
<file path=[Content_Types].xml><?xml version="1.0" encoding="utf-8"?>
<Types xmlns="http://schemas.openxmlformats.org/package/2006/content-types">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9" roundtripDataSignature="AMtx7mj4tEpfrVJXF1mGCa2eXP0VH73O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25" Type="http://schemas.openxmlformats.org/officeDocument/2006/relationships/slide" Target="slides/slide2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0" Type="http://schemas.openxmlformats.org/officeDocument/2006/relationships/slide" Target="slides/slide15.xml"/><Relationship Id="rId2" Type="http://schemas.openxmlformats.org/officeDocument/2006/relationships/viewProps" Target="viewProps.xml"/><Relationship Id="rId29" Type="http://customschemas.google.com/relationships/presentationmetadata" Target="metadata"/><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customXml" Target="../customXml/item3.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ustomXml" Target="../customXml/item2.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14" Type="http://schemas.openxmlformats.org/officeDocument/2006/relationships/slide" Target="slides/slide9.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8" name="Google Shape;27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2" name="Google Shape;34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8426aa6f54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g38426aa6f54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 name="Google Shape;10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8" name="Google Shape;38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 name="Google Shape;39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9fcea14f0a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39fcea14f0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 name="Google Shape;11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7" name="Google Shape;13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2" name="Google Shape;1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2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2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2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3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1"/>
          <p:cNvSpPr/>
          <p:nvPr>
            <p:ph idx="2" type="pic"/>
          </p:nvPr>
        </p:nvSpPr>
        <p:spPr>
          <a:xfrm>
            <a:off x="1792288" y="612775"/>
            <a:ext cx="5486400" cy="4114800"/>
          </a:xfrm>
          <a:prstGeom prst="rect">
            <a:avLst/>
          </a:prstGeom>
          <a:noFill/>
          <a:ln>
            <a:noFill/>
          </a:ln>
        </p:spPr>
      </p:sp>
      <p:sp>
        <p:nvSpPr>
          <p:cNvPr id="64" name="Google Shape;64;p3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hyperlink" Target="http://science.info"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hyperlink" Target="https://asm.org/Articles/Policy/2022/June-2022/Microbiologists-as-Experts-in-Climate-Change-Conve" TargetMode="External"/><Relationship Id="rId5" Type="http://schemas.openxmlformats.org/officeDocument/2006/relationships/hyperlink" Target="https://ocw.mit.edu/help/faq-fair-us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ehjournal.biomedcentral.com/articles/10.1186/s12940-021-00801-3" TargetMode="External"/><Relationship Id="rId4" Type="http://schemas.openxmlformats.org/officeDocument/2006/relationships/image" Target="../media/image6.png"/><Relationship Id="rId5" Type="http://schemas.openxmlformats.org/officeDocument/2006/relationships/hyperlink" Target="https://ocw.mit.edu/help/faq-fair-us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hyperlink" Target="https://ocw.mit.edu/help/faq-fair-us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hyperlink" Target="https://www.flickr.com/photos/127665714@N08/15375375972" TargetMode="External"/><Relationship Id="rId5" Type="http://schemas.openxmlformats.org/officeDocument/2006/relationships/hyperlink" Target="https://www.flickr.com/photos/127665714@N08/15375375972"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nature.com/articles/s41370-022-00422-z" TargetMode="External"/><Relationship Id="rId4" Type="http://schemas.openxmlformats.org/officeDocument/2006/relationships/hyperlink" Target="https://www.tc.columbia.edu/institutional-review-board/irb-blog/2023/researcher-highlights-conducting-culturally-responsive-research-across-borders/#:~:text=What%20is%20Culturally%20Responsive%20Research,and%20discussion%20of%20cultural%20differences.%22" TargetMode="External"/><Relationship Id="rId5" Type="http://schemas.openxmlformats.org/officeDocument/2006/relationships/hyperlink" Target="https://ehjournal.biomedcentral.com/articles/10.1186/s12940-021-00801-3" TargetMode="External"/><Relationship Id="rId6" Type="http://schemas.openxmlformats.org/officeDocument/2006/relationships/image" Target="../media/image3.png"/><Relationship Id="rId7" Type="http://schemas.openxmlformats.org/officeDocument/2006/relationships/hyperlink" Target="https://www.flickr.com/photos/187518593@N07/49736476906"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news.climate.columbia.edu/2020/02/11/climate-personal-essay-reading-list/" TargetMode="External"/><Relationship Id="rId4" Type="http://schemas.openxmlformats.org/officeDocument/2006/relationships/hyperlink" Target="https://www.annualreviews.org/doi/abs/10.1146/annurev-environ-082508-094348" TargetMode="External"/><Relationship Id="rId11" Type="http://schemas.openxmlformats.org/officeDocument/2006/relationships/hyperlink" Target="https://www.sciencedirect.com/science/article/abs/pii/S187734351630029X" TargetMode="External"/><Relationship Id="rId10" Type="http://schemas.openxmlformats.org/officeDocument/2006/relationships/hyperlink" Target="https://www.sciencedirect.com/science/article/abs/pii/S187734351630029X" TargetMode="External"/><Relationship Id="rId12" Type="http://schemas.openxmlformats.org/officeDocument/2006/relationships/hyperlink" Target="https://www.fuhem.es/media/ecosocial/File/Boletin%20ECOS/ECOS%20CDV/Boletin_9/Dayaneni.pdf" TargetMode="External"/><Relationship Id="rId9" Type="http://schemas.openxmlformats.org/officeDocument/2006/relationships/hyperlink" Target="https://www.tandfonline.com/doi/abs/10.1080/09644016.2013.755387" TargetMode="External"/><Relationship Id="rId5" Type="http://schemas.openxmlformats.org/officeDocument/2006/relationships/hyperlink" Target="https://www.annualreviews.org/doi/abs/10.1146/annurev-environ-110615-090052" TargetMode="External"/><Relationship Id="rId6" Type="http://schemas.openxmlformats.org/officeDocument/2006/relationships/hyperlink" Target="https://iopscience.iop.org/article/10.1088/1748-9326/10/10/105002" TargetMode="External"/><Relationship Id="rId7" Type="http://schemas.openxmlformats.org/officeDocument/2006/relationships/hyperlink" Target="https://wires.onlinelibrary.wiley.com/doi/10.1002/wcc.275" TargetMode="External"/><Relationship Id="rId8" Type="http://schemas.openxmlformats.org/officeDocument/2006/relationships/hyperlink" Target="https://papers.ssrn.com/sol3/papers.cfm?abstract_id=292551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sustainability.illinois.edu/research%20/global-climate-change-at-illinois/global-climate-change-physical-biological-science/" TargetMode="External"/><Relationship Id="rId4" Type="http://schemas.openxmlformats.org/officeDocument/2006/relationships/hyperlink" Target="https://www.allwecansave.earth/anthology" TargetMode="External"/><Relationship Id="rId9" Type="http://schemas.openxmlformats.org/officeDocument/2006/relationships/hyperlink" Target="https://www.nature.com/articles/s41370-022-00422-z#citeas" TargetMode="External"/><Relationship Id="rId5" Type="http://schemas.openxmlformats.org/officeDocument/2006/relationships/hyperlink" Target="https://ehjournal.biomedcentral.com/articles/10.1186/s12940-021-00801-3" TargetMode="External"/><Relationship Id="rId6" Type="http://schemas.openxmlformats.org/officeDocument/2006/relationships/hyperlink" Target="https://asm.org/Articles/Policy/2022/June-2022/Microbiologists-as-Experts-in-Climate-Change-Conve" TargetMode="External"/><Relationship Id="rId7" Type="http://schemas.openxmlformats.org/officeDocument/2006/relationships/hyperlink" Target="https://www.tc.columbia.edu/institutional-review-board/irb-blog/2023/researcher-highlights-conducting-culturally-responsive-research-across-borders/#:~:text=What%20is%20Culturally%20Responsive%20Research,and%20discussion%20of%20cultural%20differences.%22" TargetMode="External"/><Relationship Id="rId8" Type="http://schemas.openxmlformats.org/officeDocument/2006/relationships/hyperlink" Target="https://yaleclimateconnections.org/2020/07/what-is-climate-justic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hyperlink" Target="https://ocw.mit.edu/help/faq-fair-us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hyperlink" Target="https://ocw.mit.edu/help/faq-fair-us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3" name="Shape 83"/>
        <p:cNvGrpSpPr/>
        <p:nvPr/>
      </p:nvGrpSpPr>
      <p:grpSpPr>
        <a:xfrm>
          <a:off x="0" y="0"/>
          <a:ext cx="0" cy="0"/>
          <a:chOff x="0" y="0"/>
          <a:chExt cx="0" cy="0"/>
        </a:xfrm>
      </p:grpSpPr>
      <p:grpSp>
        <p:nvGrpSpPr>
          <p:cNvPr id="84" name="Google Shape;84;p1"/>
          <p:cNvGrpSpPr/>
          <p:nvPr/>
        </p:nvGrpSpPr>
        <p:grpSpPr>
          <a:xfrm>
            <a:off x="-1248082" y="6254295"/>
            <a:ext cx="20784165" cy="4091084"/>
            <a:chOff x="0" y="-38100"/>
            <a:chExt cx="5474019" cy="1077487"/>
          </a:xfrm>
        </p:grpSpPr>
        <p:sp>
          <p:nvSpPr>
            <p:cNvPr id="85" name="Google Shape;85;p1"/>
            <p:cNvSpPr/>
            <p:nvPr/>
          </p:nvSpPr>
          <p:spPr>
            <a:xfrm>
              <a:off x="0" y="0"/>
              <a:ext cx="5474019" cy="1039387"/>
            </a:xfrm>
            <a:custGeom>
              <a:rect b="b" l="l" r="r" t="t"/>
              <a:pathLst>
                <a:path extrusionOk="0" h="1039387" w="5474019">
                  <a:moveTo>
                    <a:pt x="0" y="0"/>
                  </a:moveTo>
                  <a:lnTo>
                    <a:pt x="5474019" y="0"/>
                  </a:lnTo>
                  <a:lnTo>
                    <a:pt x="5474019" y="1039387"/>
                  </a:lnTo>
                  <a:lnTo>
                    <a:pt x="0" y="1039387"/>
                  </a:lnTo>
                  <a:close/>
                </a:path>
              </a:pathLst>
            </a:custGeom>
            <a:solidFill>
              <a:srgbClr val="5B85A9"/>
            </a:solidFill>
            <a:ln>
              <a:noFill/>
            </a:ln>
          </p:spPr>
        </p:sp>
        <p:sp>
          <p:nvSpPr>
            <p:cNvPr id="86" name="Google Shape;86;p1"/>
            <p:cNvSpPr txBox="1"/>
            <p:nvPr/>
          </p:nvSpPr>
          <p:spPr>
            <a:xfrm>
              <a:off x="0" y="-38100"/>
              <a:ext cx="5474019" cy="107748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 name="Google Shape;87;p1"/>
          <p:cNvSpPr/>
          <p:nvPr/>
        </p:nvSpPr>
        <p:spPr>
          <a:xfrm>
            <a:off x="1028700" y="6728865"/>
            <a:ext cx="6366474" cy="6530730"/>
          </a:xfrm>
          <a:custGeom>
            <a:rect b="b" l="l" r="r" t="t"/>
            <a:pathLst>
              <a:path extrusionOk="0" h="6513830" w="635000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cap="flat" cmpd="sng" w="12700">
            <a:solidFill>
              <a:srgbClr val="000000"/>
            </a:solidFill>
            <a:prstDash val="solid"/>
            <a:round/>
            <a:headEnd len="sm" w="sm" type="none"/>
            <a:tailEnd len="sm" w="sm" type="none"/>
          </a:ln>
        </p:spPr>
      </p:sp>
      <p:grpSp>
        <p:nvGrpSpPr>
          <p:cNvPr id="88" name="Google Shape;88;p1"/>
          <p:cNvGrpSpPr/>
          <p:nvPr/>
        </p:nvGrpSpPr>
        <p:grpSpPr>
          <a:xfrm>
            <a:off x="-1248082" y="-1233584"/>
            <a:ext cx="20784165" cy="1805084"/>
            <a:chOff x="0" y="-38100"/>
            <a:chExt cx="5474019" cy="475413"/>
          </a:xfrm>
        </p:grpSpPr>
        <p:sp>
          <p:nvSpPr>
            <p:cNvPr id="89" name="Google Shape;89;p1"/>
            <p:cNvSpPr/>
            <p:nvPr/>
          </p:nvSpPr>
          <p:spPr>
            <a:xfrm>
              <a:off x="0" y="0"/>
              <a:ext cx="5474019" cy="437313"/>
            </a:xfrm>
            <a:custGeom>
              <a:rect b="b" l="l" r="r" t="t"/>
              <a:pathLst>
                <a:path extrusionOk="0" h="437313" w="5474019">
                  <a:moveTo>
                    <a:pt x="0" y="0"/>
                  </a:moveTo>
                  <a:lnTo>
                    <a:pt x="5474019" y="0"/>
                  </a:lnTo>
                  <a:lnTo>
                    <a:pt x="5474019" y="437313"/>
                  </a:lnTo>
                  <a:lnTo>
                    <a:pt x="0" y="437313"/>
                  </a:lnTo>
                  <a:close/>
                </a:path>
              </a:pathLst>
            </a:custGeom>
            <a:solidFill>
              <a:srgbClr val="4A4849"/>
            </a:solidFill>
            <a:ln>
              <a:noFill/>
            </a:ln>
          </p:spPr>
        </p:sp>
        <p:sp>
          <p:nvSpPr>
            <p:cNvPr id="90" name="Google Shape;90;p1"/>
            <p:cNvSpPr txBox="1"/>
            <p:nvPr/>
          </p:nvSpPr>
          <p:spPr>
            <a:xfrm>
              <a:off x="0" y="-38100"/>
              <a:ext cx="5474019" cy="47541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1" name="Google Shape;91;p1"/>
          <p:cNvSpPr txBox="1"/>
          <p:nvPr/>
        </p:nvSpPr>
        <p:spPr>
          <a:xfrm>
            <a:off x="1028700" y="1941743"/>
            <a:ext cx="162306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0"/>
              <a:buFont typeface="Arial"/>
              <a:buNone/>
            </a:pPr>
            <a:r>
              <a:rPr b="1" i="0" lang="en-US" sz="10000" u="none" cap="none" strike="noStrike">
                <a:solidFill>
                  <a:srgbClr val="4A4849"/>
                </a:solidFill>
                <a:latin typeface="Arial"/>
                <a:ea typeface="Arial"/>
                <a:cs typeface="Arial"/>
                <a:sym typeface="Arial"/>
              </a:rPr>
              <a:t>Climate Justice in</a:t>
            </a:r>
            <a:endParaRPr b="0" i="0" sz="1400" u="none" cap="none" strike="noStrike">
              <a:solidFill>
                <a:srgbClr val="000000"/>
              </a:solidFill>
              <a:latin typeface="Arial"/>
              <a:ea typeface="Arial"/>
              <a:cs typeface="Arial"/>
              <a:sym typeface="Arial"/>
            </a:endParaRPr>
          </a:p>
        </p:txBody>
      </p:sp>
      <p:sp>
        <p:nvSpPr>
          <p:cNvPr id="92" name="Google Shape;92;p1"/>
          <p:cNvSpPr txBox="1"/>
          <p:nvPr/>
        </p:nvSpPr>
        <p:spPr>
          <a:xfrm>
            <a:off x="1028700" y="3154738"/>
            <a:ext cx="167205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0"/>
              <a:buFont typeface="Arial"/>
              <a:buNone/>
            </a:pPr>
            <a:r>
              <a:rPr b="1" i="0" lang="en-US" sz="10000" u="none" cap="none" strike="noStrike">
                <a:solidFill>
                  <a:srgbClr val="5B85A9"/>
                </a:solidFill>
                <a:latin typeface="Arial"/>
                <a:ea typeface="Arial"/>
                <a:cs typeface="Arial"/>
                <a:sym typeface="Arial"/>
              </a:rPr>
              <a:t>Biology, Exposure Science,</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a:off x="2544348" y="6951822"/>
            <a:ext cx="3335178" cy="3335178"/>
          </a:xfrm>
          <a:custGeom>
            <a:rect b="b" l="l" r="r" t="t"/>
            <a:pathLst>
              <a:path extrusionOk="0" h="3335178" w="3335178">
                <a:moveTo>
                  <a:pt x="0" y="0"/>
                </a:moveTo>
                <a:lnTo>
                  <a:pt x="3335178" y="0"/>
                </a:lnTo>
                <a:lnTo>
                  <a:pt x="3335178" y="3335178"/>
                </a:lnTo>
                <a:lnTo>
                  <a:pt x="0" y="3335178"/>
                </a:lnTo>
                <a:lnTo>
                  <a:pt x="0" y="0"/>
                </a:lnTo>
                <a:close/>
              </a:path>
            </a:pathLst>
          </a:custGeom>
          <a:blipFill rotWithShape="1">
            <a:blip r:embed="rId3">
              <a:alphaModFix/>
            </a:blip>
            <a:stretch>
              <a:fillRect b="-6493" l="-14085" r="-13476" t="-1936"/>
            </a:stretch>
          </a:blipFill>
          <a:ln>
            <a:noFill/>
          </a:ln>
        </p:spPr>
      </p:sp>
      <p:sp>
        <p:nvSpPr>
          <p:cNvPr id="94" name="Google Shape;94;p1"/>
          <p:cNvSpPr txBox="1"/>
          <p:nvPr/>
        </p:nvSpPr>
        <p:spPr>
          <a:xfrm>
            <a:off x="1028700" y="4367733"/>
            <a:ext cx="164103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0"/>
              <a:buFont typeface="Arial"/>
              <a:buNone/>
            </a:pPr>
            <a:r>
              <a:rPr b="1" i="0" lang="en-US" sz="10000" u="none" cap="none" strike="noStrike">
                <a:solidFill>
                  <a:srgbClr val="4A4849"/>
                </a:solidFill>
                <a:latin typeface="Arial"/>
                <a:ea typeface="Arial"/>
                <a:cs typeface="Arial"/>
                <a:sym typeface="Arial"/>
              </a:rPr>
              <a:t>and Epidemiology</a:t>
            </a:r>
            <a:endParaRPr b="0" i="0" sz="1400" u="none" cap="none" strike="noStrike">
              <a:solidFill>
                <a:srgbClr val="000000"/>
              </a:solidFill>
              <a:latin typeface="Arial"/>
              <a:ea typeface="Arial"/>
              <a:cs typeface="Arial"/>
              <a:sym typeface="Arial"/>
            </a:endParaRPr>
          </a:p>
        </p:txBody>
      </p:sp>
      <p:grpSp>
        <p:nvGrpSpPr>
          <p:cNvPr id="95" name="Google Shape;95;p1"/>
          <p:cNvGrpSpPr/>
          <p:nvPr/>
        </p:nvGrpSpPr>
        <p:grpSpPr>
          <a:xfrm>
            <a:off x="1028700" y="1394000"/>
            <a:ext cx="8708070" cy="458700"/>
            <a:chOff x="1028700" y="1394000"/>
            <a:chExt cx="8708070" cy="458700"/>
          </a:xfrm>
        </p:grpSpPr>
        <p:sp>
          <p:nvSpPr>
            <p:cNvPr id="96" name="Google Shape;96;p1"/>
            <p:cNvSpPr/>
            <p:nvPr/>
          </p:nvSpPr>
          <p:spPr>
            <a:xfrm>
              <a:off x="1028700" y="1394000"/>
              <a:ext cx="43353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7" name="Google Shape;97;p1"/>
            <p:cNvSpPr txBox="1"/>
            <p:nvPr/>
          </p:nvSpPr>
          <p:spPr>
            <a:xfrm>
              <a:off x="1209870" y="1469442"/>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 DISCIPLINE-SPECIFIC MODULE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24" name="Shape 224"/>
        <p:cNvGrpSpPr/>
        <p:nvPr/>
      </p:nvGrpSpPr>
      <p:grpSpPr>
        <a:xfrm>
          <a:off x="0" y="0"/>
          <a:ext cx="0" cy="0"/>
          <a:chOff x="0" y="0"/>
          <a:chExt cx="0" cy="0"/>
        </a:xfrm>
      </p:grpSpPr>
      <p:sp>
        <p:nvSpPr>
          <p:cNvPr id="225" name="Google Shape;225;p1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26" name="Google Shape;226;p10"/>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227" name="Google Shape;227;p10"/>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24635" r="-139949" t="0"/>
            </a:stretch>
          </a:blipFill>
          <a:ln>
            <a:noFill/>
          </a:ln>
        </p:spPr>
      </p:sp>
      <p:grpSp>
        <p:nvGrpSpPr>
          <p:cNvPr id="228" name="Google Shape;228;p10"/>
          <p:cNvGrpSpPr/>
          <p:nvPr/>
        </p:nvGrpSpPr>
        <p:grpSpPr>
          <a:xfrm>
            <a:off x="962025" y="1116806"/>
            <a:ext cx="10757475" cy="7180574"/>
            <a:chOff x="0" y="66675"/>
            <a:chExt cx="14343300" cy="9574098"/>
          </a:xfrm>
        </p:grpSpPr>
        <p:sp>
          <p:nvSpPr>
            <p:cNvPr id="229" name="Google Shape;229;p10"/>
            <p:cNvSpPr txBox="1"/>
            <p:nvPr/>
          </p:nvSpPr>
          <p:spPr>
            <a:xfrm>
              <a:off x="0" y="66675"/>
              <a:ext cx="14343300" cy="574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Review: </a:t>
              </a:r>
              <a:r>
                <a:rPr b="1" i="1" lang="en-US" sz="6999" u="none" cap="none" strike="noStrike">
                  <a:solidFill>
                    <a:srgbClr val="4A4849"/>
                  </a:solidFill>
                  <a:latin typeface="Arial"/>
                  <a:ea typeface="Arial"/>
                  <a:cs typeface="Arial"/>
                  <a:sym typeface="Arial"/>
                </a:rPr>
                <a:t>Conducting Culturally Responsive Research Across Borders</a:t>
              </a:r>
              <a:endParaRPr b="0" i="0" sz="1400" u="none" cap="none" strike="noStrike">
                <a:solidFill>
                  <a:srgbClr val="000000"/>
                </a:solidFill>
                <a:latin typeface="Arial"/>
                <a:ea typeface="Arial"/>
                <a:cs typeface="Arial"/>
                <a:sym typeface="Arial"/>
              </a:endParaRPr>
            </a:p>
          </p:txBody>
        </p:sp>
        <p:sp>
          <p:nvSpPr>
            <p:cNvPr id="230" name="Google Shape;230;p10"/>
            <p:cNvSpPr txBox="1"/>
            <p:nvPr/>
          </p:nvSpPr>
          <p:spPr>
            <a:xfrm>
              <a:off x="0" y="6971673"/>
              <a:ext cx="14238900" cy="26691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Explicit recognition, valuing, and discussion of cultural differences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Validation of the worldviews of participants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Explicit discussion of power differentials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Acknowledgment that nontraditional research methods may work better with participants of differing cultural values</a:t>
              </a:r>
              <a:endParaRPr b="0" i="0" sz="1400" u="none" cap="none" strike="noStrike">
                <a:solidFill>
                  <a:srgbClr val="000000"/>
                </a:solidFill>
                <a:latin typeface="Arial"/>
                <a:ea typeface="Arial"/>
                <a:cs typeface="Arial"/>
                <a:sym typeface="Arial"/>
              </a:endParaRPr>
            </a:p>
          </p:txBody>
        </p:sp>
        <p:sp>
          <p:nvSpPr>
            <p:cNvPr id="231" name="Google Shape;231;p10"/>
            <p:cNvSpPr txBox="1"/>
            <p:nvPr/>
          </p:nvSpPr>
          <p:spPr>
            <a:xfrm>
              <a:off x="0" y="627987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Culturally responsive research includes</a:t>
              </a:r>
              <a:endParaRPr b="0" i="0" sz="1400" u="none" cap="none" strike="noStrike">
                <a:solidFill>
                  <a:srgbClr val="000000"/>
                </a:solidFill>
                <a:latin typeface="Arial"/>
                <a:ea typeface="Arial"/>
                <a:cs typeface="Arial"/>
                <a:sym typeface="Arial"/>
              </a:endParaRPr>
            </a:p>
          </p:txBody>
        </p:sp>
      </p:grpSp>
      <p:sp>
        <p:nvSpPr>
          <p:cNvPr id="232" name="Google Shape;232;p10"/>
          <p:cNvSpPr txBox="1"/>
          <p:nvPr/>
        </p:nvSpPr>
        <p:spPr>
          <a:xfrm>
            <a:off x="12463566" y="166110"/>
            <a:ext cx="5470800" cy="554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lang="en-US" sz="1801">
                <a:solidFill>
                  <a:srgbClr val="FAF6EE"/>
                </a:solidFill>
              </a:rPr>
              <a:t>Photo courtesy of </a:t>
            </a:r>
            <a:r>
              <a:rPr lang="en-US" sz="1801" u="sng">
                <a:solidFill>
                  <a:schemeClr val="hlink"/>
                </a:solidFill>
                <a:hlinkClick r:id="rId4"/>
              </a:rPr>
              <a:t>Soil Science.info</a:t>
            </a:r>
            <a:r>
              <a:rPr lang="en-US" sz="1801">
                <a:solidFill>
                  <a:srgbClr val="FAF6EE"/>
                </a:solidFill>
              </a:rPr>
              <a:t> on Flickr.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36" name="Shape 236"/>
        <p:cNvGrpSpPr/>
        <p:nvPr/>
      </p:nvGrpSpPr>
      <p:grpSpPr>
        <a:xfrm>
          <a:off x="0" y="0"/>
          <a:ext cx="0" cy="0"/>
          <a:chOff x="0" y="0"/>
          <a:chExt cx="0" cy="0"/>
        </a:xfrm>
      </p:grpSpPr>
      <p:sp>
        <p:nvSpPr>
          <p:cNvPr id="237" name="Google Shape;237;p11"/>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38" name="Google Shape;238;p11"/>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239" name="Google Shape;239;p11"/>
          <p:cNvSpPr/>
          <p:nvPr/>
        </p:nvSpPr>
        <p:spPr>
          <a:xfrm>
            <a:off x="0" y="4734807"/>
            <a:ext cx="6568563" cy="4980693"/>
          </a:xfrm>
          <a:custGeom>
            <a:rect b="b" l="l" r="r" t="t"/>
            <a:pathLst>
              <a:path extrusionOk="0" h="4980693" w="6568563">
                <a:moveTo>
                  <a:pt x="0" y="0"/>
                </a:moveTo>
                <a:lnTo>
                  <a:pt x="6568563" y="0"/>
                </a:lnTo>
                <a:lnTo>
                  <a:pt x="6568563" y="4980693"/>
                </a:lnTo>
                <a:lnTo>
                  <a:pt x="0" y="4980693"/>
                </a:lnTo>
                <a:lnTo>
                  <a:pt x="0" y="0"/>
                </a:lnTo>
                <a:close/>
              </a:path>
            </a:pathLst>
          </a:custGeom>
          <a:blipFill rotWithShape="1">
            <a:blip r:embed="rId3">
              <a:alphaModFix/>
            </a:blip>
            <a:stretch>
              <a:fillRect b="0" l="-6838" r="-6836" t="0"/>
            </a:stretch>
          </a:blipFill>
          <a:ln>
            <a:noFill/>
          </a:ln>
        </p:spPr>
      </p:sp>
      <p:sp>
        <p:nvSpPr>
          <p:cNvPr id="240" name="Google Shape;240;p11"/>
          <p:cNvSpPr txBox="1"/>
          <p:nvPr/>
        </p:nvSpPr>
        <p:spPr>
          <a:xfrm>
            <a:off x="1038162" y="1695674"/>
            <a:ext cx="42540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DISCUSS THE POSSIBLE IMPLICATIONS AND EFFECTS OF THE READING</a:t>
            </a:r>
            <a:endParaRPr b="0" i="0" sz="1400" u="none" cap="none" strike="noStrike">
              <a:solidFill>
                <a:srgbClr val="000000"/>
              </a:solidFill>
              <a:latin typeface="Arial"/>
              <a:ea typeface="Arial"/>
              <a:cs typeface="Arial"/>
              <a:sym typeface="Arial"/>
            </a:endParaRPr>
          </a:p>
        </p:txBody>
      </p:sp>
      <p:grpSp>
        <p:nvGrpSpPr>
          <p:cNvPr id="241" name="Google Shape;241;p11"/>
          <p:cNvGrpSpPr/>
          <p:nvPr/>
        </p:nvGrpSpPr>
        <p:grpSpPr>
          <a:xfrm>
            <a:off x="7065096" y="1631380"/>
            <a:ext cx="10194300" cy="2940443"/>
            <a:chOff x="0" y="-47625"/>
            <a:chExt cx="13592400" cy="3920590"/>
          </a:xfrm>
        </p:grpSpPr>
        <p:sp>
          <p:nvSpPr>
            <p:cNvPr id="242" name="Google Shape;242;p11"/>
            <p:cNvSpPr txBox="1"/>
            <p:nvPr/>
          </p:nvSpPr>
          <p:spPr>
            <a:xfrm>
              <a:off x="0" y="622165"/>
              <a:ext cx="13592400" cy="325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Divide the class into 4 groups and assign one question to each:</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How can you be a more culturally responsive researcher?</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Do you think there are other guidelines not mentioned in the article?</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What is the importance of culturally responsive research?</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How is the framework for ethical exposure science similar and/or different to the guidelines to be a culturally responsive researcher?</a:t>
              </a:r>
              <a:endParaRPr b="0" i="0" sz="1400" u="none" cap="none" strike="noStrike">
                <a:solidFill>
                  <a:srgbClr val="000000"/>
                </a:solidFill>
                <a:latin typeface="Arial"/>
                <a:ea typeface="Arial"/>
                <a:cs typeface="Arial"/>
                <a:sym typeface="Arial"/>
              </a:endParaRPr>
            </a:p>
          </p:txBody>
        </p:sp>
        <p:sp>
          <p:nvSpPr>
            <p:cNvPr id="243" name="Google Shape;243;p11"/>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Group and assign a question</a:t>
              </a:r>
              <a:endParaRPr b="0" i="0" sz="1400" u="none" cap="none" strike="noStrike">
                <a:solidFill>
                  <a:srgbClr val="000000"/>
                </a:solidFill>
                <a:latin typeface="Arial"/>
                <a:ea typeface="Arial"/>
                <a:cs typeface="Arial"/>
                <a:sym typeface="Arial"/>
              </a:endParaRPr>
            </a:p>
          </p:txBody>
        </p:sp>
      </p:grpSp>
      <p:grpSp>
        <p:nvGrpSpPr>
          <p:cNvPr id="244" name="Google Shape;244;p11"/>
          <p:cNvGrpSpPr/>
          <p:nvPr/>
        </p:nvGrpSpPr>
        <p:grpSpPr>
          <a:xfrm>
            <a:off x="7065096" y="5207577"/>
            <a:ext cx="10194300" cy="1657268"/>
            <a:chOff x="0" y="-47625"/>
            <a:chExt cx="13592400" cy="2209690"/>
          </a:xfrm>
        </p:grpSpPr>
        <p:sp>
          <p:nvSpPr>
            <p:cNvPr id="245" name="Google Shape;245;p11"/>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In your small group, spend 5-10 minutes discussing your assigned question. Take notes as you discuss, and nominate someone from your group to share your answers with the class.</a:t>
              </a:r>
              <a:endParaRPr b="0" i="0" sz="1400" u="none" cap="none" strike="noStrike">
                <a:solidFill>
                  <a:srgbClr val="000000"/>
                </a:solidFill>
                <a:latin typeface="Arial"/>
                <a:ea typeface="Arial"/>
                <a:cs typeface="Arial"/>
                <a:sym typeface="Arial"/>
              </a:endParaRPr>
            </a:p>
          </p:txBody>
        </p:sp>
        <p:sp>
          <p:nvSpPr>
            <p:cNvPr id="246" name="Google Shape;246;p11"/>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Small group discussion</a:t>
              </a:r>
              <a:endParaRPr b="0" i="0" sz="1400" u="none" cap="none" strike="noStrike">
                <a:solidFill>
                  <a:srgbClr val="000000"/>
                </a:solidFill>
                <a:latin typeface="Arial"/>
                <a:ea typeface="Arial"/>
                <a:cs typeface="Arial"/>
                <a:sym typeface="Arial"/>
              </a:endParaRPr>
            </a:p>
          </p:txBody>
        </p:sp>
      </p:grpSp>
      <p:grpSp>
        <p:nvGrpSpPr>
          <p:cNvPr id="247" name="Google Shape;247;p11"/>
          <p:cNvGrpSpPr/>
          <p:nvPr/>
        </p:nvGrpSpPr>
        <p:grpSpPr>
          <a:xfrm>
            <a:off x="7065096" y="7469323"/>
            <a:ext cx="10194300" cy="1657268"/>
            <a:chOff x="0" y="-47625"/>
            <a:chExt cx="13592400" cy="2209690"/>
          </a:xfrm>
        </p:grpSpPr>
        <p:sp>
          <p:nvSpPr>
            <p:cNvPr id="248" name="Google Shape;248;p11"/>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Allow the first group to share the answers they came up with, and then open up the discussion to the class for 5-10 minutes. Repeat this for each group.</a:t>
              </a:r>
              <a:endParaRPr b="0" i="0" sz="1400" u="none" cap="none" strike="noStrike">
                <a:solidFill>
                  <a:srgbClr val="000000"/>
                </a:solidFill>
                <a:latin typeface="Arial"/>
                <a:ea typeface="Arial"/>
                <a:cs typeface="Arial"/>
                <a:sym typeface="Arial"/>
              </a:endParaRPr>
            </a:p>
          </p:txBody>
        </p:sp>
        <p:sp>
          <p:nvSpPr>
            <p:cNvPr id="249" name="Google Shape;249;p11"/>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Class discussion</a:t>
              </a:r>
              <a:endParaRPr b="0" i="0" sz="1400" u="none" cap="none" strike="noStrike">
                <a:solidFill>
                  <a:srgbClr val="000000"/>
                </a:solidFill>
                <a:latin typeface="Arial"/>
                <a:ea typeface="Arial"/>
                <a:cs typeface="Arial"/>
                <a:sym typeface="Arial"/>
              </a:endParaRPr>
            </a:p>
          </p:txBody>
        </p:sp>
      </p:grpSp>
      <p:sp>
        <p:nvSpPr>
          <p:cNvPr id="250" name="Google Shape;250;p11"/>
          <p:cNvSpPr txBox="1"/>
          <p:nvPr/>
        </p:nvSpPr>
        <p:spPr>
          <a:xfrm>
            <a:off x="548867" y="4823477"/>
            <a:ext cx="5470800" cy="277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lang="en-US" sz="1801">
                <a:solidFill>
                  <a:srgbClr val="FAF6EE"/>
                </a:solidFill>
              </a:rPr>
              <a:t>Photo courtesy of US Navy. License: CC BY.</a:t>
            </a:r>
            <a:endParaRPr b="0" i="0" sz="1400" u="none" cap="none" strike="noStrike">
              <a:solidFill>
                <a:srgbClr val="000000"/>
              </a:solidFill>
              <a:latin typeface="Arial"/>
              <a:ea typeface="Arial"/>
              <a:cs typeface="Arial"/>
              <a:sym typeface="Arial"/>
            </a:endParaRPr>
          </a:p>
        </p:txBody>
      </p:sp>
      <p:grpSp>
        <p:nvGrpSpPr>
          <p:cNvPr id="251" name="Google Shape;251;p11"/>
          <p:cNvGrpSpPr/>
          <p:nvPr/>
        </p:nvGrpSpPr>
        <p:grpSpPr>
          <a:xfrm>
            <a:off x="962025" y="1003725"/>
            <a:ext cx="8746178" cy="458700"/>
            <a:chOff x="962025" y="1003725"/>
            <a:chExt cx="8746178" cy="458700"/>
          </a:xfrm>
        </p:grpSpPr>
        <p:sp>
          <p:nvSpPr>
            <p:cNvPr id="252" name="Google Shape;252;p11"/>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53" name="Google Shape;253;p1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#2</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57" name="Shape 257"/>
        <p:cNvGrpSpPr/>
        <p:nvPr/>
      </p:nvGrpSpPr>
      <p:grpSpPr>
        <a:xfrm>
          <a:off x="0" y="0"/>
          <a:ext cx="0" cy="0"/>
          <a:chOff x="0" y="0"/>
          <a:chExt cx="0" cy="0"/>
        </a:xfrm>
      </p:grpSpPr>
      <p:sp>
        <p:nvSpPr>
          <p:cNvPr id="258" name="Google Shape;258;p12"/>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59" name="Google Shape;259;p12"/>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60" name="Google Shape;260;p12"/>
          <p:cNvGrpSpPr/>
          <p:nvPr/>
        </p:nvGrpSpPr>
        <p:grpSpPr>
          <a:xfrm>
            <a:off x="6568563" y="-144661"/>
            <a:ext cx="11719437" cy="9860161"/>
            <a:chOff x="0" y="-38100"/>
            <a:chExt cx="3086601" cy="2596915"/>
          </a:xfrm>
        </p:grpSpPr>
        <p:sp>
          <p:nvSpPr>
            <p:cNvPr id="261" name="Google Shape;261;p12"/>
            <p:cNvSpPr/>
            <p:nvPr/>
          </p:nvSpPr>
          <p:spPr>
            <a:xfrm>
              <a:off x="0" y="0"/>
              <a:ext cx="3086601" cy="2558815"/>
            </a:xfrm>
            <a:custGeom>
              <a:rect b="b" l="l" r="r" t="t"/>
              <a:pathLst>
                <a:path extrusionOk="0" h="2558815" w="3086601">
                  <a:moveTo>
                    <a:pt x="0" y="0"/>
                  </a:moveTo>
                  <a:lnTo>
                    <a:pt x="3086601" y="0"/>
                  </a:lnTo>
                  <a:lnTo>
                    <a:pt x="3086601" y="2558815"/>
                  </a:lnTo>
                  <a:lnTo>
                    <a:pt x="0" y="2558815"/>
                  </a:lnTo>
                  <a:close/>
                </a:path>
              </a:pathLst>
            </a:custGeom>
            <a:solidFill>
              <a:srgbClr val="FFFFFF"/>
            </a:solidFill>
            <a:ln>
              <a:noFill/>
            </a:ln>
          </p:spPr>
        </p:sp>
        <p:sp>
          <p:nvSpPr>
            <p:cNvPr id="262" name="Google Shape;262;p12"/>
            <p:cNvSpPr txBox="1"/>
            <p:nvPr/>
          </p:nvSpPr>
          <p:spPr>
            <a:xfrm>
              <a:off x="0" y="-38100"/>
              <a:ext cx="3086601"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3" name="Google Shape;263;p12"/>
          <p:cNvSpPr/>
          <p:nvPr/>
        </p:nvSpPr>
        <p:spPr>
          <a:xfrm>
            <a:off x="8259278" y="374804"/>
            <a:ext cx="8338006" cy="7754346"/>
          </a:xfrm>
          <a:custGeom>
            <a:rect b="b" l="l" r="r" t="t"/>
            <a:pathLst>
              <a:path extrusionOk="0" h="7754346" w="8338006">
                <a:moveTo>
                  <a:pt x="0" y="0"/>
                </a:moveTo>
                <a:lnTo>
                  <a:pt x="8338007" y="0"/>
                </a:lnTo>
                <a:lnTo>
                  <a:pt x="8338007" y="7754346"/>
                </a:lnTo>
                <a:lnTo>
                  <a:pt x="0" y="7754346"/>
                </a:lnTo>
                <a:lnTo>
                  <a:pt x="0" y="0"/>
                </a:lnTo>
                <a:close/>
              </a:path>
            </a:pathLst>
          </a:custGeom>
          <a:blipFill rotWithShape="1">
            <a:blip r:embed="rId3">
              <a:alphaModFix/>
            </a:blip>
            <a:stretch>
              <a:fillRect b="0" l="0" r="0" t="0"/>
            </a:stretch>
          </a:blipFill>
          <a:ln>
            <a:noFill/>
          </a:ln>
        </p:spPr>
      </p:sp>
      <p:sp>
        <p:nvSpPr>
          <p:cNvPr id="264" name="Google Shape;264;p12"/>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READ AND DISCUSS WITH A PARTNER</a:t>
            </a:r>
            <a:endParaRPr b="0" i="0" sz="1400" u="none" cap="none" strike="noStrike">
              <a:solidFill>
                <a:srgbClr val="000000"/>
              </a:solidFill>
              <a:latin typeface="Arial"/>
              <a:ea typeface="Arial"/>
              <a:cs typeface="Arial"/>
              <a:sym typeface="Arial"/>
            </a:endParaRPr>
          </a:p>
        </p:txBody>
      </p:sp>
      <p:grpSp>
        <p:nvGrpSpPr>
          <p:cNvPr id="265" name="Google Shape;265;p12"/>
          <p:cNvGrpSpPr/>
          <p:nvPr/>
        </p:nvGrpSpPr>
        <p:grpSpPr>
          <a:xfrm>
            <a:off x="1028700" y="2960575"/>
            <a:ext cx="5170275" cy="1657268"/>
            <a:chOff x="0" y="68213"/>
            <a:chExt cx="6893700" cy="2209690"/>
          </a:xfrm>
        </p:grpSpPr>
        <p:sp>
          <p:nvSpPr>
            <p:cNvPr id="266" name="Google Shape;266;p12"/>
            <p:cNvSpPr txBox="1"/>
            <p:nvPr/>
          </p:nvSpPr>
          <p:spPr>
            <a:xfrm>
              <a:off x="0" y="738003"/>
              <a:ext cx="68937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With a partner or in small groups, read </a:t>
              </a: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Microbiologists as Experts in Climate Change Conversations</a:t>
              </a:r>
              <a:endParaRPr b="0" i="0" sz="1400" u="none" cap="none" strike="noStrike">
                <a:solidFill>
                  <a:srgbClr val="000000"/>
                </a:solidFill>
                <a:latin typeface="Arial"/>
                <a:ea typeface="Arial"/>
                <a:cs typeface="Arial"/>
                <a:sym typeface="Arial"/>
              </a:endParaRPr>
            </a:p>
          </p:txBody>
        </p:sp>
        <p:sp>
          <p:nvSpPr>
            <p:cNvPr id="267" name="Google Shape;267;p12"/>
            <p:cNvSpPr txBox="1"/>
            <p:nvPr/>
          </p:nvSpPr>
          <p:spPr>
            <a:xfrm>
              <a:off x="0" y="68213"/>
              <a:ext cx="68937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Read</a:t>
              </a:r>
              <a:endParaRPr b="0" i="0" sz="1400" u="none" cap="none" strike="noStrike">
                <a:solidFill>
                  <a:srgbClr val="000000"/>
                </a:solidFill>
                <a:latin typeface="Arial"/>
                <a:ea typeface="Arial"/>
                <a:cs typeface="Arial"/>
                <a:sym typeface="Arial"/>
              </a:endParaRPr>
            </a:p>
          </p:txBody>
        </p:sp>
      </p:grpSp>
      <p:sp>
        <p:nvSpPr>
          <p:cNvPr id="268" name="Google Shape;268;p12"/>
          <p:cNvSpPr txBox="1"/>
          <p:nvPr/>
        </p:nvSpPr>
        <p:spPr>
          <a:xfrm>
            <a:off x="8259278" y="8100575"/>
            <a:ext cx="8337900" cy="1108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b="0" i="0" lang="en-US" sz="1801" u="none" cap="none" strike="noStrike">
                <a:solidFill>
                  <a:srgbClr val="4A4849"/>
                </a:solidFill>
                <a:latin typeface="Arial"/>
                <a:ea typeface="Arial"/>
                <a:cs typeface="Arial"/>
                <a:sym typeface="Arial"/>
              </a:rPr>
              <a:t>Climate change induces alterations in soil microbial communities. Bacteria, archaea and fungal hyphae are impacted by changes in temperature, precipitation, storms, soil organic carbon and greenhouse gases, leading to changes in community structure as indicated in the diagram by changes in color.</a:t>
            </a:r>
            <a:endParaRPr b="0" i="0" sz="1400" u="none" cap="none" strike="noStrike">
              <a:solidFill>
                <a:srgbClr val="000000"/>
              </a:solidFill>
              <a:latin typeface="Arial"/>
              <a:ea typeface="Arial"/>
              <a:cs typeface="Arial"/>
              <a:sym typeface="Arial"/>
            </a:endParaRPr>
          </a:p>
        </p:txBody>
      </p:sp>
      <p:grpSp>
        <p:nvGrpSpPr>
          <p:cNvPr id="269" name="Google Shape;269;p12"/>
          <p:cNvGrpSpPr/>
          <p:nvPr/>
        </p:nvGrpSpPr>
        <p:grpSpPr>
          <a:xfrm>
            <a:off x="1038162" y="4952330"/>
            <a:ext cx="5170275" cy="4095368"/>
            <a:chOff x="0" y="-47625"/>
            <a:chExt cx="6893700" cy="5460490"/>
          </a:xfrm>
        </p:grpSpPr>
        <p:sp>
          <p:nvSpPr>
            <p:cNvPr id="270" name="Google Shape;270;p12"/>
            <p:cNvSpPr txBox="1"/>
            <p:nvPr/>
          </p:nvSpPr>
          <p:spPr>
            <a:xfrm>
              <a:off x="0" y="622165"/>
              <a:ext cx="6893700" cy="479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After you read the article, spend 5-10 discussing these questions with your partner (or group):</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microbiologists advance the climate change discussion?</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can microbiologists contribute to the fight for climate justice?</a:t>
              </a:r>
              <a:endParaRPr b="0" i="0" sz="1400" u="none" cap="none" strike="noStrike">
                <a:solidFill>
                  <a:srgbClr val="000000"/>
                </a:solidFill>
                <a:latin typeface="Arial"/>
                <a:ea typeface="Arial"/>
                <a:cs typeface="Arial"/>
                <a:sym typeface="Arial"/>
              </a:endParaRPr>
            </a:p>
          </p:txBody>
        </p:sp>
        <p:sp>
          <p:nvSpPr>
            <p:cNvPr id="271" name="Google Shape;271;p12"/>
            <p:cNvSpPr txBox="1"/>
            <p:nvPr/>
          </p:nvSpPr>
          <p:spPr>
            <a:xfrm>
              <a:off x="0" y="-47625"/>
              <a:ext cx="68937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grpSp>
      <p:sp>
        <p:nvSpPr>
          <p:cNvPr id="272" name="Google Shape;272;p12"/>
          <p:cNvSpPr txBox="1"/>
          <p:nvPr/>
        </p:nvSpPr>
        <p:spPr>
          <a:xfrm>
            <a:off x="6769695" y="178775"/>
            <a:ext cx="12967500" cy="554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lang="en-US" sz="1801">
                <a:solidFill>
                  <a:srgbClr val="4A4849"/>
                </a:solidFill>
              </a:rPr>
              <a:t>© Springer Nature Ltd. All rights reserved. This content is excluded from our Creative Commons license. For more information, see </a:t>
            </a:r>
            <a:r>
              <a:rPr lang="en-US" sz="1801" u="sng">
                <a:solidFill>
                  <a:schemeClr val="hlink"/>
                </a:solidFill>
                <a:hlinkClick r:id="rId5"/>
              </a:rPr>
              <a:t>https://ocw.mit.edu/help/faq-fair-use/</a:t>
            </a:r>
            <a:r>
              <a:rPr lang="en-US" sz="1801">
                <a:solidFill>
                  <a:srgbClr val="4A4849"/>
                </a:solidFill>
              </a:rPr>
              <a:t>.</a:t>
            </a:r>
            <a:endParaRPr b="0" i="0" sz="1400" u="none" cap="none" strike="noStrike">
              <a:solidFill>
                <a:srgbClr val="000000"/>
              </a:solidFill>
              <a:latin typeface="Arial"/>
              <a:ea typeface="Arial"/>
              <a:cs typeface="Arial"/>
              <a:sym typeface="Arial"/>
            </a:endParaRPr>
          </a:p>
        </p:txBody>
      </p:sp>
      <p:grpSp>
        <p:nvGrpSpPr>
          <p:cNvPr id="273" name="Google Shape;273;p12"/>
          <p:cNvGrpSpPr/>
          <p:nvPr/>
        </p:nvGrpSpPr>
        <p:grpSpPr>
          <a:xfrm>
            <a:off x="962025" y="1003725"/>
            <a:ext cx="8746178" cy="458700"/>
            <a:chOff x="962025" y="1003725"/>
            <a:chExt cx="8746178" cy="458700"/>
          </a:xfrm>
        </p:grpSpPr>
        <p:sp>
          <p:nvSpPr>
            <p:cNvPr id="274" name="Google Shape;274;p12"/>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5" name="Google Shape;275;p1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#3</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79" name="Shape 279"/>
        <p:cNvGrpSpPr/>
        <p:nvPr/>
      </p:nvGrpSpPr>
      <p:grpSpPr>
        <a:xfrm>
          <a:off x="0" y="0"/>
          <a:ext cx="0" cy="0"/>
          <a:chOff x="0" y="0"/>
          <a:chExt cx="0" cy="0"/>
        </a:xfrm>
      </p:grpSpPr>
      <p:sp>
        <p:nvSpPr>
          <p:cNvPr id="280" name="Google Shape;280;p13"/>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81" name="Google Shape;281;p13"/>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82" name="Google Shape;282;p13"/>
          <p:cNvGrpSpPr/>
          <p:nvPr/>
        </p:nvGrpSpPr>
        <p:grpSpPr>
          <a:xfrm>
            <a:off x="1028700" y="2314763"/>
            <a:ext cx="10425375" cy="5771220"/>
            <a:chOff x="0" y="104775"/>
            <a:chExt cx="13900500" cy="7694960"/>
          </a:xfrm>
        </p:grpSpPr>
        <p:sp>
          <p:nvSpPr>
            <p:cNvPr id="283" name="Google Shape;283;p13"/>
            <p:cNvSpPr txBox="1"/>
            <p:nvPr/>
          </p:nvSpPr>
          <p:spPr>
            <a:xfrm>
              <a:off x="0" y="104775"/>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CJ in Biology Research Case Studies</a:t>
              </a:r>
              <a:endParaRPr b="0" i="0" sz="1400" u="none" cap="none" strike="noStrike">
                <a:solidFill>
                  <a:srgbClr val="000000"/>
                </a:solidFill>
                <a:latin typeface="Arial"/>
                <a:ea typeface="Arial"/>
                <a:cs typeface="Arial"/>
                <a:sym typeface="Arial"/>
              </a:endParaRPr>
            </a:p>
          </p:txBody>
        </p:sp>
        <p:sp>
          <p:nvSpPr>
            <p:cNvPr id="284" name="Google Shape;284;p13"/>
            <p:cNvSpPr txBox="1"/>
            <p:nvPr/>
          </p:nvSpPr>
          <p:spPr>
            <a:xfrm>
              <a:off x="0" y="714303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3</a:t>
              </a:r>
              <a:endParaRPr b="0" i="0" sz="1400" u="none" cap="none" strike="noStrike">
                <a:solidFill>
                  <a:srgbClr val="000000"/>
                </a:solidFill>
                <a:latin typeface="Arial"/>
                <a:ea typeface="Arial"/>
                <a:cs typeface="Arial"/>
                <a:sym typeface="Arial"/>
              </a:endParaRPr>
            </a:p>
          </p:txBody>
        </p:sp>
      </p:grpSp>
      <p:sp>
        <p:nvSpPr>
          <p:cNvPr id="285" name="Google Shape;285;p13"/>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61274" r="-74468" t="0"/>
            </a:stretch>
          </a:blipFill>
          <a:ln>
            <a:noFill/>
          </a:ln>
        </p:spPr>
      </p:sp>
      <p:sp>
        <p:nvSpPr>
          <p:cNvPr id="286" name="Google Shape;286;p13"/>
          <p:cNvSpPr txBox="1"/>
          <p:nvPr/>
        </p:nvSpPr>
        <p:spPr>
          <a:xfrm>
            <a:off x="12463566" y="166110"/>
            <a:ext cx="5470800" cy="831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lang="en-US" sz="1801">
                <a:solidFill>
                  <a:srgbClr val="FAF6EE"/>
                </a:solidFill>
              </a:rPr>
              <a:t>Photo courtesy of DFID - UK Department for International Development at Wikimedia.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90" name="Shape 290"/>
        <p:cNvGrpSpPr/>
        <p:nvPr/>
      </p:nvGrpSpPr>
      <p:grpSpPr>
        <a:xfrm>
          <a:off x="0" y="0"/>
          <a:ext cx="0" cy="0"/>
          <a:chOff x="0" y="0"/>
          <a:chExt cx="0" cy="0"/>
        </a:xfrm>
      </p:grpSpPr>
      <p:sp>
        <p:nvSpPr>
          <p:cNvPr id="291" name="Google Shape;291;p14"/>
          <p:cNvSpPr/>
          <p:nvPr/>
        </p:nvSpPr>
        <p:spPr>
          <a:xfrm>
            <a:off x="12109400" y="75"/>
            <a:ext cx="6178445" cy="9715625"/>
          </a:xfrm>
          <a:custGeom>
            <a:rect b="b" l="l" r="r" t="t"/>
            <a:pathLst>
              <a:path extrusionOk="0" h="150519" w="1872256">
                <a:moveTo>
                  <a:pt x="0" y="0"/>
                </a:moveTo>
                <a:lnTo>
                  <a:pt x="1872256" y="0"/>
                </a:lnTo>
                <a:lnTo>
                  <a:pt x="1872256" y="150519"/>
                </a:lnTo>
                <a:lnTo>
                  <a:pt x="0" y="150519"/>
                </a:lnTo>
                <a:close/>
              </a:path>
            </a:pathLst>
          </a:custGeom>
          <a:solidFill>
            <a:schemeClr val="lt1"/>
          </a:solidFill>
          <a:ln>
            <a:noFill/>
          </a:ln>
        </p:spPr>
      </p:sp>
      <p:sp>
        <p:nvSpPr>
          <p:cNvPr id="292" name="Google Shape;292;p1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293" name="Google Shape;293;p14"/>
          <p:cNvGrpSpPr/>
          <p:nvPr/>
        </p:nvGrpSpPr>
        <p:grpSpPr>
          <a:xfrm>
            <a:off x="962025" y="1116806"/>
            <a:ext cx="10757475" cy="6368655"/>
            <a:chOff x="0" y="66675"/>
            <a:chExt cx="14343300" cy="8491541"/>
          </a:xfrm>
        </p:grpSpPr>
        <p:sp>
          <p:nvSpPr>
            <p:cNvPr id="294" name="Google Shape;294;p14"/>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Background</a:t>
              </a:r>
              <a:endParaRPr b="0" i="0" sz="1400" u="none" cap="none" strike="noStrike">
                <a:solidFill>
                  <a:srgbClr val="000000"/>
                </a:solidFill>
                <a:latin typeface="Arial"/>
                <a:ea typeface="Arial"/>
                <a:cs typeface="Arial"/>
                <a:sym typeface="Arial"/>
              </a:endParaRPr>
            </a:p>
          </p:txBody>
        </p:sp>
        <p:sp>
          <p:nvSpPr>
            <p:cNvPr id="295" name="Google Shape;295;p14"/>
            <p:cNvSpPr txBox="1"/>
            <p:nvPr/>
          </p:nvSpPr>
          <p:spPr>
            <a:xfrm>
              <a:off x="0" y="2874973"/>
              <a:ext cx="14238900" cy="26691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Meta-analysis of studies of male infertility and environmental health to demonstrate how environmental epidemiology ignores racism in research and medical practice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Paper illustrates "how failing to address racism neglects the health of entire populations"</a:t>
              </a:r>
              <a:endParaRPr b="0" i="0" sz="1400" u="none" cap="none" strike="noStrike">
                <a:solidFill>
                  <a:srgbClr val="000000"/>
                </a:solidFill>
                <a:latin typeface="Arial"/>
                <a:ea typeface="Arial"/>
                <a:cs typeface="Arial"/>
                <a:sym typeface="Arial"/>
              </a:endParaRPr>
            </a:p>
          </p:txBody>
        </p:sp>
        <p:sp>
          <p:nvSpPr>
            <p:cNvPr id="296" name="Google Shape;296;p14"/>
            <p:cNvSpPr txBox="1"/>
            <p:nvPr/>
          </p:nvSpPr>
          <p:spPr>
            <a:xfrm>
              <a:off x="0" y="218317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From: </a:t>
              </a:r>
              <a:r>
                <a:rPr b="1" i="1"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Pervasive structural racism in environmental epidemiology</a:t>
              </a:r>
              <a:endParaRPr b="0" i="0" sz="1400" u="none" cap="none" strike="noStrike">
                <a:solidFill>
                  <a:srgbClr val="000000"/>
                </a:solidFill>
                <a:latin typeface="Arial"/>
                <a:ea typeface="Arial"/>
                <a:cs typeface="Arial"/>
                <a:sym typeface="Arial"/>
              </a:endParaRPr>
            </a:p>
          </p:txBody>
        </p:sp>
        <p:sp>
          <p:nvSpPr>
            <p:cNvPr id="297" name="Google Shape;297;p14"/>
            <p:cNvSpPr txBox="1"/>
            <p:nvPr/>
          </p:nvSpPr>
          <p:spPr>
            <a:xfrm>
              <a:off x="0" y="6423116"/>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"Failing to include populations who are Black, Indigenous, and people of color (BIPOC) in health research means researchers actually know very little about the effect of environmental contaminants on a range of population health outcomes"</a:t>
              </a:r>
              <a:endParaRPr b="0" i="0" sz="1400" u="none" cap="none" strike="noStrike">
                <a:solidFill>
                  <a:srgbClr val="000000"/>
                </a:solidFill>
                <a:latin typeface="Arial"/>
                <a:ea typeface="Arial"/>
                <a:cs typeface="Arial"/>
                <a:sym typeface="Arial"/>
              </a:endParaRPr>
            </a:p>
          </p:txBody>
        </p:sp>
      </p:grpSp>
      <p:sp>
        <p:nvSpPr>
          <p:cNvPr id="298" name="Google Shape;298;p1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pic>
        <p:nvPicPr>
          <p:cNvPr id="299" name="Google Shape;299;p14" title="s12940-021-00801-3.png"/>
          <p:cNvPicPr preferRelativeResize="0"/>
          <p:nvPr/>
        </p:nvPicPr>
        <p:blipFill rotWithShape="1">
          <a:blip r:embed="rId4">
            <a:alphaModFix/>
          </a:blip>
          <a:srcRect b="0" l="0" r="0" t="0"/>
          <a:stretch/>
        </p:blipFill>
        <p:spPr>
          <a:xfrm>
            <a:off x="12109950" y="1038168"/>
            <a:ext cx="6178050" cy="8210673"/>
          </a:xfrm>
          <a:prstGeom prst="rect">
            <a:avLst/>
          </a:prstGeom>
          <a:noFill/>
          <a:ln>
            <a:noFill/>
          </a:ln>
        </p:spPr>
      </p:pic>
      <p:sp>
        <p:nvSpPr>
          <p:cNvPr id="300" name="Google Shape;300;p14"/>
          <p:cNvSpPr txBox="1"/>
          <p:nvPr/>
        </p:nvSpPr>
        <p:spPr>
          <a:xfrm>
            <a:off x="12198263" y="8838200"/>
            <a:ext cx="6932100" cy="877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900"/>
              <a:buFont typeface="Arial"/>
              <a:buNone/>
            </a:pPr>
            <a:r>
              <a:rPr lang="en-US" sz="1900">
                <a:solidFill>
                  <a:srgbClr val="4A4849"/>
                </a:solidFill>
              </a:rPr>
              <a:t>© BioMed Central. All rights reserved. This content is excluded from our Creative Commons license. For more information, see </a:t>
            </a:r>
            <a:r>
              <a:rPr lang="en-US" sz="1900" u="sng">
                <a:solidFill>
                  <a:schemeClr val="hlink"/>
                </a:solidFill>
                <a:hlinkClick r:id="rId5"/>
              </a:rPr>
              <a:t>https://ocw.mit.edu/help/faq-fair-use</a:t>
            </a:r>
            <a:r>
              <a:rPr lang="en-US" sz="1900">
                <a:solidFill>
                  <a:srgbClr val="4A4849"/>
                </a:solidFill>
              </a:rPr>
              <a:t>/.</a:t>
            </a:r>
            <a:endParaRPr b="0" i="0" sz="1400" u="none" cap="none" strike="noStrike">
              <a:solidFill>
                <a:srgbClr val="4A4849"/>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04" name="Shape 304"/>
        <p:cNvGrpSpPr/>
        <p:nvPr/>
      </p:nvGrpSpPr>
      <p:grpSpPr>
        <a:xfrm>
          <a:off x="0" y="0"/>
          <a:ext cx="0" cy="0"/>
          <a:chOff x="0" y="0"/>
          <a:chExt cx="0" cy="0"/>
        </a:xfrm>
      </p:grpSpPr>
      <p:sp>
        <p:nvSpPr>
          <p:cNvPr id="305" name="Google Shape;305;p15"/>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Key Findings</a:t>
            </a:r>
            <a:endParaRPr b="0" i="0" sz="1400" u="none" cap="none" strike="noStrike">
              <a:solidFill>
                <a:srgbClr val="000000"/>
              </a:solidFill>
              <a:latin typeface="Arial"/>
              <a:ea typeface="Arial"/>
              <a:cs typeface="Arial"/>
              <a:sym typeface="Arial"/>
            </a:endParaRPr>
          </a:p>
        </p:txBody>
      </p:sp>
      <p:sp>
        <p:nvSpPr>
          <p:cNvPr id="306" name="Google Shape;306;p15"/>
          <p:cNvSpPr txBox="1"/>
          <p:nvPr/>
        </p:nvSpPr>
        <p:spPr>
          <a:xfrm>
            <a:off x="1028700" y="2796284"/>
            <a:ext cx="703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307" name="Google Shape;307;p15"/>
          <p:cNvSpPr txBox="1"/>
          <p:nvPr/>
        </p:nvSpPr>
        <p:spPr>
          <a:xfrm>
            <a:off x="5176479"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308" name="Google Shape;308;p15"/>
          <p:cNvSpPr txBox="1"/>
          <p:nvPr/>
        </p:nvSpPr>
        <p:spPr>
          <a:xfrm>
            <a:off x="9326972"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309" name="Google Shape;309;p15"/>
          <p:cNvSpPr txBox="1"/>
          <p:nvPr/>
        </p:nvSpPr>
        <p:spPr>
          <a:xfrm>
            <a:off x="13475571" y="2796284"/>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310" name="Google Shape;310;p15"/>
          <p:cNvSpPr txBox="1"/>
          <p:nvPr/>
        </p:nvSpPr>
        <p:spPr>
          <a:xfrm>
            <a:off x="13487077" y="3502230"/>
            <a:ext cx="3772200" cy="4062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99"/>
              <a:buFont typeface="Arial"/>
              <a:buNone/>
            </a:pPr>
            <a:r>
              <a:rPr b="1" i="0" lang="en-US" sz="2399" u="none" cap="none" strike="noStrike">
                <a:solidFill>
                  <a:srgbClr val="4A4849"/>
                </a:solidFill>
                <a:latin typeface="Arial"/>
                <a:ea typeface="Arial"/>
                <a:cs typeface="Arial"/>
                <a:sym typeface="Arial"/>
              </a:rPr>
              <a:t>Environmental toxins including lead, pesticides, air pollution and plasticizers are affect sperm counts, yet there is little data from POC participants in reproductive health studies despite often bearing the greatest pollutants.</a:t>
            </a:r>
            <a:endParaRPr b="0" i="0" sz="1400" u="none" cap="none" strike="noStrike">
              <a:solidFill>
                <a:srgbClr val="000000"/>
              </a:solidFill>
              <a:latin typeface="Arial"/>
              <a:ea typeface="Arial"/>
              <a:cs typeface="Arial"/>
              <a:sym typeface="Arial"/>
            </a:endParaRPr>
          </a:p>
        </p:txBody>
      </p:sp>
      <p:sp>
        <p:nvSpPr>
          <p:cNvPr id="311" name="Google Shape;311;p15"/>
          <p:cNvSpPr txBox="1"/>
          <p:nvPr/>
        </p:nvSpPr>
        <p:spPr>
          <a:xfrm>
            <a:off x="9341141" y="3502230"/>
            <a:ext cx="3772200" cy="22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99"/>
              <a:buFont typeface="Arial"/>
              <a:buNone/>
            </a:pPr>
            <a:r>
              <a:rPr b="1" i="0" lang="en-US" sz="2399" u="none" cap="none" strike="noStrike">
                <a:solidFill>
                  <a:srgbClr val="4A4849"/>
                </a:solidFill>
                <a:latin typeface="Arial"/>
                <a:ea typeface="Arial"/>
                <a:cs typeface="Arial"/>
                <a:sym typeface="Arial"/>
              </a:rPr>
              <a:t>The few studies including POCs have recorded lower semen values among Black men compared to other groups.</a:t>
            </a:r>
            <a:endParaRPr b="0" i="0" sz="1400" u="none" cap="none" strike="noStrike">
              <a:solidFill>
                <a:srgbClr val="000000"/>
              </a:solidFill>
              <a:latin typeface="Arial"/>
              <a:ea typeface="Arial"/>
              <a:cs typeface="Arial"/>
              <a:sym typeface="Arial"/>
            </a:endParaRPr>
          </a:p>
        </p:txBody>
      </p:sp>
      <p:sp>
        <p:nvSpPr>
          <p:cNvPr id="312" name="Google Shape;312;p15"/>
          <p:cNvSpPr txBox="1"/>
          <p:nvPr/>
        </p:nvSpPr>
        <p:spPr>
          <a:xfrm>
            <a:off x="5176479" y="3502230"/>
            <a:ext cx="3772200" cy="25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99"/>
              <a:buFont typeface="Arial"/>
              <a:buNone/>
            </a:pPr>
            <a:r>
              <a:rPr b="1" i="0" lang="en-US" sz="2399" u="none" cap="none" strike="noStrike">
                <a:solidFill>
                  <a:srgbClr val="4A4849"/>
                </a:solidFill>
                <a:latin typeface="Arial"/>
                <a:ea typeface="Arial"/>
                <a:cs typeface="Arial"/>
                <a:sym typeface="Arial"/>
              </a:rPr>
              <a:t>Almost all that is known about population sperm health comes from White men only, very little has been recorded about sperm counts among people of color.</a:t>
            </a:r>
            <a:endParaRPr b="0" i="0" sz="1400" u="none" cap="none" strike="noStrike">
              <a:solidFill>
                <a:srgbClr val="000000"/>
              </a:solidFill>
              <a:latin typeface="Arial"/>
              <a:ea typeface="Arial"/>
              <a:cs typeface="Arial"/>
              <a:sym typeface="Arial"/>
            </a:endParaRPr>
          </a:p>
        </p:txBody>
      </p:sp>
      <p:sp>
        <p:nvSpPr>
          <p:cNvPr id="313" name="Google Shape;313;p15"/>
          <p:cNvSpPr txBox="1"/>
          <p:nvPr/>
        </p:nvSpPr>
        <p:spPr>
          <a:xfrm>
            <a:off x="1045583" y="3502230"/>
            <a:ext cx="3772200" cy="22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399"/>
              <a:buFont typeface="Arial"/>
              <a:buNone/>
            </a:pPr>
            <a:r>
              <a:rPr b="1" i="0" lang="en-US" sz="2399" u="none" cap="none" strike="noStrike">
                <a:solidFill>
                  <a:srgbClr val="4A4849"/>
                </a:solidFill>
                <a:latin typeface="Arial"/>
                <a:ea typeface="Arial"/>
                <a:cs typeface="Arial"/>
                <a:sym typeface="Arial"/>
              </a:rPr>
              <a:t>Sperm counts are indicative of both fertility and general health. For decades, declines in Western sperm counts have been observed.</a:t>
            </a:r>
            <a:endParaRPr b="0" i="0" sz="1400" u="none" cap="none" strike="noStrike">
              <a:solidFill>
                <a:srgbClr val="000000"/>
              </a:solidFill>
              <a:latin typeface="Arial"/>
              <a:ea typeface="Arial"/>
              <a:cs typeface="Arial"/>
              <a:sym typeface="Arial"/>
            </a:endParaRPr>
          </a:p>
        </p:txBody>
      </p:sp>
      <p:sp>
        <p:nvSpPr>
          <p:cNvPr id="314" name="Google Shape;314;p15"/>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315" name="Google Shape;315;p15"/>
          <p:cNvSpPr txBox="1"/>
          <p:nvPr/>
        </p:nvSpPr>
        <p:spPr>
          <a:xfrm>
            <a:off x="962025" y="9814878"/>
            <a:ext cx="3100800" cy="33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200"/>
              <a:buFont typeface="Arial"/>
              <a:buNone/>
            </a:pPr>
            <a:r>
              <a:rPr b="0" i="1" lang="en-US" sz="2200" u="none" cap="none" strike="noStrike">
                <a:solidFill>
                  <a:srgbClr val="FAF6EE"/>
                </a:solidFill>
                <a:latin typeface="Arial"/>
                <a:ea typeface="Arial"/>
                <a:cs typeface="Arial"/>
                <a:sym typeface="Arial"/>
              </a:rPr>
              <a:t>(Perry et al., 2021)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19" name="Shape 319"/>
        <p:cNvGrpSpPr/>
        <p:nvPr/>
      </p:nvGrpSpPr>
      <p:grpSpPr>
        <a:xfrm>
          <a:off x="0" y="0"/>
          <a:ext cx="0" cy="0"/>
          <a:chOff x="0" y="0"/>
          <a:chExt cx="0" cy="0"/>
        </a:xfrm>
      </p:grpSpPr>
      <p:sp>
        <p:nvSpPr>
          <p:cNvPr id="320" name="Google Shape;320;p16"/>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Solutions</a:t>
            </a:r>
            <a:endParaRPr b="0" i="0" sz="1400" u="none" cap="none" strike="noStrike">
              <a:solidFill>
                <a:srgbClr val="000000"/>
              </a:solidFill>
              <a:latin typeface="Arial"/>
              <a:ea typeface="Arial"/>
              <a:cs typeface="Arial"/>
              <a:sym typeface="Arial"/>
            </a:endParaRPr>
          </a:p>
        </p:txBody>
      </p:sp>
      <p:sp>
        <p:nvSpPr>
          <p:cNvPr id="321" name="Google Shape;321;p16"/>
          <p:cNvSpPr txBox="1"/>
          <p:nvPr/>
        </p:nvSpPr>
        <p:spPr>
          <a:xfrm>
            <a:off x="1046390" y="4193393"/>
            <a:ext cx="4254600" cy="1230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Address how racism has affected research findings in the past and how systemic racism still impacts research today</a:t>
            </a:r>
            <a:endParaRPr b="0" i="0" sz="1400" u="none" cap="none" strike="noStrike">
              <a:solidFill>
                <a:srgbClr val="000000"/>
              </a:solidFill>
              <a:latin typeface="Arial"/>
              <a:ea typeface="Arial"/>
              <a:cs typeface="Arial"/>
              <a:sym typeface="Arial"/>
            </a:endParaRPr>
          </a:p>
        </p:txBody>
      </p:sp>
      <p:sp>
        <p:nvSpPr>
          <p:cNvPr id="322" name="Google Shape;322;p16"/>
          <p:cNvSpPr txBox="1"/>
          <p:nvPr/>
        </p:nvSpPr>
        <p:spPr>
          <a:xfrm>
            <a:off x="1046390" y="3353585"/>
            <a:ext cx="42546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Acknowledge racism in public health research</a:t>
            </a:r>
            <a:endParaRPr b="0" i="0" sz="1400" u="none" cap="none" strike="noStrike">
              <a:solidFill>
                <a:srgbClr val="000000"/>
              </a:solidFill>
              <a:latin typeface="Arial"/>
              <a:ea typeface="Arial"/>
              <a:cs typeface="Arial"/>
              <a:sym typeface="Arial"/>
            </a:endParaRPr>
          </a:p>
        </p:txBody>
      </p:sp>
      <p:sp>
        <p:nvSpPr>
          <p:cNvPr id="323" name="Google Shape;323;p16"/>
          <p:cNvSpPr txBox="1"/>
          <p:nvPr/>
        </p:nvSpPr>
        <p:spPr>
          <a:xfrm>
            <a:off x="1030544" y="2703048"/>
            <a:ext cx="4270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324" name="Google Shape;324;p16"/>
          <p:cNvSpPr txBox="1"/>
          <p:nvPr/>
        </p:nvSpPr>
        <p:spPr>
          <a:xfrm>
            <a:off x="7027376" y="4193393"/>
            <a:ext cx="42546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BIPOC scholars must hold leadership positions in science</a:t>
            </a:r>
            <a:endParaRPr b="0" i="0" sz="1400" u="none" cap="none" strike="noStrike">
              <a:solidFill>
                <a:srgbClr val="000000"/>
              </a:solidFill>
              <a:latin typeface="Arial"/>
              <a:ea typeface="Arial"/>
              <a:cs typeface="Arial"/>
              <a:sym typeface="Arial"/>
            </a:endParaRPr>
          </a:p>
        </p:txBody>
      </p:sp>
      <p:sp>
        <p:nvSpPr>
          <p:cNvPr id="325" name="Google Shape;325;p16"/>
          <p:cNvSpPr txBox="1"/>
          <p:nvPr/>
        </p:nvSpPr>
        <p:spPr>
          <a:xfrm>
            <a:off x="7027376" y="3353585"/>
            <a:ext cx="42546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Include affected communities in decision-making</a:t>
            </a:r>
            <a:endParaRPr b="0" i="0" sz="1400" u="none" cap="none" strike="noStrike">
              <a:solidFill>
                <a:srgbClr val="000000"/>
              </a:solidFill>
              <a:latin typeface="Arial"/>
              <a:ea typeface="Arial"/>
              <a:cs typeface="Arial"/>
              <a:sym typeface="Arial"/>
            </a:endParaRPr>
          </a:p>
        </p:txBody>
      </p:sp>
      <p:sp>
        <p:nvSpPr>
          <p:cNvPr id="326" name="Google Shape;326;p16"/>
          <p:cNvSpPr txBox="1"/>
          <p:nvPr/>
        </p:nvSpPr>
        <p:spPr>
          <a:xfrm>
            <a:off x="7011530" y="2703048"/>
            <a:ext cx="4270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327" name="Google Shape;327;p16"/>
          <p:cNvSpPr txBox="1"/>
          <p:nvPr/>
        </p:nvSpPr>
        <p:spPr>
          <a:xfrm>
            <a:off x="13006519" y="4545818"/>
            <a:ext cx="42546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Create guidelines for how race and ethnicity can be used in research</a:t>
            </a:r>
            <a:endParaRPr b="0" i="0" sz="1400" u="none" cap="none" strike="noStrike">
              <a:solidFill>
                <a:srgbClr val="000000"/>
              </a:solidFill>
              <a:latin typeface="Arial"/>
              <a:ea typeface="Arial"/>
              <a:cs typeface="Arial"/>
              <a:sym typeface="Arial"/>
            </a:endParaRPr>
          </a:p>
        </p:txBody>
      </p:sp>
      <p:sp>
        <p:nvSpPr>
          <p:cNvPr id="328" name="Google Shape;328;p16"/>
          <p:cNvSpPr txBox="1"/>
          <p:nvPr/>
        </p:nvSpPr>
        <p:spPr>
          <a:xfrm>
            <a:off x="13006519" y="3353585"/>
            <a:ext cx="4254600" cy="9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Develop requirements and standards for discussing race in research</a:t>
            </a:r>
            <a:endParaRPr b="0" i="0" sz="1400" u="none" cap="none" strike="noStrike">
              <a:solidFill>
                <a:srgbClr val="000000"/>
              </a:solidFill>
              <a:latin typeface="Arial"/>
              <a:ea typeface="Arial"/>
              <a:cs typeface="Arial"/>
              <a:sym typeface="Arial"/>
            </a:endParaRPr>
          </a:p>
        </p:txBody>
      </p:sp>
      <p:sp>
        <p:nvSpPr>
          <p:cNvPr id="329" name="Google Shape;329;p16"/>
          <p:cNvSpPr txBox="1"/>
          <p:nvPr/>
        </p:nvSpPr>
        <p:spPr>
          <a:xfrm>
            <a:off x="12990673" y="2703048"/>
            <a:ext cx="4270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330" name="Google Shape;330;p16"/>
          <p:cNvSpPr txBox="1"/>
          <p:nvPr/>
        </p:nvSpPr>
        <p:spPr>
          <a:xfrm>
            <a:off x="7027376" y="7377109"/>
            <a:ext cx="4254600" cy="1169400"/>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Empower study participants by giving them a say in how and what research is conducted</a:t>
            </a:r>
            <a:endParaRPr b="0" i="0" sz="1400" u="none" cap="none" strike="noStrike">
              <a:solidFill>
                <a:srgbClr val="000000"/>
              </a:solidFill>
              <a:latin typeface="Arial"/>
              <a:ea typeface="Arial"/>
              <a:cs typeface="Arial"/>
              <a:sym typeface="Arial"/>
            </a:endParaRPr>
          </a:p>
        </p:txBody>
      </p:sp>
      <p:sp>
        <p:nvSpPr>
          <p:cNvPr id="331" name="Google Shape;331;p16"/>
          <p:cNvSpPr txBox="1"/>
          <p:nvPr/>
        </p:nvSpPr>
        <p:spPr>
          <a:xfrm>
            <a:off x="7027376" y="6537301"/>
            <a:ext cx="42546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Partner with community members to conduct research</a:t>
            </a:r>
            <a:endParaRPr b="0" i="0" sz="1400" u="none" cap="none" strike="noStrike">
              <a:solidFill>
                <a:srgbClr val="000000"/>
              </a:solidFill>
              <a:latin typeface="Arial"/>
              <a:ea typeface="Arial"/>
              <a:cs typeface="Arial"/>
              <a:sym typeface="Arial"/>
            </a:endParaRPr>
          </a:p>
        </p:txBody>
      </p:sp>
      <p:sp>
        <p:nvSpPr>
          <p:cNvPr id="332" name="Google Shape;332;p16"/>
          <p:cNvSpPr txBox="1"/>
          <p:nvPr/>
        </p:nvSpPr>
        <p:spPr>
          <a:xfrm>
            <a:off x="7011530" y="5886764"/>
            <a:ext cx="4270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05</a:t>
            </a:r>
            <a:endParaRPr b="0" i="0" sz="1400" u="none" cap="none" strike="noStrike">
              <a:solidFill>
                <a:srgbClr val="000000"/>
              </a:solidFill>
              <a:latin typeface="Arial"/>
              <a:ea typeface="Arial"/>
              <a:cs typeface="Arial"/>
              <a:sym typeface="Arial"/>
            </a:endParaRPr>
          </a:p>
        </p:txBody>
      </p:sp>
      <p:sp>
        <p:nvSpPr>
          <p:cNvPr id="333" name="Google Shape;333;p16"/>
          <p:cNvSpPr txBox="1"/>
          <p:nvPr/>
        </p:nvSpPr>
        <p:spPr>
          <a:xfrm>
            <a:off x="1046390" y="7377109"/>
            <a:ext cx="4254600" cy="738600"/>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Work beyond internal discipline boundaries</a:t>
            </a:r>
            <a:endParaRPr b="0" i="0" sz="1400" u="none" cap="none" strike="noStrike">
              <a:solidFill>
                <a:srgbClr val="000000"/>
              </a:solidFill>
              <a:latin typeface="Arial"/>
              <a:ea typeface="Arial"/>
              <a:cs typeface="Arial"/>
              <a:sym typeface="Arial"/>
            </a:endParaRPr>
          </a:p>
        </p:txBody>
      </p:sp>
      <p:sp>
        <p:nvSpPr>
          <p:cNvPr id="334" name="Google Shape;334;p16"/>
          <p:cNvSpPr txBox="1"/>
          <p:nvPr/>
        </p:nvSpPr>
        <p:spPr>
          <a:xfrm>
            <a:off x="1046390" y="6537301"/>
            <a:ext cx="42546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Embrace a more holistic approach to analysis</a:t>
            </a:r>
            <a:endParaRPr b="0" i="0" sz="1400" u="none" cap="none" strike="noStrike">
              <a:solidFill>
                <a:srgbClr val="000000"/>
              </a:solidFill>
              <a:latin typeface="Arial"/>
              <a:ea typeface="Arial"/>
              <a:cs typeface="Arial"/>
              <a:sym typeface="Arial"/>
            </a:endParaRPr>
          </a:p>
        </p:txBody>
      </p:sp>
      <p:sp>
        <p:nvSpPr>
          <p:cNvPr id="335" name="Google Shape;335;p16"/>
          <p:cNvSpPr txBox="1"/>
          <p:nvPr/>
        </p:nvSpPr>
        <p:spPr>
          <a:xfrm>
            <a:off x="1030544" y="5886764"/>
            <a:ext cx="4270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336" name="Google Shape;336;p16"/>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337" name="Google Shape;337;p16"/>
          <p:cNvSpPr txBox="1"/>
          <p:nvPr/>
        </p:nvSpPr>
        <p:spPr>
          <a:xfrm>
            <a:off x="13006519" y="7377109"/>
            <a:ext cx="4254600" cy="1169400"/>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Antiracism literacy can help researchers/professionals identify and analyze racism</a:t>
            </a:r>
            <a:endParaRPr b="0" i="0" sz="1400" u="none" cap="none" strike="noStrike">
              <a:solidFill>
                <a:srgbClr val="000000"/>
              </a:solidFill>
              <a:latin typeface="Arial"/>
              <a:ea typeface="Arial"/>
              <a:cs typeface="Arial"/>
              <a:sym typeface="Arial"/>
            </a:endParaRPr>
          </a:p>
        </p:txBody>
      </p:sp>
      <p:sp>
        <p:nvSpPr>
          <p:cNvPr id="338" name="Google Shape;338;p16"/>
          <p:cNvSpPr txBox="1"/>
          <p:nvPr/>
        </p:nvSpPr>
        <p:spPr>
          <a:xfrm>
            <a:off x="13006519" y="6537301"/>
            <a:ext cx="4254600" cy="61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Improve training for researchers and students</a:t>
            </a:r>
            <a:endParaRPr b="0" i="0" sz="1400" u="none" cap="none" strike="noStrike">
              <a:solidFill>
                <a:srgbClr val="000000"/>
              </a:solidFill>
              <a:latin typeface="Arial"/>
              <a:ea typeface="Arial"/>
              <a:cs typeface="Arial"/>
              <a:sym typeface="Arial"/>
            </a:endParaRPr>
          </a:p>
        </p:txBody>
      </p:sp>
      <p:sp>
        <p:nvSpPr>
          <p:cNvPr id="339" name="Google Shape;339;p16"/>
          <p:cNvSpPr txBox="1"/>
          <p:nvPr/>
        </p:nvSpPr>
        <p:spPr>
          <a:xfrm>
            <a:off x="12990673" y="5886764"/>
            <a:ext cx="42705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43" name="Shape 343"/>
        <p:cNvGrpSpPr/>
        <p:nvPr/>
      </p:nvGrpSpPr>
      <p:grpSpPr>
        <a:xfrm>
          <a:off x="0" y="0"/>
          <a:ext cx="0" cy="0"/>
          <a:chOff x="0" y="0"/>
          <a:chExt cx="0" cy="0"/>
        </a:xfrm>
      </p:grpSpPr>
      <p:sp>
        <p:nvSpPr>
          <p:cNvPr id="344" name="Google Shape;344;p17"/>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45" name="Google Shape;345;p17"/>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346" name="Google Shape;346;p17"/>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GROUP DISCUSSION OF THE CASE STUDY</a:t>
            </a:r>
            <a:endParaRPr b="0" i="0" sz="1400" u="none" cap="none" strike="noStrike">
              <a:solidFill>
                <a:srgbClr val="000000"/>
              </a:solidFill>
              <a:latin typeface="Arial"/>
              <a:ea typeface="Arial"/>
              <a:cs typeface="Arial"/>
              <a:sym typeface="Arial"/>
            </a:endParaRPr>
          </a:p>
        </p:txBody>
      </p:sp>
      <p:grpSp>
        <p:nvGrpSpPr>
          <p:cNvPr id="347" name="Google Shape;347;p17"/>
          <p:cNvGrpSpPr/>
          <p:nvPr/>
        </p:nvGrpSpPr>
        <p:grpSpPr>
          <a:xfrm>
            <a:off x="7065096" y="3778556"/>
            <a:ext cx="10194300" cy="3197168"/>
            <a:chOff x="0" y="-47625"/>
            <a:chExt cx="13592400" cy="4262890"/>
          </a:xfrm>
        </p:grpSpPr>
        <p:sp>
          <p:nvSpPr>
            <p:cNvPr id="348" name="Google Shape;348;p17"/>
            <p:cNvSpPr txBox="1"/>
            <p:nvPr/>
          </p:nvSpPr>
          <p:spPr>
            <a:xfrm>
              <a:off x="0" y="622165"/>
              <a:ext cx="13592400" cy="3593100"/>
            </a:xfrm>
            <a:prstGeom prst="rect">
              <a:avLst/>
            </a:prstGeom>
            <a:noFill/>
            <a:ln>
              <a:noFill/>
            </a:ln>
          </p:spPr>
          <p:txBody>
            <a:bodyPr anchorCtr="0" anchor="t" bIns="0" lIns="0" spcFirstLastPara="1" rIns="0" wrap="square" tIns="0">
              <a:spAutoFit/>
            </a:bodyPr>
            <a:lstStyle/>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we address racism in epidemiological research?</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is missing in current research?</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climate change exacerbate the inequalities in research representation?</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Who is suffering as a result?</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do you think of the conclusions do the researchers come to?</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Do you agree with the proposed solutions?</a:t>
              </a:r>
              <a:endParaRPr b="0" i="0" sz="1400" u="none" cap="none" strike="noStrike">
                <a:solidFill>
                  <a:srgbClr val="000000"/>
                </a:solidFill>
                <a:latin typeface="Arial"/>
                <a:ea typeface="Arial"/>
                <a:cs typeface="Arial"/>
                <a:sym typeface="Arial"/>
              </a:endParaRPr>
            </a:p>
          </p:txBody>
        </p:sp>
        <p:sp>
          <p:nvSpPr>
            <p:cNvPr id="349" name="Google Shape;349;p17"/>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Guiding questions</a:t>
              </a:r>
              <a:endParaRPr b="0" i="0" sz="1400" u="none" cap="none" strike="noStrike">
                <a:solidFill>
                  <a:srgbClr val="000000"/>
                </a:solidFill>
                <a:latin typeface="Arial"/>
                <a:ea typeface="Arial"/>
                <a:cs typeface="Arial"/>
                <a:sym typeface="Arial"/>
              </a:endParaRPr>
            </a:p>
          </p:txBody>
        </p:sp>
      </p:grpSp>
      <p:grpSp>
        <p:nvGrpSpPr>
          <p:cNvPr id="350" name="Google Shape;350;p17"/>
          <p:cNvGrpSpPr/>
          <p:nvPr/>
        </p:nvGrpSpPr>
        <p:grpSpPr>
          <a:xfrm>
            <a:off x="7065096" y="1631380"/>
            <a:ext cx="10194300" cy="1272293"/>
            <a:chOff x="0" y="-47625"/>
            <a:chExt cx="13592400" cy="1696390"/>
          </a:xfrm>
        </p:grpSpPr>
        <p:sp>
          <p:nvSpPr>
            <p:cNvPr id="351" name="Google Shape;351;p17"/>
            <p:cNvSpPr txBox="1"/>
            <p:nvPr/>
          </p:nvSpPr>
          <p:spPr>
            <a:xfrm>
              <a:off x="0" y="622165"/>
              <a:ext cx="135924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Spend about 15 minutes as a class discussing the key takeaways, arguments, and implications of the case study.</a:t>
              </a:r>
              <a:endParaRPr b="0" i="0" sz="1400" u="none" cap="none" strike="noStrike">
                <a:solidFill>
                  <a:srgbClr val="000000"/>
                </a:solidFill>
                <a:latin typeface="Arial"/>
                <a:ea typeface="Arial"/>
                <a:cs typeface="Arial"/>
                <a:sym typeface="Arial"/>
              </a:endParaRPr>
            </a:p>
          </p:txBody>
        </p:sp>
        <p:sp>
          <p:nvSpPr>
            <p:cNvPr id="352" name="Google Shape;352;p17"/>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Discuss as a class</a:t>
              </a:r>
              <a:endParaRPr b="0" i="0" sz="1400" u="none" cap="none" strike="noStrike">
                <a:solidFill>
                  <a:srgbClr val="000000"/>
                </a:solidFill>
                <a:latin typeface="Arial"/>
                <a:ea typeface="Arial"/>
                <a:cs typeface="Arial"/>
                <a:sym typeface="Arial"/>
              </a:endParaRPr>
            </a:p>
          </p:txBody>
        </p:sp>
      </p:grpSp>
      <p:sp>
        <p:nvSpPr>
          <p:cNvPr id="353" name="Google Shape;353;p17"/>
          <p:cNvSpPr/>
          <p:nvPr/>
        </p:nvSpPr>
        <p:spPr>
          <a:xfrm>
            <a:off x="0" y="3499662"/>
            <a:ext cx="6568563" cy="6210140"/>
          </a:xfrm>
          <a:custGeom>
            <a:rect b="b" l="l" r="r" t="t"/>
            <a:pathLst>
              <a:path extrusionOk="0" h="6210140" w="6568563">
                <a:moveTo>
                  <a:pt x="0" y="0"/>
                </a:moveTo>
                <a:lnTo>
                  <a:pt x="6568563" y="0"/>
                </a:lnTo>
                <a:lnTo>
                  <a:pt x="6568563" y="6210140"/>
                </a:lnTo>
                <a:lnTo>
                  <a:pt x="0" y="6210140"/>
                </a:lnTo>
                <a:lnTo>
                  <a:pt x="0" y="0"/>
                </a:lnTo>
                <a:close/>
              </a:path>
            </a:pathLst>
          </a:custGeom>
          <a:blipFill rotWithShape="1">
            <a:blip r:embed="rId3">
              <a:alphaModFix/>
            </a:blip>
            <a:stretch>
              <a:fillRect b="-19321" l="-36011" r="-14400" t="0"/>
            </a:stretch>
          </a:blipFill>
          <a:ln>
            <a:noFill/>
          </a:ln>
        </p:spPr>
      </p:sp>
      <p:sp>
        <p:nvSpPr>
          <p:cNvPr id="354" name="Google Shape;354;p17"/>
          <p:cNvSpPr txBox="1"/>
          <p:nvPr/>
        </p:nvSpPr>
        <p:spPr>
          <a:xfrm>
            <a:off x="4834975" y="8878200"/>
            <a:ext cx="6795600" cy="831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lang="en-US" sz="1801">
                <a:solidFill>
                  <a:srgbClr val="4A4849"/>
                </a:solidFill>
              </a:rPr>
              <a:t>Photo courtesy of Yale Rosen on Wikimedia. License: CC BY-SA. This content is excluded from our Creative Commons license. For more information, see </a:t>
            </a:r>
            <a:r>
              <a:rPr lang="en-US" sz="1801" u="sng">
                <a:solidFill>
                  <a:schemeClr val="hlink"/>
                </a:solidFill>
                <a:hlinkClick r:id="rId4"/>
              </a:rPr>
              <a:t>https://ocw.mit.edu/help/faq-fair-use/</a:t>
            </a:r>
            <a:r>
              <a:rPr lang="en-US" sz="1801">
                <a:solidFill>
                  <a:srgbClr val="4A4849"/>
                </a:solidFill>
              </a:rPr>
              <a:t>.</a:t>
            </a:r>
            <a:endParaRPr b="0" i="0" sz="1400" u="none" cap="none" strike="noStrike">
              <a:solidFill>
                <a:srgbClr val="000000"/>
              </a:solidFill>
              <a:latin typeface="Arial"/>
              <a:ea typeface="Arial"/>
              <a:cs typeface="Arial"/>
              <a:sym typeface="Arial"/>
            </a:endParaRPr>
          </a:p>
        </p:txBody>
      </p:sp>
      <p:grpSp>
        <p:nvGrpSpPr>
          <p:cNvPr id="355" name="Google Shape;355;p17"/>
          <p:cNvGrpSpPr/>
          <p:nvPr/>
        </p:nvGrpSpPr>
        <p:grpSpPr>
          <a:xfrm>
            <a:off x="962025" y="1003725"/>
            <a:ext cx="8746178" cy="458700"/>
            <a:chOff x="962025" y="1003725"/>
            <a:chExt cx="8746178" cy="458700"/>
          </a:xfrm>
        </p:grpSpPr>
        <p:sp>
          <p:nvSpPr>
            <p:cNvPr id="356" name="Google Shape;356;p17"/>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7" name="Google Shape;357;p17"/>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61" name="Shape 361"/>
        <p:cNvGrpSpPr/>
        <p:nvPr/>
      </p:nvGrpSpPr>
      <p:grpSpPr>
        <a:xfrm>
          <a:off x="0" y="0"/>
          <a:ext cx="0" cy="0"/>
          <a:chOff x="0" y="0"/>
          <a:chExt cx="0" cy="0"/>
        </a:xfrm>
      </p:grpSpPr>
      <p:sp>
        <p:nvSpPr>
          <p:cNvPr id="362" name="Google Shape;362;g38426aa6f54_0_27"/>
          <p:cNvSpPr/>
          <p:nvPr/>
        </p:nvSpPr>
        <p:spPr>
          <a:xfrm>
            <a:off x="-1248082" y="9715500"/>
            <a:ext cx="13358132" cy="57150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63" name="Google Shape;363;g38426aa6f54_0_27"/>
          <p:cNvSpPr/>
          <p:nvPr/>
        </p:nvSpPr>
        <p:spPr>
          <a:xfrm>
            <a:off x="12109962" y="9715500"/>
            <a:ext cx="7108769" cy="571506"/>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364" name="Google Shape;364;g38426aa6f54_0_27"/>
          <p:cNvSpPr/>
          <p:nvPr/>
        </p:nvSpPr>
        <p:spPr>
          <a:xfrm>
            <a:off x="12109962" y="0"/>
            <a:ext cx="6176060" cy="9715500"/>
          </a:xfrm>
          <a:custGeom>
            <a:rect b="b" l="l" r="r" t="t"/>
            <a:pathLst>
              <a:path extrusionOk="0" h="9715500" w="6176060">
                <a:moveTo>
                  <a:pt x="0" y="0"/>
                </a:moveTo>
                <a:lnTo>
                  <a:pt x="6176060" y="0"/>
                </a:lnTo>
                <a:lnTo>
                  <a:pt x="6176060" y="9715500"/>
                </a:lnTo>
                <a:lnTo>
                  <a:pt x="0" y="9715500"/>
                </a:lnTo>
                <a:lnTo>
                  <a:pt x="0" y="0"/>
                </a:lnTo>
                <a:close/>
              </a:path>
            </a:pathLst>
          </a:custGeom>
          <a:blipFill rotWithShape="1">
            <a:blip r:embed="rId3">
              <a:alphaModFix/>
            </a:blip>
            <a:stretch>
              <a:fillRect b="0" l="-116929" r="-64570" t="0"/>
            </a:stretch>
          </a:blipFill>
          <a:ln>
            <a:noFill/>
          </a:ln>
        </p:spPr>
      </p:sp>
      <p:grpSp>
        <p:nvGrpSpPr>
          <p:cNvPr id="365" name="Google Shape;365;g38426aa6f54_0_27"/>
          <p:cNvGrpSpPr/>
          <p:nvPr/>
        </p:nvGrpSpPr>
        <p:grpSpPr>
          <a:xfrm>
            <a:off x="1028700" y="3066438"/>
            <a:ext cx="10425375" cy="4267871"/>
            <a:chOff x="0" y="104775"/>
            <a:chExt cx="13900500" cy="5690495"/>
          </a:xfrm>
        </p:grpSpPr>
        <p:sp>
          <p:nvSpPr>
            <p:cNvPr id="366" name="Google Shape;366;g38426aa6f54_0_27"/>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Beyond the Module</a:t>
              </a:r>
              <a:endParaRPr b="0" i="0" sz="1400" u="none" cap="none" strike="noStrike">
                <a:solidFill>
                  <a:srgbClr val="000000"/>
                </a:solidFill>
                <a:latin typeface="Arial"/>
                <a:ea typeface="Arial"/>
                <a:cs typeface="Arial"/>
                <a:sym typeface="Arial"/>
              </a:endParaRPr>
            </a:p>
          </p:txBody>
        </p:sp>
        <p:sp>
          <p:nvSpPr>
            <p:cNvPr id="367" name="Google Shape;367;g38426aa6f54_0_27"/>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3</a:t>
              </a:r>
              <a:endParaRPr b="0" i="0" sz="1400" u="none" cap="none" strike="noStrike">
                <a:solidFill>
                  <a:srgbClr val="000000"/>
                </a:solidFill>
                <a:latin typeface="Arial"/>
                <a:ea typeface="Arial"/>
                <a:cs typeface="Arial"/>
                <a:sym typeface="Arial"/>
              </a:endParaRPr>
            </a:p>
          </p:txBody>
        </p:sp>
      </p:grpSp>
      <p:sp>
        <p:nvSpPr>
          <p:cNvPr id="368" name="Google Shape;368;g38426aa6f54_0_27"/>
          <p:cNvSpPr txBox="1"/>
          <p:nvPr/>
        </p:nvSpPr>
        <p:spPr>
          <a:xfrm>
            <a:off x="12462587" y="9291555"/>
            <a:ext cx="54708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1"/>
              <a:buFont typeface="Arial"/>
              <a:buNone/>
            </a:pPr>
            <a:r>
              <a:rPr lang="en-US" sz="1801">
                <a:solidFill>
                  <a:srgbClr val="FFFFFF"/>
                </a:solidFill>
              </a:rPr>
              <a:t>Photo by </a:t>
            </a:r>
            <a:r>
              <a:rPr lang="en-US" sz="1801" u="sng">
                <a:solidFill>
                  <a:schemeClr val="hlink"/>
                </a:solidFill>
                <a:hlinkClick r:id="rId4"/>
              </a:rPr>
              <a:t>Tom </a:t>
            </a:r>
            <a:r>
              <a:rPr lang="en-US" sz="1801" u="sng">
                <a:solidFill>
                  <a:srgbClr val="0000FF"/>
                </a:solidFill>
                <a:hlinkClick r:id="rId5">
                  <a:extLst>
                    <a:ext uri="{A12FA001-AC4F-418D-AE19-62706E023703}">
                      <ahyp:hlinkClr val="tx"/>
                    </a:ext>
                  </a:extLst>
                </a:hlinkClick>
              </a:rPr>
              <a:t>Hal</a:t>
            </a:r>
            <a:r>
              <a:rPr lang="en-US" sz="1801">
                <a:solidFill>
                  <a:srgbClr val="0000FF"/>
                </a:solidFill>
              </a:rPr>
              <a:t>l </a:t>
            </a:r>
            <a:r>
              <a:rPr lang="en-US" sz="1801">
                <a:solidFill>
                  <a:srgbClr val="FFFFFF"/>
                </a:solidFill>
              </a:rPr>
              <a:t>on Flickr.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72" name="Shape 372"/>
        <p:cNvGrpSpPr/>
        <p:nvPr/>
      </p:nvGrpSpPr>
      <p:grpSpPr>
        <a:xfrm>
          <a:off x="0" y="0"/>
          <a:ext cx="0" cy="0"/>
          <a:chOff x="0" y="0"/>
          <a:chExt cx="0" cy="0"/>
        </a:xfrm>
      </p:grpSpPr>
      <p:sp>
        <p:nvSpPr>
          <p:cNvPr id="373" name="Google Shape;373;p18"/>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374" name="Google Shape;374;p18"/>
          <p:cNvGrpSpPr/>
          <p:nvPr/>
        </p:nvGrpSpPr>
        <p:grpSpPr>
          <a:xfrm>
            <a:off x="1019175" y="1606594"/>
            <a:ext cx="10757475" cy="7252199"/>
            <a:chOff x="0" y="66675"/>
            <a:chExt cx="14343300" cy="9669598"/>
          </a:xfrm>
        </p:grpSpPr>
        <p:sp>
          <p:nvSpPr>
            <p:cNvPr id="375" name="Google Shape;375;p18"/>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Report on Integrating Biology into Climate Action</a:t>
              </a:r>
              <a:endParaRPr b="0" i="0" sz="1400" u="none" cap="none" strike="noStrike">
                <a:solidFill>
                  <a:srgbClr val="000000"/>
                </a:solidFill>
                <a:latin typeface="Arial"/>
                <a:ea typeface="Arial"/>
                <a:cs typeface="Arial"/>
                <a:sym typeface="Arial"/>
              </a:endParaRPr>
            </a:p>
          </p:txBody>
        </p:sp>
        <p:sp>
          <p:nvSpPr>
            <p:cNvPr id="376" name="Google Shape;376;p18"/>
            <p:cNvSpPr txBox="1"/>
            <p:nvPr/>
          </p:nvSpPr>
          <p:spPr>
            <a:xfrm>
              <a:off x="0" y="5465773"/>
              <a:ext cx="14238900" cy="42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Using the template to the right from the All We Can Save Project, identify ways you can include biology in climate justice policy, research, and personal actions.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t/>
              </a:r>
              <a:endParaRPr b="0" i="0" sz="2601"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Write a report detailing the steps that can be taken to integrate climate justice more deeply within biology, epidemiology or exposure science research or study. Consider how this could this impact the widening circles of influence shown on the right.</a:t>
              </a:r>
              <a:endParaRPr b="0" i="0" sz="1400" u="none" cap="none" strike="noStrike">
                <a:solidFill>
                  <a:srgbClr val="000000"/>
                </a:solidFill>
                <a:latin typeface="Arial"/>
                <a:ea typeface="Arial"/>
                <a:cs typeface="Arial"/>
                <a:sym typeface="Arial"/>
              </a:endParaRPr>
            </a:p>
          </p:txBody>
        </p:sp>
        <p:sp>
          <p:nvSpPr>
            <p:cNvPr id="377" name="Google Shape;377;p18"/>
            <p:cNvSpPr txBox="1"/>
            <p:nvPr/>
          </p:nvSpPr>
          <p:spPr>
            <a:xfrm>
              <a:off x="0" y="477397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grpSp>
      <p:sp>
        <p:nvSpPr>
          <p:cNvPr id="378" name="Google Shape;378;p18"/>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379" name="Google Shape;379;p18"/>
          <p:cNvGrpSpPr/>
          <p:nvPr/>
        </p:nvGrpSpPr>
        <p:grpSpPr>
          <a:xfrm>
            <a:off x="12109962" y="-144661"/>
            <a:ext cx="6178038" cy="9860161"/>
            <a:chOff x="0" y="-38100"/>
            <a:chExt cx="1627138" cy="2596915"/>
          </a:xfrm>
        </p:grpSpPr>
        <p:sp>
          <p:nvSpPr>
            <p:cNvPr id="380" name="Google Shape;380;p18"/>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E4DFE2"/>
            </a:solidFill>
            <a:ln>
              <a:noFill/>
            </a:ln>
          </p:spPr>
        </p:sp>
        <p:sp>
          <p:nvSpPr>
            <p:cNvPr id="381" name="Google Shape;381;p18"/>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18"/>
          <p:cNvSpPr/>
          <p:nvPr/>
        </p:nvSpPr>
        <p:spPr>
          <a:xfrm>
            <a:off x="12572980" y="2193626"/>
            <a:ext cx="5252002" cy="5899749"/>
          </a:xfrm>
          <a:custGeom>
            <a:rect b="b" l="l" r="r" t="t"/>
            <a:pathLst>
              <a:path extrusionOk="0" h="5899749" w="5252002">
                <a:moveTo>
                  <a:pt x="0" y="0"/>
                </a:moveTo>
                <a:lnTo>
                  <a:pt x="5252002" y="0"/>
                </a:lnTo>
                <a:lnTo>
                  <a:pt x="5252002" y="5899748"/>
                </a:lnTo>
                <a:lnTo>
                  <a:pt x="0" y="5899748"/>
                </a:lnTo>
                <a:lnTo>
                  <a:pt x="0" y="0"/>
                </a:lnTo>
                <a:close/>
              </a:path>
            </a:pathLst>
          </a:custGeom>
          <a:blipFill rotWithShape="1">
            <a:blip r:embed="rId3">
              <a:alphaModFix/>
            </a:blip>
            <a:stretch>
              <a:fillRect b="0" l="0" r="0" t="0"/>
            </a:stretch>
          </a:blipFill>
          <a:ln>
            <a:noFill/>
          </a:ln>
        </p:spPr>
      </p:sp>
      <p:grpSp>
        <p:nvGrpSpPr>
          <p:cNvPr id="383" name="Google Shape;383;p18"/>
          <p:cNvGrpSpPr/>
          <p:nvPr/>
        </p:nvGrpSpPr>
        <p:grpSpPr>
          <a:xfrm>
            <a:off x="962033" y="1003725"/>
            <a:ext cx="8746170" cy="458700"/>
            <a:chOff x="962033" y="1003725"/>
            <a:chExt cx="8746170" cy="458700"/>
          </a:xfrm>
        </p:grpSpPr>
        <p:sp>
          <p:nvSpPr>
            <p:cNvPr id="384" name="Google Shape;384;p18"/>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5" name="Google Shape;385;p18"/>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01" name="Shape 101"/>
        <p:cNvGrpSpPr/>
        <p:nvPr/>
      </p:nvGrpSpPr>
      <p:grpSpPr>
        <a:xfrm>
          <a:off x="0" y="0"/>
          <a:ext cx="0" cy="0"/>
          <a:chOff x="0" y="0"/>
          <a:chExt cx="0" cy="0"/>
        </a:xfrm>
      </p:grpSpPr>
      <p:sp>
        <p:nvSpPr>
          <p:cNvPr id="102" name="Google Shape;102;p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03" name="Google Shape;103;p2"/>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What’s in this module?</a:t>
            </a:r>
            <a:endParaRPr b="0" i="0" sz="1400" u="none" cap="none" strike="noStrike">
              <a:solidFill>
                <a:srgbClr val="000000"/>
              </a:solidFill>
              <a:latin typeface="Arial"/>
              <a:ea typeface="Arial"/>
              <a:cs typeface="Arial"/>
              <a:sym typeface="Arial"/>
            </a:endParaRPr>
          </a:p>
        </p:txBody>
      </p:sp>
      <p:sp>
        <p:nvSpPr>
          <p:cNvPr id="104" name="Google Shape;104;p2"/>
          <p:cNvSpPr txBox="1"/>
          <p:nvPr/>
        </p:nvSpPr>
        <p:spPr>
          <a:xfrm>
            <a:off x="1028700" y="3042705"/>
            <a:ext cx="106791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This module demonstrates how biology can inform climate justice and how climate justice can help create more inclusive biologists. Case studies span from general biology to microbiology and epidemiology and the broader field of exposure science.</a:t>
            </a:r>
            <a:endParaRPr b="0" i="0" sz="1400" u="none" cap="none" strike="noStrike">
              <a:solidFill>
                <a:srgbClr val="000000"/>
              </a:solidFill>
              <a:latin typeface="Arial"/>
              <a:ea typeface="Arial"/>
              <a:cs typeface="Arial"/>
              <a:sym typeface="Arial"/>
            </a:endParaRPr>
          </a:p>
        </p:txBody>
      </p:sp>
      <p:sp>
        <p:nvSpPr>
          <p:cNvPr id="105" name="Google Shape;105;p2"/>
          <p:cNvSpPr txBox="1"/>
          <p:nvPr/>
        </p:nvSpPr>
        <p:spPr>
          <a:xfrm>
            <a:off x="1028700" y="5984025"/>
            <a:ext cx="44022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4 readings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1 activity</a:t>
            </a:r>
            <a:endParaRPr b="0" i="0" sz="1400" u="none" cap="none" strike="noStrike">
              <a:solidFill>
                <a:srgbClr val="000000"/>
              </a:solidFill>
              <a:latin typeface="Arial"/>
              <a:ea typeface="Arial"/>
              <a:cs typeface="Arial"/>
              <a:sym typeface="Arial"/>
            </a:endParaRPr>
          </a:p>
        </p:txBody>
      </p:sp>
      <p:sp>
        <p:nvSpPr>
          <p:cNvPr id="106" name="Google Shape;106;p2"/>
          <p:cNvSpPr txBox="1"/>
          <p:nvPr/>
        </p:nvSpPr>
        <p:spPr>
          <a:xfrm>
            <a:off x="4487333" y="5984025"/>
            <a:ext cx="7220700" cy="24021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An applied environmental justice framework for exposure science</a:t>
            </a:r>
            <a:r>
              <a:rPr b="0" i="0" lang="en-US" sz="2601" u="none" cap="none" strike="noStrike">
                <a:solidFill>
                  <a:srgbClr val="4A4849"/>
                </a:solidFill>
                <a:latin typeface="Arial"/>
                <a:ea typeface="Arial"/>
                <a:cs typeface="Arial"/>
                <a:sym typeface="Arial"/>
              </a:rPr>
              <a:t> (Van Horne et al., 2022)</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Conducting Culturally Responsive Research Across Borders</a:t>
            </a:r>
            <a:r>
              <a:rPr b="0" i="0" lang="en-US" sz="2601" u="none" cap="none" strike="noStrike">
                <a:solidFill>
                  <a:srgbClr val="4A4849"/>
                </a:solidFill>
                <a:latin typeface="Arial"/>
                <a:ea typeface="Arial"/>
                <a:cs typeface="Arial"/>
                <a:sym typeface="Arial"/>
              </a:rPr>
              <a:t> (Lahman, 2022)</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Pervasive structural racism in environmental epidemiology</a:t>
            </a:r>
            <a:r>
              <a:rPr b="0" i="0" lang="en-US" sz="2601" u="none" cap="none" strike="noStrike">
                <a:solidFill>
                  <a:srgbClr val="4A4849"/>
                </a:solidFill>
                <a:latin typeface="Arial"/>
                <a:ea typeface="Arial"/>
                <a:cs typeface="Arial"/>
                <a:sym typeface="Arial"/>
              </a:rPr>
              <a:t> (Perry, 2021)</a:t>
            </a:r>
            <a:endParaRPr b="0" i="0" sz="1400" u="none" cap="none" strike="noStrike">
              <a:solidFill>
                <a:srgbClr val="000000"/>
              </a:solidFill>
              <a:latin typeface="Arial"/>
              <a:ea typeface="Arial"/>
              <a:cs typeface="Arial"/>
              <a:sym typeface="Arial"/>
            </a:endParaRPr>
          </a:p>
        </p:txBody>
      </p:sp>
      <p:sp>
        <p:nvSpPr>
          <p:cNvPr id="107" name="Google Shape;107;p2"/>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Contents</a:t>
            </a:r>
            <a:endParaRPr b="0" i="0" sz="1400" u="none" cap="none" strike="noStrike">
              <a:solidFill>
                <a:srgbClr val="000000"/>
              </a:solidFill>
              <a:latin typeface="Arial"/>
              <a:ea typeface="Arial"/>
              <a:cs typeface="Arial"/>
              <a:sym typeface="Arial"/>
            </a:endParaRPr>
          </a:p>
        </p:txBody>
      </p:sp>
      <p:sp>
        <p:nvSpPr>
          <p:cNvPr id="108" name="Google Shape;108;p2"/>
          <p:cNvSpPr txBox="1"/>
          <p:nvPr/>
        </p:nvSpPr>
        <p:spPr>
          <a:xfrm>
            <a:off x="1028700" y="5465173"/>
            <a:ext cx="44022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Activities</a:t>
            </a:r>
            <a:endParaRPr b="0" i="0" sz="1400" u="none" cap="none" strike="noStrike">
              <a:solidFill>
                <a:srgbClr val="000000"/>
              </a:solidFill>
              <a:latin typeface="Arial"/>
              <a:ea typeface="Arial"/>
              <a:cs typeface="Arial"/>
              <a:sym typeface="Arial"/>
            </a:endParaRPr>
          </a:p>
        </p:txBody>
      </p:sp>
      <p:sp>
        <p:nvSpPr>
          <p:cNvPr id="109" name="Google Shape;109;p2"/>
          <p:cNvSpPr txBox="1"/>
          <p:nvPr/>
        </p:nvSpPr>
        <p:spPr>
          <a:xfrm>
            <a:off x="4487333" y="5465173"/>
            <a:ext cx="72207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Key Resources</a:t>
            </a:r>
            <a:endParaRPr b="0" i="0" sz="1400" u="none" cap="none" strike="noStrike">
              <a:solidFill>
                <a:srgbClr val="000000"/>
              </a:solidFill>
              <a:latin typeface="Arial"/>
              <a:ea typeface="Arial"/>
              <a:cs typeface="Arial"/>
              <a:sym typeface="Arial"/>
            </a:endParaRPr>
          </a:p>
        </p:txBody>
      </p:sp>
      <p:sp>
        <p:nvSpPr>
          <p:cNvPr id="110" name="Google Shape;110;p2"/>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111" name="Google Shape;111;p2"/>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6">
              <a:alphaModFix/>
            </a:blip>
            <a:stretch>
              <a:fillRect b="0" l="-83497" r="-52251" t="0"/>
            </a:stretch>
          </a:blipFill>
          <a:ln>
            <a:noFill/>
          </a:ln>
        </p:spPr>
      </p:sp>
      <p:sp>
        <p:nvSpPr>
          <p:cNvPr id="112" name="Google Shape;112;p2"/>
          <p:cNvSpPr txBox="1"/>
          <p:nvPr/>
        </p:nvSpPr>
        <p:spPr>
          <a:xfrm>
            <a:off x="12304979" y="102905"/>
            <a:ext cx="4130400" cy="554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lang="en-US" sz="1801">
                <a:solidFill>
                  <a:srgbClr val="FAF6EE"/>
                </a:solidFill>
              </a:rPr>
              <a:t>Photo courtesy of </a:t>
            </a:r>
            <a:r>
              <a:rPr lang="en-US" sz="1801" u="sng">
                <a:solidFill>
                  <a:schemeClr val="hlink"/>
                </a:solidFill>
                <a:hlinkClick r:id="rId7"/>
              </a:rPr>
              <a:t>Nik Anderson</a:t>
            </a:r>
            <a:r>
              <a:rPr lang="en-US" sz="1801">
                <a:solidFill>
                  <a:srgbClr val="FAF6EE"/>
                </a:solidFill>
              </a:rPr>
              <a:t> on Flickr.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89" name="Shape 389"/>
        <p:cNvGrpSpPr/>
        <p:nvPr/>
      </p:nvGrpSpPr>
      <p:grpSpPr>
        <a:xfrm>
          <a:off x="0" y="0"/>
          <a:ext cx="0" cy="0"/>
          <a:chOff x="0" y="0"/>
          <a:chExt cx="0" cy="0"/>
        </a:xfrm>
      </p:grpSpPr>
      <p:grpSp>
        <p:nvGrpSpPr>
          <p:cNvPr id="390" name="Google Shape;390;p19"/>
          <p:cNvGrpSpPr/>
          <p:nvPr/>
        </p:nvGrpSpPr>
        <p:grpSpPr>
          <a:xfrm>
            <a:off x="962025" y="1116806"/>
            <a:ext cx="16297200" cy="6780105"/>
            <a:chOff x="0" y="66675"/>
            <a:chExt cx="21729600" cy="9040140"/>
          </a:xfrm>
        </p:grpSpPr>
        <p:sp>
          <p:nvSpPr>
            <p:cNvPr id="391" name="Google Shape;391;p19"/>
            <p:cNvSpPr txBox="1"/>
            <p:nvPr/>
          </p:nvSpPr>
          <p:spPr>
            <a:xfrm>
              <a:off x="0" y="66675"/>
              <a:ext cx="217296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Additional Resources</a:t>
              </a:r>
              <a:endParaRPr b="0" i="0" sz="1400" u="none" cap="none" strike="noStrike">
                <a:solidFill>
                  <a:srgbClr val="000000"/>
                </a:solidFill>
                <a:latin typeface="Arial"/>
                <a:ea typeface="Arial"/>
                <a:cs typeface="Arial"/>
                <a:sym typeface="Arial"/>
              </a:endParaRPr>
            </a:p>
          </p:txBody>
        </p:sp>
        <p:sp>
          <p:nvSpPr>
            <p:cNvPr id="392" name="Google Shape;392;p19"/>
            <p:cNvSpPr txBox="1"/>
            <p:nvPr/>
          </p:nvSpPr>
          <p:spPr>
            <a:xfrm>
              <a:off x="0" y="2701215"/>
              <a:ext cx="21571800" cy="64056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Climate and the Personal Essay — A Reading List</a:t>
              </a:r>
              <a:r>
                <a:rPr b="0" i="0" lang="en-US" sz="2601" u="none" cap="none" strike="noStrike">
                  <a:solidFill>
                    <a:srgbClr val="4A4849"/>
                  </a:solidFill>
                  <a:latin typeface="Arial"/>
                  <a:ea typeface="Arial"/>
                  <a:cs typeface="Arial"/>
                  <a:sym typeface="Arial"/>
                </a:rPr>
                <a:t> (Martines, 2020) </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Environmental Justice</a:t>
              </a:r>
              <a:r>
                <a:rPr b="0" i="0" lang="en-US" sz="2601" u="none" cap="none" strike="noStrike">
                  <a:solidFill>
                    <a:srgbClr val="4A4849"/>
                  </a:solidFill>
                  <a:latin typeface="Arial"/>
                  <a:ea typeface="Arial"/>
                  <a:cs typeface="Arial"/>
                  <a:sym typeface="Arial"/>
                </a:rPr>
                <a:t> (Mohai et al., 2009) </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Trends and Directions in Environmental Justice: From Inequity to Everyday Life, Community, and Just Sustainabilities</a:t>
              </a:r>
              <a:r>
                <a:rPr b="0" i="0" lang="en-US" sz="2601" u="none" cap="none" strike="noStrike">
                  <a:solidFill>
                    <a:srgbClr val="4A4849"/>
                  </a:solidFill>
                  <a:latin typeface="Arial"/>
                  <a:ea typeface="Arial"/>
                  <a:cs typeface="Arial"/>
                  <a:sym typeface="Arial"/>
                </a:rPr>
                <a:t> (Agyeman et al., 2016)</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Evolution of the environmental justice movement: activism, formalization and differentiation</a:t>
              </a:r>
              <a:r>
                <a:rPr b="0" i="0" lang="en-US" sz="2601" u="none" cap="none" strike="noStrike">
                  <a:solidFill>
                    <a:srgbClr val="4A4849"/>
                  </a:solidFill>
                  <a:latin typeface="Arial"/>
                  <a:ea typeface="Arial"/>
                  <a:cs typeface="Arial"/>
                  <a:sym typeface="Arial"/>
                </a:rPr>
                <a:t> (Colsa Perez et al., 2015) </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From environmental to climate justice: climate change and the discourse of environmental justice</a:t>
              </a:r>
              <a:r>
                <a:rPr b="0" i="0" lang="en-US" sz="2601" u="none" cap="none" strike="noStrike">
                  <a:solidFill>
                    <a:srgbClr val="4A4849"/>
                  </a:solidFill>
                  <a:latin typeface="Arial"/>
                  <a:ea typeface="Arial"/>
                  <a:cs typeface="Arial"/>
                  <a:sym typeface="Arial"/>
                </a:rPr>
                <a:t> (Schlosberg &amp; Collins, 2014) </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8">
                    <a:extLst>
                      <a:ext uri="{A12FA001-AC4F-418D-AE19-62706E023703}">
                        <ahyp:hlinkClr val="tx"/>
                      </a:ext>
                    </a:extLst>
                  </a:hlinkClick>
                </a:rPr>
                <a:t>The Dakota Access Pipeline, Environmental Injustice, and U.S. Colonialism</a:t>
              </a:r>
              <a:r>
                <a:rPr b="0" i="0" lang="en-US" sz="2601" u="none" cap="none" strike="noStrike">
                  <a:solidFill>
                    <a:srgbClr val="4A4849"/>
                  </a:solidFill>
                  <a:latin typeface="Arial"/>
                  <a:ea typeface="Arial"/>
                  <a:cs typeface="Arial"/>
                  <a:sym typeface="Arial"/>
                </a:rPr>
                <a:t> (Kyle Powys Whyte, 2017)</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9">
                    <a:extLst>
                      <a:ext uri="{A12FA001-AC4F-418D-AE19-62706E023703}">
                        <ahyp:hlinkClr val="tx"/>
                      </a:ext>
                    </a:extLst>
                  </a:hlinkClick>
                </a:rPr>
                <a:t>Theorising environmental justice: the expanding sphere of a discourse</a:t>
              </a:r>
              <a:r>
                <a:rPr b="0" i="0" lang="en-US" sz="2601" u="none" cap="none" strike="noStrike">
                  <a:solidFill>
                    <a:srgbClr val="4A4849"/>
                  </a:solidFill>
                  <a:latin typeface="Arial"/>
                  <a:ea typeface="Arial"/>
                  <a:cs typeface="Arial"/>
                  <a:sym typeface="Arial"/>
                </a:rPr>
                <a:t> (Schlosberg, 2013)</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10">
                    <a:extLst>
                      <a:ext uri="{A12FA001-AC4F-418D-AE19-62706E023703}">
                        <ahyp:hlinkClr val="tx"/>
                      </a:ext>
                    </a:extLst>
                  </a:hlinkClick>
                </a:rPr>
                <a:t>Transforming knowledge creation for environmental and epistemic justice</a:t>
              </a:r>
              <a:r>
                <a:rPr b="0" i="0" lang="en-US" sz="2601" u="none" cap="none" strike="noStrike">
                  <a:solidFill>
                    <a:srgbClr val="4A4849"/>
                  </a:solidFill>
                  <a:latin typeface="Arial"/>
                  <a:ea typeface="Arial"/>
                  <a:cs typeface="Arial"/>
                  <a:sym typeface="Arial"/>
                </a:rPr>
                <a:t> (</a:t>
              </a:r>
              <a:r>
                <a:rPr b="0" i="0" lang="en-US" sz="2601" u="sng" cap="none" strike="noStrike">
                  <a:solidFill>
                    <a:srgbClr val="4A4849"/>
                  </a:solidFill>
                  <a:latin typeface="Arial"/>
                  <a:ea typeface="Arial"/>
                  <a:cs typeface="Arial"/>
                  <a:sym typeface="Arial"/>
                  <a:hlinkClick r:id="rId11">
                    <a:extLst>
                      <a:ext uri="{A12FA001-AC4F-418D-AE19-62706E023703}">
                        <ahyp:hlinkClr val="tx"/>
                      </a:ext>
                    </a:extLst>
                  </a:hlinkClick>
                </a:rPr>
                <a:t>Temper &amp; Del Bene, 2016)</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12">
                    <a:extLst>
                      <a:ext uri="{A12FA001-AC4F-418D-AE19-62706E023703}">
                        <ahyp:hlinkClr val="tx"/>
                      </a:ext>
                    </a:extLst>
                  </a:hlinkClick>
                </a:rPr>
                <a:t>Climate Justice in the US. What Next?</a:t>
              </a:r>
              <a:r>
                <a:rPr b="0" i="0" lang="en-US" sz="2601" u="none" cap="none" strike="noStrike">
                  <a:solidFill>
                    <a:srgbClr val="4A4849"/>
                  </a:solidFill>
                  <a:latin typeface="Arial"/>
                  <a:ea typeface="Arial"/>
                  <a:cs typeface="Arial"/>
                  <a:sym typeface="Arial"/>
                </a:rPr>
                <a:t> (Dayaneni, 2009)</a:t>
              </a:r>
              <a:endParaRPr b="0" i="0" sz="1400" u="none" cap="none" strike="noStrike">
                <a:solidFill>
                  <a:srgbClr val="000000"/>
                </a:solidFill>
                <a:latin typeface="Arial"/>
                <a:ea typeface="Arial"/>
                <a:cs typeface="Arial"/>
                <a:sym typeface="Arial"/>
              </a:endParaRPr>
            </a:p>
          </p:txBody>
        </p:sp>
        <p:sp>
          <p:nvSpPr>
            <p:cNvPr id="393" name="Google Shape;393;p19"/>
            <p:cNvSpPr txBox="1"/>
            <p:nvPr/>
          </p:nvSpPr>
          <p:spPr>
            <a:xfrm>
              <a:off x="0" y="2009412"/>
              <a:ext cx="21571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Academic Articles</a:t>
              </a:r>
              <a:endParaRPr b="0" i="0" sz="1400" u="none" cap="none" strike="noStrike">
                <a:solidFill>
                  <a:srgbClr val="000000"/>
                </a:solidFill>
                <a:latin typeface="Arial"/>
                <a:ea typeface="Arial"/>
                <a:cs typeface="Arial"/>
                <a:sym typeface="Arial"/>
              </a:endParaRPr>
            </a:p>
          </p:txBody>
        </p:sp>
      </p:grpSp>
      <p:sp>
        <p:nvSpPr>
          <p:cNvPr id="394" name="Google Shape;394;p19"/>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98" name="Shape 398"/>
        <p:cNvGrpSpPr/>
        <p:nvPr/>
      </p:nvGrpSpPr>
      <p:grpSpPr>
        <a:xfrm>
          <a:off x="0" y="0"/>
          <a:ext cx="0" cy="0"/>
          <a:chOff x="0" y="0"/>
          <a:chExt cx="0" cy="0"/>
        </a:xfrm>
      </p:grpSpPr>
      <p:sp>
        <p:nvSpPr>
          <p:cNvPr id="399" name="Google Shape;399;p20"/>
          <p:cNvSpPr/>
          <p:nvPr/>
        </p:nvSpPr>
        <p:spPr>
          <a:xfrm>
            <a:off x="-1248082" y="9715500"/>
            <a:ext cx="20784165" cy="571500"/>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400" name="Google Shape;400;p20"/>
          <p:cNvSpPr/>
          <p:nvPr/>
        </p:nvSpPr>
        <p:spPr>
          <a:xfrm>
            <a:off x="10760137" y="1991406"/>
            <a:ext cx="6499163" cy="6304188"/>
          </a:xfrm>
          <a:custGeom>
            <a:rect b="b" l="l" r="r" t="t"/>
            <a:pathLst>
              <a:path extrusionOk="0" h="6304188" w="6499163">
                <a:moveTo>
                  <a:pt x="0" y="0"/>
                </a:moveTo>
                <a:lnTo>
                  <a:pt x="6499163" y="0"/>
                </a:lnTo>
                <a:lnTo>
                  <a:pt x="6499163" y="6304188"/>
                </a:lnTo>
                <a:lnTo>
                  <a:pt x="0" y="6304188"/>
                </a:lnTo>
                <a:lnTo>
                  <a:pt x="0" y="0"/>
                </a:lnTo>
                <a:close/>
              </a:path>
            </a:pathLst>
          </a:custGeom>
          <a:blipFill rotWithShape="1">
            <a:blip r:embed="rId3">
              <a:alphaModFix/>
            </a:blip>
            <a:stretch>
              <a:fillRect b="0" l="0" r="0" t="0"/>
            </a:stretch>
          </a:blipFill>
          <a:ln>
            <a:noFill/>
          </a:ln>
        </p:spPr>
      </p:sp>
      <p:sp>
        <p:nvSpPr>
          <p:cNvPr id="401" name="Google Shape;401;p20"/>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136"/>
              <a:buFont typeface="Arial"/>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05" name="Shape 405"/>
        <p:cNvGrpSpPr/>
        <p:nvPr/>
      </p:nvGrpSpPr>
      <p:grpSpPr>
        <a:xfrm>
          <a:off x="0" y="0"/>
          <a:ext cx="0" cy="0"/>
          <a:chOff x="0" y="0"/>
          <a:chExt cx="0" cy="0"/>
        </a:xfrm>
      </p:grpSpPr>
      <p:sp>
        <p:nvSpPr>
          <p:cNvPr id="406" name="Google Shape;406;p21"/>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Module References</a:t>
            </a:r>
            <a:endParaRPr b="0" i="0" sz="1400" u="none" cap="none" strike="noStrike">
              <a:solidFill>
                <a:srgbClr val="000000"/>
              </a:solidFill>
              <a:latin typeface="Arial"/>
              <a:ea typeface="Arial"/>
              <a:cs typeface="Arial"/>
              <a:sym typeface="Arial"/>
            </a:endParaRPr>
          </a:p>
        </p:txBody>
      </p:sp>
      <p:sp>
        <p:nvSpPr>
          <p:cNvPr id="407" name="Google Shape;407;p21"/>
          <p:cNvSpPr txBox="1"/>
          <p:nvPr/>
        </p:nvSpPr>
        <p:spPr>
          <a:xfrm>
            <a:off x="962025" y="2571477"/>
            <a:ext cx="16178700" cy="3696000"/>
          </a:xfrm>
          <a:prstGeom prst="rect">
            <a:avLst/>
          </a:prstGeom>
          <a:noFill/>
          <a:ln>
            <a:noFill/>
          </a:ln>
        </p:spPr>
        <p:txBody>
          <a:bodyPr anchorCtr="0" anchor="t" bIns="0" lIns="0" spcFirstLastPara="1" rIns="0" wrap="square" tIns="0">
            <a:spAutoFit/>
          </a:bodyPr>
          <a:lstStyle/>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Institute for Sustainability, Energy, and Environment. (n.d.).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Physical and Biological Science</a:t>
            </a:r>
            <a:r>
              <a:rPr b="0" i="0" lang="en-US" sz="2001" u="none" cap="none" strike="noStrike">
                <a:solidFill>
                  <a:srgbClr val="4A4849"/>
                </a:solidFill>
                <a:latin typeface="Arial"/>
                <a:ea typeface="Arial"/>
                <a:cs typeface="Arial"/>
                <a:sym typeface="Arial"/>
              </a:rPr>
              <a:t>. University Of Illinois Urbana-Champaign.</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Johnson, A. E., &amp; Wilkinson, K. K. 1. (2020).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All we can save: truth, courage, and solutions for the climate crisis</a:t>
            </a:r>
            <a:r>
              <a:rPr b="0" i="0" lang="en-US" sz="2001" u="none" cap="none" strike="noStrike">
                <a:solidFill>
                  <a:srgbClr val="4A4849"/>
                </a:solidFill>
                <a:latin typeface="Arial"/>
                <a:ea typeface="Arial"/>
                <a:cs typeface="Arial"/>
                <a:sym typeface="Arial"/>
              </a:rPr>
              <a:t>. First edition. New York, One World.</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Perry, M. J., Arrington, S., Freisthler, M. S., Ibe, I. N., McCray, N. L., Neumann, L. M., Tajanlangit, P., Rosas, B. M. T. (2021, November 17).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Pervasive structural racism in environmental epidemiology</a:t>
            </a:r>
            <a:r>
              <a:rPr b="0" i="0" lang="en-US" sz="2001" u="none" cap="none" strike="noStrike">
                <a:solidFill>
                  <a:srgbClr val="4A4849"/>
                </a:solidFill>
                <a:latin typeface="Arial"/>
                <a:ea typeface="Arial"/>
                <a:cs typeface="Arial"/>
                <a:sym typeface="Arial"/>
              </a:rPr>
              <a:t>. Environmental Health.</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Robbins, A. M. (2022).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Microbiologists as experts in climate change conversations</a:t>
            </a:r>
            <a:r>
              <a:rPr b="0" i="0" lang="en-US" sz="2001" u="none" cap="none" strike="noStrike">
                <a:solidFill>
                  <a:srgbClr val="4A4849"/>
                </a:solidFill>
                <a:latin typeface="Arial"/>
                <a:ea typeface="Arial"/>
                <a:cs typeface="Arial"/>
                <a:sym typeface="Arial"/>
              </a:rPr>
              <a:t>. American Society for Microbiology.</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Shahbaz, H. (2023, March 14).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Researcher highlights: Conducting culturally responsive research across borders</a:t>
            </a:r>
            <a:r>
              <a:rPr b="0" i="0" lang="en-US" sz="2001" u="none" cap="none" strike="noStrike">
                <a:solidFill>
                  <a:srgbClr val="4A4849"/>
                </a:solidFill>
                <a:latin typeface="Arial"/>
                <a:ea typeface="Arial"/>
                <a:cs typeface="Arial"/>
                <a:sym typeface="Arial"/>
              </a:rPr>
              <a:t>. Institutional Review Board, Teachers College - Columbia University.</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Simmons, D. (2022, November 3).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What is “Climate justice”?</a:t>
            </a:r>
            <a:r>
              <a:rPr b="0" i="0" lang="en-US" sz="2001" u="none" cap="none" strike="noStrike">
                <a:solidFill>
                  <a:srgbClr val="4A4849"/>
                </a:solidFill>
                <a:latin typeface="Arial"/>
                <a:ea typeface="Arial"/>
                <a:cs typeface="Arial"/>
                <a:sym typeface="Arial"/>
              </a:rPr>
              <a:t> Yale climate connections. Yale Climate Connections.</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Van Horne, Y. O., Alcala, C. S., Peltier, R. E., Quintana, P. J. E., Seto, E., Gonzales, M., Johnston, J. E., Montoya, L. D., Quirós-Alcalá, L., &amp; Beamer, P. I. (2022, March 8).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An applied environmental justice framework for exposure science</a:t>
            </a:r>
            <a:r>
              <a:rPr b="0" i="0" lang="en-US" sz="2001" u="none" cap="none" strike="noStrike">
                <a:solidFill>
                  <a:srgbClr val="4A4849"/>
                </a:solidFill>
                <a:latin typeface="Arial"/>
                <a:ea typeface="Arial"/>
                <a:cs typeface="Arial"/>
                <a:sym typeface="Arial"/>
              </a:rPr>
              <a:t>. Journal of Exposure Science &amp; Environmental Epidemiology.</a:t>
            </a:r>
            <a:endParaRPr b="0" i="0" sz="1400" u="none" cap="none" strike="noStrike">
              <a:solidFill>
                <a:srgbClr val="000000"/>
              </a:solidFill>
              <a:latin typeface="Arial"/>
              <a:ea typeface="Arial"/>
              <a:cs typeface="Arial"/>
              <a:sym typeface="Arial"/>
            </a:endParaRPr>
          </a:p>
        </p:txBody>
      </p:sp>
      <p:sp>
        <p:nvSpPr>
          <p:cNvPr id="408" name="Google Shape;408;p21"/>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409" name="Google Shape;409;p21"/>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https://en.wikipedia.org/wiki/File:Deforestation_in_Cambodia1.jpg</a:t>
            </a:r>
            <a:endParaRPr/>
          </a:p>
        </p:txBody>
      </p:sp>
      <p:sp>
        <p:nvSpPr>
          <p:cNvPr id="410" name="Google Shape;410;p21"/>
          <p:cNvSpPr txBox="1"/>
          <p:nvPr/>
        </p:nvSpPr>
        <p:spPr>
          <a:xfrm>
            <a:off x="152400" y="1524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https://en.wikipedia.org/wiki/File:Deforestation_in_Cambodia1.jpg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39fcea14f0a_0_6"/>
          <p:cNvSpPr txBox="1"/>
          <p:nvPr/>
        </p:nvSpPr>
        <p:spPr>
          <a:xfrm>
            <a:off x="1490475" y="2157975"/>
            <a:ext cx="15800700" cy="48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MIT OpenCourseWare</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US" sz="3200" u="sng" cap="none" strike="noStrike">
                <a:solidFill>
                  <a:schemeClr val="hlink"/>
                </a:solidFill>
                <a:latin typeface="Calibri"/>
                <a:ea typeface="Calibri"/>
                <a:cs typeface="Calibri"/>
                <a:sym typeface="Calibri"/>
                <a:hlinkClick r:id="rId3"/>
              </a:rPr>
              <a:t>https://ocw.mit.edu</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1" lang="en-US" sz="3200" u="none" cap="none" strike="noStrike">
                <a:solidFill>
                  <a:schemeClr val="dk1"/>
                </a:solidFill>
                <a:latin typeface="Calibri"/>
                <a:ea typeface="Calibri"/>
                <a:cs typeface="Calibri"/>
                <a:sym typeface="Calibri"/>
              </a:rPr>
              <a:t>RES.11-003 Climate Justice Instructional Toolkit</a:t>
            </a:r>
            <a:r>
              <a:rPr b="0" i="0" lang="en-US" sz="3200" u="none" cap="none" strike="noStrike">
                <a:solidFill>
                  <a:schemeClr val="dk1"/>
                </a:solidFill>
                <a:latin typeface="Calibri"/>
                <a:ea typeface="Calibri"/>
                <a:cs typeface="Calibri"/>
                <a:sym typeface="Calibri"/>
              </a:rPr>
              <a:t> Spring 2025</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For more information about citing these materials or our Terms of Use, visit </a:t>
            </a:r>
            <a:r>
              <a:rPr b="0" i="0" lang="en-US" sz="3200" u="sng" cap="none" strike="noStrike">
                <a:solidFill>
                  <a:schemeClr val="hlink"/>
                </a:solidFill>
                <a:latin typeface="Calibri"/>
                <a:ea typeface="Calibri"/>
                <a:cs typeface="Calibri"/>
                <a:sym typeface="Calibri"/>
                <a:hlinkClick r:id="rId4"/>
              </a:rPr>
              <a:t>https://ocw.mit.edu/terms</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6" name="Shape 116"/>
        <p:cNvGrpSpPr/>
        <p:nvPr/>
      </p:nvGrpSpPr>
      <p:grpSpPr>
        <a:xfrm>
          <a:off x="0" y="0"/>
          <a:ext cx="0" cy="0"/>
          <a:chOff x="0" y="0"/>
          <a:chExt cx="0" cy="0"/>
        </a:xfrm>
      </p:grpSpPr>
      <p:sp>
        <p:nvSpPr>
          <p:cNvPr id="117" name="Google Shape;117;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Learning Objectives</a:t>
            </a:r>
            <a:endParaRPr b="0" i="0" sz="1400" u="none" cap="none" strike="noStrike">
              <a:solidFill>
                <a:srgbClr val="000000"/>
              </a:solidFill>
              <a:latin typeface="Arial"/>
              <a:ea typeface="Arial"/>
              <a:cs typeface="Arial"/>
              <a:sym typeface="Arial"/>
            </a:endParaRPr>
          </a:p>
        </p:txBody>
      </p:sp>
      <p:sp>
        <p:nvSpPr>
          <p:cNvPr id="118" name="Google Shape;118;p3"/>
          <p:cNvSpPr txBox="1"/>
          <p:nvPr/>
        </p:nvSpPr>
        <p:spPr>
          <a:xfrm>
            <a:off x="13526802"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Discover</a:t>
            </a:r>
            <a:r>
              <a:rPr b="0" i="0" lang="en-US" sz="3199" u="none" cap="none" strike="noStrike">
                <a:solidFill>
                  <a:srgbClr val="4A4849"/>
                </a:solidFill>
                <a:latin typeface="Arial"/>
                <a:ea typeface="Arial"/>
                <a:cs typeface="Arial"/>
                <a:sym typeface="Arial"/>
              </a:rPr>
              <a:t> how you can address inequalities with biology</a:t>
            </a:r>
            <a:endParaRPr b="0" i="0" sz="1400" u="none" cap="none" strike="noStrike">
              <a:solidFill>
                <a:srgbClr val="000000"/>
              </a:solidFill>
              <a:latin typeface="Arial"/>
              <a:ea typeface="Arial"/>
              <a:cs typeface="Arial"/>
              <a:sym typeface="Arial"/>
            </a:endParaRPr>
          </a:p>
        </p:txBody>
      </p:sp>
      <p:sp>
        <p:nvSpPr>
          <p:cNvPr id="119" name="Google Shape;119;p3"/>
          <p:cNvSpPr txBox="1"/>
          <p:nvPr/>
        </p:nvSpPr>
        <p:spPr>
          <a:xfrm>
            <a:off x="9362135"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Identify</a:t>
            </a:r>
            <a:r>
              <a:rPr b="0" i="0" lang="en-US" sz="3199" u="none" cap="none" strike="noStrike">
                <a:solidFill>
                  <a:srgbClr val="4A4849"/>
                </a:solidFill>
                <a:latin typeface="Arial"/>
                <a:ea typeface="Arial"/>
                <a:cs typeface="Arial"/>
                <a:sym typeface="Arial"/>
              </a:rPr>
              <a:t> the importance of microbiology in climate science</a:t>
            </a:r>
            <a:endParaRPr b="0" i="0" sz="1400" u="none" cap="none" strike="noStrike">
              <a:solidFill>
                <a:srgbClr val="000000"/>
              </a:solidFill>
              <a:latin typeface="Arial"/>
              <a:ea typeface="Arial"/>
              <a:cs typeface="Arial"/>
              <a:sym typeface="Arial"/>
            </a:endParaRPr>
          </a:p>
        </p:txBody>
      </p:sp>
      <p:sp>
        <p:nvSpPr>
          <p:cNvPr id="120" name="Google Shape;120;p3"/>
          <p:cNvSpPr txBox="1"/>
          <p:nvPr/>
        </p:nvSpPr>
        <p:spPr>
          <a:xfrm>
            <a:off x="5197443" y="3662914"/>
            <a:ext cx="37722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Understand</a:t>
            </a:r>
            <a:r>
              <a:rPr b="0" i="0" lang="en-US" sz="3199" u="none" cap="none" strike="noStrike">
                <a:solidFill>
                  <a:srgbClr val="4A4849"/>
                </a:solidFill>
                <a:latin typeface="Arial"/>
                <a:ea typeface="Arial"/>
                <a:cs typeface="Arial"/>
                <a:sym typeface="Arial"/>
              </a:rPr>
              <a:t> the CJ approach to biological research</a:t>
            </a:r>
            <a:endParaRPr b="0" i="0" sz="1400" u="none" cap="none" strike="noStrike">
              <a:solidFill>
                <a:srgbClr val="000000"/>
              </a:solidFill>
              <a:latin typeface="Arial"/>
              <a:ea typeface="Arial"/>
              <a:cs typeface="Arial"/>
              <a:sym typeface="Arial"/>
            </a:endParaRPr>
          </a:p>
        </p:txBody>
      </p:sp>
      <p:sp>
        <p:nvSpPr>
          <p:cNvPr id="121" name="Google Shape;121;p3"/>
          <p:cNvSpPr txBox="1"/>
          <p:nvPr/>
        </p:nvSpPr>
        <p:spPr>
          <a:xfrm>
            <a:off x="1032781" y="3662914"/>
            <a:ext cx="3772200" cy="14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Recognize </a:t>
            </a:r>
            <a:r>
              <a:rPr b="0" i="0" lang="en-US" sz="3199" u="none" cap="none" strike="noStrike">
                <a:solidFill>
                  <a:srgbClr val="4A4849"/>
                </a:solidFill>
                <a:latin typeface="Arial"/>
                <a:ea typeface="Arial"/>
                <a:cs typeface="Arial"/>
                <a:sym typeface="Arial"/>
              </a:rPr>
              <a:t>how climate justice can influence biology</a:t>
            </a:r>
            <a:endParaRPr b="0" i="0" sz="1400" u="none" cap="none" strike="noStrike">
              <a:solidFill>
                <a:srgbClr val="000000"/>
              </a:solidFill>
              <a:latin typeface="Arial"/>
              <a:ea typeface="Arial"/>
              <a:cs typeface="Arial"/>
              <a:sym typeface="Arial"/>
            </a:endParaRPr>
          </a:p>
        </p:txBody>
      </p:sp>
      <p:sp>
        <p:nvSpPr>
          <p:cNvPr id="122" name="Google Shape;122;p3"/>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grpSp>
        <p:nvGrpSpPr>
          <p:cNvPr id="123" name="Google Shape;123;p3"/>
          <p:cNvGrpSpPr/>
          <p:nvPr/>
        </p:nvGrpSpPr>
        <p:grpSpPr>
          <a:xfrm>
            <a:off x="1032775" y="2712900"/>
            <a:ext cx="3289104" cy="716100"/>
            <a:chOff x="1032775" y="2712900"/>
            <a:chExt cx="3289104" cy="716100"/>
          </a:xfrm>
        </p:grpSpPr>
        <p:sp>
          <p:nvSpPr>
            <p:cNvPr id="124" name="Google Shape;124;p3"/>
            <p:cNvSpPr/>
            <p:nvPr/>
          </p:nvSpPr>
          <p:spPr>
            <a:xfrm>
              <a:off x="1032775"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5" name="Google Shape;125;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grpSp>
      <p:grpSp>
        <p:nvGrpSpPr>
          <p:cNvPr id="126" name="Google Shape;126;p3"/>
          <p:cNvGrpSpPr/>
          <p:nvPr/>
        </p:nvGrpSpPr>
        <p:grpSpPr>
          <a:xfrm>
            <a:off x="5197450" y="2712900"/>
            <a:ext cx="3289104" cy="716100"/>
            <a:chOff x="5197450" y="2712900"/>
            <a:chExt cx="3289104" cy="716100"/>
          </a:xfrm>
        </p:grpSpPr>
        <p:sp>
          <p:nvSpPr>
            <p:cNvPr id="127" name="Google Shape;127;p3"/>
            <p:cNvSpPr/>
            <p:nvPr/>
          </p:nvSpPr>
          <p:spPr>
            <a:xfrm>
              <a:off x="5197450"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8" name="Google Shape;128;p3"/>
            <p:cNvSpPr txBox="1"/>
            <p:nvPr/>
          </p:nvSpPr>
          <p:spPr>
            <a:xfrm>
              <a:off x="5385754"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grpSp>
      <p:grpSp>
        <p:nvGrpSpPr>
          <p:cNvPr id="129" name="Google Shape;129;p3"/>
          <p:cNvGrpSpPr/>
          <p:nvPr/>
        </p:nvGrpSpPr>
        <p:grpSpPr>
          <a:xfrm>
            <a:off x="9362125" y="2712900"/>
            <a:ext cx="3289104" cy="716100"/>
            <a:chOff x="9362125" y="2712900"/>
            <a:chExt cx="3289104" cy="716100"/>
          </a:xfrm>
        </p:grpSpPr>
        <p:sp>
          <p:nvSpPr>
            <p:cNvPr id="130" name="Google Shape;130;p3"/>
            <p:cNvSpPr/>
            <p:nvPr/>
          </p:nvSpPr>
          <p:spPr>
            <a:xfrm>
              <a:off x="9362125"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1" name="Google Shape;131;p3"/>
            <p:cNvSpPr txBox="1"/>
            <p:nvPr/>
          </p:nvSpPr>
          <p:spPr>
            <a:xfrm>
              <a:off x="955042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grpSp>
      <p:grpSp>
        <p:nvGrpSpPr>
          <p:cNvPr id="132" name="Google Shape;132;p3"/>
          <p:cNvGrpSpPr/>
          <p:nvPr/>
        </p:nvGrpSpPr>
        <p:grpSpPr>
          <a:xfrm>
            <a:off x="13526800" y="2712900"/>
            <a:ext cx="3289104" cy="716100"/>
            <a:chOff x="13526800" y="2712900"/>
            <a:chExt cx="3289104" cy="716100"/>
          </a:xfrm>
        </p:grpSpPr>
        <p:sp>
          <p:nvSpPr>
            <p:cNvPr id="133" name="Google Shape;133;p3"/>
            <p:cNvSpPr/>
            <p:nvPr/>
          </p:nvSpPr>
          <p:spPr>
            <a:xfrm>
              <a:off x="13526800"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4" name="Google Shape;134;p3"/>
            <p:cNvSpPr txBox="1"/>
            <p:nvPr/>
          </p:nvSpPr>
          <p:spPr>
            <a:xfrm>
              <a:off x="13715104"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38" name="Shape 138"/>
        <p:cNvGrpSpPr/>
        <p:nvPr/>
      </p:nvGrpSpPr>
      <p:grpSpPr>
        <a:xfrm>
          <a:off x="0" y="0"/>
          <a:ext cx="0" cy="0"/>
          <a:chOff x="0" y="0"/>
          <a:chExt cx="0" cy="0"/>
        </a:xfrm>
      </p:grpSpPr>
      <p:sp>
        <p:nvSpPr>
          <p:cNvPr id="139" name="Google Shape;139;p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40" name="Google Shape;140;p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141" name="Google Shape;141;p4"/>
          <p:cNvGrpSpPr/>
          <p:nvPr/>
        </p:nvGrpSpPr>
        <p:grpSpPr>
          <a:xfrm>
            <a:off x="1028700" y="3818112"/>
            <a:ext cx="10425375" cy="2764522"/>
            <a:chOff x="0" y="104775"/>
            <a:chExt cx="13900500" cy="3686030"/>
          </a:xfrm>
        </p:grpSpPr>
        <p:sp>
          <p:nvSpPr>
            <p:cNvPr id="142" name="Google Shape;142;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Introduction</a:t>
              </a:r>
              <a:endParaRPr b="0" i="0" sz="1400" u="none" cap="none" strike="noStrike">
                <a:solidFill>
                  <a:srgbClr val="000000"/>
                </a:solidFill>
                <a:latin typeface="Arial"/>
                <a:ea typeface="Arial"/>
                <a:cs typeface="Arial"/>
                <a:sym typeface="Arial"/>
              </a:endParaRPr>
            </a:p>
          </p:txBody>
        </p:sp>
        <p:sp>
          <p:nvSpPr>
            <p:cNvPr id="143" name="Google Shape;143;p4"/>
            <p:cNvSpPr txBox="1"/>
            <p:nvPr/>
          </p:nvSpPr>
          <p:spPr>
            <a:xfrm>
              <a:off x="0" y="313410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1</a:t>
              </a:r>
              <a:endParaRPr b="0" i="0" sz="1400" u="none" cap="none" strike="noStrike">
                <a:solidFill>
                  <a:srgbClr val="000000"/>
                </a:solidFill>
                <a:latin typeface="Arial"/>
                <a:ea typeface="Arial"/>
                <a:cs typeface="Arial"/>
                <a:sym typeface="Arial"/>
              </a:endParaRPr>
            </a:p>
          </p:txBody>
        </p:sp>
      </p:grpSp>
      <p:sp>
        <p:nvSpPr>
          <p:cNvPr id="144" name="Google Shape;144;p4"/>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6374" r="-11562" t="0"/>
            </a:stretch>
          </a:blipFill>
          <a:ln>
            <a:noFill/>
          </a:ln>
        </p:spPr>
      </p:sp>
      <p:sp>
        <p:nvSpPr>
          <p:cNvPr id="145" name="Google Shape;145;p4"/>
          <p:cNvSpPr txBox="1"/>
          <p:nvPr/>
        </p:nvSpPr>
        <p:spPr>
          <a:xfrm>
            <a:off x="12468835" y="9862650"/>
            <a:ext cx="5460300" cy="277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lang="en-US" sz="1801">
                <a:solidFill>
                  <a:srgbClr val="FAF6EE"/>
                </a:solidFill>
              </a:rPr>
              <a:t>Public domain image courtesy of USGS.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49" name="Shape 149"/>
        <p:cNvGrpSpPr/>
        <p:nvPr/>
      </p:nvGrpSpPr>
      <p:grpSpPr>
        <a:xfrm>
          <a:off x="0" y="0"/>
          <a:ext cx="0" cy="0"/>
          <a:chOff x="0" y="0"/>
          <a:chExt cx="0" cy="0"/>
        </a:xfrm>
      </p:grpSpPr>
      <p:sp>
        <p:nvSpPr>
          <p:cNvPr id="150" name="Google Shape;150;p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151" name="Google Shape;151;p5"/>
          <p:cNvGrpSpPr/>
          <p:nvPr/>
        </p:nvGrpSpPr>
        <p:grpSpPr>
          <a:xfrm>
            <a:off x="962025" y="1116806"/>
            <a:ext cx="10757475" cy="6430308"/>
            <a:chOff x="0" y="66675"/>
            <a:chExt cx="14343300" cy="8573744"/>
          </a:xfrm>
        </p:grpSpPr>
        <p:sp>
          <p:nvSpPr>
            <p:cNvPr id="152" name="Google Shape;152;p5"/>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What </a:t>
              </a:r>
              <a:r>
                <a:rPr b="1" lang="en-US" sz="6999">
                  <a:solidFill>
                    <a:srgbClr val="4A4849"/>
                  </a:solidFill>
                </a:rPr>
                <a:t>I</a:t>
              </a:r>
              <a:r>
                <a:rPr b="1" i="0" lang="en-US" sz="6999" u="none" cap="none" strike="noStrike">
                  <a:solidFill>
                    <a:srgbClr val="4A4849"/>
                  </a:solidFill>
                  <a:latin typeface="Arial"/>
                  <a:ea typeface="Arial"/>
                  <a:cs typeface="Arial"/>
                  <a:sym typeface="Arial"/>
                </a:rPr>
                <a:t>s Climate Justice?</a:t>
              </a:r>
              <a:endParaRPr b="0" i="0" sz="1400" u="none" cap="none" strike="noStrike">
                <a:solidFill>
                  <a:srgbClr val="000000"/>
                </a:solidFill>
                <a:latin typeface="Arial"/>
                <a:ea typeface="Arial"/>
                <a:cs typeface="Arial"/>
                <a:sym typeface="Arial"/>
              </a:endParaRPr>
            </a:p>
          </p:txBody>
        </p:sp>
        <p:sp>
          <p:nvSpPr>
            <p:cNvPr id="153" name="Google Shape;153;p5"/>
            <p:cNvSpPr txBox="1"/>
            <p:nvPr/>
          </p:nvSpPr>
          <p:spPr>
            <a:xfrm>
              <a:off x="0" y="2701215"/>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Climate justice is both a term and a movement which recognizes that climate change has unequal social, economic, health, and other negative impacts on people, with an emphasis on its impacts on underprivileged populations (Simmons, 2022).</a:t>
              </a:r>
              <a:endParaRPr b="0" i="0" sz="1400" u="none" cap="none" strike="noStrike">
                <a:solidFill>
                  <a:srgbClr val="000000"/>
                </a:solidFill>
                <a:latin typeface="Arial"/>
                <a:ea typeface="Arial"/>
                <a:cs typeface="Arial"/>
                <a:sym typeface="Arial"/>
              </a:endParaRPr>
            </a:p>
          </p:txBody>
        </p:sp>
        <p:sp>
          <p:nvSpPr>
            <p:cNvPr id="154" name="Google Shape;154;p5"/>
            <p:cNvSpPr txBox="1"/>
            <p:nvPr/>
          </p:nvSpPr>
          <p:spPr>
            <a:xfrm>
              <a:off x="0" y="6505319"/>
              <a:ext cx="14238900" cy="21351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Do you think this definition is complete? What would you add?</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Can you think of examples of climate justice in your community, country, or the world?</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 you think biology can help the climate justice movement?</a:t>
              </a:r>
              <a:endParaRPr b="0" i="0" sz="1400" u="none" cap="none" strike="noStrike">
                <a:solidFill>
                  <a:srgbClr val="000000"/>
                </a:solidFill>
                <a:latin typeface="Arial"/>
                <a:ea typeface="Arial"/>
                <a:cs typeface="Arial"/>
                <a:sym typeface="Arial"/>
              </a:endParaRPr>
            </a:p>
          </p:txBody>
        </p:sp>
        <p:sp>
          <p:nvSpPr>
            <p:cNvPr id="155" name="Google Shape;155;p5"/>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Definition</a:t>
              </a:r>
              <a:endParaRPr b="0" i="0" sz="1400" u="none" cap="none" strike="noStrike">
                <a:solidFill>
                  <a:srgbClr val="000000"/>
                </a:solidFill>
                <a:latin typeface="Arial"/>
                <a:ea typeface="Arial"/>
                <a:cs typeface="Arial"/>
                <a:sym typeface="Arial"/>
              </a:endParaRPr>
            </a:p>
          </p:txBody>
        </p:sp>
        <p:sp>
          <p:nvSpPr>
            <p:cNvPr id="156" name="Google Shape;156;p5"/>
            <p:cNvSpPr txBox="1"/>
            <p:nvPr/>
          </p:nvSpPr>
          <p:spPr>
            <a:xfrm>
              <a:off x="0" y="58135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Discuss with a partner</a:t>
              </a:r>
              <a:endParaRPr b="0" i="0" sz="1400" u="none" cap="none" strike="noStrike">
                <a:solidFill>
                  <a:srgbClr val="000000"/>
                </a:solidFill>
                <a:latin typeface="Arial"/>
                <a:ea typeface="Arial"/>
                <a:cs typeface="Arial"/>
                <a:sym typeface="Arial"/>
              </a:endParaRPr>
            </a:p>
          </p:txBody>
        </p:sp>
      </p:grpSp>
      <p:sp>
        <p:nvSpPr>
          <p:cNvPr id="157" name="Google Shape;157;p5"/>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158" name="Google Shape;158;p5"/>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13477" l="-12836" r="-155489" t="0"/>
            </a:stretch>
          </a:blipFill>
          <a:ln>
            <a:noFill/>
          </a:ln>
        </p:spPr>
      </p:sp>
      <p:sp>
        <p:nvSpPr>
          <p:cNvPr id="159" name="Google Shape;159;p5"/>
          <p:cNvSpPr txBox="1"/>
          <p:nvPr/>
        </p:nvSpPr>
        <p:spPr>
          <a:xfrm>
            <a:off x="12463566" y="189223"/>
            <a:ext cx="5470800" cy="277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lang="en-US" sz="1801">
                <a:solidFill>
                  <a:srgbClr val="FAF6EE"/>
                </a:solidFill>
              </a:rPr>
              <a:t>Public domain image courtesy of USGS.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63" name="Shape 163"/>
        <p:cNvGrpSpPr/>
        <p:nvPr/>
      </p:nvGrpSpPr>
      <p:grpSpPr>
        <a:xfrm>
          <a:off x="0" y="0"/>
          <a:ext cx="0" cy="0"/>
          <a:chOff x="0" y="0"/>
          <a:chExt cx="0" cy="0"/>
        </a:xfrm>
      </p:grpSpPr>
      <p:sp>
        <p:nvSpPr>
          <p:cNvPr id="164" name="Google Shape;164;p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165" name="Google Shape;165;p6"/>
          <p:cNvGrpSpPr/>
          <p:nvPr/>
        </p:nvGrpSpPr>
        <p:grpSpPr>
          <a:xfrm>
            <a:off x="962025" y="1116806"/>
            <a:ext cx="10757475" cy="7915983"/>
            <a:chOff x="0" y="66675"/>
            <a:chExt cx="14343300" cy="10554644"/>
          </a:xfrm>
        </p:grpSpPr>
        <p:sp>
          <p:nvSpPr>
            <p:cNvPr id="166" name="Google Shape;166;p6"/>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Climate Justice through Biology</a:t>
              </a:r>
              <a:endParaRPr b="0" i="0" sz="1400" u="none" cap="none" strike="noStrike">
                <a:solidFill>
                  <a:srgbClr val="000000"/>
                </a:solidFill>
                <a:latin typeface="Arial"/>
                <a:ea typeface="Arial"/>
                <a:cs typeface="Arial"/>
                <a:sym typeface="Arial"/>
              </a:endParaRPr>
            </a:p>
          </p:txBody>
        </p:sp>
        <p:sp>
          <p:nvSpPr>
            <p:cNvPr id="167" name="Google Shape;167;p6"/>
            <p:cNvSpPr txBox="1"/>
            <p:nvPr/>
          </p:nvSpPr>
          <p:spPr>
            <a:xfrm>
              <a:off x="0" y="4228292"/>
              <a:ext cx="14238900" cy="337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Understanding the biological impacts of climate change is important for creating appropriate, holistic responses using:</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100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Soil science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Microbiology</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Public health and epidemiology</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Animal and plant responses to heat and extreme weather</a:t>
              </a:r>
              <a:endParaRPr b="0" i="0" sz="1400" u="none" cap="none" strike="noStrike">
                <a:solidFill>
                  <a:srgbClr val="000000"/>
                </a:solidFill>
                <a:latin typeface="Arial"/>
                <a:ea typeface="Arial"/>
                <a:cs typeface="Arial"/>
                <a:sym typeface="Arial"/>
              </a:endParaRPr>
            </a:p>
          </p:txBody>
        </p:sp>
        <p:sp>
          <p:nvSpPr>
            <p:cNvPr id="168" name="Google Shape;168;p6"/>
            <p:cNvSpPr txBox="1"/>
            <p:nvPr/>
          </p:nvSpPr>
          <p:spPr>
            <a:xfrm>
              <a:off x="0" y="9019919"/>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“the field of science itself will have to reconcile its shameful past and revisit the reprehensible displays of racially driven confirmation bias that form its foundations” –Ayana Elizabeth Johnson, All We Can Save</a:t>
              </a:r>
              <a:endParaRPr b="0" i="0" sz="1400" u="none" cap="none" strike="noStrike">
                <a:solidFill>
                  <a:srgbClr val="000000"/>
                </a:solidFill>
                <a:latin typeface="Arial"/>
                <a:ea typeface="Arial"/>
                <a:cs typeface="Arial"/>
                <a:sym typeface="Arial"/>
              </a:endParaRPr>
            </a:p>
          </p:txBody>
        </p:sp>
        <p:sp>
          <p:nvSpPr>
            <p:cNvPr id="169" name="Google Shape;169;p6"/>
            <p:cNvSpPr txBox="1"/>
            <p:nvPr/>
          </p:nvSpPr>
          <p:spPr>
            <a:xfrm>
              <a:off x="0" y="3536489"/>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Why climate justice is important in biology (iSEE)</a:t>
              </a:r>
              <a:endParaRPr b="0" i="0" sz="1400" u="none" cap="none" strike="noStrike">
                <a:solidFill>
                  <a:srgbClr val="000000"/>
                </a:solidFill>
                <a:latin typeface="Arial"/>
                <a:ea typeface="Arial"/>
                <a:cs typeface="Arial"/>
                <a:sym typeface="Arial"/>
              </a:endParaRPr>
            </a:p>
          </p:txBody>
        </p:sp>
        <p:sp>
          <p:nvSpPr>
            <p:cNvPr id="170" name="Google Shape;170;p6"/>
            <p:cNvSpPr txBox="1"/>
            <p:nvPr/>
          </p:nvSpPr>
          <p:spPr>
            <a:xfrm>
              <a:off x="0" y="83281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Discuss this quote as a class</a:t>
              </a:r>
              <a:endParaRPr b="0" i="0" sz="1400" u="none" cap="none" strike="noStrike">
                <a:solidFill>
                  <a:srgbClr val="000000"/>
                </a:solidFill>
                <a:latin typeface="Arial"/>
                <a:ea typeface="Arial"/>
                <a:cs typeface="Arial"/>
                <a:sym typeface="Arial"/>
              </a:endParaRPr>
            </a:p>
          </p:txBody>
        </p:sp>
      </p:grpSp>
      <p:sp>
        <p:nvSpPr>
          <p:cNvPr id="171" name="Google Shape;171;p6"/>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172" name="Google Shape;172;p6"/>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97548" r="-39323" t="0"/>
            </a:stretch>
          </a:blipFill>
          <a:ln>
            <a:noFill/>
          </a:ln>
        </p:spPr>
      </p:sp>
      <p:sp>
        <p:nvSpPr>
          <p:cNvPr id="173" name="Google Shape;173;p6"/>
          <p:cNvSpPr txBox="1"/>
          <p:nvPr/>
        </p:nvSpPr>
        <p:spPr>
          <a:xfrm>
            <a:off x="12109875" y="9161100"/>
            <a:ext cx="6178200" cy="554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b="0" i="0" lang="en-US" sz="1801" u="none" cap="none" strike="noStrike">
                <a:solidFill>
                  <a:srgbClr val="FAF6EE"/>
                </a:solidFill>
                <a:latin typeface="Arial"/>
                <a:ea typeface="Arial"/>
                <a:cs typeface="Arial"/>
                <a:sym typeface="Arial"/>
              </a:rPr>
              <a:t>"Micro-Canyonlands formed by Cyanobacterial soil"</a:t>
            </a:r>
            <a:r>
              <a:rPr lang="en-US" sz="1801">
                <a:solidFill>
                  <a:srgbClr val="FAF6EE"/>
                </a:solidFill>
              </a:rPr>
              <a:t>: Public domain image courtesy of US National Park Service.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77" name="Shape 177"/>
        <p:cNvGrpSpPr/>
        <p:nvPr/>
      </p:nvGrpSpPr>
      <p:grpSpPr>
        <a:xfrm>
          <a:off x="0" y="0"/>
          <a:ext cx="0" cy="0"/>
          <a:chOff x="0" y="0"/>
          <a:chExt cx="0" cy="0"/>
        </a:xfrm>
      </p:grpSpPr>
      <p:sp>
        <p:nvSpPr>
          <p:cNvPr id="178" name="Google Shape;178;p7"/>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79" name="Google Shape;179;p7"/>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180" name="Google Shape;180;p7"/>
          <p:cNvGrpSpPr/>
          <p:nvPr/>
        </p:nvGrpSpPr>
        <p:grpSpPr>
          <a:xfrm>
            <a:off x="1028700" y="1563089"/>
            <a:ext cx="10425375" cy="7274569"/>
            <a:chOff x="0" y="104775"/>
            <a:chExt cx="13900500" cy="9699425"/>
          </a:xfrm>
        </p:grpSpPr>
        <p:sp>
          <p:nvSpPr>
            <p:cNvPr id="181" name="Google Shape;181;p7"/>
            <p:cNvSpPr txBox="1"/>
            <p:nvPr/>
          </p:nvSpPr>
          <p:spPr>
            <a:xfrm>
              <a:off x="0" y="104775"/>
              <a:ext cx="13900500" cy="889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Alternative Approaches to Biology Research</a:t>
              </a:r>
              <a:endParaRPr b="0" i="0" sz="1400" u="none" cap="none" strike="noStrike">
                <a:solidFill>
                  <a:srgbClr val="000000"/>
                </a:solidFill>
                <a:latin typeface="Arial"/>
                <a:ea typeface="Arial"/>
                <a:cs typeface="Arial"/>
                <a:sym typeface="Arial"/>
              </a:endParaRPr>
            </a:p>
          </p:txBody>
        </p:sp>
        <p:sp>
          <p:nvSpPr>
            <p:cNvPr id="182" name="Google Shape;182;p7"/>
            <p:cNvSpPr txBox="1"/>
            <p:nvPr/>
          </p:nvSpPr>
          <p:spPr>
            <a:xfrm>
              <a:off x="0" y="914750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2</a:t>
              </a:r>
              <a:endParaRPr b="0" i="0" sz="1400" u="none" cap="none" strike="noStrike">
                <a:solidFill>
                  <a:srgbClr val="000000"/>
                </a:solidFill>
                <a:latin typeface="Arial"/>
                <a:ea typeface="Arial"/>
                <a:cs typeface="Arial"/>
                <a:sym typeface="Arial"/>
              </a:endParaRPr>
            </a:p>
          </p:txBody>
        </p:sp>
      </p:grpSp>
      <p:sp>
        <p:nvSpPr>
          <p:cNvPr id="183" name="Google Shape;183;p7"/>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60035" r="-75535" t="0"/>
            </a:stretch>
          </a:blipFill>
          <a:ln>
            <a:noFill/>
          </a:ln>
        </p:spPr>
      </p:sp>
      <p:sp>
        <p:nvSpPr>
          <p:cNvPr id="184" name="Google Shape;184;p7"/>
          <p:cNvSpPr txBox="1"/>
          <p:nvPr/>
        </p:nvSpPr>
        <p:spPr>
          <a:xfrm>
            <a:off x="12109950" y="9161100"/>
            <a:ext cx="4136700" cy="554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lang="en-US" sz="1801">
                <a:solidFill>
                  <a:srgbClr val="FAF6EE"/>
                </a:solidFill>
              </a:rPr>
              <a:t>Photo courtesy of Tim Reckmann on ccnull.de.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88" name="Shape 188"/>
        <p:cNvGrpSpPr/>
        <p:nvPr/>
      </p:nvGrpSpPr>
      <p:grpSpPr>
        <a:xfrm>
          <a:off x="0" y="0"/>
          <a:ext cx="0" cy="0"/>
          <a:chOff x="0" y="0"/>
          <a:chExt cx="0" cy="0"/>
        </a:xfrm>
      </p:grpSpPr>
      <p:sp>
        <p:nvSpPr>
          <p:cNvPr id="189" name="Google Shape;189;p8"/>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190" name="Google Shape;190;p8"/>
          <p:cNvGrpSpPr/>
          <p:nvPr/>
        </p:nvGrpSpPr>
        <p:grpSpPr>
          <a:xfrm>
            <a:off x="962025" y="1116806"/>
            <a:ext cx="10757475" cy="7466413"/>
            <a:chOff x="0" y="66675"/>
            <a:chExt cx="14343300" cy="9955217"/>
          </a:xfrm>
        </p:grpSpPr>
        <p:sp>
          <p:nvSpPr>
            <p:cNvPr id="191" name="Google Shape;191;p8"/>
            <p:cNvSpPr txBox="1"/>
            <p:nvPr/>
          </p:nvSpPr>
          <p:spPr>
            <a:xfrm>
              <a:off x="0" y="66675"/>
              <a:ext cx="14343300" cy="574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Review: </a:t>
              </a:r>
              <a:r>
                <a:rPr b="1" i="1" lang="en-US" sz="6999" u="none" cap="none" strike="noStrike">
                  <a:solidFill>
                    <a:srgbClr val="4A4849"/>
                  </a:solidFill>
                  <a:latin typeface="Arial"/>
                  <a:ea typeface="Arial"/>
                  <a:cs typeface="Arial"/>
                  <a:sym typeface="Arial"/>
                </a:rPr>
                <a:t>An applied environmental justice framework for exposure science</a:t>
              </a:r>
              <a:endParaRPr b="0" i="0" sz="1400" u="none" cap="none" strike="noStrike">
                <a:solidFill>
                  <a:srgbClr val="000000"/>
                </a:solidFill>
                <a:latin typeface="Arial"/>
                <a:ea typeface="Arial"/>
                <a:cs typeface="Arial"/>
                <a:sym typeface="Arial"/>
              </a:endParaRPr>
            </a:p>
          </p:txBody>
        </p:sp>
        <p:sp>
          <p:nvSpPr>
            <p:cNvPr id="192" name="Google Shape;192;p8"/>
            <p:cNvSpPr txBox="1"/>
            <p:nvPr/>
          </p:nvSpPr>
          <p:spPr>
            <a:xfrm>
              <a:off x="0" y="6819092"/>
              <a:ext cx="14238900" cy="32028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Culturally and ethically responsible research methods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Data and knowledge sharing</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Input from many perspectives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Including different types of knowledge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Respecting community's rights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prioritize research questions to benefit those most affected</a:t>
              </a:r>
              <a:endParaRPr b="0" i="0" sz="1400" u="none" cap="none" strike="noStrike">
                <a:solidFill>
                  <a:srgbClr val="000000"/>
                </a:solidFill>
                <a:latin typeface="Arial"/>
                <a:ea typeface="Arial"/>
                <a:cs typeface="Arial"/>
                <a:sym typeface="Arial"/>
              </a:endParaRPr>
            </a:p>
          </p:txBody>
        </p:sp>
        <p:sp>
          <p:nvSpPr>
            <p:cNvPr id="193" name="Google Shape;193;p8"/>
            <p:cNvSpPr txBox="1"/>
            <p:nvPr/>
          </p:nvSpPr>
          <p:spPr>
            <a:xfrm>
              <a:off x="0" y="6127289"/>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How to advance biology and exposure science with CJ</a:t>
              </a:r>
              <a:endParaRPr b="0" i="0" sz="1400" u="none" cap="none" strike="noStrike">
                <a:solidFill>
                  <a:srgbClr val="000000"/>
                </a:solidFill>
                <a:latin typeface="Arial"/>
                <a:ea typeface="Arial"/>
                <a:cs typeface="Arial"/>
                <a:sym typeface="Arial"/>
              </a:endParaRPr>
            </a:p>
          </p:txBody>
        </p:sp>
      </p:grpSp>
      <p:sp>
        <p:nvSpPr>
          <p:cNvPr id="194" name="Google Shape;194;p8"/>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195" name="Google Shape;195;p8"/>
          <p:cNvGrpSpPr/>
          <p:nvPr/>
        </p:nvGrpSpPr>
        <p:grpSpPr>
          <a:xfrm>
            <a:off x="12109962" y="-144661"/>
            <a:ext cx="6178038" cy="9860161"/>
            <a:chOff x="0" y="-38100"/>
            <a:chExt cx="1627138" cy="2596915"/>
          </a:xfrm>
        </p:grpSpPr>
        <p:sp>
          <p:nvSpPr>
            <p:cNvPr id="196" name="Google Shape;196;p8"/>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FFFFFF"/>
            </a:solidFill>
            <a:ln>
              <a:noFill/>
            </a:ln>
          </p:spPr>
        </p:sp>
        <p:sp>
          <p:nvSpPr>
            <p:cNvPr id="197" name="Google Shape;197;p8"/>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8"/>
          <p:cNvSpPr/>
          <p:nvPr/>
        </p:nvSpPr>
        <p:spPr>
          <a:xfrm>
            <a:off x="12197917" y="2716362"/>
            <a:ext cx="6002129" cy="4854277"/>
          </a:xfrm>
          <a:custGeom>
            <a:rect b="b" l="l" r="r" t="t"/>
            <a:pathLst>
              <a:path extrusionOk="0" h="4854277" w="6002129">
                <a:moveTo>
                  <a:pt x="0" y="0"/>
                </a:moveTo>
                <a:lnTo>
                  <a:pt x="6002129" y="0"/>
                </a:lnTo>
                <a:lnTo>
                  <a:pt x="6002129" y="4854276"/>
                </a:lnTo>
                <a:lnTo>
                  <a:pt x="0" y="4854276"/>
                </a:lnTo>
                <a:lnTo>
                  <a:pt x="0" y="0"/>
                </a:lnTo>
                <a:close/>
              </a:path>
            </a:pathLst>
          </a:custGeom>
          <a:blipFill rotWithShape="1">
            <a:blip r:embed="rId3">
              <a:alphaModFix/>
            </a:blip>
            <a:stretch>
              <a:fillRect b="0" l="0" r="0" t="0"/>
            </a:stretch>
          </a:blipFill>
          <a:ln>
            <a:noFill/>
          </a:ln>
        </p:spPr>
      </p:sp>
      <p:sp>
        <p:nvSpPr>
          <p:cNvPr id="199" name="Google Shape;199;p8"/>
          <p:cNvSpPr txBox="1"/>
          <p:nvPr/>
        </p:nvSpPr>
        <p:spPr>
          <a:xfrm>
            <a:off x="12463591" y="8329488"/>
            <a:ext cx="5470800" cy="13860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b="0" i="0" lang="en-US" sz="1801" u="none" cap="none" strike="noStrike">
                <a:solidFill>
                  <a:srgbClr val="4A4849"/>
                </a:solidFill>
                <a:latin typeface="Arial"/>
                <a:ea typeface="Arial"/>
                <a:cs typeface="Arial"/>
                <a:sym typeface="Arial"/>
              </a:rPr>
              <a:t>Fig. 1: Roadmap for redefining exposure science strategies. (Van Horne et al., 2022) © Y. Van Horne et al. All rights reserved. This content is excluded from our Creative Commons license. For more information, see </a:t>
            </a:r>
            <a:r>
              <a:rPr b="0" i="0" lang="en-US" sz="1801" u="sng" cap="none" strike="noStrike">
                <a:solidFill>
                  <a:schemeClr val="hlink"/>
                </a:solidFill>
                <a:latin typeface="Arial"/>
                <a:ea typeface="Arial"/>
                <a:cs typeface="Arial"/>
                <a:sym typeface="Arial"/>
                <a:hlinkClick r:id="rId4"/>
              </a:rPr>
              <a:t>https://ocw.mit.edu/help/faq-fair-use/</a:t>
            </a:r>
            <a:r>
              <a:rPr b="0" i="0" lang="en-US" sz="1801" u="none" cap="none" strike="noStrike">
                <a:solidFill>
                  <a:srgbClr val="4A4849"/>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03" name="Shape 203"/>
        <p:cNvGrpSpPr/>
        <p:nvPr/>
      </p:nvGrpSpPr>
      <p:grpSpPr>
        <a:xfrm>
          <a:off x="0" y="0"/>
          <a:ext cx="0" cy="0"/>
          <a:chOff x="0" y="0"/>
          <a:chExt cx="0" cy="0"/>
        </a:xfrm>
      </p:grpSpPr>
      <p:sp>
        <p:nvSpPr>
          <p:cNvPr id="204" name="Google Shape;204;p9"/>
          <p:cNvSpPr/>
          <p:nvPr/>
        </p:nvSpPr>
        <p:spPr>
          <a:xfrm>
            <a:off x="6568563" y="9715500"/>
            <a:ext cx="12969655" cy="571596"/>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05" name="Google Shape;205;p9"/>
          <p:cNvSpPr txBox="1"/>
          <p:nvPr/>
        </p:nvSpPr>
        <p:spPr>
          <a:xfrm>
            <a:off x="1038162" y="1695674"/>
            <a:ext cx="42540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DISCUSS THE POSSIBLE IMPLICATIONS AND EFFECTS OF THE READING</a:t>
            </a:r>
            <a:endParaRPr b="0" i="0" sz="1400" u="none" cap="none" strike="noStrike">
              <a:solidFill>
                <a:srgbClr val="000000"/>
              </a:solidFill>
              <a:latin typeface="Arial"/>
              <a:ea typeface="Arial"/>
              <a:cs typeface="Arial"/>
              <a:sym typeface="Arial"/>
            </a:endParaRPr>
          </a:p>
        </p:txBody>
      </p:sp>
      <p:sp>
        <p:nvSpPr>
          <p:cNvPr id="206" name="Google Shape;206;p9"/>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07" name="Google Shape;207;p9"/>
          <p:cNvGrpSpPr/>
          <p:nvPr/>
        </p:nvGrpSpPr>
        <p:grpSpPr>
          <a:xfrm>
            <a:off x="7065096" y="1631380"/>
            <a:ext cx="10194300" cy="2940443"/>
            <a:chOff x="0" y="-47625"/>
            <a:chExt cx="13592400" cy="3920590"/>
          </a:xfrm>
        </p:grpSpPr>
        <p:sp>
          <p:nvSpPr>
            <p:cNvPr id="208" name="Google Shape;208;p9"/>
            <p:cNvSpPr txBox="1"/>
            <p:nvPr/>
          </p:nvSpPr>
          <p:spPr>
            <a:xfrm>
              <a:off x="0" y="622165"/>
              <a:ext cx="13592400" cy="325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Divide the class into 4 groups and assign one question to each:</a:t>
              </a:r>
              <a:endParaRPr b="0" i="0" sz="1400" u="none" cap="none" strike="noStrike">
                <a:solidFill>
                  <a:srgbClr val="000000"/>
                </a:solidFill>
                <a:latin typeface="Arial"/>
                <a:ea typeface="Arial"/>
                <a:cs typeface="Arial"/>
                <a:sym typeface="Arial"/>
              </a:endParaRPr>
            </a:p>
            <a:p>
              <a:pPr indent="-330263" lvl="1" marL="457200" marR="0" rtl="0" algn="l">
                <a:lnSpc>
                  <a:spcPct val="100000"/>
                </a:lnSpc>
                <a:spcBef>
                  <a:spcPts val="100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Why is this framework important for biologists?</a:t>
              </a:r>
              <a:endParaRPr b="0" i="0" sz="1400" u="none" cap="none" strike="noStrike">
                <a:solidFill>
                  <a:srgbClr val="000000"/>
                </a:solidFill>
                <a:latin typeface="Arial"/>
                <a:ea typeface="Arial"/>
                <a:cs typeface="Arial"/>
                <a:sym typeface="Arial"/>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How does this framework better prepare biologists for working with marginalized communities?</a:t>
              </a:r>
              <a:endParaRPr b="0" i="0" sz="1400" u="none" cap="none" strike="noStrike">
                <a:solidFill>
                  <a:srgbClr val="000000"/>
                </a:solidFill>
                <a:latin typeface="Arial"/>
                <a:ea typeface="Arial"/>
                <a:cs typeface="Arial"/>
                <a:sym typeface="Arial"/>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Why is conscious science important for communities?</a:t>
              </a:r>
              <a:endParaRPr b="0" i="0" sz="1400" u="none" cap="none" strike="noStrike">
                <a:solidFill>
                  <a:srgbClr val="000000"/>
                </a:solidFill>
                <a:latin typeface="Arial"/>
                <a:ea typeface="Arial"/>
                <a:cs typeface="Arial"/>
                <a:sym typeface="Arial"/>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How can we include communities in the research process?</a:t>
              </a:r>
              <a:endParaRPr b="0" i="0" sz="1400" u="none" cap="none" strike="noStrike">
                <a:solidFill>
                  <a:srgbClr val="000000"/>
                </a:solidFill>
                <a:latin typeface="Arial"/>
                <a:ea typeface="Arial"/>
                <a:cs typeface="Arial"/>
                <a:sym typeface="Arial"/>
              </a:endParaRPr>
            </a:p>
          </p:txBody>
        </p:sp>
        <p:sp>
          <p:nvSpPr>
            <p:cNvPr id="209" name="Google Shape;209;p9"/>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Group and assign a question</a:t>
              </a:r>
              <a:endParaRPr b="0" i="0" sz="1400" u="none" cap="none" strike="noStrike">
                <a:solidFill>
                  <a:srgbClr val="000000"/>
                </a:solidFill>
                <a:latin typeface="Arial"/>
                <a:ea typeface="Arial"/>
                <a:cs typeface="Arial"/>
                <a:sym typeface="Arial"/>
              </a:endParaRPr>
            </a:p>
          </p:txBody>
        </p:sp>
      </p:grpSp>
      <p:grpSp>
        <p:nvGrpSpPr>
          <p:cNvPr id="210" name="Google Shape;210;p9"/>
          <p:cNvGrpSpPr/>
          <p:nvPr/>
        </p:nvGrpSpPr>
        <p:grpSpPr>
          <a:xfrm>
            <a:off x="7065096" y="5207577"/>
            <a:ext cx="10194300" cy="1657268"/>
            <a:chOff x="0" y="-47625"/>
            <a:chExt cx="13592400" cy="2209690"/>
          </a:xfrm>
        </p:grpSpPr>
        <p:sp>
          <p:nvSpPr>
            <p:cNvPr id="211" name="Google Shape;211;p9"/>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In your small group, spend 5-10 minutes discussing your assigned question. Take notes as you discuss, and nominate someone from your group to share your answers with the class.</a:t>
              </a:r>
              <a:endParaRPr b="0" i="0" sz="1400" u="none" cap="none" strike="noStrike">
                <a:solidFill>
                  <a:srgbClr val="000000"/>
                </a:solidFill>
                <a:latin typeface="Arial"/>
                <a:ea typeface="Arial"/>
                <a:cs typeface="Arial"/>
                <a:sym typeface="Arial"/>
              </a:endParaRPr>
            </a:p>
          </p:txBody>
        </p:sp>
        <p:sp>
          <p:nvSpPr>
            <p:cNvPr id="212" name="Google Shape;212;p9"/>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Small group discussion</a:t>
              </a:r>
              <a:endParaRPr b="0" i="0" sz="1400" u="none" cap="none" strike="noStrike">
                <a:solidFill>
                  <a:srgbClr val="000000"/>
                </a:solidFill>
                <a:latin typeface="Arial"/>
                <a:ea typeface="Arial"/>
                <a:cs typeface="Arial"/>
                <a:sym typeface="Arial"/>
              </a:endParaRPr>
            </a:p>
          </p:txBody>
        </p:sp>
      </p:grpSp>
      <p:grpSp>
        <p:nvGrpSpPr>
          <p:cNvPr id="213" name="Google Shape;213;p9"/>
          <p:cNvGrpSpPr/>
          <p:nvPr/>
        </p:nvGrpSpPr>
        <p:grpSpPr>
          <a:xfrm>
            <a:off x="7065096" y="7469323"/>
            <a:ext cx="10194300" cy="1657268"/>
            <a:chOff x="0" y="-47625"/>
            <a:chExt cx="13592400" cy="2209690"/>
          </a:xfrm>
        </p:grpSpPr>
        <p:sp>
          <p:nvSpPr>
            <p:cNvPr id="214" name="Google Shape;214;p9"/>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Allow the first group to share the answers they came up with, and then open up the discussion to the class for 5-10 minutes. Repeat this for each group.</a:t>
              </a:r>
              <a:endParaRPr b="0" i="0" sz="1400" u="none" cap="none" strike="noStrike">
                <a:solidFill>
                  <a:srgbClr val="000000"/>
                </a:solidFill>
                <a:latin typeface="Arial"/>
                <a:ea typeface="Arial"/>
                <a:cs typeface="Arial"/>
                <a:sym typeface="Arial"/>
              </a:endParaRPr>
            </a:p>
          </p:txBody>
        </p:sp>
        <p:sp>
          <p:nvSpPr>
            <p:cNvPr id="215" name="Google Shape;215;p9"/>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Class discussion</a:t>
              </a:r>
              <a:endParaRPr b="0" i="0" sz="1400" u="none" cap="none" strike="noStrike">
                <a:solidFill>
                  <a:srgbClr val="000000"/>
                </a:solidFill>
                <a:latin typeface="Arial"/>
                <a:ea typeface="Arial"/>
                <a:cs typeface="Arial"/>
                <a:sym typeface="Arial"/>
              </a:endParaRPr>
            </a:p>
          </p:txBody>
        </p:sp>
      </p:grpSp>
      <p:sp>
        <p:nvSpPr>
          <p:cNvPr id="216" name="Google Shape;216;p9"/>
          <p:cNvSpPr/>
          <p:nvPr/>
        </p:nvSpPr>
        <p:spPr>
          <a:xfrm>
            <a:off x="13137" y="4413740"/>
            <a:ext cx="6555426" cy="5301760"/>
          </a:xfrm>
          <a:custGeom>
            <a:rect b="b" l="l" r="r" t="t"/>
            <a:pathLst>
              <a:path extrusionOk="0" h="5301760" w="6555426">
                <a:moveTo>
                  <a:pt x="0" y="0"/>
                </a:moveTo>
                <a:lnTo>
                  <a:pt x="6555426" y="0"/>
                </a:lnTo>
                <a:lnTo>
                  <a:pt x="6555426" y="5301760"/>
                </a:lnTo>
                <a:lnTo>
                  <a:pt x="0" y="5301760"/>
                </a:lnTo>
                <a:lnTo>
                  <a:pt x="0" y="0"/>
                </a:lnTo>
                <a:close/>
              </a:path>
            </a:pathLst>
          </a:custGeom>
          <a:blipFill rotWithShape="1">
            <a:blip r:embed="rId3">
              <a:alphaModFix/>
            </a:blip>
            <a:stretch>
              <a:fillRect b="0" l="0" r="0" t="0"/>
            </a:stretch>
          </a:blipFill>
          <a:ln>
            <a:noFill/>
          </a:ln>
        </p:spPr>
      </p:sp>
      <p:grpSp>
        <p:nvGrpSpPr>
          <p:cNvPr id="217" name="Google Shape;217;p9"/>
          <p:cNvGrpSpPr/>
          <p:nvPr/>
        </p:nvGrpSpPr>
        <p:grpSpPr>
          <a:xfrm>
            <a:off x="962025" y="1003725"/>
            <a:ext cx="8746178" cy="458700"/>
            <a:chOff x="962025" y="1003725"/>
            <a:chExt cx="8746178" cy="458700"/>
          </a:xfrm>
        </p:grpSpPr>
        <p:sp>
          <p:nvSpPr>
            <p:cNvPr id="218" name="Google Shape;218;p9"/>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19" name="Google Shape;219;p9"/>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#1</a:t>
              </a:r>
              <a:endParaRPr b="0" i="0" sz="1400" u="none" cap="none" strike="noStrike">
                <a:solidFill>
                  <a:srgbClr val="000000"/>
                </a:solidFill>
                <a:latin typeface="Arial"/>
                <a:ea typeface="Arial"/>
                <a:cs typeface="Arial"/>
                <a:sym typeface="Arial"/>
              </a:endParaRPr>
            </a:p>
          </p:txBody>
        </p:sp>
      </p:grpSp>
      <p:sp>
        <p:nvSpPr>
          <p:cNvPr id="220" name="Google Shape;220;p9"/>
          <p:cNvSpPr txBox="1"/>
          <p:nvPr/>
        </p:nvSpPr>
        <p:spPr>
          <a:xfrm>
            <a:off x="5292150" y="9013800"/>
            <a:ext cx="12969600" cy="5391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801"/>
              <a:buFont typeface="Arial"/>
              <a:buNone/>
            </a:pPr>
            <a:r>
              <a:rPr lang="en-US" sz="1801">
                <a:solidFill>
                  <a:srgbClr val="4A4849"/>
                </a:solidFill>
              </a:rPr>
              <a:t>Fig. 1: Roadmap for redefining exposure science strategies. (Van Horne et al., 2022) © Y. Van Horne et al. All rights reserved. This content is excluded from our Creative Commons license. For more information, see </a:t>
            </a:r>
            <a:r>
              <a:rPr lang="en-US" sz="1801" u="sng">
                <a:solidFill>
                  <a:schemeClr val="hlink"/>
                </a:solidFill>
                <a:hlinkClick r:id="rId4"/>
              </a:rPr>
              <a:t>https://ocw.mit.edu/help/faq-fair-use/</a:t>
            </a:r>
            <a:r>
              <a:rPr lang="en-US" sz="1801">
                <a:solidFill>
                  <a:srgbClr val="4A4849"/>
                </a:solidFill>
              </a:rPr>
              <a:t>.</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BA9BDDA-DE08-4F0D-8CFF-98132C905CBB}"/>
</file>

<file path=customXml/itemProps2.xml><?xml version="1.0" encoding="utf-8"?>
<ds:datastoreItem xmlns:ds="http://schemas.openxmlformats.org/officeDocument/2006/customXml" ds:itemID="{1205E91B-93F2-49AA-A863-F56CA69388C1}"/>
</file>

<file path=customXml/itemProps3.xml><?xml version="1.0" encoding="utf-8"?>
<ds:datastoreItem xmlns:ds="http://schemas.openxmlformats.org/officeDocument/2006/customXml" ds:itemID="{40F261BE-B77B-4B37-A9A7-7928D36E867D}"/>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