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1.xml" ContentType="application/vnd.openxmlformats-officedocument.drawingml.chart+xml"/>
  <Override PartName="/ppt/notesSlides/notesSlide62.xml" ContentType="application/vnd.openxmlformats-officedocument.presentationml.notesSlide+xml"/>
  <Override PartName="/ppt/charts/chart2.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3.xml" ContentType="application/vnd.openxmlformats-officedocument.drawingml.chart+xml"/>
  <Override PartName="/ppt/notesSlides/notesSlide66.xml" ContentType="application/vnd.openxmlformats-officedocument.presentationml.notesSlide+xml"/>
  <Override PartName="/ppt/charts/chart4.xml" ContentType="application/vnd.openxmlformats-officedocument.drawingml.char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8" r:id="rId2"/>
  </p:sldMasterIdLst>
  <p:notesMasterIdLst>
    <p:notesMasterId r:id="rId103"/>
  </p:notesMasterIdLst>
  <p:handoutMasterIdLst>
    <p:handoutMasterId r:id="rId104"/>
  </p:handoutMasterIdLst>
  <p:sldIdLst>
    <p:sldId id="258" r:id="rId3"/>
    <p:sldId id="260" r:id="rId4"/>
    <p:sldId id="261" r:id="rId5"/>
    <p:sldId id="262" r:id="rId6"/>
    <p:sldId id="355" r:id="rId7"/>
    <p:sldId id="265" r:id="rId8"/>
    <p:sldId id="268" r:id="rId9"/>
    <p:sldId id="266" r:id="rId10"/>
    <p:sldId id="267" r:id="rId11"/>
    <p:sldId id="376" r:id="rId12"/>
    <p:sldId id="269" r:id="rId13"/>
    <p:sldId id="344" r:id="rId14"/>
    <p:sldId id="270" r:id="rId15"/>
    <p:sldId id="271" r:id="rId16"/>
    <p:sldId id="346" r:id="rId17"/>
    <p:sldId id="274" r:id="rId18"/>
    <p:sldId id="275" r:id="rId19"/>
    <p:sldId id="276" r:id="rId20"/>
    <p:sldId id="272" r:id="rId21"/>
    <p:sldId id="273" r:id="rId22"/>
    <p:sldId id="277" r:id="rId23"/>
    <p:sldId id="278" r:id="rId24"/>
    <p:sldId id="279" r:id="rId25"/>
    <p:sldId id="280" r:id="rId26"/>
    <p:sldId id="347" r:id="rId27"/>
    <p:sldId id="348" r:id="rId28"/>
    <p:sldId id="349" r:id="rId29"/>
    <p:sldId id="375" r:id="rId30"/>
    <p:sldId id="357" r:id="rId31"/>
    <p:sldId id="350" r:id="rId32"/>
    <p:sldId id="281" r:id="rId33"/>
    <p:sldId id="282" r:id="rId34"/>
    <p:sldId id="283" r:id="rId35"/>
    <p:sldId id="284" r:id="rId36"/>
    <p:sldId id="285" r:id="rId37"/>
    <p:sldId id="286" r:id="rId38"/>
    <p:sldId id="287" r:id="rId39"/>
    <p:sldId id="288" r:id="rId40"/>
    <p:sldId id="289" r:id="rId41"/>
    <p:sldId id="290" r:id="rId42"/>
    <p:sldId id="292" r:id="rId43"/>
    <p:sldId id="293" r:id="rId44"/>
    <p:sldId id="342" r:id="rId45"/>
    <p:sldId id="294" r:id="rId46"/>
    <p:sldId id="295" r:id="rId47"/>
    <p:sldId id="351" r:id="rId48"/>
    <p:sldId id="296" r:id="rId49"/>
    <p:sldId id="297" r:id="rId50"/>
    <p:sldId id="298" r:id="rId51"/>
    <p:sldId id="299"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43" r:id="rId67"/>
    <p:sldId id="315" r:id="rId68"/>
    <p:sldId id="316" r:id="rId69"/>
    <p:sldId id="358" r:id="rId70"/>
    <p:sldId id="373" r:id="rId71"/>
    <p:sldId id="318" r:id="rId72"/>
    <p:sldId id="319" r:id="rId73"/>
    <p:sldId id="374" r:id="rId74"/>
    <p:sldId id="372" r:id="rId75"/>
    <p:sldId id="321" r:id="rId76"/>
    <p:sldId id="322" r:id="rId77"/>
    <p:sldId id="356" r:id="rId78"/>
    <p:sldId id="323" r:id="rId79"/>
    <p:sldId id="325" r:id="rId80"/>
    <p:sldId id="324" r:id="rId81"/>
    <p:sldId id="326" r:id="rId82"/>
    <p:sldId id="327" r:id="rId83"/>
    <p:sldId id="328" r:id="rId84"/>
    <p:sldId id="329" r:id="rId85"/>
    <p:sldId id="330" r:id="rId86"/>
    <p:sldId id="331" r:id="rId87"/>
    <p:sldId id="332" r:id="rId88"/>
    <p:sldId id="333" r:id="rId89"/>
    <p:sldId id="334" r:id="rId90"/>
    <p:sldId id="335" r:id="rId91"/>
    <p:sldId id="336" r:id="rId92"/>
    <p:sldId id="337" r:id="rId93"/>
    <p:sldId id="338" r:id="rId94"/>
    <p:sldId id="339" r:id="rId95"/>
    <p:sldId id="352" r:id="rId96"/>
    <p:sldId id="353" r:id="rId97"/>
    <p:sldId id="377" r:id="rId98"/>
    <p:sldId id="354" r:id="rId99"/>
    <p:sldId id="340" r:id="rId100"/>
    <p:sldId id="341" r:id="rId101"/>
    <p:sldId id="378"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760025"/>
    <a:srgbClr val="4D677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0" autoAdjust="0"/>
    <p:restoredTop sz="53015" autoAdjust="0"/>
  </p:normalViewPr>
  <p:slideViewPr>
    <p:cSldViewPr>
      <p:cViewPr varScale="1">
        <p:scale>
          <a:sx n="111" d="100"/>
          <a:sy n="111" d="100"/>
        </p:scale>
        <p:origin x="78" y="7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58" d="100"/>
          <a:sy n="58" d="100"/>
        </p:scale>
        <p:origin x="-2977"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26491646778043E-2"/>
          <c:y val="2.3404255319148935E-2"/>
          <c:w val="0.66945107398568016"/>
          <c:h val="0.83191489361702131"/>
        </c:manualLayout>
      </c:layout>
      <c:barChart>
        <c:barDir val="col"/>
        <c:grouping val="stacked"/>
        <c:varyColors val="0"/>
        <c:ser>
          <c:idx val="0"/>
          <c:order val="0"/>
          <c:tx>
            <c:strRef>
              <c:f>Sheet1!$A$2</c:f>
              <c:strCache>
                <c:ptCount val="1"/>
                <c:pt idx="0">
                  <c:v>Common Stock</c:v>
                </c:pt>
              </c:strCache>
            </c:strRef>
          </c:tx>
          <c:spPr>
            <a:solidFill>
              <a:srgbClr val="00FF00"/>
            </a:solidFill>
            <a:ln w="12462">
              <a:solidFill>
                <a:schemeClr val="tx1"/>
              </a:solidFill>
              <a:prstDash val="solid"/>
            </a:ln>
          </c:spPr>
          <c:invertIfNegative val="0"/>
          <c:cat>
            <c:strRef>
              <c:f>Sheet1!$B$1:$B$1</c:f>
              <c:strCache>
                <c:ptCount val="1"/>
                <c:pt idx="0">
                  <c:v>Company A</c:v>
                </c:pt>
              </c:strCache>
            </c:strRef>
          </c:cat>
          <c:val>
            <c:numRef>
              <c:f>Sheet1!$B$2:$B$2</c:f>
              <c:numCache>
                <c:formatCode>General</c:formatCode>
                <c:ptCount val="1"/>
                <c:pt idx="0">
                  <c:v>20</c:v>
                </c:pt>
              </c:numCache>
            </c:numRef>
          </c:val>
          <c:extLst>
            <c:ext xmlns:c16="http://schemas.microsoft.com/office/drawing/2014/chart" uri="{C3380CC4-5D6E-409C-BE32-E72D297353CC}">
              <c16:uniqueId val="{00000000-E6D5-4850-B89A-A74CC6EE58A1}"/>
            </c:ext>
          </c:extLst>
        </c:ser>
        <c:ser>
          <c:idx val="5"/>
          <c:order val="1"/>
          <c:tx>
            <c:strRef>
              <c:f>Sheet1!$A$3</c:f>
              <c:strCache>
                <c:ptCount val="1"/>
                <c:pt idx="0">
                  <c:v>Preferred Stock</c:v>
                </c:pt>
              </c:strCache>
            </c:strRef>
          </c:tx>
          <c:spPr>
            <a:pattFill prst="solidDmnd">
              <a:fgClr>
                <a:srgbClr val="0070C0"/>
              </a:fgClr>
              <a:bgClr>
                <a:srgbClr val="FFFF00"/>
              </a:bgClr>
            </a:pattFill>
            <a:ln w="12462">
              <a:solidFill>
                <a:schemeClr val="tx1"/>
              </a:solidFill>
              <a:prstDash val="solid"/>
            </a:ln>
          </c:spPr>
          <c:invertIfNegative val="0"/>
          <c:cat>
            <c:strRef>
              <c:f>Sheet1!$B$1:$B$1</c:f>
              <c:strCache>
                <c:ptCount val="1"/>
                <c:pt idx="0">
                  <c:v>Company A</c:v>
                </c:pt>
              </c:strCache>
            </c:strRef>
          </c:cat>
          <c:val>
            <c:numRef>
              <c:f>Sheet1!$B$3:$B$3</c:f>
              <c:numCache>
                <c:formatCode>General</c:formatCode>
                <c:ptCount val="1"/>
                <c:pt idx="0">
                  <c:v>20</c:v>
                </c:pt>
              </c:numCache>
            </c:numRef>
          </c:val>
          <c:extLst>
            <c:ext xmlns:c16="http://schemas.microsoft.com/office/drawing/2014/chart" uri="{C3380CC4-5D6E-409C-BE32-E72D297353CC}">
              <c16:uniqueId val="{00000001-E6D5-4850-B89A-A74CC6EE58A1}"/>
            </c:ext>
          </c:extLst>
        </c:ser>
        <c:ser>
          <c:idx val="4"/>
          <c:order val="2"/>
          <c:tx>
            <c:strRef>
              <c:f>Sheet1!$A$4</c:f>
              <c:strCache>
                <c:ptCount val="1"/>
                <c:pt idx="0">
                  <c:v>Subordinated Debt</c:v>
                </c:pt>
              </c:strCache>
            </c:strRef>
          </c:tx>
          <c:spPr>
            <a:pattFill prst="dkVert">
              <a:fgClr>
                <a:srgbClr val="0070C0"/>
              </a:fgClr>
              <a:bgClr>
                <a:schemeClr val="bg1"/>
              </a:bgClr>
            </a:pattFill>
            <a:ln w="12462">
              <a:solidFill>
                <a:srgbClr val="FFFF00"/>
              </a:solidFill>
              <a:prstDash val="solid"/>
            </a:ln>
          </c:spPr>
          <c:invertIfNegative val="0"/>
          <c:cat>
            <c:strRef>
              <c:f>Sheet1!$B$1:$B$1</c:f>
              <c:strCache>
                <c:ptCount val="1"/>
                <c:pt idx="0">
                  <c:v>Company A</c:v>
                </c:pt>
              </c:strCache>
            </c:strRef>
          </c:cat>
          <c:val>
            <c:numRef>
              <c:f>Sheet1!$B$4:$B$4</c:f>
              <c:numCache>
                <c:formatCode>General</c:formatCode>
                <c:ptCount val="1"/>
                <c:pt idx="0">
                  <c:v>20</c:v>
                </c:pt>
              </c:numCache>
            </c:numRef>
          </c:val>
          <c:extLst>
            <c:ext xmlns:c16="http://schemas.microsoft.com/office/drawing/2014/chart" uri="{C3380CC4-5D6E-409C-BE32-E72D297353CC}">
              <c16:uniqueId val="{00000002-E6D5-4850-B89A-A74CC6EE58A1}"/>
            </c:ext>
          </c:extLst>
        </c:ser>
        <c:ser>
          <c:idx val="3"/>
          <c:order val="3"/>
          <c:tx>
            <c:strRef>
              <c:f>Sheet1!$A$5</c:f>
              <c:strCache>
                <c:ptCount val="1"/>
                <c:pt idx="0">
                  <c:v>Unsecured Debt</c:v>
                </c:pt>
              </c:strCache>
            </c:strRef>
          </c:tx>
          <c:spPr>
            <a:pattFill prst="dkHorz">
              <a:fgClr>
                <a:srgbClr val="CC99FF"/>
              </a:fgClr>
              <a:bgClr>
                <a:schemeClr val="bg1"/>
              </a:bgClr>
            </a:pattFill>
            <a:ln w="12462">
              <a:solidFill>
                <a:schemeClr val="tx1"/>
              </a:solidFill>
              <a:prstDash val="solid"/>
            </a:ln>
          </c:spPr>
          <c:invertIfNegative val="0"/>
          <c:cat>
            <c:strRef>
              <c:f>Sheet1!$B$1:$B$1</c:f>
              <c:strCache>
                <c:ptCount val="1"/>
                <c:pt idx="0">
                  <c:v>Company A</c:v>
                </c:pt>
              </c:strCache>
            </c:strRef>
          </c:cat>
          <c:val>
            <c:numRef>
              <c:f>Sheet1!$B$5:$B$5</c:f>
              <c:numCache>
                <c:formatCode>General</c:formatCode>
                <c:ptCount val="1"/>
                <c:pt idx="0">
                  <c:v>20</c:v>
                </c:pt>
              </c:numCache>
            </c:numRef>
          </c:val>
          <c:extLst>
            <c:ext xmlns:c16="http://schemas.microsoft.com/office/drawing/2014/chart" uri="{C3380CC4-5D6E-409C-BE32-E72D297353CC}">
              <c16:uniqueId val="{00000003-E6D5-4850-B89A-A74CC6EE58A1}"/>
            </c:ext>
          </c:extLst>
        </c:ser>
        <c:ser>
          <c:idx val="2"/>
          <c:order val="4"/>
          <c:tx>
            <c:strRef>
              <c:f>Sheet1!$A$6</c:f>
              <c:strCache>
                <c:ptCount val="1"/>
                <c:pt idx="0">
                  <c:v>Secured Debt</c:v>
                </c:pt>
              </c:strCache>
            </c:strRef>
          </c:tx>
          <c:spPr>
            <a:pattFill prst="pct80">
              <a:fgClr>
                <a:srgbClr val="FF0000"/>
              </a:fgClr>
              <a:bgClr>
                <a:schemeClr val="bg1"/>
              </a:bgClr>
            </a:pattFill>
            <a:ln w="12462">
              <a:solidFill>
                <a:schemeClr val="tx1"/>
              </a:solidFill>
              <a:prstDash val="solid"/>
            </a:ln>
          </c:spPr>
          <c:invertIfNegative val="0"/>
          <c:cat>
            <c:strRef>
              <c:f>Sheet1!$B$1:$B$1</c:f>
              <c:strCache>
                <c:ptCount val="1"/>
                <c:pt idx="0">
                  <c:v>Company A</c:v>
                </c:pt>
              </c:strCache>
            </c:strRef>
          </c:cat>
          <c:val>
            <c:numRef>
              <c:f>Sheet1!$B$6:$B$6</c:f>
              <c:numCache>
                <c:formatCode>General</c:formatCode>
                <c:ptCount val="1"/>
                <c:pt idx="0">
                  <c:v>20</c:v>
                </c:pt>
              </c:numCache>
            </c:numRef>
          </c:val>
          <c:extLst>
            <c:ext xmlns:c16="http://schemas.microsoft.com/office/drawing/2014/chart" uri="{C3380CC4-5D6E-409C-BE32-E72D297353CC}">
              <c16:uniqueId val="{00000004-E6D5-4850-B89A-A74CC6EE58A1}"/>
            </c:ext>
          </c:extLst>
        </c:ser>
        <c:dLbls>
          <c:showLegendKey val="0"/>
          <c:showVal val="0"/>
          <c:showCatName val="0"/>
          <c:showSerName val="0"/>
          <c:showPercent val="0"/>
          <c:showBubbleSize val="0"/>
        </c:dLbls>
        <c:gapWidth val="150"/>
        <c:overlap val="100"/>
        <c:axId val="1064750239"/>
        <c:axId val="1"/>
      </c:barChart>
      <c:catAx>
        <c:axId val="1064750239"/>
        <c:scaling>
          <c:orientation val="minMax"/>
        </c:scaling>
        <c:delete val="0"/>
        <c:axPos val="b"/>
        <c:numFmt formatCode="General" sourceLinked="1"/>
        <c:majorTickMark val="out"/>
        <c:minorTickMark val="none"/>
        <c:tickLblPos val="nextTo"/>
        <c:spPr>
          <a:ln w="3116">
            <a:solidFill>
              <a:schemeClr val="tx1"/>
            </a:solidFill>
            <a:prstDash val="solid"/>
          </a:ln>
        </c:spPr>
        <c:txPr>
          <a:bodyPr rot="0" vert="horz"/>
          <a:lstStyle/>
          <a:p>
            <a:pPr>
              <a:defRPr sz="1766" b="1"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1"/>
        <c:axPos val="l"/>
        <c:majorGridlines>
          <c:spPr>
            <a:ln w="3116">
              <a:solidFill>
                <a:schemeClr val="tx1"/>
              </a:solidFill>
              <a:prstDash val="solid"/>
            </a:ln>
          </c:spPr>
        </c:majorGridlines>
        <c:numFmt formatCode="General" sourceLinked="1"/>
        <c:majorTickMark val="out"/>
        <c:minorTickMark val="none"/>
        <c:tickLblPos val="nextTo"/>
        <c:crossAx val="1064750239"/>
        <c:crosses val="autoZero"/>
        <c:crossBetween val="between"/>
      </c:valAx>
      <c:spPr>
        <a:noFill/>
        <a:ln w="12462">
          <a:solidFill>
            <a:schemeClr val="tx1"/>
          </a:solidFill>
          <a:prstDash val="solid"/>
        </a:ln>
      </c:spPr>
    </c:plotArea>
    <c:legend>
      <c:legendPos val="r"/>
      <c:layout>
        <c:manualLayout>
          <c:xMode val="edge"/>
          <c:yMode val="edge"/>
          <c:x val="0.6945107398568019"/>
          <c:y val="0.25106382978723402"/>
          <c:w val="0.30071599045346065"/>
          <c:h val="0.37446808510638296"/>
        </c:manualLayout>
      </c:layout>
      <c:overlay val="0"/>
      <c:spPr>
        <a:noFill/>
        <a:ln w="3116">
          <a:solidFill>
            <a:schemeClr val="tx1"/>
          </a:solidFill>
          <a:prstDash val="solid"/>
        </a:ln>
      </c:spPr>
      <c:txPr>
        <a:bodyPr/>
        <a:lstStyle/>
        <a:p>
          <a:pPr>
            <a:defRPr sz="1624" b="1" i="0" u="none" strike="noStrike" baseline="0">
              <a:solidFill>
                <a:schemeClr val="tx1"/>
              </a:solidFill>
              <a:latin typeface="Arial"/>
              <a:ea typeface="Arial"/>
              <a:cs typeface="Arial"/>
            </a:defRPr>
          </a:pPr>
          <a:endParaRPr lang="en-US"/>
        </a:p>
      </c:txPr>
    </c:legend>
    <c:plotVisOnly val="1"/>
    <c:dispBlanksAs val="gap"/>
    <c:showDLblsOverMax val="0"/>
  </c:chart>
  <c:spPr>
    <a:solidFill>
      <a:srgbClr val="CCFFFF"/>
    </a:solidFill>
    <a:ln w="12462">
      <a:solidFill>
        <a:schemeClr val="tx1"/>
      </a:solidFill>
      <a:prstDash val="solid"/>
    </a:ln>
  </c:spPr>
  <c:txPr>
    <a:bodyPr/>
    <a:lstStyle/>
    <a:p>
      <a:pPr>
        <a:defRPr sz="1766" b="1" i="0" u="none" strike="noStrike" baseline="0">
          <a:solidFill>
            <a:srgbClr val="FFFF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26491646778043E-2"/>
          <c:y val="2.3404255319148935E-2"/>
          <c:w val="0.66945107398568016"/>
          <c:h val="0.83191489361702131"/>
        </c:manualLayout>
      </c:layout>
      <c:barChart>
        <c:barDir val="col"/>
        <c:grouping val="stacked"/>
        <c:varyColors val="0"/>
        <c:ser>
          <c:idx val="0"/>
          <c:order val="0"/>
          <c:tx>
            <c:strRef>
              <c:f>Sheet1!$A$2</c:f>
              <c:strCache>
                <c:ptCount val="1"/>
                <c:pt idx="0">
                  <c:v>Common Stock</c:v>
                </c:pt>
              </c:strCache>
            </c:strRef>
          </c:tx>
          <c:spPr>
            <a:solidFill>
              <a:srgbClr val="00FF00"/>
            </a:solidFill>
            <a:ln w="12462">
              <a:solidFill>
                <a:schemeClr val="tx1"/>
              </a:solidFill>
              <a:prstDash val="solid"/>
            </a:ln>
          </c:spPr>
          <c:invertIfNegative val="0"/>
          <c:cat>
            <c:strRef>
              <c:f>Sheet1!$B$1:$B$1</c:f>
              <c:strCache>
                <c:ptCount val="1"/>
                <c:pt idx="0">
                  <c:v>Company A</c:v>
                </c:pt>
              </c:strCache>
            </c:strRef>
          </c:cat>
          <c:val>
            <c:numRef>
              <c:f>Sheet1!$B$2:$B$2</c:f>
              <c:numCache>
                <c:formatCode>General</c:formatCode>
                <c:ptCount val="1"/>
                <c:pt idx="0">
                  <c:v>20</c:v>
                </c:pt>
              </c:numCache>
            </c:numRef>
          </c:val>
          <c:extLst>
            <c:ext xmlns:c16="http://schemas.microsoft.com/office/drawing/2014/chart" uri="{C3380CC4-5D6E-409C-BE32-E72D297353CC}">
              <c16:uniqueId val="{00000000-E6D5-4850-B89A-A74CC6EE58A1}"/>
            </c:ext>
          </c:extLst>
        </c:ser>
        <c:ser>
          <c:idx val="5"/>
          <c:order val="1"/>
          <c:tx>
            <c:strRef>
              <c:f>Sheet1!$A$3</c:f>
              <c:strCache>
                <c:ptCount val="1"/>
                <c:pt idx="0">
                  <c:v>Preferred Stock</c:v>
                </c:pt>
              </c:strCache>
            </c:strRef>
          </c:tx>
          <c:spPr>
            <a:pattFill prst="solidDmnd">
              <a:fgClr>
                <a:srgbClr val="0070C0"/>
              </a:fgClr>
              <a:bgClr>
                <a:srgbClr val="FFFF00"/>
              </a:bgClr>
            </a:pattFill>
            <a:ln w="12462">
              <a:solidFill>
                <a:schemeClr val="tx1"/>
              </a:solidFill>
              <a:prstDash val="solid"/>
            </a:ln>
          </c:spPr>
          <c:invertIfNegative val="0"/>
          <c:cat>
            <c:strRef>
              <c:f>Sheet1!$B$1:$B$1</c:f>
              <c:strCache>
                <c:ptCount val="1"/>
                <c:pt idx="0">
                  <c:v>Company A</c:v>
                </c:pt>
              </c:strCache>
            </c:strRef>
          </c:cat>
          <c:val>
            <c:numRef>
              <c:f>Sheet1!$B$3:$B$3</c:f>
              <c:numCache>
                <c:formatCode>General</c:formatCode>
                <c:ptCount val="1"/>
                <c:pt idx="0">
                  <c:v>20</c:v>
                </c:pt>
              </c:numCache>
            </c:numRef>
          </c:val>
          <c:extLst>
            <c:ext xmlns:c16="http://schemas.microsoft.com/office/drawing/2014/chart" uri="{C3380CC4-5D6E-409C-BE32-E72D297353CC}">
              <c16:uniqueId val="{00000001-E6D5-4850-B89A-A74CC6EE58A1}"/>
            </c:ext>
          </c:extLst>
        </c:ser>
        <c:ser>
          <c:idx val="4"/>
          <c:order val="2"/>
          <c:tx>
            <c:strRef>
              <c:f>Sheet1!$A$4</c:f>
              <c:strCache>
                <c:ptCount val="1"/>
                <c:pt idx="0">
                  <c:v>Subordinated Debt</c:v>
                </c:pt>
              </c:strCache>
            </c:strRef>
          </c:tx>
          <c:spPr>
            <a:pattFill prst="dkVert">
              <a:fgClr>
                <a:srgbClr val="0070C0"/>
              </a:fgClr>
              <a:bgClr>
                <a:schemeClr val="bg1"/>
              </a:bgClr>
            </a:pattFill>
            <a:ln w="12462">
              <a:solidFill>
                <a:srgbClr val="FFFF00"/>
              </a:solidFill>
              <a:prstDash val="solid"/>
            </a:ln>
          </c:spPr>
          <c:invertIfNegative val="0"/>
          <c:cat>
            <c:strRef>
              <c:f>Sheet1!$B$1:$B$1</c:f>
              <c:strCache>
                <c:ptCount val="1"/>
                <c:pt idx="0">
                  <c:v>Company A</c:v>
                </c:pt>
              </c:strCache>
            </c:strRef>
          </c:cat>
          <c:val>
            <c:numRef>
              <c:f>Sheet1!$B$4:$B$4</c:f>
              <c:numCache>
                <c:formatCode>General</c:formatCode>
                <c:ptCount val="1"/>
                <c:pt idx="0">
                  <c:v>20</c:v>
                </c:pt>
              </c:numCache>
            </c:numRef>
          </c:val>
          <c:extLst>
            <c:ext xmlns:c16="http://schemas.microsoft.com/office/drawing/2014/chart" uri="{C3380CC4-5D6E-409C-BE32-E72D297353CC}">
              <c16:uniqueId val="{00000002-E6D5-4850-B89A-A74CC6EE58A1}"/>
            </c:ext>
          </c:extLst>
        </c:ser>
        <c:ser>
          <c:idx val="3"/>
          <c:order val="3"/>
          <c:tx>
            <c:strRef>
              <c:f>Sheet1!$A$5</c:f>
              <c:strCache>
                <c:ptCount val="1"/>
                <c:pt idx="0">
                  <c:v>Unsecured Debt</c:v>
                </c:pt>
              </c:strCache>
            </c:strRef>
          </c:tx>
          <c:spPr>
            <a:pattFill prst="dkHorz">
              <a:fgClr>
                <a:srgbClr val="CC99FF"/>
              </a:fgClr>
              <a:bgClr>
                <a:schemeClr val="bg1"/>
              </a:bgClr>
            </a:pattFill>
            <a:ln w="12462">
              <a:solidFill>
                <a:schemeClr val="tx1"/>
              </a:solidFill>
              <a:prstDash val="solid"/>
            </a:ln>
          </c:spPr>
          <c:invertIfNegative val="0"/>
          <c:cat>
            <c:strRef>
              <c:f>Sheet1!$B$1:$B$1</c:f>
              <c:strCache>
                <c:ptCount val="1"/>
                <c:pt idx="0">
                  <c:v>Company A</c:v>
                </c:pt>
              </c:strCache>
            </c:strRef>
          </c:cat>
          <c:val>
            <c:numRef>
              <c:f>Sheet1!$B$5:$B$5</c:f>
              <c:numCache>
                <c:formatCode>General</c:formatCode>
                <c:ptCount val="1"/>
                <c:pt idx="0">
                  <c:v>20</c:v>
                </c:pt>
              </c:numCache>
            </c:numRef>
          </c:val>
          <c:extLst>
            <c:ext xmlns:c16="http://schemas.microsoft.com/office/drawing/2014/chart" uri="{C3380CC4-5D6E-409C-BE32-E72D297353CC}">
              <c16:uniqueId val="{00000003-E6D5-4850-B89A-A74CC6EE58A1}"/>
            </c:ext>
          </c:extLst>
        </c:ser>
        <c:ser>
          <c:idx val="2"/>
          <c:order val="4"/>
          <c:tx>
            <c:strRef>
              <c:f>Sheet1!$A$6</c:f>
              <c:strCache>
                <c:ptCount val="1"/>
                <c:pt idx="0">
                  <c:v>Secured Debt</c:v>
                </c:pt>
              </c:strCache>
            </c:strRef>
          </c:tx>
          <c:spPr>
            <a:pattFill prst="pct80">
              <a:fgClr>
                <a:srgbClr val="FF0000"/>
              </a:fgClr>
              <a:bgClr>
                <a:schemeClr val="bg1"/>
              </a:bgClr>
            </a:pattFill>
            <a:ln w="12462">
              <a:solidFill>
                <a:schemeClr val="tx1"/>
              </a:solidFill>
              <a:prstDash val="solid"/>
            </a:ln>
          </c:spPr>
          <c:invertIfNegative val="0"/>
          <c:cat>
            <c:strRef>
              <c:f>Sheet1!$B$1:$B$1</c:f>
              <c:strCache>
                <c:ptCount val="1"/>
                <c:pt idx="0">
                  <c:v>Company A</c:v>
                </c:pt>
              </c:strCache>
            </c:strRef>
          </c:cat>
          <c:val>
            <c:numRef>
              <c:f>Sheet1!$B$6:$B$6</c:f>
              <c:numCache>
                <c:formatCode>General</c:formatCode>
                <c:ptCount val="1"/>
                <c:pt idx="0">
                  <c:v>20</c:v>
                </c:pt>
              </c:numCache>
            </c:numRef>
          </c:val>
          <c:extLst>
            <c:ext xmlns:c16="http://schemas.microsoft.com/office/drawing/2014/chart" uri="{C3380CC4-5D6E-409C-BE32-E72D297353CC}">
              <c16:uniqueId val="{00000004-E6D5-4850-B89A-A74CC6EE58A1}"/>
            </c:ext>
          </c:extLst>
        </c:ser>
        <c:dLbls>
          <c:showLegendKey val="0"/>
          <c:showVal val="0"/>
          <c:showCatName val="0"/>
          <c:showSerName val="0"/>
          <c:showPercent val="0"/>
          <c:showBubbleSize val="0"/>
        </c:dLbls>
        <c:gapWidth val="150"/>
        <c:overlap val="100"/>
        <c:axId val="1064750239"/>
        <c:axId val="1"/>
      </c:barChart>
      <c:catAx>
        <c:axId val="1064750239"/>
        <c:scaling>
          <c:orientation val="minMax"/>
        </c:scaling>
        <c:delete val="0"/>
        <c:axPos val="b"/>
        <c:numFmt formatCode="General" sourceLinked="1"/>
        <c:majorTickMark val="out"/>
        <c:minorTickMark val="none"/>
        <c:tickLblPos val="nextTo"/>
        <c:spPr>
          <a:ln w="3116">
            <a:solidFill>
              <a:schemeClr val="tx1"/>
            </a:solidFill>
            <a:prstDash val="solid"/>
          </a:ln>
        </c:spPr>
        <c:txPr>
          <a:bodyPr rot="0" vert="horz"/>
          <a:lstStyle/>
          <a:p>
            <a:pPr>
              <a:defRPr sz="1766" b="1"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1"/>
        <c:axPos val="l"/>
        <c:majorGridlines>
          <c:spPr>
            <a:ln w="3116">
              <a:solidFill>
                <a:schemeClr val="tx1"/>
              </a:solidFill>
              <a:prstDash val="solid"/>
            </a:ln>
          </c:spPr>
        </c:majorGridlines>
        <c:numFmt formatCode="General" sourceLinked="1"/>
        <c:majorTickMark val="out"/>
        <c:minorTickMark val="none"/>
        <c:tickLblPos val="nextTo"/>
        <c:crossAx val="1064750239"/>
        <c:crosses val="autoZero"/>
        <c:crossBetween val="between"/>
      </c:valAx>
      <c:spPr>
        <a:noFill/>
        <a:ln w="12462">
          <a:solidFill>
            <a:schemeClr val="tx1"/>
          </a:solidFill>
          <a:prstDash val="solid"/>
        </a:ln>
      </c:spPr>
    </c:plotArea>
    <c:legend>
      <c:legendPos val="r"/>
      <c:layout>
        <c:manualLayout>
          <c:xMode val="edge"/>
          <c:yMode val="edge"/>
          <c:x val="0.6945107398568019"/>
          <c:y val="0.25106382978723402"/>
          <c:w val="0.30071599045346065"/>
          <c:h val="0.37446808510638296"/>
        </c:manualLayout>
      </c:layout>
      <c:overlay val="0"/>
      <c:spPr>
        <a:noFill/>
        <a:ln w="3116">
          <a:solidFill>
            <a:schemeClr val="tx1"/>
          </a:solidFill>
          <a:prstDash val="solid"/>
        </a:ln>
      </c:spPr>
      <c:txPr>
        <a:bodyPr/>
        <a:lstStyle/>
        <a:p>
          <a:pPr>
            <a:defRPr sz="1624" b="1" i="0" u="none" strike="noStrike" baseline="0">
              <a:solidFill>
                <a:schemeClr val="tx1"/>
              </a:solidFill>
              <a:latin typeface="Arial"/>
              <a:ea typeface="Arial"/>
              <a:cs typeface="Arial"/>
            </a:defRPr>
          </a:pPr>
          <a:endParaRPr lang="en-US"/>
        </a:p>
      </c:txPr>
    </c:legend>
    <c:plotVisOnly val="1"/>
    <c:dispBlanksAs val="gap"/>
    <c:showDLblsOverMax val="0"/>
  </c:chart>
  <c:spPr>
    <a:solidFill>
      <a:srgbClr val="CCFFFF"/>
    </a:solidFill>
    <a:ln w="12462">
      <a:solidFill>
        <a:schemeClr val="tx1"/>
      </a:solidFill>
      <a:prstDash val="solid"/>
    </a:ln>
  </c:spPr>
  <c:txPr>
    <a:bodyPr/>
    <a:lstStyle/>
    <a:p>
      <a:pPr>
        <a:defRPr sz="1766" b="1" i="0" u="none" strike="noStrike" baseline="0">
          <a:solidFill>
            <a:srgbClr val="FFFF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4686774941995E-2"/>
          <c:y val="7.582938388625593E-2"/>
          <c:w val="0.60556844547563804"/>
          <c:h val="0.76303317535545023"/>
        </c:manualLayout>
      </c:layout>
      <c:barChart>
        <c:barDir val="col"/>
        <c:grouping val="stacked"/>
        <c:varyColors val="0"/>
        <c:ser>
          <c:idx val="0"/>
          <c:order val="0"/>
          <c:tx>
            <c:strRef>
              <c:f>Sheet1!$A$2</c:f>
              <c:strCache>
                <c:ptCount val="1"/>
                <c:pt idx="0">
                  <c:v>Common Stock</c:v>
                </c:pt>
              </c:strCache>
            </c:strRef>
          </c:tx>
          <c:spPr>
            <a:solidFill>
              <a:srgbClr val="00FF00"/>
            </a:solidFill>
            <a:ln w="11939">
              <a:solidFill>
                <a:schemeClr val="tx1"/>
              </a:solidFill>
              <a:prstDash val="solid"/>
            </a:ln>
          </c:spPr>
          <c:invertIfNegative val="0"/>
          <c:cat>
            <c:strRef>
              <c:f>Sheet1!$B$1:$E$1</c:f>
              <c:strCache>
                <c:ptCount val="4"/>
                <c:pt idx="0">
                  <c:v>Startup</c:v>
                </c:pt>
                <c:pt idx="1">
                  <c:v>1st Round</c:v>
                </c:pt>
                <c:pt idx="2">
                  <c:v>LBO</c:v>
                </c:pt>
                <c:pt idx="3">
                  <c:v>Microsoft</c:v>
                </c:pt>
              </c:strCache>
            </c:strRef>
          </c:cat>
          <c:val>
            <c:numRef>
              <c:f>Sheet1!$B$2:$E$2</c:f>
              <c:numCache>
                <c:formatCode>General</c:formatCode>
                <c:ptCount val="4"/>
                <c:pt idx="0">
                  <c:v>95</c:v>
                </c:pt>
                <c:pt idx="1">
                  <c:v>50</c:v>
                </c:pt>
                <c:pt idx="2">
                  <c:v>20</c:v>
                </c:pt>
                <c:pt idx="3">
                  <c:v>70</c:v>
                </c:pt>
              </c:numCache>
            </c:numRef>
          </c:val>
          <c:extLst>
            <c:ext xmlns:c16="http://schemas.microsoft.com/office/drawing/2014/chart" uri="{C3380CC4-5D6E-409C-BE32-E72D297353CC}">
              <c16:uniqueId val="{00000000-7A6F-4FB2-A5AD-B237F3B8C191}"/>
            </c:ext>
          </c:extLst>
        </c:ser>
        <c:ser>
          <c:idx val="5"/>
          <c:order val="1"/>
          <c:tx>
            <c:strRef>
              <c:f>Sheet1!$A$3</c:f>
              <c:strCache>
                <c:ptCount val="1"/>
                <c:pt idx="0">
                  <c:v>Preferred Stock</c:v>
                </c:pt>
              </c:strCache>
            </c:strRef>
          </c:tx>
          <c:spPr>
            <a:pattFill prst="solidDmnd">
              <a:fgClr>
                <a:srgbClr val="FFFF00"/>
              </a:fgClr>
              <a:bgClr>
                <a:srgbClr val="00B0F0"/>
              </a:bgClr>
            </a:pattFill>
            <a:ln w="11939">
              <a:solidFill>
                <a:schemeClr val="tx1"/>
              </a:solidFill>
              <a:prstDash val="solid"/>
            </a:ln>
          </c:spPr>
          <c:invertIfNegative val="0"/>
          <c:cat>
            <c:strRef>
              <c:f>Sheet1!$B$1:$E$1</c:f>
              <c:strCache>
                <c:ptCount val="4"/>
                <c:pt idx="0">
                  <c:v>Startup</c:v>
                </c:pt>
                <c:pt idx="1">
                  <c:v>1st Round</c:v>
                </c:pt>
                <c:pt idx="2">
                  <c:v>LBO</c:v>
                </c:pt>
                <c:pt idx="3">
                  <c:v>Microsoft</c:v>
                </c:pt>
              </c:strCache>
            </c:strRef>
          </c:cat>
          <c:val>
            <c:numRef>
              <c:f>Sheet1!$B$3:$E$3</c:f>
              <c:numCache>
                <c:formatCode>General</c:formatCode>
                <c:ptCount val="4"/>
                <c:pt idx="0">
                  <c:v>0</c:v>
                </c:pt>
                <c:pt idx="1">
                  <c:v>35</c:v>
                </c:pt>
                <c:pt idx="2">
                  <c:v>20</c:v>
                </c:pt>
                <c:pt idx="3">
                  <c:v>0</c:v>
                </c:pt>
              </c:numCache>
            </c:numRef>
          </c:val>
          <c:extLst>
            <c:ext xmlns:c16="http://schemas.microsoft.com/office/drawing/2014/chart" uri="{C3380CC4-5D6E-409C-BE32-E72D297353CC}">
              <c16:uniqueId val="{00000001-7A6F-4FB2-A5AD-B237F3B8C191}"/>
            </c:ext>
          </c:extLst>
        </c:ser>
        <c:ser>
          <c:idx val="4"/>
          <c:order val="2"/>
          <c:tx>
            <c:strRef>
              <c:f>Sheet1!$A$4</c:f>
              <c:strCache>
                <c:ptCount val="1"/>
                <c:pt idx="0">
                  <c:v>Subordinated Debt</c:v>
                </c:pt>
              </c:strCache>
            </c:strRef>
          </c:tx>
          <c:spPr>
            <a:pattFill prst="dkVert">
              <a:fgClr>
                <a:srgbClr val="0070C0"/>
              </a:fgClr>
              <a:bgClr>
                <a:schemeClr val="bg1"/>
              </a:bgClr>
            </a:pattFill>
            <a:ln w="11939">
              <a:solidFill>
                <a:schemeClr val="tx1"/>
              </a:solidFill>
              <a:prstDash val="solid"/>
            </a:ln>
          </c:spPr>
          <c:invertIfNegative val="0"/>
          <c:cat>
            <c:strRef>
              <c:f>Sheet1!$B$1:$E$1</c:f>
              <c:strCache>
                <c:ptCount val="4"/>
                <c:pt idx="0">
                  <c:v>Startup</c:v>
                </c:pt>
                <c:pt idx="1">
                  <c:v>1st Round</c:v>
                </c:pt>
                <c:pt idx="2">
                  <c:v>LBO</c:v>
                </c:pt>
                <c:pt idx="3">
                  <c:v>Microsoft</c:v>
                </c:pt>
              </c:strCache>
            </c:strRef>
          </c:cat>
          <c:val>
            <c:numRef>
              <c:f>Sheet1!$B$4:$E$4</c:f>
              <c:numCache>
                <c:formatCode>General</c:formatCode>
                <c:ptCount val="4"/>
                <c:pt idx="0">
                  <c:v>0</c:v>
                </c:pt>
                <c:pt idx="1">
                  <c:v>0</c:v>
                </c:pt>
                <c:pt idx="2">
                  <c:v>20</c:v>
                </c:pt>
                <c:pt idx="3">
                  <c:v>0</c:v>
                </c:pt>
              </c:numCache>
            </c:numRef>
          </c:val>
          <c:extLst>
            <c:ext xmlns:c16="http://schemas.microsoft.com/office/drawing/2014/chart" uri="{C3380CC4-5D6E-409C-BE32-E72D297353CC}">
              <c16:uniqueId val="{00000002-7A6F-4FB2-A5AD-B237F3B8C191}"/>
            </c:ext>
          </c:extLst>
        </c:ser>
        <c:ser>
          <c:idx val="3"/>
          <c:order val="3"/>
          <c:tx>
            <c:strRef>
              <c:f>Sheet1!$A$5</c:f>
              <c:strCache>
                <c:ptCount val="1"/>
                <c:pt idx="0">
                  <c:v>Unsecured Debt</c:v>
                </c:pt>
              </c:strCache>
            </c:strRef>
          </c:tx>
          <c:spPr>
            <a:pattFill prst="dkHorz">
              <a:fgClr>
                <a:srgbClr val="CC99FF"/>
              </a:fgClr>
              <a:bgClr>
                <a:schemeClr val="bg1"/>
              </a:bgClr>
            </a:pattFill>
            <a:ln w="11939">
              <a:solidFill>
                <a:schemeClr val="tx1"/>
              </a:solidFill>
              <a:prstDash val="solid"/>
            </a:ln>
          </c:spPr>
          <c:invertIfNegative val="0"/>
          <c:cat>
            <c:strRef>
              <c:f>Sheet1!$B$1:$E$1</c:f>
              <c:strCache>
                <c:ptCount val="4"/>
                <c:pt idx="0">
                  <c:v>Startup</c:v>
                </c:pt>
                <c:pt idx="1">
                  <c:v>1st Round</c:v>
                </c:pt>
                <c:pt idx="2">
                  <c:v>LBO</c:v>
                </c:pt>
                <c:pt idx="3">
                  <c:v>Microsoft</c:v>
                </c:pt>
              </c:strCache>
            </c:strRef>
          </c:cat>
          <c:val>
            <c:numRef>
              <c:f>Sheet1!$B$5:$E$5</c:f>
              <c:numCache>
                <c:formatCode>General</c:formatCode>
                <c:ptCount val="4"/>
                <c:pt idx="0">
                  <c:v>5</c:v>
                </c:pt>
                <c:pt idx="1">
                  <c:v>15</c:v>
                </c:pt>
                <c:pt idx="2">
                  <c:v>18</c:v>
                </c:pt>
                <c:pt idx="3">
                  <c:v>20</c:v>
                </c:pt>
              </c:numCache>
            </c:numRef>
          </c:val>
          <c:extLst>
            <c:ext xmlns:c16="http://schemas.microsoft.com/office/drawing/2014/chart" uri="{C3380CC4-5D6E-409C-BE32-E72D297353CC}">
              <c16:uniqueId val="{00000003-7A6F-4FB2-A5AD-B237F3B8C191}"/>
            </c:ext>
          </c:extLst>
        </c:ser>
        <c:ser>
          <c:idx val="2"/>
          <c:order val="4"/>
          <c:tx>
            <c:strRef>
              <c:f>Sheet1!$A$6</c:f>
              <c:strCache>
                <c:ptCount val="1"/>
                <c:pt idx="0">
                  <c:v>Secured Debt</c:v>
                </c:pt>
              </c:strCache>
            </c:strRef>
          </c:tx>
          <c:spPr>
            <a:pattFill prst="pct80">
              <a:fgClr>
                <a:srgbClr val="FF0000"/>
              </a:fgClr>
              <a:bgClr>
                <a:schemeClr val="bg1"/>
              </a:bgClr>
            </a:pattFill>
            <a:ln w="11939">
              <a:solidFill>
                <a:schemeClr val="tx1"/>
              </a:solidFill>
              <a:prstDash val="solid"/>
            </a:ln>
          </c:spPr>
          <c:invertIfNegative val="0"/>
          <c:cat>
            <c:strRef>
              <c:f>Sheet1!$B$1:$E$1</c:f>
              <c:strCache>
                <c:ptCount val="4"/>
                <c:pt idx="0">
                  <c:v>Startup</c:v>
                </c:pt>
                <c:pt idx="1">
                  <c:v>1st Round</c:v>
                </c:pt>
                <c:pt idx="2">
                  <c:v>LBO</c:v>
                </c:pt>
                <c:pt idx="3">
                  <c:v>Microsoft</c:v>
                </c:pt>
              </c:strCache>
            </c:strRef>
          </c:cat>
          <c:val>
            <c:numRef>
              <c:f>Sheet1!$B$6:$E$6</c:f>
              <c:numCache>
                <c:formatCode>General</c:formatCode>
                <c:ptCount val="4"/>
                <c:pt idx="0">
                  <c:v>0</c:v>
                </c:pt>
                <c:pt idx="1">
                  <c:v>0</c:v>
                </c:pt>
                <c:pt idx="2">
                  <c:v>22</c:v>
                </c:pt>
                <c:pt idx="3">
                  <c:v>10</c:v>
                </c:pt>
              </c:numCache>
            </c:numRef>
          </c:val>
          <c:extLst>
            <c:ext xmlns:c16="http://schemas.microsoft.com/office/drawing/2014/chart" uri="{C3380CC4-5D6E-409C-BE32-E72D297353CC}">
              <c16:uniqueId val="{00000004-7A6F-4FB2-A5AD-B237F3B8C191}"/>
            </c:ext>
          </c:extLst>
        </c:ser>
        <c:dLbls>
          <c:showLegendKey val="0"/>
          <c:showVal val="0"/>
          <c:showCatName val="0"/>
          <c:showSerName val="0"/>
          <c:showPercent val="0"/>
          <c:showBubbleSize val="0"/>
        </c:dLbls>
        <c:gapWidth val="150"/>
        <c:overlap val="100"/>
        <c:axId val="875655055"/>
        <c:axId val="1"/>
      </c:barChart>
      <c:catAx>
        <c:axId val="875655055"/>
        <c:scaling>
          <c:orientation val="minMax"/>
        </c:scaling>
        <c:delete val="0"/>
        <c:axPos val="b"/>
        <c:numFmt formatCode="General" sourceLinked="1"/>
        <c:majorTickMark val="out"/>
        <c:minorTickMark val="none"/>
        <c:tickLblPos val="nextTo"/>
        <c:spPr>
          <a:ln w="2985">
            <a:solidFill>
              <a:schemeClr val="tx1"/>
            </a:solidFill>
            <a:prstDash val="solid"/>
          </a:ln>
        </c:spPr>
        <c:txPr>
          <a:bodyPr rot="0" vert="horz"/>
          <a:lstStyle/>
          <a:p>
            <a:pPr>
              <a:defRPr sz="1692" b="1" i="0" u="none" strike="noStrike" baseline="0">
                <a:solidFill>
                  <a:srgbClr val="FFFF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985">
              <a:solidFill>
                <a:schemeClr val="tx1"/>
              </a:solidFill>
              <a:prstDash val="solid"/>
            </a:ln>
          </c:spPr>
        </c:majorGridlines>
        <c:numFmt formatCode="General" sourceLinked="1"/>
        <c:majorTickMark val="out"/>
        <c:minorTickMark val="none"/>
        <c:tickLblPos val="nextTo"/>
        <c:spPr>
          <a:ln w="2985">
            <a:solidFill>
              <a:schemeClr val="tx1"/>
            </a:solidFill>
            <a:prstDash val="solid"/>
          </a:ln>
        </c:spPr>
        <c:txPr>
          <a:bodyPr rot="0" vert="horz"/>
          <a:lstStyle/>
          <a:p>
            <a:pPr>
              <a:defRPr sz="1692" b="1" i="0" u="none" strike="noStrike" baseline="0">
                <a:solidFill>
                  <a:srgbClr val="FFFF00"/>
                </a:solidFill>
                <a:latin typeface="Arial"/>
                <a:ea typeface="Arial"/>
                <a:cs typeface="Arial"/>
              </a:defRPr>
            </a:pPr>
            <a:endParaRPr lang="en-US"/>
          </a:p>
        </c:txPr>
        <c:crossAx val="875655055"/>
        <c:crosses val="autoZero"/>
        <c:crossBetween val="between"/>
      </c:valAx>
      <c:spPr>
        <a:noFill/>
        <a:ln w="23878">
          <a:noFill/>
        </a:ln>
      </c:spPr>
    </c:plotArea>
    <c:legend>
      <c:legendPos val="r"/>
      <c:layout>
        <c:manualLayout>
          <c:xMode val="edge"/>
          <c:yMode val="edge"/>
          <c:x val="0.70301624129930396"/>
          <c:y val="0.24644549763033174"/>
          <c:w val="0.2923433874709977"/>
          <c:h val="0.41706161137440756"/>
        </c:manualLayout>
      </c:layout>
      <c:overlay val="0"/>
      <c:spPr>
        <a:noFill/>
        <a:ln w="2985">
          <a:solidFill>
            <a:schemeClr val="tx1"/>
          </a:solidFill>
          <a:prstDash val="solid"/>
        </a:ln>
      </c:spPr>
      <c:txPr>
        <a:bodyPr/>
        <a:lstStyle/>
        <a:p>
          <a:pPr>
            <a:defRPr sz="1556" b="1" i="0" u="none" strike="noStrike" baseline="0">
              <a:solidFill>
                <a:srgbClr val="FFFF00"/>
              </a:solidFill>
              <a:latin typeface="Arial"/>
              <a:ea typeface="Arial"/>
              <a:cs typeface="Arial"/>
            </a:defRPr>
          </a:pPr>
          <a:endParaRPr lang="en-US"/>
        </a:p>
      </c:txPr>
    </c:legend>
    <c:plotVisOnly val="1"/>
    <c:dispBlanksAs val="gap"/>
    <c:showDLblsOverMax val="0"/>
  </c:chart>
  <c:spPr>
    <a:solidFill>
      <a:srgbClr val="008000"/>
    </a:solidFill>
    <a:ln>
      <a:noFill/>
    </a:ln>
  </c:spPr>
  <c:txPr>
    <a:bodyPr/>
    <a:lstStyle/>
    <a:p>
      <a:pPr>
        <a:defRPr sz="1692" b="1" i="0" u="none" strike="noStrike" baseline="0">
          <a:solidFill>
            <a:srgbClr val="FFFF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4686774941995E-2"/>
          <c:y val="7.582938388625593E-2"/>
          <c:w val="0.60556844547563804"/>
          <c:h val="0.76303317535545023"/>
        </c:manualLayout>
      </c:layout>
      <c:barChart>
        <c:barDir val="col"/>
        <c:grouping val="stacked"/>
        <c:varyColors val="0"/>
        <c:ser>
          <c:idx val="0"/>
          <c:order val="0"/>
          <c:tx>
            <c:strRef>
              <c:f>Sheet1!$A$2</c:f>
              <c:strCache>
                <c:ptCount val="1"/>
                <c:pt idx="0">
                  <c:v>Common Stock</c:v>
                </c:pt>
              </c:strCache>
            </c:strRef>
          </c:tx>
          <c:spPr>
            <a:solidFill>
              <a:srgbClr val="00FF00"/>
            </a:solidFill>
            <a:ln w="11939">
              <a:solidFill>
                <a:schemeClr val="tx1"/>
              </a:solidFill>
              <a:prstDash val="solid"/>
            </a:ln>
          </c:spPr>
          <c:invertIfNegative val="0"/>
          <c:cat>
            <c:strRef>
              <c:f>Sheet1!$B$1:$E$1</c:f>
              <c:strCache>
                <c:ptCount val="4"/>
                <c:pt idx="0">
                  <c:v>Startup</c:v>
                </c:pt>
                <c:pt idx="1">
                  <c:v>1st Round</c:v>
                </c:pt>
                <c:pt idx="2">
                  <c:v>LBO</c:v>
                </c:pt>
                <c:pt idx="3">
                  <c:v>Microsoft</c:v>
                </c:pt>
              </c:strCache>
            </c:strRef>
          </c:cat>
          <c:val>
            <c:numRef>
              <c:f>Sheet1!$B$2:$E$2</c:f>
              <c:numCache>
                <c:formatCode>General</c:formatCode>
                <c:ptCount val="4"/>
                <c:pt idx="0">
                  <c:v>95</c:v>
                </c:pt>
                <c:pt idx="1">
                  <c:v>50</c:v>
                </c:pt>
                <c:pt idx="2">
                  <c:v>20</c:v>
                </c:pt>
                <c:pt idx="3">
                  <c:v>70</c:v>
                </c:pt>
              </c:numCache>
            </c:numRef>
          </c:val>
          <c:extLst>
            <c:ext xmlns:c16="http://schemas.microsoft.com/office/drawing/2014/chart" uri="{C3380CC4-5D6E-409C-BE32-E72D297353CC}">
              <c16:uniqueId val="{00000000-7A6F-4FB2-A5AD-B237F3B8C191}"/>
            </c:ext>
          </c:extLst>
        </c:ser>
        <c:ser>
          <c:idx val="5"/>
          <c:order val="1"/>
          <c:tx>
            <c:strRef>
              <c:f>Sheet1!$A$3</c:f>
              <c:strCache>
                <c:ptCount val="1"/>
                <c:pt idx="0">
                  <c:v>Preferred Stock</c:v>
                </c:pt>
              </c:strCache>
            </c:strRef>
          </c:tx>
          <c:spPr>
            <a:pattFill prst="solidDmnd">
              <a:fgClr>
                <a:srgbClr val="FFFF00"/>
              </a:fgClr>
              <a:bgClr>
                <a:srgbClr val="00B0F0"/>
              </a:bgClr>
            </a:pattFill>
            <a:ln w="11939">
              <a:solidFill>
                <a:schemeClr val="tx1"/>
              </a:solidFill>
              <a:prstDash val="solid"/>
            </a:ln>
          </c:spPr>
          <c:invertIfNegative val="0"/>
          <c:cat>
            <c:strRef>
              <c:f>Sheet1!$B$1:$E$1</c:f>
              <c:strCache>
                <c:ptCount val="4"/>
                <c:pt idx="0">
                  <c:v>Startup</c:v>
                </c:pt>
                <c:pt idx="1">
                  <c:v>1st Round</c:v>
                </c:pt>
                <c:pt idx="2">
                  <c:v>LBO</c:v>
                </c:pt>
                <c:pt idx="3">
                  <c:v>Microsoft</c:v>
                </c:pt>
              </c:strCache>
            </c:strRef>
          </c:cat>
          <c:val>
            <c:numRef>
              <c:f>Sheet1!$B$3:$E$3</c:f>
              <c:numCache>
                <c:formatCode>General</c:formatCode>
                <c:ptCount val="4"/>
                <c:pt idx="0">
                  <c:v>0</c:v>
                </c:pt>
                <c:pt idx="1">
                  <c:v>35</c:v>
                </c:pt>
                <c:pt idx="2">
                  <c:v>20</c:v>
                </c:pt>
                <c:pt idx="3">
                  <c:v>0</c:v>
                </c:pt>
              </c:numCache>
            </c:numRef>
          </c:val>
          <c:extLst>
            <c:ext xmlns:c16="http://schemas.microsoft.com/office/drawing/2014/chart" uri="{C3380CC4-5D6E-409C-BE32-E72D297353CC}">
              <c16:uniqueId val="{00000001-7A6F-4FB2-A5AD-B237F3B8C191}"/>
            </c:ext>
          </c:extLst>
        </c:ser>
        <c:ser>
          <c:idx val="4"/>
          <c:order val="2"/>
          <c:tx>
            <c:strRef>
              <c:f>Sheet1!$A$4</c:f>
              <c:strCache>
                <c:ptCount val="1"/>
                <c:pt idx="0">
                  <c:v>Subordinated Debt</c:v>
                </c:pt>
              </c:strCache>
            </c:strRef>
          </c:tx>
          <c:spPr>
            <a:pattFill prst="dkVert">
              <a:fgClr>
                <a:srgbClr val="0070C0"/>
              </a:fgClr>
              <a:bgClr>
                <a:schemeClr val="bg1"/>
              </a:bgClr>
            </a:pattFill>
            <a:ln w="11939">
              <a:solidFill>
                <a:schemeClr val="tx1"/>
              </a:solidFill>
              <a:prstDash val="solid"/>
            </a:ln>
          </c:spPr>
          <c:invertIfNegative val="0"/>
          <c:cat>
            <c:strRef>
              <c:f>Sheet1!$B$1:$E$1</c:f>
              <c:strCache>
                <c:ptCount val="4"/>
                <c:pt idx="0">
                  <c:v>Startup</c:v>
                </c:pt>
                <c:pt idx="1">
                  <c:v>1st Round</c:v>
                </c:pt>
                <c:pt idx="2">
                  <c:v>LBO</c:v>
                </c:pt>
                <c:pt idx="3">
                  <c:v>Microsoft</c:v>
                </c:pt>
              </c:strCache>
            </c:strRef>
          </c:cat>
          <c:val>
            <c:numRef>
              <c:f>Sheet1!$B$4:$E$4</c:f>
              <c:numCache>
                <c:formatCode>General</c:formatCode>
                <c:ptCount val="4"/>
                <c:pt idx="0">
                  <c:v>0</c:v>
                </c:pt>
                <c:pt idx="1">
                  <c:v>0</c:v>
                </c:pt>
                <c:pt idx="2">
                  <c:v>20</c:v>
                </c:pt>
                <c:pt idx="3">
                  <c:v>0</c:v>
                </c:pt>
              </c:numCache>
            </c:numRef>
          </c:val>
          <c:extLst>
            <c:ext xmlns:c16="http://schemas.microsoft.com/office/drawing/2014/chart" uri="{C3380CC4-5D6E-409C-BE32-E72D297353CC}">
              <c16:uniqueId val="{00000002-7A6F-4FB2-A5AD-B237F3B8C191}"/>
            </c:ext>
          </c:extLst>
        </c:ser>
        <c:ser>
          <c:idx val="3"/>
          <c:order val="3"/>
          <c:tx>
            <c:strRef>
              <c:f>Sheet1!$A$5</c:f>
              <c:strCache>
                <c:ptCount val="1"/>
                <c:pt idx="0">
                  <c:v>Unsecured Debt</c:v>
                </c:pt>
              </c:strCache>
            </c:strRef>
          </c:tx>
          <c:spPr>
            <a:pattFill prst="dkHorz">
              <a:fgClr>
                <a:srgbClr val="CC99FF"/>
              </a:fgClr>
              <a:bgClr>
                <a:schemeClr val="bg1"/>
              </a:bgClr>
            </a:pattFill>
            <a:ln w="11939">
              <a:solidFill>
                <a:schemeClr val="tx1"/>
              </a:solidFill>
              <a:prstDash val="solid"/>
            </a:ln>
          </c:spPr>
          <c:invertIfNegative val="0"/>
          <c:cat>
            <c:strRef>
              <c:f>Sheet1!$B$1:$E$1</c:f>
              <c:strCache>
                <c:ptCount val="4"/>
                <c:pt idx="0">
                  <c:v>Startup</c:v>
                </c:pt>
                <c:pt idx="1">
                  <c:v>1st Round</c:v>
                </c:pt>
                <c:pt idx="2">
                  <c:v>LBO</c:v>
                </c:pt>
                <c:pt idx="3">
                  <c:v>Microsoft</c:v>
                </c:pt>
              </c:strCache>
            </c:strRef>
          </c:cat>
          <c:val>
            <c:numRef>
              <c:f>Sheet1!$B$5:$E$5</c:f>
              <c:numCache>
                <c:formatCode>General</c:formatCode>
                <c:ptCount val="4"/>
                <c:pt idx="0">
                  <c:v>5</c:v>
                </c:pt>
                <c:pt idx="1">
                  <c:v>15</c:v>
                </c:pt>
                <c:pt idx="2">
                  <c:v>18</c:v>
                </c:pt>
                <c:pt idx="3">
                  <c:v>20</c:v>
                </c:pt>
              </c:numCache>
            </c:numRef>
          </c:val>
          <c:extLst>
            <c:ext xmlns:c16="http://schemas.microsoft.com/office/drawing/2014/chart" uri="{C3380CC4-5D6E-409C-BE32-E72D297353CC}">
              <c16:uniqueId val="{00000003-7A6F-4FB2-A5AD-B237F3B8C191}"/>
            </c:ext>
          </c:extLst>
        </c:ser>
        <c:ser>
          <c:idx val="2"/>
          <c:order val="4"/>
          <c:tx>
            <c:strRef>
              <c:f>Sheet1!$A$6</c:f>
              <c:strCache>
                <c:ptCount val="1"/>
                <c:pt idx="0">
                  <c:v>Secured Debt</c:v>
                </c:pt>
              </c:strCache>
            </c:strRef>
          </c:tx>
          <c:spPr>
            <a:pattFill prst="pct80">
              <a:fgClr>
                <a:srgbClr val="FF0000"/>
              </a:fgClr>
              <a:bgClr>
                <a:schemeClr val="bg1"/>
              </a:bgClr>
            </a:pattFill>
            <a:ln w="11939">
              <a:solidFill>
                <a:schemeClr val="tx1"/>
              </a:solidFill>
              <a:prstDash val="solid"/>
            </a:ln>
          </c:spPr>
          <c:invertIfNegative val="0"/>
          <c:cat>
            <c:strRef>
              <c:f>Sheet1!$B$1:$E$1</c:f>
              <c:strCache>
                <c:ptCount val="4"/>
                <c:pt idx="0">
                  <c:v>Startup</c:v>
                </c:pt>
                <c:pt idx="1">
                  <c:v>1st Round</c:v>
                </c:pt>
                <c:pt idx="2">
                  <c:v>LBO</c:v>
                </c:pt>
                <c:pt idx="3">
                  <c:v>Microsoft</c:v>
                </c:pt>
              </c:strCache>
            </c:strRef>
          </c:cat>
          <c:val>
            <c:numRef>
              <c:f>Sheet1!$B$6:$E$6</c:f>
              <c:numCache>
                <c:formatCode>General</c:formatCode>
                <c:ptCount val="4"/>
                <c:pt idx="0">
                  <c:v>0</c:v>
                </c:pt>
                <c:pt idx="1">
                  <c:v>0</c:v>
                </c:pt>
                <c:pt idx="2">
                  <c:v>22</c:v>
                </c:pt>
                <c:pt idx="3">
                  <c:v>10</c:v>
                </c:pt>
              </c:numCache>
            </c:numRef>
          </c:val>
          <c:extLst>
            <c:ext xmlns:c16="http://schemas.microsoft.com/office/drawing/2014/chart" uri="{C3380CC4-5D6E-409C-BE32-E72D297353CC}">
              <c16:uniqueId val="{00000004-7A6F-4FB2-A5AD-B237F3B8C191}"/>
            </c:ext>
          </c:extLst>
        </c:ser>
        <c:dLbls>
          <c:showLegendKey val="0"/>
          <c:showVal val="0"/>
          <c:showCatName val="0"/>
          <c:showSerName val="0"/>
          <c:showPercent val="0"/>
          <c:showBubbleSize val="0"/>
        </c:dLbls>
        <c:gapWidth val="150"/>
        <c:overlap val="100"/>
        <c:axId val="875655055"/>
        <c:axId val="1"/>
      </c:barChart>
      <c:catAx>
        <c:axId val="875655055"/>
        <c:scaling>
          <c:orientation val="minMax"/>
        </c:scaling>
        <c:delete val="0"/>
        <c:axPos val="b"/>
        <c:numFmt formatCode="General" sourceLinked="1"/>
        <c:majorTickMark val="out"/>
        <c:minorTickMark val="none"/>
        <c:tickLblPos val="nextTo"/>
        <c:spPr>
          <a:ln w="2985">
            <a:solidFill>
              <a:schemeClr val="tx1"/>
            </a:solidFill>
            <a:prstDash val="solid"/>
          </a:ln>
        </c:spPr>
        <c:txPr>
          <a:bodyPr rot="0" vert="horz"/>
          <a:lstStyle/>
          <a:p>
            <a:pPr>
              <a:defRPr sz="1692" b="1" i="0" u="none" strike="noStrike" baseline="0">
                <a:solidFill>
                  <a:srgbClr val="FFFF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985">
              <a:solidFill>
                <a:schemeClr val="tx1"/>
              </a:solidFill>
              <a:prstDash val="solid"/>
            </a:ln>
          </c:spPr>
        </c:majorGridlines>
        <c:numFmt formatCode="General" sourceLinked="1"/>
        <c:majorTickMark val="out"/>
        <c:minorTickMark val="none"/>
        <c:tickLblPos val="nextTo"/>
        <c:spPr>
          <a:ln w="2985">
            <a:solidFill>
              <a:schemeClr val="tx1"/>
            </a:solidFill>
            <a:prstDash val="solid"/>
          </a:ln>
        </c:spPr>
        <c:txPr>
          <a:bodyPr rot="0" vert="horz"/>
          <a:lstStyle/>
          <a:p>
            <a:pPr>
              <a:defRPr sz="1692" b="1" i="0" u="none" strike="noStrike" baseline="0">
                <a:solidFill>
                  <a:srgbClr val="FFFF00"/>
                </a:solidFill>
                <a:latin typeface="Arial"/>
                <a:ea typeface="Arial"/>
                <a:cs typeface="Arial"/>
              </a:defRPr>
            </a:pPr>
            <a:endParaRPr lang="en-US"/>
          </a:p>
        </c:txPr>
        <c:crossAx val="875655055"/>
        <c:crosses val="autoZero"/>
        <c:crossBetween val="between"/>
      </c:valAx>
      <c:spPr>
        <a:noFill/>
        <a:ln w="23878">
          <a:noFill/>
        </a:ln>
      </c:spPr>
    </c:plotArea>
    <c:legend>
      <c:legendPos val="r"/>
      <c:layout>
        <c:manualLayout>
          <c:xMode val="edge"/>
          <c:yMode val="edge"/>
          <c:x val="0.70301624129930396"/>
          <c:y val="0.24644549763033174"/>
          <c:w val="0.2923433874709977"/>
          <c:h val="0.41706161137440756"/>
        </c:manualLayout>
      </c:layout>
      <c:overlay val="0"/>
      <c:spPr>
        <a:noFill/>
        <a:ln w="2985">
          <a:solidFill>
            <a:schemeClr val="tx1"/>
          </a:solidFill>
          <a:prstDash val="solid"/>
        </a:ln>
      </c:spPr>
      <c:txPr>
        <a:bodyPr/>
        <a:lstStyle/>
        <a:p>
          <a:pPr>
            <a:defRPr sz="1556" b="1" i="0" u="none" strike="noStrike" baseline="0">
              <a:solidFill>
                <a:srgbClr val="FFFF00"/>
              </a:solidFill>
              <a:latin typeface="Arial"/>
              <a:ea typeface="Arial"/>
              <a:cs typeface="Arial"/>
            </a:defRPr>
          </a:pPr>
          <a:endParaRPr lang="en-US"/>
        </a:p>
      </c:txPr>
    </c:legend>
    <c:plotVisOnly val="1"/>
    <c:dispBlanksAs val="gap"/>
    <c:showDLblsOverMax val="0"/>
  </c:chart>
  <c:spPr>
    <a:solidFill>
      <a:srgbClr val="008000"/>
    </a:solidFill>
    <a:ln>
      <a:noFill/>
    </a:ln>
  </c:spPr>
  <c:txPr>
    <a:bodyPr/>
    <a:lstStyle/>
    <a:p>
      <a:pPr>
        <a:defRPr sz="1692" b="1" i="0" u="none" strike="noStrike" baseline="0">
          <a:solidFill>
            <a:srgbClr val="FFFF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00DAEB-0AD7-454B-B964-427F611986C0}" type="datetimeFigureOut">
              <a:rPr lang="en-US" smtClean="0"/>
              <a:t>3/20/2026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EB6639-8A51-4121-A352-83386BA93DDE}" type="slidenum">
              <a:rPr lang="en-US" smtClean="0"/>
              <a:t>‹#›</a:t>
            </a:fld>
            <a:endParaRPr lang="en-US"/>
          </a:p>
        </p:txBody>
      </p:sp>
    </p:spTree>
    <p:extLst>
      <p:ext uri="{BB962C8B-B14F-4D97-AF65-F5344CB8AC3E}">
        <p14:creationId xmlns:p14="http://schemas.microsoft.com/office/powerpoint/2010/main" val="3213091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5AF553-1A49-4FAB-838C-C480B641B164}" type="datetimeFigureOut">
              <a:rPr lang="en-US" smtClean="0"/>
              <a:t>3/20/2026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079F1-6036-4B42-8232-1870310D7819}" type="slidenum">
              <a:rPr lang="en-US" smtClean="0"/>
              <a:t>‹#›</a:t>
            </a:fld>
            <a:endParaRPr lang="en-US"/>
          </a:p>
        </p:txBody>
      </p:sp>
    </p:spTree>
    <p:extLst>
      <p:ext uri="{BB962C8B-B14F-4D97-AF65-F5344CB8AC3E}">
        <p14:creationId xmlns:p14="http://schemas.microsoft.com/office/powerpoint/2010/main" val="4175786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941E8-6D97-46DF-801E-01623BB05206}" type="slidenum">
              <a:rPr lang="en-US"/>
              <a:pPr/>
              <a:t>1</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50D70-6139-4ADF-A255-4D5B2553C667}" type="slidenum">
              <a:rPr lang="en-US"/>
              <a:pPr/>
              <a:t>11</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914400" y="4343400"/>
            <a:ext cx="5029200" cy="4114800"/>
          </a:xfrm>
        </p:spPr>
        <p:txBody>
          <a:bodyPr/>
          <a:lstStyle/>
          <a:p>
            <a:endParaRPr lang="en-US" dirty="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33EC5A-4D46-4507-B38B-571B813E75AF}" type="slidenum">
              <a:rPr lang="en-US"/>
              <a:pPr/>
              <a:t>13</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8CC3D-6779-4826-9D96-781B97932C6F}" type="slidenum">
              <a:rPr lang="en-US"/>
              <a:pPr/>
              <a:t>14</a:t>
            </a:fld>
            <a:endParaRPr lang="en-US"/>
          </a:p>
        </p:txBody>
      </p:sp>
      <p:sp>
        <p:nvSpPr>
          <p:cNvPr id="149506" name="Rectangle 2"/>
          <p:cNvSpPr>
            <a:spLocks noGrp="1" noRot="1" noChangeAspect="1" noChangeArrowheads="1" noTextEdit="1"/>
          </p:cNvSpPr>
          <p:nvPr>
            <p:ph type="sldImg"/>
          </p:nvPr>
        </p:nvSpPr>
        <p:spPr>
          <a:xfrm>
            <a:off x="1144588" y="687388"/>
            <a:ext cx="4570412" cy="3427412"/>
          </a:xfrm>
          <a:ln/>
        </p:spPr>
      </p:sp>
      <p:sp>
        <p:nvSpPr>
          <p:cNvPr id="149507" name="Rectangle 3"/>
          <p:cNvSpPr>
            <a:spLocks noGrp="1" noChangeArrowheads="1"/>
          </p:cNvSpPr>
          <p:nvPr>
            <p:ph type="body" idx="1"/>
          </p:nvPr>
        </p:nvSpPr>
        <p:spPr>
          <a:xfrm>
            <a:off x="915988" y="4341813"/>
            <a:ext cx="5026025" cy="4114800"/>
          </a:xfrm>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008AC34-A616-4EC6-B8CF-ABCC85FC5900}" type="slidenum">
              <a:rPr lang="en-US" altLang="en-US"/>
              <a:pPr/>
              <a:t>15</a:t>
            </a:fld>
            <a:endParaRPr lang="en-US" altLang="en-US" dirty="0"/>
          </a:p>
        </p:txBody>
      </p:sp>
      <p:sp>
        <p:nvSpPr>
          <p:cNvPr id="653314" name="Rectangle 2"/>
          <p:cNvSpPr>
            <a:spLocks noGrp="1" noRot="1" noChangeAspect="1" noChangeArrowheads="1" noTextEdit="1"/>
          </p:cNvSpPr>
          <p:nvPr>
            <p:ph type="sldImg"/>
          </p:nvPr>
        </p:nvSpPr>
        <p:spPr bwMode="auto">
          <a:xfrm>
            <a:off x="742950" y="385763"/>
            <a:ext cx="5372100" cy="4029075"/>
          </a:xfrm>
          <a:prstGeom prst="rect">
            <a:avLst/>
          </a:prstGeom>
          <a:solidFill>
            <a:srgbClr val="FFFFFF"/>
          </a:solidFill>
          <a:ln>
            <a:solidFill>
              <a:srgbClr val="000000"/>
            </a:solidFill>
            <a:miter lim="800000"/>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8B1FED-29D9-47F3-AEDC-370C8574AE73}" type="slidenum">
              <a:rPr lang="en-US"/>
              <a:pPr/>
              <a:t>16</a:t>
            </a:fld>
            <a:endParaRPr lang="en-US"/>
          </a:p>
        </p:txBody>
      </p:sp>
      <p:sp>
        <p:nvSpPr>
          <p:cNvPr id="197634" name="Rectangle 2"/>
          <p:cNvSpPr>
            <a:spLocks noGrp="1" noRot="1" noChangeAspect="1" noChangeArrowheads="1" noTextEdit="1"/>
          </p:cNvSpPr>
          <p:nvPr>
            <p:ph type="sldImg"/>
          </p:nvPr>
        </p:nvSpPr>
        <p:spPr>
          <a:xfrm>
            <a:off x="1144588" y="687388"/>
            <a:ext cx="4570412" cy="3427412"/>
          </a:xfrm>
          <a:ln/>
        </p:spPr>
      </p:sp>
      <p:sp>
        <p:nvSpPr>
          <p:cNvPr id="197635" name="Rectangle 3"/>
          <p:cNvSpPr>
            <a:spLocks noGrp="1" noChangeArrowheads="1"/>
          </p:cNvSpPr>
          <p:nvPr>
            <p:ph type="body" idx="1"/>
          </p:nvPr>
        </p:nvSpPr>
        <p:spPr>
          <a:xfrm>
            <a:off x="915988" y="4341813"/>
            <a:ext cx="5026025" cy="4114800"/>
          </a:xfrm>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8187A4-93BD-4209-BEAD-DDE55869584E}" type="slidenum">
              <a:rPr lang="en-US"/>
              <a:pPr/>
              <a:t>17</a:t>
            </a:fld>
            <a:endParaRPr lang="en-US"/>
          </a:p>
        </p:txBody>
      </p:sp>
      <p:sp>
        <p:nvSpPr>
          <p:cNvPr id="199682" name="Rectangle 2"/>
          <p:cNvSpPr>
            <a:spLocks noGrp="1" noRot="1" noChangeAspect="1" noChangeArrowheads="1" noTextEdit="1"/>
          </p:cNvSpPr>
          <p:nvPr>
            <p:ph type="sldImg"/>
          </p:nvPr>
        </p:nvSpPr>
        <p:spPr>
          <a:xfrm>
            <a:off x="1144588" y="687388"/>
            <a:ext cx="4570412" cy="3427412"/>
          </a:xfrm>
          <a:ln/>
        </p:spPr>
      </p:sp>
      <p:sp>
        <p:nvSpPr>
          <p:cNvPr id="199683" name="Rectangle 3"/>
          <p:cNvSpPr>
            <a:spLocks noGrp="1" noChangeArrowheads="1"/>
          </p:cNvSpPr>
          <p:nvPr>
            <p:ph type="body" idx="1"/>
          </p:nvPr>
        </p:nvSpPr>
        <p:spPr>
          <a:xfrm>
            <a:off x="915988" y="4341813"/>
            <a:ext cx="5026025" cy="4114800"/>
          </a:xfrm>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F5754-FFA3-49F1-B282-42CE000B855D}" type="slidenum">
              <a:rPr lang="en-US"/>
              <a:pPr/>
              <a:t>18</a:t>
            </a:fld>
            <a:endParaRPr lang="en-US"/>
          </a:p>
        </p:txBody>
      </p:sp>
      <p:sp>
        <p:nvSpPr>
          <p:cNvPr id="201730" name="Rectangle 2"/>
          <p:cNvSpPr>
            <a:spLocks noGrp="1" noRot="1" noChangeAspect="1" noChangeArrowheads="1" noTextEdit="1"/>
          </p:cNvSpPr>
          <p:nvPr>
            <p:ph type="sldImg"/>
          </p:nvPr>
        </p:nvSpPr>
        <p:spPr>
          <a:xfrm>
            <a:off x="1144588" y="687388"/>
            <a:ext cx="4570412" cy="3427412"/>
          </a:xfrm>
          <a:ln/>
        </p:spPr>
      </p:sp>
      <p:sp>
        <p:nvSpPr>
          <p:cNvPr id="201731" name="Rectangle 3"/>
          <p:cNvSpPr>
            <a:spLocks noGrp="1" noChangeArrowheads="1"/>
          </p:cNvSpPr>
          <p:nvPr>
            <p:ph type="body" idx="1"/>
          </p:nvPr>
        </p:nvSpPr>
        <p:spPr>
          <a:xfrm>
            <a:off x="915988" y="4341813"/>
            <a:ext cx="5026025" cy="4114800"/>
          </a:xfrm>
        </p:spPr>
        <p:txBody>
          <a:bodyPr/>
          <a:lstStyle/>
          <a:p>
            <a:endParaRPr lang="en-US" baseline="0" dirty="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E517BC-B493-4BD4-B8E8-9514905D0701}" type="slidenum">
              <a:rPr lang="en-US"/>
              <a:pPr/>
              <a:t>19</a:t>
            </a:fld>
            <a:endParaRPr lang="en-US"/>
          </a:p>
        </p:txBody>
      </p:sp>
      <p:sp>
        <p:nvSpPr>
          <p:cNvPr id="154626" name="Rectangle 2"/>
          <p:cNvSpPr>
            <a:spLocks noGrp="1" noRot="1" noChangeAspect="1" noChangeArrowheads="1" noTextEdit="1"/>
          </p:cNvSpPr>
          <p:nvPr>
            <p:ph type="sldImg"/>
          </p:nvPr>
        </p:nvSpPr>
        <p:spPr>
          <a:xfrm>
            <a:off x="1196975" y="695325"/>
            <a:ext cx="4510088" cy="3382963"/>
          </a:xfrm>
          <a:ln w="12700" cap="flat"/>
        </p:spPr>
      </p:sp>
      <p:sp>
        <p:nvSpPr>
          <p:cNvPr id="154627" name="Rectangle 3"/>
          <p:cNvSpPr>
            <a:spLocks noGrp="1" noChangeArrowheads="1"/>
          </p:cNvSpPr>
          <p:nvPr>
            <p:ph type="body" idx="1"/>
          </p:nvPr>
        </p:nvSpPr>
        <p:spPr>
          <a:xfrm>
            <a:off x="914400" y="4343400"/>
            <a:ext cx="5029200" cy="4114800"/>
          </a:xfrm>
          <a:ln/>
        </p:spPr>
        <p:txBody>
          <a:bodyPr lIns="92059" tIns="46030" rIns="92059" bIns="46030"/>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37BD4-7CDC-4354-956E-D02272C5FDE3}" type="slidenum">
              <a:rPr lang="en-US"/>
              <a:pPr/>
              <a:t>20</a:t>
            </a:fld>
            <a:endParaRPr lang="en-US"/>
          </a:p>
        </p:txBody>
      </p:sp>
      <p:sp>
        <p:nvSpPr>
          <p:cNvPr id="156674" name="Rectangle 2"/>
          <p:cNvSpPr>
            <a:spLocks noGrp="1" noRot="1" noChangeAspect="1" noChangeArrowheads="1" noTextEdit="1"/>
          </p:cNvSpPr>
          <p:nvPr>
            <p:ph type="sldImg"/>
          </p:nvPr>
        </p:nvSpPr>
        <p:spPr>
          <a:xfrm>
            <a:off x="1144588" y="687388"/>
            <a:ext cx="4570412" cy="3427412"/>
          </a:xfrm>
          <a:ln/>
        </p:spPr>
      </p:sp>
      <p:sp>
        <p:nvSpPr>
          <p:cNvPr id="156675" name="Rectangle 3"/>
          <p:cNvSpPr>
            <a:spLocks noGrp="1" noChangeArrowheads="1"/>
          </p:cNvSpPr>
          <p:nvPr>
            <p:ph type="body" idx="1"/>
          </p:nvPr>
        </p:nvSpPr>
        <p:spPr>
          <a:xfrm>
            <a:off x="915988" y="4341813"/>
            <a:ext cx="5026025" cy="4114800"/>
          </a:xfrm>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94B620-BDC1-47FC-8F1F-4D1E122C8625}" type="slidenum">
              <a:rPr lang="en-US"/>
              <a:pPr/>
              <a:t>21</a:t>
            </a:fld>
            <a:endParaRPr lang="en-US"/>
          </a:p>
        </p:txBody>
      </p:sp>
      <p:sp>
        <p:nvSpPr>
          <p:cNvPr id="158722" name="Rectangle 2"/>
          <p:cNvSpPr>
            <a:spLocks noGrp="1" noRot="1" noChangeAspect="1" noChangeArrowheads="1" noTextEdit="1"/>
          </p:cNvSpPr>
          <p:nvPr>
            <p:ph type="sldImg"/>
          </p:nvPr>
        </p:nvSpPr>
        <p:spPr>
          <a:xfrm>
            <a:off x="1144588" y="687388"/>
            <a:ext cx="4570412" cy="3427412"/>
          </a:xfrm>
          <a:ln/>
        </p:spPr>
      </p:sp>
      <p:sp>
        <p:nvSpPr>
          <p:cNvPr id="158723" name="Rectangle 3"/>
          <p:cNvSpPr>
            <a:spLocks noGrp="1" noChangeArrowheads="1"/>
          </p:cNvSpPr>
          <p:nvPr>
            <p:ph type="body" idx="1"/>
          </p:nvPr>
        </p:nvSpPr>
        <p:spPr>
          <a:xfrm>
            <a:off x="915988" y="4341813"/>
            <a:ext cx="5026025" cy="4114800"/>
          </a:xfr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2AE98-DDF6-4EB1-ADE8-FF3AA8EDC6B3}" type="slidenum">
              <a:rPr lang="en-US" smtClean="0"/>
              <a:pPr/>
              <a:t>3</a:t>
            </a:fld>
            <a:endParaRPr lang="en-US"/>
          </a:p>
        </p:txBody>
      </p:sp>
    </p:spTree>
    <p:extLst>
      <p:ext uri="{BB962C8B-B14F-4D97-AF65-F5344CB8AC3E}">
        <p14:creationId xmlns:p14="http://schemas.microsoft.com/office/powerpoint/2010/main" val="1868956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F16FF-606A-4535-AE48-FF7533350213}" type="slidenum">
              <a:rPr lang="en-US"/>
              <a:pPr/>
              <a:t>22</a:t>
            </a:fld>
            <a:endParaRPr lang="en-US"/>
          </a:p>
        </p:txBody>
      </p:sp>
      <p:sp>
        <p:nvSpPr>
          <p:cNvPr id="160770" name="Rectangle 2"/>
          <p:cNvSpPr>
            <a:spLocks noGrp="1" noRot="1" noChangeAspect="1" noChangeArrowheads="1" noTextEdit="1"/>
          </p:cNvSpPr>
          <p:nvPr>
            <p:ph type="sldImg"/>
          </p:nvPr>
        </p:nvSpPr>
        <p:spPr>
          <a:xfrm>
            <a:off x="1144588" y="687388"/>
            <a:ext cx="4570412" cy="3427412"/>
          </a:xfrm>
          <a:ln/>
        </p:spPr>
      </p:sp>
      <p:sp>
        <p:nvSpPr>
          <p:cNvPr id="160771" name="Rectangle 3"/>
          <p:cNvSpPr>
            <a:spLocks noGrp="1" noChangeArrowheads="1"/>
          </p:cNvSpPr>
          <p:nvPr>
            <p:ph type="body" idx="1"/>
          </p:nvPr>
        </p:nvSpPr>
        <p:spPr>
          <a:xfrm>
            <a:off x="915988" y="4341813"/>
            <a:ext cx="5026025" cy="4114800"/>
          </a:xfrm>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13D920-8AB5-4BA9-96B6-4BE21737B7E5}" type="slidenum">
              <a:rPr lang="en-US"/>
              <a:pPr/>
              <a:t>23</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xfrm>
            <a:off x="914400" y="4343400"/>
            <a:ext cx="5029200" cy="4114800"/>
          </a:xfrm>
        </p:spPr>
        <p:txBody>
          <a:bodyPr/>
          <a:lstStyle/>
          <a:p>
            <a:pPr>
              <a:lnSpc>
                <a:spcPct val="80000"/>
              </a:lnSpc>
              <a:buFontTx/>
              <a:buNone/>
            </a:pPr>
            <a:endParaRPr lang="en-US" altLang="en-US" b="1" dirty="0"/>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FBE83-D070-43E6-B0AB-FFB0B845CD39}" type="slidenum">
              <a:rPr lang="en-US"/>
              <a:pPr/>
              <a:t>24</a:t>
            </a:fld>
            <a:endParaRPr lang="en-US"/>
          </a:p>
        </p:txBody>
      </p:sp>
      <p:sp>
        <p:nvSpPr>
          <p:cNvPr id="166914" name="Rectangle 2"/>
          <p:cNvSpPr>
            <a:spLocks noGrp="1" noRot="1" noChangeAspect="1" noChangeArrowheads="1" noTextEdit="1"/>
          </p:cNvSpPr>
          <p:nvPr>
            <p:ph type="sldImg"/>
          </p:nvPr>
        </p:nvSpPr>
        <p:spPr>
          <a:xfrm>
            <a:off x="1144588" y="687388"/>
            <a:ext cx="4570412" cy="3427412"/>
          </a:xfrm>
          <a:ln/>
        </p:spPr>
      </p:sp>
      <p:sp>
        <p:nvSpPr>
          <p:cNvPr id="166915" name="Rectangle 3"/>
          <p:cNvSpPr>
            <a:spLocks noGrp="1" noChangeArrowheads="1"/>
          </p:cNvSpPr>
          <p:nvPr>
            <p:ph type="body" idx="1"/>
          </p:nvPr>
        </p:nvSpPr>
        <p:spPr>
          <a:xfrm>
            <a:off x="915988" y="4341813"/>
            <a:ext cx="5026025" cy="4114800"/>
          </a:xfrm>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8079F1-6036-4B42-8232-1870310D7819}" type="slidenum">
              <a:rPr lang="en-US" smtClean="0"/>
              <a:t>27</a:t>
            </a:fld>
            <a:endParaRPr lang="en-US"/>
          </a:p>
        </p:txBody>
      </p:sp>
    </p:spTree>
    <p:extLst>
      <p:ext uri="{BB962C8B-B14F-4D97-AF65-F5344CB8AC3E}">
        <p14:creationId xmlns:p14="http://schemas.microsoft.com/office/powerpoint/2010/main" val="3110913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254F173-BA10-429C-B446-AA090EFED181}" type="slidenum">
              <a:rPr lang="en-US" altLang="en-US"/>
              <a:pPr/>
              <a:t>28</a:t>
            </a:fld>
            <a:endParaRPr lang="en-US" altLang="en-US" dirty="0"/>
          </a:p>
        </p:txBody>
      </p:sp>
      <p:sp>
        <p:nvSpPr>
          <p:cNvPr id="670722" name="Rectangle 2"/>
          <p:cNvSpPr>
            <a:spLocks noGrp="1" noRot="1" noChangeAspect="1" noChangeArrowheads="1" noTextEdit="1"/>
          </p:cNvSpPr>
          <p:nvPr>
            <p:ph type="sldImg"/>
          </p:nvPr>
        </p:nvSpPr>
        <p:spPr bwMode="auto">
          <a:xfrm>
            <a:off x="742950" y="385763"/>
            <a:ext cx="5372100" cy="4029075"/>
          </a:xfrm>
          <a:prstGeom prst="rect">
            <a:avLst/>
          </a:prstGeom>
          <a:solidFill>
            <a:srgbClr val="FFFFFF"/>
          </a:solidFill>
          <a:ln>
            <a:solidFill>
              <a:srgbClr val="000000"/>
            </a:solidFill>
            <a:miter lim="800000"/>
            <a:headEnd/>
            <a:tailEnd/>
          </a:ln>
        </p:spPr>
      </p:sp>
    </p:spTree>
    <p:extLst>
      <p:ext uri="{BB962C8B-B14F-4D97-AF65-F5344CB8AC3E}">
        <p14:creationId xmlns:p14="http://schemas.microsoft.com/office/powerpoint/2010/main" val="1818786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46DEF-F45D-4036-A4D6-1117462565CE}" type="slidenum">
              <a:rPr lang="en-US"/>
              <a:pPr/>
              <a:t>31</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D3BB7-7FFF-4EE5-9E76-C3DDDB136214}" type="slidenum">
              <a:rPr lang="en-US"/>
              <a:pPr/>
              <a:t>32</a:t>
            </a:fld>
            <a:endParaRPr lang="en-US"/>
          </a:p>
        </p:txBody>
      </p:sp>
      <p:sp>
        <p:nvSpPr>
          <p:cNvPr id="316418" name="Rectangle 2"/>
          <p:cNvSpPr>
            <a:spLocks noGrp="1" noRot="1" noChangeAspect="1" noChangeArrowheads="1" noTextEdit="1"/>
          </p:cNvSpPr>
          <p:nvPr>
            <p:ph type="sldImg"/>
          </p:nvPr>
        </p:nvSpPr>
        <p:spPr>
          <a:xfrm>
            <a:off x="1143000" y="687388"/>
            <a:ext cx="4570413" cy="3427412"/>
          </a:xfrm>
          <a:ln/>
        </p:spPr>
      </p:sp>
      <p:sp>
        <p:nvSpPr>
          <p:cNvPr id="316419" name="Rectangle 3"/>
          <p:cNvSpPr>
            <a:spLocks noGrp="1" noChangeArrowheads="1"/>
          </p:cNvSpPr>
          <p:nvPr>
            <p:ph type="body" idx="1"/>
          </p:nvPr>
        </p:nvSpPr>
        <p:spPr>
          <a:xfrm>
            <a:off x="914400" y="4343400"/>
            <a:ext cx="5029200" cy="4113213"/>
          </a:xfrm>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ED6851-9D74-4805-9F7A-0072AC7D45AD}" type="slidenum">
              <a:rPr lang="en-US"/>
              <a:pPr/>
              <a:t>33</a:t>
            </a:fld>
            <a:endParaRPr lang="en-US"/>
          </a:p>
        </p:txBody>
      </p:sp>
      <p:sp>
        <p:nvSpPr>
          <p:cNvPr id="318466" name="Rectangle 2"/>
          <p:cNvSpPr>
            <a:spLocks noGrp="1" noRot="1" noChangeAspect="1" noChangeArrowheads="1" noTextEdit="1"/>
          </p:cNvSpPr>
          <p:nvPr>
            <p:ph type="sldImg"/>
          </p:nvPr>
        </p:nvSpPr>
        <p:spPr>
          <a:xfrm>
            <a:off x="1143000" y="687388"/>
            <a:ext cx="4570413" cy="3427412"/>
          </a:xfrm>
          <a:ln/>
        </p:spPr>
      </p:sp>
      <p:sp>
        <p:nvSpPr>
          <p:cNvPr id="318467" name="Rectangle 3"/>
          <p:cNvSpPr>
            <a:spLocks noGrp="1" noChangeArrowheads="1"/>
          </p:cNvSpPr>
          <p:nvPr>
            <p:ph type="body" idx="1"/>
          </p:nvPr>
        </p:nvSpPr>
        <p:spPr>
          <a:xfrm>
            <a:off x="914400" y="4343400"/>
            <a:ext cx="5029200" cy="4113213"/>
          </a:xfrm>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BD42F-A497-49C6-8B28-9C943F0EEA29}" type="slidenum">
              <a:rPr lang="en-US"/>
              <a:pPr/>
              <a:t>34</a:t>
            </a:fld>
            <a:endParaRPr lang="en-US"/>
          </a:p>
        </p:txBody>
      </p:sp>
      <p:sp>
        <p:nvSpPr>
          <p:cNvPr id="322562" name="Rectangle 2"/>
          <p:cNvSpPr>
            <a:spLocks noGrp="1" noRot="1" noChangeAspect="1" noChangeArrowheads="1" noTextEdit="1"/>
          </p:cNvSpPr>
          <p:nvPr>
            <p:ph type="sldImg"/>
          </p:nvPr>
        </p:nvSpPr>
        <p:spPr>
          <a:xfrm>
            <a:off x="1143000" y="687388"/>
            <a:ext cx="4570413" cy="3427412"/>
          </a:xfrm>
          <a:ln/>
        </p:spPr>
      </p:sp>
      <p:sp>
        <p:nvSpPr>
          <p:cNvPr id="322563" name="Rectangle 3"/>
          <p:cNvSpPr>
            <a:spLocks noGrp="1" noChangeArrowheads="1"/>
          </p:cNvSpPr>
          <p:nvPr>
            <p:ph type="body" idx="1"/>
          </p:nvPr>
        </p:nvSpPr>
        <p:spPr>
          <a:xfrm>
            <a:off x="914400" y="4343400"/>
            <a:ext cx="5029200" cy="4113213"/>
          </a:xfrm>
        </p:spPr>
        <p:txBody>
          <a:bodyPr/>
          <a:lstStyle/>
          <a:p>
            <a:endParaRPr lang="en-US" baseline="0" dirty="0"/>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A82025-A515-4C82-B473-0E847D2E01FE}" type="slidenum">
              <a:rPr lang="en-US"/>
              <a:pPr/>
              <a:t>35</a:t>
            </a:fld>
            <a:endParaRPr lang="en-US"/>
          </a:p>
        </p:txBody>
      </p:sp>
      <p:sp>
        <p:nvSpPr>
          <p:cNvPr id="324610" name="Rectangle 2"/>
          <p:cNvSpPr>
            <a:spLocks noGrp="1" noRot="1" noChangeAspect="1" noChangeArrowheads="1" noTextEdit="1"/>
          </p:cNvSpPr>
          <p:nvPr>
            <p:ph type="sldImg"/>
          </p:nvPr>
        </p:nvSpPr>
        <p:spPr>
          <a:xfrm>
            <a:off x="1143000" y="687388"/>
            <a:ext cx="4570413" cy="3427412"/>
          </a:xfrm>
          <a:ln/>
        </p:spPr>
      </p:sp>
      <p:sp>
        <p:nvSpPr>
          <p:cNvPr id="324611" name="Rectangle 3"/>
          <p:cNvSpPr>
            <a:spLocks noGrp="1" noChangeArrowheads="1"/>
          </p:cNvSpPr>
          <p:nvPr>
            <p:ph type="body" idx="1"/>
          </p:nvPr>
        </p:nvSpPr>
        <p:spPr>
          <a:xfrm>
            <a:off x="914400" y="4343400"/>
            <a:ext cx="5029200" cy="4113213"/>
          </a:xfr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2AE98-DDF6-4EB1-ADE8-FF3AA8EDC6B3}" type="slidenum">
              <a:rPr lang="en-US" smtClean="0"/>
              <a:pPr/>
              <a:t>4</a:t>
            </a:fld>
            <a:endParaRPr lang="en-US"/>
          </a:p>
        </p:txBody>
      </p:sp>
    </p:spTree>
    <p:extLst>
      <p:ext uri="{BB962C8B-B14F-4D97-AF65-F5344CB8AC3E}">
        <p14:creationId xmlns:p14="http://schemas.microsoft.com/office/powerpoint/2010/main" val="3395265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56DD94-7858-471D-B128-5A29D012B4BB}" type="slidenum">
              <a:rPr lang="en-US"/>
              <a:pPr/>
              <a:t>36</a:t>
            </a:fld>
            <a:endParaRPr lang="en-US"/>
          </a:p>
        </p:txBody>
      </p:sp>
      <p:sp>
        <p:nvSpPr>
          <p:cNvPr id="326658" name="Rectangle 2"/>
          <p:cNvSpPr>
            <a:spLocks noGrp="1" noRot="1" noChangeAspect="1" noChangeArrowheads="1" noTextEdit="1"/>
          </p:cNvSpPr>
          <p:nvPr>
            <p:ph type="sldImg"/>
          </p:nvPr>
        </p:nvSpPr>
        <p:spPr>
          <a:xfrm>
            <a:off x="1143000" y="687388"/>
            <a:ext cx="4570413" cy="3427412"/>
          </a:xfrm>
          <a:ln/>
        </p:spPr>
      </p:sp>
      <p:sp>
        <p:nvSpPr>
          <p:cNvPr id="326659" name="Rectangle 3"/>
          <p:cNvSpPr>
            <a:spLocks noGrp="1" noChangeArrowheads="1"/>
          </p:cNvSpPr>
          <p:nvPr>
            <p:ph type="body" idx="1"/>
          </p:nvPr>
        </p:nvSpPr>
        <p:spPr>
          <a:xfrm>
            <a:off x="914400" y="4343400"/>
            <a:ext cx="5029200" cy="4113213"/>
          </a:xfrm>
        </p:spPr>
        <p:txBody>
          <a:bodyPr/>
          <a:lstStyle/>
          <a:p>
            <a:endParaRPr lang="en-US" baseline="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DE130A-0814-4301-AA9F-31F0EE977B9D}" type="slidenum">
              <a:rPr lang="en-US"/>
              <a:pPr/>
              <a:t>37</a:t>
            </a:fld>
            <a:endParaRPr lang="en-US"/>
          </a:p>
        </p:txBody>
      </p:sp>
      <p:sp>
        <p:nvSpPr>
          <p:cNvPr id="357378" name="Rectangle 2"/>
          <p:cNvSpPr>
            <a:spLocks noGrp="1" noRot="1" noChangeAspect="1" noChangeArrowheads="1" noTextEdit="1"/>
          </p:cNvSpPr>
          <p:nvPr>
            <p:ph type="sldImg"/>
          </p:nvPr>
        </p:nvSpPr>
        <p:spPr>
          <a:xfrm>
            <a:off x="1143000" y="687388"/>
            <a:ext cx="4570413" cy="3427412"/>
          </a:xfrm>
          <a:ln/>
        </p:spPr>
      </p:sp>
      <p:sp>
        <p:nvSpPr>
          <p:cNvPr id="357379" name="Rectangle 3"/>
          <p:cNvSpPr>
            <a:spLocks noGrp="1" noChangeArrowheads="1"/>
          </p:cNvSpPr>
          <p:nvPr>
            <p:ph type="body" idx="1"/>
          </p:nvPr>
        </p:nvSpPr>
        <p:spPr>
          <a:xfrm>
            <a:off x="914400" y="4343400"/>
            <a:ext cx="5029200" cy="4113213"/>
          </a:xfrm>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408E1B-0653-4D92-89F3-E8372AB2D02F}" type="slidenum">
              <a:rPr lang="en-US"/>
              <a:pPr/>
              <a:t>38</a:t>
            </a:fld>
            <a:endParaRPr lang="en-US"/>
          </a:p>
        </p:txBody>
      </p:sp>
      <p:sp>
        <p:nvSpPr>
          <p:cNvPr id="359426" name="Rectangle 2"/>
          <p:cNvSpPr>
            <a:spLocks noGrp="1" noRot="1" noChangeAspect="1" noChangeArrowheads="1" noTextEdit="1"/>
          </p:cNvSpPr>
          <p:nvPr>
            <p:ph type="sldImg"/>
          </p:nvPr>
        </p:nvSpPr>
        <p:spPr>
          <a:xfrm>
            <a:off x="1143000" y="687388"/>
            <a:ext cx="4570413" cy="3427412"/>
          </a:xfrm>
          <a:ln/>
        </p:spPr>
      </p:sp>
      <p:sp>
        <p:nvSpPr>
          <p:cNvPr id="359427" name="Rectangle 3"/>
          <p:cNvSpPr>
            <a:spLocks noGrp="1" noChangeArrowheads="1"/>
          </p:cNvSpPr>
          <p:nvPr>
            <p:ph type="body" idx="1"/>
          </p:nvPr>
        </p:nvSpPr>
        <p:spPr>
          <a:xfrm>
            <a:off x="914400" y="4343400"/>
            <a:ext cx="5029200" cy="4113213"/>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0900C4-0D4B-44F3-B940-A6EBA555D7FA}" type="slidenum">
              <a:rPr lang="en-US"/>
              <a:pPr/>
              <a:t>39</a:t>
            </a:fld>
            <a:endParaRPr lang="en-US"/>
          </a:p>
        </p:txBody>
      </p:sp>
      <p:sp>
        <p:nvSpPr>
          <p:cNvPr id="363522" name="Rectangle 2"/>
          <p:cNvSpPr>
            <a:spLocks noGrp="1" noRot="1" noChangeAspect="1" noChangeArrowheads="1" noTextEdit="1"/>
          </p:cNvSpPr>
          <p:nvPr>
            <p:ph type="sldImg"/>
          </p:nvPr>
        </p:nvSpPr>
        <p:spPr>
          <a:xfrm>
            <a:off x="1143000" y="687388"/>
            <a:ext cx="4570413" cy="3427412"/>
          </a:xfrm>
          <a:ln/>
        </p:spPr>
      </p:sp>
      <p:sp>
        <p:nvSpPr>
          <p:cNvPr id="363523" name="Rectangle 3"/>
          <p:cNvSpPr>
            <a:spLocks noGrp="1" noChangeArrowheads="1"/>
          </p:cNvSpPr>
          <p:nvPr>
            <p:ph type="body" idx="1"/>
          </p:nvPr>
        </p:nvSpPr>
        <p:spPr>
          <a:xfrm>
            <a:off x="914400" y="4343400"/>
            <a:ext cx="5029200" cy="4113213"/>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D6288-14BB-4F24-A3FB-DA8FD962A6F6}" type="slidenum">
              <a:rPr lang="en-US"/>
              <a:pPr/>
              <a:t>40</a:t>
            </a:fld>
            <a:endParaRPr lang="en-US"/>
          </a:p>
        </p:txBody>
      </p:sp>
      <p:sp>
        <p:nvSpPr>
          <p:cNvPr id="373762" name="Rectangle 2"/>
          <p:cNvSpPr>
            <a:spLocks noGrp="1" noRot="1" noChangeAspect="1" noChangeArrowheads="1" noTextEdit="1"/>
          </p:cNvSpPr>
          <p:nvPr>
            <p:ph type="sldImg"/>
          </p:nvPr>
        </p:nvSpPr>
        <p:spPr>
          <a:xfrm>
            <a:off x="1143000" y="687388"/>
            <a:ext cx="4570413" cy="3427412"/>
          </a:xfrm>
          <a:ln/>
        </p:spPr>
      </p:sp>
      <p:sp>
        <p:nvSpPr>
          <p:cNvPr id="373763" name="Rectangle 3"/>
          <p:cNvSpPr>
            <a:spLocks noGrp="1" noChangeArrowheads="1"/>
          </p:cNvSpPr>
          <p:nvPr>
            <p:ph type="body" idx="1"/>
          </p:nvPr>
        </p:nvSpPr>
        <p:spPr>
          <a:xfrm>
            <a:off x="914400" y="4343400"/>
            <a:ext cx="5029200" cy="4113213"/>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2AE98-DDF6-4EB1-ADE8-FF3AA8EDC6B3}" type="slidenum">
              <a:rPr lang="en-US" smtClean="0"/>
              <a:pPr/>
              <a:t>41</a:t>
            </a:fld>
            <a:endParaRPr lang="en-US"/>
          </a:p>
        </p:txBody>
      </p:sp>
    </p:spTree>
    <p:extLst>
      <p:ext uri="{BB962C8B-B14F-4D97-AF65-F5344CB8AC3E}">
        <p14:creationId xmlns:p14="http://schemas.microsoft.com/office/powerpoint/2010/main" val="3085535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7DF7F-344F-4EE2-8242-78AD8D077B99}" type="slidenum">
              <a:rPr lang="en-US"/>
              <a:pPr/>
              <a:t>42</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pPr>
              <a:lnSpc>
                <a:spcPct val="90000"/>
              </a:lnSpc>
            </a:pPr>
            <a:endParaRPr lang="en-US" sz="2400" b="1" dirty="0">
              <a:solidFill>
                <a:schemeClr val="tx1"/>
              </a:solidFill>
            </a:endParaRPr>
          </a:p>
          <a:p>
            <a:pPr>
              <a:lnSpc>
                <a:spcPct val="90000"/>
              </a:lnSpc>
            </a:pPr>
            <a:endParaRPr lang="en-US" b="1" dirty="0">
              <a:solidFill>
                <a:schemeClr val="tx1"/>
              </a:solidFill>
            </a:endParaRPr>
          </a:p>
          <a:p>
            <a:pPr>
              <a:lnSpc>
                <a:spcPct val="90000"/>
              </a:lnSpc>
            </a:pPr>
            <a:endParaRPr lang="en-US" sz="1600" b="1" dirty="0">
              <a:solidFill>
                <a:schemeClr val="tx1"/>
              </a:solidFill>
            </a:endParaRPr>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7DF7F-344F-4EE2-8242-78AD8D077B99}" type="slidenum">
              <a:rPr lang="en-US"/>
              <a:pPr/>
              <a:t>43</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pPr>
              <a:lnSpc>
                <a:spcPct val="90000"/>
              </a:lnSpc>
            </a:pPr>
            <a:endParaRPr lang="en-US" sz="2400" b="1" dirty="0">
              <a:solidFill>
                <a:schemeClr val="tx1"/>
              </a:solidFill>
            </a:endParaRPr>
          </a:p>
          <a:p>
            <a:pPr>
              <a:lnSpc>
                <a:spcPct val="90000"/>
              </a:lnSpc>
            </a:pPr>
            <a:endParaRPr lang="en-US" sz="2400" b="1" dirty="0">
              <a:solidFill>
                <a:schemeClr val="tx1"/>
              </a:solidFill>
            </a:endParaRPr>
          </a:p>
          <a:p>
            <a:pPr>
              <a:lnSpc>
                <a:spcPct val="90000"/>
              </a:lnSpc>
            </a:pPr>
            <a:endParaRPr lang="en-US" sz="1600" b="1" dirty="0">
              <a:solidFill>
                <a:schemeClr val="tx1"/>
              </a:solidFill>
            </a:endParaRPr>
          </a:p>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14A2F4-3556-4A48-9F3D-75B6903E781E}" type="slidenum">
              <a:rPr lang="en-US"/>
              <a:pPr/>
              <a:t>44</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5E79F-672D-4FF0-A466-36A153176063}" type="slidenum">
              <a:rPr lang="en-US"/>
              <a:pPr/>
              <a:t>45</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079F1-6036-4B42-8232-1870310D7819}" type="slidenum">
              <a:rPr lang="en-US" smtClean="0"/>
              <a:t>5</a:t>
            </a:fld>
            <a:endParaRPr lang="en-US"/>
          </a:p>
        </p:txBody>
      </p:sp>
    </p:spTree>
    <p:extLst>
      <p:ext uri="{BB962C8B-B14F-4D97-AF65-F5344CB8AC3E}">
        <p14:creationId xmlns:p14="http://schemas.microsoft.com/office/powerpoint/2010/main" val="5655719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F2ECD-452A-460B-A7CA-697F653D32F2}" type="slidenum">
              <a:rPr lang="en-US"/>
              <a:pPr/>
              <a:t>46</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F2ECD-452A-460B-A7CA-697F653D32F2}" type="slidenum">
              <a:rPr lang="en-US"/>
              <a:pPr/>
              <a:t>47</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2AE98-DDF6-4EB1-ADE8-FF3AA8EDC6B3}" type="slidenum">
              <a:rPr lang="en-US" smtClean="0"/>
              <a:pPr/>
              <a:t>48</a:t>
            </a:fld>
            <a:endParaRPr lang="en-US"/>
          </a:p>
        </p:txBody>
      </p:sp>
    </p:spTree>
    <p:extLst>
      <p:ext uri="{BB962C8B-B14F-4D97-AF65-F5344CB8AC3E}">
        <p14:creationId xmlns:p14="http://schemas.microsoft.com/office/powerpoint/2010/main" val="35797392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434F3-9659-4992-9641-68BA0CA20C63}" type="slidenum">
              <a:rPr lang="en-US"/>
              <a:pPr/>
              <a:t>49</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2AE98-DDF6-4EB1-ADE8-FF3AA8EDC6B3}" type="slidenum">
              <a:rPr lang="en-US" smtClean="0"/>
              <a:pPr/>
              <a:t>50</a:t>
            </a:fld>
            <a:endParaRPr lang="en-US"/>
          </a:p>
        </p:txBody>
      </p:sp>
    </p:spTree>
    <p:extLst>
      <p:ext uri="{BB962C8B-B14F-4D97-AF65-F5344CB8AC3E}">
        <p14:creationId xmlns:p14="http://schemas.microsoft.com/office/powerpoint/2010/main" val="33621914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p>
        </p:txBody>
      </p:sp>
      <p:sp>
        <p:nvSpPr>
          <p:cNvPr id="4" name="Slide Number Placeholder 3"/>
          <p:cNvSpPr>
            <a:spLocks noGrp="1"/>
          </p:cNvSpPr>
          <p:nvPr>
            <p:ph type="sldNum" sz="quarter" idx="10"/>
          </p:nvPr>
        </p:nvSpPr>
        <p:spPr/>
        <p:txBody>
          <a:bodyPr/>
          <a:lstStyle/>
          <a:p>
            <a:fld id="{2D32AE98-DDF6-4EB1-ADE8-FF3AA8EDC6B3}" type="slidenum">
              <a:rPr lang="en-US" smtClean="0"/>
              <a:pPr/>
              <a:t>51</a:t>
            </a:fld>
            <a:endParaRPr lang="en-US"/>
          </a:p>
        </p:txBody>
      </p:sp>
    </p:spTree>
    <p:extLst>
      <p:ext uri="{BB962C8B-B14F-4D97-AF65-F5344CB8AC3E}">
        <p14:creationId xmlns:p14="http://schemas.microsoft.com/office/powerpoint/2010/main" val="30752016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FE1255-6418-45B5-A370-EEEE6B4E3A5C}" type="slidenum">
              <a:rPr lang="en-US"/>
              <a:pPr/>
              <a:t>53</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a:defRPr sz="2400">
                <a:solidFill>
                  <a:schemeClr val="tx1"/>
                </a:solidFill>
                <a:latin typeface="Times New Roman" pitchFamily="-1" charset="0"/>
                <a:ea typeface="ＭＳ Ｐゴシック" pitchFamily="-1" charset="-128"/>
              </a:defRPr>
            </a:lvl3pPr>
            <a:lvl4pPr>
              <a:defRPr sz="2400">
                <a:solidFill>
                  <a:schemeClr val="tx1"/>
                </a:solidFill>
                <a:latin typeface="Times New Roman" pitchFamily="-1" charset="0"/>
                <a:ea typeface="ＭＳ Ｐゴシック" pitchFamily="-1" charset="-128"/>
              </a:defRPr>
            </a:lvl4pPr>
            <a:lvl5pPr>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fld id="{CC4C9AA0-11A2-4F18-98E8-529AA991558D}" type="slidenum">
              <a:rPr lang="en-US" sz="1200"/>
              <a:pPr/>
              <a:t>54</a:t>
            </a:fld>
            <a:endParaRPr 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 charset="0"/>
              <a:ea typeface="ＭＳ Ｐゴシック" pitchFamily="-1"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a:defRPr sz="2400">
                <a:solidFill>
                  <a:schemeClr val="tx1"/>
                </a:solidFill>
                <a:latin typeface="Times New Roman" pitchFamily="-1" charset="0"/>
                <a:ea typeface="ＭＳ Ｐゴシック" pitchFamily="-1" charset="-128"/>
              </a:defRPr>
            </a:lvl3pPr>
            <a:lvl4pPr>
              <a:defRPr sz="2400">
                <a:solidFill>
                  <a:schemeClr val="tx1"/>
                </a:solidFill>
                <a:latin typeface="Times New Roman" pitchFamily="-1" charset="0"/>
                <a:ea typeface="ＭＳ Ｐゴシック" pitchFamily="-1" charset="-128"/>
              </a:defRPr>
            </a:lvl4pPr>
            <a:lvl5pPr>
              <a:defRPr sz="2400">
                <a:solidFill>
                  <a:schemeClr val="tx1"/>
                </a:solidFill>
                <a:latin typeface="Times New Roman" pitchFamily="-1" charset="0"/>
                <a:ea typeface="ＭＳ Ｐゴシック" pitchFamily="-1" charset="-128"/>
              </a:defRPr>
            </a:lvl5pPr>
            <a:lvl6pPr marL="4572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9144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1371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18288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fld id="{5E146263-E560-4725-88DA-BA0C93CB9070}" type="slidenum">
              <a:rPr lang="en-US" sz="1200"/>
              <a:pPr/>
              <a:t>55</a:t>
            </a:fld>
            <a:endParaRPr lang="en-US"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pitchFamily="-1" charset="0"/>
              <a:ea typeface="ＭＳ Ｐゴシック" pitchFamily="-1"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81C8D-0278-4905-9C58-7DF6E121E9AF}" type="slidenum">
              <a:rPr lang="en-US"/>
              <a:pPr/>
              <a:t>56</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6DE68-4723-48ED-BC4E-02F58809A8D8}" type="slidenum">
              <a:rPr lang="en-US"/>
              <a:pPr/>
              <a:t>6</a:t>
            </a:fld>
            <a:endParaRPr lang="en-US"/>
          </a:p>
        </p:txBody>
      </p:sp>
      <p:sp>
        <p:nvSpPr>
          <p:cNvPr id="386050" name="Rectangle 2"/>
          <p:cNvSpPr>
            <a:spLocks noGrp="1" noRot="1" noChangeAspect="1" noChangeArrowheads="1" noTextEdit="1"/>
          </p:cNvSpPr>
          <p:nvPr>
            <p:ph type="sldImg"/>
          </p:nvPr>
        </p:nvSpPr>
        <p:spPr>
          <a:xfrm>
            <a:off x="1144588" y="687388"/>
            <a:ext cx="4570412" cy="3427412"/>
          </a:xfrm>
          <a:ln/>
        </p:spPr>
      </p:sp>
      <p:sp>
        <p:nvSpPr>
          <p:cNvPr id="386051" name="Rectangle 3"/>
          <p:cNvSpPr>
            <a:spLocks noGrp="1" noChangeArrowheads="1"/>
          </p:cNvSpPr>
          <p:nvPr>
            <p:ph type="body" idx="1"/>
          </p:nvPr>
        </p:nvSpPr>
        <p:spPr>
          <a:xfrm>
            <a:off x="915988" y="4341813"/>
            <a:ext cx="5026025" cy="4114800"/>
          </a:xfrm>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E776BB-1E65-4587-BACC-19B247323EB1}" type="slidenum">
              <a:rPr lang="en-US"/>
              <a:pPr/>
              <a:t>57</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sz="1800" b="1" dirty="0"/>
          </a:p>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38ACA-82B7-4E1C-870E-DB6984C1762E}" type="slidenum">
              <a:rPr lang="en-US"/>
              <a:pPr/>
              <a:t>58</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FBDBEA-3E2E-47B8-9D44-3A166A4916C5}" type="slidenum">
              <a:rPr lang="en-US"/>
              <a:pPr/>
              <a:t>59</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AB67DF-E0B6-460D-A935-859480F31BE9}" type="slidenum">
              <a:rPr lang="en-US"/>
              <a:pPr/>
              <a:t>60</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9F75BF-8480-4F50-BBB8-49EDB6DF05B1}" type="slidenum">
              <a:rPr lang="en-US"/>
              <a:pPr/>
              <a:t>61</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8E344F-865A-4D91-BE2E-F62D467387DF}" type="slidenum">
              <a:rPr lang="en-US"/>
              <a:pPr/>
              <a:t>62</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2AE98-DDF6-4EB1-ADE8-FF3AA8EDC6B3}" type="slidenum">
              <a:rPr lang="en-US" smtClean="0"/>
              <a:pPr/>
              <a:t>63</a:t>
            </a:fld>
            <a:endParaRPr lang="en-US"/>
          </a:p>
        </p:txBody>
      </p:sp>
    </p:spTree>
    <p:extLst>
      <p:ext uri="{BB962C8B-B14F-4D97-AF65-F5344CB8AC3E}">
        <p14:creationId xmlns:p14="http://schemas.microsoft.com/office/powerpoint/2010/main" val="26860914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B7D71D-0C93-435E-9694-5C2967F7E21D}" type="slidenum">
              <a:rPr lang="en-US"/>
              <a:pPr/>
              <a:t>64</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pPr>
              <a:lnSpc>
                <a:spcPct val="90000"/>
              </a:lnSpc>
            </a:pPr>
            <a:endParaRPr lang="en-US" sz="2400" b="1" dirty="0">
              <a:solidFill>
                <a:schemeClr val="tx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B7D71D-0C93-435E-9694-5C2967F7E21D}" type="slidenum">
              <a:rPr lang="en-US"/>
              <a:pPr/>
              <a:t>65</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pPr lvl="1">
              <a:lnSpc>
                <a:spcPct val="90000"/>
              </a:lnSpc>
            </a:pPr>
            <a:endParaRPr lang="en-US" sz="2000" b="1" dirty="0">
              <a:solidFill>
                <a:schemeClr val="tx1"/>
              </a:solidFill>
            </a:endParaRPr>
          </a:p>
          <a:p>
            <a:pPr lvl="2" algn="just">
              <a:lnSpc>
                <a:spcPct val="90000"/>
              </a:lnSpc>
            </a:pPr>
            <a:endParaRPr lang="en-US" sz="1200" b="1" dirty="0">
              <a:solidFill>
                <a:schemeClr val="tx1"/>
              </a:solidFill>
            </a:endParaRPr>
          </a:p>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20E3B-A5BA-4A94-A41A-619D595355F7}" type="slidenum">
              <a:rPr lang="en-US"/>
              <a:pPr/>
              <a:t>66</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pPr lvl="1">
              <a:lnSpc>
                <a:spcPct val="90000"/>
              </a:lnSpc>
            </a:pPr>
            <a:endParaRPr lang="en-US" sz="2000" b="1" dirty="0">
              <a:solidFill>
                <a:schemeClr val="tx1"/>
              </a:solidFill>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B3AA5-599F-4911-9617-0A15C597A184}" type="slidenum">
              <a:rPr lang="en-US"/>
              <a:pPr/>
              <a:t>7</a:t>
            </a:fld>
            <a:endParaRPr lang="en-US"/>
          </a:p>
        </p:txBody>
      </p:sp>
      <p:sp>
        <p:nvSpPr>
          <p:cNvPr id="145410" name="Rectangle 2"/>
          <p:cNvSpPr>
            <a:spLocks noGrp="1" noRot="1" noChangeAspect="1" noChangeArrowheads="1" noTextEdit="1"/>
          </p:cNvSpPr>
          <p:nvPr>
            <p:ph type="sldImg"/>
          </p:nvPr>
        </p:nvSpPr>
        <p:spPr>
          <a:xfrm>
            <a:off x="1144588" y="687388"/>
            <a:ext cx="4570412" cy="3427412"/>
          </a:xfrm>
          <a:ln/>
        </p:spPr>
      </p:sp>
      <p:sp>
        <p:nvSpPr>
          <p:cNvPr id="145411" name="Rectangle 3"/>
          <p:cNvSpPr>
            <a:spLocks noGrp="1" noChangeArrowheads="1"/>
          </p:cNvSpPr>
          <p:nvPr>
            <p:ph type="body" idx="1"/>
          </p:nvPr>
        </p:nvSpPr>
        <p:spPr>
          <a:xfrm>
            <a:off x="915988" y="4341813"/>
            <a:ext cx="5026025" cy="4114800"/>
          </a:xfrm>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https://www.youtube.com/watch?v=U470xXKfDyE</a:t>
            </a:r>
          </a:p>
        </p:txBody>
      </p:sp>
      <p:sp>
        <p:nvSpPr>
          <p:cNvPr id="4" name="Slide Number Placeholder 3"/>
          <p:cNvSpPr>
            <a:spLocks noGrp="1"/>
          </p:cNvSpPr>
          <p:nvPr>
            <p:ph type="sldNum" sz="quarter" idx="5"/>
          </p:nvPr>
        </p:nvSpPr>
        <p:spPr/>
        <p:txBody>
          <a:bodyPr/>
          <a:lstStyle/>
          <a:p>
            <a:fld id="{BB8079F1-6036-4B42-8232-1870310D7819}" type="slidenum">
              <a:rPr lang="en-US" smtClean="0"/>
              <a:t>67</a:t>
            </a:fld>
            <a:endParaRPr lang="en-US"/>
          </a:p>
        </p:txBody>
      </p:sp>
    </p:spTree>
    <p:extLst>
      <p:ext uri="{BB962C8B-B14F-4D97-AF65-F5344CB8AC3E}">
        <p14:creationId xmlns:p14="http://schemas.microsoft.com/office/powerpoint/2010/main" val="13357896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2AE98-DDF6-4EB1-ADE8-FF3AA8EDC6B3}" type="slidenum">
              <a:rPr lang="en-US" smtClean="0"/>
              <a:pPr/>
              <a:t>68</a:t>
            </a:fld>
            <a:endParaRPr lang="en-US"/>
          </a:p>
        </p:txBody>
      </p:sp>
    </p:spTree>
    <p:extLst>
      <p:ext uri="{BB962C8B-B14F-4D97-AF65-F5344CB8AC3E}">
        <p14:creationId xmlns:p14="http://schemas.microsoft.com/office/powerpoint/2010/main" val="30733957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2AE98-DDF6-4EB1-ADE8-FF3AA8EDC6B3}" type="slidenum">
              <a:rPr lang="en-US" smtClean="0"/>
              <a:pPr/>
              <a:t>69</a:t>
            </a:fld>
            <a:endParaRPr lang="en-US"/>
          </a:p>
        </p:txBody>
      </p:sp>
    </p:spTree>
    <p:extLst>
      <p:ext uri="{BB962C8B-B14F-4D97-AF65-F5344CB8AC3E}">
        <p14:creationId xmlns:p14="http://schemas.microsoft.com/office/powerpoint/2010/main" val="30558094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6F18A-BB7F-4C37-8E7F-65636D373BF9}" type="slidenum">
              <a:rPr lang="en-US"/>
              <a:pPr/>
              <a:t>70</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74EB4-D058-4661-A937-C33EC48D6060}" type="slidenum">
              <a:rPr lang="en-US"/>
              <a:pPr/>
              <a:t>71</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2AE98-DDF6-4EB1-ADE8-FF3AA8EDC6B3}" type="slidenum">
              <a:rPr lang="en-US" smtClean="0"/>
              <a:pPr/>
              <a:t>72</a:t>
            </a:fld>
            <a:endParaRPr lang="en-US"/>
          </a:p>
        </p:txBody>
      </p:sp>
    </p:spTree>
    <p:extLst>
      <p:ext uri="{BB962C8B-B14F-4D97-AF65-F5344CB8AC3E}">
        <p14:creationId xmlns:p14="http://schemas.microsoft.com/office/powerpoint/2010/main" val="8092681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2AE98-DDF6-4EB1-ADE8-FF3AA8EDC6B3}" type="slidenum">
              <a:rPr lang="en-US" smtClean="0"/>
              <a:pPr/>
              <a:t>73</a:t>
            </a:fld>
            <a:endParaRPr lang="en-US"/>
          </a:p>
        </p:txBody>
      </p:sp>
    </p:spTree>
    <p:extLst>
      <p:ext uri="{BB962C8B-B14F-4D97-AF65-F5344CB8AC3E}">
        <p14:creationId xmlns:p14="http://schemas.microsoft.com/office/powerpoint/2010/main" val="40531112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4BEC7-F2A8-4A05-9114-C7E98202E700}" type="slidenum">
              <a:rPr lang="en-US"/>
              <a:pPr/>
              <a:t>74</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4BEC7-F2A8-4A05-9114-C7E98202E700}" type="slidenum">
              <a:rPr lang="en-US"/>
              <a:pPr/>
              <a:t>75</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8079F1-6036-4B42-8232-1870310D7819}" type="slidenum">
              <a:rPr lang="en-US" smtClean="0"/>
              <a:t>76</a:t>
            </a:fld>
            <a:endParaRPr lang="en-US"/>
          </a:p>
        </p:txBody>
      </p:sp>
    </p:spTree>
    <p:extLst>
      <p:ext uri="{BB962C8B-B14F-4D97-AF65-F5344CB8AC3E}">
        <p14:creationId xmlns:p14="http://schemas.microsoft.com/office/powerpoint/2010/main" val="4059179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56F1E-7BA6-4E33-AD70-6B3A394CB26F}" type="slidenum">
              <a:rPr lang="en-US"/>
              <a:pPr/>
              <a:t>8</a:t>
            </a:fld>
            <a:endParaRPr lang="en-US"/>
          </a:p>
        </p:txBody>
      </p:sp>
      <p:sp>
        <p:nvSpPr>
          <p:cNvPr id="134146" name="Rectangle 2"/>
          <p:cNvSpPr>
            <a:spLocks noGrp="1" noRot="1" noChangeAspect="1" noChangeArrowheads="1" noTextEdit="1"/>
          </p:cNvSpPr>
          <p:nvPr>
            <p:ph type="sldImg"/>
          </p:nvPr>
        </p:nvSpPr>
        <p:spPr>
          <a:xfrm>
            <a:off x="1144588" y="687388"/>
            <a:ext cx="4570412" cy="3427412"/>
          </a:xfrm>
          <a:ln/>
        </p:spPr>
      </p:sp>
      <p:sp>
        <p:nvSpPr>
          <p:cNvPr id="134147" name="Rectangle 3"/>
          <p:cNvSpPr>
            <a:spLocks noGrp="1" noChangeArrowheads="1"/>
          </p:cNvSpPr>
          <p:nvPr>
            <p:ph type="body" idx="1"/>
          </p:nvPr>
        </p:nvSpPr>
        <p:spPr>
          <a:xfrm>
            <a:off x="915988" y="4341813"/>
            <a:ext cx="5026025" cy="4114800"/>
          </a:xfrm>
        </p:spPr>
        <p:txBody>
          <a:bodyPr/>
          <a:lstStyle/>
          <a:p>
            <a:pPr lvl="1">
              <a:lnSpc>
                <a:spcPct val="90000"/>
              </a:lnSpc>
            </a:pPr>
            <a:endParaRPr lang="en-US" sz="2000" b="1" dirty="0"/>
          </a:p>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2AE98-DDF6-4EB1-ADE8-FF3AA8EDC6B3}" type="slidenum">
              <a:rPr lang="en-US" smtClean="0"/>
              <a:pPr/>
              <a:t>77</a:t>
            </a:fld>
            <a:endParaRPr lang="en-US"/>
          </a:p>
        </p:txBody>
      </p:sp>
    </p:spTree>
    <p:extLst>
      <p:ext uri="{BB962C8B-B14F-4D97-AF65-F5344CB8AC3E}">
        <p14:creationId xmlns:p14="http://schemas.microsoft.com/office/powerpoint/2010/main" val="22805711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2AE98-DDF6-4EB1-ADE8-FF3AA8EDC6B3}" type="slidenum">
              <a:rPr lang="en-US" smtClean="0"/>
              <a:pPr/>
              <a:t>82</a:t>
            </a:fld>
            <a:endParaRPr lang="en-US"/>
          </a:p>
        </p:txBody>
      </p:sp>
    </p:spTree>
    <p:extLst>
      <p:ext uri="{BB962C8B-B14F-4D97-AF65-F5344CB8AC3E}">
        <p14:creationId xmlns:p14="http://schemas.microsoft.com/office/powerpoint/2010/main" val="6140623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2AE98-DDF6-4EB1-ADE8-FF3AA8EDC6B3}" type="slidenum">
              <a:rPr lang="en-US" smtClean="0"/>
              <a:pPr/>
              <a:t>84</a:t>
            </a:fld>
            <a:endParaRPr lang="en-US"/>
          </a:p>
        </p:txBody>
      </p:sp>
    </p:spTree>
    <p:extLst>
      <p:ext uri="{BB962C8B-B14F-4D97-AF65-F5344CB8AC3E}">
        <p14:creationId xmlns:p14="http://schemas.microsoft.com/office/powerpoint/2010/main" val="34842037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6E970-C7B2-4779-9B43-23BDF9F164A5}" type="slidenum">
              <a:rPr lang="en-US"/>
              <a:pPr/>
              <a:t>9</a:t>
            </a:fld>
            <a:endParaRPr lang="en-US"/>
          </a:p>
        </p:txBody>
      </p:sp>
      <p:sp>
        <p:nvSpPr>
          <p:cNvPr id="143362" name="Rectangle 2"/>
          <p:cNvSpPr>
            <a:spLocks noGrp="1" noRot="1" noChangeAspect="1" noChangeArrowheads="1" noTextEdit="1"/>
          </p:cNvSpPr>
          <p:nvPr>
            <p:ph type="sldImg"/>
          </p:nvPr>
        </p:nvSpPr>
        <p:spPr>
          <a:xfrm>
            <a:off x="1144588" y="687388"/>
            <a:ext cx="4570412" cy="3427412"/>
          </a:xfrm>
          <a:ln/>
        </p:spPr>
      </p:sp>
      <p:sp>
        <p:nvSpPr>
          <p:cNvPr id="143363" name="Rectangle 3"/>
          <p:cNvSpPr>
            <a:spLocks noGrp="1" noChangeArrowheads="1"/>
          </p:cNvSpPr>
          <p:nvPr>
            <p:ph type="body" idx="1"/>
          </p:nvPr>
        </p:nvSpPr>
        <p:spPr>
          <a:xfrm>
            <a:off x="915988" y="4341813"/>
            <a:ext cx="5026025" cy="4114800"/>
          </a:xfrm>
        </p:spPr>
        <p:txBody>
          <a:bodyPr/>
          <a:lstStyle/>
          <a:p>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baseline="0"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73D65-CFA0-4D89-BCD8-13A2E37C1EA0}" type="slidenum">
              <a:rPr lang="en-US"/>
              <a:pPr/>
              <a:t>93</a:t>
            </a:fld>
            <a:endParaRPr lang="en-US"/>
          </a:p>
        </p:txBody>
      </p:sp>
      <p:sp>
        <p:nvSpPr>
          <p:cNvPr id="1075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7523" name="Rectangle 3"/>
          <p:cNvSpPr>
            <a:spLocks noGrp="1" noChangeArrowheads="1"/>
          </p:cNvSpPr>
          <p:nvPr>
            <p:ph type="body" idx="1"/>
          </p:nvPr>
        </p:nvSpPr>
        <p:spPr bwMode="auto">
          <a:xfrm>
            <a:off x="914684" y="4343258"/>
            <a:ext cx="5028633" cy="4114516"/>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562531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32AE98-DDF6-4EB1-ADE8-FF3AA8EDC6B3}" type="slidenum">
              <a:rPr lang="en-US" smtClean="0"/>
              <a:pPr/>
              <a:t>98</a:t>
            </a:fld>
            <a:endParaRPr lang="en-US"/>
          </a:p>
        </p:txBody>
      </p:sp>
    </p:spTree>
    <p:extLst>
      <p:ext uri="{BB962C8B-B14F-4D97-AF65-F5344CB8AC3E}">
        <p14:creationId xmlns:p14="http://schemas.microsoft.com/office/powerpoint/2010/main" val="2641604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6E970-C7B2-4779-9B43-23BDF9F164A5}" type="slidenum">
              <a:rPr lang="en-US"/>
              <a:pPr/>
              <a:t>10</a:t>
            </a:fld>
            <a:endParaRPr lang="en-US"/>
          </a:p>
        </p:txBody>
      </p:sp>
      <p:sp>
        <p:nvSpPr>
          <p:cNvPr id="143362" name="Rectangle 2"/>
          <p:cNvSpPr>
            <a:spLocks noGrp="1" noRot="1" noChangeAspect="1" noChangeArrowheads="1" noTextEdit="1"/>
          </p:cNvSpPr>
          <p:nvPr>
            <p:ph type="sldImg"/>
          </p:nvPr>
        </p:nvSpPr>
        <p:spPr>
          <a:xfrm>
            <a:off x="1144588" y="687388"/>
            <a:ext cx="4570412" cy="3427412"/>
          </a:xfrm>
          <a:ln/>
        </p:spPr>
      </p:sp>
      <p:sp>
        <p:nvSpPr>
          <p:cNvPr id="143363" name="Rectangle 3"/>
          <p:cNvSpPr>
            <a:spLocks noGrp="1" noChangeArrowheads="1"/>
          </p:cNvSpPr>
          <p:nvPr>
            <p:ph type="body" idx="1"/>
          </p:nvPr>
        </p:nvSpPr>
        <p:spPr>
          <a:xfrm>
            <a:off x="915988" y="4341813"/>
            <a:ext cx="5026025" cy="4114800"/>
          </a:xfrm>
        </p:spPr>
        <p:txBody>
          <a:bodyPr/>
          <a:lstStyle/>
          <a:p>
            <a:endParaRPr lang="en-US" dirty="0"/>
          </a:p>
        </p:txBody>
      </p:sp>
    </p:spTree>
    <p:extLst>
      <p:ext uri="{BB962C8B-B14F-4D97-AF65-F5344CB8AC3E}">
        <p14:creationId xmlns:p14="http://schemas.microsoft.com/office/powerpoint/2010/main" val="316635151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4B1C95-D203-4DFF-93E4-880AF2557690}" type="slidenum">
              <a:rPr lang="en-US"/>
              <a:pPr/>
              <a:t>99</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3733801"/>
            <a:ext cx="5638800" cy="1143000"/>
          </a:xfrm>
        </p:spPr>
        <p:txBody>
          <a:bodyPr>
            <a:normAutofit/>
          </a:bodyPr>
          <a:lstStyle>
            <a:lvl1pPr algn="l">
              <a:defRPr sz="3200" b="1"/>
            </a:lvl1pPr>
          </a:lstStyle>
          <a:p>
            <a:r>
              <a:rPr lang="en-US"/>
              <a:t>Click to edit Master title style</a:t>
            </a:r>
          </a:p>
        </p:txBody>
      </p:sp>
      <p:sp>
        <p:nvSpPr>
          <p:cNvPr id="3" name="Subtitle 2"/>
          <p:cNvSpPr>
            <a:spLocks noGrp="1"/>
          </p:cNvSpPr>
          <p:nvPr>
            <p:ph type="subTitle" idx="1"/>
          </p:nvPr>
        </p:nvSpPr>
        <p:spPr>
          <a:xfrm>
            <a:off x="3581400" y="4876800"/>
            <a:ext cx="5334000" cy="838200"/>
          </a:xfrm>
        </p:spPr>
        <p:txBody>
          <a:bodyPr>
            <a:normAutofit/>
          </a:bodyPr>
          <a:lstStyle>
            <a:lvl1pPr marL="0" indent="0" algn="ctr">
              <a:buNone/>
              <a:defRPr sz="2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6327648"/>
            <a:ext cx="2133600" cy="365125"/>
          </a:xfrm>
        </p:spPr>
        <p:txBody>
          <a:bodyPr/>
          <a:lstStyle>
            <a:lvl1pPr>
              <a:defRPr>
                <a:solidFill>
                  <a:srgbClr val="760025"/>
                </a:solidFill>
              </a:defRPr>
            </a:lvl1pPr>
          </a:lstStyle>
          <a:p>
            <a:r>
              <a:rPr lang="en-US"/>
              <a:t>January 2025 </a:t>
            </a:r>
            <a:endParaRPr lang="en-US" dirty="0"/>
          </a:p>
        </p:txBody>
      </p:sp>
      <p:sp>
        <p:nvSpPr>
          <p:cNvPr id="6" name="Slide Number Placeholder 5"/>
          <p:cNvSpPr>
            <a:spLocks noGrp="1"/>
          </p:cNvSpPr>
          <p:nvPr>
            <p:ph type="sldNum" sz="quarter" idx="12"/>
          </p:nvPr>
        </p:nvSpPr>
        <p:spPr>
          <a:xfrm>
            <a:off x="8229600" y="6327648"/>
            <a:ext cx="373380" cy="365125"/>
          </a:xfrm>
        </p:spPr>
        <p:txBody>
          <a:bodyPr/>
          <a:lstStyle>
            <a:lvl1pPr>
              <a:defRPr>
                <a:solidFill>
                  <a:srgbClr val="760025"/>
                </a:solidFill>
              </a:defRPr>
            </a:lvl1pPr>
          </a:lstStyle>
          <a:p>
            <a:fld id="{E6677AF7-9EED-4392-B4B8-2553A1AB996D}" type="slidenum">
              <a:rPr lang="en-US" smtClean="0"/>
              <a:pPr/>
              <a:t>‹#›</a:t>
            </a:fld>
            <a:endParaRPr lang="en-US"/>
          </a:p>
        </p:txBody>
      </p:sp>
      <p:sp>
        <p:nvSpPr>
          <p:cNvPr id="7" name="Rectangle 1"/>
          <p:cNvSpPr>
            <a:spLocks/>
          </p:cNvSpPr>
          <p:nvPr userDrawn="1"/>
        </p:nvSpPr>
        <p:spPr bwMode="auto">
          <a:xfrm>
            <a:off x="228600" y="460248"/>
            <a:ext cx="8686800" cy="1188720"/>
          </a:xfrm>
          <a:prstGeom prst="rect">
            <a:avLst/>
          </a:prstGeom>
          <a:solidFill>
            <a:srgbClr val="760025">
              <a:alpha val="87000"/>
            </a:srgbClr>
          </a:solidFill>
          <a:ln>
            <a:noFill/>
          </a:ln>
          <a:effectLst>
            <a:outerShdw blurRad="114300" dist="101600" dir="5400000" algn="tl" rotWithShape="0">
              <a:schemeClr val="tx1">
                <a:alpha val="43000"/>
              </a:schemeClr>
            </a:outerShdw>
            <a:reflection blurRad="6350" stA="52000" endA="300" endPos="35000" dir="5400000" sy="-100000" algn="bl" rotWithShape="0"/>
          </a:effectLst>
        </p:spPr>
        <p:txBody>
          <a:bodyPr lIns="0" tIns="0" rIns="0" bIns="0"/>
          <a:lstStyle/>
          <a:p>
            <a:endParaRPr lang="en-US"/>
          </a:p>
        </p:txBody>
      </p:sp>
    </p:spTree>
    <p:extLst>
      <p:ext uri="{BB962C8B-B14F-4D97-AF65-F5344CB8AC3E}">
        <p14:creationId xmlns:p14="http://schemas.microsoft.com/office/powerpoint/2010/main" val="390250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33399"/>
            <a:ext cx="3505200" cy="1137967"/>
          </a:xfrm>
        </p:spPr>
        <p:txBody>
          <a:bodyPr anchor="ctr">
            <a:normAutofit/>
          </a:bodyPr>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4114800" y="533400"/>
            <a:ext cx="4800600" cy="57318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4800" y="1695450"/>
            <a:ext cx="3505200" cy="45938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January 2025 </a:t>
            </a:r>
          </a:p>
        </p:txBody>
      </p:sp>
      <p:sp>
        <p:nvSpPr>
          <p:cNvPr id="6" name="Footer Placeholder 5"/>
          <p:cNvSpPr>
            <a:spLocks noGrp="1"/>
          </p:cNvSpPr>
          <p:nvPr>
            <p:ph type="ftr" sz="quarter" idx="11"/>
          </p:nvPr>
        </p:nvSpPr>
        <p:spPr/>
        <p:txBody>
          <a:bodyPr/>
          <a:lstStyle/>
          <a:p>
            <a:r>
              <a:rPr lang="en-US"/>
              <a:t>The Nuts and Bolts of New Ventures - Copyright 2025  Joseph G. Hadzima Jr., All Rights Reserved</a:t>
            </a:r>
          </a:p>
        </p:txBody>
      </p:sp>
      <p:sp>
        <p:nvSpPr>
          <p:cNvPr id="7" name="Slide Number Placeholder 6"/>
          <p:cNvSpPr>
            <a:spLocks noGrp="1"/>
          </p:cNvSpPr>
          <p:nvPr>
            <p:ph type="sldNum" sz="quarter" idx="12"/>
          </p:nvPr>
        </p:nvSpPr>
        <p:spPr/>
        <p:txBody>
          <a:bodyPr/>
          <a:lstStyle/>
          <a:p>
            <a:fld id="{E6677AF7-9EED-4392-B4B8-2553A1AB996D}" type="slidenum">
              <a:rPr lang="en-US" smtClean="0"/>
              <a:t>‹#›</a:t>
            </a:fld>
            <a:endParaRPr lang="en-US"/>
          </a:p>
        </p:txBody>
      </p:sp>
      <p:sp>
        <p:nvSpPr>
          <p:cNvPr id="8" name="Line 4"/>
          <p:cNvSpPr>
            <a:spLocks noChangeShapeType="1"/>
          </p:cNvSpPr>
          <p:nvPr userDrawn="1"/>
        </p:nvSpPr>
        <p:spPr bwMode="auto">
          <a:xfrm flipH="1">
            <a:off x="3962400" y="408432"/>
            <a:ext cx="0" cy="5992368"/>
          </a:xfrm>
          <a:prstGeom prst="line">
            <a:avLst/>
          </a:prstGeom>
          <a:noFill/>
          <a:ln w="9525">
            <a:solidFill>
              <a:srgbClr val="AFAFAF"/>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3889336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4406" y="533399"/>
            <a:ext cx="4574794" cy="1137967"/>
          </a:xfrm>
        </p:spPr>
        <p:txBody>
          <a:bodyPr anchor="ctr">
            <a:normAutofit/>
          </a:bodyPr>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5448300" y="533400"/>
            <a:ext cx="3273806" cy="2743200"/>
          </a:xfrm>
        </p:spPr>
        <p:txBody>
          <a:bodyPr>
            <a:no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4406" y="1695450"/>
            <a:ext cx="4574794" cy="45938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January 2025 </a:t>
            </a:r>
          </a:p>
        </p:txBody>
      </p:sp>
      <p:sp>
        <p:nvSpPr>
          <p:cNvPr id="6" name="Footer Placeholder 5"/>
          <p:cNvSpPr>
            <a:spLocks noGrp="1"/>
          </p:cNvSpPr>
          <p:nvPr>
            <p:ph type="ftr" sz="quarter" idx="11"/>
          </p:nvPr>
        </p:nvSpPr>
        <p:spPr/>
        <p:txBody>
          <a:bodyPr/>
          <a:lstStyle/>
          <a:p>
            <a:r>
              <a:rPr lang="en-US"/>
              <a:t>The Nuts and Bolts of New Ventures - Copyright 2025  Joseph G. Hadzima Jr., All Rights Reserved</a:t>
            </a:r>
          </a:p>
        </p:txBody>
      </p:sp>
      <p:sp>
        <p:nvSpPr>
          <p:cNvPr id="7" name="Slide Number Placeholder 6"/>
          <p:cNvSpPr>
            <a:spLocks noGrp="1"/>
          </p:cNvSpPr>
          <p:nvPr>
            <p:ph type="sldNum" sz="quarter" idx="12"/>
          </p:nvPr>
        </p:nvSpPr>
        <p:spPr/>
        <p:txBody>
          <a:bodyPr/>
          <a:lstStyle/>
          <a:p>
            <a:fld id="{E6677AF7-9EED-4392-B4B8-2553A1AB996D}" type="slidenum">
              <a:rPr lang="en-US" smtClean="0"/>
              <a:t>‹#›</a:t>
            </a:fld>
            <a:endParaRPr lang="en-US"/>
          </a:p>
        </p:txBody>
      </p:sp>
      <p:sp>
        <p:nvSpPr>
          <p:cNvPr id="8" name="Content Placeholder 2"/>
          <p:cNvSpPr>
            <a:spLocks noGrp="1"/>
          </p:cNvSpPr>
          <p:nvPr>
            <p:ph idx="13"/>
          </p:nvPr>
        </p:nvSpPr>
        <p:spPr>
          <a:xfrm>
            <a:off x="5448300" y="3489960"/>
            <a:ext cx="3273806" cy="2743200"/>
          </a:xfrm>
        </p:spPr>
        <p:txBody>
          <a:bodyPr>
            <a:no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Line 5"/>
          <p:cNvSpPr>
            <a:spLocks noChangeShapeType="1"/>
          </p:cNvSpPr>
          <p:nvPr userDrawn="1"/>
        </p:nvSpPr>
        <p:spPr bwMode="auto">
          <a:xfrm>
            <a:off x="213360" y="408432"/>
            <a:ext cx="8778240" cy="0"/>
          </a:xfrm>
          <a:prstGeom prst="line">
            <a:avLst/>
          </a:prstGeom>
          <a:noFill/>
          <a:ln w="9525">
            <a:solidFill>
              <a:srgbClr val="AFAFAF"/>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3" name="Line 4"/>
          <p:cNvSpPr>
            <a:spLocks noChangeShapeType="1"/>
          </p:cNvSpPr>
          <p:nvPr userDrawn="1"/>
        </p:nvSpPr>
        <p:spPr bwMode="auto">
          <a:xfrm flipH="1">
            <a:off x="8968740" y="0"/>
            <a:ext cx="0" cy="6858000"/>
          </a:xfrm>
          <a:prstGeom prst="line">
            <a:avLst/>
          </a:prstGeom>
          <a:noFill/>
          <a:ln w="9525">
            <a:solidFill>
              <a:srgbClr val="AFAFAF"/>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4" name="Line 4"/>
          <p:cNvSpPr>
            <a:spLocks noChangeShapeType="1"/>
          </p:cNvSpPr>
          <p:nvPr userDrawn="1"/>
        </p:nvSpPr>
        <p:spPr bwMode="auto">
          <a:xfrm flipH="1">
            <a:off x="5257800" y="408432"/>
            <a:ext cx="0" cy="5992368"/>
          </a:xfrm>
          <a:prstGeom prst="line">
            <a:avLst/>
          </a:prstGeom>
          <a:noFill/>
          <a:ln w="9525">
            <a:solidFill>
              <a:srgbClr val="AFAFAF"/>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5" name="Line 4"/>
          <p:cNvSpPr>
            <a:spLocks noChangeShapeType="1"/>
          </p:cNvSpPr>
          <p:nvPr userDrawn="1"/>
        </p:nvSpPr>
        <p:spPr bwMode="auto">
          <a:xfrm>
            <a:off x="5257800" y="3392424"/>
            <a:ext cx="3710940" cy="0"/>
          </a:xfrm>
          <a:prstGeom prst="line">
            <a:avLst/>
          </a:prstGeom>
          <a:noFill/>
          <a:ln w="9525">
            <a:solidFill>
              <a:srgbClr val="AFAFAF"/>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2493133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January 2025 </a:t>
            </a:r>
          </a:p>
        </p:txBody>
      </p:sp>
      <p:sp>
        <p:nvSpPr>
          <p:cNvPr id="6" name="Footer Placeholder 5"/>
          <p:cNvSpPr>
            <a:spLocks noGrp="1"/>
          </p:cNvSpPr>
          <p:nvPr>
            <p:ph type="ftr" sz="quarter" idx="11"/>
          </p:nvPr>
        </p:nvSpPr>
        <p:spPr/>
        <p:txBody>
          <a:bodyPr/>
          <a:lstStyle/>
          <a:p>
            <a:r>
              <a:rPr lang="en-US"/>
              <a:t>The Nuts and Bolts of New Ventures - Copyright 2025  Joseph G. Hadzima Jr., All Rights Reserved</a:t>
            </a:r>
          </a:p>
        </p:txBody>
      </p:sp>
      <p:sp>
        <p:nvSpPr>
          <p:cNvPr id="7" name="Slide Number Placeholder 6"/>
          <p:cNvSpPr>
            <a:spLocks noGrp="1"/>
          </p:cNvSpPr>
          <p:nvPr>
            <p:ph type="sldNum" sz="quarter" idx="12"/>
          </p:nvPr>
        </p:nvSpPr>
        <p:spPr/>
        <p:txBody>
          <a:bodyPr/>
          <a:lstStyle/>
          <a:p>
            <a:fld id="{E6677AF7-9EED-4392-B4B8-2553A1AB996D}" type="slidenum">
              <a:rPr lang="en-US" smtClean="0"/>
              <a:t>‹#›</a:t>
            </a:fld>
            <a:endParaRPr lang="en-US"/>
          </a:p>
        </p:txBody>
      </p:sp>
    </p:spTree>
    <p:extLst>
      <p:ext uri="{BB962C8B-B14F-4D97-AF65-F5344CB8AC3E}">
        <p14:creationId xmlns:p14="http://schemas.microsoft.com/office/powerpoint/2010/main" val="2047278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January 2025 </a:t>
            </a:r>
          </a:p>
        </p:txBody>
      </p:sp>
      <p:sp>
        <p:nvSpPr>
          <p:cNvPr id="5" name="Footer Placeholder 4"/>
          <p:cNvSpPr>
            <a:spLocks noGrp="1"/>
          </p:cNvSpPr>
          <p:nvPr>
            <p:ph type="ftr" sz="quarter" idx="11"/>
          </p:nvPr>
        </p:nvSpPr>
        <p:spPr/>
        <p:txBody>
          <a:bodyPr/>
          <a:lstStyle/>
          <a:p>
            <a:r>
              <a:rPr lang="en-US"/>
              <a:t>The Nuts and Bolts of New Ventures - Copyright 2025  Joseph G. Hadzima Jr., All Rights Reserved</a:t>
            </a:r>
          </a:p>
        </p:txBody>
      </p:sp>
      <p:sp>
        <p:nvSpPr>
          <p:cNvPr id="6" name="Slide Number Placeholder 5"/>
          <p:cNvSpPr>
            <a:spLocks noGrp="1"/>
          </p:cNvSpPr>
          <p:nvPr>
            <p:ph type="sldNum" sz="quarter" idx="12"/>
          </p:nvPr>
        </p:nvSpPr>
        <p:spPr/>
        <p:txBody>
          <a:bodyPr/>
          <a:lstStyle/>
          <a:p>
            <a:fld id="{E6677AF7-9EED-4392-B4B8-2553A1AB996D}" type="slidenum">
              <a:rPr lang="en-US" smtClean="0"/>
              <a:t>‹#›</a:t>
            </a:fld>
            <a:endParaRPr lang="en-US"/>
          </a:p>
        </p:txBody>
      </p:sp>
    </p:spTree>
    <p:extLst>
      <p:ext uri="{BB962C8B-B14F-4D97-AF65-F5344CB8AC3E}">
        <p14:creationId xmlns:p14="http://schemas.microsoft.com/office/powerpoint/2010/main" val="994515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January 2025 </a:t>
            </a:r>
          </a:p>
        </p:txBody>
      </p:sp>
      <p:sp>
        <p:nvSpPr>
          <p:cNvPr id="5" name="Footer Placeholder 4"/>
          <p:cNvSpPr>
            <a:spLocks noGrp="1"/>
          </p:cNvSpPr>
          <p:nvPr>
            <p:ph type="ftr" sz="quarter" idx="11"/>
          </p:nvPr>
        </p:nvSpPr>
        <p:spPr/>
        <p:txBody>
          <a:bodyPr/>
          <a:lstStyle/>
          <a:p>
            <a:r>
              <a:rPr lang="en-US"/>
              <a:t>The Nuts and Bolts of New Ventures - Copyright 2025  Joseph G. Hadzima Jr., All Rights Reserved</a:t>
            </a:r>
          </a:p>
        </p:txBody>
      </p:sp>
      <p:sp>
        <p:nvSpPr>
          <p:cNvPr id="6" name="Slide Number Placeholder 5"/>
          <p:cNvSpPr>
            <a:spLocks noGrp="1"/>
          </p:cNvSpPr>
          <p:nvPr>
            <p:ph type="sldNum" sz="quarter" idx="12"/>
          </p:nvPr>
        </p:nvSpPr>
        <p:spPr/>
        <p:txBody>
          <a:bodyPr/>
          <a:lstStyle/>
          <a:p>
            <a:fld id="{E6677AF7-9EED-4392-B4B8-2553A1AB996D}" type="slidenum">
              <a:rPr lang="en-US" smtClean="0"/>
              <a:t>‹#›</a:t>
            </a:fld>
            <a:endParaRPr lang="en-US"/>
          </a:p>
        </p:txBody>
      </p:sp>
    </p:spTree>
    <p:extLst>
      <p:ext uri="{BB962C8B-B14F-4D97-AF65-F5344CB8AC3E}">
        <p14:creationId xmlns:p14="http://schemas.microsoft.com/office/powerpoint/2010/main" val="916202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28600" y="509016"/>
            <a:ext cx="8615680" cy="5721604"/>
          </a:xfrm>
          <a:prstGeom prst="rect">
            <a:avLst/>
          </a:prstGeom>
        </p:spPr>
      </p:pic>
      <p:sp>
        <p:nvSpPr>
          <p:cNvPr id="2" name="Title 1"/>
          <p:cNvSpPr>
            <a:spLocks noGrp="1"/>
          </p:cNvSpPr>
          <p:nvPr>
            <p:ph type="ctrTitle"/>
          </p:nvPr>
        </p:nvSpPr>
        <p:spPr>
          <a:xfrm>
            <a:off x="3276600" y="3733801"/>
            <a:ext cx="5638800" cy="1143000"/>
          </a:xfrm>
        </p:spPr>
        <p:txBody>
          <a:bodyPr>
            <a:normAutofit/>
          </a:bodyPr>
          <a:lstStyle>
            <a:lvl1pPr algn="l">
              <a:defRPr sz="3200" b="1"/>
            </a:lvl1pPr>
          </a:lstStyle>
          <a:p>
            <a:r>
              <a:rPr lang="en-US"/>
              <a:t>Click to edit Master title style</a:t>
            </a:r>
          </a:p>
        </p:txBody>
      </p:sp>
      <p:sp>
        <p:nvSpPr>
          <p:cNvPr id="3" name="Subtitle 2"/>
          <p:cNvSpPr>
            <a:spLocks noGrp="1"/>
          </p:cNvSpPr>
          <p:nvPr>
            <p:ph type="subTitle" idx="1"/>
          </p:nvPr>
        </p:nvSpPr>
        <p:spPr>
          <a:xfrm>
            <a:off x="3581400" y="4876800"/>
            <a:ext cx="5334000" cy="838200"/>
          </a:xfrm>
        </p:spPr>
        <p:txBody>
          <a:bodyPr>
            <a:normAutofit/>
          </a:bodyPr>
          <a:lstStyle>
            <a:lvl1pPr marL="0" indent="0" algn="ctr">
              <a:buNone/>
              <a:defRPr sz="2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6327648"/>
            <a:ext cx="1143000" cy="301756"/>
          </a:xfrm>
        </p:spPr>
        <p:txBody>
          <a:bodyPr/>
          <a:lstStyle>
            <a:lvl1pPr>
              <a:defRPr>
                <a:solidFill>
                  <a:srgbClr val="760025"/>
                </a:solidFill>
              </a:defRPr>
            </a:lvl1pPr>
          </a:lstStyle>
          <a:p>
            <a:r>
              <a:rPr lang="en-US"/>
              <a:t>January 2025 </a:t>
            </a:r>
          </a:p>
        </p:txBody>
      </p:sp>
      <p:sp>
        <p:nvSpPr>
          <p:cNvPr id="6" name="Slide Number Placeholder 5"/>
          <p:cNvSpPr>
            <a:spLocks noGrp="1"/>
          </p:cNvSpPr>
          <p:nvPr>
            <p:ph type="sldNum" sz="quarter" idx="12"/>
          </p:nvPr>
        </p:nvSpPr>
        <p:spPr/>
        <p:txBody>
          <a:bodyPr/>
          <a:lstStyle>
            <a:lvl1pPr>
              <a:defRPr>
                <a:solidFill>
                  <a:srgbClr val="760025"/>
                </a:solidFill>
              </a:defRPr>
            </a:lvl1pPr>
          </a:lstStyle>
          <a:p>
            <a:fld id="{E6677AF7-9EED-4392-B4B8-2553A1AB996D}" type="slidenum">
              <a:rPr lang="en-US" smtClean="0"/>
              <a:pPr/>
              <a:t>‹#›</a:t>
            </a:fld>
            <a:endParaRPr lang="en-US"/>
          </a:p>
        </p:txBody>
      </p:sp>
      <p:sp>
        <p:nvSpPr>
          <p:cNvPr id="7" name="Rectangle 1"/>
          <p:cNvSpPr>
            <a:spLocks/>
          </p:cNvSpPr>
          <p:nvPr userDrawn="1"/>
        </p:nvSpPr>
        <p:spPr bwMode="auto">
          <a:xfrm>
            <a:off x="228600" y="460248"/>
            <a:ext cx="8686800" cy="1188720"/>
          </a:xfrm>
          <a:prstGeom prst="rect">
            <a:avLst/>
          </a:prstGeom>
          <a:solidFill>
            <a:srgbClr val="4D6778"/>
          </a:solidFill>
          <a:ln>
            <a:noFill/>
          </a:ln>
          <a:effectLst>
            <a:innerShdw blurRad="482600" dist="38100">
              <a:srgbClr val="4D6778">
                <a:alpha val="65000"/>
              </a:srgbClr>
            </a:innerShdw>
          </a:effectLst>
        </p:spPr>
        <p:txBody>
          <a:bodyPr lIns="0" tIns="0" rIns="0" bIns="0"/>
          <a:lstStyle/>
          <a:p>
            <a:endParaRPr lang="en-US">
              <a:solidFill>
                <a:srgbClr val="4D6778"/>
              </a:solidFill>
            </a:endParaRPr>
          </a:p>
        </p:txBody>
      </p:sp>
      <p:sp>
        <p:nvSpPr>
          <p:cNvPr id="8" name="TextBox 7"/>
          <p:cNvSpPr txBox="1"/>
          <p:nvPr userDrawn="1"/>
        </p:nvSpPr>
        <p:spPr>
          <a:xfrm>
            <a:off x="1752600" y="6443990"/>
            <a:ext cx="6096000" cy="261610"/>
          </a:xfrm>
          <a:prstGeom prst="rect">
            <a:avLst/>
          </a:prstGeom>
          <a:noFill/>
        </p:spPr>
        <p:txBody>
          <a:bodyPr wrap="square" rtlCol="0">
            <a:spAutoFit/>
          </a:bodyPr>
          <a:lstStyle/>
          <a:p>
            <a:r>
              <a:rPr lang="en-US" sz="1100" dirty="0">
                <a:solidFill>
                  <a:srgbClr val="760025"/>
                </a:solidFill>
                <a:latin typeface="Arial" panose="020B0604020202020204" pitchFamily="34" charset="0"/>
                <a:cs typeface="Arial" panose="020B0604020202020204" pitchFamily="34" charset="0"/>
              </a:rPr>
              <a:t>Kendall Square @ MIT | 139</a:t>
            </a:r>
            <a:r>
              <a:rPr lang="en-US" sz="1100" baseline="0" dirty="0">
                <a:solidFill>
                  <a:srgbClr val="760025"/>
                </a:solidFill>
                <a:latin typeface="Arial" panose="020B0604020202020204" pitchFamily="34" charset="0"/>
                <a:cs typeface="Arial" panose="020B0604020202020204" pitchFamily="34" charset="0"/>
              </a:rPr>
              <a:t> Main Street | Cambridge MA 02142 | ipvisioninc.com</a:t>
            </a:r>
            <a:endParaRPr lang="en-US" sz="1100" dirty="0">
              <a:solidFill>
                <a:srgbClr val="76002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550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January 2025 </a:t>
            </a:r>
          </a:p>
        </p:txBody>
      </p:sp>
      <p:sp>
        <p:nvSpPr>
          <p:cNvPr id="5" name="Footer Placeholder 4"/>
          <p:cNvSpPr>
            <a:spLocks noGrp="1"/>
          </p:cNvSpPr>
          <p:nvPr>
            <p:ph type="ftr" sz="quarter" idx="11"/>
          </p:nvPr>
        </p:nvSpPr>
        <p:spPr/>
        <p:txBody>
          <a:bodyPr/>
          <a:lstStyle/>
          <a:p>
            <a:r>
              <a:rPr lang="en-US"/>
              <a:t>The Nuts and Bolts of New Ventures - Copyright 2025  Joseph G. Hadzima Jr., All Rights Reserved</a:t>
            </a:r>
          </a:p>
        </p:txBody>
      </p:sp>
      <p:sp>
        <p:nvSpPr>
          <p:cNvPr id="6" name="Slide Number Placeholder 5"/>
          <p:cNvSpPr>
            <a:spLocks noGrp="1"/>
          </p:cNvSpPr>
          <p:nvPr>
            <p:ph type="sldNum" sz="quarter" idx="12"/>
          </p:nvPr>
        </p:nvSpPr>
        <p:spPr/>
        <p:txBody>
          <a:bodyPr/>
          <a:lstStyle/>
          <a:p>
            <a:fld id="{53652187-F495-4AAC-89E6-EA9F40767214}" type="slidenum">
              <a:rPr lang="en-US" smtClean="0"/>
              <a:t>‹#›</a:t>
            </a:fld>
            <a:endParaRPr lang="en-US"/>
          </a:p>
        </p:txBody>
      </p:sp>
      <p:sp>
        <p:nvSpPr>
          <p:cNvPr id="7" name="Rectangle 1"/>
          <p:cNvSpPr>
            <a:spLocks/>
          </p:cNvSpPr>
          <p:nvPr userDrawn="1"/>
        </p:nvSpPr>
        <p:spPr bwMode="auto">
          <a:xfrm>
            <a:off x="228600" y="460248"/>
            <a:ext cx="8686800" cy="1188720"/>
          </a:xfrm>
          <a:prstGeom prst="rect">
            <a:avLst/>
          </a:prstGeom>
          <a:solidFill>
            <a:srgbClr val="4D6778"/>
          </a:solidFill>
          <a:ln>
            <a:noFill/>
          </a:ln>
          <a:effectLst>
            <a:innerShdw blurRad="482600" dist="38100">
              <a:srgbClr val="4D6778">
                <a:alpha val="65000"/>
              </a:srgbClr>
            </a:innerShdw>
          </a:effectLst>
        </p:spPr>
        <p:txBody>
          <a:bodyPr lIns="0" tIns="0" rIns="0" bIns="0"/>
          <a:lstStyle/>
          <a:p>
            <a:endParaRPr lang="en-US">
              <a:solidFill>
                <a:srgbClr val="4D6778"/>
              </a:solidFill>
            </a:endParaRPr>
          </a:p>
        </p:txBody>
      </p:sp>
    </p:spTree>
    <p:extLst>
      <p:ext uri="{BB962C8B-B14F-4D97-AF65-F5344CB8AC3E}">
        <p14:creationId xmlns:p14="http://schemas.microsoft.com/office/powerpoint/2010/main" val="3475129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1"/>
          <p:cNvSpPr>
            <a:spLocks/>
          </p:cNvSpPr>
          <p:nvPr userDrawn="1"/>
        </p:nvSpPr>
        <p:spPr bwMode="auto">
          <a:xfrm>
            <a:off x="228600" y="460248"/>
            <a:ext cx="8686800" cy="1188720"/>
          </a:xfrm>
          <a:prstGeom prst="rect">
            <a:avLst/>
          </a:prstGeom>
          <a:solidFill>
            <a:srgbClr val="4D6778"/>
          </a:solidFill>
          <a:ln>
            <a:noFill/>
          </a:ln>
          <a:effectLst>
            <a:innerShdw blurRad="482600" dist="38100">
              <a:srgbClr val="4D6778">
                <a:alpha val="65000"/>
              </a:srgbClr>
            </a:innerShdw>
          </a:effectLst>
        </p:spPr>
        <p:txBody>
          <a:bodyPr lIns="0" tIns="0" rIns="0" bIns="0"/>
          <a:lstStyle/>
          <a:p>
            <a:endParaRPr lang="en-US">
              <a:solidFill>
                <a:srgbClr val="4D6778"/>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January 2025 </a:t>
            </a:r>
          </a:p>
        </p:txBody>
      </p:sp>
      <p:sp>
        <p:nvSpPr>
          <p:cNvPr id="5" name="Footer Placeholder 4"/>
          <p:cNvSpPr>
            <a:spLocks noGrp="1"/>
          </p:cNvSpPr>
          <p:nvPr>
            <p:ph type="ftr" sz="quarter" idx="11"/>
          </p:nvPr>
        </p:nvSpPr>
        <p:spPr/>
        <p:txBody>
          <a:bodyPr/>
          <a:lstStyle/>
          <a:p>
            <a:r>
              <a:rPr lang="en-US"/>
              <a:t>The Nuts and Bolts of New Ventures - Copyright 2025  Joseph G. Hadzima Jr., All Rights Reserved</a:t>
            </a:r>
          </a:p>
        </p:txBody>
      </p:sp>
      <p:sp>
        <p:nvSpPr>
          <p:cNvPr id="6" name="Slide Number Placeholder 5"/>
          <p:cNvSpPr>
            <a:spLocks noGrp="1"/>
          </p:cNvSpPr>
          <p:nvPr>
            <p:ph type="sldNum" sz="quarter" idx="12"/>
          </p:nvPr>
        </p:nvSpPr>
        <p:spPr/>
        <p:txBody>
          <a:bodyPr/>
          <a:lstStyle/>
          <a:p>
            <a:fld id="{53652187-F495-4AAC-89E6-EA9F40767214}" type="slidenum">
              <a:rPr lang="en-US" smtClean="0"/>
              <a:t>‹#›</a:t>
            </a:fld>
            <a:endParaRPr lang="en-US"/>
          </a:p>
        </p:txBody>
      </p:sp>
    </p:spTree>
    <p:extLst>
      <p:ext uri="{BB962C8B-B14F-4D97-AF65-F5344CB8AC3E}">
        <p14:creationId xmlns:p14="http://schemas.microsoft.com/office/powerpoint/2010/main" val="280782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January 2025 </a:t>
            </a:r>
          </a:p>
        </p:txBody>
      </p:sp>
      <p:sp>
        <p:nvSpPr>
          <p:cNvPr id="5" name="Footer Placeholder 4"/>
          <p:cNvSpPr>
            <a:spLocks noGrp="1"/>
          </p:cNvSpPr>
          <p:nvPr>
            <p:ph type="ftr" sz="quarter" idx="11"/>
          </p:nvPr>
        </p:nvSpPr>
        <p:spPr/>
        <p:txBody>
          <a:bodyPr/>
          <a:lstStyle/>
          <a:p>
            <a:r>
              <a:rPr lang="en-US"/>
              <a:t>The Nuts and Bolts of New Ventures - Copyright 2025  Joseph G. Hadzima Jr., All Rights Reserved</a:t>
            </a:r>
          </a:p>
        </p:txBody>
      </p:sp>
      <p:sp>
        <p:nvSpPr>
          <p:cNvPr id="6" name="Slide Number Placeholder 5"/>
          <p:cNvSpPr>
            <a:spLocks noGrp="1"/>
          </p:cNvSpPr>
          <p:nvPr>
            <p:ph type="sldNum" sz="quarter" idx="12"/>
          </p:nvPr>
        </p:nvSpPr>
        <p:spPr/>
        <p:txBody>
          <a:bodyPr/>
          <a:lstStyle/>
          <a:p>
            <a:fld id="{53652187-F495-4AAC-89E6-EA9F40767214}" type="slidenum">
              <a:rPr lang="en-US" smtClean="0"/>
              <a:t>‹#›</a:t>
            </a:fld>
            <a:endParaRPr lang="en-US"/>
          </a:p>
        </p:txBody>
      </p:sp>
    </p:spTree>
    <p:extLst>
      <p:ext uri="{BB962C8B-B14F-4D97-AF65-F5344CB8AC3E}">
        <p14:creationId xmlns:p14="http://schemas.microsoft.com/office/powerpoint/2010/main" val="1033379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1"/>
          <p:cNvSpPr>
            <a:spLocks/>
          </p:cNvSpPr>
          <p:nvPr userDrawn="1"/>
        </p:nvSpPr>
        <p:spPr bwMode="auto">
          <a:xfrm>
            <a:off x="228600" y="460248"/>
            <a:ext cx="8686800" cy="1188720"/>
          </a:xfrm>
          <a:prstGeom prst="rect">
            <a:avLst/>
          </a:prstGeom>
          <a:solidFill>
            <a:srgbClr val="4D6778"/>
          </a:solidFill>
          <a:ln>
            <a:noFill/>
          </a:ln>
          <a:effectLst>
            <a:innerShdw blurRad="482600" dist="38100">
              <a:srgbClr val="4D6778">
                <a:alpha val="65000"/>
              </a:srgbClr>
            </a:innerShdw>
          </a:effectLst>
        </p:spPr>
        <p:txBody>
          <a:bodyPr lIns="0" tIns="0" rIns="0" bIns="0"/>
          <a:lstStyle/>
          <a:p>
            <a:endParaRPr lang="en-US">
              <a:solidFill>
                <a:srgbClr val="4D6778"/>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276438" y="1727796"/>
            <a:ext cx="41431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727796"/>
            <a:ext cx="422715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January 2025 </a:t>
            </a:r>
          </a:p>
        </p:txBody>
      </p:sp>
      <p:sp>
        <p:nvSpPr>
          <p:cNvPr id="6" name="Footer Placeholder 5"/>
          <p:cNvSpPr>
            <a:spLocks noGrp="1"/>
          </p:cNvSpPr>
          <p:nvPr>
            <p:ph type="ftr" sz="quarter" idx="11"/>
          </p:nvPr>
        </p:nvSpPr>
        <p:spPr/>
        <p:txBody>
          <a:bodyPr/>
          <a:lstStyle/>
          <a:p>
            <a:r>
              <a:rPr lang="en-US"/>
              <a:t>The Nuts and Bolts of New Ventures - Copyright 2025  Joseph G. Hadzima Jr., All Rights Reserved</a:t>
            </a:r>
          </a:p>
        </p:txBody>
      </p:sp>
      <p:sp>
        <p:nvSpPr>
          <p:cNvPr id="7" name="Slide Number Placeholder 6"/>
          <p:cNvSpPr>
            <a:spLocks noGrp="1"/>
          </p:cNvSpPr>
          <p:nvPr>
            <p:ph type="sldNum" sz="quarter" idx="12"/>
          </p:nvPr>
        </p:nvSpPr>
        <p:spPr/>
        <p:txBody>
          <a:bodyPr/>
          <a:lstStyle/>
          <a:p>
            <a:fld id="{53652187-F495-4AAC-89E6-EA9F40767214}" type="slidenum">
              <a:rPr lang="en-US" smtClean="0"/>
              <a:t>‹#›</a:t>
            </a:fld>
            <a:endParaRPr lang="en-US"/>
          </a:p>
        </p:txBody>
      </p:sp>
    </p:spTree>
    <p:extLst>
      <p:ext uri="{BB962C8B-B14F-4D97-AF65-F5344CB8AC3E}">
        <p14:creationId xmlns:p14="http://schemas.microsoft.com/office/powerpoint/2010/main" val="43645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3733801"/>
            <a:ext cx="5638800" cy="1143000"/>
          </a:xfrm>
        </p:spPr>
        <p:txBody>
          <a:bodyPr>
            <a:normAutofit/>
          </a:bodyPr>
          <a:lstStyle>
            <a:lvl1pPr algn="l">
              <a:defRPr sz="32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581400" y="4876800"/>
            <a:ext cx="5334000" cy="838200"/>
          </a:xfrm>
        </p:spPr>
        <p:txBody>
          <a:bodyPr>
            <a:normAutofit/>
          </a:bodyPr>
          <a:lstStyle>
            <a:lvl1pPr marL="0" indent="0" algn="ctr">
              <a:buNone/>
              <a:defRPr sz="2800" b="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760025"/>
                </a:solidFill>
              </a:defRPr>
            </a:lvl1pPr>
          </a:lstStyle>
          <a:p>
            <a:r>
              <a:rPr lang="en-US"/>
              <a:t>January 2025 </a:t>
            </a:r>
          </a:p>
        </p:txBody>
      </p:sp>
      <p:sp>
        <p:nvSpPr>
          <p:cNvPr id="6" name="Slide Number Placeholder 5"/>
          <p:cNvSpPr>
            <a:spLocks noGrp="1"/>
          </p:cNvSpPr>
          <p:nvPr>
            <p:ph type="sldNum" sz="quarter" idx="12"/>
          </p:nvPr>
        </p:nvSpPr>
        <p:spPr/>
        <p:txBody>
          <a:bodyPr/>
          <a:lstStyle>
            <a:lvl1pPr>
              <a:defRPr>
                <a:solidFill>
                  <a:srgbClr val="760025"/>
                </a:solidFill>
              </a:defRPr>
            </a:lvl1pPr>
          </a:lstStyle>
          <a:p>
            <a:fld id="{E6677AF7-9EED-4392-B4B8-2553A1AB996D}" type="slidenum">
              <a:rPr lang="en-US" smtClean="0"/>
              <a:pPr/>
              <a:t>‹#›</a:t>
            </a:fld>
            <a:endParaRPr lang="en-US" dirty="0"/>
          </a:p>
        </p:txBody>
      </p:sp>
      <p:sp>
        <p:nvSpPr>
          <p:cNvPr id="8" name="TextBox 7"/>
          <p:cNvSpPr txBox="1"/>
          <p:nvPr userDrawn="1"/>
        </p:nvSpPr>
        <p:spPr>
          <a:xfrm>
            <a:off x="1752600" y="6443990"/>
            <a:ext cx="6096000" cy="261610"/>
          </a:xfrm>
          <a:prstGeom prst="rect">
            <a:avLst/>
          </a:prstGeom>
          <a:noFill/>
        </p:spPr>
        <p:txBody>
          <a:bodyPr wrap="square" rtlCol="0">
            <a:spAutoFit/>
          </a:bodyPr>
          <a:lstStyle/>
          <a:p>
            <a:r>
              <a:rPr lang="en-US" sz="1100" dirty="0">
                <a:solidFill>
                  <a:schemeClr val="bg1"/>
                </a:solidFill>
                <a:latin typeface="Arial" panose="020B0604020202020204" pitchFamily="34" charset="0"/>
                <a:cs typeface="Arial" panose="020B0604020202020204" pitchFamily="34" charset="0"/>
              </a:rPr>
              <a:t>Kendall Square @ MIT | 139</a:t>
            </a:r>
            <a:r>
              <a:rPr lang="en-US" sz="1100" baseline="0" dirty="0">
                <a:solidFill>
                  <a:schemeClr val="bg1"/>
                </a:solidFill>
                <a:latin typeface="Arial" panose="020B0604020202020204" pitchFamily="34" charset="0"/>
                <a:cs typeface="Arial" panose="020B0604020202020204" pitchFamily="34" charset="0"/>
              </a:rPr>
              <a:t> Main Street | Cambridge MA 02142 | ipvisioninc.com</a:t>
            </a:r>
            <a:endParaRPr lang="en-US" sz="1100" dirty="0">
              <a:solidFill>
                <a:schemeClr val="bg1"/>
              </a:solidFill>
              <a:latin typeface="Arial" panose="020B0604020202020204" pitchFamily="34" charset="0"/>
              <a:cs typeface="Arial" panose="020B0604020202020204" pitchFamily="34" charset="0"/>
            </a:endParaRPr>
          </a:p>
        </p:txBody>
      </p:sp>
      <p:sp>
        <p:nvSpPr>
          <p:cNvPr id="9" name="Rectangle 1"/>
          <p:cNvSpPr>
            <a:spLocks/>
          </p:cNvSpPr>
          <p:nvPr userDrawn="1"/>
        </p:nvSpPr>
        <p:spPr bwMode="auto">
          <a:xfrm>
            <a:off x="228600" y="460248"/>
            <a:ext cx="8686800" cy="1188720"/>
          </a:xfrm>
          <a:prstGeom prst="rect">
            <a:avLst/>
          </a:prstGeom>
          <a:solidFill>
            <a:srgbClr val="760025">
              <a:alpha val="87000"/>
            </a:srgbClr>
          </a:solidFill>
          <a:ln>
            <a:noFill/>
          </a:ln>
          <a:effectLst>
            <a:outerShdw blurRad="114300" dist="101600" dir="5400000" algn="tl" rotWithShape="0">
              <a:schemeClr val="tx1">
                <a:alpha val="43000"/>
              </a:schemeClr>
            </a:outerShdw>
            <a:reflection blurRad="6350" stA="52000" endA="300" endPos="35000" dir="5400000" sy="-100000" algn="bl" rotWithShape="0"/>
          </a:effectLst>
        </p:spPr>
        <p:txBody>
          <a:bodyPr lIns="0" tIns="0" rIns="0" bIns="0"/>
          <a:lstStyle/>
          <a:p>
            <a:pPr lvl="0"/>
            <a:endParaRPr lang="en-US"/>
          </a:p>
        </p:txBody>
      </p:sp>
    </p:spTree>
    <p:extLst>
      <p:ext uri="{BB962C8B-B14F-4D97-AF65-F5344CB8AC3E}">
        <p14:creationId xmlns:p14="http://schemas.microsoft.com/office/powerpoint/2010/main" val="1116271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1"/>
          <p:cNvSpPr>
            <a:spLocks/>
          </p:cNvSpPr>
          <p:nvPr userDrawn="1"/>
        </p:nvSpPr>
        <p:spPr bwMode="auto">
          <a:xfrm>
            <a:off x="228600" y="460248"/>
            <a:ext cx="8686800" cy="1188720"/>
          </a:xfrm>
          <a:prstGeom prst="rect">
            <a:avLst/>
          </a:prstGeom>
          <a:solidFill>
            <a:srgbClr val="4D6778"/>
          </a:solidFill>
          <a:ln>
            <a:noFill/>
          </a:ln>
          <a:effectLst>
            <a:innerShdw blurRad="482600" dist="38100">
              <a:srgbClr val="4D6778">
                <a:alpha val="65000"/>
              </a:srgbClr>
            </a:innerShdw>
          </a:effectLst>
        </p:spPr>
        <p:txBody>
          <a:bodyPr lIns="0" tIns="0" rIns="0" bIns="0"/>
          <a:lstStyle/>
          <a:p>
            <a:endParaRPr lang="en-US">
              <a:solidFill>
                <a:srgbClr val="4D6778"/>
              </a:solidFill>
            </a:endParaRPr>
          </a:p>
        </p:txBody>
      </p:sp>
      <p:sp>
        <p:nvSpPr>
          <p:cNvPr id="2" name="Title 1"/>
          <p:cNvSpPr>
            <a:spLocks noGrp="1"/>
          </p:cNvSpPr>
          <p:nvPr>
            <p:ph type="title"/>
          </p:nvPr>
        </p:nvSpPr>
        <p:spPr>
          <a:xfrm>
            <a:off x="228600" y="478466"/>
            <a:ext cx="8686800" cy="1143000"/>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04800" y="1827031"/>
            <a:ext cx="4040188" cy="6122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2466793"/>
            <a:ext cx="4040188" cy="37816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847331"/>
            <a:ext cx="4267200" cy="5591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448076"/>
            <a:ext cx="4267200" cy="38003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January 2025 </a:t>
            </a:r>
          </a:p>
        </p:txBody>
      </p:sp>
      <p:sp>
        <p:nvSpPr>
          <p:cNvPr id="8" name="Footer Placeholder 7"/>
          <p:cNvSpPr>
            <a:spLocks noGrp="1"/>
          </p:cNvSpPr>
          <p:nvPr>
            <p:ph type="ftr" sz="quarter" idx="11"/>
          </p:nvPr>
        </p:nvSpPr>
        <p:spPr/>
        <p:txBody>
          <a:bodyPr/>
          <a:lstStyle/>
          <a:p>
            <a:r>
              <a:rPr lang="en-US"/>
              <a:t>The Nuts and Bolts of New Ventures - Copyright 2025  Joseph G. Hadzima Jr., All Rights Reserved</a:t>
            </a:r>
          </a:p>
        </p:txBody>
      </p:sp>
      <p:sp>
        <p:nvSpPr>
          <p:cNvPr id="9" name="Slide Number Placeholder 8"/>
          <p:cNvSpPr>
            <a:spLocks noGrp="1"/>
          </p:cNvSpPr>
          <p:nvPr>
            <p:ph type="sldNum" sz="quarter" idx="12"/>
          </p:nvPr>
        </p:nvSpPr>
        <p:spPr/>
        <p:txBody>
          <a:bodyPr/>
          <a:lstStyle/>
          <a:p>
            <a:fld id="{53652187-F495-4AAC-89E6-EA9F40767214}" type="slidenum">
              <a:rPr lang="en-US" smtClean="0"/>
              <a:t>‹#›</a:t>
            </a:fld>
            <a:endParaRPr lang="en-US"/>
          </a:p>
        </p:txBody>
      </p:sp>
    </p:spTree>
    <p:extLst>
      <p:ext uri="{BB962C8B-B14F-4D97-AF65-F5344CB8AC3E}">
        <p14:creationId xmlns:p14="http://schemas.microsoft.com/office/powerpoint/2010/main" val="50773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1"/>
          <p:cNvSpPr>
            <a:spLocks/>
          </p:cNvSpPr>
          <p:nvPr userDrawn="1"/>
        </p:nvSpPr>
        <p:spPr bwMode="auto">
          <a:xfrm>
            <a:off x="228600" y="460248"/>
            <a:ext cx="8686800" cy="1188720"/>
          </a:xfrm>
          <a:prstGeom prst="rect">
            <a:avLst/>
          </a:prstGeom>
          <a:solidFill>
            <a:srgbClr val="4D6778"/>
          </a:solidFill>
          <a:ln>
            <a:noFill/>
          </a:ln>
          <a:effectLst>
            <a:innerShdw blurRad="482600" dist="38100">
              <a:srgbClr val="4D6778">
                <a:alpha val="65000"/>
              </a:srgbClr>
            </a:innerShdw>
          </a:effectLst>
        </p:spPr>
        <p:txBody>
          <a:bodyPr lIns="0" tIns="0" rIns="0" bIns="0"/>
          <a:lstStyle/>
          <a:p>
            <a:endParaRPr lang="en-US">
              <a:solidFill>
                <a:srgbClr val="4D6778"/>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January 2025 </a:t>
            </a:r>
          </a:p>
        </p:txBody>
      </p:sp>
      <p:sp>
        <p:nvSpPr>
          <p:cNvPr id="4" name="Footer Placeholder 3"/>
          <p:cNvSpPr>
            <a:spLocks noGrp="1"/>
          </p:cNvSpPr>
          <p:nvPr>
            <p:ph type="ftr" sz="quarter" idx="11"/>
          </p:nvPr>
        </p:nvSpPr>
        <p:spPr/>
        <p:txBody>
          <a:bodyPr/>
          <a:lstStyle/>
          <a:p>
            <a:r>
              <a:rPr lang="en-US"/>
              <a:t>The Nuts and Bolts of New Ventures - Copyright 2025  Joseph G. Hadzima Jr., All Rights Reserved</a:t>
            </a:r>
          </a:p>
        </p:txBody>
      </p:sp>
      <p:sp>
        <p:nvSpPr>
          <p:cNvPr id="5" name="Slide Number Placeholder 4"/>
          <p:cNvSpPr>
            <a:spLocks noGrp="1"/>
          </p:cNvSpPr>
          <p:nvPr>
            <p:ph type="sldNum" sz="quarter" idx="12"/>
          </p:nvPr>
        </p:nvSpPr>
        <p:spPr/>
        <p:txBody>
          <a:bodyPr/>
          <a:lstStyle/>
          <a:p>
            <a:fld id="{53652187-F495-4AAC-89E6-EA9F40767214}" type="slidenum">
              <a:rPr lang="en-US" smtClean="0"/>
              <a:t>‹#›</a:t>
            </a:fld>
            <a:endParaRPr lang="en-US"/>
          </a:p>
        </p:txBody>
      </p:sp>
    </p:spTree>
    <p:extLst>
      <p:ext uri="{BB962C8B-B14F-4D97-AF65-F5344CB8AC3E}">
        <p14:creationId xmlns:p14="http://schemas.microsoft.com/office/powerpoint/2010/main" val="2646752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2025 </a:t>
            </a: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p>
        </p:txBody>
      </p:sp>
      <p:sp>
        <p:nvSpPr>
          <p:cNvPr id="4" name="Slide Number Placeholder 3"/>
          <p:cNvSpPr>
            <a:spLocks noGrp="1"/>
          </p:cNvSpPr>
          <p:nvPr>
            <p:ph type="sldNum" sz="quarter" idx="12"/>
          </p:nvPr>
        </p:nvSpPr>
        <p:spPr/>
        <p:txBody>
          <a:bodyPr/>
          <a:lstStyle/>
          <a:p>
            <a:fld id="{53652187-F495-4AAC-89E6-EA9F40767214}" type="slidenum">
              <a:rPr lang="en-US" smtClean="0"/>
              <a:t>‹#›</a:t>
            </a:fld>
            <a:endParaRPr lang="en-US"/>
          </a:p>
        </p:txBody>
      </p:sp>
    </p:spTree>
    <p:extLst>
      <p:ext uri="{BB962C8B-B14F-4D97-AF65-F5344CB8AC3E}">
        <p14:creationId xmlns:p14="http://schemas.microsoft.com/office/powerpoint/2010/main" val="3314148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January 2025 </a:t>
            </a:r>
          </a:p>
        </p:txBody>
      </p:sp>
      <p:sp>
        <p:nvSpPr>
          <p:cNvPr id="6" name="Footer Placeholder 5"/>
          <p:cNvSpPr>
            <a:spLocks noGrp="1"/>
          </p:cNvSpPr>
          <p:nvPr>
            <p:ph type="ftr" sz="quarter" idx="11"/>
          </p:nvPr>
        </p:nvSpPr>
        <p:spPr/>
        <p:txBody>
          <a:bodyPr/>
          <a:lstStyle/>
          <a:p>
            <a:r>
              <a:rPr lang="en-US"/>
              <a:t>The Nuts and Bolts of New Ventures - Copyright 2025  Joseph G. Hadzima Jr., All Rights Reserved</a:t>
            </a:r>
          </a:p>
        </p:txBody>
      </p:sp>
      <p:sp>
        <p:nvSpPr>
          <p:cNvPr id="7" name="Slide Number Placeholder 6"/>
          <p:cNvSpPr>
            <a:spLocks noGrp="1"/>
          </p:cNvSpPr>
          <p:nvPr>
            <p:ph type="sldNum" sz="quarter" idx="12"/>
          </p:nvPr>
        </p:nvSpPr>
        <p:spPr/>
        <p:txBody>
          <a:bodyPr/>
          <a:lstStyle/>
          <a:p>
            <a:fld id="{53652187-F495-4AAC-89E6-EA9F40767214}" type="slidenum">
              <a:rPr lang="en-US" smtClean="0"/>
              <a:t>‹#›</a:t>
            </a:fld>
            <a:endParaRPr lang="en-US"/>
          </a:p>
        </p:txBody>
      </p:sp>
    </p:spTree>
    <p:extLst>
      <p:ext uri="{BB962C8B-B14F-4D97-AF65-F5344CB8AC3E}">
        <p14:creationId xmlns:p14="http://schemas.microsoft.com/office/powerpoint/2010/main" val="779168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January 2025 </a:t>
            </a:r>
          </a:p>
        </p:txBody>
      </p:sp>
      <p:sp>
        <p:nvSpPr>
          <p:cNvPr id="6" name="Footer Placeholder 5"/>
          <p:cNvSpPr>
            <a:spLocks noGrp="1"/>
          </p:cNvSpPr>
          <p:nvPr>
            <p:ph type="ftr" sz="quarter" idx="11"/>
          </p:nvPr>
        </p:nvSpPr>
        <p:spPr/>
        <p:txBody>
          <a:bodyPr/>
          <a:lstStyle/>
          <a:p>
            <a:r>
              <a:rPr lang="en-US"/>
              <a:t>The Nuts and Bolts of New Ventures - Copyright 2025  Joseph G. Hadzima Jr., All Rights Reserved</a:t>
            </a:r>
          </a:p>
        </p:txBody>
      </p:sp>
      <p:sp>
        <p:nvSpPr>
          <p:cNvPr id="7" name="Slide Number Placeholder 6"/>
          <p:cNvSpPr>
            <a:spLocks noGrp="1"/>
          </p:cNvSpPr>
          <p:nvPr>
            <p:ph type="sldNum" sz="quarter" idx="12"/>
          </p:nvPr>
        </p:nvSpPr>
        <p:spPr/>
        <p:txBody>
          <a:bodyPr/>
          <a:lstStyle/>
          <a:p>
            <a:fld id="{53652187-F495-4AAC-89E6-EA9F40767214}" type="slidenum">
              <a:rPr lang="en-US" smtClean="0"/>
              <a:t>‹#›</a:t>
            </a:fld>
            <a:endParaRPr lang="en-US"/>
          </a:p>
        </p:txBody>
      </p:sp>
    </p:spTree>
    <p:extLst>
      <p:ext uri="{BB962C8B-B14F-4D97-AF65-F5344CB8AC3E}">
        <p14:creationId xmlns:p14="http://schemas.microsoft.com/office/powerpoint/2010/main" val="1113121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January 2025 </a:t>
            </a:r>
          </a:p>
        </p:txBody>
      </p:sp>
      <p:sp>
        <p:nvSpPr>
          <p:cNvPr id="5" name="Footer Placeholder 4"/>
          <p:cNvSpPr>
            <a:spLocks noGrp="1"/>
          </p:cNvSpPr>
          <p:nvPr>
            <p:ph type="ftr" sz="quarter" idx="11"/>
          </p:nvPr>
        </p:nvSpPr>
        <p:spPr/>
        <p:txBody>
          <a:bodyPr/>
          <a:lstStyle/>
          <a:p>
            <a:r>
              <a:rPr lang="en-US"/>
              <a:t>The Nuts and Bolts of New Ventures - Copyright 2025  Joseph G. Hadzima Jr., All Rights Reserved</a:t>
            </a:r>
          </a:p>
        </p:txBody>
      </p:sp>
      <p:sp>
        <p:nvSpPr>
          <p:cNvPr id="6" name="Slide Number Placeholder 5"/>
          <p:cNvSpPr>
            <a:spLocks noGrp="1"/>
          </p:cNvSpPr>
          <p:nvPr>
            <p:ph type="sldNum" sz="quarter" idx="12"/>
          </p:nvPr>
        </p:nvSpPr>
        <p:spPr/>
        <p:txBody>
          <a:bodyPr/>
          <a:lstStyle/>
          <a:p>
            <a:fld id="{53652187-F495-4AAC-89E6-EA9F40767214}" type="slidenum">
              <a:rPr lang="en-US" smtClean="0"/>
              <a:t>‹#›</a:t>
            </a:fld>
            <a:endParaRPr lang="en-US"/>
          </a:p>
        </p:txBody>
      </p:sp>
    </p:spTree>
    <p:extLst>
      <p:ext uri="{BB962C8B-B14F-4D97-AF65-F5344CB8AC3E}">
        <p14:creationId xmlns:p14="http://schemas.microsoft.com/office/powerpoint/2010/main" val="3714981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January 2025 </a:t>
            </a:r>
          </a:p>
        </p:txBody>
      </p:sp>
      <p:sp>
        <p:nvSpPr>
          <p:cNvPr id="5" name="Footer Placeholder 4"/>
          <p:cNvSpPr>
            <a:spLocks noGrp="1"/>
          </p:cNvSpPr>
          <p:nvPr>
            <p:ph type="ftr" sz="quarter" idx="11"/>
          </p:nvPr>
        </p:nvSpPr>
        <p:spPr/>
        <p:txBody>
          <a:bodyPr/>
          <a:lstStyle/>
          <a:p>
            <a:r>
              <a:rPr lang="en-US"/>
              <a:t>The Nuts and Bolts of New Ventures - Copyright 2025  Joseph G. Hadzima Jr., All Rights Reserved</a:t>
            </a:r>
          </a:p>
        </p:txBody>
      </p:sp>
      <p:sp>
        <p:nvSpPr>
          <p:cNvPr id="6" name="Slide Number Placeholder 5"/>
          <p:cNvSpPr>
            <a:spLocks noGrp="1"/>
          </p:cNvSpPr>
          <p:nvPr>
            <p:ph type="sldNum" sz="quarter" idx="12"/>
          </p:nvPr>
        </p:nvSpPr>
        <p:spPr/>
        <p:txBody>
          <a:bodyPr/>
          <a:lstStyle/>
          <a:p>
            <a:fld id="{53652187-F495-4AAC-89E6-EA9F40767214}" type="slidenum">
              <a:rPr lang="en-US" smtClean="0"/>
              <a:t>‹#›</a:t>
            </a:fld>
            <a:endParaRPr lang="en-US"/>
          </a:p>
        </p:txBody>
      </p:sp>
    </p:spTree>
    <p:extLst>
      <p:ext uri="{BB962C8B-B14F-4D97-AF65-F5344CB8AC3E}">
        <p14:creationId xmlns:p14="http://schemas.microsoft.com/office/powerpoint/2010/main" val="219008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1"/>
          <p:cNvSpPr>
            <a:spLocks/>
          </p:cNvSpPr>
          <p:nvPr userDrawn="1"/>
        </p:nvSpPr>
        <p:spPr bwMode="auto">
          <a:xfrm>
            <a:off x="228600" y="449194"/>
            <a:ext cx="8686800" cy="1188720"/>
          </a:xfrm>
          <a:prstGeom prst="rect">
            <a:avLst/>
          </a:prstGeom>
          <a:solidFill>
            <a:srgbClr val="760025"/>
          </a:solidFill>
          <a:ln>
            <a:noFill/>
          </a:ln>
          <a:effectLst>
            <a:outerShdw blurRad="114300" dist="101600" dir="5400000" algn="l" rotWithShape="0">
              <a:schemeClr val="tx1">
                <a:alpha val="43000"/>
              </a:schemeClr>
            </a:outerShdw>
          </a:effectLst>
        </p:spPr>
        <p:txBody>
          <a:bodyPr lIns="0" tIns="0" rIns="0" bIns="0"/>
          <a:lstStyle/>
          <a:p>
            <a:pPr lvl="0"/>
            <a:endParaRPr lang="en-US"/>
          </a:p>
        </p:txBody>
      </p:sp>
      <p:sp>
        <p:nvSpPr>
          <p:cNvPr id="2" name="Title 1"/>
          <p:cNvSpPr>
            <a:spLocks noGrp="1"/>
          </p:cNvSpPr>
          <p:nvPr>
            <p:ph type="title"/>
          </p:nvPr>
        </p:nvSpPr>
        <p:spPr>
          <a:xfrm>
            <a:off x="228600" y="457200"/>
            <a:ext cx="8686800" cy="1143000"/>
          </a:xfrm>
          <a:noFill/>
          <a:effectLst>
            <a:outerShdw blurRad="114300" dist="101600" dir="5400000" algn="tl" rotWithShape="0">
              <a:schemeClr val="tx1">
                <a:alpha val="43000"/>
              </a:schemeClr>
            </a:outerShdw>
          </a:effectLst>
        </p:spPr>
        <p:txBody>
          <a:bodyPr/>
          <a:lstStyle>
            <a:lvl1pPr>
              <a:defRPr>
                <a:solidFill>
                  <a:schemeClr val="bg1"/>
                </a:solidFill>
                <a:effectLst/>
              </a:defRPr>
            </a:lvl1pPr>
          </a:lstStyle>
          <a:p>
            <a:r>
              <a:rPr lang="en-US" dirty="0"/>
              <a:t>Click to edit Master title style</a:t>
            </a:r>
          </a:p>
        </p:txBody>
      </p:sp>
      <p:sp>
        <p:nvSpPr>
          <p:cNvPr id="3" name="Content Placeholder 2"/>
          <p:cNvSpPr>
            <a:spLocks noGrp="1"/>
          </p:cNvSpPr>
          <p:nvPr>
            <p:ph idx="1"/>
          </p:nvPr>
        </p:nvSpPr>
        <p:spPr>
          <a:xfrm>
            <a:off x="457200" y="1828800"/>
            <a:ext cx="8229600" cy="4221163"/>
          </a:xfrm>
        </p:spPr>
        <p:txBody>
          <a:bodyPr/>
          <a:lstStyle>
            <a:lvl1pPr marL="274320" indent="-274320">
              <a:lnSpc>
                <a:spcPct val="100000"/>
              </a:lnSpc>
              <a:spcBef>
                <a:spcPts val="300"/>
              </a:spcBef>
              <a:spcAft>
                <a:spcPts val="300"/>
              </a:spcAft>
              <a:defRPr/>
            </a:lvl1pPr>
            <a:lvl2pPr>
              <a:lnSpc>
                <a:spcPct val="100000"/>
              </a:lnSpc>
              <a:spcBef>
                <a:spcPts val="300"/>
              </a:spcBef>
              <a:spcAft>
                <a:spcPts val="300"/>
              </a:spcAft>
              <a:defRPr baseline="0"/>
            </a:lvl2pPr>
            <a:lvl3pPr>
              <a:lnSpc>
                <a:spcPct val="100000"/>
              </a:lnSpc>
              <a:spcBef>
                <a:spcPts val="300"/>
              </a:spcBef>
              <a:spcAft>
                <a:spcPts val="300"/>
              </a:spcAft>
              <a:defRPr/>
            </a:lvl3pPr>
            <a:lvl4pPr>
              <a:lnSpc>
                <a:spcPct val="100000"/>
              </a:lnSpc>
              <a:spcBef>
                <a:spcPts val="300"/>
              </a:spcBef>
              <a:spcAft>
                <a:spcPts val="300"/>
              </a:spcAft>
              <a:defRPr/>
            </a:lvl4pPr>
            <a:lvl5pPr>
              <a:lnSpc>
                <a:spcPct val="100000"/>
              </a:lnSpc>
              <a:spcBef>
                <a:spcPts val="300"/>
              </a:spcBef>
              <a:spcAft>
                <a:spcPts val="300"/>
              </a:spcAft>
              <a:defRPr/>
            </a:lvl5pPr>
          </a:lstStyle>
          <a:p>
            <a:pPr lvl="0"/>
            <a:r>
              <a:rPr lang="en-US" dirty="0"/>
              <a:t>Click to edit Master text styles</a:t>
            </a:r>
          </a:p>
          <a:p>
            <a:pPr lvl="1"/>
            <a:r>
              <a:rPr lang="en-US" dirty="0"/>
              <a:t>Second level – with more than one line of text in the bullet</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502920" y="6336115"/>
            <a:ext cx="2133600" cy="365125"/>
          </a:xfrm>
        </p:spPr>
        <p:txBody>
          <a:bodyPr/>
          <a:lstStyle/>
          <a:p>
            <a:r>
              <a:rPr lang="en-US"/>
              <a:t>January 2025 </a:t>
            </a:r>
            <a:endParaRPr lang="en-US" dirty="0"/>
          </a:p>
        </p:txBody>
      </p:sp>
      <p:sp>
        <p:nvSpPr>
          <p:cNvPr id="5" name="Footer Placeholder 4"/>
          <p:cNvSpPr>
            <a:spLocks noGrp="1"/>
          </p:cNvSpPr>
          <p:nvPr>
            <p:ph type="ftr" sz="quarter" idx="11"/>
          </p:nvPr>
        </p:nvSpPr>
        <p:spPr>
          <a:xfrm>
            <a:off x="1371600" y="6336115"/>
            <a:ext cx="6858000" cy="365125"/>
          </a:xfrm>
        </p:spPr>
        <p:txBody>
          <a:bodyPr/>
          <a:lstStyle/>
          <a:p>
            <a:r>
              <a:rPr lang="en-US"/>
              <a:t>The Nuts and Bolts of New Ventures - Copyright 2025  Joseph G. Hadzima Jr., All Rights Reserved</a:t>
            </a:r>
            <a:endParaRPr lang="en-US" dirty="0"/>
          </a:p>
        </p:txBody>
      </p:sp>
      <p:sp>
        <p:nvSpPr>
          <p:cNvPr id="6" name="Slide Number Placeholder 5"/>
          <p:cNvSpPr>
            <a:spLocks noGrp="1"/>
          </p:cNvSpPr>
          <p:nvPr>
            <p:ph type="sldNum" sz="quarter" idx="12"/>
          </p:nvPr>
        </p:nvSpPr>
        <p:spPr>
          <a:xfrm>
            <a:off x="8229600" y="6336115"/>
            <a:ext cx="373380" cy="365125"/>
          </a:xfrm>
        </p:spPr>
        <p:txBody>
          <a:bodyPr/>
          <a:lstStyle>
            <a:lvl1pPr>
              <a:defRPr sz="1000">
                <a:solidFill>
                  <a:srgbClr val="4D6778"/>
                </a:solidFill>
              </a:defRPr>
            </a:lvl1pPr>
          </a:lstStyle>
          <a:p>
            <a:fld id="{E6677AF7-9EED-4392-B4B8-2553A1AB996D}" type="slidenum">
              <a:rPr lang="en-US" smtClean="0"/>
              <a:pPr/>
              <a:t>‹#›</a:t>
            </a:fld>
            <a:endParaRPr lang="en-US" dirty="0"/>
          </a:p>
        </p:txBody>
      </p:sp>
    </p:spTree>
    <p:extLst>
      <p:ext uri="{BB962C8B-B14F-4D97-AF65-F5344CB8AC3E}">
        <p14:creationId xmlns:p14="http://schemas.microsoft.com/office/powerpoint/2010/main" val="339419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76002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January 2025 </a:t>
            </a:r>
          </a:p>
        </p:txBody>
      </p:sp>
      <p:sp>
        <p:nvSpPr>
          <p:cNvPr id="5" name="Footer Placeholder 4"/>
          <p:cNvSpPr>
            <a:spLocks noGrp="1"/>
          </p:cNvSpPr>
          <p:nvPr>
            <p:ph type="ftr" sz="quarter" idx="11"/>
          </p:nvPr>
        </p:nvSpPr>
        <p:spPr/>
        <p:txBody>
          <a:bodyPr/>
          <a:lstStyle/>
          <a:p>
            <a:r>
              <a:rPr lang="en-US"/>
              <a:t>The Nuts and Bolts of New Ventures - Copyright 2025  Joseph G. Hadzima Jr., All Rights Reserved</a:t>
            </a:r>
          </a:p>
        </p:txBody>
      </p:sp>
      <p:sp>
        <p:nvSpPr>
          <p:cNvPr id="6" name="Slide Number Placeholder 5"/>
          <p:cNvSpPr>
            <a:spLocks noGrp="1"/>
          </p:cNvSpPr>
          <p:nvPr>
            <p:ph type="sldNum" sz="quarter" idx="12"/>
          </p:nvPr>
        </p:nvSpPr>
        <p:spPr/>
        <p:txBody>
          <a:bodyPr/>
          <a:lstStyle/>
          <a:p>
            <a:fld id="{E6677AF7-9EED-4392-B4B8-2553A1AB996D}" type="slidenum">
              <a:rPr lang="en-US" smtClean="0"/>
              <a:t>‹#›</a:t>
            </a:fld>
            <a:endParaRPr lang="en-US"/>
          </a:p>
        </p:txBody>
      </p:sp>
    </p:spTree>
    <p:extLst>
      <p:ext uri="{BB962C8B-B14F-4D97-AF65-F5344CB8AC3E}">
        <p14:creationId xmlns:p14="http://schemas.microsoft.com/office/powerpoint/2010/main" val="168511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3">
            <a:lum/>
          </a:blip>
          <a:srcRect/>
          <a:stretch>
            <a:fillRect l="2000" t="6000" r="2000" b="6000"/>
          </a:stretch>
        </a:blipFill>
        <a:effectLst/>
      </p:bgPr>
    </p:bg>
    <p:spTree>
      <p:nvGrpSpPr>
        <p:cNvPr id="1" name=""/>
        <p:cNvGrpSpPr/>
        <p:nvPr/>
      </p:nvGrpSpPr>
      <p:grpSpPr>
        <a:xfrm>
          <a:off x="0" y="0"/>
          <a:ext cx="0" cy="0"/>
          <a:chOff x="0" y="0"/>
          <a:chExt cx="0" cy="0"/>
        </a:xfrm>
      </p:grpSpPr>
      <p:sp>
        <p:nvSpPr>
          <p:cNvPr id="8" name="Rectangle 1"/>
          <p:cNvSpPr>
            <a:spLocks/>
          </p:cNvSpPr>
          <p:nvPr userDrawn="1"/>
        </p:nvSpPr>
        <p:spPr bwMode="auto">
          <a:xfrm>
            <a:off x="228600" y="466286"/>
            <a:ext cx="8686800" cy="1188720"/>
          </a:xfrm>
          <a:prstGeom prst="rect">
            <a:avLst/>
          </a:prstGeom>
          <a:solidFill>
            <a:srgbClr val="760025">
              <a:alpha val="87000"/>
            </a:srgbClr>
          </a:solidFill>
          <a:ln>
            <a:noFill/>
          </a:ln>
          <a:effectLst>
            <a:outerShdw blurRad="114300" dist="101600" dir="5400000" algn="tl" rotWithShape="0">
              <a:schemeClr val="tx1">
                <a:alpha val="43000"/>
              </a:schemeClr>
            </a:outerShdw>
            <a:reflection blurRad="6350" stA="52000" endA="300" endPos="35000" dir="5400000" sy="-100000" algn="bl" rotWithShape="0"/>
          </a:effectLst>
        </p:spPr>
        <p:txBody>
          <a:bodyPr lIns="0" tIns="0" rIns="0" bIns="0"/>
          <a:lstStyle/>
          <a:p>
            <a:pPr lvl="0"/>
            <a:endParaRPr lang="en-US"/>
          </a:p>
        </p:txBody>
      </p:sp>
      <p:sp>
        <p:nvSpPr>
          <p:cNvPr id="2" name="Title 1"/>
          <p:cNvSpPr>
            <a:spLocks noGrp="1"/>
          </p:cNvSpPr>
          <p:nvPr>
            <p:ph type="title"/>
          </p:nvPr>
        </p:nvSpPr>
        <p:spPr>
          <a:xfrm>
            <a:off x="268224" y="522767"/>
            <a:ext cx="8686800" cy="114300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8288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02920" y="6327648"/>
            <a:ext cx="2133600" cy="365125"/>
          </a:xfrm>
        </p:spPr>
        <p:txBody>
          <a:bodyPr/>
          <a:lstStyle/>
          <a:p>
            <a:r>
              <a:rPr lang="en-US"/>
              <a:t>January 2025 </a:t>
            </a:r>
          </a:p>
        </p:txBody>
      </p:sp>
      <p:sp>
        <p:nvSpPr>
          <p:cNvPr id="6" name="Footer Placeholder 5"/>
          <p:cNvSpPr>
            <a:spLocks noGrp="1"/>
          </p:cNvSpPr>
          <p:nvPr>
            <p:ph type="ftr" sz="quarter" idx="11"/>
          </p:nvPr>
        </p:nvSpPr>
        <p:spPr>
          <a:xfrm>
            <a:off x="1371600" y="6327648"/>
            <a:ext cx="6858000" cy="365125"/>
          </a:xfrm>
        </p:spPr>
        <p:txBody>
          <a:bodyPr/>
          <a:lstStyle/>
          <a:p>
            <a:r>
              <a:rPr lang="en-US"/>
              <a:t>The Nuts and Bolts of New Ventures - Copyright 2025  Joseph G. Hadzima Jr., All Rights Reserved</a:t>
            </a:r>
          </a:p>
        </p:txBody>
      </p:sp>
      <p:sp>
        <p:nvSpPr>
          <p:cNvPr id="7" name="Slide Number Placeholder 6"/>
          <p:cNvSpPr>
            <a:spLocks noGrp="1"/>
          </p:cNvSpPr>
          <p:nvPr>
            <p:ph type="sldNum" sz="quarter" idx="12"/>
          </p:nvPr>
        </p:nvSpPr>
        <p:spPr>
          <a:xfrm>
            <a:off x="8229600" y="6327648"/>
            <a:ext cx="373380" cy="365125"/>
          </a:xfrm>
        </p:spPr>
        <p:txBody>
          <a:bodyPr/>
          <a:lstStyle/>
          <a:p>
            <a:fld id="{E6677AF7-9EED-4392-B4B8-2553A1AB996D}" type="slidenum">
              <a:rPr lang="en-US" smtClean="0"/>
              <a:t>‹#›</a:t>
            </a:fld>
            <a:endParaRPr lang="en-US"/>
          </a:p>
        </p:txBody>
      </p:sp>
    </p:spTree>
    <p:extLst>
      <p:ext uri="{BB962C8B-B14F-4D97-AF65-F5344CB8AC3E}">
        <p14:creationId xmlns:p14="http://schemas.microsoft.com/office/powerpoint/2010/main" val="367047041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1"/>
          <p:cNvSpPr>
            <a:spLocks/>
          </p:cNvSpPr>
          <p:nvPr userDrawn="1"/>
        </p:nvSpPr>
        <p:spPr bwMode="auto">
          <a:xfrm>
            <a:off x="228600" y="466414"/>
            <a:ext cx="8686800" cy="1188720"/>
          </a:xfrm>
          <a:prstGeom prst="rect">
            <a:avLst/>
          </a:prstGeom>
          <a:solidFill>
            <a:srgbClr val="760025">
              <a:alpha val="87000"/>
            </a:srgbClr>
          </a:solidFill>
          <a:ln>
            <a:noFill/>
          </a:ln>
          <a:effectLst>
            <a:outerShdw blurRad="114300" dist="101600" dir="5400000" algn="tl" rotWithShape="0">
              <a:schemeClr val="tx1">
                <a:alpha val="43000"/>
              </a:schemeClr>
            </a:outerShdw>
            <a:reflection blurRad="6350" stA="52000" endA="300" endPos="35000" dir="5400000" sy="-100000" algn="bl" rotWithShape="0"/>
          </a:effectLst>
        </p:spPr>
        <p:txBody>
          <a:bodyPr lIns="0" tIns="0" rIns="0" bIns="0"/>
          <a:lstStyle/>
          <a:p>
            <a:pPr lvl="0"/>
            <a:endParaRPr lang="en-US"/>
          </a:p>
        </p:txBody>
      </p:sp>
      <p:sp>
        <p:nvSpPr>
          <p:cNvPr id="2" name="Title 1"/>
          <p:cNvSpPr>
            <a:spLocks noGrp="1"/>
          </p:cNvSpPr>
          <p:nvPr>
            <p:ph type="title"/>
          </p:nvPr>
        </p:nvSpPr>
        <p:spPr>
          <a:xfrm>
            <a:off x="256032" y="479732"/>
            <a:ext cx="8648700" cy="1143000"/>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809750"/>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49512"/>
            <a:ext cx="4040188"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809750"/>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49512"/>
            <a:ext cx="4041775"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January 2025 </a:t>
            </a:r>
          </a:p>
        </p:txBody>
      </p:sp>
      <p:sp>
        <p:nvSpPr>
          <p:cNvPr id="8" name="Footer Placeholder 7"/>
          <p:cNvSpPr>
            <a:spLocks noGrp="1"/>
          </p:cNvSpPr>
          <p:nvPr>
            <p:ph type="ftr" sz="quarter" idx="11"/>
          </p:nvPr>
        </p:nvSpPr>
        <p:spPr>
          <a:xfrm>
            <a:off x="1371600" y="6327648"/>
            <a:ext cx="6858000" cy="365125"/>
          </a:xfrm>
        </p:spPr>
        <p:txBody>
          <a:bodyPr/>
          <a:lstStyle/>
          <a:p>
            <a:r>
              <a:rPr lang="en-US"/>
              <a:t>The Nuts and Bolts of New Ventures - Copyright 2025  Joseph G. Hadzima Jr., All Rights Reserved</a:t>
            </a:r>
            <a:endParaRPr lang="en-US" dirty="0"/>
          </a:p>
        </p:txBody>
      </p:sp>
      <p:sp>
        <p:nvSpPr>
          <p:cNvPr id="9" name="Slide Number Placeholder 8"/>
          <p:cNvSpPr>
            <a:spLocks noGrp="1"/>
          </p:cNvSpPr>
          <p:nvPr>
            <p:ph type="sldNum" sz="quarter" idx="12"/>
          </p:nvPr>
        </p:nvSpPr>
        <p:spPr/>
        <p:txBody>
          <a:bodyPr/>
          <a:lstStyle/>
          <a:p>
            <a:fld id="{E6677AF7-9EED-4392-B4B8-2553A1AB996D}" type="slidenum">
              <a:rPr lang="en-US" smtClean="0"/>
              <a:t>‹#›</a:t>
            </a:fld>
            <a:endParaRPr lang="en-US"/>
          </a:p>
        </p:txBody>
      </p:sp>
    </p:spTree>
    <p:extLst>
      <p:ext uri="{BB962C8B-B14F-4D97-AF65-F5344CB8AC3E}">
        <p14:creationId xmlns:p14="http://schemas.microsoft.com/office/powerpoint/2010/main" val="586379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1"/>
          <p:cNvSpPr>
            <a:spLocks/>
          </p:cNvSpPr>
          <p:nvPr userDrawn="1"/>
        </p:nvSpPr>
        <p:spPr bwMode="auto">
          <a:xfrm>
            <a:off x="240792" y="457200"/>
            <a:ext cx="8686800" cy="1188720"/>
          </a:xfrm>
          <a:prstGeom prst="rect">
            <a:avLst/>
          </a:prstGeom>
          <a:solidFill>
            <a:srgbClr val="760025">
              <a:alpha val="87000"/>
            </a:srgbClr>
          </a:solidFill>
          <a:ln>
            <a:noFill/>
          </a:ln>
          <a:effectLst>
            <a:outerShdw blurRad="114300" dist="101600" dir="5400000" algn="tl" rotWithShape="0">
              <a:schemeClr val="tx1">
                <a:alpha val="43000"/>
              </a:schemeClr>
            </a:outerShdw>
            <a:reflection blurRad="6350" stA="52000" endA="300" endPos="35000" dir="5400000" sy="-100000" algn="bl" rotWithShape="0"/>
          </a:effectLst>
        </p:spPr>
        <p:txBody>
          <a:bodyPr lIns="0" tIns="0" rIns="0" bIns="0"/>
          <a:lstStyle/>
          <a:p>
            <a:pPr lvl="0"/>
            <a:endParaRPr lang="en-US"/>
          </a:p>
        </p:txBody>
      </p:sp>
      <p:sp>
        <p:nvSpPr>
          <p:cNvPr id="2" name="Title 1"/>
          <p:cNvSpPr>
            <a:spLocks noGrp="1"/>
          </p:cNvSpPr>
          <p:nvPr>
            <p:ph type="title"/>
          </p:nvPr>
        </p:nvSpPr>
        <p:spPr>
          <a:xfrm>
            <a:off x="256032" y="457200"/>
            <a:ext cx="8648700" cy="11430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Date Placeholder 2"/>
          <p:cNvSpPr>
            <a:spLocks noGrp="1"/>
          </p:cNvSpPr>
          <p:nvPr>
            <p:ph type="dt" sz="half" idx="10"/>
          </p:nvPr>
        </p:nvSpPr>
        <p:spPr>
          <a:xfrm>
            <a:off x="502920" y="6336792"/>
            <a:ext cx="2133600" cy="365125"/>
          </a:xfrm>
        </p:spPr>
        <p:txBody>
          <a:bodyPr/>
          <a:lstStyle/>
          <a:p>
            <a:r>
              <a:rPr lang="en-US"/>
              <a:t>January 2025 </a:t>
            </a:r>
            <a:endParaRPr lang="en-US" dirty="0"/>
          </a:p>
        </p:txBody>
      </p:sp>
      <p:sp>
        <p:nvSpPr>
          <p:cNvPr id="4" name="Footer Placeholder 3"/>
          <p:cNvSpPr>
            <a:spLocks noGrp="1"/>
          </p:cNvSpPr>
          <p:nvPr>
            <p:ph type="ftr" sz="quarter" idx="11"/>
          </p:nvPr>
        </p:nvSpPr>
        <p:spPr>
          <a:xfrm>
            <a:off x="1371600" y="6336792"/>
            <a:ext cx="6858000" cy="365125"/>
          </a:xfrm>
        </p:spPr>
        <p:txBody>
          <a:bodyPr/>
          <a:lstStyle>
            <a:lvl1pPr>
              <a:defRPr sz="1000"/>
            </a:lvl1pPr>
          </a:lstStyle>
          <a:p>
            <a:r>
              <a:rPr lang="en-US"/>
              <a:t>The Nuts and Bolts of New Ventures - Copyright 2025  Joseph G. Hadzima Jr., All Rights Reserved</a:t>
            </a:r>
            <a:endParaRPr lang="en-US" dirty="0"/>
          </a:p>
        </p:txBody>
      </p:sp>
      <p:sp>
        <p:nvSpPr>
          <p:cNvPr id="5" name="Slide Number Placeholder 4"/>
          <p:cNvSpPr>
            <a:spLocks noGrp="1"/>
          </p:cNvSpPr>
          <p:nvPr>
            <p:ph type="sldNum" sz="quarter" idx="12"/>
          </p:nvPr>
        </p:nvSpPr>
        <p:spPr>
          <a:xfrm>
            <a:off x="8229600" y="6336792"/>
            <a:ext cx="373380" cy="365125"/>
          </a:xfrm>
        </p:spPr>
        <p:txBody>
          <a:bodyPr/>
          <a:lstStyle/>
          <a:p>
            <a:fld id="{E6677AF7-9EED-4392-B4B8-2553A1AB996D}" type="slidenum">
              <a:rPr lang="en-US" smtClean="0"/>
              <a:t>‹#›</a:t>
            </a:fld>
            <a:endParaRPr lang="en-US"/>
          </a:p>
        </p:txBody>
      </p:sp>
    </p:spTree>
    <p:extLst>
      <p:ext uri="{BB962C8B-B14F-4D97-AF65-F5344CB8AC3E}">
        <p14:creationId xmlns:p14="http://schemas.microsoft.com/office/powerpoint/2010/main" val="209492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6327648"/>
            <a:ext cx="2133600" cy="365125"/>
          </a:xfrm>
        </p:spPr>
        <p:txBody>
          <a:bodyPr/>
          <a:lstStyle/>
          <a:p>
            <a:r>
              <a:rPr lang="en-US"/>
              <a:t>January 2025 </a:t>
            </a:r>
          </a:p>
        </p:txBody>
      </p:sp>
      <p:sp>
        <p:nvSpPr>
          <p:cNvPr id="3" name="Footer Placeholder 2"/>
          <p:cNvSpPr>
            <a:spLocks noGrp="1"/>
          </p:cNvSpPr>
          <p:nvPr>
            <p:ph type="ftr" sz="quarter" idx="11"/>
          </p:nvPr>
        </p:nvSpPr>
        <p:spPr>
          <a:xfrm>
            <a:off x="1371600" y="6327648"/>
            <a:ext cx="6858000" cy="365125"/>
          </a:xfrm>
        </p:spPr>
        <p:txBody>
          <a:bodyPr/>
          <a:lstStyle/>
          <a:p>
            <a:r>
              <a:rPr lang="en-US"/>
              <a:t>The Nuts and Bolts of New Ventures - Copyright 2025  Joseph G. Hadzima Jr., All Rights Reserved</a:t>
            </a:r>
          </a:p>
        </p:txBody>
      </p:sp>
      <p:sp>
        <p:nvSpPr>
          <p:cNvPr id="4" name="Slide Number Placeholder 3"/>
          <p:cNvSpPr>
            <a:spLocks noGrp="1"/>
          </p:cNvSpPr>
          <p:nvPr>
            <p:ph type="sldNum" sz="quarter" idx="12"/>
          </p:nvPr>
        </p:nvSpPr>
        <p:spPr/>
        <p:txBody>
          <a:bodyPr/>
          <a:lstStyle/>
          <a:p>
            <a:fld id="{E6677AF7-9EED-4392-B4B8-2553A1AB996D}" type="slidenum">
              <a:rPr lang="en-US" smtClean="0"/>
              <a:t>‹#›</a:t>
            </a:fld>
            <a:endParaRPr lang="en-US"/>
          </a:p>
        </p:txBody>
      </p:sp>
    </p:spTree>
    <p:extLst>
      <p:ext uri="{BB962C8B-B14F-4D97-AF65-F5344CB8AC3E}">
        <p14:creationId xmlns:p14="http://schemas.microsoft.com/office/powerpoint/2010/main" val="345621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33399"/>
            <a:ext cx="3157919" cy="1137967"/>
          </a:xfrm>
        </p:spPr>
        <p:txBody>
          <a:bodyPr anchor="ctr">
            <a:normAutofit/>
          </a:bodyPr>
          <a:lstStyle>
            <a:lvl1pPr algn="l">
              <a:defRPr sz="2400" b="1"/>
            </a:lvl1pPr>
          </a:lstStyle>
          <a:p>
            <a:r>
              <a:rPr lang="en-US"/>
              <a:t>Click to edit Master title style</a:t>
            </a:r>
            <a:endParaRPr lang="en-US" dirty="0"/>
          </a:p>
        </p:txBody>
      </p:sp>
      <p:sp>
        <p:nvSpPr>
          <p:cNvPr id="3" name="Content Placeholder 2"/>
          <p:cNvSpPr>
            <a:spLocks noGrp="1"/>
          </p:cNvSpPr>
          <p:nvPr>
            <p:ph idx="1"/>
          </p:nvPr>
        </p:nvSpPr>
        <p:spPr>
          <a:xfrm>
            <a:off x="3572256" y="533400"/>
            <a:ext cx="5343144" cy="57318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1695450"/>
            <a:ext cx="3157919" cy="45938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January 2025 </a:t>
            </a:r>
          </a:p>
        </p:txBody>
      </p:sp>
      <p:sp>
        <p:nvSpPr>
          <p:cNvPr id="6" name="Footer Placeholder 5"/>
          <p:cNvSpPr>
            <a:spLocks noGrp="1"/>
          </p:cNvSpPr>
          <p:nvPr>
            <p:ph type="ftr" sz="quarter" idx="11"/>
          </p:nvPr>
        </p:nvSpPr>
        <p:spPr/>
        <p:txBody>
          <a:bodyPr/>
          <a:lstStyle/>
          <a:p>
            <a:r>
              <a:rPr lang="en-US"/>
              <a:t>The Nuts and Bolts of New Ventures - Copyright 2025  Joseph G. Hadzima Jr., All Rights Reserved</a:t>
            </a:r>
          </a:p>
        </p:txBody>
      </p:sp>
      <p:sp>
        <p:nvSpPr>
          <p:cNvPr id="7" name="Slide Number Placeholder 6"/>
          <p:cNvSpPr>
            <a:spLocks noGrp="1"/>
          </p:cNvSpPr>
          <p:nvPr>
            <p:ph type="sldNum" sz="quarter" idx="12"/>
          </p:nvPr>
        </p:nvSpPr>
        <p:spPr/>
        <p:txBody>
          <a:bodyPr/>
          <a:lstStyle/>
          <a:p>
            <a:fld id="{E6677AF7-9EED-4392-B4B8-2553A1AB996D}" type="slidenum">
              <a:rPr lang="en-US" smtClean="0"/>
              <a:t>‹#›</a:t>
            </a:fld>
            <a:endParaRPr lang="en-US"/>
          </a:p>
        </p:txBody>
      </p:sp>
    </p:spTree>
    <p:extLst>
      <p:ext uri="{BB962C8B-B14F-4D97-AF65-F5344CB8AC3E}">
        <p14:creationId xmlns:p14="http://schemas.microsoft.com/office/powerpoint/2010/main" val="282526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2000" t="6000" r="2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 y="496824"/>
            <a:ext cx="86487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828800"/>
            <a:ext cx="8229600" cy="4419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6328388"/>
            <a:ext cx="2133600" cy="365125"/>
          </a:xfrm>
          <a:prstGeom prst="rect">
            <a:avLst/>
          </a:prstGeom>
        </p:spPr>
        <p:txBody>
          <a:bodyPr vert="horz" lIns="91440" tIns="45720" rIns="91440" bIns="45720" rtlCol="0" anchor="ctr"/>
          <a:lstStyle>
            <a:lvl1pPr algn="l">
              <a:defRPr sz="1000">
                <a:solidFill>
                  <a:srgbClr val="4D6778"/>
                </a:solidFill>
                <a:latin typeface="Arial" panose="020B0604020202020204" pitchFamily="34" charset="0"/>
                <a:cs typeface="Arial" panose="020B0604020202020204" pitchFamily="34" charset="0"/>
              </a:defRPr>
            </a:lvl1pPr>
          </a:lstStyle>
          <a:p>
            <a:r>
              <a:rPr lang="en-US"/>
              <a:t>January 2025 </a:t>
            </a:r>
            <a:endParaRPr lang="en-US" dirty="0"/>
          </a:p>
        </p:txBody>
      </p:sp>
      <p:sp>
        <p:nvSpPr>
          <p:cNvPr id="5" name="Footer Placeholder 4"/>
          <p:cNvSpPr>
            <a:spLocks noGrp="1"/>
          </p:cNvSpPr>
          <p:nvPr>
            <p:ph type="ftr" sz="quarter" idx="3"/>
          </p:nvPr>
        </p:nvSpPr>
        <p:spPr>
          <a:xfrm>
            <a:off x="1371600" y="6328388"/>
            <a:ext cx="6858000" cy="365125"/>
          </a:xfrm>
          <a:prstGeom prst="rect">
            <a:avLst/>
          </a:prstGeom>
        </p:spPr>
        <p:txBody>
          <a:bodyPr vert="horz" lIns="91440" tIns="45720" rIns="91440" bIns="45720" rtlCol="0" anchor="ctr"/>
          <a:lstStyle>
            <a:lvl1pPr algn="ctr">
              <a:defRPr sz="1000">
                <a:solidFill>
                  <a:srgbClr val="4D6778"/>
                </a:solidFill>
                <a:latin typeface="Arial" panose="020B0604020202020204" pitchFamily="34" charset="0"/>
                <a:cs typeface="Arial" panose="020B0604020202020204" pitchFamily="34" charset="0"/>
              </a:defRPr>
            </a:lvl1pPr>
          </a:lstStyle>
          <a:p>
            <a:r>
              <a:rPr lang="en-US"/>
              <a:t>The Nuts and Bolts of New Ventures - Copyright 2025  Joseph G. Hadzima Jr., All Rights Reserved</a:t>
            </a:r>
            <a:endParaRPr lang="en-US" dirty="0"/>
          </a:p>
        </p:txBody>
      </p:sp>
      <p:sp>
        <p:nvSpPr>
          <p:cNvPr id="6" name="Slide Number Placeholder 5"/>
          <p:cNvSpPr>
            <a:spLocks noGrp="1"/>
          </p:cNvSpPr>
          <p:nvPr>
            <p:ph type="sldNum" sz="quarter" idx="4"/>
          </p:nvPr>
        </p:nvSpPr>
        <p:spPr>
          <a:xfrm>
            <a:off x="8229600" y="6328388"/>
            <a:ext cx="373380" cy="365125"/>
          </a:xfrm>
          <a:prstGeom prst="rect">
            <a:avLst/>
          </a:prstGeom>
        </p:spPr>
        <p:txBody>
          <a:bodyPr vert="horz" lIns="91440" tIns="45720" rIns="91440" bIns="45720" rtlCol="0" anchor="ctr"/>
          <a:lstStyle>
            <a:lvl1pPr algn="r">
              <a:defRPr sz="1000">
                <a:solidFill>
                  <a:srgbClr val="4D6778"/>
                </a:solidFill>
                <a:latin typeface="Arial" panose="020B0604020202020204" pitchFamily="34" charset="0"/>
                <a:cs typeface="Arial" panose="020B0604020202020204" pitchFamily="34" charset="0"/>
              </a:defRPr>
            </a:lvl1pPr>
          </a:lstStyle>
          <a:p>
            <a:fld id="{E6677AF7-9EED-4392-B4B8-2553A1AB996D}" type="slidenum">
              <a:rPr lang="en-US" smtClean="0"/>
              <a:pPr/>
              <a:t>‹#›</a:t>
            </a:fld>
            <a:endParaRPr lang="en-US"/>
          </a:p>
        </p:txBody>
      </p:sp>
      <p:sp>
        <p:nvSpPr>
          <p:cNvPr id="9" name="Line 4"/>
          <p:cNvSpPr>
            <a:spLocks noChangeShapeType="1"/>
          </p:cNvSpPr>
          <p:nvPr/>
        </p:nvSpPr>
        <p:spPr bwMode="auto">
          <a:xfrm flipH="1">
            <a:off x="177800" y="25400"/>
            <a:ext cx="0" cy="6832600"/>
          </a:xfrm>
          <a:prstGeom prst="line">
            <a:avLst/>
          </a:prstGeom>
          <a:noFill/>
          <a:ln w="15875">
            <a:solidFill>
              <a:srgbClr val="760025"/>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 name="Line 5"/>
          <p:cNvSpPr>
            <a:spLocks noChangeShapeType="1"/>
          </p:cNvSpPr>
          <p:nvPr/>
        </p:nvSpPr>
        <p:spPr bwMode="auto">
          <a:xfrm>
            <a:off x="213360" y="408432"/>
            <a:ext cx="8778240" cy="0"/>
          </a:xfrm>
          <a:prstGeom prst="line">
            <a:avLst/>
          </a:prstGeom>
          <a:noFill/>
          <a:ln w="15875">
            <a:solidFill>
              <a:srgbClr val="760025"/>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lvl="0"/>
            <a:endParaRPr lang="en-US"/>
          </a:p>
        </p:txBody>
      </p:sp>
      <p:sp>
        <p:nvSpPr>
          <p:cNvPr id="20" name="Line 4"/>
          <p:cNvSpPr>
            <a:spLocks noChangeShapeType="1"/>
          </p:cNvSpPr>
          <p:nvPr/>
        </p:nvSpPr>
        <p:spPr bwMode="auto">
          <a:xfrm flipH="1">
            <a:off x="8968740" y="0"/>
            <a:ext cx="0" cy="6858000"/>
          </a:xfrm>
          <a:prstGeom prst="line">
            <a:avLst/>
          </a:prstGeom>
          <a:noFill/>
          <a:ln w="15875">
            <a:solidFill>
              <a:srgbClr val="760025"/>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lvl="0"/>
            <a:endParaRPr lang="en-US"/>
          </a:p>
        </p:txBody>
      </p:sp>
      <p:sp>
        <p:nvSpPr>
          <p:cNvPr id="21" name="Line 7"/>
          <p:cNvSpPr>
            <a:spLocks noChangeShapeType="1"/>
          </p:cNvSpPr>
          <p:nvPr/>
        </p:nvSpPr>
        <p:spPr bwMode="auto">
          <a:xfrm flipH="1">
            <a:off x="21639213" y="76200"/>
            <a:ext cx="1587" cy="9702800"/>
          </a:xfrm>
          <a:prstGeom prst="line">
            <a:avLst/>
          </a:prstGeom>
          <a:noFill/>
          <a:ln w="9525">
            <a:solidFill>
              <a:srgbClr val="AFAFAF"/>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3" name="Line 5"/>
          <p:cNvSpPr>
            <a:spLocks noChangeShapeType="1"/>
          </p:cNvSpPr>
          <p:nvPr/>
        </p:nvSpPr>
        <p:spPr bwMode="auto">
          <a:xfrm>
            <a:off x="175260" y="6336792"/>
            <a:ext cx="8778240" cy="0"/>
          </a:xfrm>
          <a:prstGeom prst="line">
            <a:avLst/>
          </a:prstGeom>
          <a:noFill/>
          <a:ln w="15875">
            <a:solidFill>
              <a:srgbClr val="760025"/>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lvl="0"/>
            <a:endParaRPr lang="en-US"/>
          </a:p>
        </p:txBody>
      </p:sp>
      <p:grpSp>
        <p:nvGrpSpPr>
          <p:cNvPr id="25" name="Group 24"/>
          <p:cNvGrpSpPr/>
          <p:nvPr/>
        </p:nvGrpSpPr>
        <p:grpSpPr>
          <a:xfrm>
            <a:off x="234465" y="86250"/>
            <a:ext cx="291684" cy="291684"/>
            <a:chOff x="632403" y="810031"/>
            <a:chExt cx="291684" cy="291684"/>
          </a:xfrm>
        </p:grpSpPr>
        <p:grpSp>
          <p:nvGrpSpPr>
            <p:cNvPr id="28" name="Group 27"/>
            <p:cNvGrpSpPr/>
            <p:nvPr/>
          </p:nvGrpSpPr>
          <p:grpSpPr>
            <a:xfrm>
              <a:off x="698553" y="810031"/>
              <a:ext cx="159384" cy="291684"/>
              <a:chOff x="263082" y="76200"/>
              <a:chExt cx="174879" cy="320040"/>
            </a:xfrm>
          </p:grpSpPr>
          <p:sp>
            <p:nvSpPr>
              <p:cNvPr id="30" name="Oval 29"/>
              <p:cNvSpPr>
                <a:spLocks noChangeAspect="1"/>
              </p:cNvSpPr>
              <p:nvPr/>
            </p:nvSpPr>
            <p:spPr>
              <a:xfrm>
                <a:off x="263082" y="148781"/>
                <a:ext cx="174879" cy="174879"/>
              </a:xfrm>
              <a:prstGeom prst="ellipse">
                <a:avLst/>
              </a:prstGeom>
              <a:noFill/>
              <a:ln w="19050">
                <a:solidFill>
                  <a:srgbClr val="760025">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350521" y="76200"/>
                <a:ext cx="0" cy="320040"/>
              </a:xfrm>
              <a:prstGeom prst="line">
                <a:avLst/>
              </a:prstGeom>
              <a:ln w="19050">
                <a:solidFill>
                  <a:srgbClr val="760025">
                    <a:alpha val="40000"/>
                  </a:srgbClr>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rot="5400000">
              <a:off x="778245" y="817804"/>
              <a:ext cx="0" cy="291684"/>
            </a:xfrm>
            <a:prstGeom prst="line">
              <a:avLst/>
            </a:prstGeom>
            <a:ln w="19050">
              <a:solidFill>
                <a:srgbClr val="760025">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8623716" y="86250"/>
            <a:ext cx="291684" cy="291684"/>
            <a:chOff x="632403" y="810031"/>
            <a:chExt cx="291684" cy="291684"/>
          </a:xfrm>
        </p:grpSpPr>
        <p:grpSp>
          <p:nvGrpSpPr>
            <p:cNvPr id="33" name="Group 32"/>
            <p:cNvGrpSpPr/>
            <p:nvPr/>
          </p:nvGrpSpPr>
          <p:grpSpPr>
            <a:xfrm>
              <a:off x="698553" y="810031"/>
              <a:ext cx="159384" cy="291684"/>
              <a:chOff x="263082" y="76200"/>
              <a:chExt cx="174879" cy="320040"/>
            </a:xfrm>
          </p:grpSpPr>
          <p:sp>
            <p:nvSpPr>
              <p:cNvPr id="35" name="Oval 34"/>
              <p:cNvSpPr>
                <a:spLocks noChangeAspect="1"/>
              </p:cNvSpPr>
              <p:nvPr/>
            </p:nvSpPr>
            <p:spPr>
              <a:xfrm>
                <a:off x="263082" y="148781"/>
                <a:ext cx="174879" cy="174879"/>
              </a:xfrm>
              <a:prstGeom prst="ellipse">
                <a:avLst/>
              </a:prstGeom>
              <a:noFill/>
              <a:ln w="19050">
                <a:solidFill>
                  <a:srgbClr val="760025">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350521" y="76200"/>
                <a:ext cx="0" cy="320040"/>
              </a:xfrm>
              <a:prstGeom prst="line">
                <a:avLst/>
              </a:prstGeom>
              <a:ln w="19050">
                <a:solidFill>
                  <a:srgbClr val="760025">
                    <a:alpha val="40000"/>
                  </a:srgb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rot="5400000">
              <a:off x="778245" y="817804"/>
              <a:ext cx="0" cy="291684"/>
            </a:xfrm>
            <a:prstGeom prst="line">
              <a:avLst/>
            </a:prstGeom>
            <a:ln w="19050">
              <a:solidFill>
                <a:srgbClr val="760025">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34465" y="6373368"/>
            <a:ext cx="291684" cy="291684"/>
            <a:chOff x="632403" y="810031"/>
            <a:chExt cx="291684" cy="291684"/>
          </a:xfrm>
        </p:grpSpPr>
        <p:grpSp>
          <p:nvGrpSpPr>
            <p:cNvPr id="38" name="Group 37"/>
            <p:cNvGrpSpPr/>
            <p:nvPr/>
          </p:nvGrpSpPr>
          <p:grpSpPr>
            <a:xfrm>
              <a:off x="698553" y="810031"/>
              <a:ext cx="159384" cy="291684"/>
              <a:chOff x="263082" y="76200"/>
              <a:chExt cx="174879" cy="320040"/>
            </a:xfrm>
          </p:grpSpPr>
          <p:sp>
            <p:nvSpPr>
              <p:cNvPr id="40" name="Oval 39"/>
              <p:cNvSpPr>
                <a:spLocks noChangeAspect="1"/>
              </p:cNvSpPr>
              <p:nvPr/>
            </p:nvSpPr>
            <p:spPr>
              <a:xfrm>
                <a:off x="263082" y="148781"/>
                <a:ext cx="174879" cy="174879"/>
              </a:xfrm>
              <a:prstGeom prst="ellipse">
                <a:avLst/>
              </a:prstGeom>
              <a:noFill/>
              <a:ln w="19050">
                <a:solidFill>
                  <a:srgbClr val="760025">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350521" y="76200"/>
                <a:ext cx="0" cy="320040"/>
              </a:xfrm>
              <a:prstGeom prst="line">
                <a:avLst/>
              </a:prstGeom>
              <a:ln w="19050">
                <a:solidFill>
                  <a:srgbClr val="760025">
                    <a:alpha val="40000"/>
                  </a:srgbClr>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rot="5400000">
              <a:off x="778245" y="817804"/>
              <a:ext cx="0" cy="291684"/>
            </a:xfrm>
            <a:prstGeom prst="line">
              <a:avLst/>
            </a:prstGeom>
            <a:ln w="19050">
              <a:solidFill>
                <a:srgbClr val="760025">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8623716" y="6373368"/>
            <a:ext cx="291684" cy="291684"/>
            <a:chOff x="632403" y="810031"/>
            <a:chExt cx="291684" cy="291684"/>
          </a:xfrm>
        </p:grpSpPr>
        <p:grpSp>
          <p:nvGrpSpPr>
            <p:cNvPr id="43" name="Group 42"/>
            <p:cNvGrpSpPr/>
            <p:nvPr/>
          </p:nvGrpSpPr>
          <p:grpSpPr>
            <a:xfrm>
              <a:off x="698553" y="810031"/>
              <a:ext cx="159384" cy="291684"/>
              <a:chOff x="263082" y="76200"/>
              <a:chExt cx="174879" cy="320040"/>
            </a:xfrm>
          </p:grpSpPr>
          <p:sp>
            <p:nvSpPr>
              <p:cNvPr id="45" name="Oval 44"/>
              <p:cNvSpPr>
                <a:spLocks noChangeAspect="1"/>
              </p:cNvSpPr>
              <p:nvPr/>
            </p:nvSpPr>
            <p:spPr>
              <a:xfrm>
                <a:off x="263082" y="148781"/>
                <a:ext cx="174879" cy="174879"/>
              </a:xfrm>
              <a:prstGeom prst="ellipse">
                <a:avLst/>
              </a:prstGeom>
              <a:noFill/>
              <a:ln w="19050">
                <a:solidFill>
                  <a:srgbClr val="760025">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350521" y="76200"/>
                <a:ext cx="0" cy="320040"/>
              </a:xfrm>
              <a:prstGeom prst="line">
                <a:avLst/>
              </a:prstGeom>
              <a:ln w="19050">
                <a:solidFill>
                  <a:srgbClr val="760025">
                    <a:alpha val="40000"/>
                  </a:srgbClr>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rot="5400000">
              <a:off x="778245" y="817804"/>
              <a:ext cx="0" cy="291684"/>
            </a:xfrm>
            <a:prstGeom prst="line">
              <a:avLst/>
            </a:prstGeom>
            <a:ln w="19050">
              <a:solidFill>
                <a:srgbClr val="760025">
                  <a:alpha val="4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134502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hdr="0"/>
  <p:txStyles>
    <p:titleStyle>
      <a:lvl1pPr algn="ctr" defTabSz="914400" rtl="0" eaLnBrk="1" latinLnBrk="0" hangingPunct="1">
        <a:spcBef>
          <a:spcPct val="0"/>
        </a:spcBef>
        <a:buNone/>
        <a:defRPr sz="4000" kern="1200">
          <a:solidFill>
            <a:srgbClr val="760025"/>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ts val="0"/>
        </a:spcBef>
        <a:buFont typeface="Arial" panose="020B0604020202020204" pitchFamily="34" charset="0"/>
        <a:buChar char="•"/>
        <a:defRPr sz="3200" kern="1200">
          <a:solidFill>
            <a:srgbClr val="76002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0"/>
        </a:spcBef>
        <a:buFont typeface="Arial" panose="020B0604020202020204" pitchFamily="34" charset="0"/>
        <a:buChar char="–"/>
        <a:defRPr sz="2800" kern="1200">
          <a:solidFill>
            <a:srgbClr val="76002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buFont typeface="Arial" panose="020B0604020202020204" pitchFamily="34" charset="0"/>
        <a:buChar char="•"/>
        <a:defRPr sz="2400" kern="1200">
          <a:solidFill>
            <a:srgbClr val="76002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buFont typeface="Arial" panose="020B0604020202020204" pitchFamily="34" charset="0"/>
        <a:buChar char="–"/>
        <a:defRPr sz="2000" kern="1200">
          <a:solidFill>
            <a:srgbClr val="76002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buFont typeface="Arial" panose="020B0604020202020204" pitchFamily="34" charset="0"/>
        <a:buChar char="»"/>
        <a:defRPr sz="2000" kern="1200">
          <a:solidFill>
            <a:srgbClr val="76002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2000" t="6000" r="2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7200"/>
            <a:ext cx="8686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4800" y="1722437"/>
            <a:ext cx="8610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3400" y="6388034"/>
            <a:ext cx="1143000" cy="301756"/>
          </a:xfrm>
          <a:prstGeom prst="rect">
            <a:avLst/>
          </a:prstGeom>
        </p:spPr>
        <p:txBody>
          <a:bodyPr vert="horz" lIns="91440" tIns="45720" rIns="91440" bIns="45720" rtlCol="0" anchor="ctr"/>
          <a:lstStyle>
            <a:lvl1pPr algn="l">
              <a:defRPr sz="1200">
                <a:solidFill>
                  <a:srgbClr val="4D6778"/>
                </a:solidFill>
              </a:defRPr>
            </a:lvl1pPr>
          </a:lstStyle>
          <a:p>
            <a:r>
              <a:rPr lang="en-US"/>
              <a:t>January 2025 </a:t>
            </a:r>
            <a:endParaRPr lang="en-US" dirty="0"/>
          </a:p>
        </p:txBody>
      </p:sp>
      <p:sp>
        <p:nvSpPr>
          <p:cNvPr id="5" name="Footer Placeholder 4"/>
          <p:cNvSpPr>
            <a:spLocks noGrp="1"/>
          </p:cNvSpPr>
          <p:nvPr>
            <p:ph type="ftr" sz="quarter" idx="3"/>
          </p:nvPr>
        </p:nvSpPr>
        <p:spPr>
          <a:xfrm>
            <a:off x="1883664" y="6368542"/>
            <a:ext cx="5715000" cy="365125"/>
          </a:xfrm>
          <a:prstGeom prst="rect">
            <a:avLst/>
          </a:prstGeom>
        </p:spPr>
        <p:txBody>
          <a:bodyPr vert="horz" lIns="91440" tIns="45720" rIns="91440" bIns="45720" rtlCol="0" anchor="ctr"/>
          <a:lstStyle>
            <a:lvl1pPr algn="ctr">
              <a:defRPr sz="1200">
                <a:solidFill>
                  <a:srgbClr val="4D6778"/>
                </a:solidFill>
              </a:defRPr>
            </a:lvl1pPr>
          </a:lstStyle>
          <a:p>
            <a:r>
              <a:rPr lang="en-US"/>
              <a:t>The Nuts and Bolts of New Ventures - Copyright 2025  Joseph G. Hadzima Jr.,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4D6778"/>
                </a:solidFill>
              </a:defRPr>
            </a:lvl1pPr>
          </a:lstStyle>
          <a:p>
            <a:fld id="{53652187-F495-4AAC-89E6-EA9F40767214}" type="slidenum">
              <a:rPr lang="en-US" smtClean="0"/>
              <a:pPr/>
              <a:t>‹#›</a:t>
            </a:fld>
            <a:endParaRPr lang="en-US" dirty="0"/>
          </a:p>
        </p:txBody>
      </p:sp>
      <p:sp>
        <p:nvSpPr>
          <p:cNvPr id="36" name="Line 4"/>
          <p:cNvSpPr>
            <a:spLocks noChangeShapeType="1"/>
          </p:cNvSpPr>
          <p:nvPr/>
        </p:nvSpPr>
        <p:spPr bwMode="auto">
          <a:xfrm flipH="1">
            <a:off x="177800" y="25400"/>
            <a:ext cx="0" cy="6832600"/>
          </a:xfrm>
          <a:prstGeom prst="line">
            <a:avLst/>
          </a:prstGeom>
          <a:noFill/>
          <a:ln w="9525">
            <a:solidFill>
              <a:srgbClr val="4D6778"/>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7" name="Line 5"/>
          <p:cNvSpPr>
            <a:spLocks noChangeShapeType="1"/>
          </p:cNvSpPr>
          <p:nvPr/>
        </p:nvSpPr>
        <p:spPr bwMode="auto">
          <a:xfrm>
            <a:off x="213360" y="408432"/>
            <a:ext cx="8778240" cy="0"/>
          </a:xfrm>
          <a:prstGeom prst="line">
            <a:avLst/>
          </a:prstGeom>
          <a:noFill/>
          <a:ln w="9525">
            <a:solidFill>
              <a:srgbClr val="4D6778"/>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lvl="0"/>
            <a:endParaRPr lang="en-US"/>
          </a:p>
        </p:txBody>
      </p:sp>
      <p:sp>
        <p:nvSpPr>
          <p:cNvPr id="38" name="Line 4"/>
          <p:cNvSpPr>
            <a:spLocks noChangeShapeType="1"/>
          </p:cNvSpPr>
          <p:nvPr/>
        </p:nvSpPr>
        <p:spPr bwMode="auto">
          <a:xfrm flipH="1">
            <a:off x="8968740" y="0"/>
            <a:ext cx="0" cy="6858000"/>
          </a:xfrm>
          <a:prstGeom prst="line">
            <a:avLst/>
          </a:prstGeom>
          <a:noFill/>
          <a:ln w="9525">
            <a:solidFill>
              <a:srgbClr val="4D6778"/>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lvl="0"/>
            <a:endParaRPr lang="en-US"/>
          </a:p>
        </p:txBody>
      </p:sp>
      <p:sp>
        <p:nvSpPr>
          <p:cNvPr id="39" name="Line 7"/>
          <p:cNvSpPr>
            <a:spLocks noChangeShapeType="1"/>
          </p:cNvSpPr>
          <p:nvPr/>
        </p:nvSpPr>
        <p:spPr bwMode="auto">
          <a:xfrm flipH="1">
            <a:off x="21639213" y="76200"/>
            <a:ext cx="1587" cy="9702800"/>
          </a:xfrm>
          <a:prstGeom prst="line">
            <a:avLst/>
          </a:prstGeom>
          <a:noFill/>
          <a:ln w="9525">
            <a:solidFill>
              <a:srgbClr val="AFAFAF"/>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0" name="Line 5"/>
          <p:cNvSpPr>
            <a:spLocks noChangeShapeType="1"/>
          </p:cNvSpPr>
          <p:nvPr/>
        </p:nvSpPr>
        <p:spPr bwMode="auto">
          <a:xfrm>
            <a:off x="175260" y="6336792"/>
            <a:ext cx="8778240" cy="0"/>
          </a:xfrm>
          <a:prstGeom prst="line">
            <a:avLst/>
          </a:prstGeom>
          <a:noFill/>
          <a:ln w="9525">
            <a:solidFill>
              <a:srgbClr val="4D6778"/>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lvl="0"/>
            <a:endParaRPr lang="en-US"/>
          </a:p>
        </p:txBody>
      </p:sp>
      <p:pic>
        <p:nvPicPr>
          <p:cNvPr id="61" name="Picture 2"/>
          <p:cNvPicPr>
            <a:picLocks noChangeAspect="1" noChangeArrowheads="1"/>
          </p:cNvPicPr>
          <p:nvPr/>
        </p:nvPicPr>
        <p:blipFill>
          <a:blip r:embed="rId15">
            <a:alphaModFix amt="80000"/>
            <a:extLst>
              <a:ext uri="{28A0092B-C50C-407E-A947-70E740481C1C}">
                <a14:useLocalDpi xmlns:a14="http://schemas.microsoft.com/office/drawing/2010/main" val="0"/>
              </a:ext>
            </a:extLst>
          </a:blip>
          <a:srcRect/>
          <a:stretch>
            <a:fillRect/>
          </a:stretch>
        </p:blipFill>
        <p:spPr bwMode="auto">
          <a:xfrm>
            <a:off x="141137" y="30956"/>
            <a:ext cx="419100" cy="393700"/>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25400">
                <a:solidFill>
                  <a:srgbClr val="FFFFFF">
                    <a:alpha val="79999"/>
                  </a:srgbClr>
                </a:solidFill>
                <a:miter lim="800000"/>
                <a:headEnd/>
                <a:tailEnd/>
              </a14:hiddenLine>
            </a:ext>
          </a:extLst>
        </p:spPr>
      </p:pic>
      <p:pic>
        <p:nvPicPr>
          <p:cNvPr id="62" name="Picture 2"/>
          <p:cNvPicPr>
            <a:picLocks noChangeAspect="1" noChangeArrowheads="1"/>
          </p:cNvPicPr>
          <p:nvPr/>
        </p:nvPicPr>
        <p:blipFill>
          <a:blip r:embed="rId15">
            <a:alphaModFix amt="80000"/>
            <a:extLst>
              <a:ext uri="{28A0092B-C50C-407E-A947-70E740481C1C}">
                <a14:useLocalDpi xmlns:a14="http://schemas.microsoft.com/office/drawing/2010/main" val="0"/>
              </a:ext>
            </a:extLst>
          </a:blip>
          <a:srcRect/>
          <a:stretch>
            <a:fillRect/>
          </a:stretch>
        </p:blipFill>
        <p:spPr bwMode="auto">
          <a:xfrm>
            <a:off x="8551236" y="6313814"/>
            <a:ext cx="419100" cy="393700"/>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25400">
                <a:solidFill>
                  <a:srgbClr val="FFFFFF">
                    <a:alpha val="79999"/>
                  </a:srgbClr>
                </a:solidFill>
                <a:miter lim="800000"/>
                <a:headEnd/>
                <a:tailEnd/>
              </a14:hiddenLine>
            </a:ext>
          </a:extLst>
        </p:spPr>
      </p:pic>
      <p:pic>
        <p:nvPicPr>
          <p:cNvPr id="63" name="Picture 2"/>
          <p:cNvPicPr>
            <a:picLocks noChangeAspect="1" noChangeArrowheads="1"/>
          </p:cNvPicPr>
          <p:nvPr/>
        </p:nvPicPr>
        <p:blipFill>
          <a:blip r:embed="rId15">
            <a:alphaModFix amt="80000"/>
            <a:extLst>
              <a:ext uri="{28A0092B-C50C-407E-A947-70E740481C1C}">
                <a14:useLocalDpi xmlns:a14="http://schemas.microsoft.com/office/drawing/2010/main" val="0"/>
              </a:ext>
            </a:extLst>
          </a:blip>
          <a:srcRect/>
          <a:stretch>
            <a:fillRect/>
          </a:stretch>
        </p:blipFill>
        <p:spPr bwMode="auto">
          <a:xfrm>
            <a:off x="8551236" y="30956"/>
            <a:ext cx="419100" cy="393700"/>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25400">
                <a:solidFill>
                  <a:srgbClr val="FFFFFF">
                    <a:alpha val="79999"/>
                  </a:srgbClr>
                </a:solidFill>
                <a:miter lim="800000"/>
                <a:headEnd/>
                <a:tailEnd/>
              </a14:hiddenLine>
            </a:ext>
          </a:extLst>
        </p:spPr>
      </p:pic>
      <p:pic>
        <p:nvPicPr>
          <p:cNvPr id="65" name="Picture 2"/>
          <p:cNvPicPr>
            <a:picLocks noChangeAspect="1" noChangeArrowheads="1"/>
          </p:cNvPicPr>
          <p:nvPr/>
        </p:nvPicPr>
        <p:blipFill>
          <a:blip r:embed="rId15">
            <a:alphaModFix amt="80000"/>
            <a:extLst>
              <a:ext uri="{28A0092B-C50C-407E-A947-70E740481C1C}">
                <a14:useLocalDpi xmlns:a14="http://schemas.microsoft.com/office/drawing/2010/main" val="0"/>
              </a:ext>
            </a:extLst>
          </a:blip>
          <a:srcRect/>
          <a:stretch>
            <a:fillRect/>
          </a:stretch>
        </p:blipFill>
        <p:spPr bwMode="auto">
          <a:xfrm>
            <a:off x="124045" y="6322360"/>
            <a:ext cx="419100" cy="393700"/>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25400">
                <a:solidFill>
                  <a:srgbClr val="FFFFFF">
                    <a:alpha val="79999"/>
                  </a:srgbClr>
                </a:solidFill>
                <a:miter lim="800000"/>
                <a:headEnd/>
                <a:tailEnd/>
              </a14:hiddenLine>
            </a:ext>
          </a:extLst>
        </p:spPr>
      </p:pic>
    </p:spTree>
    <p:extLst>
      <p:ext uri="{BB962C8B-B14F-4D97-AF65-F5344CB8AC3E}">
        <p14:creationId xmlns:p14="http://schemas.microsoft.com/office/powerpoint/2010/main" val="2594029924"/>
      </p:ext>
    </p:extLst>
  </p:cSld>
  <p:clrMap bg1="lt1" tx1="dk1" bg2="lt2" tx2="dk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p:txStyles>
    <p:titleStyle>
      <a:lvl1pPr algn="ctr" defTabSz="914400" rtl="0" eaLnBrk="1" latinLnBrk="0" hangingPunct="1">
        <a:spcBef>
          <a:spcPct val="0"/>
        </a:spcBef>
        <a:buNone/>
        <a:defRPr sz="4400" kern="1200">
          <a:solidFill>
            <a:srgbClr val="4D677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4D677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4D677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D677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D677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4D677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hyperlink" Target="https://ocw.mit.edu/terms." TargetMode="External"/><Relationship Id="rId2" Type="http://schemas.openxmlformats.org/officeDocument/2006/relationships/hyperlink" Target="https://ocw.mit.edu/" TargetMode="Externa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ee-the-forest.com/DocumentRecall.act?docId=frv9gb.lrs5bhkv3&amp;orgId=fts"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e-the-forest.com/DocumentRecall.act?docId=1nsdjm.jabe2i89g&amp;orgId=fts" TargetMode="Externa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hyperlink" Target="https://www.tesla.com/blog/all-our-patent-are-belong-you"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ocw.mit.edu/help/faq-fair-use/"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nutsandbolts.mit.edu/resources.php#TenC"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Bayh-Dole_Act"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autm.net/aboutTT/aboutTT_bayhDoleAct.cf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eb.mit.edu/annualreports/pres00/07.14.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eb.mit.edu/tlo/www/community/ownership.html"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hyperlink" Target="https://youtu.be/r3kx0ukuY2M"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hyperlink" Target="http://nutsandbolts.mit.edu/resources.php#founders"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ocw.mit.edu/help/faq-fair-use/"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youtu.be/k0VwD2le2kw"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nutsandbolts.mit.edu/resources.php#founders"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s://www.youtube.com/watch?v=U470xXKfDyE"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hyperlink" Target="https://youtu.be/mFmLQca_Z1k"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www.startupcompanylawyer.com/"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 Id="rId5" Type="http://schemas.openxmlformats.org/officeDocument/2006/relationships/hyperlink" Target="https://youtu.be/BGd1uUgjP6s" TargetMode="External"/><Relationship Id="rId4" Type="http://schemas.openxmlformats.org/officeDocument/2006/relationships/hyperlink" Target="http://www.startupcompanylawyer.com/category/convertible-note-bridge-financing/"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hyperlink" Target="http://www.foundersworkbench.com/" TargetMode="External"/><Relationship Id="rId4" Type="http://schemas.openxmlformats.org/officeDocument/2006/relationships/hyperlink" Target="https://www.cooleygo.com/convertible-debt/"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www.cooleygo.com/glossary/safe/"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5.xml"/><Relationship Id="rId7" Type="http://schemas.openxmlformats.org/officeDocument/2006/relationships/image" Target="../media/image37.e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6.emf"/><Relationship Id="rId4" Type="http://schemas.openxmlformats.org/officeDocument/2006/relationships/oleObject" Target="../embeddings/oleObject2.bin"/></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8.png"/><Relationship Id="rId5" Type="http://schemas.openxmlformats.org/officeDocument/2006/relationships/image" Target="../media/image36.emf"/><Relationship Id="rId4" Type="http://schemas.openxmlformats.org/officeDocument/2006/relationships/oleObject" Target="../embeddings/oleObject2.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hyperlink" Target="http://nutsandbolts.mit.edu/resources/Beginners%20Guide%20to%20VC.ppt" TargetMode="Externa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hyperlink" Target="http://nutsandbolts.mit.edu/resources/Venture%20Capital%20Deal%20Terms.ppt"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title"/>
          </p:nvPr>
        </p:nvSpPr>
        <p:spPr bwMode="auto">
          <a:xfrm>
            <a:off x="304800" y="524854"/>
            <a:ext cx="8653992"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a:r>
              <a:rPr lang="en-US" sz="4000" dirty="0">
                <a:solidFill>
                  <a:schemeClr val="bg1">
                    <a:lumMod val="95000"/>
                  </a:schemeClr>
                </a:solidFill>
                <a:effectLst>
                  <a:outerShdw blurRad="38100" dist="38100" dir="2700000" algn="tl">
                    <a:srgbClr val="000000">
                      <a:alpha val="43137"/>
                    </a:srgbClr>
                  </a:outerShdw>
                </a:effectLst>
              </a:rPr>
              <a:t>Legal Issues</a:t>
            </a:r>
            <a:endParaRPr lang="en-US" sz="3600" dirty="0">
              <a:solidFill>
                <a:schemeClr val="bg1">
                  <a:lumMod val="95000"/>
                </a:schemeClr>
              </a:solidFill>
              <a:effectLst>
                <a:outerShdw blurRad="38100" dist="38100" dir="2700000" algn="tl">
                  <a:srgbClr val="000000">
                    <a:alpha val="43137"/>
                  </a:srgbClr>
                </a:outerShdw>
              </a:effectLst>
            </a:endParaRPr>
          </a:p>
        </p:txBody>
      </p:sp>
      <p:sp>
        <p:nvSpPr>
          <p:cNvPr id="2055" name="Rectangle 7"/>
          <p:cNvSpPr>
            <a:spLocks noGrp="1" noChangeArrowheads="1"/>
          </p:cNvSpPr>
          <p:nvPr>
            <p:ph idx="1"/>
          </p:nvPr>
        </p:nvSpPr>
        <p:spPr bwMode="auto">
          <a:xfrm>
            <a:off x="419100" y="3477418"/>
            <a:ext cx="8420100" cy="28346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gn="ctr">
              <a:lnSpc>
                <a:spcPct val="80000"/>
              </a:lnSpc>
              <a:buNone/>
            </a:pPr>
            <a:r>
              <a:rPr lang="en-US" b="1" dirty="0">
                <a:solidFill>
                  <a:srgbClr val="760025"/>
                </a:solidFill>
              </a:rPr>
              <a:t>Joe Hadzima</a:t>
            </a:r>
          </a:p>
          <a:p>
            <a:pPr marL="0" indent="0" algn="ctr">
              <a:lnSpc>
                <a:spcPct val="80000"/>
              </a:lnSpc>
              <a:buNone/>
            </a:pPr>
            <a:r>
              <a:rPr lang="en-US" sz="1800" b="1" dirty="0">
                <a:solidFill>
                  <a:srgbClr val="4D6778"/>
                </a:solidFill>
              </a:rPr>
              <a:t>MIT S.B., M.Sc. in Management; J.D. Harvard Law </a:t>
            </a:r>
            <a:r>
              <a:rPr lang="en-US" sz="1600" b="1" dirty="0">
                <a:solidFill>
                  <a:srgbClr val="4D6778"/>
                </a:solidFill>
              </a:rPr>
              <a:t>(cum laude)</a:t>
            </a:r>
          </a:p>
          <a:p>
            <a:pPr marL="0" indent="0" algn="ctr">
              <a:lnSpc>
                <a:spcPct val="80000"/>
              </a:lnSpc>
              <a:buNone/>
            </a:pPr>
            <a:r>
              <a:rPr lang="en-US" sz="1800" dirty="0">
                <a:solidFill>
                  <a:srgbClr val="4D6778"/>
                </a:solidFill>
              </a:rPr>
              <a:t>Senior Lecturer, MIT Sloan School of Management</a:t>
            </a:r>
          </a:p>
          <a:p>
            <a:pPr marL="0" indent="0" algn="ctr">
              <a:lnSpc>
                <a:spcPct val="80000"/>
              </a:lnSpc>
              <a:buNone/>
            </a:pPr>
            <a:r>
              <a:rPr lang="en-US" sz="1800" dirty="0">
                <a:solidFill>
                  <a:srgbClr val="4D6778"/>
                </a:solidFill>
              </a:rPr>
              <a:t>Co-Founder, IPVision, Inc. and Neurostim Technologies</a:t>
            </a:r>
          </a:p>
          <a:p>
            <a:pPr marL="0" indent="0" algn="ctr">
              <a:lnSpc>
                <a:spcPct val="80000"/>
              </a:lnSpc>
              <a:buNone/>
            </a:pPr>
            <a:r>
              <a:rPr lang="en-US" sz="1800" dirty="0">
                <a:solidFill>
                  <a:srgbClr val="4D6778"/>
                </a:solidFill>
              </a:rPr>
              <a:t>Former Law Firm Partner – Sullivan &amp; Worcester LLP</a:t>
            </a:r>
          </a:p>
          <a:p>
            <a:pPr marL="0" indent="0">
              <a:lnSpc>
                <a:spcPct val="80000"/>
              </a:lnSpc>
              <a:buNone/>
            </a:pPr>
            <a:r>
              <a:rPr lang="en-US" b="1"/>
              <a:t>        </a:t>
            </a:r>
            <a:endParaRPr lang="en-US" dirty="0"/>
          </a:p>
        </p:txBody>
      </p:sp>
      <p:sp>
        <p:nvSpPr>
          <p:cNvPr id="5" name="Date Placeholder 3"/>
          <p:cNvSpPr>
            <a:spLocks noGrp="1"/>
          </p:cNvSpPr>
          <p:nvPr>
            <p:ph type="dt" sz="half" idx="10"/>
          </p:nvPr>
        </p:nvSpPr>
        <p:spPr/>
        <p:txBody>
          <a:bodyPr/>
          <a:lstStyle/>
          <a:p>
            <a:r>
              <a:rPr lang="en-US">
                <a:solidFill>
                  <a:srgbClr val="4D6778"/>
                </a:solidFill>
              </a:rPr>
              <a:t>January 2025 </a:t>
            </a:r>
            <a:endParaRPr lang="en-US" dirty="0">
              <a:solidFill>
                <a:srgbClr val="4D6778"/>
              </a:solidFill>
            </a:endParaRPr>
          </a:p>
        </p:txBody>
      </p:sp>
      <p:sp>
        <p:nvSpPr>
          <p:cNvPr id="8" name="Footer Placeholder 4"/>
          <p:cNvSpPr>
            <a:spLocks noGrp="1"/>
          </p:cNvSpPr>
          <p:nvPr>
            <p:ph type="ftr" sz="quarter" idx="11"/>
          </p:nvPr>
        </p:nvSpPr>
        <p:spPr>
          <a:xfrm>
            <a:off x="1752600" y="6319774"/>
            <a:ext cx="6400800" cy="365125"/>
          </a:xfrm>
          <a:prstGeom prst="rect">
            <a:avLst/>
          </a:prstGeom>
        </p:spPr>
        <p:txBody>
          <a:bodyPr/>
          <a:lstStyle>
            <a:lvl1pPr>
              <a:defRPr sz="1200"/>
            </a:lvl1pPr>
          </a:lstStyle>
          <a:p>
            <a:pPr algn="ctr"/>
            <a:r>
              <a:rPr lang="en-US" sz="1100" dirty="0">
                <a:solidFill>
                  <a:srgbClr val="4D6778"/>
                </a:solidFill>
              </a:rPr>
              <a:t>The Nuts and Bolts of New Ventures - Copyright 2025  Joseph G. Hadzima Jr. </a:t>
            </a:r>
            <a:r>
              <a:rPr lang="en-US" sz="1100" dirty="0"/>
              <a:t>All Rights Reserved</a:t>
            </a:r>
            <a:endParaRPr lang="en-US" sz="1100" b="0" dirty="0">
              <a:solidFill>
                <a:srgbClr val="4D6778"/>
              </a:solidFill>
              <a:latin typeface="Times New Roman" pitchFamily="18" charset="0"/>
            </a:endParaRPr>
          </a:p>
        </p:txBody>
      </p:sp>
      <p:pic>
        <p:nvPicPr>
          <p:cNvPr id="2053" name="Picture 5" descr="schem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3275" y="1828800"/>
            <a:ext cx="2436372" cy="1495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5588000"/>
            <a:ext cx="8763000" cy="400110"/>
          </a:xfrm>
          <a:prstGeom prst="rect">
            <a:avLst/>
          </a:prstGeom>
          <a:noFill/>
        </p:spPr>
        <p:txBody>
          <a:bodyPr wrap="square" rtlCol="0">
            <a:spAutoFit/>
          </a:bodyPr>
          <a:lstStyle/>
          <a:p>
            <a:pPr algn="ctr"/>
            <a:r>
              <a:rPr lang="en-US" sz="2000" b="1" dirty="0">
                <a:solidFill>
                  <a:srgbClr val="FF0000"/>
                </a:solidFill>
                <a:latin typeface="+mn-lt"/>
              </a:rPr>
              <a:t>For Background Education Only – NOT LEGAL ADVICE</a:t>
            </a:r>
          </a:p>
        </p:txBody>
      </p:sp>
      <p:sp>
        <p:nvSpPr>
          <p:cNvPr id="3" name="Slide Number Placeholder 2">
            <a:extLst>
              <a:ext uri="{FF2B5EF4-FFF2-40B4-BE49-F238E27FC236}">
                <a16:creationId xmlns:a16="http://schemas.microsoft.com/office/drawing/2014/main" id="{D763D6F2-38D4-4F66-9612-7A8CB064C413}"/>
              </a:ext>
            </a:extLst>
          </p:cNvPr>
          <p:cNvSpPr>
            <a:spLocks noGrp="1"/>
          </p:cNvSpPr>
          <p:nvPr>
            <p:ph type="sldNum" sz="quarter" idx="12"/>
          </p:nvPr>
        </p:nvSpPr>
        <p:spPr/>
        <p:txBody>
          <a:bodyPr/>
          <a:lstStyle/>
          <a:p>
            <a:fld id="{E6677AF7-9EED-4392-B4B8-2553A1AB996D}" type="slidenum">
              <a:rPr lang="en-US" smtClean="0"/>
              <a:pPr/>
              <a:t>1</a:t>
            </a:fld>
            <a:endParaRPr lang="en-US" dirty="0"/>
          </a:p>
        </p:txBody>
      </p:sp>
    </p:spTree>
    <p:extLst>
      <p:ext uri="{BB962C8B-B14F-4D97-AF65-F5344CB8AC3E}">
        <p14:creationId xmlns:p14="http://schemas.microsoft.com/office/powerpoint/2010/main" val="1338189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Copyright - AI</a:t>
            </a:r>
          </a:p>
        </p:txBody>
      </p:sp>
      <p:sp>
        <p:nvSpPr>
          <p:cNvPr id="142339" name="Rectangle 3"/>
          <p:cNvSpPr>
            <a:spLocks noGrp="1" noChangeArrowheads="1"/>
          </p:cNvSpPr>
          <p:nvPr>
            <p:ph idx="1"/>
          </p:nvPr>
        </p:nvSpPr>
        <p:spPr bwMode="auto">
          <a:xfrm>
            <a:off x="457200" y="1828800"/>
            <a:ext cx="830580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a:spcBef>
                <a:spcPts val="0"/>
              </a:spcBef>
            </a:pPr>
            <a:r>
              <a:rPr lang="en-US" sz="2800" b="1" dirty="0"/>
              <a:t>Artificial Intelligence and Copyright?</a:t>
            </a:r>
          </a:p>
          <a:p>
            <a:pPr lvl="1">
              <a:spcBef>
                <a:spcPts val="0"/>
              </a:spcBef>
            </a:pPr>
            <a:r>
              <a:rPr lang="en-US" sz="2400" b="1" dirty="0">
                <a:solidFill>
                  <a:srgbClr val="4D6778"/>
                </a:solidFill>
              </a:rPr>
              <a:t>It is well established that only material that is the </a:t>
            </a:r>
            <a:r>
              <a:rPr lang="en-US" sz="2400" b="1" dirty="0"/>
              <a:t>product of human creativity </a:t>
            </a:r>
            <a:r>
              <a:rPr lang="en-US" sz="2400" b="1" dirty="0">
                <a:solidFill>
                  <a:srgbClr val="4D6778"/>
                </a:solidFill>
              </a:rPr>
              <a:t>is eligible for copyright registration under U.S. law</a:t>
            </a:r>
          </a:p>
          <a:p>
            <a:pPr lvl="1">
              <a:spcBef>
                <a:spcPts val="0"/>
              </a:spcBef>
            </a:pPr>
            <a:r>
              <a:rPr lang="en-US" sz="2400" b="1" dirty="0">
                <a:solidFill>
                  <a:srgbClr val="4D6778"/>
                </a:solidFill>
              </a:rPr>
              <a:t>However, on March 15, 2023, the U.S. Copyright Office announced that works created with the </a:t>
            </a:r>
            <a:r>
              <a:rPr lang="en-US" sz="2400" b="1" dirty="0"/>
              <a:t>assistance of artificial intelligence</a:t>
            </a:r>
            <a:r>
              <a:rPr lang="en-US" sz="2400" b="1" dirty="0">
                <a:solidFill>
                  <a:srgbClr val="C00000"/>
                </a:solidFill>
              </a:rPr>
              <a:t> </a:t>
            </a:r>
            <a:r>
              <a:rPr lang="en-US" sz="2400" b="1" dirty="0">
                <a:solidFill>
                  <a:srgbClr val="4D6778"/>
                </a:solidFill>
              </a:rPr>
              <a:t>(AI) may be copyrightable, provided the work involves </a:t>
            </a:r>
            <a:r>
              <a:rPr lang="en-US" sz="2400" b="1" dirty="0"/>
              <a:t>sufficient human authorship</a:t>
            </a:r>
            <a:r>
              <a:rPr lang="en-US" sz="2400" b="1" dirty="0">
                <a:solidFill>
                  <a:srgbClr val="4D6778"/>
                </a:solidFill>
              </a:rPr>
              <a:t>.</a:t>
            </a:r>
          </a:p>
          <a:p>
            <a:pPr lvl="2">
              <a:spcBef>
                <a:spcPts val="0"/>
              </a:spcBef>
            </a:pPr>
            <a:r>
              <a:rPr lang="en-US" sz="2000" b="1" dirty="0">
                <a:solidFill>
                  <a:srgbClr val="4D6778"/>
                </a:solidFill>
              </a:rPr>
              <a:t>such as when a human selects or arranges AI-generated material in a creative way or modifies material originally generated by AI technology.</a:t>
            </a:r>
          </a:p>
          <a:p>
            <a:pPr>
              <a:spcBef>
                <a:spcPts val="0"/>
              </a:spcBef>
            </a:pPr>
            <a:r>
              <a:rPr lang="en-US" sz="2800" b="1" dirty="0"/>
              <a:t>Use of copyrighted material to train models?</a:t>
            </a:r>
          </a:p>
          <a:p>
            <a:pPr>
              <a:spcBef>
                <a:spcPts val="0"/>
              </a:spcBef>
            </a:pPr>
            <a:r>
              <a:rPr lang="en-US" sz="2800" b="1" dirty="0"/>
              <a:t>https://www.copyright.gov/ai/</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10</a:t>
            </a:fld>
            <a:endParaRPr lang="en-US" dirty="0"/>
          </a:p>
        </p:txBody>
      </p:sp>
    </p:spTree>
    <p:extLst>
      <p:ext uri="{BB962C8B-B14F-4D97-AF65-F5344CB8AC3E}">
        <p14:creationId xmlns:p14="http://schemas.microsoft.com/office/powerpoint/2010/main" val="360550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2339">
                                            <p:txEl>
                                              <p:pRg st="2" end="2"/>
                                            </p:txEl>
                                          </p:spTgt>
                                        </p:tgtEl>
                                        <p:attrNameLst>
                                          <p:attrName>style.visibility</p:attrName>
                                        </p:attrNameLst>
                                      </p:cBhvr>
                                      <p:to>
                                        <p:strVal val="visible"/>
                                      </p:to>
                                    </p:set>
                                    <p:animEffect transition="in" filter="wipe(left)">
                                      <p:cBhvr>
                                        <p:cTn id="7" dur="500"/>
                                        <p:tgtEl>
                                          <p:spTgt spid="142339">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42339">
                                            <p:txEl>
                                              <p:pRg st="3" end="3"/>
                                            </p:txEl>
                                          </p:spTgt>
                                        </p:tgtEl>
                                        <p:attrNameLst>
                                          <p:attrName>style.visibility</p:attrName>
                                        </p:attrNameLst>
                                      </p:cBhvr>
                                      <p:to>
                                        <p:strVal val="visible"/>
                                      </p:to>
                                    </p:set>
                                    <p:animEffect transition="in" filter="wipe(left)">
                                      <p:cBhvr>
                                        <p:cTn id="10" dur="500"/>
                                        <p:tgtEl>
                                          <p:spTgt spid="14233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2339">
                                            <p:txEl>
                                              <p:pRg st="4" end="4"/>
                                            </p:txEl>
                                          </p:spTgt>
                                        </p:tgtEl>
                                        <p:attrNameLst>
                                          <p:attrName>style.visibility</p:attrName>
                                        </p:attrNameLst>
                                      </p:cBhvr>
                                      <p:to>
                                        <p:strVal val="visible"/>
                                      </p:to>
                                    </p:set>
                                    <p:animEffect transition="in" filter="wipe(left)">
                                      <p:cBhvr>
                                        <p:cTn id="15" dur="500"/>
                                        <p:tgtEl>
                                          <p:spTgt spid="142339">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2339">
                                            <p:txEl>
                                              <p:pRg st="5" end="5"/>
                                            </p:txEl>
                                          </p:spTgt>
                                        </p:tgtEl>
                                        <p:attrNameLst>
                                          <p:attrName>style.visibility</p:attrName>
                                        </p:attrNameLst>
                                      </p:cBhvr>
                                      <p:to>
                                        <p:strVal val="visible"/>
                                      </p:to>
                                    </p:set>
                                    <p:animEffect transition="in" filter="wipe(left)">
                                      <p:cBhvr>
                                        <p:cTn id="20" dur="500"/>
                                        <p:tgtEl>
                                          <p:spTgt spid="142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3273F4-EA45-48A6-A28B-416B64B3487B}"/>
              </a:ext>
            </a:extLst>
          </p:cNvPr>
          <p:cNvSpPr>
            <a:spLocks noGrp="1"/>
          </p:cNvSpPr>
          <p:nvPr>
            <p:ph type="dt" sz="half" idx="10"/>
          </p:nvPr>
        </p:nvSpPr>
        <p:spPr/>
        <p:txBody>
          <a:bodyPr/>
          <a:lstStyle/>
          <a:p>
            <a:r>
              <a:rPr lang="en-US"/>
              <a:t>January 2025 </a:t>
            </a:r>
          </a:p>
        </p:txBody>
      </p:sp>
      <p:sp>
        <p:nvSpPr>
          <p:cNvPr id="3" name="Footer Placeholder 2">
            <a:extLst>
              <a:ext uri="{FF2B5EF4-FFF2-40B4-BE49-F238E27FC236}">
                <a16:creationId xmlns:a16="http://schemas.microsoft.com/office/drawing/2014/main" id="{14EDDDD5-9E9F-44D5-97B4-87DCE4303EB4}"/>
              </a:ext>
            </a:extLst>
          </p:cNvPr>
          <p:cNvSpPr>
            <a:spLocks noGrp="1"/>
          </p:cNvSpPr>
          <p:nvPr>
            <p:ph type="ftr" sz="quarter" idx="11"/>
          </p:nvPr>
        </p:nvSpPr>
        <p:spPr/>
        <p:txBody>
          <a:bodyPr/>
          <a:lstStyle/>
          <a:p>
            <a:r>
              <a:rPr lang="en-US"/>
              <a:t>The Nuts and Bolts of New Ventures - Copyright 2025  Joseph G. Hadzima Jr., All Rights Reserved</a:t>
            </a:r>
          </a:p>
        </p:txBody>
      </p:sp>
      <p:sp>
        <p:nvSpPr>
          <p:cNvPr id="4" name="Slide Number Placeholder 3">
            <a:extLst>
              <a:ext uri="{FF2B5EF4-FFF2-40B4-BE49-F238E27FC236}">
                <a16:creationId xmlns:a16="http://schemas.microsoft.com/office/drawing/2014/main" id="{C030048F-5BA6-47F7-9E87-82CA5BB455F6}"/>
              </a:ext>
            </a:extLst>
          </p:cNvPr>
          <p:cNvSpPr>
            <a:spLocks noGrp="1"/>
          </p:cNvSpPr>
          <p:nvPr>
            <p:ph type="sldNum" sz="quarter" idx="12"/>
          </p:nvPr>
        </p:nvSpPr>
        <p:spPr/>
        <p:txBody>
          <a:bodyPr/>
          <a:lstStyle/>
          <a:p>
            <a:fld id="{53652187-F495-4AAC-89E6-EA9F40767214}" type="slidenum">
              <a:rPr lang="en-US" smtClean="0"/>
              <a:t>100</a:t>
            </a:fld>
            <a:endParaRPr lang="en-US"/>
          </a:p>
        </p:txBody>
      </p:sp>
      <p:sp>
        <p:nvSpPr>
          <p:cNvPr id="5" name="TextBox 4">
            <a:extLst>
              <a:ext uri="{FF2B5EF4-FFF2-40B4-BE49-F238E27FC236}">
                <a16:creationId xmlns:a16="http://schemas.microsoft.com/office/drawing/2014/main" id="{B02ACBEC-378B-4DA1-8FB3-BC1D4DF92F0D}"/>
              </a:ext>
            </a:extLst>
          </p:cNvPr>
          <p:cNvSpPr txBox="1"/>
          <p:nvPr/>
        </p:nvSpPr>
        <p:spPr>
          <a:xfrm>
            <a:off x="529046" y="1143000"/>
            <a:ext cx="7776754" cy="3139321"/>
          </a:xfrm>
          <a:prstGeom prst="rect">
            <a:avLst/>
          </a:prstGeom>
          <a:noFill/>
        </p:spPr>
        <p:txBody>
          <a:bodyPr wrap="square" rtlCol="0">
            <a:spAutoFit/>
          </a:bodyPr>
          <a:lstStyle/>
          <a:p>
            <a:r>
              <a:rPr lang="en-US" dirty="0"/>
              <a:t>MIT OpenCourseWare</a:t>
            </a:r>
          </a:p>
          <a:p>
            <a:r>
              <a:rPr lang="en-US" dirty="0">
                <a:hlinkClick r:id="rId2"/>
              </a:rPr>
              <a:t>https://ocw.mit.edu/</a:t>
            </a:r>
            <a:endParaRPr lang="en-US" dirty="0"/>
          </a:p>
          <a:p>
            <a:endParaRPr lang="en-US" dirty="0"/>
          </a:p>
          <a:p>
            <a:r>
              <a:rPr lang="en-US" dirty="0"/>
              <a:t>15.393 Nuts and Bolts of New Ventures</a:t>
            </a:r>
          </a:p>
          <a:p>
            <a:r>
              <a:rPr lang="en-US" dirty="0"/>
              <a:t>IAP 2025</a:t>
            </a:r>
          </a:p>
          <a:p>
            <a:endParaRPr lang="en-US" dirty="0"/>
          </a:p>
          <a:p>
            <a:endParaRPr lang="en-US" dirty="0"/>
          </a:p>
          <a:p>
            <a:endParaRPr lang="en-US" dirty="0"/>
          </a:p>
          <a:p>
            <a:endParaRPr lang="en-US" dirty="0"/>
          </a:p>
          <a:p>
            <a:r>
              <a:rPr lang="en-US" dirty="0"/>
              <a:t>For information about citing these materials or our Terms of Use, visit: </a:t>
            </a:r>
            <a:r>
              <a:rPr lang="en-US" dirty="0">
                <a:solidFill>
                  <a:srgbClr val="0066FF"/>
                </a:solidFill>
                <a:hlinkClick r:id="rId3"/>
              </a:rPr>
              <a:t>https://ocw.mit.edu/terms</a:t>
            </a:r>
            <a:r>
              <a:rPr lang="en-US" dirty="0"/>
              <a:t>.</a:t>
            </a:r>
          </a:p>
        </p:txBody>
      </p:sp>
    </p:spTree>
    <p:extLst>
      <p:ext uri="{BB962C8B-B14F-4D97-AF65-F5344CB8AC3E}">
        <p14:creationId xmlns:p14="http://schemas.microsoft.com/office/powerpoint/2010/main" val="4055716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4000"/>
              <a:t>Patents = Limited Time Monopoly</a:t>
            </a:r>
          </a:p>
        </p:txBody>
      </p:sp>
      <p:sp>
        <p:nvSpPr>
          <p:cNvPr id="146435" name="Rectangle 3"/>
          <p:cNvSpPr>
            <a:spLocks noGrp="1" noChangeArrowheads="1"/>
          </p:cNvSpPr>
          <p:nvPr>
            <p:ph idx="1"/>
          </p:nvPr>
        </p:nvSpPr>
        <p:spPr bwMode="auto">
          <a:xfrm>
            <a:off x="457200" y="1828800"/>
            <a:ext cx="83820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407988" indent="-230188">
              <a:spcBef>
                <a:spcPts val="0"/>
              </a:spcBef>
            </a:pPr>
            <a:r>
              <a:rPr lang="en-US" sz="2400" b="1" dirty="0"/>
              <a:t>A Federally granted right to any system or method that is </a:t>
            </a:r>
            <a:r>
              <a:rPr lang="en-US" sz="2400" b="1" u="sng" dirty="0"/>
              <a:t>new, non-obvious and useful</a:t>
            </a:r>
          </a:p>
          <a:p>
            <a:pPr marL="862013" lvl="1" indent="-290513">
              <a:spcBef>
                <a:spcPts val="0"/>
              </a:spcBef>
            </a:pPr>
            <a:r>
              <a:rPr lang="en-US" sz="2000" b="1" dirty="0">
                <a:solidFill>
                  <a:srgbClr val="4D6778"/>
                </a:solidFill>
              </a:rPr>
              <a:t>It has to be applied for</a:t>
            </a:r>
          </a:p>
          <a:p>
            <a:pPr marL="862013" lvl="1" indent="-290513">
              <a:spcBef>
                <a:spcPts val="0"/>
              </a:spcBef>
            </a:pPr>
            <a:r>
              <a:rPr lang="en-US" sz="2000" b="1" dirty="0">
                <a:solidFill>
                  <a:srgbClr val="4D6778"/>
                </a:solidFill>
              </a:rPr>
              <a:t>It has to be granted by the Patent Office (Country by Country)</a:t>
            </a:r>
          </a:p>
          <a:p>
            <a:pPr marL="407988" indent="-230188">
              <a:spcBef>
                <a:spcPts val="0"/>
              </a:spcBef>
            </a:pPr>
            <a:r>
              <a:rPr lang="en-US" sz="2400" b="1" dirty="0"/>
              <a:t>Very Much Like Real Estate</a:t>
            </a:r>
          </a:p>
          <a:p>
            <a:pPr marL="862013" lvl="1" indent="-290513">
              <a:spcBef>
                <a:spcPts val="0"/>
              </a:spcBef>
            </a:pPr>
            <a:r>
              <a:rPr lang="en-US" sz="2000" b="1" dirty="0">
                <a:solidFill>
                  <a:srgbClr val="4D6778"/>
                </a:solidFill>
              </a:rPr>
              <a:t>Right to Prevent Trespassers</a:t>
            </a:r>
          </a:p>
          <a:p>
            <a:pPr marL="862013" lvl="1" indent="-290513">
              <a:spcBef>
                <a:spcPts val="0"/>
              </a:spcBef>
            </a:pPr>
            <a:r>
              <a:rPr lang="en-US" sz="2000" b="1" dirty="0">
                <a:solidFill>
                  <a:srgbClr val="4D6778"/>
                </a:solidFill>
              </a:rPr>
              <a:t>Prevent others from making, using, selling, or importing the patented invention</a:t>
            </a:r>
          </a:p>
          <a:p>
            <a:pPr marL="461963" indent="-290513">
              <a:spcBef>
                <a:spcPts val="0"/>
              </a:spcBef>
            </a:pPr>
            <a:r>
              <a:rPr lang="en-US" sz="2400" b="1" dirty="0"/>
              <a:t>Ownership: Not = Right to Use</a:t>
            </a:r>
          </a:p>
          <a:p>
            <a:pPr marL="862013" lvl="1" indent="-290513">
              <a:spcBef>
                <a:spcPts val="0"/>
              </a:spcBef>
            </a:pPr>
            <a:r>
              <a:rPr lang="en-US" sz="2000" b="1" dirty="0">
                <a:solidFill>
                  <a:srgbClr val="4D6778"/>
                </a:solidFill>
              </a:rPr>
              <a:t>Real Estate Analogy:  Access Rights, Zoning, </a:t>
            </a:r>
            <a:r>
              <a:rPr lang="en-US" sz="2000" b="1" dirty="0" err="1">
                <a:solidFill>
                  <a:srgbClr val="4D6778"/>
                </a:solidFill>
              </a:rPr>
              <a:t>etc</a:t>
            </a:r>
            <a:endParaRPr lang="en-US" sz="2000" b="1" dirty="0">
              <a:solidFill>
                <a:srgbClr val="4D6778"/>
              </a:solidFill>
            </a:endParaRPr>
          </a:p>
          <a:p>
            <a:pPr marL="407988" indent="-230188">
              <a:spcBef>
                <a:spcPts val="0"/>
              </a:spcBef>
            </a:pPr>
            <a:r>
              <a:rPr lang="en-US" sz="2400" b="1" dirty="0"/>
              <a:t> Claims of Patent = Fence Around Property</a:t>
            </a:r>
          </a:p>
          <a:p>
            <a:pPr marL="407988" indent="-230188">
              <a:spcBef>
                <a:spcPts val="0"/>
              </a:spcBef>
            </a:pPr>
            <a:r>
              <a:rPr lang="en-US" sz="2400" b="1" dirty="0"/>
              <a:t> Duration - U.S. = 20 years from filing</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11</a:t>
            </a:fld>
            <a:endParaRPr lang="en-US" dirty="0"/>
          </a:p>
        </p:txBody>
      </p:sp>
    </p:spTree>
    <p:extLst>
      <p:ext uri="{BB962C8B-B14F-4D97-AF65-F5344CB8AC3E}">
        <p14:creationId xmlns:p14="http://schemas.microsoft.com/office/powerpoint/2010/main" val="20559803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643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643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643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43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6435">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46435">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6435">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464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Coffee Cup and Handle</a:t>
            </a:r>
          </a:p>
        </p:txBody>
      </p:sp>
      <p:sp>
        <p:nvSpPr>
          <p:cNvPr id="7" name="Content Placeholder 6"/>
          <p:cNvSpPr>
            <a:spLocks noGrp="1"/>
          </p:cNvSpPr>
          <p:nvPr>
            <p:ph idx="1"/>
          </p:nvPr>
        </p:nvSpPr>
        <p:spPr/>
        <p:txBody>
          <a:bodyPr/>
          <a:lstStyle/>
          <a:p>
            <a:endParaRPr lang="en-US" dirty="0"/>
          </a:p>
        </p:txBody>
      </p:sp>
      <p:sp>
        <p:nvSpPr>
          <p:cNvPr id="4" name="Date Placeholder 3"/>
          <p:cNvSpPr>
            <a:spLocks noGrp="1"/>
          </p:cNvSpPr>
          <p:nvPr>
            <p:ph type="dt" sz="half" idx="10"/>
          </p:nvPr>
        </p:nvSpPr>
        <p:spPr>
          <a:prstGeom prst="rect">
            <a:avLst/>
          </a:prstGeom>
        </p:spPr>
        <p:txBody>
          <a:bodyPr/>
          <a:lstStyle/>
          <a:p>
            <a:r>
              <a:rPr lang="en-US"/>
              <a:t>January 2025 </a:t>
            </a:r>
            <a:endParaRPr lang="en-US" dirty="0"/>
          </a:p>
        </p:txBody>
      </p:sp>
      <p:sp>
        <p:nvSpPr>
          <p:cNvPr id="5" name="Footer Placeholder 4"/>
          <p:cNvSpPr>
            <a:spLocks noGrp="1"/>
          </p:cNvSpPr>
          <p:nvPr>
            <p:ph type="ftr" sz="quarter" idx="11"/>
          </p:nvPr>
        </p:nvSpPr>
        <p:spPr>
          <a:prstGeom prst="rect">
            <a:avLst/>
          </a:prstGeom>
        </p:spPr>
        <p:txBody>
          <a:bodyPr/>
          <a:lstStyle/>
          <a:p>
            <a:r>
              <a:rPr lang="en-US" sz="1100"/>
              <a:t>The Nuts and Bolts of New Ventures - Copyright 2025  Joseph G. Hadzima Jr., All Rights Reserved</a:t>
            </a:r>
            <a:endParaRPr lang="en-US" sz="1100" dirty="0"/>
          </a:p>
        </p:txBody>
      </p:sp>
      <p:sp>
        <p:nvSpPr>
          <p:cNvPr id="3" name="Slide Number Placeholder 2"/>
          <p:cNvSpPr>
            <a:spLocks noGrp="1"/>
          </p:cNvSpPr>
          <p:nvPr>
            <p:ph type="sldNum" sz="quarter" idx="12"/>
          </p:nvPr>
        </p:nvSpPr>
        <p:spPr>
          <a:prstGeom prst="rect">
            <a:avLst/>
          </a:prstGeom>
        </p:spPr>
        <p:txBody>
          <a:bodyPr/>
          <a:lstStyle/>
          <a:p>
            <a:fld id="{E6677AF7-9EED-4392-B4B8-2553A1AB996D}" type="slidenum">
              <a:rPr lang="en-US" sz="1100" smtClean="0"/>
              <a:pPr/>
              <a:t>12</a:t>
            </a:fld>
            <a:endParaRPr lang="en-US" sz="1100"/>
          </a:p>
        </p:txBody>
      </p:sp>
      <p:grpSp>
        <p:nvGrpSpPr>
          <p:cNvPr id="49" name="Group 48"/>
          <p:cNvGrpSpPr/>
          <p:nvPr/>
        </p:nvGrpSpPr>
        <p:grpSpPr>
          <a:xfrm>
            <a:off x="342902" y="1842603"/>
            <a:ext cx="2819400" cy="3147128"/>
            <a:chOff x="342902" y="1842603"/>
            <a:chExt cx="2819400" cy="3147128"/>
          </a:xfrm>
        </p:grpSpPr>
        <p:grpSp>
          <p:nvGrpSpPr>
            <p:cNvPr id="24" name="Group 23"/>
            <p:cNvGrpSpPr/>
            <p:nvPr/>
          </p:nvGrpSpPr>
          <p:grpSpPr>
            <a:xfrm>
              <a:off x="838200" y="1842603"/>
              <a:ext cx="1828802" cy="2454723"/>
              <a:chOff x="3276600" y="3158144"/>
              <a:chExt cx="1828802" cy="2454723"/>
            </a:xfrm>
          </p:grpSpPr>
          <p:grpSp>
            <p:nvGrpSpPr>
              <p:cNvPr id="19" name="Group 18"/>
              <p:cNvGrpSpPr/>
              <p:nvPr/>
            </p:nvGrpSpPr>
            <p:grpSpPr>
              <a:xfrm>
                <a:off x="3276600" y="3158144"/>
                <a:ext cx="1828802" cy="2454723"/>
                <a:chOff x="5562598" y="2261191"/>
                <a:chExt cx="1828802" cy="2454723"/>
              </a:xfrm>
            </p:grpSpPr>
            <p:sp>
              <p:nvSpPr>
                <p:cNvPr id="21" name="Trapezoid 20"/>
                <p:cNvSpPr/>
                <p:nvPr/>
              </p:nvSpPr>
              <p:spPr>
                <a:xfrm rot="10800000">
                  <a:off x="5562600" y="2514600"/>
                  <a:ext cx="1828800" cy="2057400"/>
                </a:xfrm>
                <a:prstGeom prst="trapezoid">
                  <a:avLst>
                    <a:gd name="adj" fmla="val 133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562598" y="2261191"/>
                  <a:ext cx="1828801"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5829298" y="4428087"/>
                  <a:ext cx="1295400" cy="28782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3543300" y="5185419"/>
                <a:ext cx="1295400" cy="264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342902" y="4343400"/>
              <a:ext cx="2819400" cy="646331"/>
            </a:xfrm>
            <a:prstGeom prst="rect">
              <a:avLst/>
            </a:prstGeom>
            <a:noFill/>
          </p:spPr>
          <p:txBody>
            <a:bodyPr wrap="square" rtlCol="0">
              <a:spAutoFit/>
            </a:bodyPr>
            <a:lstStyle/>
            <a:p>
              <a:pPr algn="ctr"/>
              <a:r>
                <a:rPr lang="en-US" dirty="0">
                  <a:solidFill>
                    <a:srgbClr val="4D6778"/>
                  </a:solidFill>
                  <a:latin typeface="Arial" panose="020B0604020202020204" pitchFamily="34" charset="0"/>
                  <a:cs typeface="Arial" panose="020B0604020202020204" pitchFamily="34" charset="0"/>
                </a:rPr>
                <a:t>You patent a vessel to hold a liquid</a:t>
              </a:r>
            </a:p>
          </p:txBody>
        </p:sp>
      </p:grpSp>
      <p:grpSp>
        <p:nvGrpSpPr>
          <p:cNvPr id="33" name="Group 32"/>
          <p:cNvGrpSpPr/>
          <p:nvPr/>
        </p:nvGrpSpPr>
        <p:grpSpPr>
          <a:xfrm>
            <a:off x="2752625" y="2079317"/>
            <a:ext cx="1905000" cy="1683489"/>
            <a:chOff x="6096000" y="2590800"/>
            <a:chExt cx="1905000" cy="1683489"/>
          </a:xfrm>
        </p:grpSpPr>
        <p:grpSp>
          <p:nvGrpSpPr>
            <p:cNvPr id="28" name="Group 27"/>
            <p:cNvGrpSpPr/>
            <p:nvPr/>
          </p:nvGrpSpPr>
          <p:grpSpPr>
            <a:xfrm>
              <a:off x="6324601" y="2686493"/>
              <a:ext cx="1676399" cy="1460103"/>
              <a:chOff x="1860699" y="2752659"/>
              <a:chExt cx="1339701" cy="1460103"/>
            </a:xfrm>
          </p:grpSpPr>
          <p:sp>
            <p:nvSpPr>
              <p:cNvPr id="17" name="Oval 16"/>
              <p:cNvSpPr/>
              <p:nvPr/>
            </p:nvSpPr>
            <p:spPr>
              <a:xfrm>
                <a:off x="2089298" y="2757977"/>
                <a:ext cx="1111102" cy="14547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860699" y="2752659"/>
                <a:ext cx="1111102" cy="14547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6096000" y="2590800"/>
              <a:ext cx="1295400" cy="1683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3276600" y="3685212"/>
            <a:ext cx="1933726" cy="369332"/>
          </a:xfrm>
          <a:prstGeom prst="rect">
            <a:avLst/>
          </a:prstGeom>
          <a:noFill/>
        </p:spPr>
        <p:txBody>
          <a:bodyPr wrap="square" rtlCol="0">
            <a:spAutoFit/>
          </a:bodyPr>
          <a:lstStyle/>
          <a:p>
            <a:pPr algn="ctr"/>
            <a:r>
              <a:rPr lang="en-US" dirty="0">
                <a:solidFill>
                  <a:srgbClr val="4D6778"/>
                </a:solidFill>
                <a:latin typeface="Arial" panose="020B0604020202020204" pitchFamily="34" charset="0"/>
                <a:cs typeface="Arial" panose="020B0604020202020204" pitchFamily="34" charset="0"/>
              </a:rPr>
              <a:t>I patent a handle</a:t>
            </a:r>
          </a:p>
        </p:txBody>
      </p:sp>
      <p:sp>
        <p:nvSpPr>
          <p:cNvPr id="46" name="Rectangle 45"/>
          <p:cNvSpPr/>
          <p:nvPr/>
        </p:nvSpPr>
        <p:spPr>
          <a:xfrm>
            <a:off x="6026079" y="2180328"/>
            <a:ext cx="1295400" cy="1683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1104900" y="1771909"/>
            <a:ext cx="7335737" cy="4498577"/>
            <a:chOff x="1104900" y="1771909"/>
            <a:chExt cx="7335737" cy="4498577"/>
          </a:xfrm>
        </p:grpSpPr>
        <p:grpSp>
          <p:nvGrpSpPr>
            <p:cNvPr id="58" name="Group 57"/>
            <p:cNvGrpSpPr/>
            <p:nvPr/>
          </p:nvGrpSpPr>
          <p:grpSpPr>
            <a:xfrm>
              <a:off x="5625588" y="1771909"/>
              <a:ext cx="2815049" cy="3477876"/>
              <a:chOff x="5625588" y="1771909"/>
              <a:chExt cx="2815049" cy="3477876"/>
            </a:xfrm>
          </p:grpSpPr>
          <p:grpSp>
            <p:nvGrpSpPr>
              <p:cNvPr id="57" name="Group 56"/>
              <p:cNvGrpSpPr/>
              <p:nvPr/>
            </p:nvGrpSpPr>
            <p:grpSpPr>
              <a:xfrm>
                <a:off x="5625588" y="1781356"/>
                <a:ext cx="2527812" cy="3468429"/>
                <a:chOff x="5625588" y="1781356"/>
                <a:chExt cx="2527812" cy="3468429"/>
              </a:xfrm>
            </p:grpSpPr>
            <p:grpSp>
              <p:nvGrpSpPr>
                <p:cNvPr id="45" name="Group 44"/>
                <p:cNvGrpSpPr/>
                <p:nvPr/>
              </p:nvGrpSpPr>
              <p:grpSpPr>
                <a:xfrm>
                  <a:off x="6254679" y="2276021"/>
                  <a:ext cx="1676401" cy="1460103"/>
                  <a:chOff x="1860700" y="2752659"/>
                  <a:chExt cx="1339703" cy="1460103"/>
                </a:xfrm>
              </p:grpSpPr>
              <p:sp>
                <p:nvSpPr>
                  <p:cNvPr id="47" name="Oval 46"/>
                  <p:cNvSpPr/>
                  <p:nvPr/>
                </p:nvSpPr>
                <p:spPr>
                  <a:xfrm>
                    <a:off x="2089300" y="2757977"/>
                    <a:ext cx="1111103" cy="14547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860700" y="2752659"/>
                    <a:ext cx="1111102" cy="14547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5655855" y="1781356"/>
                  <a:ext cx="1828802" cy="2454723"/>
                  <a:chOff x="3276600" y="3158144"/>
                  <a:chExt cx="1828802" cy="2454723"/>
                </a:xfrm>
              </p:grpSpPr>
              <p:grpSp>
                <p:nvGrpSpPr>
                  <p:cNvPr id="39" name="Group 38"/>
                  <p:cNvGrpSpPr/>
                  <p:nvPr/>
                </p:nvGrpSpPr>
                <p:grpSpPr>
                  <a:xfrm>
                    <a:off x="3276600" y="3158144"/>
                    <a:ext cx="1828802" cy="2454723"/>
                    <a:chOff x="5562598" y="2261191"/>
                    <a:chExt cx="1828802" cy="2454723"/>
                  </a:xfrm>
                </p:grpSpPr>
                <p:sp>
                  <p:nvSpPr>
                    <p:cNvPr id="41" name="Trapezoid 40"/>
                    <p:cNvSpPr/>
                    <p:nvPr/>
                  </p:nvSpPr>
                  <p:spPr>
                    <a:xfrm rot="10800000">
                      <a:off x="5562600" y="2514600"/>
                      <a:ext cx="1828800" cy="2057400"/>
                    </a:xfrm>
                    <a:prstGeom prst="trapezoid">
                      <a:avLst>
                        <a:gd name="adj" fmla="val 133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562598" y="2261191"/>
                      <a:ext cx="1828801"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5829298" y="4428087"/>
                      <a:ext cx="1295400" cy="28782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p:cNvSpPr/>
                  <p:nvPr/>
                </p:nvSpPr>
                <p:spPr>
                  <a:xfrm>
                    <a:off x="3543300" y="5185419"/>
                    <a:ext cx="1295400" cy="264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5625588" y="4326455"/>
                  <a:ext cx="2527812" cy="923330"/>
                </a:xfrm>
                <a:prstGeom prst="rect">
                  <a:avLst/>
                </a:prstGeom>
                <a:noFill/>
              </p:spPr>
              <p:txBody>
                <a:bodyPr wrap="square" rtlCol="0">
                  <a:spAutoFit/>
                </a:bodyPr>
                <a:lstStyle/>
                <a:p>
                  <a:pPr algn="ctr"/>
                  <a:r>
                    <a:rPr lang="en-US" dirty="0">
                      <a:solidFill>
                        <a:srgbClr val="4D6778"/>
                      </a:solidFill>
                      <a:latin typeface="Arial" panose="020B0604020202020204" pitchFamily="34" charset="0"/>
                      <a:cs typeface="Arial" panose="020B0604020202020204" pitchFamily="34" charset="0"/>
                    </a:rPr>
                    <a:t>There can be no “handle” on the “cup” without a cross license</a:t>
                  </a:r>
                </a:p>
              </p:txBody>
            </p:sp>
          </p:grpSp>
          <p:sp>
            <p:nvSpPr>
              <p:cNvPr id="52" name="TextBox 51"/>
              <p:cNvSpPr txBox="1"/>
              <p:nvPr/>
            </p:nvSpPr>
            <p:spPr>
              <a:xfrm>
                <a:off x="5995272" y="1771909"/>
                <a:ext cx="2445365" cy="3154710"/>
              </a:xfrm>
              <a:prstGeom prst="rect">
                <a:avLst/>
              </a:prstGeom>
              <a:noFill/>
            </p:spPr>
            <p:txBody>
              <a:bodyPr wrap="square" rtlCol="0">
                <a:spAutoFit/>
              </a:bodyPr>
              <a:lstStyle/>
              <a:p>
                <a:pPr algn="ctr"/>
                <a:r>
                  <a:rPr lang="en-US" sz="19900" dirty="0">
                    <a:solidFill>
                      <a:srgbClr val="A20034"/>
                    </a:solidFill>
                  </a:rPr>
                  <a:t>X</a:t>
                </a:r>
              </a:p>
            </p:txBody>
          </p:sp>
        </p:grpSp>
        <p:sp>
          <p:nvSpPr>
            <p:cNvPr id="53" name="TextBox 52"/>
            <p:cNvSpPr txBox="1"/>
            <p:nvPr/>
          </p:nvSpPr>
          <p:spPr>
            <a:xfrm>
              <a:off x="1104900" y="5562600"/>
              <a:ext cx="6009912" cy="707886"/>
            </a:xfrm>
            <a:prstGeom prst="rect">
              <a:avLst/>
            </a:prstGeom>
            <a:noFill/>
          </p:spPr>
          <p:txBody>
            <a:bodyPr wrap="square" rtlCol="0">
              <a:spAutoFit/>
            </a:bodyPr>
            <a:lstStyle/>
            <a:p>
              <a:pPr algn="ctr"/>
              <a:r>
                <a:rPr lang="en-US" sz="2000" b="1" dirty="0">
                  <a:solidFill>
                    <a:srgbClr val="760025"/>
                  </a:solidFill>
                  <a:latin typeface="Arial" panose="020B0604020202020204" pitchFamily="34" charset="0"/>
                  <a:cs typeface="Arial" panose="020B0604020202020204" pitchFamily="34" charset="0"/>
                </a:rPr>
                <a:t>The owner of a patent has the right to </a:t>
              </a:r>
              <a:r>
                <a:rPr lang="en-US" sz="2000" b="1" u="sng" dirty="0">
                  <a:solidFill>
                    <a:srgbClr val="760025"/>
                  </a:solidFill>
                  <a:latin typeface="Arial" panose="020B0604020202020204" pitchFamily="34" charset="0"/>
                  <a:cs typeface="Arial" panose="020B0604020202020204" pitchFamily="34" charset="0"/>
                </a:rPr>
                <a:t>exclude</a:t>
              </a:r>
              <a:r>
                <a:rPr lang="en-US" sz="2000" b="1" dirty="0">
                  <a:solidFill>
                    <a:srgbClr val="760025"/>
                  </a:solidFill>
                  <a:latin typeface="Arial" panose="020B0604020202020204" pitchFamily="34" charset="0"/>
                  <a:cs typeface="Arial" panose="020B0604020202020204" pitchFamily="34" charset="0"/>
                </a:rPr>
                <a:t> others from using his/her invention</a:t>
              </a:r>
            </a:p>
          </p:txBody>
        </p:sp>
      </p:grpSp>
    </p:spTree>
    <p:extLst>
      <p:ext uri="{BB962C8B-B14F-4D97-AF65-F5344CB8AC3E}">
        <p14:creationId xmlns:p14="http://schemas.microsoft.com/office/powerpoint/2010/main" val="145809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4000"/>
              <a:t>Requirements to Obtain a Patent</a:t>
            </a:r>
          </a:p>
        </p:txBody>
      </p:sp>
      <p:sp>
        <p:nvSpPr>
          <p:cNvPr id="124931" name="Rectangle 3"/>
          <p:cNvSpPr>
            <a:spLocks noGrp="1" noChangeArrowheads="1"/>
          </p:cNvSpPr>
          <p:nvPr>
            <p:ph idx="1"/>
          </p:nvPr>
        </p:nvSpPr>
        <p:spPr bwMode="auto">
          <a:xfrm>
            <a:off x="457200" y="1828800"/>
            <a:ext cx="82296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marL="407988" indent="-238125">
              <a:spcBef>
                <a:spcPts val="0"/>
              </a:spcBef>
            </a:pPr>
            <a:r>
              <a:rPr lang="en-US" sz="2800" b="1" dirty="0"/>
              <a:t> Novel – Something “New”</a:t>
            </a:r>
          </a:p>
          <a:p>
            <a:pPr marL="862013" lvl="1" indent="-339725">
              <a:spcBef>
                <a:spcPts val="0"/>
              </a:spcBef>
            </a:pPr>
            <a:r>
              <a:rPr lang="en-US" sz="2400" b="1" dirty="0">
                <a:solidFill>
                  <a:srgbClr val="4D6778"/>
                </a:solidFill>
              </a:rPr>
              <a:t>Prior Art must be cited</a:t>
            </a:r>
          </a:p>
          <a:p>
            <a:pPr marL="407988" indent="-238125">
              <a:spcBef>
                <a:spcPts val="0"/>
              </a:spcBef>
            </a:pPr>
            <a:r>
              <a:rPr lang="en-US" sz="2800" b="1" dirty="0"/>
              <a:t> Useful</a:t>
            </a:r>
          </a:p>
          <a:p>
            <a:pPr marL="407988" indent="-238125">
              <a:lnSpc>
                <a:spcPct val="120000"/>
              </a:lnSpc>
              <a:spcBef>
                <a:spcPts val="0"/>
              </a:spcBef>
            </a:pPr>
            <a:r>
              <a:rPr lang="en-US" sz="2800" b="1" dirty="0"/>
              <a:t> Patentable Subject Matter - </a:t>
            </a:r>
            <a:r>
              <a:rPr lang="en-US" sz="2600" b="1" dirty="0">
                <a:latin typeface="Arial"/>
                <a:cs typeface="Arial"/>
              </a:rPr>
              <a:t>§ 101</a:t>
            </a:r>
            <a:endParaRPr lang="en-US" sz="2600" b="1" dirty="0"/>
          </a:p>
          <a:p>
            <a:pPr marL="808038" lvl="1" indent="-238125">
              <a:lnSpc>
                <a:spcPct val="120000"/>
              </a:lnSpc>
            </a:pPr>
            <a:r>
              <a:rPr lang="en-US" sz="2400" b="1" dirty="0">
                <a:solidFill>
                  <a:srgbClr val="4D6778"/>
                </a:solidFill>
              </a:rPr>
              <a:t>“process, machine, manufacture, or composition of matter, or any new and useful improvement thereof”</a:t>
            </a:r>
          </a:p>
          <a:p>
            <a:pPr marL="407988" indent="-238125">
              <a:spcBef>
                <a:spcPts val="0"/>
              </a:spcBef>
            </a:pPr>
            <a:r>
              <a:rPr lang="en-US" sz="2800" b="1" dirty="0"/>
              <a:t> Not previously offered/sold or publicly described</a:t>
            </a:r>
          </a:p>
          <a:p>
            <a:pPr marL="862013" lvl="1" indent="-339725">
              <a:spcBef>
                <a:spcPts val="0"/>
              </a:spcBef>
            </a:pPr>
            <a:r>
              <a:rPr lang="en-US" sz="2400" b="1" dirty="0">
                <a:solidFill>
                  <a:srgbClr val="4D6778"/>
                </a:solidFill>
              </a:rPr>
              <a:t>Enabling Disclosure</a:t>
            </a:r>
          </a:p>
          <a:p>
            <a:pPr marL="862013" lvl="1" indent="-339725">
              <a:spcBef>
                <a:spcPts val="0"/>
              </a:spcBef>
            </a:pPr>
            <a:r>
              <a:rPr lang="en-US" sz="2400" b="1" dirty="0">
                <a:solidFill>
                  <a:srgbClr val="4D6778"/>
                </a:solidFill>
              </a:rPr>
              <a:t>One Year Window in U.S. Only</a:t>
            </a:r>
          </a:p>
          <a:p>
            <a:pPr marL="407988" indent="-238125">
              <a:spcBef>
                <a:spcPts val="0"/>
              </a:spcBef>
            </a:pPr>
            <a:r>
              <a:rPr lang="en-US" sz="2800" b="1" dirty="0"/>
              <a:t> Not obvious “to one of ordinary skill in the art”</a:t>
            </a:r>
          </a:p>
          <a:p>
            <a:pPr marL="862013" lvl="1" indent="-339725">
              <a:spcBef>
                <a:spcPts val="0"/>
              </a:spcBef>
            </a:pPr>
            <a:r>
              <a:rPr lang="en-US" sz="2400" b="1" dirty="0">
                <a:solidFill>
                  <a:srgbClr val="4D6778"/>
                </a:solidFill>
              </a:rPr>
              <a:t>Prior art “teaches against”</a:t>
            </a:r>
          </a:p>
          <a:p>
            <a:pPr marL="862013" lvl="1" indent="-339725">
              <a:spcBef>
                <a:spcPts val="0"/>
              </a:spcBef>
            </a:pPr>
            <a:r>
              <a:rPr lang="en-US" sz="2400" b="1" dirty="0">
                <a:solidFill>
                  <a:srgbClr val="4D6778"/>
                </a:solidFill>
              </a:rPr>
              <a:t>Commercial success can show non-obviousness</a:t>
            </a:r>
          </a:p>
          <a:p>
            <a:pPr marL="461963" indent="-339725">
              <a:spcBef>
                <a:spcPts val="0"/>
              </a:spcBef>
            </a:pPr>
            <a:r>
              <a:rPr lang="en-US" sz="2800" b="1" dirty="0"/>
              <a:t>First Inventor To File</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13</a:t>
            </a:fld>
            <a:endParaRPr lang="en-US" dirty="0"/>
          </a:p>
        </p:txBody>
      </p:sp>
    </p:spTree>
    <p:extLst>
      <p:ext uri="{BB962C8B-B14F-4D97-AF65-F5344CB8AC3E}">
        <p14:creationId xmlns:p14="http://schemas.microsoft.com/office/powerpoint/2010/main" val="270556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4931">
                                            <p:txEl>
                                              <p:pRg st="2" end="2"/>
                                            </p:txEl>
                                          </p:spTgt>
                                        </p:tgtEl>
                                        <p:attrNameLst>
                                          <p:attrName>style.visibility</p:attrName>
                                        </p:attrNameLst>
                                      </p:cBhvr>
                                      <p:to>
                                        <p:strVal val="visible"/>
                                      </p:to>
                                    </p:set>
                                    <p:animEffect transition="in" filter="wipe(left)">
                                      <p:cBhvr>
                                        <p:cTn id="7" dur="500"/>
                                        <p:tgtEl>
                                          <p:spTgt spid="12493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4931">
                                            <p:txEl>
                                              <p:pRg st="3" end="3"/>
                                            </p:txEl>
                                          </p:spTgt>
                                        </p:tgtEl>
                                        <p:attrNameLst>
                                          <p:attrName>style.visibility</p:attrName>
                                        </p:attrNameLst>
                                      </p:cBhvr>
                                      <p:to>
                                        <p:strVal val="visible"/>
                                      </p:to>
                                    </p:set>
                                    <p:animEffect transition="in" filter="wipe(left)">
                                      <p:cBhvr>
                                        <p:cTn id="12" dur="500"/>
                                        <p:tgtEl>
                                          <p:spTgt spid="124931">
                                            <p:txEl>
                                              <p:pRg st="3" end="3"/>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24931">
                                            <p:txEl>
                                              <p:pRg st="4" end="4"/>
                                            </p:txEl>
                                          </p:spTgt>
                                        </p:tgtEl>
                                        <p:attrNameLst>
                                          <p:attrName>style.visibility</p:attrName>
                                        </p:attrNameLst>
                                      </p:cBhvr>
                                      <p:to>
                                        <p:strVal val="visible"/>
                                      </p:to>
                                    </p:set>
                                    <p:animEffect transition="in" filter="wipe(left)">
                                      <p:cBhvr>
                                        <p:cTn id="15" dur="500"/>
                                        <p:tgtEl>
                                          <p:spTgt spid="124931">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4931">
                                            <p:txEl>
                                              <p:pRg st="5" end="5"/>
                                            </p:txEl>
                                          </p:spTgt>
                                        </p:tgtEl>
                                        <p:attrNameLst>
                                          <p:attrName>style.visibility</p:attrName>
                                        </p:attrNameLst>
                                      </p:cBhvr>
                                      <p:to>
                                        <p:strVal val="visible"/>
                                      </p:to>
                                    </p:set>
                                    <p:animEffect transition="in" filter="wipe(left)">
                                      <p:cBhvr>
                                        <p:cTn id="20" dur="500"/>
                                        <p:tgtEl>
                                          <p:spTgt spid="124931">
                                            <p:txEl>
                                              <p:pRg st="5" end="5"/>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124931">
                                            <p:txEl>
                                              <p:pRg st="6" end="6"/>
                                            </p:txEl>
                                          </p:spTgt>
                                        </p:tgtEl>
                                        <p:attrNameLst>
                                          <p:attrName>style.visibility</p:attrName>
                                        </p:attrNameLst>
                                      </p:cBhvr>
                                      <p:to>
                                        <p:strVal val="visible"/>
                                      </p:to>
                                    </p:set>
                                    <p:animEffect transition="in" filter="wipe(left)">
                                      <p:cBhvr>
                                        <p:cTn id="23" dur="500"/>
                                        <p:tgtEl>
                                          <p:spTgt spid="124931">
                                            <p:txEl>
                                              <p:pRg st="6" end="6"/>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124931">
                                            <p:txEl>
                                              <p:pRg st="7" end="7"/>
                                            </p:txEl>
                                          </p:spTgt>
                                        </p:tgtEl>
                                        <p:attrNameLst>
                                          <p:attrName>style.visibility</p:attrName>
                                        </p:attrNameLst>
                                      </p:cBhvr>
                                      <p:to>
                                        <p:strVal val="visible"/>
                                      </p:to>
                                    </p:set>
                                    <p:animEffect transition="in" filter="wipe(left)">
                                      <p:cBhvr>
                                        <p:cTn id="26" dur="500"/>
                                        <p:tgtEl>
                                          <p:spTgt spid="124931">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4931">
                                            <p:txEl>
                                              <p:pRg st="8" end="8"/>
                                            </p:txEl>
                                          </p:spTgt>
                                        </p:tgtEl>
                                        <p:attrNameLst>
                                          <p:attrName>style.visibility</p:attrName>
                                        </p:attrNameLst>
                                      </p:cBhvr>
                                      <p:to>
                                        <p:strVal val="visible"/>
                                      </p:to>
                                    </p:set>
                                    <p:animEffect transition="in" filter="wipe(left)">
                                      <p:cBhvr>
                                        <p:cTn id="31" dur="500"/>
                                        <p:tgtEl>
                                          <p:spTgt spid="124931">
                                            <p:txEl>
                                              <p:pRg st="8" end="8"/>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124931">
                                            <p:txEl>
                                              <p:pRg st="9" end="9"/>
                                            </p:txEl>
                                          </p:spTgt>
                                        </p:tgtEl>
                                        <p:attrNameLst>
                                          <p:attrName>style.visibility</p:attrName>
                                        </p:attrNameLst>
                                      </p:cBhvr>
                                      <p:to>
                                        <p:strVal val="visible"/>
                                      </p:to>
                                    </p:set>
                                    <p:animEffect transition="in" filter="wipe(left)">
                                      <p:cBhvr>
                                        <p:cTn id="34" dur="500"/>
                                        <p:tgtEl>
                                          <p:spTgt spid="124931">
                                            <p:txEl>
                                              <p:pRg st="9" end="9"/>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124931">
                                            <p:txEl>
                                              <p:pRg st="10" end="10"/>
                                            </p:txEl>
                                          </p:spTgt>
                                        </p:tgtEl>
                                        <p:attrNameLst>
                                          <p:attrName>style.visibility</p:attrName>
                                        </p:attrNameLst>
                                      </p:cBhvr>
                                      <p:to>
                                        <p:strVal val="visible"/>
                                      </p:to>
                                    </p:set>
                                    <p:animEffect transition="in" filter="wipe(left)">
                                      <p:cBhvr>
                                        <p:cTn id="37" dur="500"/>
                                        <p:tgtEl>
                                          <p:spTgt spid="124931">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4931">
                                            <p:txEl>
                                              <p:pRg st="11" end="11"/>
                                            </p:txEl>
                                          </p:spTgt>
                                        </p:tgtEl>
                                        <p:attrNameLst>
                                          <p:attrName>style.visibility</p:attrName>
                                        </p:attrNameLst>
                                      </p:cBhvr>
                                      <p:to>
                                        <p:strVal val="visible"/>
                                      </p:to>
                                    </p:set>
                                    <p:animEffect transition="in" filter="wipe(left)">
                                      <p:cBhvr>
                                        <p:cTn id="42" dur="500"/>
                                        <p:tgtEl>
                                          <p:spTgt spid="12493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Patents and New Ventures</a:t>
            </a:r>
          </a:p>
        </p:txBody>
      </p:sp>
      <p:sp>
        <p:nvSpPr>
          <p:cNvPr id="148483" name="Rectangle 3"/>
          <p:cNvSpPr>
            <a:spLocks noGrp="1" noChangeArrowheads="1"/>
          </p:cNvSpPr>
          <p:nvPr>
            <p:ph idx="1"/>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nSpc>
                <a:spcPct val="110000"/>
              </a:lnSpc>
              <a:spcBef>
                <a:spcPts val="0"/>
              </a:spcBef>
            </a:pPr>
            <a:r>
              <a:rPr lang="en-US" sz="2800" b="1" dirty="0"/>
              <a:t>Freedom to Make, License and Sell your Product</a:t>
            </a:r>
          </a:p>
          <a:p>
            <a:pPr>
              <a:lnSpc>
                <a:spcPct val="110000"/>
              </a:lnSpc>
              <a:spcBef>
                <a:spcPts val="0"/>
              </a:spcBef>
            </a:pPr>
            <a:r>
              <a:rPr lang="en-US" sz="2800" b="1" dirty="0"/>
              <a:t>Does Your Company Own the Technology?</a:t>
            </a:r>
          </a:p>
          <a:p>
            <a:pPr lvl="1">
              <a:lnSpc>
                <a:spcPct val="110000"/>
              </a:lnSpc>
              <a:spcBef>
                <a:spcPts val="0"/>
              </a:spcBef>
            </a:pPr>
            <a:r>
              <a:rPr lang="en-US" sz="2400" b="1" dirty="0">
                <a:solidFill>
                  <a:srgbClr val="4D6778"/>
                </a:solidFill>
              </a:rPr>
              <a:t>Assigned by Inventor to Company?</a:t>
            </a:r>
          </a:p>
          <a:p>
            <a:pPr lvl="1">
              <a:lnSpc>
                <a:spcPct val="110000"/>
              </a:lnSpc>
              <a:spcBef>
                <a:spcPts val="0"/>
              </a:spcBef>
            </a:pPr>
            <a:r>
              <a:rPr lang="en-US" sz="2400" b="1" dirty="0">
                <a:solidFill>
                  <a:srgbClr val="4D6778"/>
                </a:solidFill>
              </a:rPr>
              <a:t>Licensed from University?</a:t>
            </a:r>
          </a:p>
          <a:p>
            <a:pPr lvl="1">
              <a:lnSpc>
                <a:spcPct val="110000"/>
              </a:lnSpc>
              <a:spcBef>
                <a:spcPts val="0"/>
              </a:spcBef>
            </a:pPr>
            <a:r>
              <a:rPr lang="en-US" sz="2400" b="1" dirty="0">
                <a:solidFill>
                  <a:srgbClr val="4D6778"/>
                </a:solidFill>
              </a:rPr>
              <a:t>Did it go into the Public Domain?</a:t>
            </a:r>
          </a:p>
          <a:p>
            <a:pPr lvl="2">
              <a:lnSpc>
                <a:spcPct val="110000"/>
              </a:lnSpc>
              <a:spcBef>
                <a:spcPts val="0"/>
              </a:spcBef>
            </a:pPr>
            <a:r>
              <a:rPr lang="en-US" sz="2000" b="1" dirty="0">
                <a:solidFill>
                  <a:srgbClr val="4D6778"/>
                </a:solidFill>
              </a:rPr>
              <a:t>Public Disclosure/On Sale Bars</a:t>
            </a:r>
          </a:p>
          <a:p>
            <a:pPr>
              <a:lnSpc>
                <a:spcPct val="110000"/>
              </a:lnSpc>
              <a:spcBef>
                <a:spcPts val="0"/>
              </a:spcBef>
            </a:pPr>
            <a:r>
              <a:rPr lang="en-US" sz="2800" b="1" dirty="0"/>
              <a:t>What is your Strategy?</a:t>
            </a:r>
          </a:p>
          <a:p>
            <a:pPr lvl="1">
              <a:lnSpc>
                <a:spcPct val="110000"/>
              </a:lnSpc>
              <a:spcBef>
                <a:spcPts val="0"/>
              </a:spcBef>
            </a:pPr>
            <a:r>
              <a:rPr lang="en-US" sz="2400" b="1" dirty="0">
                <a:solidFill>
                  <a:srgbClr val="4D6778"/>
                </a:solidFill>
              </a:rPr>
              <a:t>Patenting vs. Disclosing to Prevent Others from Patenting</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14</a:t>
            </a:fld>
            <a:endParaRPr lang="en-US" dirty="0"/>
          </a:p>
        </p:txBody>
      </p:sp>
    </p:spTree>
    <p:extLst>
      <p:ext uri="{BB962C8B-B14F-4D97-AF65-F5344CB8AC3E}">
        <p14:creationId xmlns:p14="http://schemas.microsoft.com/office/powerpoint/2010/main" val="983068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1" name="Rectangle 2"/>
          <p:cNvSpPr>
            <a:spLocks noGrp="1" noChangeArrowheads="1"/>
          </p:cNvSpPr>
          <p:nvPr>
            <p:ph type="title"/>
          </p:nvPr>
        </p:nvSpPr>
        <p:spPr>
          <a:prstGeom prst="rect">
            <a:avLst/>
          </a:prstGeom>
        </p:spPr>
        <p:txBody>
          <a:bodyPr>
            <a:normAutofit fontScale="90000"/>
          </a:bodyPr>
          <a:lstStyle/>
          <a:p>
            <a:r>
              <a:rPr lang="en-US" altLang="en-US" dirty="0"/>
              <a:t>Look before you Launch:</a:t>
            </a:r>
            <a:br>
              <a:rPr lang="en-US" altLang="en-US" dirty="0"/>
            </a:br>
            <a:r>
              <a:rPr lang="en-US" altLang="en-US" dirty="0"/>
              <a:t>Freedom to Operate</a:t>
            </a:r>
          </a:p>
        </p:txBody>
      </p:sp>
      <p:sp>
        <p:nvSpPr>
          <p:cNvPr id="652293" name="Rectangle 4"/>
          <p:cNvSpPr>
            <a:spLocks noGrp="1" noChangeArrowheads="1"/>
          </p:cNvSpPr>
          <p:nvPr>
            <p:ph idx="1"/>
          </p:nvPr>
        </p:nvSpPr>
        <p:spPr>
          <a:prstGeom prst="rect">
            <a:avLst/>
          </a:prstGeom>
        </p:spPr>
        <p:txBody>
          <a:bodyPr>
            <a:normAutofit fontScale="92500" lnSpcReduction="10000"/>
          </a:bodyPr>
          <a:lstStyle/>
          <a:p>
            <a:pPr marL="295275" indent="-295275"/>
            <a:r>
              <a:rPr lang="en-US" altLang="en-US" sz="2600" b="1" dirty="0"/>
              <a:t>Does someone’s IP bar you from market entry?</a:t>
            </a:r>
          </a:p>
          <a:p>
            <a:pPr marL="682625" lvl="1" indent="-273050"/>
            <a:r>
              <a:rPr lang="en-US" altLang="en-US" sz="2200" b="1" dirty="0">
                <a:solidFill>
                  <a:srgbClr val="4D6778"/>
                </a:solidFill>
              </a:rPr>
              <a:t>Legal/economic implications</a:t>
            </a:r>
          </a:p>
          <a:p>
            <a:pPr marL="682625" lvl="1" indent="-273050"/>
            <a:r>
              <a:rPr lang="en-US" altLang="en-US" sz="2200" b="1" dirty="0">
                <a:solidFill>
                  <a:srgbClr val="4D6778"/>
                </a:solidFill>
              </a:rPr>
              <a:t>Investor appeal/requirement</a:t>
            </a:r>
          </a:p>
          <a:p>
            <a:pPr marL="682625" lvl="1" indent="-273050"/>
            <a:r>
              <a:rPr lang="en-US" altLang="en-US" sz="2200" b="1" dirty="0">
                <a:solidFill>
                  <a:srgbClr val="4D6778"/>
                </a:solidFill>
              </a:rPr>
              <a:t>Freedom to operate analysis:</a:t>
            </a:r>
          </a:p>
          <a:p>
            <a:pPr marL="1081088" lvl="2" indent="-284163">
              <a:lnSpc>
                <a:spcPct val="110000"/>
              </a:lnSpc>
              <a:spcBef>
                <a:spcPts val="0"/>
              </a:spcBef>
            </a:pPr>
            <a:r>
              <a:rPr lang="en-US" altLang="en-US" sz="1700" b="1" dirty="0">
                <a:solidFill>
                  <a:srgbClr val="4D6778"/>
                </a:solidFill>
              </a:rPr>
              <a:t>Evaluation of the IP space “around” your technology</a:t>
            </a:r>
          </a:p>
          <a:p>
            <a:pPr marL="1081088" lvl="2" indent="-284163">
              <a:lnSpc>
                <a:spcPct val="110000"/>
              </a:lnSpc>
              <a:spcBef>
                <a:spcPts val="0"/>
              </a:spcBef>
            </a:pPr>
            <a:r>
              <a:rPr lang="en-US" altLang="en-US" sz="1700" b="1" dirty="0">
                <a:solidFill>
                  <a:srgbClr val="4D6778"/>
                </a:solidFill>
              </a:rPr>
              <a:t>Need to license blocking IP from third parties? </a:t>
            </a:r>
          </a:p>
          <a:p>
            <a:pPr marL="1081088" lvl="2" indent="-284163">
              <a:buFont typeface="Wingdings" pitchFamily="2" charset="2"/>
              <a:buNone/>
            </a:pPr>
            <a:endParaRPr lang="en-US" altLang="en-US" b="1" dirty="0"/>
          </a:p>
          <a:p>
            <a:pPr marL="295275" indent="-295275"/>
            <a:r>
              <a:rPr lang="en-US" altLang="en-US" sz="2600" b="1" dirty="0"/>
              <a:t>Failure to look before you launch can be fatal</a:t>
            </a:r>
            <a:endParaRPr lang="en-US" altLang="en-US" sz="2600" b="1" dirty="0">
              <a:solidFill>
                <a:srgbClr val="A63C3C"/>
              </a:solidFill>
            </a:endParaRPr>
          </a:p>
          <a:p>
            <a:pPr marL="682625" lvl="1" indent="-273050"/>
            <a:r>
              <a:rPr lang="en-US" altLang="en-US" sz="2200" b="1" dirty="0">
                <a:solidFill>
                  <a:srgbClr val="4D6778"/>
                </a:solidFill>
              </a:rPr>
              <a:t>You may not be able to secure an essential license</a:t>
            </a:r>
          </a:p>
          <a:p>
            <a:pPr marL="1082675" lvl="2" indent="-273050"/>
            <a:r>
              <a:rPr lang="en-US" altLang="en-US" sz="1700" b="1" dirty="0">
                <a:solidFill>
                  <a:srgbClr val="4D6778"/>
                </a:solidFill>
              </a:rPr>
              <a:t>A direct competitor may hold blocking IP and may not be willing to negotiate a license deal</a:t>
            </a:r>
          </a:p>
          <a:p>
            <a:pPr marL="682625" lvl="1" indent="-273050"/>
            <a:r>
              <a:rPr lang="en-US" altLang="en-US" sz="2200" b="1" dirty="0">
                <a:solidFill>
                  <a:srgbClr val="4D6778"/>
                </a:solidFill>
              </a:rPr>
              <a:t>Investors typically have no interest in “buying a law suit”</a:t>
            </a:r>
          </a:p>
        </p:txBody>
      </p:sp>
      <p:sp>
        <p:nvSpPr>
          <p:cNvPr id="2" name="Date Placeholder 1"/>
          <p:cNvSpPr>
            <a:spLocks noGrp="1"/>
          </p:cNvSpPr>
          <p:nvPr>
            <p:ph type="dt" sz="half" idx="10"/>
          </p:nvPr>
        </p:nvSpPr>
        <p:spPr>
          <a:prstGeom prst="rect">
            <a:avLst/>
          </a:prstGeom>
        </p:spPr>
        <p:txBody>
          <a:bodyPr/>
          <a:lstStyle/>
          <a:p>
            <a:r>
              <a:rPr lang="en-US"/>
              <a:t>January 2025 </a:t>
            </a:r>
            <a:endParaRPr lang="en-US" dirty="0"/>
          </a:p>
        </p:txBody>
      </p:sp>
      <p:sp>
        <p:nvSpPr>
          <p:cNvPr id="3" name="Footer Placeholder 2"/>
          <p:cNvSpPr>
            <a:spLocks noGrp="1"/>
          </p:cNvSpPr>
          <p:nvPr>
            <p:ph type="ftr" sz="quarter" idx="11"/>
          </p:nvPr>
        </p:nvSpPr>
        <p:spPr>
          <a:prstGeom prst="rect">
            <a:avLst/>
          </a:prstGeom>
        </p:spPr>
        <p:txBody>
          <a:bodyPr/>
          <a:lstStyle/>
          <a:p>
            <a:r>
              <a:rPr lang="en-US" sz="1100"/>
              <a:t>The Nuts and Bolts of New Ventures - Copyright 2025  Joseph G. Hadzima Jr., All Rights Reserved</a:t>
            </a:r>
            <a:endParaRPr lang="en-US" sz="1100" dirty="0"/>
          </a:p>
        </p:txBody>
      </p:sp>
      <p:sp>
        <p:nvSpPr>
          <p:cNvPr id="4" name="Slide Number Placeholder 3"/>
          <p:cNvSpPr>
            <a:spLocks noGrp="1"/>
          </p:cNvSpPr>
          <p:nvPr>
            <p:ph type="sldNum" sz="quarter" idx="12"/>
          </p:nvPr>
        </p:nvSpPr>
        <p:spPr>
          <a:prstGeom prst="rect">
            <a:avLst/>
          </a:prstGeom>
        </p:spPr>
        <p:txBody>
          <a:bodyPr/>
          <a:lstStyle/>
          <a:p>
            <a:fld id="{E6677AF7-9EED-4392-B4B8-2553A1AB996D}" type="slidenum">
              <a:rPr lang="en-US" sz="1100" smtClean="0"/>
              <a:pPr/>
              <a:t>15</a:t>
            </a:fld>
            <a:endParaRPr lang="en-US" sz="1100"/>
          </a:p>
        </p:txBody>
      </p:sp>
      <p:sp>
        <p:nvSpPr>
          <p:cNvPr id="7" name="TextBox 6"/>
          <p:cNvSpPr txBox="1"/>
          <p:nvPr/>
        </p:nvSpPr>
        <p:spPr>
          <a:xfrm>
            <a:off x="4848225" y="6137013"/>
            <a:ext cx="4267200" cy="215444"/>
          </a:xfrm>
          <a:prstGeom prst="rect">
            <a:avLst/>
          </a:prstGeom>
          <a:noFill/>
        </p:spPr>
        <p:txBody>
          <a:bodyPr wrap="square" rtlCol="0">
            <a:spAutoFit/>
          </a:bodyPr>
          <a:lstStyle/>
          <a:p>
            <a:pPr algn="r"/>
            <a:r>
              <a:rPr lang="en-US" sz="800" dirty="0">
                <a:solidFill>
                  <a:srgbClr val="4D6778"/>
                </a:solidFill>
              </a:rPr>
              <a:t> Adapted from Presentation by Tobias </a:t>
            </a:r>
            <a:r>
              <a:rPr lang="en-US" sz="800" dirty="0" err="1">
                <a:solidFill>
                  <a:srgbClr val="4D6778"/>
                </a:solidFill>
              </a:rPr>
              <a:t>Brambrink</a:t>
            </a:r>
            <a:r>
              <a:rPr lang="en-US" sz="800" dirty="0">
                <a:solidFill>
                  <a:srgbClr val="4D6778"/>
                </a:solidFill>
              </a:rPr>
              <a:t>, Wolf Greenfield &amp; Sacks P.C.</a:t>
            </a:r>
          </a:p>
        </p:txBody>
      </p:sp>
    </p:spTree>
    <p:extLst>
      <p:ext uri="{BB962C8B-B14F-4D97-AF65-F5344CB8AC3E}">
        <p14:creationId xmlns:p14="http://schemas.microsoft.com/office/powerpoint/2010/main" val="314217093"/>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Freedom to Operate</a:t>
            </a:r>
          </a:p>
        </p:txBody>
      </p:sp>
      <p:sp>
        <p:nvSpPr>
          <p:cNvPr id="196611" name="Rectangle 3"/>
          <p:cNvSpPr>
            <a:spLocks noGrp="1" noChangeArrowheads="1"/>
          </p:cNvSpPr>
          <p:nvPr>
            <p:ph idx="1"/>
          </p:nvPr>
        </p:nvSpPr>
        <p:spPr bwMode="auto">
          <a:solidFill>
            <a:schemeClr val="bg1"/>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spcBef>
                <a:spcPct val="15000"/>
              </a:spcBef>
              <a:spcAft>
                <a:spcPct val="15000"/>
              </a:spcAft>
            </a:pPr>
            <a:r>
              <a:rPr lang="en-US" sz="2800" b="1" dirty="0"/>
              <a:t>Prior Art – Find What Is Out There Already</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pic>
        <p:nvPicPr>
          <p:cNvPr id="1966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262" y="2316163"/>
            <a:ext cx="6061075" cy="454183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612" name="Rectangle 4"/>
          <p:cNvSpPr>
            <a:spLocks noChangeArrowheads="1"/>
          </p:cNvSpPr>
          <p:nvPr/>
        </p:nvSpPr>
        <p:spPr bwMode="auto">
          <a:xfrm>
            <a:off x="1828800" y="3505200"/>
            <a:ext cx="4724400" cy="609600"/>
          </a:xfrm>
          <a:prstGeom prst="rect">
            <a:avLst/>
          </a:prstGeom>
          <a:noFill/>
          <a:ln>
            <a:noFill/>
          </a:ln>
        </p:spPr>
        <p:txBody>
          <a:bodyPr/>
          <a:lstStyle/>
          <a:p>
            <a:pPr marL="742950" lvl="1" indent="-285750" algn="ctr">
              <a:spcBef>
                <a:spcPct val="15000"/>
              </a:spcBef>
              <a:spcAft>
                <a:spcPct val="15000"/>
              </a:spcAft>
            </a:pPr>
            <a:r>
              <a:rPr lang="en-US" sz="2400" b="1" dirty="0">
                <a:solidFill>
                  <a:srgbClr val="FF0000"/>
                </a:solidFill>
                <a:latin typeface="Arial Narrow" pitchFamily="34" charset="0"/>
              </a:rPr>
              <a:t>see-the-forest.com</a:t>
            </a:r>
          </a:p>
        </p:txBody>
      </p:sp>
      <p:sp>
        <p:nvSpPr>
          <p:cNvPr id="4" name="Slide Number Placeholder 3"/>
          <p:cNvSpPr>
            <a:spLocks noGrp="1"/>
          </p:cNvSpPr>
          <p:nvPr>
            <p:ph type="sldNum" sz="quarter" idx="12"/>
          </p:nvPr>
        </p:nvSpPr>
        <p:spPr/>
        <p:txBody>
          <a:bodyPr/>
          <a:lstStyle/>
          <a:p>
            <a:fld id="{E6677AF7-9EED-4392-B4B8-2553A1AB996D}" type="slidenum">
              <a:rPr lang="en-US" smtClean="0"/>
              <a:pPr/>
              <a:t>16</a:t>
            </a:fld>
            <a:endParaRPr lang="en-US" dirty="0"/>
          </a:p>
        </p:txBody>
      </p:sp>
    </p:spTree>
    <p:extLst>
      <p:ext uri="{BB962C8B-B14F-4D97-AF65-F5344CB8AC3E}">
        <p14:creationId xmlns:p14="http://schemas.microsoft.com/office/powerpoint/2010/main" val="35257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6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96612"/>
                                        </p:tgtEl>
                                        <p:attrNameLst>
                                          <p:attrName>style.visibility</p:attrName>
                                        </p:attrNameLst>
                                      </p:cBhvr>
                                      <p:to>
                                        <p:strVal val="visible"/>
                                      </p:to>
                                    </p:set>
                                    <p:anim calcmode="lin" valueType="num">
                                      <p:cBhvr additive="base">
                                        <p:cTn id="11" dur="500" fill="hold"/>
                                        <p:tgtEl>
                                          <p:spTgt spid="196612"/>
                                        </p:tgtEl>
                                        <p:attrNameLst>
                                          <p:attrName>ppt_x</p:attrName>
                                        </p:attrNameLst>
                                      </p:cBhvr>
                                      <p:tavLst>
                                        <p:tav tm="0">
                                          <p:val>
                                            <p:strVal val="0-#ppt_w/2"/>
                                          </p:val>
                                        </p:tav>
                                        <p:tav tm="100000">
                                          <p:val>
                                            <p:strVal val="#ppt_x"/>
                                          </p:val>
                                        </p:tav>
                                      </p:tavLst>
                                    </p:anim>
                                    <p:anim calcmode="lin" valueType="num">
                                      <p:cBhvr additive="base">
                                        <p:cTn id="12" dur="500" fill="hold"/>
                                        <p:tgtEl>
                                          <p:spTgt spid="1966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1B16E5-7A74-4474-BF58-4E77567ACE06}"/>
              </a:ext>
            </a:extLst>
          </p:cNvPr>
          <p:cNvPicPr>
            <a:picLocks noChangeAspect="1"/>
          </p:cNvPicPr>
          <p:nvPr/>
        </p:nvPicPr>
        <p:blipFill>
          <a:blip r:embed="rId3"/>
          <a:stretch>
            <a:fillRect/>
          </a:stretch>
        </p:blipFill>
        <p:spPr>
          <a:xfrm>
            <a:off x="294412" y="1663075"/>
            <a:ext cx="4159948" cy="3342323"/>
          </a:xfrm>
          <a:prstGeom prst="rect">
            <a:avLst/>
          </a:prstGeom>
        </p:spPr>
      </p:pic>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198667" name="Text Box 11"/>
          <p:cNvSpPr txBox="1">
            <a:spLocks noChangeArrowheads="1"/>
          </p:cNvSpPr>
          <p:nvPr/>
        </p:nvSpPr>
        <p:spPr bwMode="auto">
          <a:xfrm>
            <a:off x="4712053" y="2608417"/>
            <a:ext cx="1295400" cy="5847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rgbClr val="760025"/>
                </a:solidFill>
                <a:latin typeface="Arial Narrow" pitchFamily="34" charset="0"/>
              </a:rPr>
              <a:t>TESLA PATENT</a:t>
            </a:r>
          </a:p>
        </p:txBody>
      </p:sp>
      <p:sp>
        <p:nvSpPr>
          <p:cNvPr id="198668" name="Line 12"/>
          <p:cNvSpPr>
            <a:spLocks noChangeShapeType="1"/>
          </p:cNvSpPr>
          <p:nvPr/>
        </p:nvSpPr>
        <p:spPr bwMode="auto">
          <a:xfrm flipH="1">
            <a:off x="4468906" y="2929939"/>
            <a:ext cx="2286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866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28600"/>
            <a:ext cx="3373438" cy="21653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670" name="Oval 14"/>
          <p:cNvSpPr>
            <a:spLocks noChangeArrowheads="1"/>
          </p:cNvSpPr>
          <p:nvPr/>
        </p:nvSpPr>
        <p:spPr bwMode="auto">
          <a:xfrm>
            <a:off x="1066800" y="1600200"/>
            <a:ext cx="2667000" cy="3962400"/>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71" name="Text Box 15"/>
          <p:cNvSpPr txBox="1">
            <a:spLocks noChangeArrowheads="1"/>
          </p:cNvSpPr>
          <p:nvPr/>
        </p:nvSpPr>
        <p:spPr bwMode="auto">
          <a:xfrm>
            <a:off x="1371600" y="609473"/>
            <a:ext cx="1066800" cy="825500"/>
          </a:xfrm>
          <a:prstGeom prst="rect">
            <a:avLst/>
          </a:prstGeom>
          <a:noFill/>
          <a:ln>
            <a:noFill/>
          </a:ln>
          <a:effectLst/>
        </p:spPr>
        <p:txBody>
          <a:bodyPr>
            <a:spAutoFit/>
          </a:bodyPr>
          <a:lstStyle/>
          <a:p>
            <a:pPr algn="ctr">
              <a:spcBef>
                <a:spcPct val="50000"/>
              </a:spcBef>
            </a:pPr>
            <a:r>
              <a:rPr lang="en-US" sz="1600" b="1" dirty="0">
                <a:solidFill>
                  <a:srgbClr val="FF0000"/>
                </a:solidFill>
                <a:latin typeface="Arial Narrow" pitchFamily="34" charset="0"/>
              </a:rPr>
              <a:t>PRIOR ART PATENTS</a:t>
            </a:r>
          </a:p>
        </p:txBody>
      </p:sp>
      <p:sp>
        <p:nvSpPr>
          <p:cNvPr id="4" name="Slide Number Placeholder 3"/>
          <p:cNvSpPr>
            <a:spLocks noGrp="1"/>
          </p:cNvSpPr>
          <p:nvPr>
            <p:ph type="sldNum" sz="quarter" idx="12"/>
          </p:nvPr>
        </p:nvSpPr>
        <p:spPr/>
        <p:txBody>
          <a:bodyPr/>
          <a:lstStyle/>
          <a:p>
            <a:fld id="{E6677AF7-9EED-4392-B4B8-2553A1AB996D}" type="slidenum">
              <a:rPr lang="en-US" smtClean="0"/>
              <a:t>17</a:t>
            </a:fld>
            <a:endParaRPr lang="en-US"/>
          </a:p>
        </p:txBody>
      </p:sp>
      <p:sp>
        <p:nvSpPr>
          <p:cNvPr id="6" name="AutoShape 2" descr="http://www.see-the-forest.com/docs/Users/ipvmit/ExportTemp/T1201706127326824.8ea5a59d7d394b0c485417719f94f326.png">
            <a:extLst>
              <a:ext uri="{FF2B5EF4-FFF2-40B4-BE49-F238E27FC236}">
                <a16:creationId xmlns:a16="http://schemas.microsoft.com/office/drawing/2014/main" id="{D0D625D3-DE43-47DC-8C25-CFCFF05DA40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www.see-the-forest.com/docs/Users/ipvmit/ExportTemp/T1201706127326824.8ea5a59d7d394b0c485417719f94f326.png">
            <a:extLst>
              <a:ext uri="{FF2B5EF4-FFF2-40B4-BE49-F238E27FC236}">
                <a16:creationId xmlns:a16="http://schemas.microsoft.com/office/drawing/2014/main" id="{EA05924F-0EBC-4326-BAD0-BD84FE130F7D}"/>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B898ED67-03D7-416E-AF47-D095411D30F5}"/>
              </a:ext>
            </a:extLst>
          </p:cNvPr>
          <p:cNvPicPr>
            <a:picLocks noChangeAspect="1"/>
          </p:cNvPicPr>
          <p:nvPr/>
        </p:nvPicPr>
        <p:blipFill>
          <a:blip r:embed="rId5"/>
          <a:stretch>
            <a:fillRect/>
          </a:stretch>
        </p:blipFill>
        <p:spPr>
          <a:xfrm>
            <a:off x="5904379" y="2394868"/>
            <a:ext cx="2716530" cy="1785461"/>
          </a:xfrm>
          <a:prstGeom prst="rect">
            <a:avLst/>
          </a:prstGeom>
        </p:spPr>
      </p:pic>
      <p:sp>
        <p:nvSpPr>
          <p:cNvPr id="8" name="TextBox 7">
            <a:extLst>
              <a:ext uri="{FF2B5EF4-FFF2-40B4-BE49-F238E27FC236}">
                <a16:creationId xmlns:a16="http://schemas.microsoft.com/office/drawing/2014/main" id="{619C7488-001C-44B7-959A-23C5086CCF32}"/>
              </a:ext>
            </a:extLst>
          </p:cNvPr>
          <p:cNvSpPr txBox="1"/>
          <p:nvPr/>
        </p:nvSpPr>
        <p:spPr>
          <a:xfrm>
            <a:off x="3643054" y="3283920"/>
            <a:ext cx="811306" cy="338554"/>
          </a:xfrm>
          <a:prstGeom prst="rect">
            <a:avLst/>
          </a:prstGeom>
          <a:noFill/>
        </p:spPr>
        <p:txBody>
          <a:bodyPr wrap="square" rtlCol="0">
            <a:spAutoFit/>
          </a:bodyPr>
          <a:lstStyle/>
          <a:p>
            <a:pPr algn="ctr"/>
            <a:r>
              <a:rPr lang="en-US" sz="1600" b="1" dirty="0">
                <a:solidFill>
                  <a:srgbClr val="760025"/>
                </a:solidFill>
                <a:latin typeface="Arial Narrow" panose="020B0606020202030204" pitchFamily="34" charset="0"/>
              </a:rPr>
              <a:t>2010</a:t>
            </a:r>
          </a:p>
        </p:txBody>
      </p:sp>
      <p:grpSp>
        <p:nvGrpSpPr>
          <p:cNvPr id="13" name="Group 12">
            <a:extLst>
              <a:ext uri="{FF2B5EF4-FFF2-40B4-BE49-F238E27FC236}">
                <a16:creationId xmlns:a16="http://schemas.microsoft.com/office/drawing/2014/main" id="{4EC8854C-4674-49B5-946A-8619014A5DC2}"/>
              </a:ext>
            </a:extLst>
          </p:cNvPr>
          <p:cNvGrpSpPr/>
          <p:nvPr/>
        </p:nvGrpSpPr>
        <p:grpSpPr>
          <a:xfrm>
            <a:off x="4159780" y="3158539"/>
            <a:ext cx="4803152" cy="3611167"/>
            <a:chOff x="4159780" y="3158539"/>
            <a:chExt cx="4803152" cy="3611167"/>
          </a:xfrm>
        </p:grpSpPr>
        <p:grpSp>
          <p:nvGrpSpPr>
            <p:cNvPr id="12" name="Group 11">
              <a:extLst>
                <a:ext uri="{FF2B5EF4-FFF2-40B4-BE49-F238E27FC236}">
                  <a16:creationId xmlns:a16="http://schemas.microsoft.com/office/drawing/2014/main" id="{725165E0-E639-452A-8A3C-2675D948E4C4}"/>
                </a:ext>
              </a:extLst>
            </p:cNvPr>
            <p:cNvGrpSpPr/>
            <p:nvPr/>
          </p:nvGrpSpPr>
          <p:grpSpPr>
            <a:xfrm>
              <a:off x="4159780" y="3158539"/>
              <a:ext cx="4803152" cy="3611167"/>
              <a:chOff x="4159780" y="3158539"/>
              <a:chExt cx="4803152" cy="3611167"/>
            </a:xfrm>
          </p:grpSpPr>
          <p:pic>
            <p:nvPicPr>
              <p:cNvPr id="10" name="Picture 9">
                <a:extLst>
                  <a:ext uri="{FF2B5EF4-FFF2-40B4-BE49-F238E27FC236}">
                    <a16:creationId xmlns:a16="http://schemas.microsoft.com/office/drawing/2014/main" id="{C3FE0C08-3BF4-4068-86C3-4A5FAA968429}"/>
                  </a:ext>
                </a:extLst>
              </p:cNvPr>
              <p:cNvPicPr>
                <a:picLocks noChangeAspect="1"/>
              </p:cNvPicPr>
              <p:nvPr/>
            </p:nvPicPr>
            <p:blipFill>
              <a:blip r:embed="rId6"/>
              <a:stretch>
                <a:fillRect/>
              </a:stretch>
            </p:blipFill>
            <p:spPr>
              <a:xfrm>
                <a:off x="4159780" y="4196241"/>
                <a:ext cx="1744599" cy="2573465"/>
              </a:xfrm>
              <a:prstGeom prst="rect">
                <a:avLst/>
              </a:prstGeom>
            </p:spPr>
          </p:pic>
          <p:sp>
            <p:nvSpPr>
              <p:cNvPr id="20" name="Line 12">
                <a:extLst>
                  <a:ext uri="{FF2B5EF4-FFF2-40B4-BE49-F238E27FC236}">
                    <a16:creationId xmlns:a16="http://schemas.microsoft.com/office/drawing/2014/main" id="{9A97E3EF-6A0D-49D2-A5C2-02946C191848}"/>
                  </a:ext>
                </a:extLst>
              </p:cNvPr>
              <p:cNvSpPr>
                <a:spLocks noChangeShapeType="1"/>
              </p:cNvSpPr>
              <p:nvPr/>
            </p:nvSpPr>
            <p:spPr bwMode="auto">
              <a:xfrm>
                <a:off x="5066179" y="3158539"/>
                <a:ext cx="0" cy="227373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 name="Picture 10">
                <a:extLst>
                  <a:ext uri="{FF2B5EF4-FFF2-40B4-BE49-F238E27FC236}">
                    <a16:creationId xmlns:a16="http://schemas.microsoft.com/office/drawing/2014/main" id="{93E8F519-8DD7-4562-B71A-21F07957FBAC}"/>
                  </a:ext>
                </a:extLst>
              </p:cNvPr>
              <p:cNvPicPr>
                <a:picLocks noChangeAspect="1"/>
              </p:cNvPicPr>
              <p:nvPr/>
            </p:nvPicPr>
            <p:blipFill>
              <a:blip r:embed="rId7"/>
              <a:stretch>
                <a:fillRect/>
              </a:stretch>
            </p:blipFill>
            <p:spPr>
              <a:xfrm>
                <a:off x="6043138" y="4325186"/>
                <a:ext cx="2919794" cy="1961388"/>
              </a:xfrm>
              <a:prstGeom prst="rect">
                <a:avLst/>
              </a:prstGeom>
            </p:spPr>
          </p:pic>
        </p:grpSp>
        <p:sp>
          <p:nvSpPr>
            <p:cNvPr id="19" name="TextBox 18">
              <a:extLst>
                <a:ext uri="{FF2B5EF4-FFF2-40B4-BE49-F238E27FC236}">
                  <a16:creationId xmlns:a16="http://schemas.microsoft.com/office/drawing/2014/main" id="{F1C8CDAB-5F79-4B2B-B3D0-BD42F1C8FD53}"/>
                </a:ext>
              </a:extLst>
            </p:cNvPr>
            <p:cNvSpPr txBox="1"/>
            <p:nvPr/>
          </p:nvSpPr>
          <p:spPr>
            <a:xfrm>
              <a:off x="5226748" y="4057102"/>
              <a:ext cx="811306" cy="338554"/>
            </a:xfrm>
            <a:prstGeom prst="rect">
              <a:avLst/>
            </a:prstGeom>
            <a:noFill/>
          </p:spPr>
          <p:txBody>
            <a:bodyPr wrap="square" rtlCol="0">
              <a:spAutoFit/>
            </a:bodyPr>
            <a:lstStyle/>
            <a:p>
              <a:pPr algn="ctr"/>
              <a:r>
                <a:rPr lang="en-US" sz="1600" b="1" dirty="0">
                  <a:solidFill>
                    <a:srgbClr val="760025"/>
                  </a:solidFill>
                  <a:latin typeface="Arial Narrow" panose="020B0606020202030204" pitchFamily="34" charset="0"/>
                </a:rPr>
                <a:t>2023</a:t>
              </a:r>
            </a:p>
          </p:txBody>
        </p:sp>
      </p:grpSp>
    </p:spTree>
    <p:extLst>
      <p:ext uri="{BB962C8B-B14F-4D97-AF65-F5344CB8AC3E}">
        <p14:creationId xmlns:p14="http://schemas.microsoft.com/office/powerpoint/2010/main" val="79681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200708" name="Rectangle 4"/>
          <p:cNvSpPr>
            <a:spLocks noGrp="1" noChangeArrowheads="1"/>
          </p:cNvSpPr>
          <p:nvPr>
            <p:ph type="title" idx="4294967295"/>
          </p:nvPr>
        </p:nvSpPr>
        <p:spPr bwMode="auto">
          <a:xfrm>
            <a:off x="0" y="381000"/>
            <a:ext cx="86868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en-US" sz="2400" b="1" dirty="0">
                <a:effectLst>
                  <a:outerShdw blurRad="38100" dist="38100" dir="2700000" algn="tl">
                    <a:srgbClr val="000000">
                      <a:alpha val="43137"/>
                    </a:srgbClr>
                  </a:outerShdw>
                </a:effectLst>
              </a:rPr>
              <a:t>Tesla U.S. Patent Portfolio</a:t>
            </a:r>
          </a:p>
        </p:txBody>
      </p:sp>
      <p:sp>
        <p:nvSpPr>
          <p:cNvPr id="4" name="Slide Number Placeholder 3"/>
          <p:cNvSpPr>
            <a:spLocks noGrp="1"/>
          </p:cNvSpPr>
          <p:nvPr>
            <p:ph type="sldNum" sz="quarter" idx="12"/>
          </p:nvPr>
        </p:nvSpPr>
        <p:spPr/>
        <p:txBody>
          <a:bodyPr/>
          <a:lstStyle/>
          <a:p>
            <a:fld id="{E6677AF7-9EED-4392-B4B8-2553A1AB996D}" type="slidenum">
              <a:rPr lang="en-US" smtClean="0"/>
              <a:t>18</a:t>
            </a:fld>
            <a:endParaRPr lang="en-US"/>
          </a:p>
        </p:txBody>
      </p:sp>
      <p:grpSp>
        <p:nvGrpSpPr>
          <p:cNvPr id="14" name="Group 13">
            <a:extLst>
              <a:ext uri="{FF2B5EF4-FFF2-40B4-BE49-F238E27FC236}">
                <a16:creationId xmlns:a16="http://schemas.microsoft.com/office/drawing/2014/main" id="{F10805F6-ED2C-4E12-977B-2CBA13EB30AD}"/>
              </a:ext>
            </a:extLst>
          </p:cNvPr>
          <p:cNvGrpSpPr/>
          <p:nvPr/>
        </p:nvGrpSpPr>
        <p:grpSpPr>
          <a:xfrm>
            <a:off x="3361692" y="1338262"/>
            <a:ext cx="5410246" cy="4327779"/>
            <a:chOff x="3361692" y="1338262"/>
            <a:chExt cx="5410246" cy="4327779"/>
          </a:xfrm>
        </p:grpSpPr>
        <p:grpSp>
          <p:nvGrpSpPr>
            <p:cNvPr id="12" name="Group 11">
              <a:extLst>
                <a:ext uri="{FF2B5EF4-FFF2-40B4-BE49-F238E27FC236}">
                  <a16:creationId xmlns:a16="http://schemas.microsoft.com/office/drawing/2014/main" id="{2ECE109C-9291-4611-A444-B82D27D7FA8B}"/>
                </a:ext>
              </a:extLst>
            </p:cNvPr>
            <p:cNvGrpSpPr/>
            <p:nvPr/>
          </p:nvGrpSpPr>
          <p:grpSpPr>
            <a:xfrm>
              <a:off x="3361692" y="3256466"/>
              <a:ext cx="2255520" cy="338554"/>
              <a:chOff x="3733800" y="3259723"/>
              <a:chExt cx="2255520" cy="338554"/>
            </a:xfrm>
          </p:grpSpPr>
          <p:sp>
            <p:nvSpPr>
              <p:cNvPr id="5" name="TextBox 4"/>
              <p:cNvSpPr txBox="1"/>
              <p:nvPr/>
            </p:nvSpPr>
            <p:spPr>
              <a:xfrm>
                <a:off x="4099560" y="3259723"/>
                <a:ext cx="1752600" cy="338554"/>
              </a:xfrm>
              <a:prstGeom prst="rect">
                <a:avLst/>
              </a:prstGeom>
              <a:noFill/>
            </p:spPr>
            <p:txBody>
              <a:bodyPr wrap="square" rtlCol="0">
                <a:spAutoFit/>
              </a:bodyPr>
              <a:lstStyle/>
              <a:p>
                <a:r>
                  <a:rPr lang="en-US" sz="1600" b="1" dirty="0">
                    <a:solidFill>
                      <a:srgbClr val="FF0000"/>
                    </a:solidFill>
                    <a:latin typeface="Arial" panose="020B0604020202020204" pitchFamily="34" charset="0"/>
                    <a:cs typeface="Arial" panose="020B0604020202020204" pitchFamily="34" charset="0"/>
                  </a:rPr>
                  <a:t>2018       2023   </a:t>
                </a:r>
              </a:p>
            </p:txBody>
          </p:sp>
          <p:sp>
            <p:nvSpPr>
              <p:cNvPr id="7" name="Right Arrow 6"/>
              <p:cNvSpPr/>
              <p:nvPr/>
            </p:nvSpPr>
            <p:spPr>
              <a:xfrm>
                <a:off x="5623560" y="3354173"/>
                <a:ext cx="365760" cy="149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ight Arrow 12"/>
              <p:cNvSpPr/>
              <p:nvPr/>
            </p:nvSpPr>
            <p:spPr>
              <a:xfrm flipH="1">
                <a:off x="3733800" y="3355848"/>
                <a:ext cx="365760" cy="14630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pic>
          <p:nvPicPr>
            <p:cNvPr id="6" name="Picture 5">
              <a:hlinkClick r:id="rId3"/>
              <a:extLst>
                <a:ext uri="{FF2B5EF4-FFF2-40B4-BE49-F238E27FC236}">
                  <a16:creationId xmlns:a16="http://schemas.microsoft.com/office/drawing/2014/main" id="{D7072853-3074-4E61-8B00-12922DE6B1E7}"/>
                </a:ext>
              </a:extLst>
            </p:cNvPr>
            <p:cNvPicPr>
              <a:picLocks noChangeAspect="1"/>
            </p:cNvPicPr>
            <p:nvPr/>
          </p:nvPicPr>
          <p:blipFill>
            <a:blip r:embed="rId4"/>
            <a:stretch>
              <a:fillRect/>
            </a:stretch>
          </p:blipFill>
          <p:spPr>
            <a:xfrm>
              <a:off x="5670598" y="1338262"/>
              <a:ext cx="3101340" cy="4327779"/>
            </a:xfrm>
            <a:prstGeom prst="rect">
              <a:avLst/>
            </a:prstGeom>
            <a:ln w="22225">
              <a:solidFill>
                <a:schemeClr val="accent1"/>
              </a:solidFill>
            </a:ln>
          </p:spPr>
        </p:pic>
      </p:grpSp>
      <p:pic>
        <p:nvPicPr>
          <p:cNvPr id="9" name="Picture 8">
            <a:extLst>
              <a:ext uri="{FF2B5EF4-FFF2-40B4-BE49-F238E27FC236}">
                <a16:creationId xmlns:a16="http://schemas.microsoft.com/office/drawing/2014/main" id="{5607067A-06B8-4295-A3A9-65F427052B3E}"/>
              </a:ext>
            </a:extLst>
          </p:cNvPr>
          <p:cNvPicPr>
            <a:picLocks noChangeAspect="1"/>
          </p:cNvPicPr>
          <p:nvPr/>
        </p:nvPicPr>
        <p:blipFill>
          <a:blip r:embed="rId5"/>
          <a:stretch>
            <a:fillRect/>
          </a:stretch>
        </p:blipFill>
        <p:spPr>
          <a:xfrm>
            <a:off x="256304" y="1301676"/>
            <a:ext cx="3093244" cy="4336256"/>
          </a:xfrm>
          <a:prstGeom prst="rect">
            <a:avLst/>
          </a:prstGeom>
          <a:ln w="25400">
            <a:solidFill>
              <a:schemeClr val="accent1"/>
            </a:solidFill>
          </a:ln>
        </p:spPr>
      </p:pic>
    </p:spTree>
    <p:extLst>
      <p:ext uri="{BB962C8B-B14F-4D97-AF65-F5344CB8AC3E}">
        <p14:creationId xmlns:p14="http://schemas.microsoft.com/office/powerpoint/2010/main" val="19170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t>Obtaining a Patent</a:t>
            </a:r>
            <a:endParaRPr lang="en-US" sz="2800" b="0"/>
          </a:p>
        </p:txBody>
      </p:sp>
      <p:sp>
        <p:nvSpPr>
          <p:cNvPr id="153603" name="Rectangle 3"/>
          <p:cNvSpPr>
            <a:spLocks noGrp="1" noChangeArrowheads="1"/>
          </p:cNvSpPr>
          <p:nvPr>
            <p:ph idx="1"/>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15000"/>
              </a:spcBef>
              <a:spcAft>
                <a:spcPct val="15000"/>
              </a:spcAft>
            </a:pPr>
            <a:r>
              <a:rPr lang="en-US" sz="2800" b="1" dirty="0">
                <a:solidFill>
                  <a:srgbClr val="4D6778"/>
                </a:solidFill>
              </a:rPr>
              <a:t>The Application Process breaks down into four main projects</a:t>
            </a:r>
          </a:p>
          <a:p>
            <a:pPr lvl="1">
              <a:spcBef>
                <a:spcPct val="15000"/>
              </a:spcBef>
              <a:spcAft>
                <a:spcPct val="15000"/>
              </a:spcAft>
            </a:pPr>
            <a:r>
              <a:rPr lang="en-US" b="1" dirty="0">
                <a:solidFill>
                  <a:srgbClr val="4D6778"/>
                </a:solidFill>
              </a:rPr>
              <a:t>Determining </a:t>
            </a:r>
            <a:r>
              <a:rPr lang="en-US" b="1" u="sng" dirty="0">
                <a:solidFill>
                  <a:srgbClr val="4D6778"/>
                </a:solidFill>
              </a:rPr>
              <a:t>What</a:t>
            </a:r>
            <a:r>
              <a:rPr lang="en-US" b="1" dirty="0">
                <a:solidFill>
                  <a:srgbClr val="4D6778"/>
                </a:solidFill>
              </a:rPr>
              <a:t> to Patent </a:t>
            </a:r>
          </a:p>
          <a:p>
            <a:pPr lvl="1">
              <a:spcBef>
                <a:spcPct val="15000"/>
              </a:spcBef>
              <a:spcAft>
                <a:spcPct val="15000"/>
              </a:spcAft>
            </a:pPr>
            <a:r>
              <a:rPr lang="en-US" b="1" dirty="0">
                <a:solidFill>
                  <a:srgbClr val="4D6778"/>
                </a:solidFill>
              </a:rPr>
              <a:t>Determining </a:t>
            </a:r>
            <a:r>
              <a:rPr lang="en-US" b="1" u="sng" dirty="0">
                <a:solidFill>
                  <a:srgbClr val="4D6778"/>
                </a:solidFill>
              </a:rPr>
              <a:t>When</a:t>
            </a:r>
            <a:r>
              <a:rPr lang="en-US" b="1" dirty="0">
                <a:solidFill>
                  <a:srgbClr val="4D6778"/>
                </a:solidFill>
              </a:rPr>
              <a:t> to File </a:t>
            </a:r>
          </a:p>
          <a:p>
            <a:pPr lvl="1">
              <a:spcBef>
                <a:spcPct val="15000"/>
              </a:spcBef>
              <a:spcAft>
                <a:spcPct val="15000"/>
              </a:spcAft>
            </a:pPr>
            <a:r>
              <a:rPr lang="en-US" b="1" dirty="0">
                <a:solidFill>
                  <a:srgbClr val="4D6778"/>
                </a:solidFill>
              </a:rPr>
              <a:t>Preparing one or more Patent Applications</a:t>
            </a:r>
          </a:p>
          <a:p>
            <a:pPr lvl="1">
              <a:spcBef>
                <a:spcPct val="15000"/>
              </a:spcBef>
              <a:spcAft>
                <a:spcPct val="15000"/>
              </a:spcAft>
            </a:pPr>
            <a:r>
              <a:rPr lang="en-US" b="1" dirty="0">
                <a:solidFill>
                  <a:srgbClr val="4D6778"/>
                </a:solidFill>
              </a:rPr>
              <a:t>Prosecuting the Applications</a:t>
            </a:r>
          </a:p>
          <a:p>
            <a:pPr>
              <a:spcBef>
                <a:spcPct val="15000"/>
              </a:spcBef>
              <a:spcAft>
                <a:spcPct val="15000"/>
              </a:spcAft>
            </a:pPr>
            <a:endParaRPr lang="en-US" sz="2800" b="1" dirty="0"/>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19</a:t>
            </a:fld>
            <a:endParaRPr lang="en-US" dirty="0"/>
          </a:p>
        </p:txBody>
      </p:sp>
    </p:spTree>
    <p:extLst>
      <p:ext uri="{BB962C8B-B14F-4D97-AF65-F5344CB8AC3E}">
        <p14:creationId xmlns:p14="http://schemas.microsoft.com/office/powerpoint/2010/main" val="79261595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Cycle of a New Venture</a:t>
            </a:r>
          </a:p>
        </p:txBody>
      </p:sp>
      <p:sp>
        <p:nvSpPr>
          <p:cNvPr id="4" name="Date Placeholder 3"/>
          <p:cNvSpPr>
            <a:spLocks noGrp="1"/>
          </p:cNvSpPr>
          <p:nvPr>
            <p:ph type="dt" sz="half" idx="10"/>
          </p:nvPr>
        </p:nvSpPr>
        <p:spPr/>
        <p:txBody>
          <a:bodyPr/>
          <a:lstStyle/>
          <a:p>
            <a:r>
              <a:rPr lang="en-US"/>
              <a:t>January 2025 </a:t>
            </a:r>
            <a:endParaRPr lang="en-US" dirty="0">
              <a:solidFill>
                <a:srgbClr val="0000FF"/>
              </a:solidFill>
            </a:endParaRPr>
          </a:p>
        </p:txBody>
      </p:sp>
      <p:sp>
        <p:nvSpPr>
          <p:cNvPr id="6" name="Footer Placeholder 5"/>
          <p:cNvSpPr>
            <a:spLocks noGrp="1"/>
          </p:cNvSpPr>
          <p:nvPr>
            <p:ph type="ftr" sz="quarter" idx="11"/>
          </p:nvPr>
        </p:nvSpPr>
        <p:spPr/>
        <p:txBody>
          <a:bodyPr/>
          <a:lstStyle/>
          <a:p>
            <a:r>
              <a:rPr lang="en-US" dirty="0"/>
              <a:t>The Nuts and Bolts of New Ventures - Copyright 2025  Joseph G. Hadzima Jr., All Rights Reserved</a:t>
            </a:r>
            <a:endParaRPr lang="en-US" sz="1000" b="0" dirty="0">
              <a:latin typeface="Times New Roman" pitchFamily="18" charset="0"/>
            </a:endParaRPr>
          </a:p>
        </p:txBody>
      </p:sp>
      <p:pic>
        <p:nvPicPr>
          <p:cNvPr id="204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071420" cy="3055239"/>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E6677AF7-9EED-4392-B4B8-2553A1AB996D}" type="slidenum">
              <a:rPr lang="en-US" smtClean="0"/>
              <a:pPr/>
              <a:t>2</a:t>
            </a:fld>
            <a:endParaRPr lang="en-US" dirty="0"/>
          </a:p>
        </p:txBody>
      </p:sp>
    </p:spTree>
    <p:extLst>
      <p:ext uri="{BB962C8B-B14F-4D97-AF65-F5344CB8AC3E}">
        <p14:creationId xmlns:p14="http://schemas.microsoft.com/office/powerpoint/2010/main" val="3645621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t>What to Patent</a:t>
            </a:r>
          </a:p>
        </p:txBody>
      </p:sp>
      <p:sp>
        <p:nvSpPr>
          <p:cNvPr id="155651" name="Rectangle 3"/>
          <p:cNvSpPr>
            <a:spLocks noGrp="1" noChangeArrowheads="1"/>
          </p:cNvSpPr>
          <p:nvPr>
            <p:ph idx="1"/>
          </p:nvPr>
        </p:nvSpPr>
        <p:spPr bwMode="auto">
          <a:xfrm>
            <a:off x="457200" y="1828800"/>
            <a:ext cx="82296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110000"/>
              </a:lnSpc>
              <a:spcBef>
                <a:spcPts val="0"/>
              </a:spcBef>
            </a:pPr>
            <a:r>
              <a:rPr lang="en-US" b="1" dirty="0"/>
              <a:t>Determining What to Patent</a:t>
            </a:r>
          </a:p>
          <a:p>
            <a:pPr lvl="1">
              <a:lnSpc>
                <a:spcPct val="110000"/>
              </a:lnSpc>
              <a:spcBef>
                <a:spcPts val="0"/>
              </a:spcBef>
            </a:pPr>
            <a:r>
              <a:rPr lang="en-US" sz="2400" b="1" dirty="0"/>
              <a:t>Probably the most important step</a:t>
            </a:r>
          </a:p>
          <a:p>
            <a:pPr lvl="2">
              <a:lnSpc>
                <a:spcPct val="110000"/>
              </a:lnSpc>
              <a:spcBef>
                <a:spcPts val="0"/>
              </a:spcBef>
            </a:pPr>
            <a:r>
              <a:rPr lang="en-US" b="1" dirty="0">
                <a:solidFill>
                  <a:srgbClr val="4D6778"/>
                </a:solidFill>
              </a:rPr>
              <a:t>Do NOT ask “What </a:t>
            </a:r>
            <a:r>
              <a:rPr lang="en-US" b="1" u="sng" dirty="0">
                <a:solidFill>
                  <a:srgbClr val="4D6778"/>
                </a:solidFill>
              </a:rPr>
              <a:t>can</a:t>
            </a:r>
            <a:r>
              <a:rPr lang="en-US" b="1" dirty="0">
                <a:solidFill>
                  <a:srgbClr val="4D6778"/>
                </a:solidFill>
              </a:rPr>
              <a:t> I get a patent on?”</a:t>
            </a:r>
          </a:p>
          <a:p>
            <a:pPr lvl="2">
              <a:lnSpc>
                <a:spcPct val="110000"/>
              </a:lnSpc>
              <a:spcBef>
                <a:spcPts val="0"/>
              </a:spcBef>
            </a:pPr>
            <a:r>
              <a:rPr lang="en-US" b="1" dirty="0">
                <a:solidFill>
                  <a:srgbClr val="4D6778"/>
                </a:solidFill>
              </a:rPr>
              <a:t>Ask instead “What do I </a:t>
            </a:r>
            <a:r>
              <a:rPr lang="en-US" b="1" u="sng" dirty="0">
                <a:solidFill>
                  <a:srgbClr val="4D6778"/>
                </a:solidFill>
              </a:rPr>
              <a:t>want</a:t>
            </a:r>
            <a:r>
              <a:rPr lang="en-US" b="1" dirty="0">
                <a:solidFill>
                  <a:srgbClr val="4D6778"/>
                </a:solidFill>
              </a:rPr>
              <a:t> a patent on?”</a:t>
            </a:r>
          </a:p>
          <a:p>
            <a:pPr lvl="3">
              <a:lnSpc>
                <a:spcPct val="110000"/>
              </a:lnSpc>
              <a:spcBef>
                <a:spcPts val="0"/>
              </a:spcBef>
            </a:pPr>
            <a:r>
              <a:rPr lang="en-US" sz="2400" b="1" dirty="0">
                <a:solidFill>
                  <a:srgbClr val="4D6778"/>
                </a:solidFill>
              </a:rPr>
              <a:t>What is of commercial value to my company?</a:t>
            </a:r>
          </a:p>
          <a:p>
            <a:pPr lvl="3">
              <a:lnSpc>
                <a:spcPct val="110000"/>
              </a:lnSpc>
              <a:spcBef>
                <a:spcPts val="0"/>
              </a:spcBef>
            </a:pPr>
            <a:r>
              <a:rPr lang="en-US" sz="2400" b="1" dirty="0">
                <a:solidFill>
                  <a:srgbClr val="4D6778"/>
                </a:solidFill>
              </a:rPr>
              <a:t>How would my competitors use my technology?</a:t>
            </a:r>
          </a:p>
          <a:p>
            <a:pPr lvl="1">
              <a:lnSpc>
                <a:spcPct val="110000"/>
              </a:lnSpc>
              <a:spcBef>
                <a:spcPts val="0"/>
              </a:spcBef>
            </a:pPr>
            <a:r>
              <a:rPr lang="en-US" sz="2400" b="1" dirty="0"/>
              <a:t>Compare against the prior art</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20</a:t>
            </a:fld>
            <a:endParaRPr lang="en-US" dirty="0"/>
          </a:p>
        </p:txBody>
      </p:sp>
    </p:spTree>
    <p:extLst>
      <p:ext uri="{BB962C8B-B14F-4D97-AF65-F5344CB8AC3E}">
        <p14:creationId xmlns:p14="http://schemas.microsoft.com/office/powerpoint/2010/main" val="127597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When to File?</a:t>
            </a:r>
          </a:p>
        </p:txBody>
      </p:sp>
      <p:sp>
        <p:nvSpPr>
          <p:cNvPr id="157699" name="Rectangle 3"/>
          <p:cNvSpPr>
            <a:spLocks noGrp="1" noChangeArrowheads="1"/>
          </p:cNvSpPr>
          <p:nvPr>
            <p:ph idx="1"/>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b="1" dirty="0"/>
              <a:t>Determining When to File</a:t>
            </a:r>
          </a:p>
          <a:p>
            <a:pPr lvl="1"/>
            <a:r>
              <a:rPr lang="en-US" b="1" dirty="0"/>
              <a:t>Before you lose U.S. or Foreign rights</a:t>
            </a:r>
          </a:p>
          <a:p>
            <a:pPr lvl="2"/>
            <a:r>
              <a:rPr lang="en-US" b="1" dirty="0">
                <a:solidFill>
                  <a:srgbClr val="4D6778"/>
                </a:solidFill>
              </a:rPr>
              <a:t>Before a public disclosure</a:t>
            </a:r>
          </a:p>
          <a:p>
            <a:pPr lvl="2"/>
            <a:r>
              <a:rPr lang="en-US" b="1" dirty="0">
                <a:solidFill>
                  <a:srgbClr val="4D6778"/>
                </a:solidFill>
              </a:rPr>
              <a:t>Before an “on sale” bar</a:t>
            </a:r>
          </a:p>
          <a:p>
            <a:pPr lvl="1"/>
            <a:r>
              <a:rPr lang="en-US" b="1" dirty="0"/>
              <a:t>“First Inventor To File” Wins under </a:t>
            </a:r>
            <a:r>
              <a:rPr lang="en-US" b="1" dirty="0" err="1"/>
              <a:t>AIA</a:t>
            </a:r>
            <a:r>
              <a:rPr lang="en-US" b="1" dirty="0"/>
              <a:t> </a:t>
            </a:r>
            <a:r>
              <a:rPr lang="en-US" sz="1600" b="1" dirty="0"/>
              <a:t>(America Invents Act of 2011)</a:t>
            </a:r>
            <a:endParaRPr lang="en-US" b="1" dirty="0"/>
          </a:p>
          <a:p>
            <a:pPr lvl="2"/>
            <a:r>
              <a:rPr lang="en-US" b="1" dirty="0">
                <a:solidFill>
                  <a:srgbClr val="4D6778"/>
                </a:solidFill>
              </a:rPr>
              <a:t>Formerly “First to Invent”</a:t>
            </a:r>
          </a:p>
          <a:p>
            <a:pPr lvl="1"/>
            <a:r>
              <a:rPr lang="en-US" b="1" dirty="0"/>
              <a:t>In time to have a patent to protect your product or service</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21</a:t>
            </a:fld>
            <a:endParaRPr lang="en-US" dirty="0"/>
          </a:p>
        </p:txBody>
      </p:sp>
    </p:spTree>
    <p:extLst>
      <p:ext uri="{BB962C8B-B14F-4D97-AF65-F5344CB8AC3E}">
        <p14:creationId xmlns:p14="http://schemas.microsoft.com/office/powerpoint/2010/main" val="2749578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t>Provisional Patent Applications</a:t>
            </a:r>
          </a:p>
        </p:txBody>
      </p:sp>
      <p:sp>
        <p:nvSpPr>
          <p:cNvPr id="159747" name="Rectangle 3"/>
          <p:cNvSpPr>
            <a:spLocks noGrp="1" noChangeArrowheads="1"/>
          </p:cNvSpPr>
          <p:nvPr>
            <p:ph idx="1"/>
          </p:nvPr>
        </p:nvSpPr>
        <p:spPr bwMode="auto">
          <a:xfrm>
            <a:off x="304800" y="1828800"/>
            <a:ext cx="8610600" cy="4221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r>
              <a:rPr lang="en-US" sz="2800" b="1" dirty="0">
                <a:solidFill>
                  <a:srgbClr val="4D6778"/>
                </a:solidFill>
              </a:rPr>
              <a:t>Requires a meaningful description of the invention</a:t>
            </a:r>
          </a:p>
          <a:p>
            <a:pPr lvl="1"/>
            <a:r>
              <a:rPr lang="en-US" sz="2400" b="1" dirty="0"/>
              <a:t>Claims NOT required </a:t>
            </a:r>
          </a:p>
          <a:p>
            <a:r>
              <a:rPr lang="en-US" sz="2800" b="1" dirty="0">
                <a:solidFill>
                  <a:srgbClr val="4D6778"/>
                </a:solidFill>
              </a:rPr>
              <a:t>Establishes </a:t>
            </a:r>
            <a:r>
              <a:rPr lang="en-US" sz="2800" b="1" dirty="0"/>
              <a:t>Filing Date Priority</a:t>
            </a:r>
          </a:p>
          <a:p>
            <a:r>
              <a:rPr lang="en-US" sz="2800" b="1" dirty="0">
                <a:solidFill>
                  <a:srgbClr val="4D6778"/>
                </a:solidFill>
              </a:rPr>
              <a:t>“Protects invention” for one year – then file a utility application</a:t>
            </a:r>
          </a:p>
          <a:p>
            <a:r>
              <a:rPr lang="en-US" sz="2800" b="1" dirty="0"/>
              <a:t>Fast and Cheap </a:t>
            </a:r>
            <a:r>
              <a:rPr lang="en-US" sz="2800" b="1" dirty="0">
                <a:solidFill>
                  <a:srgbClr val="4D6778"/>
                </a:solidFill>
              </a:rPr>
              <a:t>~$128 for small entity, $64 micro </a:t>
            </a:r>
            <a:r>
              <a:rPr lang="en-US" sz="1600" b="1" dirty="0">
                <a:solidFill>
                  <a:srgbClr val="4D6778"/>
                </a:solidFill>
              </a:rPr>
              <a:t>(Jan 2025)</a:t>
            </a:r>
            <a:endParaRPr lang="en-US" sz="2400" b="1" dirty="0">
              <a:solidFill>
                <a:srgbClr val="4D6778"/>
              </a:solidFill>
            </a:endParaRPr>
          </a:p>
          <a:p>
            <a:r>
              <a:rPr lang="en-US" sz="2800" b="1" dirty="0">
                <a:solidFill>
                  <a:srgbClr val="4D6778"/>
                </a:solidFill>
              </a:rPr>
              <a:t>Nothing happens at the PTO</a:t>
            </a:r>
          </a:p>
          <a:p>
            <a:r>
              <a:rPr lang="en-US" sz="2800" b="1" dirty="0">
                <a:solidFill>
                  <a:srgbClr val="4D6778"/>
                </a:solidFill>
              </a:rPr>
              <a:t>BUT:  What you fail to describe will not receive the filing date priority</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22</a:t>
            </a:fld>
            <a:endParaRPr lang="en-US" dirty="0"/>
          </a:p>
        </p:txBody>
      </p:sp>
    </p:spTree>
    <p:extLst>
      <p:ext uri="{BB962C8B-B14F-4D97-AF65-F5344CB8AC3E}">
        <p14:creationId xmlns:p14="http://schemas.microsoft.com/office/powerpoint/2010/main" val="3902136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4000"/>
              <a:t>What Is In A Patent?</a:t>
            </a:r>
          </a:p>
        </p:txBody>
      </p:sp>
      <p:sp>
        <p:nvSpPr>
          <p:cNvPr id="126979" name="Rectangle 3"/>
          <p:cNvSpPr>
            <a:spLocks noGrp="1" noChangeArrowheads="1"/>
          </p:cNvSpPr>
          <p:nvPr>
            <p:ph idx="1"/>
          </p:nvPr>
        </p:nvSpPr>
        <p:spPr bwMode="auto">
          <a:xfrm>
            <a:off x="457200" y="1782620"/>
            <a:ext cx="82296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spcBef>
                <a:spcPts val="0"/>
              </a:spcBef>
            </a:pPr>
            <a:r>
              <a:rPr lang="en-US" sz="2000" b="1" dirty="0"/>
              <a:t>A Patent Application is like a term paper – a set of figures and accompanying text</a:t>
            </a:r>
          </a:p>
          <a:p>
            <a:pPr lvl="1">
              <a:spcBef>
                <a:spcPts val="0"/>
              </a:spcBef>
            </a:pPr>
            <a:r>
              <a:rPr lang="en-US" sz="2000" b="1" dirty="0"/>
              <a:t>Field of the Invention</a:t>
            </a:r>
          </a:p>
          <a:p>
            <a:pPr lvl="1">
              <a:lnSpc>
                <a:spcPct val="100000"/>
              </a:lnSpc>
              <a:spcBef>
                <a:spcPts val="0"/>
              </a:spcBef>
              <a:spcAft>
                <a:spcPts val="600"/>
              </a:spcAft>
            </a:pPr>
            <a:r>
              <a:rPr lang="en-US" sz="2000" b="1" dirty="0"/>
              <a:t>Background of the Invention</a:t>
            </a:r>
          </a:p>
          <a:p>
            <a:pPr lvl="2">
              <a:lnSpc>
                <a:spcPct val="100000"/>
              </a:lnSpc>
              <a:spcBef>
                <a:spcPts val="0"/>
              </a:spcBef>
              <a:spcAft>
                <a:spcPts val="600"/>
              </a:spcAft>
            </a:pPr>
            <a:r>
              <a:rPr lang="en-US" sz="1600" b="1" dirty="0">
                <a:solidFill>
                  <a:srgbClr val="4D6778"/>
                </a:solidFill>
              </a:rPr>
              <a:t>Describe the “prior art” – what is out there</a:t>
            </a:r>
          </a:p>
          <a:p>
            <a:pPr lvl="2">
              <a:lnSpc>
                <a:spcPct val="100000"/>
              </a:lnSpc>
              <a:spcBef>
                <a:spcPts val="0"/>
              </a:spcBef>
            </a:pPr>
            <a:r>
              <a:rPr lang="en-US" sz="1600" b="1" dirty="0">
                <a:solidFill>
                  <a:srgbClr val="4D6778"/>
                </a:solidFill>
              </a:rPr>
              <a:t>List advantages vs. Existing - What is broken that you fix?</a:t>
            </a:r>
          </a:p>
          <a:p>
            <a:pPr lvl="1">
              <a:spcBef>
                <a:spcPts val="0"/>
              </a:spcBef>
            </a:pPr>
            <a:r>
              <a:rPr lang="en-US" sz="2000" b="1" dirty="0"/>
              <a:t>Summary of the Invention</a:t>
            </a:r>
          </a:p>
          <a:p>
            <a:pPr lvl="1">
              <a:lnSpc>
                <a:spcPct val="100000"/>
              </a:lnSpc>
              <a:spcBef>
                <a:spcPts val="0"/>
              </a:spcBef>
              <a:spcAft>
                <a:spcPts val="600"/>
              </a:spcAft>
            </a:pPr>
            <a:r>
              <a:rPr lang="en-US" sz="2000" b="1" dirty="0"/>
              <a:t>Detailed Description</a:t>
            </a:r>
          </a:p>
          <a:p>
            <a:pPr lvl="2">
              <a:lnSpc>
                <a:spcPct val="100000"/>
              </a:lnSpc>
              <a:spcBef>
                <a:spcPts val="0"/>
              </a:spcBef>
              <a:spcAft>
                <a:spcPts val="600"/>
              </a:spcAft>
            </a:pPr>
            <a:r>
              <a:rPr lang="en-US" sz="1600" b="1" dirty="0">
                <a:solidFill>
                  <a:srgbClr val="4D6778"/>
                </a:solidFill>
              </a:rPr>
              <a:t>Give examples of use</a:t>
            </a:r>
          </a:p>
          <a:p>
            <a:pPr lvl="2">
              <a:lnSpc>
                <a:spcPct val="100000"/>
              </a:lnSpc>
              <a:spcBef>
                <a:spcPts val="0"/>
              </a:spcBef>
              <a:spcAft>
                <a:spcPts val="600"/>
              </a:spcAft>
            </a:pPr>
            <a:r>
              <a:rPr lang="en-US" sz="1600" b="1" dirty="0">
                <a:solidFill>
                  <a:srgbClr val="4D6778"/>
                </a:solidFill>
              </a:rPr>
              <a:t>Best Mode:  What is the best way to implement your invention.  This is the bargain: you get a limited time monopoly if you educate the world</a:t>
            </a:r>
          </a:p>
          <a:p>
            <a:pPr lvl="1">
              <a:lnSpc>
                <a:spcPct val="100000"/>
              </a:lnSpc>
              <a:spcBef>
                <a:spcPts val="0"/>
              </a:spcBef>
              <a:spcAft>
                <a:spcPts val="600"/>
              </a:spcAft>
            </a:pPr>
            <a:r>
              <a:rPr lang="en-US" sz="2000" b="1" dirty="0"/>
              <a:t>Claims</a:t>
            </a:r>
          </a:p>
          <a:p>
            <a:pPr lvl="2">
              <a:lnSpc>
                <a:spcPct val="100000"/>
              </a:lnSpc>
              <a:spcBef>
                <a:spcPts val="0"/>
              </a:spcBef>
              <a:spcAft>
                <a:spcPts val="600"/>
              </a:spcAft>
            </a:pPr>
            <a:r>
              <a:rPr lang="en-US" sz="1800" b="1" dirty="0">
                <a:solidFill>
                  <a:srgbClr val="4D6778"/>
                </a:solidFill>
              </a:rPr>
              <a:t>What </a:t>
            </a:r>
            <a:r>
              <a:rPr lang="en-US" sz="1800" b="1" u="sng" dirty="0">
                <a:solidFill>
                  <a:srgbClr val="4D6778"/>
                </a:solidFill>
              </a:rPr>
              <a:t>exactly</a:t>
            </a:r>
            <a:r>
              <a:rPr lang="en-US" sz="1800" b="1" dirty="0">
                <a:solidFill>
                  <a:srgbClr val="4D6778"/>
                </a:solidFill>
              </a:rPr>
              <a:t> is your invention</a:t>
            </a:r>
          </a:p>
          <a:p>
            <a:pPr>
              <a:spcBef>
                <a:spcPts val="0"/>
              </a:spcBef>
              <a:buFontTx/>
              <a:buNone/>
            </a:pPr>
            <a:endParaRPr lang="en-US" altLang="en-US" sz="2400" b="1" dirty="0"/>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23</a:t>
            </a:fld>
            <a:endParaRPr lang="en-US" dirty="0"/>
          </a:p>
        </p:txBody>
      </p:sp>
    </p:spTree>
    <p:extLst>
      <p:ext uri="{BB962C8B-B14F-4D97-AF65-F5344CB8AC3E}">
        <p14:creationId xmlns:p14="http://schemas.microsoft.com/office/powerpoint/2010/main" val="92783774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t>Costs</a:t>
            </a:r>
          </a:p>
        </p:txBody>
      </p:sp>
      <p:sp>
        <p:nvSpPr>
          <p:cNvPr id="165891" name="Rectangle 3"/>
          <p:cNvSpPr>
            <a:spLocks noGrp="1" noChangeArrowheads="1"/>
          </p:cNvSpPr>
          <p:nvPr>
            <p:ph idx="1"/>
          </p:nvPr>
        </p:nvSpPr>
        <p:spPr bwMode="auto">
          <a:xfrm>
            <a:off x="457200" y="1828800"/>
            <a:ext cx="82296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a:lnSpc>
                <a:spcPct val="120000"/>
              </a:lnSpc>
              <a:spcBef>
                <a:spcPts val="0"/>
              </a:spcBef>
            </a:pPr>
            <a:r>
              <a:rPr lang="en-US" sz="2800" b="1" dirty="0"/>
              <a:t>U.S. Utility Patent Applications </a:t>
            </a:r>
          </a:p>
          <a:p>
            <a:pPr lvl="1">
              <a:lnSpc>
                <a:spcPct val="120000"/>
              </a:lnSpc>
              <a:spcBef>
                <a:spcPts val="0"/>
              </a:spcBef>
            </a:pPr>
            <a:r>
              <a:rPr lang="en-US" sz="2400" b="1" dirty="0">
                <a:solidFill>
                  <a:srgbClr val="4D6778"/>
                </a:solidFill>
              </a:rPr>
              <a:t>$5,000 to $15,000 for preparing the application</a:t>
            </a:r>
          </a:p>
          <a:p>
            <a:pPr lvl="1">
              <a:lnSpc>
                <a:spcPct val="120000"/>
              </a:lnSpc>
              <a:spcBef>
                <a:spcPts val="0"/>
              </a:spcBef>
            </a:pPr>
            <a:r>
              <a:rPr lang="en-US" sz="2400" b="1" dirty="0">
                <a:solidFill>
                  <a:srgbClr val="4D6778"/>
                </a:solidFill>
              </a:rPr>
              <a:t>U.S. Filing fee is about $320/ $128/ $64</a:t>
            </a:r>
          </a:p>
          <a:p>
            <a:pPr lvl="1">
              <a:lnSpc>
                <a:spcPct val="120000"/>
              </a:lnSpc>
              <a:spcBef>
                <a:spcPts val="0"/>
              </a:spcBef>
            </a:pPr>
            <a:r>
              <a:rPr lang="en-US" sz="2400" b="1" dirty="0">
                <a:solidFill>
                  <a:srgbClr val="4D6778"/>
                </a:solidFill>
              </a:rPr>
              <a:t>Prosecution $5,000 to $15,000+ (you can’t control Examiner)</a:t>
            </a:r>
          </a:p>
          <a:p>
            <a:pPr>
              <a:lnSpc>
                <a:spcPct val="120000"/>
              </a:lnSpc>
              <a:spcBef>
                <a:spcPts val="0"/>
              </a:spcBef>
            </a:pPr>
            <a:r>
              <a:rPr lang="en-US" sz="2800" b="1" dirty="0"/>
              <a:t>Foreign Patent Applications</a:t>
            </a:r>
          </a:p>
          <a:p>
            <a:pPr lvl="1">
              <a:lnSpc>
                <a:spcPct val="120000"/>
              </a:lnSpc>
              <a:spcBef>
                <a:spcPts val="0"/>
              </a:spcBef>
            </a:pPr>
            <a:r>
              <a:rPr lang="en-US" sz="2400" b="1" dirty="0">
                <a:solidFill>
                  <a:srgbClr val="4D6778"/>
                </a:solidFill>
              </a:rPr>
              <a:t>PCT filing fee is about $2,500 to $4,000</a:t>
            </a:r>
          </a:p>
          <a:p>
            <a:pPr lvl="1">
              <a:lnSpc>
                <a:spcPct val="120000"/>
              </a:lnSpc>
              <a:spcBef>
                <a:spcPts val="0"/>
              </a:spcBef>
            </a:pPr>
            <a:r>
              <a:rPr lang="en-US" sz="2400" b="1" dirty="0">
                <a:solidFill>
                  <a:srgbClr val="4D6778"/>
                </a:solidFill>
              </a:rPr>
              <a:t>PCT demand is about $1,000 to $2,500 </a:t>
            </a:r>
          </a:p>
          <a:p>
            <a:pPr lvl="1">
              <a:lnSpc>
                <a:spcPct val="120000"/>
              </a:lnSpc>
              <a:spcBef>
                <a:spcPts val="0"/>
              </a:spcBef>
            </a:pPr>
            <a:r>
              <a:rPr lang="en-US" sz="2400" b="1" dirty="0">
                <a:solidFill>
                  <a:srgbClr val="4D6778"/>
                </a:solidFill>
              </a:rPr>
              <a:t>European Filing fee is about $6,000 to $8,000</a:t>
            </a:r>
          </a:p>
          <a:p>
            <a:pPr lvl="1">
              <a:lnSpc>
                <a:spcPct val="120000"/>
              </a:lnSpc>
              <a:spcBef>
                <a:spcPts val="0"/>
              </a:spcBef>
            </a:pPr>
            <a:r>
              <a:rPr lang="en-US" sz="2400" b="1" dirty="0">
                <a:solidFill>
                  <a:srgbClr val="4D6778"/>
                </a:solidFill>
              </a:rPr>
              <a:t>Japanese Filing/Trans. fee is about $7,000 to $10,000</a:t>
            </a:r>
          </a:p>
          <a:p>
            <a:pPr lvl="1">
              <a:lnSpc>
                <a:spcPct val="120000"/>
              </a:lnSpc>
              <a:spcBef>
                <a:spcPts val="0"/>
              </a:spcBef>
            </a:pPr>
            <a:r>
              <a:rPr lang="en-US" sz="2400" b="1" u="sng" dirty="0">
                <a:solidFill>
                  <a:srgbClr val="4D6778"/>
                </a:solidFill>
              </a:rPr>
              <a:t>National Fees – it gets expensive</a:t>
            </a:r>
            <a:r>
              <a:rPr lang="en-US" sz="2400" b="1" dirty="0">
                <a:solidFill>
                  <a:srgbClr val="4D6778"/>
                </a:solidFill>
              </a:rPr>
              <a:t>.  Government Accounting Office study:  For a “small company” = $300k to $500k in 10 countries over the life of the patent</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24</a:t>
            </a:fld>
            <a:endParaRPr lang="en-US" dirty="0"/>
          </a:p>
        </p:txBody>
      </p:sp>
    </p:spTree>
    <p:extLst>
      <p:ext uri="{BB962C8B-B14F-4D97-AF65-F5344CB8AC3E}">
        <p14:creationId xmlns:p14="http://schemas.microsoft.com/office/powerpoint/2010/main" val="3818817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7429595" y="3327424"/>
            <a:ext cx="1581056" cy="1045845"/>
            <a:chOff x="6953693" y="3200400"/>
            <a:chExt cx="1809307" cy="1045845"/>
          </a:xfrm>
        </p:grpSpPr>
        <p:pic>
          <p:nvPicPr>
            <p:cNvPr id="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693" y="3200400"/>
              <a:ext cx="1179481" cy="104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TextBox 44"/>
            <p:cNvSpPr txBox="1"/>
            <p:nvPr/>
          </p:nvSpPr>
          <p:spPr>
            <a:xfrm>
              <a:off x="8001000" y="3592516"/>
              <a:ext cx="762000" cy="261610"/>
            </a:xfrm>
            <a:prstGeom prst="rect">
              <a:avLst/>
            </a:prstGeom>
            <a:noFill/>
          </p:spPr>
          <p:txBody>
            <a:bodyPr wrap="square" rtlCol="0">
              <a:spAutoFit/>
            </a:bodyPr>
            <a:lstStyle/>
            <a:p>
              <a:pPr algn="ctr"/>
              <a:r>
                <a:rPr lang="en-US" sz="1100" dirty="0">
                  <a:solidFill>
                    <a:srgbClr val="A20034"/>
                  </a:solidFill>
                </a:rPr>
                <a:t>Handle</a:t>
              </a:r>
            </a:p>
          </p:txBody>
        </p:sp>
      </p:grpSp>
      <p:grpSp>
        <p:nvGrpSpPr>
          <p:cNvPr id="18" name="Group 17"/>
          <p:cNvGrpSpPr/>
          <p:nvPr/>
        </p:nvGrpSpPr>
        <p:grpSpPr>
          <a:xfrm>
            <a:off x="6705600" y="3297555"/>
            <a:ext cx="1581056" cy="1045845"/>
            <a:chOff x="6953693" y="3200400"/>
            <a:chExt cx="1809307" cy="1045845"/>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693" y="3200400"/>
              <a:ext cx="1179481" cy="104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8001000" y="3592516"/>
              <a:ext cx="762000" cy="261610"/>
            </a:xfrm>
            <a:prstGeom prst="rect">
              <a:avLst/>
            </a:prstGeom>
            <a:noFill/>
          </p:spPr>
          <p:txBody>
            <a:bodyPr wrap="square" rtlCol="0">
              <a:spAutoFit/>
            </a:bodyPr>
            <a:lstStyle/>
            <a:p>
              <a:pPr algn="ctr"/>
              <a:r>
                <a:rPr lang="en-US" sz="1100" dirty="0">
                  <a:solidFill>
                    <a:srgbClr val="A20034"/>
                  </a:solidFill>
                </a:rPr>
                <a:t>Handle</a:t>
              </a:r>
            </a:p>
          </p:txBody>
        </p:sp>
      </p:grpSp>
      <p:sp>
        <p:nvSpPr>
          <p:cNvPr id="7" name="Title 6"/>
          <p:cNvSpPr>
            <a:spLocks noGrp="1"/>
          </p:cNvSpPr>
          <p:nvPr>
            <p:ph type="title"/>
          </p:nvPr>
        </p:nvSpPr>
        <p:spPr/>
        <p:txBody>
          <a:bodyPr/>
          <a:lstStyle/>
          <a:p>
            <a:r>
              <a:rPr lang="en-US" dirty="0"/>
              <a:t>Disclosure as a Strategy</a:t>
            </a:r>
          </a:p>
        </p:txBody>
      </p:sp>
      <p:sp>
        <p:nvSpPr>
          <p:cNvPr id="8" name="Content Placeholder 7"/>
          <p:cNvSpPr>
            <a:spLocks noGrp="1"/>
          </p:cNvSpPr>
          <p:nvPr>
            <p:ph sz="half" idx="1"/>
          </p:nvPr>
        </p:nvSpPr>
        <p:spPr/>
        <p:txBody>
          <a:bodyPr/>
          <a:lstStyle/>
          <a:p>
            <a:pPr>
              <a:buFont typeface="Wingdings" panose="05000000000000000000" pitchFamily="2" charset="2"/>
              <a:buChar char="Ø"/>
            </a:pPr>
            <a:r>
              <a:rPr lang="en-US" sz="2400" b="1" dirty="0">
                <a:solidFill>
                  <a:srgbClr val="4D6778"/>
                </a:solidFill>
              </a:rPr>
              <a:t>Avoid being “</a:t>
            </a:r>
            <a:r>
              <a:rPr lang="en-US" sz="2400" b="1" dirty="0"/>
              <a:t>Picket Fenced</a:t>
            </a:r>
            <a:r>
              <a:rPr lang="en-US" sz="2400" b="1" dirty="0">
                <a:solidFill>
                  <a:srgbClr val="4D6778"/>
                </a:solidFill>
              </a:rPr>
              <a:t>”</a:t>
            </a:r>
          </a:p>
          <a:p>
            <a:pPr lvl="1">
              <a:buFont typeface="Wingdings" panose="05000000000000000000" pitchFamily="2" charset="2"/>
              <a:buChar char="Ø"/>
            </a:pPr>
            <a:r>
              <a:rPr lang="en-US" sz="2000" b="1" dirty="0">
                <a:solidFill>
                  <a:srgbClr val="4D6778"/>
                </a:solidFill>
              </a:rPr>
              <a:t>Picket Fence is a group of patents surrounding a patent with the purpose of “blocking” commercial implementation</a:t>
            </a:r>
          </a:p>
          <a:p>
            <a:pPr>
              <a:buFont typeface="Wingdings" panose="05000000000000000000" pitchFamily="2" charset="2"/>
              <a:buChar char="Ø"/>
            </a:pPr>
            <a:r>
              <a:rPr lang="en-US" sz="2400" b="1" dirty="0">
                <a:solidFill>
                  <a:srgbClr val="4D6778"/>
                </a:solidFill>
              </a:rPr>
              <a:t>Example Patent Map on Next Slide</a:t>
            </a: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368557" y="3158317"/>
            <a:ext cx="1077278" cy="1403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a:t>January 2025 </a:t>
            </a:r>
            <a:endParaRPr lang="en-US" dirty="0"/>
          </a:p>
        </p:txBody>
      </p:sp>
      <p:sp>
        <p:nvSpPr>
          <p:cNvPr id="5" name="Footer Placeholder 4"/>
          <p:cNvSpPr>
            <a:spLocks noGrp="1"/>
          </p:cNvSpPr>
          <p:nvPr>
            <p:ph type="ftr" sz="quarter" idx="11"/>
          </p:nvPr>
        </p:nvSpPr>
        <p:spPr/>
        <p:txBody>
          <a:bodyPr/>
          <a:lstStyle/>
          <a:p>
            <a:r>
              <a:rPr lang="en-US"/>
              <a:t>The Nuts and Bolts of New Ventures - Copyright 2025  Joseph G. Hadzima Jr., All Rights Reserved</a:t>
            </a:r>
            <a:endParaRPr lang="en-US" dirty="0"/>
          </a:p>
        </p:txBody>
      </p:sp>
      <p:sp>
        <p:nvSpPr>
          <p:cNvPr id="23" name="Slide Number Placeholder 22"/>
          <p:cNvSpPr>
            <a:spLocks noGrp="1"/>
          </p:cNvSpPr>
          <p:nvPr>
            <p:ph type="sldNum" sz="quarter" idx="12"/>
          </p:nvPr>
        </p:nvSpPr>
        <p:spPr/>
        <p:txBody>
          <a:bodyPr/>
          <a:lstStyle/>
          <a:p>
            <a:fld id="{E6677AF7-9EED-4392-B4B8-2553A1AB996D}" type="slidenum">
              <a:rPr lang="en-US" smtClean="0"/>
              <a:pPr/>
              <a:t>25</a:t>
            </a:fld>
            <a:endParaRPr lang="en-US"/>
          </a:p>
        </p:txBody>
      </p:sp>
      <p:grpSp>
        <p:nvGrpSpPr>
          <p:cNvPr id="17" name="Group 16"/>
          <p:cNvGrpSpPr/>
          <p:nvPr/>
        </p:nvGrpSpPr>
        <p:grpSpPr>
          <a:xfrm>
            <a:off x="6272020" y="2805839"/>
            <a:ext cx="1219295" cy="558315"/>
            <a:chOff x="6210300" y="1948190"/>
            <a:chExt cx="1219295" cy="558315"/>
          </a:xfrm>
        </p:grpSpPr>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300" y="2185893"/>
              <a:ext cx="1219295" cy="32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6400800" y="1948190"/>
              <a:ext cx="762000" cy="261610"/>
            </a:xfrm>
            <a:prstGeom prst="rect">
              <a:avLst/>
            </a:prstGeom>
            <a:noFill/>
          </p:spPr>
          <p:txBody>
            <a:bodyPr wrap="square" rtlCol="0">
              <a:spAutoFit/>
            </a:bodyPr>
            <a:lstStyle/>
            <a:p>
              <a:pPr algn="ctr"/>
              <a:r>
                <a:rPr lang="en-US" sz="1100" dirty="0">
                  <a:solidFill>
                    <a:srgbClr val="A20034"/>
                  </a:solidFill>
                </a:rPr>
                <a:t>Cap</a:t>
              </a:r>
            </a:p>
          </p:txBody>
        </p:sp>
      </p:grpSp>
      <p:grpSp>
        <p:nvGrpSpPr>
          <p:cNvPr id="20" name="Group 19"/>
          <p:cNvGrpSpPr/>
          <p:nvPr/>
        </p:nvGrpSpPr>
        <p:grpSpPr>
          <a:xfrm>
            <a:off x="6324600" y="3072003"/>
            <a:ext cx="1743456" cy="1499997"/>
            <a:chOff x="6333744" y="4724399"/>
            <a:chExt cx="1743456" cy="1499997"/>
          </a:xfrm>
        </p:grpSpPr>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3744" y="4724399"/>
              <a:ext cx="1151573" cy="1499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7162800" y="5486400"/>
              <a:ext cx="914400" cy="430887"/>
            </a:xfrm>
            <a:prstGeom prst="rect">
              <a:avLst/>
            </a:prstGeom>
            <a:noFill/>
          </p:spPr>
          <p:txBody>
            <a:bodyPr wrap="square" rtlCol="0">
              <a:spAutoFit/>
            </a:bodyPr>
            <a:lstStyle/>
            <a:p>
              <a:pPr algn="ctr"/>
              <a:r>
                <a:rPr lang="en-US" sz="1100" dirty="0">
                  <a:solidFill>
                    <a:srgbClr val="A20034"/>
                  </a:solidFill>
                </a:rPr>
                <a:t>Styrofoam Insulated</a:t>
              </a:r>
            </a:p>
          </p:txBody>
        </p:sp>
      </p:grpSp>
      <p:sp>
        <p:nvSpPr>
          <p:cNvPr id="22" name="TextBox 21"/>
          <p:cNvSpPr txBox="1"/>
          <p:nvPr/>
        </p:nvSpPr>
        <p:spPr>
          <a:xfrm>
            <a:off x="6462569" y="3478026"/>
            <a:ext cx="838200" cy="600164"/>
          </a:xfrm>
          <a:prstGeom prst="rect">
            <a:avLst/>
          </a:prstGeom>
          <a:noFill/>
        </p:spPr>
        <p:txBody>
          <a:bodyPr wrap="square" rtlCol="0">
            <a:spAutoFit/>
          </a:bodyPr>
          <a:lstStyle/>
          <a:p>
            <a:pPr algn="ctr"/>
            <a:r>
              <a:rPr lang="en-US" sz="1100" dirty="0">
                <a:solidFill>
                  <a:srgbClr val="A20034"/>
                </a:solidFill>
              </a:rPr>
              <a:t>Vessel to Hold a Liquid</a:t>
            </a:r>
          </a:p>
        </p:txBody>
      </p:sp>
      <p:grpSp>
        <p:nvGrpSpPr>
          <p:cNvPr id="34" name="Group 33"/>
          <p:cNvGrpSpPr/>
          <p:nvPr/>
        </p:nvGrpSpPr>
        <p:grpSpPr>
          <a:xfrm>
            <a:off x="6284212" y="1947651"/>
            <a:ext cx="1219295" cy="558315"/>
            <a:chOff x="6210300" y="1948190"/>
            <a:chExt cx="1219295" cy="558315"/>
          </a:xfrm>
        </p:grpSpPr>
        <p:pic>
          <p:nvPicPr>
            <p:cNvPr id="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300" y="2185893"/>
              <a:ext cx="1219295" cy="32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p:cNvSpPr txBox="1"/>
            <p:nvPr/>
          </p:nvSpPr>
          <p:spPr>
            <a:xfrm>
              <a:off x="6400800" y="1948190"/>
              <a:ext cx="762000" cy="261610"/>
            </a:xfrm>
            <a:prstGeom prst="rect">
              <a:avLst/>
            </a:prstGeom>
            <a:noFill/>
          </p:spPr>
          <p:txBody>
            <a:bodyPr wrap="square" rtlCol="0">
              <a:spAutoFit/>
            </a:bodyPr>
            <a:lstStyle/>
            <a:p>
              <a:pPr algn="ctr"/>
              <a:r>
                <a:rPr lang="en-US" sz="1100" dirty="0">
                  <a:solidFill>
                    <a:srgbClr val="A20034"/>
                  </a:solidFill>
                </a:rPr>
                <a:t>Cap</a:t>
              </a:r>
            </a:p>
          </p:txBody>
        </p:sp>
      </p:grpSp>
      <p:grpSp>
        <p:nvGrpSpPr>
          <p:cNvPr id="19" name="Group 18"/>
          <p:cNvGrpSpPr/>
          <p:nvPr/>
        </p:nvGrpSpPr>
        <p:grpSpPr>
          <a:xfrm>
            <a:off x="5835157" y="3478026"/>
            <a:ext cx="1550575" cy="691229"/>
            <a:chOff x="4419600" y="3377707"/>
            <a:chExt cx="1550575" cy="691229"/>
          </a:xfrm>
        </p:grpSpPr>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377707"/>
              <a:ext cx="1017175" cy="69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4419600" y="3619223"/>
              <a:ext cx="762000" cy="261610"/>
            </a:xfrm>
            <a:prstGeom prst="rect">
              <a:avLst/>
            </a:prstGeom>
            <a:noFill/>
          </p:spPr>
          <p:txBody>
            <a:bodyPr wrap="square" rtlCol="0">
              <a:spAutoFit/>
            </a:bodyPr>
            <a:lstStyle/>
            <a:p>
              <a:pPr algn="ctr"/>
              <a:r>
                <a:rPr lang="en-US" sz="1100" dirty="0">
                  <a:solidFill>
                    <a:srgbClr val="A20034"/>
                  </a:solidFill>
                </a:rPr>
                <a:t>Sleeve</a:t>
              </a:r>
            </a:p>
          </p:txBody>
        </p:sp>
      </p:grpSp>
      <p:grpSp>
        <p:nvGrpSpPr>
          <p:cNvPr id="37" name="Group 36"/>
          <p:cNvGrpSpPr/>
          <p:nvPr/>
        </p:nvGrpSpPr>
        <p:grpSpPr>
          <a:xfrm>
            <a:off x="4572000" y="3529037"/>
            <a:ext cx="1550575" cy="691229"/>
            <a:chOff x="4419600" y="3377707"/>
            <a:chExt cx="1550575" cy="691229"/>
          </a:xfrm>
        </p:grpSpPr>
        <p:pic>
          <p:nvPicPr>
            <p:cNvPr id="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377707"/>
              <a:ext cx="1017175" cy="69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4419600" y="3619223"/>
              <a:ext cx="762000" cy="261610"/>
            </a:xfrm>
            <a:prstGeom prst="rect">
              <a:avLst/>
            </a:prstGeom>
            <a:noFill/>
          </p:spPr>
          <p:txBody>
            <a:bodyPr wrap="square" rtlCol="0">
              <a:spAutoFit/>
            </a:bodyPr>
            <a:lstStyle/>
            <a:p>
              <a:pPr algn="ctr"/>
              <a:r>
                <a:rPr lang="en-US" sz="1100" dirty="0">
                  <a:solidFill>
                    <a:srgbClr val="A20034"/>
                  </a:solidFill>
                </a:rPr>
                <a:t>Sleeve</a:t>
              </a:r>
            </a:p>
          </p:txBody>
        </p:sp>
      </p:grpSp>
      <p:grpSp>
        <p:nvGrpSpPr>
          <p:cNvPr id="46" name="Group 45"/>
          <p:cNvGrpSpPr/>
          <p:nvPr/>
        </p:nvGrpSpPr>
        <p:grpSpPr>
          <a:xfrm>
            <a:off x="6368557" y="4876799"/>
            <a:ext cx="1743456" cy="1427417"/>
            <a:chOff x="6333744" y="4724400"/>
            <a:chExt cx="1743456" cy="1427417"/>
          </a:xfrm>
        </p:grpSpPr>
        <p:pic>
          <p:nvPicPr>
            <p:cNvPr id="4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3744" y="4724400"/>
              <a:ext cx="1095851" cy="1427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extBox 47"/>
            <p:cNvSpPr txBox="1"/>
            <p:nvPr/>
          </p:nvSpPr>
          <p:spPr>
            <a:xfrm>
              <a:off x="7162800" y="5486400"/>
              <a:ext cx="914400" cy="430887"/>
            </a:xfrm>
            <a:prstGeom prst="rect">
              <a:avLst/>
            </a:prstGeom>
            <a:noFill/>
          </p:spPr>
          <p:txBody>
            <a:bodyPr wrap="square" rtlCol="0">
              <a:spAutoFit/>
            </a:bodyPr>
            <a:lstStyle/>
            <a:p>
              <a:pPr algn="ctr"/>
              <a:r>
                <a:rPr lang="en-US" sz="1100" dirty="0">
                  <a:solidFill>
                    <a:srgbClr val="A20034"/>
                  </a:solidFill>
                </a:rPr>
                <a:t>Styrofoam Insulated</a:t>
              </a:r>
            </a:p>
          </p:txBody>
        </p:sp>
      </p:grpSp>
    </p:spTree>
    <p:extLst>
      <p:ext uri="{BB962C8B-B14F-4D97-AF65-F5344CB8AC3E}">
        <p14:creationId xmlns:p14="http://schemas.microsoft.com/office/powerpoint/2010/main" val="105919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xit" presetSubtype="0" fill="hold" nodeType="afterEffect">
                                  <p:stCondLst>
                                    <p:cond delay="2000"/>
                                  </p:stCondLst>
                                  <p:childTnLst>
                                    <p:set>
                                      <p:cBhvr>
                                        <p:cTn id="11" dur="1" fill="hold">
                                          <p:stCondLst>
                                            <p:cond delay="0"/>
                                          </p:stCondLst>
                                        </p:cTn>
                                        <p:tgtEl>
                                          <p:spTgt spid="17"/>
                                        </p:tgtEl>
                                        <p:attrNameLst>
                                          <p:attrName>style.visibility</p:attrName>
                                        </p:attrNameLst>
                                      </p:cBhvr>
                                      <p:to>
                                        <p:strVal val="hidden"/>
                                      </p:to>
                                    </p:set>
                                  </p:childTnLst>
                                </p:cTn>
                              </p:par>
                            </p:childTnLst>
                          </p:cTn>
                        </p:par>
                        <p:par>
                          <p:cTn id="12" fill="hold">
                            <p:stCondLst>
                              <p:cond delay="2500"/>
                            </p:stCondLst>
                            <p:childTnLst>
                              <p:par>
                                <p:cTn id="13" presetID="1" presetClass="entr" presetSubtype="0" fill="hold" nodeType="afterEffect">
                                  <p:stCondLst>
                                    <p:cond delay="500"/>
                                  </p:stCondLst>
                                  <p:childTnLst>
                                    <p:set>
                                      <p:cBhvr>
                                        <p:cTn id="14" dur="1" fill="hold">
                                          <p:stCondLst>
                                            <p:cond delay="0"/>
                                          </p:stCondLst>
                                        </p:cTn>
                                        <p:tgtEl>
                                          <p:spTgt spid="34"/>
                                        </p:tgtEl>
                                        <p:attrNameLst>
                                          <p:attrName>style.visibility</p:attrName>
                                        </p:attrNameLst>
                                      </p:cBhvr>
                                      <p:to>
                                        <p:strVal val="visible"/>
                                      </p:to>
                                    </p:set>
                                  </p:childTnLst>
                                </p:cTn>
                              </p:par>
                            </p:childTnLst>
                          </p:cTn>
                        </p:par>
                        <p:par>
                          <p:cTn id="15" fill="hold">
                            <p:stCondLst>
                              <p:cond delay="3000"/>
                            </p:stCondLst>
                            <p:childTnLst>
                              <p:par>
                                <p:cTn id="16" presetID="2" presetClass="entr" presetSubtype="8" fill="hold" nodeType="afterEffect">
                                  <p:stCondLst>
                                    <p:cond delay="150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childTnLst>
                          </p:cTn>
                        </p:par>
                        <p:par>
                          <p:cTn id="20" fill="hold">
                            <p:stCondLst>
                              <p:cond delay="5000"/>
                            </p:stCondLst>
                            <p:childTnLst>
                              <p:par>
                                <p:cTn id="21" presetID="1" presetClass="exit" presetSubtype="0" fill="hold" nodeType="afterEffect">
                                  <p:stCondLst>
                                    <p:cond delay="1500"/>
                                  </p:stCondLst>
                                  <p:childTnLst>
                                    <p:set>
                                      <p:cBhvr>
                                        <p:cTn id="22" dur="1" fill="hold">
                                          <p:stCondLst>
                                            <p:cond delay="0"/>
                                          </p:stCondLst>
                                        </p:cTn>
                                        <p:tgtEl>
                                          <p:spTgt spid="19"/>
                                        </p:tgtEl>
                                        <p:attrNameLst>
                                          <p:attrName>style.visibility</p:attrName>
                                        </p:attrNameLst>
                                      </p:cBhvr>
                                      <p:to>
                                        <p:strVal val="hidden"/>
                                      </p:to>
                                    </p:set>
                                  </p:childTnLst>
                                </p:cTn>
                              </p:par>
                            </p:childTnLst>
                          </p:cTn>
                        </p:par>
                        <p:par>
                          <p:cTn id="23" fill="hold">
                            <p:stCondLst>
                              <p:cond delay="6500"/>
                            </p:stCondLst>
                            <p:childTnLst>
                              <p:par>
                                <p:cTn id="24" presetID="1"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childTnLst>
                          </p:cTn>
                        </p:par>
                        <p:par>
                          <p:cTn id="26" fill="hold">
                            <p:stCondLst>
                              <p:cond delay="6500"/>
                            </p:stCondLst>
                            <p:childTnLst>
                              <p:par>
                                <p:cTn id="27" presetID="2" presetClass="entr" presetSubtype="2" fill="hold" nodeType="afterEffect">
                                  <p:stCondLst>
                                    <p:cond delay="150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1+#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par>
                          <p:cTn id="31" fill="hold">
                            <p:stCondLst>
                              <p:cond delay="8500"/>
                            </p:stCondLst>
                            <p:childTnLst>
                              <p:par>
                                <p:cTn id="32" presetID="1" presetClass="exit" presetSubtype="0" fill="hold" nodeType="afterEffect">
                                  <p:stCondLst>
                                    <p:cond delay="1500"/>
                                  </p:stCondLst>
                                  <p:childTnLst>
                                    <p:set>
                                      <p:cBhvr>
                                        <p:cTn id="33" dur="1" fill="hold">
                                          <p:stCondLst>
                                            <p:cond delay="0"/>
                                          </p:stCondLst>
                                        </p:cTn>
                                        <p:tgtEl>
                                          <p:spTgt spid="18"/>
                                        </p:tgtEl>
                                        <p:attrNameLst>
                                          <p:attrName>style.visibility</p:attrName>
                                        </p:attrNameLst>
                                      </p:cBhvr>
                                      <p:to>
                                        <p:strVal val="hidden"/>
                                      </p:to>
                                    </p:set>
                                  </p:childTnLst>
                                </p:cTn>
                              </p:par>
                            </p:childTnLst>
                          </p:cTn>
                        </p:par>
                        <p:par>
                          <p:cTn id="34" fill="hold">
                            <p:stCondLst>
                              <p:cond delay="10000"/>
                            </p:stCondLst>
                            <p:childTnLst>
                              <p:par>
                                <p:cTn id="35" presetID="1" presetClass="entr" presetSubtype="0" fill="hold" nodeType="afterEffect">
                                  <p:stCondLst>
                                    <p:cond delay="500"/>
                                  </p:stCondLst>
                                  <p:childTnLst>
                                    <p:set>
                                      <p:cBhvr>
                                        <p:cTn id="36" dur="1" fill="hold">
                                          <p:stCondLst>
                                            <p:cond delay="0"/>
                                          </p:stCondLst>
                                        </p:cTn>
                                        <p:tgtEl>
                                          <p:spTgt spid="43"/>
                                        </p:tgtEl>
                                        <p:attrNameLst>
                                          <p:attrName>style.visibility</p:attrName>
                                        </p:attrNameLst>
                                      </p:cBhvr>
                                      <p:to>
                                        <p:strVal val="visible"/>
                                      </p:to>
                                    </p:set>
                                  </p:childTnLst>
                                </p:cTn>
                              </p:par>
                            </p:childTnLst>
                          </p:cTn>
                        </p:par>
                        <p:par>
                          <p:cTn id="37" fill="hold">
                            <p:stCondLst>
                              <p:cond delay="10500"/>
                            </p:stCondLst>
                            <p:childTnLst>
                              <p:par>
                                <p:cTn id="38" presetID="2" presetClass="entr" presetSubtype="4" fill="hold" nodeType="afterEffect">
                                  <p:stCondLst>
                                    <p:cond delay="150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childTnLst>
                          </p:cTn>
                        </p:par>
                        <p:par>
                          <p:cTn id="42" fill="hold">
                            <p:stCondLst>
                              <p:cond delay="13000"/>
                            </p:stCondLst>
                            <p:childTnLst>
                              <p:par>
                                <p:cTn id="43" presetID="1" presetClass="exit" presetSubtype="0" fill="hold" nodeType="afterEffect">
                                  <p:stCondLst>
                                    <p:cond delay="1000"/>
                                  </p:stCondLst>
                                  <p:childTnLst>
                                    <p:set>
                                      <p:cBhvr>
                                        <p:cTn id="44" dur="1" fill="hold">
                                          <p:stCondLst>
                                            <p:cond delay="0"/>
                                          </p:stCondLst>
                                        </p:cTn>
                                        <p:tgtEl>
                                          <p:spTgt spid="20"/>
                                        </p:tgtEl>
                                        <p:attrNameLst>
                                          <p:attrName>style.visibility</p:attrName>
                                        </p:attrNameLst>
                                      </p:cBhvr>
                                      <p:to>
                                        <p:strVal val="hidden"/>
                                      </p:to>
                                    </p:set>
                                  </p:childTnLst>
                                </p:cTn>
                              </p:par>
                            </p:childTnLst>
                          </p:cTn>
                        </p:par>
                        <p:par>
                          <p:cTn id="45" fill="hold">
                            <p:stCondLst>
                              <p:cond delay="14000"/>
                            </p:stCondLst>
                            <p:childTnLst>
                              <p:par>
                                <p:cTn id="46" presetID="1" presetClass="entr" presetSubtype="0" fill="hold" nodeType="afterEffect">
                                  <p:stCondLst>
                                    <p:cond delay="500"/>
                                  </p:stCondLst>
                                  <p:childTnLst>
                                    <p:set>
                                      <p:cBhvr>
                                        <p:cTn id="47"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609600"/>
            <a:ext cx="8991600" cy="914400"/>
          </a:xfrm>
        </p:spPr>
        <p:txBody>
          <a:bodyPr>
            <a:normAutofit fontScale="90000"/>
          </a:bodyPr>
          <a:lstStyle/>
          <a:p>
            <a:r>
              <a:rPr lang="en-US" sz="3600" dirty="0"/>
              <a:t>IPVision Landscape Map</a:t>
            </a:r>
            <a:br>
              <a:rPr lang="en-US" sz="3600" dirty="0"/>
            </a:br>
            <a:r>
              <a:rPr lang="en-US" sz="3600" dirty="0"/>
              <a:t>Picket Fence?</a:t>
            </a:r>
          </a:p>
        </p:txBody>
      </p:sp>
      <p:pic>
        <p:nvPicPr>
          <p:cNvPr id="4098" name="Picture 2">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838200" y="1828800"/>
            <a:ext cx="3084576" cy="4443984"/>
          </a:xfrm>
          <a:prstGeom prst="rect">
            <a:avLst/>
          </a:prstGeom>
          <a:noFill/>
          <a:ln w="25400">
            <a:solidFill>
              <a:srgbClr val="4D6778"/>
            </a:solid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5"/>
          <p:cNvSpPr>
            <a:spLocks noGrp="1"/>
          </p:cNvSpPr>
          <p:nvPr>
            <p:ph sz="half" idx="2"/>
          </p:nvPr>
        </p:nvSpPr>
        <p:spPr/>
        <p:txBody>
          <a:bodyPr>
            <a:normAutofit/>
          </a:bodyPr>
          <a:lstStyle/>
          <a:p>
            <a:endParaRPr lang="en-US" sz="2400" dirty="0"/>
          </a:p>
          <a:p>
            <a:endParaRPr lang="en-US" sz="2400" dirty="0"/>
          </a:p>
          <a:p>
            <a:endParaRPr lang="en-US" sz="2400" dirty="0"/>
          </a:p>
          <a:p>
            <a:pPr marL="274320" indent="-274320">
              <a:lnSpc>
                <a:spcPct val="90000"/>
              </a:lnSpc>
              <a:spcAft>
                <a:spcPts val="300"/>
              </a:spcAft>
              <a:buFont typeface="Wingdings" panose="05000000000000000000" pitchFamily="2" charset="2"/>
              <a:buChar char="§"/>
            </a:pPr>
            <a:r>
              <a:rPr lang="en-US" sz="2400" dirty="0">
                <a:solidFill>
                  <a:srgbClr val="4D6778"/>
                </a:solidFill>
              </a:rPr>
              <a:t>This is the main patent application from </a:t>
            </a:r>
            <a:r>
              <a:rPr lang="en-US" sz="2400" dirty="0"/>
              <a:t>Ring</a:t>
            </a:r>
          </a:p>
          <a:p>
            <a:pPr marL="274320" indent="-274320">
              <a:lnSpc>
                <a:spcPct val="90000"/>
              </a:lnSpc>
              <a:buFont typeface="Wingdings" panose="05000000000000000000" pitchFamily="2" charset="2"/>
              <a:buChar char="§"/>
            </a:pPr>
            <a:r>
              <a:rPr lang="en-US" sz="2400" dirty="0">
                <a:solidFill>
                  <a:srgbClr val="4D6778"/>
                </a:solidFill>
              </a:rPr>
              <a:t>The Red Top boxes are patents from </a:t>
            </a:r>
            <a:r>
              <a:rPr lang="en-US" sz="2400" dirty="0" err="1"/>
              <a:t>SkyBell</a:t>
            </a:r>
            <a:r>
              <a:rPr lang="en-US" sz="2400" dirty="0">
                <a:solidFill>
                  <a:srgbClr val="4D6778"/>
                </a:solidFill>
              </a:rPr>
              <a:t> surrounding Ring</a:t>
            </a:r>
          </a:p>
          <a:p>
            <a:pPr algn="ctr"/>
            <a:endParaRPr lang="en-US" sz="1600" i="1" dirty="0">
              <a:solidFill>
                <a:srgbClr val="4D6778"/>
              </a:solidFill>
            </a:endParaRPr>
          </a:p>
          <a:p>
            <a:pPr algn="ctr"/>
            <a:r>
              <a:rPr lang="en-US" sz="1600" i="1" dirty="0">
                <a:solidFill>
                  <a:srgbClr val="4D6778"/>
                </a:solidFill>
              </a:rPr>
              <a:t>Click Map Image to view Live Map</a:t>
            </a:r>
          </a:p>
          <a:p>
            <a:endParaRPr lang="en-US" sz="2400" dirty="0"/>
          </a:p>
          <a:p>
            <a:pPr marL="0" indent="0">
              <a:buNone/>
            </a:pPr>
            <a:endParaRPr lang="en-US" sz="2400" dirty="0"/>
          </a:p>
          <a:p>
            <a:endParaRPr lang="en-US" sz="2400"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981200"/>
            <a:ext cx="1676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a:t>January 2025 </a:t>
            </a:r>
            <a:endParaRPr lang="en-US" dirty="0"/>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dirty="0"/>
          </a:p>
        </p:txBody>
      </p:sp>
      <p:sp>
        <p:nvSpPr>
          <p:cNvPr id="7" name="Slide Number Placeholder 6"/>
          <p:cNvSpPr>
            <a:spLocks noGrp="1"/>
          </p:cNvSpPr>
          <p:nvPr>
            <p:ph type="sldNum" sz="quarter" idx="12"/>
          </p:nvPr>
        </p:nvSpPr>
        <p:spPr/>
        <p:txBody>
          <a:bodyPr/>
          <a:lstStyle/>
          <a:p>
            <a:fld id="{E6677AF7-9EED-4392-B4B8-2553A1AB996D}" type="slidenum">
              <a:rPr lang="en-US" smtClean="0"/>
              <a:pPr/>
              <a:t>26</a:t>
            </a:fld>
            <a:endParaRPr lang="en-US"/>
          </a:p>
        </p:txBody>
      </p:sp>
    </p:spTree>
    <p:extLst>
      <p:ext uri="{BB962C8B-B14F-4D97-AF65-F5344CB8AC3E}">
        <p14:creationId xmlns:p14="http://schemas.microsoft.com/office/powerpoint/2010/main" val="2265879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000" dirty="0"/>
              <a:t>Evolving Patent Strategy - Tesla</a:t>
            </a:r>
          </a:p>
        </p:txBody>
      </p:sp>
      <p:sp>
        <p:nvSpPr>
          <p:cNvPr id="9" name="Content Placeholder 8"/>
          <p:cNvSpPr>
            <a:spLocks noGrp="1"/>
          </p:cNvSpPr>
          <p:nvPr>
            <p:ph idx="1"/>
          </p:nvPr>
        </p:nvSpPr>
        <p:spPr/>
        <p:txBody>
          <a:bodyPr>
            <a:normAutofit fontScale="92500" lnSpcReduction="10000"/>
          </a:bodyPr>
          <a:lstStyle/>
          <a:p>
            <a:pPr>
              <a:buFont typeface="Wingdings" panose="05000000000000000000" pitchFamily="2" charset="2"/>
              <a:buChar char="Ø"/>
            </a:pPr>
            <a:r>
              <a:rPr lang="en-US" sz="2400" dirty="0">
                <a:solidFill>
                  <a:srgbClr val="4D6778"/>
                </a:solidFill>
              </a:rPr>
              <a:t>“Tesla felt compelled to create patents out of concern that the big car companies would copy our technology and then use their massive manufacturing, sales and marketing power to overwhelm. We couldn’t have been more wrong…..Tesla Motors was created to accelerate the advent of sustainable transport. If we clear a path to the creation of compelling electric vehicles, but then lay intellectual property landmines behind us to inhibit others, we are acting in a manner contrary to that goal. </a:t>
            </a:r>
            <a:r>
              <a:rPr lang="en-US" sz="2400" dirty="0"/>
              <a:t>Tesla will not initiate patent lawsuits against anyone who, in good faith, wants to use our technology</a:t>
            </a:r>
            <a:r>
              <a:rPr lang="en-US" sz="2400" dirty="0">
                <a:solidFill>
                  <a:srgbClr val="4D6778"/>
                </a:solidFill>
              </a:rPr>
              <a:t>.”</a:t>
            </a:r>
          </a:p>
          <a:p>
            <a:pPr>
              <a:buFont typeface="Wingdings" panose="05000000000000000000" pitchFamily="2" charset="2"/>
              <a:buChar char="Ø"/>
            </a:pPr>
            <a:r>
              <a:rPr lang="en-US" sz="2400" dirty="0">
                <a:solidFill>
                  <a:srgbClr val="4D6778"/>
                </a:solidFill>
                <a:hlinkClick r:id="rId3"/>
              </a:rPr>
              <a:t>Tesla Blog – June 12, 2014</a:t>
            </a:r>
            <a:endParaRPr lang="en-US" sz="2400" dirty="0">
              <a:solidFill>
                <a:srgbClr val="4D6778"/>
              </a:solidFill>
            </a:endParaRPr>
          </a:p>
          <a:p>
            <a:pPr>
              <a:buFont typeface="Wingdings" panose="05000000000000000000" pitchFamily="2" charset="2"/>
              <a:buChar char="Ø"/>
            </a:pPr>
            <a:r>
              <a:rPr lang="en-US" sz="2400" dirty="0"/>
              <a:t>Patenting to Enable a Market</a:t>
            </a:r>
            <a:r>
              <a:rPr lang="en-US" sz="2400" dirty="0">
                <a:solidFill>
                  <a:srgbClr val="4D6778"/>
                </a:solidFill>
              </a:rPr>
              <a:t>.   Analogy to Henry Ford.</a:t>
            </a:r>
          </a:p>
          <a:p>
            <a:pPr lvl="1">
              <a:buFont typeface="Wingdings" panose="05000000000000000000" pitchFamily="2" charset="2"/>
              <a:buChar char="Ø"/>
            </a:pPr>
            <a:r>
              <a:rPr lang="en-US" sz="2000" dirty="0">
                <a:solidFill>
                  <a:srgbClr val="4D6778"/>
                </a:solidFill>
              </a:rPr>
              <a:t>For Non Profits – Patent to Control Use of Your Invention</a:t>
            </a:r>
            <a:endParaRPr lang="en-US" sz="2000" dirty="0"/>
          </a:p>
        </p:txBody>
      </p:sp>
      <p:sp>
        <p:nvSpPr>
          <p:cNvPr id="5" name="Date Placeholder 4"/>
          <p:cNvSpPr>
            <a:spLocks noGrp="1"/>
          </p:cNvSpPr>
          <p:nvPr>
            <p:ph type="dt" sz="half" idx="10"/>
          </p:nvPr>
        </p:nvSpPr>
        <p:spPr>
          <a:prstGeom prst="rect">
            <a:avLst/>
          </a:prstGeom>
        </p:spPr>
        <p:txBody>
          <a:bodyPr/>
          <a:lstStyle/>
          <a:p>
            <a:r>
              <a:rPr lang="en-US"/>
              <a:t>January 2025 </a:t>
            </a:r>
            <a:endParaRPr lang="en-US" dirty="0"/>
          </a:p>
        </p:txBody>
      </p:sp>
      <p:sp>
        <p:nvSpPr>
          <p:cNvPr id="6" name="Footer Placeholder 5"/>
          <p:cNvSpPr>
            <a:spLocks noGrp="1"/>
          </p:cNvSpPr>
          <p:nvPr>
            <p:ph type="ftr" sz="quarter" idx="11"/>
          </p:nvPr>
        </p:nvSpPr>
        <p:spPr>
          <a:xfrm>
            <a:off x="1590040" y="6492875"/>
            <a:ext cx="6858000" cy="365125"/>
          </a:xfrm>
          <a:prstGeom prst="rect">
            <a:avLst/>
          </a:prstGeom>
        </p:spPr>
        <p:txBody>
          <a:bodyPr/>
          <a:lstStyle/>
          <a:p>
            <a:r>
              <a:rPr lang="en-US" sz="1100" dirty="0"/>
              <a:t>The Nuts and Bolts of New Ventures - Copyright 2025  Joseph G. Hadzima Jr., All Rights Reserved</a:t>
            </a:r>
          </a:p>
        </p:txBody>
      </p:sp>
      <p:sp>
        <p:nvSpPr>
          <p:cNvPr id="10" name="Slide Number Placeholder 9"/>
          <p:cNvSpPr>
            <a:spLocks noGrp="1"/>
          </p:cNvSpPr>
          <p:nvPr>
            <p:ph type="sldNum" sz="quarter" idx="12"/>
          </p:nvPr>
        </p:nvSpPr>
        <p:spPr>
          <a:prstGeom prst="rect">
            <a:avLst/>
          </a:prstGeom>
        </p:spPr>
        <p:txBody>
          <a:bodyPr/>
          <a:lstStyle/>
          <a:p>
            <a:fld id="{E6677AF7-9EED-4392-B4B8-2553A1AB996D}" type="slidenum">
              <a:rPr lang="en-US" sz="1100" smtClean="0"/>
              <a:pPr/>
              <a:t>27</a:t>
            </a:fld>
            <a:endParaRPr lang="en-US" sz="1100"/>
          </a:p>
        </p:txBody>
      </p:sp>
      <p:sp>
        <p:nvSpPr>
          <p:cNvPr id="2" name="TextBox 1">
            <a:extLst>
              <a:ext uri="{FF2B5EF4-FFF2-40B4-BE49-F238E27FC236}">
                <a16:creationId xmlns:a16="http://schemas.microsoft.com/office/drawing/2014/main" id="{9EAEE617-C013-43ED-AC6F-88455873197A}"/>
              </a:ext>
            </a:extLst>
          </p:cNvPr>
          <p:cNvSpPr txBox="1"/>
          <p:nvPr/>
        </p:nvSpPr>
        <p:spPr>
          <a:xfrm rot="10800000" flipV="1">
            <a:off x="381000" y="5951951"/>
            <a:ext cx="7696200" cy="338554"/>
          </a:xfrm>
          <a:prstGeom prst="rect">
            <a:avLst/>
          </a:prstGeom>
          <a:noFill/>
        </p:spPr>
        <p:txBody>
          <a:bodyPr wrap="square" rtlCol="0">
            <a:spAutoFit/>
          </a:bodyPr>
          <a:lstStyle/>
          <a:p>
            <a:r>
              <a:rPr lang="en-US" sz="800" dirty="0">
                <a:solidFill>
                  <a:srgbClr val="222222"/>
                </a:solidFill>
                <a:latin typeface="Verdana" panose="020B0604030504040204" pitchFamily="34" charset="0"/>
              </a:rPr>
              <a:t>© Tesla. All rights reserved. This content is excluded from our Creative Commons license. For more information, see </a:t>
            </a:r>
            <a:r>
              <a:rPr lang="en-US" sz="800" dirty="0">
                <a:solidFill>
                  <a:srgbClr val="0066FF"/>
                </a:solidFill>
                <a:latin typeface="Verdana" panose="020B0604030504040204" pitchFamily="34" charset="0"/>
                <a:hlinkClick r:id="rId4"/>
              </a:rPr>
              <a:t>https://ocw.mit.edu/help/faq-fair-use/</a:t>
            </a:r>
            <a:endParaRPr lang="en-US" sz="800" dirty="0">
              <a:solidFill>
                <a:srgbClr val="0066FF"/>
              </a:solidFill>
            </a:endParaRPr>
          </a:p>
        </p:txBody>
      </p:sp>
    </p:spTree>
    <p:extLst>
      <p:ext uri="{BB962C8B-B14F-4D97-AF65-F5344CB8AC3E}">
        <p14:creationId xmlns:p14="http://schemas.microsoft.com/office/powerpoint/2010/main" val="4266395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700" name="Rectangle 2"/>
          <p:cNvSpPr>
            <a:spLocks noGrp="1" noChangeArrowheads="1"/>
          </p:cNvSpPr>
          <p:nvPr>
            <p:ph type="title"/>
          </p:nvPr>
        </p:nvSpPr>
        <p:spPr>
          <a:prstGeom prst="rect">
            <a:avLst/>
          </a:prstGeom>
        </p:spPr>
        <p:txBody>
          <a:bodyPr>
            <a:normAutofit fontScale="90000"/>
          </a:bodyPr>
          <a:lstStyle/>
          <a:p>
            <a:r>
              <a:rPr lang="en-US" altLang="en-US" sz="3600" dirty="0"/>
              <a:t>Goal-Oriented IP Strategy</a:t>
            </a:r>
            <a:br>
              <a:rPr lang="en-US" altLang="en-US" sz="3600" dirty="0"/>
            </a:br>
            <a:r>
              <a:rPr lang="en-US" altLang="en-US" sz="3600" dirty="0"/>
              <a:t>Evaluate Your Needs</a:t>
            </a:r>
          </a:p>
        </p:txBody>
      </p:sp>
      <p:sp>
        <p:nvSpPr>
          <p:cNvPr id="669701" name="Rectangle 3"/>
          <p:cNvSpPr>
            <a:spLocks noGrp="1" noChangeArrowheads="1"/>
          </p:cNvSpPr>
          <p:nvPr>
            <p:ph idx="1"/>
          </p:nvPr>
        </p:nvSpPr>
        <p:spPr>
          <a:prstGeom prst="rect">
            <a:avLst/>
          </a:prstGeom>
        </p:spPr>
        <p:txBody>
          <a:bodyPr>
            <a:normAutofit lnSpcReduction="10000"/>
          </a:bodyPr>
          <a:lstStyle/>
          <a:p>
            <a:pPr>
              <a:lnSpc>
                <a:spcPct val="90000"/>
              </a:lnSpc>
              <a:buFont typeface="Wingdings" panose="05000000000000000000" pitchFamily="2" charset="2"/>
              <a:buChar char="Ø"/>
            </a:pPr>
            <a:r>
              <a:rPr lang="en-US" altLang="en-US" sz="2400" b="1" dirty="0"/>
              <a:t>Core technology</a:t>
            </a:r>
            <a:endParaRPr lang="en-US" altLang="en-US" sz="2400" b="1" dirty="0">
              <a:solidFill>
                <a:srgbClr val="A20034"/>
              </a:solidFill>
            </a:endParaRPr>
          </a:p>
          <a:p>
            <a:pPr>
              <a:lnSpc>
                <a:spcPct val="90000"/>
              </a:lnSpc>
              <a:buFont typeface="Wingdings" panose="05000000000000000000" pitchFamily="2" charset="2"/>
              <a:buChar char="Ø"/>
            </a:pPr>
            <a:r>
              <a:rPr lang="en-US" altLang="en-US" sz="2400" b="1" dirty="0"/>
              <a:t>Product</a:t>
            </a:r>
          </a:p>
          <a:p>
            <a:pPr lvl="1" indent="-342900">
              <a:lnSpc>
                <a:spcPct val="90000"/>
              </a:lnSpc>
              <a:buFont typeface="Wingdings" panose="05000000000000000000" pitchFamily="2" charset="2"/>
              <a:buChar char="§"/>
            </a:pPr>
            <a:r>
              <a:rPr lang="en-US" altLang="en-US" sz="2000" b="1" dirty="0">
                <a:solidFill>
                  <a:srgbClr val="4D6778"/>
                </a:solidFill>
              </a:rPr>
              <a:t>Risk of reverse engineering</a:t>
            </a:r>
          </a:p>
          <a:p>
            <a:pPr lvl="1" indent="-342900">
              <a:lnSpc>
                <a:spcPct val="90000"/>
              </a:lnSpc>
              <a:buFont typeface="Wingdings" panose="05000000000000000000" pitchFamily="2" charset="2"/>
              <a:buChar char="§"/>
            </a:pPr>
            <a:r>
              <a:rPr lang="en-US" altLang="en-US" sz="2000" b="1" dirty="0">
                <a:solidFill>
                  <a:srgbClr val="4D6778"/>
                </a:solidFill>
              </a:rPr>
              <a:t>Market exposure time/life span</a:t>
            </a:r>
          </a:p>
          <a:p>
            <a:pPr lvl="1" indent="-342900">
              <a:lnSpc>
                <a:spcPct val="90000"/>
              </a:lnSpc>
              <a:buFont typeface="Wingdings" panose="05000000000000000000" pitchFamily="2" charset="2"/>
              <a:buChar char="§"/>
            </a:pPr>
            <a:r>
              <a:rPr lang="en-US" altLang="en-US" sz="2000" b="1" dirty="0">
                <a:solidFill>
                  <a:srgbClr val="4D6778"/>
                </a:solidFill>
              </a:rPr>
              <a:t>Profitability over time</a:t>
            </a:r>
          </a:p>
          <a:p>
            <a:pPr>
              <a:lnSpc>
                <a:spcPct val="90000"/>
              </a:lnSpc>
              <a:buFont typeface="Wingdings" panose="05000000000000000000" pitchFamily="2" charset="2"/>
              <a:buChar char="Ø"/>
            </a:pPr>
            <a:r>
              <a:rPr lang="en-US" altLang="en-US" sz="2400" b="1" dirty="0"/>
              <a:t>Business model</a:t>
            </a:r>
          </a:p>
          <a:p>
            <a:pPr marL="752475" lvl="1" indent="-342900">
              <a:lnSpc>
                <a:spcPct val="90000"/>
              </a:lnSpc>
              <a:buFont typeface="Wingdings" panose="05000000000000000000" pitchFamily="2" charset="2"/>
              <a:buChar char="§"/>
            </a:pPr>
            <a:r>
              <a:rPr lang="en-US" altLang="en-US" sz="2000" b="1" dirty="0">
                <a:solidFill>
                  <a:srgbClr val="4D6778"/>
                </a:solidFill>
              </a:rPr>
              <a:t>Manufacture and sell</a:t>
            </a:r>
          </a:p>
          <a:p>
            <a:pPr marL="752475" lvl="1" indent="-342900">
              <a:lnSpc>
                <a:spcPct val="90000"/>
              </a:lnSpc>
              <a:buFont typeface="Wingdings" panose="05000000000000000000" pitchFamily="2" charset="2"/>
              <a:buChar char="§"/>
            </a:pPr>
            <a:r>
              <a:rPr lang="en-US" altLang="en-US" sz="2000" b="1" dirty="0">
                <a:solidFill>
                  <a:srgbClr val="4D6778"/>
                </a:solidFill>
              </a:rPr>
              <a:t>License/partner</a:t>
            </a:r>
          </a:p>
          <a:p>
            <a:pPr>
              <a:lnSpc>
                <a:spcPct val="90000"/>
              </a:lnSpc>
              <a:buFont typeface="Wingdings" panose="05000000000000000000" pitchFamily="2" charset="2"/>
              <a:buChar char="Ø"/>
            </a:pPr>
            <a:r>
              <a:rPr lang="en-US" altLang="en-US" sz="2400" b="1" dirty="0"/>
              <a:t>Non-IP bars to market entry</a:t>
            </a:r>
          </a:p>
          <a:p>
            <a:pPr lvl="1" indent="-342900">
              <a:lnSpc>
                <a:spcPct val="90000"/>
              </a:lnSpc>
              <a:buFont typeface="Wingdings" panose="05000000000000000000" pitchFamily="2" charset="2"/>
              <a:buChar char="§"/>
            </a:pPr>
            <a:r>
              <a:rPr lang="en-US" altLang="en-US" sz="2000" b="1" dirty="0">
                <a:solidFill>
                  <a:srgbClr val="4D6778"/>
                </a:solidFill>
              </a:rPr>
              <a:t>Regulatory</a:t>
            </a:r>
          </a:p>
          <a:p>
            <a:pPr lvl="1" indent="-342900">
              <a:lnSpc>
                <a:spcPct val="90000"/>
              </a:lnSpc>
              <a:buFont typeface="Wingdings" panose="05000000000000000000" pitchFamily="2" charset="2"/>
              <a:buChar char="§"/>
            </a:pPr>
            <a:r>
              <a:rPr lang="en-US" altLang="en-US" sz="2000" b="1" dirty="0">
                <a:solidFill>
                  <a:srgbClr val="4D6778"/>
                </a:solidFill>
              </a:rPr>
              <a:t>Economic</a:t>
            </a:r>
          </a:p>
          <a:p>
            <a:pPr>
              <a:lnSpc>
                <a:spcPct val="90000"/>
              </a:lnSpc>
              <a:buFont typeface="Wingdings" panose="05000000000000000000" pitchFamily="2" charset="2"/>
              <a:buChar char="Ø"/>
            </a:pPr>
            <a:r>
              <a:rPr lang="en-US" altLang="en-US" sz="2400" b="1" dirty="0"/>
              <a:t>Exit strategy</a:t>
            </a:r>
          </a:p>
        </p:txBody>
      </p:sp>
      <p:sp>
        <p:nvSpPr>
          <p:cNvPr id="3" name="Date Placeholder 2"/>
          <p:cNvSpPr>
            <a:spLocks noGrp="1"/>
          </p:cNvSpPr>
          <p:nvPr>
            <p:ph type="dt" sz="half" idx="10"/>
          </p:nvPr>
        </p:nvSpPr>
        <p:spPr>
          <a:prstGeom prst="rect">
            <a:avLst/>
          </a:prstGeom>
        </p:spPr>
        <p:txBody>
          <a:bodyPr/>
          <a:lstStyle/>
          <a:p>
            <a:r>
              <a:rPr lang="en-US"/>
              <a:t>January 2025 </a:t>
            </a:r>
            <a:endParaRPr lang="en-US" dirty="0"/>
          </a:p>
        </p:txBody>
      </p:sp>
      <p:sp>
        <p:nvSpPr>
          <p:cNvPr id="2" name="Footer Placeholder 1"/>
          <p:cNvSpPr>
            <a:spLocks noGrp="1"/>
          </p:cNvSpPr>
          <p:nvPr>
            <p:ph type="ftr" sz="quarter" idx="11"/>
          </p:nvPr>
        </p:nvSpPr>
        <p:spPr>
          <a:prstGeom prst="rect">
            <a:avLst/>
          </a:prstGeom>
        </p:spPr>
        <p:txBody>
          <a:bodyPr/>
          <a:lstStyle/>
          <a:p>
            <a:r>
              <a:rPr lang="en-US" sz="1100"/>
              <a:t>The Nuts and Bolts of New Ventures - Copyright 2025  Joseph G. Hadzima Jr., All Rights Reserved</a:t>
            </a:r>
            <a:endParaRPr lang="en-US" sz="1100" dirty="0"/>
          </a:p>
        </p:txBody>
      </p:sp>
      <p:sp>
        <p:nvSpPr>
          <p:cNvPr id="8" name="Slide Number Placeholder 7"/>
          <p:cNvSpPr>
            <a:spLocks noGrp="1"/>
          </p:cNvSpPr>
          <p:nvPr>
            <p:ph type="sldNum" sz="quarter" idx="12"/>
          </p:nvPr>
        </p:nvSpPr>
        <p:spPr>
          <a:prstGeom prst="rect">
            <a:avLst/>
          </a:prstGeom>
        </p:spPr>
        <p:txBody>
          <a:bodyPr/>
          <a:lstStyle/>
          <a:p>
            <a:fld id="{E6677AF7-9EED-4392-B4B8-2553A1AB996D}" type="slidenum">
              <a:rPr lang="en-US" sz="1100" smtClean="0"/>
              <a:pPr/>
              <a:t>28</a:t>
            </a:fld>
            <a:endParaRPr lang="en-US" sz="1100"/>
          </a:p>
        </p:txBody>
      </p:sp>
      <p:sp>
        <p:nvSpPr>
          <p:cNvPr id="10" name="TextBox 9"/>
          <p:cNvSpPr txBox="1"/>
          <p:nvPr/>
        </p:nvSpPr>
        <p:spPr>
          <a:xfrm>
            <a:off x="4762500" y="6096000"/>
            <a:ext cx="4267200" cy="215444"/>
          </a:xfrm>
          <a:prstGeom prst="rect">
            <a:avLst/>
          </a:prstGeom>
          <a:noFill/>
        </p:spPr>
        <p:txBody>
          <a:bodyPr wrap="square" rtlCol="0">
            <a:spAutoFit/>
          </a:bodyPr>
          <a:lstStyle/>
          <a:p>
            <a:pPr algn="r"/>
            <a:r>
              <a:rPr lang="en-US" sz="800" dirty="0">
                <a:solidFill>
                  <a:srgbClr val="4D6778"/>
                </a:solidFill>
              </a:rPr>
              <a:t> Adapted from Presentation by Tobias </a:t>
            </a:r>
            <a:r>
              <a:rPr lang="en-US" sz="800" dirty="0" err="1">
                <a:solidFill>
                  <a:srgbClr val="4D6778"/>
                </a:solidFill>
              </a:rPr>
              <a:t>Brambrink</a:t>
            </a:r>
            <a:r>
              <a:rPr lang="en-US" sz="800" dirty="0">
                <a:solidFill>
                  <a:srgbClr val="4D6778"/>
                </a:solidFill>
              </a:rPr>
              <a:t>, Wolf Greenfield &amp; Sacks P.C.</a:t>
            </a:r>
          </a:p>
        </p:txBody>
      </p:sp>
    </p:spTree>
    <p:extLst>
      <p:ext uri="{BB962C8B-B14F-4D97-AF65-F5344CB8AC3E}">
        <p14:creationId xmlns:p14="http://schemas.microsoft.com/office/powerpoint/2010/main" val="211582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000" dirty="0"/>
              <a:t>Practical Advice - Checklist</a:t>
            </a:r>
          </a:p>
        </p:txBody>
      </p:sp>
      <p:sp>
        <p:nvSpPr>
          <p:cNvPr id="9" name="Content Placeholder 8"/>
          <p:cNvSpPr>
            <a:spLocks noGrp="1"/>
          </p:cNvSpPr>
          <p:nvPr>
            <p:ph idx="1"/>
          </p:nvPr>
        </p:nvSpPr>
        <p:spPr/>
        <p:txBody>
          <a:bodyPr>
            <a:normAutofit fontScale="62500" lnSpcReduction="20000"/>
          </a:bodyPr>
          <a:lstStyle/>
          <a:p>
            <a:pPr>
              <a:buFont typeface="Wingdings" panose="05000000000000000000" pitchFamily="2" charset="2"/>
              <a:buChar char="Ø"/>
            </a:pPr>
            <a:r>
              <a:rPr lang="en-US" b="1" dirty="0"/>
              <a:t>Employees</a:t>
            </a:r>
            <a:r>
              <a:rPr lang="en-US" dirty="0"/>
              <a:t> - </a:t>
            </a:r>
            <a:r>
              <a:rPr lang="en-US" dirty="0">
                <a:solidFill>
                  <a:srgbClr val="4D6778"/>
                </a:solidFill>
              </a:rPr>
              <a:t>Invention Disclosure and Assignment Agreements</a:t>
            </a:r>
          </a:p>
          <a:p>
            <a:pPr>
              <a:buFont typeface="Wingdings" panose="05000000000000000000" pitchFamily="2" charset="2"/>
              <a:buChar char="Ø"/>
            </a:pPr>
            <a:r>
              <a:rPr lang="en-US" b="1" dirty="0"/>
              <a:t>Consultants</a:t>
            </a:r>
            <a:r>
              <a:rPr lang="en-US" dirty="0"/>
              <a:t> – </a:t>
            </a:r>
            <a:r>
              <a:rPr lang="en-US" dirty="0">
                <a:solidFill>
                  <a:srgbClr val="4D6778"/>
                </a:solidFill>
              </a:rPr>
              <a:t>Consultant Agreement specifying “Work for Hire” and Ownership by You</a:t>
            </a:r>
          </a:p>
          <a:p>
            <a:pPr>
              <a:buFont typeface="Wingdings" panose="05000000000000000000" pitchFamily="2" charset="2"/>
              <a:buChar char="Ø"/>
            </a:pPr>
            <a:r>
              <a:rPr lang="en-US" b="1" dirty="0"/>
              <a:t>NDAs (Non-Disclosure Agreements) </a:t>
            </a:r>
            <a:r>
              <a:rPr lang="en-US" dirty="0">
                <a:solidFill>
                  <a:srgbClr val="4D6778"/>
                </a:solidFill>
              </a:rPr>
              <a:t>with Third Parties where appropriate</a:t>
            </a:r>
          </a:p>
          <a:p>
            <a:pPr>
              <a:buFont typeface="Wingdings" panose="05000000000000000000" pitchFamily="2" charset="2"/>
              <a:buChar char="Ø"/>
            </a:pPr>
            <a:r>
              <a:rPr lang="en-US" b="1" dirty="0"/>
              <a:t>Avoid Infringement</a:t>
            </a:r>
          </a:p>
          <a:p>
            <a:pPr lvl="1">
              <a:buFont typeface="Wingdings" panose="05000000000000000000" pitchFamily="2" charset="2"/>
              <a:buChar char="Ø"/>
            </a:pPr>
            <a:r>
              <a:rPr lang="en-US" dirty="0">
                <a:solidFill>
                  <a:srgbClr val="4D6778"/>
                </a:solidFill>
              </a:rPr>
              <a:t>Freedom to Operate</a:t>
            </a:r>
          </a:p>
          <a:p>
            <a:pPr lvl="1">
              <a:buFont typeface="Wingdings" panose="05000000000000000000" pitchFamily="2" charset="2"/>
              <a:buChar char="Ø"/>
            </a:pPr>
            <a:r>
              <a:rPr lang="en-US" dirty="0">
                <a:solidFill>
                  <a:srgbClr val="4D6778"/>
                </a:solidFill>
              </a:rPr>
              <a:t>Understand Patent Landscape</a:t>
            </a:r>
          </a:p>
          <a:p>
            <a:pPr>
              <a:buFont typeface="Wingdings" panose="05000000000000000000" pitchFamily="2" charset="2"/>
              <a:buChar char="Ø"/>
            </a:pPr>
            <a:r>
              <a:rPr lang="en-US" b="1" dirty="0"/>
              <a:t>Preserve Patent Rights</a:t>
            </a:r>
          </a:p>
          <a:p>
            <a:pPr lvl="1">
              <a:buFont typeface="Wingdings" panose="05000000000000000000" pitchFamily="2" charset="2"/>
              <a:buChar char="Ø"/>
            </a:pPr>
            <a:r>
              <a:rPr lang="en-US" dirty="0">
                <a:solidFill>
                  <a:srgbClr val="4D6778"/>
                </a:solidFill>
              </a:rPr>
              <a:t>Provisional Patent Applications (</a:t>
            </a:r>
            <a:r>
              <a:rPr lang="en-US" dirty="0" err="1">
                <a:solidFill>
                  <a:srgbClr val="4D6778"/>
                </a:solidFill>
              </a:rPr>
              <a:t>PPA</a:t>
            </a:r>
            <a:r>
              <a:rPr lang="en-US" dirty="0">
                <a:solidFill>
                  <a:srgbClr val="4D6778"/>
                </a:solidFill>
              </a:rPr>
              <a:t>)</a:t>
            </a:r>
          </a:p>
          <a:p>
            <a:pPr lvl="1">
              <a:buFont typeface="Wingdings" panose="05000000000000000000" pitchFamily="2" charset="2"/>
              <a:buChar char="Ø"/>
            </a:pPr>
            <a:r>
              <a:rPr lang="en-US" dirty="0">
                <a:solidFill>
                  <a:srgbClr val="4D6778"/>
                </a:solidFill>
              </a:rPr>
              <a:t>Timely File Patent Applications</a:t>
            </a:r>
          </a:p>
          <a:p>
            <a:pPr lvl="2">
              <a:buFont typeface="Wingdings" panose="05000000000000000000" pitchFamily="2" charset="2"/>
              <a:buChar char="Ø"/>
            </a:pPr>
            <a:r>
              <a:rPr lang="en-US" dirty="0">
                <a:solidFill>
                  <a:srgbClr val="4D6778"/>
                </a:solidFill>
              </a:rPr>
              <a:t>First Inventor to File</a:t>
            </a:r>
          </a:p>
          <a:p>
            <a:pPr lvl="2">
              <a:buFont typeface="Wingdings" panose="05000000000000000000" pitchFamily="2" charset="2"/>
              <a:buChar char="Ø"/>
            </a:pPr>
            <a:r>
              <a:rPr lang="en-US" dirty="0">
                <a:solidFill>
                  <a:srgbClr val="4D6778"/>
                </a:solidFill>
              </a:rPr>
              <a:t>File Before Disclosing or Offering for Sale</a:t>
            </a:r>
          </a:p>
          <a:p>
            <a:pPr lvl="1">
              <a:buFont typeface="Wingdings" panose="05000000000000000000" pitchFamily="2" charset="2"/>
              <a:buChar char="Ø"/>
            </a:pPr>
            <a:r>
              <a:rPr lang="en-US" dirty="0">
                <a:solidFill>
                  <a:srgbClr val="4D6778"/>
                </a:solidFill>
              </a:rPr>
              <a:t>Avoid Being “Picket Fenced” – Consider Disclosing Inventions</a:t>
            </a:r>
            <a:r>
              <a:rPr lang="en-US" dirty="0"/>
              <a:t>	</a:t>
            </a:r>
          </a:p>
          <a:p>
            <a:endParaRPr lang="en-US" dirty="0"/>
          </a:p>
        </p:txBody>
      </p:sp>
      <p:sp>
        <p:nvSpPr>
          <p:cNvPr id="5" name="Date Placeholder 4"/>
          <p:cNvSpPr>
            <a:spLocks noGrp="1"/>
          </p:cNvSpPr>
          <p:nvPr>
            <p:ph type="dt" sz="half" idx="10"/>
          </p:nvPr>
        </p:nvSpPr>
        <p:spPr>
          <a:prstGeom prst="rect">
            <a:avLst/>
          </a:prstGeom>
        </p:spPr>
        <p:txBody>
          <a:bodyPr/>
          <a:lstStyle/>
          <a:p>
            <a:r>
              <a:rPr lang="en-US"/>
              <a:t>January 2025 </a:t>
            </a:r>
            <a:endParaRPr lang="en-US" dirty="0"/>
          </a:p>
        </p:txBody>
      </p:sp>
      <p:sp>
        <p:nvSpPr>
          <p:cNvPr id="6" name="Footer Placeholder 5"/>
          <p:cNvSpPr>
            <a:spLocks noGrp="1"/>
          </p:cNvSpPr>
          <p:nvPr>
            <p:ph type="ftr" sz="quarter" idx="11"/>
          </p:nvPr>
        </p:nvSpPr>
        <p:spPr>
          <a:prstGeom prst="rect">
            <a:avLst/>
          </a:prstGeom>
        </p:spPr>
        <p:txBody>
          <a:bodyPr/>
          <a:lstStyle/>
          <a:p>
            <a:r>
              <a:rPr lang="en-US" sz="1100"/>
              <a:t>The Nuts and Bolts of New Ventures - Copyright 2025  Joseph G. Hadzima Jr., All Rights Reserved</a:t>
            </a:r>
            <a:endParaRPr lang="en-US" sz="1100" dirty="0"/>
          </a:p>
        </p:txBody>
      </p:sp>
      <p:sp>
        <p:nvSpPr>
          <p:cNvPr id="10" name="Slide Number Placeholder 9"/>
          <p:cNvSpPr>
            <a:spLocks noGrp="1"/>
          </p:cNvSpPr>
          <p:nvPr>
            <p:ph type="sldNum" sz="quarter" idx="12"/>
          </p:nvPr>
        </p:nvSpPr>
        <p:spPr>
          <a:prstGeom prst="rect">
            <a:avLst/>
          </a:prstGeom>
        </p:spPr>
        <p:txBody>
          <a:bodyPr/>
          <a:lstStyle/>
          <a:p>
            <a:fld id="{E6677AF7-9EED-4392-B4B8-2553A1AB996D}" type="slidenum">
              <a:rPr lang="en-US" sz="1100" smtClean="0"/>
              <a:pPr/>
              <a:t>29</a:t>
            </a:fld>
            <a:endParaRPr lang="en-US" sz="1100"/>
          </a:p>
        </p:txBody>
      </p:sp>
    </p:spTree>
    <p:extLst>
      <p:ext uri="{BB962C8B-B14F-4D97-AF65-F5344CB8AC3E}">
        <p14:creationId xmlns:p14="http://schemas.microsoft.com/office/powerpoint/2010/main" val="136829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wipe(left)">
                                      <p:cBhvr>
                                        <p:cTn id="25" dur="500"/>
                                        <p:tgtEl>
                                          <p:spTgt spid="9">
                                            <p:txEl>
                                              <p:pRg st="4" end="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wipe(left)">
                                      <p:cBhvr>
                                        <p:cTn id="28" dur="500"/>
                                        <p:tgtEl>
                                          <p:spTgt spid="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wipe(left)">
                                      <p:cBhvr>
                                        <p:cTn id="33" dur="500"/>
                                        <p:tgtEl>
                                          <p:spTgt spid="9">
                                            <p:txEl>
                                              <p:pRg st="6" end="6"/>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9">
                                            <p:txEl>
                                              <p:pRg st="7" end="7"/>
                                            </p:txEl>
                                          </p:spTgt>
                                        </p:tgtEl>
                                        <p:attrNameLst>
                                          <p:attrName>style.visibility</p:attrName>
                                        </p:attrNameLst>
                                      </p:cBhvr>
                                      <p:to>
                                        <p:strVal val="visible"/>
                                      </p:to>
                                    </p:set>
                                    <p:animEffect transition="in" filter="wipe(left)">
                                      <p:cBhvr>
                                        <p:cTn id="36" dur="500"/>
                                        <p:tgtEl>
                                          <p:spTgt spid="9">
                                            <p:txEl>
                                              <p:pRg st="7" end="7"/>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Effect transition="in" filter="wipe(left)">
                                      <p:cBhvr>
                                        <p:cTn id="39" dur="500"/>
                                        <p:tgtEl>
                                          <p:spTgt spid="9">
                                            <p:txEl>
                                              <p:pRg st="8" end="8"/>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9">
                                            <p:txEl>
                                              <p:pRg st="9" end="9"/>
                                            </p:txEl>
                                          </p:spTgt>
                                        </p:tgtEl>
                                        <p:attrNameLst>
                                          <p:attrName>style.visibility</p:attrName>
                                        </p:attrNameLst>
                                      </p:cBhvr>
                                      <p:to>
                                        <p:strVal val="visible"/>
                                      </p:to>
                                    </p:set>
                                    <p:animEffect transition="in" filter="wipe(left)">
                                      <p:cBhvr>
                                        <p:cTn id="42" dur="500"/>
                                        <p:tgtEl>
                                          <p:spTgt spid="9">
                                            <p:txEl>
                                              <p:pRg st="9" end="9"/>
                                            </p:txEl>
                                          </p:spTgt>
                                        </p:tgtEl>
                                      </p:cBhvr>
                                    </p:animEffect>
                                  </p:childTnLst>
                                </p:cTn>
                              </p:par>
                              <p:par>
                                <p:cTn id="43" presetID="22" presetClass="entr" presetSubtype="8" fill="hold" nodeType="withEffect">
                                  <p:stCondLst>
                                    <p:cond delay="0"/>
                                  </p:stCondLst>
                                  <p:childTnLst>
                                    <p:set>
                                      <p:cBhvr>
                                        <p:cTn id="44" dur="1" fill="hold">
                                          <p:stCondLst>
                                            <p:cond delay="0"/>
                                          </p:stCondLst>
                                        </p:cTn>
                                        <p:tgtEl>
                                          <p:spTgt spid="9">
                                            <p:txEl>
                                              <p:pRg st="10" end="10"/>
                                            </p:txEl>
                                          </p:spTgt>
                                        </p:tgtEl>
                                        <p:attrNameLst>
                                          <p:attrName>style.visibility</p:attrName>
                                        </p:attrNameLst>
                                      </p:cBhvr>
                                      <p:to>
                                        <p:strVal val="visible"/>
                                      </p:to>
                                    </p:set>
                                    <p:animEffect transition="in" filter="wipe(left)">
                                      <p:cBhvr>
                                        <p:cTn id="45" dur="500"/>
                                        <p:tgtEl>
                                          <p:spTgt spid="9">
                                            <p:txEl>
                                              <p:pRg st="10" end="10"/>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9">
                                            <p:txEl>
                                              <p:pRg st="11" end="11"/>
                                            </p:txEl>
                                          </p:spTgt>
                                        </p:tgtEl>
                                        <p:attrNameLst>
                                          <p:attrName>style.visibility</p:attrName>
                                        </p:attrNameLst>
                                      </p:cBhvr>
                                      <p:to>
                                        <p:strVal val="visible"/>
                                      </p:to>
                                    </p:set>
                                    <p:animEffect transition="in" filter="wipe(left)">
                                      <p:cBhvr>
                                        <p:cTn id="48"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Idea Stage and Pre-Financing</a:t>
            </a:r>
          </a:p>
        </p:txBody>
      </p:sp>
      <p:sp>
        <p:nvSpPr>
          <p:cNvPr id="4" name="Date Placeholder 3"/>
          <p:cNvSpPr>
            <a:spLocks noGrp="1"/>
          </p:cNvSpPr>
          <p:nvPr>
            <p:ph type="dt" sz="half" idx="10"/>
          </p:nvPr>
        </p:nvSpPr>
        <p:spPr/>
        <p:txBody>
          <a:bodyPr/>
          <a:lstStyle/>
          <a:p>
            <a:r>
              <a:rPr lang="en-US"/>
              <a:t>January 2025 </a:t>
            </a:r>
            <a:endParaRPr lang="en-US" dirty="0">
              <a:solidFill>
                <a:srgbClr val="0000FF"/>
              </a:solidFill>
            </a:endParaRPr>
          </a:p>
        </p:txBody>
      </p:sp>
      <p:sp>
        <p:nvSpPr>
          <p:cNvPr id="6" name="Footer Placeholder 5"/>
          <p:cNvSpPr>
            <a:spLocks noGrp="1"/>
          </p:cNvSpPr>
          <p:nvPr>
            <p:ph type="ftr" sz="quarter" idx="11"/>
          </p:nvPr>
        </p:nvSpPr>
        <p:spPr/>
        <p:txBody>
          <a:bodyPr/>
          <a:lstStyle/>
          <a:p>
            <a:r>
              <a:rPr lang="en-US" dirty="0"/>
              <a:t>The Nuts and Bolts of New Ventures - Copyright 2025  Joseph G. Hadzima Jr. All Rights Reserved </a:t>
            </a:r>
            <a:endParaRPr lang="en-US" sz="1000" b="0" dirty="0">
              <a:latin typeface="Times New Roman" pitchFamily="18" charset="0"/>
            </a:endParaRPr>
          </a:p>
        </p:txBody>
      </p:sp>
      <p:sp>
        <p:nvSpPr>
          <p:cNvPr id="3" name="Slide Number Placeholder 2"/>
          <p:cNvSpPr>
            <a:spLocks noGrp="1"/>
          </p:cNvSpPr>
          <p:nvPr>
            <p:ph type="sldNum" sz="quarter" idx="12"/>
          </p:nvPr>
        </p:nvSpPr>
        <p:spPr/>
        <p:txBody>
          <a:bodyPr/>
          <a:lstStyle/>
          <a:p>
            <a:fld id="{E6677AF7-9EED-4392-B4B8-2553A1AB996D}" type="slidenum">
              <a:rPr lang="en-US" smtClean="0"/>
              <a:t>3</a:t>
            </a:fld>
            <a:endParaRPr lang="en-US"/>
          </a:p>
        </p:txBody>
      </p:sp>
      <p:pic>
        <p:nvPicPr>
          <p:cNvPr id="2058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1"/>
            <a:ext cx="6231678" cy="462019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235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1" name="Rectangle 2"/>
          <p:cNvSpPr>
            <a:spLocks noGrp="1" noChangeArrowheads="1"/>
          </p:cNvSpPr>
          <p:nvPr>
            <p:ph type="title"/>
          </p:nvPr>
        </p:nvSpPr>
        <p:spPr>
          <a:prstGeom prst="rect">
            <a:avLst/>
          </a:prstGeom>
        </p:spPr>
        <p:txBody>
          <a:bodyPr/>
          <a:lstStyle/>
          <a:p>
            <a:r>
              <a:rPr lang="en-US" altLang="en-US" dirty="0"/>
              <a:t>Streamline Attorney Interactions</a:t>
            </a:r>
            <a:endParaRPr lang="en-US" altLang="en-US" sz="2100" i="1" dirty="0"/>
          </a:p>
        </p:txBody>
      </p:sp>
      <p:sp>
        <p:nvSpPr>
          <p:cNvPr id="693252" name="Rectangle 3"/>
          <p:cNvSpPr>
            <a:spLocks noGrp="1" noChangeArrowheads="1"/>
          </p:cNvSpPr>
          <p:nvPr>
            <p:ph idx="1"/>
          </p:nvPr>
        </p:nvSpPr>
        <p:spPr>
          <a:prstGeom prst="rect">
            <a:avLst/>
          </a:prstGeom>
        </p:spPr>
        <p:txBody>
          <a:bodyPr>
            <a:normAutofit fontScale="92500" lnSpcReduction="20000"/>
          </a:bodyPr>
          <a:lstStyle/>
          <a:p>
            <a:pPr>
              <a:lnSpc>
                <a:spcPct val="110000"/>
              </a:lnSpc>
              <a:buFont typeface="Wingdings" panose="05000000000000000000" pitchFamily="2" charset="2"/>
              <a:buChar char="Ø"/>
            </a:pPr>
            <a:r>
              <a:rPr lang="en-US" altLang="en-US" sz="2000" b="1" dirty="0"/>
              <a:t>You are purchasing legal expertise, </a:t>
            </a:r>
            <a:r>
              <a:rPr lang="en-US" altLang="en-US" sz="2000" b="1" u="sng" dirty="0"/>
              <a:t>typically by the hour</a:t>
            </a:r>
          </a:p>
          <a:p>
            <a:pPr>
              <a:lnSpc>
                <a:spcPct val="110000"/>
              </a:lnSpc>
              <a:spcAft>
                <a:spcPts val="0"/>
              </a:spcAft>
              <a:buFont typeface="Wingdings" panose="05000000000000000000" pitchFamily="2" charset="2"/>
              <a:buChar char="Ø"/>
            </a:pPr>
            <a:r>
              <a:rPr lang="en-US" altLang="en-US" sz="2000" b="1" dirty="0"/>
              <a:t>A disciplined and focused approach will save you time and money and maximize the quality of your IP</a:t>
            </a:r>
          </a:p>
          <a:p>
            <a:pPr marL="695325" lvl="1" indent="-295275">
              <a:lnSpc>
                <a:spcPct val="110000"/>
              </a:lnSpc>
            </a:pPr>
            <a:r>
              <a:rPr lang="en-US" altLang="en-US" sz="1600" b="1" dirty="0">
                <a:solidFill>
                  <a:srgbClr val="4D6778"/>
                </a:solidFill>
              </a:rPr>
              <a:t>Understand your business goals, and what role you want IP to play</a:t>
            </a:r>
          </a:p>
          <a:p>
            <a:pPr marL="695325" lvl="1" indent="-295275">
              <a:lnSpc>
                <a:spcPct val="110000"/>
              </a:lnSpc>
            </a:pPr>
            <a:r>
              <a:rPr lang="en-US" altLang="en-US" sz="1600" b="1" dirty="0">
                <a:solidFill>
                  <a:srgbClr val="4D6778"/>
                </a:solidFill>
              </a:rPr>
              <a:t>Plan ahead and keep your attorney informed of upcoming disclosures</a:t>
            </a:r>
          </a:p>
          <a:p>
            <a:pPr marL="695325" lvl="1" indent="-295275">
              <a:lnSpc>
                <a:spcPct val="110000"/>
              </a:lnSpc>
            </a:pPr>
            <a:r>
              <a:rPr lang="en-US" altLang="en-US" sz="1600" b="1" dirty="0">
                <a:solidFill>
                  <a:srgbClr val="4D6778"/>
                </a:solidFill>
              </a:rPr>
              <a:t>Provide invention disclosures to your attorney well before publication and in a format that is easy to understand and convert into an application</a:t>
            </a:r>
          </a:p>
          <a:p>
            <a:pPr marL="695325" lvl="1" indent="-295275">
              <a:lnSpc>
                <a:spcPct val="110000"/>
              </a:lnSpc>
            </a:pPr>
            <a:r>
              <a:rPr lang="en-US" altLang="en-US" sz="1600" b="1" dirty="0">
                <a:solidFill>
                  <a:srgbClr val="4D6778"/>
                </a:solidFill>
              </a:rPr>
              <a:t>Have a clear agreement on fees/budget for a given project</a:t>
            </a:r>
          </a:p>
          <a:p>
            <a:pPr marL="695325" lvl="1" indent="-295275">
              <a:lnSpc>
                <a:spcPct val="110000"/>
              </a:lnSpc>
            </a:pPr>
            <a:r>
              <a:rPr lang="en-US" altLang="en-US" sz="1600" b="1" dirty="0">
                <a:solidFill>
                  <a:srgbClr val="4D6778"/>
                </a:solidFill>
              </a:rPr>
              <a:t>Acquire a basic understanding of IP concepts to manage attorney interactions efficiently</a:t>
            </a:r>
          </a:p>
          <a:p>
            <a:pPr>
              <a:lnSpc>
                <a:spcPct val="110000"/>
              </a:lnSpc>
              <a:spcAft>
                <a:spcPts val="0"/>
              </a:spcAft>
              <a:buFont typeface="Wingdings" panose="05000000000000000000" pitchFamily="2" charset="2"/>
              <a:buChar char="Ø"/>
            </a:pPr>
            <a:r>
              <a:rPr lang="en-US" altLang="en-US" sz="2000" b="1" dirty="0"/>
              <a:t>Leverage your technical expertise</a:t>
            </a:r>
          </a:p>
          <a:p>
            <a:pPr marL="695325" lvl="1" indent="-295275">
              <a:lnSpc>
                <a:spcPct val="110000"/>
              </a:lnSpc>
            </a:pPr>
            <a:r>
              <a:rPr lang="en-US" altLang="en-US" sz="1600" b="1" dirty="0">
                <a:solidFill>
                  <a:srgbClr val="4D6778"/>
                </a:solidFill>
              </a:rPr>
              <a:t>Identify the most relevant players and references in your field</a:t>
            </a:r>
          </a:p>
          <a:p>
            <a:pPr marL="695325" lvl="1" indent="-295275">
              <a:lnSpc>
                <a:spcPct val="110000"/>
              </a:lnSpc>
            </a:pPr>
            <a:r>
              <a:rPr lang="en-US" altLang="en-US" sz="1600" b="1" dirty="0">
                <a:solidFill>
                  <a:srgbClr val="4D6778"/>
                </a:solidFill>
              </a:rPr>
              <a:t>Explain the difference(s) between the prior art and your technology</a:t>
            </a:r>
          </a:p>
          <a:p>
            <a:pPr>
              <a:buFont typeface="Wingdings" panose="05000000000000000000" pitchFamily="2" charset="2"/>
              <a:buChar char="Ø"/>
            </a:pPr>
            <a:r>
              <a:rPr lang="en-US" altLang="en-US" sz="2000" b="1" dirty="0"/>
              <a:t>Read Joe </a:t>
            </a:r>
            <a:r>
              <a:rPr lang="en-US" altLang="en-US" sz="2000" b="1" dirty="0" err="1"/>
              <a:t>Hadzima’s</a:t>
            </a:r>
            <a:r>
              <a:rPr lang="en-US" altLang="en-US" sz="2000" b="1" dirty="0"/>
              <a:t> </a:t>
            </a:r>
            <a:r>
              <a:rPr lang="en-US" altLang="en-US" sz="2000" dirty="0"/>
              <a:t>“</a:t>
            </a:r>
            <a:r>
              <a:rPr lang="en-US" altLang="en-US" sz="2000" dirty="0">
                <a:hlinkClick r:id="rId2"/>
              </a:rPr>
              <a:t>Ten Commandments of How to Work Effectively with Lawyers</a:t>
            </a:r>
            <a:r>
              <a:rPr lang="en-US" altLang="en-US" sz="2000" dirty="0"/>
              <a:t>”   </a:t>
            </a:r>
            <a:endParaRPr lang="en-US" altLang="en-US" sz="1600" dirty="0"/>
          </a:p>
        </p:txBody>
      </p:sp>
      <p:sp>
        <p:nvSpPr>
          <p:cNvPr id="2" name="Date Placeholder 1"/>
          <p:cNvSpPr>
            <a:spLocks noGrp="1"/>
          </p:cNvSpPr>
          <p:nvPr>
            <p:ph type="dt" sz="half" idx="10"/>
          </p:nvPr>
        </p:nvSpPr>
        <p:spPr>
          <a:prstGeom prst="rect">
            <a:avLst/>
          </a:prstGeom>
        </p:spPr>
        <p:txBody>
          <a:bodyPr/>
          <a:lstStyle/>
          <a:p>
            <a:r>
              <a:rPr lang="en-US"/>
              <a:t>January 2025 </a:t>
            </a:r>
            <a:endParaRPr lang="en-US" dirty="0"/>
          </a:p>
        </p:txBody>
      </p:sp>
      <p:sp>
        <p:nvSpPr>
          <p:cNvPr id="3" name="Footer Placeholder 2"/>
          <p:cNvSpPr>
            <a:spLocks noGrp="1"/>
          </p:cNvSpPr>
          <p:nvPr>
            <p:ph type="ftr" sz="quarter" idx="11"/>
          </p:nvPr>
        </p:nvSpPr>
        <p:spPr>
          <a:prstGeom prst="rect">
            <a:avLst/>
          </a:prstGeom>
        </p:spPr>
        <p:txBody>
          <a:bodyPr/>
          <a:lstStyle/>
          <a:p>
            <a:r>
              <a:rPr lang="en-US" sz="1100"/>
              <a:t>The Nuts and Bolts of New Ventures - Copyright 2025  Joseph G. Hadzima Jr., All Rights Reserved</a:t>
            </a:r>
            <a:endParaRPr lang="en-US" sz="1100" dirty="0"/>
          </a:p>
        </p:txBody>
      </p:sp>
      <p:sp>
        <p:nvSpPr>
          <p:cNvPr id="4" name="Slide Number Placeholder 3"/>
          <p:cNvSpPr>
            <a:spLocks noGrp="1"/>
          </p:cNvSpPr>
          <p:nvPr>
            <p:ph type="sldNum" sz="quarter" idx="12"/>
          </p:nvPr>
        </p:nvSpPr>
        <p:spPr>
          <a:prstGeom prst="rect">
            <a:avLst/>
          </a:prstGeom>
        </p:spPr>
        <p:txBody>
          <a:bodyPr/>
          <a:lstStyle/>
          <a:p>
            <a:fld id="{E6677AF7-9EED-4392-B4B8-2553A1AB996D}" type="slidenum">
              <a:rPr lang="en-US" sz="1100" smtClean="0"/>
              <a:pPr/>
              <a:t>30</a:t>
            </a:fld>
            <a:endParaRPr lang="en-US" sz="1100"/>
          </a:p>
        </p:txBody>
      </p:sp>
    </p:spTree>
    <p:extLst>
      <p:ext uri="{BB962C8B-B14F-4D97-AF65-F5344CB8AC3E}">
        <p14:creationId xmlns:p14="http://schemas.microsoft.com/office/powerpoint/2010/main" val="106242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3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325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325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325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325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325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325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9325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325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325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9325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5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pPr algn="ctr"/>
            <a:r>
              <a:rPr lang="en-US" dirty="0"/>
              <a:t>University Licensing Background</a:t>
            </a:r>
          </a:p>
        </p:txBody>
      </p:sp>
      <p:sp>
        <p:nvSpPr>
          <p:cNvPr id="311299" name="Rectangle 3" descr="Rectangle: Click to edit Master text styles&#10;Second level&#10;Third level&#10;Fourth level&#10;Fifth level"/>
          <p:cNvSpPr>
            <a:spLocks noGrp="1" noChangeArrowheads="1"/>
          </p:cNvSpPr>
          <p:nvPr>
            <p:ph idx="1"/>
          </p:nvPr>
        </p:nvSpPr>
        <p:spPr>
          <a:xfrm>
            <a:off x="457200" y="1828800"/>
            <a:ext cx="8382000" cy="4221163"/>
          </a:xfrm>
        </p:spPr>
        <p:txBody>
          <a:bodyPr>
            <a:normAutofit fontScale="85000" lnSpcReduction="10000"/>
          </a:bodyPr>
          <a:lstStyle/>
          <a:p>
            <a:pPr indent="-233363">
              <a:lnSpc>
                <a:spcPct val="120000"/>
              </a:lnSpc>
              <a:spcBef>
                <a:spcPts val="0"/>
              </a:spcBef>
              <a:buSzPct val="105000"/>
            </a:pPr>
            <a:r>
              <a:rPr lang="en-US" sz="2800" b="1" dirty="0"/>
              <a:t> Sponsored Research:  Who Pays/ Who Owns?</a:t>
            </a:r>
          </a:p>
          <a:p>
            <a:pPr indent="-233363">
              <a:lnSpc>
                <a:spcPct val="120000"/>
              </a:lnSpc>
              <a:spcBef>
                <a:spcPts val="0"/>
              </a:spcBef>
              <a:buSzTx/>
            </a:pPr>
            <a:r>
              <a:rPr lang="en-US" sz="2800" b="1" dirty="0"/>
              <a:t> Bayh-Dole Act of 1980 </a:t>
            </a:r>
            <a:r>
              <a:rPr lang="en-US" sz="2400" b="1" dirty="0"/>
              <a:t>(“BDA”)</a:t>
            </a:r>
          </a:p>
          <a:p>
            <a:pPr lvl="1">
              <a:lnSpc>
                <a:spcPct val="120000"/>
              </a:lnSpc>
              <a:spcBef>
                <a:spcPts val="0"/>
              </a:spcBef>
              <a:buSzTx/>
            </a:pPr>
            <a:r>
              <a:rPr lang="en-US" altLang="en-US" sz="2400" b="1" dirty="0">
                <a:solidFill>
                  <a:srgbClr val="4D6778"/>
                </a:solidFill>
              </a:rPr>
              <a:t>Prior to the enactment of Bayh-Dole, the U.S. government had accumulated 30,000 patents.  Managed by U.S. govt.</a:t>
            </a:r>
          </a:p>
          <a:p>
            <a:pPr lvl="1">
              <a:lnSpc>
                <a:spcPct val="120000"/>
              </a:lnSpc>
              <a:spcBef>
                <a:spcPts val="0"/>
              </a:spcBef>
              <a:buSzTx/>
            </a:pPr>
            <a:r>
              <a:rPr lang="en-US" altLang="en-US" sz="2400" b="1" dirty="0">
                <a:solidFill>
                  <a:srgbClr val="4D6778"/>
                </a:solidFill>
              </a:rPr>
              <a:t>Only licensed non exclusively</a:t>
            </a:r>
          </a:p>
          <a:p>
            <a:pPr lvl="1">
              <a:lnSpc>
                <a:spcPct val="120000"/>
              </a:lnSpc>
              <a:spcBef>
                <a:spcPts val="0"/>
              </a:spcBef>
              <a:buSzTx/>
            </a:pPr>
            <a:r>
              <a:rPr lang="en-US" altLang="en-US" sz="2400" b="1" dirty="0">
                <a:solidFill>
                  <a:srgbClr val="4D6778"/>
                </a:solidFill>
              </a:rPr>
              <a:t>Few patents were commercialized.</a:t>
            </a:r>
          </a:p>
          <a:p>
            <a:pPr lvl="2">
              <a:lnSpc>
                <a:spcPct val="120000"/>
              </a:lnSpc>
              <a:spcBef>
                <a:spcPts val="0"/>
              </a:spcBef>
              <a:buSzTx/>
            </a:pPr>
            <a:r>
              <a:rPr lang="en-US" altLang="en-US" sz="2000" b="1" dirty="0">
                <a:solidFill>
                  <a:srgbClr val="4D6778"/>
                </a:solidFill>
              </a:rPr>
              <a:t>Only approximately 5% of these patents were commercially licensed.</a:t>
            </a:r>
          </a:p>
          <a:p>
            <a:pPr indent="-233363">
              <a:lnSpc>
                <a:spcPct val="120000"/>
              </a:lnSpc>
              <a:spcBef>
                <a:spcPts val="0"/>
              </a:spcBef>
              <a:buSzTx/>
            </a:pPr>
            <a:r>
              <a:rPr lang="en-US" altLang="en-US" sz="2800" b="1" dirty="0"/>
              <a:t> BDA permitted Universities to Retain Ownership of IP </a:t>
            </a:r>
          </a:p>
          <a:p>
            <a:pPr lvl="1">
              <a:lnSpc>
                <a:spcPct val="120000"/>
              </a:lnSpc>
              <a:spcBef>
                <a:spcPts val="0"/>
              </a:spcBef>
            </a:pPr>
            <a:r>
              <a:rPr lang="en-US" altLang="en-US" sz="2400" b="1" dirty="0">
                <a:solidFill>
                  <a:srgbClr val="4D6778"/>
                </a:solidFill>
              </a:rPr>
              <a:t>Permitted universities to license exclusively</a:t>
            </a:r>
          </a:p>
          <a:p>
            <a:pPr lvl="1">
              <a:lnSpc>
                <a:spcPct val="120000"/>
              </a:lnSpc>
              <a:spcBef>
                <a:spcPts val="0"/>
              </a:spcBef>
            </a:pPr>
            <a:r>
              <a:rPr lang="en-US" altLang="en-US" sz="2400" b="1" dirty="0">
                <a:solidFill>
                  <a:srgbClr val="4D6778"/>
                </a:solidFill>
              </a:rPr>
              <a:t>Dramatically accelerated their commercialization</a:t>
            </a:r>
            <a:endParaRPr lang="en-US" sz="2400" b="1" dirty="0">
              <a:solidFill>
                <a:srgbClr val="4D6778"/>
              </a:solidFill>
            </a:endParaRP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311301" name="Text Box 5"/>
          <p:cNvSpPr txBox="1">
            <a:spLocks noChangeArrowheads="1"/>
          </p:cNvSpPr>
          <p:nvPr/>
        </p:nvSpPr>
        <p:spPr bwMode="auto">
          <a:xfrm>
            <a:off x="6629400" y="6096000"/>
            <a:ext cx="2260600" cy="228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900" i="1">
                <a:latin typeface="Arial" charset="0"/>
                <a:hlinkClick r:id="rId3"/>
              </a:rPr>
              <a:t>See Wikipedia</a:t>
            </a:r>
            <a:endParaRPr lang="en-US" sz="900" i="1">
              <a:latin typeface="Arial" charset="0"/>
            </a:endParaRPr>
          </a:p>
        </p:txBody>
      </p:sp>
      <p:sp>
        <p:nvSpPr>
          <p:cNvPr id="5" name="Slide Number Placeholder 4"/>
          <p:cNvSpPr>
            <a:spLocks noGrp="1"/>
          </p:cNvSpPr>
          <p:nvPr>
            <p:ph type="sldNum" sz="quarter" idx="12"/>
          </p:nvPr>
        </p:nvSpPr>
        <p:spPr/>
        <p:txBody>
          <a:bodyPr/>
          <a:lstStyle/>
          <a:p>
            <a:fld id="{E6677AF7-9EED-4392-B4B8-2553A1AB996D}" type="slidenum">
              <a:rPr lang="en-US" smtClean="0"/>
              <a:pPr/>
              <a:t>31</a:t>
            </a:fld>
            <a:endParaRPr lang="en-US" dirty="0"/>
          </a:p>
        </p:txBody>
      </p:sp>
    </p:spTree>
    <p:extLst>
      <p:ext uri="{BB962C8B-B14F-4D97-AF65-F5344CB8AC3E}">
        <p14:creationId xmlns:p14="http://schemas.microsoft.com/office/powerpoint/2010/main" val="102986742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noAutofit/>
          </a:bodyPr>
          <a:lstStyle/>
          <a:p>
            <a:r>
              <a:rPr lang="en-US" sz="3600" dirty="0"/>
              <a:t>Bayh-Dole Act Requires Universities to:</a:t>
            </a:r>
          </a:p>
        </p:txBody>
      </p:sp>
      <p:sp>
        <p:nvSpPr>
          <p:cNvPr id="315395" name="Rectangle 3" descr="Rectangle: Click to edit Master text styles&#10;Second level&#10;Third level&#10;Fourth level&#10;Fifth level"/>
          <p:cNvSpPr>
            <a:spLocks noGrp="1" noChangeArrowheads="1"/>
          </p:cNvSpPr>
          <p:nvPr>
            <p:ph idx="1"/>
          </p:nvPr>
        </p:nvSpPr>
        <p:spPr/>
        <p:txBody>
          <a:bodyPr>
            <a:normAutofit fontScale="92500" lnSpcReduction="10000"/>
          </a:bodyPr>
          <a:lstStyle/>
          <a:p>
            <a:pPr>
              <a:lnSpc>
                <a:spcPct val="110000"/>
              </a:lnSpc>
              <a:spcBef>
                <a:spcPts val="0"/>
              </a:spcBef>
              <a:buFont typeface="Wingdings" panose="05000000000000000000" pitchFamily="2" charset="2"/>
              <a:buChar char="Ø"/>
            </a:pPr>
            <a:r>
              <a:rPr lang="en-US" altLang="en-US" sz="2400" b="1" dirty="0">
                <a:solidFill>
                  <a:srgbClr val="4D6778"/>
                </a:solidFill>
              </a:rPr>
              <a:t>Retain ownership of innovations created under government funding</a:t>
            </a:r>
          </a:p>
          <a:p>
            <a:pPr>
              <a:lnSpc>
                <a:spcPct val="110000"/>
              </a:lnSpc>
              <a:spcBef>
                <a:spcPts val="0"/>
              </a:spcBef>
              <a:buFont typeface="Wingdings" panose="05000000000000000000" pitchFamily="2" charset="2"/>
              <a:buChar char="Ø"/>
            </a:pPr>
            <a:r>
              <a:rPr lang="en-US" altLang="en-US" sz="2400" b="1" dirty="0">
                <a:solidFill>
                  <a:srgbClr val="4D6778"/>
                </a:solidFill>
              </a:rPr>
              <a:t>File patents on inventions arising from government funding</a:t>
            </a:r>
          </a:p>
          <a:p>
            <a:pPr>
              <a:lnSpc>
                <a:spcPct val="110000"/>
              </a:lnSpc>
              <a:spcBef>
                <a:spcPts val="0"/>
              </a:spcBef>
              <a:buFont typeface="Wingdings" panose="05000000000000000000" pitchFamily="2" charset="2"/>
              <a:buChar char="Ø"/>
            </a:pPr>
            <a:r>
              <a:rPr lang="en-US" altLang="en-US" sz="2400" b="1" dirty="0">
                <a:solidFill>
                  <a:srgbClr val="4D6778"/>
                </a:solidFill>
              </a:rPr>
              <a:t>Give licensing preference to </a:t>
            </a:r>
            <a:r>
              <a:rPr lang="en-US" altLang="en-US" sz="2400" b="1" u="sng" dirty="0"/>
              <a:t>small businesses</a:t>
            </a:r>
          </a:p>
          <a:p>
            <a:pPr>
              <a:lnSpc>
                <a:spcPct val="110000"/>
              </a:lnSpc>
              <a:spcBef>
                <a:spcPts val="0"/>
              </a:spcBef>
              <a:buClr>
                <a:schemeClr val="tx1"/>
              </a:buClr>
              <a:buFont typeface="Wingdings" panose="05000000000000000000" pitchFamily="2" charset="2"/>
              <a:buChar char="Ø"/>
            </a:pPr>
            <a:r>
              <a:rPr lang="en-US" altLang="en-US" sz="2400" b="1" dirty="0">
                <a:solidFill>
                  <a:srgbClr val="4D6778"/>
                </a:solidFill>
              </a:rPr>
              <a:t>Provide government with royalty-free non-exclusive license to use, make, or have made on behalf of federal government (limited to government use)</a:t>
            </a:r>
          </a:p>
          <a:p>
            <a:pPr>
              <a:lnSpc>
                <a:spcPct val="110000"/>
              </a:lnSpc>
              <a:spcBef>
                <a:spcPts val="0"/>
              </a:spcBef>
              <a:buFont typeface="Wingdings" panose="05000000000000000000" pitchFamily="2" charset="2"/>
              <a:buChar char="Ø"/>
            </a:pPr>
            <a:r>
              <a:rPr lang="en-US" altLang="en-US" sz="2400" b="1" dirty="0">
                <a:solidFill>
                  <a:srgbClr val="4D6778"/>
                </a:solidFill>
              </a:rPr>
              <a:t>Develop programs to commercialize these patents to benefit society</a:t>
            </a:r>
          </a:p>
          <a:p>
            <a:pPr>
              <a:lnSpc>
                <a:spcPct val="110000"/>
              </a:lnSpc>
              <a:spcBef>
                <a:spcPts val="0"/>
              </a:spcBef>
              <a:buFont typeface="Wingdings" panose="05000000000000000000" pitchFamily="2" charset="2"/>
              <a:buChar char="Ø"/>
            </a:pPr>
            <a:r>
              <a:rPr lang="en-US" altLang="en-US" sz="2400" b="1" dirty="0">
                <a:solidFill>
                  <a:srgbClr val="4D6778"/>
                </a:solidFill>
              </a:rPr>
              <a:t>Share royalties with the inventors</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315397" name="Text Box 5"/>
          <p:cNvSpPr txBox="1">
            <a:spLocks noChangeArrowheads="1"/>
          </p:cNvSpPr>
          <p:nvPr/>
        </p:nvSpPr>
        <p:spPr bwMode="auto">
          <a:xfrm>
            <a:off x="6629400" y="6096000"/>
            <a:ext cx="2260600" cy="228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900" i="1">
                <a:latin typeface="Arial" charset="0"/>
                <a:hlinkClick r:id="rId3"/>
              </a:rPr>
              <a:t>Source:  AUTM</a:t>
            </a:r>
            <a:endParaRPr lang="en-US" sz="900" i="1">
              <a:latin typeface="Arial" charset="0"/>
            </a:endParaRPr>
          </a:p>
        </p:txBody>
      </p:sp>
      <p:sp>
        <p:nvSpPr>
          <p:cNvPr id="5" name="Slide Number Placeholder 4"/>
          <p:cNvSpPr>
            <a:spLocks noGrp="1"/>
          </p:cNvSpPr>
          <p:nvPr>
            <p:ph type="sldNum" sz="quarter" idx="12"/>
          </p:nvPr>
        </p:nvSpPr>
        <p:spPr/>
        <p:txBody>
          <a:bodyPr/>
          <a:lstStyle/>
          <a:p>
            <a:fld id="{E6677AF7-9EED-4392-B4B8-2553A1AB996D}" type="slidenum">
              <a:rPr lang="en-US" smtClean="0"/>
              <a:pPr/>
              <a:t>32</a:t>
            </a:fld>
            <a:endParaRPr lang="en-US" dirty="0"/>
          </a:p>
        </p:txBody>
      </p:sp>
    </p:spTree>
    <p:extLst>
      <p:ext uri="{BB962C8B-B14F-4D97-AF65-F5344CB8AC3E}">
        <p14:creationId xmlns:p14="http://schemas.microsoft.com/office/powerpoint/2010/main" val="13704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normAutofit fontScale="90000"/>
          </a:bodyPr>
          <a:lstStyle/>
          <a:p>
            <a:r>
              <a:rPr lang="en-US" altLang="en-US" dirty="0"/>
              <a:t>Mission of MIT Technology Licensing Office (TLO)</a:t>
            </a:r>
          </a:p>
        </p:txBody>
      </p:sp>
      <p:sp>
        <p:nvSpPr>
          <p:cNvPr id="317443" name="Rectangle 3" descr="Rectangle: Click to edit Master text styles&#10;Second level&#10;Third level&#10;Fourth level&#10;Fifth level"/>
          <p:cNvSpPr>
            <a:spLocks noGrp="1" noChangeArrowheads="1"/>
          </p:cNvSpPr>
          <p:nvPr>
            <p:ph idx="1"/>
          </p:nvPr>
        </p:nvSpPr>
        <p:spPr/>
        <p:txBody>
          <a:bodyPr>
            <a:normAutofit/>
          </a:bodyPr>
          <a:lstStyle/>
          <a:p>
            <a:pPr>
              <a:lnSpc>
                <a:spcPct val="110000"/>
              </a:lnSpc>
              <a:buFont typeface="Wingdings" panose="05000000000000000000" pitchFamily="2" charset="2"/>
              <a:buChar char="Ø"/>
            </a:pPr>
            <a:r>
              <a:rPr lang="en-US" altLang="en-US" sz="2400" b="1" dirty="0">
                <a:solidFill>
                  <a:srgbClr val="4D6778"/>
                </a:solidFill>
              </a:rPr>
              <a:t>Facilitate the transfer to industry of technology from MIT, Lincoln Laboratory, and Whitehead Institute, and thereby to benefit the public good through the development and subsequent sale of commercial products.</a:t>
            </a:r>
          </a:p>
          <a:p>
            <a:pPr>
              <a:lnSpc>
                <a:spcPct val="110000"/>
              </a:lnSpc>
              <a:buFont typeface="Wingdings" panose="05000000000000000000" pitchFamily="2" charset="2"/>
              <a:buChar char="Ø"/>
            </a:pPr>
            <a:r>
              <a:rPr lang="en-US" altLang="en-US" sz="2400" b="1" dirty="0">
                <a:solidFill>
                  <a:srgbClr val="4D6778"/>
                </a:solidFill>
              </a:rPr>
              <a:t>Secondary goal is to generate unrestricted funds to motivate inventors and to support research and education at MIT</a:t>
            </a:r>
          </a:p>
          <a:p>
            <a:pPr>
              <a:lnSpc>
                <a:spcPct val="110000"/>
              </a:lnSpc>
              <a:buFont typeface="Wingdings" panose="05000000000000000000" pitchFamily="2" charset="2"/>
              <a:buChar char="Ø"/>
            </a:pPr>
            <a:r>
              <a:rPr lang="en-US" altLang="en-US" sz="2400" b="1" dirty="0">
                <a:solidFill>
                  <a:srgbClr val="4D6778"/>
                </a:solidFill>
              </a:rPr>
              <a:t>tlo.mit.edu</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317446" name="Text Box 6"/>
          <p:cNvSpPr txBox="1">
            <a:spLocks noChangeArrowheads="1"/>
          </p:cNvSpPr>
          <p:nvPr/>
        </p:nvSpPr>
        <p:spPr bwMode="auto">
          <a:xfrm>
            <a:off x="6248400" y="6110288"/>
            <a:ext cx="2692400" cy="2143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800">
                <a:latin typeface="Arial" charset="0"/>
                <a:hlinkClick r:id="rId3"/>
              </a:rPr>
              <a:t>Report to the President</a:t>
            </a:r>
            <a:endParaRPr lang="en-US" sz="800">
              <a:latin typeface="Arial" charset="0"/>
            </a:endParaRPr>
          </a:p>
        </p:txBody>
      </p:sp>
      <p:sp>
        <p:nvSpPr>
          <p:cNvPr id="5" name="Slide Number Placeholder 4"/>
          <p:cNvSpPr>
            <a:spLocks noGrp="1"/>
          </p:cNvSpPr>
          <p:nvPr>
            <p:ph type="sldNum" sz="quarter" idx="12"/>
          </p:nvPr>
        </p:nvSpPr>
        <p:spPr/>
        <p:txBody>
          <a:bodyPr/>
          <a:lstStyle/>
          <a:p>
            <a:fld id="{E6677AF7-9EED-4392-B4B8-2553A1AB996D}" type="slidenum">
              <a:rPr lang="en-US" smtClean="0"/>
              <a:pPr/>
              <a:t>33</a:t>
            </a:fld>
            <a:endParaRPr lang="en-US" dirty="0"/>
          </a:p>
        </p:txBody>
      </p:sp>
    </p:spTree>
    <p:extLst>
      <p:ext uri="{BB962C8B-B14F-4D97-AF65-F5344CB8AC3E}">
        <p14:creationId xmlns:p14="http://schemas.microsoft.com/office/powerpoint/2010/main" val="2282419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a:t>MIT IP Ownership Policy</a:t>
            </a:r>
          </a:p>
        </p:txBody>
      </p:sp>
      <p:sp>
        <p:nvSpPr>
          <p:cNvPr id="321539" name="Rectangle 3" descr="Rectangle: Click to edit Master text styles&#10;Second level&#10;Third level&#10;Fourth level&#10;Fifth level"/>
          <p:cNvSpPr>
            <a:spLocks noGrp="1" noChangeArrowheads="1"/>
          </p:cNvSpPr>
          <p:nvPr>
            <p:ph sz="half" idx="1"/>
          </p:nvPr>
        </p:nvSpPr>
        <p:spPr>
          <a:xfrm>
            <a:off x="2781300" y="1974416"/>
            <a:ext cx="4038600" cy="4419600"/>
          </a:xfrm>
        </p:spPr>
        <p:txBody>
          <a:bodyPr>
            <a:normAutofit fontScale="70000" lnSpcReduction="20000"/>
          </a:bodyPr>
          <a:lstStyle/>
          <a:p>
            <a:pPr>
              <a:lnSpc>
                <a:spcPct val="120000"/>
              </a:lnSpc>
            </a:pPr>
            <a:r>
              <a:rPr lang="en-US" sz="2800" b="1" dirty="0">
                <a:solidFill>
                  <a:srgbClr val="4D6778"/>
                </a:solidFill>
              </a:rPr>
              <a:t>MIT owns the patent or copyright if:</a:t>
            </a:r>
          </a:p>
          <a:p>
            <a:pPr lvl="1">
              <a:lnSpc>
                <a:spcPct val="120000"/>
              </a:lnSpc>
            </a:pPr>
            <a:r>
              <a:rPr lang="en-US" altLang="en-US" sz="2400" b="1" dirty="0">
                <a:solidFill>
                  <a:srgbClr val="4D6778"/>
                </a:solidFill>
              </a:rPr>
              <a:t>significant use was made of MIT facilities or</a:t>
            </a:r>
          </a:p>
          <a:p>
            <a:pPr lvl="1">
              <a:lnSpc>
                <a:spcPct val="120000"/>
              </a:lnSpc>
            </a:pPr>
            <a:r>
              <a:rPr lang="en-US" altLang="en-US" sz="2400" b="1" dirty="0">
                <a:solidFill>
                  <a:srgbClr val="4D6778"/>
                </a:solidFill>
              </a:rPr>
              <a:t>MIT administered funds were used</a:t>
            </a:r>
          </a:p>
          <a:p>
            <a:pPr lvl="1">
              <a:lnSpc>
                <a:spcPct val="120000"/>
              </a:lnSpc>
            </a:pPr>
            <a:r>
              <a:rPr lang="en-US" altLang="en-US" sz="2400" b="1" dirty="0">
                <a:solidFill>
                  <a:srgbClr val="4D6778"/>
                </a:solidFill>
              </a:rPr>
              <a:t>Textbooks are an exception</a:t>
            </a:r>
          </a:p>
          <a:p>
            <a:pPr>
              <a:lnSpc>
                <a:spcPct val="120000"/>
              </a:lnSpc>
            </a:pPr>
            <a:r>
              <a:rPr lang="en-US" altLang="en-US" sz="2800" b="1" dirty="0">
                <a:solidFill>
                  <a:srgbClr val="4D6778"/>
                </a:solidFill>
              </a:rPr>
              <a:t>Never assigns ownership to a licensee or research sponsor</a:t>
            </a:r>
          </a:p>
          <a:p>
            <a:pPr>
              <a:lnSpc>
                <a:spcPct val="120000"/>
              </a:lnSpc>
            </a:pPr>
            <a:r>
              <a:rPr lang="en-US" altLang="en-US" sz="2800" b="1" dirty="0">
                <a:solidFill>
                  <a:srgbClr val="4D6778"/>
                </a:solidFill>
              </a:rPr>
              <a:t>Guarantees sponsors first rights to inventions made using their funds  </a:t>
            </a:r>
          </a:p>
        </p:txBody>
      </p:sp>
      <p:sp>
        <p:nvSpPr>
          <p:cNvPr id="5" name="Content Placeholder 4"/>
          <p:cNvSpPr>
            <a:spLocks noGrp="1"/>
          </p:cNvSpPr>
          <p:nvPr>
            <p:ph sz="half" idx="2"/>
          </p:nvPr>
        </p:nvSpPr>
        <p:spPr/>
        <p:txBody>
          <a:bodyPr>
            <a:normAutofit fontScale="70000" lnSpcReduction="20000"/>
          </a:bodyPr>
          <a:lstStyle/>
          <a:p>
            <a:endParaRPr lang="en-US"/>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321540" name="Text Box 4"/>
          <p:cNvSpPr txBox="1">
            <a:spLocks noChangeArrowheads="1"/>
          </p:cNvSpPr>
          <p:nvPr/>
        </p:nvSpPr>
        <p:spPr bwMode="auto">
          <a:xfrm>
            <a:off x="6400800" y="6096000"/>
            <a:ext cx="2260600" cy="228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900" i="1">
                <a:solidFill>
                  <a:srgbClr val="4D6778"/>
                </a:solidFill>
                <a:latin typeface="Arial" charset="0"/>
              </a:rPr>
              <a:t>Source:   TLO and Stephen Brown</a:t>
            </a:r>
          </a:p>
        </p:txBody>
      </p:sp>
      <p:sp>
        <p:nvSpPr>
          <p:cNvPr id="6" name="Slide Number Placeholder 5"/>
          <p:cNvSpPr>
            <a:spLocks noGrp="1"/>
          </p:cNvSpPr>
          <p:nvPr>
            <p:ph type="sldNum" sz="quarter" idx="12"/>
          </p:nvPr>
        </p:nvSpPr>
        <p:spPr/>
        <p:txBody>
          <a:bodyPr/>
          <a:lstStyle/>
          <a:p>
            <a:fld id="{E6677AF7-9EED-4392-B4B8-2553A1AB996D}" type="slidenum">
              <a:rPr lang="en-US" smtClean="0"/>
              <a:t>34</a:t>
            </a:fld>
            <a:endParaRPr lang="en-US"/>
          </a:p>
        </p:txBody>
      </p:sp>
    </p:spTree>
    <p:extLst>
      <p:ext uri="{BB962C8B-B14F-4D97-AF65-F5344CB8AC3E}">
        <p14:creationId xmlns:p14="http://schemas.microsoft.com/office/powerpoint/2010/main" val="862761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normAutofit/>
          </a:bodyPr>
          <a:lstStyle/>
          <a:p>
            <a:r>
              <a:rPr lang="en-US" altLang="en-US"/>
              <a:t>MIT IP Ownership Policy</a:t>
            </a:r>
          </a:p>
        </p:txBody>
      </p:sp>
      <p:sp>
        <p:nvSpPr>
          <p:cNvPr id="323587" name="Rectangle 3" descr="Rectangle: Click to edit Master text styles&#10;Second level&#10;Third level&#10;Fourth level&#10;Fifth level"/>
          <p:cNvSpPr>
            <a:spLocks noGrp="1" noChangeArrowheads="1"/>
          </p:cNvSpPr>
          <p:nvPr>
            <p:ph idx="1"/>
          </p:nvPr>
        </p:nvSpPr>
        <p:spPr/>
        <p:txBody>
          <a:bodyPr>
            <a:normAutofit/>
          </a:bodyPr>
          <a:lstStyle/>
          <a:p>
            <a:r>
              <a:rPr lang="en-US" altLang="en-US" sz="2800" b="1" dirty="0">
                <a:solidFill>
                  <a:srgbClr val="4D6778"/>
                </a:solidFill>
              </a:rPr>
              <a:t>MIT can waive invention to inventor if</a:t>
            </a:r>
          </a:p>
          <a:p>
            <a:pPr lvl="1"/>
            <a:r>
              <a:rPr lang="en-US" altLang="en-US" sz="2400" b="1" dirty="0">
                <a:solidFill>
                  <a:srgbClr val="4D6778"/>
                </a:solidFill>
              </a:rPr>
              <a:t>No sponsor’s rights and</a:t>
            </a:r>
          </a:p>
          <a:p>
            <a:pPr lvl="1"/>
            <a:r>
              <a:rPr lang="en-US" altLang="en-US" sz="2400" b="1" dirty="0">
                <a:solidFill>
                  <a:srgbClr val="4D6778"/>
                </a:solidFill>
              </a:rPr>
              <a:t>No significant use of MIT facilities and</a:t>
            </a:r>
          </a:p>
          <a:p>
            <a:pPr lvl="1"/>
            <a:r>
              <a:rPr lang="en-US" altLang="en-US" sz="2400" b="1" dirty="0">
                <a:solidFill>
                  <a:srgbClr val="4D6778"/>
                </a:solidFill>
              </a:rPr>
              <a:t>No use of MIT administered funds and</a:t>
            </a:r>
          </a:p>
          <a:p>
            <a:pPr lvl="1"/>
            <a:r>
              <a:rPr lang="en-US" altLang="en-US" sz="2400" b="1" dirty="0">
                <a:solidFill>
                  <a:srgbClr val="4D6778"/>
                </a:solidFill>
              </a:rPr>
              <a:t>No plans to use MIT facilities to reduce to practice</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323588" name="Text Box 4"/>
          <p:cNvSpPr txBox="1">
            <a:spLocks noChangeArrowheads="1"/>
          </p:cNvSpPr>
          <p:nvPr/>
        </p:nvSpPr>
        <p:spPr bwMode="auto">
          <a:xfrm>
            <a:off x="6705600" y="6096000"/>
            <a:ext cx="2260600" cy="2444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000" i="1">
                <a:solidFill>
                  <a:srgbClr val="4D6778"/>
                </a:solidFill>
                <a:latin typeface="Arial" charset="0"/>
              </a:rPr>
              <a:t>Slide Credit:  Stephen Brown</a:t>
            </a:r>
          </a:p>
        </p:txBody>
      </p:sp>
      <p:sp>
        <p:nvSpPr>
          <p:cNvPr id="5" name="Slide Number Placeholder 4"/>
          <p:cNvSpPr>
            <a:spLocks noGrp="1"/>
          </p:cNvSpPr>
          <p:nvPr>
            <p:ph type="sldNum" sz="quarter" idx="12"/>
          </p:nvPr>
        </p:nvSpPr>
        <p:spPr/>
        <p:txBody>
          <a:bodyPr/>
          <a:lstStyle/>
          <a:p>
            <a:fld id="{E6677AF7-9EED-4392-B4B8-2553A1AB996D}" type="slidenum">
              <a:rPr lang="en-US" smtClean="0"/>
              <a:pPr/>
              <a:t>35</a:t>
            </a:fld>
            <a:endParaRPr lang="en-US" dirty="0"/>
          </a:p>
        </p:txBody>
      </p:sp>
    </p:spTree>
    <p:extLst>
      <p:ext uri="{BB962C8B-B14F-4D97-AF65-F5344CB8AC3E}">
        <p14:creationId xmlns:p14="http://schemas.microsoft.com/office/powerpoint/2010/main" val="1794792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noAutofit/>
          </a:bodyPr>
          <a:lstStyle/>
          <a:p>
            <a:r>
              <a:rPr lang="en-US" altLang="en-US" sz="3600" dirty="0"/>
              <a:t>Voluntary Prosecution of non-MIT owned Inventions</a:t>
            </a:r>
          </a:p>
        </p:txBody>
      </p:sp>
      <p:sp>
        <p:nvSpPr>
          <p:cNvPr id="325635" name="Rectangle 3" descr="Rectangle: Click to edit Master text styles&#10;Second level&#10;Third level&#10;Fourth level&#10;Fifth level"/>
          <p:cNvSpPr>
            <a:spLocks noGrp="1" noChangeArrowheads="1"/>
          </p:cNvSpPr>
          <p:nvPr>
            <p:ph idx="1"/>
          </p:nvPr>
        </p:nvSpPr>
        <p:spPr>
          <a:xfrm>
            <a:off x="533400" y="1828800"/>
            <a:ext cx="8229600" cy="4470400"/>
          </a:xfrm>
        </p:spPr>
        <p:txBody>
          <a:bodyPr>
            <a:normAutofit/>
          </a:bodyPr>
          <a:lstStyle/>
          <a:p>
            <a:r>
              <a:rPr lang="en-US" altLang="en-US" sz="2400" b="1" dirty="0">
                <a:solidFill>
                  <a:srgbClr val="4D6778"/>
                </a:solidFill>
              </a:rPr>
              <a:t>Any MIT employee or student may ask to assign his or her </a:t>
            </a:r>
            <a:r>
              <a:rPr lang="en-US" altLang="en-US" sz="2400" b="1" u="sng" dirty="0">
                <a:solidFill>
                  <a:srgbClr val="4D6778"/>
                </a:solidFill>
              </a:rPr>
              <a:t>personally owned</a:t>
            </a:r>
            <a:r>
              <a:rPr lang="en-US" altLang="en-US" sz="2400" b="1" dirty="0">
                <a:solidFill>
                  <a:srgbClr val="4D6778"/>
                </a:solidFill>
              </a:rPr>
              <a:t> invention to MIT.</a:t>
            </a:r>
          </a:p>
          <a:p>
            <a:r>
              <a:rPr lang="en-US" altLang="en-US" sz="2400" b="1" dirty="0">
                <a:solidFill>
                  <a:srgbClr val="4D6778"/>
                </a:solidFill>
              </a:rPr>
              <a:t>If the TLO accepts the invention, it will be handled in the same manner as other MIT inventions, with the usual royalty-sharing arrangements.</a:t>
            </a:r>
            <a:endParaRPr lang="en-US" sz="2400" b="1" dirty="0">
              <a:solidFill>
                <a:srgbClr val="4D6778"/>
              </a:solidFill>
            </a:endParaRP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325639" name="Text Box 7"/>
          <p:cNvSpPr txBox="1">
            <a:spLocks noChangeArrowheads="1"/>
          </p:cNvSpPr>
          <p:nvPr/>
        </p:nvSpPr>
        <p:spPr bwMode="auto">
          <a:xfrm>
            <a:off x="5384800" y="6070600"/>
            <a:ext cx="3606800" cy="228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900" i="1">
                <a:solidFill>
                  <a:srgbClr val="A50021"/>
                </a:solidFill>
                <a:latin typeface="Arial" charset="0"/>
                <a:hlinkClick r:id="rId3"/>
              </a:rPr>
              <a:t>Source: MIT TLO</a:t>
            </a:r>
            <a:endParaRPr lang="en-US" sz="900" i="1">
              <a:solidFill>
                <a:srgbClr val="A50021"/>
              </a:solidFill>
              <a:latin typeface="Arial" charset="0"/>
            </a:endParaRPr>
          </a:p>
        </p:txBody>
      </p:sp>
      <p:sp>
        <p:nvSpPr>
          <p:cNvPr id="5" name="Slide Number Placeholder 4"/>
          <p:cNvSpPr>
            <a:spLocks noGrp="1"/>
          </p:cNvSpPr>
          <p:nvPr>
            <p:ph type="sldNum" sz="quarter" idx="12"/>
          </p:nvPr>
        </p:nvSpPr>
        <p:spPr/>
        <p:txBody>
          <a:bodyPr/>
          <a:lstStyle/>
          <a:p>
            <a:fld id="{E6677AF7-9EED-4392-B4B8-2553A1AB996D}" type="slidenum">
              <a:rPr lang="en-US" smtClean="0"/>
              <a:pPr/>
              <a:t>36</a:t>
            </a:fld>
            <a:endParaRPr lang="en-US" dirty="0"/>
          </a:p>
        </p:txBody>
      </p:sp>
    </p:spTree>
    <p:extLst>
      <p:ext uri="{BB962C8B-B14F-4D97-AF65-F5344CB8AC3E}">
        <p14:creationId xmlns:p14="http://schemas.microsoft.com/office/powerpoint/2010/main" val="2379433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ltLang="en-US"/>
              <a:t>Typical Options to Startups</a:t>
            </a:r>
          </a:p>
        </p:txBody>
      </p:sp>
      <p:sp>
        <p:nvSpPr>
          <p:cNvPr id="356355" name="Rectangle 3" descr="Rectangle: Click to edit Master text styles&#10;Second level&#10;Third level&#10;Fourth level&#10;Fifth level"/>
          <p:cNvSpPr>
            <a:spLocks noGrp="1" noChangeArrowheads="1"/>
          </p:cNvSpPr>
          <p:nvPr>
            <p:ph idx="1"/>
          </p:nvPr>
        </p:nvSpPr>
        <p:spPr>
          <a:xfrm>
            <a:off x="457200" y="1828800"/>
            <a:ext cx="8382000" cy="4389437"/>
          </a:xfrm>
        </p:spPr>
        <p:txBody>
          <a:bodyPr>
            <a:normAutofit lnSpcReduction="10000"/>
          </a:bodyPr>
          <a:lstStyle/>
          <a:p>
            <a:r>
              <a:rPr lang="en-US" altLang="en-US" sz="2800" b="1" dirty="0">
                <a:solidFill>
                  <a:srgbClr val="4D6778"/>
                </a:solidFill>
              </a:rPr>
              <a:t>Option to Obtain a License</a:t>
            </a:r>
          </a:p>
          <a:p>
            <a:r>
              <a:rPr lang="en-US" altLang="en-US" sz="2800" b="1" dirty="0">
                <a:solidFill>
                  <a:srgbClr val="4D6778"/>
                </a:solidFill>
              </a:rPr>
              <a:t>Generally 6 months to 1 year</a:t>
            </a:r>
          </a:p>
          <a:p>
            <a:r>
              <a:rPr lang="en-US" altLang="en-US" sz="2800" b="1" dirty="0">
                <a:solidFill>
                  <a:srgbClr val="4D6778"/>
                </a:solidFill>
              </a:rPr>
              <a:t>Assumption of ongoing patent costs</a:t>
            </a:r>
          </a:p>
          <a:p>
            <a:r>
              <a:rPr lang="en-US" altLang="en-US" sz="2800" b="1" dirty="0">
                <a:solidFill>
                  <a:srgbClr val="4D6778"/>
                </a:solidFill>
              </a:rPr>
              <a:t>Modest up front signing fee $1K to $10K</a:t>
            </a:r>
          </a:p>
          <a:p>
            <a:r>
              <a:rPr lang="en-US" altLang="en-US" sz="2800" b="1" dirty="0">
                <a:solidFill>
                  <a:srgbClr val="4D6778"/>
                </a:solidFill>
              </a:rPr>
              <a:t>Exclusive or Non-exclusive</a:t>
            </a:r>
          </a:p>
          <a:p>
            <a:r>
              <a:rPr lang="en-US" altLang="en-US" sz="2800" b="1" dirty="0">
                <a:solidFill>
                  <a:srgbClr val="4D6778"/>
                </a:solidFill>
              </a:rPr>
              <a:t>Protects right to take a license</a:t>
            </a:r>
          </a:p>
          <a:p>
            <a:r>
              <a:rPr lang="en-US" altLang="en-US" sz="2800" b="1" dirty="0">
                <a:solidFill>
                  <a:srgbClr val="4D6778"/>
                </a:solidFill>
              </a:rPr>
              <a:t>Allows for time to evaluate technology and markets</a:t>
            </a:r>
          </a:p>
          <a:p>
            <a:pPr lvl="1"/>
            <a:r>
              <a:rPr lang="en-US" altLang="en-US" sz="2400" b="1" dirty="0">
                <a:solidFill>
                  <a:srgbClr val="4D6778"/>
                </a:solidFill>
              </a:rPr>
              <a:t>Positioning with potential financing sources</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356356" name="Text Box 4"/>
          <p:cNvSpPr txBox="1">
            <a:spLocks noChangeArrowheads="1"/>
          </p:cNvSpPr>
          <p:nvPr/>
        </p:nvSpPr>
        <p:spPr bwMode="auto">
          <a:xfrm>
            <a:off x="6731000" y="6096000"/>
            <a:ext cx="2260600" cy="2444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000" i="1">
                <a:solidFill>
                  <a:srgbClr val="4D6778"/>
                </a:solidFill>
                <a:latin typeface="Arial" charset="0"/>
              </a:rPr>
              <a:t>Slide Credit:  Stephen Brown</a:t>
            </a:r>
          </a:p>
        </p:txBody>
      </p:sp>
      <p:sp>
        <p:nvSpPr>
          <p:cNvPr id="5" name="Slide Number Placeholder 4"/>
          <p:cNvSpPr>
            <a:spLocks noGrp="1"/>
          </p:cNvSpPr>
          <p:nvPr>
            <p:ph type="sldNum" sz="quarter" idx="12"/>
          </p:nvPr>
        </p:nvSpPr>
        <p:spPr/>
        <p:txBody>
          <a:bodyPr/>
          <a:lstStyle/>
          <a:p>
            <a:fld id="{E6677AF7-9EED-4392-B4B8-2553A1AB996D}" type="slidenum">
              <a:rPr lang="en-US" smtClean="0"/>
              <a:pPr/>
              <a:t>37</a:t>
            </a:fld>
            <a:endParaRPr lang="en-US" dirty="0"/>
          </a:p>
        </p:txBody>
      </p:sp>
    </p:spTree>
    <p:extLst>
      <p:ext uri="{BB962C8B-B14F-4D97-AF65-F5344CB8AC3E}">
        <p14:creationId xmlns:p14="http://schemas.microsoft.com/office/powerpoint/2010/main" val="2684494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normAutofit/>
          </a:bodyPr>
          <a:lstStyle/>
          <a:p>
            <a:r>
              <a:rPr lang="en-US" altLang="en-US" dirty="0"/>
              <a:t>Typical License Financial Terms</a:t>
            </a:r>
          </a:p>
        </p:txBody>
      </p:sp>
      <p:sp>
        <p:nvSpPr>
          <p:cNvPr id="358403" name="Rectangle 3" descr="Rectangle: Click to edit Master text styles&#10;Second level&#10;Third level&#10;Fourth level&#10;Fifth level"/>
          <p:cNvSpPr>
            <a:spLocks noGrp="1" noChangeArrowheads="1"/>
          </p:cNvSpPr>
          <p:nvPr>
            <p:ph idx="1"/>
          </p:nvPr>
        </p:nvSpPr>
        <p:spPr>
          <a:xfrm>
            <a:off x="228600" y="1828800"/>
            <a:ext cx="8229600" cy="4221163"/>
          </a:xfrm>
        </p:spPr>
        <p:txBody>
          <a:bodyPr/>
          <a:lstStyle/>
          <a:p>
            <a:pPr>
              <a:lnSpc>
                <a:spcPct val="100000"/>
              </a:lnSpc>
              <a:buFont typeface="Wingdings" pitchFamily="-1" charset="2"/>
              <a:buNone/>
            </a:pPr>
            <a:r>
              <a:rPr lang="en-US" altLang="en-US" sz="2800" b="1" u="sng" dirty="0"/>
              <a:t>Components</a:t>
            </a:r>
            <a:endParaRPr lang="en-US" altLang="en-US" sz="2800" b="1" dirty="0"/>
          </a:p>
          <a:p>
            <a:pPr>
              <a:lnSpc>
                <a:spcPct val="100000"/>
              </a:lnSpc>
            </a:pPr>
            <a:r>
              <a:rPr lang="en-US" altLang="en-US" sz="1800" b="1" dirty="0"/>
              <a:t>Issue fees</a:t>
            </a:r>
          </a:p>
          <a:p>
            <a:pPr>
              <a:lnSpc>
                <a:spcPct val="100000"/>
              </a:lnSpc>
            </a:pPr>
            <a:r>
              <a:rPr lang="en-US" altLang="en-US" sz="1800" b="1" dirty="0"/>
              <a:t>License Maintenance fees</a:t>
            </a:r>
          </a:p>
          <a:p>
            <a:pPr>
              <a:lnSpc>
                <a:spcPct val="100000"/>
              </a:lnSpc>
            </a:pPr>
            <a:r>
              <a:rPr lang="en-US" altLang="en-US" sz="1800" b="1" dirty="0"/>
              <a:t>Diligence</a:t>
            </a:r>
          </a:p>
          <a:p>
            <a:pPr>
              <a:lnSpc>
                <a:spcPct val="100000"/>
              </a:lnSpc>
            </a:pPr>
            <a:r>
              <a:rPr lang="en-US" altLang="en-US" sz="1800" b="1" dirty="0"/>
              <a:t>Royalty as % of Sales</a:t>
            </a:r>
          </a:p>
          <a:p>
            <a:pPr>
              <a:lnSpc>
                <a:spcPct val="100000"/>
              </a:lnSpc>
            </a:pPr>
            <a:r>
              <a:rPr lang="en-US" altLang="en-US" sz="1800" b="1" dirty="0"/>
              <a:t>Patent costs</a:t>
            </a:r>
          </a:p>
          <a:p>
            <a:pPr>
              <a:lnSpc>
                <a:spcPct val="100000"/>
              </a:lnSpc>
            </a:pPr>
            <a:r>
              <a:rPr lang="en-US" altLang="en-US" sz="1800" b="1" dirty="0"/>
              <a:t>Research sponsorship</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358408" name="Text Box 8"/>
          <p:cNvSpPr txBox="1">
            <a:spLocks noChangeArrowheads="1"/>
          </p:cNvSpPr>
          <p:nvPr/>
        </p:nvSpPr>
        <p:spPr bwMode="auto">
          <a:xfrm>
            <a:off x="6731000" y="6096000"/>
            <a:ext cx="2260600" cy="2444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000" i="1" dirty="0">
                <a:solidFill>
                  <a:srgbClr val="4D6778"/>
                </a:solidFill>
                <a:latin typeface="Arial" charset="0"/>
              </a:rPr>
              <a:t>Slide Credit:  Stephen Brown</a:t>
            </a:r>
          </a:p>
        </p:txBody>
      </p:sp>
      <p:sp>
        <p:nvSpPr>
          <p:cNvPr id="358404" name="Rectangle 4" descr="Rectangle: Click to edit Master text styles&#10;Second level&#10;Third level&#10;Fourth level&#10;Fifth level"/>
          <p:cNvSpPr>
            <a:spLocks noGrp="1" noChangeArrowheads="1"/>
          </p:cNvSpPr>
          <p:nvPr>
            <p:ph type="body" sz="half" idx="4294967295"/>
          </p:nvPr>
        </p:nvSpPr>
        <p:spPr>
          <a:xfrm>
            <a:off x="3429000" y="1828800"/>
            <a:ext cx="5486400" cy="3810000"/>
          </a:xfrm>
          <a:prstGeom prst="rect">
            <a:avLst/>
          </a:prstGeom>
        </p:spPr>
        <p:txBody>
          <a:bodyPr>
            <a:normAutofit/>
          </a:bodyPr>
          <a:lstStyle/>
          <a:p>
            <a:pPr marL="274320" indent="-274320">
              <a:spcBef>
                <a:spcPts val="300"/>
              </a:spcBef>
              <a:buFont typeface="Wingdings" pitchFamily="-1" charset="2"/>
              <a:buNone/>
            </a:pPr>
            <a:r>
              <a:rPr lang="en-US" altLang="en-US" sz="2800" b="1" u="sng" dirty="0"/>
              <a:t> No Equity          </a:t>
            </a:r>
            <a:endParaRPr lang="en-US" altLang="en-US" sz="2800" b="1" dirty="0"/>
          </a:p>
          <a:p>
            <a:pPr marL="274320" indent="-274320">
              <a:spcBef>
                <a:spcPts val="300"/>
              </a:spcBef>
              <a:spcAft>
                <a:spcPts val="300"/>
              </a:spcAft>
            </a:pPr>
            <a:r>
              <a:rPr lang="en-US" altLang="en-US" sz="1800" b="1" dirty="0"/>
              <a:t>$50K to $150K</a:t>
            </a:r>
          </a:p>
          <a:p>
            <a:pPr marL="274320" indent="-274320">
              <a:spcBef>
                <a:spcPts val="300"/>
              </a:spcBef>
              <a:spcAft>
                <a:spcPts val="300"/>
              </a:spcAft>
            </a:pPr>
            <a:r>
              <a:rPr lang="en-US" altLang="en-US" sz="1800" b="1" dirty="0"/>
              <a:t>~50% of expected RR</a:t>
            </a:r>
          </a:p>
          <a:p>
            <a:pPr marL="274320" indent="-274320">
              <a:spcBef>
                <a:spcPts val="300"/>
              </a:spcBef>
              <a:spcAft>
                <a:spcPts val="300"/>
              </a:spcAft>
            </a:pPr>
            <a:r>
              <a:rPr lang="en-US" altLang="en-US" sz="1800" b="1" dirty="0"/>
              <a:t>Can’t leave on shelf</a:t>
            </a:r>
          </a:p>
          <a:p>
            <a:pPr marL="274320" indent="-274320">
              <a:spcBef>
                <a:spcPts val="300"/>
              </a:spcBef>
              <a:spcAft>
                <a:spcPts val="300"/>
              </a:spcAft>
            </a:pPr>
            <a:r>
              <a:rPr lang="en-US" altLang="en-US" sz="1800" b="1" dirty="0">
                <a:solidFill>
                  <a:srgbClr val="4D6778"/>
                </a:solidFill>
              </a:rPr>
              <a:t>3% to 5%</a:t>
            </a:r>
          </a:p>
          <a:p>
            <a:pPr marL="274320" indent="-274320">
              <a:spcBef>
                <a:spcPts val="300"/>
              </a:spcBef>
              <a:spcAft>
                <a:spcPts val="300"/>
              </a:spcAft>
            </a:pPr>
            <a:r>
              <a:rPr lang="en-US" altLang="en-US" sz="1800" b="1" dirty="0"/>
              <a:t>$25K to $200K</a:t>
            </a:r>
          </a:p>
          <a:p>
            <a:pPr marL="274320" indent="-274320">
              <a:spcBef>
                <a:spcPts val="300"/>
              </a:spcBef>
              <a:spcAft>
                <a:spcPts val="300"/>
              </a:spcAft>
            </a:pPr>
            <a:r>
              <a:rPr lang="en-US" altLang="en-US" sz="1800" b="1" dirty="0"/>
              <a:t>Not required</a:t>
            </a:r>
          </a:p>
          <a:p>
            <a:pPr>
              <a:buFont typeface="Wingdings" pitchFamily="-1" charset="2"/>
              <a:buNone/>
            </a:pPr>
            <a:endParaRPr lang="en-US" altLang="en-US" sz="2000" b="1" dirty="0"/>
          </a:p>
        </p:txBody>
      </p:sp>
      <p:sp>
        <p:nvSpPr>
          <p:cNvPr id="9" name="Rectangle 4" descr="Rectangle: Click to edit Master text styles&#10;Second level&#10;Third level&#10;Fourth level&#10;Fifth level"/>
          <p:cNvSpPr txBox="1">
            <a:spLocks noChangeArrowheads="1"/>
          </p:cNvSpPr>
          <p:nvPr/>
        </p:nvSpPr>
        <p:spPr>
          <a:xfrm>
            <a:off x="6118276" y="1828800"/>
            <a:ext cx="2971800" cy="4114800"/>
          </a:xfrm>
          <a:prstGeom prst="rect">
            <a:avLst/>
          </a:prstGeom>
        </p:spPr>
        <p:txBody>
          <a:bodyPr/>
          <a:lstStyle>
            <a:lvl1pPr marL="342900" indent="-342900" algn="l" rtl="0" eaLnBrk="0" fontAlgn="base" hangingPunct="0">
              <a:spcBef>
                <a:spcPct val="20000"/>
              </a:spcBef>
              <a:spcAft>
                <a:spcPct val="0"/>
              </a:spcAft>
              <a:buChar char="•"/>
              <a:defRPr sz="3200">
                <a:solidFill>
                  <a:srgbClr val="008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8000"/>
                </a:solidFill>
                <a:latin typeface="+mn-lt"/>
              </a:defRPr>
            </a:lvl2pPr>
            <a:lvl3pPr marL="1143000" indent="-228600" algn="l" rtl="0" eaLnBrk="0" fontAlgn="base" hangingPunct="0">
              <a:spcBef>
                <a:spcPct val="20000"/>
              </a:spcBef>
              <a:spcAft>
                <a:spcPct val="0"/>
              </a:spcAft>
              <a:buChar char="•"/>
              <a:defRPr sz="2400">
                <a:solidFill>
                  <a:srgbClr val="008000"/>
                </a:solidFill>
                <a:latin typeface="+mn-lt"/>
              </a:defRPr>
            </a:lvl3pPr>
            <a:lvl4pPr marL="1600200" indent="-228600" algn="l" rtl="0" eaLnBrk="0" fontAlgn="base" hangingPunct="0">
              <a:spcBef>
                <a:spcPct val="20000"/>
              </a:spcBef>
              <a:spcAft>
                <a:spcPct val="0"/>
              </a:spcAft>
              <a:buChar char="–"/>
              <a:defRPr sz="2000">
                <a:solidFill>
                  <a:srgbClr val="008000"/>
                </a:solidFill>
                <a:latin typeface="+mn-lt"/>
              </a:defRPr>
            </a:lvl4pPr>
            <a:lvl5pPr marL="2057400" indent="-228600" algn="l" rtl="0" eaLnBrk="0" fontAlgn="base" hangingPunct="0">
              <a:spcBef>
                <a:spcPct val="20000"/>
              </a:spcBef>
              <a:spcAft>
                <a:spcPct val="0"/>
              </a:spcAft>
              <a:buChar char="»"/>
              <a:defRPr sz="2000">
                <a:solidFill>
                  <a:srgbClr val="008000"/>
                </a:solidFill>
                <a:latin typeface="+mn-lt"/>
              </a:defRPr>
            </a:lvl5pPr>
            <a:lvl6pPr marL="2514600" indent="-228600" algn="l" rtl="0" eaLnBrk="0" fontAlgn="base" hangingPunct="0">
              <a:spcBef>
                <a:spcPct val="20000"/>
              </a:spcBef>
              <a:spcAft>
                <a:spcPct val="0"/>
              </a:spcAft>
              <a:buChar char="»"/>
              <a:defRPr sz="2000">
                <a:solidFill>
                  <a:srgbClr val="008000"/>
                </a:solidFill>
                <a:latin typeface="+mn-lt"/>
              </a:defRPr>
            </a:lvl6pPr>
            <a:lvl7pPr marL="2971800" indent="-228600" algn="l" rtl="0" eaLnBrk="0" fontAlgn="base" hangingPunct="0">
              <a:spcBef>
                <a:spcPct val="20000"/>
              </a:spcBef>
              <a:spcAft>
                <a:spcPct val="0"/>
              </a:spcAft>
              <a:buChar char="»"/>
              <a:defRPr sz="2000">
                <a:solidFill>
                  <a:srgbClr val="008000"/>
                </a:solidFill>
                <a:latin typeface="+mn-lt"/>
              </a:defRPr>
            </a:lvl7pPr>
            <a:lvl8pPr marL="3429000" indent="-228600" algn="l" rtl="0" eaLnBrk="0" fontAlgn="base" hangingPunct="0">
              <a:spcBef>
                <a:spcPct val="20000"/>
              </a:spcBef>
              <a:spcAft>
                <a:spcPct val="0"/>
              </a:spcAft>
              <a:buChar char="»"/>
              <a:defRPr sz="2000">
                <a:solidFill>
                  <a:srgbClr val="008000"/>
                </a:solidFill>
                <a:latin typeface="+mn-lt"/>
              </a:defRPr>
            </a:lvl8pPr>
            <a:lvl9pPr marL="3886200" indent="-228600" algn="l" rtl="0" eaLnBrk="0" fontAlgn="base" hangingPunct="0">
              <a:spcBef>
                <a:spcPct val="20000"/>
              </a:spcBef>
              <a:spcAft>
                <a:spcPct val="0"/>
              </a:spcAft>
              <a:buChar char="»"/>
              <a:defRPr sz="2000">
                <a:solidFill>
                  <a:srgbClr val="008000"/>
                </a:solidFill>
                <a:latin typeface="+mn-lt"/>
              </a:defRPr>
            </a:lvl9pPr>
          </a:lstStyle>
          <a:p>
            <a:pPr marL="274320" indent="-274320">
              <a:spcBef>
                <a:spcPts val="300"/>
              </a:spcBef>
              <a:spcAft>
                <a:spcPts val="300"/>
              </a:spcAft>
              <a:buFont typeface="Wingdings" pitchFamily="-1" charset="2"/>
              <a:buNone/>
            </a:pPr>
            <a:r>
              <a:rPr lang="en-US" altLang="en-US" sz="2800" b="1" u="sng" kern="0" dirty="0">
                <a:solidFill>
                  <a:srgbClr val="760025"/>
                </a:solidFill>
                <a:latin typeface="Arial" panose="020B0604020202020204" pitchFamily="34" charset="0"/>
                <a:cs typeface="Arial" panose="020B0604020202020204" pitchFamily="34" charset="0"/>
              </a:rPr>
              <a:t>With Equity</a:t>
            </a:r>
            <a:endParaRPr lang="en-US" altLang="en-US" sz="2800" b="1" kern="0" dirty="0">
              <a:solidFill>
                <a:srgbClr val="760025"/>
              </a:solidFill>
              <a:latin typeface="Arial" panose="020B0604020202020204" pitchFamily="34" charset="0"/>
              <a:cs typeface="Arial" panose="020B0604020202020204" pitchFamily="34" charset="0"/>
            </a:endParaRPr>
          </a:p>
          <a:p>
            <a:pPr marL="274320" indent="-274320">
              <a:spcBef>
                <a:spcPts val="300"/>
              </a:spcBef>
              <a:spcAft>
                <a:spcPts val="300"/>
              </a:spcAft>
            </a:pPr>
            <a:r>
              <a:rPr lang="en-US" altLang="en-US" sz="1800" b="1" kern="0" dirty="0">
                <a:solidFill>
                  <a:srgbClr val="4D6778"/>
                </a:solidFill>
                <a:latin typeface="Arial" panose="020B0604020202020204" pitchFamily="34" charset="0"/>
                <a:cs typeface="Arial" panose="020B0604020202020204" pitchFamily="34" charset="0"/>
              </a:rPr>
              <a:t>$5K to $50K</a:t>
            </a:r>
          </a:p>
          <a:p>
            <a:pPr marL="274320" indent="-274320">
              <a:spcBef>
                <a:spcPts val="300"/>
              </a:spcBef>
              <a:spcAft>
                <a:spcPts val="300"/>
              </a:spcAft>
            </a:pPr>
            <a:r>
              <a:rPr lang="en-US" altLang="en-US" sz="1800" b="1" kern="0" dirty="0">
                <a:solidFill>
                  <a:srgbClr val="4D6778"/>
                </a:solidFill>
                <a:latin typeface="Arial" panose="020B0604020202020204" pitchFamily="34" charset="0"/>
                <a:cs typeface="Arial" panose="020B0604020202020204" pitchFamily="34" charset="0"/>
              </a:rPr>
              <a:t>~50% of expected RR</a:t>
            </a:r>
          </a:p>
          <a:p>
            <a:pPr marL="274320" indent="-274320">
              <a:spcBef>
                <a:spcPts val="300"/>
              </a:spcBef>
              <a:spcAft>
                <a:spcPts val="300"/>
              </a:spcAft>
            </a:pPr>
            <a:r>
              <a:rPr lang="en-US" altLang="en-US" sz="1800" b="1" kern="0" dirty="0">
                <a:solidFill>
                  <a:srgbClr val="4D6778"/>
                </a:solidFill>
                <a:latin typeface="Arial" panose="020B0604020202020204" pitchFamily="34" charset="0"/>
                <a:cs typeface="Arial" panose="020B0604020202020204" pitchFamily="34" charset="0"/>
              </a:rPr>
              <a:t>Can’t leave on shelf</a:t>
            </a:r>
          </a:p>
          <a:p>
            <a:pPr marL="274320" indent="-274320">
              <a:spcBef>
                <a:spcPts val="300"/>
              </a:spcBef>
              <a:spcAft>
                <a:spcPts val="300"/>
              </a:spcAft>
            </a:pPr>
            <a:r>
              <a:rPr lang="en-US" altLang="en-US" sz="1800" b="1" kern="0" dirty="0">
                <a:solidFill>
                  <a:srgbClr val="760025"/>
                </a:solidFill>
                <a:latin typeface="Arial" panose="020B0604020202020204" pitchFamily="34" charset="0"/>
                <a:cs typeface="Arial" panose="020B0604020202020204" pitchFamily="34" charset="0"/>
              </a:rPr>
              <a:t>2% to 4%</a:t>
            </a:r>
          </a:p>
          <a:p>
            <a:pPr marL="274320" indent="-274320">
              <a:spcBef>
                <a:spcPts val="300"/>
              </a:spcBef>
              <a:spcAft>
                <a:spcPts val="300"/>
              </a:spcAft>
            </a:pPr>
            <a:r>
              <a:rPr lang="en-US" altLang="en-US" sz="1800" b="1" kern="0" dirty="0">
                <a:solidFill>
                  <a:srgbClr val="4D6778"/>
                </a:solidFill>
                <a:latin typeface="Arial" panose="020B0604020202020204" pitchFamily="34" charset="0"/>
                <a:cs typeface="Arial" panose="020B0604020202020204" pitchFamily="34" charset="0"/>
              </a:rPr>
              <a:t>$25K to $200K</a:t>
            </a:r>
          </a:p>
          <a:p>
            <a:pPr marL="274320" indent="-274320">
              <a:spcBef>
                <a:spcPts val="300"/>
              </a:spcBef>
              <a:spcAft>
                <a:spcPts val="300"/>
              </a:spcAft>
            </a:pPr>
            <a:r>
              <a:rPr lang="en-US" altLang="en-US" sz="1800" b="1" kern="0" dirty="0">
                <a:solidFill>
                  <a:srgbClr val="4D6778"/>
                </a:solidFill>
                <a:latin typeface="Arial" panose="020B0604020202020204" pitchFamily="34" charset="0"/>
                <a:cs typeface="Arial" panose="020B0604020202020204" pitchFamily="34" charset="0"/>
              </a:rPr>
              <a:t>Not required</a:t>
            </a:r>
          </a:p>
          <a:p>
            <a:pPr marL="274320" indent="-274320">
              <a:spcBef>
                <a:spcPts val="300"/>
              </a:spcBef>
              <a:spcAft>
                <a:spcPts val="300"/>
              </a:spcAft>
            </a:pPr>
            <a:r>
              <a:rPr lang="en-US" altLang="en-US" sz="1800" b="1" kern="0" dirty="0">
                <a:solidFill>
                  <a:srgbClr val="760025"/>
                </a:solidFill>
                <a:latin typeface="Arial" panose="020B0604020202020204" pitchFamily="34" charset="0"/>
                <a:cs typeface="Arial" panose="020B0604020202020204" pitchFamily="34" charset="0"/>
              </a:rPr>
              <a:t>Equity on Next Slide  </a:t>
            </a:r>
          </a:p>
        </p:txBody>
      </p:sp>
      <p:sp>
        <p:nvSpPr>
          <p:cNvPr id="5" name="Slide Number Placeholder 4"/>
          <p:cNvSpPr>
            <a:spLocks noGrp="1"/>
          </p:cNvSpPr>
          <p:nvPr>
            <p:ph type="sldNum" sz="quarter" idx="12"/>
          </p:nvPr>
        </p:nvSpPr>
        <p:spPr/>
        <p:txBody>
          <a:bodyPr/>
          <a:lstStyle/>
          <a:p>
            <a:fld id="{E6677AF7-9EED-4392-B4B8-2553A1AB996D}" type="slidenum">
              <a:rPr lang="en-US" smtClean="0"/>
              <a:pPr/>
              <a:t>38</a:t>
            </a:fld>
            <a:endParaRPr lang="en-US" dirty="0"/>
          </a:p>
        </p:txBody>
      </p:sp>
    </p:spTree>
    <p:extLst>
      <p:ext uri="{BB962C8B-B14F-4D97-AF65-F5344CB8AC3E}">
        <p14:creationId xmlns:p14="http://schemas.microsoft.com/office/powerpoint/2010/main" val="168430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8404">
                                            <p:txEl>
                                              <p:pRg st="0" end="0"/>
                                            </p:txEl>
                                          </p:spTgt>
                                        </p:tgtEl>
                                        <p:attrNameLst>
                                          <p:attrName>style.visibility</p:attrName>
                                        </p:attrNameLst>
                                      </p:cBhvr>
                                      <p:to>
                                        <p:strVal val="visible"/>
                                      </p:to>
                                    </p:set>
                                    <p:animEffect transition="in" filter="wipe(up)">
                                      <p:cBhvr>
                                        <p:cTn id="7" dur="500"/>
                                        <p:tgtEl>
                                          <p:spTgt spid="3584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8404">
                                            <p:txEl>
                                              <p:pRg st="1" end="1"/>
                                            </p:txEl>
                                          </p:spTgt>
                                        </p:tgtEl>
                                        <p:attrNameLst>
                                          <p:attrName>style.visibility</p:attrName>
                                        </p:attrNameLst>
                                      </p:cBhvr>
                                      <p:to>
                                        <p:strVal val="visible"/>
                                      </p:to>
                                    </p:set>
                                    <p:animEffect transition="in" filter="wipe(up)">
                                      <p:cBhvr>
                                        <p:cTn id="12" dur="500"/>
                                        <p:tgtEl>
                                          <p:spTgt spid="3584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58404">
                                            <p:txEl>
                                              <p:pRg st="2" end="2"/>
                                            </p:txEl>
                                          </p:spTgt>
                                        </p:tgtEl>
                                        <p:attrNameLst>
                                          <p:attrName>style.visibility</p:attrName>
                                        </p:attrNameLst>
                                      </p:cBhvr>
                                      <p:to>
                                        <p:strVal val="visible"/>
                                      </p:to>
                                    </p:set>
                                    <p:animEffect transition="in" filter="wipe(up)">
                                      <p:cBhvr>
                                        <p:cTn id="17" dur="500"/>
                                        <p:tgtEl>
                                          <p:spTgt spid="3584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58404">
                                            <p:txEl>
                                              <p:pRg st="3" end="3"/>
                                            </p:txEl>
                                          </p:spTgt>
                                        </p:tgtEl>
                                        <p:attrNameLst>
                                          <p:attrName>style.visibility</p:attrName>
                                        </p:attrNameLst>
                                      </p:cBhvr>
                                      <p:to>
                                        <p:strVal val="visible"/>
                                      </p:to>
                                    </p:set>
                                    <p:animEffect transition="in" filter="wipe(up)">
                                      <p:cBhvr>
                                        <p:cTn id="22" dur="500"/>
                                        <p:tgtEl>
                                          <p:spTgt spid="3584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58404">
                                            <p:txEl>
                                              <p:pRg st="4" end="4"/>
                                            </p:txEl>
                                          </p:spTgt>
                                        </p:tgtEl>
                                        <p:attrNameLst>
                                          <p:attrName>style.visibility</p:attrName>
                                        </p:attrNameLst>
                                      </p:cBhvr>
                                      <p:to>
                                        <p:strVal val="visible"/>
                                      </p:to>
                                    </p:set>
                                    <p:animEffect transition="in" filter="wipe(up)">
                                      <p:cBhvr>
                                        <p:cTn id="27" dur="500"/>
                                        <p:tgtEl>
                                          <p:spTgt spid="35840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58404">
                                            <p:txEl>
                                              <p:pRg st="5" end="5"/>
                                            </p:txEl>
                                          </p:spTgt>
                                        </p:tgtEl>
                                        <p:attrNameLst>
                                          <p:attrName>style.visibility</p:attrName>
                                        </p:attrNameLst>
                                      </p:cBhvr>
                                      <p:to>
                                        <p:strVal val="visible"/>
                                      </p:to>
                                    </p:set>
                                    <p:animEffect transition="in" filter="wipe(up)">
                                      <p:cBhvr>
                                        <p:cTn id="32" dur="500"/>
                                        <p:tgtEl>
                                          <p:spTgt spid="35840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58404">
                                            <p:txEl>
                                              <p:pRg st="6" end="6"/>
                                            </p:txEl>
                                          </p:spTgt>
                                        </p:tgtEl>
                                        <p:attrNameLst>
                                          <p:attrName>style.visibility</p:attrName>
                                        </p:attrNameLst>
                                      </p:cBhvr>
                                      <p:to>
                                        <p:strVal val="visible"/>
                                      </p:to>
                                    </p:set>
                                    <p:animEffect transition="in" filter="wipe(up)">
                                      <p:cBhvr>
                                        <p:cTn id="37" dur="500"/>
                                        <p:tgtEl>
                                          <p:spTgt spid="35840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build="p"/>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US"/>
              <a:t>Typical Startup Equity Terms</a:t>
            </a:r>
          </a:p>
        </p:txBody>
      </p:sp>
      <p:sp>
        <p:nvSpPr>
          <p:cNvPr id="362499" name="Rectangle 3" descr="Rectangle: Click to edit Master text styles&#10;Second level&#10;Third level&#10;Fourth level&#10;Fifth level"/>
          <p:cNvSpPr>
            <a:spLocks noGrp="1" noChangeArrowheads="1"/>
          </p:cNvSpPr>
          <p:nvPr>
            <p:ph idx="1"/>
          </p:nvPr>
        </p:nvSpPr>
        <p:spPr/>
        <p:txBody>
          <a:bodyPr>
            <a:normAutofit/>
          </a:bodyPr>
          <a:lstStyle/>
          <a:p>
            <a:r>
              <a:rPr lang="en-US" sz="2800" b="1" dirty="0">
                <a:solidFill>
                  <a:srgbClr val="4D6778"/>
                </a:solidFill>
              </a:rPr>
              <a:t>University Gets:  Single digit % of equity</a:t>
            </a:r>
          </a:p>
          <a:p>
            <a:r>
              <a:rPr lang="en-US" sz="2800" b="1" dirty="0">
                <a:solidFill>
                  <a:srgbClr val="4D6778"/>
                </a:solidFill>
              </a:rPr>
              <a:t>% maintained thru $</a:t>
            </a:r>
            <a:r>
              <a:rPr lang="en-US" sz="2800" b="1" dirty="0" err="1">
                <a:solidFill>
                  <a:srgbClr val="4D6778"/>
                </a:solidFill>
              </a:rPr>
              <a:t>5M</a:t>
            </a:r>
            <a:r>
              <a:rPr lang="en-US" sz="2800" b="1" dirty="0">
                <a:solidFill>
                  <a:srgbClr val="4D6778"/>
                </a:solidFill>
              </a:rPr>
              <a:t> to $</a:t>
            </a:r>
            <a:r>
              <a:rPr lang="en-US" sz="2800" b="1" dirty="0" err="1">
                <a:solidFill>
                  <a:srgbClr val="4D6778"/>
                </a:solidFill>
              </a:rPr>
              <a:t>10M</a:t>
            </a:r>
            <a:r>
              <a:rPr lang="en-US" sz="2800" b="1" dirty="0">
                <a:solidFill>
                  <a:srgbClr val="4D6778"/>
                </a:solidFill>
              </a:rPr>
              <a:t> raised</a:t>
            </a:r>
          </a:p>
          <a:p>
            <a:r>
              <a:rPr lang="en-US" sz="2800" b="1" dirty="0">
                <a:solidFill>
                  <a:srgbClr val="4D6778"/>
                </a:solidFill>
              </a:rPr>
              <a:t>Proportional anti-dilution thereafter</a:t>
            </a:r>
          </a:p>
          <a:p>
            <a:r>
              <a:rPr lang="en-US" sz="2800" b="1" dirty="0">
                <a:solidFill>
                  <a:srgbClr val="4D6778"/>
                </a:solidFill>
              </a:rPr>
              <a:t>Future participation rights</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362500" name="Text Box 4"/>
          <p:cNvSpPr txBox="1">
            <a:spLocks noChangeArrowheads="1"/>
          </p:cNvSpPr>
          <p:nvPr/>
        </p:nvSpPr>
        <p:spPr bwMode="auto">
          <a:xfrm>
            <a:off x="6731000" y="6096000"/>
            <a:ext cx="2260600" cy="2444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000" i="1">
                <a:solidFill>
                  <a:srgbClr val="4D6778"/>
                </a:solidFill>
                <a:latin typeface="Arial" charset="0"/>
              </a:rPr>
              <a:t>Slide Credit:  Stephen Brown</a:t>
            </a:r>
          </a:p>
        </p:txBody>
      </p:sp>
      <p:sp>
        <p:nvSpPr>
          <p:cNvPr id="5" name="Slide Number Placeholder 4"/>
          <p:cNvSpPr>
            <a:spLocks noGrp="1"/>
          </p:cNvSpPr>
          <p:nvPr>
            <p:ph type="sldNum" sz="quarter" idx="12"/>
          </p:nvPr>
        </p:nvSpPr>
        <p:spPr/>
        <p:txBody>
          <a:bodyPr/>
          <a:lstStyle/>
          <a:p>
            <a:fld id="{E6677AF7-9EED-4392-B4B8-2553A1AB996D}" type="slidenum">
              <a:rPr lang="en-US" smtClean="0"/>
              <a:pPr/>
              <a:t>39</a:t>
            </a:fld>
            <a:endParaRPr lang="en-US" dirty="0"/>
          </a:p>
        </p:txBody>
      </p:sp>
    </p:spTree>
    <p:extLst>
      <p:ext uri="{BB962C8B-B14F-4D97-AF65-F5344CB8AC3E}">
        <p14:creationId xmlns:p14="http://schemas.microsoft.com/office/powerpoint/2010/main" val="652444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 y="457200"/>
            <a:ext cx="8686800" cy="1188720"/>
          </a:xfrm>
        </p:spPr>
        <p:txBody>
          <a:bodyPr/>
          <a:lstStyle/>
          <a:p>
            <a:r>
              <a:rPr lang="en-US" dirty="0">
                <a:effectLst>
                  <a:outerShdw blurRad="38100" dist="38100" dir="2700000" algn="tl">
                    <a:srgbClr val="000000">
                      <a:alpha val="43137"/>
                    </a:srgbClr>
                  </a:outerShdw>
                </a:effectLst>
              </a:rPr>
              <a:t>Idea Stage and Pre-Financing</a:t>
            </a:r>
          </a:p>
        </p:txBody>
      </p:sp>
      <p:sp>
        <p:nvSpPr>
          <p:cNvPr id="4" name="Date Placeholder 3"/>
          <p:cNvSpPr>
            <a:spLocks noGrp="1"/>
          </p:cNvSpPr>
          <p:nvPr>
            <p:ph type="dt" sz="half" idx="10"/>
          </p:nvPr>
        </p:nvSpPr>
        <p:spPr/>
        <p:txBody>
          <a:bodyPr/>
          <a:lstStyle/>
          <a:p>
            <a:r>
              <a:rPr lang="en-US"/>
              <a:t>January 2025 </a:t>
            </a:r>
            <a:endParaRPr lang="en-US" dirty="0">
              <a:solidFill>
                <a:srgbClr val="0000FF"/>
              </a:solidFill>
            </a:endParaRPr>
          </a:p>
        </p:txBody>
      </p:sp>
      <p:sp>
        <p:nvSpPr>
          <p:cNvPr id="6" name="Footer Placeholder 5"/>
          <p:cNvSpPr>
            <a:spLocks noGrp="1"/>
          </p:cNvSpPr>
          <p:nvPr>
            <p:ph type="ftr" sz="quarter" idx="11"/>
          </p:nvPr>
        </p:nvSpPr>
        <p:spPr/>
        <p:txBody>
          <a:bodyPr/>
          <a:lstStyle/>
          <a:p>
            <a:r>
              <a:rPr lang="en-US" dirty="0"/>
              <a:t>The Nuts and Bolts of New Ventures - Copyright 2025  Joseph G. Hadzima Jr., All Rights Reserved</a:t>
            </a:r>
            <a:endParaRPr lang="en-US" sz="1000" b="0" dirty="0">
              <a:latin typeface="Times New Roman" pitchFamily="18" charset="0"/>
            </a:endParaRPr>
          </a:p>
        </p:txBody>
      </p:sp>
      <p:pic>
        <p:nvPicPr>
          <p:cNvPr id="206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752" y="1676401"/>
            <a:ext cx="6231678" cy="462019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E6677AF7-9EED-4392-B4B8-2553A1AB996D}" type="slidenum">
              <a:rPr lang="en-US" smtClean="0"/>
              <a:t>4</a:t>
            </a:fld>
            <a:endParaRPr lang="en-US"/>
          </a:p>
        </p:txBody>
      </p:sp>
    </p:spTree>
    <p:extLst>
      <p:ext uri="{BB962C8B-B14F-4D97-AF65-F5344CB8AC3E}">
        <p14:creationId xmlns:p14="http://schemas.microsoft.com/office/powerpoint/2010/main" val="1490631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noAutofit/>
          </a:bodyPr>
          <a:lstStyle/>
          <a:p>
            <a:r>
              <a:rPr lang="en-US" sz="3600" dirty="0"/>
              <a:t>Typical Royalties for University Patents</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372740" name="Text Box 4"/>
          <p:cNvSpPr txBox="1">
            <a:spLocks noChangeArrowheads="1"/>
          </p:cNvSpPr>
          <p:nvPr/>
        </p:nvSpPr>
        <p:spPr bwMode="auto">
          <a:xfrm>
            <a:off x="5715000" y="6000690"/>
            <a:ext cx="3251200"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ts val="0"/>
              </a:spcBef>
            </a:pPr>
            <a:r>
              <a:rPr lang="en-US" sz="1000" i="1" dirty="0">
                <a:solidFill>
                  <a:srgbClr val="4D6778"/>
                </a:solidFill>
                <a:latin typeface="Arial" charset="0"/>
              </a:rPr>
              <a:t>Slide Credit:  Stephen Brown</a:t>
            </a:r>
          </a:p>
          <a:p>
            <a:pPr algn="r">
              <a:spcBef>
                <a:spcPts val="0"/>
              </a:spcBef>
            </a:pPr>
            <a:r>
              <a:rPr lang="en-US" sz="800" i="1" dirty="0">
                <a:solidFill>
                  <a:srgbClr val="4D6778"/>
                </a:solidFill>
                <a:latin typeface="Arial" charset="0"/>
              </a:rPr>
              <a:t>Circa 2005</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79123901"/>
              </p:ext>
            </p:extLst>
          </p:nvPr>
        </p:nvGraphicFramePr>
        <p:xfrm>
          <a:off x="1143000" y="1828800"/>
          <a:ext cx="6477000" cy="4165596"/>
        </p:xfrm>
        <a:graphic>
          <a:graphicData uri="http://schemas.openxmlformats.org/drawingml/2006/table">
            <a:tbl>
              <a:tblPr/>
              <a:tblGrid>
                <a:gridCol w="44958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347133">
                <a:tc>
                  <a:txBody>
                    <a:bodyPr/>
                    <a:lstStyle/>
                    <a:p>
                      <a:pPr algn="l" fontAlgn="b"/>
                      <a:r>
                        <a:rPr lang="en-US" sz="1800" b="1" i="0" u="none" strike="noStrike">
                          <a:solidFill>
                            <a:srgbClr val="4D6778"/>
                          </a:solidFill>
                          <a:effectLst/>
                          <a:latin typeface="Arial" panose="020B0604020202020204" pitchFamily="34" charset="0"/>
                          <a:cs typeface="Arial" panose="020B0604020202020204" pitchFamily="34" charset="0"/>
                        </a:rPr>
                        <a:t>Software</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4D6778"/>
                          </a:solidFill>
                          <a:effectLst/>
                          <a:latin typeface="Arial" panose="020B0604020202020204" pitchFamily="34" charset="0"/>
                          <a:cs typeface="Arial" panose="020B0604020202020204" pitchFamily="34" charset="0"/>
                        </a:rPr>
                        <a:t>5 -15%</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7133">
                <a:tc>
                  <a:txBody>
                    <a:bodyPr/>
                    <a:lstStyle/>
                    <a:p>
                      <a:pPr algn="l" fontAlgn="b"/>
                      <a:r>
                        <a:rPr lang="en-US" sz="1800" b="1" i="0" u="none" strike="noStrike">
                          <a:solidFill>
                            <a:srgbClr val="4D6778"/>
                          </a:solidFill>
                          <a:effectLst/>
                          <a:latin typeface="Arial" panose="020B0604020202020204" pitchFamily="34" charset="0"/>
                          <a:cs typeface="Arial" panose="020B0604020202020204" pitchFamily="34" charset="0"/>
                        </a:rPr>
                        <a:t>Equipment/Medical Devices</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4D6778"/>
                          </a:solidFill>
                          <a:effectLst/>
                          <a:latin typeface="Arial" panose="020B0604020202020204" pitchFamily="34" charset="0"/>
                          <a:cs typeface="Arial" panose="020B0604020202020204" pitchFamily="34" charset="0"/>
                        </a:rPr>
                        <a:t>3 -  5%</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7133">
                <a:tc>
                  <a:txBody>
                    <a:bodyPr/>
                    <a:lstStyle/>
                    <a:p>
                      <a:pPr algn="l" fontAlgn="b"/>
                      <a:r>
                        <a:rPr lang="en-US" sz="1800" b="1" i="0" u="none" strike="noStrike">
                          <a:solidFill>
                            <a:srgbClr val="4D6778"/>
                          </a:solidFill>
                          <a:effectLst/>
                          <a:latin typeface="Arial" panose="020B0604020202020204" pitchFamily="34" charset="0"/>
                          <a:cs typeface="Arial" panose="020B0604020202020204" pitchFamily="34" charset="0"/>
                        </a:rPr>
                        <a:t>Materials</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4D6778"/>
                          </a:solidFill>
                          <a:effectLst/>
                          <a:latin typeface="Arial" panose="020B0604020202020204" pitchFamily="34" charset="0"/>
                          <a:cs typeface="Arial" panose="020B0604020202020204" pitchFamily="34" charset="0"/>
                        </a:rPr>
                        <a:t>1 -  4%</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7133">
                <a:tc>
                  <a:txBody>
                    <a:bodyPr/>
                    <a:lstStyle/>
                    <a:p>
                      <a:pPr algn="l" fontAlgn="b"/>
                      <a:r>
                        <a:rPr lang="en-US" sz="1800" b="1" i="0" u="none" strike="noStrike">
                          <a:solidFill>
                            <a:srgbClr val="4D6778"/>
                          </a:solidFill>
                          <a:effectLst/>
                          <a:latin typeface="Arial" panose="020B0604020202020204" pitchFamily="34" charset="0"/>
                          <a:cs typeface="Arial" panose="020B0604020202020204" pitchFamily="34" charset="0"/>
                        </a:rPr>
                        <a:t>Semiconductors (Chip Design)</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4D6778"/>
                          </a:solidFill>
                          <a:effectLst/>
                          <a:latin typeface="Arial" panose="020B0604020202020204" pitchFamily="34" charset="0"/>
                          <a:cs typeface="Arial" panose="020B0604020202020204" pitchFamily="34" charset="0"/>
                        </a:rPr>
                        <a:t>1 - 2%</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7133">
                <a:tc>
                  <a:txBody>
                    <a:bodyPr/>
                    <a:lstStyle/>
                    <a:p>
                      <a:pPr algn="l" fontAlgn="b"/>
                      <a:r>
                        <a:rPr lang="en-US" sz="1800" b="1" i="0" u="none" strike="noStrike">
                          <a:solidFill>
                            <a:srgbClr val="4D6778"/>
                          </a:solidFill>
                          <a:effectLst/>
                          <a:latin typeface="Arial" panose="020B0604020202020204" pitchFamily="34" charset="0"/>
                          <a:cs typeface="Arial" panose="020B0604020202020204" pitchFamily="34" charset="0"/>
                        </a:rPr>
                        <a:t>Materials (Processes)</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4D6778"/>
                          </a:solidFill>
                          <a:effectLst/>
                          <a:latin typeface="Arial" panose="020B0604020202020204" pitchFamily="34" charset="0"/>
                          <a:cs typeface="Arial" panose="020B0604020202020204" pitchFamily="34" charset="0"/>
                        </a:rPr>
                        <a:t> .02 - 2%</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7133">
                <a:tc>
                  <a:txBody>
                    <a:bodyPr/>
                    <a:lstStyle/>
                    <a:p>
                      <a:pPr algn="l" fontAlgn="b"/>
                      <a:r>
                        <a:rPr lang="en-US" sz="1800" b="1" i="0" u="none" strike="noStrike">
                          <a:solidFill>
                            <a:srgbClr val="4D6778"/>
                          </a:solidFill>
                          <a:effectLst/>
                          <a:latin typeface="Arial" panose="020B0604020202020204" pitchFamily="34" charset="0"/>
                          <a:cs typeface="Arial" panose="020B0604020202020204" pitchFamily="34" charset="0"/>
                        </a:rPr>
                        <a:t>Materials (Commodities)</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4D6778"/>
                          </a:solidFill>
                          <a:effectLst/>
                          <a:latin typeface="Arial" panose="020B0604020202020204" pitchFamily="34" charset="0"/>
                          <a:cs typeface="Arial" panose="020B0604020202020204" pitchFamily="34" charset="0"/>
                        </a:rPr>
                        <a:t>.01 - 1%</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7133">
                <a:tc>
                  <a:txBody>
                    <a:bodyPr/>
                    <a:lstStyle/>
                    <a:p>
                      <a:pPr algn="l" fontAlgn="b"/>
                      <a:r>
                        <a:rPr lang="en-US" sz="1800" b="1" i="0" u="none" strike="noStrike">
                          <a:solidFill>
                            <a:srgbClr val="4D6778"/>
                          </a:solidFill>
                          <a:effectLst/>
                          <a:latin typeface="Arial" panose="020B0604020202020204" pitchFamily="34" charset="0"/>
                          <a:cs typeface="Arial" panose="020B0604020202020204" pitchFamily="34" charset="0"/>
                        </a:rPr>
                        <a:t>Pharmaceutical at clinical testing stage</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4D6778"/>
                          </a:solidFill>
                          <a:effectLst/>
                          <a:latin typeface="Arial" panose="020B0604020202020204" pitchFamily="34" charset="0"/>
                          <a:cs typeface="Arial" panose="020B0604020202020204" pitchFamily="34" charset="0"/>
                        </a:rPr>
                        <a:t>12 - 20%</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7133">
                <a:tc>
                  <a:txBody>
                    <a:bodyPr/>
                    <a:lstStyle/>
                    <a:p>
                      <a:pPr algn="l" fontAlgn="b"/>
                      <a:r>
                        <a:rPr lang="en-US" sz="1800" b="1" i="0" u="none" strike="noStrike">
                          <a:solidFill>
                            <a:srgbClr val="4D6778"/>
                          </a:solidFill>
                          <a:effectLst/>
                          <a:latin typeface="Arial" panose="020B0604020202020204" pitchFamily="34" charset="0"/>
                          <a:cs typeface="Arial" panose="020B0604020202020204" pitchFamily="34" charset="0"/>
                        </a:rPr>
                        <a:t>Pharmaceuticals composition of matter</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4D6778"/>
                          </a:solidFill>
                          <a:effectLst/>
                          <a:latin typeface="Arial" panose="020B0604020202020204" pitchFamily="34" charset="0"/>
                          <a:cs typeface="Arial" panose="020B0604020202020204" pitchFamily="34" charset="0"/>
                        </a:rPr>
                        <a:t> 8 - 10%</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7133">
                <a:tc>
                  <a:txBody>
                    <a:bodyPr/>
                    <a:lstStyle/>
                    <a:p>
                      <a:pPr algn="l" fontAlgn="b"/>
                      <a:r>
                        <a:rPr lang="en-US" sz="1800" b="1" i="0" u="none" strike="noStrike">
                          <a:solidFill>
                            <a:srgbClr val="4D6778"/>
                          </a:solidFill>
                          <a:effectLst/>
                          <a:latin typeface="Arial" panose="020B0604020202020204" pitchFamily="34" charset="0"/>
                          <a:cs typeface="Arial" panose="020B0604020202020204" pitchFamily="34" charset="0"/>
                        </a:rPr>
                        <a:t>Diagnostics new entity</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4D6778"/>
                          </a:solidFill>
                          <a:effectLst/>
                          <a:latin typeface="Arial" panose="020B0604020202020204" pitchFamily="34" charset="0"/>
                          <a:cs typeface="Arial" panose="020B0604020202020204" pitchFamily="34" charset="0"/>
                        </a:rPr>
                        <a:t> 4 -  5%</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7133">
                <a:tc>
                  <a:txBody>
                    <a:bodyPr/>
                    <a:lstStyle/>
                    <a:p>
                      <a:pPr algn="l" fontAlgn="b"/>
                      <a:r>
                        <a:rPr lang="en-US" sz="1800" b="1" i="0" u="none" strike="noStrike">
                          <a:solidFill>
                            <a:srgbClr val="4D6778"/>
                          </a:solidFill>
                          <a:effectLst/>
                          <a:latin typeface="Arial" panose="020B0604020202020204" pitchFamily="34" charset="0"/>
                          <a:cs typeface="Arial" panose="020B0604020202020204" pitchFamily="34" charset="0"/>
                        </a:rPr>
                        <a:t>      new method for old entity</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4D6778"/>
                          </a:solidFill>
                          <a:effectLst/>
                          <a:latin typeface="Arial" panose="020B0604020202020204" pitchFamily="34" charset="0"/>
                          <a:cs typeface="Arial" panose="020B0604020202020204" pitchFamily="34" charset="0"/>
                        </a:rPr>
                        <a:t> 2 - 4%</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7133">
                <a:tc>
                  <a:txBody>
                    <a:bodyPr/>
                    <a:lstStyle/>
                    <a:p>
                      <a:pPr algn="l" fontAlgn="b"/>
                      <a:r>
                        <a:rPr lang="en-US" sz="1800" b="1" i="0" u="none" strike="noStrike">
                          <a:solidFill>
                            <a:srgbClr val="4D6778"/>
                          </a:solidFill>
                          <a:effectLst/>
                          <a:latin typeface="Arial" panose="020B0604020202020204" pitchFamily="34" charset="0"/>
                          <a:cs typeface="Arial" panose="020B0604020202020204" pitchFamily="34" charset="0"/>
                        </a:rPr>
                        <a:t>Biotechnology exclusive process </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4D6778"/>
                          </a:solidFill>
                          <a:effectLst/>
                          <a:latin typeface="Arial" panose="020B0604020202020204" pitchFamily="34" charset="0"/>
                          <a:cs typeface="Arial" panose="020B0604020202020204" pitchFamily="34" charset="0"/>
                        </a:rPr>
                        <a:t> 1 - 2%</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47133">
                <a:tc>
                  <a:txBody>
                    <a:bodyPr/>
                    <a:lstStyle/>
                    <a:p>
                      <a:pPr algn="l" fontAlgn="b"/>
                      <a:r>
                        <a:rPr lang="en-US" sz="1800" b="1" i="0" u="none" strike="noStrike">
                          <a:solidFill>
                            <a:srgbClr val="4D6778"/>
                          </a:solidFill>
                          <a:effectLst/>
                          <a:latin typeface="Arial" panose="020B0604020202020204" pitchFamily="34" charset="0"/>
                          <a:cs typeface="Arial" panose="020B0604020202020204" pitchFamily="34" charset="0"/>
                        </a:rPr>
                        <a:t>      non exclusive process</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4D6778"/>
                          </a:solidFill>
                          <a:effectLst/>
                          <a:latin typeface="Arial" panose="020B0604020202020204" pitchFamily="34" charset="0"/>
                          <a:cs typeface="Arial" panose="020B0604020202020204" pitchFamily="34" charset="0"/>
                        </a:rPr>
                        <a:t> .025-1.5% </a:t>
                      </a:r>
                    </a:p>
                  </a:txBody>
                  <a:tcPr marL="8546" marR="8546" marT="8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5" name="Slide Number Placeholder 4"/>
          <p:cNvSpPr>
            <a:spLocks noGrp="1"/>
          </p:cNvSpPr>
          <p:nvPr>
            <p:ph type="sldNum" sz="quarter" idx="12"/>
          </p:nvPr>
        </p:nvSpPr>
        <p:spPr/>
        <p:txBody>
          <a:bodyPr/>
          <a:lstStyle/>
          <a:p>
            <a:fld id="{E6677AF7-9EED-4392-B4B8-2553A1AB996D}" type="slidenum">
              <a:rPr lang="en-US" smtClean="0"/>
              <a:pPr/>
              <a:t>40</a:t>
            </a:fld>
            <a:endParaRPr lang="en-US" dirty="0"/>
          </a:p>
        </p:txBody>
      </p:sp>
    </p:spTree>
    <p:extLst>
      <p:ext uri="{BB962C8B-B14F-4D97-AF65-F5344CB8AC3E}">
        <p14:creationId xmlns:p14="http://schemas.microsoft.com/office/powerpoint/2010/main" val="2924062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4" name="Date Placeholder 3"/>
          <p:cNvSpPr>
            <a:spLocks noGrp="1"/>
          </p:cNvSpPr>
          <p:nvPr>
            <p:ph type="dt" sz="half" idx="10"/>
          </p:nvPr>
        </p:nvSpPr>
        <p:spPr/>
        <p:txBody>
          <a:bodyPr/>
          <a:lstStyle/>
          <a:p>
            <a:r>
              <a:rPr lang="en-US"/>
              <a:t>January 2025 </a:t>
            </a:r>
            <a:endParaRPr lang="en-US" dirty="0">
              <a:solidFill>
                <a:srgbClr val="0000FF"/>
              </a:solidFill>
            </a:endParaRPr>
          </a:p>
        </p:txBody>
      </p:sp>
      <p:sp>
        <p:nvSpPr>
          <p:cNvPr id="6" name="Footer Placeholder 5"/>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94549"/>
            <a:ext cx="9071420" cy="116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 y="3067050"/>
            <a:ext cx="9071420" cy="40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981450"/>
            <a:ext cx="976312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E6677AF7-9EED-4392-B4B8-2553A1AB996D}" type="slidenum">
              <a:rPr lang="en-US" smtClean="0"/>
              <a:t>41</a:t>
            </a:fld>
            <a:endParaRPr lang="en-US"/>
          </a:p>
        </p:txBody>
      </p:sp>
    </p:spTree>
    <p:extLst>
      <p:ext uri="{BB962C8B-B14F-4D97-AF65-F5344CB8AC3E}">
        <p14:creationId xmlns:p14="http://schemas.microsoft.com/office/powerpoint/2010/main" val="415587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50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r>
              <a:rPr lang="en-US" sz="4000" dirty="0"/>
              <a:t>Legal Form for the Venture</a:t>
            </a:r>
            <a:endParaRPr lang="en-US" sz="8000" b="0" dirty="0"/>
          </a:p>
        </p:txBody>
      </p:sp>
      <p:sp>
        <p:nvSpPr>
          <p:cNvPr id="106499" name="Rectangle 3"/>
          <p:cNvSpPr>
            <a:spLocks noGrp="1" noChangeArrowheads="1"/>
          </p:cNvSpPr>
          <p:nvPr>
            <p:ph idx="1"/>
          </p:nvPr>
        </p:nvSpPr>
        <p:spPr bwMode="auto">
          <a:xfrm>
            <a:off x="457200" y="1828800"/>
            <a:ext cx="8229600" cy="4419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p>
            <a:pPr>
              <a:lnSpc>
                <a:spcPct val="110000"/>
              </a:lnSpc>
            </a:pPr>
            <a:r>
              <a:rPr lang="en-US" sz="2400" b="1" dirty="0">
                <a:solidFill>
                  <a:srgbClr val="4D6778"/>
                </a:solidFill>
              </a:rPr>
              <a:t>If you do nothing and there are more than 1 of you then you most likely are a </a:t>
            </a:r>
            <a:r>
              <a:rPr lang="en-US" sz="2400" b="1" u="sng" dirty="0"/>
              <a:t>General Partnership</a:t>
            </a:r>
            <a:r>
              <a:rPr lang="en-US" sz="2400" b="1" dirty="0">
                <a:solidFill>
                  <a:srgbClr val="4D6778"/>
                </a:solidFill>
              </a:rPr>
              <a:t>:</a:t>
            </a:r>
          </a:p>
          <a:p>
            <a:pPr lvl="1">
              <a:lnSpc>
                <a:spcPct val="110000"/>
              </a:lnSpc>
            </a:pPr>
            <a:r>
              <a:rPr lang="en-US" sz="2000" b="1" dirty="0">
                <a:solidFill>
                  <a:srgbClr val="4D6778"/>
                </a:solidFill>
              </a:rPr>
              <a:t>No written agreement needed</a:t>
            </a:r>
          </a:p>
          <a:p>
            <a:pPr lvl="1">
              <a:lnSpc>
                <a:spcPct val="110000"/>
              </a:lnSpc>
            </a:pPr>
            <a:r>
              <a:rPr lang="en-US" sz="2000" b="1" dirty="0">
                <a:solidFill>
                  <a:srgbClr val="4D6778"/>
                </a:solidFill>
              </a:rPr>
              <a:t>Joint and Several unlimited personal liability</a:t>
            </a:r>
          </a:p>
          <a:p>
            <a:pPr lvl="1">
              <a:lnSpc>
                <a:spcPct val="110000"/>
              </a:lnSpc>
            </a:pPr>
            <a:r>
              <a:rPr lang="en-US" sz="2000" b="1" dirty="0">
                <a:solidFill>
                  <a:srgbClr val="4D6778"/>
                </a:solidFill>
              </a:rPr>
              <a:t>Ownership based on $ invested</a:t>
            </a:r>
          </a:p>
          <a:p>
            <a:pPr lvl="1">
              <a:lnSpc>
                <a:spcPct val="110000"/>
              </a:lnSpc>
            </a:pPr>
            <a:r>
              <a:rPr lang="en-US" sz="2000" b="1" dirty="0"/>
              <a:t>No outside investor wants this personal liability</a:t>
            </a:r>
          </a:p>
          <a:p>
            <a:pPr>
              <a:lnSpc>
                <a:spcPct val="110000"/>
              </a:lnSpc>
            </a:pPr>
            <a:r>
              <a:rPr lang="en-US" sz="2400" b="1" dirty="0">
                <a:solidFill>
                  <a:srgbClr val="4D6778"/>
                </a:solidFill>
              </a:rPr>
              <a:t>In most cases, especially where outside financing will be needed, the entity of choice is a corporation – often a </a:t>
            </a:r>
            <a:r>
              <a:rPr lang="en-US" sz="2400" b="1" dirty="0"/>
              <a:t>Delaware corporation</a:t>
            </a:r>
          </a:p>
          <a:p>
            <a:pPr>
              <a:lnSpc>
                <a:spcPct val="110000"/>
              </a:lnSpc>
            </a:pPr>
            <a:r>
              <a:rPr lang="en-US" sz="2400" b="1" dirty="0"/>
              <a:t>Why you should incorporate sooner than later:</a:t>
            </a:r>
            <a:endParaRPr lang="en-US" b="1" dirty="0"/>
          </a:p>
          <a:p>
            <a:pPr lvl="1">
              <a:lnSpc>
                <a:spcPct val="110000"/>
              </a:lnSpc>
            </a:pPr>
            <a:r>
              <a:rPr lang="en-US" sz="2000" b="1" dirty="0">
                <a:solidFill>
                  <a:srgbClr val="4D6778"/>
                </a:solidFill>
              </a:rPr>
              <a:t>Avoid personal liability            -  Avoid “partner” liability</a:t>
            </a:r>
          </a:p>
          <a:p>
            <a:pPr lvl="1">
              <a:lnSpc>
                <a:spcPct val="110000"/>
              </a:lnSpc>
            </a:pPr>
            <a:r>
              <a:rPr lang="en-US" sz="2000" b="1" dirty="0">
                <a:solidFill>
                  <a:srgbClr val="4D6778"/>
                </a:solidFill>
              </a:rPr>
              <a:t>Minimize Personal Taxes – Section 83 – Procrastination Issues</a:t>
            </a:r>
          </a:p>
          <a:p>
            <a:pPr>
              <a:lnSpc>
                <a:spcPct val="110000"/>
              </a:lnSpc>
            </a:pPr>
            <a:endParaRPr lang="en-US" sz="1600" b="1" dirty="0">
              <a:solidFill>
                <a:srgbClr val="4D6778"/>
              </a:solidFill>
            </a:endParaRP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42</a:t>
            </a:fld>
            <a:endParaRPr lang="en-US" dirty="0"/>
          </a:p>
        </p:txBody>
      </p:sp>
      <p:sp>
        <p:nvSpPr>
          <p:cNvPr id="5" name="Rectangle 4">
            <a:extLst>
              <a:ext uri="{FF2B5EF4-FFF2-40B4-BE49-F238E27FC236}">
                <a16:creationId xmlns:a16="http://schemas.microsoft.com/office/drawing/2014/main" id="{86F4B61C-6763-4C3A-B420-575D71381F7A}"/>
              </a:ext>
            </a:extLst>
          </p:cNvPr>
          <p:cNvSpPr/>
          <p:nvPr/>
        </p:nvSpPr>
        <p:spPr>
          <a:xfrm>
            <a:off x="3048000" y="5922926"/>
            <a:ext cx="5867400" cy="369332"/>
          </a:xfrm>
          <a:prstGeom prst="rect">
            <a:avLst/>
          </a:prstGeom>
        </p:spPr>
        <p:txBody>
          <a:bodyPr wrap="square">
            <a:spAutoFit/>
          </a:bodyPr>
          <a:lstStyle/>
          <a:p>
            <a:r>
              <a:rPr lang="en-US" dirty="0">
                <a:solidFill>
                  <a:srgbClr val="760025"/>
                </a:solidFill>
              </a:rPr>
              <a:t>YouTube: </a:t>
            </a:r>
            <a:r>
              <a:rPr lang="en-US" dirty="0">
                <a:hlinkClick r:id="rId3"/>
              </a:rPr>
              <a:t>Legal Forms of Doing Business in the United States</a:t>
            </a:r>
            <a:endParaRPr lang="en-US" dirty="0"/>
          </a:p>
        </p:txBody>
      </p:sp>
    </p:spTree>
    <p:extLst>
      <p:ext uri="{BB962C8B-B14F-4D97-AF65-F5344CB8AC3E}">
        <p14:creationId xmlns:p14="http://schemas.microsoft.com/office/powerpoint/2010/main" val="189423789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r>
              <a:rPr lang="en-US" sz="4000" dirty="0"/>
              <a:t>Legal Form for the Venture</a:t>
            </a:r>
            <a:endParaRPr lang="en-US" sz="8000" b="0" dirty="0"/>
          </a:p>
        </p:txBody>
      </p:sp>
      <p:sp>
        <p:nvSpPr>
          <p:cNvPr id="106499" name="Rectangle 3"/>
          <p:cNvSpPr>
            <a:spLocks noGrp="1" noChangeArrowheads="1"/>
          </p:cNvSpPr>
          <p:nvPr>
            <p:ph idx="1"/>
          </p:nvPr>
        </p:nvSpPr>
        <p:spPr bwMode="auto">
          <a:xfrm>
            <a:off x="457200" y="1828800"/>
            <a:ext cx="8229600" cy="4419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10000"/>
          </a:bodyPr>
          <a:lstStyle/>
          <a:p>
            <a:pPr>
              <a:lnSpc>
                <a:spcPct val="110000"/>
              </a:lnSpc>
            </a:pPr>
            <a:r>
              <a:rPr lang="en-US" sz="2400" b="1" dirty="0"/>
              <a:t>Observing corporate formalities</a:t>
            </a:r>
          </a:p>
          <a:p>
            <a:pPr lvl="1">
              <a:lnSpc>
                <a:spcPct val="110000"/>
              </a:lnSpc>
            </a:pPr>
            <a:r>
              <a:rPr lang="en-US" sz="2000" b="1" dirty="0">
                <a:solidFill>
                  <a:srgbClr val="4D6778"/>
                </a:solidFill>
              </a:rPr>
              <a:t>sign in the corporate name</a:t>
            </a:r>
          </a:p>
          <a:p>
            <a:pPr lvl="1">
              <a:lnSpc>
                <a:spcPct val="110000"/>
              </a:lnSpc>
            </a:pPr>
            <a:r>
              <a:rPr lang="en-US" sz="2000" b="1" dirty="0">
                <a:solidFill>
                  <a:srgbClr val="4D6778"/>
                </a:solidFill>
              </a:rPr>
              <a:t>maintain the corporate minutes, stock records</a:t>
            </a:r>
          </a:p>
          <a:p>
            <a:pPr lvl="1">
              <a:lnSpc>
                <a:spcPct val="110000"/>
              </a:lnSpc>
            </a:pPr>
            <a:r>
              <a:rPr lang="en-US" sz="2000" b="1" dirty="0">
                <a:solidFill>
                  <a:srgbClr val="4D6778"/>
                </a:solidFill>
              </a:rPr>
              <a:t>the challenge of picking a company name – </a:t>
            </a:r>
            <a:r>
              <a:rPr lang="en-US" sz="2000" b="1" dirty="0" err="1">
                <a:solidFill>
                  <a:srgbClr val="4D6778"/>
                </a:solidFill>
              </a:rPr>
              <a:t>DiVA</a:t>
            </a:r>
            <a:r>
              <a:rPr lang="en-US" sz="2000" b="1" dirty="0">
                <a:solidFill>
                  <a:srgbClr val="4D6778"/>
                </a:solidFill>
              </a:rPr>
              <a:t> example</a:t>
            </a:r>
          </a:p>
          <a:p>
            <a:pPr>
              <a:lnSpc>
                <a:spcPct val="110000"/>
              </a:lnSpc>
            </a:pPr>
            <a:r>
              <a:rPr lang="en-US" sz="2400" b="1" dirty="0"/>
              <a:t>Tax Considerations</a:t>
            </a:r>
          </a:p>
          <a:p>
            <a:pPr lvl="1">
              <a:lnSpc>
                <a:spcPct val="110000"/>
              </a:lnSpc>
            </a:pPr>
            <a:r>
              <a:rPr lang="en-US" sz="2000" b="1" dirty="0">
                <a:solidFill>
                  <a:srgbClr val="4D6778"/>
                </a:solidFill>
              </a:rPr>
              <a:t>Corporation is a Person for Tax Purposes.   C Corp</a:t>
            </a:r>
          </a:p>
          <a:p>
            <a:pPr>
              <a:lnSpc>
                <a:spcPct val="110000"/>
              </a:lnSpc>
            </a:pPr>
            <a:r>
              <a:rPr lang="en-US" sz="2400" b="1" dirty="0"/>
              <a:t>Making the “S” election – Subchapter S Corporation</a:t>
            </a:r>
            <a:endParaRPr lang="en-US" sz="2800" b="1" dirty="0"/>
          </a:p>
          <a:p>
            <a:pPr lvl="1">
              <a:lnSpc>
                <a:spcPct val="110000"/>
              </a:lnSpc>
            </a:pPr>
            <a:r>
              <a:rPr lang="en-US" sz="2000" b="1" dirty="0">
                <a:solidFill>
                  <a:srgbClr val="4D6778"/>
                </a:solidFill>
              </a:rPr>
              <a:t>“pass through” treatment for tax purposes. No Corp Tax</a:t>
            </a:r>
          </a:p>
          <a:p>
            <a:pPr lvl="1">
              <a:lnSpc>
                <a:spcPct val="110000"/>
              </a:lnSpc>
            </a:pPr>
            <a:r>
              <a:rPr lang="en-US" sz="2000" b="1" dirty="0" err="1">
                <a:solidFill>
                  <a:srgbClr val="4D6778"/>
                </a:solidFill>
              </a:rPr>
              <a:t>Qualfication</a:t>
            </a:r>
            <a:r>
              <a:rPr lang="en-US" sz="2000" b="1" dirty="0">
                <a:solidFill>
                  <a:srgbClr val="4D6778"/>
                </a:solidFill>
              </a:rPr>
              <a:t>:  &lt;= 100 shareholders, One Class of Stock </a:t>
            </a:r>
          </a:p>
          <a:p>
            <a:pPr lvl="1">
              <a:lnSpc>
                <a:spcPct val="110000"/>
              </a:lnSpc>
            </a:pPr>
            <a:r>
              <a:rPr lang="en-US" sz="2000" b="1" dirty="0">
                <a:solidFill>
                  <a:srgbClr val="4D6778"/>
                </a:solidFill>
              </a:rPr>
              <a:t>some stockholders, foreign nationals, corporations, most venture capital firms will disqualify the “S”</a:t>
            </a:r>
          </a:p>
          <a:p>
            <a:pPr>
              <a:lnSpc>
                <a:spcPct val="110000"/>
              </a:lnSpc>
            </a:pPr>
            <a:endParaRPr lang="en-US" sz="1600" b="1" dirty="0">
              <a:solidFill>
                <a:srgbClr val="4D6778"/>
              </a:solidFill>
            </a:endParaRP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43</a:t>
            </a:fld>
            <a:endParaRPr lang="en-US" dirty="0"/>
          </a:p>
        </p:txBody>
      </p:sp>
    </p:spTree>
    <p:extLst>
      <p:ext uri="{BB962C8B-B14F-4D97-AF65-F5344CB8AC3E}">
        <p14:creationId xmlns:p14="http://schemas.microsoft.com/office/powerpoint/2010/main" val="3760369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49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49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49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649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49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49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4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uiExpand="1"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r>
              <a:rPr lang="en-US" dirty="0"/>
              <a:t>Subchapter S Taxation</a:t>
            </a:r>
            <a:endParaRPr lang="en-US" sz="8000" b="0" dirty="0"/>
          </a:p>
        </p:txBody>
      </p:sp>
      <p:sp>
        <p:nvSpPr>
          <p:cNvPr id="194564" name="Rectangle 4"/>
          <p:cNvSpPr>
            <a:spLocks noGrp="1" noChangeArrowheads="1"/>
          </p:cNvSpPr>
          <p:nvPr>
            <p:ph idx="1"/>
          </p:nvPr>
        </p:nvSpPr>
        <p:spPr bwMode="auto">
          <a:solidFill>
            <a:schemeClr val="bg1"/>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400" b="1" dirty="0">
                <a:solidFill>
                  <a:srgbClr val="4D6778"/>
                </a:solidFill>
              </a:rPr>
              <a:t>But most startups have LOSSES – investing in product or service development.  Why Sub S?</a:t>
            </a:r>
          </a:p>
          <a:p>
            <a:r>
              <a:rPr lang="en-US" sz="2400" b="1" dirty="0">
                <a:solidFill>
                  <a:srgbClr val="4D6778"/>
                </a:solidFill>
              </a:rPr>
              <a:t>Because of the EXIT – saving 13+% on an acquisition</a:t>
            </a:r>
          </a:p>
        </p:txBody>
      </p:sp>
      <p:sp>
        <p:nvSpPr>
          <p:cNvPr id="3" name="Date Placeholder 2"/>
          <p:cNvSpPr>
            <a:spLocks noGrp="1"/>
          </p:cNvSpPr>
          <p:nvPr>
            <p:ph type="dt" sz="half" idx="10"/>
          </p:nvPr>
        </p:nvSpPr>
        <p:spPr/>
        <p:txBody>
          <a:bodyPr/>
          <a:lstStyle/>
          <a:p>
            <a:r>
              <a:rPr lang="en-US"/>
              <a:t>January 2025 </a:t>
            </a:r>
            <a:endParaRPr lang="en-US" dirty="0">
              <a:solidFill>
                <a:srgbClr val="0000FF"/>
              </a:solidFill>
            </a:endParaRPr>
          </a:p>
        </p:txBody>
      </p:sp>
      <p:sp>
        <p:nvSpPr>
          <p:cNvPr id="2" name="Footer Placeholder 1"/>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5" name="Slide Number Placeholder 4"/>
          <p:cNvSpPr>
            <a:spLocks noGrp="1"/>
          </p:cNvSpPr>
          <p:nvPr>
            <p:ph type="sldNum" sz="quarter" idx="12"/>
          </p:nvPr>
        </p:nvSpPr>
        <p:spPr/>
        <p:txBody>
          <a:bodyPr/>
          <a:lstStyle/>
          <a:p>
            <a:fld id="{E6677AF7-9EED-4392-B4B8-2553A1AB996D}" type="slidenum">
              <a:rPr lang="en-US" smtClean="0"/>
              <a:pPr/>
              <a:t>44</a:t>
            </a:fld>
            <a:endParaRPr lang="en-US" dirty="0"/>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3276600"/>
            <a:ext cx="7248525"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70808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r>
              <a:rPr lang="en-US" sz="3600"/>
              <a:t>Beware:</a:t>
            </a:r>
            <a:br>
              <a:rPr lang="en-US" sz="3600"/>
            </a:br>
            <a:r>
              <a:rPr lang="en-US" sz="3600"/>
              <a:t>Section 83 of the Internal Revenue Code</a:t>
            </a:r>
            <a:endParaRPr lang="en-US" sz="6600" b="0"/>
          </a:p>
        </p:txBody>
      </p:sp>
      <p:sp>
        <p:nvSpPr>
          <p:cNvPr id="186371" name="Rectangle 3"/>
          <p:cNvSpPr>
            <a:spLocks noGrp="1" noChangeArrowheads="1"/>
          </p:cNvSpPr>
          <p:nvPr>
            <p:ph idx="1"/>
          </p:nvPr>
        </p:nvSpPr>
        <p:spPr bwMode="auto">
          <a:xfrm>
            <a:off x="457200" y="1828800"/>
            <a:ext cx="82296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en-US" sz="2800" b="1" dirty="0">
                <a:solidFill>
                  <a:srgbClr val="4D6778"/>
                </a:solidFill>
              </a:rPr>
              <a:t>Rule:</a:t>
            </a:r>
          </a:p>
          <a:p>
            <a:pPr lvl="1"/>
            <a:r>
              <a:rPr lang="en-US" sz="2000" b="1" dirty="0">
                <a:solidFill>
                  <a:srgbClr val="4D6778"/>
                </a:solidFill>
              </a:rPr>
              <a:t>If you receive “property in connection with providing services” </a:t>
            </a:r>
          </a:p>
          <a:p>
            <a:pPr lvl="1"/>
            <a:r>
              <a:rPr lang="en-US" sz="2000" b="1" dirty="0">
                <a:solidFill>
                  <a:srgbClr val="4D6778"/>
                </a:solidFill>
              </a:rPr>
              <a:t>You have Ordinary Income (taxed up to 37%) equal to:</a:t>
            </a:r>
          </a:p>
          <a:p>
            <a:pPr lvl="3">
              <a:spcBef>
                <a:spcPts val="0"/>
              </a:spcBef>
              <a:spcAft>
                <a:spcPts val="0"/>
              </a:spcAft>
              <a:buFontTx/>
              <a:buNone/>
            </a:pPr>
            <a:r>
              <a:rPr lang="en-US" sz="2400" b="1" dirty="0">
                <a:solidFill>
                  <a:srgbClr val="4D6778"/>
                </a:solidFill>
              </a:rPr>
              <a:t>	       Fair Market Value of Property</a:t>
            </a:r>
          </a:p>
          <a:p>
            <a:pPr lvl="3">
              <a:spcBef>
                <a:spcPts val="0"/>
              </a:spcBef>
              <a:buFontTx/>
              <a:buNone/>
            </a:pPr>
            <a:r>
              <a:rPr lang="en-US" sz="1800" b="1" dirty="0">
                <a:solidFill>
                  <a:srgbClr val="4D6778"/>
                </a:solidFill>
              </a:rPr>
              <a:t>minus</a:t>
            </a:r>
            <a:r>
              <a:rPr lang="en-US" sz="2400" b="1" dirty="0">
                <a:solidFill>
                  <a:srgbClr val="4D6778"/>
                </a:solidFill>
              </a:rPr>
              <a:t>  </a:t>
            </a:r>
            <a:r>
              <a:rPr lang="en-US" sz="2400" b="1" u="sng" dirty="0">
                <a:solidFill>
                  <a:srgbClr val="4D6778"/>
                </a:solidFill>
              </a:rPr>
              <a:t>What You Paid</a:t>
            </a:r>
            <a:endParaRPr lang="en-US" sz="1200" b="1" dirty="0">
              <a:solidFill>
                <a:srgbClr val="4D6778"/>
              </a:solidFill>
            </a:endParaRP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186372" name="Rectangle 4"/>
          <p:cNvSpPr>
            <a:spLocks noChangeArrowheads="1"/>
          </p:cNvSpPr>
          <p:nvPr/>
        </p:nvSpPr>
        <p:spPr bwMode="auto">
          <a:xfrm>
            <a:off x="457200" y="4114800"/>
            <a:ext cx="8382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FontTx/>
              <a:buChar char="•"/>
            </a:pPr>
            <a:r>
              <a:rPr lang="en-US" sz="2800" b="1" dirty="0">
                <a:solidFill>
                  <a:srgbClr val="4D6778"/>
                </a:solidFill>
                <a:latin typeface="Arial Narrow" pitchFamily="34" charset="0"/>
              </a:rPr>
              <a:t>Example:  </a:t>
            </a:r>
            <a:r>
              <a:rPr lang="en-US" sz="2400" b="1" dirty="0">
                <a:solidFill>
                  <a:srgbClr val="4D6778"/>
                </a:solidFill>
                <a:latin typeface="Arial Narrow" pitchFamily="34" charset="0"/>
              </a:rPr>
              <a:t>I will give you $</a:t>
            </a:r>
            <a:r>
              <a:rPr lang="en-US" sz="2400" b="1" dirty="0" err="1">
                <a:solidFill>
                  <a:srgbClr val="4D6778"/>
                </a:solidFill>
                <a:latin typeface="Arial Narrow" pitchFamily="34" charset="0"/>
              </a:rPr>
              <a:t>1m</a:t>
            </a:r>
            <a:r>
              <a:rPr lang="en-US" sz="2400" b="1" dirty="0">
                <a:solidFill>
                  <a:srgbClr val="4D6778"/>
                </a:solidFill>
                <a:latin typeface="Arial Narrow" pitchFamily="34" charset="0"/>
              </a:rPr>
              <a:t> for 50% ownership in Venture</a:t>
            </a:r>
          </a:p>
          <a:p>
            <a:pPr marL="742950" lvl="1" indent="-285750">
              <a:buFontTx/>
              <a:buChar char="–"/>
            </a:pPr>
            <a:r>
              <a:rPr lang="en-US" sz="2000" b="1" dirty="0">
                <a:solidFill>
                  <a:srgbClr val="4D6778"/>
                </a:solidFill>
                <a:latin typeface="Arial Narrow" pitchFamily="34" charset="0"/>
              </a:rPr>
              <a:t>Let’s set up the company.</a:t>
            </a:r>
            <a:r>
              <a:rPr lang="en-US" b="1" dirty="0">
                <a:solidFill>
                  <a:srgbClr val="4D6778"/>
                </a:solidFill>
                <a:latin typeface="Arial Narrow" pitchFamily="34" charset="0"/>
              </a:rPr>
              <a:t>   What is your 50% worth?</a:t>
            </a:r>
          </a:p>
          <a:p>
            <a:pPr marL="742950" lvl="1" indent="-285750"/>
            <a:r>
              <a:rPr lang="en-US" b="1" dirty="0">
                <a:solidFill>
                  <a:srgbClr val="4D6778"/>
                </a:solidFill>
                <a:latin typeface="Arial Narrow" pitchFamily="34" charset="0"/>
              </a:rPr>
              <a:t>         </a:t>
            </a:r>
            <a:endParaRPr lang="en-US" sz="1800" b="1" dirty="0">
              <a:solidFill>
                <a:srgbClr val="4D6778"/>
              </a:solidFill>
              <a:latin typeface="Arial Narrow" pitchFamily="34" charset="0"/>
            </a:endParaRPr>
          </a:p>
        </p:txBody>
      </p:sp>
      <p:sp>
        <p:nvSpPr>
          <p:cNvPr id="186373" name="Rectangle 5"/>
          <p:cNvSpPr>
            <a:spLocks noChangeArrowheads="1"/>
          </p:cNvSpPr>
          <p:nvPr/>
        </p:nvSpPr>
        <p:spPr bwMode="auto">
          <a:xfrm>
            <a:off x="457200" y="5041900"/>
            <a:ext cx="4495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143000" lvl="2" indent="-228600"/>
            <a:r>
              <a:rPr lang="en-US" sz="2000" b="1" dirty="0">
                <a:solidFill>
                  <a:srgbClr val="4D6778"/>
                </a:solidFill>
                <a:latin typeface="Arial Narrow" pitchFamily="34" charset="0"/>
              </a:rPr>
              <a:t>Fair </a:t>
            </a:r>
            <a:r>
              <a:rPr lang="en-US" sz="2000" b="1" dirty="0" err="1">
                <a:solidFill>
                  <a:srgbClr val="4D6778"/>
                </a:solidFill>
                <a:latin typeface="Arial Narrow" pitchFamily="34" charset="0"/>
              </a:rPr>
              <a:t>Mkt</a:t>
            </a:r>
            <a:r>
              <a:rPr lang="en-US" sz="2000" b="1" dirty="0">
                <a:solidFill>
                  <a:srgbClr val="4D6778"/>
                </a:solidFill>
                <a:latin typeface="Arial Narrow" pitchFamily="34" charset="0"/>
              </a:rPr>
              <a:t> Value =     $500,000</a:t>
            </a:r>
          </a:p>
          <a:p>
            <a:pPr marL="1143000" lvl="2" indent="-228600"/>
            <a:r>
              <a:rPr lang="en-US" sz="2000" b="1" dirty="0">
                <a:solidFill>
                  <a:srgbClr val="4D6778"/>
                </a:solidFill>
                <a:latin typeface="Arial Narrow" pitchFamily="34" charset="0"/>
              </a:rPr>
              <a:t>         You Paid  =    </a:t>
            </a:r>
            <a:r>
              <a:rPr lang="en-US" sz="2000" b="1" u="sng" dirty="0">
                <a:solidFill>
                  <a:srgbClr val="4D6778"/>
                </a:solidFill>
                <a:latin typeface="Arial Narrow" pitchFamily="34" charset="0"/>
              </a:rPr>
              <a:t>             0</a:t>
            </a:r>
          </a:p>
          <a:p>
            <a:pPr marL="1143000" lvl="2" indent="-228600"/>
            <a:r>
              <a:rPr lang="en-US" sz="2000" b="1" dirty="0">
                <a:solidFill>
                  <a:srgbClr val="4D6778"/>
                </a:solidFill>
                <a:latin typeface="Arial Narrow" pitchFamily="34" charset="0"/>
              </a:rPr>
              <a:t>Ordinary Income=  </a:t>
            </a:r>
            <a:r>
              <a:rPr lang="en-US" sz="2000" b="1" dirty="0">
                <a:solidFill>
                  <a:srgbClr val="760025"/>
                </a:solidFill>
                <a:latin typeface="Arial Narrow" pitchFamily="34" charset="0"/>
              </a:rPr>
              <a:t>$500,000</a:t>
            </a:r>
          </a:p>
          <a:p>
            <a:pPr marL="1143000" lvl="2" indent="-228600"/>
            <a:r>
              <a:rPr lang="en-US" sz="2000" b="1" dirty="0">
                <a:solidFill>
                  <a:srgbClr val="4D6778"/>
                </a:solidFill>
                <a:latin typeface="Arial Narrow" pitchFamily="34" charset="0"/>
              </a:rPr>
              <a:t>         Tax @ 40% =  $200,000</a:t>
            </a:r>
          </a:p>
          <a:p>
            <a:pPr marL="1600200" lvl="3" indent="-228600" algn="just">
              <a:spcBef>
                <a:spcPct val="20000"/>
              </a:spcBef>
              <a:buFontTx/>
              <a:buChar char="–"/>
            </a:pPr>
            <a:endParaRPr lang="en-US" sz="1400" b="1" dirty="0">
              <a:solidFill>
                <a:srgbClr val="4D6778"/>
              </a:solidFill>
              <a:latin typeface="Arial Narrow" pitchFamily="34" charset="0"/>
            </a:endParaRPr>
          </a:p>
        </p:txBody>
      </p:sp>
      <p:sp>
        <p:nvSpPr>
          <p:cNvPr id="186374" name="Rectangle 6"/>
          <p:cNvSpPr>
            <a:spLocks noChangeArrowheads="1"/>
          </p:cNvSpPr>
          <p:nvPr/>
        </p:nvSpPr>
        <p:spPr bwMode="auto">
          <a:xfrm>
            <a:off x="4267200" y="5041900"/>
            <a:ext cx="4495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143000" lvl="2" indent="-228600"/>
            <a:r>
              <a:rPr lang="en-US" sz="2000" b="1" dirty="0">
                <a:solidFill>
                  <a:srgbClr val="4D6778"/>
                </a:solidFill>
                <a:latin typeface="Arial Narrow" pitchFamily="34" charset="0"/>
              </a:rPr>
              <a:t>Fair Mkt Value =    $1,000,000</a:t>
            </a:r>
          </a:p>
          <a:p>
            <a:pPr marL="1143000" lvl="2" indent="-228600"/>
            <a:r>
              <a:rPr lang="en-US" sz="2000" b="1" dirty="0">
                <a:solidFill>
                  <a:srgbClr val="4D6778"/>
                </a:solidFill>
                <a:latin typeface="Arial Narrow" pitchFamily="34" charset="0"/>
              </a:rPr>
              <a:t>         You Paid  =    </a:t>
            </a:r>
            <a:r>
              <a:rPr lang="en-US" sz="2000" b="1" u="sng" dirty="0">
                <a:solidFill>
                  <a:srgbClr val="4D6778"/>
                </a:solidFill>
                <a:latin typeface="Arial Narrow" pitchFamily="34" charset="0"/>
              </a:rPr>
              <a:t>               0</a:t>
            </a:r>
          </a:p>
          <a:p>
            <a:pPr marL="1143000" lvl="2" indent="-228600"/>
            <a:r>
              <a:rPr lang="en-US" sz="2000" b="1" dirty="0">
                <a:solidFill>
                  <a:srgbClr val="4D6778"/>
                </a:solidFill>
                <a:latin typeface="Arial Narrow" pitchFamily="34" charset="0"/>
              </a:rPr>
              <a:t>Ordinary Income= </a:t>
            </a:r>
            <a:r>
              <a:rPr lang="en-US" sz="2000" b="1" dirty="0">
                <a:solidFill>
                  <a:srgbClr val="760025"/>
                </a:solidFill>
                <a:latin typeface="Arial Narrow" pitchFamily="34" charset="0"/>
              </a:rPr>
              <a:t>$1,000,000</a:t>
            </a:r>
          </a:p>
          <a:p>
            <a:pPr marL="1143000" lvl="2" indent="-228600"/>
            <a:r>
              <a:rPr lang="en-US" sz="2000" b="1" dirty="0">
                <a:solidFill>
                  <a:srgbClr val="4D6778"/>
                </a:solidFill>
                <a:latin typeface="Arial Narrow" pitchFamily="34" charset="0"/>
              </a:rPr>
              <a:t>         Tax @ 40% =    $400,000</a:t>
            </a:r>
          </a:p>
          <a:p>
            <a:pPr marL="1600200" lvl="3" indent="-228600" algn="just">
              <a:spcBef>
                <a:spcPct val="20000"/>
              </a:spcBef>
              <a:buFontTx/>
              <a:buChar char="–"/>
            </a:pPr>
            <a:endParaRPr lang="en-US" sz="1400" b="1" dirty="0">
              <a:solidFill>
                <a:srgbClr val="4D6778"/>
              </a:solidFill>
              <a:latin typeface="Arial Narrow" pitchFamily="34"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45</a:t>
            </a:fld>
            <a:endParaRPr lang="en-US" dirty="0"/>
          </a:p>
        </p:txBody>
      </p:sp>
    </p:spTree>
    <p:extLst>
      <p:ext uri="{BB962C8B-B14F-4D97-AF65-F5344CB8AC3E}">
        <p14:creationId xmlns:p14="http://schemas.microsoft.com/office/powerpoint/2010/main" val="24787666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63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63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637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637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8637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6372">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6373">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6373">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86373">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86373">
                                            <p:txEl>
                                              <p:pRg st="3" end="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86374">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6374">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6374">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63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r>
              <a:rPr lang="en-US" dirty="0"/>
              <a:t>When Do You Measure §83 Income?</a:t>
            </a:r>
            <a:endParaRPr lang="en-US" sz="8000" b="0" dirty="0"/>
          </a:p>
        </p:txBody>
      </p:sp>
      <p:sp>
        <p:nvSpPr>
          <p:cNvPr id="3" name="Content Placeholder 2"/>
          <p:cNvSpPr>
            <a:spLocks noGrp="1"/>
          </p:cNvSpPr>
          <p:nvPr>
            <p:ph sz="half" idx="1"/>
          </p:nvPr>
        </p:nvSpPr>
        <p:spPr/>
        <p:txBody>
          <a:bodyPr>
            <a:normAutofit fontScale="77500" lnSpcReduction="20000"/>
          </a:bodyPr>
          <a:lstStyle/>
          <a:p>
            <a:pPr>
              <a:lnSpc>
                <a:spcPct val="120000"/>
              </a:lnSpc>
            </a:pPr>
            <a:r>
              <a:rPr lang="en-US" sz="2800" b="1" dirty="0">
                <a:solidFill>
                  <a:srgbClr val="4D6778"/>
                </a:solidFill>
              </a:rPr>
              <a:t>Typically Stock is “vested” over time, meaning that you may lose the stock if you leave.  This is called a “risk of forfeiture”.</a:t>
            </a:r>
          </a:p>
          <a:p>
            <a:pPr>
              <a:lnSpc>
                <a:spcPct val="120000"/>
              </a:lnSpc>
            </a:pPr>
            <a:r>
              <a:rPr lang="en-US" sz="2800" b="1" dirty="0">
                <a:solidFill>
                  <a:srgbClr val="4D6778"/>
                </a:solidFill>
              </a:rPr>
              <a:t>Under §83, you measure the amount of income when the shares vest:</a:t>
            </a:r>
          </a:p>
          <a:p>
            <a:pPr>
              <a:lnSpc>
                <a:spcPct val="120000"/>
              </a:lnSpc>
            </a:pPr>
            <a:endParaRPr lang="en-US" sz="2800" b="1" dirty="0">
              <a:solidFill>
                <a:srgbClr val="4D6778"/>
              </a:solidFill>
            </a:endParaRPr>
          </a:p>
          <a:p>
            <a:pPr>
              <a:lnSpc>
                <a:spcPct val="120000"/>
              </a:lnSpc>
            </a:pPr>
            <a:r>
              <a:rPr lang="en-US" sz="2800" b="1" dirty="0">
                <a:solidFill>
                  <a:srgbClr val="4D6778"/>
                </a:solidFill>
              </a:rPr>
              <a:t>83(b) election</a:t>
            </a:r>
          </a:p>
          <a:p>
            <a:pPr lvl="1">
              <a:lnSpc>
                <a:spcPct val="120000"/>
              </a:lnSpc>
            </a:pPr>
            <a:r>
              <a:rPr lang="en-US" sz="2400" b="1" dirty="0">
                <a:solidFill>
                  <a:srgbClr val="4D6778"/>
                </a:solidFill>
              </a:rPr>
              <a:t>Measure Now</a:t>
            </a:r>
          </a:p>
          <a:p>
            <a:pPr lvl="1">
              <a:lnSpc>
                <a:spcPct val="120000"/>
              </a:lnSpc>
            </a:pPr>
            <a:r>
              <a:rPr lang="en-US" sz="2400" b="1" dirty="0">
                <a:solidFill>
                  <a:srgbClr val="4D6778"/>
                </a:solidFill>
              </a:rPr>
              <a:t>File within 30 days</a:t>
            </a:r>
          </a:p>
        </p:txBody>
      </p:sp>
      <p:sp>
        <p:nvSpPr>
          <p:cNvPr id="5" name="Content Placeholder 4"/>
          <p:cNvSpPr>
            <a:spLocks noGrp="1"/>
          </p:cNvSpPr>
          <p:nvPr>
            <p:ph sz="half" idx="2"/>
          </p:nvPr>
        </p:nvSpPr>
        <p:spPr/>
        <p:txBody>
          <a:bodyPr>
            <a:normAutofit fontScale="77500" lnSpcReduction="20000"/>
          </a:bodyPr>
          <a:lstStyle/>
          <a:p>
            <a:endParaRPr lang="en-US" dirty="0"/>
          </a:p>
        </p:txBody>
      </p:sp>
      <p:sp>
        <p:nvSpPr>
          <p:cNvPr id="4" name="Footer Placeholder 3"/>
          <p:cNvSpPr>
            <a:spLocks noGrp="1"/>
          </p:cNvSpPr>
          <p:nvPr>
            <p:ph type="ftr" sz="quarter" idx="11"/>
          </p:nvPr>
        </p:nvSpPr>
        <p:spPr/>
        <p:txBody>
          <a:bodyPr/>
          <a:lstStyle/>
          <a:p>
            <a:r>
              <a:rPr lang="en-US"/>
              <a:t>The Nuts and Bolts of New Ventures - Copyright 2025  Joseph G. Hadzima Jr., All Rights Reserved</a:t>
            </a:r>
            <a:endParaRPr lang="en-US" dirty="0"/>
          </a:p>
        </p:txBody>
      </p:sp>
      <p:pic>
        <p:nvPicPr>
          <p:cNvPr id="307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474" y="2286000"/>
            <a:ext cx="3894831" cy="2908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1A53C1D7-FCF5-4C23-B9DD-50B79D693F19}"/>
              </a:ext>
            </a:extLst>
          </p:cNvPr>
          <p:cNvSpPr>
            <a:spLocks noGrp="1"/>
          </p:cNvSpPr>
          <p:nvPr>
            <p:ph type="sldNum" sz="quarter" idx="12"/>
          </p:nvPr>
        </p:nvSpPr>
        <p:spPr/>
        <p:txBody>
          <a:bodyPr/>
          <a:lstStyle/>
          <a:p>
            <a:fld id="{E6677AF7-9EED-4392-B4B8-2553A1AB996D}" type="slidenum">
              <a:rPr lang="en-US" smtClean="0"/>
              <a:t>46</a:t>
            </a:fld>
            <a:endParaRPr lang="en-US"/>
          </a:p>
        </p:txBody>
      </p:sp>
      <p:sp>
        <p:nvSpPr>
          <p:cNvPr id="6" name="Date Placeholder 5">
            <a:extLst>
              <a:ext uri="{FF2B5EF4-FFF2-40B4-BE49-F238E27FC236}">
                <a16:creationId xmlns:a16="http://schemas.microsoft.com/office/drawing/2014/main" id="{24369893-12A8-4F60-8E3C-DF709BE747A7}"/>
              </a:ext>
            </a:extLst>
          </p:cNvPr>
          <p:cNvSpPr>
            <a:spLocks noGrp="1"/>
          </p:cNvSpPr>
          <p:nvPr>
            <p:ph type="dt" sz="half" idx="10"/>
          </p:nvPr>
        </p:nvSpPr>
        <p:spPr/>
        <p:txBody>
          <a:bodyPr/>
          <a:lstStyle/>
          <a:p>
            <a:r>
              <a:rPr lang="en-US"/>
              <a:t>January 2025 </a:t>
            </a:r>
          </a:p>
        </p:txBody>
      </p:sp>
    </p:spTree>
    <p:extLst>
      <p:ext uri="{BB962C8B-B14F-4D97-AF65-F5344CB8AC3E}">
        <p14:creationId xmlns:p14="http://schemas.microsoft.com/office/powerpoint/2010/main" val="1943124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left)">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r>
              <a:rPr lang="en-US"/>
              <a:t>How to Avoid the §83 Trap</a:t>
            </a:r>
            <a:endParaRPr lang="en-US" sz="8000" b="0"/>
          </a:p>
        </p:txBody>
      </p:sp>
      <p:sp>
        <p:nvSpPr>
          <p:cNvPr id="202756" name="Rectangle 4"/>
          <p:cNvSpPr>
            <a:spLocks noGrp="1" noChangeArrowheads="1"/>
          </p:cNvSpPr>
          <p:nvPr>
            <p:ph idx="1"/>
          </p:nvPr>
        </p:nvSpPr>
        <p:spPr bwMode="auto">
          <a:solidFill>
            <a:schemeClr val="bg1"/>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en-US" sz="2000" b="1" dirty="0">
                <a:solidFill>
                  <a:srgbClr val="4D6778"/>
                </a:solidFill>
              </a:rPr>
              <a:t>Separate the Time When Stock is Issued to You from the Investment by Others – i.e.  Incorporate earlier, ISSUE Stock &amp; Make 83(b) Election</a:t>
            </a:r>
          </a:p>
          <a:p>
            <a:r>
              <a:rPr lang="en-US" sz="2400" b="1" dirty="0"/>
              <a:t>Why does Stock not get issued in time?</a:t>
            </a:r>
          </a:p>
          <a:p>
            <a:pPr lvl="1"/>
            <a:r>
              <a:rPr lang="en-US" sz="2000" b="1" dirty="0">
                <a:solidFill>
                  <a:srgbClr val="4D6778"/>
                </a:solidFill>
              </a:rPr>
              <a:t>Too busy         - Not sure who should get what</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grpSp>
        <p:nvGrpSpPr>
          <p:cNvPr id="202762" name="Group 10"/>
          <p:cNvGrpSpPr>
            <a:grpSpLocks noChangeAspect="1"/>
          </p:cNvGrpSpPr>
          <p:nvPr/>
        </p:nvGrpSpPr>
        <p:grpSpPr bwMode="auto">
          <a:xfrm>
            <a:off x="1143000" y="3585210"/>
            <a:ext cx="7162800" cy="3120390"/>
            <a:chOff x="960" y="1776"/>
            <a:chExt cx="4560" cy="2160"/>
          </a:xfrm>
        </p:grpSpPr>
        <p:sp>
          <p:nvSpPr>
            <p:cNvPr id="202757" name="Rectangle 5"/>
            <p:cNvSpPr>
              <a:spLocks noChangeArrowheads="1"/>
            </p:cNvSpPr>
            <p:nvPr/>
          </p:nvSpPr>
          <p:spPr bwMode="auto">
            <a:xfrm>
              <a:off x="960" y="1776"/>
              <a:ext cx="4560" cy="216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58" name="Line 6"/>
            <p:cNvSpPr>
              <a:spLocks noChangeShapeType="1"/>
            </p:cNvSpPr>
            <p:nvPr/>
          </p:nvSpPr>
          <p:spPr bwMode="auto">
            <a:xfrm>
              <a:off x="1584" y="1920"/>
              <a:ext cx="0" cy="17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59" name="Line 7"/>
            <p:cNvSpPr>
              <a:spLocks noChangeShapeType="1"/>
            </p:cNvSpPr>
            <p:nvPr/>
          </p:nvSpPr>
          <p:spPr bwMode="auto">
            <a:xfrm>
              <a:off x="1576" y="3648"/>
              <a:ext cx="33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60" name="Text Box 8"/>
            <p:cNvSpPr txBox="1">
              <a:spLocks noChangeArrowheads="1"/>
            </p:cNvSpPr>
            <p:nvPr/>
          </p:nvSpPr>
          <p:spPr bwMode="auto">
            <a:xfrm>
              <a:off x="4416" y="3667"/>
              <a:ext cx="720" cy="17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latin typeface="Arial Narrow" pitchFamily="34" charset="0"/>
                </a:rPr>
                <a:t>TIME</a:t>
              </a:r>
            </a:p>
          </p:txBody>
        </p:sp>
        <p:sp>
          <p:nvSpPr>
            <p:cNvPr id="202761" name="Text Box 9"/>
            <p:cNvSpPr txBox="1">
              <a:spLocks noChangeArrowheads="1"/>
            </p:cNvSpPr>
            <p:nvPr/>
          </p:nvSpPr>
          <p:spPr bwMode="auto">
            <a:xfrm>
              <a:off x="960" y="1968"/>
              <a:ext cx="720" cy="34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latin typeface="Arial Narrow" pitchFamily="34" charset="0"/>
                </a:rPr>
                <a:t>RELATIVE</a:t>
              </a:r>
            </a:p>
            <a:p>
              <a:pPr>
                <a:spcBef>
                  <a:spcPct val="50000"/>
                </a:spcBef>
              </a:pPr>
              <a:r>
                <a:rPr lang="en-US" sz="1200" b="1">
                  <a:latin typeface="Arial Narrow" pitchFamily="34" charset="0"/>
                </a:rPr>
                <a:t>IMPORTANCE</a:t>
              </a:r>
            </a:p>
          </p:txBody>
        </p:sp>
      </p:grpSp>
      <p:sp>
        <p:nvSpPr>
          <p:cNvPr id="202763" name="Text Box 11"/>
          <p:cNvSpPr txBox="1">
            <a:spLocks noChangeArrowheads="1"/>
          </p:cNvSpPr>
          <p:nvPr/>
        </p:nvSpPr>
        <p:spPr bwMode="auto">
          <a:xfrm>
            <a:off x="2667000" y="3657600"/>
            <a:ext cx="1371600"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rgbClr val="FF0000"/>
                </a:solidFill>
                <a:latin typeface="Arial Narrow" pitchFamily="34" charset="0"/>
              </a:rPr>
              <a:t>TECHNICAL</a:t>
            </a:r>
          </a:p>
        </p:txBody>
      </p:sp>
      <p:sp>
        <p:nvSpPr>
          <p:cNvPr id="202765" name="Line 13"/>
          <p:cNvSpPr>
            <a:spLocks noChangeShapeType="1"/>
          </p:cNvSpPr>
          <p:nvPr/>
        </p:nvSpPr>
        <p:spPr bwMode="auto">
          <a:xfrm>
            <a:off x="3962400" y="3886200"/>
            <a:ext cx="198120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764" name="Text Box 12"/>
          <p:cNvSpPr txBox="1">
            <a:spLocks noChangeArrowheads="1"/>
          </p:cNvSpPr>
          <p:nvPr/>
        </p:nvSpPr>
        <p:spPr bwMode="auto">
          <a:xfrm>
            <a:off x="2743200" y="5562600"/>
            <a:ext cx="1371600"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solidFill>
                  <a:srgbClr val="0000FF"/>
                </a:solidFill>
                <a:latin typeface="Arial Narrow" pitchFamily="34" charset="0"/>
              </a:rPr>
              <a:t>BUSINESS</a:t>
            </a:r>
          </a:p>
        </p:txBody>
      </p:sp>
      <p:sp>
        <p:nvSpPr>
          <p:cNvPr id="202766" name="Line 14"/>
          <p:cNvSpPr>
            <a:spLocks noChangeShapeType="1"/>
          </p:cNvSpPr>
          <p:nvPr/>
        </p:nvSpPr>
        <p:spPr bwMode="auto">
          <a:xfrm flipV="1">
            <a:off x="4038600" y="4876800"/>
            <a:ext cx="1905000" cy="6858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Slide Number Placeholder 3"/>
          <p:cNvSpPr>
            <a:spLocks noGrp="1"/>
          </p:cNvSpPr>
          <p:nvPr>
            <p:ph type="sldNum" sz="quarter" idx="12"/>
          </p:nvPr>
        </p:nvSpPr>
        <p:spPr/>
        <p:txBody>
          <a:bodyPr/>
          <a:lstStyle/>
          <a:p>
            <a:fld id="{E6677AF7-9EED-4392-B4B8-2553A1AB996D}" type="slidenum">
              <a:rPr lang="en-US" smtClean="0"/>
              <a:pPr/>
              <a:t>47</a:t>
            </a:fld>
            <a:endParaRPr lang="en-US" dirty="0"/>
          </a:p>
        </p:txBody>
      </p:sp>
    </p:spTree>
    <p:extLst>
      <p:ext uri="{BB962C8B-B14F-4D97-AF65-F5344CB8AC3E}">
        <p14:creationId xmlns:p14="http://schemas.microsoft.com/office/powerpoint/2010/main" val="25713747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27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275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275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276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276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27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02765"/>
                                        </p:tgtEl>
                                        <p:attrNameLst>
                                          <p:attrName>style.visibility</p:attrName>
                                        </p:attrNameLst>
                                      </p:cBhvr>
                                      <p:to>
                                        <p:strVal val="visible"/>
                                      </p:to>
                                    </p:set>
                                    <p:animEffect transition="in" filter="wipe(up)">
                                      <p:cBhvr>
                                        <p:cTn id="31" dur="500"/>
                                        <p:tgtEl>
                                          <p:spTgt spid="20276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02766"/>
                                        </p:tgtEl>
                                        <p:attrNameLst>
                                          <p:attrName>style.visibility</p:attrName>
                                        </p:attrNameLst>
                                      </p:cBhvr>
                                      <p:to>
                                        <p:strVal val="visible"/>
                                      </p:to>
                                    </p:set>
                                    <p:animEffect transition="in" filter="wipe(down)">
                                      <p:cBhvr>
                                        <p:cTn id="36" dur="500"/>
                                        <p:tgtEl>
                                          <p:spTgt spid="202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3" grpId="0"/>
      <p:bldP spid="202765" grpId="0" animBg="1"/>
      <p:bldP spid="202764" grpId="0"/>
      <p:bldP spid="20276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4" name="Date Placeholder 3"/>
          <p:cNvSpPr>
            <a:spLocks noGrp="1"/>
          </p:cNvSpPr>
          <p:nvPr>
            <p:ph type="dt" sz="half" idx="10"/>
          </p:nvPr>
        </p:nvSpPr>
        <p:spPr/>
        <p:txBody>
          <a:bodyPr/>
          <a:lstStyle/>
          <a:p>
            <a:r>
              <a:rPr lang="en-US"/>
              <a:t>January 2025 </a:t>
            </a:r>
            <a:endParaRPr lang="en-US" dirty="0">
              <a:solidFill>
                <a:srgbClr val="0000FF"/>
              </a:solidFill>
            </a:endParaRPr>
          </a:p>
        </p:txBody>
      </p:sp>
      <p:sp>
        <p:nvSpPr>
          <p:cNvPr id="6" name="Footer Placeholder 5"/>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9071420" cy="116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 y="2975901"/>
            <a:ext cx="9071420" cy="40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 y="3890301"/>
            <a:ext cx="63722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E6677AF7-9EED-4392-B4B8-2553A1AB996D}" type="slidenum">
              <a:rPr lang="en-US" smtClean="0"/>
              <a:t>48</a:t>
            </a:fld>
            <a:endParaRPr lang="en-US"/>
          </a:p>
        </p:txBody>
      </p:sp>
    </p:spTree>
    <p:extLst>
      <p:ext uri="{BB962C8B-B14F-4D97-AF65-F5344CB8AC3E}">
        <p14:creationId xmlns:p14="http://schemas.microsoft.com/office/powerpoint/2010/main" val="268096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r>
              <a:rPr lang="en-US" sz="3600" dirty="0"/>
              <a:t>Sort out the Relationship Among the Founders Up Front</a:t>
            </a:r>
          </a:p>
        </p:txBody>
      </p:sp>
      <p:sp>
        <p:nvSpPr>
          <p:cNvPr id="19459" name="Rectangle 3"/>
          <p:cNvSpPr>
            <a:spLocks noGrp="1" noChangeArrowheads="1"/>
          </p:cNvSpPr>
          <p:nvPr>
            <p:ph idx="1"/>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p>
            <a:pPr>
              <a:lnSpc>
                <a:spcPct val="120000"/>
              </a:lnSpc>
            </a:pPr>
            <a:r>
              <a:rPr lang="en-US" sz="2400" b="1" dirty="0">
                <a:solidFill>
                  <a:srgbClr val="4D6778"/>
                </a:solidFill>
              </a:rPr>
              <a:t>Stockholders in a closely held corporation owe one another a fiduciary duty</a:t>
            </a:r>
          </a:p>
          <a:p>
            <a:r>
              <a:rPr lang="en-US" sz="2400" b="1" dirty="0">
                <a:solidFill>
                  <a:srgbClr val="4D6778"/>
                </a:solidFill>
              </a:rPr>
              <a:t>Who sits on the Board of Directors?</a:t>
            </a:r>
          </a:p>
          <a:p>
            <a:pPr>
              <a:lnSpc>
                <a:spcPct val="120000"/>
              </a:lnSpc>
            </a:pPr>
            <a:r>
              <a:rPr lang="en-US" sz="2400" b="1" dirty="0">
                <a:solidFill>
                  <a:srgbClr val="4D6778"/>
                </a:solidFill>
              </a:rPr>
              <a:t>Who holds what corporate titles (e.g., President, Vice President, Treasurer, Secretary)?</a:t>
            </a:r>
          </a:p>
          <a:p>
            <a:r>
              <a:rPr lang="en-US" sz="2400" b="1" dirty="0">
                <a:solidFill>
                  <a:srgbClr val="4D6778"/>
                </a:solidFill>
              </a:rPr>
              <a:t>Who holds what functional titles (CEO, COO, CTO, etc.)?</a:t>
            </a:r>
          </a:p>
          <a:p>
            <a:r>
              <a:rPr lang="en-US" sz="2400" b="1" dirty="0">
                <a:solidFill>
                  <a:srgbClr val="4D6778"/>
                </a:solidFill>
              </a:rPr>
              <a:t>Restrictions on Stock Transfers</a:t>
            </a:r>
          </a:p>
          <a:p>
            <a:pPr lvl="1"/>
            <a:r>
              <a:rPr lang="en-US" sz="2000" b="1" dirty="0">
                <a:solidFill>
                  <a:srgbClr val="4D6778"/>
                </a:solidFill>
              </a:rPr>
              <a:t>Rights of First Refusal           - Tag-Along rights</a:t>
            </a:r>
          </a:p>
          <a:p>
            <a:pPr lvl="1"/>
            <a:r>
              <a:rPr lang="en-US" sz="2000" b="1" dirty="0">
                <a:solidFill>
                  <a:srgbClr val="4D6778"/>
                </a:solidFill>
              </a:rPr>
              <a:t>Preserve “S” treatment          - Carve Out for Family Transfers</a:t>
            </a:r>
          </a:p>
          <a:p>
            <a:r>
              <a:rPr lang="en-US" sz="2400" b="1" dirty="0">
                <a:solidFill>
                  <a:srgbClr val="4D6778"/>
                </a:solidFill>
              </a:rPr>
              <a:t>Intramural Disputes</a:t>
            </a:r>
          </a:p>
          <a:p>
            <a:r>
              <a:rPr lang="en-US" sz="2400" b="1" dirty="0">
                <a:solidFill>
                  <a:srgbClr val="4D6778"/>
                </a:solidFill>
              </a:rPr>
              <a:t>See the </a:t>
            </a:r>
            <a:r>
              <a:rPr lang="en-US" sz="2400" b="1" dirty="0"/>
              <a:t>“</a:t>
            </a:r>
            <a:r>
              <a:rPr lang="en-US" sz="2400" b="1" dirty="0">
                <a:hlinkClick r:id="rId3"/>
              </a:rPr>
              <a:t>Founders’ Memo</a:t>
            </a:r>
            <a:r>
              <a:rPr lang="en-US" sz="2400" b="1" dirty="0"/>
              <a:t>” </a:t>
            </a:r>
            <a:r>
              <a:rPr lang="en-US" sz="2400" b="1" dirty="0">
                <a:solidFill>
                  <a:srgbClr val="4D6778"/>
                </a:solidFill>
              </a:rPr>
              <a:t>on class website</a:t>
            </a:r>
            <a:endParaRPr lang="en-US" sz="4000" b="1" dirty="0">
              <a:solidFill>
                <a:srgbClr val="4D6778"/>
              </a:solidFill>
            </a:endParaRPr>
          </a:p>
          <a:p>
            <a:pPr lvl="2" algn="just"/>
            <a:endParaRPr lang="en-US" sz="2000" b="1" dirty="0">
              <a:solidFill>
                <a:srgbClr val="4D6778"/>
              </a:solidFill>
            </a:endParaRPr>
          </a:p>
          <a:p>
            <a:endParaRPr lang="en-US" sz="1600" b="1" dirty="0">
              <a:solidFill>
                <a:srgbClr val="4D6778"/>
              </a:solidFill>
            </a:endParaRP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49</a:t>
            </a:fld>
            <a:endParaRPr lang="en-US" dirty="0"/>
          </a:p>
        </p:txBody>
      </p:sp>
    </p:spTree>
    <p:extLst>
      <p:ext uri="{BB962C8B-B14F-4D97-AF65-F5344CB8AC3E}">
        <p14:creationId xmlns:p14="http://schemas.microsoft.com/office/powerpoint/2010/main" val="30263225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Intangibles = Increasing % of Value</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807046" y="1828800"/>
            <a:ext cx="5529907" cy="422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4294967295"/>
          </p:nvPr>
        </p:nvSpPr>
        <p:spPr/>
        <p:txBody>
          <a:bodyPr/>
          <a:lstStyle/>
          <a:p>
            <a:r>
              <a:rPr lang="en-US" sz="1100" dirty="0"/>
              <a:t>The Nuts and Bolts of New Ventures - Copyright 2025  Joseph G. Hadzima Jr  All Rights Reserved</a:t>
            </a:r>
          </a:p>
        </p:txBody>
      </p:sp>
      <p:sp>
        <p:nvSpPr>
          <p:cNvPr id="5" name="Date Placeholder 4"/>
          <p:cNvSpPr>
            <a:spLocks noGrp="1"/>
          </p:cNvSpPr>
          <p:nvPr>
            <p:ph type="dt" sz="half" idx="4294967295"/>
          </p:nvPr>
        </p:nvSpPr>
        <p:spPr/>
        <p:txBody>
          <a:bodyPr/>
          <a:lstStyle/>
          <a:p>
            <a:r>
              <a:rPr lang="en-US"/>
              <a:t>January 2025 </a:t>
            </a:r>
            <a:endParaRPr lang="en-US" dirty="0"/>
          </a:p>
        </p:txBody>
      </p:sp>
      <p:sp>
        <p:nvSpPr>
          <p:cNvPr id="4" name="Slide Number Placeholder 3"/>
          <p:cNvSpPr>
            <a:spLocks noGrp="1"/>
          </p:cNvSpPr>
          <p:nvPr>
            <p:ph type="sldNum" sz="quarter" idx="4294967295"/>
          </p:nvPr>
        </p:nvSpPr>
        <p:spPr/>
        <p:txBody>
          <a:bodyPr/>
          <a:lstStyle/>
          <a:p>
            <a:fld id="{E6677AF7-9EED-4392-B4B8-2553A1AB996D}" type="slidenum">
              <a:rPr lang="en-US" sz="1100" smtClean="0"/>
              <a:pPr/>
              <a:t>5</a:t>
            </a:fld>
            <a:endParaRPr lang="en-US" sz="1100"/>
          </a:p>
        </p:txBody>
      </p:sp>
      <p:sp>
        <p:nvSpPr>
          <p:cNvPr id="6" name="TextBox 5">
            <a:extLst>
              <a:ext uri="{FF2B5EF4-FFF2-40B4-BE49-F238E27FC236}">
                <a16:creationId xmlns:a16="http://schemas.microsoft.com/office/drawing/2014/main" id="{300AA506-75EE-4468-887C-E6B729108455}"/>
              </a:ext>
            </a:extLst>
          </p:cNvPr>
          <p:cNvSpPr txBox="1"/>
          <p:nvPr/>
        </p:nvSpPr>
        <p:spPr>
          <a:xfrm>
            <a:off x="2057400" y="6049963"/>
            <a:ext cx="5562600" cy="338554"/>
          </a:xfrm>
          <a:prstGeom prst="rect">
            <a:avLst/>
          </a:prstGeom>
          <a:noFill/>
        </p:spPr>
        <p:txBody>
          <a:bodyPr wrap="square" rtlCol="0">
            <a:spAutoFit/>
          </a:bodyPr>
          <a:lstStyle/>
          <a:p>
            <a:r>
              <a:rPr lang="en-US" sz="800" b="0" i="0" u="none" strike="noStrike" baseline="0" dirty="0">
                <a:solidFill>
                  <a:srgbClr val="4D6778"/>
                </a:solidFill>
                <a:latin typeface="Arial" panose="020B0604020202020204" pitchFamily="34" charset="0"/>
              </a:rPr>
              <a:t>© Ocean </a:t>
            </a:r>
            <a:r>
              <a:rPr lang="en-US" sz="800" b="0" i="0" u="none" strike="noStrike" baseline="0" dirty="0" err="1">
                <a:solidFill>
                  <a:srgbClr val="4D6778"/>
                </a:solidFill>
                <a:latin typeface="Arial" panose="020B0604020202020204" pitchFamily="34" charset="0"/>
              </a:rPr>
              <a:t>Tomo</a:t>
            </a:r>
            <a:r>
              <a:rPr lang="en-US" sz="800" b="0" i="0" u="none" strike="noStrike" baseline="0" dirty="0">
                <a:solidFill>
                  <a:srgbClr val="4D6778"/>
                </a:solidFill>
                <a:latin typeface="Arial" panose="020B0604020202020204" pitchFamily="34" charset="0"/>
              </a:rPr>
              <a:t>. All rights reserved. This content is excluded from our Creative Commons license. For more information, see </a:t>
            </a:r>
            <a:r>
              <a:rPr lang="en-US" sz="800" b="0" i="0" u="none" strike="noStrike" baseline="0" dirty="0">
                <a:solidFill>
                  <a:srgbClr val="0000FF"/>
                </a:solidFill>
                <a:latin typeface="Arial" panose="020B0604020202020204" pitchFamily="34" charset="0"/>
                <a:hlinkClick r:id="rId4"/>
              </a:rPr>
              <a:t>https://ocw.mit.edu/help/faq-fair-use/</a:t>
            </a:r>
            <a:endParaRPr lang="en-US" sz="800" dirty="0"/>
          </a:p>
        </p:txBody>
      </p:sp>
    </p:spTree>
    <p:extLst>
      <p:ext uri="{BB962C8B-B14F-4D97-AF65-F5344CB8AC3E}">
        <p14:creationId xmlns:p14="http://schemas.microsoft.com/office/powerpoint/2010/main" val="4816145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bwMode="auto">
          <a:noFill/>
          <a:ln>
            <a:noFill/>
            <a:miter lim="800000"/>
            <a:headEnd/>
            <a:tailEnd/>
          </a:ln>
        </p:spPr>
        <p:txBody>
          <a:bodyPr vert="horz" wrap="square" lIns="91440" tIns="45720" rIns="91440" bIns="45720" numCol="1" anchor="ctr" anchorCtr="0" compatLnSpc="1">
            <a:prstTxWarp prst="textNoShape">
              <a:avLst/>
            </a:prstTxWarp>
            <a:normAutofit/>
          </a:bodyPr>
          <a:lstStyle/>
          <a:p>
            <a:r>
              <a:rPr lang="en-US" dirty="0"/>
              <a:t>Founder Equity Splits</a:t>
            </a:r>
            <a:endParaRPr lang="en-US" sz="3200" dirty="0"/>
          </a:p>
        </p:txBody>
      </p:sp>
      <p:sp>
        <p:nvSpPr>
          <p:cNvPr id="114691" name="Rectangle 3"/>
          <p:cNvSpPr>
            <a:spLocks noGrp="1" noChangeArrowheads="1"/>
          </p:cNvSpPr>
          <p:nvPr>
            <p:ph idx="1"/>
          </p:nvPr>
        </p:nvSpPr>
        <p:spPr bwMode="auto">
          <a:noFill/>
          <a:ln>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a:spcBef>
                <a:spcPts val="0"/>
              </a:spcBef>
              <a:spcAft>
                <a:spcPts val="600"/>
              </a:spcAft>
            </a:pPr>
            <a:r>
              <a:rPr lang="en-US" sz="2800" b="1" dirty="0">
                <a:solidFill>
                  <a:srgbClr val="4D6778"/>
                </a:solidFill>
              </a:rPr>
              <a:t>Culture/Negotiated – </a:t>
            </a:r>
            <a:r>
              <a:rPr lang="en-US" sz="2800" b="1" dirty="0" err="1">
                <a:solidFill>
                  <a:srgbClr val="4D6778"/>
                </a:solidFill>
              </a:rPr>
              <a:t>Kenan</a:t>
            </a:r>
            <a:r>
              <a:rPr lang="en-US" sz="2800" b="1" dirty="0">
                <a:solidFill>
                  <a:srgbClr val="4D6778"/>
                </a:solidFill>
              </a:rPr>
              <a:t> Systems</a:t>
            </a:r>
          </a:p>
          <a:p>
            <a:pPr>
              <a:spcBef>
                <a:spcPts val="0"/>
              </a:spcBef>
              <a:spcAft>
                <a:spcPts val="600"/>
              </a:spcAft>
            </a:pPr>
            <a:r>
              <a:rPr lang="en-US" sz="2800" b="1" dirty="0">
                <a:solidFill>
                  <a:srgbClr val="4D6778"/>
                </a:solidFill>
              </a:rPr>
              <a:t>Value of past contributions</a:t>
            </a:r>
          </a:p>
          <a:p>
            <a:pPr>
              <a:spcBef>
                <a:spcPts val="0"/>
              </a:spcBef>
              <a:spcAft>
                <a:spcPts val="600"/>
              </a:spcAft>
            </a:pPr>
            <a:r>
              <a:rPr lang="en-US" sz="2800" b="1" dirty="0">
                <a:solidFill>
                  <a:srgbClr val="4D6778"/>
                </a:solidFill>
              </a:rPr>
              <a:t>Value of future contributions</a:t>
            </a:r>
          </a:p>
          <a:p>
            <a:pPr lvl="1">
              <a:spcBef>
                <a:spcPts val="0"/>
              </a:spcBef>
              <a:spcAft>
                <a:spcPts val="600"/>
              </a:spcAft>
            </a:pPr>
            <a:r>
              <a:rPr lang="en-US" b="1" dirty="0">
                <a:solidFill>
                  <a:srgbClr val="4D6778"/>
                </a:solidFill>
              </a:rPr>
              <a:t>Over next 12 months – When Do You Join?</a:t>
            </a:r>
          </a:p>
          <a:p>
            <a:pPr lvl="1">
              <a:spcBef>
                <a:spcPts val="0"/>
              </a:spcBef>
              <a:spcAft>
                <a:spcPts val="600"/>
              </a:spcAft>
            </a:pPr>
            <a:r>
              <a:rPr lang="en-US" b="1" dirty="0">
                <a:solidFill>
                  <a:srgbClr val="4D6778"/>
                </a:solidFill>
              </a:rPr>
              <a:t>Over next 4 years</a:t>
            </a:r>
          </a:p>
          <a:p>
            <a:pPr>
              <a:spcBef>
                <a:spcPts val="0"/>
              </a:spcBef>
              <a:spcAft>
                <a:spcPts val="600"/>
              </a:spcAft>
            </a:pPr>
            <a:r>
              <a:rPr lang="en-US" sz="2800" b="1" dirty="0">
                <a:solidFill>
                  <a:srgbClr val="4D6778"/>
                </a:solidFill>
              </a:rPr>
              <a:t>Ownership of IP</a:t>
            </a:r>
          </a:p>
          <a:p>
            <a:pPr>
              <a:spcBef>
                <a:spcPts val="0"/>
              </a:spcBef>
              <a:spcAft>
                <a:spcPts val="600"/>
              </a:spcAft>
            </a:pPr>
            <a:r>
              <a:rPr lang="en-US" sz="2800" b="1" dirty="0">
                <a:solidFill>
                  <a:srgbClr val="4D6778"/>
                </a:solidFill>
              </a:rPr>
              <a:t>Sacrifice &amp; Commitment</a:t>
            </a:r>
          </a:p>
          <a:p>
            <a:pPr lvl="1">
              <a:spcBef>
                <a:spcPts val="0"/>
              </a:spcBef>
              <a:spcAft>
                <a:spcPts val="600"/>
              </a:spcAft>
            </a:pPr>
            <a:r>
              <a:rPr lang="en-US" sz="2400" b="1" dirty="0">
                <a:solidFill>
                  <a:srgbClr val="4D6778"/>
                </a:solidFill>
              </a:rPr>
              <a:t>Individual’s external or “Market value”</a:t>
            </a:r>
          </a:p>
          <a:p>
            <a:pPr>
              <a:spcBef>
                <a:spcPts val="0"/>
              </a:spcBef>
              <a:spcAft>
                <a:spcPts val="600"/>
              </a:spcAft>
            </a:pPr>
            <a:r>
              <a:rPr lang="en-US" sz="2800" b="1" dirty="0">
                <a:solidFill>
                  <a:srgbClr val="4D6778"/>
                </a:solidFill>
              </a:rPr>
              <a:t>Internal Equity – Assume that everyone finds out</a:t>
            </a:r>
          </a:p>
          <a:p>
            <a:pPr marL="0" indent="0">
              <a:spcBef>
                <a:spcPts val="0"/>
              </a:spcBef>
              <a:spcAft>
                <a:spcPts val="600"/>
              </a:spcAft>
              <a:buNone/>
            </a:pPr>
            <a:endParaRPr lang="en-US" sz="2800" b="1" dirty="0">
              <a:solidFill>
                <a:srgbClr val="4D6778"/>
              </a:solidFill>
            </a:endParaRP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50</a:t>
            </a:fld>
            <a:endParaRPr lang="en-US" dirty="0"/>
          </a:p>
        </p:txBody>
      </p:sp>
    </p:spTree>
    <p:extLst>
      <p:ext uri="{BB962C8B-B14F-4D97-AF65-F5344CB8AC3E}">
        <p14:creationId xmlns:p14="http://schemas.microsoft.com/office/powerpoint/2010/main" val="417398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6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6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69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469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469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469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6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noFill/>
          <a:ln>
            <a:noFill/>
            <a:miter lim="800000"/>
            <a:headEnd/>
            <a:tailEnd/>
          </a:ln>
        </p:spPr>
        <p:txBody>
          <a:bodyPr vert="horz" wrap="square" lIns="91440" tIns="45720" rIns="91440" bIns="45720" numCol="1" anchor="ctr" anchorCtr="0" compatLnSpc="1">
            <a:prstTxWarp prst="textNoShape">
              <a:avLst/>
            </a:prstTxWarp>
            <a:normAutofit/>
          </a:bodyPr>
          <a:lstStyle/>
          <a:p>
            <a:r>
              <a:rPr lang="en-US" dirty="0"/>
              <a:t>Philosophy on Team Building</a:t>
            </a:r>
          </a:p>
        </p:txBody>
      </p:sp>
      <p:sp>
        <p:nvSpPr>
          <p:cNvPr id="112643" name="Rectangle 3"/>
          <p:cNvSpPr>
            <a:spLocks noGrp="1" noChangeArrowheads="1"/>
          </p:cNvSpPr>
          <p:nvPr>
            <p:ph idx="1"/>
          </p:nvPr>
        </p:nvSpPr>
        <p:spPr bwMode="auto">
          <a:noFill/>
          <a:ln>
            <a:noFill/>
            <a:miter lim="800000"/>
            <a:headEnd/>
            <a:tailEnd/>
          </a:ln>
        </p:spPr>
        <p:txBody>
          <a:bodyPr vert="horz" wrap="square" lIns="91440" tIns="45720" rIns="91440" bIns="45720" numCol="1" anchor="t" anchorCtr="0" compatLnSpc="1">
            <a:prstTxWarp prst="textNoShape">
              <a:avLst/>
            </a:prstTxWarp>
          </a:bodyPr>
          <a:lstStyle/>
          <a:p>
            <a:pPr>
              <a:spcAft>
                <a:spcPct val="50000"/>
              </a:spcAft>
            </a:pPr>
            <a:r>
              <a:rPr lang="en-US" sz="2400" b="1" dirty="0">
                <a:solidFill>
                  <a:srgbClr val="4D6778"/>
                </a:solidFill>
              </a:rPr>
              <a:t>Work </a:t>
            </a:r>
            <a:r>
              <a:rPr lang="en-US" sz="2400" b="1" u="sng" dirty="0">
                <a:solidFill>
                  <a:srgbClr val="4D6778"/>
                </a:solidFill>
              </a:rPr>
              <a:t>To Be</a:t>
            </a:r>
            <a:r>
              <a:rPr lang="en-US" sz="2400" b="1" dirty="0">
                <a:solidFill>
                  <a:srgbClr val="4D6778"/>
                </a:solidFill>
              </a:rPr>
              <a:t> Completed </a:t>
            </a:r>
            <a:r>
              <a:rPr lang="en-US" sz="2800" b="1" dirty="0">
                <a:solidFill>
                  <a:srgbClr val="4D6778"/>
                </a:solidFill>
              </a:rPr>
              <a:t>&gt;&gt;</a:t>
            </a:r>
            <a:r>
              <a:rPr lang="en-US" sz="2400" b="1" dirty="0">
                <a:solidFill>
                  <a:srgbClr val="4D6778"/>
                </a:solidFill>
              </a:rPr>
              <a:t> Work Completed</a:t>
            </a:r>
          </a:p>
          <a:p>
            <a:pPr>
              <a:spcAft>
                <a:spcPct val="50000"/>
              </a:spcAft>
            </a:pPr>
            <a:r>
              <a:rPr lang="en-US" sz="2400" b="1" dirty="0">
                <a:solidFill>
                  <a:srgbClr val="4D6778"/>
                </a:solidFill>
              </a:rPr>
              <a:t>Compensate for both Risk and Sacrifice</a:t>
            </a:r>
          </a:p>
          <a:p>
            <a:pPr>
              <a:spcAft>
                <a:spcPct val="50000"/>
              </a:spcAft>
            </a:pPr>
            <a:r>
              <a:rPr lang="en-US" sz="2400" b="1" dirty="0">
                <a:solidFill>
                  <a:srgbClr val="4D6778"/>
                </a:solidFill>
              </a:rPr>
              <a:t>Reward for getting to the End Zone</a:t>
            </a:r>
          </a:p>
          <a:p>
            <a:pPr>
              <a:spcAft>
                <a:spcPct val="50000"/>
              </a:spcAft>
            </a:pPr>
            <a:r>
              <a:rPr lang="en-US" sz="2400" b="1" dirty="0">
                <a:solidFill>
                  <a:srgbClr val="4D6778"/>
                </a:solidFill>
              </a:rPr>
              <a:t>Maintain Internal Equity</a:t>
            </a:r>
          </a:p>
          <a:p>
            <a:pPr>
              <a:spcAft>
                <a:spcPct val="50000"/>
              </a:spcAft>
            </a:pPr>
            <a:r>
              <a:rPr lang="en-US" sz="2400" b="1" dirty="0">
                <a:solidFill>
                  <a:srgbClr val="4D6778"/>
                </a:solidFill>
              </a:rPr>
              <a:t>EVERYONE should Vest – Typically 4 years</a:t>
            </a:r>
          </a:p>
          <a:p>
            <a:pPr>
              <a:spcAft>
                <a:spcPct val="50000"/>
              </a:spcAft>
              <a:buFontTx/>
              <a:buNone/>
            </a:pPr>
            <a:r>
              <a:rPr lang="en-US" sz="2400" b="1" dirty="0">
                <a:solidFill>
                  <a:srgbClr val="4D6778"/>
                </a:solidFill>
              </a:rPr>
              <a:t>	BUT - every situation is different and rules are made to be broken</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TextBox 3"/>
          <p:cNvSpPr txBox="1"/>
          <p:nvPr/>
        </p:nvSpPr>
        <p:spPr>
          <a:xfrm>
            <a:off x="6858000" y="6096000"/>
            <a:ext cx="1905000" cy="261610"/>
          </a:xfrm>
          <a:prstGeom prst="rect">
            <a:avLst/>
          </a:prstGeom>
          <a:noFill/>
        </p:spPr>
        <p:txBody>
          <a:bodyPr wrap="square" rtlCol="0">
            <a:spAutoFit/>
          </a:bodyPr>
          <a:lstStyle/>
          <a:p>
            <a:r>
              <a:rPr lang="en-US" sz="1050" dirty="0">
                <a:latin typeface="+mn-lt"/>
              </a:rPr>
              <a:t>From Charlie </a:t>
            </a:r>
            <a:r>
              <a:rPr lang="en-US" sz="1050" dirty="0" err="1">
                <a:latin typeface="+mn-lt"/>
              </a:rPr>
              <a:t>Tillett</a:t>
            </a:r>
            <a:r>
              <a:rPr lang="en-US" sz="1050" dirty="0">
                <a:latin typeface="+mn-lt"/>
              </a:rPr>
              <a:t> slides</a:t>
            </a:r>
          </a:p>
        </p:txBody>
      </p:sp>
      <p:sp>
        <p:nvSpPr>
          <p:cNvPr id="5" name="Slide Number Placeholder 4"/>
          <p:cNvSpPr>
            <a:spLocks noGrp="1"/>
          </p:cNvSpPr>
          <p:nvPr>
            <p:ph type="sldNum" sz="quarter" idx="12"/>
          </p:nvPr>
        </p:nvSpPr>
        <p:spPr/>
        <p:txBody>
          <a:bodyPr/>
          <a:lstStyle/>
          <a:p>
            <a:fld id="{E6677AF7-9EED-4392-B4B8-2553A1AB996D}" type="slidenum">
              <a:rPr lang="en-US" smtClean="0"/>
              <a:pPr/>
              <a:t>51</a:t>
            </a:fld>
            <a:endParaRPr lang="en-US" dirty="0"/>
          </a:p>
        </p:txBody>
      </p:sp>
    </p:spTree>
    <p:extLst>
      <p:ext uri="{BB962C8B-B14F-4D97-AF65-F5344CB8AC3E}">
        <p14:creationId xmlns:p14="http://schemas.microsoft.com/office/powerpoint/2010/main" val="1468569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noFill/>
          <a:ln>
            <a:noFill/>
            <a:miter lim="800000"/>
            <a:headEnd/>
            <a:tailEnd/>
          </a:ln>
        </p:spPr>
        <p:txBody>
          <a:bodyPr vert="horz" wrap="square" lIns="91440" tIns="45720" rIns="91440" bIns="45720" numCol="1" anchor="ctr" anchorCtr="0" compatLnSpc="1">
            <a:prstTxWarp prst="textNoShape">
              <a:avLst/>
            </a:prstTxWarp>
            <a:normAutofit/>
          </a:bodyPr>
          <a:lstStyle/>
          <a:p>
            <a:r>
              <a:rPr lang="en-US" dirty="0"/>
              <a:t>Employees - Equity</a:t>
            </a:r>
            <a:endParaRPr lang="en-US" sz="3200" dirty="0"/>
          </a:p>
        </p:txBody>
      </p:sp>
      <p:sp>
        <p:nvSpPr>
          <p:cNvPr id="115715" name="Rectangle 3"/>
          <p:cNvSpPr>
            <a:spLocks noGrp="1" noChangeArrowheads="1"/>
          </p:cNvSpPr>
          <p:nvPr>
            <p:ph idx="1"/>
          </p:nvPr>
        </p:nvSpPr>
        <p:spPr bwMode="auto">
          <a:solidFill>
            <a:schemeClr val="bg1"/>
          </a:solidFill>
          <a:ln>
            <a:noFill/>
            <a:miter lim="800000"/>
            <a:headEnd/>
            <a:tailEnd/>
          </a:ln>
        </p:spPr>
        <p:txBody>
          <a:bodyPr vert="horz" wrap="square" lIns="91440" tIns="45720" rIns="91440" bIns="45720" numCol="1" anchor="t" anchorCtr="0" compatLnSpc="1">
            <a:prstTxWarp prst="textNoShape">
              <a:avLst/>
            </a:prstTxWarp>
          </a:bodyPr>
          <a:lstStyle/>
          <a:p>
            <a:pPr>
              <a:spcBef>
                <a:spcPts val="0"/>
              </a:spcBef>
              <a:spcAft>
                <a:spcPts val="600"/>
              </a:spcAft>
            </a:pPr>
            <a:r>
              <a:rPr lang="en-US" sz="2800" b="1" dirty="0">
                <a:solidFill>
                  <a:srgbClr val="4D6778"/>
                </a:solidFill>
              </a:rPr>
              <a:t>Company’s stage</a:t>
            </a:r>
          </a:p>
          <a:p>
            <a:pPr lvl="1">
              <a:spcBef>
                <a:spcPts val="0"/>
              </a:spcBef>
              <a:spcAft>
                <a:spcPts val="600"/>
              </a:spcAft>
            </a:pPr>
            <a:r>
              <a:rPr lang="en-US" b="1" dirty="0">
                <a:solidFill>
                  <a:srgbClr val="4D6778"/>
                </a:solidFill>
              </a:rPr>
              <a:t>Funding</a:t>
            </a:r>
          </a:p>
          <a:p>
            <a:pPr lvl="1">
              <a:spcBef>
                <a:spcPts val="0"/>
              </a:spcBef>
              <a:spcAft>
                <a:spcPts val="600"/>
              </a:spcAft>
            </a:pPr>
            <a:r>
              <a:rPr lang="en-US" b="1" dirty="0">
                <a:solidFill>
                  <a:srgbClr val="4D6778"/>
                </a:solidFill>
              </a:rPr>
              <a:t>Revenue</a:t>
            </a:r>
          </a:p>
          <a:p>
            <a:pPr lvl="1">
              <a:spcBef>
                <a:spcPts val="0"/>
              </a:spcBef>
              <a:spcAft>
                <a:spcPts val="600"/>
              </a:spcAft>
            </a:pPr>
            <a:r>
              <a:rPr lang="en-US" b="1" dirty="0">
                <a:solidFill>
                  <a:srgbClr val="4D6778"/>
                </a:solidFill>
              </a:rPr>
              <a:t>Liquidity</a:t>
            </a:r>
          </a:p>
          <a:p>
            <a:pPr>
              <a:spcBef>
                <a:spcPts val="0"/>
              </a:spcBef>
              <a:spcAft>
                <a:spcPts val="600"/>
              </a:spcAft>
            </a:pPr>
            <a:r>
              <a:rPr lang="en-US" sz="2800" b="1" dirty="0">
                <a:solidFill>
                  <a:srgbClr val="4D6778"/>
                </a:solidFill>
              </a:rPr>
              <a:t>Employee’s value to company</a:t>
            </a:r>
          </a:p>
          <a:p>
            <a:pPr>
              <a:spcBef>
                <a:spcPts val="0"/>
              </a:spcBef>
              <a:spcAft>
                <a:spcPts val="600"/>
              </a:spcAft>
            </a:pPr>
            <a:r>
              <a:rPr lang="en-US" sz="2800" b="1" dirty="0">
                <a:solidFill>
                  <a:srgbClr val="4D6778"/>
                </a:solidFill>
              </a:rPr>
              <a:t>Employee’s market value </a:t>
            </a:r>
          </a:p>
          <a:p>
            <a:pPr>
              <a:spcBef>
                <a:spcPts val="0"/>
              </a:spcBef>
              <a:spcAft>
                <a:spcPts val="600"/>
              </a:spcAft>
            </a:pPr>
            <a:r>
              <a:rPr lang="en-US" sz="2800" b="1" dirty="0">
                <a:solidFill>
                  <a:srgbClr val="4D6778"/>
                </a:solidFill>
              </a:rPr>
              <a:t>Internal equity</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52</a:t>
            </a:fld>
            <a:endParaRPr lang="en-US" dirty="0"/>
          </a:p>
        </p:txBody>
      </p:sp>
    </p:spTree>
    <p:extLst>
      <p:ext uri="{BB962C8B-B14F-4D97-AF65-F5344CB8AC3E}">
        <p14:creationId xmlns:p14="http://schemas.microsoft.com/office/powerpoint/2010/main" val="2771355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r>
              <a:rPr lang="en-US" sz="3600" dirty="0"/>
              <a:t>Who gets Pie and How Big are the Slices?</a:t>
            </a:r>
            <a:endParaRPr lang="en-US" sz="6600" b="0" dirty="0"/>
          </a:p>
        </p:txBody>
      </p:sp>
      <p:sp>
        <p:nvSpPr>
          <p:cNvPr id="64515" name="Rectangle 3"/>
          <p:cNvSpPr>
            <a:spLocks noGrp="1" noChangeArrowheads="1"/>
          </p:cNvSpPr>
          <p:nvPr>
            <p:ph idx="1"/>
          </p:nvPr>
        </p:nvSpPr>
        <p:spPr bwMode="auto">
          <a:xfrm>
            <a:off x="457200" y="1828800"/>
            <a:ext cx="83820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a:lnSpc>
                <a:spcPct val="100000"/>
              </a:lnSpc>
            </a:pPr>
            <a:r>
              <a:rPr lang="en-US" sz="2400" b="1" dirty="0">
                <a:solidFill>
                  <a:srgbClr val="4D6778"/>
                </a:solidFill>
              </a:rPr>
              <a:t>What fraction of the equity goes into equity compensation pool?</a:t>
            </a:r>
          </a:p>
          <a:p>
            <a:pPr lvl="1">
              <a:lnSpc>
                <a:spcPct val="100000"/>
              </a:lnSpc>
              <a:spcBef>
                <a:spcPts val="0"/>
              </a:spcBef>
              <a:spcAft>
                <a:spcPts val="0"/>
              </a:spcAft>
            </a:pPr>
            <a:r>
              <a:rPr lang="en-US" sz="2000" b="1" dirty="0">
                <a:solidFill>
                  <a:srgbClr val="4D6778"/>
                </a:solidFill>
              </a:rPr>
              <a:t>Initial Pool for 2 to 3 years; tie to Headcount Plan</a:t>
            </a:r>
          </a:p>
          <a:p>
            <a:pPr lvl="1">
              <a:lnSpc>
                <a:spcPct val="100000"/>
              </a:lnSpc>
              <a:spcBef>
                <a:spcPts val="0"/>
              </a:spcBef>
              <a:spcAft>
                <a:spcPts val="0"/>
              </a:spcAft>
            </a:pPr>
            <a:r>
              <a:rPr lang="en-US" sz="2000" b="1" dirty="0">
                <a:solidFill>
                  <a:srgbClr val="4D6778"/>
                </a:solidFill>
              </a:rPr>
              <a:t>First Round Venture Financing – 12% to 18% pool – fully diluted </a:t>
            </a:r>
          </a:p>
          <a:p>
            <a:pPr>
              <a:lnSpc>
                <a:spcPct val="100000"/>
              </a:lnSpc>
            </a:pPr>
            <a:r>
              <a:rPr lang="en-US" sz="2400" b="1" dirty="0">
                <a:solidFill>
                  <a:srgbClr val="4D6778"/>
                </a:solidFill>
              </a:rPr>
              <a:t>Who is eligible?</a:t>
            </a:r>
          </a:p>
          <a:p>
            <a:pPr lvl="1">
              <a:lnSpc>
                <a:spcPct val="100000"/>
              </a:lnSpc>
              <a:spcBef>
                <a:spcPts val="0"/>
              </a:spcBef>
              <a:spcAft>
                <a:spcPts val="0"/>
              </a:spcAft>
            </a:pPr>
            <a:r>
              <a:rPr lang="en-US" sz="2000" b="1" dirty="0">
                <a:solidFill>
                  <a:srgbClr val="4D6778"/>
                </a:solidFill>
              </a:rPr>
              <a:t>Key employees</a:t>
            </a:r>
          </a:p>
          <a:p>
            <a:pPr lvl="1">
              <a:lnSpc>
                <a:spcPct val="100000"/>
              </a:lnSpc>
              <a:spcBef>
                <a:spcPts val="0"/>
              </a:spcBef>
              <a:spcAft>
                <a:spcPts val="0"/>
              </a:spcAft>
            </a:pPr>
            <a:r>
              <a:rPr lang="en-US" sz="2000" b="1" dirty="0">
                <a:solidFill>
                  <a:srgbClr val="4D6778"/>
                </a:solidFill>
              </a:rPr>
              <a:t>Middle and rank-and-file employees</a:t>
            </a:r>
          </a:p>
          <a:p>
            <a:pPr lvl="1">
              <a:lnSpc>
                <a:spcPct val="100000"/>
              </a:lnSpc>
              <a:spcBef>
                <a:spcPts val="0"/>
              </a:spcBef>
              <a:spcAft>
                <a:spcPts val="0"/>
              </a:spcAft>
            </a:pPr>
            <a:r>
              <a:rPr lang="en-US" sz="2000" b="1" dirty="0">
                <a:solidFill>
                  <a:srgbClr val="4D6778"/>
                </a:solidFill>
              </a:rPr>
              <a:t>Directors</a:t>
            </a:r>
          </a:p>
          <a:p>
            <a:pPr lvl="1">
              <a:lnSpc>
                <a:spcPct val="100000"/>
              </a:lnSpc>
              <a:spcBef>
                <a:spcPts val="0"/>
              </a:spcBef>
              <a:spcAft>
                <a:spcPts val="0"/>
              </a:spcAft>
            </a:pPr>
            <a:r>
              <a:rPr lang="en-US" sz="2000" b="1" dirty="0">
                <a:solidFill>
                  <a:srgbClr val="4D6778"/>
                </a:solidFill>
              </a:rPr>
              <a:t>Consultants</a:t>
            </a:r>
          </a:p>
          <a:p>
            <a:pPr>
              <a:lnSpc>
                <a:spcPct val="100000"/>
              </a:lnSpc>
            </a:pPr>
            <a:r>
              <a:rPr lang="en-US" sz="2400" b="1" dirty="0">
                <a:solidFill>
                  <a:srgbClr val="4D6778"/>
                </a:solidFill>
              </a:rPr>
              <a:t>Determining award size -- compensation experts and surveys</a:t>
            </a:r>
            <a:endParaRPr lang="en-US" b="1" dirty="0">
              <a:solidFill>
                <a:srgbClr val="4D6778"/>
              </a:solidFill>
            </a:endParaRPr>
          </a:p>
          <a:p>
            <a:pPr>
              <a:lnSpc>
                <a:spcPct val="110000"/>
              </a:lnSpc>
            </a:pPr>
            <a:endParaRPr lang="en-US" sz="1200" b="1" dirty="0">
              <a:solidFill>
                <a:srgbClr val="4D6778"/>
              </a:solidFill>
            </a:endParaRP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53</a:t>
            </a:fld>
            <a:endParaRPr lang="en-US" dirty="0"/>
          </a:p>
        </p:txBody>
      </p:sp>
      <p:sp>
        <p:nvSpPr>
          <p:cNvPr id="5" name="TextBox 4">
            <a:extLst>
              <a:ext uri="{FF2B5EF4-FFF2-40B4-BE49-F238E27FC236}">
                <a16:creationId xmlns:a16="http://schemas.microsoft.com/office/drawing/2014/main" id="{5140BEF5-00B7-40E4-9983-DB371B27CFD8}"/>
              </a:ext>
            </a:extLst>
          </p:cNvPr>
          <p:cNvSpPr txBox="1"/>
          <p:nvPr/>
        </p:nvSpPr>
        <p:spPr>
          <a:xfrm>
            <a:off x="3581400" y="5791200"/>
            <a:ext cx="5181600" cy="369332"/>
          </a:xfrm>
          <a:prstGeom prst="rect">
            <a:avLst/>
          </a:prstGeom>
          <a:noFill/>
        </p:spPr>
        <p:txBody>
          <a:bodyPr wrap="square" rtlCol="0">
            <a:spAutoFit/>
          </a:bodyPr>
          <a:lstStyle/>
          <a:p>
            <a:r>
              <a:rPr lang="en-US" dirty="0">
                <a:solidFill>
                  <a:srgbClr val="760025"/>
                </a:solidFill>
              </a:rPr>
              <a:t>YouTube:</a:t>
            </a:r>
            <a:r>
              <a:rPr lang="en-US" dirty="0"/>
              <a:t>  </a:t>
            </a:r>
            <a:r>
              <a:rPr lang="en-US" dirty="0">
                <a:hlinkClick r:id="rId3"/>
              </a:rPr>
              <a:t>Using Stock and Options as Compensation</a:t>
            </a:r>
            <a:endParaRPr lang="en-US" dirty="0"/>
          </a:p>
        </p:txBody>
      </p:sp>
    </p:spTree>
    <p:extLst>
      <p:ext uri="{BB962C8B-B14F-4D97-AF65-F5344CB8AC3E}">
        <p14:creationId xmlns:p14="http://schemas.microsoft.com/office/powerpoint/2010/main" val="27558068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45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51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51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51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515">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451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a:bodyPr>
          <a:lstStyle/>
          <a:p>
            <a:r>
              <a:rPr lang="en-US" dirty="0">
                <a:ea typeface="ＭＳ Ｐゴシック" pitchFamily="-1" charset="-128"/>
              </a:rPr>
              <a:t>Employee Specifics</a:t>
            </a:r>
            <a:br>
              <a:rPr lang="en-US" dirty="0">
                <a:ea typeface="ＭＳ Ｐゴシック" pitchFamily="-1" charset="-128"/>
              </a:rPr>
            </a:br>
            <a:r>
              <a:rPr lang="en-US" sz="2400" dirty="0">
                <a:ea typeface="ＭＳ Ｐゴシック" pitchFamily="-1" charset="-128"/>
              </a:rPr>
              <a:t>(Charlie </a:t>
            </a:r>
            <a:r>
              <a:rPr lang="en-US" sz="2400" dirty="0" err="1">
                <a:ea typeface="ＭＳ Ｐゴシック" pitchFamily="-1" charset="-128"/>
              </a:rPr>
              <a:t>Tillett’s</a:t>
            </a:r>
            <a:r>
              <a:rPr lang="en-US" sz="2400" dirty="0">
                <a:ea typeface="ＭＳ Ｐゴシック" pitchFamily="-1" charset="-128"/>
              </a:rPr>
              <a:t> Slide)</a:t>
            </a:r>
            <a:endParaRPr lang="en-US" sz="2800" dirty="0">
              <a:ea typeface="ＭＳ Ｐゴシック" pitchFamily="-1" charset="-128"/>
            </a:endParaRPr>
          </a:p>
        </p:txBody>
      </p:sp>
      <p:sp>
        <p:nvSpPr>
          <p:cNvPr id="113667" name="Rectangle 3"/>
          <p:cNvSpPr>
            <a:spLocks noGrp="1" noChangeArrowheads="1"/>
          </p:cNvSpPr>
          <p:nvPr>
            <p:ph idx="1"/>
          </p:nvPr>
        </p:nvSpPr>
        <p:spPr/>
        <p:txBody>
          <a:bodyPr>
            <a:normAutofit lnSpcReduction="10000"/>
          </a:bodyPr>
          <a:lstStyle/>
          <a:p>
            <a:pPr>
              <a:lnSpc>
                <a:spcPct val="80000"/>
              </a:lnSpc>
              <a:buFontTx/>
              <a:buNone/>
            </a:pPr>
            <a:r>
              <a:rPr lang="en-US" sz="2400" b="1" dirty="0">
                <a:solidFill>
                  <a:srgbClr val="4D6778"/>
                </a:solidFill>
                <a:ea typeface="ＭＳ Ｐゴシック" pitchFamily="-1" charset="-128"/>
              </a:rPr>
              <a:t>Ownership % after 2 rounds of financing</a:t>
            </a:r>
          </a:p>
          <a:p>
            <a:pPr>
              <a:lnSpc>
                <a:spcPct val="80000"/>
              </a:lnSpc>
              <a:buFontTx/>
              <a:buNone/>
            </a:pPr>
            <a:endParaRPr lang="en-US" sz="2400" b="1" dirty="0">
              <a:solidFill>
                <a:srgbClr val="4D6778"/>
              </a:solidFill>
              <a:ea typeface="ＭＳ Ｐゴシック" pitchFamily="-1" charset="-128"/>
            </a:endParaRPr>
          </a:p>
          <a:p>
            <a:pPr lvl="1">
              <a:lnSpc>
                <a:spcPct val="80000"/>
              </a:lnSpc>
              <a:spcAft>
                <a:spcPct val="30000"/>
              </a:spcAft>
              <a:buFontTx/>
              <a:buNone/>
            </a:pPr>
            <a:r>
              <a:rPr lang="en-US" sz="2400" b="1" dirty="0">
                <a:solidFill>
                  <a:srgbClr val="4D6778"/>
                </a:solidFill>
                <a:ea typeface="ＭＳ Ｐゴシック" pitchFamily="-1" charset="-128"/>
              </a:rPr>
              <a:t>CEO			5%</a:t>
            </a:r>
          </a:p>
          <a:p>
            <a:pPr lvl="1">
              <a:lnSpc>
                <a:spcPct val="80000"/>
              </a:lnSpc>
              <a:spcAft>
                <a:spcPct val="30000"/>
              </a:spcAft>
              <a:buFontTx/>
              <a:buNone/>
            </a:pPr>
            <a:r>
              <a:rPr lang="en-US" sz="2400" b="1" dirty="0">
                <a:solidFill>
                  <a:srgbClr val="4D6778"/>
                </a:solidFill>
                <a:ea typeface="ＭＳ Ｐゴシック" pitchFamily="-1" charset="-128"/>
              </a:rPr>
              <a:t>VP				1% to 2 ½ %</a:t>
            </a:r>
          </a:p>
          <a:p>
            <a:pPr lvl="1">
              <a:lnSpc>
                <a:spcPct val="80000"/>
              </a:lnSpc>
              <a:spcAft>
                <a:spcPct val="30000"/>
              </a:spcAft>
              <a:buFontTx/>
              <a:buNone/>
            </a:pPr>
            <a:r>
              <a:rPr lang="en-US" sz="2400" b="1" dirty="0" err="1">
                <a:solidFill>
                  <a:srgbClr val="4D6778"/>
                </a:solidFill>
                <a:ea typeface="ＭＳ Ｐゴシック" pitchFamily="-1" charset="-128"/>
              </a:rPr>
              <a:t>Sr</a:t>
            </a:r>
            <a:r>
              <a:rPr lang="en-US" sz="2400" b="1" dirty="0">
                <a:solidFill>
                  <a:srgbClr val="4D6778"/>
                </a:solidFill>
                <a:ea typeface="ＭＳ Ｐゴシック" pitchFamily="-1" charset="-128"/>
              </a:rPr>
              <a:t> Manager		0.25% (1/4 of 1%)</a:t>
            </a:r>
          </a:p>
          <a:p>
            <a:pPr lvl="1">
              <a:lnSpc>
                <a:spcPct val="80000"/>
              </a:lnSpc>
              <a:buFontTx/>
              <a:buNone/>
            </a:pPr>
            <a:r>
              <a:rPr lang="en-US" sz="2400" b="1" dirty="0" err="1">
                <a:solidFill>
                  <a:srgbClr val="4D6778"/>
                </a:solidFill>
                <a:ea typeface="ＭＳ Ｐゴシック" pitchFamily="-1" charset="-128"/>
              </a:rPr>
              <a:t>Sr</a:t>
            </a:r>
            <a:r>
              <a:rPr lang="en-US" sz="2400" b="1" dirty="0">
                <a:solidFill>
                  <a:srgbClr val="4D6778"/>
                </a:solidFill>
                <a:ea typeface="ＭＳ Ｐゴシック" pitchFamily="-1" charset="-128"/>
              </a:rPr>
              <a:t> </a:t>
            </a:r>
            <a:r>
              <a:rPr lang="en-US" sz="2400" b="1" dirty="0" err="1">
                <a:solidFill>
                  <a:srgbClr val="4D6778"/>
                </a:solidFill>
                <a:ea typeface="ＭＳ Ｐゴシック" pitchFamily="-1" charset="-128"/>
              </a:rPr>
              <a:t>Ind</a:t>
            </a:r>
            <a:r>
              <a:rPr lang="en-US" sz="2400" b="1" dirty="0">
                <a:solidFill>
                  <a:srgbClr val="4D6778"/>
                </a:solidFill>
                <a:ea typeface="ＭＳ Ｐゴシック" pitchFamily="-1" charset="-128"/>
              </a:rPr>
              <a:t> Contributor	0.1% (1/10 of 1%)</a:t>
            </a:r>
          </a:p>
          <a:p>
            <a:pPr lvl="1">
              <a:lnSpc>
                <a:spcPct val="80000"/>
              </a:lnSpc>
              <a:buFontTx/>
              <a:buNone/>
            </a:pPr>
            <a:endParaRPr lang="en-US" sz="2400" b="1" dirty="0">
              <a:solidFill>
                <a:srgbClr val="4D6778"/>
              </a:solidFill>
              <a:ea typeface="ＭＳ Ｐゴシック" pitchFamily="-1" charset="-128"/>
            </a:endParaRPr>
          </a:p>
          <a:p>
            <a:pPr>
              <a:lnSpc>
                <a:spcPct val="80000"/>
              </a:lnSpc>
            </a:pPr>
            <a:r>
              <a:rPr lang="en-US" sz="2400" b="1" dirty="0">
                <a:solidFill>
                  <a:srgbClr val="4D6778"/>
                </a:solidFill>
                <a:ea typeface="ＭＳ Ｐゴシック" pitchFamily="-1" charset="-128"/>
              </a:rPr>
              <a:t>Founding management might get 2x to 3x</a:t>
            </a:r>
          </a:p>
          <a:p>
            <a:pPr>
              <a:lnSpc>
                <a:spcPct val="80000"/>
              </a:lnSpc>
            </a:pPr>
            <a:r>
              <a:rPr lang="en-US" sz="2400" b="1" dirty="0">
                <a:solidFill>
                  <a:srgbClr val="4D6778"/>
                </a:solidFill>
                <a:ea typeface="ＭＳ Ｐゴシック" pitchFamily="-1" charset="-128"/>
              </a:rPr>
              <a:t>Founding employees might get 5x to 10x</a:t>
            </a:r>
          </a:p>
          <a:p>
            <a:pPr>
              <a:lnSpc>
                <a:spcPct val="80000"/>
              </a:lnSpc>
              <a:buFontTx/>
              <a:buNone/>
            </a:pPr>
            <a:endParaRPr lang="en-US" sz="2400" b="1" dirty="0">
              <a:solidFill>
                <a:srgbClr val="4D6778"/>
              </a:solidFill>
              <a:ea typeface="ＭＳ Ｐゴシック" pitchFamily="-1" charset="-128"/>
            </a:endParaRPr>
          </a:p>
          <a:p>
            <a:pPr>
              <a:lnSpc>
                <a:spcPct val="80000"/>
              </a:lnSpc>
              <a:buFontTx/>
              <a:buNone/>
            </a:pPr>
            <a:r>
              <a:rPr lang="en-US" sz="2400" b="1" dirty="0">
                <a:solidFill>
                  <a:srgbClr val="4D6778"/>
                </a:solidFill>
                <a:ea typeface="ＭＳ Ｐゴシック" pitchFamily="-1" charset="-128"/>
              </a:rPr>
              <a:t>YOU CAN ALWAYS GRANT MORE LATER</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5" name="Slide Number Placeholder 4"/>
          <p:cNvSpPr>
            <a:spLocks noGrp="1"/>
          </p:cNvSpPr>
          <p:nvPr>
            <p:ph type="sldNum" sz="quarter" idx="12"/>
          </p:nvPr>
        </p:nvSpPr>
        <p:spPr/>
        <p:txBody>
          <a:bodyPr/>
          <a:lstStyle/>
          <a:p>
            <a:fld id="{E6677AF7-9EED-4392-B4B8-2553A1AB996D}" type="slidenum">
              <a:rPr lang="en-US" smtClean="0"/>
              <a:pPr/>
              <a:t>54</a:t>
            </a:fld>
            <a:endParaRPr lang="en-US" dirty="0"/>
          </a:p>
        </p:txBody>
      </p:sp>
    </p:spTree>
    <p:extLst>
      <p:ext uri="{BB962C8B-B14F-4D97-AF65-F5344CB8AC3E}">
        <p14:creationId xmlns:p14="http://schemas.microsoft.com/office/powerpoint/2010/main" val="28404251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noChangeArrowheads="1"/>
          </p:cNvSpPr>
          <p:nvPr>
            <p:ph type="title"/>
          </p:nvPr>
        </p:nvSpPr>
        <p:spPr/>
        <p:txBody>
          <a:bodyPr>
            <a:normAutofit/>
          </a:bodyPr>
          <a:lstStyle/>
          <a:p>
            <a:r>
              <a:rPr lang="en-US" dirty="0">
                <a:ea typeface="ＭＳ Ｐゴシック" pitchFamily="-1" charset="-128"/>
              </a:rPr>
              <a:t>Equity Distribution Example</a:t>
            </a:r>
            <a:br>
              <a:rPr lang="en-US" dirty="0">
                <a:ea typeface="ＭＳ Ｐゴシック" pitchFamily="-1" charset="-128"/>
              </a:rPr>
            </a:br>
            <a:r>
              <a:rPr lang="en-US" sz="2400" dirty="0">
                <a:ea typeface="ＭＳ Ｐゴシック" pitchFamily="-1" charset="-128"/>
              </a:rPr>
              <a:t>(From Charlie </a:t>
            </a:r>
            <a:r>
              <a:rPr lang="en-US" sz="2400" dirty="0" err="1">
                <a:ea typeface="ＭＳ Ｐゴシック" pitchFamily="-1" charset="-128"/>
              </a:rPr>
              <a:t>Tillett’s</a:t>
            </a:r>
            <a:r>
              <a:rPr lang="en-US" sz="2400" dirty="0">
                <a:ea typeface="ＭＳ Ｐゴシック" pitchFamily="-1" charset="-128"/>
              </a:rPr>
              <a:t> Slides)</a:t>
            </a:r>
            <a:endParaRPr lang="en-US" sz="3600" dirty="0">
              <a:ea typeface="ＭＳ Ｐゴシック" pitchFamily="-1" charset="-128"/>
            </a:endParaRP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graphicFrame>
        <p:nvGraphicFramePr>
          <p:cNvPr id="115714" name="Object 3"/>
          <p:cNvGraphicFramePr>
            <a:graphicFrameLocks noChangeAspect="1"/>
          </p:cNvGraphicFramePr>
          <p:nvPr>
            <p:extLst>
              <p:ext uri="{D42A27DB-BD31-4B8C-83A1-F6EECF244321}">
                <p14:modId xmlns:p14="http://schemas.microsoft.com/office/powerpoint/2010/main" val="728771292"/>
              </p:ext>
            </p:extLst>
          </p:nvPr>
        </p:nvGraphicFramePr>
        <p:xfrm>
          <a:off x="1143000" y="1866900"/>
          <a:ext cx="7315200" cy="4381500"/>
        </p:xfrm>
        <a:graphic>
          <a:graphicData uri="http://schemas.openxmlformats.org/presentationml/2006/ole">
            <mc:AlternateContent xmlns:mc="http://schemas.openxmlformats.org/markup-compatibility/2006">
              <mc:Choice xmlns:v="urn:schemas-microsoft-com:vml" Requires="v">
                <p:oleObj spid="_x0000_s1034" name="Worksheet" r:id="rId4" imgW="9363151" imgH="5362651" progId="Excel.Sheet.8">
                  <p:embed/>
                </p:oleObj>
              </mc:Choice>
              <mc:Fallback>
                <p:oleObj name="Worksheet" r:id="rId4" imgW="9363151" imgH="536265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866900"/>
                        <a:ext cx="73152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716" name="Rounded Rectangle 3"/>
          <p:cNvSpPr>
            <a:spLocks noChangeArrowheads="1"/>
          </p:cNvSpPr>
          <p:nvPr/>
        </p:nvSpPr>
        <p:spPr bwMode="auto">
          <a:xfrm>
            <a:off x="7696200" y="1828800"/>
            <a:ext cx="838200" cy="4495800"/>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Slide Number Placeholder 4"/>
          <p:cNvSpPr>
            <a:spLocks noGrp="1"/>
          </p:cNvSpPr>
          <p:nvPr>
            <p:ph type="sldNum" sz="quarter" idx="12"/>
          </p:nvPr>
        </p:nvSpPr>
        <p:spPr/>
        <p:txBody>
          <a:bodyPr/>
          <a:lstStyle/>
          <a:p>
            <a:fld id="{E6677AF7-9EED-4392-B4B8-2553A1AB996D}" type="slidenum">
              <a:rPr lang="en-US" smtClean="0"/>
              <a:t>55</a:t>
            </a:fld>
            <a:endParaRPr lang="en-US"/>
          </a:p>
        </p:txBody>
      </p:sp>
    </p:spTree>
    <p:extLst>
      <p:ext uri="{BB962C8B-B14F-4D97-AF65-F5344CB8AC3E}">
        <p14:creationId xmlns:p14="http://schemas.microsoft.com/office/powerpoint/2010/main" val="36771738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r>
              <a:rPr lang="en-US" sz="3600" dirty="0"/>
              <a:t>Common Forms of Equity Compensation</a:t>
            </a:r>
            <a:endParaRPr lang="en-US" sz="3600" b="0" dirty="0"/>
          </a:p>
        </p:txBody>
      </p:sp>
      <p:sp>
        <p:nvSpPr>
          <p:cNvPr id="65539" name="Rectangle 3"/>
          <p:cNvSpPr>
            <a:spLocks noGrp="1" noChangeArrowheads="1"/>
          </p:cNvSpPr>
          <p:nvPr>
            <p:ph idx="1"/>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a:lnSpc>
                <a:spcPct val="150000"/>
              </a:lnSpc>
            </a:pPr>
            <a:r>
              <a:rPr lang="en-US" sz="2800" b="1" dirty="0">
                <a:solidFill>
                  <a:srgbClr val="4D6778"/>
                </a:solidFill>
                <a:ea typeface="+mj-ea"/>
              </a:rPr>
              <a:t>Restricted Stock</a:t>
            </a:r>
          </a:p>
          <a:p>
            <a:r>
              <a:rPr lang="en-US" sz="2800" b="1" dirty="0">
                <a:solidFill>
                  <a:srgbClr val="4D6778"/>
                </a:solidFill>
                <a:ea typeface="+mj-ea"/>
              </a:rPr>
              <a:t>Incentive Stock Options (</a:t>
            </a:r>
            <a:r>
              <a:rPr lang="en-US" sz="2800" b="1" dirty="0">
                <a:solidFill>
                  <a:srgbClr val="4D6778"/>
                </a:solidFill>
              </a:rPr>
              <a:t>ISOs) </a:t>
            </a:r>
            <a:r>
              <a:rPr lang="en-US" sz="2800" b="1" dirty="0">
                <a:solidFill>
                  <a:srgbClr val="4D6778"/>
                </a:solidFill>
                <a:ea typeface="+mj-ea"/>
              </a:rPr>
              <a:t>tax-qualified stock options</a:t>
            </a:r>
          </a:p>
          <a:p>
            <a:pPr>
              <a:lnSpc>
                <a:spcPct val="150000"/>
              </a:lnSpc>
            </a:pPr>
            <a:r>
              <a:rPr lang="en-US" sz="2800" b="1" dirty="0">
                <a:solidFill>
                  <a:srgbClr val="4D6778"/>
                </a:solidFill>
                <a:ea typeface="+mj-ea"/>
              </a:rPr>
              <a:t>Nonqualified </a:t>
            </a:r>
            <a:r>
              <a:rPr lang="en-US" sz="2800" b="1">
                <a:solidFill>
                  <a:srgbClr val="4D6778"/>
                </a:solidFill>
                <a:ea typeface="+mj-ea"/>
              </a:rPr>
              <a:t>Stock Options </a:t>
            </a:r>
            <a:r>
              <a:rPr lang="en-US" sz="2800" b="1" dirty="0">
                <a:solidFill>
                  <a:srgbClr val="4D6778"/>
                </a:solidFill>
                <a:ea typeface="+mj-ea"/>
              </a:rPr>
              <a:t>(NQOs)</a:t>
            </a:r>
          </a:p>
          <a:p>
            <a:pPr lvl="1">
              <a:lnSpc>
                <a:spcPct val="150000"/>
              </a:lnSpc>
            </a:pPr>
            <a:endParaRPr lang="en-US" sz="4000" b="1" dirty="0">
              <a:solidFill>
                <a:srgbClr val="4D6778"/>
              </a:solidFill>
            </a:endParaRPr>
          </a:p>
          <a:p>
            <a:pPr>
              <a:lnSpc>
                <a:spcPct val="150000"/>
              </a:lnSpc>
            </a:pPr>
            <a:endParaRPr lang="en-US" sz="1600" b="1" dirty="0">
              <a:solidFill>
                <a:srgbClr val="4D6778"/>
              </a:solidFill>
            </a:endParaRP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56</a:t>
            </a:fld>
            <a:endParaRPr lang="en-US" dirty="0"/>
          </a:p>
        </p:txBody>
      </p:sp>
    </p:spTree>
    <p:extLst>
      <p:ext uri="{BB962C8B-B14F-4D97-AF65-F5344CB8AC3E}">
        <p14:creationId xmlns:p14="http://schemas.microsoft.com/office/powerpoint/2010/main" val="270334228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r>
              <a:rPr lang="en-US" dirty="0"/>
              <a:t>Restricted Stock</a:t>
            </a:r>
            <a:endParaRPr lang="en-US" sz="8000" b="0" dirty="0"/>
          </a:p>
        </p:txBody>
      </p:sp>
      <p:sp>
        <p:nvSpPr>
          <p:cNvPr id="67587" name="Rectangle 3"/>
          <p:cNvSpPr>
            <a:spLocks noGrp="1" noChangeArrowheads="1"/>
          </p:cNvSpPr>
          <p:nvPr>
            <p:ph idx="1"/>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en-US" sz="2400" b="1" dirty="0">
                <a:solidFill>
                  <a:srgbClr val="4D6778"/>
                </a:solidFill>
              </a:rPr>
              <a:t>Stock sold or granted outright (usually when value is low)   </a:t>
            </a:r>
          </a:p>
          <a:p>
            <a:r>
              <a:rPr lang="en-US" sz="2400" b="1" dirty="0">
                <a:solidFill>
                  <a:srgbClr val="4D6778"/>
                </a:solidFill>
              </a:rPr>
              <a:t>Starts capital gains / SEC holding periods running</a:t>
            </a:r>
          </a:p>
          <a:p>
            <a:r>
              <a:rPr lang="en-US" sz="2400" b="1" dirty="0">
                <a:solidFill>
                  <a:srgbClr val="4D6778"/>
                </a:solidFill>
              </a:rPr>
              <a:t>Subject to vesting and buyback by Company</a:t>
            </a:r>
          </a:p>
          <a:p>
            <a:r>
              <a:rPr lang="en-US" sz="2400" b="1" dirty="0">
                <a:solidFill>
                  <a:srgbClr val="4D6778"/>
                </a:solidFill>
              </a:rPr>
              <a:t>If 83(b) election timely:</a:t>
            </a:r>
          </a:p>
          <a:p>
            <a:pPr lvl="1"/>
            <a:r>
              <a:rPr lang="en-US" sz="2000" b="1" dirty="0">
                <a:solidFill>
                  <a:srgbClr val="4D6778"/>
                </a:solidFill>
              </a:rPr>
              <a:t>Modest or zero income at grant</a:t>
            </a:r>
          </a:p>
          <a:p>
            <a:pPr lvl="1"/>
            <a:r>
              <a:rPr lang="en-US" sz="2000" b="1" dirty="0">
                <a:solidFill>
                  <a:srgbClr val="4D6778"/>
                </a:solidFill>
              </a:rPr>
              <a:t>No further income until stock sold, then capital gain</a:t>
            </a:r>
          </a:p>
          <a:p>
            <a:pPr lvl="1"/>
            <a:r>
              <a:rPr lang="en-US" sz="2000" b="1" dirty="0">
                <a:solidFill>
                  <a:srgbClr val="4D6778"/>
                </a:solidFill>
              </a:rPr>
              <a:t>No employer tax deduction for increase in value</a:t>
            </a:r>
            <a:endParaRPr lang="en-US" sz="2400" b="1" dirty="0">
              <a:solidFill>
                <a:srgbClr val="4D6778"/>
              </a:solidFill>
            </a:endParaRPr>
          </a:p>
          <a:p>
            <a:endParaRPr lang="en-US" sz="1600" b="1" dirty="0">
              <a:solidFill>
                <a:srgbClr val="4D6778"/>
              </a:solidFill>
            </a:endParaRP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57</a:t>
            </a:fld>
            <a:endParaRPr lang="en-US" dirty="0"/>
          </a:p>
        </p:txBody>
      </p:sp>
    </p:spTree>
    <p:extLst>
      <p:ext uri="{BB962C8B-B14F-4D97-AF65-F5344CB8AC3E}">
        <p14:creationId xmlns:p14="http://schemas.microsoft.com/office/powerpoint/2010/main" val="7100123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58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58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5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r>
              <a:rPr lang="en-US" dirty="0"/>
              <a:t>Incentive Stock Options (ISOs)</a:t>
            </a:r>
            <a:endParaRPr lang="en-US" sz="8000" b="0" dirty="0"/>
          </a:p>
        </p:txBody>
      </p:sp>
      <p:sp>
        <p:nvSpPr>
          <p:cNvPr id="69635" name="Rectangle 3"/>
          <p:cNvSpPr>
            <a:spLocks noGrp="1" noChangeArrowheads="1"/>
          </p:cNvSpPr>
          <p:nvPr>
            <p:ph idx="1"/>
          </p:nvPr>
        </p:nvSpPr>
        <p:spPr bwMode="auto">
          <a:xfrm>
            <a:off x="457200" y="1828800"/>
            <a:ext cx="8382000" cy="4343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a:lnSpc>
                <a:spcPct val="120000"/>
              </a:lnSpc>
            </a:pPr>
            <a:r>
              <a:rPr lang="en-US" sz="2400" b="1" dirty="0">
                <a:solidFill>
                  <a:srgbClr val="4D6778"/>
                </a:solidFill>
              </a:rPr>
              <a:t>Options complying with tax requirements</a:t>
            </a:r>
          </a:p>
          <a:p>
            <a:pPr>
              <a:lnSpc>
                <a:spcPct val="120000"/>
              </a:lnSpc>
            </a:pPr>
            <a:r>
              <a:rPr lang="en-US" sz="2400" b="1" dirty="0">
                <a:solidFill>
                  <a:srgbClr val="4D6778"/>
                </a:solidFill>
              </a:rPr>
              <a:t>Only for </a:t>
            </a:r>
            <a:r>
              <a:rPr lang="en-US" sz="2400" b="1" dirty="0"/>
              <a:t>employees</a:t>
            </a:r>
            <a:r>
              <a:rPr lang="en-US" sz="2400" b="1" dirty="0">
                <a:solidFill>
                  <a:srgbClr val="4D6778"/>
                </a:solidFill>
              </a:rPr>
              <a:t> of corporation</a:t>
            </a:r>
          </a:p>
          <a:p>
            <a:pPr>
              <a:lnSpc>
                <a:spcPct val="90000"/>
              </a:lnSpc>
            </a:pPr>
            <a:r>
              <a:rPr lang="en-US" sz="2400" b="1" dirty="0">
                <a:solidFill>
                  <a:srgbClr val="4D6778"/>
                </a:solidFill>
              </a:rPr>
              <a:t>Exercise Price = FMV on date of grant  [ IRS </a:t>
            </a:r>
            <a:r>
              <a:rPr lang="en-US" sz="2400" b="1" dirty="0" err="1">
                <a:solidFill>
                  <a:srgbClr val="4D6778"/>
                </a:solidFill>
              </a:rPr>
              <a:t>409A</a:t>
            </a:r>
            <a:r>
              <a:rPr lang="en-US" sz="2400" b="1" dirty="0">
                <a:solidFill>
                  <a:srgbClr val="4D6778"/>
                </a:solidFill>
              </a:rPr>
              <a:t> Valuation Report ]</a:t>
            </a:r>
          </a:p>
          <a:p>
            <a:pPr>
              <a:lnSpc>
                <a:spcPct val="120000"/>
              </a:lnSpc>
            </a:pPr>
            <a:r>
              <a:rPr lang="en-US" sz="2400" b="1" dirty="0">
                <a:solidFill>
                  <a:srgbClr val="4D6778"/>
                </a:solidFill>
              </a:rPr>
              <a:t>Typically exercise vesting over time</a:t>
            </a:r>
          </a:p>
          <a:p>
            <a:pPr>
              <a:lnSpc>
                <a:spcPct val="120000"/>
              </a:lnSpc>
            </a:pPr>
            <a:r>
              <a:rPr lang="en-US" sz="2400" b="1" dirty="0">
                <a:solidFill>
                  <a:srgbClr val="4D6778"/>
                </a:solidFill>
              </a:rPr>
              <a:t>No tax on grant or vesting</a:t>
            </a:r>
          </a:p>
          <a:p>
            <a:pPr>
              <a:lnSpc>
                <a:spcPct val="120000"/>
              </a:lnSpc>
            </a:pPr>
            <a:r>
              <a:rPr lang="en-US" sz="2400" b="1" dirty="0">
                <a:solidFill>
                  <a:srgbClr val="4D6778"/>
                </a:solidFill>
              </a:rPr>
              <a:t>Possible alternative minimum tax on exercise</a:t>
            </a:r>
          </a:p>
          <a:p>
            <a:pPr>
              <a:lnSpc>
                <a:spcPct val="90000"/>
              </a:lnSpc>
              <a:spcBef>
                <a:spcPts val="0"/>
              </a:spcBef>
            </a:pPr>
            <a:r>
              <a:rPr lang="en-US" sz="2400" b="1" dirty="0">
                <a:solidFill>
                  <a:srgbClr val="4D6778"/>
                </a:solidFill>
              </a:rPr>
              <a:t>Taxation upon stock sale--capital gain if holding period requirements met </a:t>
            </a:r>
            <a:r>
              <a:rPr lang="en-US" sz="1800" b="1" dirty="0">
                <a:solidFill>
                  <a:srgbClr val="4D6778"/>
                </a:solidFill>
              </a:rPr>
              <a:t>(&gt;1yr from exercise and &gt;2yrs grant date); </a:t>
            </a:r>
            <a:r>
              <a:rPr lang="en-US" sz="2400" b="1" dirty="0">
                <a:solidFill>
                  <a:srgbClr val="4D6778"/>
                </a:solidFill>
              </a:rPr>
              <a:t>no employer deduction</a:t>
            </a:r>
          </a:p>
          <a:p>
            <a:pPr lvl="1">
              <a:lnSpc>
                <a:spcPct val="120000"/>
              </a:lnSpc>
            </a:pPr>
            <a:endParaRPr lang="en-US" b="1" dirty="0">
              <a:solidFill>
                <a:srgbClr val="4D6778"/>
              </a:solidFill>
            </a:endParaRPr>
          </a:p>
          <a:p>
            <a:pPr>
              <a:lnSpc>
                <a:spcPct val="120000"/>
              </a:lnSpc>
            </a:pPr>
            <a:endParaRPr lang="en-US" sz="1200" b="1" dirty="0">
              <a:solidFill>
                <a:srgbClr val="4D6778"/>
              </a:solidFill>
            </a:endParaRP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58</a:t>
            </a:fld>
            <a:endParaRPr lang="en-US" dirty="0"/>
          </a:p>
        </p:txBody>
      </p:sp>
    </p:spTree>
    <p:extLst>
      <p:ext uri="{BB962C8B-B14F-4D97-AF65-F5344CB8AC3E}">
        <p14:creationId xmlns:p14="http://schemas.microsoft.com/office/powerpoint/2010/main" val="29857790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96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r>
              <a:rPr lang="en-US" dirty="0"/>
              <a:t>Nonqualified</a:t>
            </a:r>
            <a:r>
              <a:rPr lang="en-US" sz="3600" dirty="0"/>
              <a:t> Stock Options (NSOs)</a:t>
            </a:r>
            <a:endParaRPr lang="en-US" sz="7200" b="0" dirty="0"/>
          </a:p>
        </p:txBody>
      </p:sp>
      <p:sp>
        <p:nvSpPr>
          <p:cNvPr id="70659" name="Rectangle 1027"/>
          <p:cNvSpPr>
            <a:spLocks noGrp="1" noChangeArrowheads="1"/>
          </p:cNvSpPr>
          <p:nvPr>
            <p:ph idx="1"/>
          </p:nvPr>
        </p:nvSpPr>
        <p:spPr bwMode="auto">
          <a:xfrm>
            <a:off x="457200" y="1828800"/>
            <a:ext cx="83820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en-US" sz="2400" b="1" dirty="0">
                <a:solidFill>
                  <a:srgbClr val="4D6778"/>
                </a:solidFill>
              </a:rPr>
              <a:t>Complete tax freedom in design, but there may be accounting issues</a:t>
            </a:r>
          </a:p>
          <a:p>
            <a:pPr lvl="1"/>
            <a:r>
              <a:rPr lang="en-US" sz="2000" b="1" dirty="0">
                <a:solidFill>
                  <a:srgbClr val="4D6778"/>
                </a:solidFill>
              </a:rPr>
              <a:t>Discounted options</a:t>
            </a:r>
          </a:p>
          <a:p>
            <a:pPr lvl="1"/>
            <a:r>
              <a:rPr lang="en-US" sz="2000" b="1" dirty="0" err="1">
                <a:solidFill>
                  <a:srgbClr val="4D6778"/>
                </a:solidFill>
              </a:rPr>
              <a:t>Repricings</a:t>
            </a:r>
            <a:endParaRPr lang="en-US" sz="2000" b="1" dirty="0">
              <a:solidFill>
                <a:srgbClr val="4D6778"/>
              </a:solidFill>
            </a:endParaRPr>
          </a:p>
          <a:p>
            <a:pPr lvl="1"/>
            <a:r>
              <a:rPr lang="en-US" sz="2000" b="1" dirty="0">
                <a:solidFill>
                  <a:srgbClr val="4D6778"/>
                </a:solidFill>
              </a:rPr>
              <a:t>Performance vesting</a:t>
            </a:r>
          </a:p>
          <a:p>
            <a:r>
              <a:rPr lang="en-US" sz="2400" b="1" dirty="0">
                <a:solidFill>
                  <a:srgbClr val="4D6778"/>
                </a:solidFill>
              </a:rPr>
              <a:t>No tax on grant or vesting</a:t>
            </a:r>
          </a:p>
          <a:p>
            <a:r>
              <a:rPr lang="en-US" sz="2400" b="1" dirty="0">
                <a:solidFill>
                  <a:srgbClr val="4D6778"/>
                </a:solidFill>
              </a:rPr>
              <a:t>Ordinary income (and employer deduction) upon exercise</a:t>
            </a:r>
            <a:endParaRPr lang="en-US" sz="4000" b="1" dirty="0">
              <a:solidFill>
                <a:srgbClr val="4D6778"/>
              </a:solidFill>
            </a:endParaRPr>
          </a:p>
          <a:p>
            <a:endParaRPr lang="en-US" sz="1600" b="1" dirty="0">
              <a:solidFill>
                <a:srgbClr val="4D6778"/>
              </a:solidFill>
            </a:endParaRP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59</a:t>
            </a:fld>
            <a:endParaRPr lang="en-US" dirty="0"/>
          </a:p>
        </p:txBody>
      </p:sp>
    </p:spTree>
    <p:extLst>
      <p:ext uri="{BB962C8B-B14F-4D97-AF65-F5344CB8AC3E}">
        <p14:creationId xmlns:p14="http://schemas.microsoft.com/office/powerpoint/2010/main" val="40848789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noFill/>
          <a:ln/>
        </p:spPr>
        <p:txBody>
          <a:bodyPr/>
          <a:lstStyle/>
          <a:p>
            <a:r>
              <a:rPr lang="en-US"/>
              <a:t>Types of IP Protection</a:t>
            </a:r>
          </a:p>
        </p:txBody>
      </p:sp>
      <p:sp>
        <p:nvSpPr>
          <p:cNvPr id="385027" name="Rectangle 3" descr="Rectangle: Click to edit Master text styles&#10;Second level&#10;Third level&#10;Fourth level&#10;Fifth level"/>
          <p:cNvSpPr>
            <a:spLocks noGrp="1" noChangeArrowheads="1"/>
          </p:cNvSpPr>
          <p:nvPr>
            <p:ph idx="1"/>
          </p:nvPr>
        </p:nvSpPr>
        <p:spPr>
          <a:xfrm>
            <a:off x="457200" y="1828800"/>
            <a:ext cx="6705600" cy="4221163"/>
          </a:xfrm>
          <a:noFill/>
          <a:ln/>
        </p:spPr>
        <p:txBody>
          <a:bodyPr>
            <a:normAutofit/>
          </a:bodyPr>
          <a:lstStyle/>
          <a:p>
            <a:pPr>
              <a:lnSpc>
                <a:spcPct val="90000"/>
              </a:lnSpc>
            </a:pPr>
            <a:r>
              <a:rPr lang="en-US" sz="2800" b="1" dirty="0"/>
              <a:t>None</a:t>
            </a:r>
          </a:p>
          <a:p>
            <a:pPr>
              <a:lnSpc>
                <a:spcPct val="90000"/>
              </a:lnSpc>
            </a:pPr>
            <a:r>
              <a:rPr lang="en-US" sz="2800" b="1" dirty="0"/>
              <a:t>Trade Secret</a:t>
            </a:r>
          </a:p>
          <a:p>
            <a:pPr>
              <a:lnSpc>
                <a:spcPct val="90000"/>
              </a:lnSpc>
            </a:pPr>
            <a:r>
              <a:rPr lang="en-US" sz="2800" b="1" dirty="0"/>
              <a:t>Trademark</a:t>
            </a:r>
          </a:p>
          <a:p>
            <a:pPr>
              <a:lnSpc>
                <a:spcPct val="90000"/>
              </a:lnSpc>
            </a:pPr>
            <a:r>
              <a:rPr lang="en-US" sz="2800" b="1" dirty="0"/>
              <a:t>Copyright</a:t>
            </a:r>
          </a:p>
          <a:p>
            <a:pPr>
              <a:lnSpc>
                <a:spcPct val="90000"/>
              </a:lnSpc>
            </a:pPr>
            <a:r>
              <a:rPr lang="en-US" sz="2800" b="1" dirty="0"/>
              <a:t>Patent</a:t>
            </a:r>
          </a:p>
          <a:p>
            <a:pPr>
              <a:lnSpc>
                <a:spcPct val="90000"/>
              </a:lnSpc>
            </a:pPr>
            <a:r>
              <a:rPr lang="en-US" sz="2800" b="1" dirty="0"/>
              <a:t>Combinations of Protection</a:t>
            </a:r>
          </a:p>
          <a:p>
            <a:pPr lvl="1">
              <a:lnSpc>
                <a:spcPct val="90000"/>
              </a:lnSpc>
            </a:pPr>
            <a:r>
              <a:rPr lang="en-US" sz="2400" b="1" dirty="0">
                <a:solidFill>
                  <a:srgbClr val="4D6778"/>
                </a:solidFill>
              </a:rPr>
              <a:t>e.g. Software can be protected by Patent and Copyright</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grpSp>
        <p:nvGrpSpPr>
          <p:cNvPr id="385040" name="Group 16"/>
          <p:cNvGrpSpPr>
            <a:grpSpLocks/>
          </p:cNvGrpSpPr>
          <p:nvPr/>
        </p:nvGrpSpPr>
        <p:grpSpPr bwMode="auto">
          <a:xfrm>
            <a:off x="2819400" y="2819400"/>
            <a:ext cx="6019800" cy="800100"/>
            <a:chOff x="2168" y="1344"/>
            <a:chExt cx="3792" cy="504"/>
          </a:xfrm>
        </p:grpSpPr>
        <p:sp>
          <p:nvSpPr>
            <p:cNvPr id="385028" name="Rectangle 4" descr="Rectangle: Click to edit Master text styles&#10;Second level&#10;Third level&#10;Fourth level&#10;Fifth level"/>
            <p:cNvSpPr>
              <a:spLocks noChangeArrowheads="1"/>
            </p:cNvSpPr>
            <p:nvPr/>
          </p:nvSpPr>
          <p:spPr bwMode="auto">
            <a:xfrm>
              <a:off x="2832" y="1384"/>
              <a:ext cx="3128"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07988" indent="-407988" algn="l">
                <a:lnSpc>
                  <a:spcPct val="90000"/>
                </a:lnSpc>
                <a:buClr>
                  <a:srgbClr val="CC3300"/>
                </a:buClr>
                <a:buSzPct val="75000"/>
                <a:buFont typeface="Wingdings" pitchFamily="-1" charset="2"/>
                <a:buNone/>
              </a:pPr>
              <a:r>
                <a:rPr lang="en-US" b="1" dirty="0">
                  <a:solidFill>
                    <a:srgbClr val="A50021"/>
                  </a:solidFill>
                  <a:latin typeface="Arial" charset="0"/>
                </a:rPr>
                <a:t>Can Enhance Value</a:t>
              </a:r>
            </a:p>
            <a:p>
              <a:pPr marL="407988" indent="-407988" algn="l">
                <a:lnSpc>
                  <a:spcPct val="90000"/>
                </a:lnSpc>
                <a:buClr>
                  <a:srgbClr val="CC3300"/>
                </a:buClr>
                <a:buSzPct val="75000"/>
                <a:buFont typeface="Wingdings" pitchFamily="-1" charset="2"/>
                <a:buNone/>
              </a:pPr>
              <a:r>
                <a:rPr lang="en-US" b="1" dirty="0">
                  <a:solidFill>
                    <a:srgbClr val="A50021"/>
                  </a:solidFill>
                  <a:latin typeface="Arial" charset="0"/>
                </a:rPr>
                <a:t>But Don’t “Block” Others</a:t>
              </a:r>
            </a:p>
          </p:txBody>
        </p:sp>
        <p:grpSp>
          <p:nvGrpSpPr>
            <p:cNvPr id="385035" name="Group 11"/>
            <p:cNvGrpSpPr>
              <a:grpSpLocks/>
            </p:cNvGrpSpPr>
            <p:nvPr/>
          </p:nvGrpSpPr>
          <p:grpSpPr bwMode="auto">
            <a:xfrm>
              <a:off x="2168" y="1344"/>
              <a:ext cx="640" cy="504"/>
              <a:chOff x="2168" y="1352"/>
              <a:chExt cx="640" cy="504"/>
            </a:xfrm>
          </p:grpSpPr>
          <p:sp>
            <p:nvSpPr>
              <p:cNvPr id="385030" name="AutoShape 6"/>
              <p:cNvSpPr>
                <a:spLocks noChangeArrowheads="1"/>
              </p:cNvSpPr>
              <p:nvPr/>
            </p:nvSpPr>
            <p:spPr bwMode="auto">
              <a:xfrm>
                <a:off x="2336" y="1520"/>
                <a:ext cx="472" cy="176"/>
              </a:xfrm>
              <a:prstGeom prst="rightArrow">
                <a:avLst>
                  <a:gd name="adj1" fmla="val 50000"/>
                  <a:gd name="adj2" fmla="val 67045"/>
                </a:avLst>
              </a:prstGeom>
              <a:solidFill>
                <a:srgbClr val="A50021"/>
              </a:solidFill>
              <a:ln w="9525">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032" name="Line 8"/>
              <p:cNvSpPr>
                <a:spLocks noChangeShapeType="1"/>
              </p:cNvSpPr>
              <p:nvPr/>
            </p:nvSpPr>
            <p:spPr bwMode="auto">
              <a:xfrm>
                <a:off x="2336" y="1352"/>
                <a:ext cx="0" cy="504"/>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033" name="Line 9"/>
              <p:cNvSpPr>
                <a:spLocks noChangeShapeType="1"/>
              </p:cNvSpPr>
              <p:nvPr/>
            </p:nvSpPr>
            <p:spPr bwMode="auto">
              <a:xfrm>
                <a:off x="2168" y="1352"/>
                <a:ext cx="168" cy="0"/>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034" name="Line 10"/>
              <p:cNvSpPr>
                <a:spLocks noChangeShapeType="1"/>
              </p:cNvSpPr>
              <p:nvPr/>
            </p:nvSpPr>
            <p:spPr bwMode="auto">
              <a:xfrm>
                <a:off x="2168" y="1856"/>
                <a:ext cx="168" cy="0"/>
              </a:xfrm>
              <a:prstGeom prst="line">
                <a:avLst/>
              </a:prstGeom>
              <a:noFill/>
              <a:ln w="381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 name="Group 4"/>
          <p:cNvGrpSpPr/>
          <p:nvPr/>
        </p:nvGrpSpPr>
        <p:grpSpPr>
          <a:xfrm>
            <a:off x="3144328" y="2286000"/>
            <a:ext cx="4724400" cy="495300"/>
            <a:chOff x="2819400" y="2781300"/>
            <a:chExt cx="4724400" cy="495300"/>
          </a:xfrm>
        </p:grpSpPr>
        <p:sp>
          <p:nvSpPr>
            <p:cNvPr id="385037" name="AutoShape 13"/>
            <p:cNvSpPr>
              <a:spLocks noChangeArrowheads="1"/>
            </p:cNvSpPr>
            <p:nvPr/>
          </p:nvSpPr>
          <p:spPr bwMode="auto">
            <a:xfrm>
              <a:off x="2819400" y="2882900"/>
              <a:ext cx="1005840" cy="292100"/>
            </a:xfrm>
            <a:prstGeom prst="rightArrow">
              <a:avLst>
                <a:gd name="adj1" fmla="val 50000"/>
                <a:gd name="adj2" fmla="val 51087"/>
              </a:avLst>
            </a:prstGeom>
            <a:solidFill>
              <a:srgbClr val="A50021"/>
            </a:solidFill>
            <a:ln w="9525">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038" name="Rectangle 14" descr="Rectangle: Click to edit Master text styles&#10;Second level&#10;Third level&#10;Fourth level&#10;Fifth level"/>
            <p:cNvSpPr>
              <a:spLocks noChangeArrowheads="1"/>
            </p:cNvSpPr>
            <p:nvPr/>
          </p:nvSpPr>
          <p:spPr bwMode="auto">
            <a:xfrm>
              <a:off x="3898900" y="2781300"/>
              <a:ext cx="3644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07988" indent="-407988" algn="l">
                <a:lnSpc>
                  <a:spcPct val="90000"/>
                </a:lnSpc>
                <a:buClr>
                  <a:srgbClr val="CC3300"/>
                </a:buClr>
                <a:buSzPct val="75000"/>
                <a:buFont typeface="Wingdings" pitchFamily="-1" charset="2"/>
                <a:buNone/>
              </a:pPr>
              <a:r>
                <a:rPr lang="en-US" b="1" dirty="0">
                  <a:solidFill>
                    <a:srgbClr val="A50021"/>
                  </a:solidFill>
                  <a:latin typeface="Arial" charset="0"/>
                </a:rPr>
                <a:t>Can “Prevent” Others</a:t>
              </a:r>
            </a:p>
          </p:txBody>
        </p:sp>
      </p:grpSp>
      <p:grpSp>
        <p:nvGrpSpPr>
          <p:cNvPr id="7" name="Group 6"/>
          <p:cNvGrpSpPr/>
          <p:nvPr/>
        </p:nvGrpSpPr>
        <p:grpSpPr>
          <a:xfrm>
            <a:off x="2153728" y="3657600"/>
            <a:ext cx="5715000" cy="495300"/>
            <a:chOff x="2209800" y="3733800"/>
            <a:chExt cx="5715000" cy="495300"/>
          </a:xfrm>
        </p:grpSpPr>
        <p:sp>
          <p:nvSpPr>
            <p:cNvPr id="22" name="AutoShape 13"/>
            <p:cNvSpPr>
              <a:spLocks noChangeArrowheads="1"/>
            </p:cNvSpPr>
            <p:nvPr/>
          </p:nvSpPr>
          <p:spPr bwMode="auto">
            <a:xfrm>
              <a:off x="2209800" y="3835400"/>
              <a:ext cx="2011680" cy="292100"/>
            </a:xfrm>
            <a:prstGeom prst="rightArrow">
              <a:avLst>
                <a:gd name="adj1" fmla="val 50000"/>
                <a:gd name="adj2" fmla="val 51087"/>
              </a:avLst>
            </a:prstGeom>
            <a:solidFill>
              <a:srgbClr val="A50021"/>
            </a:solidFill>
            <a:ln w="9525">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14" descr="Rectangle: Click to edit Master text styles&#10;Second level&#10;Third level&#10;Fourth level&#10;Fifth level"/>
            <p:cNvSpPr>
              <a:spLocks noChangeArrowheads="1"/>
            </p:cNvSpPr>
            <p:nvPr/>
          </p:nvSpPr>
          <p:spPr bwMode="auto">
            <a:xfrm>
              <a:off x="4279900" y="3733800"/>
              <a:ext cx="3644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07988" indent="-407988" algn="l">
                <a:lnSpc>
                  <a:spcPct val="90000"/>
                </a:lnSpc>
                <a:buClr>
                  <a:srgbClr val="CC3300"/>
                </a:buClr>
                <a:buSzPct val="75000"/>
                <a:buFont typeface="Wingdings" pitchFamily="-1" charset="2"/>
                <a:buNone/>
              </a:pPr>
              <a:r>
                <a:rPr lang="en-US" b="1" dirty="0">
                  <a:solidFill>
                    <a:srgbClr val="A50021"/>
                  </a:solidFill>
                  <a:latin typeface="Arial" charset="0"/>
                </a:rPr>
                <a:t>Cuts Both Ways</a:t>
              </a:r>
            </a:p>
          </p:txBody>
        </p:sp>
      </p:grpSp>
      <p:grpSp>
        <p:nvGrpSpPr>
          <p:cNvPr id="4" name="Group 3"/>
          <p:cNvGrpSpPr/>
          <p:nvPr/>
        </p:nvGrpSpPr>
        <p:grpSpPr>
          <a:xfrm>
            <a:off x="7848600" y="2107720"/>
            <a:ext cx="1371600" cy="2540885"/>
            <a:chOff x="7848600" y="2107720"/>
            <a:chExt cx="1371600" cy="2540885"/>
          </a:xfrm>
        </p:grpSpPr>
        <p:sp>
          <p:nvSpPr>
            <p:cNvPr id="32" name="Up Arrow 31"/>
            <p:cNvSpPr/>
            <p:nvPr/>
          </p:nvSpPr>
          <p:spPr>
            <a:xfrm rot="10800000">
              <a:off x="8382000" y="2555975"/>
              <a:ext cx="304800" cy="1558824"/>
            </a:xfrm>
            <a:prstGeom prst="upArrow">
              <a:avLst>
                <a:gd name="adj1" fmla="val 50000"/>
                <a:gd name="adj2" fmla="val 86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8267700" y="3886200"/>
              <a:ext cx="533400" cy="762405"/>
            </a:xfrm>
            <a:prstGeom prst="rect">
              <a:avLst/>
            </a:prstGeom>
            <a:noFill/>
          </p:spPr>
          <p:txBody>
            <a:bodyPr wrap="square" rtlCol="0">
              <a:spAutoFit/>
            </a:bodyPr>
            <a:lstStyle/>
            <a:p>
              <a:pPr algn="ctr"/>
              <a:r>
                <a:rPr lang="en-US" sz="3200" b="1" dirty="0">
                  <a:solidFill>
                    <a:srgbClr val="4D6778"/>
                  </a:solidFill>
                  <a:latin typeface="Arial" panose="020B0604020202020204" pitchFamily="34" charset="0"/>
                  <a:cs typeface="Arial" panose="020B0604020202020204" pitchFamily="34" charset="0"/>
                </a:rPr>
                <a:t>+</a:t>
              </a:r>
            </a:p>
          </p:txBody>
        </p:sp>
        <p:sp>
          <p:nvSpPr>
            <p:cNvPr id="34" name="TextBox 33"/>
            <p:cNvSpPr txBox="1"/>
            <p:nvPr/>
          </p:nvSpPr>
          <p:spPr>
            <a:xfrm>
              <a:off x="7848600" y="2107720"/>
              <a:ext cx="1371600" cy="481520"/>
            </a:xfrm>
            <a:prstGeom prst="rect">
              <a:avLst/>
            </a:prstGeom>
            <a:noFill/>
          </p:spPr>
          <p:txBody>
            <a:bodyPr vert="horz" wrap="square" rtlCol="0">
              <a:spAutoFit/>
            </a:bodyPr>
            <a:lstStyle/>
            <a:p>
              <a:pPr algn="ctr"/>
              <a:r>
                <a:rPr lang="en-US" b="1" dirty="0">
                  <a:solidFill>
                    <a:srgbClr val="4D6778"/>
                  </a:solidFill>
                  <a:latin typeface="Arial" panose="020B0604020202020204" pitchFamily="34" charset="0"/>
                  <a:cs typeface="Arial" panose="020B0604020202020204" pitchFamily="34" charset="0"/>
                </a:rPr>
                <a:t>Cost</a:t>
              </a:r>
            </a:p>
          </p:txBody>
        </p:sp>
      </p:grpSp>
      <p:grpSp>
        <p:nvGrpSpPr>
          <p:cNvPr id="11" name="Group 10"/>
          <p:cNvGrpSpPr/>
          <p:nvPr/>
        </p:nvGrpSpPr>
        <p:grpSpPr>
          <a:xfrm>
            <a:off x="6922267" y="1987192"/>
            <a:ext cx="1866900" cy="2630539"/>
            <a:chOff x="6922267" y="1987192"/>
            <a:chExt cx="1866900" cy="2630539"/>
          </a:xfrm>
        </p:grpSpPr>
        <p:grpSp>
          <p:nvGrpSpPr>
            <p:cNvPr id="8" name="Group 7"/>
            <p:cNvGrpSpPr/>
            <p:nvPr/>
          </p:nvGrpSpPr>
          <p:grpSpPr>
            <a:xfrm>
              <a:off x="6922267" y="1987192"/>
              <a:ext cx="1371600" cy="2630539"/>
              <a:chOff x="6922267" y="1987192"/>
              <a:chExt cx="1371600" cy="2630539"/>
            </a:xfrm>
          </p:grpSpPr>
          <p:grpSp>
            <p:nvGrpSpPr>
              <p:cNvPr id="17" name="Group 16"/>
              <p:cNvGrpSpPr/>
              <p:nvPr/>
            </p:nvGrpSpPr>
            <p:grpSpPr>
              <a:xfrm>
                <a:off x="7341367" y="1987192"/>
                <a:ext cx="533400" cy="2127608"/>
                <a:chOff x="7315200" y="1868424"/>
                <a:chExt cx="533400" cy="1811401"/>
              </a:xfrm>
            </p:grpSpPr>
            <p:sp>
              <p:nvSpPr>
                <p:cNvPr id="9" name="Up Arrow 8"/>
                <p:cNvSpPr/>
                <p:nvPr/>
              </p:nvSpPr>
              <p:spPr>
                <a:xfrm>
                  <a:off x="7429500" y="2352675"/>
                  <a:ext cx="304800" cy="1327150"/>
                </a:xfrm>
                <a:prstGeom prst="upArrow">
                  <a:avLst>
                    <a:gd name="adj1" fmla="val 50000"/>
                    <a:gd name="adj2" fmla="val 86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5200" y="1868424"/>
                  <a:ext cx="533400" cy="584775"/>
                </a:xfrm>
                <a:prstGeom prst="rect">
                  <a:avLst/>
                </a:prstGeom>
                <a:noFill/>
              </p:spPr>
              <p:txBody>
                <a:bodyPr wrap="square" rtlCol="0">
                  <a:spAutoFit/>
                </a:bodyPr>
                <a:lstStyle/>
                <a:p>
                  <a:pPr algn="ctr"/>
                  <a:r>
                    <a:rPr lang="en-US" sz="3200" b="1" dirty="0">
                      <a:solidFill>
                        <a:srgbClr val="4D6778"/>
                      </a:solidFill>
                      <a:latin typeface="Arial" panose="020B0604020202020204" pitchFamily="34" charset="0"/>
                      <a:cs typeface="Arial" panose="020B0604020202020204" pitchFamily="34" charset="0"/>
                    </a:rPr>
                    <a:t>+</a:t>
                  </a:r>
                </a:p>
              </p:txBody>
            </p:sp>
          </p:grpSp>
          <p:sp>
            <p:nvSpPr>
              <p:cNvPr id="12" name="TextBox 11"/>
              <p:cNvSpPr txBox="1"/>
              <p:nvPr/>
            </p:nvSpPr>
            <p:spPr>
              <a:xfrm>
                <a:off x="6922267" y="4114800"/>
                <a:ext cx="1371600" cy="502931"/>
              </a:xfrm>
              <a:prstGeom prst="rect">
                <a:avLst/>
              </a:prstGeom>
              <a:noFill/>
            </p:spPr>
            <p:txBody>
              <a:bodyPr vert="horz" wrap="square" rtlCol="0">
                <a:spAutoFit/>
              </a:bodyPr>
              <a:lstStyle/>
              <a:p>
                <a:pPr algn="ctr"/>
                <a:r>
                  <a:rPr lang="en-US" b="1" dirty="0">
                    <a:solidFill>
                      <a:srgbClr val="4D6778"/>
                    </a:solidFill>
                    <a:latin typeface="Arial" panose="020B0604020202020204" pitchFamily="34" charset="0"/>
                    <a:cs typeface="Arial" panose="020B0604020202020204" pitchFamily="34" charset="0"/>
                  </a:rPr>
                  <a:t>Duration</a:t>
                </a:r>
              </a:p>
            </p:txBody>
          </p:sp>
        </p:grpSp>
        <p:cxnSp>
          <p:nvCxnSpPr>
            <p:cNvPr id="16" name="Straight Connector 15"/>
            <p:cNvCxnSpPr/>
            <p:nvPr/>
          </p:nvCxnSpPr>
          <p:spPr>
            <a:xfrm>
              <a:off x="7074667" y="2525523"/>
              <a:ext cx="1714500" cy="0"/>
            </a:xfrm>
            <a:prstGeom prst="line">
              <a:avLst/>
            </a:prstGeom>
            <a:ln w="22225">
              <a:solidFill>
                <a:srgbClr val="760025"/>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074667" y="4191000"/>
              <a:ext cx="1714500" cy="0"/>
            </a:xfrm>
            <a:prstGeom prst="line">
              <a:avLst/>
            </a:prstGeom>
            <a:ln w="22225">
              <a:solidFill>
                <a:srgbClr val="760025"/>
              </a:solidFill>
              <a:prstDash val="dash"/>
            </a:ln>
          </p:spPr>
          <p:style>
            <a:lnRef idx="1">
              <a:schemeClr val="accent1"/>
            </a:lnRef>
            <a:fillRef idx="0">
              <a:schemeClr val="accent1"/>
            </a:fillRef>
            <a:effectRef idx="0">
              <a:schemeClr val="accent1"/>
            </a:effectRef>
            <a:fontRef idx="minor">
              <a:schemeClr val="tx1"/>
            </a:fontRef>
          </p:style>
        </p:cxnSp>
      </p:grpSp>
      <p:sp>
        <p:nvSpPr>
          <p:cNvPr id="6" name="Slide Number Placeholder 5"/>
          <p:cNvSpPr>
            <a:spLocks noGrp="1"/>
          </p:cNvSpPr>
          <p:nvPr>
            <p:ph type="sldNum" sz="quarter" idx="12"/>
          </p:nvPr>
        </p:nvSpPr>
        <p:spPr/>
        <p:txBody>
          <a:bodyPr/>
          <a:lstStyle/>
          <a:p>
            <a:fld id="{E6677AF7-9EED-4392-B4B8-2553A1AB996D}" type="slidenum">
              <a:rPr lang="en-US" smtClean="0"/>
              <a:pPr/>
              <a:t>6</a:t>
            </a:fld>
            <a:endParaRPr lang="en-US" dirty="0"/>
          </a:p>
        </p:txBody>
      </p:sp>
      <p:sp>
        <p:nvSpPr>
          <p:cNvPr id="13" name="TextBox 12">
            <a:extLst>
              <a:ext uri="{FF2B5EF4-FFF2-40B4-BE49-F238E27FC236}">
                <a16:creationId xmlns:a16="http://schemas.microsoft.com/office/drawing/2014/main" id="{083EBF6E-AA4A-4800-A451-59C3F6D5683B}"/>
              </a:ext>
            </a:extLst>
          </p:cNvPr>
          <p:cNvSpPr txBox="1"/>
          <p:nvPr/>
        </p:nvSpPr>
        <p:spPr>
          <a:xfrm>
            <a:off x="708077" y="5695103"/>
            <a:ext cx="7924800" cy="461665"/>
          </a:xfrm>
          <a:prstGeom prst="rect">
            <a:avLst/>
          </a:prstGeom>
          <a:noFill/>
        </p:spPr>
        <p:txBody>
          <a:bodyPr wrap="square" rtlCol="0">
            <a:spAutoFit/>
          </a:bodyPr>
          <a:lstStyle/>
          <a:p>
            <a:pPr algn="ctr"/>
            <a:r>
              <a:rPr lang="en-US" sz="2400" b="1" dirty="0">
                <a:solidFill>
                  <a:srgbClr val="760025"/>
                </a:solidFill>
                <a:latin typeface="Arial" panose="020B0604020202020204" pitchFamily="34" charset="0"/>
                <a:cs typeface="Arial" panose="020B0604020202020204" pitchFamily="34" charset="0"/>
              </a:rPr>
              <a:t>Country by Country – today I will focus on the U.S.</a:t>
            </a:r>
          </a:p>
        </p:txBody>
      </p:sp>
    </p:spTree>
    <p:extLst>
      <p:ext uri="{BB962C8B-B14F-4D97-AF65-F5344CB8AC3E}">
        <p14:creationId xmlns:p14="http://schemas.microsoft.com/office/powerpoint/2010/main" val="1919516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5040"/>
                                        </p:tgtEl>
                                        <p:attrNameLst>
                                          <p:attrName>style.visibility</p:attrName>
                                        </p:attrNameLst>
                                      </p:cBhvr>
                                      <p:to>
                                        <p:strVal val="visible"/>
                                      </p:to>
                                    </p:set>
                                    <p:animEffect transition="in" filter="wipe(left)">
                                      <p:cBhvr>
                                        <p:cTn id="12" dur="1000"/>
                                        <p:tgtEl>
                                          <p:spTgt spid="3850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r>
              <a:rPr lang="en-US" sz="3600" dirty="0"/>
              <a:t>Vesting: Conditions on Keeping what seems to have been Awarded to You</a:t>
            </a:r>
            <a:endParaRPr lang="en-US" sz="6600" b="0" dirty="0"/>
          </a:p>
        </p:txBody>
      </p:sp>
      <p:sp>
        <p:nvSpPr>
          <p:cNvPr id="68611" name="Rectangle 3"/>
          <p:cNvSpPr>
            <a:spLocks noGrp="1" noChangeArrowheads="1"/>
          </p:cNvSpPr>
          <p:nvPr>
            <p:ph idx="1"/>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en-US" sz="2400" b="1" dirty="0">
                <a:solidFill>
                  <a:srgbClr val="4D6778"/>
                </a:solidFill>
              </a:rPr>
              <a:t>Time-based vesting</a:t>
            </a:r>
          </a:p>
          <a:p>
            <a:pPr lvl="1"/>
            <a:r>
              <a:rPr lang="en-US" sz="2000" b="1" dirty="0">
                <a:solidFill>
                  <a:srgbClr val="4D6778"/>
                </a:solidFill>
              </a:rPr>
              <a:t>3, 4 or 5 years?</a:t>
            </a:r>
          </a:p>
          <a:p>
            <a:pPr lvl="1"/>
            <a:r>
              <a:rPr lang="en-US" sz="2000" b="1" dirty="0">
                <a:solidFill>
                  <a:srgbClr val="4D6778"/>
                </a:solidFill>
              </a:rPr>
              <a:t>Monthly, quarterly, annual</a:t>
            </a:r>
            <a:endParaRPr lang="en-US" sz="2400" b="1" dirty="0">
              <a:solidFill>
                <a:srgbClr val="4D6778"/>
              </a:solidFill>
            </a:endParaRPr>
          </a:p>
          <a:p>
            <a:r>
              <a:rPr lang="en-US" sz="2400" b="1" dirty="0">
                <a:solidFill>
                  <a:srgbClr val="4D6778"/>
                </a:solidFill>
              </a:rPr>
              <a:t>Performance vesting</a:t>
            </a:r>
          </a:p>
          <a:p>
            <a:pPr lvl="1"/>
            <a:r>
              <a:rPr lang="en-US" sz="2000" b="1" dirty="0">
                <a:solidFill>
                  <a:srgbClr val="4D6778"/>
                </a:solidFill>
              </a:rPr>
              <a:t>Design issues</a:t>
            </a:r>
          </a:p>
          <a:p>
            <a:pPr lvl="1"/>
            <a:r>
              <a:rPr lang="en-US" sz="2000" b="1" dirty="0">
                <a:solidFill>
                  <a:srgbClr val="4D6778"/>
                </a:solidFill>
              </a:rPr>
              <a:t>Accounting issues</a:t>
            </a:r>
          </a:p>
          <a:p>
            <a:r>
              <a:rPr lang="en-US" sz="2400" b="1" dirty="0">
                <a:solidFill>
                  <a:srgbClr val="4D6778"/>
                </a:solidFill>
              </a:rPr>
              <a:t>Accelerated vesting on change in control?  IPO?</a:t>
            </a:r>
          </a:p>
          <a:p>
            <a:endParaRPr lang="en-US" sz="1600" b="1" dirty="0">
              <a:solidFill>
                <a:srgbClr val="4D6778"/>
              </a:solidFill>
            </a:endParaRP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60</a:t>
            </a:fld>
            <a:endParaRPr lang="en-US" dirty="0"/>
          </a:p>
        </p:txBody>
      </p:sp>
    </p:spTree>
    <p:extLst>
      <p:ext uri="{BB962C8B-B14F-4D97-AF65-F5344CB8AC3E}">
        <p14:creationId xmlns:p14="http://schemas.microsoft.com/office/powerpoint/2010/main" val="419580238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r>
              <a:rPr lang="en-US"/>
              <a:t>Forfeiture and Expiration of Rights</a:t>
            </a:r>
            <a:endParaRPr lang="en-US" sz="8000" b="0"/>
          </a:p>
        </p:txBody>
      </p:sp>
      <p:sp>
        <p:nvSpPr>
          <p:cNvPr id="71683" name="Rectangle 3"/>
          <p:cNvSpPr>
            <a:spLocks noGrp="1" noChangeArrowheads="1"/>
          </p:cNvSpPr>
          <p:nvPr>
            <p:ph idx="1"/>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a:spcAft>
                <a:spcPts val="1200"/>
              </a:spcAft>
            </a:pPr>
            <a:r>
              <a:rPr lang="en-US" sz="2400" b="1" dirty="0">
                <a:solidFill>
                  <a:srgbClr val="4D6778"/>
                </a:solidFill>
              </a:rPr>
              <a:t>How long after employment ends may vested options be exercised? (ISO rules generally limit to 90 days)</a:t>
            </a:r>
          </a:p>
          <a:p>
            <a:pPr>
              <a:spcAft>
                <a:spcPts val="1200"/>
              </a:spcAft>
            </a:pPr>
            <a:r>
              <a:rPr lang="en-US" sz="2400" b="1" dirty="0">
                <a:solidFill>
                  <a:srgbClr val="4D6778"/>
                </a:solidFill>
              </a:rPr>
              <a:t>Forfeiture if “bad boy” provisions violated</a:t>
            </a:r>
          </a:p>
          <a:p>
            <a:pPr>
              <a:spcAft>
                <a:spcPts val="1200"/>
              </a:spcAft>
            </a:pPr>
            <a:r>
              <a:rPr lang="en-US" sz="2400" b="1" dirty="0">
                <a:solidFill>
                  <a:srgbClr val="4D6778"/>
                </a:solidFill>
              </a:rPr>
              <a:t>Consequences of violation of noncompetition, </a:t>
            </a:r>
            <a:r>
              <a:rPr lang="en-US" sz="2400" b="1" dirty="0" err="1">
                <a:solidFill>
                  <a:srgbClr val="4D6778"/>
                </a:solidFill>
              </a:rPr>
              <a:t>nonsolicitation</a:t>
            </a:r>
            <a:r>
              <a:rPr lang="en-US" sz="2400" b="1" dirty="0">
                <a:solidFill>
                  <a:srgbClr val="4D6778"/>
                </a:solidFill>
              </a:rPr>
              <a:t> agreements</a:t>
            </a:r>
          </a:p>
          <a:p>
            <a:endParaRPr lang="en-US" sz="1600" b="1" dirty="0">
              <a:solidFill>
                <a:srgbClr val="4D6778"/>
              </a:solidFill>
            </a:endParaRP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61</a:t>
            </a:fld>
            <a:endParaRPr lang="en-US" dirty="0"/>
          </a:p>
        </p:txBody>
      </p:sp>
    </p:spTree>
    <p:extLst>
      <p:ext uri="{BB962C8B-B14F-4D97-AF65-F5344CB8AC3E}">
        <p14:creationId xmlns:p14="http://schemas.microsoft.com/office/powerpoint/2010/main" val="228080618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r>
              <a:rPr lang="en-US"/>
              <a:t>Buyback Issues</a:t>
            </a:r>
            <a:endParaRPr lang="en-US" sz="8000" b="0"/>
          </a:p>
        </p:txBody>
      </p:sp>
      <p:sp>
        <p:nvSpPr>
          <p:cNvPr id="72707" name="Rectangle 3"/>
          <p:cNvSpPr>
            <a:spLocks noGrp="1" noChangeArrowheads="1"/>
          </p:cNvSpPr>
          <p:nvPr>
            <p:ph idx="1"/>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en-US" sz="2800" b="1" dirty="0">
                <a:solidFill>
                  <a:srgbClr val="4D6778"/>
                </a:solidFill>
              </a:rPr>
              <a:t>Can company repurchase vested equity for fair value?</a:t>
            </a:r>
          </a:p>
          <a:p>
            <a:pPr lvl="1"/>
            <a:r>
              <a:rPr lang="en-US" sz="2400" b="1" dirty="0">
                <a:solidFill>
                  <a:srgbClr val="4D6778"/>
                </a:solidFill>
              </a:rPr>
              <a:t>Always?</a:t>
            </a:r>
          </a:p>
          <a:p>
            <a:pPr lvl="1"/>
            <a:r>
              <a:rPr lang="en-US" sz="2400" b="1" dirty="0">
                <a:solidFill>
                  <a:srgbClr val="4D6778"/>
                </a:solidFill>
              </a:rPr>
              <a:t>When employment ends?</a:t>
            </a:r>
          </a:p>
          <a:p>
            <a:pPr lvl="1"/>
            <a:r>
              <a:rPr lang="en-US" sz="2400" b="1" dirty="0">
                <a:solidFill>
                  <a:srgbClr val="4D6778"/>
                </a:solidFill>
              </a:rPr>
              <a:t>If covenants violated?</a:t>
            </a:r>
          </a:p>
          <a:p>
            <a:pPr lvl="1"/>
            <a:r>
              <a:rPr lang="en-US" sz="2400" b="1" dirty="0">
                <a:solidFill>
                  <a:srgbClr val="4D6778"/>
                </a:solidFill>
              </a:rPr>
              <a:t>Never?</a:t>
            </a:r>
          </a:p>
          <a:p>
            <a:r>
              <a:rPr lang="en-US" sz="2800" b="1" dirty="0">
                <a:solidFill>
                  <a:srgbClr val="4D6778"/>
                </a:solidFill>
              </a:rPr>
              <a:t>See </a:t>
            </a:r>
            <a:r>
              <a:rPr lang="en-US" sz="2800" b="1" dirty="0"/>
              <a:t>“</a:t>
            </a:r>
            <a:r>
              <a:rPr lang="en-US" sz="2800" b="1" dirty="0">
                <a:hlinkClick r:id="rId3"/>
              </a:rPr>
              <a:t>Founders’ Memo</a:t>
            </a:r>
            <a:r>
              <a:rPr lang="en-US" sz="2800" b="1" dirty="0"/>
              <a:t>” </a:t>
            </a:r>
            <a:r>
              <a:rPr lang="en-US" sz="2800" b="1" dirty="0">
                <a:solidFill>
                  <a:srgbClr val="4D6778"/>
                </a:solidFill>
              </a:rPr>
              <a:t>for further discussion</a:t>
            </a:r>
          </a:p>
          <a:p>
            <a:endParaRPr lang="en-US" sz="1800" b="1" dirty="0">
              <a:solidFill>
                <a:srgbClr val="4D6778"/>
              </a:solidFill>
            </a:endParaRP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62</a:t>
            </a:fld>
            <a:endParaRPr lang="en-US" dirty="0"/>
          </a:p>
        </p:txBody>
      </p:sp>
    </p:spTree>
    <p:extLst>
      <p:ext uri="{BB962C8B-B14F-4D97-AF65-F5344CB8AC3E}">
        <p14:creationId xmlns:p14="http://schemas.microsoft.com/office/powerpoint/2010/main" val="254246178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4" name="Date Placeholder 3"/>
          <p:cNvSpPr>
            <a:spLocks noGrp="1"/>
          </p:cNvSpPr>
          <p:nvPr>
            <p:ph type="dt" sz="half" idx="10"/>
          </p:nvPr>
        </p:nvSpPr>
        <p:spPr/>
        <p:txBody>
          <a:bodyPr/>
          <a:lstStyle/>
          <a:p>
            <a:r>
              <a:rPr lang="en-US"/>
              <a:t>January 2025 </a:t>
            </a:r>
            <a:endParaRPr lang="en-US" dirty="0">
              <a:solidFill>
                <a:srgbClr val="0000FF"/>
              </a:solidFill>
            </a:endParaRPr>
          </a:p>
        </p:txBody>
      </p:sp>
      <p:sp>
        <p:nvSpPr>
          <p:cNvPr id="6" name="Footer Placeholder 5"/>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26" y="1941116"/>
            <a:ext cx="8933974" cy="249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bwMode="auto">
          <a:xfrm>
            <a:off x="6306026" y="4051300"/>
            <a:ext cx="1371600" cy="384890"/>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26" y="5048250"/>
            <a:ext cx="871537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E6677AF7-9EED-4392-B4B8-2553A1AB996D}" type="slidenum">
              <a:rPr lang="en-US" smtClean="0"/>
              <a:t>63</a:t>
            </a:fld>
            <a:endParaRPr lang="en-US"/>
          </a:p>
        </p:txBody>
      </p:sp>
    </p:spTree>
    <p:extLst>
      <p:ext uri="{BB962C8B-B14F-4D97-AF65-F5344CB8AC3E}">
        <p14:creationId xmlns:p14="http://schemas.microsoft.com/office/powerpoint/2010/main" val="199925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r>
              <a:rPr lang="en-US" sz="3600" dirty="0"/>
              <a:t>Sell Securities and Raise Capital in Accordance with Law</a:t>
            </a:r>
            <a:endParaRPr lang="en-US" sz="5400" b="0" dirty="0"/>
          </a:p>
        </p:txBody>
      </p:sp>
      <p:sp>
        <p:nvSpPr>
          <p:cNvPr id="167939" name="Rectangle 3"/>
          <p:cNvSpPr>
            <a:spLocks noGrp="1" noChangeArrowheads="1"/>
          </p:cNvSpPr>
          <p:nvPr>
            <p:ph idx="1"/>
          </p:nvPr>
        </p:nvSpPr>
        <p:spPr bwMode="auto">
          <a:xfrm>
            <a:off x="457200" y="1828800"/>
            <a:ext cx="8229600" cy="4419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en-US" sz="2400" b="1" dirty="0">
                <a:solidFill>
                  <a:srgbClr val="4D6778"/>
                </a:solidFill>
              </a:rPr>
              <a:t>Properly “paper” even friendly deals with friends, relatives - avoid misunderstandings</a:t>
            </a:r>
          </a:p>
          <a:p>
            <a:r>
              <a:rPr lang="en-US" sz="2400" b="1" dirty="0">
                <a:solidFill>
                  <a:srgbClr val="4D6778"/>
                </a:solidFill>
              </a:rPr>
              <a:t>Using the Venture Plan/Pitch Deck to “sell securities” presents problems beyond VC’s, corporate investors</a:t>
            </a:r>
          </a:p>
          <a:p>
            <a:r>
              <a:rPr lang="en-US" sz="2400" b="1" dirty="0">
                <a:solidFill>
                  <a:srgbClr val="4D6778"/>
                </a:solidFill>
              </a:rPr>
              <a:t>Under federal law all </a:t>
            </a:r>
            <a:r>
              <a:rPr lang="en-US" sz="2400" b="1" dirty="0"/>
              <a:t>OFFERS</a:t>
            </a:r>
            <a:r>
              <a:rPr lang="en-US" sz="2400" b="1" dirty="0">
                <a:solidFill>
                  <a:srgbClr val="4D6778"/>
                </a:solidFill>
              </a:rPr>
              <a:t> of securities must be registered with the SEC - an expensive process - unless there is an exemption – e.g. </a:t>
            </a:r>
            <a:r>
              <a:rPr lang="en-US" sz="2400" b="1" dirty="0"/>
              <a:t>Private Placement</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64</a:t>
            </a:fld>
            <a:endParaRPr lang="en-US" dirty="0"/>
          </a:p>
        </p:txBody>
      </p:sp>
    </p:spTree>
    <p:extLst>
      <p:ext uri="{BB962C8B-B14F-4D97-AF65-F5344CB8AC3E}">
        <p14:creationId xmlns:p14="http://schemas.microsoft.com/office/powerpoint/2010/main" val="4580849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7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7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r>
              <a:rPr lang="en-US" sz="3600" dirty="0"/>
              <a:t>Sell Securities and Raise Capital in Accordance with Law</a:t>
            </a:r>
            <a:endParaRPr lang="en-US" sz="5400" b="0" dirty="0"/>
          </a:p>
        </p:txBody>
      </p:sp>
      <p:sp>
        <p:nvSpPr>
          <p:cNvPr id="167939" name="Rectangle 3"/>
          <p:cNvSpPr>
            <a:spLocks noGrp="1" noChangeArrowheads="1"/>
          </p:cNvSpPr>
          <p:nvPr>
            <p:ph idx="1"/>
          </p:nvPr>
        </p:nvSpPr>
        <p:spPr bwMode="auto">
          <a:xfrm>
            <a:off x="457200" y="1828800"/>
            <a:ext cx="8229600" cy="4419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p>
            <a:pPr>
              <a:lnSpc>
                <a:spcPct val="110000"/>
              </a:lnSpc>
            </a:pPr>
            <a:r>
              <a:rPr lang="en-US" sz="2400" b="1" dirty="0"/>
              <a:t>Private Placements</a:t>
            </a:r>
          </a:p>
          <a:p>
            <a:pPr lvl="1">
              <a:lnSpc>
                <a:spcPct val="100000"/>
              </a:lnSpc>
              <a:spcAft>
                <a:spcPts val="600"/>
              </a:spcAft>
            </a:pPr>
            <a:r>
              <a:rPr lang="en-US" sz="2200" b="1" dirty="0">
                <a:solidFill>
                  <a:srgbClr val="4D6778"/>
                </a:solidFill>
              </a:rPr>
              <a:t>Use an experienced securities law attorney</a:t>
            </a:r>
          </a:p>
          <a:p>
            <a:pPr lvl="1">
              <a:lnSpc>
                <a:spcPct val="100000"/>
              </a:lnSpc>
              <a:spcAft>
                <a:spcPts val="600"/>
              </a:spcAft>
            </a:pPr>
            <a:r>
              <a:rPr lang="en-US" sz="2200" b="1" dirty="0">
                <a:solidFill>
                  <a:srgbClr val="4D6778"/>
                </a:solidFill>
              </a:rPr>
              <a:t>Avoid dealing with individual investors who are not “accredited” ($200K/300K annual income or $1m net worth)  - max of 35 “unaccredited” investors</a:t>
            </a:r>
          </a:p>
          <a:p>
            <a:pPr lvl="1">
              <a:lnSpc>
                <a:spcPct val="100000"/>
              </a:lnSpc>
              <a:spcAft>
                <a:spcPts val="600"/>
              </a:spcAft>
            </a:pPr>
            <a:r>
              <a:rPr lang="en-US" sz="2200" b="1" dirty="0">
                <a:solidFill>
                  <a:srgbClr val="4D6778"/>
                </a:solidFill>
              </a:rPr>
              <a:t>Include “risk factors” in disclosure materials</a:t>
            </a:r>
          </a:p>
          <a:p>
            <a:pPr lvl="1">
              <a:lnSpc>
                <a:spcPct val="100000"/>
              </a:lnSpc>
              <a:spcAft>
                <a:spcPts val="600"/>
              </a:spcAft>
            </a:pPr>
            <a:r>
              <a:rPr lang="en-US" sz="2200" b="1" dirty="0">
                <a:solidFill>
                  <a:srgbClr val="4D6778"/>
                </a:solidFill>
              </a:rPr>
              <a:t>Provide a capitalization table</a:t>
            </a:r>
          </a:p>
          <a:p>
            <a:pPr lvl="1">
              <a:lnSpc>
                <a:spcPct val="100000"/>
              </a:lnSpc>
              <a:spcAft>
                <a:spcPts val="600"/>
              </a:spcAft>
            </a:pPr>
            <a:r>
              <a:rPr lang="en-US" sz="2200" b="1" dirty="0">
                <a:solidFill>
                  <a:srgbClr val="4D6778"/>
                </a:solidFill>
              </a:rPr>
              <a:t>SEC Rule </a:t>
            </a:r>
            <a:r>
              <a:rPr lang="en-US" sz="2200" b="1" dirty="0" err="1">
                <a:solidFill>
                  <a:srgbClr val="4D6778"/>
                </a:solidFill>
              </a:rPr>
              <a:t>10b</a:t>
            </a:r>
            <a:r>
              <a:rPr lang="en-US" sz="2200" b="1" dirty="0">
                <a:solidFill>
                  <a:srgbClr val="4D6778"/>
                </a:solidFill>
              </a:rPr>
              <a:t>-5 - don’t make material misstatements of fact or omit to state material facts</a:t>
            </a:r>
          </a:p>
          <a:p>
            <a:pPr lvl="1">
              <a:lnSpc>
                <a:spcPct val="100000"/>
              </a:lnSpc>
              <a:spcAft>
                <a:spcPts val="600"/>
              </a:spcAft>
            </a:pPr>
            <a:r>
              <a:rPr lang="en-US" sz="2200" b="1" dirty="0">
                <a:solidFill>
                  <a:srgbClr val="4D6778"/>
                </a:solidFill>
              </a:rPr>
              <a:t>Legends/Control Numbering of Documents</a:t>
            </a:r>
          </a:p>
          <a:p>
            <a:pPr lvl="1">
              <a:lnSpc>
                <a:spcPct val="100000"/>
              </a:lnSpc>
              <a:spcAft>
                <a:spcPts val="600"/>
              </a:spcAft>
            </a:pPr>
            <a:r>
              <a:rPr lang="en-US" sz="2200" b="1" dirty="0">
                <a:solidFill>
                  <a:srgbClr val="4D6778"/>
                </a:solidFill>
              </a:rPr>
              <a:t>Regulation D:  Form D Filing with SEC and States</a:t>
            </a:r>
          </a:p>
          <a:p>
            <a:pPr lvl="2" algn="just">
              <a:lnSpc>
                <a:spcPct val="110000"/>
              </a:lnSpc>
            </a:pPr>
            <a:endParaRPr lang="en-US" sz="1200" b="1" dirty="0">
              <a:solidFill>
                <a:srgbClr val="4D6778"/>
              </a:solidFill>
            </a:endParaRP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65</a:t>
            </a:fld>
            <a:endParaRPr lang="en-US" dirty="0"/>
          </a:p>
        </p:txBody>
      </p:sp>
    </p:spTree>
    <p:extLst>
      <p:ext uri="{BB962C8B-B14F-4D97-AF65-F5344CB8AC3E}">
        <p14:creationId xmlns:p14="http://schemas.microsoft.com/office/powerpoint/2010/main" val="11942295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7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9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9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79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793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79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Sell Securities and Raise Capital in Accordance with Law </a:t>
            </a:r>
            <a:r>
              <a:rPr lang="en-US" sz="2400" dirty="0"/>
              <a:t>(continued)</a:t>
            </a:r>
          </a:p>
        </p:txBody>
      </p:sp>
      <p:sp>
        <p:nvSpPr>
          <p:cNvPr id="169987" name="Rectangle 3"/>
          <p:cNvSpPr>
            <a:spLocks noGrp="1" noChangeArrowheads="1"/>
          </p:cNvSpPr>
          <p:nvPr>
            <p:ph idx="1"/>
          </p:nvPr>
        </p:nvSpPr>
        <p:spPr bwMode="auto">
          <a:xfrm>
            <a:off x="457200" y="1828800"/>
            <a:ext cx="8305800" cy="4419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a:lnSpc>
                <a:spcPct val="90000"/>
              </a:lnSpc>
            </a:pPr>
            <a:r>
              <a:rPr lang="en-US" sz="2400" b="1" dirty="0"/>
              <a:t>Private Placements </a:t>
            </a:r>
            <a:r>
              <a:rPr lang="en-US" sz="1900" b="1" dirty="0"/>
              <a:t>(continued)</a:t>
            </a:r>
          </a:p>
          <a:p>
            <a:pPr lvl="1">
              <a:lnSpc>
                <a:spcPct val="90000"/>
              </a:lnSpc>
            </a:pPr>
            <a:r>
              <a:rPr lang="en-US" sz="2000" b="1" dirty="0">
                <a:solidFill>
                  <a:srgbClr val="4D6778"/>
                </a:solidFill>
              </a:rPr>
              <a:t>Avoid public pronouncements (newspaper articles, web site offerings, etc.)</a:t>
            </a:r>
          </a:p>
          <a:p>
            <a:pPr lvl="1">
              <a:lnSpc>
                <a:spcPct val="90000"/>
              </a:lnSpc>
            </a:pPr>
            <a:r>
              <a:rPr lang="en-US" sz="2000" b="1" dirty="0">
                <a:solidFill>
                  <a:srgbClr val="4D6778"/>
                </a:solidFill>
              </a:rPr>
              <a:t>Blue Sky (state securities) laws differ from state to state</a:t>
            </a:r>
          </a:p>
          <a:p>
            <a:pPr lvl="1">
              <a:lnSpc>
                <a:spcPct val="90000"/>
              </a:lnSpc>
            </a:pPr>
            <a:r>
              <a:rPr lang="en-US" sz="2000" b="1" dirty="0">
                <a:solidFill>
                  <a:srgbClr val="4D6778"/>
                </a:solidFill>
              </a:rPr>
              <a:t>Non-compliance may trigger a rescission offer, a stop order, </a:t>
            </a:r>
            <a:r>
              <a:rPr lang="en-US" sz="2000" b="1" u="sng" dirty="0">
                <a:solidFill>
                  <a:srgbClr val="4D6778"/>
                </a:solidFill>
              </a:rPr>
              <a:t>personal liability</a:t>
            </a:r>
          </a:p>
          <a:p>
            <a:pPr>
              <a:lnSpc>
                <a:spcPct val="90000"/>
              </a:lnSpc>
              <a:spcAft>
                <a:spcPts val="600"/>
              </a:spcAft>
            </a:pPr>
            <a:r>
              <a:rPr lang="en-US" sz="2400" b="1" dirty="0"/>
              <a:t>DON’T OFFER TO SELL SECURITIES IN A BUSINESS PLAN OR PITCH DECK ! </a:t>
            </a:r>
            <a:r>
              <a:rPr lang="en-US" sz="2400" b="1" dirty="0">
                <a:solidFill>
                  <a:srgbClr val="4D6778"/>
                </a:solidFill>
              </a:rPr>
              <a:t>… “</a:t>
            </a:r>
            <a:r>
              <a:rPr lang="en-US" sz="2400" b="1" i="1" dirty="0">
                <a:solidFill>
                  <a:srgbClr val="4D6778"/>
                </a:solidFill>
              </a:rPr>
              <a:t>We are offering 10% of the company for $2m</a:t>
            </a:r>
            <a:r>
              <a:rPr lang="en-US" sz="2400" b="1" dirty="0">
                <a:solidFill>
                  <a:srgbClr val="4D6778"/>
                </a:solidFill>
              </a:rPr>
              <a:t>”</a:t>
            </a:r>
          </a:p>
          <a:p>
            <a:r>
              <a:rPr lang="en-US" sz="2400" b="1" dirty="0">
                <a:solidFill>
                  <a:srgbClr val="4D6778"/>
                </a:solidFill>
              </a:rPr>
              <a:t>Crowd Funding –  Relatively New</a:t>
            </a:r>
          </a:p>
          <a:p>
            <a:pPr lvl="1"/>
            <a:r>
              <a:rPr lang="en-US" sz="2000" b="1" dirty="0">
                <a:solidFill>
                  <a:srgbClr val="4D6778"/>
                </a:solidFill>
              </a:rPr>
              <a:t>Relation to Later Rounds?</a:t>
            </a:r>
          </a:p>
          <a:p>
            <a:pPr lvl="1" algn="just"/>
            <a:endParaRPr lang="en-US" sz="3200" b="1" dirty="0">
              <a:solidFill>
                <a:srgbClr val="4D6778"/>
              </a:solidFill>
            </a:endParaRPr>
          </a:p>
          <a:p>
            <a:pPr lvl="3" algn="just"/>
            <a:endParaRPr lang="en-US" b="1" dirty="0">
              <a:solidFill>
                <a:srgbClr val="4D6778"/>
              </a:solidFill>
            </a:endParaRPr>
          </a:p>
          <a:p>
            <a:pPr lvl="2" algn="just"/>
            <a:endParaRPr lang="en-US" sz="1200" b="1" dirty="0">
              <a:solidFill>
                <a:srgbClr val="4D6778"/>
              </a:solidFill>
            </a:endParaRPr>
          </a:p>
        </p:txBody>
      </p:sp>
      <p:sp>
        <p:nvSpPr>
          <p:cNvPr id="3" name="Date Placeholder 2"/>
          <p:cNvSpPr>
            <a:spLocks noGrp="1"/>
          </p:cNvSpPr>
          <p:nvPr>
            <p:ph type="dt" sz="half" idx="10"/>
          </p:nvPr>
        </p:nvSpPr>
        <p:spPr/>
        <p:txBody>
          <a:bodyPr/>
          <a:lstStyle/>
          <a:p>
            <a:r>
              <a:rPr lang="en-US"/>
              <a:t>January 2025 </a:t>
            </a:r>
            <a:endParaRPr lang="en-US" dirty="0">
              <a:solidFill>
                <a:srgbClr val="0000FF"/>
              </a:solidFill>
            </a:endParaRPr>
          </a:p>
        </p:txBody>
      </p:sp>
      <p:sp>
        <p:nvSpPr>
          <p:cNvPr id="8" name="Footer Placeholder 7"/>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66</a:t>
            </a:fld>
            <a:endParaRPr lang="en-US" dirty="0"/>
          </a:p>
        </p:txBody>
      </p:sp>
    </p:spTree>
    <p:extLst>
      <p:ext uri="{BB962C8B-B14F-4D97-AF65-F5344CB8AC3E}">
        <p14:creationId xmlns:p14="http://schemas.microsoft.com/office/powerpoint/2010/main" val="114297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9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99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99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99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99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9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Companies Get Money?</a:t>
            </a:r>
          </a:p>
        </p:txBody>
      </p:sp>
      <p:sp>
        <p:nvSpPr>
          <p:cNvPr id="4" name="Date Placeholder 3"/>
          <p:cNvSpPr>
            <a:spLocks noGrp="1"/>
          </p:cNvSpPr>
          <p:nvPr>
            <p:ph type="dt" sz="half" idx="10"/>
          </p:nvPr>
        </p:nvSpPr>
        <p:spPr/>
        <p:txBody>
          <a:bodyPr/>
          <a:lstStyle/>
          <a:p>
            <a:r>
              <a:rPr lang="en-US"/>
              <a:t>January 2025 </a:t>
            </a:r>
            <a:endParaRPr lang="en-US" dirty="0">
              <a:solidFill>
                <a:srgbClr val="0000FF"/>
              </a:solidFill>
            </a:endParaRPr>
          </a:p>
        </p:txBody>
      </p:sp>
      <p:sp>
        <p:nvSpPr>
          <p:cNvPr id="6" name="Footer Placeholder 5"/>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3" name="Slide Number Placeholder 2"/>
          <p:cNvSpPr>
            <a:spLocks noGrp="1"/>
          </p:cNvSpPr>
          <p:nvPr>
            <p:ph type="sldNum" sz="quarter" idx="12"/>
          </p:nvPr>
        </p:nvSpPr>
        <p:spPr/>
        <p:txBody>
          <a:bodyPr/>
          <a:lstStyle/>
          <a:p>
            <a:fld id="{E6677AF7-9EED-4392-B4B8-2553A1AB996D}" type="slidenum">
              <a:rPr lang="en-US" smtClean="0"/>
              <a:t>67</a:t>
            </a:fld>
            <a:endParaRPr lang="en-US"/>
          </a:p>
        </p:txBody>
      </p:sp>
      <p:sp>
        <p:nvSpPr>
          <p:cNvPr id="5" name="TextBox 4">
            <a:extLst>
              <a:ext uri="{FF2B5EF4-FFF2-40B4-BE49-F238E27FC236}">
                <a16:creationId xmlns:a16="http://schemas.microsoft.com/office/drawing/2014/main" id="{B723192A-DE89-436C-86A7-6509AC1C5DAD}"/>
              </a:ext>
            </a:extLst>
          </p:cNvPr>
          <p:cNvSpPr txBox="1"/>
          <p:nvPr/>
        </p:nvSpPr>
        <p:spPr>
          <a:xfrm>
            <a:off x="990600" y="2438400"/>
            <a:ext cx="6858000" cy="1200329"/>
          </a:xfrm>
          <a:prstGeom prst="rect">
            <a:avLst/>
          </a:prstGeom>
          <a:noFill/>
        </p:spPr>
        <p:txBody>
          <a:bodyPr wrap="square" rtlCol="0">
            <a:spAutoFit/>
          </a:bodyPr>
          <a:lstStyle/>
          <a:p>
            <a:r>
              <a:rPr lang="en-US" dirty="0"/>
              <a:t>The cartoon “Where Do Entrepreneurs Get Their Money?” was removed due to copyright restrictions. To see the video where the image originates visit “</a:t>
            </a:r>
            <a:r>
              <a:rPr lang="en-US" dirty="0">
                <a:hlinkClick r:id="rId3"/>
              </a:rPr>
              <a:t>Kauffman Sketchbook–The ‘Money Game’: Where Do Entrepreneurs Get Their Money</a:t>
            </a:r>
            <a:r>
              <a:rPr lang="en-US" dirty="0"/>
              <a:t>?” on  YouTube. </a:t>
            </a:r>
          </a:p>
        </p:txBody>
      </p:sp>
    </p:spTree>
    <p:extLst>
      <p:ext uri="{BB962C8B-B14F-4D97-AF65-F5344CB8AC3E}">
        <p14:creationId xmlns:p14="http://schemas.microsoft.com/office/powerpoint/2010/main" val="8258791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noFill/>
          <a:ln/>
        </p:spPr>
        <p:txBody>
          <a:bodyPr vert="horz" wrap="square" lIns="91440" tIns="45720" rIns="91440" bIns="45720" numCol="1" anchor="ctr" anchorCtr="0" compatLnSpc="1">
            <a:prstTxWarp prst="textNoShape">
              <a:avLst/>
            </a:prstTxWarp>
          </a:bodyPr>
          <a:lstStyle/>
          <a:p>
            <a:r>
              <a:rPr lang="en-US" dirty="0"/>
              <a:t>Capital Structure Instruments</a:t>
            </a: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graphicFrame>
        <p:nvGraphicFramePr>
          <p:cNvPr id="2" name="Object 5"/>
          <p:cNvGraphicFramePr>
            <a:graphicFrameLocks noGrp="1" noChangeAspect="1"/>
          </p:cNvGraphicFramePr>
          <p:nvPr>
            <p:ph idx="4294967295"/>
            <p:extLst>
              <p:ext uri="{D42A27DB-BD31-4B8C-83A1-F6EECF244321}">
                <p14:modId xmlns:p14="http://schemas.microsoft.com/office/powerpoint/2010/main" val="94357957"/>
              </p:ext>
            </p:extLst>
          </p:nvPr>
        </p:nvGraphicFramePr>
        <p:xfrm>
          <a:off x="736600" y="1803400"/>
          <a:ext cx="7823200" cy="43846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781800" y="4495800"/>
            <a:ext cx="2209800" cy="892552"/>
          </a:xfrm>
          <a:prstGeom prst="rect">
            <a:avLst/>
          </a:prstGeom>
          <a:noFill/>
        </p:spPr>
        <p:txBody>
          <a:bodyPr wrap="square" rtlCol="0">
            <a:spAutoFit/>
          </a:bodyPr>
          <a:lstStyle/>
          <a:p>
            <a:r>
              <a:rPr lang="en-US" sz="2000" b="1" dirty="0"/>
              <a:t> </a:t>
            </a:r>
            <a:r>
              <a:rPr lang="en-US" sz="1600" b="1" dirty="0">
                <a:latin typeface="Arial" pitchFamily="34" charset="0"/>
                <a:cs typeface="Arial" pitchFamily="34" charset="0"/>
              </a:rPr>
              <a:t>- Warrants</a:t>
            </a:r>
          </a:p>
          <a:p>
            <a:r>
              <a:rPr lang="en-US" sz="1600" b="1" dirty="0">
                <a:latin typeface="Arial" pitchFamily="34" charset="0"/>
                <a:cs typeface="Arial" pitchFamily="34" charset="0"/>
              </a:rPr>
              <a:t> - Options</a:t>
            </a:r>
          </a:p>
          <a:p>
            <a:r>
              <a:rPr lang="en-US" sz="1600" b="1" dirty="0">
                <a:latin typeface="Arial" pitchFamily="34" charset="0"/>
                <a:cs typeface="Arial" pitchFamily="34" charset="0"/>
              </a:rPr>
              <a:t> - Convertible</a:t>
            </a:r>
            <a:endParaRPr lang="en-US" sz="2000" b="1" dirty="0">
              <a:latin typeface="Arial" pitchFamily="34" charset="0"/>
              <a:cs typeface="Arial" pitchFamily="34" charset="0"/>
            </a:endParaRPr>
          </a:p>
        </p:txBody>
      </p:sp>
      <p:sp>
        <p:nvSpPr>
          <p:cNvPr id="4" name="Rectangle 3"/>
          <p:cNvSpPr/>
          <p:nvPr/>
        </p:nvSpPr>
        <p:spPr bwMode="auto">
          <a:xfrm>
            <a:off x="2400300" y="2514600"/>
            <a:ext cx="2107903" cy="304800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Rectangle 5"/>
          <p:cNvSpPr/>
          <p:nvPr/>
        </p:nvSpPr>
        <p:spPr>
          <a:xfrm>
            <a:off x="2392327" y="3124200"/>
            <a:ext cx="2179673" cy="243840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00299" y="3716011"/>
            <a:ext cx="2155751" cy="1805471"/>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14738" y="4343400"/>
            <a:ext cx="2101438" cy="1252441"/>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00300" y="4942076"/>
            <a:ext cx="2155750" cy="59896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914400" y="2514600"/>
            <a:ext cx="1485900" cy="1828800"/>
            <a:chOff x="914400" y="2514600"/>
            <a:chExt cx="1485900" cy="1828800"/>
          </a:xfrm>
        </p:grpSpPr>
        <p:cxnSp>
          <p:nvCxnSpPr>
            <p:cNvPr id="13" name="Straight Arrow Connector 12"/>
            <p:cNvCxnSpPr/>
            <p:nvPr/>
          </p:nvCxnSpPr>
          <p:spPr>
            <a:xfrm flipH="1" flipV="1">
              <a:off x="1600200" y="2514600"/>
              <a:ext cx="15949" cy="7864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914400" y="3370151"/>
              <a:ext cx="1485900" cy="973249"/>
              <a:chOff x="914400" y="3370151"/>
              <a:chExt cx="1485900" cy="973249"/>
            </a:xfrm>
          </p:grpSpPr>
          <p:sp>
            <p:nvSpPr>
              <p:cNvPr id="8" name="TextBox 7"/>
              <p:cNvSpPr txBox="1"/>
              <p:nvPr/>
            </p:nvSpPr>
            <p:spPr>
              <a:xfrm>
                <a:off x="1066800" y="3370151"/>
                <a:ext cx="1066800" cy="369332"/>
              </a:xfrm>
              <a:prstGeom prst="rect">
                <a:avLst/>
              </a:prstGeom>
              <a:solidFill>
                <a:srgbClr val="CCFFFF"/>
              </a:solidFill>
            </p:spPr>
            <p:txBody>
              <a:bodyPr wrap="square" rtlCol="0">
                <a:spAutoFit/>
              </a:bodyPr>
              <a:lstStyle/>
              <a:p>
                <a:pPr algn="ctr"/>
                <a:r>
                  <a:rPr lang="en-US" b="1" dirty="0">
                    <a:solidFill>
                      <a:srgbClr val="C00000"/>
                    </a:solidFill>
                  </a:rPr>
                  <a:t>Debt</a:t>
                </a:r>
              </a:p>
            </p:txBody>
          </p:sp>
          <p:cxnSp>
            <p:nvCxnSpPr>
              <p:cNvPr id="17" name="Straight Arrow Connector 16"/>
              <p:cNvCxnSpPr>
                <a:stCxn id="8" idx="2"/>
              </p:cNvCxnSpPr>
              <p:nvPr/>
            </p:nvCxnSpPr>
            <p:spPr>
              <a:xfrm>
                <a:off x="1600200" y="3739483"/>
                <a:ext cx="15949" cy="60391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14400" y="4343400"/>
                <a:ext cx="14859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30" name="Group 29"/>
          <p:cNvGrpSpPr/>
          <p:nvPr/>
        </p:nvGrpSpPr>
        <p:grpSpPr>
          <a:xfrm>
            <a:off x="1082750" y="4343400"/>
            <a:ext cx="1066800" cy="1203089"/>
            <a:chOff x="1082750" y="4343400"/>
            <a:chExt cx="1066800" cy="1203089"/>
          </a:xfrm>
        </p:grpSpPr>
        <p:cxnSp>
          <p:nvCxnSpPr>
            <p:cNvPr id="24" name="Straight Arrow Connector 23"/>
            <p:cNvCxnSpPr/>
            <p:nvPr/>
          </p:nvCxnSpPr>
          <p:spPr>
            <a:xfrm flipV="1">
              <a:off x="1608174" y="4343400"/>
              <a:ext cx="1" cy="457200"/>
            </a:xfrm>
            <a:prstGeom prst="straightConnector1">
              <a:avLst/>
            </a:prstGeom>
            <a:ln w="28575">
              <a:solidFill>
                <a:srgbClr val="009900"/>
              </a:solidFill>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082750" y="4736620"/>
              <a:ext cx="1066800" cy="809869"/>
              <a:chOff x="1082750" y="4736620"/>
              <a:chExt cx="1066800" cy="809869"/>
            </a:xfrm>
          </p:grpSpPr>
          <p:sp>
            <p:nvSpPr>
              <p:cNvPr id="27" name="TextBox 26"/>
              <p:cNvSpPr txBox="1"/>
              <p:nvPr/>
            </p:nvSpPr>
            <p:spPr>
              <a:xfrm>
                <a:off x="1082750" y="4736620"/>
                <a:ext cx="1066800" cy="369332"/>
              </a:xfrm>
              <a:prstGeom prst="rect">
                <a:avLst/>
              </a:prstGeom>
              <a:solidFill>
                <a:srgbClr val="CCFFFF"/>
              </a:solidFill>
            </p:spPr>
            <p:txBody>
              <a:bodyPr wrap="square" rtlCol="0">
                <a:spAutoFit/>
              </a:bodyPr>
              <a:lstStyle/>
              <a:p>
                <a:pPr algn="ctr"/>
                <a:r>
                  <a:rPr lang="en-US" b="1" dirty="0">
                    <a:solidFill>
                      <a:srgbClr val="009900"/>
                    </a:solidFill>
                  </a:rPr>
                  <a:t>Equity</a:t>
                </a:r>
              </a:p>
            </p:txBody>
          </p:sp>
          <p:cxnSp>
            <p:nvCxnSpPr>
              <p:cNvPr id="28" name="Straight Arrow Connector 27"/>
              <p:cNvCxnSpPr/>
              <p:nvPr/>
            </p:nvCxnSpPr>
            <p:spPr>
              <a:xfrm>
                <a:off x="1600200" y="5051731"/>
                <a:ext cx="15949" cy="494758"/>
              </a:xfrm>
              <a:prstGeom prst="straightConnector1">
                <a:avLst/>
              </a:prstGeom>
              <a:ln w="28575">
                <a:solidFill>
                  <a:srgbClr val="009900"/>
                </a:solidFill>
                <a:tailEnd type="arrow"/>
              </a:ln>
            </p:spPr>
            <p:style>
              <a:lnRef idx="1">
                <a:schemeClr val="accent1"/>
              </a:lnRef>
              <a:fillRef idx="0">
                <a:schemeClr val="accent1"/>
              </a:fillRef>
              <a:effectRef idx="0">
                <a:schemeClr val="accent1"/>
              </a:effectRef>
              <a:fontRef idx="minor">
                <a:schemeClr val="tx1"/>
              </a:fontRef>
            </p:style>
          </p:cxnSp>
        </p:grpSp>
      </p:grpSp>
      <p:sp>
        <p:nvSpPr>
          <p:cNvPr id="5" name="Date Placeholder 4">
            <a:extLst>
              <a:ext uri="{FF2B5EF4-FFF2-40B4-BE49-F238E27FC236}">
                <a16:creationId xmlns:a16="http://schemas.microsoft.com/office/drawing/2014/main" id="{F6876941-28B4-42A3-A583-2D7CD7984532}"/>
              </a:ext>
            </a:extLst>
          </p:cNvPr>
          <p:cNvSpPr>
            <a:spLocks noGrp="1"/>
          </p:cNvSpPr>
          <p:nvPr>
            <p:ph type="dt" sz="half" idx="10"/>
          </p:nvPr>
        </p:nvSpPr>
        <p:spPr/>
        <p:txBody>
          <a:bodyPr/>
          <a:lstStyle/>
          <a:p>
            <a:r>
              <a:rPr lang="en-US"/>
              <a:t>January 2025 </a:t>
            </a:r>
            <a:endParaRPr lang="en-US" dirty="0"/>
          </a:p>
        </p:txBody>
      </p:sp>
      <p:sp>
        <p:nvSpPr>
          <p:cNvPr id="9" name="Slide Number Placeholder 8">
            <a:extLst>
              <a:ext uri="{FF2B5EF4-FFF2-40B4-BE49-F238E27FC236}">
                <a16:creationId xmlns:a16="http://schemas.microsoft.com/office/drawing/2014/main" id="{F9CC74FD-AAE2-4DF3-8F4A-02F341AD370F}"/>
              </a:ext>
            </a:extLst>
          </p:cNvPr>
          <p:cNvSpPr>
            <a:spLocks noGrp="1"/>
          </p:cNvSpPr>
          <p:nvPr>
            <p:ph type="sldNum" sz="quarter" idx="12"/>
          </p:nvPr>
        </p:nvSpPr>
        <p:spPr/>
        <p:txBody>
          <a:bodyPr/>
          <a:lstStyle/>
          <a:p>
            <a:fld id="{E6677AF7-9EED-4392-B4B8-2553A1AB996D}" type="slidenum">
              <a:rPr lang="en-US" smtClean="0"/>
              <a:t>68</a:t>
            </a:fld>
            <a:endParaRPr lang="en-US"/>
          </a:p>
        </p:txBody>
      </p:sp>
    </p:spTree>
    <p:extLst>
      <p:ext uri="{BB962C8B-B14F-4D97-AF65-F5344CB8AC3E}">
        <p14:creationId xmlns:p14="http://schemas.microsoft.com/office/powerpoint/2010/main" val="183232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0" grpId="0" animBg="1"/>
      <p:bldP spid="11"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noFill/>
          <a:ln/>
        </p:spPr>
        <p:txBody>
          <a:bodyPr vert="horz" wrap="square" lIns="91440" tIns="45720" rIns="91440" bIns="45720" numCol="1" anchor="ctr" anchorCtr="0" compatLnSpc="1">
            <a:prstTxWarp prst="textNoShape">
              <a:avLst/>
            </a:prstTxWarp>
          </a:bodyPr>
          <a:lstStyle/>
          <a:p>
            <a:r>
              <a:rPr lang="en-US" dirty="0"/>
              <a:t>Capital Structure Instruments</a:t>
            </a: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graphicFrame>
        <p:nvGraphicFramePr>
          <p:cNvPr id="2" name="Object 5"/>
          <p:cNvGraphicFramePr>
            <a:graphicFrameLocks noGrp="1" noChangeAspect="1"/>
          </p:cNvGraphicFramePr>
          <p:nvPr>
            <p:ph idx="4294967295"/>
          </p:nvPr>
        </p:nvGraphicFramePr>
        <p:xfrm>
          <a:off x="736600" y="1803400"/>
          <a:ext cx="7823200" cy="43846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781800" y="4495800"/>
            <a:ext cx="2209800" cy="892552"/>
          </a:xfrm>
          <a:prstGeom prst="rect">
            <a:avLst/>
          </a:prstGeom>
          <a:noFill/>
        </p:spPr>
        <p:txBody>
          <a:bodyPr wrap="square" rtlCol="0">
            <a:spAutoFit/>
          </a:bodyPr>
          <a:lstStyle/>
          <a:p>
            <a:r>
              <a:rPr lang="en-US" sz="2000" b="1" dirty="0"/>
              <a:t> </a:t>
            </a:r>
            <a:r>
              <a:rPr lang="en-US" sz="1600" b="1" dirty="0">
                <a:latin typeface="Arial" pitchFamily="34" charset="0"/>
                <a:cs typeface="Arial" pitchFamily="34" charset="0"/>
              </a:rPr>
              <a:t>- Warrants</a:t>
            </a:r>
          </a:p>
          <a:p>
            <a:r>
              <a:rPr lang="en-US" sz="1600" b="1" dirty="0">
                <a:latin typeface="Arial" pitchFamily="34" charset="0"/>
                <a:cs typeface="Arial" pitchFamily="34" charset="0"/>
              </a:rPr>
              <a:t> - Options</a:t>
            </a:r>
          </a:p>
          <a:p>
            <a:r>
              <a:rPr lang="en-US" sz="1600" b="1" dirty="0">
                <a:latin typeface="Arial" pitchFamily="34" charset="0"/>
                <a:cs typeface="Arial" pitchFamily="34" charset="0"/>
              </a:rPr>
              <a:t> - Convertible</a:t>
            </a:r>
            <a:endParaRPr lang="en-US" sz="2000" b="1" dirty="0">
              <a:latin typeface="Arial" pitchFamily="34" charset="0"/>
              <a:cs typeface="Arial" pitchFamily="34" charset="0"/>
            </a:endParaRPr>
          </a:p>
        </p:txBody>
      </p:sp>
      <p:sp>
        <p:nvSpPr>
          <p:cNvPr id="4" name="Rectangle 3"/>
          <p:cNvSpPr/>
          <p:nvPr/>
        </p:nvSpPr>
        <p:spPr bwMode="auto">
          <a:xfrm>
            <a:off x="2400300" y="2514600"/>
            <a:ext cx="2107903" cy="304800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29" name="Group 28"/>
          <p:cNvGrpSpPr/>
          <p:nvPr/>
        </p:nvGrpSpPr>
        <p:grpSpPr>
          <a:xfrm>
            <a:off x="914400" y="2514600"/>
            <a:ext cx="1485900" cy="1828800"/>
            <a:chOff x="914400" y="2514600"/>
            <a:chExt cx="1485900" cy="1828800"/>
          </a:xfrm>
        </p:grpSpPr>
        <p:cxnSp>
          <p:nvCxnSpPr>
            <p:cNvPr id="13" name="Straight Arrow Connector 12"/>
            <p:cNvCxnSpPr/>
            <p:nvPr/>
          </p:nvCxnSpPr>
          <p:spPr>
            <a:xfrm flipH="1" flipV="1">
              <a:off x="1600200" y="2514600"/>
              <a:ext cx="15949" cy="7864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914400" y="3370151"/>
              <a:ext cx="1485900" cy="973249"/>
              <a:chOff x="914400" y="3370151"/>
              <a:chExt cx="1485900" cy="973249"/>
            </a:xfrm>
          </p:grpSpPr>
          <p:sp>
            <p:nvSpPr>
              <p:cNvPr id="8" name="TextBox 7"/>
              <p:cNvSpPr txBox="1"/>
              <p:nvPr/>
            </p:nvSpPr>
            <p:spPr>
              <a:xfrm>
                <a:off x="1066800" y="3370151"/>
                <a:ext cx="1066800" cy="369332"/>
              </a:xfrm>
              <a:prstGeom prst="rect">
                <a:avLst/>
              </a:prstGeom>
              <a:solidFill>
                <a:srgbClr val="CCFFFF"/>
              </a:solidFill>
            </p:spPr>
            <p:txBody>
              <a:bodyPr wrap="square" rtlCol="0">
                <a:spAutoFit/>
              </a:bodyPr>
              <a:lstStyle/>
              <a:p>
                <a:pPr algn="ctr"/>
                <a:r>
                  <a:rPr lang="en-US" b="1" dirty="0">
                    <a:solidFill>
                      <a:srgbClr val="C00000"/>
                    </a:solidFill>
                  </a:rPr>
                  <a:t>Debt</a:t>
                </a:r>
              </a:p>
            </p:txBody>
          </p:sp>
          <p:cxnSp>
            <p:nvCxnSpPr>
              <p:cNvPr id="17" name="Straight Arrow Connector 16"/>
              <p:cNvCxnSpPr>
                <a:stCxn id="8" idx="2"/>
              </p:cNvCxnSpPr>
              <p:nvPr/>
            </p:nvCxnSpPr>
            <p:spPr>
              <a:xfrm>
                <a:off x="1600200" y="3739483"/>
                <a:ext cx="15949" cy="60391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14400" y="4343400"/>
                <a:ext cx="14859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30" name="Group 29"/>
          <p:cNvGrpSpPr/>
          <p:nvPr/>
        </p:nvGrpSpPr>
        <p:grpSpPr>
          <a:xfrm>
            <a:off x="1082750" y="4343400"/>
            <a:ext cx="1066800" cy="1203089"/>
            <a:chOff x="1082750" y="4343400"/>
            <a:chExt cx="1066800" cy="1203089"/>
          </a:xfrm>
        </p:grpSpPr>
        <p:cxnSp>
          <p:nvCxnSpPr>
            <p:cNvPr id="24" name="Straight Arrow Connector 23"/>
            <p:cNvCxnSpPr/>
            <p:nvPr/>
          </p:nvCxnSpPr>
          <p:spPr>
            <a:xfrm flipV="1">
              <a:off x="1608174" y="4343400"/>
              <a:ext cx="1" cy="457200"/>
            </a:xfrm>
            <a:prstGeom prst="straightConnector1">
              <a:avLst/>
            </a:prstGeom>
            <a:ln w="28575">
              <a:solidFill>
                <a:srgbClr val="009900"/>
              </a:solidFill>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082750" y="4736620"/>
              <a:ext cx="1066800" cy="809869"/>
              <a:chOff x="1082750" y="4736620"/>
              <a:chExt cx="1066800" cy="809869"/>
            </a:xfrm>
          </p:grpSpPr>
          <p:sp>
            <p:nvSpPr>
              <p:cNvPr id="27" name="TextBox 26"/>
              <p:cNvSpPr txBox="1"/>
              <p:nvPr/>
            </p:nvSpPr>
            <p:spPr>
              <a:xfrm>
                <a:off x="1082750" y="4736620"/>
                <a:ext cx="1066800" cy="369332"/>
              </a:xfrm>
              <a:prstGeom prst="rect">
                <a:avLst/>
              </a:prstGeom>
              <a:solidFill>
                <a:srgbClr val="CCFFFF"/>
              </a:solidFill>
            </p:spPr>
            <p:txBody>
              <a:bodyPr wrap="square" rtlCol="0">
                <a:spAutoFit/>
              </a:bodyPr>
              <a:lstStyle/>
              <a:p>
                <a:pPr algn="ctr"/>
                <a:r>
                  <a:rPr lang="en-US" b="1" dirty="0">
                    <a:solidFill>
                      <a:srgbClr val="009900"/>
                    </a:solidFill>
                  </a:rPr>
                  <a:t>Equity</a:t>
                </a:r>
              </a:p>
            </p:txBody>
          </p:sp>
          <p:cxnSp>
            <p:nvCxnSpPr>
              <p:cNvPr id="28" name="Straight Arrow Connector 27"/>
              <p:cNvCxnSpPr/>
              <p:nvPr/>
            </p:nvCxnSpPr>
            <p:spPr>
              <a:xfrm>
                <a:off x="1600200" y="5051731"/>
                <a:ext cx="15949" cy="494758"/>
              </a:xfrm>
              <a:prstGeom prst="straightConnector1">
                <a:avLst/>
              </a:prstGeom>
              <a:ln w="28575">
                <a:solidFill>
                  <a:srgbClr val="009900"/>
                </a:solidFill>
                <a:tailEnd type="arrow"/>
              </a:ln>
            </p:spPr>
            <p:style>
              <a:lnRef idx="1">
                <a:schemeClr val="accent1"/>
              </a:lnRef>
              <a:fillRef idx="0">
                <a:schemeClr val="accent1"/>
              </a:fillRef>
              <a:effectRef idx="0">
                <a:schemeClr val="accent1"/>
              </a:effectRef>
              <a:fontRef idx="minor">
                <a:schemeClr val="tx1"/>
              </a:fontRef>
            </p:style>
          </p:cxnSp>
        </p:grpSp>
      </p:grpSp>
      <p:sp>
        <p:nvSpPr>
          <p:cNvPr id="5" name="Date Placeholder 4">
            <a:extLst>
              <a:ext uri="{FF2B5EF4-FFF2-40B4-BE49-F238E27FC236}">
                <a16:creationId xmlns:a16="http://schemas.microsoft.com/office/drawing/2014/main" id="{6028A54D-C620-435C-851F-8D61A749F586}"/>
              </a:ext>
            </a:extLst>
          </p:cNvPr>
          <p:cNvSpPr>
            <a:spLocks noGrp="1"/>
          </p:cNvSpPr>
          <p:nvPr>
            <p:ph type="dt" sz="half" idx="10"/>
          </p:nvPr>
        </p:nvSpPr>
        <p:spPr/>
        <p:txBody>
          <a:bodyPr/>
          <a:lstStyle/>
          <a:p>
            <a:r>
              <a:rPr lang="en-US"/>
              <a:t>January 2025 </a:t>
            </a:r>
            <a:endParaRPr lang="en-US" dirty="0"/>
          </a:p>
        </p:txBody>
      </p:sp>
      <p:sp>
        <p:nvSpPr>
          <p:cNvPr id="6" name="Slide Number Placeholder 5">
            <a:extLst>
              <a:ext uri="{FF2B5EF4-FFF2-40B4-BE49-F238E27FC236}">
                <a16:creationId xmlns:a16="http://schemas.microsoft.com/office/drawing/2014/main" id="{9EF27F01-3020-480A-913B-A6B1F5BA93F2}"/>
              </a:ext>
            </a:extLst>
          </p:cNvPr>
          <p:cNvSpPr>
            <a:spLocks noGrp="1"/>
          </p:cNvSpPr>
          <p:nvPr>
            <p:ph type="sldNum" sz="quarter" idx="12"/>
          </p:nvPr>
        </p:nvSpPr>
        <p:spPr/>
        <p:txBody>
          <a:bodyPr/>
          <a:lstStyle/>
          <a:p>
            <a:fld id="{E6677AF7-9EED-4392-B4B8-2553A1AB996D}" type="slidenum">
              <a:rPr lang="en-US" smtClean="0"/>
              <a:t>69</a:t>
            </a:fld>
            <a:endParaRPr lang="en-US"/>
          </a:p>
        </p:txBody>
      </p:sp>
      <p:sp>
        <p:nvSpPr>
          <p:cNvPr id="22" name="TextBox 1">
            <a:extLst>
              <a:ext uri="{FF2B5EF4-FFF2-40B4-BE49-F238E27FC236}">
                <a16:creationId xmlns:a16="http://schemas.microsoft.com/office/drawing/2014/main" id="{BB268D8F-8A6A-46A8-A2C7-6E7775F3A746}"/>
              </a:ext>
            </a:extLst>
          </p:cNvPr>
          <p:cNvSpPr txBox="1"/>
          <p:nvPr/>
        </p:nvSpPr>
        <p:spPr>
          <a:xfrm>
            <a:off x="5397500" y="5651856"/>
            <a:ext cx="3378200"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t>YouTube:  </a:t>
            </a:r>
            <a:r>
              <a:rPr lang="en-US" sz="1600" b="1" dirty="0">
                <a:hlinkClick r:id="rId4"/>
              </a:rPr>
              <a:t>Capital Structure Basics</a:t>
            </a:r>
            <a:endParaRPr lang="en-US" sz="1600" b="1" dirty="0"/>
          </a:p>
        </p:txBody>
      </p:sp>
    </p:spTree>
    <p:extLst>
      <p:ext uri="{BB962C8B-B14F-4D97-AF65-F5344CB8AC3E}">
        <p14:creationId xmlns:p14="http://schemas.microsoft.com/office/powerpoint/2010/main" val="325815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t>Trade Secret</a:t>
            </a:r>
          </a:p>
        </p:txBody>
      </p:sp>
      <p:sp>
        <p:nvSpPr>
          <p:cNvPr id="144387" name="Rectangle 3"/>
          <p:cNvSpPr>
            <a:spLocks noGrp="1" noChangeArrowheads="1"/>
          </p:cNvSpPr>
          <p:nvPr>
            <p:ph idx="1"/>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4320" indent="-274320">
              <a:lnSpc>
                <a:spcPct val="90000"/>
              </a:lnSpc>
              <a:spcBef>
                <a:spcPts val="0"/>
              </a:spcBef>
              <a:spcAft>
                <a:spcPts val="0"/>
              </a:spcAft>
            </a:pPr>
            <a:r>
              <a:rPr lang="en-US" sz="2800" b="1" dirty="0"/>
              <a:t>Secrets you use to give yourself an advantage in the marketplace</a:t>
            </a:r>
          </a:p>
          <a:p>
            <a:pPr lvl="1">
              <a:spcBef>
                <a:spcPts val="0"/>
              </a:spcBef>
            </a:pPr>
            <a:r>
              <a:rPr lang="en-US" sz="2400" b="1" dirty="0">
                <a:solidFill>
                  <a:srgbClr val="4D6778"/>
                </a:solidFill>
              </a:rPr>
              <a:t>formula for Coke</a:t>
            </a:r>
          </a:p>
          <a:p>
            <a:pPr lvl="1">
              <a:spcBef>
                <a:spcPts val="0"/>
              </a:spcBef>
            </a:pPr>
            <a:r>
              <a:rPr lang="en-US" sz="2400" b="1" dirty="0">
                <a:solidFill>
                  <a:srgbClr val="4D6778"/>
                </a:solidFill>
              </a:rPr>
              <a:t>protection granted varies from state to state</a:t>
            </a:r>
          </a:p>
          <a:p>
            <a:pPr lvl="1">
              <a:spcBef>
                <a:spcPts val="0"/>
              </a:spcBef>
              <a:tabLst>
                <a:tab pos="1144588" algn="l"/>
              </a:tabLst>
            </a:pPr>
            <a:r>
              <a:rPr lang="en-US" sz="2400" b="1" dirty="0">
                <a:solidFill>
                  <a:srgbClr val="4D6778"/>
                </a:solidFill>
              </a:rPr>
              <a:t>lasts as long as you can keep it secret –       	Nondisclosure Agreements (NDA)</a:t>
            </a:r>
          </a:p>
          <a:p>
            <a:pPr marL="274320" indent="-274320">
              <a:spcBef>
                <a:spcPts val="0"/>
              </a:spcBef>
            </a:pPr>
            <a:r>
              <a:rPr lang="en-US" sz="2800" b="1" dirty="0"/>
              <a:t>For your Venture Plan/Pitch</a:t>
            </a:r>
          </a:p>
          <a:p>
            <a:pPr lvl="1">
              <a:spcBef>
                <a:spcPts val="0"/>
              </a:spcBef>
            </a:pPr>
            <a:r>
              <a:rPr lang="en-US" sz="2400" b="1" dirty="0">
                <a:solidFill>
                  <a:srgbClr val="4D6778"/>
                </a:solidFill>
              </a:rPr>
              <a:t>note that you have trade secrets - keep the secrets out of the plan/pitch </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7</a:t>
            </a:fld>
            <a:endParaRPr lang="en-US" dirty="0"/>
          </a:p>
        </p:txBody>
      </p:sp>
    </p:spTree>
    <p:extLst>
      <p:ext uri="{BB962C8B-B14F-4D97-AF65-F5344CB8AC3E}">
        <p14:creationId xmlns:p14="http://schemas.microsoft.com/office/powerpoint/2010/main" val="23978166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r>
              <a:rPr lang="en-US" dirty="0"/>
              <a:t>The Company’s Capital Structure</a:t>
            </a:r>
            <a:endParaRPr lang="en-US" b="0" dirty="0"/>
          </a:p>
        </p:txBody>
      </p:sp>
      <p:sp>
        <p:nvSpPr>
          <p:cNvPr id="59395" name="Rectangle 3"/>
          <p:cNvSpPr>
            <a:spLocks noGrp="1" noChangeArrowheads="1"/>
          </p:cNvSpPr>
          <p:nvPr>
            <p:ph idx="1"/>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r>
              <a:rPr lang="en-US" sz="2400" b="1" dirty="0">
                <a:solidFill>
                  <a:srgbClr val="4D6778"/>
                </a:solidFill>
              </a:rPr>
              <a:t>Debt - borrowed money</a:t>
            </a:r>
          </a:p>
          <a:p>
            <a:pPr lvl="1">
              <a:spcBef>
                <a:spcPts val="0"/>
              </a:spcBef>
              <a:spcAft>
                <a:spcPts val="0"/>
              </a:spcAft>
            </a:pPr>
            <a:r>
              <a:rPr lang="en-US" sz="1800" b="1" dirty="0">
                <a:solidFill>
                  <a:srgbClr val="4D6778"/>
                </a:solidFill>
              </a:rPr>
              <a:t>private individuals </a:t>
            </a:r>
          </a:p>
          <a:p>
            <a:pPr lvl="1">
              <a:spcBef>
                <a:spcPts val="0"/>
              </a:spcBef>
              <a:spcAft>
                <a:spcPts val="0"/>
              </a:spcAft>
            </a:pPr>
            <a:r>
              <a:rPr lang="en-US" sz="1800" b="1" dirty="0">
                <a:solidFill>
                  <a:srgbClr val="4D6778"/>
                </a:solidFill>
              </a:rPr>
              <a:t>banks</a:t>
            </a:r>
          </a:p>
          <a:p>
            <a:pPr lvl="1">
              <a:spcBef>
                <a:spcPts val="0"/>
              </a:spcBef>
              <a:spcAft>
                <a:spcPts val="0"/>
              </a:spcAft>
            </a:pPr>
            <a:r>
              <a:rPr lang="en-US" sz="1800" b="1" dirty="0">
                <a:solidFill>
                  <a:srgbClr val="4D6778"/>
                </a:solidFill>
              </a:rPr>
              <a:t>other sources (e.g. vendors, customers)</a:t>
            </a:r>
          </a:p>
          <a:p>
            <a:pPr lvl="1">
              <a:spcBef>
                <a:spcPts val="0"/>
              </a:spcBef>
              <a:spcAft>
                <a:spcPts val="0"/>
              </a:spcAft>
            </a:pPr>
            <a:r>
              <a:rPr lang="en-US" sz="1800" b="1" dirty="0">
                <a:solidFill>
                  <a:srgbClr val="4D6778"/>
                </a:solidFill>
              </a:rPr>
              <a:t>stipulated rate of interest; no significant upside</a:t>
            </a:r>
          </a:p>
          <a:p>
            <a:pPr>
              <a:spcBef>
                <a:spcPts val="600"/>
              </a:spcBef>
              <a:spcAft>
                <a:spcPts val="0"/>
              </a:spcAft>
            </a:pPr>
            <a:r>
              <a:rPr lang="en-US" sz="2400" b="1" dirty="0">
                <a:solidFill>
                  <a:srgbClr val="4D6778"/>
                </a:solidFill>
              </a:rPr>
              <a:t>Stock</a:t>
            </a:r>
          </a:p>
          <a:p>
            <a:pPr lvl="1">
              <a:lnSpc>
                <a:spcPct val="100000"/>
              </a:lnSpc>
            </a:pPr>
            <a:r>
              <a:rPr lang="en-US" sz="1800" b="1" dirty="0">
                <a:solidFill>
                  <a:srgbClr val="4D6778"/>
                </a:solidFill>
              </a:rPr>
              <a:t>Preferred Stock </a:t>
            </a:r>
            <a:r>
              <a:rPr lang="en-US" sz="1400" b="1" dirty="0">
                <a:solidFill>
                  <a:srgbClr val="4D6778"/>
                </a:solidFill>
              </a:rPr>
              <a:t>(see “Venture Capital Deal Terms” in course materials – Financing Session)</a:t>
            </a:r>
            <a:endParaRPr lang="en-US" sz="1800" b="1" dirty="0">
              <a:solidFill>
                <a:srgbClr val="4D6778"/>
              </a:solidFill>
            </a:endParaRPr>
          </a:p>
          <a:p>
            <a:pPr lvl="2">
              <a:spcBef>
                <a:spcPts val="0"/>
              </a:spcBef>
              <a:spcAft>
                <a:spcPts val="0"/>
              </a:spcAft>
            </a:pPr>
            <a:r>
              <a:rPr lang="en-US" sz="1600" b="1" dirty="0">
                <a:solidFill>
                  <a:srgbClr val="4D6778"/>
                </a:solidFill>
              </a:rPr>
              <a:t>usually given to VCs and investors</a:t>
            </a:r>
          </a:p>
          <a:p>
            <a:pPr lvl="2">
              <a:spcBef>
                <a:spcPts val="0"/>
              </a:spcBef>
              <a:spcAft>
                <a:spcPts val="0"/>
              </a:spcAft>
            </a:pPr>
            <a:r>
              <a:rPr lang="en-US" sz="1600" b="1" dirty="0">
                <a:solidFill>
                  <a:srgbClr val="4D6778"/>
                </a:solidFill>
              </a:rPr>
              <a:t>liquidation preference</a:t>
            </a:r>
          </a:p>
          <a:p>
            <a:pPr lvl="2">
              <a:spcBef>
                <a:spcPts val="0"/>
              </a:spcBef>
              <a:spcAft>
                <a:spcPts val="0"/>
              </a:spcAft>
            </a:pPr>
            <a:r>
              <a:rPr lang="en-US" sz="1600" b="1" dirty="0">
                <a:solidFill>
                  <a:srgbClr val="4D6778"/>
                </a:solidFill>
              </a:rPr>
              <a:t>convertible into common stock</a:t>
            </a:r>
          </a:p>
          <a:p>
            <a:pPr lvl="2">
              <a:spcBef>
                <a:spcPts val="0"/>
              </a:spcBef>
              <a:spcAft>
                <a:spcPts val="0"/>
              </a:spcAft>
            </a:pPr>
            <a:r>
              <a:rPr lang="en-US" sz="1600" b="1" dirty="0">
                <a:solidFill>
                  <a:srgbClr val="4D6778"/>
                </a:solidFill>
              </a:rPr>
              <a:t>anti-dilution formulas</a:t>
            </a:r>
          </a:p>
          <a:p>
            <a:pPr lvl="2">
              <a:spcBef>
                <a:spcPts val="0"/>
              </a:spcBef>
              <a:spcAft>
                <a:spcPts val="0"/>
              </a:spcAft>
            </a:pPr>
            <a:r>
              <a:rPr lang="en-US" sz="1600" b="1" dirty="0">
                <a:solidFill>
                  <a:srgbClr val="4D6778"/>
                </a:solidFill>
              </a:rPr>
              <a:t>board representation</a:t>
            </a:r>
          </a:p>
          <a:p>
            <a:pPr lvl="2">
              <a:spcBef>
                <a:spcPts val="0"/>
              </a:spcBef>
              <a:spcAft>
                <a:spcPts val="0"/>
              </a:spcAft>
            </a:pPr>
            <a:r>
              <a:rPr lang="en-US" sz="1600" b="1" dirty="0">
                <a:solidFill>
                  <a:srgbClr val="4D6778"/>
                </a:solidFill>
              </a:rPr>
              <a:t>veto / approval rights</a:t>
            </a:r>
            <a:endParaRPr lang="en-US" b="1" dirty="0">
              <a:solidFill>
                <a:srgbClr val="4D6778"/>
              </a:solidFill>
            </a:endParaRPr>
          </a:p>
          <a:p>
            <a:pPr lvl="2" algn="just">
              <a:spcAft>
                <a:spcPts val="600"/>
              </a:spcAft>
            </a:pPr>
            <a:endParaRPr lang="en-US" sz="1100" b="1" dirty="0">
              <a:solidFill>
                <a:srgbClr val="4D6778"/>
              </a:solidFill>
            </a:endParaRP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70</a:t>
            </a:fld>
            <a:endParaRPr lang="en-US" dirty="0"/>
          </a:p>
        </p:txBody>
      </p:sp>
    </p:spTree>
    <p:extLst>
      <p:ext uri="{BB962C8B-B14F-4D97-AF65-F5344CB8AC3E}">
        <p14:creationId xmlns:p14="http://schemas.microsoft.com/office/powerpoint/2010/main" val="254992563"/>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r>
              <a:rPr lang="en-US" dirty="0"/>
              <a:t>The Company’s Capital Structure - </a:t>
            </a:r>
            <a:r>
              <a:rPr lang="en-US" sz="2800" i="1" dirty="0"/>
              <a:t>cont’d</a:t>
            </a:r>
            <a:endParaRPr lang="en-US" sz="7200" b="0" dirty="0"/>
          </a:p>
        </p:txBody>
      </p:sp>
      <p:sp>
        <p:nvSpPr>
          <p:cNvPr id="78851" name="Rectangle 3"/>
          <p:cNvSpPr>
            <a:spLocks noGrp="1" noChangeArrowheads="1"/>
          </p:cNvSpPr>
          <p:nvPr>
            <p:ph idx="1"/>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1"/>
            <a:r>
              <a:rPr lang="en-US" b="1" dirty="0">
                <a:solidFill>
                  <a:srgbClr val="4D6778"/>
                </a:solidFill>
              </a:rPr>
              <a:t>Common Stock </a:t>
            </a:r>
          </a:p>
          <a:p>
            <a:pPr lvl="2">
              <a:spcBef>
                <a:spcPct val="0"/>
              </a:spcBef>
            </a:pPr>
            <a:r>
              <a:rPr lang="en-US" b="1" dirty="0">
                <a:solidFill>
                  <a:srgbClr val="4D6778"/>
                </a:solidFill>
              </a:rPr>
              <a:t>“plain vanilla” stock</a:t>
            </a:r>
          </a:p>
          <a:p>
            <a:pPr lvl="2">
              <a:spcBef>
                <a:spcPct val="0"/>
              </a:spcBef>
            </a:pPr>
            <a:r>
              <a:rPr lang="en-US" b="1" dirty="0">
                <a:solidFill>
                  <a:srgbClr val="4D6778"/>
                </a:solidFill>
              </a:rPr>
              <a:t>usually given to founders / employees</a:t>
            </a:r>
          </a:p>
          <a:p>
            <a:pPr lvl="2">
              <a:spcBef>
                <a:spcPct val="0"/>
              </a:spcBef>
            </a:pPr>
            <a:r>
              <a:rPr lang="en-US" b="1" dirty="0">
                <a:solidFill>
                  <a:srgbClr val="4D6778"/>
                </a:solidFill>
              </a:rPr>
              <a:t>no liquidation preference / convertibility</a:t>
            </a:r>
          </a:p>
          <a:p>
            <a:pPr lvl="2">
              <a:spcBef>
                <a:spcPct val="0"/>
              </a:spcBef>
            </a:pPr>
            <a:r>
              <a:rPr lang="en-US" b="1" dirty="0">
                <a:solidFill>
                  <a:srgbClr val="4D6778"/>
                </a:solidFill>
              </a:rPr>
              <a:t>Residual Value after others get theirs</a:t>
            </a:r>
          </a:p>
          <a:p>
            <a:pPr lvl="1"/>
            <a:r>
              <a:rPr lang="en-US" b="1" dirty="0">
                <a:solidFill>
                  <a:srgbClr val="4D6778"/>
                </a:solidFill>
              </a:rPr>
              <a:t>Options / Warrants</a:t>
            </a:r>
          </a:p>
          <a:p>
            <a:pPr lvl="2"/>
            <a:r>
              <a:rPr lang="en-US" b="1" dirty="0">
                <a:solidFill>
                  <a:srgbClr val="4D6778"/>
                </a:solidFill>
              </a:rPr>
              <a:t>Rights to buy shares at set times for stipulated price</a:t>
            </a:r>
          </a:p>
          <a:p>
            <a:pPr lvl="1">
              <a:buFontTx/>
              <a:buNone/>
            </a:pPr>
            <a:endParaRPr lang="en-US" b="1" dirty="0">
              <a:solidFill>
                <a:srgbClr val="4D6778"/>
              </a:solidFill>
            </a:endParaRPr>
          </a:p>
          <a:p>
            <a:pPr lvl="3" algn="just"/>
            <a:endParaRPr lang="en-US" sz="2800" b="1" dirty="0">
              <a:solidFill>
                <a:srgbClr val="4D6778"/>
              </a:solidFill>
            </a:endParaRPr>
          </a:p>
          <a:p>
            <a:pPr lvl="2" algn="just"/>
            <a:endParaRPr lang="en-US" sz="1600" b="1" dirty="0">
              <a:solidFill>
                <a:srgbClr val="4D6778"/>
              </a:solidFill>
            </a:endParaRPr>
          </a:p>
        </p:txBody>
      </p:sp>
      <p:sp>
        <p:nvSpPr>
          <p:cNvPr id="4" name="Date Placeholder 3"/>
          <p:cNvSpPr>
            <a:spLocks noGrp="1"/>
          </p:cNvSpPr>
          <p:nvPr>
            <p:ph type="dt" sz="half" idx="10"/>
          </p:nvPr>
        </p:nvSpPr>
        <p:spPr/>
        <p:txBody>
          <a:bodyPr/>
          <a:lstStyle/>
          <a:p>
            <a:r>
              <a:rPr lang="en-US"/>
              <a:t>January 2025 </a:t>
            </a:r>
            <a:endParaRPr lang="en-US">
              <a:solidFill>
                <a:srgbClr val="0000FF"/>
              </a:solidFill>
            </a:endParaRPr>
          </a:p>
        </p:txBody>
      </p:sp>
      <p:sp>
        <p:nvSpPr>
          <p:cNvPr id="5" name="Footer Placeholder 4"/>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2" name="Slide Number Placeholder 1"/>
          <p:cNvSpPr>
            <a:spLocks noGrp="1"/>
          </p:cNvSpPr>
          <p:nvPr>
            <p:ph type="sldNum" sz="quarter" idx="12"/>
          </p:nvPr>
        </p:nvSpPr>
        <p:spPr/>
        <p:txBody>
          <a:bodyPr/>
          <a:lstStyle/>
          <a:p>
            <a:fld id="{E6677AF7-9EED-4392-B4B8-2553A1AB996D}" type="slidenum">
              <a:rPr lang="en-US" smtClean="0"/>
              <a:pPr/>
              <a:t>71</a:t>
            </a:fld>
            <a:endParaRPr lang="en-US" dirty="0"/>
          </a:p>
        </p:txBody>
      </p:sp>
    </p:spTree>
    <p:extLst>
      <p:ext uri="{BB962C8B-B14F-4D97-AF65-F5344CB8AC3E}">
        <p14:creationId xmlns:p14="http://schemas.microsoft.com/office/powerpoint/2010/main" val="10880341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8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8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8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8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885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8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8" name="Rectangle 8"/>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Capital Structure Instruments</a:t>
            </a:r>
          </a:p>
        </p:txBody>
      </p:sp>
      <p:sp>
        <p:nvSpPr>
          <p:cNvPr id="4" name="Footer Placeholder 3"/>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grpSp>
        <p:nvGrpSpPr>
          <p:cNvPr id="102406" name="Group 6"/>
          <p:cNvGrpSpPr>
            <a:grpSpLocks/>
          </p:cNvGrpSpPr>
          <p:nvPr/>
        </p:nvGrpSpPr>
        <p:grpSpPr bwMode="auto">
          <a:xfrm>
            <a:off x="776287" y="2050224"/>
            <a:ext cx="7707313" cy="3914130"/>
            <a:chOff x="662" y="1241"/>
            <a:chExt cx="4855" cy="2259"/>
          </a:xfrm>
        </p:grpSpPr>
        <p:graphicFrame>
          <p:nvGraphicFramePr>
            <p:cNvPr id="2" name="Object 3"/>
            <p:cNvGraphicFramePr>
              <a:graphicFrameLocks noChangeAspect="1"/>
            </p:cNvGraphicFramePr>
            <p:nvPr/>
          </p:nvGraphicFramePr>
          <p:xfrm>
            <a:off x="662" y="1241"/>
            <a:ext cx="4855" cy="2259"/>
          </p:xfrm>
          <a:graphic>
            <a:graphicData uri="http://schemas.openxmlformats.org/drawingml/2006/chart">
              <c:chart xmlns:c="http://schemas.openxmlformats.org/drawingml/2006/chart" xmlns:r="http://schemas.openxmlformats.org/officeDocument/2006/relationships" r:id="rId3"/>
            </a:graphicData>
          </a:graphic>
        </p:graphicFrame>
        <p:sp>
          <p:nvSpPr>
            <p:cNvPr id="102404" name="Text Box 4"/>
            <p:cNvSpPr txBox="1">
              <a:spLocks noChangeArrowheads="1"/>
            </p:cNvSpPr>
            <p:nvPr/>
          </p:nvSpPr>
          <p:spPr bwMode="auto">
            <a:xfrm>
              <a:off x="705" y="1250"/>
              <a:ext cx="4500" cy="238"/>
            </a:xfrm>
            <a:prstGeom prst="rect">
              <a:avLst/>
            </a:prstGeom>
            <a:solidFill>
              <a:srgbClr val="008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sz="2000" b="1">
                  <a:solidFill>
                    <a:srgbClr val="FFFF00"/>
                  </a:solidFill>
                  <a:latin typeface="Arial Narrow" pitchFamily="34" charset="0"/>
                </a:rPr>
                <a:t>Percentage of Capital Structure By Stage/Type of Company</a:t>
              </a:r>
              <a:endParaRPr lang="en-US" sz="2000">
                <a:solidFill>
                  <a:srgbClr val="FFFF00"/>
                </a:solidFill>
                <a:latin typeface="Arial Narrow" pitchFamily="34" charset="0"/>
              </a:endParaRPr>
            </a:p>
          </p:txBody>
        </p:sp>
      </p:grpSp>
      <p:sp>
        <p:nvSpPr>
          <p:cNvPr id="3" name="Rectangle 2">
            <a:extLst>
              <a:ext uri="{FF2B5EF4-FFF2-40B4-BE49-F238E27FC236}">
                <a16:creationId xmlns:a16="http://schemas.microsoft.com/office/drawing/2014/main" id="{B1F24DD9-9479-40D9-A58A-A74E261002E1}"/>
              </a:ext>
            </a:extLst>
          </p:cNvPr>
          <p:cNvSpPr/>
          <p:nvPr/>
        </p:nvSpPr>
        <p:spPr>
          <a:xfrm>
            <a:off x="2895600" y="2743200"/>
            <a:ext cx="609600" cy="25908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9DED9E9-3590-4CA4-9761-F7F6F21ED744}"/>
              </a:ext>
            </a:extLst>
          </p:cNvPr>
          <p:cNvSpPr/>
          <p:nvPr/>
        </p:nvSpPr>
        <p:spPr>
          <a:xfrm>
            <a:off x="4020343" y="2846152"/>
            <a:ext cx="609600" cy="25908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227BA95-A5D7-4486-9707-244CDD1EE7FC}"/>
              </a:ext>
            </a:extLst>
          </p:cNvPr>
          <p:cNvSpPr/>
          <p:nvPr/>
        </p:nvSpPr>
        <p:spPr>
          <a:xfrm>
            <a:off x="5149568" y="2837045"/>
            <a:ext cx="609600" cy="25908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329A3A5D-D95E-4696-8942-70AAEB7D91B0}"/>
              </a:ext>
            </a:extLst>
          </p:cNvPr>
          <p:cNvSpPr>
            <a:spLocks noGrp="1"/>
          </p:cNvSpPr>
          <p:nvPr>
            <p:ph type="dt" sz="half" idx="10"/>
          </p:nvPr>
        </p:nvSpPr>
        <p:spPr/>
        <p:txBody>
          <a:bodyPr/>
          <a:lstStyle/>
          <a:p>
            <a:r>
              <a:rPr lang="en-US"/>
              <a:t>January 2025 </a:t>
            </a:r>
            <a:endParaRPr lang="en-US" dirty="0"/>
          </a:p>
        </p:txBody>
      </p:sp>
      <p:sp>
        <p:nvSpPr>
          <p:cNvPr id="6" name="Slide Number Placeholder 5">
            <a:extLst>
              <a:ext uri="{FF2B5EF4-FFF2-40B4-BE49-F238E27FC236}">
                <a16:creationId xmlns:a16="http://schemas.microsoft.com/office/drawing/2014/main" id="{DBAE33AF-5EE7-4275-A94B-7C5196A2D1EE}"/>
              </a:ext>
            </a:extLst>
          </p:cNvPr>
          <p:cNvSpPr>
            <a:spLocks noGrp="1"/>
          </p:cNvSpPr>
          <p:nvPr>
            <p:ph type="sldNum" sz="quarter" idx="12"/>
          </p:nvPr>
        </p:nvSpPr>
        <p:spPr/>
        <p:txBody>
          <a:bodyPr/>
          <a:lstStyle/>
          <a:p>
            <a:fld id="{E6677AF7-9EED-4392-B4B8-2553A1AB996D}" type="slidenum">
              <a:rPr lang="en-US" smtClean="0"/>
              <a:t>72</a:t>
            </a:fld>
            <a:endParaRPr lang="en-US"/>
          </a:p>
        </p:txBody>
      </p:sp>
    </p:spTree>
    <p:extLst>
      <p:ext uri="{BB962C8B-B14F-4D97-AF65-F5344CB8AC3E}">
        <p14:creationId xmlns:p14="http://schemas.microsoft.com/office/powerpoint/2010/main" val="316292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8" name="Rectangle 8"/>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Capital Structure Instruments</a:t>
            </a:r>
          </a:p>
        </p:txBody>
      </p:sp>
      <p:sp>
        <p:nvSpPr>
          <p:cNvPr id="4" name="Footer Placeholder 3"/>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grpSp>
        <p:nvGrpSpPr>
          <p:cNvPr id="102406" name="Group 6"/>
          <p:cNvGrpSpPr>
            <a:grpSpLocks/>
          </p:cNvGrpSpPr>
          <p:nvPr/>
        </p:nvGrpSpPr>
        <p:grpSpPr bwMode="auto">
          <a:xfrm>
            <a:off x="776287" y="2050224"/>
            <a:ext cx="7707313" cy="3914130"/>
            <a:chOff x="662" y="1241"/>
            <a:chExt cx="4855" cy="2259"/>
          </a:xfrm>
        </p:grpSpPr>
        <p:graphicFrame>
          <p:nvGraphicFramePr>
            <p:cNvPr id="2" name="Object 3"/>
            <p:cNvGraphicFramePr>
              <a:graphicFrameLocks noChangeAspect="1"/>
            </p:cNvGraphicFramePr>
            <p:nvPr/>
          </p:nvGraphicFramePr>
          <p:xfrm>
            <a:off x="662" y="1241"/>
            <a:ext cx="4855" cy="2259"/>
          </p:xfrm>
          <a:graphic>
            <a:graphicData uri="http://schemas.openxmlformats.org/drawingml/2006/chart">
              <c:chart xmlns:c="http://schemas.openxmlformats.org/drawingml/2006/chart" xmlns:r="http://schemas.openxmlformats.org/officeDocument/2006/relationships" r:id="rId3"/>
            </a:graphicData>
          </a:graphic>
        </p:graphicFrame>
        <p:sp>
          <p:nvSpPr>
            <p:cNvPr id="102404" name="Text Box 4"/>
            <p:cNvSpPr txBox="1">
              <a:spLocks noChangeArrowheads="1"/>
            </p:cNvSpPr>
            <p:nvPr/>
          </p:nvSpPr>
          <p:spPr bwMode="auto">
            <a:xfrm>
              <a:off x="705" y="1250"/>
              <a:ext cx="4500" cy="238"/>
            </a:xfrm>
            <a:prstGeom prst="rect">
              <a:avLst/>
            </a:prstGeom>
            <a:solidFill>
              <a:srgbClr val="008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sz="2000" b="1">
                  <a:solidFill>
                    <a:srgbClr val="FFFF00"/>
                  </a:solidFill>
                  <a:latin typeface="Arial Narrow" pitchFamily="34" charset="0"/>
                </a:rPr>
                <a:t>Percentage of Capital Structure By Stage/Type of Company</a:t>
              </a:r>
              <a:endParaRPr lang="en-US" sz="2000">
                <a:solidFill>
                  <a:srgbClr val="FFFF00"/>
                </a:solidFill>
                <a:latin typeface="Arial Narrow" pitchFamily="34" charset="0"/>
              </a:endParaRPr>
            </a:p>
          </p:txBody>
        </p:sp>
      </p:grpSp>
      <p:sp>
        <p:nvSpPr>
          <p:cNvPr id="3" name="Date Placeholder 2">
            <a:extLst>
              <a:ext uri="{FF2B5EF4-FFF2-40B4-BE49-F238E27FC236}">
                <a16:creationId xmlns:a16="http://schemas.microsoft.com/office/drawing/2014/main" id="{F8E5040D-508B-4DCB-9F76-97381140CC7A}"/>
              </a:ext>
            </a:extLst>
          </p:cNvPr>
          <p:cNvSpPr>
            <a:spLocks noGrp="1"/>
          </p:cNvSpPr>
          <p:nvPr>
            <p:ph type="dt" sz="half" idx="10"/>
          </p:nvPr>
        </p:nvSpPr>
        <p:spPr/>
        <p:txBody>
          <a:bodyPr/>
          <a:lstStyle/>
          <a:p>
            <a:r>
              <a:rPr lang="en-US"/>
              <a:t>January 2025 </a:t>
            </a:r>
            <a:endParaRPr lang="en-US" dirty="0"/>
          </a:p>
        </p:txBody>
      </p:sp>
      <p:sp>
        <p:nvSpPr>
          <p:cNvPr id="5" name="Slide Number Placeholder 4">
            <a:extLst>
              <a:ext uri="{FF2B5EF4-FFF2-40B4-BE49-F238E27FC236}">
                <a16:creationId xmlns:a16="http://schemas.microsoft.com/office/drawing/2014/main" id="{9ABC9324-32B8-4F90-8A3A-47DEF4A3629E}"/>
              </a:ext>
            </a:extLst>
          </p:cNvPr>
          <p:cNvSpPr>
            <a:spLocks noGrp="1"/>
          </p:cNvSpPr>
          <p:nvPr>
            <p:ph type="sldNum" sz="quarter" idx="12"/>
          </p:nvPr>
        </p:nvSpPr>
        <p:spPr/>
        <p:txBody>
          <a:bodyPr/>
          <a:lstStyle/>
          <a:p>
            <a:fld id="{E6677AF7-9EED-4392-B4B8-2553A1AB996D}" type="slidenum">
              <a:rPr lang="en-US" smtClean="0"/>
              <a:t>73</a:t>
            </a:fld>
            <a:endParaRPr lang="en-US"/>
          </a:p>
        </p:txBody>
      </p:sp>
    </p:spTree>
    <p:extLst>
      <p:ext uri="{BB962C8B-B14F-4D97-AF65-F5344CB8AC3E}">
        <p14:creationId xmlns:p14="http://schemas.microsoft.com/office/powerpoint/2010/main" val="33017286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Convertible Note Financing</a:t>
            </a:r>
          </a:p>
        </p:txBody>
      </p:sp>
      <p:sp>
        <p:nvSpPr>
          <p:cNvPr id="7" name="Content Placeholder 6"/>
          <p:cNvSpPr>
            <a:spLocks noGrp="1"/>
          </p:cNvSpPr>
          <p:nvPr>
            <p:ph idx="1"/>
          </p:nvPr>
        </p:nvSpPr>
        <p:spPr>
          <a:xfrm>
            <a:off x="457200" y="1828800"/>
            <a:ext cx="8382000" cy="4221163"/>
          </a:xfrm>
        </p:spPr>
        <p:txBody>
          <a:bodyPr>
            <a:normAutofit fontScale="85000" lnSpcReduction="10000"/>
          </a:bodyPr>
          <a:lstStyle/>
          <a:p>
            <a:pPr>
              <a:lnSpc>
                <a:spcPct val="110000"/>
              </a:lnSpc>
            </a:pPr>
            <a:r>
              <a:rPr lang="en-US" sz="2800" b="1" dirty="0">
                <a:solidFill>
                  <a:srgbClr val="4D6778"/>
                </a:solidFill>
              </a:rPr>
              <a:t>Traditionally – Bridging From One Round to Another</a:t>
            </a:r>
          </a:p>
          <a:p>
            <a:pPr>
              <a:lnSpc>
                <a:spcPct val="110000"/>
              </a:lnSpc>
            </a:pPr>
            <a:r>
              <a:rPr lang="en-US" sz="2800" b="1" dirty="0">
                <a:solidFill>
                  <a:srgbClr val="4D6778"/>
                </a:solidFill>
              </a:rPr>
              <a:t>More Recently, to Start:</a:t>
            </a:r>
          </a:p>
          <a:p>
            <a:pPr lvl="1">
              <a:lnSpc>
                <a:spcPct val="110000"/>
              </a:lnSpc>
            </a:pPr>
            <a:r>
              <a:rPr lang="en-US" sz="2600" b="1" dirty="0">
                <a:solidFill>
                  <a:srgbClr val="4D6778"/>
                </a:solidFill>
              </a:rPr>
              <a:t>Quickly</a:t>
            </a:r>
          </a:p>
          <a:p>
            <a:pPr lvl="1">
              <a:lnSpc>
                <a:spcPct val="110000"/>
              </a:lnSpc>
            </a:pPr>
            <a:r>
              <a:rPr lang="en-US" sz="2600" b="1" dirty="0">
                <a:solidFill>
                  <a:srgbClr val="4D6778"/>
                </a:solidFill>
              </a:rPr>
              <a:t>Inexpensively</a:t>
            </a:r>
          </a:p>
          <a:p>
            <a:pPr lvl="1">
              <a:lnSpc>
                <a:spcPct val="110000"/>
              </a:lnSpc>
            </a:pPr>
            <a:r>
              <a:rPr lang="en-US" sz="2600" b="1" dirty="0">
                <a:solidFill>
                  <a:srgbClr val="4D6778"/>
                </a:solidFill>
              </a:rPr>
              <a:t>Avoiding “Valuation Issues”</a:t>
            </a:r>
          </a:p>
          <a:p>
            <a:pPr lvl="2">
              <a:lnSpc>
                <a:spcPct val="110000"/>
              </a:lnSpc>
            </a:pPr>
            <a:r>
              <a:rPr lang="en-US" sz="2200" b="1" dirty="0">
                <a:solidFill>
                  <a:srgbClr val="4D6778"/>
                </a:solidFill>
              </a:rPr>
              <a:t>Cram Downs at Series A or B </a:t>
            </a:r>
          </a:p>
          <a:p>
            <a:pPr>
              <a:lnSpc>
                <a:spcPct val="110000"/>
              </a:lnSpc>
            </a:pPr>
            <a:r>
              <a:rPr lang="en-US" sz="3000" b="1" dirty="0">
                <a:solidFill>
                  <a:srgbClr val="4D6778"/>
                </a:solidFill>
              </a:rPr>
              <a:t>Pros and Cons – Good Discussion at:</a:t>
            </a:r>
          </a:p>
          <a:p>
            <a:pPr lvl="1">
              <a:lnSpc>
                <a:spcPct val="110000"/>
              </a:lnSpc>
            </a:pPr>
            <a:r>
              <a:rPr lang="en-US" b="1" dirty="0">
                <a:solidFill>
                  <a:srgbClr val="4D6778"/>
                </a:solidFill>
                <a:hlinkClick r:id="rId3"/>
              </a:rPr>
              <a:t>www.startupcompanylawyer.com</a:t>
            </a:r>
            <a:endParaRPr lang="en-US" b="1" dirty="0">
              <a:solidFill>
                <a:srgbClr val="4D6778"/>
              </a:solidFill>
            </a:endParaRPr>
          </a:p>
          <a:p>
            <a:pPr lvl="1">
              <a:lnSpc>
                <a:spcPct val="110000"/>
              </a:lnSpc>
            </a:pPr>
            <a:r>
              <a:rPr lang="en-US" sz="1600" b="1" dirty="0">
                <a:solidFill>
                  <a:srgbClr val="4D6778"/>
                </a:solidFill>
                <a:hlinkClick r:id="rId4"/>
              </a:rPr>
              <a:t>http://www.startupcompanylawyer.com/category/convertible-note-bridge-financing</a:t>
            </a:r>
            <a:r>
              <a:rPr lang="en-US" b="1" dirty="0">
                <a:solidFill>
                  <a:srgbClr val="4D6778"/>
                </a:solidFill>
                <a:hlinkClick r:id="rId4"/>
              </a:rPr>
              <a:t>/</a:t>
            </a:r>
            <a:endParaRPr lang="en-US" b="1" dirty="0">
              <a:solidFill>
                <a:srgbClr val="4D6778"/>
              </a:solidFill>
            </a:endParaRP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74</a:t>
            </a:fld>
            <a:endParaRPr lang="en-US" dirty="0"/>
          </a:p>
        </p:txBody>
      </p:sp>
      <p:sp>
        <p:nvSpPr>
          <p:cNvPr id="5" name="TextBox 4">
            <a:extLst>
              <a:ext uri="{FF2B5EF4-FFF2-40B4-BE49-F238E27FC236}">
                <a16:creationId xmlns:a16="http://schemas.microsoft.com/office/drawing/2014/main" id="{3306AB28-2945-4780-8023-A73F462C9F11}"/>
              </a:ext>
            </a:extLst>
          </p:cNvPr>
          <p:cNvSpPr txBox="1"/>
          <p:nvPr/>
        </p:nvSpPr>
        <p:spPr>
          <a:xfrm>
            <a:off x="5334000" y="5791200"/>
            <a:ext cx="3505200" cy="369332"/>
          </a:xfrm>
          <a:prstGeom prst="rect">
            <a:avLst/>
          </a:prstGeom>
          <a:noFill/>
        </p:spPr>
        <p:txBody>
          <a:bodyPr wrap="square" rtlCol="0">
            <a:spAutoFit/>
          </a:bodyPr>
          <a:lstStyle/>
          <a:p>
            <a:r>
              <a:rPr lang="en-US" dirty="0">
                <a:solidFill>
                  <a:srgbClr val="760025"/>
                </a:solidFill>
              </a:rPr>
              <a:t>YouTube: </a:t>
            </a:r>
            <a:r>
              <a:rPr lang="en-US" dirty="0">
                <a:hlinkClick r:id="rId5"/>
              </a:rPr>
              <a:t>Investing in New Ventures</a:t>
            </a:r>
            <a:endParaRPr lang="en-US" dirty="0"/>
          </a:p>
        </p:txBody>
      </p:sp>
    </p:spTree>
    <p:extLst>
      <p:ext uri="{BB962C8B-B14F-4D97-AF65-F5344CB8AC3E}">
        <p14:creationId xmlns:p14="http://schemas.microsoft.com/office/powerpoint/2010/main" val="1611322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Convertible Note Financing</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825747"/>
            <a:ext cx="5063384" cy="449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4294967295"/>
          </p:nvPr>
        </p:nvSpPr>
        <p:spPr>
          <a:xfrm>
            <a:off x="304800" y="4648200"/>
            <a:ext cx="4419600" cy="1676400"/>
          </a:xfrm>
          <a:noFill/>
        </p:spPr>
        <p:txBody>
          <a:bodyPr/>
          <a:lstStyle/>
          <a:p>
            <a:r>
              <a:rPr lang="en-US" sz="1600" b="1" dirty="0"/>
              <a:t>Cooley LLP</a:t>
            </a:r>
          </a:p>
          <a:p>
            <a:pPr lvl="1"/>
            <a:r>
              <a:rPr lang="en-US" sz="1400" b="1" dirty="0">
                <a:hlinkClick r:id="rId4"/>
              </a:rPr>
              <a:t>https://www.cooleygo.com/convertible-debt/</a:t>
            </a:r>
            <a:endParaRPr lang="en-US" sz="1400" b="1" dirty="0"/>
          </a:p>
          <a:p>
            <a:r>
              <a:rPr lang="en-US" sz="1600" b="1" dirty="0"/>
              <a:t>Wilson </a:t>
            </a:r>
            <a:r>
              <a:rPr lang="en-US" sz="1600" b="1" dirty="0" err="1"/>
              <a:t>Sonsini</a:t>
            </a:r>
            <a:endParaRPr lang="en-US" sz="1600" b="1" dirty="0"/>
          </a:p>
          <a:p>
            <a:r>
              <a:rPr lang="en-US" sz="1600" b="1" dirty="0"/>
              <a:t>Goodwin Proctor</a:t>
            </a:r>
          </a:p>
          <a:p>
            <a:pPr lvl="1"/>
            <a:r>
              <a:rPr lang="en-US" sz="1400" b="1" dirty="0">
                <a:hlinkClick r:id="rId5"/>
              </a:rPr>
              <a:t>http://www.foundersworkbench.com/</a:t>
            </a:r>
            <a:endParaRPr lang="en-US" sz="1400" b="1" dirty="0"/>
          </a:p>
        </p:txBody>
      </p:sp>
      <p:sp>
        <p:nvSpPr>
          <p:cNvPr id="7" name="Slide Number Placeholder 6"/>
          <p:cNvSpPr>
            <a:spLocks noGrp="1"/>
          </p:cNvSpPr>
          <p:nvPr>
            <p:ph type="sldNum" sz="quarter" idx="12"/>
          </p:nvPr>
        </p:nvSpPr>
        <p:spPr/>
        <p:txBody>
          <a:bodyPr/>
          <a:lstStyle/>
          <a:p>
            <a:fld id="{E6677AF7-9EED-4392-B4B8-2553A1AB996D}" type="slidenum">
              <a:rPr lang="en-US" smtClean="0"/>
              <a:t>75</a:t>
            </a:fld>
            <a:endParaRPr lang="en-US"/>
          </a:p>
        </p:txBody>
      </p:sp>
    </p:spTree>
    <p:extLst>
      <p:ext uri="{BB962C8B-B14F-4D97-AF65-F5344CB8AC3E}">
        <p14:creationId xmlns:p14="http://schemas.microsoft.com/office/powerpoint/2010/main" val="339649078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SAFEs</a:t>
            </a:r>
          </a:p>
        </p:txBody>
      </p:sp>
      <p:sp>
        <p:nvSpPr>
          <p:cNvPr id="6" name="Content Placeholder 5"/>
          <p:cNvSpPr>
            <a:spLocks noGrp="1"/>
          </p:cNvSpPr>
          <p:nvPr>
            <p:ph idx="1"/>
          </p:nvPr>
        </p:nvSpPr>
        <p:spPr/>
        <p:txBody>
          <a:bodyPr>
            <a:normAutofit fontScale="92500" lnSpcReduction="10000"/>
          </a:bodyPr>
          <a:lstStyle/>
          <a:p>
            <a:r>
              <a:rPr lang="en-US" b="1" u="sng" dirty="0"/>
              <a:t>S</a:t>
            </a:r>
            <a:r>
              <a:rPr lang="en-US" dirty="0">
                <a:solidFill>
                  <a:srgbClr val="4D6778"/>
                </a:solidFill>
              </a:rPr>
              <a:t>imple</a:t>
            </a:r>
            <a:r>
              <a:rPr lang="en-US" dirty="0"/>
              <a:t> </a:t>
            </a:r>
            <a:r>
              <a:rPr lang="en-US" b="1" u="sng" dirty="0"/>
              <a:t>A</a:t>
            </a:r>
            <a:r>
              <a:rPr lang="en-US" dirty="0">
                <a:solidFill>
                  <a:srgbClr val="4D6778"/>
                </a:solidFill>
              </a:rPr>
              <a:t>greement</a:t>
            </a:r>
            <a:r>
              <a:rPr lang="en-US" dirty="0"/>
              <a:t> </a:t>
            </a:r>
            <a:r>
              <a:rPr lang="en-US" dirty="0">
                <a:solidFill>
                  <a:srgbClr val="4D6778"/>
                </a:solidFill>
              </a:rPr>
              <a:t>for</a:t>
            </a:r>
            <a:r>
              <a:rPr lang="en-US" dirty="0"/>
              <a:t> </a:t>
            </a:r>
            <a:r>
              <a:rPr lang="en-US" b="1" u="sng" dirty="0"/>
              <a:t>F</a:t>
            </a:r>
            <a:r>
              <a:rPr lang="en-US" dirty="0">
                <a:solidFill>
                  <a:srgbClr val="4D6778"/>
                </a:solidFill>
              </a:rPr>
              <a:t>uture</a:t>
            </a:r>
            <a:r>
              <a:rPr lang="en-US" dirty="0"/>
              <a:t> </a:t>
            </a:r>
            <a:r>
              <a:rPr lang="en-US" b="1" u="sng" dirty="0"/>
              <a:t>E</a:t>
            </a:r>
            <a:r>
              <a:rPr lang="en-US" dirty="0">
                <a:solidFill>
                  <a:srgbClr val="4D6778"/>
                </a:solidFill>
              </a:rPr>
              <a:t>quity</a:t>
            </a:r>
          </a:p>
          <a:p>
            <a:r>
              <a:rPr lang="en-US" dirty="0">
                <a:solidFill>
                  <a:srgbClr val="4D6778"/>
                </a:solidFill>
              </a:rPr>
              <a:t>Y-Combinator – 2013</a:t>
            </a:r>
          </a:p>
          <a:p>
            <a:r>
              <a:rPr lang="en-US" dirty="0">
                <a:solidFill>
                  <a:srgbClr val="4D6778"/>
                </a:solidFill>
              </a:rPr>
              <a:t>Unlike a convertible note, a SAFE is not a loan - more like a warrant.</a:t>
            </a:r>
          </a:p>
          <a:p>
            <a:r>
              <a:rPr lang="en-US" dirty="0">
                <a:solidFill>
                  <a:srgbClr val="4D6778"/>
                </a:solidFill>
              </a:rPr>
              <a:t>No interest paid and no maturity date</a:t>
            </a:r>
          </a:p>
          <a:p>
            <a:r>
              <a:rPr lang="en-US" dirty="0">
                <a:solidFill>
                  <a:srgbClr val="4D6778"/>
                </a:solidFill>
              </a:rPr>
              <a:t>Not subject to the regulations that debt may be in many jurisdictions. </a:t>
            </a:r>
          </a:p>
          <a:p>
            <a:r>
              <a:rPr lang="en-US" dirty="0">
                <a:solidFill>
                  <a:srgbClr val="4D6778"/>
                </a:solidFill>
              </a:rPr>
              <a:t>Valuation Caps and Discounts</a:t>
            </a:r>
          </a:p>
          <a:p>
            <a:r>
              <a:rPr lang="en-US" sz="2200" dirty="0">
                <a:hlinkClick r:id="rId3"/>
              </a:rPr>
              <a:t>https://www.cooleygo.com/glossary/safe/</a:t>
            </a:r>
            <a:endParaRPr lang="en-US" sz="2200" dirty="0"/>
          </a:p>
        </p:txBody>
      </p:sp>
      <p:sp>
        <p:nvSpPr>
          <p:cNvPr id="3" name="Date Placeholder 2"/>
          <p:cNvSpPr>
            <a:spLocks noGrp="1"/>
          </p:cNvSpPr>
          <p:nvPr>
            <p:ph type="dt" sz="half" idx="10"/>
          </p:nvPr>
        </p:nvSpPr>
        <p:spPr/>
        <p:txBody>
          <a:bodyPr/>
          <a:lstStyle/>
          <a:p>
            <a:r>
              <a:rPr lang="en-US"/>
              <a:t>January 2025 </a:t>
            </a:r>
            <a:endParaRPr lang="en-US" dirty="0"/>
          </a:p>
        </p:txBody>
      </p:sp>
      <p:sp>
        <p:nvSpPr>
          <p:cNvPr id="4" name="Footer Placeholder 3"/>
          <p:cNvSpPr>
            <a:spLocks noGrp="1"/>
          </p:cNvSpPr>
          <p:nvPr>
            <p:ph type="ftr" sz="quarter" idx="11"/>
          </p:nvPr>
        </p:nvSpPr>
        <p:spPr/>
        <p:txBody>
          <a:bodyPr/>
          <a:lstStyle/>
          <a:p>
            <a:r>
              <a:rPr lang="en-US"/>
              <a:t>The Nuts and Bolts of New Ventures - Copyright 2025  Joseph G. Hadzima Jr., All Rights Reserved</a:t>
            </a:r>
            <a:endParaRPr lang="en-US" dirty="0"/>
          </a:p>
        </p:txBody>
      </p:sp>
      <p:sp>
        <p:nvSpPr>
          <p:cNvPr id="5" name="Slide Number Placeholder 4"/>
          <p:cNvSpPr>
            <a:spLocks noGrp="1"/>
          </p:cNvSpPr>
          <p:nvPr>
            <p:ph type="sldNum" sz="quarter" idx="12"/>
          </p:nvPr>
        </p:nvSpPr>
        <p:spPr/>
        <p:txBody>
          <a:bodyPr/>
          <a:lstStyle/>
          <a:p>
            <a:fld id="{E6677AF7-9EED-4392-B4B8-2553A1AB996D}" type="slidenum">
              <a:rPr lang="en-US" smtClean="0"/>
              <a:t>76</a:t>
            </a:fld>
            <a:endParaRPr lang="en-US"/>
          </a:p>
        </p:txBody>
      </p:sp>
    </p:spTree>
    <p:extLst>
      <p:ext uri="{BB962C8B-B14F-4D97-AF65-F5344CB8AC3E}">
        <p14:creationId xmlns:p14="http://schemas.microsoft.com/office/powerpoint/2010/main" val="42492922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4" name="Date Placeholder 3"/>
          <p:cNvSpPr>
            <a:spLocks noGrp="1"/>
          </p:cNvSpPr>
          <p:nvPr>
            <p:ph type="dt" sz="half" idx="10"/>
          </p:nvPr>
        </p:nvSpPr>
        <p:spPr>
          <a:xfrm>
            <a:off x="457200" y="6957949"/>
            <a:ext cx="2133600" cy="365125"/>
          </a:xfrm>
        </p:spPr>
        <p:txBody>
          <a:bodyPr/>
          <a:lstStyle/>
          <a:p>
            <a:r>
              <a:rPr lang="en-US"/>
              <a:t>January 2025 </a:t>
            </a:r>
            <a:endParaRPr lang="en-US" dirty="0">
              <a:solidFill>
                <a:srgbClr val="0000FF"/>
              </a:solidFill>
            </a:endParaRPr>
          </a:p>
        </p:txBody>
      </p:sp>
      <p:sp>
        <p:nvSpPr>
          <p:cNvPr id="6" name="Footer Placeholder 5"/>
          <p:cNvSpPr>
            <a:spLocks noGrp="1"/>
          </p:cNvSpPr>
          <p:nvPr>
            <p:ph type="ftr" sz="quarter" idx="11"/>
          </p:nvPr>
        </p:nvSpPr>
        <p:spPr>
          <a:xfrm>
            <a:off x="2862072" y="7026275"/>
            <a:ext cx="3429000" cy="365125"/>
          </a:xfrm>
        </p:spPr>
        <p:txBody>
          <a:bodyPr/>
          <a:lstStyle/>
          <a:p>
            <a:r>
              <a:rPr lang="en-US"/>
              <a:t>The Nuts and Bolts of New Ventures - Copyright 2025  Joseph G. Hadzima Jr., All Rights Reserved</a:t>
            </a:r>
            <a:endParaRPr lang="en-US" sz="1000" b="0" dirty="0">
              <a:latin typeface="Times New Roman"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156" y="5205349"/>
            <a:ext cx="719137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5" y="1738258"/>
            <a:ext cx="8796528" cy="30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5715000" y="4214749"/>
            <a:ext cx="3208532" cy="608085"/>
          </a:xfrm>
          <a:prstGeom prst="rect">
            <a:avLst/>
          </a:prstGeom>
          <a:noFill/>
          <a:ln w="349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8" name="Straight Arrow Connector 7"/>
          <p:cNvCxnSpPr/>
          <p:nvPr/>
        </p:nvCxnSpPr>
        <p:spPr bwMode="auto">
          <a:xfrm flipH="1">
            <a:off x="5867400" y="4822834"/>
            <a:ext cx="1104900" cy="382515"/>
          </a:xfrm>
          <a:prstGeom prst="straightConnector1">
            <a:avLst/>
          </a:prstGeom>
          <a:solidFill>
            <a:srgbClr val="CCFFCC"/>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Slide Number Placeholder 6"/>
          <p:cNvSpPr>
            <a:spLocks noGrp="1"/>
          </p:cNvSpPr>
          <p:nvPr>
            <p:ph type="sldNum" sz="quarter" idx="12"/>
          </p:nvPr>
        </p:nvSpPr>
        <p:spPr/>
        <p:txBody>
          <a:bodyPr/>
          <a:lstStyle/>
          <a:p>
            <a:fld id="{E6677AF7-9EED-4392-B4B8-2553A1AB996D}" type="slidenum">
              <a:rPr lang="en-US" smtClean="0"/>
              <a:t>77</a:t>
            </a:fld>
            <a:endParaRPr lang="en-US"/>
          </a:p>
        </p:txBody>
      </p:sp>
    </p:spTree>
    <p:extLst>
      <p:ext uri="{BB962C8B-B14F-4D97-AF65-F5344CB8AC3E}">
        <p14:creationId xmlns:p14="http://schemas.microsoft.com/office/powerpoint/2010/main" val="836093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dirty="0"/>
              <a:t>A Preferred Return</a:t>
            </a:r>
          </a:p>
        </p:txBody>
      </p:sp>
      <p:sp>
        <p:nvSpPr>
          <p:cNvPr id="82947" name="Rectangle 3"/>
          <p:cNvSpPr>
            <a:spLocks noGrp="1" noChangeArrowheads="1"/>
          </p:cNvSpPr>
          <p:nvPr>
            <p:ph idx="1"/>
          </p:nvPr>
        </p:nvSpPr>
        <p:spPr/>
        <p:txBody>
          <a:bodyPr/>
          <a:lstStyle/>
          <a:p>
            <a:r>
              <a:rPr lang="en-US" sz="2800" b="1" dirty="0">
                <a:latin typeface="Arial" charset="0"/>
              </a:rPr>
              <a:t>Perception of the VC Investor:</a:t>
            </a:r>
            <a:endParaRPr lang="en-US" sz="2800" dirty="0">
              <a:effectLst/>
              <a:latin typeface="Arial" charset="0"/>
            </a:endParaRPr>
          </a:p>
          <a:p>
            <a:pPr lvl="1"/>
            <a:r>
              <a:rPr lang="en-US" sz="2400" dirty="0">
                <a:solidFill>
                  <a:srgbClr val="4D6778"/>
                </a:solidFill>
                <a:effectLst/>
                <a:latin typeface="Arial" charset="0"/>
              </a:rPr>
              <a:t>When the Investor Writes the Check he or she has done most </a:t>
            </a:r>
            <a:r>
              <a:rPr lang="en-US" sz="2400" b="1" u="sng" dirty="0">
                <a:solidFill>
                  <a:srgbClr val="4D6778"/>
                </a:solidFill>
                <a:effectLst/>
                <a:latin typeface="Arial" charset="0"/>
              </a:rPr>
              <a:t>EVERYTHING</a:t>
            </a:r>
            <a:r>
              <a:rPr lang="en-US" sz="2400" dirty="0">
                <a:solidFill>
                  <a:srgbClr val="4D6778"/>
                </a:solidFill>
                <a:effectLst/>
                <a:latin typeface="Arial" charset="0"/>
              </a:rPr>
              <a:t> promised</a:t>
            </a:r>
          </a:p>
          <a:p>
            <a:pPr lvl="1"/>
            <a:r>
              <a:rPr lang="en-US" sz="2400" dirty="0">
                <a:solidFill>
                  <a:srgbClr val="4D6778"/>
                </a:solidFill>
                <a:effectLst/>
                <a:latin typeface="Arial" charset="0"/>
              </a:rPr>
              <a:t>The Entrepreneur Has Done </a:t>
            </a:r>
            <a:r>
              <a:rPr lang="en-US" sz="2400" b="1" u="sng" dirty="0">
                <a:solidFill>
                  <a:srgbClr val="4D6778"/>
                </a:solidFill>
                <a:effectLst/>
                <a:latin typeface="Arial" charset="0"/>
              </a:rPr>
              <a:t>NOTHING YET</a:t>
            </a:r>
            <a:endParaRPr lang="en-US" sz="2400" dirty="0">
              <a:solidFill>
                <a:srgbClr val="4D6778"/>
              </a:solidFill>
              <a:effectLst/>
              <a:latin typeface="Arial" charset="0"/>
            </a:endParaRPr>
          </a:p>
          <a:p>
            <a:r>
              <a:rPr lang="en-US" sz="2800" dirty="0">
                <a:solidFill>
                  <a:srgbClr val="4D6778"/>
                </a:solidFill>
                <a:latin typeface="Arial" charset="0"/>
              </a:rPr>
              <a:t>Result:</a:t>
            </a:r>
            <a:endParaRPr lang="en-US" sz="2800" dirty="0">
              <a:solidFill>
                <a:srgbClr val="4D6778"/>
              </a:solidFill>
              <a:effectLst/>
              <a:latin typeface="Arial" charset="0"/>
            </a:endParaRPr>
          </a:p>
          <a:p>
            <a:pPr lvl="1"/>
            <a:r>
              <a:rPr lang="en-US" sz="2400" dirty="0">
                <a:solidFill>
                  <a:srgbClr val="4D6778"/>
                </a:solidFill>
                <a:effectLst/>
                <a:latin typeface="Arial" charset="0"/>
              </a:rPr>
              <a:t>The VC wants its money to be paid back </a:t>
            </a:r>
            <a:r>
              <a:rPr lang="en-US" sz="2400" b="1" u="sng" dirty="0">
                <a:solidFill>
                  <a:srgbClr val="4D6778"/>
                </a:solidFill>
                <a:effectLst/>
                <a:latin typeface="Arial" charset="0"/>
              </a:rPr>
              <a:t>BEFORE</a:t>
            </a:r>
            <a:r>
              <a:rPr lang="en-US" sz="2400" dirty="0">
                <a:solidFill>
                  <a:srgbClr val="4D6778"/>
                </a:solidFill>
                <a:effectLst/>
                <a:latin typeface="Arial" charset="0"/>
              </a:rPr>
              <a:t> the Entrepreneur gets his/her return.</a:t>
            </a:r>
          </a:p>
          <a:p>
            <a:r>
              <a:rPr lang="en-US" sz="2800" dirty="0">
                <a:solidFill>
                  <a:srgbClr val="4D6778"/>
                </a:solidFill>
                <a:latin typeface="Arial" charset="0"/>
              </a:rPr>
              <a:t>Instrument:  </a:t>
            </a:r>
            <a:r>
              <a:rPr lang="en-US" sz="2800" b="1" u="sng" dirty="0">
                <a:solidFill>
                  <a:srgbClr val="4D6778"/>
                </a:solidFill>
                <a:latin typeface="Arial Narrow" pitchFamily="34" charset="0"/>
              </a:rPr>
              <a:t>CONVERTIBLE PREFERRED STOCK</a:t>
            </a:r>
            <a:endParaRPr lang="en-US" sz="2800" dirty="0">
              <a:solidFill>
                <a:srgbClr val="4D6778"/>
              </a:solidFill>
              <a:effectLst/>
              <a:latin typeface="Arial Narrow" pitchFamily="34" charset="0"/>
            </a:endParaRP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82948" name="Text Box 4"/>
          <p:cNvSpPr txBox="1">
            <a:spLocks noChangeArrowheads="1"/>
          </p:cNvSpPr>
          <p:nvPr/>
        </p:nvSpPr>
        <p:spPr bwMode="auto">
          <a:xfrm>
            <a:off x="6781800" y="5943601"/>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000">
              <a:latin typeface="Times New Roman" pitchFamily="18" charset="0"/>
            </a:endParaRPr>
          </a:p>
        </p:txBody>
      </p:sp>
      <p:sp>
        <p:nvSpPr>
          <p:cNvPr id="5" name="Slide Number Placeholder 4"/>
          <p:cNvSpPr>
            <a:spLocks noGrp="1"/>
          </p:cNvSpPr>
          <p:nvPr>
            <p:ph type="sldNum" sz="quarter" idx="12"/>
          </p:nvPr>
        </p:nvSpPr>
        <p:spPr/>
        <p:txBody>
          <a:bodyPr/>
          <a:lstStyle/>
          <a:p>
            <a:fld id="{E6677AF7-9EED-4392-B4B8-2553A1AB996D}" type="slidenum">
              <a:rPr lang="en-US" smtClean="0"/>
              <a:pPr/>
              <a:t>78</a:t>
            </a:fld>
            <a:endParaRPr lang="en-US" dirty="0"/>
          </a:p>
        </p:txBody>
      </p:sp>
    </p:spTree>
    <p:extLst>
      <p:ext uri="{BB962C8B-B14F-4D97-AF65-F5344CB8AC3E}">
        <p14:creationId xmlns:p14="http://schemas.microsoft.com/office/powerpoint/2010/main" val="9680990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Major Deal Elements</a:t>
            </a:r>
          </a:p>
        </p:txBody>
      </p:sp>
      <p:sp>
        <p:nvSpPr>
          <p:cNvPr id="49155" name="Rectangle 3"/>
          <p:cNvSpPr>
            <a:spLocks noGrp="1" noChangeArrowheads="1"/>
          </p:cNvSpPr>
          <p:nvPr>
            <p:ph idx="1"/>
          </p:nvPr>
        </p:nvSpPr>
        <p:spPr/>
        <p:txBody>
          <a:bodyPr/>
          <a:lstStyle/>
          <a:p>
            <a:pPr>
              <a:spcBef>
                <a:spcPct val="30000"/>
              </a:spcBef>
            </a:pPr>
            <a:r>
              <a:rPr lang="en-US" sz="3200" b="1">
                <a:solidFill>
                  <a:srgbClr val="4D6778"/>
                </a:solidFill>
                <a:latin typeface="Arial" charset="0"/>
              </a:rPr>
              <a:t>A Preferred Return</a:t>
            </a:r>
          </a:p>
          <a:p>
            <a:pPr>
              <a:spcBef>
                <a:spcPct val="30000"/>
              </a:spcBef>
            </a:pPr>
            <a:r>
              <a:rPr lang="en-US" sz="3200" b="1">
                <a:solidFill>
                  <a:srgbClr val="4D6778"/>
                </a:solidFill>
                <a:latin typeface="Arial" charset="0"/>
              </a:rPr>
              <a:t>Protection of Valuation and Position re: Future Money</a:t>
            </a:r>
          </a:p>
          <a:p>
            <a:pPr>
              <a:spcBef>
                <a:spcPct val="30000"/>
              </a:spcBef>
            </a:pPr>
            <a:r>
              <a:rPr lang="en-US" sz="3200" b="1">
                <a:solidFill>
                  <a:srgbClr val="4D6778"/>
                </a:solidFill>
                <a:latin typeface="Arial" charset="0"/>
              </a:rPr>
              <a:t>Management of the Investment</a:t>
            </a:r>
          </a:p>
          <a:p>
            <a:pPr>
              <a:spcBef>
                <a:spcPct val="30000"/>
              </a:spcBef>
            </a:pPr>
            <a:r>
              <a:rPr lang="en-US" sz="3200" b="1">
                <a:solidFill>
                  <a:srgbClr val="4D6778"/>
                </a:solidFill>
                <a:latin typeface="Arial" charset="0"/>
              </a:rPr>
              <a:t>Exit Strategies</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9157" name="Text Box 5"/>
          <p:cNvSpPr txBox="1">
            <a:spLocks noChangeArrowheads="1"/>
          </p:cNvSpPr>
          <p:nvPr/>
        </p:nvSpPr>
        <p:spPr bwMode="auto">
          <a:xfrm>
            <a:off x="6781800" y="5943601"/>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000">
              <a:latin typeface="Times New Roman" pitchFamily="18" charset="0"/>
            </a:endParaRPr>
          </a:p>
        </p:txBody>
      </p:sp>
      <p:sp>
        <p:nvSpPr>
          <p:cNvPr id="5" name="Slide Number Placeholder 4"/>
          <p:cNvSpPr>
            <a:spLocks noGrp="1"/>
          </p:cNvSpPr>
          <p:nvPr>
            <p:ph type="sldNum" sz="quarter" idx="12"/>
          </p:nvPr>
        </p:nvSpPr>
        <p:spPr/>
        <p:txBody>
          <a:bodyPr/>
          <a:lstStyle/>
          <a:p>
            <a:fld id="{E6677AF7-9EED-4392-B4B8-2553A1AB996D}" type="slidenum">
              <a:rPr lang="en-US" smtClean="0"/>
              <a:pPr/>
              <a:t>79</a:t>
            </a:fld>
            <a:endParaRPr lang="en-US" dirty="0"/>
          </a:p>
        </p:txBody>
      </p:sp>
    </p:spTree>
    <p:extLst>
      <p:ext uri="{BB962C8B-B14F-4D97-AF65-F5344CB8AC3E}">
        <p14:creationId xmlns:p14="http://schemas.microsoft.com/office/powerpoint/2010/main" val="170667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4000" dirty="0"/>
              <a:t>Trademark/</a:t>
            </a:r>
            <a:r>
              <a:rPr lang="en-US" sz="4000" dirty="0" err="1"/>
              <a:t>Servicemark</a:t>
            </a:r>
            <a:endParaRPr lang="en-US" sz="4000" dirty="0"/>
          </a:p>
        </p:txBody>
      </p:sp>
      <p:sp>
        <p:nvSpPr>
          <p:cNvPr id="133123" name="Rectangle 3"/>
          <p:cNvSpPr>
            <a:spLocks noGrp="1" noChangeArrowheads="1"/>
          </p:cNvSpPr>
          <p:nvPr>
            <p:ph idx="1"/>
          </p:nvPr>
        </p:nvSpPr>
        <p:spPr bwMode="auto">
          <a:xfrm>
            <a:off x="269929" y="1640317"/>
            <a:ext cx="837438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274320" indent="-274320">
              <a:lnSpc>
                <a:spcPct val="100000"/>
              </a:lnSpc>
              <a:spcBef>
                <a:spcPts val="600"/>
              </a:spcBef>
            </a:pPr>
            <a:r>
              <a:rPr lang="en-US" sz="2400" b="1" dirty="0"/>
              <a:t>Developing a Name for Yourself </a:t>
            </a:r>
            <a:r>
              <a:rPr lang="en-US" sz="1800" b="1" dirty="0">
                <a:solidFill>
                  <a:srgbClr val="4D6778"/>
                </a:solidFill>
              </a:rPr>
              <a:t>– Customers Think of You When They See/Hear the Mark.   Words, Logo, </a:t>
            </a:r>
            <a:r>
              <a:rPr lang="en-US" sz="1800" b="1" dirty="0">
                <a:solidFill>
                  <a:srgbClr val="FF0000"/>
                </a:solidFill>
              </a:rPr>
              <a:t>Color</a:t>
            </a:r>
            <a:r>
              <a:rPr lang="en-US" sz="1800" b="1" dirty="0">
                <a:solidFill>
                  <a:srgbClr val="4D6778"/>
                </a:solidFill>
              </a:rPr>
              <a:t>, Sound</a:t>
            </a:r>
          </a:p>
          <a:p>
            <a:pPr marL="274320" indent="-274320">
              <a:spcAft>
                <a:spcPts val="0"/>
              </a:spcAft>
            </a:pPr>
            <a:r>
              <a:rPr lang="en-US" sz="2400" b="1" dirty="0"/>
              <a:t>A Mark under which you sell Goods or Services</a:t>
            </a:r>
          </a:p>
          <a:p>
            <a:pPr lvl="1">
              <a:spcBef>
                <a:spcPts val="0"/>
              </a:spcBef>
              <a:spcAft>
                <a:spcPts val="0"/>
              </a:spcAft>
            </a:pPr>
            <a:r>
              <a:rPr lang="en-US" sz="1800" b="1" dirty="0">
                <a:solidFill>
                  <a:srgbClr val="4D6778"/>
                </a:solidFill>
              </a:rPr>
              <a:t>House Mark - </a:t>
            </a:r>
            <a:r>
              <a:rPr lang="en-US" sz="1800" b="1" dirty="0">
                <a:solidFill>
                  <a:srgbClr val="0066FF"/>
                </a:solidFill>
              </a:rPr>
              <a:t>Lenovo</a:t>
            </a:r>
            <a:r>
              <a:rPr lang="en-US" sz="1800" b="1" dirty="0">
                <a:solidFill>
                  <a:srgbClr val="4D6778"/>
                </a:solidFill>
              </a:rPr>
              <a:t>, </a:t>
            </a:r>
            <a:r>
              <a:rPr lang="en-US" sz="1800" b="1" dirty="0">
                <a:solidFill>
                  <a:srgbClr val="FF9900"/>
                </a:solidFill>
              </a:rPr>
              <a:t>MGM (lion’s roar)</a:t>
            </a:r>
          </a:p>
          <a:p>
            <a:pPr lvl="1">
              <a:spcBef>
                <a:spcPts val="0"/>
              </a:spcBef>
              <a:spcAft>
                <a:spcPts val="0"/>
              </a:spcAft>
            </a:pPr>
            <a:r>
              <a:rPr lang="en-US" sz="1800" b="1" dirty="0">
                <a:solidFill>
                  <a:srgbClr val="4D6778"/>
                </a:solidFill>
              </a:rPr>
              <a:t>Product mark – </a:t>
            </a:r>
            <a:r>
              <a:rPr lang="en-US" sz="1800" b="1" dirty="0" err="1">
                <a:solidFill>
                  <a:srgbClr val="0066FF"/>
                </a:solidFill>
              </a:rPr>
              <a:t>Thinkpad</a:t>
            </a:r>
            <a:r>
              <a:rPr lang="en-US" sz="1800" b="1" dirty="0">
                <a:solidFill>
                  <a:srgbClr val="4D6778"/>
                </a:solidFill>
              </a:rPr>
              <a:t>, </a:t>
            </a:r>
            <a:r>
              <a:rPr lang="en-US" sz="1800" b="1" dirty="0">
                <a:solidFill>
                  <a:srgbClr val="FF9900"/>
                </a:solidFill>
              </a:rPr>
              <a:t>Rocky (movie)</a:t>
            </a:r>
          </a:p>
          <a:p>
            <a:pPr lvl="1">
              <a:spcBef>
                <a:spcPts val="0"/>
              </a:spcBef>
              <a:spcAft>
                <a:spcPts val="0"/>
              </a:spcAft>
            </a:pPr>
            <a:r>
              <a:rPr lang="en-US" sz="1800" b="1" dirty="0">
                <a:solidFill>
                  <a:srgbClr val="4D6778"/>
                </a:solidFill>
              </a:rPr>
              <a:t>Rights arise from use in commerce – can last forever</a:t>
            </a:r>
          </a:p>
          <a:p>
            <a:pPr lvl="1">
              <a:spcBef>
                <a:spcPts val="0"/>
              </a:spcBef>
              <a:spcAft>
                <a:spcPts val="0"/>
              </a:spcAft>
            </a:pPr>
            <a:r>
              <a:rPr lang="en-US" sz="1800" b="1" dirty="0">
                <a:solidFill>
                  <a:srgbClr val="4D6778"/>
                </a:solidFill>
              </a:rPr>
              <a:t>Federal Registration:  </a:t>
            </a:r>
            <a:r>
              <a:rPr lang="en-US" sz="2000" b="1" dirty="0">
                <a:latin typeface="Arial"/>
                <a:cs typeface="Arial"/>
              </a:rPr>
              <a:t>™ </a:t>
            </a:r>
            <a:r>
              <a:rPr lang="en-US" sz="1600" b="1" dirty="0">
                <a:solidFill>
                  <a:srgbClr val="4D6778"/>
                </a:solidFill>
                <a:latin typeface="Arial"/>
                <a:cs typeface="Arial"/>
              </a:rPr>
              <a:t>or  </a:t>
            </a:r>
            <a:r>
              <a:rPr lang="en-US" sz="1800" b="1" baseline="30000" dirty="0">
                <a:latin typeface="Arial"/>
                <a:cs typeface="Arial"/>
              </a:rPr>
              <a:t>SM</a:t>
            </a:r>
            <a:r>
              <a:rPr lang="en-US" sz="1800" b="1" dirty="0">
                <a:solidFill>
                  <a:srgbClr val="4D6778"/>
                </a:solidFill>
                <a:latin typeface="Arial"/>
                <a:cs typeface="Arial"/>
              </a:rPr>
              <a:t>   </a:t>
            </a:r>
            <a:r>
              <a:rPr lang="en-US" sz="1600" b="1" dirty="0">
                <a:solidFill>
                  <a:srgbClr val="4D6778"/>
                </a:solidFill>
                <a:latin typeface="Arial"/>
                <a:cs typeface="Arial"/>
              </a:rPr>
              <a:t>vs</a:t>
            </a:r>
            <a:r>
              <a:rPr lang="en-US" sz="1800" b="1" dirty="0">
                <a:solidFill>
                  <a:srgbClr val="4D6778"/>
                </a:solidFill>
                <a:latin typeface="Arial"/>
                <a:cs typeface="Arial"/>
              </a:rPr>
              <a:t>   </a:t>
            </a:r>
            <a:r>
              <a:rPr lang="en-US" sz="2000" b="1" dirty="0">
                <a:latin typeface="Arial"/>
                <a:cs typeface="Arial"/>
              </a:rPr>
              <a:t>®   </a:t>
            </a:r>
            <a:r>
              <a:rPr lang="en-US" sz="1800" b="1" dirty="0">
                <a:solidFill>
                  <a:srgbClr val="4D6778"/>
                </a:solidFill>
                <a:latin typeface="Arial"/>
                <a:cs typeface="Arial"/>
              </a:rPr>
              <a:t>Senior Unregistered User</a:t>
            </a:r>
          </a:p>
          <a:p>
            <a:pPr lvl="2">
              <a:spcBef>
                <a:spcPts val="0"/>
              </a:spcBef>
              <a:spcAft>
                <a:spcPts val="0"/>
              </a:spcAft>
            </a:pPr>
            <a:r>
              <a:rPr lang="en-US" sz="1400" b="1" dirty="0">
                <a:solidFill>
                  <a:srgbClr val="4D6778"/>
                </a:solidFill>
                <a:latin typeface="Arial"/>
                <a:cs typeface="Arial"/>
              </a:rPr>
              <a:t>Intent to Use</a:t>
            </a:r>
            <a:endParaRPr lang="en-US" sz="1400" b="1" dirty="0">
              <a:solidFill>
                <a:srgbClr val="4D6778"/>
              </a:solidFill>
            </a:endParaRPr>
          </a:p>
          <a:p>
            <a:pPr marL="274320" indent="-274320">
              <a:spcAft>
                <a:spcPts val="0"/>
              </a:spcAft>
            </a:pPr>
            <a:r>
              <a:rPr lang="en-US" sz="2400" b="1" dirty="0"/>
              <a:t>Pick a “fanciful” mark:</a:t>
            </a:r>
          </a:p>
          <a:p>
            <a:pPr lvl="1">
              <a:lnSpc>
                <a:spcPct val="100000"/>
              </a:lnSpc>
              <a:spcBef>
                <a:spcPts val="0"/>
              </a:spcBef>
              <a:spcAft>
                <a:spcPts val="600"/>
              </a:spcAft>
            </a:pPr>
            <a:r>
              <a:rPr lang="en-US" sz="1800" b="1" dirty="0">
                <a:solidFill>
                  <a:srgbClr val="4D6778"/>
                </a:solidFill>
              </a:rPr>
              <a:t>Apple, iPod</a:t>
            </a:r>
          </a:p>
          <a:p>
            <a:pPr marL="274320" indent="-274320">
              <a:spcAft>
                <a:spcPts val="0"/>
              </a:spcAft>
            </a:pPr>
            <a:r>
              <a:rPr lang="en-US" sz="2400" b="1" dirty="0"/>
              <a:t>Do NOT pick descriptive words/phrases</a:t>
            </a:r>
          </a:p>
          <a:p>
            <a:pPr lvl="1">
              <a:lnSpc>
                <a:spcPct val="100000"/>
              </a:lnSpc>
              <a:spcBef>
                <a:spcPts val="0"/>
              </a:spcBef>
              <a:spcAft>
                <a:spcPts val="600"/>
              </a:spcAft>
            </a:pPr>
            <a:r>
              <a:rPr lang="en-US" sz="1800" b="1" dirty="0">
                <a:solidFill>
                  <a:srgbClr val="4D6778"/>
                </a:solidFill>
              </a:rPr>
              <a:t>Storage Technology, Analog Devices</a:t>
            </a:r>
          </a:p>
          <a:p>
            <a:pPr marL="274320" indent="-274320">
              <a:spcAft>
                <a:spcPts val="0"/>
              </a:spcAft>
            </a:pPr>
            <a:r>
              <a:rPr lang="en-US" sz="2400" b="1" dirty="0"/>
              <a:t>Is the Mark available?</a:t>
            </a:r>
          </a:p>
          <a:p>
            <a:pPr lvl="1">
              <a:lnSpc>
                <a:spcPct val="120000"/>
              </a:lnSpc>
              <a:spcBef>
                <a:spcPts val="0"/>
              </a:spcBef>
            </a:pPr>
            <a:r>
              <a:rPr lang="en-US" sz="1800" b="1" dirty="0"/>
              <a:t> </a:t>
            </a:r>
            <a:r>
              <a:rPr lang="en-US" sz="1800" b="1" dirty="0">
                <a:solidFill>
                  <a:srgbClr val="4D6778"/>
                </a:solidFill>
              </a:rPr>
              <a:t>Check availability at U.S. Trademark Database www.uspto.gov</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8</a:t>
            </a:fld>
            <a:endParaRPr lang="en-US" dirty="0"/>
          </a:p>
        </p:txBody>
      </p:sp>
    </p:spTree>
    <p:extLst>
      <p:ext uri="{BB962C8B-B14F-4D97-AF65-F5344CB8AC3E}">
        <p14:creationId xmlns:p14="http://schemas.microsoft.com/office/powerpoint/2010/main" val="180458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wipe(left)">
                                      <p:cBhvr>
                                        <p:cTn id="7" dur="500"/>
                                        <p:tgtEl>
                                          <p:spTgt spid="133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Effect transition="in" filter="wipe(left)">
                                      <p:cBhvr>
                                        <p:cTn id="12" dur="500"/>
                                        <p:tgtEl>
                                          <p:spTgt spid="133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3123">
                                            <p:txEl>
                                              <p:pRg st="2" end="2"/>
                                            </p:txEl>
                                          </p:spTgt>
                                        </p:tgtEl>
                                        <p:attrNameLst>
                                          <p:attrName>style.visibility</p:attrName>
                                        </p:attrNameLst>
                                      </p:cBhvr>
                                      <p:to>
                                        <p:strVal val="visible"/>
                                      </p:to>
                                    </p:set>
                                    <p:animEffect transition="in" filter="wipe(left)">
                                      <p:cBhvr>
                                        <p:cTn id="17" dur="500"/>
                                        <p:tgtEl>
                                          <p:spTgt spid="133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3123">
                                            <p:txEl>
                                              <p:pRg st="3" end="3"/>
                                            </p:txEl>
                                          </p:spTgt>
                                        </p:tgtEl>
                                        <p:attrNameLst>
                                          <p:attrName>style.visibility</p:attrName>
                                        </p:attrNameLst>
                                      </p:cBhvr>
                                      <p:to>
                                        <p:strVal val="visible"/>
                                      </p:to>
                                    </p:set>
                                    <p:animEffect transition="in" filter="wipe(left)">
                                      <p:cBhvr>
                                        <p:cTn id="22" dur="500"/>
                                        <p:tgtEl>
                                          <p:spTgt spid="133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3123">
                                            <p:txEl>
                                              <p:pRg st="4" end="4"/>
                                            </p:txEl>
                                          </p:spTgt>
                                        </p:tgtEl>
                                        <p:attrNameLst>
                                          <p:attrName>style.visibility</p:attrName>
                                        </p:attrNameLst>
                                      </p:cBhvr>
                                      <p:to>
                                        <p:strVal val="visible"/>
                                      </p:to>
                                    </p:set>
                                    <p:animEffect transition="in" filter="wipe(left)">
                                      <p:cBhvr>
                                        <p:cTn id="27" dur="500"/>
                                        <p:tgtEl>
                                          <p:spTgt spid="133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3123">
                                            <p:txEl>
                                              <p:pRg st="5" end="5"/>
                                            </p:txEl>
                                          </p:spTgt>
                                        </p:tgtEl>
                                        <p:attrNameLst>
                                          <p:attrName>style.visibility</p:attrName>
                                        </p:attrNameLst>
                                      </p:cBhvr>
                                      <p:to>
                                        <p:strVal val="visible"/>
                                      </p:to>
                                    </p:set>
                                    <p:animEffect transition="in" filter="wipe(left)">
                                      <p:cBhvr>
                                        <p:cTn id="32" dur="500"/>
                                        <p:tgtEl>
                                          <p:spTgt spid="133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3123">
                                            <p:txEl>
                                              <p:pRg st="6" end="6"/>
                                            </p:txEl>
                                          </p:spTgt>
                                        </p:tgtEl>
                                        <p:attrNameLst>
                                          <p:attrName>style.visibility</p:attrName>
                                        </p:attrNameLst>
                                      </p:cBhvr>
                                      <p:to>
                                        <p:strVal val="visible"/>
                                      </p:to>
                                    </p:set>
                                    <p:animEffect transition="in" filter="wipe(left)">
                                      <p:cBhvr>
                                        <p:cTn id="37" dur="500"/>
                                        <p:tgtEl>
                                          <p:spTgt spid="133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3123">
                                            <p:txEl>
                                              <p:pRg st="7" end="7"/>
                                            </p:txEl>
                                          </p:spTgt>
                                        </p:tgtEl>
                                        <p:attrNameLst>
                                          <p:attrName>style.visibility</p:attrName>
                                        </p:attrNameLst>
                                      </p:cBhvr>
                                      <p:to>
                                        <p:strVal val="visible"/>
                                      </p:to>
                                    </p:set>
                                    <p:animEffect transition="in" filter="wipe(left)">
                                      <p:cBhvr>
                                        <p:cTn id="42" dur="500"/>
                                        <p:tgtEl>
                                          <p:spTgt spid="133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3123">
                                            <p:txEl>
                                              <p:pRg st="8" end="8"/>
                                            </p:txEl>
                                          </p:spTgt>
                                        </p:tgtEl>
                                        <p:attrNameLst>
                                          <p:attrName>style.visibility</p:attrName>
                                        </p:attrNameLst>
                                      </p:cBhvr>
                                      <p:to>
                                        <p:strVal val="visible"/>
                                      </p:to>
                                    </p:set>
                                    <p:animEffect transition="in" filter="wipe(left)">
                                      <p:cBhvr>
                                        <p:cTn id="47" dur="500"/>
                                        <p:tgtEl>
                                          <p:spTgt spid="1331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33123">
                                            <p:txEl>
                                              <p:pRg st="9" end="9"/>
                                            </p:txEl>
                                          </p:spTgt>
                                        </p:tgtEl>
                                        <p:attrNameLst>
                                          <p:attrName>style.visibility</p:attrName>
                                        </p:attrNameLst>
                                      </p:cBhvr>
                                      <p:to>
                                        <p:strVal val="visible"/>
                                      </p:to>
                                    </p:set>
                                    <p:animEffect transition="in" filter="wipe(left)">
                                      <p:cBhvr>
                                        <p:cTn id="52" dur="500"/>
                                        <p:tgtEl>
                                          <p:spTgt spid="13312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33123">
                                            <p:txEl>
                                              <p:pRg st="10" end="10"/>
                                            </p:txEl>
                                          </p:spTgt>
                                        </p:tgtEl>
                                        <p:attrNameLst>
                                          <p:attrName>style.visibility</p:attrName>
                                        </p:attrNameLst>
                                      </p:cBhvr>
                                      <p:to>
                                        <p:strVal val="visible"/>
                                      </p:to>
                                    </p:set>
                                    <p:animEffect transition="in" filter="wipe(left)">
                                      <p:cBhvr>
                                        <p:cTn id="57" dur="500"/>
                                        <p:tgtEl>
                                          <p:spTgt spid="13312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33123">
                                            <p:txEl>
                                              <p:pRg st="11" end="11"/>
                                            </p:txEl>
                                          </p:spTgt>
                                        </p:tgtEl>
                                        <p:attrNameLst>
                                          <p:attrName>style.visibility</p:attrName>
                                        </p:attrNameLst>
                                      </p:cBhvr>
                                      <p:to>
                                        <p:strVal val="visible"/>
                                      </p:to>
                                    </p:set>
                                    <p:animEffect transition="in" filter="wipe(left)">
                                      <p:cBhvr>
                                        <p:cTn id="62" dur="500"/>
                                        <p:tgtEl>
                                          <p:spTgt spid="13312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33123">
                                            <p:txEl>
                                              <p:pRg st="12" end="12"/>
                                            </p:txEl>
                                          </p:spTgt>
                                        </p:tgtEl>
                                        <p:attrNameLst>
                                          <p:attrName>style.visibility</p:attrName>
                                        </p:attrNameLst>
                                      </p:cBhvr>
                                      <p:to>
                                        <p:strVal val="visible"/>
                                      </p:to>
                                    </p:set>
                                    <p:animEffect transition="in" filter="wipe(left)">
                                      <p:cBhvr>
                                        <p:cTn id="67" dur="500"/>
                                        <p:tgtEl>
                                          <p:spTgt spid="13312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a:t>A Preferred Return:  Dividends</a:t>
            </a:r>
          </a:p>
        </p:txBody>
      </p:sp>
      <p:sp>
        <p:nvSpPr>
          <p:cNvPr id="81928" name="Rectangle 8"/>
          <p:cNvSpPr>
            <a:spLocks noGrp="1" noChangeArrowheads="1"/>
          </p:cNvSpPr>
          <p:nvPr>
            <p:ph idx="1"/>
          </p:nvPr>
        </p:nvSpPr>
        <p:spPr>
          <a:xfrm>
            <a:off x="533400" y="1920875"/>
            <a:ext cx="8229600" cy="4221163"/>
          </a:xfrm>
        </p:spPr>
        <p:txBody>
          <a:bodyPr/>
          <a:lstStyle/>
          <a:p>
            <a:pPr>
              <a:spcBef>
                <a:spcPct val="0"/>
              </a:spcBef>
              <a:buFont typeface="Monotype Sorts" pitchFamily="2" charset="2"/>
              <a:buNone/>
            </a:pPr>
            <a:r>
              <a:rPr lang="en-US" b="1" dirty="0">
                <a:solidFill>
                  <a:srgbClr val="4D6778"/>
                </a:solidFill>
                <a:effectLst/>
              </a:rPr>
              <a:t>Dividends:</a:t>
            </a:r>
            <a:r>
              <a:rPr lang="en-US" b="1" dirty="0">
                <a:solidFill>
                  <a:srgbClr val="4D6778"/>
                </a:solidFill>
              </a:rPr>
              <a:t>	</a:t>
            </a:r>
            <a:r>
              <a:rPr lang="en-US" sz="2400" b="1" dirty="0">
                <a:solidFill>
                  <a:srgbClr val="4D6778"/>
                </a:solidFill>
                <a:effectLst/>
              </a:rPr>
              <a:t>The Preferred Stock is entitled to an</a:t>
            </a:r>
          </a:p>
          <a:p>
            <a:pPr>
              <a:spcBef>
                <a:spcPct val="0"/>
              </a:spcBef>
              <a:buFont typeface="Monotype Sorts" pitchFamily="2" charset="2"/>
              <a:buNone/>
            </a:pPr>
            <a:r>
              <a:rPr lang="en-US" sz="2400" b="1" dirty="0">
                <a:solidFill>
                  <a:srgbClr val="4D6778"/>
                </a:solidFill>
                <a:effectLst/>
              </a:rPr>
              <a:t>				annual $_______ per share dividend,</a:t>
            </a:r>
          </a:p>
          <a:p>
            <a:pPr>
              <a:spcBef>
                <a:spcPct val="0"/>
              </a:spcBef>
              <a:buFont typeface="Monotype Sorts" pitchFamily="2" charset="2"/>
              <a:buNone/>
            </a:pPr>
            <a:r>
              <a:rPr lang="en-US" sz="2400" b="1" dirty="0">
                <a:solidFill>
                  <a:srgbClr val="4D6778"/>
                </a:solidFill>
                <a:effectLst/>
              </a:rPr>
              <a:t>				payable when and if declared by the</a:t>
            </a:r>
          </a:p>
          <a:p>
            <a:pPr>
              <a:spcBef>
                <a:spcPct val="0"/>
              </a:spcBef>
              <a:buFont typeface="Monotype Sorts" pitchFamily="2" charset="2"/>
              <a:buNone/>
            </a:pPr>
            <a:r>
              <a:rPr lang="en-US" sz="2400" b="1" dirty="0">
                <a:solidFill>
                  <a:srgbClr val="4D6778"/>
                </a:solidFill>
                <a:effectLst/>
              </a:rPr>
              <a:t>				Board of Directors, but prior to any</a:t>
            </a:r>
          </a:p>
          <a:p>
            <a:pPr>
              <a:spcBef>
                <a:spcPct val="0"/>
              </a:spcBef>
              <a:buFont typeface="Monotype Sorts" pitchFamily="2" charset="2"/>
              <a:buNone/>
            </a:pPr>
            <a:r>
              <a:rPr lang="en-US" sz="2400" b="1" dirty="0">
                <a:solidFill>
                  <a:srgbClr val="4D6778"/>
                </a:solidFill>
                <a:effectLst/>
              </a:rPr>
              <a:t>				payment on Common Stock; 				dividends are not cumulative</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81925" name="Text Box 5"/>
          <p:cNvSpPr txBox="1">
            <a:spLocks noChangeArrowheads="1"/>
          </p:cNvSpPr>
          <p:nvPr/>
        </p:nvSpPr>
        <p:spPr bwMode="auto">
          <a:xfrm>
            <a:off x="6781800" y="5943601"/>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000">
              <a:latin typeface="Times New Roman" pitchFamily="18" charset="0"/>
            </a:endParaRPr>
          </a:p>
        </p:txBody>
      </p:sp>
      <p:sp>
        <p:nvSpPr>
          <p:cNvPr id="81931" name="Text Box 11"/>
          <p:cNvSpPr txBox="1">
            <a:spLocks noChangeArrowheads="1"/>
          </p:cNvSpPr>
          <p:nvPr/>
        </p:nvSpPr>
        <p:spPr bwMode="auto">
          <a:xfrm>
            <a:off x="524933" y="4343400"/>
            <a:ext cx="785706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rgbClr val="760025"/>
                </a:solidFill>
                <a:latin typeface="Arial" charset="0"/>
              </a:rPr>
              <a:t>Dividends:</a:t>
            </a:r>
          </a:p>
          <a:p>
            <a:pPr>
              <a:spcBef>
                <a:spcPct val="50000"/>
              </a:spcBef>
            </a:pPr>
            <a:r>
              <a:rPr lang="en-US" sz="2400" b="1" dirty="0">
                <a:solidFill>
                  <a:srgbClr val="760025"/>
                </a:solidFill>
                <a:latin typeface="Arial" charset="0"/>
              </a:rPr>
              <a:t>	- Paid to Preferred First</a:t>
            </a:r>
          </a:p>
          <a:p>
            <a:pPr>
              <a:spcBef>
                <a:spcPct val="50000"/>
              </a:spcBef>
            </a:pPr>
            <a:r>
              <a:rPr lang="en-US" sz="2400" b="1" dirty="0">
                <a:solidFill>
                  <a:srgbClr val="760025"/>
                </a:solidFill>
                <a:latin typeface="Arial" charset="0"/>
              </a:rPr>
              <a:t>	- Cumulative or Accruing</a:t>
            </a:r>
          </a:p>
        </p:txBody>
      </p:sp>
      <p:sp>
        <p:nvSpPr>
          <p:cNvPr id="5" name="Slide Number Placeholder 4"/>
          <p:cNvSpPr>
            <a:spLocks noGrp="1"/>
          </p:cNvSpPr>
          <p:nvPr>
            <p:ph type="sldNum" sz="quarter" idx="12"/>
          </p:nvPr>
        </p:nvSpPr>
        <p:spPr/>
        <p:txBody>
          <a:bodyPr/>
          <a:lstStyle/>
          <a:p>
            <a:fld id="{E6677AF7-9EED-4392-B4B8-2553A1AB996D}" type="slidenum">
              <a:rPr lang="en-US" smtClean="0"/>
              <a:pPr/>
              <a:t>80</a:t>
            </a:fld>
            <a:endParaRPr lang="en-US" dirty="0"/>
          </a:p>
        </p:txBody>
      </p:sp>
    </p:spTree>
    <p:extLst>
      <p:ext uri="{BB962C8B-B14F-4D97-AF65-F5344CB8AC3E}">
        <p14:creationId xmlns:p14="http://schemas.microsoft.com/office/powerpoint/2010/main" val="11456824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40284" y="457200"/>
            <a:ext cx="8686800" cy="1143000"/>
          </a:xfrm>
        </p:spPr>
        <p:txBody>
          <a:bodyPr>
            <a:normAutofit fontScale="90000"/>
          </a:bodyPr>
          <a:lstStyle/>
          <a:p>
            <a:r>
              <a:rPr lang="en-US" dirty="0"/>
              <a:t>A Preferred Return:  </a:t>
            </a:r>
            <a:r>
              <a:rPr lang="en-US" sz="3600" dirty="0"/>
              <a:t>Liquidation Preference</a:t>
            </a:r>
            <a:endParaRPr lang="en-US" dirty="0"/>
          </a:p>
        </p:txBody>
      </p:sp>
      <p:sp>
        <p:nvSpPr>
          <p:cNvPr id="50179" name="Rectangle 3"/>
          <p:cNvSpPr>
            <a:spLocks noGrp="1" noChangeArrowheads="1"/>
          </p:cNvSpPr>
          <p:nvPr>
            <p:ph idx="1"/>
          </p:nvPr>
        </p:nvSpPr>
        <p:spPr>
          <a:xfrm>
            <a:off x="312928" y="3788664"/>
            <a:ext cx="8229600" cy="4221163"/>
          </a:xfrm>
        </p:spPr>
        <p:txBody>
          <a:bodyPr>
            <a:normAutofit/>
          </a:bodyPr>
          <a:lstStyle/>
          <a:p>
            <a:pPr>
              <a:lnSpc>
                <a:spcPct val="90000"/>
              </a:lnSpc>
            </a:pPr>
            <a:r>
              <a:rPr lang="en-US" sz="2400" b="1" u="sng" dirty="0"/>
              <a:t>“Straight” Liquidation Preference</a:t>
            </a:r>
            <a:r>
              <a:rPr lang="en-US" sz="2400" b="1" dirty="0"/>
              <a:t>:  </a:t>
            </a:r>
            <a:r>
              <a:rPr lang="en-US" sz="2000" b="1" dirty="0">
                <a:solidFill>
                  <a:srgbClr val="4D6778"/>
                </a:solidFill>
              </a:rPr>
              <a:t>The Preferred receives its original investment amount plus accrued dividends (if any) before Common receives anything.  Alternative is to convert to Common and participate equally with Common.</a:t>
            </a:r>
            <a:endParaRPr lang="en-US" sz="2400" b="1" dirty="0">
              <a:solidFill>
                <a:srgbClr val="4D6778"/>
              </a:solidFill>
            </a:endParaRPr>
          </a:p>
          <a:p>
            <a:pPr>
              <a:lnSpc>
                <a:spcPct val="90000"/>
              </a:lnSpc>
            </a:pPr>
            <a:r>
              <a:rPr lang="en-US" sz="2400" b="1" u="sng" dirty="0"/>
              <a:t>Participating (“Double Dip”) Preferred</a:t>
            </a:r>
            <a:r>
              <a:rPr lang="en-US" sz="2400" b="1" u="sng" dirty="0">
                <a:solidFill>
                  <a:srgbClr val="4D6778"/>
                </a:solidFill>
              </a:rPr>
              <a:t>:</a:t>
            </a:r>
            <a:r>
              <a:rPr lang="en-US" sz="2400" b="1" dirty="0">
                <a:solidFill>
                  <a:srgbClr val="4D6778"/>
                </a:solidFill>
              </a:rPr>
              <a:t>  </a:t>
            </a:r>
            <a:r>
              <a:rPr lang="en-US" sz="2000" b="1" dirty="0">
                <a:solidFill>
                  <a:srgbClr val="4D6778"/>
                </a:solidFill>
              </a:rPr>
              <a:t>The Preferred first gets its liquidation preference and then shares any remaining proceeds with Common.  Increasingly subject to a cap of 3X or 4X (including preference).</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50181" name="Rectangle 5"/>
          <p:cNvSpPr>
            <a:spLocks noChangeArrowheads="1"/>
          </p:cNvSpPr>
          <p:nvPr/>
        </p:nvSpPr>
        <p:spPr bwMode="auto">
          <a:xfrm>
            <a:off x="328168" y="1694688"/>
            <a:ext cx="8511032" cy="2057400"/>
          </a:xfrm>
          <a:prstGeom prst="rect">
            <a:avLst/>
          </a:prstGeom>
          <a:noFill/>
          <a:ln w="12700">
            <a:noFill/>
            <a:miter lim="800000"/>
            <a:headEnd/>
            <a:tailEnd/>
          </a:ln>
          <a:effectLst/>
        </p:spPr>
        <p:txBody>
          <a:bodyPr lIns="90488" tIns="44450" rIns="90488" bIns="44450"/>
          <a:lstStyle/>
          <a:p>
            <a:pPr>
              <a:buClr>
                <a:srgbClr val="E4FC34"/>
              </a:buClr>
              <a:buSzPct val="75000"/>
              <a:buFont typeface="Monotype Sorts" pitchFamily="2" charset="2"/>
              <a:buNone/>
            </a:pPr>
            <a:r>
              <a:rPr lang="en-US" sz="2000" b="1" dirty="0">
                <a:solidFill>
                  <a:schemeClr val="tx1">
                    <a:lumMod val="65000"/>
                    <a:lumOff val="35000"/>
                  </a:schemeClr>
                </a:solidFill>
                <a:latin typeface="Arial Narrow" panose="020B0606020202030204" pitchFamily="34" charset="0"/>
                <a:cs typeface="Arial" panose="020B0604020202020204" pitchFamily="34" charset="0"/>
              </a:rPr>
              <a:t>Liquidation Preference:</a:t>
            </a:r>
            <a:r>
              <a:rPr lang="en-US" b="1" dirty="0">
                <a:solidFill>
                  <a:schemeClr val="tx1">
                    <a:lumMod val="65000"/>
                    <a:lumOff val="35000"/>
                  </a:schemeClr>
                </a:solidFill>
                <a:latin typeface="Arial Narrow" panose="020B0606020202030204" pitchFamily="34" charset="0"/>
              </a:rPr>
              <a:t>	</a:t>
            </a:r>
            <a:r>
              <a:rPr lang="en-US" sz="2000" b="1" dirty="0">
                <a:solidFill>
                  <a:schemeClr val="tx1">
                    <a:lumMod val="65000"/>
                    <a:lumOff val="35000"/>
                  </a:schemeClr>
                </a:solidFill>
                <a:latin typeface="Arial Narrow" panose="020B0606020202030204" pitchFamily="34" charset="0"/>
                <a:cs typeface="Arial" panose="020B0604020202020204" pitchFamily="34" charset="0"/>
              </a:rPr>
              <a:t>The Series A Preferred will have a liquidation</a:t>
            </a:r>
          </a:p>
          <a:p>
            <a:pPr>
              <a:buClr>
                <a:srgbClr val="E4FC34"/>
              </a:buClr>
              <a:buSzPct val="75000"/>
              <a:buFont typeface="Monotype Sorts" pitchFamily="2" charset="2"/>
              <a:buNone/>
            </a:pPr>
            <a:r>
              <a:rPr lang="en-US" sz="2000" b="1" dirty="0">
                <a:solidFill>
                  <a:schemeClr val="tx1">
                    <a:lumMod val="65000"/>
                    <a:lumOff val="35000"/>
                  </a:schemeClr>
                </a:solidFill>
                <a:latin typeface="Arial Narrow" panose="020B0606020202030204" pitchFamily="34" charset="0"/>
                <a:cs typeface="Arial" panose="020B0604020202020204" pitchFamily="34" charset="0"/>
              </a:rPr>
              <a:t>                                       	preference such that  proceeds on a merger,  sale or</a:t>
            </a:r>
          </a:p>
          <a:p>
            <a:pPr>
              <a:buClr>
                <a:srgbClr val="E4FC34"/>
              </a:buClr>
              <a:buSzPct val="75000"/>
              <a:buFont typeface="Monotype Sorts" pitchFamily="2" charset="2"/>
              <a:buNone/>
            </a:pPr>
            <a:r>
              <a:rPr lang="en-US" sz="2000" b="1" dirty="0">
                <a:solidFill>
                  <a:schemeClr val="tx1">
                    <a:lumMod val="65000"/>
                    <a:lumOff val="35000"/>
                  </a:schemeClr>
                </a:solidFill>
                <a:latin typeface="Arial Narrow" panose="020B0606020202030204" pitchFamily="34" charset="0"/>
                <a:cs typeface="Arial" panose="020B0604020202020204" pitchFamily="34" charset="0"/>
              </a:rPr>
              <a:t>			liquidation (including non-cumulative dividends) will 				first be paid to the Series A and will include a 10% per 				annum compounding  guaranteed return  calculated on 			the total amount  invested. </a:t>
            </a:r>
          </a:p>
        </p:txBody>
      </p:sp>
      <p:sp>
        <p:nvSpPr>
          <p:cNvPr id="5" name="Slide Number Placeholder 4"/>
          <p:cNvSpPr>
            <a:spLocks noGrp="1"/>
          </p:cNvSpPr>
          <p:nvPr>
            <p:ph type="sldNum" sz="quarter" idx="12"/>
          </p:nvPr>
        </p:nvSpPr>
        <p:spPr/>
        <p:txBody>
          <a:bodyPr/>
          <a:lstStyle/>
          <a:p>
            <a:fld id="{E6677AF7-9EED-4392-B4B8-2553A1AB996D}" type="slidenum">
              <a:rPr lang="en-US" smtClean="0"/>
              <a:pPr/>
              <a:t>81</a:t>
            </a:fld>
            <a:endParaRPr lang="en-US" dirty="0"/>
          </a:p>
        </p:txBody>
      </p:sp>
    </p:spTree>
    <p:extLst>
      <p:ext uri="{BB962C8B-B14F-4D97-AF65-F5344CB8AC3E}">
        <p14:creationId xmlns:p14="http://schemas.microsoft.com/office/powerpoint/2010/main" val="255919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noFill/>
          <a:ln>
            <a:noFill/>
            <a:miter lim="800000"/>
            <a:headEnd/>
            <a:tailEnd/>
          </a:ln>
        </p:spPr>
        <p:txBody>
          <a:bodyPr vert="horz" wrap="square" lIns="91440" tIns="45720" rIns="91440" bIns="45720" numCol="1" anchor="ctr" anchorCtr="0" compatLnSpc="1">
            <a:prstTxWarp prst="textNoShape">
              <a:avLst/>
            </a:prstTxWarp>
            <a:noAutofit/>
          </a:bodyPr>
          <a:lstStyle/>
          <a:p>
            <a:r>
              <a:rPr lang="en-US" sz="3600" dirty="0">
                <a:latin typeface="Arial Narrow" panose="020B0606020202030204" pitchFamily="34" charset="0"/>
              </a:rPr>
              <a:t>Comparison of Straight vs. Participating Preferred</a:t>
            </a:r>
          </a:p>
        </p:txBody>
      </p:sp>
      <p:graphicFrame>
        <p:nvGraphicFramePr>
          <p:cNvPr id="104451" name="Object 3"/>
          <p:cNvGraphicFramePr>
            <a:graphicFrameLocks noGrp="1" noChangeAspect="1"/>
          </p:cNvGraphicFramePr>
          <p:nvPr>
            <p:ph idx="1"/>
          </p:nvPr>
        </p:nvGraphicFramePr>
        <p:xfrm>
          <a:off x="1295400" y="1805781"/>
          <a:ext cx="7772400" cy="4114800"/>
        </p:xfrm>
        <a:graphic>
          <a:graphicData uri="http://schemas.openxmlformats.org/presentationml/2006/ole">
            <mc:AlternateContent xmlns:mc="http://schemas.openxmlformats.org/markup-compatibility/2006">
              <mc:Choice xmlns:v="urn:schemas-microsoft-com:vml" Requires="v">
                <p:oleObj spid="_x0000_s2066" name="Chart" r:id="rId4" imgW="7776794" imgH="4119154" progId="MSGraph.Chart.8">
                  <p:embed followColorScheme="full"/>
                </p:oleObj>
              </mc:Choice>
              <mc:Fallback>
                <p:oleObj name="Chart" r:id="rId4" imgW="7776794" imgH="4119154" progId="MSGraph.Chart.8">
                  <p:embed followColorScheme="full"/>
                  <p:pic>
                    <p:nvPicPr>
                      <p:cNvPr id="0" name=""/>
                      <p:cNvPicPr>
                        <a:picLocks noChangeAspect="1" noChangeArrowheads="1"/>
                      </p:cNvPicPr>
                      <p:nvPr/>
                    </p:nvPicPr>
                    <p:blipFill>
                      <a:blip r:embed="rId5"/>
                      <a:srcRect/>
                      <a:stretch>
                        <a:fillRect/>
                      </a:stretch>
                    </p:blipFill>
                    <p:spPr bwMode="auto">
                      <a:xfrm>
                        <a:off x="1295400" y="1805781"/>
                        <a:ext cx="77724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452" name="Object 4"/>
          <p:cNvGraphicFramePr>
            <a:graphicFrameLocks noChangeAspect="1"/>
          </p:cNvGraphicFramePr>
          <p:nvPr>
            <p:extLst>
              <p:ext uri="{D42A27DB-BD31-4B8C-83A1-F6EECF244321}">
                <p14:modId xmlns:p14="http://schemas.microsoft.com/office/powerpoint/2010/main" val="3814650823"/>
              </p:ext>
            </p:extLst>
          </p:nvPr>
        </p:nvGraphicFramePr>
        <p:xfrm>
          <a:off x="906462" y="2057400"/>
          <a:ext cx="7246938" cy="3886200"/>
        </p:xfrm>
        <a:graphic>
          <a:graphicData uri="http://schemas.openxmlformats.org/presentationml/2006/ole">
            <mc:AlternateContent xmlns:mc="http://schemas.openxmlformats.org/markup-compatibility/2006">
              <mc:Choice xmlns:v="urn:schemas-microsoft-com:vml" Requires="v">
                <p:oleObj spid="_x0000_s2067" name="Worksheet" r:id="rId6" imgW="6525031" imgH="2819882" progId="Excel.Sheet.8">
                  <p:embed/>
                </p:oleObj>
              </mc:Choice>
              <mc:Fallback>
                <p:oleObj name="Worksheet" r:id="rId6" imgW="6525031" imgH="2819882"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462" y="2057400"/>
                        <a:ext cx="7246938" cy="38862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5" name="Slide Number Placeholder 4"/>
          <p:cNvSpPr>
            <a:spLocks noGrp="1"/>
          </p:cNvSpPr>
          <p:nvPr>
            <p:ph type="sldNum" sz="quarter" idx="12"/>
          </p:nvPr>
        </p:nvSpPr>
        <p:spPr/>
        <p:txBody>
          <a:bodyPr/>
          <a:lstStyle/>
          <a:p>
            <a:fld id="{E6677AF7-9EED-4392-B4B8-2553A1AB996D}" type="slidenum">
              <a:rPr lang="en-US" smtClean="0"/>
              <a:pPr/>
              <a:t>82</a:t>
            </a:fld>
            <a:endParaRPr lang="en-US" dirty="0"/>
          </a:p>
        </p:txBody>
      </p:sp>
    </p:spTree>
    <p:extLst>
      <p:ext uri="{BB962C8B-B14F-4D97-AF65-F5344CB8AC3E}">
        <p14:creationId xmlns:p14="http://schemas.microsoft.com/office/powerpoint/2010/main" val="28367273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1" name="Rectangle 1033"/>
          <p:cNvSpPr>
            <a:spLocks noGrp="1" noChangeArrowheads="1"/>
          </p:cNvSpPr>
          <p:nvPr>
            <p:ph type="title"/>
          </p:nvPr>
        </p:nvSpPr>
        <p:spPr>
          <a:noFill/>
          <a:ln/>
        </p:spPr>
        <p:txBody>
          <a:bodyPr/>
          <a:lstStyle/>
          <a:p>
            <a:r>
              <a:rPr lang="en-US" sz="4000" dirty="0"/>
              <a:t>Valuation and Participating Preferred</a:t>
            </a:r>
          </a:p>
        </p:txBody>
      </p:sp>
      <p:sp>
        <p:nvSpPr>
          <p:cNvPr id="2" name="Content Placeholder 1"/>
          <p:cNvSpPr>
            <a:spLocks noGrp="1"/>
          </p:cNvSpPr>
          <p:nvPr>
            <p:ph idx="1"/>
          </p:nvPr>
        </p:nvSpPr>
        <p:spPr/>
        <p:txBody>
          <a:bodyPr>
            <a:normAutofit/>
          </a:bodyPr>
          <a:lstStyle/>
          <a:p>
            <a:pPr>
              <a:lnSpc>
                <a:spcPct val="100000"/>
              </a:lnSpc>
            </a:pPr>
            <a:r>
              <a:rPr lang="en-US" sz="2800" b="1" dirty="0"/>
              <a:t>WHICH IS THE BETTER DEAL FOR THE FOUNDERS?</a:t>
            </a:r>
          </a:p>
          <a:p>
            <a:pPr>
              <a:lnSpc>
                <a:spcPct val="90000"/>
              </a:lnSpc>
            </a:pPr>
            <a:r>
              <a:rPr lang="en-US" sz="2400" dirty="0">
                <a:solidFill>
                  <a:srgbClr val="4D6778"/>
                </a:solidFill>
              </a:rPr>
              <a:t>Case A:  Founders sell </a:t>
            </a:r>
            <a:r>
              <a:rPr lang="en-US" sz="2400" dirty="0"/>
              <a:t>40%</a:t>
            </a:r>
            <a:r>
              <a:rPr lang="en-US" sz="2400" dirty="0">
                <a:solidFill>
                  <a:srgbClr val="4D6778"/>
                </a:solidFill>
              </a:rPr>
              <a:t> of the Company for $</a:t>
            </a:r>
            <a:r>
              <a:rPr lang="en-US" sz="2400" dirty="0" err="1">
                <a:solidFill>
                  <a:srgbClr val="4D6778"/>
                </a:solidFill>
              </a:rPr>
              <a:t>5m</a:t>
            </a:r>
            <a:r>
              <a:rPr lang="en-US" sz="2400" dirty="0">
                <a:solidFill>
                  <a:srgbClr val="4D6778"/>
                </a:solidFill>
              </a:rPr>
              <a:t> of Convertible Preferred Stock with a $5m Liquidation preference but NO participating rights. (</a:t>
            </a:r>
            <a:r>
              <a:rPr lang="en-US" sz="2400" dirty="0"/>
              <a:t>$7.5M pre-money valuation</a:t>
            </a:r>
            <a:r>
              <a:rPr lang="en-US" sz="2400" dirty="0">
                <a:solidFill>
                  <a:srgbClr val="4D6778"/>
                </a:solidFill>
              </a:rPr>
              <a:t>)</a:t>
            </a:r>
          </a:p>
          <a:p>
            <a:pPr>
              <a:lnSpc>
                <a:spcPct val="80000"/>
              </a:lnSpc>
            </a:pPr>
            <a:r>
              <a:rPr lang="en-US" sz="2400" dirty="0">
                <a:solidFill>
                  <a:srgbClr val="4D6778"/>
                </a:solidFill>
              </a:rPr>
              <a:t>Case B:  Founders sell </a:t>
            </a:r>
            <a:r>
              <a:rPr lang="en-US" sz="2400" dirty="0"/>
              <a:t>30%</a:t>
            </a:r>
            <a:r>
              <a:rPr lang="en-US" sz="2400" dirty="0">
                <a:solidFill>
                  <a:srgbClr val="4D6778"/>
                </a:solidFill>
              </a:rPr>
              <a:t> of the Company for $5m of </a:t>
            </a:r>
            <a:r>
              <a:rPr lang="en-US" sz="2400" dirty="0"/>
              <a:t>Participating</a:t>
            </a:r>
            <a:r>
              <a:rPr lang="en-US" sz="2400" dirty="0">
                <a:solidFill>
                  <a:srgbClr val="4D6778"/>
                </a:solidFill>
              </a:rPr>
              <a:t> Preferred Stock (</a:t>
            </a:r>
            <a:r>
              <a:rPr lang="en-US" sz="2400" dirty="0"/>
              <a:t>$10m pre-money</a:t>
            </a:r>
            <a:r>
              <a:rPr lang="en-US" sz="2400" dirty="0">
                <a:solidFill>
                  <a:srgbClr val="4D6778"/>
                </a:solidFill>
              </a:rPr>
              <a:t>)</a:t>
            </a:r>
          </a:p>
        </p:txBody>
      </p:sp>
      <p:sp>
        <p:nvSpPr>
          <p:cNvPr id="3" name="Date Placeholder 2"/>
          <p:cNvSpPr>
            <a:spLocks noGrp="1"/>
          </p:cNvSpPr>
          <p:nvPr>
            <p:ph type="dt" sz="half" idx="10"/>
          </p:nvPr>
        </p:nvSpPr>
        <p:spPr/>
        <p:txBody>
          <a:bodyPr/>
          <a:lstStyle/>
          <a:p>
            <a:r>
              <a:rPr lang="en-US"/>
              <a:t>January 2025 </a:t>
            </a:r>
            <a:endParaRPr lang="en-US" dirty="0">
              <a:solidFill>
                <a:srgbClr val="0000FF"/>
              </a:solidFill>
            </a:endParaRPr>
          </a:p>
        </p:txBody>
      </p:sp>
      <p:sp>
        <p:nvSpPr>
          <p:cNvPr id="4" name="Footer Placeholder 3"/>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6" name="Slide Number Placeholder 5"/>
          <p:cNvSpPr>
            <a:spLocks noGrp="1"/>
          </p:cNvSpPr>
          <p:nvPr>
            <p:ph type="sldNum" sz="quarter" idx="12"/>
          </p:nvPr>
        </p:nvSpPr>
        <p:spPr/>
        <p:txBody>
          <a:bodyPr/>
          <a:lstStyle/>
          <a:p>
            <a:fld id="{E6677AF7-9EED-4392-B4B8-2553A1AB996D}" type="slidenum">
              <a:rPr lang="en-US" smtClean="0"/>
              <a:pPr/>
              <a:t>83</a:t>
            </a:fld>
            <a:endParaRPr lang="en-US" dirty="0"/>
          </a:p>
        </p:txBody>
      </p:sp>
    </p:spTree>
    <p:extLst>
      <p:ext uri="{BB962C8B-B14F-4D97-AF65-F5344CB8AC3E}">
        <p14:creationId xmlns:p14="http://schemas.microsoft.com/office/powerpoint/2010/main" val="12687225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5" name="Object 3"/>
          <p:cNvGraphicFramePr>
            <a:graphicFrameLocks noGrp="1" noChangeAspect="1"/>
          </p:cNvGraphicFramePr>
          <p:nvPr>
            <p:ph idx="4294967295"/>
            <p:extLst>
              <p:ext uri="{D42A27DB-BD31-4B8C-83A1-F6EECF244321}">
                <p14:modId xmlns:p14="http://schemas.microsoft.com/office/powerpoint/2010/main" val="374087273"/>
              </p:ext>
            </p:extLst>
          </p:nvPr>
        </p:nvGraphicFramePr>
        <p:xfrm>
          <a:off x="457200" y="1981199"/>
          <a:ext cx="8153400" cy="3810001"/>
        </p:xfrm>
        <a:graphic>
          <a:graphicData uri="http://schemas.openxmlformats.org/presentationml/2006/ole">
            <mc:AlternateContent xmlns:mc="http://schemas.openxmlformats.org/markup-compatibility/2006">
              <mc:Choice xmlns:v="urn:schemas-microsoft-com:vml" Requires="v">
                <p:oleObj spid="_x0000_s3082" name="Chart" r:id="rId4" imgW="7776794" imgH="4119154" progId="MSGraph.Chart.8">
                  <p:embed followColorScheme="full"/>
                </p:oleObj>
              </mc:Choice>
              <mc:Fallback>
                <p:oleObj name="Chart" r:id="rId4" imgW="7776794" imgH="4119154" progId="MSGraph.Chart.8">
                  <p:embed followColorScheme="full"/>
                  <p:pic>
                    <p:nvPicPr>
                      <p:cNvPr id="0" name=""/>
                      <p:cNvPicPr>
                        <a:picLocks noChangeAspect="1" noChangeArrowheads="1"/>
                      </p:cNvPicPr>
                      <p:nvPr/>
                    </p:nvPicPr>
                    <p:blipFill>
                      <a:blip r:embed="rId5"/>
                      <a:srcRect/>
                      <a:stretch>
                        <a:fillRect/>
                      </a:stretch>
                    </p:blipFill>
                    <p:spPr bwMode="auto">
                      <a:xfrm>
                        <a:off x="457200" y="1981199"/>
                        <a:ext cx="8153400" cy="3810001"/>
                      </a:xfrm>
                      <a:prstGeom prst="rect">
                        <a:avLst/>
                      </a:prstGeom>
                      <a:noFill/>
                    </p:spPr>
                  </p:pic>
                </p:oleObj>
              </mc:Fallback>
            </mc:AlternateContent>
          </a:graphicData>
        </a:graphic>
      </p:graphicFrame>
      <p:pic>
        <p:nvPicPr>
          <p:cNvPr id="6" name="Picture 5">
            <a:extLst>
              <a:ext uri="{FF2B5EF4-FFF2-40B4-BE49-F238E27FC236}">
                <a16:creationId xmlns:a16="http://schemas.microsoft.com/office/drawing/2014/main" id="{93CEF353-5B0D-4F7F-B381-FF342967E70F}"/>
              </a:ext>
            </a:extLst>
          </p:cNvPr>
          <p:cNvPicPr>
            <a:picLocks noChangeAspect="1"/>
          </p:cNvPicPr>
          <p:nvPr/>
        </p:nvPicPr>
        <p:blipFill>
          <a:blip r:embed="rId6"/>
          <a:stretch>
            <a:fillRect/>
          </a:stretch>
        </p:blipFill>
        <p:spPr>
          <a:xfrm>
            <a:off x="370138" y="2089285"/>
            <a:ext cx="8427720" cy="3613785"/>
          </a:xfrm>
          <a:prstGeom prst="rect">
            <a:avLst/>
          </a:prstGeom>
        </p:spPr>
      </p:pic>
      <p:sp>
        <p:nvSpPr>
          <p:cNvPr id="105474" name="Rectangle 2"/>
          <p:cNvSpPr>
            <a:spLocks noGrp="1" noChangeArrowheads="1"/>
          </p:cNvSpPr>
          <p:nvPr>
            <p:ph type="title"/>
          </p:nvPr>
        </p:nvSpPr>
        <p:spPr bwMode="auto">
          <a:noFill/>
          <a:ln>
            <a:noFill/>
            <a:miter lim="800000"/>
            <a:headEnd/>
            <a:tailEnd/>
          </a:ln>
        </p:spPr>
        <p:txBody>
          <a:bodyPr vert="horz" wrap="square" lIns="91440" tIns="45720" rIns="91440" bIns="45720" numCol="1" anchor="ctr" anchorCtr="0" compatLnSpc="1">
            <a:prstTxWarp prst="textNoShape">
              <a:avLst/>
            </a:prstTxWarp>
          </a:bodyPr>
          <a:lstStyle/>
          <a:p>
            <a:pPr algn="r"/>
            <a:r>
              <a:rPr lang="en-US" sz="4000"/>
              <a:t>Valuation and Participating Preferred</a:t>
            </a:r>
            <a:endParaRPr lang="en-US"/>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105477" name="Line 5"/>
          <p:cNvSpPr>
            <a:spLocks noChangeShapeType="1"/>
          </p:cNvSpPr>
          <p:nvPr/>
        </p:nvSpPr>
        <p:spPr bwMode="auto">
          <a:xfrm>
            <a:off x="7866822" y="3186112"/>
            <a:ext cx="971550" cy="838200"/>
          </a:xfrm>
          <a:prstGeom prst="line">
            <a:avLst/>
          </a:prstGeom>
          <a:noFill/>
          <a:ln w="44450">
            <a:solidFill>
              <a:srgbClr val="2AC65E"/>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8" name="Line 6"/>
          <p:cNvSpPr>
            <a:spLocks noChangeShapeType="1"/>
          </p:cNvSpPr>
          <p:nvPr/>
        </p:nvSpPr>
        <p:spPr bwMode="auto">
          <a:xfrm flipH="1">
            <a:off x="7913370" y="4024312"/>
            <a:ext cx="971550" cy="966788"/>
          </a:xfrm>
          <a:prstGeom prst="line">
            <a:avLst/>
          </a:prstGeom>
          <a:noFill/>
          <a:ln w="44450">
            <a:solidFill>
              <a:srgbClr val="2AC65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9" name="Line 7"/>
          <p:cNvSpPr>
            <a:spLocks noChangeShapeType="1"/>
          </p:cNvSpPr>
          <p:nvPr/>
        </p:nvSpPr>
        <p:spPr bwMode="auto">
          <a:xfrm>
            <a:off x="6400800" y="3360171"/>
            <a:ext cx="0" cy="1554480"/>
          </a:xfrm>
          <a:prstGeom prst="line">
            <a:avLst/>
          </a:prstGeom>
          <a:noFill/>
          <a:ln w="317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Slide Number Placeholder 4"/>
          <p:cNvSpPr>
            <a:spLocks noGrp="1"/>
          </p:cNvSpPr>
          <p:nvPr>
            <p:ph type="sldNum" sz="quarter" idx="12"/>
          </p:nvPr>
        </p:nvSpPr>
        <p:spPr/>
        <p:txBody>
          <a:bodyPr/>
          <a:lstStyle/>
          <a:p>
            <a:fld id="{E6677AF7-9EED-4392-B4B8-2553A1AB996D}" type="slidenum">
              <a:rPr lang="en-US" smtClean="0"/>
              <a:t>84</a:t>
            </a:fld>
            <a:endParaRPr lang="en-US"/>
          </a:p>
        </p:txBody>
      </p:sp>
      <p:sp>
        <p:nvSpPr>
          <p:cNvPr id="4" name="TextBox 3"/>
          <p:cNvSpPr txBox="1"/>
          <p:nvPr/>
        </p:nvSpPr>
        <p:spPr>
          <a:xfrm>
            <a:off x="1066800" y="5791200"/>
            <a:ext cx="7162800" cy="369332"/>
          </a:xfrm>
          <a:prstGeom prst="rect">
            <a:avLst/>
          </a:prstGeom>
          <a:noFill/>
        </p:spPr>
        <p:txBody>
          <a:bodyPr wrap="square" rtlCol="0">
            <a:spAutoFit/>
          </a:bodyPr>
          <a:lstStyle/>
          <a:p>
            <a:r>
              <a:rPr lang="en-US" b="1" dirty="0">
                <a:solidFill>
                  <a:srgbClr val="4D6778"/>
                </a:solidFill>
                <a:latin typeface="Arial" panose="020B0604020202020204" pitchFamily="34" charset="0"/>
                <a:cs typeface="Arial" panose="020B0604020202020204" pitchFamily="34" charset="0"/>
              </a:rPr>
              <a:t>If Exit Valuation &lt;= $</a:t>
            </a:r>
            <a:r>
              <a:rPr lang="en-US" b="1" dirty="0" err="1">
                <a:solidFill>
                  <a:srgbClr val="4D6778"/>
                </a:solidFill>
                <a:latin typeface="Arial" panose="020B0604020202020204" pitchFamily="34" charset="0"/>
                <a:cs typeface="Arial" panose="020B0604020202020204" pitchFamily="34" charset="0"/>
              </a:rPr>
              <a:t>35M</a:t>
            </a:r>
            <a:r>
              <a:rPr lang="en-US" b="1" dirty="0">
                <a:solidFill>
                  <a:srgbClr val="4D6778"/>
                </a:solidFill>
                <a:latin typeface="Arial" panose="020B0604020202020204" pitchFamily="34" charset="0"/>
                <a:cs typeface="Arial" panose="020B0604020202020204" pitchFamily="34" charset="0"/>
              </a:rPr>
              <a:t> then </a:t>
            </a:r>
            <a:r>
              <a:rPr lang="en-US" b="1" dirty="0">
                <a:solidFill>
                  <a:srgbClr val="760025"/>
                </a:solidFill>
                <a:latin typeface="Arial" panose="020B0604020202020204" pitchFamily="34" charset="0"/>
                <a:cs typeface="Arial" panose="020B0604020202020204" pitchFamily="34" charset="0"/>
              </a:rPr>
              <a:t>Case A</a:t>
            </a:r>
            <a:r>
              <a:rPr lang="en-US" b="1" dirty="0">
                <a:solidFill>
                  <a:srgbClr val="4D6778"/>
                </a:solidFill>
                <a:latin typeface="Arial" panose="020B0604020202020204" pitchFamily="34" charset="0"/>
                <a:cs typeface="Arial" panose="020B0604020202020204" pitchFamily="34" charset="0"/>
              </a:rPr>
              <a:t> is better for Founders</a:t>
            </a:r>
          </a:p>
        </p:txBody>
      </p:sp>
      <p:sp>
        <p:nvSpPr>
          <p:cNvPr id="7" name="Rectangle 6">
            <a:extLst>
              <a:ext uri="{FF2B5EF4-FFF2-40B4-BE49-F238E27FC236}">
                <a16:creationId xmlns:a16="http://schemas.microsoft.com/office/drawing/2014/main" id="{EA020CEF-32E0-4F70-B1BB-79B34EACEF64}"/>
              </a:ext>
            </a:extLst>
          </p:cNvPr>
          <p:cNvSpPr/>
          <p:nvPr/>
        </p:nvSpPr>
        <p:spPr>
          <a:xfrm>
            <a:off x="4042632" y="3104150"/>
            <a:ext cx="3030136" cy="2743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a:extLst>
              <a:ext uri="{FF2B5EF4-FFF2-40B4-BE49-F238E27FC236}">
                <a16:creationId xmlns:a16="http://schemas.microsoft.com/office/drawing/2014/main" id="{E663B374-BD85-4626-AA87-948B89901A1C}"/>
              </a:ext>
            </a:extLst>
          </p:cNvPr>
          <p:cNvSpPr/>
          <p:nvPr/>
        </p:nvSpPr>
        <p:spPr>
          <a:xfrm>
            <a:off x="6248400" y="4901922"/>
            <a:ext cx="1645920" cy="2743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0199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p:txBody>
          <a:bodyPr>
            <a:noAutofit/>
          </a:bodyPr>
          <a:lstStyle/>
          <a:p>
            <a:r>
              <a:rPr lang="en-US" dirty="0">
                <a:latin typeface="Arial Narrow" panose="020B0606020202030204" pitchFamily="34" charset="0"/>
              </a:rPr>
              <a:t>A Preferred Return: Liquidation Events</a:t>
            </a:r>
          </a:p>
        </p:txBody>
      </p:sp>
      <p:sp>
        <p:nvSpPr>
          <p:cNvPr id="51203" name="Rectangle 1027"/>
          <p:cNvSpPr>
            <a:spLocks noGrp="1" noChangeArrowheads="1"/>
          </p:cNvSpPr>
          <p:nvPr>
            <p:ph idx="1"/>
          </p:nvPr>
        </p:nvSpPr>
        <p:spPr/>
        <p:txBody>
          <a:bodyPr/>
          <a:lstStyle/>
          <a:p>
            <a:r>
              <a:rPr lang="en-US" b="1" dirty="0">
                <a:solidFill>
                  <a:srgbClr val="4D6778"/>
                </a:solidFill>
                <a:latin typeface="Arial Narrow" pitchFamily="34" charset="0"/>
              </a:rPr>
              <a:t>Liquidation, dissolution, sale of assets</a:t>
            </a:r>
          </a:p>
          <a:p>
            <a:pPr lvl="1"/>
            <a:r>
              <a:rPr lang="en-US" b="1" dirty="0">
                <a:solidFill>
                  <a:srgbClr val="4D6778"/>
                </a:solidFill>
                <a:effectLst/>
                <a:latin typeface="Arial Narrow" pitchFamily="34" charset="0"/>
              </a:rPr>
              <a:t>money comes into corporation</a:t>
            </a:r>
          </a:p>
          <a:p>
            <a:pPr lvl="1"/>
            <a:r>
              <a:rPr lang="en-US" b="1" dirty="0">
                <a:solidFill>
                  <a:srgbClr val="4D6778"/>
                </a:solidFill>
                <a:effectLst/>
                <a:latin typeface="Arial Narrow" pitchFamily="34" charset="0"/>
              </a:rPr>
              <a:t>money paid out to stockholders to redeem stock</a:t>
            </a:r>
            <a:endParaRPr lang="en-US" b="1" dirty="0">
              <a:solidFill>
                <a:srgbClr val="4D6778"/>
              </a:solidFill>
              <a:latin typeface="Arial Narrow" pitchFamily="34" charset="0"/>
            </a:endParaRPr>
          </a:p>
          <a:p>
            <a:r>
              <a:rPr lang="en-US" b="1" dirty="0">
                <a:solidFill>
                  <a:srgbClr val="4D6778"/>
                </a:solidFill>
                <a:latin typeface="Arial Narrow" pitchFamily="34" charset="0"/>
              </a:rPr>
              <a:t>“Deemed liquidation”- merger or other positive event</a:t>
            </a:r>
          </a:p>
          <a:p>
            <a:pPr lvl="1"/>
            <a:r>
              <a:rPr lang="en-US" b="1" dirty="0">
                <a:solidFill>
                  <a:srgbClr val="4D6778"/>
                </a:solidFill>
                <a:effectLst/>
                <a:latin typeface="Arial Narrow" pitchFamily="34" charset="0"/>
              </a:rPr>
              <a:t>consideration may be stock or cash</a:t>
            </a:r>
          </a:p>
          <a:p>
            <a:pPr lvl="1"/>
            <a:r>
              <a:rPr lang="en-US" b="1" dirty="0">
                <a:solidFill>
                  <a:srgbClr val="4D6778"/>
                </a:solidFill>
                <a:effectLst/>
                <a:latin typeface="Arial Narrow" pitchFamily="34" charset="0"/>
              </a:rPr>
              <a:t>consideration may go directly to stockholders</a:t>
            </a:r>
            <a:endParaRPr lang="en-US" b="1" dirty="0">
              <a:solidFill>
                <a:srgbClr val="4D6778"/>
              </a:solidFill>
              <a:effectLst/>
            </a:endParaRP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5" name="Slide Number Placeholder 4"/>
          <p:cNvSpPr>
            <a:spLocks noGrp="1"/>
          </p:cNvSpPr>
          <p:nvPr>
            <p:ph type="sldNum" sz="quarter" idx="12"/>
          </p:nvPr>
        </p:nvSpPr>
        <p:spPr/>
        <p:txBody>
          <a:bodyPr/>
          <a:lstStyle/>
          <a:p>
            <a:fld id="{E6677AF7-9EED-4392-B4B8-2553A1AB996D}" type="slidenum">
              <a:rPr lang="en-US" smtClean="0"/>
              <a:pPr/>
              <a:t>85</a:t>
            </a:fld>
            <a:endParaRPr lang="en-US" dirty="0"/>
          </a:p>
        </p:txBody>
      </p:sp>
    </p:spTree>
    <p:extLst>
      <p:ext uri="{BB962C8B-B14F-4D97-AF65-F5344CB8AC3E}">
        <p14:creationId xmlns:p14="http://schemas.microsoft.com/office/powerpoint/2010/main" val="10102595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a:t>Major Deal Elements</a:t>
            </a:r>
          </a:p>
        </p:txBody>
      </p:sp>
      <p:sp>
        <p:nvSpPr>
          <p:cNvPr id="94211" name="Rectangle 3"/>
          <p:cNvSpPr>
            <a:spLocks noGrp="1" noChangeArrowheads="1"/>
          </p:cNvSpPr>
          <p:nvPr>
            <p:ph idx="1"/>
          </p:nvPr>
        </p:nvSpPr>
        <p:spPr/>
        <p:txBody>
          <a:bodyPr>
            <a:normAutofit/>
          </a:bodyPr>
          <a:lstStyle/>
          <a:p>
            <a:r>
              <a:rPr lang="en-US" sz="2800" dirty="0">
                <a:solidFill>
                  <a:srgbClr val="4D6778"/>
                </a:solidFill>
              </a:rPr>
              <a:t>A Preferred Return</a:t>
            </a:r>
          </a:p>
          <a:p>
            <a:r>
              <a:rPr lang="en-US" sz="2800" b="1" dirty="0">
                <a:solidFill>
                  <a:srgbClr val="4D6778"/>
                </a:solidFill>
              </a:rPr>
              <a:t>Protection of Valuation and Position re: Future Money</a:t>
            </a:r>
          </a:p>
          <a:p>
            <a:r>
              <a:rPr lang="en-US" sz="2800" dirty="0">
                <a:solidFill>
                  <a:srgbClr val="4D6778"/>
                </a:solidFill>
              </a:rPr>
              <a:t>Management of the Investment</a:t>
            </a:r>
          </a:p>
          <a:p>
            <a:r>
              <a:rPr lang="en-US" sz="2800" dirty="0">
                <a:solidFill>
                  <a:srgbClr val="4D6778"/>
                </a:solidFill>
              </a:rPr>
              <a:t>Exit Strategies</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94212" name="Text Box 4"/>
          <p:cNvSpPr txBox="1">
            <a:spLocks noChangeArrowheads="1"/>
          </p:cNvSpPr>
          <p:nvPr/>
        </p:nvSpPr>
        <p:spPr bwMode="auto">
          <a:xfrm>
            <a:off x="6781800" y="5943601"/>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000">
              <a:latin typeface="Times New Roman" pitchFamily="18" charset="0"/>
            </a:endParaRPr>
          </a:p>
        </p:txBody>
      </p:sp>
      <p:sp>
        <p:nvSpPr>
          <p:cNvPr id="5" name="Slide Number Placeholder 4"/>
          <p:cNvSpPr>
            <a:spLocks noGrp="1"/>
          </p:cNvSpPr>
          <p:nvPr>
            <p:ph type="sldNum" sz="quarter" idx="12"/>
          </p:nvPr>
        </p:nvSpPr>
        <p:spPr/>
        <p:txBody>
          <a:bodyPr/>
          <a:lstStyle/>
          <a:p>
            <a:fld id="{E6677AF7-9EED-4392-B4B8-2553A1AB996D}" type="slidenum">
              <a:rPr lang="en-US" smtClean="0"/>
              <a:pPr/>
              <a:t>86</a:t>
            </a:fld>
            <a:endParaRPr lang="en-US" dirty="0"/>
          </a:p>
        </p:txBody>
      </p:sp>
    </p:spTree>
    <p:extLst>
      <p:ext uri="{BB962C8B-B14F-4D97-AF65-F5344CB8AC3E}">
        <p14:creationId xmlns:p14="http://schemas.microsoft.com/office/powerpoint/2010/main" val="110090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94211">
                                            <p:txEl>
                                              <p:pRg st="0" end="0"/>
                                            </p:txEl>
                                          </p:spTgt>
                                        </p:tgtEl>
                                        <p:attrNameLst>
                                          <p:attrName>style.color</p:attrName>
                                        </p:attrNameLst>
                                      </p:cBhvr>
                                      <p:to>
                                        <a:srgbClr val="C0C0C0"/>
                                      </p:to>
                                    </p:animClr>
                                  </p:childTnLst>
                                </p:cTn>
                              </p:par>
                              <p:par>
                                <p:cTn id="7" presetID="3" presetClass="emph" presetSubtype="2" fill="hold" nodeType="withEffect">
                                  <p:stCondLst>
                                    <p:cond delay="1000"/>
                                  </p:stCondLst>
                                  <p:childTnLst>
                                    <p:animClr clrSpc="rgb" dir="cw">
                                      <p:cBhvr override="childStyle">
                                        <p:cTn id="8" dur="1000" fill="hold"/>
                                        <p:tgtEl>
                                          <p:spTgt spid="94211">
                                            <p:txEl>
                                              <p:pRg st="1" end="1"/>
                                            </p:txEl>
                                          </p:spTgt>
                                        </p:tgtEl>
                                        <p:attrNameLst>
                                          <p:attrName>style.color</p:attrName>
                                        </p:attrNameLst>
                                      </p:cBhvr>
                                      <p:to>
                                        <a:srgbClr val="760025"/>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4" name="Rectangle 4"/>
          <p:cNvSpPr>
            <a:spLocks noGrp="1" noChangeArrowheads="1"/>
          </p:cNvSpPr>
          <p:nvPr>
            <p:ph type="title"/>
          </p:nvPr>
        </p:nvSpPr>
        <p:spPr/>
        <p:txBody>
          <a:bodyPr>
            <a:noAutofit/>
          </a:bodyPr>
          <a:lstStyle/>
          <a:p>
            <a:r>
              <a:rPr lang="en-US" sz="3600" dirty="0"/>
              <a:t>Protection of Valuation and Position re: Future Money</a:t>
            </a:r>
          </a:p>
        </p:txBody>
      </p:sp>
      <p:sp>
        <p:nvSpPr>
          <p:cNvPr id="92163" name="Rectangle 3"/>
          <p:cNvSpPr>
            <a:spLocks noGrp="1" noChangeArrowheads="1"/>
          </p:cNvSpPr>
          <p:nvPr>
            <p:ph idx="1"/>
          </p:nvPr>
        </p:nvSpPr>
        <p:spPr/>
        <p:txBody>
          <a:bodyPr>
            <a:normAutofit/>
          </a:bodyPr>
          <a:lstStyle/>
          <a:p>
            <a:pPr>
              <a:spcBef>
                <a:spcPct val="35000"/>
              </a:spcBef>
            </a:pPr>
            <a:r>
              <a:rPr lang="en-US" sz="3600" b="1" dirty="0" err="1">
                <a:solidFill>
                  <a:srgbClr val="4D6778"/>
                </a:solidFill>
                <a:latin typeface="Arial" charset="0"/>
              </a:rPr>
              <a:t>Antidilution</a:t>
            </a:r>
            <a:r>
              <a:rPr lang="en-US" sz="3600" b="1" dirty="0">
                <a:solidFill>
                  <a:srgbClr val="4D6778"/>
                </a:solidFill>
                <a:latin typeface="Arial" charset="0"/>
              </a:rPr>
              <a:t> Protection</a:t>
            </a:r>
          </a:p>
          <a:p>
            <a:pPr>
              <a:spcBef>
                <a:spcPct val="35000"/>
              </a:spcBef>
            </a:pPr>
            <a:r>
              <a:rPr lang="en-US" sz="3600" b="1" dirty="0">
                <a:solidFill>
                  <a:srgbClr val="4D6778"/>
                </a:solidFill>
                <a:latin typeface="Arial" charset="0"/>
              </a:rPr>
              <a:t>Approval Rights</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5" name="Slide Number Placeholder 4"/>
          <p:cNvSpPr>
            <a:spLocks noGrp="1"/>
          </p:cNvSpPr>
          <p:nvPr>
            <p:ph type="sldNum" sz="quarter" idx="12"/>
          </p:nvPr>
        </p:nvSpPr>
        <p:spPr/>
        <p:txBody>
          <a:bodyPr/>
          <a:lstStyle/>
          <a:p>
            <a:fld id="{E6677AF7-9EED-4392-B4B8-2553A1AB996D}" type="slidenum">
              <a:rPr lang="en-US" smtClean="0"/>
              <a:pPr/>
              <a:t>87</a:t>
            </a:fld>
            <a:endParaRPr lang="en-US" dirty="0"/>
          </a:p>
        </p:txBody>
      </p:sp>
    </p:spTree>
    <p:extLst>
      <p:ext uri="{BB962C8B-B14F-4D97-AF65-F5344CB8AC3E}">
        <p14:creationId xmlns:p14="http://schemas.microsoft.com/office/powerpoint/2010/main" val="41448527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Autofit/>
          </a:bodyPr>
          <a:lstStyle/>
          <a:p>
            <a:r>
              <a:rPr lang="en-US" sz="3600" dirty="0">
                <a:latin typeface="Arial Narrow" pitchFamily="34" charset="0"/>
              </a:rPr>
              <a:t>Protection of Valuation:</a:t>
            </a:r>
            <a:br>
              <a:rPr lang="en-US" sz="3600" dirty="0">
                <a:latin typeface="Arial Narrow" pitchFamily="34" charset="0"/>
              </a:rPr>
            </a:br>
            <a:r>
              <a:rPr lang="en-US" sz="3600" u="sng" dirty="0">
                <a:latin typeface="Arial Narrow" pitchFamily="34" charset="0"/>
              </a:rPr>
              <a:t>Conversion</a:t>
            </a:r>
            <a:r>
              <a:rPr lang="en-US" sz="3600" dirty="0">
                <a:latin typeface="Arial Narrow" pitchFamily="34" charset="0"/>
              </a:rPr>
              <a:t> and </a:t>
            </a:r>
            <a:r>
              <a:rPr lang="en-US" sz="3600" dirty="0" err="1">
                <a:latin typeface="Arial Narrow" pitchFamily="34" charset="0"/>
              </a:rPr>
              <a:t>Antidilution</a:t>
            </a:r>
            <a:endParaRPr lang="en-US" sz="3600" dirty="0"/>
          </a:p>
        </p:txBody>
      </p:sp>
      <p:sp>
        <p:nvSpPr>
          <p:cNvPr id="2" name="Content Placeholder 1"/>
          <p:cNvSpPr>
            <a:spLocks noGrp="1"/>
          </p:cNvSpPr>
          <p:nvPr>
            <p:ph idx="1"/>
          </p:nvPr>
        </p:nvSpPr>
        <p:spPr>
          <a:xfrm>
            <a:off x="457200" y="1828800"/>
            <a:ext cx="8382000" cy="4221163"/>
          </a:xfrm>
        </p:spPr>
        <p:txBody>
          <a:bodyPr>
            <a:normAutofit/>
          </a:bodyPr>
          <a:lstStyle/>
          <a:p>
            <a:pPr marL="0" indent="0">
              <a:buNone/>
            </a:pPr>
            <a:r>
              <a:rPr lang="en-US" sz="2400" b="1" dirty="0">
                <a:solidFill>
                  <a:srgbClr val="4D6778"/>
                </a:solidFill>
              </a:rPr>
              <a:t>Conversion:</a:t>
            </a:r>
            <a:r>
              <a:rPr lang="en-US" sz="2000" b="1" dirty="0">
                <a:solidFill>
                  <a:srgbClr val="4D6778"/>
                </a:solidFill>
              </a:rPr>
              <a:t>	 	A holder of the Series A Preferred </a:t>
            </a:r>
            <a:r>
              <a:rPr lang="en-US" sz="2000" b="1" dirty="0"/>
              <a:t>shall have 			the right to convert</a:t>
            </a:r>
            <a:r>
              <a:rPr lang="en-US" sz="2000" b="1" dirty="0">
                <a:solidFill>
                  <a:srgbClr val="4D6778"/>
                </a:solidFill>
              </a:rPr>
              <a:t> the Series A Preferred at 			the option of the holder, at any time, </a:t>
            </a:r>
            <a:r>
              <a:rPr lang="en-US" sz="2000" b="1" dirty="0"/>
              <a:t>into 			shares of Common Stock</a:t>
            </a:r>
            <a:r>
              <a:rPr lang="en-US" sz="2000" b="1" dirty="0">
                <a:solidFill>
                  <a:srgbClr val="4D6778"/>
                </a:solidFill>
              </a:rPr>
              <a:t>.  The total number 			of Common Shares into which the Series A 			Preferred may be converted  initially will be 			determined by dividing the Original 				Purchase Price by the “Conversion Price”.  			The initial Conversion Price shall be the 			Original Purchase Price.</a:t>
            </a:r>
            <a:r>
              <a:rPr lang="en-US" sz="2000" b="1" dirty="0">
                <a:solidFill>
                  <a:srgbClr val="4D6778"/>
                </a:solidFill>
                <a:latin typeface="CG Times" pitchFamily="18" charset="0"/>
              </a:rPr>
              <a:t> </a:t>
            </a:r>
            <a:endParaRPr lang="en-US" sz="2000" b="1" dirty="0">
              <a:solidFill>
                <a:srgbClr val="4D6778"/>
              </a:solidFill>
            </a:endParaRPr>
          </a:p>
          <a:p>
            <a:endParaRPr lang="en-US" sz="2000" dirty="0"/>
          </a:p>
        </p:txBody>
      </p:sp>
      <p:sp>
        <p:nvSpPr>
          <p:cNvPr id="3" name="Date Placeholder 2"/>
          <p:cNvSpPr>
            <a:spLocks noGrp="1"/>
          </p:cNvSpPr>
          <p:nvPr>
            <p:ph type="dt" sz="half" idx="10"/>
          </p:nvPr>
        </p:nvSpPr>
        <p:spPr/>
        <p:txBody>
          <a:bodyPr/>
          <a:lstStyle/>
          <a:p>
            <a:r>
              <a:rPr lang="en-US"/>
              <a:t>January 2025 </a:t>
            </a:r>
            <a:endParaRPr lang="en-US" dirty="0">
              <a:solidFill>
                <a:srgbClr val="0000FF"/>
              </a:solidFill>
            </a:endParaRPr>
          </a:p>
        </p:txBody>
      </p:sp>
      <p:sp>
        <p:nvSpPr>
          <p:cNvPr id="4" name="Footer Placeholder 3"/>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6" name="Slide Number Placeholder 5"/>
          <p:cNvSpPr>
            <a:spLocks noGrp="1"/>
          </p:cNvSpPr>
          <p:nvPr>
            <p:ph type="sldNum" sz="quarter" idx="12"/>
          </p:nvPr>
        </p:nvSpPr>
        <p:spPr/>
        <p:txBody>
          <a:bodyPr/>
          <a:lstStyle/>
          <a:p>
            <a:fld id="{E6677AF7-9EED-4392-B4B8-2553A1AB996D}" type="slidenum">
              <a:rPr lang="en-US" smtClean="0"/>
              <a:pPr/>
              <a:t>88</a:t>
            </a:fld>
            <a:endParaRPr lang="en-US" dirty="0"/>
          </a:p>
        </p:txBody>
      </p:sp>
    </p:spTree>
    <p:extLst>
      <p:ext uri="{BB962C8B-B14F-4D97-AF65-F5344CB8AC3E}">
        <p14:creationId xmlns:p14="http://schemas.microsoft.com/office/powerpoint/2010/main" val="11894678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Autofit/>
          </a:bodyPr>
          <a:lstStyle/>
          <a:p>
            <a:r>
              <a:rPr lang="en-US" sz="3600" dirty="0">
                <a:latin typeface="Arial Narrow" panose="020B0606020202030204" pitchFamily="34" charset="0"/>
              </a:rPr>
              <a:t>Protection of Valuation:</a:t>
            </a:r>
            <a:br>
              <a:rPr lang="en-US" sz="3600" dirty="0">
                <a:latin typeface="Arial Narrow" panose="020B0606020202030204" pitchFamily="34" charset="0"/>
              </a:rPr>
            </a:br>
            <a:r>
              <a:rPr lang="en-US" sz="3600" u="sng" dirty="0">
                <a:latin typeface="Arial Narrow" panose="020B0606020202030204" pitchFamily="34" charset="0"/>
              </a:rPr>
              <a:t>Conversion</a:t>
            </a:r>
            <a:r>
              <a:rPr lang="en-US" sz="3600" dirty="0">
                <a:latin typeface="Arial Narrow" panose="020B0606020202030204" pitchFamily="34" charset="0"/>
              </a:rPr>
              <a:t> and </a:t>
            </a:r>
            <a:r>
              <a:rPr lang="en-US" sz="3600" dirty="0" err="1">
                <a:latin typeface="Arial Narrow" panose="020B0606020202030204" pitchFamily="34" charset="0"/>
              </a:rPr>
              <a:t>Antidilution</a:t>
            </a:r>
            <a:endParaRPr lang="en-US" sz="3600" dirty="0">
              <a:latin typeface="Arial Narrow" panose="020B0606020202030204" pitchFamily="34" charset="0"/>
            </a:endParaRPr>
          </a:p>
        </p:txBody>
      </p:sp>
      <p:sp>
        <p:nvSpPr>
          <p:cNvPr id="101379" name="Rectangle 3"/>
          <p:cNvSpPr>
            <a:spLocks noGrp="1" noChangeArrowheads="1"/>
          </p:cNvSpPr>
          <p:nvPr>
            <p:ph idx="1"/>
          </p:nvPr>
        </p:nvSpPr>
        <p:spPr>
          <a:xfrm>
            <a:off x="457200" y="1828800"/>
            <a:ext cx="8229600" cy="4267200"/>
          </a:xfrm>
        </p:spPr>
        <p:txBody>
          <a:bodyPr>
            <a:normAutofit fontScale="77500" lnSpcReduction="20000"/>
          </a:bodyPr>
          <a:lstStyle/>
          <a:p>
            <a:pPr>
              <a:lnSpc>
                <a:spcPct val="110000"/>
              </a:lnSpc>
            </a:pPr>
            <a:r>
              <a:rPr lang="en-US" sz="2800" b="1" dirty="0">
                <a:solidFill>
                  <a:srgbClr val="4D6778"/>
                </a:solidFill>
              </a:rPr>
              <a:t>Conversion Events:  When Does Preferred Convert Into Common?</a:t>
            </a:r>
            <a:endParaRPr lang="en-US" sz="2400" b="1" dirty="0">
              <a:solidFill>
                <a:srgbClr val="4D6778"/>
              </a:solidFill>
            </a:endParaRPr>
          </a:p>
          <a:p>
            <a:pPr marL="800100" lvl="1" indent="-171450">
              <a:lnSpc>
                <a:spcPct val="110000"/>
              </a:lnSpc>
            </a:pPr>
            <a:r>
              <a:rPr lang="en-US" sz="2400" b="1" dirty="0">
                <a:solidFill>
                  <a:srgbClr val="4D6778"/>
                </a:solidFill>
                <a:effectLst/>
              </a:rPr>
              <a:t>Voluntary</a:t>
            </a:r>
          </a:p>
          <a:p>
            <a:pPr marL="800100" lvl="1" indent="-171450">
              <a:lnSpc>
                <a:spcPct val="110000"/>
              </a:lnSpc>
            </a:pPr>
            <a:r>
              <a:rPr lang="en-US" sz="2400" b="1" dirty="0">
                <a:solidFill>
                  <a:srgbClr val="4D6778"/>
                </a:solidFill>
                <a:effectLst/>
              </a:rPr>
              <a:t>Forced:  often some % of Preferred can force conversion of all </a:t>
            </a:r>
          </a:p>
          <a:p>
            <a:pPr marL="800100" lvl="1" indent="-171450">
              <a:lnSpc>
                <a:spcPct val="110000"/>
              </a:lnSpc>
            </a:pPr>
            <a:r>
              <a:rPr lang="en-US" sz="2400" b="1" dirty="0">
                <a:solidFill>
                  <a:srgbClr val="4D6778"/>
                </a:solidFill>
                <a:effectLst/>
              </a:rPr>
              <a:t>Automatic--upon “Qualified IPO”</a:t>
            </a:r>
          </a:p>
          <a:p>
            <a:pPr marL="1085850" lvl="2" indent="-171450">
              <a:lnSpc>
                <a:spcPct val="110000"/>
              </a:lnSpc>
            </a:pPr>
            <a:r>
              <a:rPr lang="en-US" sz="2000" b="1" dirty="0">
                <a:solidFill>
                  <a:srgbClr val="4D6778"/>
                </a:solidFill>
                <a:effectLst/>
              </a:rPr>
              <a:t>minimum total offering; minimum share price (usually 3 to 5 times initial purchase price)</a:t>
            </a:r>
            <a:endParaRPr lang="en-US" b="1" dirty="0">
              <a:solidFill>
                <a:srgbClr val="4D6778"/>
              </a:solidFill>
              <a:effectLst/>
            </a:endParaRPr>
          </a:p>
          <a:p>
            <a:pPr>
              <a:lnSpc>
                <a:spcPct val="110000"/>
              </a:lnSpc>
            </a:pPr>
            <a:r>
              <a:rPr lang="en-US" sz="2800" b="1" dirty="0">
                <a:solidFill>
                  <a:srgbClr val="4D6778"/>
                </a:solidFill>
              </a:rPr>
              <a:t>Conversion Ratio--initially 1:1</a:t>
            </a:r>
          </a:p>
          <a:p>
            <a:pPr marL="800100" lvl="1" indent="-171450">
              <a:lnSpc>
                <a:spcPct val="110000"/>
              </a:lnSpc>
            </a:pPr>
            <a:r>
              <a:rPr lang="en-US" sz="2400" b="1" dirty="0">
                <a:solidFill>
                  <a:srgbClr val="4D6778"/>
                </a:solidFill>
                <a:effectLst/>
              </a:rPr>
              <a:t>Adjustments--stock splits, </a:t>
            </a:r>
            <a:r>
              <a:rPr lang="en-US" sz="2400" b="1" dirty="0" err="1">
                <a:solidFill>
                  <a:srgbClr val="4D6778"/>
                </a:solidFill>
                <a:effectLst/>
              </a:rPr>
              <a:t>etc</a:t>
            </a:r>
            <a:r>
              <a:rPr lang="en-US" sz="2400" b="1" dirty="0">
                <a:solidFill>
                  <a:srgbClr val="4D6778"/>
                </a:solidFill>
                <a:effectLst/>
              </a:rPr>
              <a:t>;  price </a:t>
            </a:r>
            <a:r>
              <a:rPr lang="en-US" sz="2400" b="1" dirty="0" err="1">
                <a:solidFill>
                  <a:srgbClr val="4D6778"/>
                </a:solidFill>
                <a:effectLst/>
              </a:rPr>
              <a:t>antidilution</a:t>
            </a:r>
            <a:endParaRPr lang="en-US" sz="2400" b="1" dirty="0">
              <a:solidFill>
                <a:srgbClr val="4D6778"/>
              </a:solidFill>
              <a:effectLst/>
            </a:endParaRPr>
          </a:p>
          <a:p>
            <a:pPr marL="800100" lvl="1" indent="-171450">
              <a:lnSpc>
                <a:spcPct val="110000"/>
              </a:lnSpc>
            </a:pPr>
            <a:r>
              <a:rPr lang="en-US" sz="2400" b="1" dirty="0">
                <a:solidFill>
                  <a:srgbClr val="4D6778"/>
                </a:solidFill>
                <a:effectLst/>
              </a:rPr>
              <a:t>Exceptions--option pool, conversion of preferred, outstanding warrants, other existing conditions, other special exceptions</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5" name="Slide Number Placeholder 4"/>
          <p:cNvSpPr>
            <a:spLocks noGrp="1"/>
          </p:cNvSpPr>
          <p:nvPr>
            <p:ph type="sldNum" sz="quarter" idx="12"/>
          </p:nvPr>
        </p:nvSpPr>
        <p:spPr/>
        <p:txBody>
          <a:bodyPr/>
          <a:lstStyle/>
          <a:p>
            <a:fld id="{E6677AF7-9EED-4392-B4B8-2553A1AB996D}" type="slidenum">
              <a:rPr lang="en-US" smtClean="0"/>
              <a:pPr/>
              <a:t>89</a:t>
            </a:fld>
            <a:endParaRPr lang="en-US" dirty="0"/>
          </a:p>
        </p:txBody>
      </p:sp>
    </p:spTree>
    <p:extLst>
      <p:ext uri="{BB962C8B-B14F-4D97-AF65-F5344CB8AC3E}">
        <p14:creationId xmlns:p14="http://schemas.microsoft.com/office/powerpoint/2010/main" val="412907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Copyright</a:t>
            </a:r>
          </a:p>
        </p:txBody>
      </p:sp>
      <p:sp>
        <p:nvSpPr>
          <p:cNvPr id="142339" name="Rectangle 3"/>
          <p:cNvSpPr>
            <a:spLocks noGrp="1" noChangeArrowheads="1"/>
          </p:cNvSpPr>
          <p:nvPr>
            <p:ph idx="1"/>
          </p:nvPr>
        </p:nvSpPr>
        <p:spPr bwMode="auto">
          <a:xfrm>
            <a:off x="457200" y="1828800"/>
            <a:ext cx="830580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a:spcBef>
                <a:spcPts val="0"/>
              </a:spcBef>
            </a:pPr>
            <a:r>
              <a:rPr lang="en-US" sz="2800" b="1" dirty="0"/>
              <a:t>The right to make and prevent copies</a:t>
            </a:r>
          </a:p>
          <a:p>
            <a:pPr lvl="1">
              <a:spcBef>
                <a:spcPts val="0"/>
              </a:spcBef>
            </a:pPr>
            <a:r>
              <a:rPr lang="en-US" sz="2400" b="1" dirty="0">
                <a:solidFill>
                  <a:srgbClr val="4D6778"/>
                </a:solidFill>
              </a:rPr>
              <a:t>Arises from creating a work</a:t>
            </a:r>
          </a:p>
          <a:p>
            <a:pPr lvl="1">
              <a:spcBef>
                <a:spcPts val="0"/>
              </a:spcBef>
            </a:pPr>
            <a:r>
              <a:rPr lang="en-US" sz="2400" b="1" dirty="0">
                <a:solidFill>
                  <a:srgbClr val="4D6778"/>
                </a:solidFill>
              </a:rPr>
              <a:t>Protects the </a:t>
            </a:r>
            <a:r>
              <a:rPr lang="en-US" sz="2400" b="1" u="sng" dirty="0"/>
              <a:t>expression</a:t>
            </a:r>
            <a:r>
              <a:rPr lang="en-US" sz="2400" b="1" dirty="0"/>
              <a:t> - NOT FUNCTION </a:t>
            </a:r>
          </a:p>
          <a:p>
            <a:pPr lvl="2">
              <a:spcBef>
                <a:spcPts val="0"/>
              </a:spcBef>
            </a:pPr>
            <a:r>
              <a:rPr lang="en-US" sz="2000" b="1" dirty="0">
                <a:solidFill>
                  <a:srgbClr val="4D6778"/>
                </a:solidFill>
              </a:rPr>
              <a:t>great fit for music, not as good a fit for software</a:t>
            </a:r>
            <a:endParaRPr lang="en-US" sz="2400" b="1" dirty="0">
              <a:solidFill>
                <a:srgbClr val="4D6778"/>
              </a:solidFill>
            </a:endParaRPr>
          </a:p>
          <a:p>
            <a:pPr lvl="1">
              <a:spcBef>
                <a:spcPts val="0"/>
              </a:spcBef>
            </a:pPr>
            <a:r>
              <a:rPr lang="en-US" sz="2400" b="1" dirty="0">
                <a:solidFill>
                  <a:srgbClr val="4D6778"/>
                </a:solidFill>
              </a:rPr>
              <a:t>Federal Registration is a plus – needed to sue</a:t>
            </a:r>
          </a:p>
          <a:p>
            <a:pPr lvl="1">
              <a:spcBef>
                <a:spcPts val="0"/>
              </a:spcBef>
            </a:pPr>
            <a:r>
              <a:rPr lang="en-US" sz="2400" b="1" dirty="0">
                <a:solidFill>
                  <a:srgbClr val="4D6778"/>
                </a:solidFill>
              </a:rPr>
              <a:t>Duration:  Long (70+ years)</a:t>
            </a:r>
          </a:p>
          <a:p>
            <a:pPr lvl="1">
              <a:spcBef>
                <a:spcPts val="0"/>
              </a:spcBef>
            </a:pPr>
            <a:r>
              <a:rPr lang="en-US" sz="2400" b="1" dirty="0">
                <a:solidFill>
                  <a:srgbClr val="4D6778"/>
                </a:solidFill>
              </a:rPr>
              <a:t>Cost to Register:  Low </a:t>
            </a:r>
            <a:r>
              <a:rPr lang="en-US" sz="2100" b="1" dirty="0">
                <a:solidFill>
                  <a:srgbClr val="4D6778"/>
                </a:solidFill>
              </a:rPr>
              <a:t>($100 - $500) </a:t>
            </a:r>
            <a:r>
              <a:rPr lang="en-US" sz="2400" b="1" dirty="0">
                <a:solidFill>
                  <a:srgbClr val="4D6778"/>
                </a:solidFill>
              </a:rPr>
              <a:t>Library of Congress</a:t>
            </a:r>
          </a:p>
          <a:p>
            <a:pPr lvl="1">
              <a:spcBef>
                <a:spcPts val="0"/>
              </a:spcBef>
            </a:pPr>
            <a:r>
              <a:rPr lang="en-US" sz="2400" b="1" dirty="0">
                <a:solidFill>
                  <a:srgbClr val="4D6778"/>
                </a:solidFill>
              </a:rPr>
              <a:t>Suggested Notice:  </a:t>
            </a:r>
            <a:r>
              <a:rPr lang="en-US" sz="2200" b="1" dirty="0"/>
              <a:t>“Copyright Year, Author – All Rights Reserved”</a:t>
            </a:r>
            <a:r>
              <a:rPr lang="en-US" sz="2400" b="1" dirty="0">
                <a:solidFill>
                  <a:srgbClr val="4D6778"/>
                </a:solidFill>
              </a:rPr>
              <a:t> (see footer of this slide) Use © once registered</a:t>
            </a:r>
          </a:p>
          <a:p>
            <a:pPr>
              <a:spcBef>
                <a:spcPts val="0"/>
              </a:spcBef>
            </a:pPr>
            <a:r>
              <a:rPr lang="en-US" sz="2800" b="1" dirty="0"/>
              <a:t>For your Venture:</a:t>
            </a:r>
          </a:p>
          <a:p>
            <a:pPr lvl="1">
              <a:spcBef>
                <a:spcPts val="0"/>
              </a:spcBef>
            </a:pPr>
            <a:r>
              <a:rPr lang="en-US" sz="2400" b="1" dirty="0"/>
              <a:t>Make sure you have the rights you need</a:t>
            </a:r>
          </a:p>
          <a:p>
            <a:pPr lvl="2">
              <a:spcBef>
                <a:spcPts val="0"/>
              </a:spcBef>
            </a:pPr>
            <a:r>
              <a:rPr lang="en-US" sz="2000" b="1" dirty="0">
                <a:solidFill>
                  <a:srgbClr val="4D6778"/>
                </a:solidFill>
              </a:rPr>
              <a:t>Owned by </a:t>
            </a:r>
            <a:r>
              <a:rPr lang="en-US" sz="2000" b="1" u="sng" dirty="0">
                <a:solidFill>
                  <a:srgbClr val="4D6778"/>
                </a:solidFill>
              </a:rPr>
              <a:t>Author</a:t>
            </a:r>
            <a:r>
              <a:rPr lang="en-US" sz="2000" b="1" dirty="0">
                <a:solidFill>
                  <a:srgbClr val="4D6778"/>
                </a:solidFill>
              </a:rPr>
              <a:t> unless Employee or “Work for Hire”</a:t>
            </a:r>
          </a:p>
          <a:p>
            <a:pPr lvl="1">
              <a:spcBef>
                <a:spcPts val="0"/>
              </a:spcBef>
            </a:pPr>
            <a:r>
              <a:rPr lang="en-US" sz="2400" b="1" dirty="0"/>
              <a:t> Check open source issue</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p:txBody>
          <a:bodyPr/>
          <a:lstStyle/>
          <a:p>
            <a:fld id="{E6677AF7-9EED-4392-B4B8-2553A1AB996D}" type="slidenum">
              <a:rPr lang="en-US" smtClean="0"/>
              <a:pPr/>
              <a:t>9</a:t>
            </a:fld>
            <a:endParaRPr lang="en-US" dirty="0"/>
          </a:p>
        </p:txBody>
      </p:sp>
    </p:spTree>
    <p:extLst>
      <p:ext uri="{BB962C8B-B14F-4D97-AF65-F5344CB8AC3E}">
        <p14:creationId xmlns:p14="http://schemas.microsoft.com/office/powerpoint/2010/main" val="50361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2339">
                                            <p:txEl>
                                              <p:pRg st="1" end="1"/>
                                            </p:txEl>
                                          </p:spTgt>
                                        </p:tgtEl>
                                        <p:attrNameLst>
                                          <p:attrName>style.visibility</p:attrName>
                                        </p:attrNameLst>
                                      </p:cBhvr>
                                      <p:to>
                                        <p:strVal val="visible"/>
                                      </p:to>
                                    </p:set>
                                    <p:animEffect transition="in" filter="wipe(left)">
                                      <p:cBhvr>
                                        <p:cTn id="7" dur="500"/>
                                        <p:tgtEl>
                                          <p:spTgt spid="142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2339">
                                            <p:txEl>
                                              <p:pRg st="2" end="2"/>
                                            </p:txEl>
                                          </p:spTgt>
                                        </p:tgtEl>
                                        <p:attrNameLst>
                                          <p:attrName>style.visibility</p:attrName>
                                        </p:attrNameLst>
                                      </p:cBhvr>
                                      <p:to>
                                        <p:strVal val="visible"/>
                                      </p:to>
                                    </p:set>
                                    <p:animEffect transition="in" filter="wipe(left)">
                                      <p:cBhvr>
                                        <p:cTn id="12" dur="500"/>
                                        <p:tgtEl>
                                          <p:spTgt spid="142339">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42339">
                                            <p:txEl>
                                              <p:pRg st="3" end="3"/>
                                            </p:txEl>
                                          </p:spTgt>
                                        </p:tgtEl>
                                        <p:attrNameLst>
                                          <p:attrName>style.visibility</p:attrName>
                                        </p:attrNameLst>
                                      </p:cBhvr>
                                      <p:to>
                                        <p:strVal val="visible"/>
                                      </p:to>
                                    </p:set>
                                    <p:animEffect transition="in" filter="wipe(left)">
                                      <p:cBhvr>
                                        <p:cTn id="15" dur="500"/>
                                        <p:tgtEl>
                                          <p:spTgt spid="14233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2339">
                                            <p:txEl>
                                              <p:pRg st="4" end="4"/>
                                            </p:txEl>
                                          </p:spTgt>
                                        </p:tgtEl>
                                        <p:attrNameLst>
                                          <p:attrName>style.visibility</p:attrName>
                                        </p:attrNameLst>
                                      </p:cBhvr>
                                      <p:to>
                                        <p:strVal val="visible"/>
                                      </p:to>
                                    </p:set>
                                    <p:animEffect transition="in" filter="wipe(left)">
                                      <p:cBhvr>
                                        <p:cTn id="20" dur="500"/>
                                        <p:tgtEl>
                                          <p:spTgt spid="14233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2339">
                                            <p:txEl>
                                              <p:pRg st="5" end="5"/>
                                            </p:txEl>
                                          </p:spTgt>
                                        </p:tgtEl>
                                        <p:attrNameLst>
                                          <p:attrName>style.visibility</p:attrName>
                                        </p:attrNameLst>
                                      </p:cBhvr>
                                      <p:to>
                                        <p:strVal val="visible"/>
                                      </p:to>
                                    </p:set>
                                    <p:animEffect transition="in" filter="wipe(left)">
                                      <p:cBhvr>
                                        <p:cTn id="25" dur="500"/>
                                        <p:tgtEl>
                                          <p:spTgt spid="142339">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2339">
                                            <p:txEl>
                                              <p:pRg st="6" end="6"/>
                                            </p:txEl>
                                          </p:spTgt>
                                        </p:tgtEl>
                                        <p:attrNameLst>
                                          <p:attrName>style.visibility</p:attrName>
                                        </p:attrNameLst>
                                      </p:cBhvr>
                                      <p:to>
                                        <p:strVal val="visible"/>
                                      </p:to>
                                    </p:set>
                                    <p:animEffect transition="in" filter="wipe(left)">
                                      <p:cBhvr>
                                        <p:cTn id="30" dur="500"/>
                                        <p:tgtEl>
                                          <p:spTgt spid="142339">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2339">
                                            <p:txEl>
                                              <p:pRg st="7" end="7"/>
                                            </p:txEl>
                                          </p:spTgt>
                                        </p:tgtEl>
                                        <p:attrNameLst>
                                          <p:attrName>style.visibility</p:attrName>
                                        </p:attrNameLst>
                                      </p:cBhvr>
                                      <p:to>
                                        <p:strVal val="visible"/>
                                      </p:to>
                                    </p:set>
                                    <p:animEffect transition="in" filter="wipe(left)">
                                      <p:cBhvr>
                                        <p:cTn id="35" dur="500"/>
                                        <p:tgtEl>
                                          <p:spTgt spid="142339">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42339">
                                            <p:txEl>
                                              <p:pRg st="8" end="8"/>
                                            </p:txEl>
                                          </p:spTgt>
                                        </p:tgtEl>
                                        <p:attrNameLst>
                                          <p:attrName>style.visibility</p:attrName>
                                        </p:attrNameLst>
                                      </p:cBhvr>
                                      <p:to>
                                        <p:strVal val="visible"/>
                                      </p:to>
                                    </p:set>
                                    <p:animEffect transition="in" filter="wipe(left)">
                                      <p:cBhvr>
                                        <p:cTn id="40" dur="500"/>
                                        <p:tgtEl>
                                          <p:spTgt spid="142339">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42339">
                                            <p:txEl>
                                              <p:pRg st="9" end="9"/>
                                            </p:txEl>
                                          </p:spTgt>
                                        </p:tgtEl>
                                        <p:attrNameLst>
                                          <p:attrName>style.visibility</p:attrName>
                                        </p:attrNameLst>
                                      </p:cBhvr>
                                      <p:to>
                                        <p:strVal val="visible"/>
                                      </p:to>
                                    </p:set>
                                    <p:animEffect transition="in" filter="wipe(left)">
                                      <p:cBhvr>
                                        <p:cTn id="45" dur="500"/>
                                        <p:tgtEl>
                                          <p:spTgt spid="142339">
                                            <p:txEl>
                                              <p:pRg st="9" end="9"/>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142339">
                                            <p:txEl>
                                              <p:pRg st="10" end="10"/>
                                            </p:txEl>
                                          </p:spTgt>
                                        </p:tgtEl>
                                        <p:attrNameLst>
                                          <p:attrName>style.visibility</p:attrName>
                                        </p:attrNameLst>
                                      </p:cBhvr>
                                      <p:to>
                                        <p:strVal val="visible"/>
                                      </p:to>
                                    </p:set>
                                    <p:animEffect transition="in" filter="wipe(left)">
                                      <p:cBhvr>
                                        <p:cTn id="48" dur="500"/>
                                        <p:tgtEl>
                                          <p:spTgt spid="142339">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42339">
                                            <p:txEl>
                                              <p:pRg st="11" end="11"/>
                                            </p:txEl>
                                          </p:spTgt>
                                        </p:tgtEl>
                                        <p:attrNameLst>
                                          <p:attrName>style.visibility</p:attrName>
                                        </p:attrNameLst>
                                      </p:cBhvr>
                                      <p:to>
                                        <p:strVal val="visible"/>
                                      </p:to>
                                    </p:set>
                                    <p:animEffect transition="in" filter="wipe(left)">
                                      <p:cBhvr>
                                        <p:cTn id="53" dur="500"/>
                                        <p:tgtEl>
                                          <p:spTgt spid="14233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Rectangle 6"/>
          <p:cNvSpPr>
            <a:spLocks noGrp="1" noChangeArrowheads="1"/>
          </p:cNvSpPr>
          <p:nvPr>
            <p:ph type="title"/>
          </p:nvPr>
        </p:nvSpPr>
        <p:spPr>
          <a:noFill/>
          <a:ln/>
        </p:spPr>
        <p:txBody>
          <a:bodyPr>
            <a:noAutofit/>
          </a:bodyPr>
          <a:lstStyle/>
          <a:p>
            <a:r>
              <a:rPr lang="en-US" sz="3600" dirty="0">
                <a:latin typeface="Arial Narrow" pitchFamily="34" charset="0"/>
              </a:rPr>
              <a:t>Protection of Valuation:</a:t>
            </a:r>
            <a:br>
              <a:rPr lang="en-US" sz="3600" dirty="0">
                <a:latin typeface="Arial Narrow" pitchFamily="34" charset="0"/>
              </a:rPr>
            </a:br>
            <a:r>
              <a:rPr lang="en-US" sz="3600" dirty="0">
                <a:latin typeface="Arial Narrow" pitchFamily="34" charset="0"/>
              </a:rPr>
              <a:t>Conversion and </a:t>
            </a:r>
            <a:r>
              <a:rPr lang="en-US" sz="3600" u="sng" dirty="0" err="1">
                <a:latin typeface="Arial Narrow" pitchFamily="34" charset="0"/>
              </a:rPr>
              <a:t>Antidilution</a:t>
            </a:r>
            <a:endParaRPr lang="en-US" sz="3600" dirty="0"/>
          </a:p>
        </p:txBody>
      </p:sp>
      <p:sp>
        <p:nvSpPr>
          <p:cNvPr id="2" name="Content Placeholder 1"/>
          <p:cNvSpPr>
            <a:spLocks noGrp="1"/>
          </p:cNvSpPr>
          <p:nvPr>
            <p:ph idx="1"/>
          </p:nvPr>
        </p:nvSpPr>
        <p:spPr>
          <a:xfrm>
            <a:off x="457200" y="1828800"/>
            <a:ext cx="8382000" cy="4221163"/>
          </a:xfrm>
        </p:spPr>
        <p:txBody>
          <a:bodyPr>
            <a:normAutofit/>
          </a:bodyPr>
          <a:lstStyle/>
          <a:p>
            <a:pPr marL="0" indent="0">
              <a:lnSpc>
                <a:spcPct val="85000"/>
              </a:lnSpc>
              <a:spcBef>
                <a:spcPts val="0"/>
              </a:spcBef>
              <a:spcAft>
                <a:spcPts val="0"/>
              </a:spcAft>
              <a:buNone/>
            </a:pPr>
            <a:r>
              <a:rPr lang="en-US" sz="2800" b="1" dirty="0">
                <a:solidFill>
                  <a:srgbClr val="4D6778"/>
                </a:solidFill>
              </a:rPr>
              <a:t>Anti-Dilution:</a:t>
            </a:r>
            <a:r>
              <a:rPr lang="en-US" b="1" dirty="0">
                <a:solidFill>
                  <a:srgbClr val="4D6778"/>
                </a:solidFill>
              </a:rPr>
              <a:t>	</a:t>
            </a:r>
            <a:r>
              <a:rPr lang="en-US" sz="2000" b="1" dirty="0">
                <a:solidFill>
                  <a:srgbClr val="4D6778"/>
                </a:solidFill>
              </a:rPr>
              <a:t>Series A shall have weighted average                         			anti-dilution, based on a weighted                                 			average formula to be agreed, for all</a:t>
            </a:r>
          </a:p>
          <a:p>
            <a:pPr marL="0" indent="0">
              <a:lnSpc>
                <a:spcPct val="85000"/>
              </a:lnSpc>
              <a:spcBef>
                <a:spcPts val="0"/>
              </a:spcBef>
              <a:spcAft>
                <a:spcPts val="0"/>
              </a:spcAft>
              <a:buNone/>
            </a:pPr>
            <a:r>
              <a:rPr lang="en-US" sz="2000" b="1" dirty="0">
                <a:solidFill>
                  <a:srgbClr val="4D6778"/>
                </a:solidFill>
              </a:rPr>
              <a:t>                           	securities  purchased as part of this</a:t>
            </a:r>
          </a:p>
          <a:p>
            <a:pPr marL="0" indent="0">
              <a:lnSpc>
                <a:spcPct val="85000"/>
              </a:lnSpc>
              <a:spcBef>
                <a:spcPts val="0"/>
              </a:spcBef>
              <a:spcAft>
                <a:spcPts val="0"/>
              </a:spcAft>
              <a:buNone/>
            </a:pPr>
            <a:r>
              <a:rPr lang="en-US" sz="2000" b="1" dirty="0">
                <a:solidFill>
                  <a:srgbClr val="4D6778"/>
                </a:solidFill>
              </a:rPr>
              <a:t>                                   	transaction (excluding shares, options and 			warrants issued for management incentive 			and small </a:t>
            </a:r>
            <a:r>
              <a:rPr lang="en-US" sz="2000" b="1" dirty="0" err="1">
                <a:solidFill>
                  <a:srgbClr val="4D6778"/>
                </a:solidFill>
              </a:rPr>
              <a:t>isues</a:t>
            </a:r>
            <a:r>
              <a:rPr lang="en-US" sz="2000" b="1" dirty="0">
                <a:solidFill>
                  <a:srgbClr val="4D6778"/>
                </a:solidFill>
              </a:rPr>
              <a:t> for strategic purposes of </a:t>
            </a:r>
          </a:p>
          <a:p>
            <a:pPr marL="0" indent="0">
              <a:lnSpc>
                <a:spcPct val="85000"/>
              </a:lnSpc>
              <a:spcBef>
                <a:spcPts val="0"/>
              </a:spcBef>
              <a:spcAft>
                <a:spcPts val="0"/>
              </a:spcAft>
              <a:buNone/>
            </a:pPr>
            <a:r>
              <a:rPr lang="en-US" sz="2000" b="1" dirty="0">
                <a:solidFill>
                  <a:srgbClr val="4D6778"/>
                </a:solidFill>
              </a:rPr>
              <a:t>                        		under 100,000 shares)</a:t>
            </a:r>
            <a:endParaRPr lang="en-US" sz="2000" b="1" i="1" dirty="0">
              <a:solidFill>
                <a:srgbClr val="4D6778"/>
              </a:solidFill>
            </a:endParaRPr>
          </a:p>
          <a:p>
            <a:pPr marL="0" indent="0">
              <a:buNone/>
            </a:pPr>
            <a:endParaRPr lang="en-US" dirty="0"/>
          </a:p>
        </p:txBody>
      </p:sp>
      <p:sp>
        <p:nvSpPr>
          <p:cNvPr id="3" name="Date Placeholder 2"/>
          <p:cNvSpPr>
            <a:spLocks noGrp="1"/>
          </p:cNvSpPr>
          <p:nvPr>
            <p:ph type="dt" sz="half" idx="10"/>
          </p:nvPr>
        </p:nvSpPr>
        <p:spPr/>
        <p:txBody>
          <a:bodyPr/>
          <a:lstStyle/>
          <a:p>
            <a:r>
              <a:rPr lang="en-US"/>
              <a:t>January 2025 </a:t>
            </a:r>
            <a:endParaRPr lang="en-US" dirty="0">
              <a:solidFill>
                <a:srgbClr val="0000FF"/>
              </a:solidFill>
            </a:endParaRPr>
          </a:p>
        </p:txBody>
      </p:sp>
      <p:sp>
        <p:nvSpPr>
          <p:cNvPr id="4" name="Footer Placeholder 3"/>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6" name="Slide Number Placeholder 5"/>
          <p:cNvSpPr>
            <a:spLocks noGrp="1"/>
          </p:cNvSpPr>
          <p:nvPr>
            <p:ph type="sldNum" sz="quarter" idx="12"/>
          </p:nvPr>
        </p:nvSpPr>
        <p:spPr/>
        <p:txBody>
          <a:bodyPr/>
          <a:lstStyle/>
          <a:p>
            <a:fld id="{E6677AF7-9EED-4392-B4B8-2553A1AB996D}" type="slidenum">
              <a:rPr lang="en-US" smtClean="0"/>
              <a:pPr/>
              <a:t>90</a:t>
            </a:fld>
            <a:endParaRPr lang="en-US" dirty="0"/>
          </a:p>
        </p:txBody>
      </p:sp>
    </p:spTree>
    <p:extLst>
      <p:ext uri="{BB962C8B-B14F-4D97-AF65-F5344CB8AC3E}">
        <p14:creationId xmlns:p14="http://schemas.microsoft.com/office/powerpoint/2010/main" val="14132631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7" name="Rectangle 3"/>
          <p:cNvSpPr>
            <a:spLocks noGrp="1" noChangeArrowheads="1"/>
          </p:cNvSpPr>
          <p:nvPr>
            <p:ph type="title"/>
          </p:nvPr>
        </p:nvSpPr>
        <p:spPr>
          <a:noFill/>
          <a:ln/>
        </p:spPr>
        <p:txBody>
          <a:bodyPr>
            <a:normAutofit fontScale="90000"/>
          </a:bodyPr>
          <a:lstStyle/>
          <a:p>
            <a:r>
              <a:rPr lang="en-US" dirty="0">
                <a:latin typeface="Arial Narrow" pitchFamily="34" charset="0"/>
              </a:rPr>
              <a:t>Protection of Valuation:</a:t>
            </a:r>
            <a:br>
              <a:rPr lang="en-US" dirty="0">
                <a:latin typeface="Arial Narrow" pitchFamily="34" charset="0"/>
              </a:rPr>
            </a:br>
            <a:r>
              <a:rPr lang="en-US" dirty="0">
                <a:latin typeface="Arial Narrow" pitchFamily="34" charset="0"/>
              </a:rPr>
              <a:t>Conversion and </a:t>
            </a:r>
            <a:r>
              <a:rPr lang="en-US" u="sng" dirty="0" err="1">
                <a:latin typeface="Arial Narrow" pitchFamily="34" charset="0"/>
              </a:rPr>
              <a:t>Antidilution</a:t>
            </a:r>
            <a:endParaRPr lang="en-US" dirty="0"/>
          </a:p>
        </p:txBody>
      </p:sp>
      <p:sp>
        <p:nvSpPr>
          <p:cNvPr id="103426" name="Rectangle 2"/>
          <p:cNvSpPr>
            <a:spLocks noGrp="1" noChangeArrowheads="1"/>
          </p:cNvSpPr>
          <p:nvPr>
            <p:ph idx="1"/>
          </p:nvPr>
        </p:nvSpPr>
        <p:spPr/>
        <p:txBody>
          <a:bodyPr/>
          <a:lstStyle/>
          <a:p>
            <a:r>
              <a:rPr lang="en-US" sz="2800" b="1" dirty="0">
                <a:solidFill>
                  <a:srgbClr val="4D6778"/>
                </a:solidFill>
                <a:latin typeface="Arial Narrow" pitchFamily="34" charset="0"/>
              </a:rPr>
              <a:t>Antidilution Adjustment </a:t>
            </a:r>
            <a:r>
              <a:rPr lang="en-US" sz="2800" b="1" u="sng" dirty="0">
                <a:solidFill>
                  <a:srgbClr val="4D6778"/>
                </a:solidFill>
                <a:latin typeface="Arial Narrow" pitchFamily="34" charset="0"/>
              </a:rPr>
              <a:t>increases</a:t>
            </a:r>
            <a:r>
              <a:rPr lang="en-US" sz="2800" b="1" dirty="0">
                <a:solidFill>
                  <a:srgbClr val="4D6778"/>
                </a:solidFill>
                <a:latin typeface="Arial Narrow" pitchFamily="34" charset="0"/>
              </a:rPr>
              <a:t> the number of shares of Common received on conversion of Preferred</a:t>
            </a:r>
          </a:p>
          <a:p>
            <a:r>
              <a:rPr lang="en-US" sz="2800" b="1" dirty="0">
                <a:solidFill>
                  <a:srgbClr val="4D6778"/>
                </a:solidFill>
                <a:latin typeface="Arial Narrow" pitchFamily="34" charset="0"/>
              </a:rPr>
              <a:t>What Triggers </a:t>
            </a:r>
            <a:r>
              <a:rPr lang="en-US" sz="2800" b="1" dirty="0" err="1">
                <a:solidFill>
                  <a:srgbClr val="4D6778"/>
                </a:solidFill>
                <a:latin typeface="Arial Narrow" pitchFamily="34" charset="0"/>
              </a:rPr>
              <a:t>Antidilution</a:t>
            </a:r>
            <a:r>
              <a:rPr lang="en-US" sz="2800" b="1" dirty="0">
                <a:solidFill>
                  <a:srgbClr val="4D6778"/>
                </a:solidFill>
                <a:latin typeface="Arial Narrow" pitchFamily="34" charset="0"/>
              </a:rPr>
              <a:t> Adjustment?</a:t>
            </a:r>
          </a:p>
          <a:p>
            <a:pPr lvl="1"/>
            <a:r>
              <a:rPr lang="en-US" sz="2400" b="1" dirty="0">
                <a:solidFill>
                  <a:srgbClr val="4D6778"/>
                </a:solidFill>
                <a:effectLst/>
                <a:latin typeface="Arial Narrow" pitchFamily="34" charset="0"/>
              </a:rPr>
              <a:t>Issuance or “deemed issuance” of Common at less than the price the Preferred paid </a:t>
            </a:r>
            <a:r>
              <a:rPr lang="en-US" sz="2000" b="1" dirty="0">
                <a:solidFill>
                  <a:srgbClr val="4D6778"/>
                </a:solidFill>
                <a:effectLst/>
                <a:latin typeface="Arial Narrow" pitchFamily="34" charset="0"/>
              </a:rPr>
              <a:t>(or as previously adjusted)</a:t>
            </a:r>
          </a:p>
          <a:p>
            <a:pPr lvl="1"/>
            <a:r>
              <a:rPr lang="en-US" sz="2400" b="1" dirty="0">
                <a:solidFill>
                  <a:srgbClr val="4D6778"/>
                </a:solidFill>
                <a:effectLst/>
                <a:latin typeface="Arial Narrow" pitchFamily="34" charset="0"/>
              </a:rPr>
              <a:t>“Deemed issuance”--adjust upon issuance of derivative security; if common never issued, readjust later</a:t>
            </a:r>
          </a:p>
          <a:p>
            <a:pPr lvl="2"/>
            <a:r>
              <a:rPr lang="en-US" sz="2000" b="1" dirty="0">
                <a:solidFill>
                  <a:srgbClr val="4D6778"/>
                </a:solidFill>
                <a:effectLst/>
                <a:latin typeface="Arial Narrow" pitchFamily="34" charset="0"/>
              </a:rPr>
              <a:t>options, warrants</a:t>
            </a:r>
          </a:p>
          <a:p>
            <a:pPr lvl="2"/>
            <a:r>
              <a:rPr lang="en-US" sz="2000" b="1" dirty="0">
                <a:solidFill>
                  <a:srgbClr val="4D6778"/>
                </a:solidFill>
                <a:effectLst/>
                <a:latin typeface="Arial Narrow" pitchFamily="34" charset="0"/>
              </a:rPr>
              <a:t>convertible securities</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5" name="Slide Number Placeholder 4"/>
          <p:cNvSpPr>
            <a:spLocks noGrp="1"/>
          </p:cNvSpPr>
          <p:nvPr>
            <p:ph type="sldNum" sz="quarter" idx="12"/>
          </p:nvPr>
        </p:nvSpPr>
        <p:spPr/>
        <p:txBody>
          <a:bodyPr/>
          <a:lstStyle/>
          <a:p>
            <a:fld id="{E6677AF7-9EED-4392-B4B8-2553A1AB996D}" type="slidenum">
              <a:rPr lang="en-US" smtClean="0"/>
              <a:pPr/>
              <a:t>91</a:t>
            </a:fld>
            <a:endParaRPr lang="en-US" dirty="0"/>
          </a:p>
        </p:txBody>
      </p:sp>
    </p:spTree>
    <p:extLst>
      <p:ext uri="{BB962C8B-B14F-4D97-AF65-F5344CB8AC3E}">
        <p14:creationId xmlns:p14="http://schemas.microsoft.com/office/powerpoint/2010/main" val="249746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42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42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42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4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t>Protection of Valuation: </a:t>
            </a:r>
            <a:r>
              <a:rPr lang="en-US" dirty="0" err="1"/>
              <a:t>Antidilution</a:t>
            </a:r>
            <a:endParaRPr lang="en-US" dirty="0"/>
          </a:p>
        </p:txBody>
      </p:sp>
      <p:sp>
        <p:nvSpPr>
          <p:cNvPr id="54275" name="Rectangle 3"/>
          <p:cNvSpPr>
            <a:spLocks noGrp="1" noChangeArrowheads="1"/>
          </p:cNvSpPr>
          <p:nvPr>
            <p:ph idx="1"/>
          </p:nvPr>
        </p:nvSpPr>
        <p:spPr/>
        <p:txBody>
          <a:bodyPr>
            <a:normAutofit/>
          </a:bodyPr>
          <a:lstStyle/>
          <a:p>
            <a:pPr>
              <a:spcBef>
                <a:spcPct val="0"/>
              </a:spcBef>
            </a:pPr>
            <a:r>
              <a:rPr lang="en-US" sz="2800" b="1" dirty="0">
                <a:solidFill>
                  <a:srgbClr val="4D6778"/>
                </a:solidFill>
                <a:latin typeface="Arial" charset="0"/>
              </a:rPr>
              <a:t>Conversion Ratio:</a:t>
            </a:r>
          </a:p>
          <a:p>
            <a:pPr lvl="1">
              <a:spcBef>
                <a:spcPct val="0"/>
              </a:spcBef>
            </a:pPr>
            <a:r>
              <a:rPr lang="en-US" sz="2400" b="1" dirty="0">
                <a:solidFill>
                  <a:srgbClr val="4D6778"/>
                </a:solidFill>
                <a:latin typeface="Arial" charset="0"/>
              </a:rPr>
              <a:t> Original Purchase Price/Conversion Price</a:t>
            </a:r>
          </a:p>
          <a:p>
            <a:pPr lvl="2">
              <a:spcBef>
                <a:spcPct val="0"/>
              </a:spcBef>
            </a:pPr>
            <a:r>
              <a:rPr lang="en-US" sz="2000" b="1" dirty="0">
                <a:solidFill>
                  <a:srgbClr val="4D6778"/>
                </a:solidFill>
                <a:effectLst/>
                <a:latin typeface="Arial" charset="0"/>
              </a:rPr>
              <a:t>Initially OPP=CP so Conversion Ratio = 1 for 1</a:t>
            </a:r>
          </a:p>
          <a:p>
            <a:pPr>
              <a:spcBef>
                <a:spcPct val="0"/>
              </a:spcBef>
            </a:pPr>
            <a:r>
              <a:rPr lang="en-US" sz="2800" b="1" dirty="0">
                <a:solidFill>
                  <a:srgbClr val="4D6778"/>
                </a:solidFill>
                <a:latin typeface="Arial" charset="0"/>
              </a:rPr>
              <a:t>“Full ratchet”:  Conversion Price reset to equal price at which diluting security is sold</a:t>
            </a:r>
          </a:p>
          <a:p>
            <a:r>
              <a:rPr lang="en-US" sz="2800" b="1" dirty="0">
                <a:solidFill>
                  <a:srgbClr val="4D6778"/>
                </a:solidFill>
                <a:latin typeface="Arial" charset="0"/>
              </a:rPr>
              <a:t>“Weighted average”:  </a:t>
            </a:r>
            <a:r>
              <a:rPr lang="en-US" sz="2800" b="1" dirty="0" err="1">
                <a:solidFill>
                  <a:srgbClr val="4D6778"/>
                </a:solidFill>
                <a:latin typeface="Arial" charset="0"/>
              </a:rPr>
              <a:t>CP</a:t>
            </a:r>
            <a:r>
              <a:rPr lang="en-US" sz="1400" b="1" dirty="0" err="1">
                <a:solidFill>
                  <a:srgbClr val="4D6778"/>
                </a:solidFill>
                <a:latin typeface="Arial" charset="0"/>
              </a:rPr>
              <a:t>new</a:t>
            </a:r>
            <a:r>
              <a:rPr lang="en-US" sz="1400" b="1" dirty="0">
                <a:solidFill>
                  <a:srgbClr val="4D6778"/>
                </a:solidFill>
                <a:latin typeface="Arial" charset="0"/>
              </a:rPr>
              <a:t>  </a:t>
            </a:r>
            <a:r>
              <a:rPr lang="en-US" sz="2800" b="1" dirty="0">
                <a:solidFill>
                  <a:srgbClr val="4D6778"/>
                </a:solidFill>
                <a:latin typeface="Arial" charset="0"/>
              </a:rPr>
              <a:t>= </a:t>
            </a:r>
            <a:r>
              <a:rPr lang="en-US" sz="2800" b="1" dirty="0" err="1">
                <a:solidFill>
                  <a:srgbClr val="4D6778"/>
                </a:solidFill>
                <a:latin typeface="Arial" charset="0"/>
              </a:rPr>
              <a:t>CP</a:t>
            </a:r>
            <a:r>
              <a:rPr lang="en-US" sz="1400" b="1" dirty="0" err="1">
                <a:solidFill>
                  <a:srgbClr val="4D6778"/>
                </a:solidFill>
                <a:latin typeface="Arial" charset="0"/>
              </a:rPr>
              <a:t>old</a:t>
            </a:r>
            <a:r>
              <a:rPr lang="en-US" sz="2800" b="1" dirty="0">
                <a:solidFill>
                  <a:srgbClr val="4D6778"/>
                </a:solidFill>
                <a:latin typeface="Arial" charset="0"/>
              </a:rPr>
              <a:t>*R</a:t>
            </a:r>
          </a:p>
          <a:p>
            <a:pPr lvl="1"/>
            <a:r>
              <a:rPr lang="en-US" sz="2400" b="1" dirty="0">
                <a:solidFill>
                  <a:srgbClr val="4D6778"/>
                </a:solidFill>
                <a:latin typeface="Arial" charset="0"/>
              </a:rPr>
              <a:t>Where R = (N + M/</a:t>
            </a:r>
            <a:r>
              <a:rPr lang="en-US" sz="2400" b="1" dirty="0" err="1">
                <a:solidFill>
                  <a:srgbClr val="4D6778"/>
                </a:solidFill>
                <a:latin typeface="Arial" charset="0"/>
              </a:rPr>
              <a:t>CP</a:t>
            </a:r>
            <a:r>
              <a:rPr lang="en-US" sz="1400" b="1" dirty="0" err="1">
                <a:solidFill>
                  <a:srgbClr val="4D6778"/>
                </a:solidFill>
                <a:latin typeface="Arial" charset="0"/>
              </a:rPr>
              <a:t>old</a:t>
            </a:r>
            <a:r>
              <a:rPr lang="en-US" sz="2400" b="1" dirty="0">
                <a:solidFill>
                  <a:srgbClr val="4D6778"/>
                </a:solidFill>
                <a:latin typeface="Arial" charset="0"/>
              </a:rPr>
              <a:t>)/(N+S)</a:t>
            </a:r>
          </a:p>
          <a:p>
            <a:pPr lvl="2">
              <a:spcBef>
                <a:spcPct val="0"/>
              </a:spcBef>
            </a:pPr>
            <a:r>
              <a:rPr lang="en-US" sz="2000" b="1" dirty="0">
                <a:solidFill>
                  <a:srgbClr val="4D6778"/>
                </a:solidFill>
                <a:effectLst/>
                <a:latin typeface="Arial" charset="0"/>
              </a:rPr>
              <a:t>N = old shares outstanding (fully diluted)</a:t>
            </a:r>
          </a:p>
          <a:p>
            <a:pPr lvl="2">
              <a:spcBef>
                <a:spcPct val="0"/>
              </a:spcBef>
            </a:pPr>
            <a:r>
              <a:rPr lang="en-US" sz="2000" b="1" dirty="0">
                <a:solidFill>
                  <a:srgbClr val="4D6778"/>
                </a:solidFill>
                <a:effectLst/>
                <a:latin typeface="Arial" charset="0"/>
              </a:rPr>
              <a:t>S =  new shares to be issued</a:t>
            </a:r>
          </a:p>
          <a:p>
            <a:pPr lvl="2">
              <a:spcBef>
                <a:spcPct val="0"/>
              </a:spcBef>
            </a:pPr>
            <a:r>
              <a:rPr lang="en-US" sz="2000" b="1" dirty="0">
                <a:solidFill>
                  <a:srgbClr val="4D6778"/>
                </a:solidFill>
                <a:effectLst/>
                <a:latin typeface="Arial" charset="0"/>
              </a:rPr>
              <a:t>M = new money ($)</a:t>
            </a:r>
          </a:p>
          <a:p>
            <a:pPr lvl="2"/>
            <a:endParaRPr lang="en-US" sz="2000" b="1" dirty="0">
              <a:solidFill>
                <a:srgbClr val="4D6778"/>
              </a:solidFill>
            </a:endParaRP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5" name="Slide Number Placeholder 4"/>
          <p:cNvSpPr>
            <a:spLocks noGrp="1"/>
          </p:cNvSpPr>
          <p:nvPr>
            <p:ph type="sldNum" sz="quarter" idx="12"/>
          </p:nvPr>
        </p:nvSpPr>
        <p:spPr/>
        <p:txBody>
          <a:bodyPr/>
          <a:lstStyle/>
          <a:p>
            <a:fld id="{E6677AF7-9EED-4392-B4B8-2553A1AB996D}" type="slidenum">
              <a:rPr lang="en-US" smtClean="0"/>
              <a:pPr/>
              <a:t>92</a:t>
            </a:fld>
            <a:endParaRPr lang="en-US" dirty="0"/>
          </a:p>
        </p:txBody>
      </p:sp>
    </p:spTree>
    <p:extLst>
      <p:ext uri="{BB962C8B-B14F-4D97-AF65-F5344CB8AC3E}">
        <p14:creationId xmlns:p14="http://schemas.microsoft.com/office/powerpoint/2010/main" val="40210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27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27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2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noFill/>
          <a:ln>
            <a:noFill/>
            <a:miter lim="800000"/>
            <a:headEnd/>
            <a:tailEnd/>
          </a:ln>
        </p:spPr>
        <p:txBody>
          <a:bodyPr vert="horz" wrap="square" lIns="91440" tIns="45720" rIns="91440" bIns="45720" numCol="1" anchor="ctr" anchorCtr="0" compatLnSpc="1">
            <a:prstTxWarp prst="textNoShape">
              <a:avLst/>
            </a:prstTxWarp>
          </a:bodyPr>
          <a:lstStyle/>
          <a:p>
            <a:r>
              <a:rPr lang="en-US"/>
              <a:t>Antidilution</a:t>
            </a:r>
          </a:p>
        </p:txBody>
      </p:sp>
      <p:sp>
        <p:nvSpPr>
          <p:cNvPr id="3" name="Date Placeholder 2"/>
          <p:cNvSpPr>
            <a:spLocks noGrp="1"/>
          </p:cNvSpPr>
          <p:nvPr>
            <p:ph type="dt" sz="half" idx="10"/>
          </p:nvPr>
        </p:nvSpPr>
        <p:spPr/>
        <p:txBody>
          <a:bodyPr/>
          <a:lstStyle/>
          <a:p>
            <a:r>
              <a:rPr lang="en-US"/>
              <a:t>January 2025 </a:t>
            </a:r>
            <a:endParaRPr lang="en-US" dirty="0">
              <a:solidFill>
                <a:srgbClr val="0000FF"/>
              </a:solidFill>
            </a:endParaRPr>
          </a:p>
        </p:txBody>
      </p:sp>
      <p:sp>
        <p:nvSpPr>
          <p:cNvPr id="6" name="Footer Placeholder 5"/>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2" name="Slide Number Placeholder 1"/>
          <p:cNvSpPr>
            <a:spLocks noGrp="1"/>
          </p:cNvSpPr>
          <p:nvPr>
            <p:ph type="sldNum" sz="quarter" idx="12"/>
          </p:nvPr>
        </p:nvSpPr>
        <p:spPr/>
        <p:txBody>
          <a:bodyPr/>
          <a:lstStyle/>
          <a:p>
            <a:fld id="{E6677AF7-9EED-4392-B4B8-2553A1AB996D}" type="slidenum">
              <a:rPr lang="en-US" smtClean="0"/>
              <a:t>93</a:t>
            </a:fld>
            <a:endParaRPr lang="en-US"/>
          </a:p>
        </p:txBody>
      </p:sp>
      <p:pic>
        <p:nvPicPr>
          <p:cNvPr id="4" name="Picture 3">
            <a:extLst>
              <a:ext uri="{FF2B5EF4-FFF2-40B4-BE49-F238E27FC236}">
                <a16:creationId xmlns:a16="http://schemas.microsoft.com/office/drawing/2014/main" id="{EBC6F259-EDB5-4E6C-A943-CFBF87313445}"/>
              </a:ext>
            </a:extLst>
          </p:cNvPr>
          <p:cNvPicPr>
            <a:picLocks noChangeAspect="1"/>
          </p:cNvPicPr>
          <p:nvPr/>
        </p:nvPicPr>
        <p:blipFill>
          <a:blip r:embed="rId3"/>
          <a:stretch>
            <a:fillRect/>
          </a:stretch>
        </p:blipFill>
        <p:spPr>
          <a:xfrm>
            <a:off x="914399" y="1724357"/>
            <a:ext cx="7076122" cy="4567714"/>
          </a:xfrm>
          <a:prstGeom prst="rect">
            <a:avLst/>
          </a:prstGeom>
        </p:spPr>
      </p:pic>
    </p:spTree>
    <p:extLst>
      <p:ext uri="{BB962C8B-B14F-4D97-AF65-F5344CB8AC3E}">
        <p14:creationId xmlns:p14="http://schemas.microsoft.com/office/powerpoint/2010/main" val="283101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a:t>Major Deal Elements</a:t>
            </a:r>
          </a:p>
        </p:txBody>
      </p:sp>
      <p:sp>
        <p:nvSpPr>
          <p:cNvPr id="94211" name="Rectangle 3"/>
          <p:cNvSpPr>
            <a:spLocks noGrp="1" noChangeArrowheads="1"/>
          </p:cNvSpPr>
          <p:nvPr>
            <p:ph idx="1"/>
          </p:nvPr>
        </p:nvSpPr>
        <p:spPr/>
        <p:txBody>
          <a:bodyPr>
            <a:normAutofit/>
          </a:bodyPr>
          <a:lstStyle/>
          <a:p>
            <a:r>
              <a:rPr lang="en-US" sz="2800" dirty="0">
                <a:solidFill>
                  <a:srgbClr val="4D6778"/>
                </a:solidFill>
              </a:rPr>
              <a:t>A Preferred Return</a:t>
            </a:r>
          </a:p>
          <a:p>
            <a:r>
              <a:rPr lang="en-US" sz="2800" dirty="0">
                <a:solidFill>
                  <a:srgbClr val="4D6778"/>
                </a:solidFill>
              </a:rPr>
              <a:t>Protection of Valuation and Position re: Future Money</a:t>
            </a:r>
          </a:p>
          <a:p>
            <a:r>
              <a:rPr lang="en-US" sz="2800" b="1" dirty="0">
                <a:solidFill>
                  <a:srgbClr val="4D6778"/>
                </a:solidFill>
              </a:rPr>
              <a:t>Management of the Investment</a:t>
            </a:r>
          </a:p>
          <a:p>
            <a:r>
              <a:rPr lang="en-US" sz="2800" b="1" dirty="0">
                <a:solidFill>
                  <a:srgbClr val="4D6778"/>
                </a:solidFill>
              </a:rPr>
              <a:t>Exit Strategies</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94212" name="Text Box 4"/>
          <p:cNvSpPr txBox="1">
            <a:spLocks noChangeArrowheads="1"/>
          </p:cNvSpPr>
          <p:nvPr/>
        </p:nvSpPr>
        <p:spPr bwMode="auto">
          <a:xfrm>
            <a:off x="6781800" y="5943601"/>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000">
              <a:latin typeface="Times New Roman" pitchFamily="18" charset="0"/>
            </a:endParaRPr>
          </a:p>
        </p:txBody>
      </p:sp>
      <p:sp>
        <p:nvSpPr>
          <p:cNvPr id="5" name="Slide Number Placeholder 4"/>
          <p:cNvSpPr>
            <a:spLocks noGrp="1"/>
          </p:cNvSpPr>
          <p:nvPr>
            <p:ph type="sldNum" sz="quarter" idx="12"/>
          </p:nvPr>
        </p:nvSpPr>
        <p:spPr/>
        <p:txBody>
          <a:bodyPr/>
          <a:lstStyle/>
          <a:p>
            <a:fld id="{E6677AF7-9EED-4392-B4B8-2553A1AB996D}" type="slidenum">
              <a:rPr lang="en-US" smtClean="0"/>
              <a:pPr/>
              <a:t>94</a:t>
            </a:fld>
            <a:endParaRPr lang="en-US" dirty="0"/>
          </a:p>
        </p:txBody>
      </p:sp>
    </p:spTree>
    <p:extLst>
      <p:ext uri="{BB962C8B-B14F-4D97-AF65-F5344CB8AC3E}">
        <p14:creationId xmlns:p14="http://schemas.microsoft.com/office/powerpoint/2010/main" val="314803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94211">
                                            <p:txEl>
                                              <p:pRg st="0" end="0"/>
                                            </p:txEl>
                                          </p:spTgt>
                                        </p:tgtEl>
                                        <p:attrNameLst>
                                          <p:attrName>style.color</p:attrName>
                                        </p:attrNameLst>
                                      </p:cBhvr>
                                      <p:to>
                                        <a:srgbClr val="DDDDDD"/>
                                      </p:to>
                                    </p:animClr>
                                  </p:childTnLst>
                                </p:cTn>
                              </p:par>
                              <p:par>
                                <p:cTn id="7" presetID="3" presetClass="emph" presetSubtype="2" fill="hold" nodeType="withEffect">
                                  <p:stCondLst>
                                    <p:cond delay="1000"/>
                                  </p:stCondLst>
                                  <p:childTnLst>
                                    <p:animClr clrSpc="rgb" dir="cw">
                                      <p:cBhvr override="childStyle">
                                        <p:cTn id="8" dur="1000" fill="hold"/>
                                        <p:tgtEl>
                                          <p:spTgt spid="94211">
                                            <p:txEl>
                                              <p:pRg st="1" end="1"/>
                                            </p:txEl>
                                          </p:spTgt>
                                        </p:tgtEl>
                                        <p:attrNameLst>
                                          <p:attrName>style.color</p:attrName>
                                        </p:attrNameLst>
                                      </p:cBhvr>
                                      <p:to>
                                        <a:srgbClr val="DDDDDD"/>
                                      </p:to>
                                    </p:animClr>
                                  </p:childTnLst>
                                </p:cTn>
                              </p:par>
                              <p:par>
                                <p:cTn id="9" presetID="3" presetClass="emph" presetSubtype="2" fill="hold" nodeType="withEffect">
                                  <p:stCondLst>
                                    <p:cond delay="1000"/>
                                  </p:stCondLst>
                                  <p:childTnLst>
                                    <p:animClr clrSpc="rgb" dir="cw">
                                      <p:cBhvr override="childStyle">
                                        <p:cTn id="10" dur="2000" fill="hold"/>
                                        <p:tgtEl>
                                          <p:spTgt spid="94211">
                                            <p:txEl>
                                              <p:pRg st="2" end="2"/>
                                            </p:txEl>
                                          </p:spTgt>
                                        </p:tgtEl>
                                        <p:attrNameLst>
                                          <p:attrName>style.color</p:attrName>
                                        </p:attrNameLst>
                                      </p:cBhvr>
                                      <p:to>
                                        <a:srgbClr val="760025"/>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Investment</a:t>
            </a:r>
          </a:p>
        </p:txBody>
      </p:sp>
      <p:sp>
        <p:nvSpPr>
          <p:cNvPr id="3" name="Content Placeholder 2"/>
          <p:cNvSpPr>
            <a:spLocks noGrp="1"/>
          </p:cNvSpPr>
          <p:nvPr>
            <p:ph idx="1"/>
          </p:nvPr>
        </p:nvSpPr>
        <p:spPr/>
        <p:txBody>
          <a:bodyPr>
            <a:normAutofit fontScale="85000" lnSpcReduction="20000"/>
          </a:bodyPr>
          <a:lstStyle/>
          <a:p>
            <a:r>
              <a:rPr lang="en-US" dirty="0">
                <a:solidFill>
                  <a:srgbClr val="4D6778"/>
                </a:solidFill>
              </a:rPr>
              <a:t>Many Venture Capital and Private Equity Funds include money raised from </a:t>
            </a:r>
            <a:r>
              <a:rPr lang="en-US" dirty="0"/>
              <a:t>Pension Funds</a:t>
            </a:r>
          </a:p>
          <a:p>
            <a:r>
              <a:rPr lang="en-US" dirty="0"/>
              <a:t>Employee Retirement Income Security Act</a:t>
            </a:r>
            <a:r>
              <a:rPr lang="en-US" dirty="0">
                <a:solidFill>
                  <a:srgbClr val="4D6778"/>
                </a:solidFill>
              </a:rPr>
              <a:t> of 1974 (</a:t>
            </a:r>
            <a:r>
              <a:rPr lang="en-US" dirty="0"/>
              <a:t>ERISA</a:t>
            </a:r>
            <a:r>
              <a:rPr lang="en-US" dirty="0">
                <a:solidFill>
                  <a:srgbClr val="4D6778"/>
                </a:solidFill>
              </a:rPr>
              <a:t>)</a:t>
            </a:r>
          </a:p>
          <a:p>
            <a:pPr lvl="1"/>
            <a:r>
              <a:rPr lang="en-US" dirty="0">
                <a:solidFill>
                  <a:srgbClr val="4D6778"/>
                </a:solidFill>
              </a:rPr>
              <a:t>Imposes </a:t>
            </a:r>
            <a:r>
              <a:rPr lang="en-US" u="sng" dirty="0">
                <a:solidFill>
                  <a:srgbClr val="4D6778"/>
                </a:solidFill>
              </a:rPr>
              <a:t>Fiduciary Duties</a:t>
            </a:r>
            <a:r>
              <a:rPr lang="en-US" dirty="0">
                <a:solidFill>
                  <a:srgbClr val="4D6778"/>
                </a:solidFill>
              </a:rPr>
              <a:t> on managers of pension fund assets</a:t>
            </a:r>
          </a:p>
          <a:p>
            <a:pPr lvl="1"/>
            <a:r>
              <a:rPr lang="en-US" dirty="0">
                <a:solidFill>
                  <a:srgbClr val="4D6778"/>
                </a:solidFill>
              </a:rPr>
              <a:t>Exemption for </a:t>
            </a:r>
            <a:r>
              <a:rPr lang="en-US" u="sng" dirty="0">
                <a:solidFill>
                  <a:srgbClr val="4D6778"/>
                </a:solidFill>
              </a:rPr>
              <a:t>Venture Capital Operating Company</a:t>
            </a:r>
            <a:r>
              <a:rPr lang="en-US" dirty="0">
                <a:solidFill>
                  <a:srgbClr val="4D6778"/>
                </a:solidFill>
              </a:rPr>
              <a:t>  </a:t>
            </a:r>
          </a:p>
          <a:p>
            <a:pPr lvl="2"/>
            <a:r>
              <a:rPr lang="en-US" dirty="0">
                <a:solidFill>
                  <a:srgbClr val="4D6778"/>
                </a:solidFill>
              </a:rPr>
              <a:t>Must exercise “</a:t>
            </a:r>
            <a:r>
              <a:rPr lang="en-US" dirty="0"/>
              <a:t>management rights</a:t>
            </a:r>
            <a:r>
              <a:rPr lang="en-US" dirty="0">
                <a:solidFill>
                  <a:srgbClr val="4D6778"/>
                </a:solidFill>
              </a:rPr>
              <a:t>” – i.e. contractual rights (running directly between the investor and the operating company) to “substantially participate in, or substantially influence the conduct of, the management” of an operating company. </a:t>
            </a:r>
          </a:p>
          <a:p>
            <a:pPr lvl="2"/>
            <a:r>
              <a:rPr lang="en-US" dirty="0">
                <a:solidFill>
                  <a:srgbClr val="4D6778"/>
                </a:solidFill>
              </a:rPr>
              <a:t>Includes right to elect </a:t>
            </a:r>
            <a:r>
              <a:rPr lang="en-US" dirty="0"/>
              <a:t>one or more directors</a:t>
            </a:r>
          </a:p>
          <a:p>
            <a:pPr lvl="1"/>
            <a:endParaRPr lang="en-US" dirty="0">
              <a:solidFill>
                <a:srgbClr val="4D6778"/>
              </a:solidFill>
            </a:endParaRPr>
          </a:p>
        </p:txBody>
      </p:sp>
      <p:sp>
        <p:nvSpPr>
          <p:cNvPr id="4" name="Date Placeholder 3"/>
          <p:cNvSpPr>
            <a:spLocks noGrp="1"/>
          </p:cNvSpPr>
          <p:nvPr>
            <p:ph type="dt" sz="half" idx="10"/>
          </p:nvPr>
        </p:nvSpPr>
        <p:spPr/>
        <p:txBody>
          <a:bodyPr/>
          <a:lstStyle/>
          <a:p>
            <a:r>
              <a:rPr lang="en-US"/>
              <a:t>January 2025 </a:t>
            </a:r>
            <a:endParaRPr lang="en-US" dirty="0"/>
          </a:p>
        </p:txBody>
      </p:sp>
      <p:sp>
        <p:nvSpPr>
          <p:cNvPr id="5" name="Footer Placeholder 4"/>
          <p:cNvSpPr>
            <a:spLocks noGrp="1"/>
          </p:cNvSpPr>
          <p:nvPr>
            <p:ph type="ftr" sz="quarter" idx="11"/>
          </p:nvPr>
        </p:nvSpPr>
        <p:spPr/>
        <p:txBody>
          <a:bodyPr/>
          <a:lstStyle/>
          <a:p>
            <a:r>
              <a:rPr lang="en-US"/>
              <a:t>The Nuts and Bolts of New Ventures - Copyright 2025  Joseph G. Hadzima Jr., All Rights Reserved</a:t>
            </a:r>
            <a:endParaRPr lang="en-US" dirty="0"/>
          </a:p>
        </p:txBody>
      </p:sp>
      <p:sp>
        <p:nvSpPr>
          <p:cNvPr id="6" name="Slide Number Placeholder 5"/>
          <p:cNvSpPr>
            <a:spLocks noGrp="1"/>
          </p:cNvSpPr>
          <p:nvPr>
            <p:ph type="sldNum" sz="quarter" idx="12"/>
          </p:nvPr>
        </p:nvSpPr>
        <p:spPr/>
        <p:txBody>
          <a:bodyPr/>
          <a:lstStyle/>
          <a:p>
            <a:fld id="{E6677AF7-9EED-4392-B4B8-2553A1AB996D}" type="slidenum">
              <a:rPr lang="en-US" smtClean="0"/>
              <a:pPr/>
              <a:t>95</a:t>
            </a:fld>
            <a:endParaRPr lang="en-US" dirty="0"/>
          </a:p>
        </p:txBody>
      </p:sp>
    </p:spTree>
    <p:extLst>
      <p:ext uri="{BB962C8B-B14F-4D97-AF65-F5344CB8AC3E}">
        <p14:creationId xmlns:p14="http://schemas.microsoft.com/office/powerpoint/2010/main" val="427110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a:t>Major Deal Elements</a:t>
            </a:r>
          </a:p>
        </p:txBody>
      </p:sp>
      <p:sp>
        <p:nvSpPr>
          <p:cNvPr id="94211" name="Rectangle 3"/>
          <p:cNvSpPr>
            <a:spLocks noGrp="1" noChangeArrowheads="1"/>
          </p:cNvSpPr>
          <p:nvPr>
            <p:ph idx="1"/>
          </p:nvPr>
        </p:nvSpPr>
        <p:spPr/>
        <p:txBody>
          <a:bodyPr>
            <a:normAutofit/>
          </a:bodyPr>
          <a:lstStyle/>
          <a:p>
            <a:r>
              <a:rPr lang="en-US" sz="2800" dirty="0">
                <a:solidFill>
                  <a:srgbClr val="4D6778"/>
                </a:solidFill>
              </a:rPr>
              <a:t>A Preferred Return</a:t>
            </a:r>
          </a:p>
          <a:p>
            <a:r>
              <a:rPr lang="en-US" sz="2800" dirty="0">
                <a:solidFill>
                  <a:srgbClr val="4D6778"/>
                </a:solidFill>
              </a:rPr>
              <a:t>Protection of Valuation and Position re: Future Money</a:t>
            </a:r>
          </a:p>
          <a:p>
            <a:r>
              <a:rPr lang="en-US" sz="2800" dirty="0">
                <a:solidFill>
                  <a:srgbClr val="4D6778"/>
                </a:solidFill>
              </a:rPr>
              <a:t>Management of the Investment</a:t>
            </a:r>
          </a:p>
          <a:p>
            <a:r>
              <a:rPr lang="en-US" sz="2800" b="1" dirty="0">
                <a:solidFill>
                  <a:srgbClr val="4D6778"/>
                </a:solidFill>
              </a:rPr>
              <a:t>Exit Strategies</a:t>
            </a:r>
          </a:p>
        </p:txBody>
      </p:sp>
      <p:sp>
        <p:nvSpPr>
          <p:cNvPr id="2" name="Date Placeholder 1"/>
          <p:cNvSpPr>
            <a:spLocks noGrp="1"/>
          </p:cNvSpPr>
          <p:nvPr>
            <p:ph type="dt" sz="half" idx="10"/>
          </p:nvPr>
        </p:nvSpPr>
        <p:spPr/>
        <p:txBody>
          <a:bodyPr/>
          <a:lstStyle/>
          <a:p>
            <a:r>
              <a:rPr lang="en-US"/>
              <a:t>January 2025 </a:t>
            </a:r>
            <a:endParaRPr lang="en-US" dirty="0">
              <a:solidFill>
                <a:srgbClr val="0000FF"/>
              </a:solidFill>
            </a:endParaRPr>
          </a:p>
        </p:txBody>
      </p:sp>
      <p:sp>
        <p:nvSpPr>
          <p:cNvPr id="3" name="Footer Placeholder 2"/>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94212" name="Text Box 4"/>
          <p:cNvSpPr txBox="1">
            <a:spLocks noChangeArrowheads="1"/>
          </p:cNvSpPr>
          <p:nvPr/>
        </p:nvSpPr>
        <p:spPr bwMode="auto">
          <a:xfrm>
            <a:off x="6781800" y="5943601"/>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000">
              <a:latin typeface="Times New Roman" pitchFamily="18" charset="0"/>
            </a:endParaRPr>
          </a:p>
        </p:txBody>
      </p:sp>
      <p:sp>
        <p:nvSpPr>
          <p:cNvPr id="5" name="Slide Number Placeholder 4"/>
          <p:cNvSpPr>
            <a:spLocks noGrp="1"/>
          </p:cNvSpPr>
          <p:nvPr>
            <p:ph type="sldNum" sz="quarter" idx="12"/>
          </p:nvPr>
        </p:nvSpPr>
        <p:spPr/>
        <p:txBody>
          <a:bodyPr/>
          <a:lstStyle/>
          <a:p>
            <a:fld id="{E6677AF7-9EED-4392-B4B8-2553A1AB996D}" type="slidenum">
              <a:rPr lang="en-US" smtClean="0"/>
              <a:pPr/>
              <a:t>96</a:t>
            </a:fld>
            <a:endParaRPr lang="en-US" dirty="0"/>
          </a:p>
        </p:txBody>
      </p:sp>
    </p:spTree>
    <p:extLst>
      <p:ext uri="{BB962C8B-B14F-4D97-AF65-F5344CB8AC3E}">
        <p14:creationId xmlns:p14="http://schemas.microsoft.com/office/powerpoint/2010/main" val="339304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94211">
                                            <p:txEl>
                                              <p:pRg st="0" end="0"/>
                                            </p:txEl>
                                          </p:spTgt>
                                        </p:tgtEl>
                                        <p:attrNameLst>
                                          <p:attrName>style.color</p:attrName>
                                        </p:attrNameLst>
                                      </p:cBhvr>
                                      <p:to>
                                        <a:schemeClr val="bg2"/>
                                      </p:to>
                                    </p:animClr>
                                  </p:childTnLst>
                                </p:cTn>
                              </p:par>
                              <p:par>
                                <p:cTn id="7" presetID="3" presetClass="emph" presetSubtype="2" fill="hold" nodeType="withEffect">
                                  <p:stCondLst>
                                    <p:cond delay="1000"/>
                                  </p:stCondLst>
                                  <p:childTnLst>
                                    <p:animClr clrSpc="rgb" dir="cw">
                                      <p:cBhvr override="childStyle">
                                        <p:cTn id="8" dur="1000" fill="hold"/>
                                        <p:tgtEl>
                                          <p:spTgt spid="94211">
                                            <p:txEl>
                                              <p:pRg st="1" end="1"/>
                                            </p:txEl>
                                          </p:spTgt>
                                        </p:tgtEl>
                                        <p:attrNameLst>
                                          <p:attrName>style.color</p:attrName>
                                        </p:attrNameLst>
                                      </p:cBhvr>
                                      <p:to>
                                        <a:schemeClr val="bg2"/>
                                      </p:to>
                                    </p:animClr>
                                  </p:childTnLst>
                                </p:cTn>
                              </p:par>
                              <p:par>
                                <p:cTn id="9" presetID="3" presetClass="emph" presetSubtype="2" fill="hold" nodeType="withEffect">
                                  <p:stCondLst>
                                    <p:cond delay="1000"/>
                                  </p:stCondLst>
                                  <p:childTnLst>
                                    <p:animClr clrSpc="rgb" dir="cw">
                                      <p:cBhvr override="childStyle">
                                        <p:cTn id="10" dur="2000" fill="hold"/>
                                        <p:tgtEl>
                                          <p:spTgt spid="94211">
                                            <p:txEl>
                                              <p:pRg st="2" end="2"/>
                                            </p:txEl>
                                          </p:spTgt>
                                        </p:tgtEl>
                                        <p:attrNameLst>
                                          <p:attrName>style.color</p:attrName>
                                        </p:attrNameLst>
                                      </p:cBhvr>
                                      <p:to>
                                        <a:schemeClr val="bg2"/>
                                      </p:to>
                                    </p:animClr>
                                  </p:childTnLst>
                                </p:cTn>
                              </p:par>
                            </p:childTnLst>
                          </p:cTn>
                        </p:par>
                        <p:par>
                          <p:cTn id="11" fill="hold">
                            <p:stCondLst>
                              <p:cond delay="3000"/>
                            </p:stCondLst>
                            <p:childTnLst>
                              <p:par>
                                <p:cTn id="12" presetID="3" presetClass="emph" presetSubtype="2" fill="hold" nodeType="afterEffect">
                                  <p:stCondLst>
                                    <p:cond delay="0"/>
                                  </p:stCondLst>
                                  <p:childTnLst>
                                    <p:animClr clrSpc="rgb" dir="cw">
                                      <p:cBhvr override="childStyle">
                                        <p:cTn id="13" dur="2000" fill="hold"/>
                                        <p:tgtEl>
                                          <p:spTgt spid="94211">
                                            <p:txEl>
                                              <p:pRg st="3" end="3"/>
                                            </p:txEl>
                                          </p:spTgt>
                                        </p:tgtEl>
                                        <p:attrNameLst>
                                          <p:attrName>style.color</p:attrName>
                                        </p:attrNameLst>
                                      </p:cBhvr>
                                      <p:to>
                                        <a:srgbClr val="760025"/>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Strategies</a:t>
            </a:r>
          </a:p>
        </p:txBody>
      </p:sp>
      <p:sp>
        <p:nvSpPr>
          <p:cNvPr id="3" name="Content Placeholder 2"/>
          <p:cNvSpPr>
            <a:spLocks noGrp="1"/>
          </p:cNvSpPr>
          <p:nvPr>
            <p:ph idx="1"/>
          </p:nvPr>
        </p:nvSpPr>
        <p:spPr/>
        <p:txBody>
          <a:bodyPr>
            <a:normAutofit fontScale="92500"/>
          </a:bodyPr>
          <a:lstStyle/>
          <a:p>
            <a:r>
              <a:rPr lang="en-US" dirty="0"/>
              <a:t>How does the VC investor get its money out?</a:t>
            </a:r>
          </a:p>
          <a:p>
            <a:r>
              <a:rPr lang="en-US" dirty="0">
                <a:solidFill>
                  <a:srgbClr val="4D6778"/>
                </a:solidFill>
              </a:rPr>
              <a:t>See </a:t>
            </a:r>
            <a:r>
              <a:rPr lang="en-US" dirty="0">
                <a:solidFill>
                  <a:srgbClr val="4D6778"/>
                </a:solidFill>
                <a:hlinkClick r:id="rId2"/>
              </a:rPr>
              <a:t>Beginners Guide to Venture Capital</a:t>
            </a:r>
            <a:r>
              <a:rPr lang="en-US" dirty="0">
                <a:solidFill>
                  <a:srgbClr val="4D6778"/>
                </a:solidFill>
              </a:rPr>
              <a:t> in the course materials to see how funds operate</a:t>
            </a:r>
          </a:p>
          <a:p>
            <a:r>
              <a:rPr lang="en-US" dirty="0"/>
              <a:t>Options for Exit:</a:t>
            </a:r>
          </a:p>
          <a:p>
            <a:pPr lvl="1"/>
            <a:r>
              <a:rPr lang="en-US" dirty="0"/>
              <a:t>Public Offering – Registration Rights</a:t>
            </a:r>
          </a:p>
          <a:p>
            <a:pPr lvl="1"/>
            <a:r>
              <a:rPr lang="en-US" dirty="0"/>
              <a:t>Trade Sale (Acquisition)</a:t>
            </a:r>
          </a:p>
          <a:p>
            <a:pPr lvl="1"/>
            <a:r>
              <a:rPr lang="en-US" dirty="0"/>
              <a:t>Redemption Rights (leverage for sale)</a:t>
            </a:r>
          </a:p>
          <a:p>
            <a:pPr marL="457200" lvl="1" indent="0">
              <a:buNone/>
            </a:pPr>
            <a:endParaRPr lang="en-US" dirty="0"/>
          </a:p>
        </p:txBody>
      </p:sp>
      <p:sp>
        <p:nvSpPr>
          <p:cNvPr id="4" name="Date Placeholder 3"/>
          <p:cNvSpPr>
            <a:spLocks noGrp="1"/>
          </p:cNvSpPr>
          <p:nvPr>
            <p:ph type="dt" sz="half" idx="10"/>
          </p:nvPr>
        </p:nvSpPr>
        <p:spPr/>
        <p:txBody>
          <a:bodyPr/>
          <a:lstStyle/>
          <a:p>
            <a:r>
              <a:rPr lang="en-US"/>
              <a:t>January 2025 </a:t>
            </a:r>
            <a:endParaRPr lang="en-US" dirty="0"/>
          </a:p>
        </p:txBody>
      </p:sp>
      <p:sp>
        <p:nvSpPr>
          <p:cNvPr id="5" name="Footer Placeholder 4"/>
          <p:cNvSpPr>
            <a:spLocks noGrp="1"/>
          </p:cNvSpPr>
          <p:nvPr>
            <p:ph type="ftr" sz="quarter" idx="11"/>
          </p:nvPr>
        </p:nvSpPr>
        <p:spPr/>
        <p:txBody>
          <a:bodyPr/>
          <a:lstStyle/>
          <a:p>
            <a:r>
              <a:rPr lang="en-US"/>
              <a:t>The Nuts and Bolts of New Ventures - Copyright 2025  Joseph G. Hadzima Jr., All Rights Reserved</a:t>
            </a:r>
            <a:endParaRPr lang="en-US" dirty="0"/>
          </a:p>
        </p:txBody>
      </p:sp>
      <p:sp>
        <p:nvSpPr>
          <p:cNvPr id="6" name="Slide Number Placeholder 5"/>
          <p:cNvSpPr>
            <a:spLocks noGrp="1"/>
          </p:cNvSpPr>
          <p:nvPr>
            <p:ph type="sldNum" sz="quarter" idx="12"/>
          </p:nvPr>
        </p:nvSpPr>
        <p:spPr/>
        <p:txBody>
          <a:bodyPr/>
          <a:lstStyle/>
          <a:p>
            <a:fld id="{E6677AF7-9EED-4392-B4B8-2553A1AB996D}" type="slidenum">
              <a:rPr lang="en-US" smtClean="0"/>
              <a:pPr/>
              <a:t>97</a:t>
            </a:fld>
            <a:endParaRPr lang="en-US" dirty="0"/>
          </a:p>
        </p:txBody>
      </p:sp>
    </p:spTree>
    <p:extLst>
      <p:ext uri="{BB962C8B-B14F-4D97-AF65-F5344CB8AC3E}">
        <p14:creationId xmlns:p14="http://schemas.microsoft.com/office/powerpoint/2010/main" val="11380547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4" name="Date Placeholder 3"/>
          <p:cNvSpPr>
            <a:spLocks noGrp="1"/>
          </p:cNvSpPr>
          <p:nvPr>
            <p:ph type="dt" sz="half" idx="10"/>
          </p:nvPr>
        </p:nvSpPr>
        <p:spPr/>
        <p:txBody>
          <a:bodyPr/>
          <a:lstStyle/>
          <a:p>
            <a:r>
              <a:rPr lang="en-US"/>
              <a:t>January 2025 </a:t>
            </a:r>
            <a:endParaRPr lang="en-US" dirty="0">
              <a:solidFill>
                <a:srgbClr val="0000FF"/>
              </a:solidFill>
            </a:endParaRPr>
          </a:p>
        </p:txBody>
      </p:sp>
      <p:sp>
        <p:nvSpPr>
          <p:cNvPr id="6" name="Footer Placeholder 5"/>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93" y="1868424"/>
            <a:ext cx="8632107" cy="30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47800" y="5562600"/>
            <a:ext cx="6866133" cy="707886"/>
          </a:xfrm>
          <a:prstGeom prst="rect">
            <a:avLst/>
          </a:prstGeom>
          <a:noFill/>
        </p:spPr>
        <p:txBody>
          <a:bodyPr wrap="square" rtlCol="0">
            <a:spAutoFit/>
          </a:bodyPr>
          <a:lstStyle/>
          <a:p>
            <a:r>
              <a:rPr lang="en-US" sz="2000" b="1" dirty="0">
                <a:solidFill>
                  <a:srgbClr val="760025"/>
                </a:solidFill>
                <a:latin typeface="+mn-lt"/>
                <a:cs typeface="Arial" pitchFamily="34" charset="0"/>
              </a:rPr>
              <a:t>See “</a:t>
            </a:r>
            <a:r>
              <a:rPr lang="en-US" sz="2000" b="1" dirty="0">
                <a:solidFill>
                  <a:srgbClr val="760025"/>
                </a:solidFill>
                <a:latin typeface="+mn-lt"/>
                <a:cs typeface="Arial" pitchFamily="34" charset="0"/>
                <a:hlinkClick r:id="rId4"/>
              </a:rPr>
              <a:t>Venture Capital Terms</a:t>
            </a:r>
            <a:r>
              <a:rPr lang="en-US" sz="2000" b="1" dirty="0">
                <a:solidFill>
                  <a:srgbClr val="760025"/>
                </a:solidFill>
                <a:latin typeface="+mn-lt"/>
                <a:cs typeface="Arial" pitchFamily="34" charset="0"/>
              </a:rPr>
              <a:t>” on Resources Page at nutsandbolts.mit.edu</a:t>
            </a:r>
          </a:p>
        </p:txBody>
      </p:sp>
      <p:sp>
        <p:nvSpPr>
          <p:cNvPr id="7" name="Slide Number Placeholder 6"/>
          <p:cNvSpPr>
            <a:spLocks noGrp="1"/>
          </p:cNvSpPr>
          <p:nvPr>
            <p:ph type="sldNum" sz="quarter" idx="12"/>
          </p:nvPr>
        </p:nvSpPr>
        <p:spPr>
          <a:xfrm>
            <a:off x="8153400" y="6336792"/>
            <a:ext cx="449580" cy="365125"/>
          </a:xfrm>
        </p:spPr>
        <p:txBody>
          <a:bodyPr/>
          <a:lstStyle/>
          <a:p>
            <a:fld id="{E6677AF7-9EED-4392-B4B8-2553A1AB996D}" type="slidenum">
              <a:rPr lang="en-US" smtClean="0"/>
              <a:t>98</a:t>
            </a:fld>
            <a:endParaRPr lang="en-US" dirty="0"/>
          </a:p>
        </p:txBody>
      </p:sp>
    </p:spTree>
    <p:extLst>
      <p:ext uri="{BB962C8B-B14F-4D97-AF65-F5344CB8AC3E}">
        <p14:creationId xmlns:p14="http://schemas.microsoft.com/office/powerpoint/2010/main" val="4245787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Legal Issues</a:t>
            </a:r>
          </a:p>
        </p:txBody>
      </p:sp>
      <p:sp>
        <p:nvSpPr>
          <p:cNvPr id="2" name="Content Placeholder 1"/>
          <p:cNvSpPr>
            <a:spLocks noGrp="1"/>
          </p:cNvSpPr>
          <p:nvPr>
            <p:ph idx="1"/>
          </p:nvPr>
        </p:nvSpPr>
        <p:spPr/>
        <p:txBody>
          <a:bodyPr/>
          <a:lstStyle/>
          <a:p>
            <a:pPr marL="0" indent="0">
              <a:buNone/>
            </a:pPr>
            <a:endParaRPr lang="en-US" sz="2800" b="1" dirty="0"/>
          </a:p>
          <a:p>
            <a:endParaRPr lang="en-US" sz="2800" b="1" dirty="0"/>
          </a:p>
          <a:p>
            <a:pPr marL="0" indent="0" algn="ctr">
              <a:buNone/>
            </a:pPr>
            <a:r>
              <a:rPr lang="en-US" sz="4800" b="1"/>
              <a:t>The End</a:t>
            </a:r>
            <a:endParaRPr lang="en-US" sz="4800" b="1" dirty="0"/>
          </a:p>
          <a:p>
            <a:pPr marL="457200" lvl="1" indent="0">
              <a:buNone/>
            </a:pPr>
            <a:endParaRPr lang="en-US" sz="2400" b="1" dirty="0"/>
          </a:p>
          <a:p>
            <a:pPr marL="457200" lvl="1" indent="0">
              <a:buNone/>
            </a:pPr>
            <a:endParaRPr lang="en-US" sz="2400" b="1" dirty="0"/>
          </a:p>
          <a:p>
            <a:pPr marL="457200" lvl="1" indent="0" algn="ctr">
              <a:buNone/>
            </a:pPr>
            <a:r>
              <a:rPr lang="en-US" sz="2400" b="1" dirty="0"/>
              <a:t>(Invoice to follow…..)</a:t>
            </a:r>
          </a:p>
        </p:txBody>
      </p:sp>
      <p:sp>
        <p:nvSpPr>
          <p:cNvPr id="5" name="Date Placeholder 3"/>
          <p:cNvSpPr>
            <a:spLocks noGrp="1"/>
          </p:cNvSpPr>
          <p:nvPr>
            <p:ph type="dt" sz="half" idx="10"/>
          </p:nvPr>
        </p:nvSpPr>
        <p:spPr/>
        <p:txBody>
          <a:bodyPr/>
          <a:lstStyle/>
          <a:p>
            <a:r>
              <a:rPr lang="en-US"/>
              <a:t>January 2025 </a:t>
            </a:r>
            <a:endParaRPr lang="en-US">
              <a:solidFill>
                <a:srgbClr val="0000FF"/>
              </a:solidFill>
            </a:endParaRPr>
          </a:p>
        </p:txBody>
      </p:sp>
      <p:sp>
        <p:nvSpPr>
          <p:cNvPr id="6" name="Footer Placeholder 4"/>
          <p:cNvSpPr>
            <a:spLocks noGrp="1"/>
          </p:cNvSpPr>
          <p:nvPr>
            <p:ph type="ftr" sz="quarter" idx="11"/>
          </p:nvPr>
        </p:nvSpPr>
        <p:spPr/>
        <p:txBody>
          <a:bodyPr/>
          <a:lstStyle/>
          <a:p>
            <a:r>
              <a:rPr lang="en-US"/>
              <a:t>The Nuts and Bolts of New Ventures - Copyright 2025  Joseph G. Hadzima Jr., All Rights Reserved</a:t>
            </a:r>
            <a:endParaRPr lang="en-US" sz="1000" b="0" dirty="0">
              <a:latin typeface="Times New Roman" pitchFamily="18" charset="0"/>
            </a:endParaRPr>
          </a:p>
        </p:txBody>
      </p:sp>
      <p:sp>
        <p:nvSpPr>
          <p:cNvPr id="4" name="Slide Number Placeholder 3"/>
          <p:cNvSpPr>
            <a:spLocks noGrp="1"/>
          </p:cNvSpPr>
          <p:nvPr>
            <p:ph type="sldNum" sz="quarter" idx="12"/>
          </p:nvPr>
        </p:nvSpPr>
        <p:spPr>
          <a:xfrm>
            <a:off x="8153400" y="6336115"/>
            <a:ext cx="449580" cy="365125"/>
          </a:xfrm>
        </p:spPr>
        <p:txBody>
          <a:bodyPr/>
          <a:lstStyle/>
          <a:p>
            <a:fld id="{E6677AF7-9EED-4392-B4B8-2553A1AB996D}" type="slidenum">
              <a:rPr lang="en-US" smtClean="0"/>
              <a:pPr/>
              <a:t>99</a:t>
            </a:fld>
            <a:endParaRPr lang="en-US" dirty="0"/>
          </a:p>
        </p:txBody>
      </p:sp>
    </p:spTree>
    <p:extLst>
      <p:ext uri="{BB962C8B-B14F-4D97-AF65-F5344CB8AC3E}">
        <p14:creationId xmlns:p14="http://schemas.microsoft.com/office/powerpoint/2010/main" val="3191017465"/>
      </p:ext>
    </p:extLst>
  </p:cSld>
  <p:clrMapOvr>
    <a:masterClrMapping/>
  </p:clrMapOvr>
  <p:transition/>
</p:sld>
</file>

<file path=ppt/theme/theme1.xml><?xml version="1.0" encoding="utf-8"?>
<a:theme xmlns:a="http://schemas.openxmlformats.org/drawingml/2006/main" name="NutsBol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NutsBolts</Template>
  <TotalTime>7907</TotalTime>
  <Words>7928</Words>
  <Application>Microsoft Office PowerPoint</Application>
  <PresentationFormat>On-screen Show (4:3)</PresentationFormat>
  <Paragraphs>1126</Paragraphs>
  <Slides>100</Slides>
  <Notes>90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100</vt:i4>
      </vt:variant>
    </vt:vector>
  </HeadingPairs>
  <TitlesOfParts>
    <vt:vector size="112" baseType="lpstr">
      <vt:lpstr>Arial</vt:lpstr>
      <vt:lpstr>Arial Narrow</vt:lpstr>
      <vt:lpstr>Calibri</vt:lpstr>
      <vt:lpstr>CG Times</vt:lpstr>
      <vt:lpstr>Monotype Sorts</vt:lpstr>
      <vt:lpstr>Times New Roman</vt:lpstr>
      <vt:lpstr>Verdana</vt:lpstr>
      <vt:lpstr>Wingdings</vt:lpstr>
      <vt:lpstr>NutsBolts</vt:lpstr>
      <vt:lpstr>Custom Design</vt:lpstr>
      <vt:lpstr>Worksheet</vt:lpstr>
      <vt:lpstr>Chart</vt:lpstr>
      <vt:lpstr>Legal Issues</vt:lpstr>
      <vt:lpstr>Life Cycle of a New Venture</vt:lpstr>
      <vt:lpstr>Idea Stage and Pre-Financing</vt:lpstr>
      <vt:lpstr>Idea Stage and Pre-Financing</vt:lpstr>
      <vt:lpstr>Intangibles = Increasing % of Value</vt:lpstr>
      <vt:lpstr>Types of IP Protection</vt:lpstr>
      <vt:lpstr>Trade Secret</vt:lpstr>
      <vt:lpstr>Trademark/Servicemark</vt:lpstr>
      <vt:lpstr>Copyright</vt:lpstr>
      <vt:lpstr>Copyright - AI</vt:lpstr>
      <vt:lpstr>Patents = Limited Time Monopoly</vt:lpstr>
      <vt:lpstr>Coffee Cup and Handle</vt:lpstr>
      <vt:lpstr>Requirements to Obtain a Patent</vt:lpstr>
      <vt:lpstr>Patents and New Ventures</vt:lpstr>
      <vt:lpstr>Look before you Launch: Freedom to Operate</vt:lpstr>
      <vt:lpstr>Freedom to Operate</vt:lpstr>
      <vt:lpstr>PowerPoint Presentation</vt:lpstr>
      <vt:lpstr>Tesla U.S. Patent Portfolio</vt:lpstr>
      <vt:lpstr>Obtaining a Patent</vt:lpstr>
      <vt:lpstr>What to Patent</vt:lpstr>
      <vt:lpstr>When to File?</vt:lpstr>
      <vt:lpstr>Provisional Patent Applications</vt:lpstr>
      <vt:lpstr>What Is In A Patent?</vt:lpstr>
      <vt:lpstr>Costs</vt:lpstr>
      <vt:lpstr>Disclosure as a Strategy</vt:lpstr>
      <vt:lpstr>IPVision Landscape Map Picket Fence?</vt:lpstr>
      <vt:lpstr>Evolving Patent Strategy - Tesla</vt:lpstr>
      <vt:lpstr>Goal-Oriented IP Strategy Evaluate Your Needs</vt:lpstr>
      <vt:lpstr>Practical Advice - Checklist</vt:lpstr>
      <vt:lpstr>Streamline Attorney Interactions</vt:lpstr>
      <vt:lpstr>University Licensing Background</vt:lpstr>
      <vt:lpstr>Bayh-Dole Act Requires Universities to:</vt:lpstr>
      <vt:lpstr>Mission of MIT Technology Licensing Office (TLO)</vt:lpstr>
      <vt:lpstr>MIT IP Ownership Policy</vt:lpstr>
      <vt:lpstr>MIT IP Ownership Policy</vt:lpstr>
      <vt:lpstr>Voluntary Prosecution of non-MIT owned Inventions</vt:lpstr>
      <vt:lpstr>Typical Options to Startups</vt:lpstr>
      <vt:lpstr>Typical License Financial Terms</vt:lpstr>
      <vt:lpstr>Typical Startup Equity Terms</vt:lpstr>
      <vt:lpstr>Typical Royalties for University Patents</vt:lpstr>
      <vt:lpstr>Time Line</vt:lpstr>
      <vt:lpstr>Legal Form for the Venture</vt:lpstr>
      <vt:lpstr>Legal Form for the Venture</vt:lpstr>
      <vt:lpstr>Subchapter S Taxation</vt:lpstr>
      <vt:lpstr>Beware: Section 83 of the Internal Revenue Code</vt:lpstr>
      <vt:lpstr>When Do You Measure §83 Income?</vt:lpstr>
      <vt:lpstr>How to Avoid the §83 Trap</vt:lpstr>
      <vt:lpstr>Time Line</vt:lpstr>
      <vt:lpstr>Sort out the Relationship Among the Founders Up Front</vt:lpstr>
      <vt:lpstr>Founder Equity Splits</vt:lpstr>
      <vt:lpstr>Philosophy on Team Building</vt:lpstr>
      <vt:lpstr>Employees - Equity</vt:lpstr>
      <vt:lpstr>Who gets Pie and How Big are the Slices?</vt:lpstr>
      <vt:lpstr>Employee Specifics (Charlie Tillett’s Slide)</vt:lpstr>
      <vt:lpstr>Equity Distribution Example (From Charlie Tillett’s Slides)</vt:lpstr>
      <vt:lpstr>Common Forms of Equity Compensation</vt:lpstr>
      <vt:lpstr>Restricted Stock</vt:lpstr>
      <vt:lpstr>Incentive Stock Options (ISOs)</vt:lpstr>
      <vt:lpstr>Nonqualified Stock Options (NSOs)</vt:lpstr>
      <vt:lpstr>Vesting: Conditions on Keeping what seems to have been Awarded to You</vt:lpstr>
      <vt:lpstr>Forfeiture and Expiration of Rights</vt:lpstr>
      <vt:lpstr>Buyback Issues</vt:lpstr>
      <vt:lpstr>Time Line</vt:lpstr>
      <vt:lpstr>Sell Securities and Raise Capital in Accordance with Law</vt:lpstr>
      <vt:lpstr>Sell Securities and Raise Capital in Accordance with Law</vt:lpstr>
      <vt:lpstr>Sell Securities and Raise Capital in Accordance with Law (continued)</vt:lpstr>
      <vt:lpstr>Where Do Companies Get Money?</vt:lpstr>
      <vt:lpstr>Capital Structure Instruments</vt:lpstr>
      <vt:lpstr>Capital Structure Instruments</vt:lpstr>
      <vt:lpstr>The Company’s Capital Structure</vt:lpstr>
      <vt:lpstr>The Company’s Capital Structure - cont’d</vt:lpstr>
      <vt:lpstr>Capital Structure Instruments</vt:lpstr>
      <vt:lpstr>Capital Structure Instruments</vt:lpstr>
      <vt:lpstr>Convertible Note Financing</vt:lpstr>
      <vt:lpstr>Convertible Note Financing</vt:lpstr>
      <vt:lpstr>SAFEs</vt:lpstr>
      <vt:lpstr>Time Line</vt:lpstr>
      <vt:lpstr>A Preferred Return</vt:lpstr>
      <vt:lpstr>Major Deal Elements</vt:lpstr>
      <vt:lpstr>A Preferred Return:  Dividends</vt:lpstr>
      <vt:lpstr>A Preferred Return:  Liquidation Preference</vt:lpstr>
      <vt:lpstr>Comparison of Straight vs. Participating Preferred</vt:lpstr>
      <vt:lpstr>Valuation and Participating Preferred</vt:lpstr>
      <vt:lpstr>Valuation and Participating Preferred</vt:lpstr>
      <vt:lpstr>A Preferred Return: Liquidation Events</vt:lpstr>
      <vt:lpstr>Major Deal Elements</vt:lpstr>
      <vt:lpstr>Protection of Valuation and Position re: Future Money</vt:lpstr>
      <vt:lpstr>Protection of Valuation: Conversion and Antidilution</vt:lpstr>
      <vt:lpstr>Protection of Valuation: Conversion and Antidilution</vt:lpstr>
      <vt:lpstr>Protection of Valuation: Conversion and Antidilution</vt:lpstr>
      <vt:lpstr>Protection of Valuation: Conversion and Antidilution</vt:lpstr>
      <vt:lpstr>Protection of Valuation: Antidilution</vt:lpstr>
      <vt:lpstr>Antidilution</vt:lpstr>
      <vt:lpstr>Major Deal Elements</vt:lpstr>
      <vt:lpstr>Management of Investment</vt:lpstr>
      <vt:lpstr>Major Deal Elements</vt:lpstr>
      <vt:lpstr>Exit Strategies</vt:lpstr>
      <vt:lpstr>Time Line</vt:lpstr>
      <vt:lpstr>Legal Issues</vt:lpstr>
      <vt:lpstr>PowerPoint Presentation</vt:lpstr>
    </vt:vector>
  </TitlesOfParts>
  <Company>MIT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dc:creator>
  <cp:lastModifiedBy>Cheryl Siegel</cp:lastModifiedBy>
  <cp:revision>290</cp:revision>
  <cp:lastPrinted>2021-01-20T16:30:00Z</cp:lastPrinted>
  <dcterms:created xsi:type="dcterms:W3CDTF">2015-01-24T21:28:01Z</dcterms:created>
  <dcterms:modified xsi:type="dcterms:W3CDTF">2026-03-20T17:45:16Z</dcterms:modified>
</cp:coreProperties>
</file>