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Lst>
  <p:notesMasterIdLst>
    <p:notesMasterId r:id="rId48"/>
  </p:notesMasterIdLst>
  <p:sldIdLst>
    <p:sldId id="258" r:id="rId3"/>
    <p:sldId id="340" r:id="rId4"/>
    <p:sldId id="327" r:id="rId5"/>
    <p:sldId id="332" r:id="rId6"/>
    <p:sldId id="334" r:id="rId7"/>
    <p:sldId id="335" r:id="rId8"/>
    <p:sldId id="336" r:id="rId9"/>
    <p:sldId id="337" r:id="rId10"/>
    <p:sldId id="338" r:id="rId11"/>
    <p:sldId id="597" r:id="rId12"/>
    <p:sldId id="595" r:id="rId13"/>
    <p:sldId id="333" r:id="rId14"/>
    <p:sldId id="326" r:id="rId15"/>
    <p:sldId id="339" r:id="rId16"/>
    <p:sldId id="324" r:id="rId17"/>
    <p:sldId id="260" r:id="rId18"/>
    <p:sldId id="261" r:id="rId19"/>
    <p:sldId id="262" r:id="rId20"/>
    <p:sldId id="264" r:id="rId21"/>
    <p:sldId id="591" r:id="rId22"/>
    <p:sldId id="265" r:id="rId23"/>
    <p:sldId id="594" r:id="rId24"/>
    <p:sldId id="399" r:id="rId25"/>
    <p:sldId id="588" r:id="rId26"/>
    <p:sldId id="592" r:id="rId27"/>
    <p:sldId id="586" r:id="rId28"/>
    <p:sldId id="578" r:id="rId29"/>
    <p:sldId id="581" r:id="rId30"/>
    <p:sldId id="589" r:id="rId31"/>
    <p:sldId id="582" r:id="rId32"/>
    <p:sldId id="583" r:id="rId33"/>
    <p:sldId id="596" r:id="rId34"/>
    <p:sldId id="584" r:id="rId35"/>
    <p:sldId id="585" r:id="rId36"/>
    <p:sldId id="590" r:id="rId37"/>
    <p:sldId id="343" r:id="rId38"/>
    <p:sldId id="279" r:id="rId39"/>
    <p:sldId id="317" r:id="rId40"/>
    <p:sldId id="341" r:id="rId41"/>
    <p:sldId id="318" r:id="rId42"/>
    <p:sldId id="598" r:id="rId43"/>
    <p:sldId id="319" r:id="rId44"/>
    <p:sldId id="321" r:id="rId45"/>
    <p:sldId id="323" r:id="rId46"/>
    <p:sldId id="5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778"/>
    <a:srgbClr val="760025"/>
    <a:srgbClr val="B1C1D0"/>
    <a:srgbClr val="0000FF"/>
    <a:srgbClr val="FF66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705" autoAdjust="0"/>
  </p:normalViewPr>
  <p:slideViewPr>
    <p:cSldViewPr>
      <p:cViewPr>
        <p:scale>
          <a:sx n="66" d="100"/>
          <a:sy n="66" d="100"/>
        </p:scale>
        <p:origin x="32" y="-1472"/>
      </p:cViewPr>
      <p:guideLst>
        <p:guide orient="horz" pos="2160"/>
        <p:guide pos="2880"/>
      </p:guideLst>
    </p:cSldViewPr>
  </p:slideViewPr>
  <p:outlineViewPr>
    <p:cViewPr>
      <p:scale>
        <a:sx n="33" d="100"/>
        <a:sy n="33" d="100"/>
      </p:scale>
      <p:origin x="0" y="-14526"/>
    </p:cViewPr>
  </p:outlineViewPr>
  <p:notesTextViewPr>
    <p:cViewPr>
      <p:scale>
        <a:sx n="3" d="2"/>
        <a:sy n="3" d="2"/>
      </p:scale>
      <p:origin x="0" y="0"/>
    </p:cViewPr>
  </p:notesTextViewPr>
  <p:sorterViewPr>
    <p:cViewPr>
      <p:scale>
        <a:sx n="190" d="100"/>
        <a:sy n="19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AF553-1A49-4FAB-838C-C480B641B164}" type="datetimeFigureOut">
              <a:rPr lang="en-US" smtClean="0"/>
              <a:t>3/10/2026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079F1-6036-4B42-8232-1870310D7819}" type="slidenum">
              <a:rPr lang="en-US" smtClean="0"/>
              <a:t>‹#›</a:t>
            </a:fld>
            <a:endParaRPr lang="en-US"/>
          </a:p>
        </p:txBody>
      </p:sp>
    </p:spTree>
    <p:extLst>
      <p:ext uri="{BB962C8B-B14F-4D97-AF65-F5344CB8AC3E}">
        <p14:creationId xmlns:p14="http://schemas.microsoft.com/office/powerpoint/2010/main" val="417578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6051B-DF9E-4990-8318-7EF2D82F5E02}" type="slidenum">
              <a:rPr lang="en-US"/>
              <a:pPr/>
              <a:t>1</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sz="1100" dirty="0">
              <a:latin typeface="Times New Roman" pitchFamily="18" charset="0"/>
            </a:endParaRPr>
          </a:p>
          <a:p>
            <a:endParaRPr lang="en-US" sz="1100" strike="noStrike" dirty="0">
              <a:latin typeface="Times New Roman" pitchFamily="18" charset="0"/>
            </a:endParaRPr>
          </a:p>
          <a:p>
            <a:endParaRPr lang="en-US" sz="1100" dirty="0">
              <a:latin typeface="Times New Roman" pitchFamily="18" charset="0"/>
            </a:endParaRPr>
          </a:p>
          <a:p>
            <a:endParaRPr lang="en-US" sz="1100" dirty="0">
              <a:latin typeface="Times New Roman" pitchFamily="18"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10</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74137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12</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5148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13</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14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43972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15</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100"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BEB60-04BA-4422-AFEA-0EA6BD3387DC}" type="slidenum">
              <a:rPr lang="en-US"/>
              <a:pPr/>
              <a:t>16</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1BD3A-3528-4F9D-AEC3-CE379630D33A}" type="slidenum">
              <a:rPr lang="en-US"/>
              <a:pPr/>
              <a:t>17</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69390-97D0-4412-AD38-F45019176DC4}" type="slidenum">
              <a:rPr lang="en-US"/>
              <a:pPr/>
              <a:t>18</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892A2-D0A3-443C-BD82-17E2C07C7F04}" type="slidenum">
              <a:rPr lang="en-US"/>
              <a:pPr/>
              <a:t>19</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892A2-D0A3-443C-BD82-17E2C07C7F04}" type="slidenum">
              <a:rPr lang="en-US"/>
              <a:pPr/>
              <a:t>20</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96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2</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0144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32C93-7FB2-493B-A63B-ABB47FE2A0C0}" type="slidenum">
              <a:rPr lang="en-US"/>
              <a:pPr/>
              <a:t>21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EFEED-4588-489B-A50E-1EF83479E352}" type="slidenum">
              <a:rPr lang="en-US"/>
              <a:pPr/>
              <a:t>22</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99810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33067-138F-4A23-8851-D3413D7935F3}" type="slidenum">
              <a:rPr lang="en-US"/>
              <a:pPr/>
              <a:t>23</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D7A6A3C-5002-426A-AB59-13C96CD1DC09}" type="slidenum">
              <a:rPr lang="en-US" smtClean="0"/>
              <a:pPr/>
              <a:t>24</a:t>
            </a:fld>
            <a:endParaRPr lang="en-US"/>
          </a:p>
        </p:txBody>
      </p:sp>
    </p:spTree>
    <p:extLst>
      <p:ext uri="{BB962C8B-B14F-4D97-AF65-F5344CB8AC3E}">
        <p14:creationId xmlns:p14="http://schemas.microsoft.com/office/powerpoint/2010/main" val="4101023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25</a:t>
            </a:fld>
            <a:endParaRPr lang="en-US"/>
          </a:p>
        </p:txBody>
      </p:sp>
    </p:spTree>
    <p:extLst>
      <p:ext uri="{BB962C8B-B14F-4D97-AF65-F5344CB8AC3E}">
        <p14:creationId xmlns:p14="http://schemas.microsoft.com/office/powerpoint/2010/main" val="439324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26</a:t>
            </a:fld>
            <a:endParaRPr lang="en-US"/>
          </a:p>
        </p:txBody>
      </p:sp>
    </p:spTree>
    <p:extLst>
      <p:ext uri="{BB962C8B-B14F-4D97-AF65-F5344CB8AC3E}">
        <p14:creationId xmlns:p14="http://schemas.microsoft.com/office/powerpoint/2010/main" val="1354314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27</a:t>
            </a:fld>
            <a:endParaRPr lang="en-US"/>
          </a:p>
        </p:txBody>
      </p:sp>
    </p:spTree>
    <p:extLst>
      <p:ext uri="{BB962C8B-B14F-4D97-AF65-F5344CB8AC3E}">
        <p14:creationId xmlns:p14="http://schemas.microsoft.com/office/powerpoint/2010/main" val="1077545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28</a:t>
            </a:fld>
            <a:endParaRPr lang="en-US"/>
          </a:p>
        </p:txBody>
      </p:sp>
    </p:spTree>
    <p:extLst>
      <p:ext uri="{BB962C8B-B14F-4D97-AF65-F5344CB8AC3E}">
        <p14:creationId xmlns:p14="http://schemas.microsoft.com/office/powerpoint/2010/main" val="1336936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29</a:t>
            </a:fld>
            <a:endParaRPr lang="en-US"/>
          </a:p>
        </p:txBody>
      </p:sp>
    </p:spTree>
    <p:extLst>
      <p:ext uri="{BB962C8B-B14F-4D97-AF65-F5344CB8AC3E}">
        <p14:creationId xmlns:p14="http://schemas.microsoft.com/office/powerpoint/2010/main" val="1605904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30</a:t>
            </a:fld>
            <a:endParaRPr lang="en-US"/>
          </a:p>
        </p:txBody>
      </p:sp>
    </p:spTree>
    <p:extLst>
      <p:ext uri="{BB962C8B-B14F-4D97-AF65-F5344CB8AC3E}">
        <p14:creationId xmlns:p14="http://schemas.microsoft.com/office/powerpoint/2010/main" val="151028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3</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31</a:t>
            </a:fld>
            <a:endParaRPr lang="en-US"/>
          </a:p>
        </p:txBody>
      </p:sp>
    </p:spTree>
    <p:extLst>
      <p:ext uri="{BB962C8B-B14F-4D97-AF65-F5344CB8AC3E}">
        <p14:creationId xmlns:p14="http://schemas.microsoft.com/office/powerpoint/2010/main" val="1030416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32</a:t>
            </a:fld>
            <a:endParaRPr lang="en-US"/>
          </a:p>
        </p:txBody>
      </p:sp>
    </p:spTree>
    <p:extLst>
      <p:ext uri="{BB962C8B-B14F-4D97-AF65-F5344CB8AC3E}">
        <p14:creationId xmlns:p14="http://schemas.microsoft.com/office/powerpoint/2010/main" val="1059013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33</a:t>
            </a:fld>
            <a:endParaRPr lang="en-US"/>
          </a:p>
        </p:txBody>
      </p:sp>
    </p:spTree>
    <p:extLst>
      <p:ext uri="{BB962C8B-B14F-4D97-AF65-F5344CB8AC3E}">
        <p14:creationId xmlns:p14="http://schemas.microsoft.com/office/powerpoint/2010/main" val="2481638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34</a:t>
            </a:fld>
            <a:endParaRPr lang="en-US"/>
          </a:p>
        </p:txBody>
      </p:sp>
    </p:spTree>
    <p:extLst>
      <p:ext uri="{BB962C8B-B14F-4D97-AF65-F5344CB8AC3E}">
        <p14:creationId xmlns:p14="http://schemas.microsoft.com/office/powerpoint/2010/main" val="4201692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D7A6A3C-5002-426A-AB59-13C96CD1DC09}" type="slidenum">
              <a:rPr lang="en-US" smtClean="0"/>
              <a:pPr/>
              <a:t>35</a:t>
            </a:fld>
            <a:endParaRPr lang="en-US"/>
          </a:p>
        </p:txBody>
      </p:sp>
    </p:spTree>
    <p:extLst>
      <p:ext uri="{BB962C8B-B14F-4D97-AF65-F5344CB8AC3E}">
        <p14:creationId xmlns:p14="http://schemas.microsoft.com/office/powerpoint/2010/main" val="2551567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8079F1-6036-4B42-8232-1870310D7819}" type="slidenum">
              <a:rPr lang="en-US" smtClean="0"/>
              <a:t>36</a:t>
            </a:fld>
            <a:endParaRPr lang="en-US"/>
          </a:p>
        </p:txBody>
      </p:sp>
    </p:spTree>
    <p:extLst>
      <p:ext uri="{BB962C8B-B14F-4D97-AF65-F5344CB8AC3E}">
        <p14:creationId xmlns:p14="http://schemas.microsoft.com/office/powerpoint/2010/main" val="4157115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DA08A-EBA2-4AB9-93EE-D34853BE0ED2}" type="slidenum">
              <a:rPr lang="en-US"/>
              <a:pPr/>
              <a:t>37</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E0B93-91AB-475F-BE17-5E77EDAAFEB7}" type="slidenum">
              <a:rPr lang="en-US"/>
              <a:pPr/>
              <a:t>38</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E0B93-91AB-475F-BE17-5E77EDAAFEB7}" type="slidenum">
              <a:rPr lang="en-US"/>
              <a:pPr/>
              <a:t>39</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9240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B1DD4-06F5-43C3-BB1F-5758C1B62ACB}" type="slidenum">
              <a:rPr lang="en-US"/>
              <a:pPr/>
              <a:t>40</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477466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B0D97-C518-47A4-B88E-2926C0848B86}" type="slidenum">
              <a:rPr lang="en-US"/>
              <a:pPr/>
              <a:t>42</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E0B93-91AB-475F-BE17-5E77EDAAFEB7}" type="slidenum">
              <a:rPr lang="en-US"/>
              <a:pPr/>
              <a:t>43</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079F1-6036-4B42-8232-1870310D7819}" type="slidenum">
              <a:rPr lang="en-US" smtClean="0"/>
              <a:t>44</a:t>
            </a:fld>
            <a:endParaRPr lang="en-US"/>
          </a:p>
        </p:txBody>
      </p:sp>
    </p:spTree>
    <p:extLst>
      <p:ext uri="{BB962C8B-B14F-4D97-AF65-F5344CB8AC3E}">
        <p14:creationId xmlns:p14="http://schemas.microsoft.com/office/powerpoint/2010/main" val="301064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5</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52583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6</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58538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7</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94533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8</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77535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77D3D-95B8-47F6-9BB9-0670D381FC71}" type="slidenum">
              <a:rPr lang="en-US"/>
              <a:pPr/>
              <a:t>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41696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733801"/>
            <a:ext cx="5638800" cy="1143000"/>
          </a:xfrm>
        </p:spPr>
        <p:txBody>
          <a:bodyPr>
            <a:normAutofit/>
          </a:bodyPr>
          <a:lstStyle>
            <a:lvl1pPr algn="l">
              <a:defRPr sz="3200" b="1"/>
            </a:lvl1pPr>
          </a:lstStyle>
          <a:p>
            <a:r>
              <a:rPr lang="en-US"/>
              <a:t>Click to edit Master title style</a:t>
            </a:r>
          </a:p>
        </p:txBody>
      </p:sp>
      <p:sp>
        <p:nvSpPr>
          <p:cNvPr id="3" name="Subtitle 2"/>
          <p:cNvSpPr>
            <a:spLocks noGrp="1"/>
          </p:cNvSpPr>
          <p:nvPr>
            <p:ph type="subTitle" idx="1"/>
          </p:nvPr>
        </p:nvSpPr>
        <p:spPr>
          <a:xfrm>
            <a:off x="3581400" y="4876800"/>
            <a:ext cx="5334000" cy="838200"/>
          </a:xfrm>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760025"/>
                </a:solidFill>
              </a:defRPr>
            </a:lvl1pPr>
          </a:lstStyle>
          <a:p>
            <a:r>
              <a:rPr lang="en-US"/>
              <a:t>January 2025</a:t>
            </a:r>
          </a:p>
        </p:txBody>
      </p:sp>
      <p:sp>
        <p:nvSpPr>
          <p:cNvPr id="6" name="Slide Number Placeholder 5"/>
          <p:cNvSpPr>
            <a:spLocks noGrp="1"/>
          </p:cNvSpPr>
          <p:nvPr>
            <p:ph type="sldNum" sz="quarter" idx="12"/>
          </p:nvPr>
        </p:nvSpPr>
        <p:spPr/>
        <p:txBody>
          <a:bodyPr/>
          <a:lstStyle>
            <a:lvl1pPr>
              <a:defRPr>
                <a:solidFill>
                  <a:srgbClr val="760025"/>
                </a:solidFill>
              </a:defRPr>
            </a:lvl1pPr>
          </a:lstStyle>
          <a:p>
            <a:fld id="{E6677AF7-9EED-4392-B4B8-2553A1AB996D}" type="slidenum">
              <a:rPr lang="en-US" smtClean="0"/>
              <a:pPr/>
              <a:t>‹#›</a:t>
            </a:fld>
            <a:endParaRPr lang="en-US"/>
          </a:p>
        </p:txBody>
      </p:sp>
      <p:sp>
        <p:nvSpPr>
          <p:cNvPr id="7" name="Rectangle 1"/>
          <p:cNvSpPr>
            <a:spLocks/>
          </p:cNvSpPr>
          <p:nvPr userDrawn="1"/>
        </p:nvSpPr>
        <p:spPr bwMode="auto">
          <a:xfrm>
            <a:off x="228600" y="460248"/>
            <a:ext cx="8705088"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endParaRPr lang="en-US"/>
          </a:p>
        </p:txBody>
      </p:sp>
    </p:spTree>
    <p:extLst>
      <p:ext uri="{BB962C8B-B14F-4D97-AF65-F5344CB8AC3E}">
        <p14:creationId xmlns:p14="http://schemas.microsoft.com/office/powerpoint/2010/main" val="390250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33399"/>
            <a:ext cx="3505200" cy="1137967"/>
          </a:xfrm>
        </p:spPr>
        <p:txBody>
          <a:bodyPr anchor="ctr">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114800" y="533400"/>
            <a:ext cx="4800600" cy="57318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1695450"/>
            <a:ext cx="3505200" cy="45938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The Nuts and Bolts of New Ventures Copyright 2025, Joe Hadzima, All Rights Reserved</a:t>
            </a:r>
          </a:p>
        </p:txBody>
      </p:sp>
      <p:sp>
        <p:nvSpPr>
          <p:cNvPr id="7" name="Slide Number Placeholder 6"/>
          <p:cNvSpPr>
            <a:spLocks noGrp="1"/>
          </p:cNvSpPr>
          <p:nvPr>
            <p:ph type="sldNum" sz="quarter" idx="12"/>
          </p:nvPr>
        </p:nvSpPr>
        <p:spPr/>
        <p:txBody>
          <a:bodyPr/>
          <a:lstStyle/>
          <a:p>
            <a:fld id="{E6677AF7-9EED-4392-B4B8-2553A1AB996D}" type="slidenum">
              <a:rPr lang="en-US" smtClean="0"/>
              <a:t>‹#›</a:t>
            </a:fld>
            <a:endParaRPr lang="en-US"/>
          </a:p>
        </p:txBody>
      </p:sp>
      <p:sp>
        <p:nvSpPr>
          <p:cNvPr id="8" name="Line 4"/>
          <p:cNvSpPr>
            <a:spLocks noChangeShapeType="1"/>
          </p:cNvSpPr>
          <p:nvPr userDrawn="1"/>
        </p:nvSpPr>
        <p:spPr bwMode="auto">
          <a:xfrm flipH="1">
            <a:off x="3962400" y="408432"/>
            <a:ext cx="0" cy="5992368"/>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388933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406" y="533399"/>
            <a:ext cx="4574794" cy="1137967"/>
          </a:xfrm>
        </p:spPr>
        <p:txBody>
          <a:bodyPr anchor="ctr">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5448300" y="533400"/>
            <a:ext cx="3273806" cy="2743200"/>
          </a:xfrm>
        </p:spPr>
        <p:txBody>
          <a:bodyPr>
            <a:no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4406" y="1695450"/>
            <a:ext cx="4574794" cy="45938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The Nuts and Bolts of New Ventures Copyright 2025, Joe Hadzima, All Rights Reserved</a:t>
            </a:r>
          </a:p>
        </p:txBody>
      </p:sp>
      <p:sp>
        <p:nvSpPr>
          <p:cNvPr id="7" name="Slide Number Placeholder 6"/>
          <p:cNvSpPr>
            <a:spLocks noGrp="1"/>
          </p:cNvSpPr>
          <p:nvPr>
            <p:ph type="sldNum" sz="quarter" idx="12"/>
          </p:nvPr>
        </p:nvSpPr>
        <p:spPr/>
        <p:txBody>
          <a:bodyPr/>
          <a:lstStyle/>
          <a:p>
            <a:fld id="{E6677AF7-9EED-4392-B4B8-2553A1AB996D}" type="slidenum">
              <a:rPr lang="en-US" smtClean="0"/>
              <a:t>‹#›</a:t>
            </a:fld>
            <a:endParaRPr lang="en-US"/>
          </a:p>
        </p:txBody>
      </p:sp>
      <p:sp>
        <p:nvSpPr>
          <p:cNvPr id="8" name="Content Placeholder 2"/>
          <p:cNvSpPr>
            <a:spLocks noGrp="1"/>
          </p:cNvSpPr>
          <p:nvPr>
            <p:ph idx="13"/>
          </p:nvPr>
        </p:nvSpPr>
        <p:spPr>
          <a:xfrm>
            <a:off x="5448300" y="3489960"/>
            <a:ext cx="3273806" cy="2743200"/>
          </a:xfrm>
        </p:spPr>
        <p:txBody>
          <a:bodyPr>
            <a:no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Line 5"/>
          <p:cNvSpPr>
            <a:spLocks noChangeShapeType="1"/>
          </p:cNvSpPr>
          <p:nvPr userDrawn="1"/>
        </p:nvSpPr>
        <p:spPr bwMode="auto">
          <a:xfrm>
            <a:off x="213360" y="408432"/>
            <a:ext cx="8778240" cy="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 name="Line 4"/>
          <p:cNvSpPr>
            <a:spLocks noChangeShapeType="1"/>
          </p:cNvSpPr>
          <p:nvPr userDrawn="1"/>
        </p:nvSpPr>
        <p:spPr bwMode="auto">
          <a:xfrm flipH="1">
            <a:off x="8968740" y="0"/>
            <a:ext cx="0" cy="685800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 name="Line 4"/>
          <p:cNvSpPr>
            <a:spLocks noChangeShapeType="1"/>
          </p:cNvSpPr>
          <p:nvPr userDrawn="1"/>
        </p:nvSpPr>
        <p:spPr bwMode="auto">
          <a:xfrm flipH="1">
            <a:off x="5257800" y="408432"/>
            <a:ext cx="0" cy="5992368"/>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 name="Line 4"/>
          <p:cNvSpPr>
            <a:spLocks noChangeShapeType="1"/>
          </p:cNvSpPr>
          <p:nvPr userDrawn="1"/>
        </p:nvSpPr>
        <p:spPr bwMode="auto">
          <a:xfrm>
            <a:off x="5257800" y="3392424"/>
            <a:ext cx="3710940" cy="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49313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The Nuts and Bolts of New Ventures Copyright 2025, Joe Hadzima, All Rights Reserved</a:t>
            </a:r>
          </a:p>
        </p:txBody>
      </p:sp>
      <p:sp>
        <p:nvSpPr>
          <p:cNvPr id="7" name="Slide Number Placeholder 6"/>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204727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The Nuts and Bolts of New Ventures Copyright 2025, Joe Hadzima, All Rights Reserved</a:t>
            </a:r>
          </a:p>
        </p:txBody>
      </p:sp>
      <p:sp>
        <p:nvSpPr>
          <p:cNvPr id="6" name="Slide Number Placeholder 5"/>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99451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The Nuts and Bolts of New Ventures Copyright 2025, Joe Hadzima, All Rights Reserved</a:t>
            </a:r>
          </a:p>
        </p:txBody>
      </p:sp>
      <p:sp>
        <p:nvSpPr>
          <p:cNvPr id="6" name="Slide Number Placeholder 5"/>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91620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28600" y="509016"/>
            <a:ext cx="8615680" cy="5721604"/>
          </a:xfrm>
          <a:prstGeom prst="rect">
            <a:avLst/>
          </a:prstGeom>
        </p:spPr>
      </p:pic>
      <p:sp>
        <p:nvSpPr>
          <p:cNvPr id="2" name="Title 1"/>
          <p:cNvSpPr>
            <a:spLocks noGrp="1"/>
          </p:cNvSpPr>
          <p:nvPr>
            <p:ph type="ctrTitle"/>
          </p:nvPr>
        </p:nvSpPr>
        <p:spPr>
          <a:xfrm>
            <a:off x="3276600" y="3733801"/>
            <a:ext cx="5638800" cy="1143000"/>
          </a:xfrm>
        </p:spPr>
        <p:txBody>
          <a:bodyPr>
            <a:normAutofit/>
          </a:bodyPr>
          <a:lstStyle>
            <a:lvl1pPr algn="l">
              <a:defRPr sz="3200" b="1"/>
            </a:lvl1pPr>
          </a:lstStyle>
          <a:p>
            <a:r>
              <a:rPr lang="en-US"/>
              <a:t>Click to edit Master title style</a:t>
            </a:r>
          </a:p>
        </p:txBody>
      </p:sp>
      <p:sp>
        <p:nvSpPr>
          <p:cNvPr id="3" name="Subtitle 2"/>
          <p:cNvSpPr>
            <a:spLocks noGrp="1"/>
          </p:cNvSpPr>
          <p:nvPr>
            <p:ph type="subTitle" idx="1"/>
          </p:nvPr>
        </p:nvSpPr>
        <p:spPr>
          <a:xfrm>
            <a:off x="3581400" y="4876800"/>
            <a:ext cx="5334000" cy="838200"/>
          </a:xfrm>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760025"/>
                </a:solidFill>
              </a:defRPr>
            </a:lvl1pPr>
          </a:lstStyle>
          <a:p>
            <a:r>
              <a:rPr lang="en-US"/>
              <a:t>January 2025</a:t>
            </a:r>
          </a:p>
        </p:txBody>
      </p:sp>
      <p:sp>
        <p:nvSpPr>
          <p:cNvPr id="6" name="Slide Number Placeholder 5"/>
          <p:cNvSpPr>
            <a:spLocks noGrp="1"/>
          </p:cNvSpPr>
          <p:nvPr>
            <p:ph type="sldNum" sz="quarter" idx="12"/>
          </p:nvPr>
        </p:nvSpPr>
        <p:spPr/>
        <p:txBody>
          <a:bodyPr/>
          <a:lstStyle>
            <a:lvl1pPr>
              <a:defRPr>
                <a:solidFill>
                  <a:srgbClr val="760025"/>
                </a:solidFill>
              </a:defRPr>
            </a:lvl1pPr>
          </a:lstStyle>
          <a:p>
            <a:fld id="{E6677AF7-9EED-4392-B4B8-2553A1AB996D}" type="slidenum">
              <a:rPr lang="en-US" smtClean="0"/>
              <a:pPr/>
              <a:t>‹#›</a:t>
            </a:fld>
            <a:endParaRPr lang="en-US"/>
          </a:p>
        </p:txBody>
      </p:sp>
      <p:sp>
        <p:nvSpPr>
          <p:cNvPr id="7"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8" name="TextBox 7"/>
          <p:cNvSpPr txBox="1"/>
          <p:nvPr userDrawn="1"/>
        </p:nvSpPr>
        <p:spPr>
          <a:xfrm>
            <a:off x="1752600" y="6443990"/>
            <a:ext cx="6096000" cy="261610"/>
          </a:xfrm>
          <a:prstGeom prst="rect">
            <a:avLst/>
          </a:prstGeom>
          <a:noFill/>
        </p:spPr>
        <p:txBody>
          <a:bodyPr wrap="square" rtlCol="0">
            <a:spAutoFit/>
          </a:bodyPr>
          <a:lstStyle/>
          <a:p>
            <a:r>
              <a:rPr lang="en-US" sz="1100" dirty="0">
                <a:solidFill>
                  <a:srgbClr val="760025"/>
                </a:solidFill>
                <a:latin typeface="Arial" panose="020B0604020202020204" pitchFamily="34" charset="0"/>
                <a:cs typeface="Arial" panose="020B0604020202020204" pitchFamily="34" charset="0"/>
              </a:rPr>
              <a:t>Kendall Square @ MIT | 139</a:t>
            </a:r>
            <a:r>
              <a:rPr lang="en-US" sz="1100" baseline="0" dirty="0">
                <a:solidFill>
                  <a:srgbClr val="760025"/>
                </a:solidFill>
                <a:latin typeface="Arial" panose="020B0604020202020204" pitchFamily="34" charset="0"/>
                <a:cs typeface="Arial" panose="020B0604020202020204" pitchFamily="34" charset="0"/>
              </a:rPr>
              <a:t> Main Street | Cambridge MA 02142 | ipvisioninc.com</a:t>
            </a:r>
            <a:endParaRPr lang="en-US" sz="1100" dirty="0">
              <a:solidFill>
                <a:srgbClr val="76002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55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The Nuts and Bolts of New Ventures Copyright 2025, Joe Hadzima,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
        <p:nvSpPr>
          <p:cNvPr id="7"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Tree>
    <p:extLst>
      <p:ext uri="{BB962C8B-B14F-4D97-AF65-F5344CB8AC3E}">
        <p14:creationId xmlns:p14="http://schemas.microsoft.com/office/powerpoint/2010/main" val="347512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The Nuts and Bolts of New Ventures Copyright 2025, Joe Hadzima,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28078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The Nuts and Bolts of New Ventures Copyright 2025, Joe Hadzima,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103337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276438" y="1727796"/>
            <a:ext cx="41431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727796"/>
            <a:ext cx="422715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The Nuts and Bolts of New Ventures Copyright 2025, Joe Hadzima, All Rights Reserved</a:t>
            </a:r>
          </a:p>
        </p:txBody>
      </p:sp>
      <p:sp>
        <p:nvSpPr>
          <p:cNvPr id="7" name="Slide Number Placeholder 6"/>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43645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733801"/>
            <a:ext cx="5638800" cy="1143000"/>
          </a:xfrm>
        </p:spPr>
        <p:txBody>
          <a:bodyPr>
            <a:normAutofit/>
          </a:bodyPr>
          <a:lstStyle>
            <a:lvl1pPr algn="l">
              <a:defRPr sz="32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81400" y="4876800"/>
            <a:ext cx="5334000" cy="838200"/>
          </a:xfrm>
        </p:spPr>
        <p:txBody>
          <a:bodyPr>
            <a:normAutofit/>
          </a:bodyPr>
          <a:lstStyle>
            <a:lvl1pPr marL="0" indent="0" algn="ctr">
              <a:buNone/>
              <a:defRPr sz="28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760025"/>
                </a:solidFill>
              </a:defRPr>
            </a:lvl1pPr>
          </a:lstStyle>
          <a:p>
            <a:r>
              <a:rPr lang="en-US"/>
              <a:t>January 2025</a:t>
            </a:r>
          </a:p>
        </p:txBody>
      </p:sp>
      <p:sp>
        <p:nvSpPr>
          <p:cNvPr id="6" name="Slide Number Placeholder 5"/>
          <p:cNvSpPr>
            <a:spLocks noGrp="1"/>
          </p:cNvSpPr>
          <p:nvPr>
            <p:ph type="sldNum" sz="quarter" idx="12"/>
          </p:nvPr>
        </p:nvSpPr>
        <p:spPr/>
        <p:txBody>
          <a:bodyPr/>
          <a:lstStyle>
            <a:lvl1pPr>
              <a:defRPr>
                <a:solidFill>
                  <a:srgbClr val="760025"/>
                </a:solidFill>
              </a:defRPr>
            </a:lvl1pPr>
          </a:lstStyle>
          <a:p>
            <a:fld id="{E6677AF7-9EED-4392-B4B8-2553A1AB996D}" type="slidenum">
              <a:rPr lang="en-US" smtClean="0"/>
              <a:pPr/>
              <a:t>‹#›</a:t>
            </a:fld>
            <a:endParaRPr lang="en-US" dirty="0"/>
          </a:p>
        </p:txBody>
      </p:sp>
      <p:sp>
        <p:nvSpPr>
          <p:cNvPr id="8" name="TextBox 7"/>
          <p:cNvSpPr txBox="1"/>
          <p:nvPr userDrawn="1"/>
        </p:nvSpPr>
        <p:spPr>
          <a:xfrm>
            <a:off x="1752600" y="6443990"/>
            <a:ext cx="6096000"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Kendall Square @ MIT | 139</a:t>
            </a:r>
            <a:r>
              <a:rPr lang="en-US" sz="1100" baseline="0" dirty="0">
                <a:solidFill>
                  <a:schemeClr val="bg1"/>
                </a:solidFill>
                <a:latin typeface="Arial" panose="020B0604020202020204" pitchFamily="34" charset="0"/>
                <a:cs typeface="Arial" panose="020B0604020202020204" pitchFamily="34" charset="0"/>
              </a:rPr>
              <a:t> Main Street | Cambridge MA 02142 | ipvisioninc.com</a:t>
            </a:r>
            <a:endParaRPr lang="en-US" sz="1100" dirty="0">
              <a:solidFill>
                <a:schemeClr val="bg1"/>
              </a:solidFill>
              <a:latin typeface="Arial" panose="020B0604020202020204" pitchFamily="34" charset="0"/>
              <a:cs typeface="Arial" panose="020B0604020202020204" pitchFamily="34" charset="0"/>
            </a:endParaRPr>
          </a:p>
        </p:txBody>
      </p:sp>
      <p:sp>
        <p:nvSpPr>
          <p:cNvPr id="9" name="Rectangle 1"/>
          <p:cNvSpPr>
            <a:spLocks/>
          </p:cNvSpPr>
          <p:nvPr userDrawn="1"/>
        </p:nvSpPr>
        <p:spPr bwMode="auto">
          <a:xfrm>
            <a:off x="228600" y="460248"/>
            <a:ext cx="8686800"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pPr lvl="0"/>
            <a:endParaRPr lang="en-US"/>
          </a:p>
        </p:txBody>
      </p:sp>
    </p:spTree>
    <p:extLst>
      <p:ext uri="{BB962C8B-B14F-4D97-AF65-F5344CB8AC3E}">
        <p14:creationId xmlns:p14="http://schemas.microsoft.com/office/powerpoint/2010/main" val="1116271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2" name="Title 1"/>
          <p:cNvSpPr>
            <a:spLocks noGrp="1"/>
          </p:cNvSpPr>
          <p:nvPr>
            <p:ph type="title"/>
          </p:nvPr>
        </p:nvSpPr>
        <p:spPr>
          <a:xfrm>
            <a:off x="228600" y="478466"/>
            <a:ext cx="8686800" cy="1143000"/>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04800" y="1827031"/>
            <a:ext cx="4040188" cy="6122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466793"/>
            <a:ext cx="4040188" cy="37816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47331"/>
            <a:ext cx="4267200" cy="5591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448076"/>
            <a:ext cx="4267200" cy="38003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January 2025</a:t>
            </a:r>
          </a:p>
        </p:txBody>
      </p:sp>
      <p:sp>
        <p:nvSpPr>
          <p:cNvPr id="8" name="Footer Placeholder 7"/>
          <p:cNvSpPr>
            <a:spLocks noGrp="1"/>
          </p:cNvSpPr>
          <p:nvPr>
            <p:ph type="ftr" sz="quarter" idx="11"/>
          </p:nvPr>
        </p:nvSpPr>
        <p:spPr/>
        <p:txBody>
          <a:bodyPr/>
          <a:lstStyle/>
          <a:p>
            <a:r>
              <a:rPr lang="en-US"/>
              <a:t>The Nuts and Bolts of New Ventures Copyright 2025, Joe Hadzima, All Rights Reserved</a:t>
            </a:r>
          </a:p>
        </p:txBody>
      </p:sp>
      <p:sp>
        <p:nvSpPr>
          <p:cNvPr id="9" name="Slide Number Placeholder 8"/>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50773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1"/>
          <p:cNvSpPr>
            <a:spLocks/>
          </p:cNvSpPr>
          <p:nvPr userDrawn="1"/>
        </p:nvSpPr>
        <p:spPr bwMode="auto">
          <a:xfrm>
            <a:off x="228600" y="460248"/>
            <a:ext cx="8686800" cy="1188720"/>
          </a:xfrm>
          <a:prstGeom prst="rect">
            <a:avLst/>
          </a:prstGeom>
          <a:solidFill>
            <a:srgbClr val="4D6778"/>
          </a:solidFill>
          <a:ln>
            <a:noFill/>
          </a:ln>
          <a:effectLst>
            <a:innerShdw blurRad="482600" dist="38100">
              <a:srgbClr val="4D6778">
                <a:alpha val="65000"/>
              </a:srgbClr>
            </a:innerShdw>
          </a:effectLst>
        </p:spPr>
        <p:txBody>
          <a:bodyPr lIns="0" tIns="0" rIns="0" bIns="0"/>
          <a:lstStyle/>
          <a:p>
            <a:endParaRPr lang="en-US">
              <a:solidFill>
                <a:srgbClr val="4D6778"/>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January 2025</a:t>
            </a:r>
          </a:p>
        </p:txBody>
      </p:sp>
      <p:sp>
        <p:nvSpPr>
          <p:cNvPr id="4" name="Footer Placeholder 3"/>
          <p:cNvSpPr>
            <a:spLocks noGrp="1"/>
          </p:cNvSpPr>
          <p:nvPr>
            <p:ph type="ftr" sz="quarter" idx="11"/>
          </p:nvPr>
        </p:nvSpPr>
        <p:spPr/>
        <p:txBody>
          <a:bodyPr/>
          <a:lstStyle/>
          <a:p>
            <a:r>
              <a:rPr lang="en-US"/>
              <a:t>The Nuts and Bolts of New Ventures Copyright 2025, Joe Hadzima, All Rights Reserved</a:t>
            </a:r>
          </a:p>
        </p:txBody>
      </p:sp>
      <p:sp>
        <p:nvSpPr>
          <p:cNvPr id="5" name="Slide Number Placeholder 4"/>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264675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2025</a:t>
            </a:r>
          </a:p>
        </p:txBody>
      </p:sp>
      <p:sp>
        <p:nvSpPr>
          <p:cNvPr id="3" name="Footer Placeholder 2"/>
          <p:cNvSpPr>
            <a:spLocks noGrp="1"/>
          </p:cNvSpPr>
          <p:nvPr>
            <p:ph type="ftr" sz="quarter" idx="11"/>
          </p:nvPr>
        </p:nvSpPr>
        <p:spPr/>
        <p:txBody>
          <a:bodyPr/>
          <a:lstStyle/>
          <a:p>
            <a:r>
              <a:rPr lang="en-US"/>
              <a:t>The Nuts and Bolts of New Ventures Copyright 2025, Joe Hadzima, All Rights Reserved</a:t>
            </a:r>
          </a:p>
        </p:txBody>
      </p:sp>
      <p:sp>
        <p:nvSpPr>
          <p:cNvPr id="4" name="Slide Number Placeholder 3"/>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3314148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The Nuts and Bolts of New Ventures Copyright 2025, Joe Hadzima, All Rights Reserved</a:t>
            </a:r>
          </a:p>
        </p:txBody>
      </p:sp>
      <p:sp>
        <p:nvSpPr>
          <p:cNvPr id="7" name="Slide Number Placeholder 6"/>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779168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The Nuts and Bolts of New Ventures Copyright 2025, Joe Hadzima, All Rights Reserved</a:t>
            </a:r>
          </a:p>
        </p:txBody>
      </p:sp>
      <p:sp>
        <p:nvSpPr>
          <p:cNvPr id="7" name="Slide Number Placeholder 6"/>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1113121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The Nuts and Bolts of New Ventures Copyright 2025, Joe Hadzima,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371498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2025</a:t>
            </a:r>
          </a:p>
        </p:txBody>
      </p:sp>
      <p:sp>
        <p:nvSpPr>
          <p:cNvPr id="5" name="Footer Placeholder 4"/>
          <p:cNvSpPr>
            <a:spLocks noGrp="1"/>
          </p:cNvSpPr>
          <p:nvPr>
            <p:ph type="ftr" sz="quarter" idx="11"/>
          </p:nvPr>
        </p:nvSpPr>
        <p:spPr/>
        <p:txBody>
          <a:bodyPr/>
          <a:lstStyle/>
          <a:p>
            <a:r>
              <a:rPr lang="en-US"/>
              <a:t>The Nuts and Bolts of New Ventures Copyright 2025, Joe Hadzima, All Rights Reserved</a:t>
            </a:r>
          </a:p>
        </p:txBody>
      </p:sp>
      <p:sp>
        <p:nvSpPr>
          <p:cNvPr id="6" name="Slide Number Placeholder 5"/>
          <p:cNvSpPr>
            <a:spLocks noGrp="1"/>
          </p:cNvSpPr>
          <p:nvPr>
            <p:ph type="sldNum" sz="quarter" idx="12"/>
          </p:nvPr>
        </p:nvSpPr>
        <p:spPr/>
        <p:txBody>
          <a:bodyPr/>
          <a:lstStyle/>
          <a:p>
            <a:fld id="{53652187-F495-4AAC-89E6-EA9F40767214}" type="slidenum">
              <a:rPr lang="en-US" smtClean="0"/>
              <a:t>‹#›</a:t>
            </a:fld>
            <a:endParaRPr lang="en-US"/>
          </a:p>
        </p:txBody>
      </p:sp>
    </p:spTree>
    <p:extLst>
      <p:ext uri="{BB962C8B-B14F-4D97-AF65-F5344CB8AC3E}">
        <p14:creationId xmlns:p14="http://schemas.microsoft.com/office/powerpoint/2010/main" val="219008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1"/>
          <p:cNvSpPr>
            <a:spLocks/>
          </p:cNvSpPr>
          <p:nvPr userDrawn="1"/>
        </p:nvSpPr>
        <p:spPr bwMode="auto">
          <a:xfrm>
            <a:off x="228600" y="449194"/>
            <a:ext cx="8705088" cy="1188720"/>
          </a:xfrm>
          <a:prstGeom prst="rect">
            <a:avLst/>
          </a:prstGeom>
          <a:solidFill>
            <a:srgbClr val="760025"/>
          </a:solidFill>
          <a:ln>
            <a:noFill/>
          </a:ln>
          <a:effectLst>
            <a:outerShdw blurRad="114300" dist="101600" dir="5400000" algn="l" rotWithShape="0">
              <a:schemeClr val="tx1">
                <a:alpha val="43000"/>
              </a:schemeClr>
            </a:outerShdw>
          </a:effectLst>
        </p:spPr>
        <p:txBody>
          <a:bodyPr lIns="0" tIns="0" rIns="0" bIns="0"/>
          <a:lstStyle/>
          <a:p>
            <a:pPr lvl="0"/>
            <a:endParaRPr lang="en-US"/>
          </a:p>
        </p:txBody>
      </p:sp>
      <p:sp>
        <p:nvSpPr>
          <p:cNvPr id="2" name="Title 1"/>
          <p:cNvSpPr>
            <a:spLocks noGrp="1"/>
          </p:cNvSpPr>
          <p:nvPr>
            <p:ph type="title"/>
          </p:nvPr>
        </p:nvSpPr>
        <p:spPr>
          <a:xfrm>
            <a:off x="228600" y="488278"/>
            <a:ext cx="8705088" cy="1143000"/>
          </a:xfrm>
          <a:noFill/>
          <a:effectLst>
            <a:outerShdw blurRad="114300" dist="101600" dir="5400000" algn="tl" rotWithShape="0">
              <a:schemeClr val="tx1">
                <a:alpha val="43000"/>
              </a:schemeClr>
            </a:outerShdw>
          </a:effectLst>
        </p:spPr>
        <p:txBody>
          <a:bodyPr/>
          <a:lstStyle>
            <a:lvl1pPr>
              <a:defRPr>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76072" y="6336792"/>
            <a:ext cx="2133600" cy="365125"/>
          </a:xfrm>
        </p:spPr>
        <p:txBody>
          <a:bodyPr/>
          <a:lstStyle/>
          <a:p>
            <a:r>
              <a:rPr lang="en-US"/>
              <a:t>January 2025</a:t>
            </a:r>
            <a:endParaRPr lang="en-US" dirty="0"/>
          </a:p>
        </p:txBody>
      </p:sp>
      <p:sp>
        <p:nvSpPr>
          <p:cNvPr id="5" name="Footer Placeholder 4"/>
          <p:cNvSpPr>
            <a:spLocks noGrp="1"/>
          </p:cNvSpPr>
          <p:nvPr>
            <p:ph type="ftr" sz="quarter" idx="11"/>
          </p:nvPr>
        </p:nvSpPr>
        <p:spPr>
          <a:xfrm>
            <a:off x="1828800" y="6336792"/>
            <a:ext cx="6217920" cy="365125"/>
          </a:xfrm>
        </p:spPr>
        <p:txBody>
          <a:bodyPr/>
          <a:lstStyle/>
          <a:p>
            <a:r>
              <a:rPr lang="en-US" dirty="0"/>
              <a:t>The Nuts and Bolts of New Ventures Copyright 2025, Joe Hadzima, All Rights Reserved</a:t>
            </a:r>
          </a:p>
        </p:txBody>
      </p:sp>
      <p:sp>
        <p:nvSpPr>
          <p:cNvPr id="6" name="Slide Number Placeholder 5"/>
          <p:cNvSpPr>
            <a:spLocks noGrp="1"/>
          </p:cNvSpPr>
          <p:nvPr>
            <p:ph type="sldNum" sz="quarter" idx="12"/>
          </p:nvPr>
        </p:nvSpPr>
        <p:spPr>
          <a:xfrm>
            <a:off x="8229600" y="6336792"/>
            <a:ext cx="373380" cy="365125"/>
          </a:xfrm>
        </p:spPr>
        <p:txBody>
          <a:bodyPr/>
          <a:lstStyle>
            <a:lvl1pPr>
              <a:defRPr sz="1050"/>
            </a:lvl1pPr>
          </a:lstStyle>
          <a:p>
            <a:fld id="{E6677AF7-9EED-4392-B4B8-2553A1AB996D}" type="slidenum">
              <a:rPr lang="en-US" smtClean="0"/>
              <a:pPr/>
              <a:t>‹#›</a:t>
            </a:fld>
            <a:endParaRPr lang="en-US" dirty="0"/>
          </a:p>
        </p:txBody>
      </p:sp>
    </p:spTree>
    <p:extLst>
      <p:ext uri="{BB962C8B-B14F-4D97-AF65-F5344CB8AC3E}">
        <p14:creationId xmlns:p14="http://schemas.microsoft.com/office/powerpoint/2010/main" val="339419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6002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73088" y="6336792"/>
            <a:ext cx="2133600" cy="365125"/>
          </a:xfrm>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 All Rights Reserved</a:t>
            </a:r>
          </a:p>
        </p:txBody>
      </p:sp>
      <p:sp>
        <p:nvSpPr>
          <p:cNvPr id="6" name="Slide Number Placeholder 5"/>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168511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3">
            <a:lum/>
          </a:blip>
          <a:srcRect/>
          <a:stretch>
            <a:fillRect l="2000" t="6000" r="2000" b="6000"/>
          </a:stretch>
        </a:blipFill>
        <a:effectLst/>
      </p:bgPr>
    </p:bg>
    <p:spTree>
      <p:nvGrpSpPr>
        <p:cNvPr id="1" name=""/>
        <p:cNvGrpSpPr/>
        <p:nvPr/>
      </p:nvGrpSpPr>
      <p:grpSpPr>
        <a:xfrm>
          <a:off x="0" y="0"/>
          <a:ext cx="0" cy="0"/>
          <a:chOff x="0" y="0"/>
          <a:chExt cx="0" cy="0"/>
        </a:xfrm>
      </p:grpSpPr>
      <p:sp>
        <p:nvSpPr>
          <p:cNvPr id="8" name="Rectangle 1"/>
          <p:cNvSpPr>
            <a:spLocks/>
          </p:cNvSpPr>
          <p:nvPr userDrawn="1"/>
        </p:nvSpPr>
        <p:spPr bwMode="auto">
          <a:xfrm>
            <a:off x="228600" y="466286"/>
            <a:ext cx="8686800"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pPr lvl="0"/>
            <a:endParaRPr lang="en-US"/>
          </a:p>
        </p:txBody>
      </p:sp>
      <p:sp>
        <p:nvSpPr>
          <p:cNvPr id="2" name="Title 1"/>
          <p:cNvSpPr>
            <a:spLocks noGrp="1"/>
          </p:cNvSpPr>
          <p:nvPr>
            <p:ph type="title"/>
          </p:nvPr>
        </p:nvSpPr>
        <p:spPr>
          <a:xfrm>
            <a:off x="268224" y="522767"/>
            <a:ext cx="86868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76072" y="6336792"/>
            <a:ext cx="2133600" cy="365125"/>
          </a:xfrm>
        </p:spPr>
        <p:txBody>
          <a:bodyPr/>
          <a:lstStyle/>
          <a:p>
            <a:r>
              <a:rPr lang="en-US"/>
              <a:t>January 2025</a:t>
            </a:r>
          </a:p>
        </p:txBody>
      </p:sp>
      <p:sp>
        <p:nvSpPr>
          <p:cNvPr id="6" name="Footer Placeholder 5"/>
          <p:cNvSpPr>
            <a:spLocks noGrp="1"/>
          </p:cNvSpPr>
          <p:nvPr>
            <p:ph type="ftr" sz="quarter" idx="11"/>
          </p:nvPr>
        </p:nvSpPr>
        <p:spPr>
          <a:xfrm>
            <a:off x="1828800" y="6336792"/>
            <a:ext cx="6217920" cy="365125"/>
          </a:xfrm>
        </p:spPr>
        <p:txBody>
          <a:bodyPr/>
          <a:lstStyle/>
          <a:p>
            <a:r>
              <a:rPr lang="en-US"/>
              <a:t>The Nuts and Bolts of New Ventures Copyright 2025, Joe Hadzima, All Rights Reserved</a:t>
            </a:r>
            <a:endParaRPr lang="en-US" dirty="0"/>
          </a:p>
        </p:txBody>
      </p:sp>
      <p:sp>
        <p:nvSpPr>
          <p:cNvPr id="7" name="Slide Number Placeholder 6"/>
          <p:cNvSpPr>
            <a:spLocks noGrp="1"/>
          </p:cNvSpPr>
          <p:nvPr>
            <p:ph type="sldNum" sz="quarter" idx="12"/>
          </p:nvPr>
        </p:nvSpPr>
        <p:spPr>
          <a:xfrm>
            <a:off x="8229600" y="6336792"/>
            <a:ext cx="373380" cy="365125"/>
          </a:xfrm>
        </p:spPr>
        <p:txBody>
          <a:bodyPr/>
          <a:lstStyle>
            <a:lvl1pPr>
              <a:defRPr sz="1100"/>
            </a:lvl1pPr>
          </a:lstStyle>
          <a:p>
            <a:fld id="{E6677AF7-9EED-4392-B4B8-2553A1AB996D}" type="slidenum">
              <a:rPr lang="en-US" smtClean="0"/>
              <a:pPr/>
              <a:t>‹#›</a:t>
            </a:fld>
            <a:endParaRPr lang="en-US"/>
          </a:p>
        </p:txBody>
      </p:sp>
    </p:spTree>
    <p:extLst>
      <p:ext uri="{BB962C8B-B14F-4D97-AF65-F5344CB8AC3E}">
        <p14:creationId xmlns:p14="http://schemas.microsoft.com/office/powerpoint/2010/main" val="36704704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1"/>
          <p:cNvSpPr>
            <a:spLocks/>
          </p:cNvSpPr>
          <p:nvPr userDrawn="1"/>
        </p:nvSpPr>
        <p:spPr bwMode="auto">
          <a:xfrm>
            <a:off x="228600" y="466414"/>
            <a:ext cx="8686800"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pPr lvl="0"/>
            <a:endParaRPr lang="en-US"/>
          </a:p>
        </p:txBody>
      </p:sp>
      <p:sp>
        <p:nvSpPr>
          <p:cNvPr id="2" name="Title 1"/>
          <p:cNvSpPr>
            <a:spLocks noGrp="1"/>
          </p:cNvSpPr>
          <p:nvPr>
            <p:ph type="title"/>
          </p:nvPr>
        </p:nvSpPr>
        <p:spPr>
          <a:xfrm>
            <a:off x="256032" y="479732"/>
            <a:ext cx="8648700" cy="1143000"/>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809750"/>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73088" y="6336792"/>
            <a:ext cx="2133600" cy="365125"/>
          </a:xfrm>
        </p:spPr>
        <p:txBody>
          <a:bodyPr/>
          <a:lstStyle/>
          <a:p>
            <a:r>
              <a:rPr lang="en-US"/>
              <a:t>January 2025</a:t>
            </a:r>
          </a:p>
        </p:txBody>
      </p:sp>
      <p:sp>
        <p:nvSpPr>
          <p:cNvPr id="8" name="Footer Placeholder 7"/>
          <p:cNvSpPr>
            <a:spLocks noGrp="1"/>
          </p:cNvSpPr>
          <p:nvPr>
            <p:ph type="ftr" sz="quarter" idx="11"/>
          </p:nvPr>
        </p:nvSpPr>
        <p:spPr/>
        <p:txBody>
          <a:bodyPr/>
          <a:lstStyle/>
          <a:p>
            <a:r>
              <a:rPr lang="en-US"/>
              <a:t>The Nuts and Bolts of New Ventures Copyright 2025, Joe Hadzima, All Rights Reserved</a:t>
            </a:r>
            <a:endParaRPr lang="en-US" dirty="0"/>
          </a:p>
        </p:txBody>
      </p:sp>
      <p:sp>
        <p:nvSpPr>
          <p:cNvPr id="9" name="Slide Number Placeholder 8"/>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58637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1"/>
          <p:cNvSpPr>
            <a:spLocks/>
          </p:cNvSpPr>
          <p:nvPr userDrawn="1"/>
        </p:nvSpPr>
        <p:spPr bwMode="auto">
          <a:xfrm>
            <a:off x="228600" y="466286"/>
            <a:ext cx="8705088" cy="1188720"/>
          </a:xfrm>
          <a:prstGeom prst="rect">
            <a:avLst/>
          </a:prstGeom>
          <a:solidFill>
            <a:srgbClr val="760025">
              <a:alpha val="87000"/>
            </a:srgbClr>
          </a:solidFill>
          <a:ln>
            <a:noFill/>
          </a:ln>
          <a:effectLst>
            <a:outerShdw blurRad="114300" dist="101600" dir="5400000" algn="tl" rotWithShape="0">
              <a:schemeClr val="tx1">
                <a:alpha val="43000"/>
              </a:schemeClr>
            </a:outerShdw>
            <a:reflection blurRad="6350" stA="52000" endA="300" endPos="35000" dir="5400000" sy="-100000" algn="bl" rotWithShape="0"/>
          </a:effectLst>
        </p:spPr>
        <p:txBody>
          <a:bodyPr lIns="0" tIns="0" rIns="0" bIns="0"/>
          <a:lstStyle/>
          <a:p>
            <a:pPr lvl="0"/>
            <a:endParaRPr lang="en-US"/>
          </a:p>
        </p:txBody>
      </p:sp>
      <p:sp>
        <p:nvSpPr>
          <p:cNvPr id="2" name="Title 1"/>
          <p:cNvSpPr>
            <a:spLocks noGrp="1"/>
          </p:cNvSpPr>
          <p:nvPr>
            <p:ph type="title"/>
          </p:nvPr>
        </p:nvSpPr>
        <p:spPr>
          <a:xfrm>
            <a:off x="228600" y="457200"/>
            <a:ext cx="8705088" cy="1143000"/>
          </a:xfrm>
        </p:spPr>
        <p:txBody>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573088" y="6336792"/>
            <a:ext cx="2133600" cy="365125"/>
          </a:xfrm>
        </p:spPr>
        <p:txBody>
          <a:bodyPr/>
          <a:lstStyle/>
          <a:p>
            <a:r>
              <a:rPr lang="en-US"/>
              <a:t>January 2025</a:t>
            </a:r>
          </a:p>
        </p:txBody>
      </p:sp>
      <p:sp>
        <p:nvSpPr>
          <p:cNvPr id="4" name="Footer Placeholder 3"/>
          <p:cNvSpPr>
            <a:spLocks noGrp="1"/>
          </p:cNvSpPr>
          <p:nvPr>
            <p:ph type="ftr" sz="quarter" idx="11"/>
          </p:nvPr>
        </p:nvSpPr>
        <p:spPr>
          <a:xfrm>
            <a:off x="1828800" y="6336792"/>
            <a:ext cx="6217920" cy="365125"/>
          </a:xfrm>
        </p:spPr>
        <p:txBody>
          <a:bodyPr/>
          <a:lstStyle/>
          <a:p>
            <a:r>
              <a:rPr lang="en-US"/>
              <a:t>The Nuts and Bolts of New Ventures Copyright 2025, Joe Hadzima, All Rights Reserved</a:t>
            </a:r>
          </a:p>
        </p:txBody>
      </p:sp>
      <p:sp>
        <p:nvSpPr>
          <p:cNvPr id="5" name="Slide Number Placeholder 4"/>
          <p:cNvSpPr>
            <a:spLocks noGrp="1"/>
          </p:cNvSpPr>
          <p:nvPr>
            <p:ph type="sldNum" sz="quarter" idx="12"/>
          </p:nvPr>
        </p:nvSpPr>
        <p:spPr>
          <a:xfrm>
            <a:off x="8229600" y="6336792"/>
            <a:ext cx="373380" cy="365125"/>
          </a:xfrm>
        </p:spPr>
        <p:txBody>
          <a:bodyPr/>
          <a:lstStyle>
            <a:lvl1pPr>
              <a:defRPr sz="1050"/>
            </a:lvl1pPr>
          </a:lstStyle>
          <a:p>
            <a:fld id="{E6677AF7-9EED-4392-B4B8-2553A1AB996D}" type="slidenum">
              <a:rPr lang="en-US" smtClean="0"/>
              <a:pPr/>
              <a:t>‹#›</a:t>
            </a:fld>
            <a:endParaRPr lang="en-US" dirty="0"/>
          </a:p>
        </p:txBody>
      </p:sp>
    </p:spTree>
    <p:extLst>
      <p:ext uri="{BB962C8B-B14F-4D97-AF65-F5344CB8AC3E}">
        <p14:creationId xmlns:p14="http://schemas.microsoft.com/office/powerpoint/2010/main" val="209492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3088" y="6336792"/>
            <a:ext cx="2133600" cy="365125"/>
          </a:xfrm>
        </p:spPr>
        <p:txBody>
          <a:bodyPr/>
          <a:lstStyle/>
          <a:p>
            <a:r>
              <a:rPr lang="en-US"/>
              <a:t>January 2025</a:t>
            </a:r>
          </a:p>
        </p:txBody>
      </p:sp>
      <p:sp>
        <p:nvSpPr>
          <p:cNvPr id="3" name="Footer Placeholder 2"/>
          <p:cNvSpPr>
            <a:spLocks noGrp="1"/>
          </p:cNvSpPr>
          <p:nvPr>
            <p:ph type="ftr" sz="quarter" idx="11"/>
          </p:nvPr>
        </p:nvSpPr>
        <p:spPr>
          <a:xfrm>
            <a:off x="1828800" y="6335776"/>
            <a:ext cx="6400800" cy="365125"/>
          </a:xfrm>
        </p:spPr>
        <p:txBody>
          <a:bodyPr/>
          <a:lstStyle/>
          <a:p>
            <a:r>
              <a:rPr lang="en-US"/>
              <a:t>The Nuts and Bolts of New Ventures Copyright 2025, Joe Hadzima, All Rights Reserved</a:t>
            </a:r>
          </a:p>
        </p:txBody>
      </p:sp>
      <p:sp>
        <p:nvSpPr>
          <p:cNvPr id="4" name="Slide Number Placeholder 3"/>
          <p:cNvSpPr>
            <a:spLocks noGrp="1"/>
          </p:cNvSpPr>
          <p:nvPr>
            <p:ph type="sldNum" sz="quarter" idx="12"/>
          </p:nvPr>
        </p:nvSpPr>
        <p:spPr>
          <a:xfrm>
            <a:off x="8229600" y="6336792"/>
            <a:ext cx="373380" cy="365125"/>
          </a:xfrm>
        </p:spPr>
        <p:txBody>
          <a:bodyPr/>
          <a:lstStyle>
            <a:lvl1pPr>
              <a:defRPr sz="1100"/>
            </a:lvl1pPr>
          </a:lstStyle>
          <a:p>
            <a:fld id="{E6677AF7-9EED-4392-B4B8-2553A1AB996D}" type="slidenum">
              <a:rPr lang="en-US" smtClean="0"/>
              <a:pPr/>
              <a:t>‹#›</a:t>
            </a:fld>
            <a:endParaRPr lang="en-US"/>
          </a:p>
        </p:txBody>
      </p:sp>
    </p:spTree>
    <p:extLst>
      <p:ext uri="{BB962C8B-B14F-4D97-AF65-F5344CB8AC3E}">
        <p14:creationId xmlns:p14="http://schemas.microsoft.com/office/powerpoint/2010/main" val="345621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33399"/>
            <a:ext cx="3157919" cy="1137967"/>
          </a:xfrm>
        </p:spPr>
        <p:txBody>
          <a:bodyPr anchor="ctr">
            <a:normAutofit/>
          </a:bodyPr>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3572256" y="533400"/>
            <a:ext cx="5343144" cy="57318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1695450"/>
            <a:ext cx="3157919" cy="45938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a:t>The Nuts and Bolts of New Ventures Copyright 2025, Joe Hadzima, All Rights Reserved</a:t>
            </a:r>
          </a:p>
        </p:txBody>
      </p:sp>
      <p:sp>
        <p:nvSpPr>
          <p:cNvPr id="7" name="Slide Number Placeholder 6"/>
          <p:cNvSpPr>
            <a:spLocks noGrp="1"/>
          </p:cNvSpPr>
          <p:nvPr>
            <p:ph type="sldNum" sz="quarter" idx="12"/>
          </p:nvPr>
        </p:nvSpPr>
        <p:spPr/>
        <p:txBody>
          <a:bodyPr/>
          <a:lstStyle/>
          <a:p>
            <a:fld id="{E6677AF7-9EED-4392-B4B8-2553A1AB996D}" type="slidenum">
              <a:rPr lang="en-US" smtClean="0"/>
              <a:t>‹#›</a:t>
            </a:fld>
            <a:endParaRPr lang="en-US"/>
          </a:p>
        </p:txBody>
      </p:sp>
    </p:spTree>
    <p:extLst>
      <p:ext uri="{BB962C8B-B14F-4D97-AF65-F5344CB8AC3E}">
        <p14:creationId xmlns:p14="http://schemas.microsoft.com/office/powerpoint/2010/main" val="282526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6000" r="2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 y="496824"/>
            <a:ext cx="86487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28800"/>
            <a:ext cx="8229600" cy="4221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3088" y="6331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January 2025</a:t>
            </a:r>
            <a:endParaRPr lang="en-US" dirty="0"/>
          </a:p>
        </p:txBody>
      </p:sp>
      <p:sp>
        <p:nvSpPr>
          <p:cNvPr id="5" name="Footer Placeholder 4"/>
          <p:cNvSpPr>
            <a:spLocks noGrp="1"/>
          </p:cNvSpPr>
          <p:nvPr>
            <p:ph type="ftr" sz="quarter" idx="3"/>
          </p:nvPr>
        </p:nvSpPr>
        <p:spPr>
          <a:xfrm>
            <a:off x="1828800" y="6334125"/>
            <a:ext cx="62179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The Nuts and Bolts of New Ventures Copyright 2025, Joe Hadzima, All Rights Reserved</a:t>
            </a:r>
          </a:p>
        </p:txBody>
      </p:sp>
      <p:sp>
        <p:nvSpPr>
          <p:cNvPr id="6" name="Slide Number Placeholder 5"/>
          <p:cNvSpPr>
            <a:spLocks noGrp="1"/>
          </p:cNvSpPr>
          <p:nvPr>
            <p:ph type="sldNum" sz="quarter" idx="4"/>
          </p:nvPr>
        </p:nvSpPr>
        <p:spPr>
          <a:xfrm>
            <a:off x="8229600" y="6334125"/>
            <a:ext cx="373380" cy="365125"/>
          </a:xfrm>
          <a:prstGeom prst="rect">
            <a:avLst/>
          </a:prstGeom>
        </p:spPr>
        <p:txBody>
          <a:bodyPr vert="horz" lIns="91440" tIns="45720" rIns="91440" bIns="45720" rtlCol="0" anchor="ctr"/>
          <a:lstStyle>
            <a:lvl1pPr algn="r">
              <a:defRPr lang="en-US" sz="1050" kern="1200" smtClean="0">
                <a:solidFill>
                  <a:schemeClr val="tx1">
                    <a:tint val="75000"/>
                  </a:schemeClr>
                </a:solidFill>
                <a:latin typeface="+mn-lt"/>
                <a:ea typeface="+mn-ea"/>
                <a:cs typeface="+mn-cs"/>
              </a:defRPr>
            </a:lvl1pPr>
          </a:lstStyle>
          <a:p>
            <a:fld id="{E6677AF7-9EED-4392-B4B8-2553A1AB996D}" type="slidenum">
              <a:rPr lang="en-US" smtClean="0"/>
              <a:pPr/>
              <a:t>‹#›</a:t>
            </a:fld>
            <a:endParaRPr lang="en-US" dirty="0"/>
          </a:p>
        </p:txBody>
      </p:sp>
      <p:sp>
        <p:nvSpPr>
          <p:cNvPr id="9" name="Line 4"/>
          <p:cNvSpPr>
            <a:spLocks noChangeShapeType="1"/>
          </p:cNvSpPr>
          <p:nvPr/>
        </p:nvSpPr>
        <p:spPr bwMode="auto">
          <a:xfrm flipH="1">
            <a:off x="177800" y="25400"/>
            <a:ext cx="0" cy="6832600"/>
          </a:xfrm>
          <a:prstGeom prst="line">
            <a:avLst/>
          </a:prstGeom>
          <a:noFill/>
          <a:ln w="15875">
            <a:solidFill>
              <a:srgbClr val="760025"/>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 name="Line 5"/>
          <p:cNvSpPr>
            <a:spLocks noChangeShapeType="1"/>
          </p:cNvSpPr>
          <p:nvPr/>
        </p:nvSpPr>
        <p:spPr bwMode="auto">
          <a:xfrm>
            <a:off x="213360" y="408432"/>
            <a:ext cx="8778240" cy="0"/>
          </a:xfrm>
          <a:prstGeom prst="line">
            <a:avLst/>
          </a:prstGeom>
          <a:noFill/>
          <a:ln w="15875">
            <a:solidFill>
              <a:srgbClr val="760025"/>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sp>
        <p:nvSpPr>
          <p:cNvPr id="20" name="Line 4"/>
          <p:cNvSpPr>
            <a:spLocks noChangeShapeType="1"/>
          </p:cNvSpPr>
          <p:nvPr/>
        </p:nvSpPr>
        <p:spPr bwMode="auto">
          <a:xfrm flipH="1">
            <a:off x="8968740" y="0"/>
            <a:ext cx="0" cy="6858000"/>
          </a:xfrm>
          <a:prstGeom prst="line">
            <a:avLst/>
          </a:prstGeom>
          <a:noFill/>
          <a:ln w="15875">
            <a:solidFill>
              <a:srgbClr val="760025"/>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sp>
        <p:nvSpPr>
          <p:cNvPr id="21" name="Line 7"/>
          <p:cNvSpPr>
            <a:spLocks noChangeShapeType="1"/>
          </p:cNvSpPr>
          <p:nvPr/>
        </p:nvSpPr>
        <p:spPr bwMode="auto">
          <a:xfrm flipH="1">
            <a:off x="21639213" y="76200"/>
            <a:ext cx="1587" cy="970280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 name="Line 5"/>
          <p:cNvSpPr>
            <a:spLocks noChangeShapeType="1"/>
          </p:cNvSpPr>
          <p:nvPr/>
        </p:nvSpPr>
        <p:spPr bwMode="auto">
          <a:xfrm>
            <a:off x="175260" y="6336792"/>
            <a:ext cx="8778240" cy="0"/>
          </a:xfrm>
          <a:prstGeom prst="line">
            <a:avLst/>
          </a:prstGeom>
          <a:noFill/>
          <a:ln w="15875">
            <a:solidFill>
              <a:srgbClr val="760025"/>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grpSp>
        <p:nvGrpSpPr>
          <p:cNvPr id="25" name="Group 24"/>
          <p:cNvGrpSpPr/>
          <p:nvPr/>
        </p:nvGrpSpPr>
        <p:grpSpPr>
          <a:xfrm>
            <a:off x="234465" y="86250"/>
            <a:ext cx="291684" cy="291684"/>
            <a:chOff x="632403" y="810031"/>
            <a:chExt cx="291684" cy="291684"/>
          </a:xfrm>
        </p:grpSpPr>
        <p:grpSp>
          <p:nvGrpSpPr>
            <p:cNvPr id="28" name="Group 27"/>
            <p:cNvGrpSpPr/>
            <p:nvPr/>
          </p:nvGrpSpPr>
          <p:grpSpPr>
            <a:xfrm>
              <a:off x="698553" y="810031"/>
              <a:ext cx="159384" cy="291684"/>
              <a:chOff x="263082" y="76200"/>
              <a:chExt cx="174879" cy="320040"/>
            </a:xfrm>
          </p:grpSpPr>
          <p:sp>
            <p:nvSpPr>
              <p:cNvPr id="30" name="Oval 29"/>
              <p:cNvSpPr>
                <a:spLocks noChangeAspect="1"/>
              </p:cNvSpPr>
              <p:nvPr/>
            </p:nvSpPr>
            <p:spPr>
              <a:xfrm>
                <a:off x="263082" y="148781"/>
                <a:ext cx="174879" cy="174879"/>
              </a:xfrm>
              <a:prstGeom prst="ellipse">
                <a:avLst/>
              </a:prstGeom>
              <a:noFill/>
              <a:ln w="19050">
                <a:solidFill>
                  <a:srgbClr val="76002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350521" y="76200"/>
                <a:ext cx="0" cy="320040"/>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rot="5400000">
              <a:off x="778245" y="817804"/>
              <a:ext cx="0" cy="291684"/>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8623716" y="86250"/>
            <a:ext cx="291684" cy="291684"/>
            <a:chOff x="632403" y="810031"/>
            <a:chExt cx="291684" cy="291684"/>
          </a:xfrm>
        </p:grpSpPr>
        <p:grpSp>
          <p:nvGrpSpPr>
            <p:cNvPr id="33" name="Group 32"/>
            <p:cNvGrpSpPr/>
            <p:nvPr/>
          </p:nvGrpSpPr>
          <p:grpSpPr>
            <a:xfrm>
              <a:off x="698553" y="810031"/>
              <a:ext cx="159384" cy="291684"/>
              <a:chOff x="263082" y="76200"/>
              <a:chExt cx="174879" cy="320040"/>
            </a:xfrm>
          </p:grpSpPr>
          <p:sp>
            <p:nvSpPr>
              <p:cNvPr id="35" name="Oval 34"/>
              <p:cNvSpPr>
                <a:spLocks noChangeAspect="1"/>
              </p:cNvSpPr>
              <p:nvPr/>
            </p:nvSpPr>
            <p:spPr>
              <a:xfrm>
                <a:off x="263082" y="148781"/>
                <a:ext cx="174879" cy="174879"/>
              </a:xfrm>
              <a:prstGeom prst="ellipse">
                <a:avLst/>
              </a:prstGeom>
              <a:noFill/>
              <a:ln w="19050">
                <a:solidFill>
                  <a:srgbClr val="76002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350521" y="76200"/>
                <a:ext cx="0" cy="320040"/>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rot="5400000">
              <a:off x="778245" y="817804"/>
              <a:ext cx="0" cy="291684"/>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34465" y="6373368"/>
            <a:ext cx="291684" cy="291684"/>
            <a:chOff x="632403" y="810031"/>
            <a:chExt cx="291684" cy="291684"/>
          </a:xfrm>
        </p:grpSpPr>
        <p:grpSp>
          <p:nvGrpSpPr>
            <p:cNvPr id="38" name="Group 37"/>
            <p:cNvGrpSpPr/>
            <p:nvPr/>
          </p:nvGrpSpPr>
          <p:grpSpPr>
            <a:xfrm>
              <a:off x="698553" y="810031"/>
              <a:ext cx="159384" cy="291684"/>
              <a:chOff x="263082" y="76200"/>
              <a:chExt cx="174879" cy="320040"/>
            </a:xfrm>
          </p:grpSpPr>
          <p:sp>
            <p:nvSpPr>
              <p:cNvPr id="40" name="Oval 39"/>
              <p:cNvSpPr>
                <a:spLocks noChangeAspect="1"/>
              </p:cNvSpPr>
              <p:nvPr/>
            </p:nvSpPr>
            <p:spPr>
              <a:xfrm>
                <a:off x="263082" y="148781"/>
                <a:ext cx="174879" cy="174879"/>
              </a:xfrm>
              <a:prstGeom prst="ellipse">
                <a:avLst/>
              </a:prstGeom>
              <a:noFill/>
              <a:ln w="19050">
                <a:solidFill>
                  <a:srgbClr val="76002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350521" y="76200"/>
                <a:ext cx="0" cy="320040"/>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5400000">
              <a:off x="778245" y="817804"/>
              <a:ext cx="0" cy="291684"/>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623716" y="6373368"/>
            <a:ext cx="291684" cy="291684"/>
            <a:chOff x="632403" y="810031"/>
            <a:chExt cx="291684" cy="291684"/>
          </a:xfrm>
        </p:grpSpPr>
        <p:grpSp>
          <p:nvGrpSpPr>
            <p:cNvPr id="43" name="Group 42"/>
            <p:cNvGrpSpPr/>
            <p:nvPr/>
          </p:nvGrpSpPr>
          <p:grpSpPr>
            <a:xfrm>
              <a:off x="698553" y="810031"/>
              <a:ext cx="159384" cy="291684"/>
              <a:chOff x="263082" y="76200"/>
              <a:chExt cx="174879" cy="320040"/>
            </a:xfrm>
          </p:grpSpPr>
          <p:sp>
            <p:nvSpPr>
              <p:cNvPr id="45" name="Oval 44"/>
              <p:cNvSpPr>
                <a:spLocks noChangeAspect="1"/>
              </p:cNvSpPr>
              <p:nvPr/>
            </p:nvSpPr>
            <p:spPr>
              <a:xfrm>
                <a:off x="263082" y="148781"/>
                <a:ext cx="174879" cy="174879"/>
              </a:xfrm>
              <a:prstGeom prst="ellipse">
                <a:avLst/>
              </a:prstGeom>
              <a:noFill/>
              <a:ln w="19050">
                <a:solidFill>
                  <a:srgbClr val="760025">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350521" y="76200"/>
                <a:ext cx="0" cy="320040"/>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rot="5400000">
              <a:off x="778245" y="817804"/>
              <a:ext cx="0" cy="291684"/>
            </a:xfrm>
            <a:prstGeom prst="line">
              <a:avLst/>
            </a:prstGeom>
            <a:ln w="19050">
              <a:solidFill>
                <a:srgbClr val="760025">
                  <a:alpha val="4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13450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p:txStyles>
    <p:titleStyle>
      <a:lvl1pPr algn="ctr" defTabSz="914400" rtl="0" eaLnBrk="1" latinLnBrk="0" hangingPunct="1">
        <a:spcBef>
          <a:spcPct val="0"/>
        </a:spcBef>
        <a:buNone/>
        <a:defRPr sz="4000" kern="1200">
          <a:solidFill>
            <a:srgbClr val="76002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76002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76002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76002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76002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76002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2000" t="6000" r="2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7200"/>
            <a:ext cx="8686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722437"/>
            <a:ext cx="8610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3400" y="6388034"/>
            <a:ext cx="1143000" cy="301756"/>
          </a:xfrm>
          <a:prstGeom prst="rect">
            <a:avLst/>
          </a:prstGeom>
        </p:spPr>
        <p:txBody>
          <a:bodyPr vert="horz" lIns="91440" tIns="45720" rIns="91440" bIns="45720" rtlCol="0" anchor="ctr"/>
          <a:lstStyle>
            <a:lvl1pPr algn="l">
              <a:defRPr sz="1200">
                <a:solidFill>
                  <a:srgbClr val="4D6778"/>
                </a:solidFill>
              </a:defRPr>
            </a:lvl1pPr>
          </a:lstStyle>
          <a:p>
            <a:r>
              <a:rPr lang="en-US"/>
              <a:t>January 2025</a:t>
            </a:r>
            <a:endParaRPr lang="en-US" dirty="0"/>
          </a:p>
        </p:txBody>
      </p:sp>
      <p:sp>
        <p:nvSpPr>
          <p:cNvPr id="5" name="Footer Placeholder 4"/>
          <p:cNvSpPr>
            <a:spLocks noGrp="1"/>
          </p:cNvSpPr>
          <p:nvPr>
            <p:ph type="ftr" sz="quarter" idx="3"/>
          </p:nvPr>
        </p:nvSpPr>
        <p:spPr>
          <a:xfrm>
            <a:off x="1883664" y="6368542"/>
            <a:ext cx="5715000" cy="365125"/>
          </a:xfrm>
          <a:prstGeom prst="rect">
            <a:avLst/>
          </a:prstGeom>
        </p:spPr>
        <p:txBody>
          <a:bodyPr vert="horz" lIns="91440" tIns="45720" rIns="91440" bIns="45720" rtlCol="0" anchor="ctr"/>
          <a:lstStyle>
            <a:lvl1pPr algn="ctr">
              <a:defRPr sz="1200">
                <a:solidFill>
                  <a:srgbClr val="4D6778"/>
                </a:solidFill>
              </a:defRPr>
            </a:lvl1pPr>
          </a:lstStyle>
          <a:p>
            <a:r>
              <a:rPr lang="en-US"/>
              <a:t>The Nuts and Bolts of New Ventures Copyright 2025, Joe Hadzima,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D6778"/>
                </a:solidFill>
              </a:defRPr>
            </a:lvl1pPr>
          </a:lstStyle>
          <a:p>
            <a:fld id="{53652187-F495-4AAC-89E6-EA9F40767214}" type="slidenum">
              <a:rPr lang="en-US" smtClean="0"/>
              <a:pPr/>
              <a:t>‹#›</a:t>
            </a:fld>
            <a:endParaRPr lang="en-US" dirty="0"/>
          </a:p>
        </p:txBody>
      </p:sp>
      <p:sp>
        <p:nvSpPr>
          <p:cNvPr id="36" name="Line 4"/>
          <p:cNvSpPr>
            <a:spLocks noChangeShapeType="1"/>
          </p:cNvSpPr>
          <p:nvPr/>
        </p:nvSpPr>
        <p:spPr bwMode="auto">
          <a:xfrm flipH="1">
            <a:off x="177800" y="25400"/>
            <a:ext cx="0" cy="6832600"/>
          </a:xfrm>
          <a:prstGeom prst="line">
            <a:avLst/>
          </a:prstGeom>
          <a:noFill/>
          <a:ln w="9525">
            <a:solidFill>
              <a:srgbClr val="4D6778"/>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 name="Line 5"/>
          <p:cNvSpPr>
            <a:spLocks noChangeShapeType="1"/>
          </p:cNvSpPr>
          <p:nvPr/>
        </p:nvSpPr>
        <p:spPr bwMode="auto">
          <a:xfrm>
            <a:off x="213360" y="408432"/>
            <a:ext cx="8778240" cy="0"/>
          </a:xfrm>
          <a:prstGeom prst="line">
            <a:avLst/>
          </a:prstGeom>
          <a:noFill/>
          <a:ln w="9525">
            <a:solidFill>
              <a:srgbClr val="4D6778"/>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sp>
        <p:nvSpPr>
          <p:cNvPr id="38" name="Line 4"/>
          <p:cNvSpPr>
            <a:spLocks noChangeShapeType="1"/>
          </p:cNvSpPr>
          <p:nvPr/>
        </p:nvSpPr>
        <p:spPr bwMode="auto">
          <a:xfrm flipH="1">
            <a:off x="8968740" y="0"/>
            <a:ext cx="0" cy="6858000"/>
          </a:xfrm>
          <a:prstGeom prst="line">
            <a:avLst/>
          </a:prstGeom>
          <a:noFill/>
          <a:ln w="9525">
            <a:solidFill>
              <a:srgbClr val="4D6778"/>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sp>
        <p:nvSpPr>
          <p:cNvPr id="39" name="Line 7"/>
          <p:cNvSpPr>
            <a:spLocks noChangeShapeType="1"/>
          </p:cNvSpPr>
          <p:nvPr/>
        </p:nvSpPr>
        <p:spPr bwMode="auto">
          <a:xfrm flipH="1">
            <a:off x="21639213" y="76200"/>
            <a:ext cx="1587" cy="9702800"/>
          </a:xfrm>
          <a:prstGeom prst="line">
            <a:avLst/>
          </a:prstGeom>
          <a:noFill/>
          <a:ln w="9525">
            <a:solidFill>
              <a:srgbClr val="AFAFAF"/>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0" name="Line 5"/>
          <p:cNvSpPr>
            <a:spLocks noChangeShapeType="1"/>
          </p:cNvSpPr>
          <p:nvPr/>
        </p:nvSpPr>
        <p:spPr bwMode="auto">
          <a:xfrm>
            <a:off x="175260" y="6336792"/>
            <a:ext cx="8778240" cy="0"/>
          </a:xfrm>
          <a:prstGeom prst="line">
            <a:avLst/>
          </a:prstGeom>
          <a:noFill/>
          <a:ln w="9525">
            <a:solidFill>
              <a:srgbClr val="4D6778"/>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lvl="0"/>
            <a:endParaRPr lang="en-US"/>
          </a:p>
        </p:txBody>
      </p:sp>
      <p:pic>
        <p:nvPicPr>
          <p:cNvPr id="61" name="Picture 2"/>
          <p:cNvPicPr>
            <a:picLocks noChangeAspect="1" noChangeArrowheads="1"/>
          </p:cNvPicPr>
          <p:nvPr/>
        </p:nvPicPr>
        <p:blipFill>
          <a:blip r:embed="rId15">
            <a:alphaModFix amt="80000"/>
            <a:extLst>
              <a:ext uri="{28A0092B-C50C-407E-A947-70E740481C1C}">
                <a14:useLocalDpi xmlns:a14="http://schemas.microsoft.com/office/drawing/2010/main" val="0"/>
              </a:ext>
            </a:extLst>
          </a:blip>
          <a:srcRect/>
          <a:stretch>
            <a:fillRect/>
          </a:stretch>
        </p:blipFill>
        <p:spPr bwMode="auto">
          <a:xfrm>
            <a:off x="141137" y="30956"/>
            <a:ext cx="419100" cy="39370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25400">
                <a:solidFill>
                  <a:srgbClr val="FFFFFF">
                    <a:alpha val="79999"/>
                  </a:srgbClr>
                </a:solidFill>
                <a:miter lim="800000"/>
                <a:headEnd/>
                <a:tailEnd/>
              </a14:hiddenLine>
            </a:ext>
          </a:extLst>
        </p:spPr>
      </p:pic>
      <p:pic>
        <p:nvPicPr>
          <p:cNvPr id="62" name="Picture 2"/>
          <p:cNvPicPr>
            <a:picLocks noChangeAspect="1" noChangeArrowheads="1"/>
          </p:cNvPicPr>
          <p:nvPr/>
        </p:nvPicPr>
        <p:blipFill>
          <a:blip r:embed="rId15">
            <a:alphaModFix amt="80000"/>
            <a:extLst>
              <a:ext uri="{28A0092B-C50C-407E-A947-70E740481C1C}">
                <a14:useLocalDpi xmlns:a14="http://schemas.microsoft.com/office/drawing/2010/main" val="0"/>
              </a:ext>
            </a:extLst>
          </a:blip>
          <a:srcRect/>
          <a:stretch>
            <a:fillRect/>
          </a:stretch>
        </p:blipFill>
        <p:spPr bwMode="auto">
          <a:xfrm>
            <a:off x="8551236" y="6313814"/>
            <a:ext cx="419100" cy="39370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25400">
                <a:solidFill>
                  <a:srgbClr val="FFFFFF">
                    <a:alpha val="79999"/>
                  </a:srgbClr>
                </a:solidFill>
                <a:miter lim="800000"/>
                <a:headEnd/>
                <a:tailEnd/>
              </a14:hiddenLine>
            </a:ext>
          </a:extLst>
        </p:spPr>
      </p:pic>
      <p:pic>
        <p:nvPicPr>
          <p:cNvPr id="63" name="Picture 2"/>
          <p:cNvPicPr>
            <a:picLocks noChangeAspect="1" noChangeArrowheads="1"/>
          </p:cNvPicPr>
          <p:nvPr/>
        </p:nvPicPr>
        <p:blipFill>
          <a:blip r:embed="rId15">
            <a:alphaModFix amt="80000"/>
            <a:extLst>
              <a:ext uri="{28A0092B-C50C-407E-A947-70E740481C1C}">
                <a14:useLocalDpi xmlns:a14="http://schemas.microsoft.com/office/drawing/2010/main" val="0"/>
              </a:ext>
            </a:extLst>
          </a:blip>
          <a:srcRect/>
          <a:stretch>
            <a:fillRect/>
          </a:stretch>
        </p:blipFill>
        <p:spPr bwMode="auto">
          <a:xfrm>
            <a:off x="8551236" y="30956"/>
            <a:ext cx="419100" cy="39370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25400">
                <a:solidFill>
                  <a:srgbClr val="FFFFFF">
                    <a:alpha val="79999"/>
                  </a:srgbClr>
                </a:solidFill>
                <a:miter lim="800000"/>
                <a:headEnd/>
                <a:tailEnd/>
              </a14:hiddenLine>
            </a:ext>
          </a:extLst>
        </p:spPr>
      </p:pic>
      <p:pic>
        <p:nvPicPr>
          <p:cNvPr id="65" name="Picture 2"/>
          <p:cNvPicPr>
            <a:picLocks noChangeAspect="1" noChangeArrowheads="1"/>
          </p:cNvPicPr>
          <p:nvPr/>
        </p:nvPicPr>
        <p:blipFill>
          <a:blip r:embed="rId15">
            <a:alphaModFix amt="80000"/>
            <a:extLst>
              <a:ext uri="{28A0092B-C50C-407E-A947-70E740481C1C}">
                <a14:useLocalDpi xmlns:a14="http://schemas.microsoft.com/office/drawing/2010/main" val="0"/>
              </a:ext>
            </a:extLst>
          </a:blip>
          <a:srcRect/>
          <a:stretch>
            <a:fillRect/>
          </a:stretch>
        </p:blipFill>
        <p:spPr bwMode="auto">
          <a:xfrm>
            <a:off x="124045" y="6322360"/>
            <a:ext cx="419100" cy="39370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25400">
                <a:solidFill>
                  <a:srgbClr val="FFFFFF">
                    <a:alpha val="79999"/>
                  </a:srgbClr>
                </a:solidFill>
                <a:miter lim="800000"/>
                <a:headEnd/>
                <a:tailEnd/>
              </a14:hiddenLine>
            </a:ext>
          </a:extLst>
        </p:spPr>
      </p:pic>
    </p:spTree>
    <p:extLst>
      <p:ext uri="{BB962C8B-B14F-4D97-AF65-F5344CB8AC3E}">
        <p14:creationId xmlns:p14="http://schemas.microsoft.com/office/powerpoint/2010/main" val="2594029924"/>
      </p:ext>
    </p:extLst>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p:txStyles>
    <p:titleStyle>
      <a:lvl1pPr algn="ctr" defTabSz="914400" rtl="0" eaLnBrk="1" latinLnBrk="0" hangingPunct="1">
        <a:spcBef>
          <a:spcPct val="0"/>
        </a:spcBef>
        <a:buNone/>
        <a:defRPr sz="4400" kern="1200">
          <a:solidFill>
            <a:srgbClr val="4D677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D677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4D677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4D677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4D677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4D677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cw.mit.edu/help/faq-fair-use/"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mailto:jgh@mit.edu" TargetMode="External"/><Relationship Id="rId3" Type="http://schemas.openxmlformats.org/officeDocument/2006/relationships/hyperlink" Target="http://mitsloan.mit.edu/faculty/detail.php?in_spseqno=15111&amp;co_list=F" TargetMode="External"/><Relationship Id="rId7" Type="http://schemas.openxmlformats.org/officeDocument/2006/relationships/hyperlink" Target="http://see-the-forest.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en.wikipedia.org/wiki/MIT_Enterprise_Forum" TargetMode="External"/><Relationship Id="rId5" Type="http://schemas.openxmlformats.org/officeDocument/2006/relationships/hyperlink" Target="http://100k.mit.edu/" TargetMode="External"/><Relationship Id="rId4" Type="http://schemas.openxmlformats.org/officeDocument/2006/relationships/hyperlink" Target="http://sandw.com/professionals-73.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inkedin.com/in/janet-annika-chan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in/supriya-sanjay-35a02737/"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ocw.mit.edu/help/faq-fair-us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nutsandbolts.mit.edu/"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help/faq-fair-use/"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mitprod.sharepoint.com/sites/OCW-CMS/Shared%20Documents/Forms/AllItems.aspx?id=%2Fsites%2FOCW%2DCMS%2FShared%20Documents%2FOriginals%2DNEW%2F15%2F15%2E393%2FIAP25%2FVideo%2FSlates&amp;viewid=4a3c4544%2Dd598%2D4be0%2Db2dd%2Dbc8260eb507f&amp;newTargetListUrl=%2Fsites%2FOCW%2DCMS%2FShared%20Documents&amp;viewpath=%2Fsites%2FOCW%2DCMS%2FShared%20Documents%2FForms%2FAllItems%2Easpx" TargetMode="Externa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3000" dirty="0"/>
              <a:t>The Nuts and Bolts of New Ventures</a:t>
            </a:r>
            <a:br>
              <a:rPr lang="en-US" sz="2800" dirty="0"/>
            </a:br>
            <a:r>
              <a:rPr lang="en-US" sz="2400" dirty="0"/>
              <a:t>MIT Course 15.393 (36th Year)</a:t>
            </a:r>
          </a:p>
        </p:txBody>
      </p:sp>
      <p:sp>
        <p:nvSpPr>
          <p:cNvPr id="2052" name="Rectangle 4"/>
          <p:cNvSpPr>
            <a:spLocks noGrp="1" noChangeArrowheads="1"/>
          </p:cNvSpPr>
          <p:nvPr>
            <p:ph idx="1"/>
          </p:nvPr>
        </p:nvSpPr>
        <p:spPr bwMode="auto">
          <a:xfrm>
            <a:off x="512826" y="3891860"/>
            <a:ext cx="8136636" cy="1339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lnSpc>
                <a:spcPct val="80000"/>
              </a:lnSpc>
              <a:buNone/>
            </a:pPr>
            <a:r>
              <a:rPr lang="en-US" sz="2400" b="1" dirty="0">
                <a:latin typeface="Arial Narrow" pitchFamily="34" charset="0"/>
                <a:cs typeface="+mn-cs"/>
              </a:rPr>
              <a:t>Joe Hadzima</a:t>
            </a:r>
          </a:p>
          <a:p>
            <a:pPr marL="0" indent="0" algn="ctr">
              <a:lnSpc>
                <a:spcPct val="80000"/>
              </a:lnSpc>
              <a:spcBef>
                <a:spcPct val="0"/>
              </a:spcBef>
              <a:buNone/>
            </a:pPr>
            <a:r>
              <a:rPr lang="en-US" sz="1600" dirty="0">
                <a:solidFill>
                  <a:srgbClr val="4D6778"/>
                </a:solidFill>
                <a:latin typeface="Arial Narrow" pitchFamily="34" charset="0"/>
                <a:cs typeface="+mn-cs"/>
              </a:rPr>
              <a:t>(MIT S.B., M.S. in Management; J.D. Harvard Law)</a:t>
            </a:r>
          </a:p>
          <a:p>
            <a:pPr marL="0" indent="0" algn="ctr">
              <a:lnSpc>
                <a:spcPct val="80000"/>
              </a:lnSpc>
              <a:spcBef>
                <a:spcPct val="0"/>
              </a:spcBef>
              <a:buNone/>
            </a:pPr>
            <a:r>
              <a:rPr lang="en-US" sz="1600" dirty="0">
                <a:solidFill>
                  <a:srgbClr val="4D6778"/>
                </a:solidFill>
                <a:latin typeface="Arial Narrow" pitchFamily="34" charset="0"/>
                <a:cs typeface="+mn-cs"/>
              </a:rPr>
              <a:t>Senior Lecturer, MIT Sloan School</a:t>
            </a:r>
          </a:p>
          <a:p>
            <a:pPr marL="0" indent="0" algn="ctr">
              <a:lnSpc>
                <a:spcPct val="80000"/>
              </a:lnSpc>
              <a:spcBef>
                <a:spcPct val="0"/>
              </a:spcBef>
              <a:buNone/>
            </a:pPr>
            <a:r>
              <a:rPr lang="en-US" sz="1600" dirty="0">
                <a:solidFill>
                  <a:srgbClr val="4D6778"/>
                </a:solidFill>
                <a:latin typeface="Arial Narrow" pitchFamily="34" charset="0"/>
                <a:cs typeface="+mn-cs"/>
              </a:rPr>
              <a:t>Managing Director, Main Street Partners</a:t>
            </a:r>
          </a:p>
          <a:p>
            <a:pPr marL="0" indent="0" algn="ctr">
              <a:lnSpc>
                <a:spcPct val="80000"/>
              </a:lnSpc>
              <a:spcBef>
                <a:spcPct val="0"/>
              </a:spcBef>
              <a:buNone/>
            </a:pPr>
            <a:r>
              <a:rPr lang="en-US" sz="1600" dirty="0">
                <a:solidFill>
                  <a:srgbClr val="4D6778"/>
                </a:solidFill>
                <a:latin typeface="Arial Narrow" pitchFamily="34" charset="0"/>
                <a:cs typeface="+mn-cs"/>
              </a:rPr>
              <a:t>jgh@mit.edu</a:t>
            </a:r>
          </a:p>
          <a:p>
            <a:pPr>
              <a:lnSpc>
                <a:spcPct val="80000"/>
              </a:lnSpc>
            </a:pPr>
            <a:endParaRPr lang="en-US" sz="1600" dirty="0"/>
          </a:p>
          <a:p>
            <a:pPr>
              <a:lnSpc>
                <a:spcPct val="80000"/>
              </a:lnSpc>
            </a:pPr>
            <a:endParaRPr lang="en-US" sz="1600" dirty="0"/>
          </a:p>
          <a:p>
            <a:pPr>
              <a:lnSpc>
                <a:spcPct val="80000"/>
              </a:lnSpc>
            </a:pPr>
            <a:endParaRPr lang="en-US" sz="1600" dirty="0"/>
          </a:p>
        </p:txBody>
      </p:sp>
      <p:sp>
        <p:nvSpPr>
          <p:cNvPr id="8" name="Date Placeholder 3"/>
          <p:cNvSpPr>
            <a:spLocks noGrp="1"/>
          </p:cNvSpPr>
          <p:nvPr>
            <p:ph type="dt" sz="half" idx="10"/>
          </p:nvPr>
        </p:nvSpPr>
        <p:spPr/>
        <p:txBody>
          <a:bodyPr/>
          <a:lstStyle/>
          <a:p>
            <a:r>
              <a:rPr lang="en-US"/>
              <a:t>January 2025</a:t>
            </a:r>
            <a:endParaRPr lang="en-US" dirty="0">
              <a:solidFill>
                <a:srgbClr val="0000FF"/>
              </a:solidFill>
            </a:endParaRPr>
          </a:p>
        </p:txBody>
      </p:sp>
      <p:sp>
        <p:nvSpPr>
          <p:cNvPr id="9" name="Footer Placeholder 4"/>
          <p:cNvSpPr>
            <a:spLocks noGrp="1"/>
          </p:cNvSpPr>
          <p:nvPr>
            <p:ph type="ftr" sz="quarter" idx="11"/>
          </p:nvPr>
        </p:nvSpPr>
        <p:spPr>
          <a:prstGeom prst="rect">
            <a:avLst/>
          </a:prstGeom>
        </p:spPr>
        <p:txBody>
          <a:bodyPr/>
          <a:lstStyle/>
          <a:p>
            <a:r>
              <a:rPr lang="en-US" dirty="0"/>
              <a:t>The Nuts and Bolts of New Ventures Copyright 2025, Joe Hadzima</a:t>
            </a:r>
            <a:endParaRPr lang="en-US" sz="1000" b="0" dirty="0">
              <a:latin typeface="Times New Roman" pitchFamily="18" charset="0"/>
            </a:endParaRPr>
          </a:p>
        </p:txBody>
      </p:sp>
      <p:sp>
        <p:nvSpPr>
          <p:cNvPr id="2" name="Slide Number Placeholder 1"/>
          <p:cNvSpPr>
            <a:spLocks noGrp="1"/>
          </p:cNvSpPr>
          <p:nvPr>
            <p:ph type="sldNum" sz="quarter" idx="12"/>
          </p:nvPr>
        </p:nvSpPr>
        <p:spPr/>
        <p:txBody>
          <a:bodyPr/>
          <a:lstStyle/>
          <a:p>
            <a:fld id="{E6677AF7-9EED-4392-B4B8-2553A1AB996D}" type="slidenum">
              <a:rPr lang="en-US" smtClean="0"/>
              <a:pPr/>
              <a:t>1</a:t>
            </a:fld>
            <a:endParaRPr lang="en-US"/>
          </a:p>
        </p:txBody>
      </p:sp>
      <p:pic>
        <p:nvPicPr>
          <p:cNvPr id="2053" name="Picture 5" descr="sche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05000"/>
            <a:ext cx="2133600" cy="133985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
          <p:cNvSpPr>
            <a:spLocks noChangeArrowheads="1"/>
          </p:cNvSpPr>
          <p:nvPr/>
        </p:nvSpPr>
        <p:spPr bwMode="auto">
          <a:xfrm>
            <a:off x="838200" y="4887671"/>
            <a:ext cx="7620000" cy="153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pPr>
            <a:endParaRPr lang="en-US" sz="1600" dirty="0">
              <a:solidFill>
                <a:srgbClr val="008000"/>
              </a:solidFill>
              <a:latin typeface="Arial Narrow" pitchFamily="34" charset="0"/>
            </a:endParaRPr>
          </a:p>
          <a:p>
            <a:pPr algn="ctr">
              <a:lnSpc>
                <a:spcPct val="80000"/>
              </a:lnSpc>
            </a:pPr>
            <a:endParaRPr lang="en-US" sz="1600" dirty="0">
              <a:solidFill>
                <a:srgbClr val="4D6778"/>
              </a:solidFill>
              <a:latin typeface="Arial Narrow" pitchFamily="34" charset="0"/>
            </a:endParaRPr>
          </a:p>
          <a:p>
            <a:pPr algn="ctr">
              <a:lnSpc>
                <a:spcPct val="80000"/>
              </a:lnSpc>
            </a:pPr>
            <a:endParaRPr lang="en-US" sz="1600" dirty="0">
              <a:solidFill>
                <a:srgbClr val="4D6778"/>
              </a:solidFill>
              <a:latin typeface="Arial Narrow" pitchFamily="34" charset="0"/>
            </a:endParaRPr>
          </a:p>
          <a:p>
            <a:pPr algn="ctr">
              <a:lnSpc>
                <a:spcPct val="80000"/>
              </a:lnSpc>
            </a:pPr>
            <a:endParaRPr lang="en-US" sz="1400" dirty="0">
              <a:solidFill>
                <a:srgbClr val="760025"/>
              </a:solidFill>
              <a:latin typeface="Arial Narrow" pitchFamily="34" charset="0"/>
            </a:endParaRPr>
          </a:p>
          <a:p>
            <a:pPr algn="ctr">
              <a:lnSpc>
                <a:spcPct val="80000"/>
              </a:lnSpc>
            </a:pPr>
            <a:r>
              <a:rPr lang="en-US" sz="2000" b="1" dirty="0">
                <a:solidFill>
                  <a:srgbClr val="760025"/>
                </a:solidFill>
                <a:latin typeface="Arial Narrow" pitchFamily="34" charset="0"/>
              </a:rPr>
              <a:t>nutsandbolts.mit.edu</a:t>
            </a:r>
            <a:r>
              <a:rPr lang="en-US" sz="1600" dirty="0">
                <a:solidFill>
                  <a:srgbClr val="760025"/>
                </a:solidFill>
                <a:latin typeface="Arial Narrow" pitchFamily="34" charset="0"/>
              </a:rPr>
              <a:t>           </a:t>
            </a:r>
          </a:p>
        </p:txBody>
      </p:sp>
    </p:spTree>
    <p:extLst>
      <p:ext uri="{BB962C8B-B14F-4D97-AF65-F5344CB8AC3E}">
        <p14:creationId xmlns:p14="http://schemas.microsoft.com/office/powerpoint/2010/main" val="303341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The Reality</a:t>
            </a:r>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10</a:t>
            </a:fld>
            <a:endParaRPr lang="en-US" dirty="0"/>
          </a:p>
        </p:txBody>
      </p:sp>
      <p:pic>
        <p:nvPicPr>
          <p:cNvPr id="9" name="Picture 8">
            <a:extLst>
              <a:ext uri="{FF2B5EF4-FFF2-40B4-BE49-F238E27FC236}">
                <a16:creationId xmlns:a16="http://schemas.microsoft.com/office/drawing/2014/main" id="{EEA920AD-24B5-4EC0-B176-2196322C5CCA}"/>
              </a:ext>
            </a:extLst>
          </p:cNvPr>
          <p:cNvPicPr>
            <a:picLocks noChangeAspect="1"/>
          </p:cNvPicPr>
          <p:nvPr/>
        </p:nvPicPr>
        <p:blipFill>
          <a:blip r:embed="rId3"/>
          <a:stretch>
            <a:fillRect/>
          </a:stretch>
        </p:blipFill>
        <p:spPr>
          <a:xfrm>
            <a:off x="320040" y="1730753"/>
            <a:ext cx="2320290" cy="2320290"/>
          </a:xfrm>
          <a:prstGeom prst="rect">
            <a:avLst/>
          </a:prstGeom>
        </p:spPr>
      </p:pic>
      <p:pic>
        <p:nvPicPr>
          <p:cNvPr id="10" name="Picture 9">
            <a:extLst>
              <a:ext uri="{FF2B5EF4-FFF2-40B4-BE49-F238E27FC236}">
                <a16:creationId xmlns:a16="http://schemas.microsoft.com/office/drawing/2014/main" id="{4E50453C-41F3-4782-B80E-89A92DACB1AF}"/>
              </a:ext>
            </a:extLst>
          </p:cNvPr>
          <p:cNvPicPr>
            <a:picLocks noChangeAspect="1"/>
          </p:cNvPicPr>
          <p:nvPr/>
        </p:nvPicPr>
        <p:blipFill>
          <a:blip r:embed="rId4"/>
          <a:stretch>
            <a:fillRect/>
          </a:stretch>
        </p:blipFill>
        <p:spPr>
          <a:xfrm>
            <a:off x="3538728" y="1631278"/>
            <a:ext cx="5394960" cy="4046220"/>
          </a:xfrm>
          <a:prstGeom prst="rect">
            <a:avLst/>
          </a:prstGeom>
        </p:spPr>
      </p:pic>
      <p:pic>
        <p:nvPicPr>
          <p:cNvPr id="11" name="Picture 10">
            <a:extLst>
              <a:ext uri="{FF2B5EF4-FFF2-40B4-BE49-F238E27FC236}">
                <a16:creationId xmlns:a16="http://schemas.microsoft.com/office/drawing/2014/main" id="{0B789F1D-8CFD-4B14-921B-B75DBADC9A5D}"/>
              </a:ext>
            </a:extLst>
          </p:cNvPr>
          <p:cNvPicPr>
            <a:picLocks noChangeAspect="1"/>
          </p:cNvPicPr>
          <p:nvPr/>
        </p:nvPicPr>
        <p:blipFill>
          <a:blip r:embed="rId5"/>
          <a:stretch>
            <a:fillRect/>
          </a:stretch>
        </p:blipFill>
        <p:spPr>
          <a:xfrm>
            <a:off x="317500" y="4124489"/>
            <a:ext cx="3086100" cy="1735144"/>
          </a:xfrm>
          <a:prstGeom prst="rect">
            <a:avLst/>
          </a:prstGeom>
        </p:spPr>
      </p:pic>
      <p:sp>
        <p:nvSpPr>
          <p:cNvPr id="12" name="Rectangle 11">
            <a:extLst>
              <a:ext uri="{FF2B5EF4-FFF2-40B4-BE49-F238E27FC236}">
                <a16:creationId xmlns:a16="http://schemas.microsoft.com/office/drawing/2014/main" id="{E68AF58A-55D5-481E-BC72-4ECFD59BAD31}"/>
              </a:ext>
            </a:extLst>
          </p:cNvPr>
          <p:cNvSpPr/>
          <p:nvPr/>
        </p:nvSpPr>
        <p:spPr>
          <a:xfrm>
            <a:off x="6324600" y="4051043"/>
            <a:ext cx="2499360" cy="1435357"/>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68AE3C-E945-484C-AE3C-B41D2E59FE50}"/>
              </a:ext>
            </a:extLst>
          </p:cNvPr>
          <p:cNvSpPr txBox="1"/>
          <p:nvPr/>
        </p:nvSpPr>
        <p:spPr>
          <a:xfrm flipH="1">
            <a:off x="3886200" y="5542215"/>
            <a:ext cx="2743200" cy="461665"/>
          </a:xfrm>
          <a:prstGeom prst="rect">
            <a:avLst/>
          </a:prstGeom>
          <a:noFill/>
        </p:spPr>
        <p:txBody>
          <a:bodyPr wrap="square" rtlCol="0">
            <a:spAutoFit/>
          </a:bodyPr>
          <a:lstStyle/>
          <a:p>
            <a:r>
              <a:rPr lang="en-US" sz="800" b="0" i="0" u="none" strike="noStrike" baseline="0" dirty="0">
                <a:solidFill>
                  <a:srgbClr val="000000"/>
                </a:solidFill>
                <a:latin typeface="Calibri" panose="020F0502020204030204" pitchFamily="34" charset="0"/>
              </a:rPr>
              <a:t>© </a:t>
            </a:r>
            <a:r>
              <a:rPr lang="en-US" sz="800" b="0" i="0" u="none" strike="noStrike" baseline="0" dirty="0" err="1">
                <a:solidFill>
                  <a:srgbClr val="000000"/>
                </a:solidFill>
                <a:latin typeface="Calibri" panose="020F0502020204030204" pitchFamily="34" charset="0"/>
              </a:rPr>
              <a:t>Advisorabbate</a:t>
            </a:r>
            <a:r>
              <a:rPr lang="en-US" sz="800" b="0" i="0" u="none" strike="noStrike" baseline="0" dirty="0">
                <a:solidFill>
                  <a:srgbClr val="000000"/>
                </a:solidFill>
                <a:latin typeface="Calibri" panose="020F0502020204030204" pitchFamily="34" charset="0"/>
              </a:rPr>
              <a:t>. All rights reserved. This content is excluded from our Creative Commons license. For more information, see </a:t>
            </a:r>
            <a:r>
              <a:rPr lang="en-US" sz="800" b="0" i="0" u="none" strike="noStrike" baseline="0" dirty="0">
                <a:solidFill>
                  <a:srgbClr val="0000FF"/>
                </a:solidFill>
                <a:latin typeface="Calibri" panose="020F0502020204030204" pitchFamily="34" charset="0"/>
                <a:hlinkClick r:id="rId6"/>
              </a:rPr>
              <a:t>https://ocw.mit.edu/help/faq-fair-use/</a:t>
            </a:r>
            <a:endParaRPr lang="en-US" sz="800" dirty="0"/>
          </a:p>
        </p:txBody>
      </p:sp>
      <p:sp>
        <p:nvSpPr>
          <p:cNvPr id="8" name="TextBox 7">
            <a:extLst>
              <a:ext uri="{FF2B5EF4-FFF2-40B4-BE49-F238E27FC236}">
                <a16:creationId xmlns:a16="http://schemas.microsoft.com/office/drawing/2014/main" id="{E7A3C9EB-DFB8-41A2-8BED-51628BE95433}"/>
              </a:ext>
            </a:extLst>
          </p:cNvPr>
          <p:cNvSpPr txBox="1"/>
          <p:nvPr/>
        </p:nvSpPr>
        <p:spPr>
          <a:xfrm>
            <a:off x="437303" y="5875127"/>
            <a:ext cx="3276600" cy="461665"/>
          </a:xfrm>
          <a:prstGeom prst="rect">
            <a:avLst/>
          </a:prstGeom>
          <a:noFill/>
        </p:spPr>
        <p:txBody>
          <a:bodyPr wrap="square" rtlCol="0">
            <a:spAutoFit/>
          </a:bodyPr>
          <a:lstStyle/>
          <a:p>
            <a:r>
              <a:rPr lang="en-US" sz="800" b="0" i="0" u="none" strike="noStrike" baseline="0" dirty="0">
                <a:solidFill>
                  <a:srgbClr val="000000"/>
                </a:solidFill>
                <a:latin typeface="Calibri" panose="020F0502020204030204" pitchFamily="34" charset="0"/>
              </a:rPr>
              <a:t>© </a:t>
            </a:r>
            <a:r>
              <a:rPr lang="en-US" sz="800" b="0" i="0" u="none" strike="noStrike" baseline="0" dirty="0" err="1">
                <a:solidFill>
                  <a:srgbClr val="000000"/>
                </a:solidFill>
                <a:latin typeface="Calibri" panose="020F0502020204030204" pitchFamily="34" charset="0"/>
              </a:rPr>
              <a:t>SizeUp</a:t>
            </a:r>
            <a:r>
              <a:rPr lang="en-US" sz="800" b="0" i="0" u="none" strike="noStrike" baseline="0" dirty="0">
                <a:solidFill>
                  <a:srgbClr val="000000"/>
                </a:solidFill>
                <a:latin typeface="Calibri" panose="020F0502020204030204" pitchFamily="34" charset="0"/>
              </a:rPr>
              <a:t>, Inc. All rights reserved. This content is excluded from our Creative Commons license. For more information, see </a:t>
            </a:r>
            <a:r>
              <a:rPr lang="en-US" sz="800" b="0" i="0" u="none" strike="noStrike" baseline="0" dirty="0">
                <a:solidFill>
                  <a:srgbClr val="0000FF"/>
                </a:solidFill>
                <a:latin typeface="Calibri" panose="020F0502020204030204" pitchFamily="34" charset="0"/>
                <a:hlinkClick r:id="rId6"/>
              </a:rPr>
              <a:t>https://ocw.mit.edu/help/faq-fair-use/ </a:t>
            </a:r>
            <a:endParaRPr lang="en-US" sz="800" dirty="0"/>
          </a:p>
        </p:txBody>
      </p:sp>
    </p:spTree>
    <p:extLst>
      <p:ext uri="{BB962C8B-B14F-4D97-AF65-F5344CB8AC3E}">
        <p14:creationId xmlns:p14="http://schemas.microsoft.com/office/powerpoint/2010/main" val="412531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9FFE0F-7FAC-4DB7-A2A8-4D9F54D36134}"/>
              </a:ext>
            </a:extLst>
          </p:cNvPr>
          <p:cNvSpPr>
            <a:spLocks noGrp="1"/>
          </p:cNvSpPr>
          <p:nvPr>
            <p:ph type="title"/>
          </p:nvPr>
        </p:nvSpPr>
        <p:spPr/>
        <p:txBody>
          <a:bodyPr/>
          <a:lstStyle/>
          <a:p>
            <a:r>
              <a:rPr lang="en-US" dirty="0"/>
              <a:t>Perhaps All Is Not Dismal?</a:t>
            </a:r>
          </a:p>
        </p:txBody>
      </p:sp>
      <p:sp>
        <p:nvSpPr>
          <p:cNvPr id="9" name="Content Placeholder 8">
            <a:extLst>
              <a:ext uri="{FF2B5EF4-FFF2-40B4-BE49-F238E27FC236}">
                <a16:creationId xmlns:a16="http://schemas.microsoft.com/office/drawing/2014/main" id="{E756EC95-F8A1-48DF-AF60-DC9167602415}"/>
              </a:ext>
            </a:extLst>
          </p:cNvPr>
          <p:cNvSpPr>
            <a:spLocks noGrp="1"/>
          </p:cNvSpPr>
          <p:nvPr>
            <p:ph sz="half" idx="2"/>
          </p:nvPr>
        </p:nvSpPr>
        <p:spPr>
          <a:xfrm>
            <a:off x="381000" y="2514600"/>
            <a:ext cx="7848600" cy="4419600"/>
          </a:xfrm>
        </p:spPr>
        <p:txBody>
          <a:bodyPr>
            <a:normAutofit/>
          </a:bodyPr>
          <a:lstStyle/>
          <a:p>
            <a:r>
              <a:rPr lang="en-US" dirty="0">
                <a:solidFill>
                  <a:srgbClr val="4D6778"/>
                </a:solidFill>
              </a:rPr>
              <a:t>2009 Kaufman Study</a:t>
            </a:r>
          </a:p>
          <a:p>
            <a:r>
              <a:rPr lang="en-US" dirty="0"/>
              <a:t>25,800</a:t>
            </a:r>
            <a:r>
              <a:rPr lang="en-US" dirty="0">
                <a:solidFill>
                  <a:srgbClr val="4D6778"/>
                </a:solidFill>
              </a:rPr>
              <a:t> currently active companies founded by MIT alums (</a:t>
            </a:r>
            <a:r>
              <a:rPr lang="en-US" dirty="0" err="1">
                <a:solidFill>
                  <a:srgbClr val="4D6778"/>
                </a:solidFill>
              </a:rPr>
              <a:t>120K</a:t>
            </a:r>
            <a:r>
              <a:rPr lang="en-US" dirty="0">
                <a:solidFill>
                  <a:srgbClr val="4D6778"/>
                </a:solidFill>
              </a:rPr>
              <a:t> total)</a:t>
            </a:r>
          </a:p>
          <a:p>
            <a:r>
              <a:rPr lang="en-US" dirty="0">
                <a:solidFill>
                  <a:srgbClr val="4D6778"/>
                </a:solidFill>
              </a:rPr>
              <a:t>Employ about </a:t>
            </a:r>
            <a:r>
              <a:rPr lang="en-US" dirty="0"/>
              <a:t>3.3 million people</a:t>
            </a:r>
          </a:p>
          <a:p>
            <a:r>
              <a:rPr lang="en-US" dirty="0">
                <a:solidFill>
                  <a:srgbClr val="4D6778"/>
                </a:solidFill>
              </a:rPr>
              <a:t>Annual world revenues of </a:t>
            </a:r>
            <a:r>
              <a:rPr lang="en-US" dirty="0"/>
              <a:t>$2 trillion</a:t>
            </a:r>
          </a:p>
          <a:p>
            <a:r>
              <a:rPr lang="en-US" dirty="0">
                <a:solidFill>
                  <a:srgbClr val="4D6778"/>
                </a:solidFill>
              </a:rPr>
              <a:t>equivalent of the </a:t>
            </a:r>
            <a:r>
              <a:rPr lang="en-US" dirty="0"/>
              <a:t>11</a:t>
            </a:r>
            <a:r>
              <a:rPr lang="en-US" baseline="30000" dirty="0"/>
              <a:t>th</a:t>
            </a:r>
            <a:r>
              <a:rPr lang="en-US" dirty="0"/>
              <a:t> largest economy</a:t>
            </a:r>
            <a:r>
              <a:rPr lang="en-US" dirty="0">
                <a:solidFill>
                  <a:srgbClr val="4D6778"/>
                </a:solidFill>
              </a:rPr>
              <a:t> in the world.</a:t>
            </a:r>
          </a:p>
        </p:txBody>
      </p:sp>
      <p:sp>
        <p:nvSpPr>
          <p:cNvPr id="4" name="Date Placeholder 3">
            <a:extLst>
              <a:ext uri="{FF2B5EF4-FFF2-40B4-BE49-F238E27FC236}">
                <a16:creationId xmlns:a16="http://schemas.microsoft.com/office/drawing/2014/main" id="{356F6272-D2F0-4B9F-8F81-9C4222122048}"/>
              </a:ext>
            </a:extLst>
          </p:cNvPr>
          <p:cNvSpPr>
            <a:spLocks noGrp="1"/>
          </p:cNvSpPr>
          <p:nvPr>
            <p:ph type="dt" sz="half" idx="10"/>
          </p:nvPr>
        </p:nvSpPr>
        <p:spPr/>
        <p:txBody>
          <a:bodyPr/>
          <a:lstStyle/>
          <a:p>
            <a:r>
              <a:rPr lang="en-US"/>
              <a:t>January 2025</a:t>
            </a:r>
            <a:endParaRPr lang="en-US" dirty="0"/>
          </a:p>
        </p:txBody>
      </p:sp>
      <p:sp>
        <p:nvSpPr>
          <p:cNvPr id="5" name="Footer Placeholder 4">
            <a:extLst>
              <a:ext uri="{FF2B5EF4-FFF2-40B4-BE49-F238E27FC236}">
                <a16:creationId xmlns:a16="http://schemas.microsoft.com/office/drawing/2014/main" id="{7E2B3926-C790-492E-B58A-DD62211B103C}"/>
              </a:ext>
            </a:extLst>
          </p:cNvPr>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a:extLst>
              <a:ext uri="{FF2B5EF4-FFF2-40B4-BE49-F238E27FC236}">
                <a16:creationId xmlns:a16="http://schemas.microsoft.com/office/drawing/2014/main" id="{1505BB70-9BC8-4D00-9AE5-B14AB2CBACC0}"/>
              </a:ext>
            </a:extLst>
          </p:cNvPr>
          <p:cNvSpPr>
            <a:spLocks noGrp="1"/>
          </p:cNvSpPr>
          <p:nvPr>
            <p:ph type="sldNum" sz="quarter" idx="12"/>
          </p:nvPr>
        </p:nvSpPr>
        <p:spPr/>
        <p:txBody>
          <a:bodyPr/>
          <a:lstStyle/>
          <a:p>
            <a:fld id="{E6677AF7-9EED-4392-B4B8-2553A1AB996D}" type="slidenum">
              <a:rPr lang="en-US" smtClean="0"/>
              <a:pPr/>
              <a:t>11</a:t>
            </a:fld>
            <a:endParaRPr lang="en-US" dirty="0"/>
          </a:p>
        </p:txBody>
      </p:sp>
      <p:sp>
        <p:nvSpPr>
          <p:cNvPr id="3" name="Content Placeholder 2">
            <a:extLst>
              <a:ext uri="{FF2B5EF4-FFF2-40B4-BE49-F238E27FC236}">
                <a16:creationId xmlns:a16="http://schemas.microsoft.com/office/drawing/2014/main" id="{174C0199-0F1D-45C9-A3D2-F15932367938}"/>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36863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Why This Course?</a:t>
            </a:r>
          </a:p>
        </p:txBody>
      </p:sp>
      <p:sp>
        <p:nvSpPr>
          <p:cNvPr id="2" name="Content Placeholder 1"/>
          <p:cNvSpPr>
            <a:spLocks noGrp="1"/>
          </p:cNvSpPr>
          <p:nvPr>
            <p:ph idx="1"/>
          </p:nvPr>
        </p:nvSpPr>
        <p:spPr>
          <a:xfrm>
            <a:off x="381000" y="2027237"/>
            <a:ext cx="8458200" cy="4221163"/>
          </a:xfrm>
        </p:spPr>
        <p:txBody>
          <a:bodyPr>
            <a:normAutofit lnSpcReduction="10000"/>
          </a:bodyPr>
          <a:lstStyle/>
          <a:p>
            <a:pPr>
              <a:buFontTx/>
              <a:buChar char="•"/>
            </a:pPr>
            <a:r>
              <a:rPr lang="en-US" b="1" dirty="0">
                <a:solidFill>
                  <a:srgbClr val="4D6778"/>
                </a:solidFill>
                <a:latin typeface="Arial Narrow" pitchFamily="34" charset="0"/>
              </a:rPr>
              <a:t> Not About Theory --  It’s About </a:t>
            </a:r>
            <a:r>
              <a:rPr lang="en-US" b="1" dirty="0">
                <a:latin typeface="Arial Narrow" pitchFamily="34" charset="0"/>
              </a:rPr>
              <a:t>DOING</a:t>
            </a:r>
          </a:p>
          <a:p>
            <a:pPr>
              <a:buFontTx/>
              <a:buChar char="•"/>
            </a:pPr>
            <a:r>
              <a:rPr lang="en-US" b="1" dirty="0">
                <a:solidFill>
                  <a:srgbClr val="4D6778"/>
                </a:solidFill>
                <a:latin typeface="Arial Narrow" pitchFamily="34" charset="0"/>
              </a:rPr>
              <a:t> Planning and Executing </a:t>
            </a:r>
            <a:r>
              <a:rPr lang="en-US" b="1" dirty="0">
                <a:latin typeface="Arial Narrow" pitchFamily="34" charset="0"/>
              </a:rPr>
              <a:t>New Ventures</a:t>
            </a:r>
          </a:p>
          <a:p>
            <a:pPr lvl="1">
              <a:buFontTx/>
              <a:buChar char="•"/>
            </a:pPr>
            <a:r>
              <a:rPr lang="en-US" b="1" dirty="0">
                <a:solidFill>
                  <a:srgbClr val="4D6778"/>
                </a:solidFill>
                <a:latin typeface="Arial Narrow" pitchFamily="34" charset="0"/>
              </a:rPr>
              <a:t>Not Just Business – Sloan School of </a:t>
            </a:r>
            <a:r>
              <a:rPr lang="en-US" b="1" u="sng" dirty="0">
                <a:solidFill>
                  <a:srgbClr val="4D6778"/>
                </a:solidFill>
                <a:latin typeface="Arial Narrow" pitchFamily="34" charset="0"/>
              </a:rPr>
              <a:t>Management</a:t>
            </a:r>
          </a:p>
          <a:p>
            <a:pPr>
              <a:buFontTx/>
              <a:buChar char="•"/>
            </a:pPr>
            <a:r>
              <a:rPr lang="en-US" b="1" dirty="0">
                <a:solidFill>
                  <a:srgbClr val="4D6778"/>
                </a:solidFill>
                <a:latin typeface="Arial Narrow" pitchFamily="34" charset="0"/>
              </a:rPr>
              <a:t>Our Goal – Increase Your Probability of Success so You are in the </a:t>
            </a:r>
            <a:r>
              <a:rPr lang="en-US" b="1" dirty="0">
                <a:latin typeface="Arial Narrow" pitchFamily="34" charset="0"/>
              </a:rPr>
              <a:t>10% that Succeed</a:t>
            </a:r>
          </a:p>
          <a:p>
            <a:pPr>
              <a:buFontTx/>
              <a:buChar char="•"/>
            </a:pPr>
            <a:r>
              <a:rPr lang="en-US" b="1" dirty="0">
                <a:solidFill>
                  <a:srgbClr val="4D6778"/>
                </a:solidFill>
                <a:latin typeface="Arial Narrow" pitchFamily="34" charset="0"/>
              </a:rPr>
              <a:t>Entrepreneurship is a Lifetime, Incurable Disease</a:t>
            </a:r>
          </a:p>
          <a:p>
            <a:pPr lvl="1">
              <a:buFontTx/>
              <a:buChar char="•"/>
            </a:pPr>
            <a:r>
              <a:rPr lang="en-US" b="1" dirty="0">
                <a:solidFill>
                  <a:srgbClr val="4D6778"/>
                </a:solidFill>
                <a:latin typeface="Arial Narrow" pitchFamily="34" charset="0"/>
              </a:rPr>
              <a:t>Not Fatal, Highly Contagious and Transforming</a:t>
            </a:r>
          </a:p>
          <a:p>
            <a:pPr lvl="1">
              <a:buFontTx/>
              <a:buChar char="•"/>
            </a:pPr>
            <a:r>
              <a:rPr lang="en-US" b="1" dirty="0">
                <a:solidFill>
                  <a:srgbClr val="4D6778"/>
                </a:solidFill>
                <a:latin typeface="Arial Narrow" pitchFamily="34" charset="0"/>
              </a:rPr>
              <a:t>A Full Contact Sport</a:t>
            </a:r>
          </a:p>
          <a:p>
            <a:pPr>
              <a:buFontTx/>
              <a:buChar char="•"/>
            </a:pPr>
            <a:endParaRPr lang="en-US" b="1" dirty="0">
              <a:solidFill>
                <a:srgbClr val="4D6778"/>
              </a:solidFill>
              <a:latin typeface="Arial Narrow" pitchFamily="34" charset="0"/>
            </a:endParaRPr>
          </a:p>
          <a:p>
            <a:pPr marL="0" indent="0">
              <a:buNone/>
            </a:pPr>
            <a:endParaRPr lang="en-US" dirty="0"/>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12</a:t>
            </a:fld>
            <a:endParaRPr lang="en-US" dirty="0"/>
          </a:p>
        </p:txBody>
      </p:sp>
    </p:spTree>
    <p:extLst>
      <p:ext uri="{BB962C8B-B14F-4D97-AF65-F5344CB8AC3E}">
        <p14:creationId xmlns:p14="http://schemas.microsoft.com/office/powerpoint/2010/main" val="1236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What Will You Get?</a:t>
            </a:r>
          </a:p>
        </p:txBody>
      </p:sp>
      <p:sp>
        <p:nvSpPr>
          <p:cNvPr id="2" name="Content Placeholder 1"/>
          <p:cNvSpPr>
            <a:spLocks noGrp="1"/>
          </p:cNvSpPr>
          <p:nvPr>
            <p:ph idx="1"/>
          </p:nvPr>
        </p:nvSpPr>
        <p:spPr>
          <a:xfrm>
            <a:off x="381000" y="2027237"/>
            <a:ext cx="8458200" cy="4221163"/>
          </a:xfrm>
        </p:spPr>
        <p:txBody>
          <a:bodyPr>
            <a:normAutofit fontScale="77500" lnSpcReduction="20000"/>
          </a:bodyPr>
          <a:lstStyle/>
          <a:p>
            <a:pPr marL="173038" indent="-171450">
              <a:buFontTx/>
              <a:buChar char="•"/>
            </a:pPr>
            <a:r>
              <a:rPr lang="en-US" b="1" dirty="0">
                <a:solidFill>
                  <a:srgbClr val="4D6778"/>
                </a:solidFill>
                <a:latin typeface="Arial Narrow" pitchFamily="34" charset="0"/>
              </a:rPr>
              <a:t>You invest 6 evenings in this course</a:t>
            </a:r>
          </a:p>
          <a:p>
            <a:pPr marL="173038" indent="-171450">
              <a:buFontTx/>
              <a:buChar char="•"/>
            </a:pPr>
            <a:r>
              <a:rPr lang="en-US" b="1" dirty="0">
                <a:solidFill>
                  <a:srgbClr val="4D6778"/>
                </a:solidFill>
                <a:latin typeface="Arial Narrow" pitchFamily="34" charset="0"/>
              </a:rPr>
              <a:t>You Get new or enhanced skills:</a:t>
            </a:r>
          </a:p>
          <a:p>
            <a:pPr marL="512763" lvl="1">
              <a:buFont typeface="Wingdings" panose="05000000000000000000" pitchFamily="2" charset="2"/>
              <a:buChar char="Ø"/>
            </a:pPr>
            <a:r>
              <a:rPr lang="en-US" b="1" dirty="0">
                <a:solidFill>
                  <a:srgbClr val="4D6778"/>
                </a:solidFill>
                <a:latin typeface="Arial Narrow" pitchFamily="34" charset="0"/>
              </a:rPr>
              <a:t>How to Evaluate a venture idea from an impact and economic viewpoint</a:t>
            </a:r>
          </a:p>
          <a:p>
            <a:pPr marL="512763" lvl="1">
              <a:buFont typeface="Wingdings" panose="05000000000000000000" pitchFamily="2" charset="2"/>
              <a:buChar char="Ø"/>
            </a:pPr>
            <a:r>
              <a:rPr lang="en-US" b="1" dirty="0">
                <a:solidFill>
                  <a:srgbClr val="4D6778"/>
                </a:solidFill>
                <a:latin typeface="Arial Narrow" pitchFamily="34" charset="0"/>
              </a:rPr>
              <a:t>How to figure out Who is My Customer, Who Wants What I Have?</a:t>
            </a:r>
          </a:p>
          <a:p>
            <a:pPr marL="512763" lvl="1">
              <a:buFont typeface="Wingdings" panose="05000000000000000000" pitchFamily="2" charset="2"/>
              <a:buChar char="Ø"/>
            </a:pPr>
            <a:r>
              <a:rPr lang="en-US" b="1" dirty="0">
                <a:solidFill>
                  <a:srgbClr val="4D6778"/>
                </a:solidFill>
                <a:latin typeface="Arial Narrow" pitchFamily="34" charset="0"/>
              </a:rPr>
              <a:t>Where and How do I get the financial resources to launch and grow my venture?</a:t>
            </a:r>
          </a:p>
          <a:p>
            <a:pPr marL="512763" lvl="1">
              <a:buFont typeface="Wingdings" panose="05000000000000000000" pitchFamily="2" charset="2"/>
              <a:buChar char="Ø"/>
            </a:pPr>
            <a:r>
              <a:rPr lang="en-US" b="1" dirty="0">
                <a:solidFill>
                  <a:srgbClr val="4D6778"/>
                </a:solidFill>
                <a:latin typeface="Arial Narrow" pitchFamily="34" charset="0"/>
              </a:rPr>
              <a:t>How do I Scale my venture and make it Sustainable?</a:t>
            </a:r>
          </a:p>
          <a:p>
            <a:pPr marL="512763" lvl="1">
              <a:buFont typeface="Wingdings" panose="05000000000000000000" pitchFamily="2" charset="2"/>
              <a:buChar char="Ø"/>
            </a:pPr>
            <a:r>
              <a:rPr lang="en-US" b="1" dirty="0">
                <a:solidFill>
                  <a:srgbClr val="4D6778"/>
                </a:solidFill>
                <a:latin typeface="Arial Narrow" pitchFamily="34" charset="0"/>
              </a:rPr>
              <a:t>How do I Build and Retain a top notch Team - employees and advisers?</a:t>
            </a:r>
          </a:p>
          <a:p>
            <a:pPr marL="512763" lvl="1">
              <a:buFont typeface="Wingdings" panose="05000000000000000000" pitchFamily="2" charset="2"/>
              <a:buChar char="Ø"/>
            </a:pPr>
            <a:r>
              <a:rPr lang="en-US" b="1" dirty="0">
                <a:solidFill>
                  <a:srgbClr val="4D6778"/>
                </a:solidFill>
                <a:latin typeface="Arial Narrow" pitchFamily="34" charset="0"/>
              </a:rPr>
              <a:t>How do I Negotiate deals and resolve team conflicts?</a:t>
            </a:r>
          </a:p>
          <a:p>
            <a:pPr marL="512763" lvl="1">
              <a:buFont typeface="Wingdings" panose="05000000000000000000" pitchFamily="2" charset="2"/>
              <a:buChar char="Ø"/>
            </a:pPr>
            <a:r>
              <a:rPr lang="en-US" b="1" dirty="0">
                <a:solidFill>
                  <a:srgbClr val="4D6778"/>
                </a:solidFill>
                <a:latin typeface="Arial Narrow" pitchFamily="34" charset="0"/>
              </a:rPr>
              <a:t>What are the Legal Pitfalls I need to know about?</a:t>
            </a:r>
          </a:p>
          <a:p>
            <a:pPr marL="512763" lvl="1">
              <a:buFont typeface="Wingdings" panose="05000000000000000000" pitchFamily="2" charset="2"/>
              <a:buChar char="Ø"/>
            </a:pPr>
            <a:r>
              <a:rPr lang="en-US" b="1" dirty="0">
                <a:solidFill>
                  <a:srgbClr val="4D6778"/>
                </a:solidFill>
                <a:latin typeface="Arial Narrow" pitchFamily="34" charset="0"/>
              </a:rPr>
              <a:t>How do I Pitch my venture idea?</a:t>
            </a:r>
          </a:p>
          <a:p>
            <a:pPr marL="0" indent="0">
              <a:buNone/>
            </a:pPr>
            <a:endParaRPr lang="en-US" dirty="0"/>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13</a:t>
            </a:fld>
            <a:endParaRPr lang="en-US" dirty="0"/>
          </a:p>
        </p:txBody>
      </p:sp>
    </p:spTree>
    <p:extLst>
      <p:ext uri="{BB962C8B-B14F-4D97-AF65-F5344CB8AC3E}">
        <p14:creationId xmlns:p14="http://schemas.microsoft.com/office/powerpoint/2010/main" val="12368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a:bodyPr>
          <a:lstStyle/>
          <a:p>
            <a:r>
              <a:rPr lang="en-US" dirty="0"/>
              <a:t>Personal Questions For You</a:t>
            </a:r>
          </a:p>
        </p:txBody>
      </p:sp>
      <p:sp>
        <p:nvSpPr>
          <p:cNvPr id="2" name="Content Placeholder 1"/>
          <p:cNvSpPr>
            <a:spLocks noGrp="1"/>
          </p:cNvSpPr>
          <p:nvPr>
            <p:ph idx="1"/>
          </p:nvPr>
        </p:nvSpPr>
        <p:spPr>
          <a:xfrm>
            <a:off x="381000" y="2027237"/>
            <a:ext cx="8458200" cy="4221163"/>
          </a:xfrm>
        </p:spPr>
        <p:txBody>
          <a:bodyPr>
            <a:normAutofit/>
          </a:bodyPr>
          <a:lstStyle/>
          <a:p>
            <a:pPr marL="0" indent="0">
              <a:buNone/>
            </a:pPr>
            <a:r>
              <a:rPr lang="en-US" b="1" dirty="0">
                <a:latin typeface="Arial Narrow" pitchFamily="34" charset="0"/>
              </a:rPr>
              <a:t>There are a lot of moving pieces here:</a:t>
            </a:r>
          </a:p>
          <a:p>
            <a:pPr>
              <a:buFontTx/>
              <a:buChar char="•"/>
            </a:pPr>
            <a:r>
              <a:rPr lang="en-US" b="1" dirty="0">
                <a:latin typeface="Arial Narrow" pitchFamily="34" charset="0"/>
              </a:rPr>
              <a:t>Do I Really Want To Do This?</a:t>
            </a:r>
          </a:p>
          <a:p>
            <a:pPr>
              <a:buFontTx/>
              <a:buChar char="•"/>
            </a:pPr>
            <a:r>
              <a:rPr lang="en-US" b="1" dirty="0">
                <a:latin typeface="Arial Narrow" pitchFamily="34" charset="0"/>
              </a:rPr>
              <a:t>Should I Do This?</a:t>
            </a:r>
          </a:p>
          <a:p>
            <a:pPr>
              <a:buFontTx/>
              <a:buChar char="•"/>
            </a:pPr>
            <a:r>
              <a:rPr lang="en-US" b="1" dirty="0">
                <a:latin typeface="Arial Narrow" pitchFamily="34" charset="0"/>
              </a:rPr>
              <a:t>Why Am I Doing This?</a:t>
            </a:r>
          </a:p>
          <a:p>
            <a:pPr>
              <a:buFontTx/>
              <a:buChar char="•"/>
            </a:pPr>
            <a:r>
              <a:rPr lang="en-US" b="1" dirty="0">
                <a:latin typeface="Arial Narrow" pitchFamily="34" charset="0"/>
              </a:rPr>
              <a:t>Now or Later?</a:t>
            </a:r>
          </a:p>
          <a:p>
            <a:pPr>
              <a:buFontTx/>
              <a:buChar char="•"/>
            </a:pPr>
            <a:r>
              <a:rPr lang="en-US" b="1" dirty="0">
                <a:latin typeface="Arial Narrow" pitchFamily="34" charset="0"/>
              </a:rPr>
              <a:t>Is This For Me?</a:t>
            </a:r>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14</a:t>
            </a:fld>
            <a:endParaRPr lang="en-US" dirty="0"/>
          </a:p>
        </p:txBody>
      </p:sp>
    </p:spTree>
    <p:extLst>
      <p:ext uri="{BB962C8B-B14F-4D97-AF65-F5344CB8AC3E}">
        <p14:creationId xmlns:p14="http://schemas.microsoft.com/office/powerpoint/2010/main" val="83043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Tonight’s Plan</a:t>
            </a:r>
          </a:p>
        </p:txBody>
      </p:sp>
      <p:sp>
        <p:nvSpPr>
          <p:cNvPr id="2" name="Content Placeholder 1"/>
          <p:cNvSpPr>
            <a:spLocks noGrp="1"/>
          </p:cNvSpPr>
          <p:nvPr>
            <p:ph idx="1"/>
          </p:nvPr>
        </p:nvSpPr>
        <p:spPr>
          <a:xfrm>
            <a:off x="381000" y="2027237"/>
            <a:ext cx="8229600" cy="4221163"/>
          </a:xfrm>
        </p:spPr>
        <p:txBody>
          <a:bodyPr/>
          <a:lstStyle/>
          <a:p>
            <a:pPr>
              <a:buFontTx/>
              <a:buChar char="•"/>
            </a:pPr>
            <a:r>
              <a:rPr lang="en-US" b="1" dirty="0">
                <a:solidFill>
                  <a:srgbClr val="4D6778"/>
                </a:solidFill>
                <a:latin typeface="Arial Narrow" pitchFamily="34" charset="0"/>
              </a:rPr>
              <a:t>  Who are You?  </a:t>
            </a:r>
          </a:p>
          <a:p>
            <a:pPr>
              <a:buFontTx/>
              <a:buChar char="•"/>
            </a:pPr>
            <a:r>
              <a:rPr lang="en-US" b="1" dirty="0">
                <a:solidFill>
                  <a:srgbClr val="4D6778"/>
                </a:solidFill>
                <a:latin typeface="Arial Narrow" pitchFamily="34" charset="0"/>
              </a:rPr>
              <a:t>  Introduce our Teaching Team</a:t>
            </a:r>
          </a:p>
          <a:p>
            <a:pPr>
              <a:buFontTx/>
              <a:buChar char="•"/>
            </a:pPr>
            <a:r>
              <a:rPr lang="en-US" b="1" dirty="0">
                <a:solidFill>
                  <a:srgbClr val="4D6778"/>
                </a:solidFill>
                <a:latin typeface="Arial Narrow" pitchFamily="34" charset="0"/>
              </a:rPr>
              <a:t>  New Ventures - Overview</a:t>
            </a:r>
          </a:p>
          <a:p>
            <a:pPr>
              <a:buFontTx/>
              <a:buChar char="•"/>
            </a:pPr>
            <a:r>
              <a:rPr lang="en-US" b="1" dirty="0">
                <a:solidFill>
                  <a:srgbClr val="4D6778"/>
                </a:solidFill>
                <a:latin typeface="Arial Narrow" pitchFamily="34" charset="0"/>
              </a:rPr>
              <a:t>  Break – Team Building </a:t>
            </a:r>
          </a:p>
          <a:p>
            <a:pPr>
              <a:buFontTx/>
              <a:buChar char="•"/>
            </a:pPr>
            <a:r>
              <a:rPr lang="en-US" b="1" dirty="0">
                <a:solidFill>
                  <a:srgbClr val="4D6778"/>
                </a:solidFill>
                <a:latin typeface="Arial Narrow" pitchFamily="34" charset="0"/>
              </a:rPr>
              <a:t>  Bob Jones – “Finding Your Customer”</a:t>
            </a:r>
          </a:p>
          <a:p>
            <a:endParaRPr lang="en-US" dirty="0"/>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15</a:t>
            </a:fld>
            <a:endParaRPr lang="en-US" dirty="0"/>
          </a:p>
        </p:txBody>
      </p:sp>
    </p:spTree>
    <p:extLst>
      <p:ext uri="{BB962C8B-B14F-4D97-AF65-F5344CB8AC3E}">
        <p14:creationId xmlns:p14="http://schemas.microsoft.com/office/powerpoint/2010/main" val="314754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a:t>Who Are You?</a:t>
            </a:r>
          </a:p>
        </p:txBody>
      </p:sp>
      <p:sp>
        <p:nvSpPr>
          <p:cNvPr id="2" name="Content Placeholder 1"/>
          <p:cNvSpPr>
            <a:spLocks noGrp="1"/>
          </p:cNvSpPr>
          <p:nvPr>
            <p:ph idx="1"/>
          </p:nvPr>
        </p:nvSpPr>
        <p:spPr>
          <a:xfrm>
            <a:off x="533400" y="1828800"/>
            <a:ext cx="8229600" cy="4221163"/>
          </a:xfrm>
        </p:spPr>
        <p:txBody>
          <a:bodyPr>
            <a:noAutofit/>
          </a:bodyPr>
          <a:lstStyle/>
          <a:p>
            <a:pPr>
              <a:buFontTx/>
              <a:buChar char="•"/>
              <a:tabLst>
                <a:tab pos="457200" algn="l"/>
              </a:tabLst>
            </a:pPr>
            <a:r>
              <a:rPr lang="en-US" sz="2800" b="1" dirty="0">
                <a:solidFill>
                  <a:srgbClr val="4D6778"/>
                </a:solidFill>
                <a:latin typeface="Arial Narrow" pitchFamily="34" charset="0"/>
              </a:rPr>
              <a:t>Students:  </a:t>
            </a:r>
          </a:p>
          <a:p>
            <a:pPr lvl="1">
              <a:tabLst>
                <a:tab pos="457200" algn="l"/>
              </a:tabLst>
            </a:pPr>
            <a:r>
              <a:rPr lang="en-US" sz="2400" b="1" dirty="0">
                <a:solidFill>
                  <a:srgbClr val="4D6778"/>
                </a:solidFill>
                <a:latin typeface="Arial Narrow" pitchFamily="34" charset="0"/>
              </a:rPr>
              <a:t>Engineering</a:t>
            </a:r>
          </a:p>
          <a:p>
            <a:pPr lvl="1">
              <a:tabLst>
                <a:tab pos="457200" algn="l"/>
              </a:tabLst>
            </a:pPr>
            <a:r>
              <a:rPr lang="en-US" sz="2400" b="1" dirty="0">
                <a:solidFill>
                  <a:srgbClr val="4D6778"/>
                </a:solidFill>
                <a:latin typeface="Arial Narrow" pitchFamily="34" charset="0"/>
              </a:rPr>
              <a:t>Science</a:t>
            </a:r>
          </a:p>
          <a:p>
            <a:pPr lvl="1">
              <a:tabLst>
                <a:tab pos="457200" algn="l"/>
              </a:tabLst>
            </a:pPr>
            <a:r>
              <a:rPr lang="en-US" sz="2400" b="1" dirty="0">
                <a:solidFill>
                  <a:srgbClr val="4D6778"/>
                </a:solidFill>
                <a:latin typeface="Arial Narrow" pitchFamily="34" charset="0"/>
              </a:rPr>
              <a:t>Architecture/Planning</a:t>
            </a:r>
          </a:p>
          <a:p>
            <a:pPr lvl="1">
              <a:tabLst>
                <a:tab pos="457200" algn="l"/>
              </a:tabLst>
            </a:pPr>
            <a:r>
              <a:rPr lang="en-US" sz="2400" b="1" dirty="0">
                <a:solidFill>
                  <a:srgbClr val="4D6778"/>
                </a:solidFill>
                <a:latin typeface="Arial Narrow" pitchFamily="34" charset="0"/>
              </a:rPr>
              <a:t>Management/Economics </a:t>
            </a:r>
          </a:p>
          <a:p>
            <a:pPr lvl="1">
              <a:tabLst>
                <a:tab pos="457200" algn="l"/>
              </a:tabLst>
            </a:pPr>
            <a:r>
              <a:rPr lang="en-US" sz="2400" b="1" dirty="0">
                <a:solidFill>
                  <a:srgbClr val="4D6778"/>
                </a:solidFill>
                <a:latin typeface="Arial Narrow" pitchFamily="34" charset="0"/>
              </a:rPr>
              <a:t>Other</a:t>
            </a:r>
          </a:p>
          <a:p>
            <a:pPr>
              <a:buFontTx/>
              <a:buChar char="•"/>
              <a:tabLst>
                <a:tab pos="457200" algn="l"/>
              </a:tabLst>
            </a:pPr>
            <a:r>
              <a:rPr lang="en-US" sz="2800" b="1" dirty="0">
                <a:solidFill>
                  <a:srgbClr val="4D6778"/>
                </a:solidFill>
                <a:latin typeface="Arial Narrow" pitchFamily="34" charset="0"/>
              </a:rPr>
              <a:t>Non-Student Participants:</a:t>
            </a:r>
          </a:p>
          <a:p>
            <a:pPr lvl="1">
              <a:tabLst>
                <a:tab pos="457200" algn="l"/>
              </a:tabLst>
            </a:pPr>
            <a:r>
              <a:rPr lang="en-US" sz="2400" b="1" dirty="0">
                <a:solidFill>
                  <a:srgbClr val="4D6778"/>
                </a:solidFill>
                <a:latin typeface="Arial Narrow" pitchFamily="34" charset="0"/>
              </a:rPr>
              <a:t>Alums</a:t>
            </a:r>
          </a:p>
          <a:p>
            <a:pPr lvl="1">
              <a:tabLst>
                <a:tab pos="457200" algn="l"/>
              </a:tabLst>
            </a:pPr>
            <a:r>
              <a:rPr lang="en-US" sz="2400" b="1" dirty="0">
                <a:solidFill>
                  <a:srgbClr val="4D6778"/>
                </a:solidFill>
                <a:latin typeface="Arial Narrow" pitchFamily="34" charset="0"/>
              </a:rPr>
              <a:t>Staff</a:t>
            </a:r>
          </a:p>
          <a:p>
            <a:pPr lvl="1">
              <a:tabLst>
                <a:tab pos="457200" algn="l"/>
              </a:tabLst>
            </a:pPr>
            <a:r>
              <a:rPr lang="en-US" sz="2400" b="1" dirty="0">
                <a:solidFill>
                  <a:srgbClr val="4D6778"/>
                </a:solidFill>
                <a:latin typeface="Arial Narrow" pitchFamily="34" charset="0"/>
              </a:rPr>
              <a:t>Others</a:t>
            </a:r>
          </a:p>
          <a:p>
            <a:endParaRPr lang="en-US" sz="3600" dirty="0"/>
          </a:p>
        </p:txBody>
      </p:sp>
      <p:sp>
        <p:nvSpPr>
          <p:cNvPr id="4" name="Date Placeholder 3"/>
          <p:cNvSpPr>
            <a:spLocks noGrp="1"/>
          </p:cNvSpPr>
          <p:nvPr>
            <p:ph type="dt" sz="half" idx="10"/>
          </p:nvPr>
        </p:nvSpPr>
        <p:spPr/>
        <p:txBody>
          <a:bodyPr/>
          <a:lstStyle/>
          <a:p>
            <a:r>
              <a:rPr lang="en-US"/>
              <a:t>January 2025</a:t>
            </a:r>
            <a:endParaRPr lang="en-US" dirty="0"/>
          </a:p>
        </p:txBody>
      </p:sp>
      <p:sp>
        <p:nvSpPr>
          <p:cNvPr id="3" name="Footer Placeholder 2"/>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D1D82427-0EEF-4A35-98AD-0F391C5D3BB3}" type="slidenum">
              <a:rPr lang="en-US" smtClean="0"/>
              <a:pPr/>
              <a:t>16</a:t>
            </a:fld>
            <a:endParaRPr lang="en-US"/>
          </a:p>
        </p:txBody>
      </p:sp>
      <p:sp>
        <p:nvSpPr>
          <p:cNvPr id="5" name="TextBox 4"/>
          <p:cNvSpPr txBox="1"/>
          <p:nvPr/>
        </p:nvSpPr>
        <p:spPr>
          <a:xfrm>
            <a:off x="5852135" y="4703886"/>
            <a:ext cx="2819400" cy="1754326"/>
          </a:xfrm>
          <a:prstGeom prst="rect">
            <a:avLst/>
          </a:prstGeom>
          <a:noFill/>
        </p:spPr>
        <p:txBody>
          <a:bodyPr wrap="square" rtlCol="0">
            <a:spAutoFit/>
          </a:bodyPr>
          <a:lstStyle/>
          <a:p>
            <a:r>
              <a:rPr lang="en-US" sz="5400" b="1" dirty="0">
                <a:solidFill>
                  <a:srgbClr val="760025"/>
                </a:solidFill>
                <a:latin typeface="Arial" panose="020B0604020202020204" pitchFamily="34" charset="0"/>
                <a:cs typeface="Arial" panose="020B0604020202020204" pitchFamily="34" charset="0"/>
              </a:rPr>
              <a:t>H = </a:t>
            </a:r>
            <a:r>
              <a:rPr lang="en-US" sz="5400" b="1" u="sng" dirty="0">
                <a:solidFill>
                  <a:srgbClr val="760025"/>
                </a:solidFill>
                <a:latin typeface="Arial" panose="020B0604020202020204" pitchFamily="34" charset="0"/>
                <a:cs typeface="Arial" panose="020B0604020202020204" pitchFamily="34" charset="0"/>
              </a:rPr>
              <a:t>R</a:t>
            </a:r>
          </a:p>
          <a:p>
            <a:r>
              <a:rPr lang="en-US" sz="5400" b="1" dirty="0">
                <a:solidFill>
                  <a:srgbClr val="760025"/>
                </a:solidFill>
                <a:latin typeface="Arial" panose="020B0604020202020204" pitchFamily="34" charset="0"/>
                <a:cs typeface="Arial" panose="020B0604020202020204" pitchFamily="34" charset="0"/>
              </a:rPr>
              <a:t>       E</a:t>
            </a:r>
          </a:p>
        </p:txBody>
      </p:sp>
      <p:pic>
        <p:nvPicPr>
          <p:cNvPr id="7" name="Picture 6">
            <a:extLst>
              <a:ext uri="{FF2B5EF4-FFF2-40B4-BE49-F238E27FC236}">
                <a16:creationId xmlns:a16="http://schemas.microsoft.com/office/drawing/2014/main" id="{F7226024-5128-45E2-BCC0-8447DE8745CF}"/>
              </a:ext>
            </a:extLst>
          </p:cNvPr>
          <p:cNvPicPr>
            <a:picLocks noChangeAspect="1"/>
          </p:cNvPicPr>
          <p:nvPr/>
        </p:nvPicPr>
        <p:blipFill>
          <a:blip r:embed="rId3"/>
          <a:stretch>
            <a:fillRect/>
          </a:stretch>
        </p:blipFill>
        <p:spPr>
          <a:xfrm>
            <a:off x="5084731" y="1731961"/>
            <a:ext cx="3331559" cy="3068765"/>
          </a:xfrm>
          <a:prstGeom prst="rect">
            <a:avLst/>
          </a:prstGeom>
        </p:spPr>
      </p:pic>
    </p:spTree>
    <p:extLst>
      <p:ext uri="{BB962C8B-B14F-4D97-AF65-F5344CB8AC3E}">
        <p14:creationId xmlns:p14="http://schemas.microsoft.com/office/powerpoint/2010/main" val="37188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xfrm>
            <a:off x="228600" y="524854"/>
            <a:ext cx="86868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Who Are We?</a:t>
            </a:r>
          </a:p>
        </p:txBody>
      </p:sp>
      <p:sp>
        <p:nvSpPr>
          <p:cNvPr id="5" name="Content Placeholder 4"/>
          <p:cNvSpPr>
            <a:spLocks noGrp="1"/>
          </p:cNvSpPr>
          <p:nvPr>
            <p:ph idx="1"/>
          </p:nvPr>
        </p:nvSpPr>
        <p:spPr>
          <a:xfrm>
            <a:off x="457200" y="1905000"/>
            <a:ext cx="8229600" cy="4221163"/>
          </a:xfrm>
        </p:spPr>
        <p:txBody>
          <a:bodyPr/>
          <a:lstStyle/>
          <a:p>
            <a:pPr>
              <a:buFontTx/>
              <a:buChar char="•"/>
            </a:pPr>
            <a:r>
              <a:rPr lang="en-US" b="1" dirty="0">
                <a:solidFill>
                  <a:srgbClr val="4D6778"/>
                </a:solidFill>
                <a:latin typeface="Arial Narrow" pitchFamily="34" charset="0"/>
              </a:rPr>
              <a:t>Highly </a:t>
            </a:r>
            <a:r>
              <a:rPr lang="en-US" b="1" u="sng" dirty="0" err="1">
                <a:solidFill>
                  <a:srgbClr val="4D6778"/>
                </a:solidFill>
                <a:latin typeface="Arial Narrow" pitchFamily="34" charset="0"/>
              </a:rPr>
              <a:t>UnPaid</a:t>
            </a:r>
            <a:r>
              <a:rPr lang="en-US" b="1" dirty="0">
                <a:solidFill>
                  <a:srgbClr val="4D6778"/>
                </a:solidFill>
                <a:latin typeface="Arial Narrow" pitchFamily="34" charset="0"/>
              </a:rPr>
              <a:t> Volunteer Speakers Who </a:t>
            </a:r>
            <a:r>
              <a:rPr lang="en-US" b="1" dirty="0">
                <a:latin typeface="Arial Narrow" pitchFamily="34" charset="0"/>
              </a:rPr>
              <a:t>Have Done/Are Doing</a:t>
            </a:r>
            <a:r>
              <a:rPr lang="en-US" b="1" dirty="0">
                <a:solidFill>
                  <a:srgbClr val="4D6778"/>
                </a:solidFill>
                <a:latin typeface="Arial Narrow" pitchFamily="34" charset="0"/>
              </a:rPr>
              <a:t> What They Will Be Talking About</a:t>
            </a:r>
          </a:p>
          <a:p>
            <a:pPr>
              <a:buFontTx/>
              <a:buChar char="•"/>
            </a:pPr>
            <a:r>
              <a:rPr lang="fr-FR" b="1" dirty="0" err="1">
                <a:solidFill>
                  <a:srgbClr val="4D6778"/>
                </a:solidFill>
                <a:latin typeface="Arial Narrow" pitchFamily="34" charset="0"/>
              </a:rPr>
              <a:t>Teaching</a:t>
            </a:r>
            <a:r>
              <a:rPr lang="fr-FR" b="1" dirty="0">
                <a:solidFill>
                  <a:srgbClr val="4D6778"/>
                </a:solidFill>
                <a:latin typeface="Arial Narrow" pitchFamily="34" charset="0"/>
              </a:rPr>
              <a:t> Assistants</a:t>
            </a:r>
          </a:p>
          <a:p>
            <a:pPr lvl="1">
              <a:buFontTx/>
              <a:buChar char="•"/>
            </a:pPr>
            <a:r>
              <a:rPr lang="en-US" b="1" dirty="0">
                <a:solidFill>
                  <a:srgbClr val="4D6778"/>
                </a:solidFill>
                <a:latin typeface="Arial Narrow" pitchFamily="34" charset="0"/>
              </a:rPr>
              <a:t>Janet Chang</a:t>
            </a:r>
          </a:p>
          <a:p>
            <a:pPr lvl="1">
              <a:buFontTx/>
              <a:buChar char="•"/>
            </a:pPr>
            <a:r>
              <a:rPr lang="en-US" b="1" dirty="0" err="1">
                <a:solidFill>
                  <a:srgbClr val="4D6778"/>
                </a:solidFill>
                <a:latin typeface="Arial Narrow" pitchFamily="34" charset="0"/>
              </a:rPr>
              <a:t>Supriya</a:t>
            </a:r>
            <a:r>
              <a:rPr lang="en-US" b="1" dirty="0">
                <a:solidFill>
                  <a:srgbClr val="4D6778"/>
                </a:solidFill>
                <a:latin typeface="Arial Narrow" pitchFamily="34" charset="0"/>
              </a:rPr>
              <a:t> Sanjay</a:t>
            </a:r>
            <a:endParaRPr lang="en-US" b="1" strike="sngStrike" dirty="0">
              <a:solidFill>
                <a:srgbClr val="4D6778"/>
              </a:solidFill>
              <a:latin typeface="Arial Narrow" pitchFamily="34" charset="0"/>
            </a:endParaRPr>
          </a:p>
          <a:p>
            <a:pPr>
              <a:buFontTx/>
              <a:buChar char="•"/>
            </a:pPr>
            <a:endParaRPr lang="en-US" b="1" dirty="0">
              <a:solidFill>
                <a:srgbClr val="4D6778"/>
              </a:solidFill>
              <a:latin typeface="Arial Narrow" pitchFamily="34" charset="0"/>
            </a:endParaRPr>
          </a:p>
          <a:p>
            <a:pPr marL="0" indent="0">
              <a:buNone/>
            </a:pPr>
            <a:endParaRPr lang="en-US" dirty="0"/>
          </a:p>
        </p:txBody>
      </p:sp>
      <p:sp>
        <p:nvSpPr>
          <p:cNvPr id="4"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6" name="Slide Number Placeholder 5"/>
          <p:cNvSpPr>
            <a:spLocks noGrp="1"/>
          </p:cNvSpPr>
          <p:nvPr>
            <p:ph type="sldNum" sz="quarter" idx="12"/>
          </p:nvPr>
        </p:nvSpPr>
        <p:spPr/>
        <p:txBody>
          <a:bodyPr/>
          <a:lstStyle/>
          <a:p>
            <a:fld id="{ED3C8FA0-AE7A-4EFF-A208-2E671CB75379}" type="slidenum">
              <a:rPr lang="en-US"/>
              <a:pPr/>
              <a:t>17</a:t>
            </a:fld>
            <a:endParaRPr lang="en-US" dirty="0">
              <a:solidFill>
                <a:schemeClr val="tx1"/>
              </a:solidFill>
              <a:latin typeface="Times New Roman" pitchFamily="18" charset="0"/>
            </a:endParaRPr>
          </a:p>
        </p:txBody>
      </p:sp>
    </p:spTree>
    <p:extLst>
      <p:ext uri="{BB962C8B-B14F-4D97-AF65-F5344CB8AC3E}">
        <p14:creationId xmlns:p14="http://schemas.microsoft.com/office/powerpoint/2010/main" val="42283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t>Who Are We?</a:t>
            </a:r>
          </a:p>
        </p:txBody>
      </p:sp>
      <p:sp>
        <p:nvSpPr>
          <p:cNvPr id="3" name="Content Placeholder 2"/>
          <p:cNvSpPr>
            <a:spLocks noGrp="1"/>
          </p:cNvSpPr>
          <p:nvPr>
            <p:ph idx="1"/>
          </p:nvPr>
        </p:nvSpPr>
        <p:spPr/>
        <p:txBody>
          <a:bodyPr>
            <a:normAutofit lnSpcReduction="10000"/>
          </a:bodyPr>
          <a:lstStyle/>
          <a:p>
            <a:pPr>
              <a:buFontTx/>
              <a:buChar char="•"/>
            </a:pPr>
            <a:r>
              <a:rPr lang="en-US" sz="2800" b="1" dirty="0">
                <a:solidFill>
                  <a:srgbClr val="4D6778"/>
                </a:solidFill>
                <a:latin typeface="Arial Narrow" pitchFamily="34" charset="0"/>
              </a:rPr>
              <a:t> </a:t>
            </a:r>
            <a:r>
              <a:rPr lang="en-US" sz="2800" b="1" dirty="0">
                <a:latin typeface="Arial Narrow" pitchFamily="34" charset="0"/>
              </a:rPr>
              <a:t>Joe Hadzima</a:t>
            </a:r>
          </a:p>
          <a:p>
            <a:pPr lvl="1">
              <a:buFontTx/>
              <a:buChar char="•"/>
            </a:pPr>
            <a:r>
              <a:rPr lang="en-US" sz="2400" b="1" dirty="0">
                <a:solidFill>
                  <a:srgbClr val="4D6778"/>
                </a:solidFill>
                <a:latin typeface="Arial Narrow" pitchFamily="34" charset="0"/>
              </a:rPr>
              <a:t>Involved in launching 120+ new ventures</a:t>
            </a:r>
          </a:p>
          <a:p>
            <a:pPr lvl="1">
              <a:buFontTx/>
              <a:buChar char="•"/>
            </a:pPr>
            <a:r>
              <a:rPr lang="en-US" sz="2400" b="1" dirty="0">
                <a:solidFill>
                  <a:srgbClr val="4D6778"/>
                </a:solidFill>
                <a:latin typeface="Arial Narrow" pitchFamily="34" charset="0"/>
              </a:rPr>
              <a:t>Senior Lecturer </a:t>
            </a:r>
            <a:r>
              <a:rPr lang="en-US" sz="2400" b="1" dirty="0">
                <a:solidFill>
                  <a:srgbClr val="4D6778"/>
                </a:solidFill>
                <a:latin typeface="Arial Narrow" pitchFamily="34" charset="0"/>
                <a:hlinkClick r:id="rId3"/>
              </a:rPr>
              <a:t>MIT Sloan School</a:t>
            </a:r>
            <a:endParaRPr lang="en-US" sz="2400" b="1" dirty="0">
              <a:solidFill>
                <a:srgbClr val="4D6778"/>
              </a:solidFill>
              <a:latin typeface="Arial Narrow" pitchFamily="34" charset="0"/>
            </a:endParaRPr>
          </a:p>
          <a:p>
            <a:pPr lvl="1">
              <a:buFontTx/>
              <a:buChar char="•"/>
            </a:pPr>
            <a:r>
              <a:rPr lang="en-US" sz="2400" b="1" dirty="0">
                <a:solidFill>
                  <a:srgbClr val="4D6778"/>
                </a:solidFill>
                <a:latin typeface="Arial Narrow" pitchFamily="34" charset="0"/>
              </a:rPr>
              <a:t>Former Law Partner, </a:t>
            </a:r>
            <a:r>
              <a:rPr lang="en-US" sz="2400" b="1" dirty="0">
                <a:solidFill>
                  <a:srgbClr val="4D6778"/>
                </a:solidFill>
                <a:latin typeface="Arial Narrow" pitchFamily="34" charset="0"/>
                <a:hlinkClick r:id="rId4"/>
              </a:rPr>
              <a:t>Sullivan &amp; Worcester LLP</a:t>
            </a:r>
            <a:endParaRPr lang="en-US" sz="2400" b="1" dirty="0">
              <a:solidFill>
                <a:srgbClr val="4D6778"/>
              </a:solidFill>
              <a:latin typeface="Arial Narrow" pitchFamily="34" charset="0"/>
            </a:endParaRPr>
          </a:p>
          <a:p>
            <a:pPr lvl="1">
              <a:buFontTx/>
              <a:buChar char="•"/>
            </a:pPr>
            <a:r>
              <a:rPr lang="en-US" sz="2400" b="1" dirty="0">
                <a:solidFill>
                  <a:srgbClr val="4D6778"/>
                </a:solidFill>
                <a:latin typeface="Arial Narrow" pitchFamily="34" charset="0"/>
              </a:rPr>
              <a:t>Founding Judge, </a:t>
            </a:r>
            <a:r>
              <a:rPr lang="en-US" sz="2400" b="1" dirty="0">
                <a:solidFill>
                  <a:srgbClr val="4D6778"/>
                </a:solidFill>
                <a:latin typeface="Arial Narrow" pitchFamily="34" charset="0"/>
                <a:hlinkClick r:id="rId5"/>
              </a:rPr>
              <a:t>MIT $</a:t>
            </a:r>
            <a:r>
              <a:rPr lang="en-US" sz="2400" b="1" dirty="0" err="1">
                <a:solidFill>
                  <a:srgbClr val="4D6778"/>
                </a:solidFill>
                <a:latin typeface="Arial Narrow" pitchFamily="34" charset="0"/>
                <a:hlinkClick r:id="rId5"/>
              </a:rPr>
              <a:t>100K</a:t>
            </a:r>
            <a:r>
              <a:rPr lang="en-US" sz="2400" b="1" dirty="0">
                <a:solidFill>
                  <a:srgbClr val="4D6778"/>
                </a:solidFill>
                <a:latin typeface="Arial Narrow" pitchFamily="34" charset="0"/>
                <a:hlinkClick r:id="rId5"/>
              </a:rPr>
              <a:t> Competition</a:t>
            </a:r>
            <a:endParaRPr lang="en-US" sz="2400" b="1" dirty="0">
              <a:solidFill>
                <a:srgbClr val="4D6778"/>
              </a:solidFill>
              <a:latin typeface="Arial Narrow" pitchFamily="34" charset="0"/>
            </a:endParaRPr>
          </a:p>
          <a:p>
            <a:pPr marL="744538" lvl="1" indent="-280988">
              <a:buFont typeface="Arial" panose="020B0604020202020204" pitchFamily="34" charset="0"/>
              <a:buChar char="•"/>
            </a:pPr>
            <a:r>
              <a:rPr lang="en-US" sz="2400" b="1" dirty="0">
                <a:solidFill>
                  <a:srgbClr val="4D6778"/>
                </a:solidFill>
                <a:latin typeface="Arial Narrow" pitchFamily="34" charset="0"/>
              </a:rPr>
              <a:t>Global Chairman Emeritus, </a:t>
            </a:r>
            <a:r>
              <a:rPr lang="en-US" sz="2400" b="1" dirty="0">
                <a:solidFill>
                  <a:srgbClr val="4D6778"/>
                </a:solidFill>
                <a:latin typeface="Arial Narrow" pitchFamily="34" charset="0"/>
                <a:hlinkClick r:id="rId6"/>
              </a:rPr>
              <a:t>MIT Enterprise Forum, Inc.</a:t>
            </a:r>
            <a:endParaRPr lang="en-US" sz="2400" b="1" dirty="0">
              <a:solidFill>
                <a:srgbClr val="4D6778"/>
              </a:solidFill>
              <a:latin typeface="Arial Narrow" pitchFamily="34" charset="0"/>
            </a:endParaRPr>
          </a:p>
          <a:p>
            <a:pPr lvl="1">
              <a:buFontTx/>
              <a:buChar char="•"/>
            </a:pPr>
            <a:r>
              <a:rPr lang="en-US" sz="2400" b="1" dirty="0">
                <a:solidFill>
                  <a:srgbClr val="4D6778"/>
                </a:solidFill>
                <a:latin typeface="Arial Narrow" pitchFamily="34" charset="0"/>
              </a:rPr>
              <a:t>Managing Director, Main Street Partners</a:t>
            </a:r>
          </a:p>
          <a:p>
            <a:pPr lvl="1">
              <a:buFontTx/>
              <a:buChar char="•"/>
            </a:pPr>
            <a:r>
              <a:rPr lang="en-US" sz="2400" b="1" dirty="0">
                <a:solidFill>
                  <a:srgbClr val="4D6778"/>
                </a:solidFill>
                <a:latin typeface="Arial Narrow" pitchFamily="34" charset="0"/>
              </a:rPr>
              <a:t>Co-Founder and President, </a:t>
            </a:r>
            <a:r>
              <a:rPr lang="en-US" sz="2400" b="1" dirty="0">
                <a:solidFill>
                  <a:srgbClr val="4D6778"/>
                </a:solidFill>
                <a:latin typeface="Arial Narrow" pitchFamily="34" charset="0"/>
                <a:hlinkClick r:id="rId7"/>
              </a:rPr>
              <a:t>IPVision, Inc.</a:t>
            </a:r>
            <a:r>
              <a:rPr lang="en-US" sz="2400" b="1" dirty="0">
                <a:solidFill>
                  <a:srgbClr val="4D6778"/>
                </a:solidFill>
                <a:latin typeface="Arial Narrow" pitchFamily="34" charset="0"/>
              </a:rPr>
              <a:t> and Neurostim Technologies</a:t>
            </a:r>
          </a:p>
          <a:p>
            <a:pPr lvl="1">
              <a:buFontTx/>
              <a:buChar char="•"/>
            </a:pPr>
            <a:r>
              <a:rPr lang="en-US" sz="2000" b="1" dirty="0">
                <a:solidFill>
                  <a:srgbClr val="4D6778"/>
                </a:solidFill>
                <a:latin typeface="Arial Narrow" pitchFamily="34" charset="0"/>
                <a:hlinkClick r:id="rId8"/>
              </a:rPr>
              <a:t>jgh@mit.edu</a:t>
            </a:r>
            <a:endParaRPr lang="en-US" sz="3600" dirty="0">
              <a:solidFill>
                <a:srgbClr val="4D6778"/>
              </a:solidFill>
            </a:endParaRPr>
          </a:p>
        </p:txBody>
      </p:sp>
      <p:sp>
        <p:nvSpPr>
          <p:cNvPr id="5"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7" name="Slide Number Placeholder 5"/>
          <p:cNvSpPr>
            <a:spLocks noGrp="1"/>
          </p:cNvSpPr>
          <p:nvPr>
            <p:ph type="sldNum" sz="quarter" idx="12"/>
          </p:nvPr>
        </p:nvSpPr>
        <p:spPr/>
        <p:txBody>
          <a:bodyPr/>
          <a:lstStyle/>
          <a:p>
            <a:fld id="{5B59F2F7-BCD6-4B8E-9803-6865916FB6A4}" type="slidenum">
              <a:rPr lang="en-US"/>
              <a:pPr/>
              <a:t>18</a:t>
            </a:fld>
            <a:endParaRPr lang="en-US">
              <a:solidFill>
                <a:schemeClr val="tx1"/>
              </a:solidFill>
              <a:latin typeface="Times New Roman" pitchFamily="18" charset="0"/>
            </a:endParaRPr>
          </a:p>
        </p:txBody>
      </p:sp>
    </p:spTree>
    <p:extLst>
      <p:ext uri="{BB962C8B-B14F-4D97-AF65-F5344CB8AC3E}">
        <p14:creationId xmlns:p14="http://schemas.microsoft.com/office/powerpoint/2010/main" val="281685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effectLst>
                  <a:outerShdw blurRad="38100" dist="38100" dir="2700000" algn="tl">
                    <a:srgbClr val="000000">
                      <a:alpha val="43137"/>
                    </a:srgbClr>
                  </a:outerShdw>
                </a:effectLst>
              </a:rPr>
              <a:t>Who Are We?</a:t>
            </a:r>
            <a:br>
              <a:rPr lang="en-US"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nutsandbolts-ta@mit.edu</a:t>
            </a:r>
          </a:p>
        </p:txBody>
      </p:sp>
      <p:sp>
        <p:nvSpPr>
          <p:cNvPr id="4" name="Content Placeholder 3"/>
          <p:cNvSpPr>
            <a:spLocks noGrp="1"/>
          </p:cNvSpPr>
          <p:nvPr>
            <p:ph sz="half" idx="1"/>
          </p:nvPr>
        </p:nvSpPr>
        <p:spPr>
          <a:xfrm>
            <a:off x="457200" y="1828800"/>
            <a:ext cx="4648200" cy="4419600"/>
          </a:xfrm>
        </p:spPr>
        <p:txBody>
          <a:bodyPr>
            <a:normAutofit fontScale="92500" lnSpcReduction="10000"/>
          </a:bodyPr>
          <a:lstStyle/>
          <a:p>
            <a:pPr marL="571500" lvl="1">
              <a:buFontTx/>
              <a:buChar char="•"/>
            </a:pPr>
            <a:r>
              <a:rPr lang="en-US" sz="3200" b="1" dirty="0">
                <a:latin typeface="Arial Narrow" pitchFamily="34" charset="0"/>
              </a:rPr>
              <a:t>Janet Chang</a:t>
            </a:r>
          </a:p>
          <a:p>
            <a:pPr marL="571500" lvl="1">
              <a:buFontTx/>
              <a:buChar char="•"/>
            </a:pPr>
            <a:r>
              <a:rPr lang="en-US" sz="2800" b="1" dirty="0">
                <a:solidFill>
                  <a:srgbClr val="4D6778"/>
                </a:solidFill>
                <a:latin typeface="Arial Narrow" pitchFamily="34" charset="0"/>
              </a:rPr>
              <a:t>2026 MIT Sloan MBA Candidate </a:t>
            </a:r>
          </a:p>
          <a:p>
            <a:pPr marL="571500" lvl="1">
              <a:buFontTx/>
              <a:buChar char="•"/>
            </a:pPr>
            <a:r>
              <a:rPr lang="en-US" sz="2800" b="1" dirty="0">
                <a:solidFill>
                  <a:srgbClr val="4D6778"/>
                </a:solidFill>
                <a:latin typeface="Arial Narrow" pitchFamily="34" charset="0"/>
              </a:rPr>
              <a:t>Deloitte Consulting - Tech, Media, and Entertainment sectors</a:t>
            </a:r>
          </a:p>
          <a:p>
            <a:pPr marL="571500" lvl="1">
              <a:buFontTx/>
              <a:buChar char="•"/>
            </a:pPr>
            <a:r>
              <a:rPr lang="en-US" sz="2800" b="1" dirty="0">
                <a:solidFill>
                  <a:srgbClr val="4D6778"/>
                </a:solidFill>
                <a:latin typeface="Arial Narrow" pitchFamily="34" charset="0"/>
              </a:rPr>
              <a:t>Psychobiology, UCLA</a:t>
            </a:r>
          </a:p>
          <a:p>
            <a:pPr marL="571500" lvl="1">
              <a:buFontTx/>
              <a:buChar char="•"/>
            </a:pPr>
            <a:r>
              <a:rPr lang="en-US" sz="2800" b="1" dirty="0">
                <a:solidFill>
                  <a:srgbClr val="4D6778"/>
                </a:solidFill>
                <a:latin typeface="Arial Narrow" pitchFamily="34" charset="0"/>
              </a:rPr>
              <a:t>Head of Operations MIT $</a:t>
            </a:r>
            <a:r>
              <a:rPr lang="en-US" sz="2800" b="1" dirty="0" err="1">
                <a:solidFill>
                  <a:srgbClr val="4D6778"/>
                </a:solidFill>
                <a:latin typeface="Arial Narrow" pitchFamily="34" charset="0"/>
              </a:rPr>
              <a:t>100K</a:t>
            </a:r>
            <a:r>
              <a:rPr lang="en-US" sz="2800" b="1" dirty="0">
                <a:solidFill>
                  <a:srgbClr val="4D6778"/>
                </a:solidFill>
                <a:latin typeface="Arial Narrow" pitchFamily="34" charset="0"/>
              </a:rPr>
              <a:t> Competition</a:t>
            </a:r>
          </a:p>
          <a:p>
            <a:pPr marL="571500" lvl="1">
              <a:buFontTx/>
              <a:buChar char="•"/>
            </a:pPr>
            <a:r>
              <a:rPr lang="en-US" sz="2800" b="1" dirty="0">
                <a:solidFill>
                  <a:srgbClr val="4D6778"/>
                </a:solidFill>
                <a:latin typeface="Arial Narrow" pitchFamily="34" charset="0"/>
                <a:hlinkClick r:id="rId3"/>
              </a:rPr>
              <a:t>LinkedIn</a:t>
            </a:r>
            <a:endParaRPr lang="en-US" sz="2800" dirty="0">
              <a:solidFill>
                <a:srgbClr val="4D6778"/>
              </a:solidFill>
            </a:endParaRPr>
          </a:p>
        </p:txBody>
      </p:sp>
      <p:sp>
        <p:nvSpPr>
          <p:cNvPr id="5"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7" name="Slide Number Placeholder 5"/>
          <p:cNvSpPr>
            <a:spLocks noGrp="1"/>
          </p:cNvSpPr>
          <p:nvPr>
            <p:ph type="sldNum" sz="quarter" idx="12"/>
          </p:nvPr>
        </p:nvSpPr>
        <p:spPr/>
        <p:txBody>
          <a:bodyPr/>
          <a:lstStyle/>
          <a:p>
            <a:fld id="{59D1019C-3F4F-4AD9-B4B4-C659557CFD3B}" type="slidenum">
              <a:rPr lang="en-US"/>
              <a:pPr/>
              <a:t>19</a:t>
            </a:fld>
            <a:endParaRPr lang="en-US">
              <a:solidFill>
                <a:schemeClr val="tx1"/>
              </a:solidFill>
              <a:latin typeface="Times New Roman" pitchFamily="18" charset="0"/>
            </a:endParaRPr>
          </a:p>
        </p:txBody>
      </p:sp>
      <p:sp>
        <p:nvSpPr>
          <p:cNvPr id="6" name="Content Placeholder 5">
            <a:extLst>
              <a:ext uri="{FF2B5EF4-FFF2-40B4-BE49-F238E27FC236}">
                <a16:creationId xmlns:a16="http://schemas.microsoft.com/office/drawing/2014/main" id="{A58CB643-A88F-4DEB-A662-1EF56BCC5468}"/>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38711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Session 1 – Part 1</a:t>
            </a:r>
          </a:p>
        </p:txBody>
      </p:sp>
      <p:sp>
        <p:nvSpPr>
          <p:cNvPr id="2" name="Content Placeholder 1"/>
          <p:cNvSpPr>
            <a:spLocks noGrp="1"/>
          </p:cNvSpPr>
          <p:nvPr>
            <p:ph idx="1"/>
          </p:nvPr>
        </p:nvSpPr>
        <p:spPr>
          <a:xfrm>
            <a:off x="381000" y="2027237"/>
            <a:ext cx="8458200" cy="4221163"/>
          </a:xfrm>
        </p:spPr>
        <p:txBody>
          <a:bodyPr/>
          <a:lstStyle/>
          <a:p>
            <a:pPr marL="0" indent="0" algn="ctr">
              <a:buNone/>
            </a:pPr>
            <a:endParaRPr lang="en-US" b="1" dirty="0">
              <a:solidFill>
                <a:srgbClr val="4D6778"/>
              </a:solidFill>
              <a:latin typeface="Arial Narrow" pitchFamily="34" charset="0"/>
            </a:endParaRPr>
          </a:p>
          <a:p>
            <a:pPr marL="0" indent="0" algn="ctr">
              <a:buNone/>
            </a:pPr>
            <a:endParaRPr lang="en-US" b="1" dirty="0">
              <a:solidFill>
                <a:srgbClr val="4D6778"/>
              </a:solidFill>
              <a:latin typeface="Arial Narrow" pitchFamily="34" charset="0"/>
            </a:endParaRPr>
          </a:p>
          <a:p>
            <a:pPr marL="0" indent="0" algn="ctr">
              <a:buNone/>
            </a:pPr>
            <a:r>
              <a:rPr lang="en-US" sz="4400" b="1" dirty="0"/>
              <a:t>Introduction to New Ventures</a:t>
            </a:r>
          </a:p>
          <a:p>
            <a:pPr>
              <a:buFontTx/>
              <a:buChar char="•"/>
            </a:pPr>
            <a:endParaRPr lang="en-US" b="1" dirty="0">
              <a:solidFill>
                <a:srgbClr val="4D6778"/>
              </a:solidFill>
              <a:latin typeface="Arial Narrow" pitchFamily="34" charset="0"/>
            </a:endParaRPr>
          </a:p>
          <a:p>
            <a:pPr marL="0" indent="0">
              <a:buNone/>
            </a:pPr>
            <a:endParaRPr lang="en-US" dirty="0"/>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2</a:t>
            </a:fld>
            <a:endParaRPr lang="en-US" dirty="0"/>
          </a:p>
        </p:txBody>
      </p:sp>
    </p:spTree>
    <p:extLst>
      <p:ext uri="{BB962C8B-B14F-4D97-AF65-F5344CB8AC3E}">
        <p14:creationId xmlns:p14="http://schemas.microsoft.com/office/powerpoint/2010/main" val="18058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effectLst>
                  <a:outerShdw blurRad="38100" dist="38100" dir="2700000" algn="tl">
                    <a:srgbClr val="000000">
                      <a:alpha val="43137"/>
                    </a:srgbClr>
                  </a:outerShdw>
                </a:effectLst>
              </a:rPr>
              <a:t>Who Are We?</a:t>
            </a:r>
            <a:br>
              <a:rPr lang="en-US"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nutsandbolts-ta@mit.edu</a:t>
            </a:r>
          </a:p>
        </p:txBody>
      </p:sp>
      <p:sp>
        <p:nvSpPr>
          <p:cNvPr id="4" name="Content Placeholder 3"/>
          <p:cNvSpPr>
            <a:spLocks noGrp="1"/>
          </p:cNvSpPr>
          <p:nvPr>
            <p:ph sz="half" idx="1"/>
          </p:nvPr>
        </p:nvSpPr>
        <p:spPr>
          <a:xfrm>
            <a:off x="370657" y="1821459"/>
            <a:ext cx="4811895" cy="4419600"/>
          </a:xfrm>
        </p:spPr>
        <p:txBody>
          <a:bodyPr>
            <a:normAutofit fontScale="40000" lnSpcReduction="20000"/>
          </a:bodyPr>
          <a:lstStyle/>
          <a:p>
            <a:pPr marL="571500" lvl="1">
              <a:buFontTx/>
              <a:buChar char="•"/>
            </a:pPr>
            <a:r>
              <a:rPr lang="en-US" sz="7000" b="1" dirty="0" err="1">
                <a:latin typeface="Arial Narrow" pitchFamily="34" charset="0"/>
              </a:rPr>
              <a:t>Supriya</a:t>
            </a:r>
            <a:r>
              <a:rPr lang="en-US" sz="7000" b="1" dirty="0">
                <a:latin typeface="Arial Narrow" pitchFamily="34" charset="0"/>
              </a:rPr>
              <a:t> Sanjay</a:t>
            </a:r>
          </a:p>
          <a:p>
            <a:pPr marL="571500" lvl="1">
              <a:spcBef>
                <a:spcPts val="1200"/>
              </a:spcBef>
              <a:buFontTx/>
              <a:buChar char="•"/>
            </a:pPr>
            <a:r>
              <a:rPr lang="en-US" sz="6000" b="1" dirty="0">
                <a:solidFill>
                  <a:srgbClr val="4D6778"/>
                </a:solidFill>
                <a:latin typeface="Arial Narrow" pitchFamily="34" charset="0"/>
              </a:rPr>
              <a:t>2026 MIT Sloan MBA Candidate </a:t>
            </a:r>
          </a:p>
          <a:p>
            <a:pPr marL="571500" lvl="1">
              <a:lnSpc>
                <a:spcPct val="120000"/>
              </a:lnSpc>
              <a:buFontTx/>
              <a:buChar char="•"/>
            </a:pPr>
            <a:r>
              <a:rPr lang="en-US" sz="6000" b="1" dirty="0">
                <a:solidFill>
                  <a:srgbClr val="4D6778"/>
                </a:solidFill>
                <a:latin typeface="Arial Narrow" pitchFamily="34" charset="0"/>
              </a:rPr>
              <a:t>Software engineer at Amazon Web Services - game-based learning tools</a:t>
            </a:r>
          </a:p>
          <a:p>
            <a:pPr marL="571500" lvl="1">
              <a:lnSpc>
                <a:spcPct val="134000"/>
              </a:lnSpc>
              <a:buFontTx/>
              <a:buChar char="•"/>
            </a:pPr>
            <a:r>
              <a:rPr lang="en-US" sz="6000" b="1" dirty="0">
                <a:solidFill>
                  <a:srgbClr val="4D6778"/>
                </a:solidFill>
                <a:latin typeface="Arial Narrow" pitchFamily="34" charset="0"/>
              </a:rPr>
              <a:t>Fulbright-Nehru scholarship in India - co-founded talentboard.io</a:t>
            </a:r>
          </a:p>
          <a:p>
            <a:pPr marL="571500" lvl="1">
              <a:lnSpc>
                <a:spcPct val="134000"/>
              </a:lnSpc>
              <a:buFontTx/>
              <a:buChar char="•"/>
            </a:pPr>
            <a:r>
              <a:rPr lang="en-US" sz="6000" b="1" dirty="0">
                <a:solidFill>
                  <a:srgbClr val="4D6778"/>
                </a:solidFill>
                <a:latin typeface="Arial Narrow" pitchFamily="34" charset="0"/>
              </a:rPr>
              <a:t>Incoming Managing Director of MIT's $</a:t>
            </a:r>
            <a:r>
              <a:rPr lang="en-US" sz="6000" b="1" dirty="0" err="1">
                <a:solidFill>
                  <a:srgbClr val="4D6778"/>
                </a:solidFill>
                <a:latin typeface="Arial Narrow" pitchFamily="34" charset="0"/>
              </a:rPr>
              <a:t>100K</a:t>
            </a:r>
            <a:r>
              <a:rPr lang="en-US" sz="6000" b="1" dirty="0">
                <a:solidFill>
                  <a:srgbClr val="4D6778"/>
                </a:solidFill>
                <a:latin typeface="Arial Narrow" pitchFamily="34" charset="0"/>
              </a:rPr>
              <a:t> Competition</a:t>
            </a:r>
          </a:p>
          <a:p>
            <a:pPr marL="571500" lvl="1">
              <a:lnSpc>
                <a:spcPct val="134000"/>
              </a:lnSpc>
              <a:buFontTx/>
              <a:buChar char="•"/>
            </a:pPr>
            <a:r>
              <a:rPr lang="en-US" sz="5000" b="1" dirty="0">
                <a:solidFill>
                  <a:srgbClr val="4D6778"/>
                </a:solidFill>
                <a:latin typeface="Arial Narrow" pitchFamily="34" charset="0"/>
                <a:hlinkClick r:id="rId3"/>
              </a:rPr>
              <a:t>LinkedIn</a:t>
            </a:r>
            <a:endParaRPr lang="en-US" sz="5000" dirty="0">
              <a:solidFill>
                <a:srgbClr val="4D6778"/>
              </a:solidFill>
            </a:endParaRPr>
          </a:p>
        </p:txBody>
      </p:sp>
      <p:sp>
        <p:nvSpPr>
          <p:cNvPr id="5"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7" name="Slide Number Placeholder 5"/>
          <p:cNvSpPr>
            <a:spLocks noGrp="1"/>
          </p:cNvSpPr>
          <p:nvPr>
            <p:ph type="sldNum" sz="quarter" idx="12"/>
          </p:nvPr>
        </p:nvSpPr>
        <p:spPr/>
        <p:txBody>
          <a:bodyPr/>
          <a:lstStyle/>
          <a:p>
            <a:fld id="{59D1019C-3F4F-4AD9-B4B4-C659557CFD3B}" type="slidenum">
              <a:rPr lang="en-US"/>
              <a:pPr/>
              <a:t>20</a:t>
            </a:fld>
            <a:endParaRPr lang="en-US">
              <a:solidFill>
                <a:schemeClr val="tx1"/>
              </a:solidFill>
              <a:latin typeface="Times New Roman" pitchFamily="18" charset="0"/>
            </a:endParaRPr>
          </a:p>
        </p:txBody>
      </p:sp>
      <p:sp>
        <p:nvSpPr>
          <p:cNvPr id="6" name="Content Placeholder 5">
            <a:extLst>
              <a:ext uri="{FF2B5EF4-FFF2-40B4-BE49-F238E27FC236}">
                <a16:creationId xmlns:a16="http://schemas.microsoft.com/office/drawing/2014/main" id="{33DE4853-E676-4C1B-88AF-3E707091565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42754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Tonight’s Plan</a:t>
            </a:r>
          </a:p>
        </p:txBody>
      </p:sp>
      <p:sp>
        <p:nvSpPr>
          <p:cNvPr id="3" name="Content Placeholder 2"/>
          <p:cNvSpPr>
            <a:spLocks noGrp="1"/>
          </p:cNvSpPr>
          <p:nvPr>
            <p:ph idx="1"/>
          </p:nvPr>
        </p:nvSpPr>
        <p:spPr/>
        <p:txBody>
          <a:bodyPr/>
          <a:lstStyle/>
          <a:p>
            <a:pPr>
              <a:buFontTx/>
              <a:buChar char="•"/>
            </a:pPr>
            <a:r>
              <a:rPr lang="en-US" b="1" dirty="0">
                <a:solidFill>
                  <a:srgbClr val="4D6778"/>
                </a:solidFill>
                <a:latin typeface="Arial Narrow" pitchFamily="34" charset="0"/>
              </a:rPr>
              <a:t> </a:t>
            </a:r>
            <a:r>
              <a:rPr lang="en-US" b="1" dirty="0">
                <a:solidFill>
                  <a:schemeClr val="bg1">
                    <a:lumMod val="75000"/>
                  </a:schemeClr>
                </a:solidFill>
                <a:latin typeface="Arial Narrow" pitchFamily="34" charset="0"/>
              </a:rPr>
              <a:t>Introduce our Teaching Team</a:t>
            </a:r>
            <a:endParaRPr lang="en-US" b="1" dirty="0">
              <a:latin typeface="Arial Narrow" pitchFamily="34" charset="0"/>
            </a:endParaRPr>
          </a:p>
          <a:p>
            <a:pPr>
              <a:buFontTx/>
              <a:buChar char="•"/>
            </a:pPr>
            <a:r>
              <a:rPr lang="en-US" b="1" dirty="0">
                <a:solidFill>
                  <a:srgbClr val="4D6778"/>
                </a:solidFill>
                <a:latin typeface="Arial Narrow" pitchFamily="34" charset="0"/>
              </a:rPr>
              <a:t> </a:t>
            </a:r>
            <a:r>
              <a:rPr lang="en-US" b="1" dirty="0">
                <a:latin typeface="Arial Narrow" pitchFamily="34" charset="0"/>
              </a:rPr>
              <a:t>New Ventures - Overview</a:t>
            </a:r>
          </a:p>
          <a:p>
            <a:pPr>
              <a:buFontTx/>
              <a:buChar char="•"/>
            </a:pPr>
            <a:r>
              <a:rPr lang="en-US" b="1" dirty="0">
                <a:solidFill>
                  <a:srgbClr val="4D6778"/>
                </a:solidFill>
                <a:latin typeface="Arial Narrow" pitchFamily="34" charset="0"/>
              </a:rPr>
              <a:t> Break – Team Building </a:t>
            </a:r>
          </a:p>
          <a:p>
            <a:pPr>
              <a:buFontTx/>
              <a:buChar char="•"/>
            </a:pPr>
            <a:r>
              <a:rPr lang="en-US" b="1" dirty="0">
                <a:solidFill>
                  <a:srgbClr val="4D6778"/>
                </a:solidFill>
                <a:latin typeface="Arial Narrow" pitchFamily="34" charset="0"/>
              </a:rPr>
              <a:t> Bob Jones – Finding Your Customer</a:t>
            </a:r>
            <a:endParaRPr lang="en-US" dirty="0">
              <a:solidFill>
                <a:srgbClr val="4D6778"/>
              </a:solidFill>
            </a:endParaRPr>
          </a:p>
        </p:txBody>
      </p:sp>
      <p:sp>
        <p:nvSpPr>
          <p:cNvPr id="4"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6" name="Slide Number Placeholder 5"/>
          <p:cNvSpPr>
            <a:spLocks noGrp="1"/>
          </p:cNvSpPr>
          <p:nvPr>
            <p:ph type="sldNum" sz="quarter" idx="12"/>
          </p:nvPr>
        </p:nvSpPr>
        <p:spPr/>
        <p:txBody>
          <a:bodyPr/>
          <a:lstStyle/>
          <a:p>
            <a:fld id="{291A889F-0E65-4EE4-AEAE-9F1537B564DC}" type="slidenum">
              <a:rPr lang="en-US"/>
              <a:pPr/>
              <a:t>21</a:t>
            </a:fld>
            <a:endParaRPr lang="en-US">
              <a:solidFill>
                <a:schemeClr val="tx1"/>
              </a:solidFill>
              <a:latin typeface="Times New Roman" pitchFamily="18" charset="0"/>
            </a:endParaRPr>
          </a:p>
        </p:txBody>
      </p:sp>
    </p:spTree>
    <p:extLst>
      <p:ext uri="{BB962C8B-B14F-4D97-AF65-F5344CB8AC3E}">
        <p14:creationId xmlns:p14="http://schemas.microsoft.com/office/powerpoint/2010/main" val="3418033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152400" y="457200"/>
            <a:ext cx="8705088"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dirty="0"/>
              <a:t>All You Need To Do Is:</a:t>
            </a:r>
            <a:endParaRPr lang="en-US" dirty="0">
              <a:solidFill>
                <a:schemeClr val="tx1"/>
              </a:solidFill>
            </a:endParaRPr>
          </a:p>
        </p:txBody>
      </p:sp>
      <p:sp>
        <p:nvSpPr>
          <p:cNvPr id="3" name="Content Placeholder 2"/>
          <p:cNvSpPr>
            <a:spLocks noGrp="1"/>
          </p:cNvSpPr>
          <p:nvPr>
            <p:ph idx="1"/>
          </p:nvPr>
        </p:nvSpPr>
        <p:spPr>
          <a:xfrm>
            <a:off x="457200" y="1828800"/>
            <a:ext cx="8229600" cy="4221163"/>
          </a:xfrm>
        </p:spPr>
        <p:txBody>
          <a:bodyPr>
            <a:normAutofit/>
          </a:bodyPr>
          <a:lstStyle/>
          <a:p>
            <a:r>
              <a:rPr lang="en-US" sz="4000" b="1" dirty="0">
                <a:solidFill>
                  <a:srgbClr val="4D6778"/>
                </a:solidFill>
                <a:latin typeface="Arial Narrow" pitchFamily="34" charset="0"/>
              </a:rPr>
              <a:t>It is a Really Simple Concept ….. </a:t>
            </a:r>
            <a:r>
              <a:rPr lang="en-US" sz="2400" b="1" dirty="0">
                <a:solidFill>
                  <a:srgbClr val="4D6778"/>
                </a:solidFill>
                <a:latin typeface="Arial Narrow" pitchFamily="34" charset="0"/>
              </a:rPr>
              <a:t>(whether you are doing a mobile app, a biotech company or a non-profit social developmental company):</a:t>
            </a:r>
          </a:p>
          <a:p>
            <a:pPr lvl="2">
              <a:buFontTx/>
              <a:buChar char="•"/>
            </a:pPr>
            <a:r>
              <a:rPr lang="en-US" sz="3600" b="1" u="sng" dirty="0">
                <a:latin typeface="Arial Narrow" pitchFamily="34" charset="0"/>
              </a:rPr>
              <a:t>Create Value</a:t>
            </a:r>
          </a:p>
          <a:p>
            <a:pPr lvl="2">
              <a:buFontTx/>
              <a:buChar char="•"/>
            </a:pPr>
            <a:r>
              <a:rPr lang="en-US" sz="3600" b="1" u="sng" dirty="0">
                <a:latin typeface="Arial Narrow" pitchFamily="34" charset="0"/>
              </a:rPr>
              <a:t>Capture/Harvest</a:t>
            </a:r>
            <a:r>
              <a:rPr lang="en-US" sz="3600" b="1" dirty="0">
                <a:latin typeface="Arial Narrow" pitchFamily="34" charset="0"/>
              </a:rPr>
              <a:t> some of the Value Created </a:t>
            </a:r>
            <a:r>
              <a:rPr lang="en-US" sz="2800" b="1" dirty="0">
                <a:latin typeface="Arial Narrow" pitchFamily="34" charset="0"/>
              </a:rPr>
              <a:t>(so you can do it again)</a:t>
            </a:r>
          </a:p>
          <a:p>
            <a:endParaRPr lang="en-US" sz="2400" b="1" dirty="0">
              <a:solidFill>
                <a:srgbClr val="4D6778"/>
              </a:solidFill>
              <a:latin typeface="Arial Narrow" pitchFamily="34" charset="0"/>
            </a:endParaRPr>
          </a:p>
          <a:p>
            <a:endParaRPr lang="en-US" sz="2400" dirty="0">
              <a:solidFill>
                <a:srgbClr val="4D6778"/>
              </a:solidFill>
            </a:endParaRPr>
          </a:p>
        </p:txBody>
      </p:sp>
      <p:sp>
        <p:nvSpPr>
          <p:cNvPr id="5"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7" name="Slide Number Placeholder 5"/>
          <p:cNvSpPr>
            <a:spLocks noGrp="1"/>
          </p:cNvSpPr>
          <p:nvPr>
            <p:ph type="sldNum" sz="quarter" idx="12"/>
          </p:nvPr>
        </p:nvSpPr>
        <p:spPr/>
        <p:txBody>
          <a:bodyPr/>
          <a:lstStyle/>
          <a:p>
            <a:fld id="{959CA627-5B0A-43FA-8F6A-D044C45B5933}" type="slidenum">
              <a:rPr lang="en-US"/>
              <a:pPr/>
              <a:t>22</a:t>
            </a:fld>
            <a:endParaRPr lang="en-US">
              <a:solidFill>
                <a:schemeClr val="tx1"/>
              </a:solidFill>
              <a:latin typeface="Times New Roman" pitchFamily="18" charset="0"/>
            </a:endParaRPr>
          </a:p>
        </p:txBody>
      </p:sp>
    </p:spTree>
    <p:extLst>
      <p:ext uri="{BB962C8B-B14F-4D97-AF65-F5344CB8AC3E}">
        <p14:creationId xmlns:p14="http://schemas.microsoft.com/office/powerpoint/2010/main" val="34787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bwMode="auto">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lnSpc>
                <a:spcPct val="90000"/>
              </a:lnSpc>
            </a:pPr>
            <a:r>
              <a:rPr lang="en-US" b="1" dirty="0"/>
              <a:t>Why This?</a:t>
            </a:r>
          </a:p>
          <a:p>
            <a:pPr lvl="1">
              <a:lnSpc>
                <a:spcPct val="90000"/>
              </a:lnSpc>
            </a:pPr>
            <a:r>
              <a:rPr lang="en-US" b="1" dirty="0">
                <a:solidFill>
                  <a:srgbClr val="003366"/>
                </a:solidFill>
              </a:rPr>
              <a:t>Why is this Idea Worth Pursuing or Investing In?</a:t>
            </a:r>
          </a:p>
          <a:p>
            <a:pPr lvl="2">
              <a:lnSpc>
                <a:spcPct val="90000"/>
              </a:lnSpc>
            </a:pPr>
            <a:r>
              <a:rPr lang="en-US" b="1" dirty="0">
                <a:solidFill>
                  <a:srgbClr val="003366"/>
                </a:solidFill>
              </a:rPr>
              <a:t>Size of Market?  Problem Worth Solving?</a:t>
            </a:r>
          </a:p>
          <a:p>
            <a:pPr>
              <a:lnSpc>
                <a:spcPct val="90000"/>
              </a:lnSpc>
            </a:pPr>
            <a:r>
              <a:rPr lang="en-US" b="1" dirty="0"/>
              <a:t>Why Now?</a:t>
            </a:r>
          </a:p>
          <a:p>
            <a:pPr lvl="1">
              <a:lnSpc>
                <a:spcPct val="90000"/>
              </a:lnSpc>
            </a:pPr>
            <a:r>
              <a:rPr lang="en-US" b="1" dirty="0">
                <a:solidFill>
                  <a:srgbClr val="003366"/>
                </a:solidFill>
              </a:rPr>
              <a:t>Why is Now the Right Time to Do This?</a:t>
            </a:r>
          </a:p>
          <a:p>
            <a:pPr lvl="2">
              <a:lnSpc>
                <a:spcPct val="90000"/>
              </a:lnSpc>
            </a:pPr>
            <a:r>
              <a:rPr lang="en-US" b="1" dirty="0">
                <a:solidFill>
                  <a:srgbClr val="003366"/>
                </a:solidFill>
              </a:rPr>
              <a:t>Convergence of Opportunity and Solution?</a:t>
            </a:r>
          </a:p>
          <a:p>
            <a:pPr>
              <a:lnSpc>
                <a:spcPct val="90000"/>
              </a:lnSpc>
            </a:pPr>
            <a:r>
              <a:rPr lang="en-US" b="1" dirty="0"/>
              <a:t>Why This Team?</a:t>
            </a:r>
          </a:p>
          <a:p>
            <a:pPr lvl="1">
              <a:lnSpc>
                <a:spcPct val="90000"/>
              </a:lnSpc>
            </a:pPr>
            <a:r>
              <a:rPr lang="en-US" b="1" dirty="0">
                <a:solidFill>
                  <a:srgbClr val="003366"/>
                </a:solidFill>
              </a:rPr>
              <a:t>Why Do I Think These People Will Win?</a:t>
            </a:r>
          </a:p>
          <a:p>
            <a:pPr lvl="2">
              <a:lnSpc>
                <a:spcPct val="90000"/>
              </a:lnSpc>
            </a:pPr>
            <a:r>
              <a:rPr lang="en-US" b="1" dirty="0">
                <a:solidFill>
                  <a:srgbClr val="003366"/>
                </a:solidFill>
              </a:rPr>
              <a:t>Prior Experience?  Compelling Venture Model?</a:t>
            </a:r>
          </a:p>
          <a:p>
            <a:pPr>
              <a:lnSpc>
                <a:spcPct val="90000"/>
              </a:lnSpc>
            </a:pPr>
            <a:r>
              <a:rPr lang="en-US" b="1" dirty="0"/>
              <a:t>The 4</a:t>
            </a:r>
            <a:r>
              <a:rPr lang="en-US" b="1" baseline="30000" dirty="0"/>
              <a:t>th</a:t>
            </a:r>
            <a:r>
              <a:rPr lang="en-US" b="1" dirty="0"/>
              <a:t> Why:   Why Won’t This Work?</a:t>
            </a:r>
            <a:endParaRPr lang="en-US" b="1" dirty="0">
              <a:solidFill>
                <a:srgbClr val="003366"/>
              </a:solidFill>
            </a:endParaRPr>
          </a:p>
        </p:txBody>
      </p:sp>
      <p:sp>
        <p:nvSpPr>
          <p:cNvPr id="4" name="Slide Number Placeholder 3"/>
          <p:cNvSpPr>
            <a:spLocks noGrp="1"/>
          </p:cNvSpPr>
          <p:nvPr>
            <p:ph type="sldNum" sz="quarter" idx="4294967295"/>
          </p:nvPr>
        </p:nvSpPr>
        <p:spPr>
          <a:xfrm>
            <a:off x="0" y="6337300"/>
            <a:ext cx="2133600" cy="365125"/>
          </a:xfrm>
        </p:spPr>
        <p:txBody>
          <a:bodyPr/>
          <a:lstStyle/>
          <a:p>
            <a:fld id="{711BEB10-811D-403C-B328-BA8984C3C499}" type="slidenum">
              <a:rPr lang="en-US" sz="1000"/>
              <a:pPr/>
              <a:t>23</a:t>
            </a:fld>
            <a:endParaRPr lang="en-US" sz="1000" dirty="0">
              <a:latin typeface="Times New Roman" pitchFamily="18" charset="0"/>
            </a:endParaRPr>
          </a:p>
        </p:txBody>
      </p:sp>
      <p:sp>
        <p:nvSpPr>
          <p:cNvPr id="3" name="Title 2">
            <a:extLst>
              <a:ext uri="{FF2B5EF4-FFF2-40B4-BE49-F238E27FC236}">
                <a16:creationId xmlns:a16="http://schemas.microsoft.com/office/drawing/2014/main" id="{CF968003-3B70-4567-9544-AB0A333CCA8D}"/>
              </a:ext>
            </a:extLst>
          </p:cNvPr>
          <p:cNvSpPr>
            <a:spLocks noGrp="1"/>
          </p:cNvSpPr>
          <p:nvPr>
            <p:ph type="title"/>
          </p:nvPr>
        </p:nvSpPr>
        <p:spPr/>
        <p:txBody>
          <a:bodyPr/>
          <a:lstStyle/>
          <a:p>
            <a:r>
              <a:rPr lang="en-US" dirty="0"/>
              <a:t>The 3 Whys</a:t>
            </a:r>
          </a:p>
        </p:txBody>
      </p:sp>
      <p:sp>
        <p:nvSpPr>
          <p:cNvPr id="5" name="Date Placeholder 4">
            <a:extLst>
              <a:ext uri="{FF2B5EF4-FFF2-40B4-BE49-F238E27FC236}">
                <a16:creationId xmlns:a16="http://schemas.microsoft.com/office/drawing/2014/main" id="{CC7274B6-ABB0-4F6C-B2C7-E0DDF1E6C24D}"/>
              </a:ext>
            </a:extLst>
          </p:cNvPr>
          <p:cNvSpPr>
            <a:spLocks noGrp="1"/>
          </p:cNvSpPr>
          <p:nvPr>
            <p:ph type="dt" sz="half" idx="10"/>
          </p:nvPr>
        </p:nvSpPr>
        <p:spPr/>
        <p:txBody>
          <a:bodyPr/>
          <a:lstStyle/>
          <a:p>
            <a:r>
              <a:rPr lang="en-US"/>
              <a:t>January 2025</a:t>
            </a:r>
            <a:endParaRPr lang="en-US" dirty="0"/>
          </a:p>
        </p:txBody>
      </p:sp>
      <p:sp>
        <p:nvSpPr>
          <p:cNvPr id="6" name="Footer Placeholder 5">
            <a:extLst>
              <a:ext uri="{FF2B5EF4-FFF2-40B4-BE49-F238E27FC236}">
                <a16:creationId xmlns:a16="http://schemas.microsoft.com/office/drawing/2014/main" id="{A47D343D-69A0-41AA-8CDA-E516EA81A228}"/>
              </a:ext>
            </a:extLst>
          </p:cNvPr>
          <p:cNvSpPr>
            <a:spLocks noGrp="1"/>
          </p:cNvSpPr>
          <p:nvPr>
            <p:ph type="ftr" sz="quarter" idx="11"/>
          </p:nvPr>
        </p:nvSpPr>
        <p:spPr/>
        <p:txBody>
          <a:bodyPr/>
          <a:lstStyle/>
          <a:p>
            <a:r>
              <a:rPr lang="en-US" dirty="0"/>
              <a:t>The Nuts and Bolts of New Ventures Copyright 2025, Joe Hadzima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animEffect transition="in" filter="wipe(left)">
                                      <p:cBhvr>
                                        <p:cTn id="7" dur="500"/>
                                        <p:tgtEl>
                                          <p:spTgt spid="303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3107">
                                            <p:txEl>
                                              <p:pRg st="1" end="1"/>
                                            </p:txEl>
                                          </p:spTgt>
                                        </p:tgtEl>
                                        <p:attrNameLst>
                                          <p:attrName>style.visibility</p:attrName>
                                        </p:attrNameLst>
                                      </p:cBhvr>
                                      <p:to>
                                        <p:strVal val="visible"/>
                                      </p:to>
                                    </p:set>
                                    <p:animEffect transition="in" filter="wipe(left)">
                                      <p:cBhvr>
                                        <p:cTn id="12" dur="500"/>
                                        <p:tgtEl>
                                          <p:spTgt spid="303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3107">
                                            <p:txEl>
                                              <p:pRg st="2" end="2"/>
                                            </p:txEl>
                                          </p:spTgt>
                                        </p:tgtEl>
                                        <p:attrNameLst>
                                          <p:attrName>style.visibility</p:attrName>
                                        </p:attrNameLst>
                                      </p:cBhvr>
                                      <p:to>
                                        <p:strVal val="visible"/>
                                      </p:to>
                                    </p:set>
                                    <p:animEffect transition="in" filter="wipe(left)">
                                      <p:cBhvr>
                                        <p:cTn id="17" dur="500"/>
                                        <p:tgtEl>
                                          <p:spTgt spid="303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03107">
                                            <p:txEl>
                                              <p:pRg st="3" end="3"/>
                                            </p:txEl>
                                          </p:spTgt>
                                        </p:tgtEl>
                                        <p:attrNameLst>
                                          <p:attrName>style.visibility</p:attrName>
                                        </p:attrNameLst>
                                      </p:cBhvr>
                                      <p:to>
                                        <p:strVal val="visible"/>
                                      </p:to>
                                    </p:set>
                                    <p:animEffect transition="in" filter="wipe(left)">
                                      <p:cBhvr>
                                        <p:cTn id="22" dur="500"/>
                                        <p:tgtEl>
                                          <p:spTgt spid="303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03107">
                                            <p:txEl>
                                              <p:pRg st="4" end="4"/>
                                            </p:txEl>
                                          </p:spTgt>
                                        </p:tgtEl>
                                        <p:attrNameLst>
                                          <p:attrName>style.visibility</p:attrName>
                                        </p:attrNameLst>
                                      </p:cBhvr>
                                      <p:to>
                                        <p:strVal val="visible"/>
                                      </p:to>
                                    </p:set>
                                    <p:animEffect transition="in" filter="wipe(left)">
                                      <p:cBhvr>
                                        <p:cTn id="27" dur="500"/>
                                        <p:tgtEl>
                                          <p:spTgt spid="303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03107">
                                            <p:txEl>
                                              <p:pRg st="5" end="5"/>
                                            </p:txEl>
                                          </p:spTgt>
                                        </p:tgtEl>
                                        <p:attrNameLst>
                                          <p:attrName>style.visibility</p:attrName>
                                        </p:attrNameLst>
                                      </p:cBhvr>
                                      <p:to>
                                        <p:strVal val="visible"/>
                                      </p:to>
                                    </p:set>
                                    <p:animEffect transition="in" filter="wipe(left)">
                                      <p:cBhvr>
                                        <p:cTn id="32" dur="500"/>
                                        <p:tgtEl>
                                          <p:spTgt spid="303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03107">
                                            <p:txEl>
                                              <p:pRg st="6" end="6"/>
                                            </p:txEl>
                                          </p:spTgt>
                                        </p:tgtEl>
                                        <p:attrNameLst>
                                          <p:attrName>style.visibility</p:attrName>
                                        </p:attrNameLst>
                                      </p:cBhvr>
                                      <p:to>
                                        <p:strVal val="visible"/>
                                      </p:to>
                                    </p:set>
                                    <p:animEffect transition="in" filter="wipe(left)">
                                      <p:cBhvr>
                                        <p:cTn id="37" dur="500"/>
                                        <p:tgtEl>
                                          <p:spTgt spid="3031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03107">
                                            <p:txEl>
                                              <p:pRg st="7" end="7"/>
                                            </p:txEl>
                                          </p:spTgt>
                                        </p:tgtEl>
                                        <p:attrNameLst>
                                          <p:attrName>style.visibility</p:attrName>
                                        </p:attrNameLst>
                                      </p:cBhvr>
                                      <p:to>
                                        <p:strVal val="visible"/>
                                      </p:to>
                                    </p:set>
                                    <p:animEffect transition="in" filter="wipe(left)">
                                      <p:cBhvr>
                                        <p:cTn id="42" dur="500"/>
                                        <p:tgtEl>
                                          <p:spTgt spid="3031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3107">
                                            <p:txEl>
                                              <p:pRg st="8" end="8"/>
                                            </p:txEl>
                                          </p:spTgt>
                                        </p:tgtEl>
                                        <p:attrNameLst>
                                          <p:attrName>style.visibility</p:attrName>
                                        </p:attrNameLst>
                                      </p:cBhvr>
                                      <p:to>
                                        <p:strVal val="visible"/>
                                      </p:to>
                                    </p:set>
                                    <p:animEffect transition="in" filter="wipe(left)">
                                      <p:cBhvr>
                                        <p:cTn id="47" dur="500"/>
                                        <p:tgtEl>
                                          <p:spTgt spid="3031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3107">
                                            <p:txEl>
                                              <p:pRg st="9" end="9"/>
                                            </p:txEl>
                                          </p:spTgt>
                                        </p:tgtEl>
                                        <p:attrNameLst>
                                          <p:attrName>style.visibility</p:attrName>
                                        </p:attrNameLst>
                                      </p:cBhvr>
                                      <p:to>
                                        <p:strVal val="visible"/>
                                      </p:to>
                                    </p:set>
                                    <p:animEffect transition="in" filter="wipe(left)">
                                      <p:cBhvr>
                                        <p:cTn id="52" dur="500"/>
                                        <p:tgtEl>
                                          <p:spTgt spid="3031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CDCC63A-22F1-4079-987D-CFB8EC50D5DD}"/>
              </a:ext>
            </a:extLst>
          </p:cNvPr>
          <p:cNvSpPr>
            <a:spLocks noGrp="1"/>
          </p:cNvSpPr>
          <p:nvPr>
            <p:ph type="title"/>
          </p:nvPr>
        </p:nvSpPr>
        <p:spPr/>
        <p:txBody>
          <a:bodyPr/>
          <a:lstStyle/>
          <a:p>
            <a:r>
              <a:rPr lang="en-US" dirty="0"/>
              <a:t>Lessons Learned</a:t>
            </a:r>
          </a:p>
        </p:txBody>
      </p:sp>
      <p:sp>
        <p:nvSpPr>
          <p:cNvPr id="33" name="Content Placeholder 32">
            <a:extLst>
              <a:ext uri="{FF2B5EF4-FFF2-40B4-BE49-F238E27FC236}">
                <a16:creationId xmlns:a16="http://schemas.microsoft.com/office/drawing/2014/main" id="{B3BB62D2-F3EA-4E19-B424-BFDE6A952669}"/>
              </a:ext>
            </a:extLst>
          </p:cNvPr>
          <p:cNvSpPr>
            <a:spLocks noGrp="1"/>
          </p:cNvSpPr>
          <p:nvPr>
            <p:ph idx="1"/>
          </p:nvPr>
        </p:nvSpPr>
        <p:spPr/>
        <p:txBody>
          <a:bodyPr/>
          <a:lstStyle/>
          <a:p>
            <a:r>
              <a:rPr lang="en-US" b="1" dirty="0">
                <a:solidFill>
                  <a:srgbClr val="4D6778"/>
                </a:solidFill>
              </a:rPr>
              <a:t>What Have I Learned and How I Can Help </a:t>
            </a:r>
            <a:r>
              <a:rPr lang="en-US" b="1" u="sng" dirty="0">
                <a:solidFill>
                  <a:srgbClr val="4D6778"/>
                </a:solidFill>
              </a:rPr>
              <a:t>You</a:t>
            </a:r>
            <a:r>
              <a:rPr lang="en-US" b="1" dirty="0">
                <a:solidFill>
                  <a:srgbClr val="4D6778"/>
                </a:solidFill>
              </a:rPr>
              <a:t> Succeed?</a:t>
            </a:r>
          </a:p>
          <a:p>
            <a:r>
              <a:rPr lang="en-US" b="1" dirty="0">
                <a:solidFill>
                  <a:srgbClr val="4D6778"/>
                </a:solidFill>
              </a:rPr>
              <a:t>4 Critical Components for Success</a:t>
            </a:r>
          </a:p>
        </p:txBody>
      </p:sp>
      <p:sp>
        <p:nvSpPr>
          <p:cNvPr id="31" name="Date Placeholder 30">
            <a:extLst>
              <a:ext uri="{FF2B5EF4-FFF2-40B4-BE49-F238E27FC236}">
                <a16:creationId xmlns:a16="http://schemas.microsoft.com/office/drawing/2014/main" id="{84F94FAA-43D0-4542-A54F-C9E5BA291A48}"/>
              </a:ext>
            </a:extLst>
          </p:cNvPr>
          <p:cNvSpPr>
            <a:spLocks noGrp="1"/>
          </p:cNvSpPr>
          <p:nvPr>
            <p:ph type="dt" sz="half" idx="10"/>
          </p:nvPr>
        </p:nvSpPr>
        <p:spPr/>
        <p:txBody>
          <a:bodyPr/>
          <a:lstStyle/>
          <a:p>
            <a:r>
              <a:rPr lang="en-US"/>
              <a:t>January 2025</a:t>
            </a:r>
          </a:p>
        </p:txBody>
      </p:sp>
      <p:sp>
        <p:nvSpPr>
          <p:cNvPr id="32" name="Footer Placeholder 31">
            <a:extLst>
              <a:ext uri="{FF2B5EF4-FFF2-40B4-BE49-F238E27FC236}">
                <a16:creationId xmlns:a16="http://schemas.microsoft.com/office/drawing/2014/main" id="{BE150AD7-D2E1-48AE-964E-233FF225D558}"/>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12"/>
          </p:nvPr>
        </p:nvSpPr>
        <p:spPr/>
        <p:txBody>
          <a:bodyPr/>
          <a:lstStyle/>
          <a:p>
            <a:fld id="{7C9D0B6B-A088-483F-88C9-BB4385FAB8F2}" type="slidenum">
              <a:rPr lang="en-US" smtClean="0"/>
              <a:pPr/>
              <a:t>24</a:t>
            </a:fld>
            <a:endParaRPr lang="en-US">
              <a:latin typeface="Times New Roman" pitchFamily="18" charset="0"/>
            </a:endParaRPr>
          </a:p>
        </p:txBody>
      </p:sp>
    </p:spTree>
    <p:extLst>
      <p:ext uri="{BB962C8B-B14F-4D97-AF65-F5344CB8AC3E}">
        <p14:creationId xmlns:p14="http://schemas.microsoft.com/office/powerpoint/2010/main" val="378667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wipe(left)">
                                      <p:cBhvr>
                                        <p:cTn id="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CDCC63A-22F1-4079-987D-CFB8EC50D5DD}"/>
              </a:ext>
            </a:extLst>
          </p:cNvPr>
          <p:cNvSpPr>
            <a:spLocks noGrp="1"/>
          </p:cNvSpPr>
          <p:nvPr>
            <p:ph type="title"/>
          </p:nvPr>
        </p:nvSpPr>
        <p:spPr/>
        <p:txBody>
          <a:bodyPr/>
          <a:lstStyle/>
          <a:p>
            <a:r>
              <a:rPr lang="en-US" dirty="0"/>
              <a:t>Lessons Learned</a:t>
            </a:r>
          </a:p>
        </p:txBody>
      </p:sp>
      <p:sp>
        <p:nvSpPr>
          <p:cNvPr id="4" name="Slide Number Placeholder 3"/>
          <p:cNvSpPr>
            <a:spLocks noGrp="1"/>
          </p:cNvSpPr>
          <p:nvPr>
            <p:ph type="sldNum" sz="quarter" idx="12"/>
          </p:nvPr>
        </p:nvSpPr>
        <p:spPr/>
        <p:txBody>
          <a:bodyPr/>
          <a:lstStyle/>
          <a:p>
            <a:fld id="{7C9D0B6B-A088-483F-88C9-BB4385FAB8F2}" type="slidenum">
              <a:rPr lang="en-US" smtClean="0"/>
              <a:pPr/>
              <a:t>25</a:t>
            </a:fld>
            <a:endParaRPr lang="en-US">
              <a:latin typeface="Times New Roman" pitchFamily="18" charset="0"/>
            </a:endParaRPr>
          </a:p>
        </p:txBody>
      </p:sp>
      <p:sp>
        <p:nvSpPr>
          <p:cNvPr id="9" name="Diamond 8"/>
          <p:cNvSpPr>
            <a:spLocks noChangeAspect="1"/>
          </p:cNvSpPr>
          <p:nvPr/>
        </p:nvSpPr>
        <p:spPr bwMode="auto">
          <a:xfrm>
            <a:off x="4318000" y="3733800"/>
            <a:ext cx="406400" cy="457200"/>
          </a:xfrm>
          <a:prstGeom prst="diamond">
            <a:avLst/>
          </a:prstGeom>
          <a:solidFill>
            <a:srgbClr val="DE453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8" name="Group 27">
            <a:extLst>
              <a:ext uri="{FF2B5EF4-FFF2-40B4-BE49-F238E27FC236}">
                <a16:creationId xmlns:a16="http://schemas.microsoft.com/office/drawing/2014/main" id="{39A3FEF5-D5EF-4A82-A71F-24A618D3AEBA}"/>
              </a:ext>
            </a:extLst>
          </p:cNvPr>
          <p:cNvGrpSpPr/>
          <p:nvPr/>
        </p:nvGrpSpPr>
        <p:grpSpPr>
          <a:xfrm>
            <a:off x="4151380" y="2241804"/>
            <a:ext cx="4882892" cy="2272284"/>
            <a:chOff x="4151380" y="2241804"/>
            <a:chExt cx="4882892" cy="2272284"/>
          </a:xfrm>
        </p:grpSpPr>
        <p:sp>
          <p:nvSpPr>
            <p:cNvPr id="17" name="Oval 16">
              <a:extLst>
                <a:ext uri="{FF2B5EF4-FFF2-40B4-BE49-F238E27FC236}">
                  <a16:creationId xmlns:a16="http://schemas.microsoft.com/office/drawing/2014/main" id="{3E20108D-C4A3-446B-92E7-A7B1E02B5C77}"/>
                </a:ext>
              </a:extLst>
            </p:cNvPr>
            <p:cNvSpPr>
              <a:spLocks/>
            </p:cNvSpPr>
            <p:nvPr/>
          </p:nvSpPr>
          <p:spPr bwMode="auto">
            <a:xfrm>
              <a:off x="4151380" y="2241804"/>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80FE9EBA-E8DB-4FC4-9247-BCFB168CEE14}"/>
                </a:ext>
              </a:extLst>
            </p:cNvPr>
            <p:cNvSpPr txBox="1"/>
            <p:nvPr/>
          </p:nvSpPr>
          <p:spPr>
            <a:xfrm>
              <a:off x="6521200" y="3116336"/>
              <a:ext cx="2513072" cy="523220"/>
            </a:xfrm>
            <a:prstGeom prst="rect">
              <a:avLst/>
            </a:prstGeom>
            <a:noFill/>
          </p:spPr>
          <p:txBody>
            <a:bodyPr wrap="square" rtlCol="0">
              <a:spAutoFit/>
            </a:bodyPr>
            <a:lstStyle/>
            <a:p>
              <a:r>
                <a:rPr lang="en-US" sz="2800" b="1" dirty="0">
                  <a:solidFill>
                    <a:srgbClr val="000566"/>
                  </a:solidFill>
                </a:rPr>
                <a:t>EXECUTION</a:t>
              </a:r>
            </a:p>
          </p:txBody>
        </p:sp>
      </p:grpSp>
      <p:grpSp>
        <p:nvGrpSpPr>
          <p:cNvPr id="27" name="Group 26">
            <a:extLst>
              <a:ext uri="{FF2B5EF4-FFF2-40B4-BE49-F238E27FC236}">
                <a16:creationId xmlns:a16="http://schemas.microsoft.com/office/drawing/2014/main" id="{93BB5808-86FA-4A37-B47B-B79859BCA64F}"/>
              </a:ext>
            </a:extLst>
          </p:cNvPr>
          <p:cNvGrpSpPr/>
          <p:nvPr/>
        </p:nvGrpSpPr>
        <p:grpSpPr>
          <a:xfrm>
            <a:off x="1163692" y="2241804"/>
            <a:ext cx="3681108" cy="2272284"/>
            <a:chOff x="1163692" y="2241804"/>
            <a:chExt cx="3681108" cy="2272284"/>
          </a:xfrm>
        </p:grpSpPr>
        <p:sp>
          <p:nvSpPr>
            <p:cNvPr id="16" name="Oval 15">
              <a:extLst>
                <a:ext uri="{FF2B5EF4-FFF2-40B4-BE49-F238E27FC236}">
                  <a16:creationId xmlns:a16="http://schemas.microsoft.com/office/drawing/2014/main" id="{40EFFD0B-77A0-4E4B-8E77-8FFA4FB4AB42}"/>
                </a:ext>
              </a:extLst>
            </p:cNvPr>
            <p:cNvSpPr>
              <a:spLocks/>
            </p:cNvSpPr>
            <p:nvPr/>
          </p:nvSpPr>
          <p:spPr bwMode="auto">
            <a:xfrm>
              <a:off x="2572516" y="2241804"/>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81CBB84-5782-47AE-BADB-C8140A923A1D}"/>
                </a:ext>
              </a:extLst>
            </p:cNvPr>
            <p:cNvSpPr txBox="1"/>
            <p:nvPr/>
          </p:nvSpPr>
          <p:spPr>
            <a:xfrm>
              <a:off x="1163692" y="3116336"/>
              <a:ext cx="1410980" cy="523220"/>
            </a:xfrm>
            <a:prstGeom prst="rect">
              <a:avLst/>
            </a:prstGeom>
            <a:noFill/>
          </p:spPr>
          <p:txBody>
            <a:bodyPr wrap="square" rtlCol="0">
              <a:spAutoFit/>
            </a:bodyPr>
            <a:lstStyle/>
            <a:p>
              <a:pPr algn="r"/>
              <a:r>
                <a:rPr lang="en-US" sz="2800" b="1" dirty="0">
                  <a:solidFill>
                    <a:srgbClr val="000566"/>
                  </a:solidFill>
                </a:rPr>
                <a:t>IDEAS</a:t>
              </a:r>
            </a:p>
          </p:txBody>
        </p:sp>
      </p:grpSp>
      <p:grpSp>
        <p:nvGrpSpPr>
          <p:cNvPr id="29" name="Group 28">
            <a:extLst>
              <a:ext uri="{FF2B5EF4-FFF2-40B4-BE49-F238E27FC236}">
                <a16:creationId xmlns:a16="http://schemas.microsoft.com/office/drawing/2014/main" id="{D60607C5-98D1-4F2B-81DB-E388976D0E28}"/>
              </a:ext>
            </a:extLst>
          </p:cNvPr>
          <p:cNvGrpSpPr/>
          <p:nvPr/>
        </p:nvGrpSpPr>
        <p:grpSpPr>
          <a:xfrm>
            <a:off x="304800" y="3442716"/>
            <a:ext cx="4564384" cy="2272284"/>
            <a:chOff x="304800" y="3442716"/>
            <a:chExt cx="4564384" cy="2272284"/>
          </a:xfrm>
        </p:grpSpPr>
        <p:sp>
          <p:nvSpPr>
            <p:cNvPr id="19" name="Oval 18">
              <a:extLst>
                <a:ext uri="{FF2B5EF4-FFF2-40B4-BE49-F238E27FC236}">
                  <a16:creationId xmlns:a16="http://schemas.microsoft.com/office/drawing/2014/main" id="{C93BD022-E28D-47E4-B6EB-7AB871790B86}"/>
                </a:ext>
              </a:extLst>
            </p:cNvPr>
            <p:cNvSpPr>
              <a:spLocks/>
            </p:cNvSpPr>
            <p:nvPr/>
          </p:nvSpPr>
          <p:spPr bwMode="auto">
            <a:xfrm>
              <a:off x="2596900" y="3442716"/>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BFE4E536-7370-42BD-B62D-2F1F0E9CBA78}"/>
                </a:ext>
              </a:extLst>
            </p:cNvPr>
            <p:cNvSpPr txBox="1"/>
            <p:nvPr/>
          </p:nvSpPr>
          <p:spPr>
            <a:xfrm>
              <a:off x="304800" y="4317248"/>
              <a:ext cx="2269872" cy="523220"/>
            </a:xfrm>
            <a:prstGeom prst="rect">
              <a:avLst/>
            </a:prstGeom>
            <a:noFill/>
          </p:spPr>
          <p:txBody>
            <a:bodyPr wrap="square" rtlCol="0">
              <a:spAutoFit/>
            </a:bodyPr>
            <a:lstStyle/>
            <a:p>
              <a:pPr algn="r"/>
              <a:r>
                <a:rPr lang="en-US" sz="2800" b="1" dirty="0">
                  <a:solidFill>
                    <a:srgbClr val="000566"/>
                  </a:solidFill>
                </a:rPr>
                <a:t>TIMING</a:t>
              </a:r>
            </a:p>
          </p:txBody>
        </p:sp>
      </p:grpSp>
      <p:grpSp>
        <p:nvGrpSpPr>
          <p:cNvPr id="30" name="Group 29">
            <a:extLst>
              <a:ext uri="{FF2B5EF4-FFF2-40B4-BE49-F238E27FC236}">
                <a16:creationId xmlns:a16="http://schemas.microsoft.com/office/drawing/2014/main" id="{5151730C-543D-4367-84D9-7885A1018967}"/>
              </a:ext>
            </a:extLst>
          </p:cNvPr>
          <p:cNvGrpSpPr/>
          <p:nvPr/>
        </p:nvGrpSpPr>
        <p:grpSpPr>
          <a:xfrm>
            <a:off x="4139188" y="3436620"/>
            <a:ext cx="4651884" cy="2272284"/>
            <a:chOff x="4139188" y="3436620"/>
            <a:chExt cx="4651884" cy="2272284"/>
          </a:xfrm>
        </p:grpSpPr>
        <p:sp>
          <p:nvSpPr>
            <p:cNvPr id="23" name="Oval 22">
              <a:extLst>
                <a:ext uri="{FF2B5EF4-FFF2-40B4-BE49-F238E27FC236}">
                  <a16:creationId xmlns:a16="http://schemas.microsoft.com/office/drawing/2014/main" id="{00A05FDD-30B8-441A-9DC8-B3A35B437828}"/>
                </a:ext>
              </a:extLst>
            </p:cNvPr>
            <p:cNvSpPr>
              <a:spLocks/>
            </p:cNvSpPr>
            <p:nvPr/>
          </p:nvSpPr>
          <p:spPr bwMode="auto">
            <a:xfrm>
              <a:off x="4139188" y="3436620"/>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956C2AC2-924A-4F93-B0CE-D1950FFE0C0F}"/>
                </a:ext>
              </a:extLst>
            </p:cNvPr>
            <p:cNvSpPr txBox="1"/>
            <p:nvPr/>
          </p:nvSpPr>
          <p:spPr>
            <a:xfrm>
              <a:off x="6521200" y="4311152"/>
              <a:ext cx="2269872" cy="523220"/>
            </a:xfrm>
            <a:prstGeom prst="rect">
              <a:avLst/>
            </a:prstGeom>
            <a:noFill/>
          </p:spPr>
          <p:txBody>
            <a:bodyPr wrap="square" rtlCol="0">
              <a:spAutoFit/>
            </a:bodyPr>
            <a:lstStyle/>
            <a:p>
              <a:r>
                <a:rPr lang="en-US" sz="2800" b="1" dirty="0">
                  <a:solidFill>
                    <a:srgbClr val="000566"/>
                  </a:solidFill>
                </a:rPr>
                <a:t>PEOPLE</a:t>
              </a:r>
            </a:p>
          </p:txBody>
        </p:sp>
      </p:grpSp>
      <p:sp>
        <p:nvSpPr>
          <p:cNvPr id="31" name="Date Placeholder 30">
            <a:extLst>
              <a:ext uri="{FF2B5EF4-FFF2-40B4-BE49-F238E27FC236}">
                <a16:creationId xmlns:a16="http://schemas.microsoft.com/office/drawing/2014/main" id="{84F94FAA-43D0-4542-A54F-C9E5BA291A48}"/>
              </a:ext>
            </a:extLst>
          </p:cNvPr>
          <p:cNvSpPr>
            <a:spLocks noGrp="1"/>
          </p:cNvSpPr>
          <p:nvPr>
            <p:ph type="dt" sz="half" idx="10"/>
          </p:nvPr>
        </p:nvSpPr>
        <p:spPr/>
        <p:txBody>
          <a:bodyPr/>
          <a:lstStyle/>
          <a:p>
            <a:r>
              <a:rPr lang="en-US"/>
              <a:t>January 2025</a:t>
            </a:r>
          </a:p>
        </p:txBody>
      </p:sp>
      <p:sp>
        <p:nvSpPr>
          <p:cNvPr id="32" name="Footer Placeholder 31">
            <a:extLst>
              <a:ext uri="{FF2B5EF4-FFF2-40B4-BE49-F238E27FC236}">
                <a16:creationId xmlns:a16="http://schemas.microsoft.com/office/drawing/2014/main" id="{BE150AD7-D2E1-48AE-964E-233FF225D558}"/>
              </a:ext>
            </a:extLst>
          </p:cNvPr>
          <p:cNvSpPr>
            <a:spLocks noGrp="1"/>
          </p:cNvSpPr>
          <p:nvPr>
            <p:ph type="ftr" sz="quarter" idx="11"/>
          </p:nvPr>
        </p:nvSpPr>
        <p:spPr/>
        <p:txBody>
          <a:bodyPr/>
          <a:lstStyle/>
          <a:p>
            <a:r>
              <a:rPr lang="en-US" dirty="0"/>
              <a:t>The Nuts and Bolts of New Ventures Copyright 2025, Joe Hadzima</a:t>
            </a:r>
          </a:p>
        </p:txBody>
      </p:sp>
    </p:spTree>
    <p:extLst>
      <p:ext uri="{BB962C8B-B14F-4D97-AF65-F5344CB8AC3E}">
        <p14:creationId xmlns:p14="http://schemas.microsoft.com/office/powerpoint/2010/main" val="122241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BFDA-3213-40C7-AAFE-4BBDD5B8AC78}"/>
              </a:ext>
            </a:extLst>
          </p:cNvPr>
          <p:cNvSpPr>
            <a:spLocks noGrp="1"/>
          </p:cNvSpPr>
          <p:nvPr>
            <p:ph type="title"/>
          </p:nvPr>
        </p:nvSpPr>
        <p:spPr/>
        <p:txBody>
          <a:bodyPr/>
          <a:lstStyle/>
          <a:p>
            <a:r>
              <a:rPr lang="en-US" dirty="0"/>
              <a:t>What Makes an Idea Valuable?</a:t>
            </a:r>
          </a:p>
        </p:txBody>
      </p:sp>
      <p:sp>
        <p:nvSpPr>
          <p:cNvPr id="3" name="Content Placeholder 2">
            <a:extLst>
              <a:ext uri="{FF2B5EF4-FFF2-40B4-BE49-F238E27FC236}">
                <a16:creationId xmlns:a16="http://schemas.microsoft.com/office/drawing/2014/main" id="{64096FF9-CA20-42C7-9306-D189D53D081F}"/>
              </a:ext>
            </a:extLst>
          </p:cNvPr>
          <p:cNvSpPr>
            <a:spLocks noGrp="1"/>
          </p:cNvSpPr>
          <p:nvPr>
            <p:ph sz="half" idx="1"/>
          </p:nvPr>
        </p:nvSpPr>
        <p:spPr>
          <a:xfrm>
            <a:off x="457200" y="1828800"/>
            <a:ext cx="3581400" cy="4419600"/>
          </a:xfrm>
        </p:spPr>
        <p:txBody>
          <a:bodyPr/>
          <a:lstStyle/>
          <a:p>
            <a:pPr marL="0" indent="0">
              <a:buNone/>
            </a:pPr>
            <a:endParaRPr lang="en-US" dirty="0"/>
          </a:p>
        </p:txBody>
      </p:sp>
      <p:sp>
        <p:nvSpPr>
          <p:cNvPr id="8" name="Content Placeholder 7">
            <a:extLst>
              <a:ext uri="{FF2B5EF4-FFF2-40B4-BE49-F238E27FC236}">
                <a16:creationId xmlns:a16="http://schemas.microsoft.com/office/drawing/2014/main" id="{71E829E6-68B7-4112-87D5-63D746F97115}"/>
              </a:ext>
            </a:extLst>
          </p:cNvPr>
          <p:cNvSpPr>
            <a:spLocks noGrp="1"/>
          </p:cNvSpPr>
          <p:nvPr>
            <p:ph sz="half" idx="2"/>
          </p:nvPr>
        </p:nvSpPr>
        <p:spPr>
          <a:xfrm>
            <a:off x="4340352" y="1828800"/>
            <a:ext cx="4346448" cy="4419600"/>
          </a:xfrm>
        </p:spPr>
        <p:txBody>
          <a:bodyPr/>
          <a:lstStyle/>
          <a:p>
            <a:r>
              <a:rPr lang="en-US" b="1" dirty="0">
                <a:solidFill>
                  <a:srgbClr val="4D6778"/>
                </a:solidFill>
              </a:rPr>
              <a:t>Ideas are a Dime a Dozen</a:t>
            </a:r>
          </a:p>
          <a:p>
            <a:r>
              <a:rPr lang="en-US" b="1" dirty="0">
                <a:solidFill>
                  <a:srgbClr val="4D6778"/>
                </a:solidFill>
              </a:rPr>
              <a:t>Value to Someone – Who?</a:t>
            </a:r>
          </a:p>
          <a:p>
            <a:r>
              <a:rPr lang="en-US" b="1" dirty="0">
                <a:solidFill>
                  <a:srgbClr val="4D6778"/>
                </a:solidFill>
              </a:rPr>
              <a:t>How Much Value?</a:t>
            </a:r>
          </a:p>
          <a:p>
            <a:pPr lvl="1"/>
            <a:r>
              <a:rPr lang="en-US" b="1" dirty="0">
                <a:solidFill>
                  <a:srgbClr val="4D6778"/>
                </a:solidFill>
              </a:rPr>
              <a:t>Cost to Produce/Deliver</a:t>
            </a:r>
          </a:p>
          <a:p>
            <a:pPr lvl="1"/>
            <a:r>
              <a:rPr lang="en-US" b="1" dirty="0">
                <a:solidFill>
                  <a:srgbClr val="4D6778"/>
                </a:solidFill>
              </a:rPr>
              <a:t>How to Capture?</a:t>
            </a:r>
          </a:p>
          <a:p>
            <a:r>
              <a:rPr lang="en-US" b="1" dirty="0">
                <a:solidFill>
                  <a:srgbClr val="4D6778"/>
                </a:solidFill>
              </a:rPr>
              <a:t>Is it Easily Copied?</a:t>
            </a:r>
          </a:p>
        </p:txBody>
      </p:sp>
      <p:sp>
        <p:nvSpPr>
          <p:cNvPr id="4" name="Slide Number Placeholder 3"/>
          <p:cNvSpPr>
            <a:spLocks noGrp="1"/>
          </p:cNvSpPr>
          <p:nvPr>
            <p:ph type="sldNum" sz="quarter" idx="12"/>
          </p:nvPr>
        </p:nvSpPr>
        <p:spPr/>
        <p:txBody>
          <a:bodyPr/>
          <a:lstStyle/>
          <a:p>
            <a:fld id="{7C9D0B6B-A088-483F-88C9-BB4385FAB8F2}" type="slidenum">
              <a:rPr lang="en-US" smtClean="0"/>
              <a:pPr/>
              <a:t>26</a:t>
            </a:fld>
            <a:endParaRPr lang="en-US">
              <a:latin typeface="Times New Roman" pitchFamily="18" charset="0"/>
            </a:endParaRPr>
          </a:p>
        </p:txBody>
      </p:sp>
      <p:grpSp>
        <p:nvGrpSpPr>
          <p:cNvPr id="7" name="Group 6"/>
          <p:cNvGrpSpPr/>
          <p:nvPr/>
        </p:nvGrpSpPr>
        <p:grpSpPr>
          <a:xfrm>
            <a:off x="533400" y="2057400"/>
            <a:ext cx="3200400" cy="3276600"/>
            <a:chOff x="3645408" y="1828800"/>
            <a:chExt cx="3200400" cy="3200400"/>
          </a:xfrm>
        </p:grpSpPr>
        <p:sp>
          <p:nvSpPr>
            <p:cNvPr id="5" name="Oval 4"/>
            <p:cNvSpPr>
              <a:spLocks/>
            </p:cNvSpPr>
            <p:nvPr/>
          </p:nvSpPr>
          <p:spPr bwMode="auto">
            <a:xfrm>
              <a:off x="3645408" y="1828800"/>
              <a:ext cx="3200400" cy="3200400"/>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p:cNvSpPr txBox="1"/>
            <p:nvPr/>
          </p:nvSpPr>
          <p:spPr>
            <a:xfrm>
              <a:off x="4251960" y="3075057"/>
              <a:ext cx="1987296" cy="707886"/>
            </a:xfrm>
            <a:prstGeom prst="rect">
              <a:avLst/>
            </a:prstGeom>
            <a:noFill/>
          </p:spPr>
          <p:txBody>
            <a:bodyPr wrap="square" rtlCol="0">
              <a:spAutoFit/>
            </a:bodyPr>
            <a:lstStyle/>
            <a:p>
              <a:pPr algn="ctr"/>
              <a:r>
                <a:rPr lang="en-US" sz="4000" b="1" dirty="0">
                  <a:solidFill>
                    <a:srgbClr val="000566"/>
                  </a:solidFill>
                </a:rPr>
                <a:t>IDEAS</a:t>
              </a:r>
            </a:p>
          </p:txBody>
        </p:sp>
      </p:grpSp>
      <p:sp>
        <p:nvSpPr>
          <p:cNvPr id="9" name="Date Placeholder 8">
            <a:extLst>
              <a:ext uri="{FF2B5EF4-FFF2-40B4-BE49-F238E27FC236}">
                <a16:creationId xmlns:a16="http://schemas.microsoft.com/office/drawing/2014/main" id="{CA907A52-6569-4EF2-BBF0-13318176EC0E}"/>
              </a:ext>
            </a:extLst>
          </p:cNvPr>
          <p:cNvSpPr>
            <a:spLocks noGrp="1"/>
          </p:cNvSpPr>
          <p:nvPr>
            <p:ph type="dt" sz="half" idx="10"/>
          </p:nvPr>
        </p:nvSpPr>
        <p:spPr/>
        <p:txBody>
          <a:bodyPr/>
          <a:lstStyle/>
          <a:p>
            <a:r>
              <a:rPr lang="en-US"/>
              <a:t>January 2025</a:t>
            </a:r>
          </a:p>
        </p:txBody>
      </p:sp>
      <p:sp>
        <p:nvSpPr>
          <p:cNvPr id="10" name="Footer Placeholder 9">
            <a:extLst>
              <a:ext uri="{FF2B5EF4-FFF2-40B4-BE49-F238E27FC236}">
                <a16:creationId xmlns:a16="http://schemas.microsoft.com/office/drawing/2014/main" id="{FEF24026-1712-40E7-ACE8-93CF11CB1E20}"/>
              </a:ext>
            </a:extLst>
          </p:cNvPr>
          <p:cNvSpPr>
            <a:spLocks noGrp="1"/>
          </p:cNvSpPr>
          <p:nvPr>
            <p:ph type="ftr" sz="quarter" idx="11"/>
          </p:nvPr>
        </p:nvSpPr>
        <p:spPr/>
        <p:txBody>
          <a:bodyPr/>
          <a:lstStyle/>
          <a:p>
            <a:r>
              <a:rPr lang="en-US" dirty="0"/>
              <a:t>The Nuts and Bolts of New Ventures Copyright 2025, Joe Hadzima</a:t>
            </a:r>
          </a:p>
        </p:txBody>
      </p:sp>
    </p:spTree>
    <p:extLst>
      <p:ext uri="{BB962C8B-B14F-4D97-AF65-F5344CB8AC3E}">
        <p14:creationId xmlns:p14="http://schemas.microsoft.com/office/powerpoint/2010/main" val="41906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AF5E568A-C06F-4972-9622-B84B46F4C7AB}"/>
              </a:ext>
            </a:extLst>
          </p:cNvPr>
          <p:cNvSpPr>
            <a:spLocks noGrp="1"/>
          </p:cNvSpPr>
          <p:nvPr>
            <p:ph type="dt" sz="half" idx="10"/>
          </p:nvPr>
        </p:nvSpPr>
        <p:spPr/>
        <p:txBody>
          <a:bodyPr/>
          <a:lstStyle/>
          <a:p>
            <a:r>
              <a:rPr lang="en-US"/>
              <a:t>January 2025</a:t>
            </a:r>
            <a:endParaRPr lang="en-US" dirty="0"/>
          </a:p>
        </p:txBody>
      </p:sp>
      <p:sp>
        <p:nvSpPr>
          <p:cNvPr id="13" name="Footer Placeholder 12">
            <a:extLst>
              <a:ext uri="{FF2B5EF4-FFF2-40B4-BE49-F238E27FC236}">
                <a16:creationId xmlns:a16="http://schemas.microsoft.com/office/drawing/2014/main" id="{86CA454C-EF81-4877-A7ED-B3FF0C27DE1E}"/>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4294967295"/>
          </p:nvPr>
        </p:nvSpPr>
        <p:spPr>
          <a:xfrm>
            <a:off x="6439897" y="6336792"/>
            <a:ext cx="2133600" cy="365125"/>
          </a:xfrm>
        </p:spPr>
        <p:txBody>
          <a:bodyPr/>
          <a:lstStyle/>
          <a:p>
            <a:fld id="{7C9D0B6B-A088-483F-88C9-BB4385FAB8F2}" type="slidenum">
              <a:rPr lang="en-US" smtClean="0"/>
              <a:pPr/>
              <a:t>27</a:t>
            </a:fld>
            <a:endParaRPr lang="en-US" dirty="0">
              <a:latin typeface="Times New Roman" pitchFamily="18" charset="0"/>
            </a:endParaRPr>
          </a:p>
        </p:txBody>
      </p:sp>
      <p:grpSp>
        <p:nvGrpSpPr>
          <p:cNvPr id="2" name="Group 1">
            <a:extLst>
              <a:ext uri="{FF2B5EF4-FFF2-40B4-BE49-F238E27FC236}">
                <a16:creationId xmlns:a16="http://schemas.microsoft.com/office/drawing/2014/main" id="{C8037727-8D62-4F7E-9AA2-CEB4E0AC280D}"/>
              </a:ext>
            </a:extLst>
          </p:cNvPr>
          <p:cNvGrpSpPr/>
          <p:nvPr/>
        </p:nvGrpSpPr>
        <p:grpSpPr>
          <a:xfrm>
            <a:off x="1381632" y="707140"/>
            <a:ext cx="3670432" cy="2272284"/>
            <a:chOff x="1381632" y="707140"/>
            <a:chExt cx="3670432" cy="2272284"/>
          </a:xfrm>
        </p:grpSpPr>
        <p:sp>
          <p:nvSpPr>
            <p:cNvPr id="5" name="Oval 4"/>
            <p:cNvSpPr>
              <a:spLocks/>
            </p:cNvSpPr>
            <p:nvPr/>
          </p:nvSpPr>
          <p:spPr bwMode="auto">
            <a:xfrm>
              <a:off x="2779780" y="707140"/>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p:cNvSpPr txBox="1"/>
            <p:nvPr/>
          </p:nvSpPr>
          <p:spPr>
            <a:xfrm>
              <a:off x="1381632" y="1581672"/>
              <a:ext cx="1410980" cy="523220"/>
            </a:xfrm>
            <a:prstGeom prst="rect">
              <a:avLst/>
            </a:prstGeom>
            <a:noFill/>
          </p:spPr>
          <p:txBody>
            <a:bodyPr wrap="square" rtlCol="0">
              <a:spAutoFit/>
            </a:bodyPr>
            <a:lstStyle/>
            <a:p>
              <a:pPr algn="r"/>
              <a:r>
                <a:rPr lang="en-US" sz="2800" b="1" dirty="0">
                  <a:solidFill>
                    <a:srgbClr val="000566"/>
                  </a:solidFill>
                </a:rPr>
                <a:t>IDEAS</a:t>
              </a:r>
            </a:p>
          </p:txBody>
        </p:sp>
      </p:grpSp>
      <p:sp>
        <p:nvSpPr>
          <p:cNvPr id="9" name="Oval 8"/>
          <p:cNvSpPr>
            <a:spLocks/>
          </p:cNvSpPr>
          <p:nvPr/>
        </p:nvSpPr>
        <p:spPr bwMode="auto">
          <a:xfrm>
            <a:off x="5590032" y="2700528"/>
            <a:ext cx="3200400" cy="3200400"/>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p:cNvSpPr txBox="1"/>
          <p:nvPr/>
        </p:nvSpPr>
        <p:spPr>
          <a:xfrm>
            <a:off x="6196584" y="4069896"/>
            <a:ext cx="1987296" cy="461665"/>
          </a:xfrm>
          <a:prstGeom prst="rect">
            <a:avLst/>
          </a:prstGeom>
          <a:noFill/>
        </p:spPr>
        <p:txBody>
          <a:bodyPr wrap="square" rtlCol="0">
            <a:spAutoFit/>
          </a:bodyPr>
          <a:lstStyle/>
          <a:p>
            <a:pPr algn="ctr"/>
            <a:r>
              <a:rPr lang="en-US" sz="2400" b="1" dirty="0">
                <a:solidFill>
                  <a:srgbClr val="000566"/>
                </a:solidFill>
              </a:rPr>
              <a:t>EXECUTION</a:t>
            </a:r>
          </a:p>
        </p:txBody>
      </p:sp>
      <p:sp>
        <p:nvSpPr>
          <p:cNvPr id="3" name="TextBox 2">
            <a:extLst>
              <a:ext uri="{FF2B5EF4-FFF2-40B4-BE49-F238E27FC236}">
                <a16:creationId xmlns:a16="http://schemas.microsoft.com/office/drawing/2014/main" id="{576A0D34-94BA-4A8B-8D4D-12AFCC17E6ED}"/>
              </a:ext>
            </a:extLst>
          </p:cNvPr>
          <p:cNvSpPr txBox="1"/>
          <p:nvPr/>
        </p:nvSpPr>
        <p:spPr>
          <a:xfrm>
            <a:off x="353568" y="3178314"/>
            <a:ext cx="56662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
            </a:r>
            <a:r>
              <a:rPr lang="en-US" sz="2400" b="1" i="1" dirty="0">
                <a:solidFill>
                  <a:srgbClr val="4D6778"/>
                </a:solidFill>
                <a:latin typeface="Arial" panose="020B0604020202020204" pitchFamily="34" charset="0"/>
                <a:cs typeface="Arial" panose="020B0604020202020204" pitchFamily="34" charset="0"/>
              </a:rPr>
              <a:t>Vision without Execution is Hallucination</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r>
              <a:rPr lang="en-US" sz="2400" b="1" dirty="0">
                <a:solidFill>
                  <a:srgbClr val="760025"/>
                </a:solidFill>
                <a:latin typeface="Arial" panose="020B0604020202020204" pitchFamily="34" charset="0"/>
                <a:cs typeface="Arial" panose="020B0604020202020204" pitchFamily="34" charset="0"/>
              </a:rPr>
              <a:t>Thomas </a:t>
            </a:r>
            <a:r>
              <a:rPr lang="en-US" sz="2400" b="1" dirty="0" err="1">
                <a:solidFill>
                  <a:srgbClr val="760025"/>
                </a:solidFill>
                <a:latin typeface="Arial" panose="020B0604020202020204" pitchFamily="34" charset="0"/>
                <a:cs typeface="Arial" panose="020B0604020202020204" pitchFamily="34" charset="0"/>
              </a:rPr>
              <a:t>Edision</a:t>
            </a:r>
            <a:endParaRPr lang="en-US" sz="2400" b="1" dirty="0">
              <a:solidFill>
                <a:srgbClr val="76002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287BF97-207F-4982-A71B-0BA8057D95BF}"/>
              </a:ext>
            </a:extLst>
          </p:cNvPr>
          <p:cNvSpPr txBox="1"/>
          <p:nvPr/>
        </p:nvSpPr>
        <p:spPr>
          <a:xfrm>
            <a:off x="353568" y="4577533"/>
            <a:ext cx="5666232" cy="1569660"/>
          </a:xfrm>
          <a:prstGeom prst="rect">
            <a:avLst/>
          </a:prstGeom>
          <a:noFill/>
        </p:spPr>
        <p:txBody>
          <a:bodyPr wrap="square" rtlCol="0">
            <a:spAutoFit/>
          </a:bodyPr>
          <a:lstStyle/>
          <a:p>
            <a:r>
              <a:rPr lang="en-US" sz="2400" b="1" i="1" dirty="0">
                <a:solidFill>
                  <a:srgbClr val="4D6778"/>
                </a:solidFill>
                <a:latin typeface="Arial" panose="020B0604020202020204" pitchFamily="34" charset="0"/>
                <a:cs typeface="Arial" panose="020B0604020202020204" pitchFamily="34" charset="0"/>
              </a:rPr>
              <a:t>Deals I Passed Up Because of Execution</a:t>
            </a:r>
          </a:p>
          <a:p>
            <a:r>
              <a:rPr lang="en-US" sz="2400" b="1" i="1" dirty="0">
                <a:solidFill>
                  <a:srgbClr val="4D6778"/>
                </a:solidFill>
                <a:latin typeface="Arial" panose="020B0604020202020204" pitchFamily="34" charset="0"/>
                <a:cs typeface="Arial" panose="020B0604020202020204" pitchFamily="34" charset="0"/>
              </a:rPr>
              <a:t>	</a:t>
            </a:r>
            <a:r>
              <a:rPr lang="en-US" sz="2400" b="1" i="1" dirty="0">
                <a:solidFill>
                  <a:srgbClr val="760025"/>
                </a:solidFill>
                <a:latin typeface="Arial" panose="020B0604020202020204" pitchFamily="34" charset="0"/>
                <a:cs typeface="Arial" panose="020B0604020202020204" pitchFamily="34" charset="0"/>
              </a:rPr>
              <a:t>-</a:t>
            </a:r>
            <a:r>
              <a:rPr lang="en-US" sz="2400" b="1" i="1" dirty="0" err="1">
                <a:solidFill>
                  <a:srgbClr val="760025"/>
                </a:solidFill>
                <a:latin typeface="Arial" panose="020B0604020202020204" pitchFamily="34" charset="0"/>
                <a:cs typeface="Arial" panose="020B0604020202020204" pitchFamily="34" charset="0"/>
              </a:rPr>
              <a:t>ZipCar</a:t>
            </a:r>
            <a:endParaRPr lang="en-US" sz="2400" b="1" i="1" dirty="0">
              <a:solidFill>
                <a:srgbClr val="760025"/>
              </a:solidFill>
              <a:latin typeface="Arial" panose="020B0604020202020204" pitchFamily="34" charset="0"/>
              <a:cs typeface="Arial" panose="020B0604020202020204" pitchFamily="34" charset="0"/>
            </a:endParaRPr>
          </a:p>
          <a:p>
            <a:r>
              <a:rPr lang="en-US" sz="2400" b="1" i="1" dirty="0">
                <a:solidFill>
                  <a:srgbClr val="760025"/>
                </a:solidFill>
                <a:latin typeface="Arial" panose="020B0604020202020204" pitchFamily="34" charset="0"/>
                <a:cs typeface="Arial" panose="020B0604020202020204" pitchFamily="34" charset="0"/>
              </a:rPr>
              <a:t>	-</a:t>
            </a:r>
            <a:r>
              <a:rPr lang="en-US" sz="2400" b="1" i="1" dirty="0" err="1">
                <a:solidFill>
                  <a:srgbClr val="760025"/>
                </a:solidFill>
                <a:latin typeface="Arial" panose="020B0604020202020204" pitchFamily="34" charset="0"/>
                <a:cs typeface="Arial" panose="020B0604020202020204" pitchFamily="34" charset="0"/>
              </a:rPr>
              <a:t>Ebay</a:t>
            </a:r>
            <a:r>
              <a:rPr lang="en-US" sz="2400" b="1" i="1" dirty="0">
                <a:solidFill>
                  <a:srgbClr val="760025"/>
                </a:solidFill>
                <a:latin typeface="Arial" panose="020B0604020202020204" pitchFamily="34" charset="0"/>
                <a:cs typeface="Arial" panose="020B0604020202020204" pitchFamily="34" charset="0"/>
              </a:rPr>
              <a:t> Precursor</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2472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left)">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ipe(left)">
                                      <p:cBhvr>
                                        <p:cTn id="2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3" grpId="0"/>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1831DE9-5756-4156-88FA-E5D29C937657}"/>
              </a:ext>
            </a:extLst>
          </p:cNvPr>
          <p:cNvSpPr>
            <a:spLocks noGrp="1"/>
          </p:cNvSpPr>
          <p:nvPr>
            <p:ph type="dt" sz="half" idx="10"/>
          </p:nvPr>
        </p:nvSpPr>
        <p:spPr/>
        <p:txBody>
          <a:bodyPr/>
          <a:lstStyle/>
          <a:p>
            <a:r>
              <a:rPr lang="en-US"/>
              <a:t>January 2025</a:t>
            </a:r>
          </a:p>
        </p:txBody>
      </p:sp>
      <p:sp>
        <p:nvSpPr>
          <p:cNvPr id="11" name="Footer Placeholder 10">
            <a:extLst>
              <a:ext uri="{FF2B5EF4-FFF2-40B4-BE49-F238E27FC236}">
                <a16:creationId xmlns:a16="http://schemas.microsoft.com/office/drawing/2014/main" id="{A7056EE0-4F38-46A8-8A8D-CB3CE8B37E61}"/>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4294967295"/>
          </p:nvPr>
        </p:nvSpPr>
        <p:spPr>
          <a:xfrm>
            <a:off x="6437376" y="6337085"/>
            <a:ext cx="2133600" cy="365125"/>
          </a:xfrm>
        </p:spPr>
        <p:txBody>
          <a:bodyPr/>
          <a:lstStyle/>
          <a:p>
            <a:fld id="{7C9D0B6B-A088-483F-88C9-BB4385FAB8F2}" type="slidenum">
              <a:rPr lang="en-US" smtClean="0"/>
              <a:pPr/>
              <a:t>28</a:t>
            </a:fld>
            <a:endParaRPr lang="en-US">
              <a:latin typeface="Times New Roman" pitchFamily="18" charset="0"/>
            </a:endParaRPr>
          </a:p>
        </p:txBody>
      </p:sp>
      <p:sp>
        <p:nvSpPr>
          <p:cNvPr id="5" name="Oval 4"/>
          <p:cNvSpPr>
            <a:spLocks/>
          </p:cNvSpPr>
          <p:nvPr/>
        </p:nvSpPr>
        <p:spPr bwMode="auto">
          <a:xfrm>
            <a:off x="2779780"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p:cNvSpPr txBox="1"/>
          <p:nvPr/>
        </p:nvSpPr>
        <p:spPr>
          <a:xfrm>
            <a:off x="1393824" y="1584720"/>
            <a:ext cx="1410980" cy="523220"/>
          </a:xfrm>
          <a:prstGeom prst="rect">
            <a:avLst/>
          </a:prstGeom>
          <a:noFill/>
        </p:spPr>
        <p:txBody>
          <a:bodyPr wrap="square" rtlCol="0">
            <a:spAutoFit/>
          </a:bodyPr>
          <a:lstStyle/>
          <a:p>
            <a:pPr algn="r"/>
            <a:r>
              <a:rPr lang="en-US" sz="2800" b="1" dirty="0">
                <a:solidFill>
                  <a:srgbClr val="000566"/>
                </a:solidFill>
              </a:rPr>
              <a:t>IDEAS</a:t>
            </a:r>
          </a:p>
        </p:txBody>
      </p:sp>
      <p:sp>
        <p:nvSpPr>
          <p:cNvPr id="7" name="Oval 6"/>
          <p:cNvSpPr>
            <a:spLocks/>
          </p:cNvSpPr>
          <p:nvPr/>
        </p:nvSpPr>
        <p:spPr bwMode="auto">
          <a:xfrm>
            <a:off x="4358644"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6729984" y="1584720"/>
            <a:ext cx="2513072" cy="523220"/>
          </a:xfrm>
          <a:prstGeom prst="rect">
            <a:avLst/>
          </a:prstGeom>
          <a:noFill/>
        </p:spPr>
        <p:txBody>
          <a:bodyPr wrap="square" rtlCol="0">
            <a:spAutoFit/>
          </a:bodyPr>
          <a:lstStyle/>
          <a:p>
            <a:r>
              <a:rPr lang="en-US" sz="2800" b="1" dirty="0">
                <a:solidFill>
                  <a:srgbClr val="000566"/>
                </a:solidFill>
              </a:rPr>
              <a:t>EXECUTION</a:t>
            </a:r>
          </a:p>
        </p:txBody>
      </p:sp>
      <p:sp>
        <p:nvSpPr>
          <p:cNvPr id="2" name="TextBox 1">
            <a:extLst>
              <a:ext uri="{FF2B5EF4-FFF2-40B4-BE49-F238E27FC236}">
                <a16:creationId xmlns:a16="http://schemas.microsoft.com/office/drawing/2014/main" id="{DF92D7AD-0927-4D33-B947-436E8DF89AD8}"/>
              </a:ext>
            </a:extLst>
          </p:cNvPr>
          <p:cNvSpPr txBox="1"/>
          <p:nvPr/>
        </p:nvSpPr>
        <p:spPr>
          <a:xfrm>
            <a:off x="647700" y="3773458"/>
            <a:ext cx="7848600" cy="2677656"/>
          </a:xfrm>
          <a:prstGeom prst="rect">
            <a:avLst/>
          </a:prstGeom>
          <a:noFill/>
        </p:spPr>
        <p:txBody>
          <a:bodyPr wrap="square" rtlCol="0">
            <a:spAutoFit/>
          </a:bodyPr>
          <a:lstStyle/>
          <a:p>
            <a:r>
              <a:rPr lang="en-US" sz="2800" b="1" dirty="0">
                <a:solidFill>
                  <a:srgbClr val="4D6778"/>
                </a:solidFill>
                <a:latin typeface="Arial" panose="020B0604020202020204" pitchFamily="34" charset="0"/>
                <a:cs typeface="Arial" panose="020B0604020202020204" pitchFamily="34" charset="0"/>
              </a:rPr>
              <a:t>MIT Ecosystem is about Ideas + Execution:   “</a:t>
            </a:r>
            <a:r>
              <a:rPr lang="en-US" sz="2800" b="1" i="1" dirty="0" err="1">
                <a:solidFill>
                  <a:srgbClr val="4D6778"/>
                </a:solidFill>
                <a:latin typeface="Arial" panose="020B0604020202020204" pitchFamily="34" charset="0"/>
                <a:cs typeface="Arial" panose="020B0604020202020204" pitchFamily="34" charset="0"/>
              </a:rPr>
              <a:t>Mens</a:t>
            </a:r>
            <a:r>
              <a:rPr lang="en-US" sz="2800" b="1" i="1" dirty="0">
                <a:solidFill>
                  <a:srgbClr val="4D6778"/>
                </a:solidFill>
                <a:latin typeface="Arial" panose="020B0604020202020204" pitchFamily="34" charset="0"/>
                <a:cs typeface="Arial" panose="020B0604020202020204" pitchFamily="34" charset="0"/>
              </a:rPr>
              <a:t> et Manus</a:t>
            </a:r>
            <a:r>
              <a:rPr lang="en-US" sz="2800" b="1" dirty="0">
                <a:solidFill>
                  <a:srgbClr val="4D6778"/>
                </a:solidFill>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2800" b="1" dirty="0">
                <a:solidFill>
                  <a:srgbClr val="760025"/>
                </a:solidFill>
                <a:latin typeface="Arial" panose="020B0604020202020204" pitchFamily="34" charset="0"/>
                <a:cs typeface="Arial" panose="020B0604020202020204" pitchFamily="34" charset="0"/>
              </a:rPr>
              <a:t>LESSON:  Ideas + Execution are Necessary but NOT Sufficient for Success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6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43FD7-C76C-44F0-BE17-13E670237822}"/>
              </a:ext>
            </a:extLst>
          </p:cNvPr>
          <p:cNvSpPr>
            <a:spLocks noGrp="1"/>
          </p:cNvSpPr>
          <p:nvPr>
            <p:ph type="dt" sz="half" idx="10"/>
          </p:nvPr>
        </p:nvSpPr>
        <p:spPr/>
        <p:txBody>
          <a:bodyPr/>
          <a:lstStyle/>
          <a:p>
            <a:r>
              <a:rPr lang="en-US"/>
              <a:t>January 2025</a:t>
            </a:r>
            <a:endParaRPr lang="en-US" dirty="0"/>
          </a:p>
        </p:txBody>
      </p:sp>
      <p:sp>
        <p:nvSpPr>
          <p:cNvPr id="3" name="Footer Placeholder 2">
            <a:extLst>
              <a:ext uri="{FF2B5EF4-FFF2-40B4-BE49-F238E27FC236}">
                <a16:creationId xmlns:a16="http://schemas.microsoft.com/office/drawing/2014/main" id="{F170D385-790E-4F34-88AA-A08109F7FE8C}"/>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4294967295"/>
          </p:nvPr>
        </p:nvSpPr>
        <p:spPr>
          <a:xfrm>
            <a:off x="6437376" y="6336792"/>
            <a:ext cx="2133600" cy="365125"/>
          </a:xfrm>
        </p:spPr>
        <p:txBody>
          <a:bodyPr/>
          <a:lstStyle/>
          <a:p>
            <a:fld id="{7C9D0B6B-A088-483F-88C9-BB4385FAB8F2}" type="slidenum">
              <a:rPr lang="en-US" smtClean="0"/>
              <a:pPr/>
              <a:t>29</a:t>
            </a:fld>
            <a:endParaRPr lang="en-US">
              <a:latin typeface="Times New Roman" pitchFamily="18" charset="0"/>
            </a:endParaRPr>
          </a:p>
        </p:txBody>
      </p:sp>
      <p:sp>
        <p:nvSpPr>
          <p:cNvPr id="5" name="Oval 4"/>
          <p:cNvSpPr>
            <a:spLocks/>
          </p:cNvSpPr>
          <p:nvPr/>
        </p:nvSpPr>
        <p:spPr bwMode="auto">
          <a:xfrm>
            <a:off x="2779780"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p:cNvSpPr txBox="1"/>
          <p:nvPr/>
        </p:nvSpPr>
        <p:spPr>
          <a:xfrm>
            <a:off x="1393824" y="1584720"/>
            <a:ext cx="1410980" cy="523220"/>
          </a:xfrm>
          <a:prstGeom prst="rect">
            <a:avLst/>
          </a:prstGeom>
          <a:noFill/>
        </p:spPr>
        <p:txBody>
          <a:bodyPr wrap="square" rtlCol="0">
            <a:spAutoFit/>
          </a:bodyPr>
          <a:lstStyle/>
          <a:p>
            <a:pPr algn="r"/>
            <a:r>
              <a:rPr lang="en-US" sz="2800" b="1" dirty="0">
                <a:solidFill>
                  <a:srgbClr val="000566"/>
                </a:solidFill>
              </a:rPr>
              <a:t>IDEAS</a:t>
            </a:r>
          </a:p>
        </p:txBody>
      </p:sp>
      <p:sp>
        <p:nvSpPr>
          <p:cNvPr id="9" name="Oval 8"/>
          <p:cNvSpPr>
            <a:spLocks/>
          </p:cNvSpPr>
          <p:nvPr/>
        </p:nvSpPr>
        <p:spPr bwMode="auto">
          <a:xfrm>
            <a:off x="5590032" y="2700528"/>
            <a:ext cx="3200400" cy="3200400"/>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TextBox 9"/>
          <p:cNvSpPr txBox="1"/>
          <p:nvPr/>
        </p:nvSpPr>
        <p:spPr>
          <a:xfrm>
            <a:off x="6196584" y="4008341"/>
            <a:ext cx="1987296" cy="584775"/>
          </a:xfrm>
          <a:prstGeom prst="rect">
            <a:avLst/>
          </a:prstGeom>
          <a:noFill/>
        </p:spPr>
        <p:txBody>
          <a:bodyPr wrap="square" rtlCol="0">
            <a:spAutoFit/>
          </a:bodyPr>
          <a:lstStyle/>
          <a:p>
            <a:pPr algn="ctr"/>
            <a:r>
              <a:rPr lang="en-US" sz="3200" b="1" dirty="0">
                <a:solidFill>
                  <a:srgbClr val="000566"/>
                </a:solidFill>
              </a:rPr>
              <a:t>TIMING</a:t>
            </a:r>
          </a:p>
        </p:txBody>
      </p:sp>
      <p:sp>
        <p:nvSpPr>
          <p:cNvPr id="7" name="Oval 6"/>
          <p:cNvSpPr>
            <a:spLocks/>
          </p:cNvSpPr>
          <p:nvPr/>
        </p:nvSpPr>
        <p:spPr bwMode="auto">
          <a:xfrm>
            <a:off x="4358644"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6729984" y="1584720"/>
            <a:ext cx="2513072" cy="523220"/>
          </a:xfrm>
          <a:prstGeom prst="rect">
            <a:avLst/>
          </a:prstGeom>
          <a:noFill/>
        </p:spPr>
        <p:txBody>
          <a:bodyPr wrap="square" rtlCol="0">
            <a:spAutoFit/>
          </a:bodyPr>
          <a:lstStyle/>
          <a:p>
            <a:r>
              <a:rPr lang="en-US" sz="2800" b="1" dirty="0">
                <a:solidFill>
                  <a:srgbClr val="000566"/>
                </a:solidFill>
              </a:rPr>
              <a:t>EXECUTION</a:t>
            </a:r>
          </a:p>
        </p:txBody>
      </p:sp>
      <p:sp>
        <p:nvSpPr>
          <p:cNvPr id="11" name="TextBox 10">
            <a:extLst>
              <a:ext uri="{FF2B5EF4-FFF2-40B4-BE49-F238E27FC236}">
                <a16:creationId xmlns:a16="http://schemas.microsoft.com/office/drawing/2014/main" id="{17549672-28F9-4ADD-BFD1-0EC3D26A3B89}"/>
              </a:ext>
            </a:extLst>
          </p:cNvPr>
          <p:cNvSpPr txBox="1"/>
          <p:nvPr/>
        </p:nvSpPr>
        <p:spPr>
          <a:xfrm>
            <a:off x="114301" y="3017112"/>
            <a:ext cx="5666232" cy="1569660"/>
          </a:xfrm>
          <a:prstGeom prst="rect">
            <a:avLst/>
          </a:prstGeom>
          <a:noFill/>
        </p:spPr>
        <p:txBody>
          <a:bodyPr wrap="square" rtlCol="0">
            <a:spAutoFit/>
          </a:bodyPr>
          <a:lstStyle/>
          <a:p>
            <a:r>
              <a:rPr lang="en-US" sz="2400" b="1" dirty="0">
                <a:solidFill>
                  <a:srgbClr val="4D6778"/>
                </a:solidFill>
                <a:latin typeface="Arial" panose="020B0604020202020204" pitchFamily="34" charset="0"/>
                <a:cs typeface="Arial" panose="020B0604020202020204" pitchFamily="34" charset="0"/>
              </a:rPr>
              <a:t>“</a:t>
            </a:r>
            <a:r>
              <a:rPr lang="en-US" sz="2400" b="1" i="1" dirty="0">
                <a:solidFill>
                  <a:srgbClr val="4D6778"/>
                </a:solidFill>
                <a:latin typeface="Arial" panose="020B0604020202020204" pitchFamily="34" charset="0"/>
                <a:cs typeface="Arial" panose="020B0604020202020204" pitchFamily="34" charset="0"/>
              </a:rPr>
              <a:t>I have lost more money &amp; time being ahead of the curve</a:t>
            </a:r>
            <a:r>
              <a:rPr lang="en-US" sz="2400" b="1" dirty="0">
                <a:solidFill>
                  <a:srgbClr val="4D6778"/>
                </a:solidFill>
                <a:latin typeface="Arial" panose="020B0604020202020204" pitchFamily="34" charset="0"/>
                <a:cs typeface="Arial" panose="020B0604020202020204" pitchFamily="34" charset="0"/>
              </a:rPr>
              <a:t>”</a:t>
            </a:r>
          </a:p>
          <a:p>
            <a:r>
              <a:rPr lang="en-US" sz="2400" b="1" dirty="0">
                <a:solidFill>
                  <a:srgbClr val="4D6778"/>
                </a:solidFill>
                <a:latin typeface="Arial" panose="020B0604020202020204" pitchFamily="34" charset="0"/>
                <a:cs typeface="Arial" panose="020B0604020202020204" pitchFamily="34" charset="0"/>
              </a:rPr>
              <a:t>	</a:t>
            </a:r>
            <a:r>
              <a:rPr lang="en-US" sz="2400" b="1" dirty="0">
                <a:solidFill>
                  <a:srgbClr val="760025"/>
                </a:solidFill>
                <a:latin typeface="Arial" panose="020B0604020202020204" pitchFamily="34" charset="0"/>
                <a:cs typeface="Arial" panose="020B0604020202020204" pitchFamily="34" charset="0"/>
              </a:rPr>
              <a:t>Joe Hadzima</a:t>
            </a:r>
          </a:p>
          <a:p>
            <a:r>
              <a:rPr lang="en-US" sz="2400" dirty="0">
                <a:latin typeface="Arial" panose="020B0604020202020204" pitchFamily="34" charset="0"/>
                <a:cs typeface="Arial" panose="020B0604020202020204" pitchFamily="34" charset="0"/>
              </a:rPr>
              <a:t>   </a:t>
            </a:r>
            <a:endParaRPr lang="en-US" sz="2400" b="1" dirty="0">
              <a:solidFill>
                <a:srgbClr val="760025"/>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9605A0A-C851-4045-B109-DD4986374950}"/>
              </a:ext>
            </a:extLst>
          </p:cNvPr>
          <p:cNvSpPr txBox="1"/>
          <p:nvPr/>
        </p:nvSpPr>
        <p:spPr>
          <a:xfrm>
            <a:off x="194190" y="4210014"/>
            <a:ext cx="6002394" cy="2308324"/>
          </a:xfrm>
          <a:prstGeom prst="rect">
            <a:avLst/>
          </a:prstGeom>
          <a:noFill/>
        </p:spPr>
        <p:txBody>
          <a:bodyPr wrap="square" rtlCol="0">
            <a:spAutoFit/>
          </a:bodyPr>
          <a:lstStyle/>
          <a:p>
            <a:r>
              <a:rPr lang="en-US" sz="2400" b="1" dirty="0">
                <a:solidFill>
                  <a:srgbClr val="4D6778"/>
                </a:solidFill>
                <a:latin typeface="Arial" panose="020B0604020202020204" pitchFamily="34" charset="0"/>
                <a:cs typeface="Arial" panose="020B0604020202020204" pitchFamily="34" charset="0"/>
              </a:rPr>
              <a:t>It Can Take a </a:t>
            </a:r>
            <a:r>
              <a:rPr lang="en-US" sz="2400" b="1" u="sng" dirty="0">
                <a:solidFill>
                  <a:srgbClr val="4D6778"/>
                </a:solidFill>
                <a:latin typeface="Arial" panose="020B0604020202020204" pitchFamily="34" charset="0"/>
                <a:cs typeface="Arial" panose="020B0604020202020204" pitchFamily="34" charset="0"/>
              </a:rPr>
              <a:t>Long Time</a:t>
            </a:r>
            <a:r>
              <a:rPr lang="en-US" sz="2400" b="1" dirty="0">
                <a:solidFill>
                  <a:srgbClr val="4D6778"/>
                </a:solidFill>
                <a:latin typeface="Arial" panose="020B0604020202020204" pitchFamily="34" charset="0"/>
                <a:cs typeface="Arial" panose="020B0604020202020204" pitchFamily="34" charset="0"/>
              </a:rPr>
              <a:t> to be an Overnight Success</a:t>
            </a:r>
          </a:p>
          <a:p>
            <a:pPr>
              <a:tabLst>
                <a:tab pos="573088" algn="l"/>
              </a:tabLst>
            </a:pPr>
            <a:r>
              <a:rPr lang="en-US" sz="2400" b="1" dirty="0">
                <a:solidFill>
                  <a:srgbClr val="4D6778"/>
                </a:solidFill>
                <a:latin typeface="Arial" panose="020B0604020202020204" pitchFamily="34" charset="0"/>
                <a:cs typeface="Arial" panose="020B0604020202020204" pitchFamily="34" charset="0"/>
              </a:rPr>
              <a:t>	</a:t>
            </a:r>
            <a:r>
              <a:rPr lang="en-US" sz="2400" b="1" dirty="0">
                <a:solidFill>
                  <a:srgbClr val="760025"/>
                </a:solidFill>
                <a:latin typeface="Arial" panose="020B0604020202020204" pitchFamily="34" charset="0"/>
                <a:cs typeface="Arial" panose="020B0604020202020204" pitchFamily="34" charset="0"/>
              </a:rPr>
              <a:t>-3D Printing =&gt;25 Years</a:t>
            </a:r>
          </a:p>
          <a:p>
            <a:pPr>
              <a:tabLst>
                <a:tab pos="573088" algn="l"/>
              </a:tabLst>
            </a:pPr>
            <a:r>
              <a:rPr lang="en-US" sz="2400" b="1" dirty="0">
                <a:solidFill>
                  <a:srgbClr val="760025"/>
                </a:solidFill>
                <a:latin typeface="Arial" panose="020B0604020202020204" pitchFamily="34" charset="0"/>
                <a:cs typeface="Arial" panose="020B0604020202020204" pitchFamily="34" charset="0"/>
              </a:rPr>
              <a:t>	-Prodigy - $</a:t>
            </a:r>
            <a:r>
              <a:rPr lang="en-US" sz="2400" b="1" dirty="0" err="1">
                <a:solidFill>
                  <a:srgbClr val="760025"/>
                </a:solidFill>
                <a:latin typeface="Arial" panose="020B0604020202020204" pitchFamily="34" charset="0"/>
                <a:cs typeface="Arial" panose="020B0604020202020204" pitchFamily="34" charset="0"/>
              </a:rPr>
              <a:t>1B</a:t>
            </a:r>
            <a:r>
              <a:rPr lang="en-US" sz="2400" b="1" dirty="0">
                <a:solidFill>
                  <a:srgbClr val="760025"/>
                </a:solidFill>
                <a:latin typeface="Arial" panose="020B0604020202020204" pitchFamily="34" charset="0"/>
                <a:cs typeface="Arial" panose="020B0604020202020204" pitchFamily="34" charset="0"/>
              </a:rPr>
              <a:t> =&gt; Amazon</a:t>
            </a:r>
          </a:p>
          <a:p>
            <a:pPr>
              <a:tabLst>
                <a:tab pos="573088" algn="l"/>
              </a:tabLst>
            </a:pPr>
            <a:r>
              <a:rPr lang="en-US" sz="2400" b="1" dirty="0">
                <a:solidFill>
                  <a:srgbClr val="760025"/>
                </a:solidFill>
                <a:latin typeface="Arial" panose="020B0604020202020204" pitchFamily="34" charset="0"/>
                <a:cs typeface="Arial" panose="020B0604020202020204" pitchFamily="34" charset="0"/>
              </a:rPr>
              <a:t>	-Fusion =&gt; 50+ years and counting</a:t>
            </a:r>
          </a:p>
          <a:p>
            <a:r>
              <a:rPr lang="en-US" sz="2400" dirty="0">
                <a:latin typeface="Arial" panose="020B0604020202020204" pitchFamily="34" charset="0"/>
                <a:cs typeface="Arial" panose="020B0604020202020204" pitchFamily="34" charset="0"/>
              </a:rPr>
              <a:t>   </a:t>
            </a:r>
            <a:endParaRPr lang="en-US" sz="2400" b="1" dirty="0">
              <a:solidFill>
                <a:srgbClr val="76002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2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Why Are You Here?</a:t>
            </a:r>
          </a:p>
        </p:txBody>
      </p:sp>
      <p:sp>
        <p:nvSpPr>
          <p:cNvPr id="2" name="Content Placeholder 1"/>
          <p:cNvSpPr>
            <a:spLocks noGrp="1"/>
          </p:cNvSpPr>
          <p:nvPr>
            <p:ph idx="1"/>
          </p:nvPr>
        </p:nvSpPr>
        <p:spPr>
          <a:xfrm>
            <a:off x="381000" y="2027237"/>
            <a:ext cx="8458200" cy="4221163"/>
          </a:xfrm>
        </p:spPr>
        <p:txBody>
          <a:bodyPr>
            <a:normAutofit lnSpcReduction="10000"/>
          </a:bodyPr>
          <a:lstStyle/>
          <a:p>
            <a:pPr>
              <a:buFontTx/>
              <a:buChar char="•"/>
            </a:pPr>
            <a:r>
              <a:rPr lang="en-US" b="1" dirty="0">
                <a:solidFill>
                  <a:srgbClr val="4D6778"/>
                </a:solidFill>
                <a:latin typeface="Arial Narrow" pitchFamily="34" charset="0"/>
              </a:rPr>
              <a:t>You don’t know anything about Entrepreneurship and want to understand what it’s about</a:t>
            </a:r>
          </a:p>
          <a:p>
            <a:pPr>
              <a:buFontTx/>
              <a:buChar char="•"/>
            </a:pPr>
            <a:r>
              <a:rPr lang="en-US" b="1" dirty="0">
                <a:solidFill>
                  <a:srgbClr val="4D6778"/>
                </a:solidFill>
                <a:latin typeface="Arial Narrow" pitchFamily="34" charset="0"/>
              </a:rPr>
              <a:t>You see something that “Sucks” and want to make it better</a:t>
            </a:r>
          </a:p>
          <a:p>
            <a:pPr>
              <a:buFontTx/>
              <a:buChar char="•"/>
            </a:pPr>
            <a:r>
              <a:rPr lang="en-US" b="1" dirty="0">
                <a:solidFill>
                  <a:srgbClr val="4D6778"/>
                </a:solidFill>
                <a:latin typeface="Arial Narrow" pitchFamily="34" charset="0"/>
              </a:rPr>
              <a:t>You have an Idea or Invention and want to bring it to life in some way – To Change The World</a:t>
            </a:r>
          </a:p>
          <a:p>
            <a:pPr>
              <a:buFontTx/>
              <a:buChar char="•"/>
            </a:pPr>
            <a:r>
              <a:rPr lang="en-US" b="1" dirty="0">
                <a:solidFill>
                  <a:srgbClr val="4D6778"/>
                </a:solidFill>
                <a:latin typeface="Arial Narrow" pitchFamily="34" charset="0"/>
              </a:rPr>
              <a:t>Being an Entrepreneur is Glamorous and I can make a lot of money</a:t>
            </a:r>
          </a:p>
          <a:p>
            <a:pPr marL="0" indent="0">
              <a:buNone/>
            </a:pPr>
            <a:endParaRPr lang="en-US" dirty="0"/>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3</a:t>
            </a:fld>
            <a:endParaRPr lang="en-US" dirty="0"/>
          </a:p>
        </p:txBody>
      </p:sp>
    </p:spTree>
    <p:extLst>
      <p:ext uri="{BB962C8B-B14F-4D97-AF65-F5344CB8AC3E}">
        <p14:creationId xmlns:p14="http://schemas.microsoft.com/office/powerpoint/2010/main" val="35889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5">
            <a:extLst>
              <a:ext uri="{FF2B5EF4-FFF2-40B4-BE49-F238E27FC236}">
                <a16:creationId xmlns:a16="http://schemas.microsoft.com/office/drawing/2014/main" id="{1A37DADD-F1E2-491A-A85D-D67740930760}"/>
              </a:ext>
            </a:extLst>
          </p:cNvPr>
          <p:cNvSpPr>
            <a:spLocks noGrp="1"/>
          </p:cNvSpPr>
          <p:nvPr>
            <p:ph type="dt" sz="half" idx="10"/>
          </p:nvPr>
        </p:nvSpPr>
        <p:spPr/>
        <p:txBody>
          <a:bodyPr/>
          <a:lstStyle/>
          <a:p>
            <a:r>
              <a:rPr lang="en-US"/>
              <a:t>January 2025</a:t>
            </a:r>
          </a:p>
        </p:txBody>
      </p:sp>
      <p:sp>
        <p:nvSpPr>
          <p:cNvPr id="17" name="Footer Placeholder 16">
            <a:extLst>
              <a:ext uri="{FF2B5EF4-FFF2-40B4-BE49-F238E27FC236}">
                <a16:creationId xmlns:a16="http://schemas.microsoft.com/office/drawing/2014/main" id="{72176FF1-DDEE-4EF9-A76C-DB4F60AE4EC8}"/>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4294967295"/>
          </p:nvPr>
        </p:nvSpPr>
        <p:spPr>
          <a:xfrm>
            <a:off x="6437376" y="6336792"/>
            <a:ext cx="2133600" cy="365125"/>
          </a:xfrm>
        </p:spPr>
        <p:txBody>
          <a:bodyPr/>
          <a:lstStyle/>
          <a:p>
            <a:fld id="{7C9D0B6B-A088-483F-88C9-BB4385FAB8F2}" type="slidenum">
              <a:rPr lang="en-US" smtClean="0"/>
              <a:pPr/>
              <a:t>30</a:t>
            </a:fld>
            <a:endParaRPr lang="en-US">
              <a:latin typeface="Times New Roman" pitchFamily="18" charset="0"/>
            </a:endParaRPr>
          </a:p>
        </p:txBody>
      </p:sp>
      <p:sp>
        <p:nvSpPr>
          <p:cNvPr id="5" name="Oval 4"/>
          <p:cNvSpPr>
            <a:spLocks/>
          </p:cNvSpPr>
          <p:nvPr/>
        </p:nvSpPr>
        <p:spPr bwMode="auto">
          <a:xfrm>
            <a:off x="2779780"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p:cNvSpPr>
            <a:spLocks/>
          </p:cNvSpPr>
          <p:nvPr/>
        </p:nvSpPr>
        <p:spPr bwMode="auto">
          <a:xfrm>
            <a:off x="4358644"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6716272" y="1584720"/>
            <a:ext cx="2513072" cy="523220"/>
          </a:xfrm>
          <a:prstGeom prst="rect">
            <a:avLst/>
          </a:prstGeom>
          <a:noFill/>
        </p:spPr>
        <p:txBody>
          <a:bodyPr wrap="square" rtlCol="0">
            <a:spAutoFit/>
          </a:bodyPr>
          <a:lstStyle/>
          <a:p>
            <a:r>
              <a:rPr lang="en-US" sz="2800" b="1" dirty="0">
                <a:solidFill>
                  <a:srgbClr val="000566"/>
                </a:solidFill>
              </a:rPr>
              <a:t>EXECUTION</a:t>
            </a:r>
          </a:p>
        </p:txBody>
      </p:sp>
      <p:sp>
        <p:nvSpPr>
          <p:cNvPr id="11" name="Oval 10"/>
          <p:cNvSpPr>
            <a:spLocks/>
          </p:cNvSpPr>
          <p:nvPr/>
        </p:nvSpPr>
        <p:spPr bwMode="auto">
          <a:xfrm>
            <a:off x="2804164" y="1911100"/>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 name="Group 2"/>
          <p:cNvGrpSpPr/>
          <p:nvPr/>
        </p:nvGrpSpPr>
        <p:grpSpPr>
          <a:xfrm>
            <a:off x="536578" y="1584720"/>
            <a:ext cx="2269872" cy="1724132"/>
            <a:chOff x="756034" y="1584720"/>
            <a:chExt cx="2269872" cy="1724132"/>
          </a:xfrm>
        </p:grpSpPr>
        <p:sp>
          <p:nvSpPr>
            <p:cNvPr id="6" name="TextBox 5"/>
            <p:cNvSpPr txBox="1"/>
            <p:nvPr/>
          </p:nvSpPr>
          <p:spPr>
            <a:xfrm>
              <a:off x="1614926" y="1584720"/>
              <a:ext cx="1410980" cy="523220"/>
            </a:xfrm>
            <a:prstGeom prst="rect">
              <a:avLst/>
            </a:prstGeom>
            <a:noFill/>
          </p:spPr>
          <p:txBody>
            <a:bodyPr wrap="square" rtlCol="0">
              <a:spAutoFit/>
            </a:bodyPr>
            <a:lstStyle/>
            <a:p>
              <a:pPr algn="r"/>
              <a:r>
                <a:rPr lang="en-US" sz="2800" b="1" dirty="0">
                  <a:solidFill>
                    <a:srgbClr val="000566"/>
                  </a:solidFill>
                </a:rPr>
                <a:t>IDEAS</a:t>
              </a:r>
            </a:p>
          </p:txBody>
        </p:sp>
        <p:sp>
          <p:nvSpPr>
            <p:cNvPr id="12" name="TextBox 11"/>
            <p:cNvSpPr txBox="1"/>
            <p:nvPr/>
          </p:nvSpPr>
          <p:spPr>
            <a:xfrm>
              <a:off x="756034" y="2785632"/>
              <a:ext cx="2269872" cy="523220"/>
            </a:xfrm>
            <a:prstGeom prst="rect">
              <a:avLst/>
            </a:prstGeom>
            <a:noFill/>
          </p:spPr>
          <p:txBody>
            <a:bodyPr wrap="square" rtlCol="0">
              <a:spAutoFit/>
            </a:bodyPr>
            <a:lstStyle/>
            <a:p>
              <a:pPr algn="r"/>
              <a:r>
                <a:rPr lang="en-US" sz="2800" b="1" dirty="0">
                  <a:solidFill>
                    <a:srgbClr val="000566"/>
                  </a:solidFill>
                </a:rPr>
                <a:t>TIMING</a:t>
              </a:r>
            </a:p>
          </p:txBody>
        </p:sp>
      </p:grpSp>
      <p:grpSp>
        <p:nvGrpSpPr>
          <p:cNvPr id="15" name="Group 14">
            <a:extLst>
              <a:ext uri="{FF2B5EF4-FFF2-40B4-BE49-F238E27FC236}">
                <a16:creationId xmlns:a16="http://schemas.microsoft.com/office/drawing/2014/main" id="{E6893470-C231-4A9E-A5CC-BEBB2C5E8A7E}"/>
              </a:ext>
            </a:extLst>
          </p:cNvPr>
          <p:cNvGrpSpPr/>
          <p:nvPr/>
        </p:nvGrpSpPr>
        <p:grpSpPr>
          <a:xfrm>
            <a:off x="397030" y="2700528"/>
            <a:ext cx="8393402" cy="3200400"/>
            <a:chOff x="397030" y="2700528"/>
            <a:chExt cx="8393402" cy="3200400"/>
          </a:xfrm>
        </p:grpSpPr>
        <p:sp>
          <p:nvSpPr>
            <p:cNvPr id="10" name="TextBox 9"/>
            <p:cNvSpPr txBox="1"/>
            <p:nvPr/>
          </p:nvSpPr>
          <p:spPr>
            <a:xfrm>
              <a:off x="6196584" y="4008341"/>
              <a:ext cx="1987296" cy="584775"/>
            </a:xfrm>
            <a:prstGeom prst="rect">
              <a:avLst/>
            </a:prstGeom>
            <a:noFill/>
          </p:spPr>
          <p:txBody>
            <a:bodyPr wrap="square" rtlCol="0">
              <a:spAutoFit/>
            </a:bodyPr>
            <a:lstStyle/>
            <a:p>
              <a:pPr algn="ctr"/>
              <a:r>
                <a:rPr lang="en-US" sz="3200" b="1" dirty="0">
                  <a:solidFill>
                    <a:srgbClr val="000566"/>
                  </a:solidFill>
                </a:rPr>
                <a:t>PEOPLE</a:t>
              </a:r>
            </a:p>
          </p:txBody>
        </p:sp>
        <p:grpSp>
          <p:nvGrpSpPr>
            <p:cNvPr id="14" name="Group 13">
              <a:extLst>
                <a:ext uri="{FF2B5EF4-FFF2-40B4-BE49-F238E27FC236}">
                  <a16:creationId xmlns:a16="http://schemas.microsoft.com/office/drawing/2014/main" id="{A9DEF160-748A-49CB-A290-918F3EB82EC7}"/>
                </a:ext>
              </a:extLst>
            </p:cNvPr>
            <p:cNvGrpSpPr/>
            <p:nvPr/>
          </p:nvGrpSpPr>
          <p:grpSpPr>
            <a:xfrm>
              <a:off x="397030" y="2700528"/>
              <a:ext cx="8393402" cy="3200400"/>
              <a:chOff x="397030" y="2700528"/>
              <a:chExt cx="8393402" cy="3200400"/>
            </a:xfrm>
          </p:grpSpPr>
          <p:sp>
            <p:nvSpPr>
              <p:cNvPr id="9" name="Oval 8"/>
              <p:cNvSpPr>
                <a:spLocks/>
              </p:cNvSpPr>
              <p:nvPr/>
            </p:nvSpPr>
            <p:spPr bwMode="auto">
              <a:xfrm>
                <a:off x="5590032" y="2700528"/>
                <a:ext cx="3200400" cy="3200400"/>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B1516DDD-295F-45D5-9C4B-22E41D2F49EE}"/>
                  </a:ext>
                </a:extLst>
              </p:cNvPr>
              <p:cNvSpPr txBox="1"/>
              <p:nvPr/>
            </p:nvSpPr>
            <p:spPr>
              <a:xfrm>
                <a:off x="397030" y="4532960"/>
                <a:ext cx="5219699" cy="830997"/>
              </a:xfrm>
              <a:prstGeom prst="rect">
                <a:avLst/>
              </a:prstGeom>
              <a:noFill/>
            </p:spPr>
            <p:txBody>
              <a:bodyPr wrap="square" rtlCol="0">
                <a:spAutoFit/>
              </a:bodyPr>
              <a:lstStyle/>
              <a:p>
                <a:pPr algn="ctr"/>
                <a:r>
                  <a:rPr lang="en-US" sz="2400" b="1" dirty="0">
                    <a:solidFill>
                      <a:srgbClr val="760025"/>
                    </a:solidFill>
                    <a:latin typeface="Arial" panose="020B0604020202020204" pitchFamily="34" charset="0"/>
                    <a:cs typeface="Arial" panose="020B0604020202020204" pitchFamily="34" charset="0"/>
                  </a:rPr>
                  <a:t>The Biggest Single Source of Failure</a:t>
                </a:r>
                <a:r>
                  <a:rPr lang="en-US" sz="2400" dirty="0">
                    <a:solidFill>
                      <a:srgbClr val="760025"/>
                    </a:solidFill>
                    <a:latin typeface="Arial" panose="020B0604020202020204" pitchFamily="34" charset="0"/>
                    <a:cs typeface="Arial" panose="020B0604020202020204" pitchFamily="34" charset="0"/>
                  </a:rPr>
                  <a:t>   </a:t>
                </a:r>
                <a:endParaRPr lang="en-US" sz="2400" b="1" dirty="0">
                  <a:solidFill>
                    <a:srgbClr val="760025"/>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076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263741C-32ED-4507-9477-3672C2FC5BC8}"/>
              </a:ext>
            </a:extLst>
          </p:cNvPr>
          <p:cNvSpPr>
            <a:spLocks noGrp="1"/>
          </p:cNvSpPr>
          <p:nvPr>
            <p:ph type="dt" sz="half" idx="10"/>
          </p:nvPr>
        </p:nvSpPr>
        <p:spPr/>
        <p:txBody>
          <a:bodyPr/>
          <a:lstStyle/>
          <a:p>
            <a:r>
              <a:rPr lang="en-US"/>
              <a:t>January 2025</a:t>
            </a:r>
          </a:p>
        </p:txBody>
      </p:sp>
      <p:sp>
        <p:nvSpPr>
          <p:cNvPr id="10" name="Footer Placeholder 9">
            <a:extLst>
              <a:ext uri="{FF2B5EF4-FFF2-40B4-BE49-F238E27FC236}">
                <a16:creationId xmlns:a16="http://schemas.microsoft.com/office/drawing/2014/main" id="{8B2E362B-FFD9-4032-AC0A-AC9AAD2376FB}"/>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4294967295"/>
          </p:nvPr>
        </p:nvSpPr>
        <p:spPr>
          <a:xfrm>
            <a:off x="6437376" y="6335776"/>
            <a:ext cx="2133600" cy="365125"/>
          </a:xfrm>
        </p:spPr>
        <p:txBody>
          <a:bodyPr/>
          <a:lstStyle/>
          <a:p>
            <a:fld id="{7C9D0B6B-A088-483F-88C9-BB4385FAB8F2}" type="slidenum">
              <a:rPr lang="en-US" smtClean="0"/>
              <a:pPr/>
              <a:t>31</a:t>
            </a:fld>
            <a:endParaRPr lang="en-US">
              <a:latin typeface="Times New Roman" pitchFamily="18" charset="0"/>
            </a:endParaRPr>
          </a:p>
        </p:txBody>
      </p:sp>
      <p:sp>
        <p:nvSpPr>
          <p:cNvPr id="5" name="Oval 4"/>
          <p:cNvSpPr>
            <a:spLocks/>
          </p:cNvSpPr>
          <p:nvPr/>
        </p:nvSpPr>
        <p:spPr bwMode="auto">
          <a:xfrm>
            <a:off x="2779780"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p:cNvSpPr>
            <a:spLocks/>
          </p:cNvSpPr>
          <p:nvPr/>
        </p:nvSpPr>
        <p:spPr bwMode="auto">
          <a:xfrm>
            <a:off x="4358644"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6728464" y="1584720"/>
            <a:ext cx="2513072" cy="523220"/>
          </a:xfrm>
          <a:prstGeom prst="rect">
            <a:avLst/>
          </a:prstGeom>
          <a:noFill/>
        </p:spPr>
        <p:txBody>
          <a:bodyPr wrap="square" rtlCol="0">
            <a:spAutoFit/>
          </a:bodyPr>
          <a:lstStyle/>
          <a:p>
            <a:r>
              <a:rPr lang="en-US" sz="2800" b="1" dirty="0">
                <a:solidFill>
                  <a:srgbClr val="000566"/>
                </a:solidFill>
              </a:rPr>
              <a:t>EXECUTION</a:t>
            </a:r>
          </a:p>
        </p:txBody>
      </p:sp>
      <p:sp>
        <p:nvSpPr>
          <p:cNvPr id="11" name="Oval 10"/>
          <p:cNvSpPr>
            <a:spLocks/>
          </p:cNvSpPr>
          <p:nvPr/>
        </p:nvSpPr>
        <p:spPr bwMode="auto">
          <a:xfrm>
            <a:off x="2804164" y="1911100"/>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 name="Group 1"/>
          <p:cNvGrpSpPr/>
          <p:nvPr/>
        </p:nvGrpSpPr>
        <p:grpSpPr>
          <a:xfrm>
            <a:off x="512064" y="1584720"/>
            <a:ext cx="2269872" cy="1724132"/>
            <a:chOff x="536578" y="1584720"/>
            <a:chExt cx="2269872" cy="1724132"/>
          </a:xfrm>
        </p:grpSpPr>
        <p:sp>
          <p:nvSpPr>
            <p:cNvPr id="6" name="TextBox 5"/>
            <p:cNvSpPr txBox="1"/>
            <p:nvPr/>
          </p:nvSpPr>
          <p:spPr>
            <a:xfrm>
              <a:off x="1395470" y="1584720"/>
              <a:ext cx="1410980" cy="523220"/>
            </a:xfrm>
            <a:prstGeom prst="rect">
              <a:avLst/>
            </a:prstGeom>
            <a:noFill/>
          </p:spPr>
          <p:txBody>
            <a:bodyPr wrap="square" rtlCol="0">
              <a:spAutoFit/>
            </a:bodyPr>
            <a:lstStyle/>
            <a:p>
              <a:pPr algn="r"/>
              <a:r>
                <a:rPr lang="en-US" sz="2800" b="1" dirty="0">
                  <a:solidFill>
                    <a:srgbClr val="000566"/>
                  </a:solidFill>
                </a:rPr>
                <a:t>IDEAS</a:t>
              </a:r>
            </a:p>
          </p:txBody>
        </p:sp>
        <p:sp>
          <p:nvSpPr>
            <p:cNvPr id="12" name="TextBox 11"/>
            <p:cNvSpPr txBox="1"/>
            <p:nvPr/>
          </p:nvSpPr>
          <p:spPr>
            <a:xfrm>
              <a:off x="536578" y="2785632"/>
              <a:ext cx="2269872" cy="523220"/>
            </a:xfrm>
            <a:prstGeom prst="rect">
              <a:avLst/>
            </a:prstGeom>
            <a:noFill/>
          </p:spPr>
          <p:txBody>
            <a:bodyPr wrap="square" rtlCol="0">
              <a:spAutoFit/>
            </a:bodyPr>
            <a:lstStyle/>
            <a:p>
              <a:pPr algn="r"/>
              <a:r>
                <a:rPr lang="en-US" sz="2800" b="1" dirty="0">
                  <a:solidFill>
                    <a:srgbClr val="000566"/>
                  </a:solidFill>
                </a:rPr>
                <a:t>TIMING</a:t>
              </a:r>
            </a:p>
          </p:txBody>
        </p:sp>
      </p:grpSp>
      <p:sp>
        <p:nvSpPr>
          <p:cNvPr id="13" name="Oval 12"/>
          <p:cNvSpPr>
            <a:spLocks/>
          </p:cNvSpPr>
          <p:nvPr/>
        </p:nvSpPr>
        <p:spPr bwMode="auto">
          <a:xfrm>
            <a:off x="4346452" y="1905004"/>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728464" y="2779536"/>
            <a:ext cx="2269872" cy="523220"/>
          </a:xfrm>
          <a:prstGeom prst="rect">
            <a:avLst/>
          </a:prstGeom>
          <a:noFill/>
        </p:spPr>
        <p:txBody>
          <a:bodyPr wrap="square" rtlCol="0">
            <a:spAutoFit/>
          </a:bodyPr>
          <a:lstStyle/>
          <a:p>
            <a:r>
              <a:rPr lang="en-US" sz="2800" b="1" dirty="0">
                <a:solidFill>
                  <a:srgbClr val="000566"/>
                </a:solidFill>
              </a:rPr>
              <a:t>PEOPLE</a:t>
            </a:r>
          </a:p>
        </p:txBody>
      </p:sp>
      <p:sp>
        <p:nvSpPr>
          <p:cNvPr id="3" name="TextBox 2"/>
          <p:cNvSpPr txBox="1"/>
          <p:nvPr/>
        </p:nvSpPr>
        <p:spPr>
          <a:xfrm>
            <a:off x="512064" y="4343400"/>
            <a:ext cx="8250936" cy="1938992"/>
          </a:xfrm>
          <a:prstGeom prst="rect">
            <a:avLst/>
          </a:prstGeom>
          <a:noFill/>
        </p:spPr>
        <p:txBody>
          <a:bodyPr wrap="square" rtlCol="0">
            <a:spAutoFit/>
          </a:bodyPr>
          <a:lstStyle/>
          <a:p>
            <a:r>
              <a:rPr lang="en-US" sz="2400" b="1" dirty="0">
                <a:solidFill>
                  <a:srgbClr val="4D6778"/>
                </a:solidFill>
              </a:rPr>
              <a:t>One day Alice came to a fork in the road and saw a Cheshire cat in a tree. “</a:t>
            </a:r>
            <a:r>
              <a:rPr lang="en-US" sz="2400" b="1" dirty="0">
                <a:solidFill>
                  <a:srgbClr val="760025"/>
                </a:solidFill>
              </a:rPr>
              <a:t>Which road do I take?” </a:t>
            </a:r>
            <a:r>
              <a:rPr lang="en-US" sz="2400" b="1" dirty="0">
                <a:solidFill>
                  <a:srgbClr val="4D6778"/>
                </a:solidFill>
              </a:rPr>
              <a:t>she asked. “</a:t>
            </a:r>
            <a:r>
              <a:rPr lang="en-US" sz="2400" b="1" dirty="0">
                <a:solidFill>
                  <a:srgbClr val="760025"/>
                </a:solidFill>
              </a:rPr>
              <a:t>Where do you want to go?” </a:t>
            </a:r>
            <a:r>
              <a:rPr lang="en-US" sz="2400" b="1" dirty="0">
                <a:solidFill>
                  <a:srgbClr val="4D6778"/>
                </a:solidFill>
              </a:rPr>
              <a:t>was his response. </a:t>
            </a:r>
            <a:r>
              <a:rPr lang="en-US" sz="2400" b="1" dirty="0">
                <a:solidFill>
                  <a:srgbClr val="760025"/>
                </a:solidFill>
              </a:rPr>
              <a:t>“I don't know”</a:t>
            </a:r>
            <a:r>
              <a:rPr lang="en-US" sz="2400" b="1" dirty="0">
                <a:solidFill>
                  <a:srgbClr val="4D6778"/>
                </a:solidFill>
              </a:rPr>
              <a:t> Alice answered. Then, said the cat,</a:t>
            </a:r>
          </a:p>
          <a:p>
            <a:r>
              <a:rPr lang="en-US" sz="2400" b="1" dirty="0">
                <a:solidFill>
                  <a:srgbClr val="4D6778"/>
                </a:solidFill>
              </a:rPr>
              <a:t> </a:t>
            </a:r>
            <a:r>
              <a:rPr lang="en-US" sz="2400" b="1" dirty="0">
                <a:solidFill>
                  <a:srgbClr val="760025"/>
                </a:solidFill>
              </a:rPr>
              <a:t>“It doesn't matter.”</a:t>
            </a:r>
          </a:p>
        </p:txBody>
      </p:sp>
    </p:spTree>
    <p:extLst>
      <p:ext uri="{BB962C8B-B14F-4D97-AF65-F5344CB8AC3E}">
        <p14:creationId xmlns:p14="http://schemas.microsoft.com/office/powerpoint/2010/main" val="17993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263741C-32ED-4507-9477-3672C2FC5BC8}"/>
              </a:ext>
            </a:extLst>
          </p:cNvPr>
          <p:cNvSpPr>
            <a:spLocks noGrp="1"/>
          </p:cNvSpPr>
          <p:nvPr>
            <p:ph type="dt" sz="half" idx="10"/>
          </p:nvPr>
        </p:nvSpPr>
        <p:spPr/>
        <p:txBody>
          <a:bodyPr/>
          <a:lstStyle/>
          <a:p>
            <a:r>
              <a:rPr lang="en-US"/>
              <a:t>January 2025</a:t>
            </a:r>
          </a:p>
        </p:txBody>
      </p:sp>
      <p:sp>
        <p:nvSpPr>
          <p:cNvPr id="10" name="Footer Placeholder 9">
            <a:extLst>
              <a:ext uri="{FF2B5EF4-FFF2-40B4-BE49-F238E27FC236}">
                <a16:creationId xmlns:a16="http://schemas.microsoft.com/office/drawing/2014/main" id="{8B2E362B-FFD9-4032-AC0A-AC9AAD2376FB}"/>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4294967295"/>
          </p:nvPr>
        </p:nvSpPr>
        <p:spPr>
          <a:xfrm>
            <a:off x="6437376" y="6335776"/>
            <a:ext cx="2133600" cy="365125"/>
          </a:xfrm>
        </p:spPr>
        <p:txBody>
          <a:bodyPr/>
          <a:lstStyle/>
          <a:p>
            <a:fld id="{7C9D0B6B-A088-483F-88C9-BB4385FAB8F2}" type="slidenum">
              <a:rPr lang="en-US" smtClean="0"/>
              <a:pPr/>
              <a:t>32</a:t>
            </a:fld>
            <a:endParaRPr lang="en-US" dirty="0">
              <a:latin typeface="Times New Roman" pitchFamily="18" charset="0"/>
            </a:endParaRPr>
          </a:p>
        </p:txBody>
      </p:sp>
      <p:sp>
        <p:nvSpPr>
          <p:cNvPr id="5" name="Oval 4"/>
          <p:cNvSpPr>
            <a:spLocks/>
          </p:cNvSpPr>
          <p:nvPr/>
        </p:nvSpPr>
        <p:spPr bwMode="auto">
          <a:xfrm>
            <a:off x="2779780"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p:cNvSpPr>
            <a:spLocks/>
          </p:cNvSpPr>
          <p:nvPr/>
        </p:nvSpPr>
        <p:spPr bwMode="auto">
          <a:xfrm>
            <a:off x="4358644"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6728464" y="1584720"/>
            <a:ext cx="2513072" cy="523220"/>
          </a:xfrm>
          <a:prstGeom prst="rect">
            <a:avLst/>
          </a:prstGeom>
          <a:noFill/>
        </p:spPr>
        <p:txBody>
          <a:bodyPr wrap="square" rtlCol="0">
            <a:spAutoFit/>
          </a:bodyPr>
          <a:lstStyle/>
          <a:p>
            <a:r>
              <a:rPr lang="en-US" sz="2800" b="1" dirty="0">
                <a:solidFill>
                  <a:srgbClr val="000566"/>
                </a:solidFill>
              </a:rPr>
              <a:t>EXECUTION</a:t>
            </a:r>
          </a:p>
        </p:txBody>
      </p:sp>
      <p:sp>
        <p:nvSpPr>
          <p:cNvPr id="11" name="Oval 10"/>
          <p:cNvSpPr>
            <a:spLocks/>
          </p:cNvSpPr>
          <p:nvPr/>
        </p:nvSpPr>
        <p:spPr bwMode="auto">
          <a:xfrm>
            <a:off x="2804164" y="1911100"/>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 name="Group 1"/>
          <p:cNvGrpSpPr/>
          <p:nvPr/>
        </p:nvGrpSpPr>
        <p:grpSpPr>
          <a:xfrm>
            <a:off x="512064" y="1584720"/>
            <a:ext cx="2269872" cy="1724132"/>
            <a:chOff x="536578" y="1584720"/>
            <a:chExt cx="2269872" cy="1724132"/>
          </a:xfrm>
        </p:grpSpPr>
        <p:sp>
          <p:nvSpPr>
            <p:cNvPr id="6" name="TextBox 5"/>
            <p:cNvSpPr txBox="1"/>
            <p:nvPr/>
          </p:nvSpPr>
          <p:spPr>
            <a:xfrm>
              <a:off x="1395470" y="1584720"/>
              <a:ext cx="1410980" cy="523220"/>
            </a:xfrm>
            <a:prstGeom prst="rect">
              <a:avLst/>
            </a:prstGeom>
            <a:noFill/>
          </p:spPr>
          <p:txBody>
            <a:bodyPr wrap="square" rtlCol="0">
              <a:spAutoFit/>
            </a:bodyPr>
            <a:lstStyle/>
            <a:p>
              <a:pPr algn="r"/>
              <a:r>
                <a:rPr lang="en-US" sz="2800" b="1" dirty="0">
                  <a:solidFill>
                    <a:srgbClr val="000566"/>
                  </a:solidFill>
                </a:rPr>
                <a:t>IDEAS</a:t>
              </a:r>
            </a:p>
          </p:txBody>
        </p:sp>
        <p:sp>
          <p:nvSpPr>
            <p:cNvPr id="12" name="TextBox 11"/>
            <p:cNvSpPr txBox="1"/>
            <p:nvPr/>
          </p:nvSpPr>
          <p:spPr>
            <a:xfrm>
              <a:off x="536578" y="2785632"/>
              <a:ext cx="2269872" cy="523220"/>
            </a:xfrm>
            <a:prstGeom prst="rect">
              <a:avLst/>
            </a:prstGeom>
            <a:noFill/>
          </p:spPr>
          <p:txBody>
            <a:bodyPr wrap="square" rtlCol="0">
              <a:spAutoFit/>
            </a:bodyPr>
            <a:lstStyle/>
            <a:p>
              <a:pPr algn="r"/>
              <a:r>
                <a:rPr lang="en-US" sz="2800" b="1" dirty="0">
                  <a:solidFill>
                    <a:srgbClr val="000566"/>
                  </a:solidFill>
                </a:rPr>
                <a:t>TIMING</a:t>
              </a:r>
            </a:p>
          </p:txBody>
        </p:sp>
      </p:grpSp>
      <p:sp>
        <p:nvSpPr>
          <p:cNvPr id="13" name="Oval 12"/>
          <p:cNvSpPr>
            <a:spLocks/>
          </p:cNvSpPr>
          <p:nvPr/>
        </p:nvSpPr>
        <p:spPr bwMode="auto">
          <a:xfrm>
            <a:off x="4346452" y="1905004"/>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728464" y="2779536"/>
            <a:ext cx="2269872" cy="523220"/>
          </a:xfrm>
          <a:prstGeom prst="rect">
            <a:avLst/>
          </a:prstGeom>
          <a:noFill/>
        </p:spPr>
        <p:txBody>
          <a:bodyPr wrap="square" rtlCol="0">
            <a:spAutoFit/>
          </a:bodyPr>
          <a:lstStyle/>
          <a:p>
            <a:r>
              <a:rPr lang="en-US" sz="2800" b="1" dirty="0">
                <a:solidFill>
                  <a:srgbClr val="000566"/>
                </a:solidFill>
              </a:rPr>
              <a:t>PEOPLE</a:t>
            </a:r>
          </a:p>
        </p:txBody>
      </p:sp>
      <p:sp>
        <p:nvSpPr>
          <p:cNvPr id="3" name="TextBox 2"/>
          <p:cNvSpPr txBox="1"/>
          <p:nvPr/>
        </p:nvSpPr>
        <p:spPr>
          <a:xfrm>
            <a:off x="573024" y="4267200"/>
            <a:ext cx="8250936" cy="2308324"/>
          </a:xfrm>
          <a:prstGeom prst="rect">
            <a:avLst/>
          </a:prstGeom>
          <a:noFill/>
        </p:spPr>
        <p:txBody>
          <a:bodyPr wrap="square" rtlCol="0">
            <a:spAutoFit/>
          </a:bodyPr>
          <a:lstStyle/>
          <a:p>
            <a:r>
              <a:rPr lang="en-US" sz="2400" b="1" dirty="0">
                <a:solidFill>
                  <a:srgbClr val="4D6778"/>
                </a:solidFill>
              </a:rPr>
              <a:t>Other People Related Reasons:</a:t>
            </a:r>
          </a:p>
          <a:p>
            <a:r>
              <a:rPr lang="en-US" sz="2400" b="1" dirty="0">
                <a:solidFill>
                  <a:srgbClr val="4D6778"/>
                </a:solidFill>
              </a:rPr>
              <a:t>      -</a:t>
            </a:r>
            <a:r>
              <a:rPr lang="en-US" sz="2400" b="1" dirty="0">
                <a:solidFill>
                  <a:srgbClr val="760025"/>
                </a:solidFill>
              </a:rPr>
              <a:t>Building Team Before Understanding Customer/Market</a:t>
            </a:r>
          </a:p>
          <a:p>
            <a:r>
              <a:rPr lang="en-US" sz="2400" b="1" dirty="0">
                <a:solidFill>
                  <a:srgbClr val="4D6778"/>
                </a:solidFill>
              </a:rPr>
              <a:t>	Football Team – Basketball – Painful Pivot</a:t>
            </a:r>
          </a:p>
          <a:p>
            <a:r>
              <a:rPr lang="en-US" sz="2400" b="1" dirty="0">
                <a:solidFill>
                  <a:srgbClr val="4D6778"/>
                </a:solidFill>
              </a:rPr>
              <a:t>      -</a:t>
            </a:r>
            <a:r>
              <a:rPr lang="en-US" sz="2400" b="1" dirty="0">
                <a:solidFill>
                  <a:srgbClr val="760025"/>
                </a:solidFill>
              </a:rPr>
              <a:t>Not Knowing That You Don’t Know</a:t>
            </a:r>
          </a:p>
          <a:p>
            <a:r>
              <a:rPr lang="en-US" sz="2400" b="1" dirty="0">
                <a:solidFill>
                  <a:srgbClr val="4D6778"/>
                </a:solidFill>
              </a:rPr>
              <a:t>            E-Ink:   $</a:t>
            </a:r>
            <a:r>
              <a:rPr lang="en-US" sz="2400" b="1" dirty="0" err="1">
                <a:solidFill>
                  <a:srgbClr val="4D6778"/>
                </a:solidFill>
              </a:rPr>
              <a:t>15M</a:t>
            </a:r>
            <a:r>
              <a:rPr lang="en-US" sz="2400" b="1" dirty="0">
                <a:solidFill>
                  <a:srgbClr val="4D6778"/>
                </a:solidFill>
              </a:rPr>
              <a:t> =&gt; $</a:t>
            </a:r>
            <a:r>
              <a:rPr lang="en-US" sz="2400" b="1" dirty="0" err="1">
                <a:solidFill>
                  <a:srgbClr val="4D6778"/>
                </a:solidFill>
              </a:rPr>
              <a:t>80M</a:t>
            </a:r>
            <a:r>
              <a:rPr lang="en-US" sz="2400" b="1" dirty="0">
                <a:solidFill>
                  <a:srgbClr val="4D6778"/>
                </a:solidFill>
              </a:rPr>
              <a:t>  but it took $</a:t>
            </a:r>
            <a:r>
              <a:rPr lang="en-US" sz="2400" b="1" dirty="0" err="1">
                <a:solidFill>
                  <a:srgbClr val="4D6778"/>
                </a:solidFill>
              </a:rPr>
              <a:t>160M</a:t>
            </a:r>
            <a:endParaRPr lang="en-US" sz="2400" b="1" dirty="0">
              <a:solidFill>
                <a:srgbClr val="4D6778"/>
              </a:solidFill>
            </a:endParaRPr>
          </a:p>
          <a:p>
            <a:r>
              <a:rPr lang="en-US" sz="2400" b="1" dirty="0">
                <a:solidFill>
                  <a:srgbClr val="4D6778"/>
                </a:solidFill>
              </a:rPr>
              <a:t>	</a:t>
            </a:r>
            <a:endParaRPr lang="en-US" sz="2400" b="1" dirty="0">
              <a:solidFill>
                <a:srgbClr val="760025"/>
              </a:solidFill>
            </a:endParaRPr>
          </a:p>
        </p:txBody>
      </p:sp>
    </p:spTree>
    <p:extLst>
      <p:ext uri="{BB962C8B-B14F-4D97-AF65-F5344CB8AC3E}">
        <p14:creationId xmlns:p14="http://schemas.microsoft.com/office/powerpoint/2010/main" val="20390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CA94B9A-5634-4F62-9976-55603E114E46}"/>
              </a:ext>
            </a:extLst>
          </p:cNvPr>
          <p:cNvSpPr>
            <a:spLocks noGrp="1"/>
          </p:cNvSpPr>
          <p:nvPr>
            <p:ph type="dt" sz="half" idx="10"/>
          </p:nvPr>
        </p:nvSpPr>
        <p:spPr/>
        <p:txBody>
          <a:bodyPr/>
          <a:lstStyle/>
          <a:p>
            <a:r>
              <a:rPr lang="en-US"/>
              <a:t>January 2025</a:t>
            </a:r>
          </a:p>
        </p:txBody>
      </p:sp>
      <p:sp>
        <p:nvSpPr>
          <p:cNvPr id="9" name="Footer Placeholder 8">
            <a:extLst>
              <a:ext uri="{FF2B5EF4-FFF2-40B4-BE49-F238E27FC236}">
                <a16:creationId xmlns:a16="http://schemas.microsoft.com/office/drawing/2014/main" id="{21B00D08-BF85-42D2-AB0D-A66427756E73}"/>
              </a:ext>
            </a:extLst>
          </p:cNvPr>
          <p:cNvSpPr>
            <a:spLocks noGrp="1"/>
          </p:cNvSpPr>
          <p:nvPr>
            <p:ph type="ftr" sz="quarter" idx="11"/>
          </p:nvPr>
        </p:nvSpPr>
        <p:spPr/>
        <p:txBody>
          <a:bodyPr/>
          <a:lstStyle/>
          <a:p>
            <a:r>
              <a:rPr lang="en-US"/>
              <a:t>The Nuts and Bolts of New Ventures Copyright 2025, Joe Hadzima, All Rights Reserved</a:t>
            </a:r>
          </a:p>
        </p:txBody>
      </p:sp>
      <p:sp>
        <p:nvSpPr>
          <p:cNvPr id="4" name="Slide Number Placeholder 3"/>
          <p:cNvSpPr>
            <a:spLocks noGrp="1"/>
          </p:cNvSpPr>
          <p:nvPr>
            <p:ph type="sldNum" sz="quarter" idx="4294967295"/>
          </p:nvPr>
        </p:nvSpPr>
        <p:spPr>
          <a:xfrm>
            <a:off x="0" y="6337300"/>
            <a:ext cx="2133600" cy="365125"/>
          </a:xfrm>
        </p:spPr>
        <p:txBody>
          <a:bodyPr/>
          <a:lstStyle/>
          <a:p>
            <a:fld id="{7C9D0B6B-A088-483F-88C9-BB4385FAB8F2}" type="slidenum">
              <a:rPr lang="en-US" smtClean="0"/>
              <a:pPr/>
              <a:t>33</a:t>
            </a:fld>
            <a:endParaRPr lang="en-US">
              <a:latin typeface="Times New Roman" pitchFamily="18" charset="0"/>
            </a:endParaRPr>
          </a:p>
        </p:txBody>
      </p:sp>
      <p:sp>
        <p:nvSpPr>
          <p:cNvPr id="5" name="Oval 4"/>
          <p:cNvSpPr>
            <a:spLocks/>
          </p:cNvSpPr>
          <p:nvPr/>
        </p:nvSpPr>
        <p:spPr bwMode="auto">
          <a:xfrm>
            <a:off x="2779780"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p:cNvSpPr>
            <a:spLocks/>
          </p:cNvSpPr>
          <p:nvPr/>
        </p:nvSpPr>
        <p:spPr bwMode="auto">
          <a:xfrm>
            <a:off x="4358644" y="71018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6728464" y="1584720"/>
            <a:ext cx="2513072" cy="523220"/>
          </a:xfrm>
          <a:prstGeom prst="rect">
            <a:avLst/>
          </a:prstGeom>
          <a:noFill/>
        </p:spPr>
        <p:txBody>
          <a:bodyPr wrap="square" rtlCol="0">
            <a:spAutoFit/>
          </a:bodyPr>
          <a:lstStyle/>
          <a:p>
            <a:r>
              <a:rPr lang="en-US" sz="2800" b="1" dirty="0">
                <a:solidFill>
                  <a:srgbClr val="000566"/>
                </a:solidFill>
              </a:rPr>
              <a:t>EXECUTION</a:t>
            </a:r>
          </a:p>
        </p:txBody>
      </p:sp>
      <p:sp>
        <p:nvSpPr>
          <p:cNvPr id="11" name="Oval 10"/>
          <p:cNvSpPr>
            <a:spLocks/>
          </p:cNvSpPr>
          <p:nvPr/>
        </p:nvSpPr>
        <p:spPr bwMode="auto">
          <a:xfrm>
            <a:off x="2804164" y="1911100"/>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 name="Group 1"/>
          <p:cNvGrpSpPr/>
          <p:nvPr/>
        </p:nvGrpSpPr>
        <p:grpSpPr>
          <a:xfrm>
            <a:off x="512064" y="1584720"/>
            <a:ext cx="2269872" cy="1724132"/>
            <a:chOff x="536578" y="1584720"/>
            <a:chExt cx="2269872" cy="1724132"/>
          </a:xfrm>
        </p:grpSpPr>
        <p:sp>
          <p:nvSpPr>
            <p:cNvPr id="6" name="TextBox 5"/>
            <p:cNvSpPr txBox="1"/>
            <p:nvPr/>
          </p:nvSpPr>
          <p:spPr>
            <a:xfrm>
              <a:off x="1395470" y="1584720"/>
              <a:ext cx="1410980" cy="523220"/>
            </a:xfrm>
            <a:prstGeom prst="rect">
              <a:avLst/>
            </a:prstGeom>
            <a:noFill/>
          </p:spPr>
          <p:txBody>
            <a:bodyPr wrap="square" rtlCol="0">
              <a:spAutoFit/>
            </a:bodyPr>
            <a:lstStyle/>
            <a:p>
              <a:pPr algn="r"/>
              <a:r>
                <a:rPr lang="en-US" sz="2800" b="1" dirty="0">
                  <a:solidFill>
                    <a:srgbClr val="000566"/>
                  </a:solidFill>
                </a:rPr>
                <a:t>IDEAS</a:t>
              </a:r>
            </a:p>
          </p:txBody>
        </p:sp>
        <p:sp>
          <p:nvSpPr>
            <p:cNvPr id="12" name="TextBox 11"/>
            <p:cNvSpPr txBox="1"/>
            <p:nvPr/>
          </p:nvSpPr>
          <p:spPr>
            <a:xfrm>
              <a:off x="536578" y="2785632"/>
              <a:ext cx="2269872" cy="523220"/>
            </a:xfrm>
            <a:prstGeom prst="rect">
              <a:avLst/>
            </a:prstGeom>
            <a:noFill/>
          </p:spPr>
          <p:txBody>
            <a:bodyPr wrap="square" rtlCol="0">
              <a:spAutoFit/>
            </a:bodyPr>
            <a:lstStyle/>
            <a:p>
              <a:pPr algn="r"/>
              <a:r>
                <a:rPr lang="en-US" sz="2800" b="1" dirty="0">
                  <a:solidFill>
                    <a:srgbClr val="000566"/>
                  </a:solidFill>
                </a:rPr>
                <a:t>TIMING</a:t>
              </a:r>
            </a:p>
          </p:txBody>
        </p:sp>
      </p:grpSp>
      <p:sp>
        <p:nvSpPr>
          <p:cNvPr id="13" name="Oval 12"/>
          <p:cNvSpPr>
            <a:spLocks/>
          </p:cNvSpPr>
          <p:nvPr/>
        </p:nvSpPr>
        <p:spPr bwMode="auto">
          <a:xfrm>
            <a:off x="4346452" y="1905004"/>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728464" y="2779536"/>
            <a:ext cx="2269872" cy="523220"/>
          </a:xfrm>
          <a:prstGeom prst="rect">
            <a:avLst/>
          </a:prstGeom>
          <a:noFill/>
        </p:spPr>
        <p:txBody>
          <a:bodyPr wrap="square" rtlCol="0">
            <a:spAutoFit/>
          </a:bodyPr>
          <a:lstStyle/>
          <a:p>
            <a:r>
              <a:rPr lang="en-US" sz="2800" b="1" dirty="0">
                <a:solidFill>
                  <a:srgbClr val="000566"/>
                </a:solidFill>
              </a:rPr>
              <a:t>PEOPLE</a:t>
            </a:r>
          </a:p>
        </p:txBody>
      </p:sp>
      <p:sp>
        <p:nvSpPr>
          <p:cNvPr id="16" name="Rectangle 5"/>
          <p:cNvSpPr>
            <a:spLocks noChangeArrowheads="1"/>
          </p:cNvSpPr>
          <p:nvPr/>
        </p:nvSpPr>
        <p:spPr bwMode="auto">
          <a:xfrm>
            <a:off x="1825755" y="3877818"/>
            <a:ext cx="6589775" cy="2870759"/>
          </a:xfrm>
          <a:prstGeom prst="rect">
            <a:avLst/>
          </a:prstGeom>
          <a:solidFill>
            <a:srgbClr val="FBD3BB"/>
          </a:solidFill>
          <a:ln w="9525">
            <a:solidFill>
              <a:schemeClr val="tx1"/>
            </a:solidFill>
            <a:miter lim="800000"/>
            <a:headEnd/>
            <a:tailEnd/>
          </a:ln>
          <a:effectLst/>
        </p:spPr>
        <p:txBody>
          <a:bodyPr wrap="none" anchor="ctr"/>
          <a:lstStyle/>
          <a:p>
            <a:endParaRPr lang="en-US"/>
          </a:p>
        </p:txBody>
      </p:sp>
      <p:sp>
        <p:nvSpPr>
          <p:cNvPr id="17" name="Line 6"/>
          <p:cNvSpPr>
            <a:spLocks noChangeShapeType="1"/>
          </p:cNvSpPr>
          <p:nvPr/>
        </p:nvSpPr>
        <p:spPr bwMode="auto">
          <a:xfrm>
            <a:off x="2727514" y="4069202"/>
            <a:ext cx="0" cy="22966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7"/>
          <p:cNvSpPr>
            <a:spLocks noChangeShapeType="1"/>
          </p:cNvSpPr>
          <p:nvPr/>
        </p:nvSpPr>
        <p:spPr bwMode="auto">
          <a:xfrm>
            <a:off x="2715953" y="6365809"/>
            <a:ext cx="478625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8"/>
          <p:cNvSpPr txBox="1">
            <a:spLocks noChangeArrowheads="1"/>
          </p:cNvSpPr>
          <p:nvPr/>
        </p:nvSpPr>
        <p:spPr bwMode="auto">
          <a:xfrm>
            <a:off x="6820111" y="6391061"/>
            <a:ext cx="1040491" cy="22992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Arial Narrow" pitchFamily="34" charset="0"/>
              </a:rPr>
              <a:t>TIME</a:t>
            </a:r>
          </a:p>
        </p:txBody>
      </p:sp>
      <p:sp>
        <p:nvSpPr>
          <p:cNvPr id="20" name="Text Box 9"/>
          <p:cNvSpPr txBox="1">
            <a:spLocks noChangeArrowheads="1"/>
          </p:cNvSpPr>
          <p:nvPr/>
        </p:nvSpPr>
        <p:spPr bwMode="auto">
          <a:xfrm>
            <a:off x="1825755" y="4132997"/>
            <a:ext cx="1040491" cy="51567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100" b="1" dirty="0">
                <a:latin typeface="Arial Narrow" pitchFamily="34" charset="0"/>
              </a:rPr>
              <a:t>RELATIVE</a:t>
            </a:r>
          </a:p>
          <a:p>
            <a:pPr>
              <a:spcBef>
                <a:spcPct val="50000"/>
              </a:spcBef>
            </a:pPr>
            <a:r>
              <a:rPr lang="en-US" sz="1100" b="1" dirty="0">
                <a:latin typeface="Arial Narrow" pitchFamily="34" charset="0"/>
              </a:rPr>
              <a:t>IMPORTANCE</a:t>
            </a:r>
          </a:p>
        </p:txBody>
      </p:sp>
      <p:sp>
        <p:nvSpPr>
          <p:cNvPr id="21" name="Text Box 11"/>
          <p:cNvSpPr txBox="1">
            <a:spLocks noChangeArrowheads="1"/>
          </p:cNvSpPr>
          <p:nvPr/>
        </p:nvSpPr>
        <p:spPr bwMode="auto">
          <a:xfrm>
            <a:off x="2647219" y="3978092"/>
            <a:ext cx="1371600" cy="30777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dirty="0">
                <a:solidFill>
                  <a:srgbClr val="FF0000"/>
                </a:solidFill>
                <a:latin typeface="Arial Narrow" pitchFamily="34" charset="0"/>
              </a:rPr>
              <a:t>TECHNICAL</a:t>
            </a:r>
          </a:p>
        </p:txBody>
      </p:sp>
      <p:sp>
        <p:nvSpPr>
          <p:cNvPr id="22" name="Line 13"/>
          <p:cNvSpPr>
            <a:spLocks noChangeShapeType="1"/>
          </p:cNvSpPr>
          <p:nvPr/>
        </p:nvSpPr>
        <p:spPr bwMode="auto">
          <a:xfrm>
            <a:off x="4039644" y="4177288"/>
            <a:ext cx="2688819" cy="89534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2"/>
          <p:cNvSpPr txBox="1">
            <a:spLocks noChangeArrowheads="1"/>
          </p:cNvSpPr>
          <p:nvPr/>
        </p:nvSpPr>
        <p:spPr bwMode="auto">
          <a:xfrm>
            <a:off x="2544322" y="5858012"/>
            <a:ext cx="137160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dirty="0">
                <a:solidFill>
                  <a:srgbClr val="0000FF"/>
                </a:solidFill>
                <a:latin typeface="Arial Narrow" pitchFamily="34" charset="0"/>
              </a:rPr>
              <a:t>BUSINESS</a:t>
            </a:r>
          </a:p>
        </p:txBody>
      </p:sp>
      <p:sp>
        <p:nvSpPr>
          <p:cNvPr id="24" name="Line 14"/>
          <p:cNvSpPr>
            <a:spLocks noChangeShapeType="1"/>
          </p:cNvSpPr>
          <p:nvPr/>
        </p:nvSpPr>
        <p:spPr bwMode="auto">
          <a:xfrm flipV="1">
            <a:off x="3980181" y="5384295"/>
            <a:ext cx="2638547" cy="614701"/>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6336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2352FA83-BDC8-40C0-919E-6451FB59C860}"/>
              </a:ext>
            </a:extLst>
          </p:cNvPr>
          <p:cNvSpPr>
            <a:spLocks noGrp="1"/>
          </p:cNvSpPr>
          <p:nvPr>
            <p:ph type="dt" sz="half" idx="10"/>
          </p:nvPr>
        </p:nvSpPr>
        <p:spPr/>
        <p:txBody>
          <a:bodyPr/>
          <a:lstStyle/>
          <a:p>
            <a:r>
              <a:rPr lang="en-US"/>
              <a:t>January 2025</a:t>
            </a:r>
          </a:p>
        </p:txBody>
      </p:sp>
      <p:sp>
        <p:nvSpPr>
          <p:cNvPr id="16" name="Footer Placeholder 15">
            <a:extLst>
              <a:ext uri="{FF2B5EF4-FFF2-40B4-BE49-F238E27FC236}">
                <a16:creationId xmlns:a16="http://schemas.microsoft.com/office/drawing/2014/main" id="{69EC6314-1D21-414A-BA74-DFDA0B435250}"/>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4294967295"/>
          </p:nvPr>
        </p:nvSpPr>
        <p:spPr>
          <a:xfrm>
            <a:off x="6437376" y="6336792"/>
            <a:ext cx="2133600" cy="365125"/>
          </a:xfrm>
        </p:spPr>
        <p:txBody>
          <a:bodyPr/>
          <a:lstStyle/>
          <a:p>
            <a:fld id="{7C9D0B6B-A088-483F-88C9-BB4385FAB8F2}" type="slidenum">
              <a:rPr lang="en-US" smtClean="0"/>
              <a:pPr/>
              <a:t>34</a:t>
            </a:fld>
            <a:endParaRPr lang="en-US">
              <a:latin typeface="Times New Roman" pitchFamily="18" charset="0"/>
            </a:endParaRPr>
          </a:p>
        </p:txBody>
      </p:sp>
      <p:sp>
        <p:nvSpPr>
          <p:cNvPr id="8" name="TextBox 7"/>
          <p:cNvSpPr txBox="1"/>
          <p:nvPr/>
        </p:nvSpPr>
        <p:spPr>
          <a:xfrm>
            <a:off x="6445000" y="2425968"/>
            <a:ext cx="2513072" cy="523220"/>
          </a:xfrm>
          <a:prstGeom prst="rect">
            <a:avLst/>
          </a:prstGeom>
          <a:noFill/>
        </p:spPr>
        <p:txBody>
          <a:bodyPr wrap="square" rtlCol="0">
            <a:spAutoFit/>
          </a:bodyPr>
          <a:lstStyle/>
          <a:p>
            <a:r>
              <a:rPr lang="en-US" sz="2800" b="1" dirty="0">
                <a:solidFill>
                  <a:srgbClr val="000566"/>
                </a:solidFill>
              </a:rPr>
              <a:t>EXECUTION</a:t>
            </a:r>
          </a:p>
        </p:txBody>
      </p:sp>
      <p:grpSp>
        <p:nvGrpSpPr>
          <p:cNvPr id="2" name="Group 1"/>
          <p:cNvGrpSpPr/>
          <p:nvPr/>
        </p:nvGrpSpPr>
        <p:grpSpPr>
          <a:xfrm>
            <a:off x="228600" y="2425968"/>
            <a:ext cx="2269872" cy="1724132"/>
            <a:chOff x="536578" y="1584720"/>
            <a:chExt cx="2269872" cy="1724132"/>
          </a:xfrm>
        </p:grpSpPr>
        <p:sp>
          <p:nvSpPr>
            <p:cNvPr id="6" name="TextBox 5"/>
            <p:cNvSpPr txBox="1"/>
            <p:nvPr/>
          </p:nvSpPr>
          <p:spPr>
            <a:xfrm>
              <a:off x="1395470" y="1584720"/>
              <a:ext cx="1410980" cy="523220"/>
            </a:xfrm>
            <a:prstGeom prst="rect">
              <a:avLst/>
            </a:prstGeom>
            <a:noFill/>
          </p:spPr>
          <p:txBody>
            <a:bodyPr wrap="square" rtlCol="0">
              <a:spAutoFit/>
            </a:bodyPr>
            <a:lstStyle/>
            <a:p>
              <a:pPr algn="r"/>
              <a:r>
                <a:rPr lang="en-US" sz="2800" b="1" dirty="0">
                  <a:solidFill>
                    <a:srgbClr val="000566"/>
                  </a:solidFill>
                </a:rPr>
                <a:t>IDEAS</a:t>
              </a:r>
            </a:p>
          </p:txBody>
        </p:sp>
        <p:sp>
          <p:nvSpPr>
            <p:cNvPr id="12" name="TextBox 11"/>
            <p:cNvSpPr txBox="1"/>
            <p:nvPr/>
          </p:nvSpPr>
          <p:spPr>
            <a:xfrm>
              <a:off x="536578" y="2785632"/>
              <a:ext cx="2269872" cy="523220"/>
            </a:xfrm>
            <a:prstGeom prst="rect">
              <a:avLst/>
            </a:prstGeom>
            <a:noFill/>
          </p:spPr>
          <p:txBody>
            <a:bodyPr wrap="square" rtlCol="0">
              <a:spAutoFit/>
            </a:bodyPr>
            <a:lstStyle/>
            <a:p>
              <a:pPr algn="r"/>
              <a:r>
                <a:rPr lang="en-US" sz="2800" b="1" dirty="0">
                  <a:solidFill>
                    <a:srgbClr val="000566"/>
                  </a:solidFill>
                </a:rPr>
                <a:t>TIMING</a:t>
              </a:r>
            </a:p>
          </p:txBody>
        </p:sp>
      </p:grpSp>
      <p:grpSp>
        <p:nvGrpSpPr>
          <p:cNvPr id="10" name="Group 9">
            <a:extLst>
              <a:ext uri="{FF2B5EF4-FFF2-40B4-BE49-F238E27FC236}">
                <a16:creationId xmlns:a16="http://schemas.microsoft.com/office/drawing/2014/main" id="{AB9860D3-7B36-471C-8B25-B904416E65CE}"/>
              </a:ext>
            </a:extLst>
          </p:cNvPr>
          <p:cNvGrpSpPr/>
          <p:nvPr/>
        </p:nvGrpSpPr>
        <p:grpSpPr>
          <a:xfrm>
            <a:off x="2496316" y="1551436"/>
            <a:ext cx="3851148" cy="3473196"/>
            <a:chOff x="2496316" y="1551436"/>
            <a:chExt cx="3851148" cy="3473196"/>
          </a:xfrm>
        </p:grpSpPr>
        <p:sp>
          <p:nvSpPr>
            <p:cNvPr id="5" name="Oval 4"/>
            <p:cNvSpPr>
              <a:spLocks/>
            </p:cNvSpPr>
            <p:nvPr/>
          </p:nvSpPr>
          <p:spPr bwMode="auto">
            <a:xfrm>
              <a:off x="2496316" y="1551436"/>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Oval 6"/>
            <p:cNvSpPr>
              <a:spLocks/>
            </p:cNvSpPr>
            <p:nvPr/>
          </p:nvSpPr>
          <p:spPr bwMode="auto">
            <a:xfrm>
              <a:off x="4075180" y="1551436"/>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p:cNvSpPr>
              <a:spLocks/>
            </p:cNvSpPr>
            <p:nvPr/>
          </p:nvSpPr>
          <p:spPr bwMode="auto">
            <a:xfrm>
              <a:off x="2520700" y="275234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Oval 12"/>
            <p:cNvSpPr>
              <a:spLocks/>
            </p:cNvSpPr>
            <p:nvPr/>
          </p:nvSpPr>
          <p:spPr bwMode="auto">
            <a:xfrm>
              <a:off x="4062988" y="2746252"/>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15" name="TextBox 14"/>
          <p:cNvSpPr txBox="1"/>
          <p:nvPr/>
        </p:nvSpPr>
        <p:spPr>
          <a:xfrm>
            <a:off x="6445000" y="3620784"/>
            <a:ext cx="2269872" cy="523220"/>
          </a:xfrm>
          <a:prstGeom prst="rect">
            <a:avLst/>
          </a:prstGeom>
          <a:noFill/>
        </p:spPr>
        <p:txBody>
          <a:bodyPr wrap="square" rtlCol="0">
            <a:spAutoFit/>
          </a:bodyPr>
          <a:lstStyle/>
          <a:p>
            <a:r>
              <a:rPr lang="en-US" sz="2800" b="1" dirty="0">
                <a:solidFill>
                  <a:srgbClr val="000566"/>
                </a:solidFill>
              </a:rPr>
              <a:t>PEOPLE</a:t>
            </a:r>
          </a:p>
        </p:txBody>
      </p:sp>
      <p:sp>
        <p:nvSpPr>
          <p:cNvPr id="9" name="Diamond 8"/>
          <p:cNvSpPr>
            <a:spLocks noChangeAspect="1"/>
          </p:cNvSpPr>
          <p:nvPr/>
        </p:nvSpPr>
        <p:spPr bwMode="auto">
          <a:xfrm>
            <a:off x="4215857" y="3048000"/>
            <a:ext cx="406400" cy="457200"/>
          </a:xfrm>
          <a:prstGeom prst="diamond">
            <a:avLst/>
          </a:prstGeom>
          <a:solidFill>
            <a:srgbClr val="DE453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62DF517F-8039-422F-904F-E6A9524B8941}"/>
              </a:ext>
            </a:extLst>
          </p:cNvPr>
          <p:cNvSpPr txBox="1"/>
          <p:nvPr/>
        </p:nvSpPr>
        <p:spPr>
          <a:xfrm>
            <a:off x="381000" y="5174574"/>
            <a:ext cx="8577072" cy="1200329"/>
          </a:xfrm>
          <a:prstGeom prst="rect">
            <a:avLst/>
          </a:prstGeom>
          <a:noFill/>
        </p:spPr>
        <p:txBody>
          <a:bodyPr wrap="square" rtlCol="0">
            <a:spAutoFit/>
          </a:bodyPr>
          <a:lstStyle/>
          <a:p>
            <a:r>
              <a:rPr lang="en-US" b="1" dirty="0" err="1">
                <a:solidFill>
                  <a:srgbClr val="760025"/>
                </a:solidFill>
              </a:rPr>
              <a:t>SpeechCo</a:t>
            </a:r>
            <a:r>
              <a:rPr lang="en-US" b="1" dirty="0">
                <a:solidFill>
                  <a:srgbClr val="760025"/>
                </a:solidFill>
              </a:rPr>
              <a:t>:   </a:t>
            </a:r>
            <a:r>
              <a:rPr lang="en-US" b="1" dirty="0">
                <a:solidFill>
                  <a:srgbClr val="4D6778"/>
                </a:solidFill>
              </a:rPr>
              <a:t>All 4 Components – IPO, now in your smartphone</a:t>
            </a:r>
          </a:p>
          <a:p>
            <a:r>
              <a:rPr lang="en-US" b="1" dirty="0" err="1">
                <a:solidFill>
                  <a:srgbClr val="760025"/>
                </a:solidFill>
              </a:rPr>
              <a:t>VideoCo</a:t>
            </a:r>
            <a:r>
              <a:rPr lang="en-US" b="1" dirty="0">
                <a:solidFill>
                  <a:srgbClr val="760025"/>
                </a:solidFill>
              </a:rPr>
              <a:t>:  </a:t>
            </a:r>
            <a:r>
              <a:rPr lang="en-US" b="1" dirty="0">
                <a:solidFill>
                  <a:srgbClr val="4D6778"/>
                </a:solidFill>
              </a:rPr>
              <a:t>All 4 Components – Acquired in 2 years</a:t>
            </a:r>
          </a:p>
          <a:p>
            <a:r>
              <a:rPr lang="en-US" b="1" dirty="0">
                <a:solidFill>
                  <a:srgbClr val="760025"/>
                </a:solidFill>
              </a:rPr>
              <a:t>HIV-Co:  </a:t>
            </a:r>
            <a:r>
              <a:rPr lang="en-US" b="1" dirty="0" err="1">
                <a:solidFill>
                  <a:srgbClr val="4D6778"/>
                </a:solidFill>
              </a:rPr>
              <a:t>I&amp;E&amp;T</a:t>
            </a:r>
            <a:r>
              <a:rPr lang="en-US" b="1" dirty="0">
                <a:solidFill>
                  <a:srgbClr val="4D6778"/>
                </a:solidFill>
              </a:rPr>
              <a:t> not P – Almost failed, IPO, modest success - never reached full potential</a:t>
            </a:r>
          </a:p>
          <a:p>
            <a:r>
              <a:rPr lang="en-US" b="1" dirty="0" err="1">
                <a:solidFill>
                  <a:srgbClr val="760025"/>
                </a:solidFill>
              </a:rPr>
              <a:t>NanoCo</a:t>
            </a:r>
            <a:r>
              <a:rPr lang="en-US" b="1" dirty="0">
                <a:solidFill>
                  <a:srgbClr val="760025"/>
                </a:solidFill>
              </a:rPr>
              <a:t>:  </a:t>
            </a:r>
            <a:r>
              <a:rPr lang="en-US" b="1" dirty="0" err="1">
                <a:solidFill>
                  <a:srgbClr val="4D6778"/>
                </a:solidFill>
              </a:rPr>
              <a:t>I&amp;E</a:t>
            </a:r>
            <a:r>
              <a:rPr lang="en-US" b="1" dirty="0">
                <a:solidFill>
                  <a:srgbClr val="4D6778"/>
                </a:solidFill>
              </a:rPr>
              <a:t> not T or P – Great potential, failed</a:t>
            </a:r>
          </a:p>
        </p:txBody>
      </p:sp>
    </p:spTree>
    <p:extLst>
      <p:ext uri="{BB962C8B-B14F-4D97-AF65-F5344CB8AC3E}">
        <p14:creationId xmlns:p14="http://schemas.microsoft.com/office/powerpoint/2010/main" val="32130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left)">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wipe(left)">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wipe(left)">
                                      <p:cBhvr>
                                        <p:cTn id="2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8">
            <a:extLst>
              <a:ext uri="{FF2B5EF4-FFF2-40B4-BE49-F238E27FC236}">
                <a16:creationId xmlns:a16="http://schemas.microsoft.com/office/drawing/2014/main" id="{E3359BDC-AD79-4C87-ADAE-96E12D891EB2}"/>
              </a:ext>
            </a:extLst>
          </p:cNvPr>
          <p:cNvSpPr>
            <a:spLocks noGrp="1"/>
          </p:cNvSpPr>
          <p:nvPr>
            <p:ph type="dt" sz="half" idx="10"/>
          </p:nvPr>
        </p:nvSpPr>
        <p:spPr/>
        <p:txBody>
          <a:bodyPr/>
          <a:lstStyle/>
          <a:p>
            <a:r>
              <a:rPr lang="en-US"/>
              <a:t>January 2025</a:t>
            </a:r>
          </a:p>
        </p:txBody>
      </p:sp>
      <p:sp>
        <p:nvSpPr>
          <p:cNvPr id="30" name="Footer Placeholder 29">
            <a:extLst>
              <a:ext uri="{FF2B5EF4-FFF2-40B4-BE49-F238E27FC236}">
                <a16:creationId xmlns:a16="http://schemas.microsoft.com/office/drawing/2014/main" id="{D704F5ED-4230-45D2-B424-A6C0F4D45D7A}"/>
              </a:ext>
            </a:extLst>
          </p:cNvPr>
          <p:cNvSpPr>
            <a:spLocks noGrp="1"/>
          </p:cNvSpPr>
          <p:nvPr>
            <p:ph type="ftr" sz="quarter" idx="11"/>
          </p:nvPr>
        </p:nvSpPr>
        <p:spPr/>
        <p:txBody>
          <a:bodyPr/>
          <a:lstStyle/>
          <a:p>
            <a:r>
              <a:rPr lang="en-US" dirty="0"/>
              <a:t>The Nuts and Bolts of New Ventures Copyright 2025, Joe Hadzima</a:t>
            </a:r>
          </a:p>
        </p:txBody>
      </p:sp>
      <p:sp>
        <p:nvSpPr>
          <p:cNvPr id="4" name="Slide Number Placeholder 3"/>
          <p:cNvSpPr>
            <a:spLocks noGrp="1"/>
          </p:cNvSpPr>
          <p:nvPr>
            <p:ph type="sldNum" sz="quarter" idx="4294967295"/>
          </p:nvPr>
        </p:nvSpPr>
        <p:spPr>
          <a:xfrm>
            <a:off x="6437376" y="6336792"/>
            <a:ext cx="2133600" cy="365125"/>
          </a:xfrm>
        </p:spPr>
        <p:txBody>
          <a:bodyPr/>
          <a:lstStyle/>
          <a:p>
            <a:fld id="{7C9D0B6B-A088-483F-88C9-BB4385FAB8F2}" type="slidenum">
              <a:rPr lang="en-US" smtClean="0"/>
              <a:pPr/>
              <a:t>35</a:t>
            </a:fld>
            <a:endParaRPr lang="en-US">
              <a:latin typeface="Times New Roman" pitchFamily="18" charset="0"/>
            </a:endParaRPr>
          </a:p>
        </p:txBody>
      </p:sp>
      <p:grpSp>
        <p:nvGrpSpPr>
          <p:cNvPr id="22" name="Group 21">
            <a:extLst>
              <a:ext uri="{FF2B5EF4-FFF2-40B4-BE49-F238E27FC236}">
                <a16:creationId xmlns:a16="http://schemas.microsoft.com/office/drawing/2014/main" id="{DF1477BA-54A4-43C9-83B7-4278FB90E981}"/>
              </a:ext>
            </a:extLst>
          </p:cNvPr>
          <p:cNvGrpSpPr/>
          <p:nvPr/>
        </p:nvGrpSpPr>
        <p:grpSpPr>
          <a:xfrm>
            <a:off x="228600" y="2425968"/>
            <a:ext cx="8729472" cy="1724132"/>
            <a:chOff x="228600" y="2425968"/>
            <a:chExt cx="8729472" cy="1724132"/>
          </a:xfrm>
        </p:grpSpPr>
        <p:sp>
          <p:nvSpPr>
            <p:cNvPr id="8" name="TextBox 7"/>
            <p:cNvSpPr txBox="1"/>
            <p:nvPr/>
          </p:nvSpPr>
          <p:spPr>
            <a:xfrm>
              <a:off x="6445000" y="2425968"/>
              <a:ext cx="2513072" cy="523220"/>
            </a:xfrm>
            <a:prstGeom prst="rect">
              <a:avLst/>
            </a:prstGeom>
            <a:noFill/>
          </p:spPr>
          <p:txBody>
            <a:bodyPr wrap="square" rtlCol="0">
              <a:spAutoFit/>
            </a:bodyPr>
            <a:lstStyle/>
            <a:p>
              <a:r>
                <a:rPr lang="en-US" sz="2800" b="1" dirty="0">
                  <a:solidFill>
                    <a:srgbClr val="000566"/>
                  </a:solidFill>
                </a:rPr>
                <a:t>EXECUTION</a:t>
              </a:r>
            </a:p>
          </p:txBody>
        </p:sp>
        <p:grpSp>
          <p:nvGrpSpPr>
            <p:cNvPr id="2" name="Group 1"/>
            <p:cNvGrpSpPr/>
            <p:nvPr/>
          </p:nvGrpSpPr>
          <p:grpSpPr>
            <a:xfrm>
              <a:off x="228600" y="2425968"/>
              <a:ext cx="2269872" cy="1724132"/>
              <a:chOff x="536578" y="1584720"/>
              <a:chExt cx="2269872" cy="1724132"/>
            </a:xfrm>
          </p:grpSpPr>
          <p:sp>
            <p:nvSpPr>
              <p:cNvPr id="6" name="TextBox 5"/>
              <p:cNvSpPr txBox="1"/>
              <p:nvPr/>
            </p:nvSpPr>
            <p:spPr>
              <a:xfrm>
                <a:off x="1395470" y="1584720"/>
                <a:ext cx="1410980" cy="523220"/>
              </a:xfrm>
              <a:prstGeom prst="rect">
                <a:avLst/>
              </a:prstGeom>
              <a:noFill/>
            </p:spPr>
            <p:txBody>
              <a:bodyPr wrap="square" rtlCol="0">
                <a:spAutoFit/>
              </a:bodyPr>
              <a:lstStyle/>
              <a:p>
                <a:pPr algn="r"/>
                <a:r>
                  <a:rPr lang="en-US" sz="2800" b="1" dirty="0">
                    <a:solidFill>
                      <a:srgbClr val="000566"/>
                    </a:solidFill>
                  </a:rPr>
                  <a:t>IDEAS</a:t>
                </a:r>
              </a:p>
            </p:txBody>
          </p:sp>
          <p:sp>
            <p:nvSpPr>
              <p:cNvPr id="12" name="TextBox 11"/>
              <p:cNvSpPr txBox="1"/>
              <p:nvPr/>
            </p:nvSpPr>
            <p:spPr>
              <a:xfrm>
                <a:off x="536578" y="2785632"/>
                <a:ext cx="2269872" cy="523220"/>
              </a:xfrm>
              <a:prstGeom prst="rect">
                <a:avLst/>
              </a:prstGeom>
              <a:noFill/>
            </p:spPr>
            <p:txBody>
              <a:bodyPr wrap="square" rtlCol="0">
                <a:spAutoFit/>
              </a:bodyPr>
              <a:lstStyle/>
              <a:p>
                <a:pPr algn="r"/>
                <a:r>
                  <a:rPr lang="en-US" sz="2800" b="1" dirty="0">
                    <a:solidFill>
                      <a:srgbClr val="000566"/>
                    </a:solidFill>
                  </a:rPr>
                  <a:t>TIMING</a:t>
                </a:r>
              </a:p>
            </p:txBody>
          </p:sp>
        </p:grpSp>
        <p:sp>
          <p:nvSpPr>
            <p:cNvPr id="15" name="TextBox 14"/>
            <p:cNvSpPr txBox="1"/>
            <p:nvPr/>
          </p:nvSpPr>
          <p:spPr>
            <a:xfrm>
              <a:off x="6445000" y="3620784"/>
              <a:ext cx="2269872" cy="523220"/>
            </a:xfrm>
            <a:prstGeom prst="rect">
              <a:avLst/>
            </a:prstGeom>
            <a:noFill/>
          </p:spPr>
          <p:txBody>
            <a:bodyPr wrap="square" rtlCol="0">
              <a:spAutoFit/>
            </a:bodyPr>
            <a:lstStyle/>
            <a:p>
              <a:r>
                <a:rPr lang="en-US" sz="2800" b="1" dirty="0">
                  <a:solidFill>
                    <a:srgbClr val="000566"/>
                  </a:solidFill>
                </a:rPr>
                <a:t>PEOPLE</a:t>
              </a:r>
            </a:p>
          </p:txBody>
        </p:sp>
      </p:grpSp>
      <p:sp>
        <p:nvSpPr>
          <p:cNvPr id="9" name="Diamond 8"/>
          <p:cNvSpPr>
            <a:spLocks noChangeAspect="1"/>
          </p:cNvSpPr>
          <p:nvPr/>
        </p:nvSpPr>
        <p:spPr bwMode="auto">
          <a:xfrm>
            <a:off x="4215857" y="3048000"/>
            <a:ext cx="406400" cy="457200"/>
          </a:xfrm>
          <a:prstGeom prst="diamond">
            <a:avLst/>
          </a:prstGeom>
          <a:solidFill>
            <a:srgbClr val="DE453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7E9D2621-E6A5-4F94-8AEA-DBDF10486407}"/>
              </a:ext>
            </a:extLst>
          </p:cNvPr>
          <p:cNvSpPr>
            <a:spLocks/>
          </p:cNvSpPr>
          <p:nvPr/>
        </p:nvSpPr>
        <p:spPr bwMode="auto">
          <a:xfrm>
            <a:off x="3346704" y="2276856"/>
            <a:ext cx="2272284" cy="2272284"/>
          </a:xfrm>
          <a:prstGeom prst="ellipse">
            <a:avLst/>
          </a:prstGeom>
          <a:solidFill>
            <a:srgbClr val="DE4535"/>
          </a:solid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7" name="Group 16">
            <a:extLst>
              <a:ext uri="{FF2B5EF4-FFF2-40B4-BE49-F238E27FC236}">
                <a16:creationId xmlns:a16="http://schemas.microsoft.com/office/drawing/2014/main" id="{08B29371-5720-474B-88BC-612C39E2E6D5}"/>
              </a:ext>
            </a:extLst>
          </p:cNvPr>
          <p:cNvGrpSpPr/>
          <p:nvPr/>
        </p:nvGrpSpPr>
        <p:grpSpPr>
          <a:xfrm>
            <a:off x="2496312" y="1554480"/>
            <a:ext cx="3851148" cy="3473196"/>
            <a:chOff x="2496316" y="1551436"/>
            <a:chExt cx="3851148" cy="3473196"/>
          </a:xfrm>
        </p:grpSpPr>
        <p:sp>
          <p:nvSpPr>
            <p:cNvPr id="18" name="Oval 17">
              <a:extLst>
                <a:ext uri="{FF2B5EF4-FFF2-40B4-BE49-F238E27FC236}">
                  <a16:creationId xmlns:a16="http://schemas.microsoft.com/office/drawing/2014/main" id="{3583D529-F850-45B2-A717-D9406F1CE227}"/>
                </a:ext>
              </a:extLst>
            </p:cNvPr>
            <p:cNvSpPr>
              <a:spLocks/>
            </p:cNvSpPr>
            <p:nvPr/>
          </p:nvSpPr>
          <p:spPr bwMode="auto">
            <a:xfrm>
              <a:off x="2496316" y="1551436"/>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A81BB6C4-C455-499F-9DC8-6E632F5C47D7}"/>
                </a:ext>
              </a:extLst>
            </p:cNvPr>
            <p:cNvSpPr>
              <a:spLocks/>
            </p:cNvSpPr>
            <p:nvPr/>
          </p:nvSpPr>
          <p:spPr bwMode="auto">
            <a:xfrm>
              <a:off x="4075180" y="1551436"/>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3A9E7392-F456-4DBF-B6F6-9573866FD14A}"/>
                </a:ext>
              </a:extLst>
            </p:cNvPr>
            <p:cNvSpPr>
              <a:spLocks/>
            </p:cNvSpPr>
            <p:nvPr/>
          </p:nvSpPr>
          <p:spPr bwMode="auto">
            <a:xfrm>
              <a:off x="2520700" y="2752348"/>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5E04C0E8-A374-49E4-AAEB-C1990FF8E87F}"/>
                </a:ext>
              </a:extLst>
            </p:cNvPr>
            <p:cNvSpPr>
              <a:spLocks/>
            </p:cNvSpPr>
            <p:nvPr/>
          </p:nvSpPr>
          <p:spPr bwMode="auto">
            <a:xfrm>
              <a:off x="4062988" y="2746252"/>
              <a:ext cx="2272284" cy="2272284"/>
            </a:xfrm>
            <a:prstGeom prst="ellipse">
              <a:avLst/>
            </a:prstGeom>
            <a:noFill/>
            <a:ln w="38100" cap="flat" cmpd="sng" algn="ctr">
              <a:solidFill>
                <a:srgbClr val="0033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3" name="Group 22">
            <a:extLst>
              <a:ext uri="{FF2B5EF4-FFF2-40B4-BE49-F238E27FC236}">
                <a16:creationId xmlns:a16="http://schemas.microsoft.com/office/drawing/2014/main" id="{D9A96C67-C337-4BA9-979B-6CB53ECCC241}"/>
              </a:ext>
            </a:extLst>
          </p:cNvPr>
          <p:cNvGrpSpPr/>
          <p:nvPr/>
        </p:nvGrpSpPr>
        <p:grpSpPr>
          <a:xfrm>
            <a:off x="2845112" y="2490110"/>
            <a:ext cx="3327088" cy="1700890"/>
            <a:chOff x="2845112" y="2388116"/>
            <a:chExt cx="3327088" cy="1700890"/>
          </a:xfrm>
        </p:grpSpPr>
        <p:sp>
          <p:nvSpPr>
            <p:cNvPr id="24" name="TextBox 23">
              <a:extLst>
                <a:ext uri="{FF2B5EF4-FFF2-40B4-BE49-F238E27FC236}">
                  <a16:creationId xmlns:a16="http://schemas.microsoft.com/office/drawing/2014/main" id="{4CFD1772-DA57-4417-AE39-2F426AC1DB59}"/>
                </a:ext>
              </a:extLst>
            </p:cNvPr>
            <p:cNvSpPr txBox="1"/>
            <p:nvPr/>
          </p:nvSpPr>
          <p:spPr>
            <a:xfrm>
              <a:off x="3570400" y="2800868"/>
              <a:ext cx="2601800" cy="523220"/>
            </a:xfrm>
            <a:prstGeom prst="rect">
              <a:avLst/>
            </a:prstGeom>
            <a:noFill/>
          </p:spPr>
          <p:txBody>
            <a:bodyPr wrap="square" rtlCol="0">
              <a:spAutoFit/>
            </a:bodyPr>
            <a:lstStyle/>
            <a:p>
              <a:r>
                <a:rPr lang="en-US" sz="2800" b="1" dirty="0">
                  <a:solidFill>
                    <a:srgbClr val="000566"/>
                  </a:solidFill>
                </a:rPr>
                <a:t>EXECUTION</a:t>
              </a:r>
            </a:p>
          </p:txBody>
        </p:sp>
        <p:sp>
          <p:nvSpPr>
            <p:cNvPr id="25" name="TextBox 24">
              <a:extLst>
                <a:ext uri="{FF2B5EF4-FFF2-40B4-BE49-F238E27FC236}">
                  <a16:creationId xmlns:a16="http://schemas.microsoft.com/office/drawing/2014/main" id="{C1EF3B2C-E474-4598-986B-67242564ED51}"/>
                </a:ext>
              </a:extLst>
            </p:cNvPr>
            <p:cNvSpPr txBox="1"/>
            <p:nvPr/>
          </p:nvSpPr>
          <p:spPr>
            <a:xfrm>
              <a:off x="2845112" y="3153034"/>
              <a:ext cx="2350014" cy="523220"/>
            </a:xfrm>
            <a:prstGeom prst="rect">
              <a:avLst/>
            </a:prstGeom>
            <a:noFill/>
          </p:spPr>
          <p:txBody>
            <a:bodyPr wrap="square" rtlCol="0">
              <a:spAutoFit/>
            </a:bodyPr>
            <a:lstStyle/>
            <a:p>
              <a:pPr algn="r"/>
              <a:r>
                <a:rPr lang="en-US" sz="2800" b="1" dirty="0">
                  <a:solidFill>
                    <a:srgbClr val="000566"/>
                  </a:solidFill>
                </a:rPr>
                <a:t>TIMING</a:t>
              </a:r>
            </a:p>
          </p:txBody>
        </p:sp>
        <p:sp>
          <p:nvSpPr>
            <p:cNvPr id="26" name="TextBox 25">
              <a:extLst>
                <a:ext uri="{FF2B5EF4-FFF2-40B4-BE49-F238E27FC236}">
                  <a16:creationId xmlns:a16="http://schemas.microsoft.com/office/drawing/2014/main" id="{0C8536FC-748A-4F39-80FA-CBEEA9554A5A}"/>
                </a:ext>
              </a:extLst>
            </p:cNvPr>
            <p:cNvSpPr txBox="1"/>
            <p:nvPr/>
          </p:nvSpPr>
          <p:spPr>
            <a:xfrm>
              <a:off x="3621159" y="2388116"/>
              <a:ext cx="1460797" cy="523220"/>
            </a:xfrm>
            <a:prstGeom prst="rect">
              <a:avLst/>
            </a:prstGeom>
            <a:noFill/>
          </p:spPr>
          <p:txBody>
            <a:bodyPr wrap="square" rtlCol="0">
              <a:spAutoFit/>
            </a:bodyPr>
            <a:lstStyle/>
            <a:p>
              <a:pPr algn="r"/>
              <a:r>
                <a:rPr lang="en-US" sz="2800" b="1" dirty="0">
                  <a:solidFill>
                    <a:srgbClr val="000566"/>
                  </a:solidFill>
                </a:rPr>
                <a:t>IDEAS</a:t>
              </a:r>
            </a:p>
          </p:txBody>
        </p:sp>
        <p:sp>
          <p:nvSpPr>
            <p:cNvPr id="27" name="TextBox 26">
              <a:extLst>
                <a:ext uri="{FF2B5EF4-FFF2-40B4-BE49-F238E27FC236}">
                  <a16:creationId xmlns:a16="http://schemas.microsoft.com/office/drawing/2014/main" id="{62C66A1E-CD89-4845-AEF8-4F9629429522}"/>
                </a:ext>
              </a:extLst>
            </p:cNvPr>
            <p:cNvSpPr txBox="1"/>
            <p:nvPr/>
          </p:nvSpPr>
          <p:spPr>
            <a:xfrm>
              <a:off x="3810001" y="3565786"/>
              <a:ext cx="2350014" cy="523220"/>
            </a:xfrm>
            <a:prstGeom prst="rect">
              <a:avLst/>
            </a:prstGeom>
            <a:noFill/>
          </p:spPr>
          <p:txBody>
            <a:bodyPr wrap="square" rtlCol="0">
              <a:spAutoFit/>
            </a:bodyPr>
            <a:lstStyle/>
            <a:p>
              <a:r>
                <a:rPr lang="en-US" sz="2800" b="1" dirty="0">
                  <a:solidFill>
                    <a:srgbClr val="000566"/>
                  </a:solidFill>
                </a:rPr>
                <a:t>PEOPLE</a:t>
              </a:r>
            </a:p>
          </p:txBody>
        </p:sp>
      </p:grpSp>
      <p:sp>
        <p:nvSpPr>
          <p:cNvPr id="28" name="TextBox 27">
            <a:extLst>
              <a:ext uri="{FF2B5EF4-FFF2-40B4-BE49-F238E27FC236}">
                <a16:creationId xmlns:a16="http://schemas.microsoft.com/office/drawing/2014/main" id="{19F84334-342D-419D-8A41-8DFA4A08AFE1}"/>
              </a:ext>
            </a:extLst>
          </p:cNvPr>
          <p:cNvSpPr txBox="1"/>
          <p:nvPr/>
        </p:nvSpPr>
        <p:spPr>
          <a:xfrm>
            <a:off x="1993357" y="4724883"/>
            <a:ext cx="5257800" cy="830997"/>
          </a:xfrm>
          <a:prstGeom prst="rect">
            <a:avLst/>
          </a:prstGeom>
          <a:noFill/>
        </p:spPr>
        <p:txBody>
          <a:bodyPr wrap="square" rtlCol="0">
            <a:spAutoFit/>
          </a:bodyPr>
          <a:lstStyle/>
          <a:p>
            <a:pPr algn="ctr"/>
            <a:r>
              <a:rPr lang="en-US" sz="4800" b="1" dirty="0">
                <a:solidFill>
                  <a:srgbClr val="0000FF"/>
                </a:solidFill>
                <a:latin typeface="Arial" panose="020B0604020202020204" pitchFamily="34" charset="0"/>
                <a:cs typeface="Arial" panose="020B0604020202020204" pitchFamily="34" charset="0"/>
              </a:rPr>
              <a:t>Success!</a:t>
            </a:r>
          </a:p>
        </p:txBody>
      </p:sp>
    </p:spTree>
    <p:extLst>
      <p:ext uri="{BB962C8B-B14F-4D97-AF65-F5344CB8AC3E}">
        <p14:creationId xmlns:p14="http://schemas.microsoft.com/office/powerpoint/2010/main" val="29105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7"/>
                                        </p:tgtEl>
                                        <p:attrNameLst>
                                          <p:attrName>ppt_w</p:attrName>
                                        </p:attrNameLst>
                                      </p:cBhvr>
                                      <p:tavLst>
                                        <p:tav tm="0">
                                          <p:val>
                                            <p:strVal val="ppt_w"/>
                                          </p:val>
                                        </p:tav>
                                        <p:tav tm="100000">
                                          <p:val>
                                            <p:fltVal val="0"/>
                                          </p:val>
                                        </p:tav>
                                      </p:tavLst>
                                    </p:anim>
                                    <p:anim calcmode="lin" valueType="num">
                                      <p:cBhvr>
                                        <p:cTn id="7" dur="1000"/>
                                        <p:tgtEl>
                                          <p:spTgt spid="17"/>
                                        </p:tgtEl>
                                        <p:attrNameLst>
                                          <p:attrName>ppt_h</p:attrName>
                                        </p:attrNameLst>
                                      </p:cBhvr>
                                      <p:tavLst>
                                        <p:tav tm="0">
                                          <p:val>
                                            <p:strVal val="ppt_h"/>
                                          </p:val>
                                        </p:tav>
                                        <p:tav tm="100000">
                                          <p:val>
                                            <p:fltVal val="0"/>
                                          </p:val>
                                        </p:tav>
                                      </p:tavLst>
                                    </p:anim>
                                    <p:anim calcmode="lin" valueType="num">
                                      <p:cBhvr>
                                        <p:cTn id="8" dur="1000"/>
                                        <p:tgtEl>
                                          <p:spTgt spid="17"/>
                                        </p:tgtEl>
                                        <p:attrNameLst>
                                          <p:attrName>style.rotation</p:attrName>
                                        </p:attrNameLst>
                                      </p:cBhvr>
                                      <p:tavLst>
                                        <p:tav tm="0">
                                          <p:val>
                                            <p:fltVal val="0"/>
                                          </p:val>
                                        </p:tav>
                                        <p:tav tm="100000">
                                          <p:val>
                                            <p:fltVal val="90"/>
                                          </p:val>
                                        </p:tav>
                                      </p:tavLst>
                                    </p:anim>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grpId="0" nodeType="afterEffect">
                                  <p:stCondLst>
                                    <p:cond delay="5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500"/>
                            </p:stCondLst>
                            <p:childTnLst>
                              <p:par>
                                <p:cTn id="19" presetID="53" presetClass="exit" presetSubtype="32" fill="hold" nodeType="afterEffect">
                                  <p:stCondLst>
                                    <p:cond delay="500"/>
                                  </p:stCondLst>
                                  <p:childTnLst>
                                    <p:anim calcmode="lin" valueType="num">
                                      <p:cBhvr>
                                        <p:cTn id="20" dur="500"/>
                                        <p:tgtEl>
                                          <p:spTgt spid="22"/>
                                        </p:tgtEl>
                                        <p:attrNameLst>
                                          <p:attrName>ppt_w</p:attrName>
                                        </p:attrNameLst>
                                      </p:cBhvr>
                                      <p:tavLst>
                                        <p:tav tm="0">
                                          <p:val>
                                            <p:strVal val="ppt_w"/>
                                          </p:val>
                                        </p:tav>
                                        <p:tav tm="100000">
                                          <p:val>
                                            <p:fltVal val="0"/>
                                          </p:val>
                                        </p:tav>
                                      </p:tavLst>
                                    </p:anim>
                                    <p:anim calcmode="lin" valueType="num">
                                      <p:cBhvr>
                                        <p:cTn id="21" dur="500"/>
                                        <p:tgtEl>
                                          <p:spTgt spid="22"/>
                                        </p:tgtEl>
                                        <p:attrNameLst>
                                          <p:attrName>ppt_h</p:attrName>
                                        </p:attrNameLst>
                                      </p:cBhvr>
                                      <p:tavLst>
                                        <p:tav tm="0">
                                          <p:val>
                                            <p:strVal val="ppt_h"/>
                                          </p:val>
                                        </p:tav>
                                        <p:tav tm="100000">
                                          <p:val>
                                            <p:fltVal val="0"/>
                                          </p:val>
                                        </p:tav>
                                      </p:tavLst>
                                    </p:anim>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par>
                          <p:cTn id="24" fill="hold">
                            <p:stCondLst>
                              <p:cond delay="3500"/>
                            </p:stCondLst>
                            <p:childTnLst>
                              <p:par>
                                <p:cTn id="25" presetID="31" presetClass="entr" presetSubtype="0" fill="hold" nodeType="after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style.rotation</p:attrName>
                                        </p:attrNameLst>
                                      </p:cBhvr>
                                      <p:tavLst>
                                        <p:tav tm="0">
                                          <p:val>
                                            <p:fltVal val="90"/>
                                          </p:val>
                                        </p:tav>
                                        <p:tav tm="100000">
                                          <p:val>
                                            <p:fltVal val="0"/>
                                          </p:val>
                                        </p:tav>
                                      </p:tavLst>
                                    </p:anim>
                                    <p:animEffect transition="in" filter="fade">
                                      <p:cBhvr>
                                        <p:cTn id="30" dur="1000"/>
                                        <p:tgtEl>
                                          <p:spTgt spid="23"/>
                                        </p:tgtEl>
                                      </p:cBhvr>
                                    </p:animEffect>
                                  </p:childTnLst>
                                </p:cTn>
                              </p:par>
                            </p:childTnLst>
                          </p:cTn>
                        </p:par>
                        <p:par>
                          <p:cTn id="31" fill="hold">
                            <p:stCondLst>
                              <p:cond delay="5000"/>
                            </p:stCondLst>
                            <p:childTnLst>
                              <p:par>
                                <p:cTn id="32" presetID="2" presetClass="entr" presetSubtype="4" fill="hold" grpId="0" nodeType="afterEffect">
                                  <p:stCondLst>
                                    <p:cond delay="10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2000" fill="hold"/>
                                        <p:tgtEl>
                                          <p:spTgt spid="28"/>
                                        </p:tgtEl>
                                        <p:attrNameLst>
                                          <p:attrName>ppt_x</p:attrName>
                                        </p:attrNameLst>
                                      </p:cBhvr>
                                      <p:tavLst>
                                        <p:tav tm="0">
                                          <p:val>
                                            <p:strVal val="#ppt_x"/>
                                          </p:val>
                                        </p:tav>
                                        <p:tav tm="100000">
                                          <p:val>
                                            <p:strVal val="#ppt_x"/>
                                          </p:val>
                                        </p:tav>
                                      </p:tavLst>
                                    </p:anim>
                                    <p:anim calcmode="lin" valueType="num">
                                      <p:cBhvr additive="base">
                                        <p:cTn id="35"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5147-40FC-4025-8974-57D2B44C4F4D}"/>
              </a:ext>
            </a:extLst>
          </p:cNvPr>
          <p:cNvSpPr>
            <a:spLocks noGrp="1"/>
          </p:cNvSpPr>
          <p:nvPr>
            <p:ph type="title"/>
          </p:nvPr>
        </p:nvSpPr>
        <p:spPr/>
        <p:txBody>
          <a:bodyPr/>
          <a:lstStyle/>
          <a:p>
            <a:r>
              <a:rPr lang="en-US" dirty="0"/>
              <a:t>Mission / Vision  Statement</a:t>
            </a:r>
          </a:p>
        </p:txBody>
      </p:sp>
      <p:sp>
        <p:nvSpPr>
          <p:cNvPr id="3" name="Content Placeholder 2">
            <a:extLst>
              <a:ext uri="{FF2B5EF4-FFF2-40B4-BE49-F238E27FC236}">
                <a16:creationId xmlns:a16="http://schemas.microsoft.com/office/drawing/2014/main" id="{A1DFB8F1-3548-4224-96B4-4CEB60798B5B}"/>
              </a:ext>
            </a:extLst>
          </p:cNvPr>
          <p:cNvSpPr>
            <a:spLocks noGrp="1"/>
          </p:cNvSpPr>
          <p:nvPr>
            <p:ph sz="half" idx="1"/>
          </p:nvPr>
        </p:nvSpPr>
        <p:spPr>
          <a:xfrm>
            <a:off x="457200" y="1828800"/>
            <a:ext cx="4572000" cy="4419600"/>
          </a:xfrm>
        </p:spPr>
        <p:txBody>
          <a:bodyPr>
            <a:normAutofit lnSpcReduction="10000"/>
          </a:bodyPr>
          <a:lstStyle/>
          <a:p>
            <a:r>
              <a:rPr lang="en-US" dirty="0">
                <a:solidFill>
                  <a:srgbClr val="4D6778"/>
                </a:solidFill>
              </a:rPr>
              <a:t>Also known as the </a:t>
            </a:r>
            <a:r>
              <a:rPr lang="en-US" dirty="0"/>
              <a:t>Value Proposition</a:t>
            </a:r>
          </a:p>
          <a:p>
            <a:r>
              <a:rPr lang="en-US" dirty="0">
                <a:solidFill>
                  <a:srgbClr val="4D6778"/>
                </a:solidFill>
              </a:rPr>
              <a:t>One sentence that says what you do</a:t>
            </a:r>
          </a:p>
          <a:p>
            <a:r>
              <a:rPr lang="en-US" dirty="0">
                <a:solidFill>
                  <a:srgbClr val="4D6778"/>
                </a:solidFill>
              </a:rPr>
              <a:t>e.g. “We help </a:t>
            </a:r>
            <a:r>
              <a:rPr lang="en-US" dirty="0"/>
              <a:t>X</a:t>
            </a:r>
            <a:r>
              <a:rPr lang="en-US" dirty="0">
                <a:solidFill>
                  <a:srgbClr val="4D6778"/>
                </a:solidFill>
              </a:rPr>
              <a:t> do </a:t>
            </a:r>
            <a:r>
              <a:rPr lang="en-US" dirty="0"/>
              <a:t>Y</a:t>
            </a:r>
            <a:r>
              <a:rPr lang="en-US" dirty="0">
                <a:solidFill>
                  <a:srgbClr val="4D6778"/>
                </a:solidFill>
              </a:rPr>
              <a:t> by doing </a:t>
            </a:r>
            <a:r>
              <a:rPr lang="en-US" dirty="0"/>
              <a:t>Z”</a:t>
            </a:r>
          </a:p>
          <a:p>
            <a:r>
              <a:rPr lang="en-US" sz="2400" dirty="0"/>
              <a:t>X </a:t>
            </a:r>
            <a:r>
              <a:rPr lang="en-US" sz="2400" dirty="0">
                <a:solidFill>
                  <a:srgbClr val="4D6778"/>
                </a:solidFill>
              </a:rPr>
              <a:t>= target audience</a:t>
            </a:r>
          </a:p>
          <a:p>
            <a:r>
              <a:rPr lang="en-US" sz="2400" dirty="0"/>
              <a:t>Y </a:t>
            </a:r>
            <a:r>
              <a:rPr lang="en-US" sz="2400" dirty="0">
                <a:solidFill>
                  <a:srgbClr val="4D6778"/>
                </a:solidFill>
              </a:rPr>
              <a:t>= goal or problem they want to solve</a:t>
            </a:r>
          </a:p>
          <a:p>
            <a:r>
              <a:rPr lang="en-US" sz="2400" dirty="0"/>
              <a:t>Z  </a:t>
            </a:r>
            <a:r>
              <a:rPr lang="en-US" sz="2400" dirty="0">
                <a:solidFill>
                  <a:srgbClr val="4D6778"/>
                </a:solidFill>
              </a:rPr>
              <a:t>= how you do it</a:t>
            </a:r>
            <a:endParaRPr lang="en-US" dirty="0">
              <a:solidFill>
                <a:srgbClr val="4D6778"/>
              </a:solidFill>
            </a:endParaRPr>
          </a:p>
          <a:p>
            <a:endParaRPr lang="en-US" dirty="0"/>
          </a:p>
        </p:txBody>
      </p:sp>
      <p:pic>
        <p:nvPicPr>
          <p:cNvPr id="9" name="Content Placeholder 8">
            <a:extLst>
              <a:ext uri="{FF2B5EF4-FFF2-40B4-BE49-F238E27FC236}">
                <a16:creationId xmlns:a16="http://schemas.microsoft.com/office/drawing/2014/main" id="{16440F85-E860-443B-B367-C518F6CB509E}"/>
              </a:ext>
            </a:extLst>
          </p:cNvPr>
          <p:cNvPicPr>
            <a:picLocks noGrp="1" noChangeAspect="1"/>
          </p:cNvPicPr>
          <p:nvPr>
            <p:ph sz="half" idx="2"/>
          </p:nvPr>
        </p:nvPicPr>
        <p:blipFill>
          <a:blip r:embed="rId3"/>
          <a:stretch>
            <a:fillRect/>
          </a:stretch>
        </p:blipFill>
        <p:spPr>
          <a:xfrm>
            <a:off x="5220081" y="2382020"/>
            <a:ext cx="3695319" cy="2161413"/>
          </a:xfrm>
          <a:prstGeom prst="rect">
            <a:avLst/>
          </a:prstGeom>
        </p:spPr>
      </p:pic>
      <p:sp>
        <p:nvSpPr>
          <p:cNvPr id="4" name="Date Placeholder 3">
            <a:extLst>
              <a:ext uri="{FF2B5EF4-FFF2-40B4-BE49-F238E27FC236}">
                <a16:creationId xmlns:a16="http://schemas.microsoft.com/office/drawing/2014/main" id="{B9CA49B9-27D4-40A3-A5E6-DFB976A56E06}"/>
              </a:ext>
            </a:extLst>
          </p:cNvPr>
          <p:cNvSpPr>
            <a:spLocks noGrp="1"/>
          </p:cNvSpPr>
          <p:nvPr>
            <p:ph type="dt" sz="half" idx="10"/>
          </p:nvPr>
        </p:nvSpPr>
        <p:spPr/>
        <p:txBody>
          <a:bodyPr/>
          <a:lstStyle/>
          <a:p>
            <a:r>
              <a:rPr lang="en-US"/>
              <a:t>January 2025</a:t>
            </a:r>
            <a:endParaRPr lang="en-US" dirty="0"/>
          </a:p>
        </p:txBody>
      </p:sp>
      <p:sp>
        <p:nvSpPr>
          <p:cNvPr id="5" name="Footer Placeholder 4">
            <a:extLst>
              <a:ext uri="{FF2B5EF4-FFF2-40B4-BE49-F238E27FC236}">
                <a16:creationId xmlns:a16="http://schemas.microsoft.com/office/drawing/2014/main" id="{6D1352FC-54D3-4942-BAFB-9EDADB938E42}"/>
              </a:ext>
            </a:extLst>
          </p:cNvPr>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a:extLst>
              <a:ext uri="{FF2B5EF4-FFF2-40B4-BE49-F238E27FC236}">
                <a16:creationId xmlns:a16="http://schemas.microsoft.com/office/drawing/2014/main" id="{C4D14DB8-97DD-41A2-BE39-97AE01DB6E11}"/>
              </a:ext>
            </a:extLst>
          </p:cNvPr>
          <p:cNvSpPr>
            <a:spLocks noGrp="1"/>
          </p:cNvSpPr>
          <p:nvPr>
            <p:ph type="sldNum" sz="quarter" idx="12"/>
          </p:nvPr>
        </p:nvSpPr>
        <p:spPr/>
        <p:txBody>
          <a:bodyPr/>
          <a:lstStyle/>
          <a:p>
            <a:fld id="{E6677AF7-9EED-4392-B4B8-2553A1AB996D}" type="slidenum">
              <a:rPr lang="en-US" smtClean="0"/>
              <a:pPr/>
              <a:t>36</a:t>
            </a:fld>
            <a:endParaRPr lang="en-US" dirty="0"/>
          </a:p>
        </p:txBody>
      </p:sp>
      <p:sp>
        <p:nvSpPr>
          <p:cNvPr id="10" name="TextBox 9">
            <a:extLst>
              <a:ext uri="{FF2B5EF4-FFF2-40B4-BE49-F238E27FC236}">
                <a16:creationId xmlns:a16="http://schemas.microsoft.com/office/drawing/2014/main" id="{132BC837-D435-4C3F-81C7-60746F6C2937}"/>
              </a:ext>
            </a:extLst>
          </p:cNvPr>
          <p:cNvSpPr txBox="1"/>
          <p:nvPr/>
        </p:nvSpPr>
        <p:spPr>
          <a:xfrm>
            <a:off x="5262636" y="4543433"/>
            <a:ext cx="3692388" cy="276999"/>
          </a:xfrm>
          <a:prstGeom prst="rect">
            <a:avLst/>
          </a:prstGeom>
          <a:noFill/>
        </p:spPr>
        <p:txBody>
          <a:bodyPr wrap="square" rtlCol="0">
            <a:spAutoFit/>
          </a:bodyPr>
          <a:lstStyle/>
          <a:p>
            <a:pPr algn="ctr"/>
            <a:r>
              <a:rPr lang="en-US" sz="1200" dirty="0">
                <a:solidFill>
                  <a:srgbClr val="4D6778"/>
                </a:solidFill>
                <a:latin typeface="Arial" panose="020B0604020202020204" pitchFamily="34" charset="0"/>
                <a:cs typeface="Arial" panose="020B0604020202020204" pitchFamily="34" charset="0"/>
              </a:rPr>
              <a:t>Steve Blank’s XYZ</a:t>
            </a:r>
          </a:p>
        </p:txBody>
      </p:sp>
      <p:sp>
        <p:nvSpPr>
          <p:cNvPr id="7" name="TextBox 6">
            <a:extLst>
              <a:ext uri="{FF2B5EF4-FFF2-40B4-BE49-F238E27FC236}">
                <a16:creationId xmlns:a16="http://schemas.microsoft.com/office/drawing/2014/main" id="{60F67C2D-AC30-4B92-BEA8-FE915759EBCB}"/>
              </a:ext>
            </a:extLst>
          </p:cNvPr>
          <p:cNvSpPr txBox="1"/>
          <p:nvPr/>
        </p:nvSpPr>
        <p:spPr>
          <a:xfrm>
            <a:off x="4827093" y="4974642"/>
            <a:ext cx="4088307" cy="553998"/>
          </a:xfrm>
          <a:prstGeom prst="rect">
            <a:avLst/>
          </a:prstGeom>
          <a:noFill/>
        </p:spPr>
        <p:txBody>
          <a:bodyPr wrap="square" rtlCol="0">
            <a:spAutoFit/>
          </a:bodyPr>
          <a:lstStyle/>
          <a:p>
            <a:r>
              <a:rPr lang="en-US" sz="1000" dirty="0"/>
              <a:t>© Monday.com. All rights reserved. This content is excluded from our Creative Commons license. For more information, see </a:t>
            </a:r>
            <a:r>
              <a:rPr lang="en-US" sz="1000" dirty="0">
                <a:solidFill>
                  <a:srgbClr val="0070C0"/>
                </a:solidFill>
                <a:hlinkClick r:id="rId4"/>
              </a:rPr>
              <a:t>https://ocw.mit.edu/help/faq-fair-use/</a:t>
            </a:r>
            <a:endParaRPr lang="en-US" sz="1000" dirty="0">
              <a:solidFill>
                <a:srgbClr val="0070C0"/>
              </a:solidFill>
            </a:endParaRPr>
          </a:p>
        </p:txBody>
      </p:sp>
    </p:spTree>
    <p:extLst>
      <p:ext uri="{BB962C8B-B14F-4D97-AF65-F5344CB8AC3E}">
        <p14:creationId xmlns:p14="http://schemas.microsoft.com/office/powerpoint/2010/main" val="10736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en-US" sz="4400" b="1" cap="small" dirty="0">
                <a:solidFill>
                  <a:srgbClr val="FFFF00"/>
                </a:solidFill>
              </a:rPr>
              <a:t>A </a:t>
            </a:r>
            <a:r>
              <a:rPr lang="en-US" b="1" u="sng" dirty="0">
                <a:solidFill>
                  <a:srgbClr val="FFFF00"/>
                </a:solidFill>
              </a:rPr>
              <a:t>Supported</a:t>
            </a:r>
            <a:r>
              <a:rPr lang="en-US" b="1" dirty="0">
                <a:solidFill>
                  <a:srgbClr val="FFFF00"/>
                </a:solidFill>
              </a:rPr>
              <a:t> Vision</a:t>
            </a:r>
            <a:endParaRPr lang="en-US" sz="6000" b="1" cap="small" dirty="0">
              <a:solidFill>
                <a:srgbClr val="FFFF00"/>
              </a:solidFill>
            </a:endParaRPr>
          </a:p>
        </p:txBody>
      </p:sp>
      <p:sp>
        <p:nvSpPr>
          <p:cNvPr id="44"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46" name="Slide Number Placeholder 5"/>
          <p:cNvSpPr>
            <a:spLocks noGrp="1"/>
          </p:cNvSpPr>
          <p:nvPr>
            <p:ph type="sldNum" sz="quarter" idx="12"/>
          </p:nvPr>
        </p:nvSpPr>
        <p:spPr/>
        <p:txBody>
          <a:bodyPr/>
          <a:lstStyle/>
          <a:p>
            <a:fld id="{2FFB0833-0681-4E39-A112-0EDC010391CA}" type="slidenum">
              <a:rPr lang="en-US"/>
              <a:pPr/>
              <a:t>37</a:t>
            </a:fld>
            <a:endParaRPr lang="en-US">
              <a:solidFill>
                <a:schemeClr val="tx1"/>
              </a:solidFill>
              <a:latin typeface="Times New Roman" pitchFamily="18" charset="0"/>
            </a:endParaRPr>
          </a:p>
        </p:txBody>
      </p:sp>
      <p:sp>
        <p:nvSpPr>
          <p:cNvPr id="59396" name="Text Box 4"/>
          <p:cNvSpPr txBox="1">
            <a:spLocks noChangeArrowheads="1"/>
          </p:cNvSpPr>
          <p:nvPr/>
        </p:nvSpPr>
        <p:spPr bwMode="auto">
          <a:xfrm>
            <a:off x="1524000" y="12192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b="1">
              <a:solidFill>
                <a:srgbClr val="008000"/>
              </a:solidFill>
              <a:latin typeface="Arial Narrow" pitchFamily="34" charset="0"/>
            </a:endParaRPr>
          </a:p>
        </p:txBody>
      </p:sp>
      <p:grpSp>
        <p:nvGrpSpPr>
          <p:cNvPr id="59443" name="Group 51"/>
          <p:cNvGrpSpPr>
            <a:grpSpLocks/>
          </p:cNvGrpSpPr>
          <p:nvPr/>
        </p:nvGrpSpPr>
        <p:grpSpPr bwMode="auto">
          <a:xfrm>
            <a:off x="2971800" y="2600325"/>
            <a:ext cx="4324353" cy="655638"/>
            <a:chOff x="1872" y="1638"/>
            <a:chExt cx="2724" cy="413"/>
          </a:xfrm>
        </p:grpSpPr>
        <p:sp>
          <p:nvSpPr>
            <p:cNvPr id="59409" name="AutoShape 17"/>
            <p:cNvSpPr>
              <a:spLocks noChangeAspect="1" noChangeArrowheads="1"/>
            </p:cNvSpPr>
            <p:nvPr/>
          </p:nvSpPr>
          <p:spPr bwMode="auto">
            <a:xfrm flipV="1">
              <a:off x="1872" y="1638"/>
              <a:ext cx="1344" cy="413"/>
            </a:xfrm>
            <a:custGeom>
              <a:avLst/>
              <a:gdLst>
                <a:gd name="G0" fmla="+- 6341 0 0"/>
                <a:gd name="G1" fmla="+- 21600 0 6341"/>
                <a:gd name="G2" fmla="*/ 6341 1 2"/>
                <a:gd name="G3" fmla="+- 21600 0 G2"/>
                <a:gd name="G4" fmla="+/ 6341 21600 2"/>
                <a:gd name="G5" fmla="+/ G1 0 2"/>
                <a:gd name="G6" fmla="*/ 21600 21600 6341"/>
                <a:gd name="G7" fmla="*/ G6 1 2"/>
                <a:gd name="G8" fmla="+- 21600 0 G7"/>
                <a:gd name="G9" fmla="*/ 21600 1 2"/>
                <a:gd name="G10" fmla="+- 6341 0 G9"/>
                <a:gd name="G11" fmla="?: G10 G8 0"/>
                <a:gd name="G12" fmla="?: G10 G7 21600"/>
                <a:gd name="T0" fmla="*/ 18429 w 21600"/>
                <a:gd name="T1" fmla="*/ 10800 h 21600"/>
                <a:gd name="T2" fmla="*/ 10800 w 21600"/>
                <a:gd name="T3" fmla="*/ 21600 h 21600"/>
                <a:gd name="T4" fmla="*/ 3171 w 21600"/>
                <a:gd name="T5" fmla="*/ 10800 h 21600"/>
                <a:gd name="T6" fmla="*/ 10800 w 21600"/>
                <a:gd name="T7" fmla="*/ 0 h 21600"/>
                <a:gd name="T8" fmla="*/ 4971 w 21600"/>
                <a:gd name="T9" fmla="*/ 4971 h 21600"/>
                <a:gd name="T10" fmla="*/ 16629 w 21600"/>
                <a:gd name="T11" fmla="*/ 16629 h 21600"/>
              </a:gdLst>
              <a:ahLst/>
              <a:cxnLst>
                <a:cxn ang="0">
                  <a:pos x="T0" y="T1"/>
                </a:cxn>
                <a:cxn ang="0">
                  <a:pos x="T2" y="T3"/>
                </a:cxn>
                <a:cxn ang="0">
                  <a:pos x="T4" y="T5"/>
                </a:cxn>
                <a:cxn ang="0">
                  <a:pos x="T6" y="T7"/>
                </a:cxn>
              </a:cxnLst>
              <a:rect l="T8" t="T9" r="T10" b="T11"/>
              <a:pathLst>
                <a:path w="21600" h="21600">
                  <a:moveTo>
                    <a:pt x="0" y="0"/>
                  </a:moveTo>
                  <a:lnTo>
                    <a:pt x="6341" y="21600"/>
                  </a:lnTo>
                  <a:lnTo>
                    <a:pt x="15259" y="21600"/>
                  </a:lnTo>
                  <a:lnTo>
                    <a:pt x="21600" y="0"/>
                  </a:lnTo>
                  <a:close/>
                </a:path>
              </a:pathLst>
            </a:custGeom>
            <a:solidFill>
              <a:srgbClr val="00FF00"/>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p>
          </p:txBody>
        </p:sp>
        <p:grpSp>
          <p:nvGrpSpPr>
            <p:cNvPr id="59438" name="Group 46"/>
            <p:cNvGrpSpPr>
              <a:grpSpLocks/>
            </p:cNvGrpSpPr>
            <p:nvPr/>
          </p:nvGrpSpPr>
          <p:grpSpPr bwMode="auto">
            <a:xfrm>
              <a:off x="3120" y="1707"/>
              <a:ext cx="1476" cy="213"/>
              <a:chOff x="3120" y="1707"/>
              <a:chExt cx="1476" cy="213"/>
            </a:xfrm>
          </p:grpSpPr>
          <p:sp>
            <p:nvSpPr>
              <p:cNvPr id="59427" name="Text Box 35"/>
              <p:cNvSpPr txBox="1">
                <a:spLocks noChangeArrowheads="1"/>
              </p:cNvSpPr>
              <p:nvPr/>
            </p:nvSpPr>
            <p:spPr bwMode="auto">
              <a:xfrm>
                <a:off x="3973" y="1707"/>
                <a:ext cx="623" cy="2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dirty="0">
                    <a:latin typeface="Arial Narrow" pitchFamily="34" charset="0"/>
                  </a:rPr>
                  <a:t>Pitch Deck</a:t>
                </a:r>
                <a:endParaRPr lang="en-US" dirty="0"/>
              </a:p>
            </p:txBody>
          </p:sp>
          <p:sp>
            <p:nvSpPr>
              <p:cNvPr id="59431" name="Line 39"/>
              <p:cNvSpPr>
                <a:spLocks noChangeShapeType="1"/>
              </p:cNvSpPr>
              <p:nvPr/>
            </p:nvSpPr>
            <p:spPr bwMode="auto">
              <a:xfrm flipH="1">
                <a:off x="3120" y="1824"/>
                <a:ext cx="81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442" name="Group 50"/>
          <p:cNvGrpSpPr>
            <a:grpSpLocks/>
          </p:cNvGrpSpPr>
          <p:nvPr/>
        </p:nvGrpSpPr>
        <p:grpSpPr bwMode="auto">
          <a:xfrm>
            <a:off x="3581400" y="2319338"/>
            <a:ext cx="3873500" cy="336550"/>
            <a:chOff x="2256" y="1461"/>
            <a:chExt cx="2440" cy="212"/>
          </a:xfrm>
        </p:grpSpPr>
        <p:sp>
          <p:nvSpPr>
            <p:cNvPr id="59408" name="AutoShape 16"/>
            <p:cNvSpPr>
              <a:spLocks noChangeAspect="1" noChangeArrowheads="1"/>
            </p:cNvSpPr>
            <p:nvPr/>
          </p:nvSpPr>
          <p:spPr bwMode="auto">
            <a:xfrm flipV="1">
              <a:off x="2256" y="1461"/>
              <a:ext cx="576" cy="177"/>
            </a:xfrm>
            <a:custGeom>
              <a:avLst/>
              <a:gdLst>
                <a:gd name="G0" fmla="+- 6341 0 0"/>
                <a:gd name="G1" fmla="+- 21600 0 6341"/>
                <a:gd name="G2" fmla="*/ 6341 1 2"/>
                <a:gd name="G3" fmla="+- 21600 0 G2"/>
                <a:gd name="G4" fmla="+/ 6341 21600 2"/>
                <a:gd name="G5" fmla="+/ G1 0 2"/>
                <a:gd name="G6" fmla="*/ 21600 21600 6341"/>
                <a:gd name="G7" fmla="*/ G6 1 2"/>
                <a:gd name="G8" fmla="+- 21600 0 G7"/>
                <a:gd name="G9" fmla="*/ 21600 1 2"/>
                <a:gd name="G10" fmla="+- 6341 0 G9"/>
                <a:gd name="G11" fmla="?: G10 G8 0"/>
                <a:gd name="G12" fmla="?: G10 G7 21600"/>
                <a:gd name="T0" fmla="*/ 18429 w 21600"/>
                <a:gd name="T1" fmla="*/ 10800 h 21600"/>
                <a:gd name="T2" fmla="*/ 10800 w 21600"/>
                <a:gd name="T3" fmla="*/ 21600 h 21600"/>
                <a:gd name="T4" fmla="*/ 3171 w 21600"/>
                <a:gd name="T5" fmla="*/ 10800 h 21600"/>
                <a:gd name="T6" fmla="*/ 10800 w 21600"/>
                <a:gd name="T7" fmla="*/ 0 h 21600"/>
                <a:gd name="T8" fmla="*/ 4971 w 21600"/>
                <a:gd name="T9" fmla="*/ 4971 h 21600"/>
                <a:gd name="T10" fmla="*/ 16629 w 21600"/>
                <a:gd name="T11" fmla="*/ 16629 h 21600"/>
              </a:gdLst>
              <a:ahLst/>
              <a:cxnLst>
                <a:cxn ang="0">
                  <a:pos x="T0" y="T1"/>
                </a:cxn>
                <a:cxn ang="0">
                  <a:pos x="T2" y="T3"/>
                </a:cxn>
                <a:cxn ang="0">
                  <a:pos x="T4" y="T5"/>
                </a:cxn>
                <a:cxn ang="0">
                  <a:pos x="T6" y="T7"/>
                </a:cxn>
              </a:cxnLst>
              <a:rect l="T8" t="T9" r="T10" b="T11"/>
              <a:pathLst>
                <a:path w="21600" h="21600">
                  <a:moveTo>
                    <a:pt x="0" y="0"/>
                  </a:moveTo>
                  <a:lnTo>
                    <a:pt x="6341" y="21600"/>
                  </a:lnTo>
                  <a:lnTo>
                    <a:pt x="15259" y="21600"/>
                  </a:lnTo>
                  <a:lnTo>
                    <a:pt x="21600" y="0"/>
                  </a:lnTo>
                  <a:close/>
                </a:path>
              </a:pathLst>
            </a:custGeom>
            <a:solidFill>
              <a:srgbClr val="FFFF00"/>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p>
          </p:txBody>
        </p:sp>
        <p:grpSp>
          <p:nvGrpSpPr>
            <p:cNvPr id="59437" name="Group 45"/>
            <p:cNvGrpSpPr>
              <a:grpSpLocks/>
            </p:cNvGrpSpPr>
            <p:nvPr/>
          </p:nvGrpSpPr>
          <p:grpSpPr bwMode="auto">
            <a:xfrm>
              <a:off x="2832" y="1461"/>
              <a:ext cx="1864" cy="212"/>
              <a:chOff x="2832" y="1461"/>
              <a:chExt cx="1864" cy="212"/>
            </a:xfrm>
          </p:grpSpPr>
          <p:sp>
            <p:nvSpPr>
              <p:cNvPr id="59426" name="Text Box 34"/>
              <p:cNvSpPr txBox="1">
                <a:spLocks noChangeArrowheads="1"/>
              </p:cNvSpPr>
              <p:nvPr/>
            </p:nvSpPr>
            <p:spPr bwMode="auto">
              <a:xfrm>
                <a:off x="3648" y="1461"/>
                <a:ext cx="1048"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1600" dirty="0">
                    <a:latin typeface="Arial Narrow" pitchFamily="34" charset="0"/>
                  </a:rPr>
                  <a:t>Executive Summary</a:t>
                </a:r>
                <a:endParaRPr lang="en-US" dirty="0"/>
              </a:p>
            </p:txBody>
          </p:sp>
          <p:sp>
            <p:nvSpPr>
              <p:cNvPr id="59432" name="Line 40"/>
              <p:cNvSpPr>
                <a:spLocks noChangeShapeType="1"/>
              </p:cNvSpPr>
              <p:nvPr/>
            </p:nvSpPr>
            <p:spPr bwMode="auto">
              <a:xfrm flipH="1" flipV="1">
                <a:off x="2832" y="1584"/>
                <a:ext cx="816"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441" name="Group 49"/>
          <p:cNvGrpSpPr>
            <a:grpSpLocks/>
          </p:cNvGrpSpPr>
          <p:nvPr/>
        </p:nvGrpSpPr>
        <p:grpSpPr bwMode="auto">
          <a:xfrm>
            <a:off x="3860803" y="2055816"/>
            <a:ext cx="2852739" cy="338138"/>
            <a:chOff x="2432" y="1295"/>
            <a:chExt cx="1797" cy="213"/>
          </a:xfrm>
        </p:grpSpPr>
        <p:sp>
          <p:nvSpPr>
            <p:cNvPr id="59398" name="AutoShape 6"/>
            <p:cNvSpPr>
              <a:spLocks noChangeAspect="1" noChangeArrowheads="1"/>
            </p:cNvSpPr>
            <p:nvPr/>
          </p:nvSpPr>
          <p:spPr bwMode="auto">
            <a:xfrm flipV="1">
              <a:off x="2432" y="1392"/>
              <a:ext cx="225" cy="69"/>
            </a:xfrm>
            <a:custGeom>
              <a:avLst/>
              <a:gdLst>
                <a:gd name="G0" fmla="+- 6341 0 0"/>
                <a:gd name="G1" fmla="+- 21600 0 6341"/>
                <a:gd name="G2" fmla="*/ 6341 1 2"/>
                <a:gd name="G3" fmla="+- 21600 0 G2"/>
                <a:gd name="G4" fmla="+/ 6341 21600 2"/>
                <a:gd name="G5" fmla="+/ G1 0 2"/>
                <a:gd name="G6" fmla="*/ 21600 21600 6341"/>
                <a:gd name="G7" fmla="*/ G6 1 2"/>
                <a:gd name="G8" fmla="+- 21600 0 G7"/>
                <a:gd name="G9" fmla="*/ 21600 1 2"/>
                <a:gd name="G10" fmla="+- 6341 0 G9"/>
                <a:gd name="G11" fmla="?: G10 G8 0"/>
                <a:gd name="G12" fmla="?: G10 G7 21600"/>
                <a:gd name="T0" fmla="*/ 18429 w 21600"/>
                <a:gd name="T1" fmla="*/ 10800 h 21600"/>
                <a:gd name="T2" fmla="*/ 10800 w 21600"/>
                <a:gd name="T3" fmla="*/ 21600 h 21600"/>
                <a:gd name="T4" fmla="*/ 3171 w 21600"/>
                <a:gd name="T5" fmla="*/ 10800 h 21600"/>
                <a:gd name="T6" fmla="*/ 10800 w 21600"/>
                <a:gd name="T7" fmla="*/ 0 h 21600"/>
                <a:gd name="T8" fmla="*/ 4971 w 21600"/>
                <a:gd name="T9" fmla="*/ 4971 h 21600"/>
                <a:gd name="T10" fmla="*/ 16629 w 21600"/>
                <a:gd name="T11" fmla="*/ 16629 h 21600"/>
              </a:gdLst>
              <a:ahLst/>
              <a:cxnLst>
                <a:cxn ang="0">
                  <a:pos x="T0" y="T1"/>
                </a:cxn>
                <a:cxn ang="0">
                  <a:pos x="T2" y="T3"/>
                </a:cxn>
                <a:cxn ang="0">
                  <a:pos x="T4" y="T5"/>
                </a:cxn>
                <a:cxn ang="0">
                  <a:pos x="T6" y="T7"/>
                </a:cxn>
              </a:cxnLst>
              <a:rect l="T8" t="T9" r="T10" b="T11"/>
              <a:pathLst>
                <a:path w="21600" h="21600">
                  <a:moveTo>
                    <a:pt x="0" y="0"/>
                  </a:moveTo>
                  <a:lnTo>
                    <a:pt x="6341" y="21600"/>
                  </a:lnTo>
                  <a:lnTo>
                    <a:pt x="15259" y="21600"/>
                  </a:lnTo>
                  <a:lnTo>
                    <a:pt x="21600" y="0"/>
                  </a:lnTo>
                  <a:close/>
                </a:path>
              </a:pathLst>
            </a:custGeom>
            <a:solidFill>
              <a:srgbClr val="FF00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p>
          </p:txBody>
        </p:sp>
        <p:grpSp>
          <p:nvGrpSpPr>
            <p:cNvPr id="59436" name="Group 44"/>
            <p:cNvGrpSpPr>
              <a:grpSpLocks/>
            </p:cNvGrpSpPr>
            <p:nvPr/>
          </p:nvGrpSpPr>
          <p:grpSpPr bwMode="auto">
            <a:xfrm>
              <a:off x="2657" y="1295"/>
              <a:ext cx="1572" cy="213"/>
              <a:chOff x="2657" y="1295"/>
              <a:chExt cx="1572" cy="213"/>
            </a:xfrm>
          </p:grpSpPr>
          <p:sp>
            <p:nvSpPr>
              <p:cNvPr id="59425" name="Text Box 33"/>
              <p:cNvSpPr txBox="1">
                <a:spLocks noChangeArrowheads="1"/>
              </p:cNvSpPr>
              <p:nvPr/>
            </p:nvSpPr>
            <p:spPr bwMode="auto">
              <a:xfrm>
                <a:off x="3431" y="1295"/>
                <a:ext cx="798" cy="2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dirty="0">
                    <a:latin typeface="Arial Narrow" pitchFamily="34" charset="0"/>
                  </a:rPr>
                  <a:t>Elevator Pitch </a:t>
                </a:r>
                <a:endParaRPr lang="en-US" dirty="0"/>
              </a:p>
            </p:txBody>
          </p:sp>
          <p:sp>
            <p:nvSpPr>
              <p:cNvPr id="59433" name="Line 41"/>
              <p:cNvSpPr>
                <a:spLocks noChangeShapeType="1"/>
              </p:cNvSpPr>
              <p:nvPr/>
            </p:nvSpPr>
            <p:spPr bwMode="auto">
              <a:xfrm flipH="1">
                <a:off x="2657" y="1392"/>
                <a:ext cx="731"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9456" name="Group 64"/>
          <p:cNvGrpSpPr>
            <a:grpSpLocks/>
          </p:cNvGrpSpPr>
          <p:nvPr/>
        </p:nvGrpSpPr>
        <p:grpSpPr bwMode="auto">
          <a:xfrm>
            <a:off x="3962400" y="1752600"/>
            <a:ext cx="2747963" cy="457200"/>
            <a:chOff x="2496" y="1104"/>
            <a:chExt cx="1731" cy="288"/>
          </a:xfrm>
        </p:grpSpPr>
        <p:sp>
          <p:nvSpPr>
            <p:cNvPr id="59397" name="AutoShape 5"/>
            <p:cNvSpPr>
              <a:spLocks noChangeArrowheads="1"/>
            </p:cNvSpPr>
            <p:nvPr/>
          </p:nvSpPr>
          <p:spPr bwMode="auto">
            <a:xfrm>
              <a:off x="2496" y="1323"/>
              <a:ext cx="105" cy="69"/>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455" name="Group 63"/>
            <p:cNvGrpSpPr>
              <a:grpSpLocks/>
            </p:cNvGrpSpPr>
            <p:nvPr/>
          </p:nvGrpSpPr>
          <p:grpSpPr bwMode="auto">
            <a:xfrm>
              <a:off x="2632" y="1104"/>
              <a:ext cx="1595" cy="212"/>
              <a:chOff x="2632" y="1104"/>
              <a:chExt cx="1595" cy="212"/>
            </a:xfrm>
          </p:grpSpPr>
          <p:sp>
            <p:nvSpPr>
              <p:cNvPr id="59424" name="Text Box 32"/>
              <p:cNvSpPr txBox="1">
                <a:spLocks noChangeArrowheads="1"/>
              </p:cNvSpPr>
              <p:nvPr/>
            </p:nvSpPr>
            <p:spPr bwMode="auto">
              <a:xfrm>
                <a:off x="2937" y="1104"/>
                <a:ext cx="1290" cy="2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a:latin typeface="Arial Narrow" pitchFamily="34" charset="0"/>
                  </a:rPr>
                  <a:t>Mission/Vision Statement</a:t>
                </a:r>
                <a:endParaRPr lang="en-US"/>
              </a:p>
            </p:txBody>
          </p:sp>
          <p:sp>
            <p:nvSpPr>
              <p:cNvPr id="59434" name="Line 42"/>
              <p:cNvSpPr>
                <a:spLocks noChangeShapeType="1"/>
              </p:cNvSpPr>
              <p:nvPr/>
            </p:nvSpPr>
            <p:spPr bwMode="auto">
              <a:xfrm flipH="1">
                <a:off x="2632" y="1220"/>
                <a:ext cx="305" cy="96"/>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9449" name="Text Box 57"/>
          <p:cNvSpPr txBox="1">
            <a:spLocks noChangeArrowheads="1"/>
          </p:cNvSpPr>
          <p:nvPr/>
        </p:nvSpPr>
        <p:spPr bwMode="auto">
          <a:xfrm>
            <a:off x="6693087" y="1752600"/>
            <a:ext cx="1917513" cy="33855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b="1" dirty="0">
                <a:solidFill>
                  <a:srgbClr val="FF0066"/>
                </a:solidFill>
                <a:latin typeface="Arial Narrow" pitchFamily="34" charset="0"/>
              </a:rPr>
              <a:t>1 sentence/paragraph</a:t>
            </a:r>
            <a:endParaRPr lang="en-US" b="1" dirty="0">
              <a:solidFill>
                <a:srgbClr val="FF0066"/>
              </a:solidFill>
            </a:endParaRPr>
          </a:p>
        </p:txBody>
      </p:sp>
      <p:sp>
        <p:nvSpPr>
          <p:cNvPr id="59451" name="Text Box 59"/>
          <p:cNvSpPr txBox="1">
            <a:spLocks noChangeArrowheads="1"/>
          </p:cNvSpPr>
          <p:nvPr/>
        </p:nvSpPr>
        <p:spPr bwMode="auto">
          <a:xfrm>
            <a:off x="6781800" y="2041525"/>
            <a:ext cx="1087438"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b="1">
                <a:solidFill>
                  <a:srgbClr val="FF0066"/>
                </a:solidFill>
                <a:latin typeface="Arial Narrow" pitchFamily="34" charset="0"/>
              </a:rPr>
              <a:t>30 seconds</a:t>
            </a:r>
            <a:endParaRPr lang="en-US" b="1">
              <a:solidFill>
                <a:srgbClr val="FF0066"/>
              </a:solidFill>
            </a:endParaRPr>
          </a:p>
        </p:txBody>
      </p:sp>
      <p:sp>
        <p:nvSpPr>
          <p:cNvPr id="59452" name="Text Box 60"/>
          <p:cNvSpPr txBox="1">
            <a:spLocks noChangeArrowheads="1"/>
          </p:cNvSpPr>
          <p:nvPr/>
        </p:nvSpPr>
        <p:spPr bwMode="auto">
          <a:xfrm>
            <a:off x="7394575" y="2319338"/>
            <a:ext cx="949325"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b="1" dirty="0">
                <a:solidFill>
                  <a:srgbClr val="FF0066"/>
                </a:solidFill>
                <a:latin typeface="Arial Narrow" pitchFamily="34" charset="0"/>
              </a:rPr>
              <a:t>2-4 pages</a:t>
            </a:r>
            <a:endParaRPr lang="en-US" b="1" dirty="0">
              <a:solidFill>
                <a:srgbClr val="FF0066"/>
              </a:solidFill>
            </a:endParaRPr>
          </a:p>
        </p:txBody>
      </p:sp>
      <p:sp>
        <p:nvSpPr>
          <p:cNvPr id="59453" name="Text Box 61"/>
          <p:cNvSpPr txBox="1">
            <a:spLocks noChangeArrowheads="1"/>
          </p:cNvSpPr>
          <p:nvPr/>
        </p:nvSpPr>
        <p:spPr bwMode="auto">
          <a:xfrm>
            <a:off x="6460378" y="2903805"/>
            <a:ext cx="2092325" cy="336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b="1" dirty="0" err="1">
                <a:solidFill>
                  <a:srgbClr val="FF0066"/>
                </a:solidFill>
                <a:latin typeface="Arial Narrow" pitchFamily="34" charset="0"/>
              </a:rPr>
              <a:t>10slides</a:t>
            </a:r>
            <a:r>
              <a:rPr lang="en-US" sz="1600" b="1" dirty="0">
                <a:solidFill>
                  <a:srgbClr val="FF0066"/>
                </a:solidFill>
                <a:latin typeface="Arial Narrow" pitchFamily="34" charset="0"/>
              </a:rPr>
              <a:t>/</a:t>
            </a:r>
            <a:r>
              <a:rPr lang="en-US" sz="1600" b="1" dirty="0" err="1">
                <a:solidFill>
                  <a:srgbClr val="FF0066"/>
                </a:solidFill>
                <a:latin typeface="Arial Narrow" pitchFamily="34" charset="0"/>
              </a:rPr>
              <a:t>20minutes</a:t>
            </a:r>
            <a:r>
              <a:rPr lang="en-US" sz="1600" b="1" dirty="0">
                <a:solidFill>
                  <a:srgbClr val="FF0066"/>
                </a:solidFill>
                <a:latin typeface="Arial Narrow" pitchFamily="34" charset="0"/>
              </a:rPr>
              <a:t>/</a:t>
            </a:r>
            <a:r>
              <a:rPr lang="en-US" sz="1600" b="1" dirty="0" err="1">
                <a:solidFill>
                  <a:srgbClr val="FF0066"/>
                </a:solidFill>
                <a:latin typeface="Arial Narrow" pitchFamily="34" charset="0"/>
              </a:rPr>
              <a:t>30pt</a:t>
            </a:r>
            <a:endParaRPr lang="en-US" sz="1600" b="1" dirty="0">
              <a:solidFill>
                <a:srgbClr val="FF0066"/>
              </a:solidFill>
              <a:latin typeface="Arial Narrow" pitchFamily="34" charset="0"/>
            </a:endParaRPr>
          </a:p>
        </p:txBody>
      </p:sp>
      <p:grpSp>
        <p:nvGrpSpPr>
          <p:cNvPr id="3" name="Group 2">
            <a:extLst>
              <a:ext uri="{FF2B5EF4-FFF2-40B4-BE49-F238E27FC236}">
                <a16:creationId xmlns:a16="http://schemas.microsoft.com/office/drawing/2014/main" id="{E6059924-5BB1-4A2F-9EE8-BA253CD13E43}"/>
              </a:ext>
            </a:extLst>
          </p:cNvPr>
          <p:cNvGrpSpPr/>
          <p:nvPr/>
        </p:nvGrpSpPr>
        <p:grpSpPr>
          <a:xfrm>
            <a:off x="1429435" y="3508526"/>
            <a:ext cx="7543800" cy="2619375"/>
            <a:chOff x="1429435" y="3508526"/>
            <a:chExt cx="7543800" cy="2619375"/>
          </a:xfrm>
        </p:grpSpPr>
        <p:grpSp>
          <p:nvGrpSpPr>
            <p:cNvPr id="59459" name="Group 67"/>
            <p:cNvGrpSpPr>
              <a:grpSpLocks/>
            </p:cNvGrpSpPr>
            <p:nvPr/>
          </p:nvGrpSpPr>
          <p:grpSpPr bwMode="auto">
            <a:xfrm>
              <a:off x="1429435" y="5061101"/>
              <a:ext cx="7543800" cy="1066800"/>
              <a:chOff x="912" y="3024"/>
              <a:chExt cx="4752" cy="672"/>
            </a:xfrm>
          </p:grpSpPr>
          <p:grpSp>
            <p:nvGrpSpPr>
              <p:cNvPr id="59457" name="Group 65"/>
              <p:cNvGrpSpPr>
                <a:grpSpLocks/>
              </p:cNvGrpSpPr>
              <p:nvPr/>
            </p:nvGrpSpPr>
            <p:grpSpPr bwMode="auto">
              <a:xfrm>
                <a:off x="912" y="3024"/>
                <a:ext cx="3360" cy="672"/>
                <a:chOff x="912" y="3024"/>
                <a:chExt cx="3360" cy="672"/>
              </a:xfrm>
            </p:grpSpPr>
            <p:sp>
              <p:nvSpPr>
                <p:cNvPr id="59416" name="Rectangle 24"/>
                <p:cNvSpPr>
                  <a:spLocks noChangeArrowheads="1"/>
                </p:cNvSpPr>
                <p:nvPr/>
              </p:nvSpPr>
              <p:spPr bwMode="auto">
                <a:xfrm flipV="1">
                  <a:off x="1392" y="3024"/>
                  <a:ext cx="480" cy="672"/>
                </a:xfrm>
                <a:prstGeom prst="rect">
                  <a:avLst/>
                </a:prstGeom>
                <a:solidFill>
                  <a:srgbClr val="00FF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600" b="1" dirty="0">
                      <a:latin typeface="Arial Narrow" pitchFamily="34" charset="0"/>
                    </a:rPr>
                    <a:t>Technology</a:t>
                  </a:r>
                </a:p>
              </p:txBody>
            </p:sp>
            <p:sp>
              <p:nvSpPr>
                <p:cNvPr id="59417" name="Rectangle 25"/>
                <p:cNvSpPr>
                  <a:spLocks noChangeArrowheads="1"/>
                </p:cNvSpPr>
                <p:nvPr/>
              </p:nvSpPr>
              <p:spPr bwMode="auto">
                <a:xfrm flipV="1">
                  <a:off x="1872" y="3024"/>
                  <a:ext cx="480" cy="672"/>
                </a:xfrm>
                <a:prstGeom prst="rect">
                  <a:avLst/>
                </a:prstGeom>
                <a:solidFill>
                  <a:srgbClr val="00FF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600" b="1">
                      <a:latin typeface="Arial Narrow" pitchFamily="34" charset="0"/>
                    </a:rPr>
                    <a:t>Intellectual</a:t>
                  </a:r>
                </a:p>
                <a:p>
                  <a:pPr algn="ctr"/>
                  <a:r>
                    <a:rPr lang="en-US" sz="1600" b="1">
                      <a:latin typeface="Arial Narrow" pitchFamily="34" charset="0"/>
                    </a:rPr>
                    <a:t>Property</a:t>
                  </a:r>
                </a:p>
              </p:txBody>
            </p:sp>
            <p:sp>
              <p:nvSpPr>
                <p:cNvPr id="59418" name="Rectangle 26"/>
                <p:cNvSpPr>
                  <a:spLocks noChangeArrowheads="1"/>
                </p:cNvSpPr>
                <p:nvPr/>
              </p:nvSpPr>
              <p:spPr bwMode="auto">
                <a:xfrm flipV="1">
                  <a:off x="2352" y="3024"/>
                  <a:ext cx="480" cy="672"/>
                </a:xfrm>
                <a:prstGeom prst="rect">
                  <a:avLst/>
                </a:prstGeom>
                <a:solidFill>
                  <a:srgbClr val="00FF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600" b="1">
                      <a:latin typeface="Arial Narrow" pitchFamily="34" charset="0"/>
                    </a:rPr>
                    <a:t>Market</a:t>
                  </a:r>
                </a:p>
                <a:p>
                  <a:pPr algn="ctr"/>
                  <a:r>
                    <a:rPr lang="en-US" sz="1600" b="1">
                      <a:latin typeface="Arial Narrow" pitchFamily="34" charset="0"/>
                    </a:rPr>
                    <a:t>Analysis</a:t>
                  </a:r>
                </a:p>
              </p:txBody>
            </p:sp>
            <p:sp>
              <p:nvSpPr>
                <p:cNvPr id="59419" name="Rectangle 27"/>
                <p:cNvSpPr>
                  <a:spLocks noChangeArrowheads="1"/>
                </p:cNvSpPr>
                <p:nvPr/>
              </p:nvSpPr>
              <p:spPr bwMode="auto">
                <a:xfrm flipV="1">
                  <a:off x="2832" y="3024"/>
                  <a:ext cx="480" cy="672"/>
                </a:xfrm>
                <a:prstGeom prst="rect">
                  <a:avLst/>
                </a:prstGeom>
                <a:solidFill>
                  <a:srgbClr val="00FF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600" b="1">
                      <a:latin typeface="Arial Narrow" pitchFamily="34" charset="0"/>
                    </a:rPr>
                    <a:t>Competitive</a:t>
                  </a:r>
                </a:p>
                <a:p>
                  <a:pPr algn="ctr"/>
                  <a:r>
                    <a:rPr lang="en-US" sz="1600" b="1">
                      <a:latin typeface="Arial Narrow" pitchFamily="34" charset="0"/>
                    </a:rPr>
                    <a:t>Analysis</a:t>
                  </a:r>
                </a:p>
              </p:txBody>
            </p:sp>
            <p:sp>
              <p:nvSpPr>
                <p:cNvPr id="59420" name="Rectangle 28"/>
                <p:cNvSpPr>
                  <a:spLocks noChangeArrowheads="1"/>
                </p:cNvSpPr>
                <p:nvPr/>
              </p:nvSpPr>
              <p:spPr bwMode="auto">
                <a:xfrm flipV="1">
                  <a:off x="3312" y="3024"/>
                  <a:ext cx="480" cy="672"/>
                </a:xfrm>
                <a:prstGeom prst="rect">
                  <a:avLst/>
                </a:prstGeom>
                <a:solidFill>
                  <a:srgbClr val="00FF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600" b="1">
                      <a:latin typeface="Arial Narrow" pitchFamily="34" charset="0"/>
                    </a:rPr>
                    <a:t>Sales and</a:t>
                  </a:r>
                </a:p>
                <a:p>
                  <a:pPr algn="ctr"/>
                  <a:r>
                    <a:rPr lang="en-US" sz="1600" b="1">
                      <a:latin typeface="Arial Narrow" pitchFamily="34" charset="0"/>
                    </a:rPr>
                    <a:t>Distribution</a:t>
                  </a:r>
                </a:p>
              </p:txBody>
            </p:sp>
            <p:sp>
              <p:nvSpPr>
                <p:cNvPr id="59421" name="Rectangle 29"/>
                <p:cNvSpPr>
                  <a:spLocks noChangeArrowheads="1"/>
                </p:cNvSpPr>
                <p:nvPr/>
              </p:nvSpPr>
              <p:spPr bwMode="auto">
                <a:xfrm flipV="1">
                  <a:off x="3792" y="3024"/>
                  <a:ext cx="480" cy="672"/>
                </a:xfrm>
                <a:prstGeom prst="rect">
                  <a:avLst/>
                </a:prstGeom>
                <a:solidFill>
                  <a:srgbClr val="00FF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600" b="1">
                      <a:latin typeface="Arial Narrow" pitchFamily="34" charset="0"/>
                    </a:rPr>
                    <a:t>Team</a:t>
                  </a:r>
                </a:p>
              </p:txBody>
            </p:sp>
            <p:sp>
              <p:nvSpPr>
                <p:cNvPr id="59422" name="Rectangle 30"/>
                <p:cNvSpPr>
                  <a:spLocks noChangeArrowheads="1"/>
                </p:cNvSpPr>
                <p:nvPr/>
              </p:nvSpPr>
              <p:spPr bwMode="auto">
                <a:xfrm flipV="1">
                  <a:off x="912" y="3024"/>
                  <a:ext cx="480" cy="672"/>
                </a:xfrm>
                <a:prstGeom prst="rect">
                  <a:avLst/>
                </a:prstGeom>
                <a:solidFill>
                  <a:srgbClr val="00FF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sz="1600" b="1" dirty="0">
                      <a:latin typeface="Arial Narrow" pitchFamily="34" charset="0"/>
                    </a:rPr>
                    <a:t>Financial</a:t>
                  </a:r>
                </a:p>
                <a:p>
                  <a:pPr algn="ctr"/>
                  <a:r>
                    <a:rPr lang="en-US" sz="1600" b="1" dirty="0">
                      <a:latin typeface="Arial Narrow" pitchFamily="34" charset="0"/>
                    </a:rPr>
                    <a:t>Projections</a:t>
                  </a:r>
                </a:p>
              </p:txBody>
            </p:sp>
          </p:grpSp>
          <p:sp>
            <p:nvSpPr>
              <p:cNvPr id="59429" name="Text Box 37"/>
              <p:cNvSpPr txBox="1">
                <a:spLocks noChangeArrowheads="1"/>
              </p:cNvSpPr>
              <p:nvPr/>
            </p:nvSpPr>
            <p:spPr bwMode="auto">
              <a:xfrm>
                <a:off x="4351" y="3138"/>
                <a:ext cx="1313" cy="40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800" b="1">
                    <a:latin typeface="Arial Narrow" pitchFamily="34" charset="0"/>
                  </a:rPr>
                  <a:t>Detailed</a:t>
                </a:r>
              </a:p>
              <a:p>
                <a:pPr algn="ctr"/>
                <a:r>
                  <a:rPr lang="en-US" sz="1800" b="1">
                    <a:latin typeface="Arial Narrow" pitchFamily="34" charset="0"/>
                  </a:rPr>
                  <a:t>Support/Foundation</a:t>
                </a:r>
                <a:endParaRPr lang="en-US" sz="1800"/>
              </a:p>
            </p:txBody>
          </p:sp>
        </p:grpSp>
        <p:grpSp>
          <p:nvGrpSpPr>
            <p:cNvPr id="59444" name="Group 52"/>
            <p:cNvGrpSpPr>
              <a:grpSpLocks/>
            </p:cNvGrpSpPr>
            <p:nvPr/>
          </p:nvGrpSpPr>
          <p:grpSpPr bwMode="auto">
            <a:xfrm>
              <a:off x="1524000" y="3508526"/>
              <a:ext cx="7019925" cy="1544637"/>
              <a:chOff x="960" y="2051"/>
              <a:chExt cx="4422" cy="973"/>
            </a:xfrm>
          </p:grpSpPr>
          <p:sp>
            <p:nvSpPr>
              <p:cNvPr id="59410" name="AutoShape 18"/>
              <p:cNvSpPr>
                <a:spLocks noChangeAspect="1" noChangeArrowheads="1"/>
              </p:cNvSpPr>
              <p:nvPr/>
            </p:nvSpPr>
            <p:spPr bwMode="auto">
              <a:xfrm flipV="1">
                <a:off x="960" y="2051"/>
                <a:ext cx="3168" cy="973"/>
              </a:xfrm>
              <a:custGeom>
                <a:avLst/>
                <a:gdLst>
                  <a:gd name="G0" fmla="+- 6341 0 0"/>
                  <a:gd name="G1" fmla="+- 21600 0 6341"/>
                  <a:gd name="G2" fmla="*/ 6341 1 2"/>
                  <a:gd name="G3" fmla="+- 21600 0 G2"/>
                  <a:gd name="G4" fmla="+/ 6341 21600 2"/>
                  <a:gd name="G5" fmla="+/ G1 0 2"/>
                  <a:gd name="G6" fmla="*/ 21600 21600 6341"/>
                  <a:gd name="G7" fmla="*/ G6 1 2"/>
                  <a:gd name="G8" fmla="+- 21600 0 G7"/>
                  <a:gd name="G9" fmla="*/ 21600 1 2"/>
                  <a:gd name="G10" fmla="+- 6341 0 G9"/>
                  <a:gd name="G11" fmla="?: G10 G8 0"/>
                  <a:gd name="G12" fmla="?: G10 G7 21600"/>
                  <a:gd name="T0" fmla="*/ 18429 w 21600"/>
                  <a:gd name="T1" fmla="*/ 10800 h 21600"/>
                  <a:gd name="T2" fmla="*/ 10800 w 21600"/>
                  <a:gd name="T3" fmla="*/ 21600 h 21600"/>
                  <a:gd name="T4" fmla="*/ 3171 w 21600"/>
                  <a:gd name="T5" fmla="*/ 10800 h 21600"/>
                  <a:gd name="T6" fmla="*/ 10800 w 21600"/>
                  <a:gd name="T7" fmla="*/ 0 h 21600"/>
                  <a:gd name="T8" fmla="*/ 4971 w 21600"/>
                  <a:gd name="T9" fmla="*/ 4971 h 21600"/>
                  <a:gd name="T10" fmla="*/ 16629 w 21600"/>
                  <a:gd name="T11" fmla="*/ 16629 h 21600"/>
                </a:gdLst>
                <a:ahLst/>
                <a:cxnLst>
                  <a:cxn ang="0">
                    <a:pos x="T0" y="T1"/>
                  </a:cxn>
                  <a:cxn ang="0">
                    <a:pos x="T2" y="T3"/>
                  </a:cxn>
                  <a:cxn ang="0">
                    <a:pos x="T4" y="T5"/>
                  </a:cxn>
                  <a:cxn ang="0">
                    <a:pos x="T6" y="T7"/>
                  </a:cxn>
                </a:cxnLst>
                <a:rect l="T8" t="T9" r="T10" b="T11"/>
                <a:pathLst>
                  <a:path w="21600" h="21600">
                    <a:moveTo>
                      <a:pt x="0" y="0"/>
                    </a:moveTo>
                    <a:lnTo>
                      <a:pt x="6341" y="21600"/>
                    </a:lnTo>
                    <a:lnTo>
                      <a:pt x="15259" y="21600"/>
                    </a:lnTo>
                    <a:lnTo>
                      <a:pt x="21600" y="0"/>
                    </a:lnTo>
                    <a:close/>
                  </a:path>
                </a:pathLst>
              </a:custGeom>
              <a:solidFill>
                <a:srgbClr val="00FFFF"/>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p>
            </p:txBody>
          </p:sp>
          <p:grpSp>
            <p:nvGrpSpPr>
              <p:cNvPr id="59439" name="Group 47"/>
              <p:cNvGrpSpPr>
                <a:grpSpLocks/>
              </p:cNvGrpSpPr>
              <p:nvPr/>
            </p:nvGrpSpPr>
            <p:grpSpPr bwMode="auto">
              <a:xfrm>
                <a:off x="3648" y="2334"/>
                <a:ext cx="1734" cy="250"/>
                <a:chOff x="3648" y="2334"/>
                <a:chExt cx="1734" cy="250"/>
              </a:xfrm>
            </p:grpSpPr>
            <p:sp>
              <p:nvSpPr>
                <p:cNvPr id="59428" name="Text Box 36"/>
                <p:cNvSpPr txBox="1">
                  <a:spLocks noChangeArrowheads="1"/>
                </p:cNvSpPr>
                <p:nvPr/>
              </p:nvSpPr>
              <p:spPr bwMode="auto">
                <a:xfrm>
                  <a:off x="4186" y="2334"/>
                  <a:ext cx="1196"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sz="2000" dirty="0">
                      <a:latin typeface="Arial Narrow" pitchFamily="34" charset="0"/>
                    </a:rPr>
                    <a:t>Full Plan</a:t>
                  </a:r>
                  <a:endParaRPr lang="en-US" dirty="0"/>
                </a:p>
              </p:txBody>
            </p:sp>
            <p:sp>
              <p:nvSpPr>
                <p:cNvPr id="59430" name="Line 38"/>
                <p:cNvSpPr>
                  <a:spLocks noChangeShapeType="1"/>
                </p:cNvSpPr>
                <p:nvPr/>
              </p:nvSpPr>
              <p:spPr bwMode="auto">
                <a:xfrm flipH="1">
                  <a:off x="3648" y="2448"/>
                  <a:ext cx="703"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50" name="TextBox 49">
            <a:extLst>
              <a:ext uri="{FF2B5EF4-FFF2-40B4-BE49-F238E27FC236}">
                <a16:creationId xmlns:a16="http://schemas.microsoft.com/office/drawing/2014/main" id="{06AA547E-8DC9-48E7-AA3A-7B4AE7F45747}"/>
              </a:ext>
            </a:extLst>
          </p:cNvPr>
          <p:cNvSpPr txBox="1"/>
          <p:nvPr/>
        </p:nvSpPr>
        <p:spPr>
          <a:xfrm>
            <a:off x="175418" y="2012257"/>
            <a:ext cx="1803402" cy="1323439"/>
          </a:xfrm>
          <a:prstGeom prst="rect">
            <a:avLst/>
          </a:prstGeom>
          <a:noFill/>
        </p:spPr>
        <p:txBody>
          <a:bodyPr wrap="square" rtlCol="0">
            <a:spAutoFit/>
          </a:bodyPr>
          <a:lstStyle/>
          <a:p>
            <a:pPr algn="ctr"/>
            <a:r>
              <a:rPr lang="en-US" sz="4000" b="1" dirty="0">
                <a:solidFill>
                  <a:srgbClr val="760025"/>
                </a:solidFill>
                <a:latin typeface="Arial" panose="020B0604020202020204" pitchFamily="34" charset="0"/>
                <a:cs typeface="Arial" panose="020B0604020202020204" pitchFamily="34" charset="0"/>
              </a:rPr>
              <a:t>H = </a:t>
            </a:r>
            <a:r>
              <a:rPr lang="en-US" sz="4000" b="1" u="sng" dirty="0">
                <a:solidFill>
                  <a:srgbClr val="760025"/>
                </a:solidFill>
                <a:latin typeface="Arial" panose="020B0604020202020204" pitchFamily="34" charset="0"/>
                <a:cs typeface="Arial" panose="020B0604020202020204" pitchFamily="34" charset="0"/>
              </a:rPr>
              <a:t>R</a:t>
            </a:r>
          </a:p>
          <a:p>
            <a:pPr algn="ctr"/>
            <a:r>
              <a:rPr lang="en-US" sz="4000" b="1" dirty="0">
                <a:solidFill>
                  <a:srgbClr val="760025"/>
                </a:solidFill>
                <a:latin typeface="Arial" panose="020B0604020202020204" pitchFamily="34" charset="0"/>
                <a:cs typeface="Arial" panose="020B0604020202020204" pitchFamily="34" charset="0"/>
              </a:rPr>
              <a:t>       E</a:t>
            </a:r>
            <a:endParaRPr lang="en-US" sz="5400" b="1" dirty="0">
              <a:solidFill>
                <a:srgbClr val="760025"/>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F978534-0769-4F7D-AD1F-105294CDC3C4}"/>
              </a:ext>
            </a:extLst>
          </p:cNvPr>
          <p:cNvSpPr txBox="1"/>
          <p:nvPr/>
        </p:nvSpPr>
        <p:spPr>
          <a:xfrm>
            <a:off x="428623" y="3144832"/>
            <a:ext cx="2238377" cy="369332"/>
          </a:xfrm>
          <a:prstGeom prst="rect">
            <a:avLst/>
          </a:prstGeom>
          <a:noFill/>
        </p:spPr>
        <p:txBody>
          <a:bodyPr wrap="square" rtlCol="0">
            <a:spAutoFit/>
          </a:bodyPr>
          <a:lstStyle/>
          <a:p>
            <a:r>
              <a:rPr lang="en-US" i="1" dirty="0">
                <a:solidFill>
                  <a:srgbClr val="760025"/>
                </a:solidFill>
                <a:effectLst>
                  <a:outerShdw blurRad="38100" dist="38100" dir="2700000" algn="tl">
                    <a:srgbClr val="000000">
                      <a:alpha val="43137"/>
                    </a:srgbClr>
                  </a:outerShdw>
                </a:effectLst>
                <a:latin typeface="Arial Narrow" panose="020B0606020202030204" pitchFamily="34" charset="0"/>
              </a:rPr>
              <a:t>Reality Distortion Field</a:t>
            </a:r>
          </a:p>
        </p:txBody>
      </p:sp>
    </p:spTree>
    <p:extLst>
      <p:ext uri="{BB962C8B-B14F-4D97-AF65-F5344CB8AC3E}">
        <p14:creationId xmlns:p14="http://schemas.microsoft.com/office/powerpoint/2010/main" val="830211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456"/>
                                        </p:tgtEl>
                                        <p:attrNameLst>
                                          <p:attrName>style.visibility</p:attrName>
                                        </p:attrNameLst>
                                      </p:cBhvr>
                                      <p:to>
                                        <p:strVal val="visible"/>
                                      </p:to>
                                    </p:set>
                                    <p:animEffect transition="in" filter="wipe(left)">
                                      <p:cBhvr>
                                        <p:cTn id="7" dur="500"/>
                                        <p:tgtEl>
                                          <p:spTgt spid="59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441"/>
                                        </p:tgtEl>
                                        <p:attrNameLst>
                                          <p:attrName>style.visibility</p:attrName>
                                        </p:attrNameLst>
                                      </p:cBhvr>
                                      <p:to>
                                        <p:strVal val="visible"/>
                                      </p:to>
                                    </p:set>
                                    <p:animEffect transition="in" filter="wipe(left)">
                                      <p:cBhvr>
                                        <p:cTn id="12" dur="500"/>
                                        <p:tgtEl>
                                          <p:spTgt spid="594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9442"/>
                                        </p:tgtEl>
                                        <p:attrNameLst>
                                          <p:attrName>style.visibility</p:attrName>
                                        </p:attrNameLst>
                                      </p:cBhvr>
                                      <p:to>
                                        <p:strVal val="visible"/>
                                      </p:to>
                                    </p:set>
                                    <p:animEffect transition="in" filter="wipe(left)">
                                      <p:cBhvr>
                                        <p:cTn id="17" dur="500"/>
                                        <p:tgtEl>
                                          <p:spTgt spid="594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9443"/>
                                        </p:tgtEl>
                                        <p:attrNameLst>
                                          <p:attrName>style.visibility</p:attrName>
                                        </p:attrNameLst>
                                      </p:cBhvr>
                                      <p:to>
                                        <p:strVal val="visible"/>
                                      </p:to>
                                    </p:set>
                                    <p:animEffect transition="in" filter="wipe(left)">
                                      <p:cBhvr>
                                        <p:cTn id="22" dur="500"/>
                                        <p:tgtEl>
                                          <p:spTgt spid="5944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449"/>
                                        </p:tgtEl>
                                        <p:attrNameLst>
                                          <p:attrName>style.visibility</p:attrName>
                                        </p:attrNameLst>
                                      </p:cBhvr>
                                      <p:to>
                                        <p:strVal val="visible"/>
                                      </p:to>
                                    </p:set>
                                    <p:animEffect transition="in" filter="dissolve">
                                      <p:cBhvr>
                                        <p:cTn id="27" dur="500"/>
                                        <p:tgtEl>
                                          <p:spTgt spid="594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451"/>
                                        </p:tgtEl>
                                        <p:attrNameLst>
                                          <p:attrName>style.visibility</p:attrName>
                                        </p:attrNameLst>
                                      </p:cBhvr>
                                      <p:to>
                                        <p:strVal val="visible"/>
                                      </p:to>
                                    </p:set>
                                    <p:animEffect transition="in" filter="dissolve">
                                      <p:cBhvr>
                                        <p:cTn id="32" dur="500"/>
                                        <p:tgtEl>
                                          <p:spTgt spid="5945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9452"/>
                                        </p:tgtEl>
                                        <p:attrNameLst>
                                          <p:attrName>style.visibility</p:attrName>
                                        </p:attrNameLst>
                                      </p:cBhvr>
                                      <p:to>
                                        <p:strVal val="visible"/>
                                      </p:to>
                                    </p:set>
                                    <p:animEffect transition="in" filter="dissolve">
                                      <p:cBhvr>
                                        <p:cTn id="37" dur="500"/>
                                        <p:tgtEl>
                                          <p:spTgt spid="5945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9453"/>
                                        </p:tgtEl>
                                        <p:attrNameLst>
                                          <p:attrName>style.visibility</p:attrName>
                                        </p:attrNameLst>
                                      </p:cBhvr>
                                      <p:to>
                                        <p:strVal val="visible"/>
                                      </p:to>
                                    </p:set>
                                    <p:animEffect transition="in" filter="dissolve">
                                      <p:cBhvr>
                                        <p:cTn id="42" dur="500"/>
                                        <p:tgtEl>
                                          <p:spTgt spid="5945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49" grpId="0" autoUpdateAnimBg="0"/>
      <p:bldP spid="59451" grpId="0" autoUpdateAnimBg="0"/>
      <p:bldP spid="59452" grpId="0" autoUpdateAnimBg="0"/>
      <p:bldP spid="59453" grpId="0" autoUpdateAnimBg="0"/>
      <p:bldP spid="50"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A Dozen Real Challenges</a:t>
            </a:r>
          </a:p>
        </p:txBody>
      </p:sp>
      <p:sp>
        <p:nvSpPr>
          <p:cNvPr id="3" name="Content Placeholder 2"/>
          <p:cNvSpPr>
            <a:spLocks noGrp="1"/>
          </p:cNvSpPr>
          <p:nvPr>
            <p:ph idx="1"/>
          </p:nvPr>
        </p:nvSpPr>
        <p:spPr>
          <a:xfrm>
            <a:off x="381000" y="1828800"/>
            <a:ext cx="8458200" cy="4221163"/>
          </a:xfrm>
        </p:spPr>
        <p:txBody>
          <a:bodyPr>
            <a:normAutofit fontScale="70000" lnSpcReduction="20000"/>
          </a:bodyPr>
          <a:lstStyle/>
          <a:p>
            <a:pPr marL="0" indent="0">
              <a:buNone/>
            </a:pPr>
            <a:r>
              <a:rPr lang="en-US" b="1" dirty="0">
                <a:solidFill>
                  <a:srgbClr val="4D6778"/>
                </a:solidFill>
                <a:latin typeface="Arial Narrow" pitchFamily="34" charset="0"/>
              </a:rPr>
              <a:t>Vinod Khosla invested in a startup that a Friend of mine co-founded.  My friend ask him for guidance/advice.  Vinod responded:</a:t>
            </a:r>
          </a:p>
          <a:p>
            <a:pPr marL="0" indent="0">
              <a:buNone/>
            </a:pPr>
            <a:endParaRPr lang="en-US" sz="2000" b="1" dirty="0">
              <a:solidFill>
                <a:srgbClr val="4D6778"/>
              </a:solidFill>
              <a:latin typeface="Arial Narrow" pitchFamily="34" charset="0"/>
            </a:endParaRPr>
          </a:p>
          <a:p>
            <a:pPr marL="341313" indent="0">
              <a:buNone/>
            </a:pPr>
            <a:r>
              <a:rPr lang="en-US" b="1" i="1" dirty="0">
                <a:latin typeface="Arial Narrow" pitchFamily="34" charset="0"/>
              </a:rPr>
              <a:t>“You will face about a dozen real challenges in developing the technology and venture, which is common for most ventures.</a:t>
            </a:r>
          </a:p>
          <a:p>
            <a:pPr marL="341313" indent="0">
              <a:buNone/>
            </a:pPr>
            <a:endParaRPr lang="en-US" sz="1300" b="1" dirty="0">
              <a:latin typeface="Arial Narrow" pitchFamily="34" charset="0"/>
            </a:endParaRPr>
          </a:p>
          <a:p>
            <a:pPr marL="341313" indent="0">
              <a:buNone/>
            </a:pPr>
            <a:r>
              <a:rPr lang="en-US" b="1" i="1" dirty="0">
                <a:latin typeface="Arial Narrow" pitchFamily="34" charset="0"/>
              </a:rPr>
              <a:t>5 of these you will be resourceful enough to find solutions from your background, the field/ecosystem, friends and colleagues, etc.</a:t>
            </a:r>
          </a:p>
          <a:p>
            <a:pPr marL="341313" indent="0">
              <a:buNone/>
            </a:pPr>
            <a:endParaRPr lang="en-US" sz="1400" b="1" dirty="0">
              <a:latin typeface="Arial Narrow" pitchFamily="34" charset="0"/>
            </a:endParaRPr>
          </a:p>
          <a:p>
            <a:pPr marL="341313" indent="0">
              <a:buNone/>
            </a:pPr>
            <a:r>
              <a:rPr lang="en-US" b="1" i="1" dirty="0">
                <a:latin typeface="Arial Narrow" pitchFamily="34" charset="0"/>
              </a:rPr>
              <a:t>An additional 5 of these you and your team will be smart enough to solve yourself.”</a:t>
            </a:r>
          </a:p>
          <a:p>
            <a:pPr marL="341313" indent="0">
              <a:buNone/>
            </a:pPr>
            <a:endParaRPr lang="en-US" sz="1700" b="1" i="1" dirty="0">
              <a:latin typeface="Arial Narrow" pitchFamily="34" charset="0"/>
            </a:endParaRPr>
          </a:p>
          <a:p>
            <a:pPr marL="53975" indent="0">
              <a:buNone/>
            </a:pPr>
            <a:r>
              <a:rPr lang="en-US" b="1" dirty="0">
                <a:solidFill>
                  <a:srgbClr val="4D6778"/>
                </a:solidFill>
                <a:latin typeface="Arial Narrow" panose="020B0606020202030204" pitchFamily="34" charset="0"/>
              </a:rPr>
              <a:t>My Friend asked “What about the remaining 2 challenges?”</a:t>
            </a:r>
          </a:p>
          <a:p>
            <a:pPr marL="53975" indent="0">
              <a:buNone/>
            </a:pPr>
            <a:endParaRPr lang="en-US" sz="1600" b="1" dirty="0">
              <a:solidFill>
                <a:srgbClr val="4D6778"/>
              </a:solidFill>
              <a:latin typeface="Arial Narrow" panose="020B0606020202030204" pitchFamily="34" charset="0"/>
            </a:endParaRPr>
          </a:p>
          <a:p>
            <a:pPr marL="341313" indent="0">
              <a:buNone/>
            </a:pPr>
            <a:r>
              <a:rPr lang="en-US" b="1" i="1" dirty="0"/>
              <a:t>“With these last 2, you had better get darn lucky.”</a:t>
            </a:r>
          </a:p>
          <a:p>
            <a:pPr marL="120650" indent="0">
              <a:buNone/>
            </a:pPr>
            <a:endParaRPr lang="en-US" b="1" i="1" dirty="0"/>
          </a:p>
        </p:txBody>
      </p:sp>
      <p:sp>
        <p:nvSpPr>
          <p:cNvPr id="4"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6" name="Slide Number Placeholder 5"/>
          <p:cNvSpPr>
            <a:spLocks noGrp="1"/>
          </p:cNvSpPr>
          <p:nvPr>
            <p:ph type="sldNum" sz="quarter" idx="12"/>
          </p:nvPr>
        </p:nvSpPr>
        <p:spPr/>
        <p:txBody>
          <a:bodyPr/>
          <a:lstStyle/>
          <a:p>
            <a:fld id="{362A7C15-8FAE-409D-A078-15CA2E8843D8}" type="slidenum">
              <a:rPr lang="en-US"/>
              <a:pPr/>
              <a:t>38</a:t>
            </a:fld>
            <a:endParaRPr lang="en-US">
              <a:solidFill>
                <a:schemeClr val="tx1"/>
              </a:solidFill>
              <a:latin typeface="Times New Roman" pitchFamily="18" charset="0"/>
            </a:endParaRPr>
          </a:p>
        </p:txBody>
      </p:sp>
      <p:sp>
        <p:nvSpPr>
          <p:cNvPr id="5" name="TextBox 4">
            <a:extLst>
              <a:ext uri="{FF2B5EF4-FFF2-40B4-BE49-F238E27FC236}">
                <a16:creationId xmlns:a16="http://schemas.microsoft.com/office/drawing/2014/main" id="{C9A03FC8-C4FC-4482-9F84-12D826486FAE}"/>
              </a:ext>
            </a:extLst>
          </p:cNvPr>
          <p:cNvSpPr txBox="1"/>
          <p:nvPr/>
        </p:nvSpPr>
        <p:spPr>
          <a:xfrm>
            <a:off x="478536" y="2633643"/>
            <a:ext cx="8186928" cy="3416320"/>
          </a:xfrm>
          <a:prstGeom prst="rect">
            <a:avLst/>
          </a:prstGeom>
          <a:solidFill>
            <a:schemeClr val="bg1"/>
          </a:solidFill>
        </p:spPr>
        <p:txBody>
          <a:bodyPr wrap="square" rtlCol="0">
            <a:spAutoFit/>
          </a:bodyPr>
          <a:lstStyle/>
          <a:p>
            <a:pPr algn="ctr"/>
            <a:r>
              <a:rPr lang="en-US" sz="4400" b="1" dirty="0">
                <a:solidFill>
                  <a:srgbClr val="760025"/>
                </a:solidFill>
                <a:latin typeface="Arial Narrow" panose="020B0606020202030204" pitchFamily="34" charset="0"/>
              </a:rPr>
              <a:t>But</a:t>
            </a:r>
          </a:p>
          <a:p>
            <a:pPr algn="ctr"/>
            <a:r>
              <a:rPr lang="en-US" sz="4400" b="1" dirty="0">
                <a:solidFill>
                  <a:srgbClr val="760025"/>
                </a:solidFill>
                <a:latin typeface="Arial Narrow" panose="020B0606020202030204" pitchFamily="34" charset="0"/>
              </a:rPr>
              <a:t> “Luck Favors the Well Prepared”</a:t>
            </a:r>
          </a:p>
          <a:p>
            <a:pPr algn="ctr"/>
            <a:endParaRPr lang="en-US" sz="4400" b="1" dirty="0">
              <a:solidFill>
                <a:srgbClr val="760025"/>
              </a:solidFill>
              <a:latin typeface="Arial Narrow" panose="020B0606020202030204" pitchFamily="34" charset="0"/>
            </a:endParaRPr>
          </a:p>
          <a:p>
            <a:pPr algn="ctr"/>
            <a:r>
              <a:rPr lang="en-US" sz="4400" b="1" dirty="0">
                <a:solidFill>
                  <a:srgbClr val="760025"/>
                </a:solidFill>
                <a:latin typeface="Arial Narrow" panose="020B0606020202030204" pitchFamily="34" charset="0"/>
              </a:rPr>
              <a:t>We want to help You Be Prepared</a:t>
            </a:r>
            <a:r>
              <a:rPr lang="en-US" sz="4000" b="1" dirty="0">
                <a:solidFill>
                  <a:srgbClr val="760025"/>
                </a:solidFill>
                <a:latin typeface="Arial Narrow" panose="020B0606020202030204" pitchFamily="34" charset="0"/>
              </a:rPr>
              <a:t>!</a:t>
            </a:r>
          </a:p>
          <a:p>
            <a:pPr algn="ctr"/>
            <a:endParaRPr lang="en-US" sz="4000" b="1" dirty="0">
              <a:solidFill>
                <a:srgbClr val="760025"/>
              </a:solidFill>
              <a:latin typeface="Arial Narrow" panose="020B0606020202030204" pitchFamily="34" charset="0"/>
            </a:endParaRPr>
          </a:p>
        </p:txBody>
      </p:sp>
    </p:spTree>
    <p:extLst>
      <p:ext uri="{BB962C8B-B14F-4D97-AF65-F5344CB8AC3E}">
        <p14:creationId xmlns:p14="http://schemas.microsoft.com/office/powerpoint/2010/main" val="315472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left)">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left)">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2000" fill="hold"/>
                                        <p:tgtEl>
                                          <p:spTgt spid="5"/>
                                        </p:tgtEl>
                                        <p:attrNameLst>
                                          <p:attrName>ppt_w</p:attrName>
                                        </p:attrNameLst>
                                      </p:cBhvr>
                                      <p:tavLst>
                                        <p:tav tm="0">
                                          <p:val>
                                            <p:fltVal val="0"/>
                                          </p:val>
                                        </p:tav>
                                        <p:tav tm="100000">
                                          <p:val>
                                            <p:strVal val="#ppt_w"/>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Effect transition="in" filter="fade">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Tonight’s Plan</a:t>
            </a:r>
          </a:p>
        </p:txBody>
      </p:sp>
      <p:sp>
        <p:nvSpPr>
          <p:cNvPr id="3" name="Content Placeholder 2"/>
          <p:cNvSpPr>
            <a:spLocks noGrp="1"/>
          </p:cNvSpPr>
          <p:nvPr>
            <p:ph idx="1"/>
          </p:nvPr>
        </p:nvSpPr>
        <p:spPr>
          <a:xfrm>
            <a:off x="609600" y="1828800"/>
            <a:ext cx="8229600" cy="4221163"/>
          </a:xfrm>
        </p:spPr>
        <p:txBody>
          <a:bodyPr/>
          <a:lstStyle/>
          <a:p>
            <a:pPr>
              <a:buFontTx/>
              <a:buChar char="•"/>
            </a:pPr>
            <a:r>
              <a:rPr lang="en-US" b="1" dirty="0">
                <a:solidFill>
                  <a:srgbClr val="969696"/>
                </a:solidFill>
                <a:latin typeface="Arial Narrow" pitchFamily="34" charset="0"/>
              </a:rPr>
              <a:t>Introduce our Teaching Team</a:t>
            </a:r>
          </a:p>
          <a:p>
            <a:pPr>
              <a:buFontTx/>
              <a:buChar char="•"/>
            </a:pPr>
            <a:r>
              <a:rPr lang="en-US" b="1" dirty="0">
                <a:solidFill>
                  <a:srgbClr val="969696"/>
                </a:solidFill>
                <a:latin typeface="Arial Narrow" pitchFamily="34" charset="0"/>
              </a:rPr>
              <a:t>New Ventures - Overview</a:t>
            </a:r>
          </a:p>
          <a:p>
            <a:pPr>
              <a:buFontTx/>
              <a:buChar char="•"/>
            </a:pPr>
            <a:r>
              <a:rPr lang="en-US" b="1" dirty="0">
                <a:latin typeface="Arial Narrow" pitchFamily="34" charset="0"/>
              </a:rPr>
              <a:t>Break – Team Building </a:t>
            </a:r>
          </a:p>
          <a:p>
            <a:pPr>
              <a:buFontTx/>
              <a:buChar char="•"/>
            </a:pPr>
            <a:r>
              <a:rPr lang="en-US" b="1" dirty="0">
                <a:solidFill>
                  <a:srgbClr val="4D6778"/>
                </a:solidFill>
                <a:latin typeface="Arial Narrow" pitchFamily="34" charset="0"/>
              </a:rPr>
              <a:t>Bob Jones – “Finding Your Customer”</a:t>
            </a:r>
          </a:p>
          <a:p>
            <a:endParaRPr lang="en-US" dirty="0"/>
          </a:p>
        </p:txBody>
      </p:sp>
      <p:sp>
        <p:nvSpPr>
          <p:cNvPr id="4"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6" name="Slide Number Placeholder 5"/>
          <p:cNvSpPr>
            <a:spLocks noGrp="1"/>
          </p:cNvSpPr>
          <p:nvPr>
            <p:ph type="sldNum" sz="quarter" idx="12"/>
          </p:nvPr>
        </p:nvSpPr>
        <p:spPr/>
        <p:txBody>
          <a:bodyPr/>
          <a:lstStyle/>
          <a:p>
            <a:fld id="{362A7C15-8FAE-409D-A078-15CA2E8843D8}" type="slidenum">
              <a:rPr lang="en-US"/>
              <a:pPr/>
              <a:t>39</a:t>
            </a:fld>
            <a:endParaRPr lang="en-US">
              <a:solidFill>
                <a:schemeClr val="tx1"/>
              </a:solidFill>
              <a:latin typeface="Times New Roman" pitchFamily="18" charset="0"/>
            </a:endParaRPr>
          </a:p>
        </p:txBody>
      </p:sp>
    </p:spTree>
    <p:extLst>
      <p:ext uri="{BB962C8B-B14F-4D97-AF65-F5344CB8AC3E}">
        <p14:creationId xmlns:p14="http://schemas.microsoft.com/office/powerpoint/2010/main" val="232153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fontScale="90000"/>
          </a:bodyPr>
          <a:lstStyle/>
          <a:p>
            <a:r>
              <a:rPr lang="en-US" dirty="0"/>
              <a:t>So Many Questions You Need To Answer</a:t>
            </a:r>
          </a:p>
        </p:txBody>
      </p:sp>
      <p:sp>
        <p:nvSpPr>
          <p:cNvPr id="2" name="Content Placeholder 1"/>
          <p:cNvSpPr>
            <a:spLocks noGrp="1"/>
          </p:cNvSpPr>
          <p:nvPr>
            <p:ph idx="1"/>
          </p:nvPr>
        </p:nvSpPr>
        <p:spPr>
          <a:xfrm>
            <a:off x="381000" y="2027237"/>
            <a:ext cx="8458200" cy="4221163"/>
          </a:xfrm>
        </p:spPr>
        <p:txBody>
          <a:bodyPr/>
          <a:lstStyle/>
          <a:p>
            <a:pPr>
              <a:buFontTx/>
              <a:buChar char="•"/>
            </a:pPr>
            <a:r>
              <a:rPr lang="en-US" b="1" dirty="0">
                <a:solidFill>
                  <a:srgbClr val="4D6778"/>
                </a:solidFill>
                <a:latin typeface="Arial Narrow" pitchFamily="34" charset="0"/>
              </a:rPr>
              <a:t>How Do I Start?   What Do I Do?</a:t>
            </a:r>
          </a:p>
          <a:p>
            <a:pPr>
              <a:buFontTx/>
              <a:buChar char="•"/>
            </a:pPr>
            <a:r>
              <a:rPr lang="en-US" b="1" dirty="0">
                <a:solidFill>
                  <a:srgbClr val="4D6778"/>
                </a:solidFill>
                <a:latin typeface="Arial Narrow" pitchFamily="34" charset="0"/>
              </a:rPr>
              <a:t>What is the Problem that I am solving?</a:t>
            </a:r>
          </a:p>
          <a:p>
            <a:pPr>
              <a:buFontTx/>
              <a:buChar char="•"/>
            </a:pPr>
            <a:r>
              <a:rPr lang="en-US" b="1" dirty="0">
                <a:solidFill>
                  <a:srgbClr val="4D6778"/>
                </a:solidFill>
                <a:latin typeface="Arial Narrow" pitchFamily="34" charset="0"/>
              </a:rPr>
              <a:t>How does my Solution Solve that Problem?</a:t>
            </a:r>
          </a:p>
          <a:p>
            <a:pPr>
              <a:buFontTx/>
              <a:buChar char="•"/>
            </a:pPr>
            <a:r>
              <a:rPr lang="en-US" b="1" dirty="0">
                <a:solidFill>
                  <a:srgbClr val="4D6778"/>
                </a:solidFill>
                <a:latin typeface="Arial Narrow" pitchFamily="34" charset="0"/>
              </a:rPr>
              <a:t>"Who Cares About my Idea?"  </a:t>
            </a:r>
            <a:r>
              <a:rPr lang="en-US" b="1" u="sng" dirty="0">
                <a:solidFill>
                  <a:srgbClr val="4D6778"/>
                </a:solidFill>
                <a:latin typeface="Arial Narrow" pitchFamily="34" charset="0"/>
              </a:rPr>
              <a:t>Specifically</a:t>
            </a:r>
            <a:r>
              <a:rPr lang="en-US" b="1" dirty="0">
                <a:solidFill>
                  <a:srgbClr val="4D6778"/>
                </a:solidFill>
                <a:latin typeface="Arial Narrow" pitchFamily="34" charset="0"/>
              </a:rPr>
              <a:t> Who Cares? </a:t>
            </a:r>
          </a:p>
          <a:p>
            <a:pPr lvl="1">
              <a:buFontTx/>
              <a:buChar char="•"/>
            </a:pPr>
            <a:r>
              <a:rPr lang="en-US" b="1" dirty="0">
                <a:solidFill>
                  <a:srgbClr val="4D6778"/>
                </a:solidFill>
                <a:latin typeface="Arial Narrow" pitchFamily="34" charset="0"/>
              </a:rPr>
              <a:t>Who is my Customer?</a:t>
            </a:r>
          </a:p>
          <a:p>
            <a:pPr lvl="1">
              <a:buFontTx/>
              <a:buChar char="•"/>
            </a:pPr>
            <a:r>
              <a:rPr lang="en-US" b="1" dirty="0">
                <a:solidFill>
                  <a:srgbClr val="4D6778"/>
                </a:solidFill>
                <a:latin typeface="Arial Narrow" pitchFamily="34" charset="0"/>
              </a:rPr>
              <a:t>How do I find these people?</a:t>
            </a:r>
          </a:p>
          <a:p>
            <a:pPr marL="0" indent="0">
              <a:buNone/>
            </a:pPr>
            <a:endParaRPr lang="en-US" dirty="0"/>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4</a:t>
            </a:fld>
            <a:endParaRPr lang="en-US" dirty="0"/>
          </a:p>
        </p:txBody>
      </p:sp>
    </p:spTree>
    <p:extLst>
      <p:ext uri="{BB962C8B-B14F-4D97-AF65-F5344CB8AC3E}">
        <p14:creationId xmlns:p14="http://schemas.microsoft.com/office/powerpoint/2010/main" val="275264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BREAK Time &amp; </a:t>
            </a:r>
            <a:r>
              <a:rPr lang="en-US" dirty="0">
                <a:solidFill>
                  <a:srgbClr val="FFFF00"/>
                </a:solidFill>
              </a:rPr>
              <a:t>Interest Groups</a:t>
            </a:r>
          </a:p>
        </p:txBody>
      </p:sp>
      <p:sp>
        <p:nvSpPr>
          <p:cNvPr id="2" name="Content Placeholder 1"/>
          <p:cNvSpPr>
            <a:spLocks noGrp="1"/>
          </p:cNvSpPr>
          <p:nvPr>
            <p:ph idx="1"/>
          </p:nvPr>
        </p:nvSpPr>
        <p:spPr/>
        <p:txBody>
          <a:bodyPr>
            <a:normAutofit/>
          </a:bodyPr>
          <a:lstStyle/>
          <a:p>
            <a:pPr>
              <a:buFontTx/>
              <a:buChar char="•"/>
            </a:pPr>
            <a:r>
              <a:rPr lang="en-US" b="1" dirty="0">
                <a:latin typeface="Arial Narrow" pitchFamily="34" charset="0"/>
              </a:rPr>
              <a:t>Interest Group Meet Ups =&gt; 10-15 Minutes</a:t>
            </a:r>
          </a:p>
          <a:p>
            <a:pPr lvl="1">
              <a:buFontTx/>
              <a:buChar char="•"/>
            </a:pPr>
            <a:r>
              <a:rPr lang="en-US" b="1" dirty="0">
                <a:solidFill>
                  <a:srgbClr val="4D6778"/>
                </a:solidFill>
                <a:latin typeface="Arial Narrow" pitchFamily="34" charset="0"/>
              </a:rPr>
              <a:t>Look for signs around the room</a:t>
            </a:r>
          </a:p>
          <a:p>
            <a:pPr>
              <a:buFontTx/>
              <a:buChar char="•"/>
            </a:pPr>
            <a:r>
              <a:rPr lang="en-US" b="1" dirty="0">
                <a:latin typeface="Arial Narrow" pitchFamily="34" charset="0"/>
              </a:rPr>
              <a:t>When We Come Back</a:t>
            </a:r>
          </a:p>
          <a:p>
            <a:pPr lvl="1">
              <a:buFontTx/>
              <a:buChar char="•"/>
            </a:pPr>
            <a:r>
              <a:rPr lang="en-US" b="1" dirty="0">
                <a:solidFill>
                  <a:srgbClr val="4D6778"/>
                </a:solidFill>
                <a:latin typeface="Arial Narrow" pitchFamily="34" charset="0"/>
              </a:rPr>
              <a:t> Course Logistics</a:t>
            </a:r>
          </a:p>
          <a:p>
            <a:pPr lvl="1">
              <a:buFontTx/>
              <a:buChar char="•"/>
            </a:pPr>
            <a:r>
              <a:rPr lang="en-US" b="1" dirty="0">
                <a:solidFill>
                  <a:srgbClr val="4D6778"/>
                </a:solidFill>
                <a:latin typeface="Arial Narrow" pitchFamily="34" charset="0"/>
              </a:rPr>
              <a:t> Bob Jones – “Finding Your Customer”</a:t>
            </a:r>
          </a:p>
          <a:p>
            <a:endParaRPr lang="en-US" dirty="0">
              <a:solidFill>
                <a:srgbClr val="4D6778"/>
              </a:solidFill>
            </a:endParaRPr>
          </a:p>
        </p:txBody>
      </p:sp>
      <p:sp>
        <p:nvSpPr>
          <p:cNvPr id="4"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5" name="Footer Placeholder 4"/>
          <p:cNvSpPr>
            <a:spLocks noGrp="1"/>
          </p:cNvSpPr>
          <p:nvPr>
            <p:ph type="ftr" sz="quarter" idx="11"/>
          </p:nvPr>
        </p:nvSpPr>
        <p:spPr/>
        <p:txBody>
          <a:bodyPr/>
          <a:lstStyle/>
          <a:p>
            <a:r>
              <a:rPr lang="en-US" dirty="0"/>
              <a:t>The Nuts and Bolts of New Ventures Copyright 2025, Joe Hadzima</a:t>
            </a:r>
            <a:endParaRPr lang="en-US" sz="1000" b="0" dirty="0">
              <a:latin typeface="Times New Roman" pitchFamily="18" charset="0"/>
            </a:endParaRPr>
          </a:p>
        </p:txBody>
      </p:sp>
      <p:sp>
        <p:nvSpPr>
          <p:cNvPr id="6" name="Slide Number Placeholder 5"/>
          <p:cNvSpPr>
            <a:spLocks noGrp="1"/>
          </p:cNvSpPr>
          <p:nvPr>
            <p:ph type="sldNum" sz="quarter" idx="12"/>
          </p:nvPr>
        </p:nvSpPr>
        <p:spPr/>
        <p:txBody>
          <a:bodyPr/>
          <a:lstStyle/>
          <a:p>
            <a:fld id="{EBC94A4C-2912-4933-90BA-235446D11C97}" type="slidenum">
              <a:rPr lang="en-US"/>
              <a:pPr/>
              <a:t>40</a:t>
            </a:fld>
            <a:endParaRPr lang="en-US">
              <a:solidFill>
                <a:schemeClr val="tx1"/>
              </a:solidFill>
              <a:latin typeface="Times New Roman" pitchFamily="18" charset="0"/>
            </a:endParaRPr>
          </a:p>
        </p:txBody>
      </p:sp>
    </p:spTree>
    <p:extLst>
      <p:ext uri="{BB962C8B-B14F-4D97-AF65-F5344CB8AC3E}">
        <p14:creationId xmlns:p14="http://schemas.microsoft.com/office/powerpoint/2010/main" val="261824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6464A1-A530-4918-9648-89080D0C95DA}"/>
              </a:ext>
            </a:extLst>
          </p:cNvPr>
          <p:cNvSpPr>
            <a:spLocks noGrp="1"/>
          </p:cNvSpPr>
          <p:nvPr>
            <p:ph type="title"/>
          </p:nvPr>
        </p:nvSpPr>
        <p:spPr/>
        <p:txBody>
          <a:bodyPr/>
          <a:lstStyle/>
          <a:p>
            <a:r>
              <a:rPr lang="en-US" dirty="0"/>
              <a:t>Interest Groups - WhatsApp</a:t>
            </a:r>
          </a:p>
        </p:txBody>
      </p:sp>
      <p:sp>
        <p:nvSpPr>
          <p:cNvPr id="8" name="Content Placeholder 7">
            <a:extLst>
              <a:ext uri="{FF2B5EF4-FFF2-40B4-BE49-F238E27FC236}">
                <a16:creationId xmlns:a16="http://schemas.microsoft.com/office/drawing/2014/main" id="{DF066DCB-D3AC-4216-89F7-246C2DF7FAEA}"/>
              </a:ext>
            </a:extLst>
          </p:cNvPr>
          <p:cNvSpPr>
            <a:spLocks noGrp="1"/>
          </p:cNvSpPr>
          <p:nvPr>
            <p:ph sz="half" idx="1"/>
          </p:nvPr>
        </p:nvSpPr>
        <p:spPr/>
        <p:txBody>
          <a:bodyPr/>
          <a:lstStyle/>
          <a:p>
            <a:r>
              <a:rPr lang="en-US" dirty="0"/>
              <a:t>Your Interests from email list signup</a:t>
            </a:r>
          </a:p>
          <a:p>
            <a:endParaRPr lang="en-US" dirty="0"/>
          </a:p>
        </p:txBody>
      </p:sp>
      <p:sp>
        <p:nvSpPr>
          <p:cNvPr id="4" name="Date Placeholder 3">
            <a:extLst>
              <a:ext uri="{FF2B5EF4-FFF2-40B4-BE49-F238E27FC236}">
                <a16:creationId xmlns:a16="http://schemas.microsoft.com/office/drawing/2014/main" id="{BFB7CD9A-3C15-464F-AE61-27E81764EC6F}"/>
              </a:ext>
            </a:extLst>
          </p:cNvPr>
          <p:cNvSpPr>
            <a:spLocks noGrp="1"/>
          </p:cNvSpPr>
          <p:nvPr>
            <p:ph type="dt" sz="half" idx="10"/>
          </p:nvPr>
        </p:nvSpPr>
        <p:spPr/>
        <p:txBody>
          <a:bodyPr/>
          <a:lstStyle/>
          <a:p>
            <a:r>
              <a:rPr lang="en-US"/>
              <a:t>January 2025</a:t>
            </a:r>
            <a:endParaRPr lang="en-US" dirty="0"/>
          </a:p>
        </p:txBody>
      </p:sp>
      <p:sp>
        <p:nvSpPr>
          <p:cNvPr id="5" name="Footer Placeholder 4">
            <a:extLst>
              <a:ext uri="{FF2B5EF4-FFF2-40B4-BE49-F238E27FC236}">
                <a16:creationId xmlns:a16="http://schemas.microsoft.com/office/drawing/2014/main" id="{AA0887EC-938F-4BD1-B5A3-84BE8A3DD10B}"/>
              </a:ext>
            </a:extLst>
          </p:cNvPr>
          <p:cNvSpPr>
            <a:spLocks noGrp="1"/>
          </p:cNvSpPr>
          <p:nvPr>
            <p:ph type="ftr" sz="quarter" idx="11"/>
          </p:nvPr>
        </p:nvSpPr>
        <p:spPr>
          <a:xfrm>
            <a:off x="1828800" y="6248400"/>
            <a:ext cx="6096000" cy="453517"/>
          </a:xfrm>
        </p:spPr>
        <p:txBody>
          <a:bodyPr/>
          <a:lstStyle/>
          <a:p>
            <a:r>
              <a:rPr lang="en-US" dirty="0"/>
              <a:t>The Nuts and Bolts of New Ventures Copyright 2025, </a:t>
            </a:r>
            <a:r>
              <a:rPr lang="en-US"/>
              <a:t>Joe Hadzima</a:t>
            </a:r>
            <a:endParaRPr lang="en-US" dirty="0"/>
          </a:p>
        </p:txBody>
      </p:sp>
      <p:sp>
        <p:nvSpPr>
          <p:cNvPr id="6" name="Slide Number Placeholder 5">
            <a:extLst>
              <a:ext uri="{FF2B5EF4-FFF2-40B4-BE49-F238E27FC236}">
                <a16:creationId xmlns:a16="http://schemas.microsoft.com/office/drawing/2014/main" id="{CF62B76C-9C52-46BF-9409-09EDDA44B3E8}"/>
              </a:ext>
            </a:extLst>
          </p:cNvPr>
          <p:cNvSpPr>
            <a:spLocks noGrp="1"/>
          </p:cNvSpPr>
          <p:nvPr>
            <p:ph type="sldNum" sz="quarter" idx="12"/>
          </p:nvPr>
        </p:nvSpPr>
        <p:spPr/>
        <p:txBody>
          <a:bodyPr/>
          <a:lstStyle/>
          <a:p>
            <a:fld id="{E6677AF7-9EED-4392-B4B8-2553A1AB996D}" type="slidenum">
              <a:rPr lang="en-US" smtClean="0"/>
              <a:pPr/>
              <a:t>41</a:t>
            </a:fld>
            <a:endParaRPr lang="en-US" dirty="0"/>
          </a:p>
        </p:txBody>
      </p:sp>
      <p:sp>
        <p:nvSpPr>
          <p:cNvPr id="14" name="Content Placeholder 13">
            <a:extLst>
              <a:ext uri="{FF2B5EF4-FFF2-40B4-BE49-F238E27FC236}">
                <a16:creationId xmlns:a16="http://schemas.microsoft.com/office/drawing/2014/main" id="{036C7736-1184-45DE-961E-3497BEEAE597}"/>
              </a:ext>
            </a:extLst>
          </p:cNvPr>
          <p:cNvSpPr>
            <a:spLocks noGrp="1"/>
          </p:cNvSpPr>
          <p:nvPr>
            <p:ph sz="half" idx="2"/>
          </p:nvPr>
        </p:nvSpPr>
        <p:spPr/>
        <p:txBody>
          <a:bodyPr/>
          <a:lstStyle/>
          <a:p>
            <a:endParaRPr lang="en-US" dirty="0"/>
          </a:p>
        </p:txBody>
      </p:sp>
      <p:pic>
        <p:nvPicPr>
          <p:cNvPr id="10" name="Picture 9">
            <a:extLst>
              <a:ext uri="{FF2B5EF4-FFF2-40B4-BE49-F238E27FC236}">
                <a16:creationId xmlns:a16="http://schemas.microsoft.com/office/drawing/2014/main" id="{2ECED35D-37AB-428A-B24B-B132458D4920}"/>
              </a:ext>
            </a:extLst>
          </p:cNvPr>
          <p:cNvPicPr>
            <a:picLocks noChangeAspect="1"/>
          </p:cNvPicPr>
          <p:nvPr/>
        </p:nvPicPr>
        <p:blipFill>
          <a:blip r:embed="rId2"/>
          <a:stretch>
            <a:fillRect/>
          </a:stretch>
        </p:blipFill>
        <p:spPr>
          <a:xfrm>
            <a:off x="2469281" y="2745302"/>
            <a:ext cx="3963844" cy="3585920"/>
          </a:xfrm>
          <a:prstGeom prst="rect">
            <a:avLst/>
          </a:prstGeom>
        </p:spPr>
      </p:pic>
    </p:spTree>
    <p:extLst>
      <p:ext uri="{BB962C8B-B14F-4D97-AF65-F5344CB8AC3E}">
        <p14:creationId xmlns:p14="http://schemas.microsoft.com/office/powerpoint/2010/main" val="2866190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latin typeface="Arial Narrow" pitchFamily="34" charset="0"/>
              </a:rPr>
              <a:t>The Nuts and Bolts of New Ventures</a:t>
            </a:r>
            <a:br>
              <a:rPr lang="en-US" sz="6000" b="1" dirty="0">
                <a:latin typeface="Arial Narrow" pitchFamily="34" charset="0"/>
              </a:rPr>
            </a:br>
            <a:r>
              <a:rPr lang="en-US" sz="3600" b="1" dirty="0">
                <a:latin typeface="Arial Narrow" pitchFamily="34" charset="0"/>
              </a:rPr>
              <a:t>Course Information</a:t>
            </a:r>
            <a:endParaRPr lang="en-US" dirty="0"/>
          </a:p>
        </p:txBody>
      </p:sp>
      <p:sp>
        <p:nvSpPr>
          <p:cNvPr id="5" name="Content Placeholder 4"/>
          <p:cNvSpPr>
            <a:spLocks noGrp="1"/>
          </p:cNvSpPr>
          <p:nvPr>
            <p:ph idx="1"/>
          </p:nvPr>
        </p:nvSpPr>
        <p:spPr>
          <a:xfrm>
            <a:off x="457200" y="1828800"/>
            <a:ext cx="8229600" cy="4221163"/>
          </a:xfrm>
        </p:spPr>
        <p:txBody>
          <a:bodyPr>
            <a:noAutofit/>
          </a:bodyPr>
          <a:lstStyle/>
          <a:p>
            <a:r>
              <a:rPr lang="en-US" sz="2800" b="1" dirty="0">
                <a:solidFill>
                  <a:srgbClr val="4D6778"/>
                </a:solidFill>
                <a:latin typeface="Arial Narrow" pitchFamily="34" charset="0"/>
              </a:rPr>
              <a:t>MIT Course 15.393</a:t>
            </a:r>
            <a:endParaRPr lang="en-US" sz="2000" b="1" dirty="0">
              <a:solidFill>
                <a:srgbClr val="4D6778"/>
              </a:solidFill>
              <a:latin typeface="Arial Narrow" pitchFamily="34" charset="0"/>
            </a:endParaRPr>
          </a:p>
          <a:p>
            <a:r>
              <a:rPr lang="en-US" sz="2000" dirty="0">
                <a:solidFill>
                  <a:srgbClr val="4D6778"/>
                </a:solidFill>
                <a:latin typeface="Arial Narrow" pitchFamily="34" charset="0"/>
                <a:hlinkClick r:id="rId3"/>
              </a:rPr>
              <a:t>http://nutsandbolts.mit.edu</a:t>
            </a:r>
            <a:r>
              <a:rPr lang="en-US" sz="2000" dirty="0">
                <a:solidFill>
                  <a:srgbClr val="4D6778"/>
                </a:solidFill>
                <a:latin typeface="Arial Narrow" pitchFamily="34" charset="0"/>
              </a:rPr>
              <a:t> </a:t>
            </a:r>
            <a:r>
              <a:rPr lang="en-US" sz="2000" b="1" dirty="0">
                <a:solidFill>
                  <a:srgbClr val="4D6778"/>
                </a:solidFill>
                <a:latin typeface="Arial Narrow" pitchFamily="34" charset="0"/>
              </a:rPr>
              <a:t>(link to canvas.mit.edu on bottom of main page)</a:t>
            </a:r>
          </a:p>
          <a:p>
            <a:r>
              <a:rPr lang="en-US" sz="2400" b="1" dirty="0">
                <a:solidFill>
                  <a:srgbClr val="4D6778"/>
                </a:solidFill>
                <a:latin typeface="Arial Narrow" pitchFamily="34" charset="0"/>
              </a:rPr>
              <a:t>3 Credits   Pass/Fail</a:t>
            </a:r>
            <a:endParaRPr lang="en-US" sz="1200" b="1" dirty="0">
              <a:solidFill>
                <a:srgbClr val="4D6778"/>
              </a:solidFill>
              <a:latin typeface="Arial Narrow" pitchFamily="34" charset="0"/>
            </a:endParaRPr>
          </a:p>
          <a:p>
            <a:r>
              <a:rPr lang="en-US" sz="2400" b="1" u="sng" dirty="0">
                <a:solidFill>
                  <a:srgbClr val="4D6778"/>
                </a:solidFill>
                <a:latin typeface="Arial Narrow" pitchFamily="34" charset="0"/>
              </a:rPr>
              <a:t>Class Attendance</a:t>
            </a:r>
            <a:r>
              <a:rPr lang="en-US" sz="2400" b="1" dirty="0">
                <a:solidFill>
                  <a:srgbClr val="4D6778"/>
                </a:solidFill>
                <a:latin typeface="Arial Narrow" pitchFamily="34" charset="0"/>
              </a:rPr>
              <a:t> Required – Canvas Quiz Attendance Codes posted each night at </a:t>
            </a:r>
            <a:r>
              <a:rPr lang="en-US" sz="2400" b="1" dirty="0" err="1">
                <a:solidFill>
                  <a:srgbClr val="4D6778"/>
                </a:solidFill>
                <a:latin typeface="Arial Narrow" pitchFamily="34" charset="0"/>
              </a:rPr>
              <a:t>9pm</a:t>
            </a:r>
            <a:endParaRPr lang="en-US" sz="2400" b="1" dirty="0">
              <a:solidFill>
                <a:srgbClr val="4D6778"/>
              </a:solidFill>
              <a:latin typeface="Arial Narrow" pitchFamily="34" charset="0"/>
            </a:endParaRPr>
          </a:p>
          <a:p>
            <a:r>
              <a:rPr lang="en-US" sz="2400" b="1" u="sng" dirty="0">
                <a:solidFill>
                  <a:srgbClr val="4D6778"/>
                </a:solidFill>
                <a:latin typeface="Arial Narrow" pitchFamily="34" charset="0"/>
              </a:rPr>
              <a:t>Written Requirement</a:t>
            </a:r>
          </a:p>
          <a:p>
            <a:pPr marL="400050" lvl="1" indent="0">
              <a:buNone/>
            </a:pPr>
            <a:r>
              <a:rPr lang="en-US" sz="1800" b="1" dirty="0">
                <a:solidFill>
                  <a:srgbClr val="4D6778"/>
                </a:solidFill>
                <a:latin typeface="Arial Narrow" pitchFamily="34" charset="0"/>
              </a:rPr>
              <a:t>- </a:t>
            </a:r>
            <a:r>
              <a:rPr lang="en-US" sz="2400" b="1" dirty="0">
                <a:solidFill>
                  <a:srgbClr val="4D6778"/>
                </a:solidFill>
                <a:latin typeface="Arial Narrow" pitchFamily="34" charset="0"/>
              </a:rPr>
              <a:t>Executive Summary or Pitch Deck – Due Friday Jan 31 midnight</a:t>
            </a:r>
          </a:p>
          <a:p>
            <a:pPr marL="800100" lvl="2" indent="0">
              <a:buNone/>
            </a:pPr>
            <a:r>
              <a:rPr lang="en-US" sz="2000" b="1" dirty="0">
                <a:solidFill>
                  <a:srgbClr val="4D6778"/>
                </a:solidFill>
                <a:latin typeface="Arial Narrow" pitchFamily="34" charset="0"/>
              </a:rPr>
              <a:t>-Of an Idea you are thinking about</a:t>
            </a:r>
          </a:p>
          <a:p>
            <a:pPr marL="400050" lvl="1" indent="0">
              <a:buNone/>
            </a:pPr>
            <a:r>
              <a:rPr lang="en-US" sz="2400" b="1" dirty="0">
                <a:solidFill>
                  <a:srgbClr val="4D6778"/>
                </a:solidFill>
                <a:latin typeface="Arial Narrow" pitchFamily="34" charset="0"/>
              </a:rPr>
              <a:t>- </a:t>
            </a:r>
            <a:r>
              <a:rPr lang="en-US" sz="2400" b="1" dirty="0">
                <a:latin typeface="Arial Narrow" pitchFamily="34" charset="0"/>
              </a:rPr>
              <a:t>Team Efforts Encouraged - Team Formation Google Sheet</a:t>
            </a:r>
          </a:p>
          <a:p>
            <a:pPr marL="800100" lvl="2" indent="0">
              <a:spcBef>
                <a:spcPts val="200"/>
              </a:spcBef>
              <a:buNone/>
            </a:pPr>
            <a:r>
              <a:rPr lang="en-US" sz="2000" dirty="0">
                <a:solidFill>
                  <a:srgbClr val="4D6778"/>
                </a:solidFill>
                <a:latin typeface="Arial Narrow" pitchFamily="34" charset="0"/>
              </a:rPr>
              <a:t> - </a:t>
            </a:r>
            <a:r>
              <a:rPr lang="en-US" sz="2000" b="1" dirty="0">
                <a:solidFill>
                  <a:srgbClr val="4D6778"/>
                </a:solidFill>
                <a:latin typeface="Arial Narrow" pitchFamily="34" charset="0"/>
              </a:rPr>
              <a:t>See link at </a:t>
            </a:r>
            <a:r>
              <a:rPr lang="en-US" sz="2000" b="1" u="sng" dirty="0">
                <a:latin typeface="Arial Narrow" pitchFamily="34" charset="0"/>
              </a:rPr>
              <a:t>nutsandbolts.mit.edu/</a:t>
            </a:r>
            <a:r>
              <a:rPr lang="en-US" sz="2000" b="1" u="sng" dirty="0" err="1">
                <a:latin typeface="Arial Narrow" pitchFamily="34" charset="0"/>
              </a:rPr>
              <a:t>writingreq.php</a:t>
            </a:r>
            <a:r>
              <a:rPr lang="en-US" sz="2000" b="1" dirty="0">
                <a:latin typeface="Arial Narrow" pitchFamily="34" charset="0"/>
              </a:rPr>
              <a:t> Complete by 1/25 </a:t>
            </a:r>
            <a:endParaRPr lang="en-US" sz="2000" b="1" dirty="0">
              <a:solidFill>
                <a:srgbClr val="4D6778"/>
              </a:solidFill>
              <a:latin typeface="Arial Narrow" pitchFamily="34" charset="0"/>
            </a:endParaRPr>
          </a:p>
          <a:p>
            <a:endParaRPr lang="en-US" sz="2000" dirty="0">
              <a:solidFill>
                <a:srgbClr val="4D6778"/>
              </a:solidFill>
            </a:endParaRPr>
          </a:p>
        </p:txBody>
      </p:sp>
      <p:sp>
        <p:nvSpPr>
          <p:cNvPr id="4"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6" name="Slide Number Placeholder 5"/>
          <p:cNvSpPr>
            <a:spLocks noGrp="1"/>
          </p:cNvSpPr>
          <p:nvPr>
            <p:ph type="sldNum" sz="quarter" idx="12"/>
          </p:nvPr>
        </p:nvSpPr>
        <p:spPr/>
        <p:txBody>
          <a:bodyPr/>
          <a:lstStyle/>
          <a:p>
            <a:fld id="{3585F211-098A-4F52-85FC-B541105483D7}" type="slidenum">
              <a:rPr lang="en-US"/>
              <a:pPr/>
              <a:t>42</a:t>
            </a:fld>
            <a:endParaRPr lang="en-US">
              <a:solidFill>
                <a:schemeClr val="tx1"/>
              </a:solidFill>
              <a:latin typeface="Times New Roman" pitchFamily="18" charset="0"/>
            </a:endParaRPr>
          </a:p>
        </p:txBody>
      </p:sp>
    </p:spTree>
    <p:extLst>
      <p:ext uri="{BB962C8B-B14F-4D97-AF65-F5344CB8AC3E}">
        <p14:creationId xmlns:p14="http://schemas.microsoft.com/office/powerpoint/2010/main" val="3133375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Tonight’s Plan</a:t>
            </a:r>
          </a:p>
        </p:txBody>
      </p:sp>
      <p:sp>
        <p:nvSpPr>
          <p:cNvPr id="3" name="Content Placeholder 2"/>
          <p:cNvSpPr>
            <a:spLocks noGrp="1"/>
          </p:cNvSpPr>
          <p:nvPr>
            <p:ph idx="1"/>
          </p:nvPr>
        </p:nvSpPr>
        <p:spPr>
          <a:xfrm>
            <a:off x="609600" y="1828800"/>
            <a:ext cx="6400800" cy="4221163"/>
          </a:xfrm>
        </p:spPr>
        <p:txBody>
          <a:bodyPr/>
          <a:lstStyle/>
          <a:p>
            <a:pPr>
              <a:buFontTx/>
              <a:buChar char="•"/>
            </a:pPr>
            <a:r>
              <a:rPr lang="en-US" b="1" dirty="0">
                <a:solidFill>
                  <a:srgbClr val="969696"/>
                </a:solidFill>
                <a:latin typeface="Arial Narrow" pitchFamily="34" charset="0"/>
              </a:rPr>
              <a:t>Introduce our Teaching Team</a:t>
            </a:r>
          </a:p>
          <a:p>
            <a:pPr>
              <a:buFontTx/>
              <a:buChar char="•"/>
            </a:pPr>
            <a:r>
              <a:rPr lang="en-US" b="1" dirty="0">
                <a:solidFill>
                  <a:srgbClr val="969696"/>
                </a:solidFill>
                <a:latin typeface="Arial Narrow" pitchFamily="34" charset="0"/>
              </a:rPr>
              <a:t>New Ventures - Overview</a:t>
            </a:r>
          </a:p>
          <a:p>
            <a:pPr>
              <a:buFontTx/>
              <a:buChar char="•"/>
            </a:pPr>
            <a:r>
              <a:rPr lang="en-US" b="1" dirty="0">
                <a:solidFill>
                  <a:srgbClr val="969696"/>
                </a:solidFill>
                <a:latin typeface="Arial Narrow" pitchFamily="34" charset="0"/>
              </a:rPr>
              <a:t>Break – Team Building </a:t>
            </a:r>
          </a:p>
          <a:p>
            <a:pPr>
              <a:buFontTx/>
              <a:buChar char="•"/>
            </a:pPr>
            <a:r>
              <a:rPr lang="en-US" b="1" dirty="0">
                <a:latin typeface="Arial Narrow" pitchFamily="34" charset="0"/>
              </a:rPr>
              <a:t>Bob Jones – “Finding Your Customer”</a:t>
            </a:r>
          </a:p>
        </p:txBody>
      </p:sp>
      <p:sp>
        <p:nvSpPr>
          <p:cNvPr id="4" name="Date Placeholder 3"/>
          <p:cNvSpPr>
            <a:spLocks noGrp="1"/>
          </p:cNvSpPr>
          <p:nvPr>
            <p:ph type="dt" sz="half" idx="10"/>
          </p:nvPr>
        </p:nvSpPr>
        <p:spPr/>
        <p:txBody>
          <a:bodyPr/>
          <a:lstStyle/>
          <a:p>
            <a:r>
              <a:rPr lang="en-US"/>
              <a:t>January 2025</a:t>
            </a:r>
            <a:endParaRPr lang="en-US">
              <a:solidFill>
                <a:srgbClr val="0000FF"/>
              </a:solidFill>
            </a:endParaRPr>
          </a:p>
        </p:txBody>
      </p:sp>
      <p:sp>
        <p:nvSpPr>
          <p:cNvPr id="2" name="Footer Placeholder 1"/>
          <p:cNvSpPr>
            <a:spLocks noGrp="1"/>
          </p:cNvSpPr>
          <p:nvPr>
            <p:ph type="ftr" sz="quarter" idx="11"/>
          </p:nvPr>
        </p:nvSpPr>
        <p:spPr/>
        <p:txBody>
          <a:bodyPr/>
          <a:lstStyle/>
          <a:p>
            <a:r>
              <a:rPr lang="en-US" sz="1200" dirty="0"/>
              <a:t>The Nuts and Bolts of New Ventures Copyright 2025, Joe Hadzima</a:t>
            </a:r>
            <a:endParaRPr lang="en-US" b="0" dirty="0">
              <a:latin typeface="Times New Roman" pitchFamily="18" charset="0"/>
            </a:endParaRPr>
          </a:p>
        </p:txBody>
      </p:sp>
      <p:sp>
        <p:nvSpPr>
          <p:cNvPr id="6" name="Slide Number Placeholder 5"/>
          <p:cNvSpPr>
            <a:spLocks noGrp="1"/>
          </p:cNvSpPr>
          <p:nvPr>
            <p:ph type="sldNum" sz="quarter" idx="12"/>
          </p:nvPr>
        </p:nvSpPr>
        <p:spPr/>
        <p:txBody>
          <a:bodyPr/>
          <a:lstStyle/>
          <a:p>
            <a:fld id="{362A7C15-8FAE-409D-A078-15CA2E8843D8}" type="slidenum">
              <a:rPr lang="en-US"/>
              <a:pPr/>
              <a:t>43</a:t>
            </a:fld>
            <a:endParaRPr lang="en-US">
              <a:solidFill>
                <a:schemeClr val="tx1"/>
              </a:solidFill>
              <a:latin typeface="Times New Roman" pitchFamily="18" charset="0"/>
            </a:endParaRPr>
          </a:p>
        </p:txBody>
      </p:sp>
    </p:spTree>
    <p:extLst>
      <p:ext uri="{BB962C8B-B14F-4D97-AF65-F5344CB8AC3E}">
        <p14:creationId xmlns:p14="http://schemas.microsoft.com/office/powerpoint/2010/main" val="943571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Next Time</a:t>
            </a:r>
          </a:p>
        </p:txBody>
      </p:sp>
      <p:sp>
        <p:nvSpPr>
          <p:cNvPr id="9" name="Content Placeholder 8"/>
          <p:cNvSpPr>
            <a:spLocks noGrp="1"/>
          </p:cNvSpPr>
          <p:nvPr>
            <p:ph idx="1"/>
          </p:nvPr>
        </p:nvSpPr>
        <p:spPr/>
        <p:txBody>
          <a:bodyPr>
            <a:normAutofit lnSpcReduction="10000"/>
          </a:bodyPr>
          <a:lstStyle/>
          <a:p>
            <a:r>
              <a:rPr lang="en-US" b="1" dirty="0"/>
              <a:t>“Founder’s Journey” </a:t>
            </a:r>
            <a:r>
              <a:rPr lang="en-US" b="1" dirty="0">
                <a:solidFill>
                  <a:srgbClr val="4D6778"/>
                </a:solidFill>
              </a:rPr>
              <a:t>with Ken </a:t>
            </a:r>
            <a:r>
              <a:rPr lang="en-US" b="1" dirty="0" err="1">
                <a:solidFill>
                  <a:srgbClr val="4D6778"/>
                </a:solidFill>
              </a:rPr>
              <a:t>Zolot</a:t>
            </a:r>
            <a:endParaRPr lang="en-US" b="1" dirty="0">
              <a:solidFill>
                <a:srgbClr val="4D6778"/>
              </a:solidFill>
            </a:endParaRPr>
          </a:p>
          <a:p>
            <a:r>
              <a:rPr lang="en-US" b="1" dirty="0"/>
              <a:t>“Business/Venture Models” </a:t>
            </a:r>
            <a:r>
              <a:rPr lang="en-US" b="1" dirty="0">
                <a:solidFill>
                  <a:srgbClr val="4D6778"/>
                </a:solidFill>
              </a:rPr>
              <a:t>with Rich Kivel</a:t>
            </a:r>
          </a:p>
          <a:p>
            <a:endParaRPr lang="en-US" b="1" dirty="0"/>
          </a:p>
          <a:p>
            <a:r>
              <a:rPr lang="en-US" b="1" dirty="0">
                <a:solidFill>
                  <a:srgbClr val="4D6778"/>
                </a:solidFill>
              </a:rPr>
              <a:t>Check</a:t>
            </a:r>
            <a:r>
              <a:rPr lang="en-US" b="1" dirty="0"/>
              <a:t> nutsandbolts.mit.edu </a:t>
            </a:r>
            <a:r>
              <a:rPr lang="en-US" b="1" dirty="0">
                <a:solidFill>
                  <a:srgbClr val="4D6778"/>
                </a:solidFill>
              </a:rPr>
              <a:t>for details and readings – also see the MIT Canvas website for the Course Reader </a:t>
            </a:r>
          </a:p>
          <a:p>
            <a:pPr marL="0" indent="0">
              <a:buNone/>
            </a:pPr>
            <a:r>
              <a:rPr lang="en-US" b="1" dirty="0"/>
              <a:t> </a:t>
            </a:r>
          </a:p>
        </p:txBody>
      </p:sp>
      <p:sp>
        <p:nvSpPr>
          <p:cNvPr id="5" name="Date Placeholder 4"/>
          <p:cNvSpPr>
            <a:spLocks noGrp="1"/>
          </p:cNvSpPr>
          <p:nvPr>
            <p:ph type="dt" sz="half" idx="10"/>
          </p:nvPr>
        </p:nvSpPr>
        <p:spPr/>
        <p:txBody>
          <a:bodyPr/>
          <a:lstStyle/>
          <a:p>
            <a:r>
              <a:rPr lang="en-US"/>
              <a:t>January 2025</a:t>
            </a:r>
          </a:p>
        </p:txBody>
      </p:sp>
      <p:sp>
        <p:nvSpPr>
          <p:cNvPr id="6" name="Footer Placeholder 5"/>
          <p:cNvSpPr>
            <a:spLocks noGrp="1"/>
          </p:cNvSpPr>
          <p:nvPr>
            <p:ph type="ftr" sz="quarter" idx="11"/>
          </p:nvPr>
        </p:nvSpPr>
        <p:spPr/>
        <p:txBody>
          <a:bodyPr/>
          <a:lstStyle/>
          <a:p>
            <a:r>
              <a:rPr lang="en-US" dirty="0"/>
              <a:t>The Nuts and Bolts of New Ventures Copyright 2025, Joe Hadzima</a:t>
            </a:r>
          </a:p>
        </p:txBody>
      </p:sp>
      <p:sp>
        <p:nvSpPr>
          <p:cNvPr id="7" name="Slide Number Placeholder 6"/>
          <p:cNvSpPr>
            <a:spLocks noGrp="1"/>
          </p:cNvSpPr>
          <p:nvPr>
            <p:ph type="sldNum" sz="quarter" idx="12"/>
          </p:nvPr>
        </p:nvSpPr>
        <p:spPr/>
        <p:txBody>
          <a:bodyPr/>
          <a:lstStyle/>
          <a:p>
            <a:fld id="{E6677AF7-9EED-4392-B4B8-2553A1AB996D}" type="slidenum">
              <a:rPr lang="en-US" smtClean="0"/>
              <a:pPr/>
              <a:t>44</a:t>
            </a:fld>
            <a:endParaRPr lang="en-US"/>
          </a:p>
        </p:txBody>
      </p:sp>
    </p:spTree>
    <p:extLst>
      <p:ext uri="{BB962C8B-B14F-4D97-AF65-F5344CB8AC3E}">
        <p14:creationId xmlns:p14="http://schemas.microsoft.com/office/powerpoint/2010/main" val="255580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B98AD-86B7-45C7-92B2-F0FEBF11D442}"/>
              </a:ext>
            </a:extLst>
          </p:cNvPr>
          <p:cNvSpPr>
            <a:spLocks noGrp="1"/>
          </p:cNvSpPr>
          <p:nvPr>
            <p:ph type="dt" sz="half" idx="10"/>
          </p:nvPr>
        </p:nvSpPr>
        <p:spPr/>
        <p:txBody>
          <a:bodyPr/>
          <a:lstStyle/>
          <a:p>
            <a:r>
              <a:rPr lang="en-US"/>
              <a:t>January 2025</a:t>
            </a:r>
          </a:p>
        </p:txBody>
      </p:sp>
      <p:sp>
        <p:nvSpPr>
          <p:cNvPr id="3" name="Footer Placeholder 2">
            <a:extLst>
              <a:ext uri="{FF2B5EF4-FFF2-40B4-BE49-F238E27FC236}">
                <a16:creationId xmlns:a16="http://schemas.microsoft.com/office/drawing/2014/main" id="{2E61143C-7A2B-471F-8855-7C6692A3D9A6}"/>
              </a:ext>
            </a:extLst>
          </p:cNvPr>
          <p:cNvSpPr>
            <a:spLocks noGrp="1"/>
          </p:cNvSpPr>
          <p:nvPr>
            <p:ph type="ftr" sz="quarter" idx="11"/>
          </p:nvPr>
        </p:nvSpPr>
        <p:spPr/>
        <p:txBody>
          <a:bodyPr/>
          <a:lstStyle/>
          <a:p>
            <a:r>
              <a:rPr lang="en-US"/>
              <a:t>The Nuts and Bolts of New Ventures Copyright 2025, Joe Hadzima, All Rights Reserved</a:t>
            </a:r>
          </a:p>
        </p:txBody>
      </p:sp>
      <p:sp>
        <p:nvSpPr>
          <p:cNvPr id="4" name="Slide Number Placeholder 3">
            <a:extLst>
              <a:ext uri="{FF2B5EF4-FFF2-40B4-BE49-F238E27FC236}">
                <a16:creationId xmlns:a16="http://schemas.microsoft.com/office/drawing/2014/main" id="{96E6673F-0EBC-42DE-A69C-8B2CA0F01B2A}"/>
              </a:ext>
            </a:extLst>
          </p:cNvPr>
          <p:cNvSpPr>
            <a:spLocks noGrp="1"/>
          </p:cNvSpPr>
          <p:nvPr>
            <p:ph type="sldNum" sz="quarter" idx="12"/>
          </p:nvPr>
        </p:nvSpPr>
        <p:spPr/>
        <p:txBody>
          <a:bodyPr/>
          <a:lstStyle/>
          <a:p>
            <a:fld id="{E6677AF7-9EED-4392-B4B8-2553A1AB996D}" type="slidenum">
              <a:rPr lang="en-US" smtClean="0"/>
              <a:pPr/>
              <a:t>45</a:t>
            </a:fld>
            <a:endParaRPr lang="en-US"/>
          </a:p>
        </p:txBody>
      </p:sp>
      <p:sp>
        <p:nvSpPr>
          <p:cNvPr id="5" name="TextBox 4">
            <a:extLst>
              <a:ext uri="{FF2B5EF4-FFF2-40B4-BE49-F238E27FC236}">
                <a16:creationId xmlns:a16="http://schemas.microsoft.com/office/drawing/2014/main" id="{78FDBCDA-E030-4A74-8DC6-5556DADED0C2}"/>
              </a:ext>
            </a:extLst>
          </p:cNvPr>
          <p:cNvSpPr txBox="1"/>
          <p:nvPr/>
        </p:nvSpPr>
        <p:spPr>
          <a:xfrm>
            <a:off x="588328" y="1143000"/>
            <a:ext cx="7086600" cy="3693319"/>
          </a:xfrm>
          <a:prstGeom prst="rect">
            <a:avLst/>
          </a:prstGeom>
          <a:noFill/>
        </p:spPr>
        <p:txBody>
          <a:bodyPr wrap="square" rtlCol="0">
            <a:spAutoFit/>
          </a:bodyPr>
          <a:lstStyle/>
          <a:p>
            <a:r>
              <a:rPr lang="en-US" dirty="0"/>
              <a:t>MIT OpenCourseWare </a:t>
            </a:r>
          </a:p>
          <a:p>
            <a:r>
              <a:rPr lang="en-US" dirty="0">
                <a:solidFill>
                  <a:srgbClr val="0070C0"/>
                </a:solidFill>
                <a:hlinkClick r:id="rId2"/>
              </a:rPr>
              <a:t>https://ocw.mit.edu/</a:t>
            </a:r>
            <a:endParaRPr lang="en-US" dirty="0">
              <a:solidFill>
                <a:srgbClr val="0070C0"/>
              </a:solidFill>
            </a:endParaRPr>
          </a:p>
          <a:p>
            <a:endParaRPr lang="en-US" dirty="0"/>
          </a:p>
          <a:p>
            <a:endParaRPr lang="en-US" dirty="0"/>
          </a:p>
          <a:p>
            <a:endParaRPr lang="en-US" dirty="0"/>
          </a:p>
          <a:p>
            <a:endParaRPr lang="en-US" dirty="0"/>
          </a:p>
          <a:p>
            <a:r>
              <a:rPr lang="en-US" dirty="0"/>
              <a:t>15.393 Nuts and Bolts of New Ventures</a:t>
            </a:r>
          </a:p>
          <a:p>
            <a:r>
              <a:rPr lang="en-US" dirty="0"/>
              <a:t>IAP 2025</a:t>
            </a:r>
          </a:p>
          <a:p>
            <a:endParaRPr lang="en-US" dirty="0"/>
          </a:p>
          <a:p>
            <a:endParaRPr lang="en-US" dirty="0"/>
          </a:p>
          <a:p>
            <a:endParaRPr lang="en-US" dirty="0"/>
          </a:p>
          <a:p>
            <a:r>
              <a:rPr lang="en-US" dirty="0"/>
              <a:t>For information about citing these materials or our Terms of Use, visit: </a:t>
            </a:r>
            <a:r>
              <a:rPr lang="en-US" dirty="0">
                <a:solidFill>
                  <a:srgbClr val="0070C0"/>
                </a:solidFill>
                <a:hlinkClick r:id="rId3"/>
              </a:rPr>
              <a:t>https://ocw.mit.edu/terms.</a:t>
            </a:r>
            <a:endParaRPr lang="en-US" dirty="0">
              <a:solidFill>
                <a:srgbClr val="0070C0"/>
              </a:solidFill>
            </a:endParaRPr>
          </a:p>
        </p:txBody>
      </p:sp>
    </p:spTree>
    <p:extLst>
      <p:ext uri="{BB962C8B-B14F-4D97-AF65-F5344CB8AC3E}">
        <p14:creationId xmlns:p14="http://schemas.microsoft.com/office/powerpoint/2010/main" val="64302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Questions You Need To Answer</a:t>
            </a:r>
          </a:p>
        </p:txBody>
      </p:sp>
      <p:sp>
        <p:nvSpPr>
          <p:cNvPr id="2" name="Content Placeholder 1"/>
          <p:cNvSpPr>
            <a:spLocks noGrp="1"/>
          </p:cNvSpPr>
          <p:nvPr>
            <p:ph idx="1"/>
          </p:nvPr>
        </p:nvSpPr>
        <p:spPr>
          <a:xfrm>
            <a:off x="381000" y="2027237"/>
            <a:ext cx="8458200" cy="4221163"/>
          </a:xfrm>
        </p:spPr>
        <p:txBody>
          <a:bodyPr>
            <a:normAutofit fontScale="92500"/>
          </a:bodyPr>
          <a:lstStyle/>
          <a:p>
            <a:pPr>
              <a:buFontTx/>
              <a:buChar char="•"/>
            </a:pPr>
            <a:r>
              <a:rPr lang="en-US" b="1" dirty="0">
                <a:solidFill>
                  <a:srgbClr val="4D6778"/>
                </a:solidFill>
                <a:latin typeface="Arial Narrow" pitchFamily="34" charset="0"/>
              </a:rPr>
              <a:t>How will I make money so I can have a sustainable venture - this is the Business/Venture Model</a:t>
            </a:r>
          </a:p>
          <a:p>
            <a:pPr>
              <a:buFontTx/>
              <a:buChar char="•"/>
            </a:pPr>
            <a:r>
              <a:rPr lang="en-US" b="1" dirty="0">
                <a:solidFill>
                  <a:srgbClr val="4D6778"/>
                </a:solidFill>
                <a:latin typeface="Arial Narrow" pitchFamily="34" charset="0"/>
              </a:rPr>
              <a:t>How long will it take to bring my solution to market?  What will it cost?  What resources will I need - people, money etc.</a:t>
            </a:r>
          </a:p>
          <a:p>
            <a:pPr>
              <a:buFontTx/>
              <a:buChar char="•"/>
            </a:pPr>
            <a:r>
              <a:rPr lang="en-US" b="1" dirty="0">
                <a:solidFill>
                  <a:srgbClr val="4D6778"/>
                </a:solidFill>
                <a:latin typeface="Arial Narrow" pitchFamily="34" charset="0"/>
              </a:rPr>
              <a:t>Will I need set up some sort of entity to do all this and attract investors and people?  Corporation? LLC? </a:t>
            </a:r>
            <a:endParaRPr lang="en-US" dirty="0"/>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5</a:t>
            </a:fld>
            <a:endParaRPr lang="en-US" dirty="0"/>
          </a:p>
        </p:txBody>
      </p:sp>
    </p:spTree>
    <p:extLst>
      <p:ext uri="{BB962C8B-B14F-4D97-AF65-F5344CB8AC3E}">
        <p14:creationId xmlns:p14="http://schemas.microsoft.com/office/powerpoint/2010/main" val="30189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Questions You Need To Answer</a:t>
            </a:r>
          </a:p>
        </p:txBody>
      </p:sp>
      <p:sp>
        <p:nvSpPr>
          <p:cNvPr id="2" name="Content Placeholder 1"/>
          <p:cNvSpPr>
            <a:spLocks noGrp="1"/>
          </p:cNvSpPr>
          <p:nvPr>
            <p:ph idx="1"/>
          </p:nvPr>
        </p:nvSpPr>
        <p:spPr>
          <a:xfrm>
            <a:off x="381000" y="2027237"/>
            <a:ext cx="8458200" cy="4221163"/>
          </a:xfrm>
        </p:spPr>
        <p:txBody>
          <a:bodyPr>
            <a:normAutofit/>
          </a:bodyPr>
          <a:lstStyle/>
          <a:p>
            <a:pPr>
              <a:buFontTx/>
              <a:buChar char="•"/>
            </a:pPr>
            <a:r>
              <a:rPr lang="en-US" b="1" dirty="0">
                <a:solidFill>
                  <a:srgbClr val="4D6778"/>
                </a:solidFill>
                <a:latin typeface="Arial Narrow" pitchFamily="34" charset="0"/>
              </a:rPr>
              <a:t>How Do I Keep People from Stealing my Ideas?</a:t>
            </a:r>
          </a:p>
          <a:p>
            <a:pPr>
              <a:buFontTx/>
              <a:buChar char="•"/>
            </a:pPr>
            <a:r>
              <a:rPr lang="en-US" b="1" dirty="0">
                <a:solidFill>
                  <a:srgbClr val="4D6778"/>
                </a:solidFill>
                <a:latin typeface="Arial Narrow" pitchFamily="34" charset="0"/>
              </a:rPr>
              <a:t>Will I need co-founders and what will be our relationship with each other and the entity? Founders Agreement?</a:t>
            </a:r>
          </a:p>
          <a:p>
            <a:pPr>
              <a:buFontTx/>
              <a:buChar char="•"/>
            </a:pPr>
            <a:r>
              <a:rPr lang="en-US" b="1" dirty="0">
                <a:solidFill>
                  <a:srgbClr val="4D6778"/>
                </a:solidFill>
                <a:latin typeface="Arial Narrow" pitchFamily="34" charset="0"/>
              </a:rPr>
              <a:t>How will I negotiate with employees, consultants, investors, strategic partners?</a:t>
            </a:r>
          </a:p>
          <a:p>
            <a:pPr>
              <a:buFontTx/>
              <a:buChar char="•"/>
            </a:pPr>
            <a:endParaRPr lang="en-US" b="1" dirty="0">
              <a:solidFill>
                <a:srgbClr val="4D6778"/>
              </a:solidFill>
              <a:latin typeface="Arial Narrow" pitchFamily="34" charset="0"/>
            </a:endParaRPr>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6</a:t>
            </a:fld>
            <a:endParaRPr lang="en-US" dirty="0"/>
          </a:p>
        </p:txBody>
      </p:sp>
    </p:spTree>
    <p:extLst>
      <p:ext uri="{BB962C8B-B14F-4D97-AF65-F5344CB8AC3E}">
        <p14:creationId xmlns:p14="http://schemas.microsoft.com/office/powerpoint/2010/main" val="149817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Questions You Need To Answer</a:t>
            </a:r>
          </a:p>
        </p:txBody>
      </p:sp>
      <p:sp>
        <p:nvSpPr>
          <p:cNvPr id="2" name="Content Placeholder 1"/>
          <p:cNvSpPr>
            <a:spLocks noGrp="1"/>
          </p:cNvSpPr>
          <p:nvPr>
            <p:ph idx="1"/>
          </p:nvPr>
        </p:nvSpPr>
        <p:spPr>
          <a:xfrm>
            <a:off x="381000" y="2027237"/>
            <a:ext cx="8458200" cy="4221163"/>
          </a:xfrm>
        </p:spPr>
        <p:txBody>
          <a:bodyPr>
            <a:normAutofit/>
          </a:bodyPr>
          <a:lstStyle/>
          <a:p>
            <a:pPr>
              <a:buFontTx/>
              <a:buChar char="•"/>
            </a:pPr>
            <a:r>
              <a:rPr lang="en-US" b="1" dirty="0">
                <a:solidFill>
                  <a:srgbClr val="4D6778"/>
                </a:solidFill>
                <a:latin typeface="Arial Narrow" pitchFamily="34" charset="0"/>
              </a:rPr>
              <a:t>How do I figure out what I don't know?</a:t>
            </a:r>
          </a:p>
          <a:p>
            <a:pPr>
              <a:buFontTx/>
              <a:buChar char="•"/>
            </a:pPr>
            <a:r>
              <a:rPr lang="en-US" b="1" dirty="0">
                <a:solidFill>
                  <a:srgbClr val="4D6778"/>
                </a:solidFill>
                <a:latin typeface="Arial Narrow" pitchFamily="34" charset="0"/>
              </a:rPr>
              <a:t>What are the "pot holes' in the road that may come up and how will I recognize them and hopefully avoid or minimize them?</a:t>
            </a:r>
          </a:p>
          <a:p>
            <a:pPr>
              <a:buFontTx/>
              <a:buChar char="•"/>
            </a:pPr>
            <a:r>
              <a:rPr lang="en-US" b="1" dirty="0">
                <a:latin typeface="Arial Narrow" pitchFamily="34" charset="0"/>
              </a:rPr>
              <a:t>There are a lot of moving pieces here - Why Do This?</a:t>
            </a:r>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7</a:t>
            </a:fld>
            <a:endParaRPr lang="en-US" dirty="0"/>
          </a:p>
        </p:txBody>
      </p:sp>
    </p:spTree>
    <p:extLst>
      <p:ext uri="{BB962C8B-B14F-4D97-AF65-F5344CB8AC3E}">
        <p14:creationId xmlns:p14="http://schemas.microsoft.com/office/powerpoint/2010/main" val="29899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What’s The Reward?</a:t>
            </a:r>
          </a:p>
        </p:txBody>
      </p:sp>
      <p:pic>
        <p:nvPicPr>
          <p:cNvPr id="3" name="Content Placeholder 2">
            <a:extLst>
              <a:ext uri="{FF2B5EF4-FFF2-40B4-BE49-F238E27FC236}">
                <a16:creationId xmlns:a16="http://schemas.microsoft.com/office/drawing/2014/main" id="{AD9251AB-2CBB-473C-B14A-C5A0D81F364A}"/>
              </a:ext>
            </a:extLst>
          </p:cNvPr>
          <p:cNvPicPr>
            <a:picLocks noGrp="1" noChangeAspect="1"/>
          </p:cNvPicPr>
          <p:nvPr>
            <p:ph idx="1"/>
          </p:nvPr>
        </p:nvPicPr>
        <p:blipFill>
          <a:blip r:embed="rId3"/>
          <a:stretch>
            <a:fillRect/>
          </a:stretch>
        </p:blipFill>
        <p:spPr>
          <a:xfrm>
            <a:off x="257175" y="1669378"/>
            <a:ext cx="4937760" cy="2828925"/>
          </a:xfrm>
          <a:prstGeom prst="rect">
            <a:avLst/>
          </a:prstGeom>
        </p:spPr>
      </p:pic>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8</a:t>
            </a:fld>
            <a:endParaRPr lang="en-US" dirty="0"/>
          </a:p>
        </p:txBody>
      </p:sp>
      <p:pic>
        <p:nvPicPr>
          <p:cNvPr id="9" name="Picture 8">
            <a:extLst>
              <a:ext uri="{FF2B5EF4-FFF2-40B4-BE49-F238E27FC236}">
                <a16:creationId xmlns:a16="http://schemas.microsoft.com/office/drawing/2014/main" id="{BDC26B24-A155-4841-911B-7DEFBFF033B6}"/>
              </a:ext>
            </a:extLst>
          </p:cNvPr>
          <p:cNvPicPr>
            <a:picLocks noChangeAspect="1"/>
          </p:cNvPicPr>
          <p:nvPr/>
        </p:nvPicPr>
        <p:blipFill>
          <a:blip r:embed="rId4"/>
          <a:stretch>
            <a:fillRect/>
          </a:stretch>
        </p:blipFill>
        <p:spPr>
          <a:xfrm>
            <a:off x="3336851" y="3576801"/>
            <a:ext cx="5596128" cy="2792921"/>
          </a:xfrm>
          <a:prstGeom prst="rect">
            <a:avLst/>
          </a:prstGeom>
        </p:spPr>
      </p:pic>
      <p:sp>
        <p:nvSpPr>
          <p:cNvPr id="8" name="TextBox 7">
            <a:extLst>
              <a:ext uri="{FF2B5EF4-FFF2-40B4-BE49-F238E27FC236}">
                <a16:creationId xmlns:a16="http://schemas.microsoft.com/office/drawing/2014/main" id="{42654FDB-B218-48DB-960D-835FA11B3BDA}"/>
              </a:ext>
            </a:extLst>
          </p:cNvPr>
          <p:cNvSpPr txBox="1"/>
          <p:nvPr/>
        </p:nvSpPr>
        <p:spPr>
          <a:xfrm>
            <a:off x="5619967" y="1949642"/>
            <a:ext cx="2887980" cy="1384995"/>
          </a:xfrm>
          <a:prstGeom prst="rect">
            <a:avLst/>
          </a:prstGeom>
          <a:noFill/>
        </p:spPr>
        <p:txBody>
          <a:bodyPr wrap="square" rtlCol="0">
            <a:spAutoFit/>
          </a:bodyPr>
          <a:lstStyle/>
          <a:p>
            <a:pPr algn="ctr"/>
            <a:r>
              <a:rPr lang="en-US" sz="2800" b="1" dirty="0">
                <a:solidFill>
                  <a:srgbClr val="760025"/>
                </a:solidFill>
                <a:latin typeface="Arial" panose="020B0604020202020204" pitchFamily="34" charset="0"/>
                <a:cs typeface="Arial" panose="020B0604020202020204" pitchFamily="34" charset="0"/>
              </a:rPr>
              <a:t>Fame?</a:t>
            </a:r>
          </a:p>
          <a:p>
            <a:pPr algn="ctr"/>
            <a:endParaRPr lang="en-US" sz="2800" b="1" dirty="0">
              <a:solidFill>
                <a:srgbClr val="760025"/>
              </a:solidFill>
              <a:latin typeface="Arial" panose="020B0604020202020204" pitchFamily="34" charset="0"/>
              <a:cs typeface="Arial" panose="020B0604020202020204" pitchFamily="34" charset="0"/>
            </a:endParaRPr>
          </a:p>
          <a:p>
            <a:pPr algn="ctr"/>
            <a:r>
              <a:rPr lang="en-US" sz="2800" b="1" dirty="0">
                <a:solidFill>
                  <a:srgbClr val="760025"/>
                </a:solidFill>
                <a:latin typeface="Arial" panose="020B0604020202020204" pitchFamily="34" charset="0"/>
                <a:cs typeface="Arial" panose="020B0604020202020204" pitchFamily="34" charset="0"/>
              </a:rPr>
              <a:t>Fortune?</a:t>
            </a:r>
          </a:p>
        </p:txBody>
      </p:sp>
      <p:sp>
        <p:nvSpPr>
          <p:cNvPr id="2" name="TextBox 1">
            <a:extLst>
              <a:ext uri="{FF2B5EF4-FFF2-40B4-BE49-F238E27FC236}">
                <a16:creationId xmlns:a16="http://schemas.microsoft.com/office/drawing/2014/main" id="{098040C2-CFD9-431B-85E1-75C414F16333}"/>
              </a:ext>
            </a:extLst>
          </p:cNvPr>
          <p:cNvSpPr txBox="1"/>
          <p:nvPr/>
        </p:nvSpPr>
        <p:spPr>
          <a:xfrm>
            <a:off x="257175" y="5935655"/>
            <a:ext cx="3032051" cy="400110"/>
          </a:xfrm>
          <a:prstGeom prst="rect">
            <a:avLst/>
          </a:prstGeom>
          <a:noFill/>
        </p:spPr>
        <p:txBody>
          <a:bodyPr wrap="square" rtlCol="0">
            <a:spAutoFit/>
          </a:bodyPr>
          <a:lstStyle/>
          <a:p>
            <a:r>
              <a:rPr lang="en-US" sz="1000" dirty="0"/>
              <a:t>Photos © their respective copyright owners. All rights reserved.</a:t>
            </a:r>
          </a:p>
        </p:txBody>
      </p:sp>
    </p:spTree>
    <p:extLst>
      <p:ext uri="{BB962C8B-B14F-4D97-AF65-F5344CB8AC3E}">
        <p14:creationId xmlns:p14="http://schemas.microsoft.com/office/powerpoint/2010/main" val="358110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The Reality</a:t>
            </a:r>
          </a:p>
        </p:txBody>
      </p:sp>
      <p:sp>
        <p:nvSpPr>
          <p:cNvPr id="4" name="Date Placeholder 3"/>
          <p:cNvSpPr>
            <a:spLocks noGrp="1"/>
          </p:cNvSpPr>
          <p:nvPr>
            <p:ph type="dt" sz="half" idx="10"/>
          </p:nvPr>
        </p:nvSpPr>
        <p:spPr/>
        <p:txBody>
          <a:bodyPr/>
          <a:lstStyle/>
          <a:p>
            <a:r>
              <a:rPr lang="en-US"/>
              <a:t>January 2025</a:t>
            </a:r>
            <a:endParaRPr lang="en-US" dirty="0"/>
          </a:p>
        </p:txBody>
      </p:sp>
      <p:sp>
        <p:nvSpPr>
          <p:cNvPr id="5" name="Footer Placeholder 4"/>
          <p:cNvSpPr>
            <a:spLocks noGrp="1"/>
          </p:cNvSpPr>
          <p:nvPr>
            <p:ph type="ftr" sz="quarter" idx="11"/>
          </p:nvPr>
        </p:nvSpPr>
        <p:spPr/>
        <p:txBody>
          <a:bodyPr/>
          <a:lstStyle/>
          <a:p>
            <a:r>
              <a:rPr lang="en-US" dirty="0"/>
              <a:t>The Nuts and Bolts of New Ventures Copyright 2025, Joe Hadzima</a:t>
            </a:r>
          </a:p>
        </p:txBody>
      </p:sp>
      <p:sp>
        <p:nvSpPr>
          <p:cNvPr id="6" name="Slide Number Placeholder 5"/>
          <p:cNvSpPr>
            <a:spLocks noGrp="1"/>
          </p:cNvSpPr>
          <p:nvPr>
            <p:ph type="sldNum" sz="quarter" idx="12"/>
          </p:nvPr>
        </p:nvSpPr>
        <p:spPr/>
        <p:txBody>
          <a:bodyPr/>
          <a:lstStyle/>
          <a:p>
            <a:fld id="{C5D2E22F-2C66-4D48-B63C-03CC997E3D00}" type="slidenum">
              <a:rPr lang="en-US" smtClean="0"/>
              <a:pPr/>
              <a:t>9</a:t>
            </a:fld>
            <a:endParaRPr lang="en-US" dirty="0"/>
          </a:p>
        </p:txBody>
      </p:sp>
      <p:sp>
        <p:nvSpPr>
          <p:cNvPr id="2" name="Rectangle 1">
            <a:extLst>
              <a:ext uri="{FF2B5EF4-FFF2-40B4-BE49-F238E27FC236}">
                <a16:creationId xmlns:a16="http://schemas.microsoft.com/office/drawing/2014/main" id="{6F74A2DC-4EC0-4A00-BDC6-A34D105A8259}"/>
              </a:ext>
            </a:extLst>
          </p:cNvPr>
          <p:cNvSpPr/>
          <p:nvPr/>
        </p:nvSpPr>
        <p:spPr>
          <a:xfrm>
            <a:off x="228600" y="1849877"/>
            <a:ext cx="4572000" cy="707886"/>
          </a:xfrm>
          <a:prstGeom prst="rect">
            <a:avLst/>
          </a:prstGeom>
        </p:spPr>
        <p:txBody>
          <a:bodyPr>
            <a:spAutoFit/>
          </a:bodyPr>
          <a:lstStyle/>
          <a:p>
            <a:pPr algn="ctr"/>
            <a:r>
              <a:rPr lang="en-US" sz="2000" b="1" dirty="0">
                <a:solidFill>
                  <a:srgbClr val="760025"/>
                </a:solidFill>
                <a:latin typeface="Arial" panose="020B0604020202020204" pitchFamily="34" charset="0"/>
                <a:cs typeface="Arial" panose="020B0604020202020204" pitchFamily="34" charset="0"/>
              </a:rPr>
              <a:t>He Built a Trillion-Dollar Company. He Wouldn’t Do It Again</a:t>
            </a:r>
          </a:p>
        </p:txBody>
      </p:sp>
      <p:sp>
        <p:nvSpPr>
          <p:cNvPr id="7" name="Rectangle 6">
            <a:extLst>
              <a:ext uri="{FF2B5EF4-FFF2-40B4-BE49-F238E27FC236}">
                <a16:creationId xmlns:a16="http://schemas.microsoft.com/office/drawing/2014/main" id="{E9E969B2-BF6D-4F7C-9C8E-12B70CBF8CDB}"/>
              </a:ext>
            </a:extLst>
          </p:cNvPr>
          <p:cNvSpPr/>
          <p:nvPr/>
        </p:nvSpPr>
        <p:spPr>
          <a:xfrm>
            <a:off x="849246" y="5920531"/>
            <a:ext cx="2935419" cy="400110"/>
          </a:xfrm>
          <a:prstGeom prst="rect">
            <a:avLst/>
          </a:prstGeom>
        </p:spPr>
        <p:txBody>
          <a:bodyPr wrap="none">
            <a:spAutoFit/>
          </a:bodyPr>
          <a:lstStyle/>
          <a:p>
            <a:r>
              <a:rPr lang="en-US" sz="2000" b="1" dirty="0">
                <a:solidFill>
                  <a:srgbClr val="760025"/>
                </a:solidFill>
                <a:latin typeface="Arial" panose="020B0604020202020204" pitchFamily="34" charset="0"/>
                <a:cs typeface="Arial" panose="020B0604020202020204" pitchFamily="34" charset="0"/>
              </a:rPr>
              <a:t>Jensen Huang - Nvidia</a:t>
            </a:r>
          </a:p>
        </p:txBody>
      </p:sp>
      <p:grpSp>
        <p:nvGrpSpPr>
          <p:cNvPr id="14" name="Group 13">
            <a:extLst>
              <a:ext uri="{FF2B5EF4-FFF2-40B4-BE49-F238E27FC236}">
                <a16:creationId xmlns:a16="http://schemas.microsoft.com/office/drawing/2014/main" id="{2EB7E464-A601-4985-AF24-0AF881AE34EE}"/>
              </a:ext>
            </a:extLst>
          </p:cNvPr>
          <p:cNvGrpSpPr/>
          <p:nvPr/>
        </p:nvGrpSpPr>
        <p:grpSpPr>
          <a:xfrm>
            <a:off x="4724400" y="2286000"/>
            <a:ext cx="3788872" cy="2972170"/>
            <a:chOff x="4808809" y="2021312"/>
            <a:chExt cx="3628263" cy="2739368"/>
          </a:xfrm>
        </p:grpSpPr>
        <p:sp>
          <p:nvSpPr>
            <p:cNvPr id="8" name="Rectangle 7">
              <a:extLst>
                <a:ext uri="{FF2B5EF4-FFF2-40B4-BE49-F238E27FC236}">
                  <a16:creationId xmlns:a16="http://schemas.microsoft.com/office/drawing/2014/main" id="{95363F89-8F06-4FE6-A3A4-F8F2734A3858}"/>
                </a:ext>
              </a:extLst>
            </p:cNvPr>
            <p:cNvSpPr/>
            <p:nvPr/>
          </p:nvSpPr>
          <p:spPr>
            <a:xfrm>
              <a:off x="4882988" y="2292757"/>
              <a:ext cx="3479903" cy="2467923"/>
            </a:xfrm>
            <a:prstGeom prst="rect">
              <a:avLst/>
            </a:prstGeom>
          </p:spPr>
          <p:txBody>
            <a:bodyPr wrap="square">
              <a:spAutoFit/>
            </a:bodyPr>
            <a:lstStyle/>
            <a:p>
              <a:r>
                <a:rPr lang="en-US" sz="1400" b="1" dirty="0">
                  <a:solidFill>
                    <a:srgbClr val="4D6778"/>
                  </a:solidFill>
                  <a:latin typeface="Arial" panose="020B0604020202020204" pitchFamily="34" charset="0"/>
                  <a:cs typeface="Arial" panose="020B0604020202020204" pitchFamily="34" charset="0"/>
                </a:rPr>
                <a:t>If he had known three decades ago what If he had known today, he never would have founded one of the world’s most valuable companies. </a:t>
              </a:r>
            </a:p>
            <a:p>
              <a:endParaRPr lang="en-US" sz="1400" b="1" dirty="0">
                <a:solidFill>
                  <a:srgbClr val="4D6778"/>
                </a:solidFill>
                <a:latin typeface="Arial" panose="020B0604020202020204" pitchFamily="34" charset="0"/>
                <a:cs typeface="Arial" panose="020B0604020202020204" pitchFamily="34" charset="0"/>
              </a:endParaRPr>
            </a:p>
            <a:p>
              <a:r>
                <a:rPr lang="en-US" sz="1400" b="1" dirty="0">
                  <a:solidFill>
                    <a:srgbClr val="4D6778"/>
                  </a:solidFill>
                  <a:latin typeface="Arial" panose="020B0604020202020204" pitchFamily="34" charset="0"/>
                  <a:cs typeface="Arial" panose="020B0604020202020204" pitchFamily="34" charset="0"/>
                </a:rPr>
                <a:t>“If we realized the pain and suffering and how vulnerable you’re going to feel, the challenges that you’re going to endure, the embarrassment and the shame and the list of all the things that go wrong,” he said, “nobody in their right mind would do it.” </a:t>
              </a:r>
            </a:p>
          </p:txBody>
        </p:sp>
        <p:pic>
          <p:nvPicPr>
            <p:cNvPr id="13" name="Picture 12">
              <a:extLst>
                <a:ext uri="{FF2B5EF4-FFF2-40B4-BE49-F238E27FC236}">
                  <a16:creationId xmlns:a16="http://schemas.microsoft.com/office/drawing/2014/main" id="{912F2C10-FAA7-4863-A546-4CA7BC647738}"/>
                </a:ext>
              </a:extLst>
            </p:cNvPr>
            <p:cNvPicPr>
              <a:picLocks noChangeAspect="1"/>
            </p:cNvPicPr>
            <p:nvPr/>
          </p:nvPicPr>
          <p:blipFill>
            <a:blip r:embed="rId3"/>
            <a:stretch>
              <a:fillRect/>
            </a:stretch>
          </p:blipFill>
          <p:spPr>
            <a:xfrm>
              <a:off x="4808809" y="2021312"/>
              <a:ext cx="3628263" cy="474726"/>
            </a:xfrm>
            <a:prstGeom prst="rect">
              <a:avLst/>
            </a:prstGeom>
          </p:spPr>
        </p:pic>
      </p:grpSp>
      <p:pic>
        <p:nvPicPr>
          <p:cNvPr id="10" name="Picture 9">
            <a:extLst>
              <a:ext uri="{FF2B5EF4-FFF2-40B4-BE49-F238E27FC236}">
                <a16:creationId xmlns:a16="http://schemas.microsoft.com/office/drawing/2014/main" id="{D8FBA268-64B8-4E98-BA39-3F84336048F9}"/>
              </a:ext>
            </a:extLst>
          </p:cNvPr>
          <p:cNvPicPr>
            <a:picLocks noChangeAspect="1"/>
          </p:cNvPicPr>
          <p:nvPr/>
        </p:nvPicPr>
        <p:blipFill>
          <a:blip r:embed="rId4"/>
          <a:stretch>
            <a:fillRect/>
          </a:stretch>
        </p:blipFill>
        <p:spPr>
          <a:xfrm>
            <a:off x="1295400" y="2656388"/>
            <a:ext cx="2043112" cy="3032065"/>
          </a:xfrm>
          <a:prstGeom prst="rect">
            <a:avLst/>
          </a:prstGeom>
        </p:spPr>
      </p:pic>
      <p:sp>
        <p:nvSpPr>
          <p:cNvPr id="11" name="TextBox 10">
            <a:extLst>
              <a:ext uri="{FF2B5EF4-FFF2-40B4-BE49-F238E27FC236}">
                <a16:creationId xmlns:a16="http://schemas.microsoft.com/office/drawing/2014/main" id="{9FF684DA-76A7-4629-88A0-30FA87686C91}"/>
              </a:ext>
            </a:extLst>
          </p:cNvPr>
          <p:cNvSpPr txBox="1"/>
          <p:nvPr/>
        </p:nvSpPr>
        <p:spPr>
          <a:xfrm>
            <a:off x="1066800" y="5679204"/>
            <a:ext cx="2803801" cy="246221"/>
          </a:xfrm>
          <a:prstGeom prst="rect">
            <a:avLst/>
          </a:prstGeom>
          <a:noFill/>
        </p:spPr>
        <p:txBody>
          <a:bodyPr wrap="square" rtlCol="0">
            <a:spAutoFit/>
          </a:bodyPr>
          <a:lstStyle/>
          <a:p>
            <a:r>
              <a:rPr lang="en-US" sz="1000" dirty="0"/>
              <a:t>Image by </a:t>
            </a:r>
            <a:r>
              <a:rPr lang="en-US" sz="1000" dirty="0">
                <a:hlinkClick r:id="rId5"/>
              </a:rPr>
              <a:t>European Union </a:t>
            </a:r>
            <a:r>
              <a:rPr lang="en-US" sz="1000" dirty="0"/>
              <a:t>on Wikimedia. CC BY.</a:t>
            </a:r>
          </a:p>
        </p:txBody>
      </p:sp>
      <p:sp>
        <p:nvSpPr>
          <p:cNvPr id="12" name="TextBox 11">
            <a:extLst>
              <a:ext uri="{FF2B5EF4-FFF2-40B4-BE49-F238E27FC236}">
                <a16:creationId xmlns:a16="http://schemas.microsoft.com/office/drawing/2014/main" id="{377BE6F5-A3CA-4A73-B404-EC9AF8FFC979}"/>
              </a:ext>
            </a:extLst>
          </p:cNvPr>
          <p:cNvSpPr txBox="1"/>
          <p:nvPr/>
        </p:nvSpPr>
        <p:spPr>
          <a:xfrm>
            <a:off x="5029200" y="5577111"/>
            <a:ext cx="3628262" cy="553998"/>
          </a:xfrm>
          <a:prstGeom prst="rect">
            <a:avLst/>
          </a:prstGeom>
          <a:noFill/>
        </p:spPr>
        <p:txBody>
          <a:bodyPr wrap="square" rtlCol="0">
            <a:spAutoFit/>
          </a:bodyPr>
          <a:lstStyle/>
          <a:p>
            <a:r>
              <a:rPr lang="en-US" sz="1000" dirty="0"/>
              <a:t>© The Wall Street Journal. All rights reserved. This content is excluded from our Creative Commons license. For more information, see https://ocw.mit.edu/help/faq-fair-use/</a:t>
            </a:r>
          </a:p>
        </p:txBody>
      </p:sp>
    </p:spTree>
    <p:extLst>
      <p:ext uri="{BB962C8B-B14F-4D97-AF65-F5344CB8AC3E}">
        <p14:creationId xmlns:p14="http://schemas.microsoft.com/office/powerpoint/2010/main" val="74939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utsBol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NutsBolts</Template>
  <TotalTime>37839</TotalTime>
  <Words>2904</Words>
  <Application>Microsoft Office PowerPoint</Application>
  <PresentationFormat>On-screen Show (4:3)</PresentationFormat>
  <Paragraphs>522</Paragraphs>
  <Slides>45</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Arial Narrow</vt:lpstr>
      <vt:lpstr>Calibri</vt:lpstr>
      <vt:lpstr>Times New Roman</vt:lpstr>
      <vt:lpstr>Wingdings</vt:lpstr>
      <vt:lpstr>NutsBolts</vt:lpstr>
      <vt:lpstr>Custom Design</vt:lpstr>
      <vt:lpstr>The Nuts and Bolts of New Ventures MIT Course 15.393 (36th Year)</vt:lpstr>
      <vt:lpstr>Session 1 – Part 1</vt:lpstr>
      <vt:lpstr>Why Are You Here?</vt:lpstr>
      <vt:lpstr>So Many Questions You Need To Answer</vt:lpstr>
      <vt:lpstr>Questions You Need To Answer</vt:lpstr>
      <vt:lpstr>Questions You Need To Answer</vt:lpstr>
      <vt:lpstr>Questions You Need To Answer</vt:lpstr>
      <vt:lpstr>What’s The Reward?</vt:lpstr>
      <vt:lpstr>The Reality</vt:lpstr>
      <vt:lpstr>The Reality</vt:lpstr>
      <vt:lpstr>Perhaps All Is Not Dismal?</vt:lpstr>
      <vt:lpstr>Why This Course?</vt:lpstr>
      <vt:lpstr>What Will You Get?</vt:lpstr>
      <vt:lpstr>Personal Questions For You</vt:lpstr>
      <vt:lpstr>Tonight’s Plan</vt:lpstr>
      <vt:lpstr>Who Are You?</vt:lpstr>
      <vt:lpstr>Who Are We?</vt:lpstr>
      <vt:lpstr>Who Are We?</vt:lpstr>
      <vt:lpstr>Who Are We? nutsandbolts-ta@mit.edu</vt:lpstr>
      <vt:lpstr>Who Are We? nutsandbolts-ta@mit.edu</vt:lpstr>
      <vt:lpstr>Tonight’s Plan</vt:lpstr>
      <vt:lpstr>All You Need To Do Is:</vt:lpstr>
      <vt:lpstr>The 3 Whys</vt:lpstr>
      <vt:lpstr>Lessons Learned</vt:lpstr>
      <vt:lpstr>Lessons Learned</vt:lpstr>
      <vt:lpstr>What Makes an Idea Valuable?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 Vision  Statement</vt:lpstr>
      <vt:lpstr>A Supported Vision</vt:lpstr>
      <vt:lpstr>A Dozen Real Challenges</vt:lpstr>
      <vt:lpstr>Tonight’s Plan</vt:lpstr>
      <vt:lpstr>BREAK Time &amp; Interest Groups</vt:lpstr>
      <vt:lpstr>Interest Groups - WhatsApp</vt:lpstr>
      <vt:lpstr>The Nuts and Bolts of New Ventures Course Information</vt:lpstr>
      <vt:lpstr>Tonight’s Plan</vt:lpstr>
      <vt:lpstr>Next Time</vt:lpstr>
      <vt:lpstr>PowerPoint Presentation</vt:lpstr>
    </vt:vector>
  </TitlesOfParts>
  <Company>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Nuts and Bolts of New Ventures/Business Plans MIT Course 15.S21</dc:title>
  <dc:creator>Joe</dc:creator>
  <dc:description>Copyright Joe Hadzima - May be used for Non-proift educational purposes with attribution</dc:description>
  <cp:lastModifiedBy>Cheryl Siegel</cp:lastModifiedBy>
  <cp:revision>464</cp:revision>
  <cp:lastPrinted>2019-01-22T15:18:02Z</cp:lastPrinted>
  <dcterms:created xsi:type="dcterms:W3CDTF">2015-01-15T00:11:27Z</dcterms:created>
  <dcterms:modified xsi:type="dcterms:W3CDTF">2026-03-10T20:10:35Z</dcterms:modified>
</cp:coreProperties>
</file>