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6"/>
  </p:notesMasterIdLst>
  <p:sldIdLst>
    <p:sldId id="1608" r:id="rId2"/>
    <p:sldId id="1593" r:id="rId3"/>
    <p:sldId id="283" r:id="rId4"/>
    <p:sldId id="1627" r:id="rId5"/>
    <p:sldId id="1617" r:id="rId6"/>
    <p:sldId id="1539" r:id="rId7"/>
    <p:sldId id="1604" r:id="rId8"/>
    <p:sldId id="1647" r:id="rId9"/>
    <p:sldId id="1585" r:id="rId10"/>
    <p:sldId id="1587" r:id="rId11"/>
    <p:sldId id="1649" r:id="rId12"/>
    <p:sldId id="1633" r:id="rId13"/>
    <p:sldId id="1619" r:id="rId14"/>
    <p:sldId id="1605" r:id="rId15"/>
    <p:sldId id="1634" r:id="rId16"/>
    <p:sldId id="1635" r:id="rId17"/>
    <p:sldId id="1595" r:id="rId18"/>
    <p:sldId id="1598" r:id="rId19"/>
    <p:sldId id="1552" r:id="rId20"/>
    <p:sldId id="1628" r:id="rId21"/>
    <p:sldId id="1648" r:id="rId22"/>
    <p:sldId id="688" r:id="rId23"/>
    <p:sldId id="1621" r:id="rId24"/>
    <p:sldId id="1365" r:id="rId25"/>
    <p:sldId id="1624" r:id="rId26"/>
    <p:sldId id="1623" r:id="rId27"/>
    <p:sldId id="1640" r:id="rId28"/>
    <p:sldId id="1641" r:id="rId29"/>
    <p:sldId id="1615" r:id="rId30"/>
    <p:sldId id="267" r:id="rId31"/>
    <p:sldId id="995" r:id="rId32"/>
    <p:sldId id="1559" r:id="rId33"/>
    <p:sldId id="1638" r:id="rId34"/>
    <p:sldId id="1642" r:id="rId35"/>
  </p:sldIdLst>
  <p:sldSz cx="9144000" cy="5143500" type="screen16x9"/>
  <p:notesSz cx="6858000" cy="9144000"/>
  <p:embeddedFontLst>
    <p:embeddedFont>
      <p:font typeface="Roboto" panose="020B0604020202020204" charset="0"/>
      <p:regular r:id="rId37"/>
      <p:bold r:id="rId38"/>
      <p:italic r:id="rId39"/>
      <p:boldItalic r:id="rId40"/>
    </p:embeddedFont>
    <p:embeddedFont>
      <p:font typeface="宋体" panose="02010600030101010101" pitchFamily="2" charset="-122"/>
      <p:regular r:id="rId41"/>
    </p:embeddedFont>
    <p:embeddedFont>
      <p:font typeface="Gill Sans MT" panose="020B0502020104020203" pitchFamily="34" charset="0"/>
      <p:regular r:id="rId42"/>
      <p:bold r:id="rId43"/>
      <p:italic r:id="rId44"/>
      <p:boldItalic r:id="rId45"/>
    </p:embeddedFont>
    <p:embeddedFont>
      <p:font typeface="Eurostile" panose="020B0604020202020204" charset="0"/>
      <p:regular r:id="rId46"/>
      <p:bold r:id="rId47"/>
    </p:embeddedFont>
    <p:embeddedFont>
      <p:font typeface="Baskerville Old Face" panose="02020602080505020303" pitchFamily="18" charset="0"/>
      <p:regular r:id="rId48"/>
    </p:embeddedFont>
    <p:embeddedFont>
      <p:font typeface="Calibri" panose="020F0502020204030204" pitchFamily="34" charset="0"/>
      <p:regular r:id="rId49"/>
      <p:bold r:id="rId50"/>
      <p:italic r:id="rId51"/>
      <p:boldItalic r:id="rId52"/>
    </p:embeddedFont>
    <p:embeddedFont>
      <p:font typeface="Franklin Gothic Book" panose="020B0503020102020204" pitchFamily="34" charset="0"/>
      <p:regular r:id="rId53"/>
      <p:italic r:id="rId54"/>
    </p:embeddedFont>
    <p:embeddedFont>
      <p:font typeface="Tahoma" panose="020B0604030504040204" pitchFamily="34" charset="0"/>
      <p:regular r:id="rId55"/>
      <p:bold r:id="rId56"/>
    </p:embeddedFont>
    <p:embeddedFont>
      <p:font typeface="Helvetica" panose="020B0604020202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Francisco Palacios" initials="" lastIdx="2" clrIdx="0"/>
  <p:cmAuthor id="1" name="Juan Palacios" initials="MOU" lastIdx="1" clrIdx="1"/>
  <p:cmAuthor id="2" name="ycfan" initials="y" lastIdx="1" clrIdx="2">
    <p:extLst>
      <p:ext uri="{19B8F6BF-5375-455C-9EA6-DF929625EA0E}">
        <p15:presenceInfo xmlns:p15="http://schemas.microsoft.com/office/powerpoint/2012/main" userId="ycf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0405"/>
    <a:srgbClr val="00602B"/>
    <a:srgbClr val="980000"/>
    <a:srgbClr val="D7E7F0"/>
    <a:srgbClr val="F5F8FD"/>
    <a:srgbClr val="F1F2F3"/>
    <a:srgbClr val="FEF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C6483C-AFB3-49CA-9634-CF0214656E38}">
  <a:tblStyle styleId="{0BC6483C-AFB3-49CA-9634-CF0214656E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7" autoAdjust="0"/>
    <p:restoredTop sz="77920" autoAdjust="0"/>
  </p:normalViewPr>
  <p:slideViewPr>
    <p:cSldViewPr snapToGrid="0">
      <p:cViewPr varScale="1">
        <p:scale>
          <a:sx n="71" d="100"/>
          <a:sy n="71" d="100"/>
        </p:scale>
        <p:origin x="1344" y="-52"/>
      </p:cViewPr>
      <p:guideLst>
        <p:guide orient="horz" pos="1597"/>
        <p:guide pos="2880"/>
      </p:guideLst>
    </p:cSldViewPr>
  </p:slideViewPr>
  <p:notesTextViewPr>
    <p:cViewPr>
      <p:scale>
        <a:sx n="300" d="100"/>
        <a:sy n="3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98C26-971F-AF4B-96A3-1B50C18E7D65}"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07988EC8-C92E-7947-960C-B577091A63A1}">
      <dgm:prSet phldrT="[Text]"/>
      <dgm:spPr>
        <a:solidFill>
          <a:srgbClr val="C00000"/>
        </a:solidFill>
      </dgm:spPr>
      <dgm:t>
        <a:bodyPr/>
        <a:lstStyle/>
        <a:p>
          <a:r>
            <a:rPr lang="en-US" dirty="0">
              <a:latin typeface="Baskerville" panose="02020502070401020303"/>
            </a:rPr>
            <a:t>REITs</a:t>
          </a:r>
        </a:p>
      </dgm:t>
    </dgm:pt>
    <dgm:pt modelId="{A3B8E8A3-B5DB-8B4E-92C6-A89E4B0102F8}" type="parTrans" cxnId="{9A3D32E1-2116-4E4F-9CB8-FDA0E1F5F2ED}">
      <dgm:prSet/>
      <dgm:spPr/>
      <dgm:t>
        <a:bodyPr/>
        <a:lstStyle/>
        <a:p>
          <a:endParaRPr lang="en-US">
            <a:latin typeface="Baskerville" panose="02020502070401020303"/>
          </a:endParaRPr>
        </a:p>
      </dgm:t>
    </dgm:pt>
    <dgm:pt modelId="{661EFAEE-5114-0C46-AF03-7E920731F29F}" type="sibTrans" cxnId="{9A3D32E1-2116-4E4F-9CB8-FDA0E1F5F2ED}">
      <dgm:prSet/>
      <dgm:spPr/>
      <dgm:t>
        <a:bodyPr/>
        <a:lstStyle/>
        <a:p>
          <a:endParaRPr lang="en-US">
            <a:latin typeface="Baskerville" panose="02020502070401020303"/>
          </a:endParaRPr>
        </a:p>
      </dgm:t>
    </dgm:pt>
    <dgm:pt modelId="{5D6BCD29-AB00-9A4F-BB50-99A638BF517D}">
      <dgm:prSet phldrT="[Text]"/>
      <dgm:spPr>
        <a:solidFill>
          <a:srgbClr val="C00000"/>
        </a:solidFill>
      </dgm:spPr>
      <dgm:t>
        <a:bodyPr/>
        <a:lstStyle/>
        <a:p>
          <a:r>
            <a:rPr lang="en-US" dirty="0">
              <a:latin typeface="Baskerville" panose="02020502070401020303"/>
            </a:rPr>
            <a:t>Corporate Bonds</a:t>
          </a:r>
        </a:p>
      </dgm:t>
    </dgm:pt>
    <dgm:pt modelId="{5C6B8E35-D874-8248-A59E-4D39DE9DF040}" type="parTrans" cxnId="{D4CF03A2-8454-4249-AD03-D58AD195819F}">
      <dgm:prSet/>
      <dgm:spPr/>
      <dgm:t>
        <a:bodyPr/>
        <a:lstStyle/>
        <a:p>
          <a:endParaRPr lang="en-US">
            <a:latin typeface="Baskerville" panose="02020502070401020303"/>
          </a:endParaRPr>
        </a:p>
      </dgm:t>
    </dgm:pt>
    <dgm:pt modelId="{4ADC7D14-0C88-DD40-96D2-D4BD0146BAB4}" type="sibTrans" cxnId="{D4CF03A2-8454-4249-AD03-D58AD195819F}">
      <dgm:prSet/>
      <dgm:spPr/>
      <dgm:t>
        <a:bodyPr/>
        <a:lstStyle/>
        <a:p>
          <a:endParaRPr lang="en-US">
            <a:latin typeface="Baskerville" panose="02020502070401020303"/>
          </a:endParaRPr>
        </a:p>
      </dgm:t>
    </dgm:pt>
    <dgm:pt modelId="{1F653F8F-876C-3F40-A08F-B27CDF726787}">
      <dgm:prSet phldrT="[Text]"/>
      <dgm:spPr>
        <a:solidFill>
          <a:srgbClr val="C00000"/>
        </a:solidFill>
      </dgm:spPr>
      <dgm:t>
        <a:bodyPr/>
        <a:lstStyle/>
        <a:p>
          <a:r>
            <a:rPr lang="en-US" dirty="0">
              <a:latin typeface="Baskerville" panose="02020502070401020303"/>
            </a:rPr>
            <a:t>Equity</a:t>
          </a:r>
        </a:p>
      </dgm:t>
    </dgm:pt>
    <dgm:pt modelId="{69A60FAE-16B7-5C44-BEC5-53E100250096}" type="parTrans" cxnId="{63325386-23E6-5542-B9FE-1A9D1852EECD}">
      <dgm:prSet/>
      <dgm:spPr/>
      <dgm:t>
        <a:bodyPr/>
        <a:lstStyle/>
        <a:p>
          <a:endParaRPr lang="en-US">
            <a:latin typeface="Baskerville" panose="02020502070401020303"/>
          </a:endParaRPr>
        </a:p>
      </dgm:t>
    </dgm:pt>
    <dgm:pt modelId="{659D290F-B481-444B-9E33-A165E99CAAF9}" type="sibTrans" cxnId="{63325386-23E6-5542-B9FE-1A9D1852EECD}">
      <dgm:prSet/>
      <dgm:spPr/>
      <dgm:t>
        <a:bodyPr/>
        <a:lstStyle/>
        <a:p>
          <a:endParaRPr lang="en-US">
            <a:latin typeface="Baskerville" panose="02020502070401020303"/>
          </a:endParaRPr>
        </a:p>
      </dgm:t>
    </dgm:pt>
    <dgm:pt modelId="{1AFD152B-923A-AA43-9C6A-F79A2D66F104}">
      <dgm:prSet phldrT="[Text]"/>
      <dgm:spPr>
        <a:solidFill>
          <a:srgbClr val="C00000"/>
        </a:solidFill>
      </dgm:spPr>
      <dgm:t>
        <a:bodyPr/>
        <a:lstStyle/>
        <a:p>
          <a:r>
            <a:rPr lang="en-US" dirty="0">
              <a:latin typeface="Baskerville" panose="02020502070401020303"/>
            </a:rPr>
            <a:t>Banks (mortgage or loans)</a:t>
          </a:r>
        </a:p>
      </dgm:t>
    </dgm:pt>
    <dgm:pt modelId="{80DFCF18-C572-CE42-9EBC-BD32493F9672}" type="parTrans" cxnId="{3ED9C318-9633-4546-AE6B-59A32F4E9D60}">
      <dgm:prSet/>
      <dgm:spPr/>
      <dgm:t>
        <a:bodyPr/>
        <a:lstStyle/>
        <a:p>
          <a:endParaRPr lang="en-US">
            <a:latin typeface="Baskerville" panose="02020502070401020303"/>
          </a:endParaRPr>
        </a:p>
      </dgm:t>
    </dgm:pt>
    <dgm:pt modelId="{AEFE0D1E-6CAD-5C4D-ADEA-C93738F598E5}" type="sibTrans" cxnId="{3ED9C318-9633-4546-AE6B-59A32F4E9D60}">
      <dgm:prSet/>
      <dgm:spPr/>
      <dgm:t>
        <a:bodyPr/>
        <a:lstStyle/>
        <a:p>
          <a:endParaRPr lang="en-US">
            <a:latin typeface="Baskerville" panose="02020502070401020303"/>
          </a:endParaRPr>
        </a:p>
      </dgm:t>
    </dgm:pt>
    <dgm:pt modelId="{2F1F516C-2256-734A-AA42-CBF74921B78D}">
      <dgm:prSet phldrT="[Text]"/>
      <dgm:spPr>
        <a:solidFill>
          <a:srgbClr val="C00000"/>
        </a:solidFill>
      </dgm:spPr>
      <dgm:t>
        <a:bodyPr/>
        <a:lstStyle/>
        <a:p>
          <a:r>
            <a:rPr lang="en-US" dirty="0">
              <a:latin typeface="Baskerville" panose="02020502070401020303"/>
            </a:rPr>
            <a:t>Existing equity (re-invest)</a:t>
          </a:r>
        </a:p>
      </dgm:t>
    </dgm:pt>
    <dgm:pt modelId="{3E1F6427-5F9F-754A-B027-F00ABC5C7E30}" type="parTrans" cxnId="{92198F93-C3C1-6249-9956-B2686A6C85AF}">
      <dgm:prSet/>
      <dgm:spPr/>
      <dgm:t>
        <a:bodyPr/>
        <a:lstStyle/>
        <a:p>
          <a:endParaRPr lang="en-US">
            <a:latin typeface="Baskerville" panose="02020502070401020303"/>
          </a:endParaRPr>
        </a:p>
      </dgm:t>
    </dgm:pt>
    <dgm:pt modelId="{7F9E2714-57B3-9640-B3F6-71B5FBF12B0B}" type="sibTrans" cxnId="{92198F93-C3C1-6249-9956-B2686A6C85AF}">
      <dgm:prSet/>
      <dgm:spPr/>
      <dgm:t>
        <a:bodyPr/>
        <a:lstStyle/>
        <a:p>
          <a:endParaRPr lang="en-US">
            <a:latin typeface="Baskerville" panose="02020502070401020303"/>
          </a:endParaRPr>
        </a:p>
      </dgm:t>
    </dgm:pt>
    <dgm:pt modelId="{BB2D2683-2DE2-D242-94F0-E535AAB2B269}">
      <dgm:prSet phldrT="[Text]"/>
      <dgm:spPr>
        <a:solidFill>
          <a:srgbClr val="C00000"/>
        </a:solidFill>
      </dgm:spPr>
      <dgm:t>
        <a:bodyPr/>
        <a:lstStyle/>
        <a:p>
          <a:r>
            <a:rPr lang="en-US" dirty="0">
              <a:latin typeface="Baskerville" panose="02020502070401020303"/>
            </a:rPr>
            <a:t>Capital market (new shareholders)</a:t>
          </a:r>
        </a:p>
      </dgm:t>
    </dgm:pt>
    <dgm:pt modelId="{416BDF91-96A2-0A41-8B86-5CD4F240B181}" type="parTrans" cxnId="{AF64A60A-E48B-2E4A-837E-82444CD8728C}">
      <dgm:prSet/>
      <dgm:spPr/>
      <dgm:t>
        <a:bodyPr/>
        <a:lstStyle/>
        <a:p>
          <a:endParaRPr lang="en-US">
            <a:latin typeface="Baskerville" panose="02020502070401020303"/>
          </a:endParaRPr>
        </a:p>
      </dgm:t>
    </dgm:pt>
    <dgm:pt modelId="{1910C543-6512-964F-903D-C218E39AB4AE}" type="sibTrans" cxnId="{AF64A60A-E48B-2E4A-837E-82444CD8728C}">
      <dgm:prSet/>
      <dgm:spPr/>
      <dgm:t>
        <a:bodyPr/>
        <a:lstStyle/>
        <a:p>
          <a:endParaRPr lang="en-US">
            <a:latin typeface="Baskerville" panose="02020502070401020303"/>
          </a:endParaRPr>
        </a:p>
      </dgm:t>
    </dgm:pt>
    <dgm:pt modelId="{21CFDBC5-1BDE-C945-99DD-030E38CE7A7B}" type="pres">
      <dgm:prSet presAssocID="{17098C26-971F-AF4B-96A3-1B50C18E7D65}" presName="cycle" presStyleCnt="0">
        <dgm:presLayoutVars>
          <dgm:chMax val="1"/>
          <dgm:dir/>
          <dgm:animLvl val="ctr"/>
          <dgm:resizeHandles val="exact"/>
        </dgm:presLayoutVars>
      </dgm:prSet>
      <dgm:spPr/>
      <dgm:t>
        <a:bodyPr/>
        <a:lstStyle/>
        <a:p>
          <a:endParaRPr lang="en-US"/>
        </a:p>
      </dgm:t>
    </dgm:pt>
    <dgm:pt modelId="{2B293A15-15BF-5D4A-93B4-9999B053903A}" type="pres">
      <dgm:prSet presAssocID="{07988EC8-C92E-7947-960C-B577091A63A1}" presName="centerShape" presStyleLbl="node0" presStyleIdx="0" presStyleCnt="1"/>
      <dgm:spPr/>
      <dgm:t>
        <a:bodyPr/>
        <a:lstStyle/>
        <a:p>
          <a:endParaRPr lang="en-US"/>
        </a:p>
      </dgm:t>
    </dgm:pt>
    <dgm:pt modelId="{D43725A2-4609-ED41-85BC-F1401CE4C062}" type="pres">
      <dgm:prSet presAssocID="{5C6B8E35-D874-8248-A59E-4D39DE9DF040}" presName="Name9" presStyleLbl="parChTrans1D2" presStyleIdx="0" presStyleCnt="3"/>
      <dgm:spPr/>
      <dgm:t>
        <a:bodyPr/>
        <a:lstStyle/>
        <a:p>
          <a:endParaRPr lang="en-US"/>
        </a:p>
      </dgm:t>
    </dgm:pt>
    <dgm:pt modelId="{B576972E-E1CD-F249-965D-57F04DB03813}" type="pres">
      <dgm:prSet presAssocID="{5C6B8E35-D874-8248-A59E-4D39DE9DF040}" presName="connTx" presStyleLbl="parChTrans1D2" presStyleIdx="0" presStyleCnt="3"/>
      <dgm:spPr/>
      <dgm:t>
        <a:bodyPr/>
        <a:lstStyle/>
        <a:p>
          <a:endParaRPr lang="en-US"/>
        </a:p>
      </dgm:t>
    </dgm:pt>
    <dgm:pt modelId="{E4108739-B59C-CD41-BE89-25DD19979CBA}" type="pres">
      <dgm:prSet presAssocID="{5D6BCD29-AB00-9A4F-BB50-99A638BF517D}" presName="node" presStyleLbl="node1" presStyleIdx="0" presStyleCnt="3" custRadScaleRad="98860" custRadScaleInc="211701">
        <dgm:presLayoutVars>
          <dgm:bulletEnabled val="1"/>
        </dgm:presLayoutVars>
      </dgm:prSet>
      <dgm:spPr/>
      <dgm:t>
        <a:bodyPr/>
        <a:lstStyle/>
        <a:p>
          <a:endParaRPr lang="en-US"/>
        </a:p>
      </dgm:t>
    </dgm:pt>
    <dgm:pt modelId="{8C9D8E93-4010-654C-BC85-4D62AAAC5FBA}" type="pres">
      <dgm:prSet presAssocID="{69A60FAE-16B7-5C44-BEC5-53E100250096}" presName="Name9" presStyleLbl="parChTrans1D2" presStyleIdx="1" presStyleCnt="3"/>
      <dgm:spPr/>
      <dgm:t>
        <a:bodyPr/>
        <a:lstStyle/>
        <a:p>
          <a:endParaRPr lang="en-US"/>
        </a:p>
      </dgm:t>
    </dgm:pt>
    <dgm:pt modelId="{89F33C58-0E38-894F-BF73-1C21F9ECD6C7}" type="pres">
      <dgm:prSet presAssocID="{69A60FAE-16B7-5C44-BEC5-53E100250096}" presName="connTx" presStyleLbl="parChTrans1D2" presStyleIdx="1" presStyleCnt="3"/>
      <dgm:spPr/>
      <dgm:t>
        <a:bodyPr/>
        <a:lstStyle/>
        <a:p>
          <a:endParaRPr lang="en-US"/>
        </a:p>
      </dgm:t>
    </dgm:pt>
    <dgm:pt modelId="{02C17B2F-02C0-2449-BE15-6F5B86185AB9}" type="pres">
      <dgm:prSet presAssocID="{1F653F8F-876C-3F40-A08F-B27CDF726787}" presName="node" presStyleLbl="node1" presStyleIdx="1" presStyleCnt="3" custRadScaleRad="88738" custRadScaleInc="-197906">
        <dgm:presLayoutVars>
          <dgm:bulletEnabled val="1"/>
        </dgm:presLayoutVars>
      </dgm:prSet>
      <dgm:spPr/>
      <dgm:t>
        <a:bodyPr/>
        <a:lstStyle/>
        <a:p>
          <a:endParaRPr lang="en-US"/>
        </a:p>
      </dgm:t>
    </dgm:pt>
    <dgm:pt modelId="{15990C40-6421-9D47-BE2C-04D82D923322}" type="pres">
      <dgm:prSet presAssocID="{80DFCF18-C572-CE42-9EBC-BD32493F9672}" presName="Name9" presStyleLbl="parChTrans1D2" presStyleIdx="2" presStyleCnt="3"/>
      <dgm:spPr/>
      <dgm:t>
        <a:bodyPr/>
        <a:lstStyle/>
        <a:p>
          <a:endParaRPr lang="en-US"/>
        </a:p>
      </dgm:t>
    </dgm:pt>
    <dgm:pt modelId="{5AC168A6-F749-2A46-9679-BC09D0B218B7}" type="pres">
      <dgm:prSet presAssocID="{80DFCF18-C572-CE42-9EBC-BD32493F9672}" presName="connTx" presStyleLbl="parChTrans1D2" presStyleIdx="2" presStyleCnt="3"/>
      <dgm:spPr/>
      <dgm:t>
        <a:bodyPr/>
        <a:lstStyle/>
        <a:p>
          <a:endParaRPr lang="en-US"/>
        </a:p>
      </dgm:t>
    </dgm:pt>
    <dgm:pt modelId="{A30BD0B1-0F1F-2D43-892C-646A7D3A79C0}" type="pres">
      <dgm:prSet presAssocID="{1AFD152B-923A-AA43-9C6A-F79A2D66F104}" presName="node" presStyleLbl="node1" presStyleIdx="2" presStyleCnt="3" custRadScaleRad="97873" custRadScaleInc="6744">
        <dgm:presLayoutVars>
          <dgm:bulletEnabled val="1"/>
        </dgm:presLayoutVars>
      </dgm:prSet>
      <dgm:spPr/>
      <dgm:t>
        <a:bodyPr/>
        <a:lstStyle/>
        <a:p>
          <a:endParaRPr lang="en-US"/>
        </a:p>
      </dgm:t>
    </dgm:pt>
  </dgm:ptLst>
  <dgm:cxnLst>
    <dgm:cxn modelId="{46692456-8762-874A-9396-27C68C18AFEA}" type="presOf" srcId="{17098C26-971F-AF4B-96A3-1B50C18E7D65}" destId="{21CFDBC5-1BDE-C945-99DD-030E38CE7A7B}" srcOrd="0" destOrd="0" presId="urn:microsoft.com/office/officeart/2005/8/layout/radial1"/>
    <dgm:cxn modelId="{1189D238-409C-6B45-B764-A280E8A5B84D}" type="presOf" srcId="{5C6B8E35-D874-8248-A59E-4D39DE9DF040}" destId="{B576972E-E1CD-F249-965D-57F04DB03813}" srcOrd="1" destOrd="0" presId="urn:microsoft.com/office/officeart/2005/8/layout/radial1"/>
    <dgm:cxn modelId="{A1F0B180-C14B-B140-AA4B-33C63A724F19}" type="presOf" srcId="{69A60FAE-16B7-5C44-BEC5-53E100250096}" destId="{8C9D8E93-4010-654C-BC85-4D62AAAC5FBA}" srcOrd="0" destOrd="0" presId="urn:microsoft.com/office/officeart/2005/8/layout/radial1"/>
    <dgm:cxn modelId="{3ED9C318-9633-4546-AE6B-59A32F4E9D60}" srcId="{07988EC8-C92E-7947-960C-B577091A63A1}" destId="{1AFD152B-923A-AA43-9C6A-F79A2D66F104}" srcOrd="2" destOrd="0" parTransId="{80DFCF18-C572-CE42-9EBC-BD32493F9672}" sibTransId="{AEFE0D1E-6CAD-5C4D-ADEA-C93738F598E5}"/>
    <dgm:cxn modelId="{E09D2F3E-FC34-D24D-B8C4-C6EF69EFF66C}" type="presOf" srcId="{5C6B8E35-D874-8248-A59E-4D39DE9DF040}" destId="{D43725A2-4609-ED41-85BC-F1401CE4C062}" srcOrd="0" destOrd="0" presId="urn:microsoft.com/office/officeart/2005/8/layout/radial1"/>
    <dgm:cxn modelId="{AF64A60A-E48B-2E4A-837E-82444CD8728C}" srcId="{1F653F8F-876C-3F40-A08F-B27CDF726787}" destId="{BB2D2683-2DE2-D242-94F0-E535AAB2B269}" srcOrd="1" destOrd="0" parTransId="{416BDF91-96A2-0A41-8B86-5CD4F240B181}" sibTransId="{1910C543-6512-964F-903D-C218E39AB4AE}"/>
    <dgm:cxn modelId="{FCA2CDCC-E8FB-D649-85A1-B8F9D3BE559E}" type="presOf" srcId="{80DFCF18-C572-CE42-9EBC-BD32493F9672}" destId="{5AC168A6-F749-2A46-9679-BC09D0B218B7}" srcOrd="1" destOrd="0" presId="urn:microsoft.com/office/officeart/2005/8/layout/radial1"/>
    <dgm:cxn modelId="{50E0C010-80CF-024F-BE1D-E2189D4C37B0}" type="presOf" srcId="{2F1F516C-2256-734A-AA42-CBF74921B78D}" destId="{02C17B2F-02C0-2449-BE15-6F5B86185AB9}" srcOrd="0" destOrd="1" presId="urn:microsoft.com/office/officeart/2005/8/layout/radial1"/>
    <dgm:cxn modelId="{D4CF03A2-8454-4249-AD03-D58AD195819F}" srcId="{07988EC8-C92E-7947-960C-B577091A63A1}" destId="{5D6BCD29-AB00-9A4F-BB50-99A638BF517D}" srcOrd="0" destOrd="0" parTransId="{5C6B8E35-D874-8248-A59E-4D39DE9DF040}" sibTransId="{4ADC7D14-0C88-DD40-96D2-D4BD0146BAB4}"/>
    <dgm:cxn modelId="{63325386-23E6-5542-B9FE-1A9D1852EECD}" srcId="{07988EC8-C92E-7947-960C-B577091A63A1}" destId="{1F653F8F-876C-3F40-A08F-B27CDF726787}" srcOrd="1" destOrd="0" parTransId="{69A60FAE-16B7-5C44-BEC5-53E100250096}" sibTransId="{659D290F-B481-444B-9E33-A165E99CAAF9}"/>
    <dgm:cxn modelId="{88CC2110-52E7-ED48-985C-70B59D14950D}" type="presOf" srcId="{1AFD152B-923A-AA43-9C6A-F79A2D66F104}" destId="{A30BD0B1-0F1F-2D43-892C-646A7D3A79C0}" srcOrd="0" destOrd="0" presId="urn:microsoft.com/office/officeart/2005/8/layout/radial1"/>
    <dgm:cxn modelId="{058408C7-A983-E44B-84D1-336F02CB64F6}" type="presOf" srcId="{69A60FAE-16B7-5C44-BEC5-53E100250096}" destId="{89F33C58-0E38-894F-BF73-1C21F9ECD6C7}" srcOrd="1" destOrd="0" presId="urn:microsoft.com/office/officeart/2005/8/layout/radial1"/>
    <dgm:cxn modelId="{F4704A30-BF13-8846-BFC7-2994D934B4C3}" type="presOf" srcId="{BB2D2683-2DE2-D242-94F0-E535AAB2B269}" destId="{02C17B2F-02C0-2449-BE15-6F5B86185AB9}" srcOrd="0" destOrd="2" presId="urn:microsoft.com/office/officeart/2005/8/layout/radial1"/>
    <dgm:cxn modelId="{CDC42FCE-0E17-1C45-92D6-864334FA7FDF}" type="presOf" srcId="{07988EC8-C92E-7947-960C-B577091A63A1}" destId="{2B293A15-15BF-5D4A-93B4-9999B053903A}" srcOrd="0" destOrd="0" presId="urn:microsoft.com/office/officeart/2005/8/layout/radial1"/>
    <dgm:cxn modelId="{0F825AC7-3CA5-E642-B7BA-3515F416D6B4}" type="presOf" srcId="{5D6BCD29-AB00-9A4F-BB50-99A638BF517D}" destId="{E4108739-B59C-CD41-BE89-25DD19979CBA}" srcOrd="0" destOrd="0" presId="urn:microsoft.com/office/officeart/2005/8/layout/radial1"/>
    <dgm:cxn modelId="{B2A79D9E-9131-8E47-8253-473A12AFED61}" type="presOf" srcId="{1F653F8F-876C-3F40-A08F-B27CDF726787}" destId="{02C17B2F-02C0-2449-BE15-6F5B86185AB9}" srcOrd="0" destOrd="0" presId="urn:microsoft.com/office/officeart/2005/8/layout/radial1"/>
    <dgm:cxn modelId="{FA471A00-17A9-A84A-92AF-67B13358DC48}" type="presOf" srcId="{80DFCF18-C572-CE42-9EBC-BD32493F9672}" destId="{15990C40-6421-9D47-BE2C-04D82D923322}" srcOrd="0" destOrd="0" presId="urn:microsoft.com/office/officeart/2005/8/layout/radial1"/>
    <dgm:cxn modelId="{92198F93-C3C1-6249-9956-B2686A6C85AF}" srcId="{1F653F8F-876C-3F40-A08F-B27CDF726787}" destId="{2F1F516C-2256-734A-AA42-CBF74921B78D}" srcOrd="0" destOrd="0" parTransId="{3E1F6427-5F9F-754A-B027-F00ABC5C7E30}" sibTransId="{7F9E2714-57B3-9640-B3F6-71B5FBF12B0B}"/>
    <dgm:cxn modelId="{9A3D32E1-2116-4E4F-9CB8-FDA0E1F5F2ED}" srcId="{17098C26-971F-AF4B-96A3-1B50C18E7D65}" destId="{07988EC8-C92E-7947-960C-B577091A63A1}" srcOrd="0" destOrd="0" parTransId="{A3B8E8A3-B5DB-8B4E-92C6-A89E4B0102F8}" sibTransId="{661EFAEE-5114-0C46-AF03-7E920731F29F}"/>
    <dgm:cxn modelId="{5841B3F2-2B5C-6840-9AE5-2EAA9D97BA2C}" type="presParOf" srcId="{21CFDBC5-1BDE-C945-99DD-030E38CE7A7B}" destId="{2B293A15-15BF-5D4A-93B4-9999B053903A}" srcOrd="0" destOrd="0" presId="urn:microsoft.com/office/officeart/2005/8/layout/radial1"/>
    <dgm:cxn modelId="{09249102-FF05-974C-8D14-FA89AE4BFF48}" type="presParOf" srcId="{21CFDBC5-1BDE-C945-99DD-030E38CE7A7B}" destId="{D43725A2-4609-ED41-85BC-F1401CE4C062}" srcOrd="1" destOrd="0" presId="urn:microsoft.com/office/officeart/2005/8/layout/radial1"/>
    <dgm:cxn modelId="{D4ABABB0-F232-F549-841A-62BFDBAB8C8D}" type="presParOf" srcId="{D43725A2-4609-ED41-85BC-F1401CE4C062}" destId="{B576972E-E1CD-F249-965D-57F04DB03813}" srcOrd="0" destOrd="0" presId="urn:microsoft.com/office/officeart/2005/8/layout/radial1"/>
    <dgm:cxn modelId="{92C9B740-D09A-9C43-8A27-67AF8419956E}" type="presParOf" srcId="{21CFDBC5-1BDE-C945-99DD-030E38CE7A7B}" destId="{E4108739-B59C-CD41-BE89-25DD19979CBA}" srcOrd="2" destOrd="0" presId="urn:microsoft.com/office/officeart/2005/8/layout/radial1"/>
    <dgm:cxn modelId="{58DFBAB0-B421-7F48-9CBB-D0BAD9DB81AF}" type="presParOf" srcId="{21CFDBC5-1BDE-C945-99DD-030E38CE7A7B}" destId="{8C9D8E93-4010-654C-BC85-4D62AAAC5FBA}" srcOrd="3" destOrd="0" presId="urn:microsoft.com/office/officeart/2005/8/layout/radial1"/>
    <dgm:cxn modelId="{0F631B2B-2DD2-3143-A313-92271279EDC8}" type="presParOf" srcId="{8C9D8E93-4010-654C-BC85-4D62AAAC5FBA}" destId="{89F33C58-0E38-894F-BF73-1C21F9ECD6C7}" srcOrd="0" destOrd="0" presId="urn:microsoft.com/office/officeart/2005/8/layout/radial1"/>
    <dgm:cxn modelId="{5A71FC08-3E79-3B4C-8E1F-EADD1593DEB1}" type="presParOf" srcId="{21CFDBC5-1BDE-C945-99DD-030E38CE7A7B}" destId="{02C17B2F-02C0-2449-BE15-6F5B86185AB9}" srcOrd="4" destOrd="0" presId="urn:microsoft.com/office/officeart/2005/8/layout/radial1"/>
    <dgm:cxn modelId="{6A3A0218-EA25-D44F-B8A7-E520458BAEFC}" type="presParOf" srcId="{21CFDBC5-1BDE-C945-99DD-030E38CE7A7B}" destId="{15990C40-6421-9D47-BE2C-04D82D923322}" srcOrd="5" destOrd="0" presId="urn:microsoft.com/office/officeart/2005/8/layout/radial1"/>
    <dgm:cxn modelId="{071511F1-E913-6745-BDD6-563D21FB1991}" type="presParOf" srcId="{15990C40-6421-9D47-BE2C-04D82D923322}" destId="{5AC168A6-F749-2A46-9679-BC09D0B218B7}" srcOrd="0" destOrd="0" presId="urn:microsoft.com/office/officeart/2005/8/layout/radial1"/>
    <dgm:cxn modelId="{C292F416-F1B4-6F47-820D-DC6446BCF3AF}" type="presParOf" srcId="{21CFDBC5-1BDE-C945-99DD-030E38CE7A7B}" destId="{A30BD0B1-0F1F-2D43-892C-646A7D3A79C0}" srcOrd="6"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93A15-15BF-5D4A-93B4-9999B053903A}">
      <dsp:nvSpPr>
        <dsp:cNvPr id="0" name=""/>
        <dsp:cNvSpPr/>
      </dsp:nvSpPr>
      <dsp:spPr>
        <a:xfrm>
          <a:off x="1319085" y="1270761"/>
          <a:ext cx="967830" cy="967830"/>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latin typeface="Baskerville" panose="02020502070401020303"/>
            </a:rPr>
            <a:t>REITs</a:t>
          </a:r>
        </a:p>
      </dsp:txBody>
      <dsp:txXfrm>
        <a:off x="1460820" y="1412496"/>
        <a:ext cx="684360" cy="684360"/>
      </dsp:txXfrm>
    </dsp:sp>
    <dsp:sp modelId="{D43725A2-4609-ED41-85BC-F1401CE4C062}">
      <dsp:nvSpPr>
        <dsp:cNvPr id="0" name=""/>
        <dsp:cNvSpPr/>
      </dsp:nvSpPr>
      <dsp:spPr>
        <a:xfrm rot="1967226">
          <a:off x="2192672" y="2050866"/>
          <a:ext cx="215306" cy="48311"/>
        </a:xfrm>
        <a:custGeom>
          <a:avLst/>
          <a:gdLst/>
          <a:ahLst/>
          <a:cxnLst/>
          <a:rect l="0" t="0" r="0" b="0"/>
          <a:pathLst>
            <a:path>
              <a:moveTo>
                <a:pt x="0" y="24155"/>
              </a:moveTo>
              <a:lnTo>
                <a:pt x="215306" y="241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Baskerville" panose="02020502070401020303"/>
          </a:endParaRPr>
        </a:p>
      </dsp:txBody>
      <dsp:txXfrm>
        <a:off x="2294942" y="2069639"/>
        <a:ext cx="10765" cy="10765"/>
      </dsp:txXfrm>
    </dsp:sp>
    <dsp:sp modelId="{E4108739-B59C-CD41-BE89-25DD19979CBA}">
      <dsp:nvSpPr>
        <dsp:cNvPr id="0" name=""/>
        <dsp:cNvSpPr/>
      </dsp:nvSpPr>
      <dsp:spPr>
        <a:xfrm>
          <a:off x="2313735" y="1911452"/>
          <a:ext cx="967830" cy="967830"/>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Baskerville" panose="02020502070401020303"/>
            </a:rPr>
            <a:t>Corporate Bonds</a:t>
          </a:r>
        </a:p>
      </dsp:txBody>
      <dsp:txXfrm>
        <a:off x="2455470" y="2053187"/>
        <a:ext cx="684360" cy="684360"/>
      </dsp:txXfrm>
    </dsp:sp>
    <dsp:sp modelId="{8C9D8E93-4010-654C-BC85-4D62AAAC5FBA}">
      <dsp:nvSpPr>
        <dsp:cNvPr id="0" name=""/>
        <dsp:cNvSpPr/>
      </dsp:nvSpPr>
      <dsp:spPr>
        <a:xfrm rot="16275384">
          <a:off x="1740063" y="1171543"/>
          <a:ext cx="150392" cy="48311"/>
        </a:xfrm>
        <a:custGeom>
          <a:avLst/>
          <a:gdLst/>
          <a:ahLst/>
          <a:cxnLst/>
          <a:rect l="0" t="0" r="0" b="0"/>
          <a:pathLst>
            <a:path>
              <a:moveTo>
                <a:pt x="0" y="24155"/>
              </a:moveTo>
              <a:lnTo>
                <a:pt x="150392" y="241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Baskerville" panose="02020502070401020303"/>
          </a:endParaRPr>
        </a:p>
      </dsp:txBody>
      <dsp:txXfrm>
        <a:off x="1811500" y="1191939"/>
        <a:ext cx="7519" cy="7519"/>
      </dsp:txXfrm>
    </dsp:sp>
    <dsp:sp modelId="{02C17B2F-02C0-2449-BE15-6F5B86185AB9}">
      <dsp:nvSpPr>
        <dsp:cNvPr id="0" name=""/>
        <dsp:cNvSpPr/>
      </dsp:nvSpPr>
      <dsp:spPr>
        <a:xfrm>
          <a:off x="1343603" y="152806"/>
          <a:ext cx="967830" cy="967830"/>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l" defTabSz="400050">
            <a:lnSpc>
              <a:spcPct val="90000"/>
            </a:lnSpc>
            <a:spcBef>
              <a:spcPct val="0"/>
            </a:spcBef>
            <a:spcAft>
              <a:spcPct val="35000"/>
            </a:spcAft>
          </a:pPr>
          <a:r>
            <a:rPr lang="en-US" sz="900" kern="1200" dirty="0">
              <a:latin typeface="Baskerville" panose="02020502070401020303"/>
            </a:rPr>
            <a:t>Equity</a:t>
          </a:r>
        </a:p>
        <a:p>
          <a:pPr marL="57150" lvl="1" indent="-57150" algn="l" defTabSz="311150">
            <a:lnSpc>
              <a:spcPct val="90000"/>
            </a:lnSpc>
            <a:spcBef>
              <a:spcPct val="0"/>
            </a:spcBef>
            <a:spcAft>
              <a:spcPct val="15000"/>
            </a:spcAft>
            <a:buChar char="••"/>
          </a:pPr>
          <a:r>
            <a:rPr lang="en-US" sz="700" kern="1200" dirty="0">
              <a:latin typeface="Baskerville" panose="02020502070401020303"/>
            </a:rPr>
            <a:t>Existing equity (re-invest)</a:t>
          </a:r>
        </a:p>
        <a:p>
          <a:pPr marL="57150" lvl="1" indent="-57150" algn="l" defTabSz="311150">
            <a:lnSpc>
              <a:spcPct val="90000"/>
            </a:lnSpc>
            <a:spcBef>
              <a:spcPct val="0"/>
            </a:spcBef>
            <a:spcAft>
              <a:spcPct val="15000"/>
            </a:spcAft>
            <a:buChar char="••"/>
          </a:pPr>
          <a:r>
            <a:rPr lang="en-US" sz="700" kern="1200" dirty="0">
              <a:latin typeface="Baskerville" panose="02020502070401020303"/>
            </a:rPr>
            <a:t>Capital market (new shareholders)</a:t>
          </a:r>
        </a:p>
      </dsp:txBody>
      <dsp:txXfrm>
        <a:off x="1485338" y="294541"/>
        <a:ext cx="684360" cy="684360"/>
      </dsp:txXfrm>
    </dsp:sp>
    <dsp:sp modelId="{15990C40-6421-9D47-BE2C-04D82D923322}">
      <dsp:nvSpPr>
        <dsp:cNvPr id="0" name=""/>
        <dsp:cNvSpPr/>
      </dsp:nvSpPr>
      <dsp:spPr>
        <a:xfrm rot="9242784">
          <a:off x="1115770" y="2000401"/>
          <a:ext cx="265506" cy="48311"/>
        </a:xfrm>
        <a:custGeom>
          <a:avLst/>
          <a:gdLst/>
          <a:ahLst/>
          <a:cxnLst/>
          <a:rect l="0" t="0" r="0" b="0"/>
          <a:pathLst>
            <a:path>
              <a:moveTo>
                <a:pt x="0" y="24155"/>
              </a:moveTo>
              <a:lnTo>
                <a:pt x="265506" y="241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Baskerville" panose="02020502070401020303"/>
          </a:endParaRPr>
        </a:p>
      </dsp:txBody>
      <dsp:txXfrm rot="10800000">
        <a:off x="1241886" y="2017919"/>
        <a:ext cx="13275" cy="13275"/>
      </dsp:txXfrm>
    </dsp:sp>
    <dsp:sp modelId="{A30BD0B1-0F1F-2D43-892C-646A7D3A79C0}">
      <dsp:nvSpPr>
        <dsp:cNvPr id="0" name=""/>
        <dsp:cNvSpPr/>
      </dsp:nvSpPr>
      <dsp:spPr>
        <a:xfrm>
          <a:off x="210131" y="1810522"/>
          <a:ext cx="967830" cy="967830"/>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latin typeface="Baskerville" panose="02020502070401020303"/>
            </a:rPr>
            <a:t>Banks (mortgage or loans)</a:t>
          </a:r>
        </a:p>
      </dsp:txBody>
      <dsp:txXfrm>
        <a:off x="351866" y="1952257"/>
        <a:ext cx="684360" cy="68436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nv.com/services/sustainability-report-assurance-1117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8806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ltLang="zh-CN" dirty="0"/>
              <a:t>Green bond beyond real estate. </a:t>
            </a:r>
            <a:endParaRPr lang="zh-CN" altLang="en-US" dirty="0"/>
          </a:p>
        </p:txBody>
      </p:sp>
    </p:spTree>
    <p:extLst>
      <p:ext uri="{BB962C8B-B14F-4D97-AF65-F5344CB8AC3E}">
        <p14:creationId xmlns:p14="http://schemas.microsoft.com/office/powerpoint/2010/main" val="287046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2929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ltLang="zh-CN" dirty="0"/>
              <a:t>Source: http://ir.bostonproperties.com/news-releases/news-release-details/boston-properties-prices-8500-million-offering-green-bonds-0</a:t>
            </a:r>
          </a:p>
          <a:p>
            <a:pPr marL="158750" indent="0">
              <a:buNone/>
            </a:pPr>
            <a:endParaRPr lang="en-US" altLang="zh-CN" dirty="0"/>
          </a:p>
          <a:p>
            <a:pPr marL="158750" indent="0">
              <a:buNone/>
            </a:pPr>
            <a:r>
              <a:rPr lang="en-US" altLang="zh-CN" dirty="0"/>
              <a:t>https://www.marketwatch.com/story/office-giant-boston-properties-aims-for-new-12-year-green-bond-financing-11631728015</a:t>
            </a:r>
          </a:p>
          <a:p>
            <a:pPr marL="158750" indent="0">
              <a:buNone/>
            </a:pPr>
            <a:endParaRPr lang="en-US" altLang="zh-CN" dirty="0"/>
          </a:p>
        </p:txBody>
      </p:sp>
    </p:spTree>
    <p:extLst>
      <p:ext uri="{BB962C8B-B14F-4D97-AF65-F5344CB8AC3E}">
        <p14:creationId xmlns:p14="http://schemas.microsoft.com/office/powerpoint/2010/main" val="370246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Basis points: https://www.investopedia.com/terms/b/basispoint.asp</a:t>
            </a:r>
          </a:p>
          <a:p>
            <a:pPr marL="0" lvl="0" indent="0" algn="l" rtl="0">
              <a:spcBef>
                <a:spcPts val="0"/>
              </a:spcBef>
              <a:spcAft>
                <a:spcPts val="0"/>
              </a:spcAft>
              <a:buNone/>
            </a:pPr>
            <a:endParaRPr lang="en-US" altLang="zh-C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89643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0243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www.weforum.org</a:t>
            </a:r>
            <a:r>
              <a:rPr lang="en-US" dirty="0"/>
              <a:t>/agenda/2021/10/what-are-green-bonds-climate-change/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www.icmagroup.org</a:t>
            </a:r>
            <a:r>
              <a:rPr lang="en-US" dirty="0"/>
              <a:t>/assets/documents/Sustainable-finance/2021-updates/Green-Bond-Principles-June-2021-140621.pdf</a:t>
            </a:r>
            <a:endParaRPr dirty="0"/>
          </a:p>
        </p:txBody>
      </p:sp>
    </p:spTree>
    <p:extLst>
      <p:ext uri="{BB962C8B-B14F-4D97-AF65-F5344CB8AC3E}">
        <p14:creationId xmlns:p14="http://schemas.microsoft.com/office/powerpoint/2010/main" val="170986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Paralellism</a:t>
            </a:r>
            <a:endParaRPr dirty="0"/>
          </a:p>
        </p:txBody>
      </p:sp>
    </p:spTree>
    <p:extLst>
      <p:ext uri="{BB962C8B-B14F-4D97-AF65-F5344CB8AC3E}">
        <p14:creationId xmlns:p14="http://schemas.microsoft.com/office/powerpoint/2010/main" val="3390868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highlight>
                  <a:srgbClr val="00FF00"/>
                </a:highlight>
              </a:rPr>
              <a:t>EC3 is particularly for embodied carbon. One Click LCA provides both life cycle assessment and embodied carbon calculation. </a:t>
            </a:r>
          </a:p>
          <a:p>
            <a:pPr marL="158750" indent="0">
              <a:buNone/>
            </a:pPr>
            <a:endParaRPr lang="en-US" dirty="0">
              <a:highlight>
                <a:srgbClr val="00FF00"/>
              </a:highlight>
            </a:endParaRPr>
          </a:p>
          <a:p>
            <a:r>
              <a:rPr lang="en-CN">
                <a:highlight>
                  <a:srgbClr val="FFFF00"/>
                </a:highlight>
              </a:rPr>
              <a:t>Why measurabl cannot be the assurance?</a:t>
            </a:r>
          </a:p>
          <a:p>
            <a:r>
              <a:rPr lang="en-CN">
                <a:highlight>
                  <a:srgbClr val="FFFF00"/>
                </a:highlight>
              </a:rPr>
              <a:t>Why DNV can make money?</a:t>
            </a:r>
          </a:p>
          <a:p>
            <a:r>
              <a:rPr lang="en-CN">
                <a:highlight>
                  <a:srgbClr val="00FF00"/>
                </a:highlight>
              </a:rPr>
              <a:t>Sustainability report verified by independent recognized third party is commonly required by potential investors/stakeholders.</a:t>
            </a:r>
          </a:p>
          <a:p>
            <a:r>
              <a:rPr lang="en-US" dirty="0">
                <a:highlight>
                  <a:srgbClr val="00FF00"/>
                </a:highlight>
                <a:hlinkClick r:id="rId3"/>
              </a:rPr>
              <a:t>https://www.dnv.com/services/sustainability-report-assurance-11176</a:t>
            </a:r>
            <a:endParaRPr lang="en-US" dirty="0">
              <a:highlight>
                <a:srgbClr val="00FF00"/>
              </a:highlight>
            </a:endParaRPr>
          </a:p>
          <a:p>
            <a:r>
              <a:rPr lang="en-US" dirty="0">
                <a:highlight>
                  <a:srgbClr val="00FF00"/>
                </a:highlight>
              </a:rPr>
              <a:t>DNV is the independent expert in assurance and risk management. I think they have better expertise for credible assurance of data beyond environment through audits and assessments. </a:t>
            </a:r>
            <a:endParaRPr lang="en-CN">
              <a:highlight>
                <a:srgbClr val="00FF00"/>
              </a:highlight>
            </a:endParaRPr>
          </a:p>
          <a:p>
            <a:r>
              <a:rPr lang="en-CN">
                <a:highlight>
                  <a:srgbClr val="FFFF00"/>
                </a:highlight>
              </a:rPr>
              <a:t>  </a:t>
            </a:r>
          </a:p>
          <a:p>
            <a:pPr marL="158750" indent="0">
              <a:buNone/>
            </a:pPr>
            <a:endParaRPr lang="en-US" dirty="0"/>
          </a:p>
        </p:txBody>
      </p:sp>
    </p:spTree>
    <p:extLst>
      <p:ext uri="{BB962C8B-B14F-4D97-AF65-F5344CB8AC3E}">
        <p14:creationId xmlns:p14="http://schemas.microsoft.com/office/powerpoint/2010/main" val="126242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key message on this slide is that </a:t>
            </a:r>
            <a:r>
              <a:rPr lang="en-US" strike="sngStrike" dirty="0"/>
              <a:t>in addition to being a “reporting burden” for participating entities, </a:t>
            </a:r>
            <a:r>
              <a:rPr lang="en-US" dirty="0"/>
              <a:t>the GRESB assessment should really be seen as communication platform between 2 groups: investors and reporting entities:</a:t>
            </a:r>
          </a:p>
          <a:p>
            <a:endParaRPr lang="en-US" dirty="0"/>
          </a:p>
          <a:p>
            <a:pPr marL="171450" indent="-171450">
              <a:buFontTx/>
              <a:buChar char="-"/>
            </a:pPr>
            <a:r>
              <a:rPr lang="en-US" dirty="0"/>
              <a:t>Investors can strongly rely on GRESB score and analytical tools to management their investment and engagement with their fund manager, but also</a:t>
            </a:r>
          </a:p>
          <a:p>
            <a:pPr marL="171450" indent="-171450">
              <a:buFontTx/>
              <a:buChar char="-"/>
            </a:pPr>
            <a:endParaRPr lang="en-US" dirty="0"/>
          </a:p>
          <a:p>
            <a:pPr marL="171450" indent="-171450">
              <a:buFontTx/>
              <a:buChar char="-"/>
            </a:pPr>
            <a:r>
              <a:rPr lang="en-US" dirty="0"/>
              <a:t>The same concept applies at reporting entity level when it comes to compared owners and developer, as the first one is the potential client of the other. As they both have GRESB in common, the assessment should definitely be seen as a way to improve the quality of communication between the two.</a:t>
            </a:r>
          </a:p>
          <a:p>
            <a:endParaRPr lang="en-US" dirty="0"/>
          </a:p>
          <a:p>
            <a:endParaRPr lang="en-US" dirty="0"/>
          </a:p>
        </p:txBody>
      </p:sp>
      <p:sp>
        <p:nvSpPr>
          <p:cNvPr id="4" name="Slide Number Placeholder 3"/>
          <p:cNvSpPr>
            <a:spLocks noGrp="1"/>
          </p:cNvSpPr>
          <p:nvPr>
            <p:ph type="sldNum" sz="quarter" idx="10"/>
          </p:nvPr>
        </p:nvSpPr>
        <p:spPr/>
        <p:txBody>
          <a:bodyPr/>
          <a:lstStyle/>
          <a:p>
            <a:fld id="{663065E2-A0E6-0843-8619-087F5FBD93D8}" type="slidenum">
              <a:rPr lang="en-US" smtClean="0"/>
              <a:t>22</a:t>
            </a:fld>
            <a:endParaRPr lang="en-US"/>
          </a:p>
        </p:txBody>
      </p:sp>
    </p:spTree>
    <p:extLst>
      <p:ext uri="{BB962C8B-B14F-4D97-AF65-F5344CB8AC3E}">
        <p14:creationId xmlns:p14="http://schemas.microsoft.com/office/powerpoint/2010/main" val="245351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5178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 let’s deep dive into the Real Estate Assessment.</a:t>
            </a:r>
          </a:p>
          <a:p>
            <a:endParaRPr lang="en-US" dirty="0"/>
          </a:p>
          <a:p>
            <a:r>
              <a:rPr lang="en-US" dirty="0"/>
              <a:t>This slide provide a great overview of the structure of the Real Estate Assessment as well as the terminology that we use – which you should be familiar with to attend this presentation.</a:t>
            </a:r>
          </a:p>
          <a:p>
            <a:endParaRPr lang="en-US" dirty="0"/>
          </a:p>
          <a:p>
            <a:r>
              <a:rPr lang="en-US" dirty="0"/>
              <a:t>Describe the structure:</a:t>
            </a:r>
          </a:p>
          <a:p>
            <a:pPr marL="171450" indent="-171450">
              <a:buFontTx/>
              <a:buChar char="-"/>
            </a:pPr>
            <a:r>
              <a:rPr lang="en-US" dirty="0"/>
              <a:t>Assessment</a:t>
            </a:r>
          </a:p>
          <a:p>
            <a:pPr marL="171450" indent="-171450">
              <a:buFontTx/>
              <a:buChar char="-"/>
            </a:pPr>
            <a:r>
              <a:rPr lang="en-US" dirty="0"/>
              <a:t>Components – groups of indicators in the same theme</a:t>
            </a:r>
          </a:p>
          <a:p>
            <a:pPr marL="171450" indent="-171450">
              <a:buFontTx/>
              <a:buChar char="-"/>
            </a:pPr>
            <a:r>
              <a:rPr lang="en-US" dirty="0"/>
              <a:t>Indicators (most of them are scored, but not all)</a:t>
            </a:r>
          </a:p>
          <a:p>
            <a:pPr marL="171450" indent="-171450">
              <a:buFontTx/>
              <a:buChar char="-"/>
            </a:pPr>
            <a:r>
              <a:rPr lang="en-US" dirty="0"/>
              <a:t>How each indicator is structured. Our Reference Guide contains for each indicator the same structure.</a:t>
            </a:r>
          </a:p>
          <a:p>
            <a:pPr marL="171450" indent="-171450">
              <a:buFontTx/>
              <a:buChar char="-"/>
            </a:pPr>
            <a:endParaRPr lang="en-US" dirty="0"/>
          </a:p>
          <a:p>
            <a:pPr marL="0" indent="0">
              <a:buFontTx/>
              <a:buNone/>
            </a:pPr>
            <a:r>
              <a:rPr lang="en-US" dirty="0"/>
              <a:t>Each indicator refers to a certain </a:t>
            </a:r>
            <a:r>
              <a:rPr lang="en-US" b="1" dirty="0"/>
              <a:t>PILLAR</a:t>
            </a:r>
            <a:r>
              <a:rPr lang="en-US" dirty="0"/>
              <a:t> of sustainability i.e. E, S or G as well as to a </a:t>
            </a:r>
            <a:r>
              <a:rPr lang="en-US" b="1" dirty="0"/>
              <a:t>DIMENSIONS.</a:t>
            </a:r>
            <a:r>
              <a:rPr lang="en-US" b="0" dirty="0"/>
              <a:t> Dimensions are concept we have developed to better classified indicators:</a:t>
            </a:r>
          </a:p>
          <a:p>
            <a:pPr marL="171450" indent="-171450">
              <a:buFontTx/>
              <a:buChar char="-"/>
            </a:pPr>
            <a:r>
              <a:rPr lang="en-US" b="0" dirty="0"/>
              <a:t>MP: qualitative indicators, involvement of management, quality of disclosure, engagement with stakeholders.</a:t>
            </a:r>
          </a:p>
          <a:p>
            <a:pPr marL="171450" indent="-171450">
              <a:buFontTx/>
              <a:buChar char="-"/>
            </a:pPr>
            <a:r>
              <a:rPr lang="en-US" b="0" dirty="0"/>
              <a:t>IM: quantitative indicators, performance data and metrics, improvement over time.</a:t>
            </a:r>
          </a:p>
          <a:p>
            <a:pPr marL="171450" indent="-171450">
              <a:buFontTx/>
              <a:buChar char="-"/>
            </a:pPr>
            <a:endParaRPr lang="en-US" b="0" dirty="0"/>
          </a:p>
          <a:p>
            <a:pPr marL="0" indent="0">
              <a:buFontTx/>
              <a:buNone/>
            </a:pPr>
            <a:r>
              <a:rPr lang="en-US" b="0" dirty="0"/>
              <a:t>These dimensions are use to draw up the GRESB Module which plots participants’ score on a 2 dimensional graph with MP on the Y axis and IM on the X –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65E2-A0E6-0843-8619-087F5FBD93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468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65E2-A0E6-0843-8619-087F5FBD93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759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065E2-A0E6-0843-8619-087F5FBD93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341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Early studies show that relative outperformance on the GRESB benchmark translates into higher total returns for private equity funds and higher returns on assets and equity for listed property companies.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6607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100" b="0" i="0" u="none" strike="noStrike" cap="none" dirty="0">
                <a:solidFill>
                  <a:srgbClr val="000000"/>
                </a:solidFill>
                <a:effectLst/>
                <a:latin typeface="Arial"/>
                <a:ea typeface="Arial"/>
                <a:cs typeface="Arial"/>
                <a:sym typeface="Arial"/>
              </a:rPr>
              <a:t>One possible explanation of the difference between operational performance (ROA and ROE) and stock market performance is that REIT investors are not fully informed about a REIT’s sustainability activities as this information is often unavailable, unstructured, intangible and opaque, thus investors are unable to factor this information into investment expectations. A contrarian argument posits that management performance of a </a:t>
            </a:r>
            <a:r>
              <a:rPr lang="en-US" altLang="zh-CN" sz="1100" b="0" i="0" u="none" strike="noStrike" cap="none" dirty="0" err="1">
                <a:solidFill>
                  <a:srgbClr val="000000"/>
                </a:solidFill>
                <a:effectLst/>
                <a:latin typeface="Arial"/>
                <a:ea typeface="Arial"/>
                <a:cs typeface="Arial"/>
                <a:sym typeface="Arial"/>
              </a:rPr>
              <a:t>REITas</a:t>
            </a:r>
            <a:r>
              <a:rPr lang="en-US" altLang="zh-CN" sz="1100" b="0" i="0" u="none" strike="noStrike" cap="none" dirty="0">
                <a:solidFill>
                  <a:srgbClr val="000000"/>
                </a:solidFill>
                <a:effectLst/>
                <a:latin typeface="Arial"/>
                <a:ea typeface="Arial"/>
                <a:cs typeface="Arial"/>
                <a:sym typeface="Arial"/>
              </a:rPr>
              <a:t> described by its sustainability activities is generally known to </a:t>
            </a:r>
            <a:r>
              <a:rPr lang="en-US" altLang="zh-CN" sz="1100" b="0" i="0" u="none" strike="noStrike" cap="none" dirty="0" err="1">
                <a:solidFill>
                  <a:srgbClr val="000000"/>
                </a:solidFill>
                <a:effectLst/>
                <a:latin typeface="Arial"/>
                <a:ea typeface="Arial"/>
                <a:cs typeface="Arial"/>
                <a:sym typeface="Arial"/>
              </a:rPr>
              <a:t>investorsbut</a:t>
            </a:r>
            <a:r>
              <a:rPr lang="en-US" altLang="zh-CN" sz="1100" b="0" i="0" u="none" strike="noStrike" cap="none" dirty="0">
                <a:solidFill>
                  <a:srgbClr val="000000"/>
                </a:solidFill>
                <a:effectLst/>
                <a:latin typeface="Arial"/>
                <a:ea typeface="Arial"/>
                <a:cs typeface="Arial"/>
                <a:sym typeface="Arial"/>
              </a:rPr>
              <a:t> behaves in a relatively stable and predictable manner and is </a:t>
            </a:r>
            <a:r>
              <a:rPr lang="en-US" altLang="zh-CN" sz="1100" b="0" i="0" u="none" strike="noStrike" cap="none" dirty="0" err="1">
                <a:solidFill>
                  <a:srgbClr val="000000"/>
                </a:solidFill>
                <a:effectLst/>
                <a:latin typeface="Arial"/>
                <a:ea typeface="Arial"/>
                <a:cs typeface="Arial"/>
                <a:sym typeface="Arial"/>
              </a:rPr>
              <a:t>hencealready</a:t>
            </a:r>
            <a:r>
              <a:rPr lang="en-US" altLang="zh-CN" sz="1100" b="0" i="0" u="none" strike="noStrike" cap="none" dirty="0">
                <a:solidFill>
                  <a:srgbClr val="000000"/>
                </a:solidFill>
                <a:effectLst/>
                <a:latin typeface="Arial"/>
                <a:ea typeface="Arial"/>
                <a:cs typeface="Arial"/>
                <a:sym typeface="Arial"/>
              </a:rPr>
              <a:t> priced into stock prices, hence no outperformance will be observed. Further research is required to explore the empirical foundations of these opposing arguments in more depth.</a:t>
            </a:r>
            <a:endParaRPr dirty="0"/>
          </a:p>
        </p:txBody>
      </p:sp>
    </p:spTree>
    <p:extLst>
      <p:ext uri="{BB962C8B-B14F-4D97-AF65-F5344CB8AC3E}">
        <p14:creationId xmlns:p14="http://schemas.microsoft.com/office/powerpoint/2010/main" val="2407017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5858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74e9f0060c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Chris</a:t>
            </a:r>
            <a:endParaRPr/>
          </a:p>
        </p:txBody>
      </p:sp>
      <p:sp>
        <p:nvSpPr>
          <p:cNvPr id="660" name="Google Shape;660;g74e9f0060c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4645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assets.bbhub.io</a:t>
            </a:r>
            <a:r>
              <a:rPr lang="en-US" dirty="0"/>
              <a:t>/company/sites/60/2021/10/TCFD-Whats-New-in-2021-Webinar.pdf</a:t>
            </a:r>
          </a:p>
        </p:txBody>
      </p:sp>
    </p:spTree>
    <p:extLst>
      <p:ext uri="{BB962C8B-B14F-4D97-AF65-F5344CB8AC3E}">
        <p14:creationId xmlns:p14="http://schemas.microsoft.com/office/powerpoint/2010/main" val="4020632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data from six prominent ESG rating agencies: KLD, </a:t>
            </a:r>
            <a:r>
              <a:rPr lang="en-US" altLang="zh-CN" dirty="0" err="1"/>
              <a:t>Sustainalytics</a:t>
            </a:r>
            <a:r>
              <a:rPr lang="en-US" altLang="zh-CN" dirty="0"/>
              <a:t>, Moody’s ESG (</a:t>
            </a:r>
            <a:r>
              <a:rPr lang="en-US" altLang="zh-CN" dirty="0" err="1"/>
              <a:t>Vigeo-Eiris</a:t>
            </a:r>
            <a:r>
              <a:rPr lang="en-US" altLang="zh-CN" dirty="0"/>
              <a:t>), S&amp;P Global (</a:t>
            </a:r>
            <a:r>
              <a:rPr lang="en-US" altLang="zh-CN" dirty="0" err="1"/>
              <a:t>RobecoSAM</a:t>
            </a:r>
            <a:r>
              <a:rPr lang="en-US" altLang="zh-CN" dirty="0"/>
              <a:t>), </a:t>
            </a:r>
            <a:r>
              <a:rPr lang="en-US" altLang="zh-CN" dirty="0" err="1"/>
              <a:t>Refinitiv</a:t>
            </a:r>
            <a:r>
              <a:rPr lang="en-US" altLang="zh-CN" dirty="0"/>
              <a:t> (Asset4), and MSCI.</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https://mitsloan.mit.edu/ideas-made-to-matter/why-sustainable-business-needs-better-esg-ratings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sz="1100" b="1" i="0" u="none" strike="noStrike" cap="none" dirty="0">
                <a:solidFill>
                  <a:srgbClr val="000000"/>
                </a:solidFill>
                <a:effectLst/>
                <a:latin typeface="Arial"/>
                <a:ea typeface="Arial"/>
                <a:cs typeface="Arial"/>
                <a:sym typeface="Arial"/>
              </a:rPr>
              <a:t>There are three factors driving ratings divergence. </a:t>
            </a:r>
            <a:r>
              <a:rPr lang="en-US" altLang="zh-CN" sz="1100" b="1" i="1" u="none" strike="noStrike" cap="none" dirty="0">
                <a:solidFill>
                  <a:srgbClr val="000000"/>
                </a:solidFill>
                <a:effectLst/>
                <a:latin typeface="Arial"/>
                <a:ea typeface="Arial"/>
                <a:cs typeface="Arial"/>
                <a:sym typeface="Arial"/>
              </a:rPr>
              <a:t>Scope divergence</a:t>
            </a:r>
            <a:r>
              <a:rPr lang="en-US" altLang="zh-CN" sz="1100" b="0" i="0" u="none" strike="noStrike" cap="none" dirty="0">
                <a:solidFill>
                  <a:srgbClr val="000000"/>
                </a:solidFill>
                <a:effectLst/>
                <a:latin typeface="Arial"/>
                <a:ea typeface="Arial"/>
                <a:cs typeface="Arial"/>
                <a:sym typeface="Arial"/>
              </a:rPr>
              <a:t> occurs when ratings are based on different attributes — for example, one rating service includes carbon emissions or labor practices while another does not — which leads to ratings inconsistencies. </a:t>
            </a:r>
            <a:r>
              <a:rPr lang="en-US" altLang="zh-CN" sz="1100" b="1" i="1" u="none" strike="noStrike" cap="none" dirty="0">
                <a:solidFill>
                  <a:srgbClr val="000000"/>
                </a:solidFill>
                <a:effectLst/>
                <a:latin typeface="Arial"/>
                <a:ea typeface="Arial"/>
                <a:cs typeface="Arial"/>
                <a:sym typeface="Arial"/>
              </a:rPr>
              <a:t>Measurement divergence</a:t>
            </a:r>
            <a:r>
              <a:rPr lang="en-US" altLang="zh-CN" sz="1100" b="0" i="0" u="none" strike="noStrike" cap="none" dirty="0">
                <a:solidFill>
                  <a:srgbClr val="000000"/>
                </a:solidFill>
                <a:effectLst/>
                <a:latin typeface="Arial"/>
                <a:ea typeface="Arial"/>
                <a:cs typeface="Arial"/>
                <a:sym typeface="Arial"/>
              </a:rPr>
              <a:t> happens when agencies measure the same attributes, but do so using different raw data, which results in different assessments. The last factor relates to </a:t>
            </a:r>
            <a:r>
              <a:rPr lang="en-US" altLang="zh-CN" sz="1100" b="1" i="1" u="none" strike="noStrike" cap="none" dirty="0">
                <a:solidFill>
                  <a:srgbClr val="000000"/>
                </a:solidFill>
                <a:effectLst/>
                <a:latin typeface="Arial"/>
                <a:ea typeface="Arial"/>
                <a:cs typeface="Arial"/>
                <a:sym typeface="Arial"/>
              </a:rPr>
              <a:t>weights divergence</a:t>
            </a:r>
            <a:r>
              <a:rPr lang="en-US" altLang="zh-CN" sz="1100" b="0" i="0" u="none" strike="noStrike" cap="none" dirty="0">
                <a:solidFill>
                  <a:srgbClr val="000000"/>
                </a:solidFill>
                <a:effectLst/>
                <a:latin typeface="Arial"/>
                <a:ea typeface="Arial"/>
                <a:cs typeface="Arial"/>
                <a:sym typeface="Arial"/>
              </a:rPr>
              <a:t>, which emerges when ESG ratings agencies take different views on the relative importance of attributes.</a:t>
            </a:r>
            <a:endParaRPr dirty="0"/>
          </a:p>
        </p:txBody>
      </p:sp>
    </p:spTree>
    <p:extLst>
      <p:ext uri="{BB962C8B-B14F-4D97-AF65-F5344CB8AC3E}">
        <p14:creationId xmlns:p14="http://schemas.microsoft.com/office/powerpoint/2010/main" val="881738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data from six prominent ESG rating agencies: KLD, </a:t>
            </a:r>
            <a:r>
              <a:rPr lang="en-US" altLang="zh-CN" dirty="0" err="1"/>
              <a:t>Sustainalytics</a:t>
            </a:r>
            <a:r>
              <a:rPr lang="en-US" altLang="zh-CN" dirty="0"/>
              <a:t>, Moody’s ESG (</a:t>
            </a:r>
            <a:r>
              <a:rPr lang="en-US" altLang="zh-CN" dirty="0" err="1"/>
              <a:t>Vigeo-Eiris</a:t>
            </a:r>
            <a:r>
              <a:rPr lang="en-US" altLang="zh-CN" dirty="0"/>
              <a:t>), S&amp;P Global (</a:t>
            </a:r>
            <a:r>
              <a:rPr lang="en-US" altLang="zh-CN" dirty="0" err="1"/>
              <a:t>RobecoSAM</a:t>
            </a:r>
            <a:r>
              <a:rPr lang="en-US" altLang="zh-CN" dirty="0"/>
              <a:t>), </a:t>
            </a:r>
            <a:r>
              <a:rPr lang="en-US" altLang="zh-CN" dirty="0" err="1"/>
              <a:t>Refinitiv</a:t>
            </a:r>
            <a:r>
              <a:rPr lang="en-US" altLang="zh-CN" dirty="0"/>
              <a:t> (Asset4), and MSCI.</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https://mitsloan.mit.edu/ideas-made-to-matter/why-sustainable-business-needs-better-esg-ratings</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sz="1100" b="1" i="0" u="none" strike="noStrike" cap="none" dirty="0">
                <a:solidFill>
                  <a:srgbClr val="000000"/>
                </a:solidFill>
                <a:effectLst/>
                <a:latin typeface="Arial"/>
                <a:ea typeface="Arial"/>
                <a:cs typeface="Arial"/>
                <a:sym typeface="Arial"/>
              </a:rPr>
              <a:t>There are three factors driving ratings divergence. </a:t>
            </a:r>
            <a:r>
              <a:rPr lang="en-US" altLang="zh-CN" sz="1100" b="1" i="1" u="none" strike="noStrike" cap="none" dirty="0">
                <a:solidFill>
                  <a:srgbClr val="000000"/>
                </a:solidFill>
                <a:effectLst/>
                <a:latin typeface="Arial"/>
                <a:ea typeface="Arial"/>
                <a:cs typeface="Arial"/>
                <a:sym typeface="Arial"/>
              </a:rPr>
              <a:t>Scope divergence</a:t>
            </a:r>
            <a:r>
              <a:rPr lang="en-US" altLang="zh-CN" sz="1100" b="0" i="0" u="none" strike="noStrike" cap="none" dirty="0">
                <a:solidFill>
                  <a:srgbClr val="000000"/>
                </a:solidFill>
                <a:effectLst/>
                <a:latin typeface="Arial"/>
                <a:ea typeface="Arial"/>
                <a:cs typeface="Arial"/>
                <a:sym typeface="Arial"/>
              </a:rPr>
              <a:t> occurs when ratings are based on different attributes — for example, one rating service includes carbon emissions or labor practices while another does not — which leads to ratings inconsistencies. </a:t>
            </a:r>
            <a:r>
              <a:rPr lang="en-US" altLang="zh-CN" sz="1100" b="1" i="1" u="none" strike="noStrike" cap="none" dirty="0">
                <a:solidFill>
                  <a:srgbClr val="000000"/>
                </a:solidFill>
                <a:effectLst/>
                <a:latin typeface="Arial"/>
                <a:ea typeface="Arial"/>
                <a:cs typeface="Arial"/>
                <a:sym typeface="Arial"/>
              </a:rPr>
              <a:t>Measurement divergence</a:t>
            </a:r>
            <a:r>
              <a:rPr lang="en-US" altLang="zh-CN" sz="1100" b="0" i="0" u="none" strike="noStrike" cap="none" dirty="0">
                <a:solidFill>
                  <a:srgbClr val="000000"/>
                </a:solidFill>
                <a:effectLst/>
                <a:latin typeface="Arial"/>
                <a:ea typeface="Arial"/>
                <a:cs typeface="Arial"/>
                <a:sym typeface="Arial"/>
              </a:rPr>
              <a:t> happens when agencies measure the same attributes, but do so using different raw data, which results in different assessments. The last factor relates to </a:t>
            </a:r>
            <a:r>
              <a:rPr lang="en-US" altLang="zh-CN" sz="1100" b="1" i="1" u="none" strike="noStrike" cap="none" dirty="0">
                <a:solidFill>
                  <a:srgbClr val="000000"/>
                </a:solidFill>
                <a:effectLst/>
                <a:latin typeface="Arial"/>
                <a:ea typeface="Arial"/>
                <a:cs typeface="Arial"/>
                <a:sym typeface="Arial"/>
              </a:rPr>
              <a:t>weights divergence</a:t>
            </a:r>
            <a:r>
              <a:rPr lang="en-US" altLang="zh-CN" sz="1100" b="0" i="0" u="none" strike="noStrike" cap="none" dirty="0">
                <a:solidFill>
                  <a:srgbClr val="000000"/>
                </a:solidFill>
                <a:effectLst/>
                <a:latin typeface="Arial"/>
                <a:ea typeface="Arial"/>
                <a:cs typeface="Arial"/>
                <a:sym typeface="Arial"/>
              </a:rPr>
              <a:t>, which emerges when ESG ratings agencies take different views on the relative importance of attributes.</a:t>
            </a:r>
            <a:endParaRPr dirty="0"/>
          </a:p>
        </p:txBody>
      </p:sp>
    </p:spTree>
    <p:extLst>
      <p:ext uri="{BB962C8B-B14F-4D97-AF65-F5344CB8AC3E}">
        <p14:creationId xmlns:p14="http://schemas.microsoft.com/office/powerpoint/2010/main" val="222501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Paralellism</a:t>
            </a:r>
            <a:endParaRPr dirty="0"/>
          </a:p>
        </p:txBody>
      </p:sp>
    </p:spTree>
    <p:extLst>
      <p:ext uri="{BB962C8B-B14F-4D97-AF65-F5344CB8AC3E}">
        <p14:creationId xmlns:p14="http://schemas.microsoft.com/office/powerpoint/2010/main" val="285513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ltLang="zh-CN" dirty="0"/>
              <a:t>Large and professional real estate investment companies can raise capital in multiple forms: </a:t>
            </a:r>
          </a:p>
          <a:p>
            <a:endParaRPr lang="en-US" altLang="zh-CN" dirty="0"/>
          </a:p>
          <a:p>
            <a:pPr marL="285750" indent="-285750">
              <a:buFontTx/>
              <a:buChar char="-"/>
            </a:pPr>
            <a:r>
              <a:rPr lang="en-US" altLang="zh-CN" b="1" u="sng" dirty="0"/>
              <a:t>Bank lending</a:t>
            </a:r>
            <a:r>
              <a:rPr lang="en-US" altLang="zh-CN" b="1" dirty="0"/>
              <a:t>: </a:t>
            </a:r>
            <a:r>
              <a:rPr lang="en-US" altLang="zh-CN" dirty="0"/>
              <a:t>The same as small owners, they can go to the bank and ask for a mortgage on an individual property</a:t>
            </a:r>
          </a:p>
          <a:p>
            <a:pPr marL="285750" indent="-285750">
              <a:buFontTx/>
              <a:buChar char="-"/>
            </a:pPr>
            <a:r>
              <a:rPr lang="en-US" altLang="zh-CN" b="1" u="sng" dirty="0"/>
              <a:t>Corporate bonds</a:t>
            </a:r>
            <a:r>
              <a:rPr lang="en-US" altLang="zh-CN" dirty="0"/>
              <a:t>: The company gets the capital it needs and in return the investor interest payments  </a:t>
            </a:r>
          </a:p>
          <a:p>
            <a:pPr marL="285750" indent="-285750">
              <a:buFontTx/>
              <a:buChar char="-"/>
            </a:pPr>
            <a:endParaRPr lang="en-US" altLang="zh-CN" dirty="0"/>
          </a:p>
          <a:p>
            <a:pPr marL="285750" indent="-285750">
              <a:buFontTx/>
              <a:buChar char="-"/>
            </a:pPr>
            <a:r>
              <a:rPr lang="en-US" altLang="zh-CN" b="1" u="sng" dirty="0"/>
              <a:t>Equity</a:t>
            </a:r>
            <a:r>
              <a:rPr lang="en-US" altLang="zh-CN" dirty="0"/>
              <a:t>: They can use or raise their own equity (with limitations, REITs rules and regulations)</a:t>
            </a:r>
          </a:p>
          <a:p>
            <a:endParaRPr lang="zh-CN" altLang="en-US" dirty="0"/>
          </a:p>
        </p:txBody>
      </p:sp>
    </p:spTree>
    <p:extLst>
      <p:ext uri="{BB962C8B-B14F-4D97-AF65-F5344CB8AC3E}">
        <p14:creationId xmlns:p14="http://schemas.microsoft.com/office/powerpoint/2010/main" val="380812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https://</a:t>
            </a:r>
            <a:r>
              <a:rPr lang="en-US" dirty="0" err="1"/>
              <a:t>downloads.globalchange.gov</a:t>
            </a:r>
            <a:r>
              <a:rPr lang="en-US" dirty="0"/>
              <a:t>/sap/sap3-3/sap3-3-final-all.pdf</a:t>
            </a:r>
          </a:p>
          <a:p>
            <a:r>
              <a:rPr lang="en-US" dirty="0"/>
              <a:t>﻿Tax Status and Regulatory Constraints</a:t>
            </a:r>
          </a:p>
          <a:p>
            <a:endParaRPr lang="en-US" dirty="0"/>
          </a:p>
          <a:p>
            <a:pPr marL="342900" indent="-342900">
              <a:buAutoNum type="arabicPeriod"/>
            </a:pPr>
            <a:r>
              <a:rPr lang="en-US" dirty="0"/>
              <a:t>﻿A REIT cannot be a closely held corporation, in the sense that no five or fewer individuals (and certain trusts) may own more than 50 percent of the REIT’s stock, and there must be at least 100 different shareholders. </a:t>
            </a:r>
          </a:p>
          <a:p>
            <a:pPr marL="342900" indent="-342900">
              <a:buAutoNum type="arabicPeriod"/>
            </a:pPr>
            <a:endParaRPr lang="en-US" dirty="0"/>
          </a:p>
          <a:p>
            <a:pPr marL="342900" indent="-342900">
              <a:buAutoNum type="arabicPeriod"/>
            </a:pPr>
            <a:r>
              <a:rPr lang="en-US" dirty="0"/>
              <a:t>﻿Asset Test: Seventy-five percent or more of a REIT’s total assets must be real estate, mortgages, cash, or federal government securities, and 75 percent or more of the REIT’s yearly gross income must be derived directly or indirectly from real property (including mortgages, partnerships, and other REITs).</a:t>
            </a:r>
          </a:p>
          <a:p>
            <a:pPr marL="342900" indent="-342900">
              <a:buAutoNum type="arabicPeriod"/>
            </a:pPr>
            <a:endParaRPr lang="en-US" dirty="0"/>
          </a:p>
          <a:p>
            <a:pPr marL="342900" indent="-342900">
              <a:buAutoNum type="arabicPeriod"/>
            </a:pPr>
            <a:r>
              <a:rPr lang="en-US" dirty="0"/>
              <a:t>﻿Income Test: REITs must derive their income (at least 75 percent) from primarily passive sources like rents and mortgage interest, as distinct from short-term trading or sale of property assets. </a:t>
            </a:r>
          </a:p>
          <a:p>
            <a:pPr marL="342900" indent="-342900">
              <a:buAutoNum type="arabicPeriod"/>
            </a:pPr>
            <a:endParaRPr lang="en-US" dirty="0"/>
          </a:p>
          <a:p>
            <a:pPr marL="342900" indent="-342900">
              <a:buAutoNum type="arabicPeriod"/>
            </a:pPr>
            <a:r>
              <a:rPr lang="en-US" dirty="0"/>
              <a:t>﻿</a:t>
            </a:r>
            <a:r>
              <a:rPr lang="en-US" dirty="0">
                <a:solidFill>
                  <a:srgbClr val="C00000"/>
                </a:solidFill>
              </a:rPr>
              <a:t>Distribution Test: At least 90 percent of a REIT’s annual taxable net income must be distributed to shareholders as dividends each year.</a:t>
            </a:r>
          </a:p>
          <a:p>
            <a:pPr lvl="3"/>
            <a:r>
              <a:rPr lang="en-US" dirty="0">
                <a:solidFill>
                  <a:srgbClr val="C00000"/>
                </a:solidFill>
                <a:highlight>
                  <a:srgbClr val="FFFF00"/>
                </a:highlight>
              </a:rPr>
              <a:t>	- Important since they need to constantly raise capital</a:t>
            </a:r>
          </a:p>
          <a:p>
            <a:endParaRPr lang="en-US" dirty="0"/>
          </a:p>
        </p:txBody>
      </p:sp>
    </p:spTree>
    <p:extLst>
      <p:ext uri="{BB962C8B-B14F-4D97-AF65-F5344CB8AC3E}">
        <p14:creationId xmlns:p14="http://schemas.microsoft.com/office/powerpoint/2010/main" val="125952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Example investors are pro-ESG investors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latin typeface="Baskerville" panose="02020502070401020303"/>
              </a:rPr>
              <a:t>Norges</a:t>
            </a:r>
            <a:r>
              <a:rPr lang="en-US" altLang="zh-CN" dirty="0">
                <a:latin typeface="Baskerville" panose="02020502070401020303"/>
              </a:rPr>
              <a:t> Bank: </a:t>
            </a:r>
            <a:r>
              <a:rPr lang="en-US" b="0" i="0" dirty="0">
                <a:solidFill>
                  <a:srgbClr val="4D5156"/>
                </a:solidFill>
                <a:effectLst/>
                <a:latin typeface="Roboto" panose="02000000000000000000" pitchFamily="2" charset="0"/>
              </a:rPr>
              <a:t>the central bank of Norway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panose="02020502070401020303"/>
              </a:rPr>
              <a:t>APG: a Dutch pension investment company based in the Netherlands.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panose="02020502070401020303"/>
              </a:rPr>
              <a:t>Allianz: A European multinational financial services company headquartered in Munich, Germany. Its core businesses are insurance and asset management.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panose="02020502070401020303"/>
              </a:rPr>
              <a:t>Resolution Capital: A specialist global real estate securities manager. Headquartered in Sydney, Australia.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panose="02020502070401020303"/>
              </a:rPr>
              <a:t>Ivanhoe Cambridge: a Canadian real estate company based in Montreal, Quebec.</a:t>
            </a:r>
            <a:r>
              <a:rPr lang="en-US" b="0" i="0" dirty="0">
                <a:solidFill>
                  <a:srgbClr val="4D5156"/>
                </a:solidFill>
                <a:effectLst/>
                <a:latin typeface="Roboto" panose="02000000000000000000" pitchFamily="2" charset="0"/>
              </a:rPr>
              <a:t> Assets around the globe. Areas of activity are investment, development, asset management, operations and leasing.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panose="02020502070401020303"/>
              </a:rPr>
              <a:t>CPPIB: The Canada Pension Plan Investment Board. Canadian Crown corporation.  Oversee and invest the funds contributed to and held by the Canada Pension Plan.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CRREM (Carbon Risk Real Estate Monitor): </a:t>
            </a:r>
            <a:r>
              <a:rPr lang="en-US" dirty="0">
                <a:effectLst/>
                <a:latin typeface="Helvetica" pitchFamily="2" charset="0"/>
              </a:rPr>
              <a:t>A framework that is used by activist investors and other European funds to evaluate their portfolios. </a:t>
            </a:r>
            <a:br>
              <a:rPr lang="en-US" dirty="0">
                <a:effectLst/>
                <a:latin typeface="Helvetica" pitchFamily="2" charset="0"/>
              </a:rPr>
            </a:br>
            <a:r>
              <a:rPr lang="en-US" dirty="0">
                <a:effectLst/>
                <a:latin typeface="Helvetica" pitchFamily="2" charset="0"/>
              </a:rPr>
              <a:t>https://</a:t>
            </a:r>
            <a:r>
              <a:rPr lang="en-US" dirty="0" err="1">
                <a:effectLst/>
                <a:latin typeface="Helvetica" pitchFamily="2" charset="0"/>
              </a:rPr>
              <a:t>www.crrem.eu</a:t>
            </a:r>
            <a:r>
              <a:rPr lang="en-US" dirty="0">
                <a:effectLst/>
                <a:latin typeface="Helvetica" pitchFamily="2" charset="0"/>
              </a:rPr>
              <a:t>/</a:t>
            </a:r>
          </a:p>
          <a:p>
            <a:pPr lvl="1"/>
            <a:r>
              <a:rPr lang="en-US" b="0" i="0" dirty="0">
                <a:solidFill>
                  <a:srgbClr val="444444"/>
                </a:solidFill>
                <a:effectLst/>
                <a:latin typeface="open-sans"/>
              </a:rPr>
              <a:t>developed by the Institute for Real Estate Economics and GRESB</a:t>
            </a:r>
          </a:p>
          <a:p>
            <a:pPr lvl="1"/>
            <a:r>
              <a:rPr lang="en-US" b="0" i="0" dirty="0">
                <a:solidFill>
                  <a:srgbClr val="444444"/>
                </a:solidFill>
                <a:effectLst/>
                <a:latin typeface="open-sans"/>
              </a:rPr>
              <a:t>used by more than 1,000 institutional investors with trillions of euros of assets under management, including Allianz, CBRE and the Japanese Government Pension Investment Fund (GPIF).</a:t>
            </a:r>
            <a:endParaRPr lang="en-US" dirty="0">
              <a:effectLst/>
              <a:latin typeface="Helvetica" pitchFamily="2" charset="0"/>
            </a:endParaRPr>
          </a:p>
          <a:p>
            <a:pPr lvl="1"/>
            <a:r>
              <a:rPr lang="en-US" dirty="0">
                <a:effectLst/>
                <a:latin typeface="Helvetica" pitchFamily="2" charset="0"/>
              </a:rPr>
              <a:t>Particularly useful for transition risks: CRREM informs the companies of the stranding year when an asset is no longer on track to meet the Paris Climate Goals of limiting global temperature rise to 2°C with ambition towards 1.5°C. The tool allows investors to assess their portfolios for Paris-alignment, identify assets with high risk of becoming 'stranded', and </a:t>
            </a:r>
            <a:r>
              <a:rPr lang="en-US" dirty="0" err="1">
                <a:effectLst/>
                <a:latin typeface="Helvetica" pitchFamily="2" charset="0"/>
              </a:rPr>
              <a:t>analyse</a:t>
            </a:r>
            <a:r>
              <a:rPr lang="en-US" dirty="0">
                <a:effectLst/>
                <a:latin typeface="Helvetica" pitchFamily="2" charset="0"/>
              </a:rPr>
              <a:t> the effect of retrofits. </a:t>
            </a:r>
          </a:p>
          <a:p>
            <a:pPr lvl="1"/>
            <a:r>
              <a:rPr lang="en-US" dirty="0">
                <a:effectLst/>
                <a:latin typeface="Helvetica" pitchFamily="2" charset="0"/>
              </a:rPr>
              <a:t>GRESB, PCAF [Partnership for Carbon Accounting Financials], and CRREM [Carbon Risk Real Estate Monitor] are partnering up in 2021 to provide investors and banks with the guidance they need to measure and report on their financed emissions from real estate. </a:t>
            </a:r>
            <a:br>
              <a:rPr lang="en-US" dirty="0">
                <a:effectLst/>
                <a:latin typeface="Helvetica" pitchFamily="2" charset="0"/>
              </a:rPr>
            </a:br>
            <a:endParaRPr lang="en-US" dirty="0">
              <a:effectLst/>
              <a:latin typeface="Helvetica" pitchFamily="2" charset="0"/>
            </a:endParaRPr>
          </a:p>
        </p:txBody>
      </p:sp>
    </p:spTree>
    <p:extLst>
      <p:ext uri="{BB962C8B-B14F-4D97-AF65-F5344CB8AC3E}">
        <p14:creationId xmlns:p14="http://schemas.microsoft.com/office/powerpoint/2010/main" val="418848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https://</a:t>
            </a:r>
            <a:r>
              <a:rPr lang="en-US" dirty="0" err="1"/>
              <a:t>downloads.globalchange.gov</a:t>
            </a:r>
            <a:r>
              <a:rPr lang="en-US" dirty="0"/>
              <a:t>/sap/sap3-3/sap3-3-final-all.pdf</a:t>
            </a:r>
          </a:p>
        </p:txBody>
      </p:sp>
    </p:spTree>
    <p:extLst>
      <p:ext uri="{BB962C8B-B14F-4D97-AF65-F5344CB8AC3E}">
        <p14:creationId xmlns:p14="http://schemas.microsoft.com/office/powerpoint/2010/main" val="177512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sz="1100" b="0" i="0" u="none" strike="noStrike" cap="none" baseline="0" dirty="0">
                <a:solidFill>
                  <a:srgbClr val="000000"/>
                </a:solidFill>
                <a:latin typeface="Arial"/>
                <a:ea typeface="Arial"/>
                <a:cs typeface="Arial"/>
                <a:sym typeface="Arial"/>
              </a:rPr>
              <a:t>Reasons for lower market beta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a:rPr>
              <a:t>Less exposed to </a:t>
            </a:r>
            <a:r>
              <a:rPr lang="en-US" altLang="zh-CN" u="sng" dirty="0">
                <a:latin typeface="Baskerville"/>
              </a:rPr>
              <a:t>energy price fluctuations</a:t>
            </a:r>
            <a:r>
              <a:rPr lang="en-US" altLang="zh-CN" dirty="0">
                <a:latin typeface="Baskerville"/>
              </a:rPr>
              <a:t> and to occupancy risks.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a:rPr>
              <a:t>REITs are better protected to the fluctuations of the business cycle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latin typeface="Baskerville"/>
              </a:rPr>
              <a:t>Regulation (transition risks)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ltLang="zh-CN" dirty="0">
              <a:latin typeface="Baskerville"/>
            </a:endParaRPr>
          </a:p>
          <a:p>
            <a:pPr lvl="1"/>
            <a:endParaRPr lang="en-US" sz="1100" b="0" i="0" u="none" strike="noStrike" cap="none" baseline="0" dirty="0">
              <a:solidFill>
                <a:srgbClr val="000000"/>
              </a:solidFill>
              <a:latin typeface="Arial"/>
              <a:cs typeface="Arial"/>
              <a:sym typeface="Arial"/>
            </a:endParaRPr>
          </a:p>
        </p:txBody>
      </p:sp>
    </p:spTree>
    <p:extLst>
      <p:ext uri="{BB962C8B-B14F-4D97-AF65-F5344CB8AC3E}">
        <p14:creationId xmlns:p14="http://schemas.microsoft.com/office/powerpoint/2010/main" val="207248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Paralellism</a:t>
            </a:r>
            <a:endParaRPr dirty="0"/>
          </a:p>
        </p:txBody>
      </p:sp>
    </p:spTree>
    <p:extLst>
      <p:ext uri="{BB962C8B-B14F-4D97-AF65-F5344CB8AC3E}">
        <p14:creationId xmlns:p14="http://schemas.microsoft.com/office/powerpoint/2010/main" val="219005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893A45-DB99-4BB9-8279-078BF6B0B8B0}"/>
              </a:ext>
            </a:extLst>
          </p:cNvPr>
          <p:cNvSpPr>
            <a:spLocks noGrp="1"/>
          </p:cNvSpPr>
          <p:nvPr>
            <p:ph type="title"/>
          </p:nvPr>
        </p:nvSpPr>
        <p:spPr>
          <a:xfrm>
            <a:off x="392629" y="300563"/>
            <a:ext cx="8344643" cy="273905"/>
          </a:xfrm>
        </p:spPr>
        <p:txBody>
          <a:bodyPr/>
          <a:lstStyle/>
          <a:p>
            <a:r>
              <a:rPr lang="en-US" dirty="0"/>
              <a:t>Click to edit Master title style</a:t>
            </a:r>
          </a:p>
        </p:txBody>
      </p:sp>
      <p:sp>
        <p:nvSpPr>
          <p:cNvPr id="5" name="Slide Number Placeholder 2">
            <a:extLst>
              <a:ext uri="{FF2B5EF4-FFF2-40B4-BE49-F238E27FC236}">
                <a16:creationId xmlns:a16="http://schemas.microsoft.com/office/drawing/2014/main" id="{5C5C234E-C3AD-4D9C-B6D0-EC0D9F9FA5B5}"/>
              </a:ext>
            </a:extLst>
          </p:cNvPr>
          <p:cNvSpPr>
            <a:spLocks noGrp="1"/>
          </p:cNvSpPr>
          <p:nvPr>
            <p:ph type="sldNum" sz="quarter" idx="4"/>
          </p:nvPr>
        </p:nvSpPr>
        <p:spPr>
          <a:xfrm>
            <a:off x="6457950" y="4767262"/>
            <a:ext cx="2279322" cy="273844"/>
          </a:xfrm>
          <a:prstGeom prst="rect">
            <a:avLst/>
          </a:prstGeom>
        </p:spPr>
        <p:txBody>
          <a:bodyPr vert="horz" lIns="91440" tIns="45720" rIns="91440" bIns="45720" rtlCol="0" anchor="ctr"/>
          <a:lstStyle>
            <a:defPPr>
              <a:defRPr lang="LID4096"/>
            </a:defPPr>
            <a:lvl1pPr marL="0" algn="r" defTabSz="685800" rtl="0" eaLnBrk="1" latinLnBrk="0" hangingPunct="1">
              <a:defRPr sz="900" kern="1200">
                <a:solidFill>
                  <a:schemeClr val="accent4"/>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Tx/>
              <a:defRPr/>
            </a:pPr>
            <a:fld id="{828E3E9C-D451-B54D-91CC-3E19305254C2}" type="slidenum">
              <a:rPr lang="en-US" smtClean="0"/>
              <a:pPr>
                <a:buClrTx/>
                <a:defRPr/>
              </a:pPr>
              <a:t>‹#›</a:t>
            </a:fld>
            <a:endParaRPr lang="en-US" dirty="0">
              <a:solidFill>
                <a:srgbClr val="B0BEC5"/>
              </a:solidFill>
              <a:latin typeface="Franklin Gothic Book"/>
            </a:endParaRPr>
          </a:p>
        </p:txBody>
      </p:sp>
    </p:spTree>
    <p:extLst>
      <p:ext uri="{BB962C8B-B14F-4D97-AF65-F5344CB8AC3E}">
        <p14:creationId xmlns:p14="http://schemas.microsoft.com/office/powerpoint/2010/main" val="253669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251520" y="126926"/>
            <a:ext cx="8640960" cy="576065"/>
          </a:xfrm>
          <a:prstGeom prst="rect">
            <a:avLst/>
          </a:prstGeom>
        </p:spPr>
        <p:txBody>
          <a:bodyPr/>
          <a:lstStyle>
            <a:lvl1pPr algn="l">
              <a:defRPr sz="3200">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251520" y="627386"/>
            <a:ext cx="8640960" cy="288180"/>
          </a:xfrm>
        </p:spPr>
        <p:txBody>
          <a:bodyPr>
            <a:noAutofit/>
          </a:bodyPr>
          <a:lstStyle>
            <a:lvl1pPr marL="0" indent="0">
              <a:buNone/>
              <a:defRPr sz="1600"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539552" y="1131590"/>
            <a:ext cx="7992888" cy="3600400"/>
          </a:xfrm>
          <a:prstGeom prst="rect">
            <a:avLst/>
          </a:prstGeom>
        </p:spPr>
        <p:txBody>
          <a:bodyPr vert="horz" lIns="91440" tIns="45720" rIns="91440" bIns="45720" rtlCol="0">
            <a:normAutofit/>
          </a:bodyPr>
          <a:lstStyle>
            <a:lvl1pPr>
              <a:defRPr sz="2200">
                <a:latin typeface="DIN Alternate Bold"/>
                <a:cs typeface="DIN Alternate Bold"/>
              </a:defRPr>
            </a:lvl1pPr>
            <a:lvl2pPr>
              <a:defRPr sz="2000">
                <a:latin typeface="DIN Alternate Bold"/>
                <a:cs typeface="DIN Alternate Bold"/>
              </a:defRPr>
            </a:lvl2pPr>
            <a:lvl3pPr>
              <a:defRPr sz="1800">
                <a:latin typeface="DIN Alternate Bold"/>
                <a:cs typeface="DIN Alternate Bold"/>
              </a:defRPr>
            </a:lvl3pPr>
            <a:lvl4pPr>
              <a:defRPr sz="1600">
                <a:latin typeface="DIN Alternate Bold"/>
                <a:cs typeface="DIN Alternate Bold"/>
              </a:defRPr>
            </a:lvl4pPr>
            <a:lvl5pPr>
              <a:defRPr sz="1600">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251520" y="4774408"/>
            <a:ext cx="6624736" cy="173606"/>
          </a:xfrm>
        </p:spPr>
        <p:txBody>
          <a:bodyPr>
            <a:noAutofit/>
          </a:bodyPr>
          <a:lstStyle>
            <a:lvl1pPr marL="0" indent="0" algn="l">
              <a:buNone/>
              <a:defRPr sz="1050"/>
            </a:lvl1pPr>
          </a:lstStyle>
          <a:p>
            <a:pPr lvl="0"/>
            <a:r>
              <a:rPr lang="en-US" dirty="0"/>
              <a:t>Add source</a:t>
            </a:r>
          </a:p>
        </p:txBody>
      </p:sp>
    </p:spTree>
    <p:extLst>
      <p:ext uri="{BB962C8B-B14F-4D97-AF65-F5344CB8AC3E}">
        <p14:creationId xmlns:p14="http://schemas.microsoft.com/office/powerpoint/2010/main" val="1296613125"/>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50">
  <p:cSld name="50/50">
    <p:spTree>
      <p:nvGrpSpPr>
        <p:cNvPr id="1" name="Shape 218"/>
        <p:cNvGrpSpPr/>
        <p:nvPr/>
      </p:nvGrpSpPr>
      <p:grpSpPr>
        <a:xfrm>
          <a:off x="0" y="0"/>
          <a:ext cx="0" cy="0"/>
          <a:chOff x="0" y="0"/>
          <a:chExt cx="0" cy="0"/>
        </a:xfrm>
      </p:grpSpPr>
      <p:sp>
        <p:nvSpPr>
          <p:cNvPr id="219" name="Google Shape;219;p43"/>
          <p:cNvSpPr txBox="1">
            <a:spLocks noGrp="1"/>
          </p:cNvSpPr>
          <p:nvPr>
            <p:ph type="sldNum" idx="12"/>
          </p:nvPr>
        </p:nvSpPr>
        <p:spPr>
          <a:xfrm>
            <a:off x="8316417" y="4767268"/>
            <a:ext cx="720000" cy="2745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rgbClr val="93979A"/>
                </a:solidFill>
                <a:latin typeface="Arial"/>
                <a:ea typeface="Arial"/>
                <a:cs typeface="Arial"/>
                <a:sym typeface="Arial"/>
              </a:defRPr>
            </a:lvl9pPr>
          </a:lstStyle>
          <a:p>
            <a:fld id="{00000000-1234-1234-1234-123412341234}" type="slidenum">
              <a:rPr lang="de-DE" smtClean="0"/>
              <a:pPr/>
              <a:t>‹#›</a:t>
            </a:fld>
            <a:endParaRPr lang="de-DE"/>
          </a:p>
        </p:txBody>
      </p:sp>
      <p:sp>
        <p:nvSpPr>
          <p:cNvPr id="220" name="Google Shape;220;p43"/>
          <p:cNvSpPr txBox="1">
            <a:spLocks noGrp="1"/>
          </p:cNvSpPr>
          <p:nvPr>
            <p:ph type="title"/>
          </p:nvPr>
        </p:nvSpPr>
        <p:spPr>
          <a:xfrm>
            <a:off x="251520" y="126929"/>
            <a:ext cx="8640900" cy="5760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chemeClr val="dk1"/>
              </a:buClr>
              <a:buSzPts val="4300"/>
              <a:buFont typeface="Helvetica Neue"/>
              <a:buNone/>
              <a:defRPr sz="3225"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1" name="Google Shape;221;p43"/>
          <p:cNvSpPr txBox="1">
            <a:spLocks noGrp="1"/>
          </p:cNvSpPr>
          <p:nvPr>
            <p:ph type="body" idx="1"/>
          </p:nvPr>
        </p:nvSpPr>
        <p:spPr>
          <a:xfrm>
            <a:off x="251520" y="627386"/>
            <a:ext cx="8640900" cy="288225"/>
          </a:xfrm>
          <a:prstGeom prst="rect">
            <a:avLst/>
          </a:prstGeom>
          <a:noFill/>
          <a:ln>
            <a:noFill/>
          </a:ln>
        </p:spPr>
        <p:txBody>
          <a:bodyPr spcFirstLastPara="1" wrap="square" lIns="121900" tIns="60925" rIns="121900" bIns="60925" anchor="t" anchorCtr="0">
            <a:noAutofit/>
          </a:bodyPr>
          <a:lstStyle>
            <a:lvl1pPr marL="342900" lvl="0" indent="-171450" algn="l" rtl="0">
              <a:lnSpc>
                <a:spcPct val="100000"/>
              </a:lnSpc>
              <a:spcBef>
                <a:spcPts val="300"/>
              </a:spcBef>
              <a:spcAft>
                <a:spcPts val="0"/>
              </a:spcAft>
              <a:buSzPts val="1700"/>
              <a:buFont typeface="Arial"/>
              <a:buNone/>
              <a:defRPr sz="1575">
                <a:solidFill>
                  <a:schemeClr val="accent2"/>
                </a:solidFill>
                <a:latin typeface="Arial"/>
                <a:ea typeface="Arial"/>
                <a:cs typeface="Arial"/>
                <a:sym typeface="Arial"/>
              </a:defRPr>
            </a:lvl1pPr>
            <a:lvl2pPr marL="685800" lvl="1" indent="-261938" algn="l" rtl="0">
              <a:lnSpc>
                <a:spcPct val="100000"/>
              </a:lnSpc>
              <a:spcBef>
                <a:spcPts val="375"/>
              </a:spcBef>
              <a:spcAft>
                <a:spcPts val="0"/>
              </a:spcAft>
              <a:buClr>
                <a:schemeClr val="dk1"/>
              </a:buClr>
              <a:buSzPts val="1900"/>
              <a:buChar char="•"/>
              <a:defRPr/>
            </a:lvl2pPr>
            <a:lvl3pPr marL="1028700" lvl="2" indent="-261938" algn="l" rtl="0">
              <a:lnSpc>
                <a:spcPct val="100000"/>
              </a:lnSpc>
              <a:spcBef>
                <a:spcPts val="375"/>
              </a:spcBef>
              <a:spcAft>
                <a:spcPts val="0"/>
              </a:spcAft>
              <a:buClr>
                <a:schemeClr val="dk1"/>
              </a:buClr>
              <a:buSzPts val="1900"/>
              <a:buChar char="•"/>
              <a:defRPr/>
            </a:lvl3pPr>
            <a:lvl4pPr marL="1371600" lvl="3" indent="-261938" algn="l" rtl="0">
              <a:lnSpc>
                <a:spcPct val="100000"/>
              </a:lnSpc>
              <a:spcBef>
                <a:spcPts val="375"/>
              </a:spcBef>
              <a:spcAft>
                <a:spcPts val="0"/>
              </a:spcAft>
              <a:buClr>
                <a:schemeClr val="dk1"/>
              </a:buClr>
              <a:buSzPts val="1900"/>
              <a:buChar char="•"/>
              <a:defRPr/>
            </a:lvl4pPr>
            <a:lvl5pPr marL="1714500" lvl="4" indent="-261938" algn="l" rtl="0">
              <a:lnSpc>
                <a:spcPct val="100000"/>
              </a:lnSpc>
              <a:spcBef>
                <a:spcPts val="375"/>
              </a:spcBef>
              <a:spcAft>
                <a:spcPts val="0"/>
              </a:spcAft>
              <a:buClr>
                <a:schemeClr val="dk1"/>
              </a:buClr>
              <a:buSzPts val="1900"/>
              <a:buChar char="•"/>
              <a:defRPr/>
            </a:lvl5pPr>
            <a:lvl6pPr marL="2057400" lvl="5" indent="-285750" algn="l" rtl="0">
              <a:lnSpc>
                <a:spcPct val="100000"/>
              </a:lnSpc>
              <a:spcBef>
                <a:spcPts val="375"/>
              </a:spcBef>
              <a:spcAft>
                <a:spcPts val="0"/>
              </a:spcAft>
              <a:buClr>
                <a:schemeClr val="dk1"/>
              </a:buClr>
              <a:buSzPts val="2400"/>
              <a:buChar char="•"/>
              <a:defRPr/>
            </a:lvl6pPr>
            <a:lvl7pPr marL="2400300" lvl="6" indent="-285750" algn="l" rtl="0">
              <a:lnSpc>
                <a:spcPct val="100000"/>
              </a:lnSpc>
              <a:spcBef>
                <a:spcPts val="375"/>
              </a:spcBef>
              <a:spcAft>
                <a:spcPts val="0"/>
              </a:spcAft>
              <a:buClr>
                <a:schemeClr val="dk1"/>
              </a:buClr>
              <a:buSzPts val="2400"/>
              <a:buChar char="•"/>
              <a:defRPr/>
            </a:lvl7pPr>
            <a:lvl8pPr marL="2743200" lvl="7" indent="-285750" algn="l" rtl="0">
              <a:lnSpc>
                <a:spcPct val="100000"/>
              </a:lnSpc>
              <a:spcBef>
                <a:spcPts val="375"/>
              </a:spcBef>
              <a:spcAft>
                <a:spcPts val="0"/>
              </a:spcAft>
              <a:buClr>
                <a:schemeClr val="dk1"/>
              </a:buClr>
              <a:buSzPts val="2400"/>
              <a:buChar char="•"/>
              <a:defRPr/>
            </a:lvl8pPr>
            <a:lvl9pPr marL="3086100" lvl="8" indent="-285750" algn="l" rtl="0">
              <a:lnSpc>
                <a:spcPct val="100000"/>
              </a:lnSpc>
              <a:spcBef>
                <a:spcPts val="375"/>
              </a:spcBef>
              <a:spcAft>
                <a:spcPts val="0"/>
              </a:spcAft>
              <a:buClr>
                <a:schemeClr val="dk1"/>
              </a:buClr>
              <a:buSzPts val="2400"/>
              <a:buChar char="•"/>
              <a:defRPr/>
            </a:lvl9pPr>
          </a:lstStyle>
          <a:p>
            <a:endParaRPr/>
          </a:p>
        </p:txBody>
      </p:sp>
      <p:sp>
        <p:nvSpPr>
          <p:cNvPr id="222" name="Google Shape;222;p43"/>
          <p:cNvSpPr txBox="1">
            <a:spLocks noGrp="1"/>
          </p:cNvSpPr>
          <p:nvPr>
            <p:ph type="body" idx="2"/>
          </p:nvPr>
        </p:nvSpPr>
        <p:spPr>
          <a:xfrm>
            <a:off x="539552" y="1131591"/>
            <a:ext cx="3888225" cy="3600225"/>
          </a:xfrm>
          <a:prstGeom prst="rect">
            <a:avLst/>
          </a:prstGeom>
          <a:noFill/>
          <a:ln>
            <a:noFill/>
          </a:ln>
        </p:spPr>
        <p:txBody>
          <a:bodyPr spcFirstLastPara="1" wrap="square" lIns="121900" tIns="60925" rIns="121900" bIns="60925" anchor="t" anchorCtr="0">
            <a:noAutofit/>
          </a:bodyPr>
          <a:lstStyle>
            <a:lvl1pPr marL="342900" lvl="0" indent="-280988" algn="l" rtl="0">
              <a:lnSpc>
                <a:spcPct val="100000"/>
              </a:lnSpc>
              <a:spcBef>
                <a:spcPts val="450"/>
              </a:spcBef>
              <a:spcAft>
                <a:spcPts val="0"/>
              </a:spcAft>
              <a:buSzPts val="2300"/>
              <a:buFont typeface="Arial"/>
              <a:buChar char="•"/>
              <a:defRPr sz="2175"/>
            </a:lvl1pPr>
            <a:lvl2pPr marL="685800" lvl="1" indent="-271463" algn="l" rtl="0">
              <a:lnSpc>
                <a:spcPct val="100000"/>
              </a:lnSpc>
              <a:spcBef>
                <a:spcPts val="375"/>
              </a:spcBef>
              <a:spcAft>
                <a:spcPts val="0"/>
              </a:spcAft>
              <a:buClr>
                <a:schemeClr val="dk1"/>
              </a:buClr>
              <a:buSzPts val="2100"/>
              <a:buFont typeface="Arial"/>
              <a:buChar char="•"/>
              <a:defRPr sz="2025"/>
            </a:lvl2pPr>
            <a:lvl3pPr marL="1028700" lvl="2" indent="-261938" algn="l" rtl="0">
              <a:lnSpc>
                <a:spcPct val="100000"/>
              </a:lnSpc>
              <a:spcBef>
                <a:spcPts val="375"/>
              </a:spcBef>
              <a:spcAft>
                <a:spcPts val="0"/>
              </a:spcAft>
              <a:buClr>
                <a:schemeClr val="dk1"/>
              </a:buClr>
              <a:buSzPts val="1900"/>
              <a:buFont typeface="Arial"/>
              <a:buChar char="•"/>
              <a:defRPr sz="1800"/>
            </a:lvl3pPr>
            <a:lvl4pPr marL="1371600" lvl="3" indent="-252413" algn="l" rtl="0">
              <a:lnSpc>
                <a:spcPct val="100000"/>
              </a:lnSpc>
              <a:spcBef>
                <a:spcPts val="300"/>
              </a:spcBef>
              <a:spcAft>
                <a:spcPts val="0"/>
              </a:spcAft>
              <a:buClr>
                <a:schemeClr val="dk1"/>
              </a:buClr>
              <a:buSzPts val="1700"/>
              <a:buFont typeface="Arial"/>
              <a:buChar char="•"/>
              <a:defRPr sz="1575"/>
            </a:lvl4pPr>
            <a:lvl5pPr marL="1714500" lvl="4" indent="-252413" algn="l" rtl="0">
              <a:lnSpc>
                <a:spcPct val="100000"/>
              </a:lnSpc>
              <a:spcBef>
                <a:spcPts val="300"/>
              </a:spcBef>
              <a:spcAft>
                <a:spcPts val="0"/>
              </a:spcAft>
              <a:buClr>
                <a:schemeClr val="dk1"/>
              </a:buClr>
              <a:buSzPts val="1700"/>
              <a:buFont typeface="Arial"/>
              <a:buChar char="•"/>
              <a:defRPr sz="1575"/>
            </a:lvl5pPr>
            <a:lvl6pPr marL="2057400" lvl="5" indent="-285750" algn="l" rtl="0">
              <a:lnSpc>
                <a:spcPct val="100000"/>
              </a:lnSpc>
              <a:spcBef>
                <a:spcPts val="375"/>
              </a:spcBef>
              <a:spcAft>
                <a:spcPts val="0"/>
              </a:spcAft>
              <a:buClr>
                <a:schemeClr val="dk1"/>
              </a:buClr>
              <a:buSzPts val="2400"/>
              <a:buChar char="•"/>
              <a:defRPr/>
            </a:lvl6pPr>
            <a:lvl7pPr marL="2400300" lvl="6" indent="-285750" algn="l" rtl="0">
              <a:lnSpc>
                <a:spcPct val="100000"/>
              </a:lnSpc>
              <a:spcBef>
                <a:spcPts val="375"/>
              </a:spcBef>
              <a:spcAft>
                <a:spcPts val="0"/>
              </a:spcAft>
              <a:buClr>
                <a:schemeClr val="dk1"/>
              </a:buClr>
              <a:buSzPts val="2400"/>
              <a:buChar char="•"/>
              <a:defRPr/>
            </a:lvl7pPr>
            <a:lvl8pPr marL="2743200" lvl="7" indent="-285750" algn="l" rtl="0">
              <a:lnSpc>
                <a:spcPct val="100000"/>
              </a:lnSpc>
              <a:spcBef>
                <a:spcPts val="375"/>
              </a:spcBef>
              <a:spcAft>
                <a:spcPts val="0"/>
              </a:spcAft>
              <a:buClr>
                <a:schemeClr val="dk1"/>
              </a:buClr>
              <a:buSzPts val="2400"/>
              <a:buChar char="•"/>
              <a:defRPr/>
            </a:lvl8pPr>
            <a:lvl9pPr marL="3086100" lvl="8" indent="-285750" algn="l" rtl="0">
              <a:lnSpc>
                <a:spcPct val="100000"/>
              </a:lnSpc>
              <a:spcBef>
                <a:spcPts val="375"/>
              </a:spcBef>
              <a:spcAft>
                <a:spcPts val="0"/>
              </a:spcAft>
              <a:buClr>
                <a:schemeClr val="dk1"/>
              </a:buClr>
              <a:buSzPts val="2400"/>
              <a:buChar char="•"/>
              <a:defRPr/>
            </a:lvl9pPr>
          </a:lstStyle>
          <a:p>
            <a:endParaRPr/>
          </a:p>
        </p:txBody>
      </p:sp>
      <p:sp>
        <p:nvSpPr>
          <p:cNvPr id="223" name="Google Shape;223;p43"/>
          <p:cNvSpPr txBox="1">
            <a:spLocks noGrp="1"/>
          </p:cNvSpPr>
          <p:nvPr>
            <p:ph type="body" idx="3"/>
          </p:nvPr>
        </p:nvSpPr>
        <p:spPr>
          <a:xfrm>
            <a:off x="5010190" y="1131591"/>
            <a:ext cx="3882375" cy="3600225"/>
          </a:xfrm>
          <a:prstGeom prst="rect">
            <a:avLst/>
          </a:prstGeom>
          <a:noFill/>
          <a:ln>
            <a:noFill/>
          </a:ln>
        </p:spPr>
        <p:txBody>
          <a:bodyPr spcFirstLastPara="1" wrap="square" lIns="121900" tIns="60925" rIns="121900" bIns="60925" anchor="t" anchorCtr="0">
            <a:noAutofit/>
          </a:bodyPr>
          <a:lstStyle>
            <a:lvl1pPr marL="342900" lvl="0" indent="-280988" algn="l" rtl="0">
              <a:lnSpc>
                <a:spcPct val="100000"/>
              </a:lnSpc>
              <a:spcBef>
                <a:spcPts val="450"/>
              </a:spcBef>
              <a:spcAft>
                <a:spcPts val="0"/>
              </a:spcAft>
              <a:buSzPts val="2300"/>
              <a:buFont typeface="Arial"/>
              <a:buChar char="•"/>
              <a:defRPr sz="2175"/>
            </a:lvl1pPr>
            <a:lvl2pPr marL="685800" lvl="1" indent="-271463" algn="l" rtl="0">
              <a:lnSpc>
                <a:spcPct val="100000"/>
              </a:lnSpc>
              <a:spcBef>
                <a:spcPts val="375"/>
              </a:spcBef>
              <a:spcAft>
                <a:spcPts val="0"/>
              </a:spcAft>
              <a:buClr>
                <a:schemeClr val="dk1"/>
              </a:buClr>
              <a:buSzPts val="2100"/>
              <a:buFont typeface="Arial"/>
              <a:buChar char="•"/>
              <a:defRPr sz="2025"/>
            </a:lvl2pPr>
            <a:lvl3pPr marL="1028700" lvl="2" indent="-261938" algn="l" rtl="0">
              <a:lnSpc>
                <a:spcPct val="100000"/>
              </a:lnSpc>
              <a:spcBef>
                <a:spcPts val="375"/>
              </a:spcBef>
              <a:spcAft>
                <a:spcPts val="0"/>
              </a:spcAft>
              <a:buClr>
                <a:schemeClr val="dk1"/>
              </a:buClr>
              <a:buSzPts val="1900"/>
              <a:buFont typeface="Arial"/>
              <a:buChar char="•"/>
              <a:defRPr sz="1800"/>
            </a:lvl3pPr>
            <a:lvl4pPr marL="1371600" lvl="3" indent="-252413" algn="l" rtl="0">
              <a:lnSpc>
                <a:spcPct val="100000"/>
              </a:lnSpc>
              <a:spcBef>
                <a:spcPts val="300"/>
              </a:spcBef>
              <a:spcAft>
                <a:spcPts val="0"/>
              </a:spcAft>
              <a:buClr>
                <a:schemeClr val="dk1"/>
              </a:buClr>
              <a:buSzPts val="1700"/>
              <a:buFont typeface="Arial"/>
              <a:buChar char="•"/>
              <a:defRPr sz="1575"/>
            </a:lvl4pPr>
            <a:lvl5pPr marL="1714500" lvl="4" indent="-252413" algn="l" rtl="0">
              <a:lnSpc>
                <a:spcPct val="100000"/>
              </a:lnSpc>
              <a:spcBef>
                <a:spcPts val="300"/>
              </a:spcBef>
              <a:spcAft>
                <a:spcPts val="0"/>
              </a:spcAft>
              <a:buClr>
                <a:schemeClr val="dk1"/>
              </a:buClr>
              <a:buSzPts val="1700"/>
              <a:buFont typeface="Arial"/>
              <a:buChar char="•"/>
              <a:defRPr sz="1575"/>
            </a:lvl5pPr>
            <a:lvl6pPr marL="2057400" lvl="5" indent="-285750" algn="l" rtl="0">
              <a:lnSpc>
                <a:spcPct val="100000"/>
              </a:lnSpc>
              <a:spcBef>
                <a:spcPts val="375"/>
              </a:spcBef>
              <a:spcAft>
                <a:spcPts val="0"/>
              </a:spcAft>
              <a:buClr>
                <a:schemeClr val="dk1"/>
              </a:buClr>
              <a:buSzPts val="2400"/>
              <a:buChar char="•"/>
              <a:defRPr/>
            </a:lvl6pPr>
            <a:lvl7pPr marL="2400300" lvl="6" indent="-285750" algn="l" rtl="0">
              <a:lnSpc>
                <a:spcPct val="100000"/>
              </a:lnSpc>
              <a:spcBef>
                <a:spcPts val="375"/>
              </a:spcBef>
              <a:spcAft>
                <a:spcPts val="0"/>
              </a:spcAft>
              <a:buClr>
                <a:schemeClr val="dk1"/>
              </a:buClr>
              <a:buSzPts val="2400"/>
              <a:buChar char="•"/>
              <a:defRPr/>
            </a:lvl7pPr>
            <a:lvl8pPr marL="2743200" lvl="7" indent="-285750" algn="l" rtl="0">
              <a:lnSpc>
                <a:spcPct val="100000"/>
              </a:lnSpc>
              <a:spcBef>
                <a:spcPts val="375"/>
              </a:spcBef>
              <a:spcAft>
                <a:spcPts val="0"/>
              </a:spcAft>
              <a:buClr>
                <a:schemeClr val="dk1"/>
              </a:buClr>
              <a:buSzPts val="2400"/>
              <a:buChar char="•"/>
              <a:defRPr/>
            </a:lvl8pPr>
            <a:lvl9pPr marL="3086100" lvl="8" indent="-285750" algn="l" rtl="0">
              <a:lnSpc>
                <a:spcPct val="100000"/>
              </a:lnSpc>
              <a:spcBef>
                <a:spcPts val="375"/>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049986481"/>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itle Placeholder 1"/>
          <p:cNvSpPr txBox="1">
            <a:spLocks/>
          </p:cNvSpPr>
          <p:nvPr/>
        </p:nvSpPr>
        <p:spPr>
          <a:xfrm>
            <a:off x="427512" y="670184"/>
            <a:ext cx="7851816" cy="20265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500" dirty="0">
              <a:solidFill>
                <a:schemeClr val="accent1"/>
              </a:solidFill>
            </a:endParaRPr>
          </a:p>
        </p:txBody>
      </p:sp>
      <p:sp>
        <p:nvSpPr>
          <p:cNvPr id="11" name="Text Placeholder 10"/>
          <p:cNvSpPr>
            <a:spLocks noGrp="1"/>
          </p:cNvSpPr>
          <p:nvPr>
            <p:ph type="body" sz="quarter" idx="13" hasCustomPrompt="1"/>
          </p:nvPr>
        </p:nvSpPr>
        <p:spPr>
          <a:xfrm>
            <a:off x="392629" y="670322"/>
            <a:ext cx="8343900" cy="242594"/>
          </a:xfrm>
        </p:spPr>
        <p:txBody>
          <a:bodyPr lIns="0" rIns="0" anchor="ctr"/>
          <a:lstStyle>
            <a:lvl1pPr marL="0" indent="0">
              <a:buNone/>
              <a:defRPr sz="2100">
                <a:solidFill>
                  <a:srgbClr val="98B00A"/>
                </a:solidFill>
              </a:defRPr>
            </a:lvl1pPr>
          </a:lstStyle>
          <a:p>
            <a:r>
              <a:rPr lang="en-US" sz="1500" dirty="0">
                <a:solidFill>
                  <a:schemeClr val="accent1"/>
                </a:solidFill>
              </a:rPr>
              <a:t>Click to edit Master title style</a:t>
            </a:r>
          </a:p>
        </p:txBody>
      </p:sp>
      <p:sp>
        <p:nvSpPr>
          <p:cNvPr id="13" name="Content Placeholder 3"/>
          <p:cNvSpPr>
            <a:spLocks noGrp="1"/>
          </p:cNvSpPr>
          <p:nvPr>
            <p:ph sz="quarter" idx="14"/>
          </p:nvPr>
        </p:nvSpPr>
        <p:spPr>
          <a:xfrm>
            <a:off x="392906" y="1015606"/>
            <a:ext cx="8343900" cy="366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2">
            <a:extLst>
              <a:ext uri="{FF2B5EF4-FFF2-40B4-BE49-F238E27FC236}">
                <a16:creationId xmlns:a16="http://schemas.microsoft.com/office/drawing/2014/main" id="{43D6439C-E590-438D-993E-FFA0A5A941D8}"/>
              </a:ext>
            </a:extLst>
          </p:cNvPr>
          <p:cNvSpPr>
            <a:spLocks noGrp="1"/>
          </p:cNvSpPr>
          <p:nvPr>
            <p:ph type="sldNum" sz="quarter" idx="4"/>
          </p:nvPr>
        </p:nvSpPr>
        <p:spPr>
          <a:xfrm>
            <a:off x="6457950" y="4767262"/>
            <a:ext cx="2279322" cy="273844"/>
          </a:xfrm>
          <a:prstGeom prst="rect">
            <a:avLst/>
          </a:prstGeom>
        </p:spPr>
        <p:txBody>
          <a:bodyPr vert="horz" lIns="91440" tIns="45720" rIns="91440" bIns="45720" rtlCol="0" anchor="ctr"/>
          <a:lstStyle>
            <a:defPPr>
              <a:defRPr lang="LID4096"/>
            </a:defPPr>
            <a:lvl1pPr marL="0" algn="r" defTabSz="685800" rtl="0" eaLnBrk="1" latinLnBrk="0" hangingPunct="1">
              <a:defRPr sz="900" kern="1200">
                <a:solidFill>
                  <a:schemeClr val="accent4"/>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Tx/>
              <a:defRPr/>
            </a:pPr>
            <a:fld id="{828E3E9C-D451-B54D-91CC-3E19305254C2}" type="slidenum">
              <a:rPr lang="en-US" smtClean="0"/>
              <a:pPr>
                <a:buClrTx/>
                <a:defRPr/>
              </a:pPr>
              <a:t>‹#›</a:t>
            </a:fld>
            <a:endParaRPr lang="en-US" dirty="0">
              <a:solidFill>
                <a:srgbClr val="B0BEC5"/>
              </a:solidFill>
              <a:latin typeface="Franklin Gothic Book"/>
            </a:endParaRPr>
          </a:p>
        </p:txBody>
      </p:sp>
    </p:spTree>
    <p:extLst>
      <p:ext uri="{BB962C8B-B14F-4D97-AF65-F5344CB8AC3E}">
        <p14:creationId xmlns:p14="http://schemas.microsoft.com/office/powerpoint/2010/main" val="2447659148"/>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893A45-DB99-4BB9-8279-078BF6B0B8B0}"/>
              </a:ext>
            </a:extLst>
          </p:cNvPr>
          <p:cNvSpPr>
            <a:spLocks noGrp="1"/>
          </p:cNvSpPr>
          <p:nvPr>
            <p:ph type="title"/>
          </p:nvPr>
        </p:nvSpPr>
        <p:spPr>
          <a:xfrm>
            <a:off x="392629" y="300563"/>
            <a:ext cx="8344643" cy="273905"/>
          </a:xfrm>
        </p:spPr>
        <p:txBody>
          <a:bodyPr/>
          <a:lstStyle/>
          <a:p>
            <a:r>
              <a:rPr lang="en-US" dirty="0"/>
              <a:t>Click to edit Master title style</a:t>
            </a:r>
          </a:p>
        </p:txBody>
      </p:sp>
      <p:sp>
        <p:nvSpPr>
          <p:cNvPr id="6" name="Text Placeholder 10">
            <a:extLst>
              <a:ext uri="{FF2B5EF4-FFF2-40B4-BE49-F238E27FC236}">
                <a16:creationId xmlns:a16="http://schemas.microsoft.com/office/drawing/2014/main" id="{FDECBF70-893A-42CC-A86E-AB9BA6EE4C62}"/>
              </a:ext>
            </a:extLst>
          </p:cNvPr>
          <p:cNvSpPr>
            <a:spLocks noGrp="1"/>
          </p:cNvSpPr>
          <p:nvPr>
            <p:ph type="body" sz="quarter" idx="13" hasCustomPrompt="1"/>
          </p:nvPr>
        </p:nvSpPr>
        <p:spPr>
          <a:xfrm>
            <a:off x="392629" y="670322"/>
            <a:ext cx="8344643" cy="242594"/>
          </a:xfrm>
        </p:spPr>
        <p:txBody>
          <a:bodyPr lIns="0" rIns="0" anchor="ctr"/>
          <a:lstStyle>
            <a:lvl1pPr marL="0" indent="0">
              <a:buNone/>
              <a:defRPr sz="2100">
                <a:solidFill>
                  <a:schemeClr val="accent1"/>
                </a:solidFill>
              </a:defRPr>
            </a:lvl1pPr>
          </a:lstStyle>
          <a:p>
            <a:r>
              <a:rPr lang="en-US" sz="1500" dirty="0">
                <a:solidFill>
                  <a:schemeClr val="accent1"/>
                </a:solidFill>
              </a:rPr>
              <a:t>Click to edit Master title style</a:t>
            </a:r>
          </a:p>
        </p:txBody>
      </p:sp>
      <p:sp>
        <p:nvSpPr>
          <p:cNvPr id="5" name="Slide Number Placeholder 2">
            <a:extLst>
              <a:ext uri="{FF2B5EF4-FFF2-40B4-BE49-F238E27FC236}">
                <a16:creationId xmlns:a16="http://schemas.microsoft.com/office/drawing/2014/main" id="{EB90C347-DB74-4913-875E-11663EA667FD}"/>
              </a:ext>
            </a:extLst>
          </p:cNvPr>
          <p:cNvSpPr>
            <a:spLocks noGrp="1"/>
          </p:cNvSpPr>
          <p:nvPr>
            <p:ph type="sldNum" sz="quarter" idx="4"/>
          </p:nvPr>
        </p:nvSpPr>
        <p:spPr>
          <a:xfrm>
            <a:off x="6457950" y="4767262"/>
            <a:ext cx="2279322" cy="273844"/>
          </a:xfrm>
          <a:prstGeom prst="rect">
            <a:avLst/>
          </a:prstGeom>
        </p:spPr>
        <p:txBody>
          <a:bodyPr vert="horz" lIns="91440" tIns="45720" rIns="91440" bIns="45720" rtlCol="0" anchor="ctr"/>
          <a:lstStyle>
            <a:defPPr>
              <a:defRPr lang="LID4096"/>
            </a:defPPr>
            <a:lvl1pPr marL="0" algn="r" defTabSz="685800" rtl="0" eaLnBrk="1" latinLnBrk="0" hangingPunct="1">
              <a:defRPr sz="900" kern="1200">
                <a:solidFill>
                  <a:schemeClr val="accent4"/>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Tx/>
              <a:defRPr/>
            </a:pPr>
            <a:fld id="{828E3E9C-D451-B54D-91CC-3E19305254C2}" type="slidenum">
              <a:rPr lang="en-US" smtClean="0"/>
              <a:pPr>
                <a:buClrTx/>
                <a:defRPr/>
              </a:pPr>
              <a:t>‹#›</a:t>
            </a:fld>
            <a:endParaRPr lang="en-US" dirty="0">
              <a:solidFill>
                <a:srgbClr val="B0BEC5"/>
              </a:solidFill>
              <a:latin typeface="Franklin Gothic Book"/>
            </a:endParaRPr>
          </a:p>
        </p:txBody>
      </p:sp>
      <p:sp>
        <p:nvSpPr>
          <p:cNvPr id="3" name="Picture Placeholder 2">
            <a:extLst>
              <a:ext uri="{FF2B5EF4-FFF2-40B4-BE49-F238E27FC236}">
                <a16:creationId xmlns:a16="http://schemas.microsoft.com/office/drawing/2014/main" id="{6747DD13-2D97-47AC-8419-C8DD3D422FF4}"/>
              </a:ext>
            </a:extLst>
          </p:cNvPr>
          <p:cNvSpPr>
            <a:spLocks noGrp="1"/>
          </p:cNvSpPr>
          <p:nvPr>
            <p:ph type="pic" sz="quarter" idx="14"/>
          </p:nvPr>
        </p:nvSpPr>
        <p:spPr>
          <a:xfrm>
            <a:off x="392630" y="1046560"/>
            <a:ext cx="1065560" cy="588277"/>
          </a:xfrm>
        </p:spPr>
        <p:txBody>
          <a:bodyPr/>
          <a:lstStyle/>
          <a:p>
            <a:endParaRPr lang="en-NL"/>
          </a:p>
        </p:txBody>
      </p:sp>
      <p:sp>
        <p:nvSpPr>
          <p:cNvPr id="7" name="Picture Placeholder 2">
            <a:extLst>
              <a:ext uri="{FF2B5EF4-FFF2-40B4-BE49-F238E27FC236}">
                <a16:creationId xmlns:a16="http://schemas.microsoft.com/office/drawing/2014/main" id="{2A95CD4C-E399-4825-8FFB-7B9205B13A83}"/>
              </a:ext>
            </a:extLst>
          </p:cNvPr>
          <p:cNvSpPr>
            <a:spLocks noGrp="1"/>
          </p:cNvSpPr>
          <p:nvPr>
            <p:ph type="pic" sz="quarter" idx="15"/>
          </p:nvPr>
        </p:nvSpPr>
        <p:spPr>
          <a:xfrm>
            <a:off x="392628" y="1768481"/>
            <a:ext cx="1065560" cy="588277"/>
          </a:xfrm>
        </p:spPr>
        <p:txBody>
          <a:bodyPr/>
          <a:lstStyle/>
          <a:p>
            <a:endParaRPr lang="en-NL"/>
          </a:p>
        </p:txBody>
      </p:sp>
      <p:sp>
        <p:nvSpPr>
          <p:cNvPr id="8" name="Picture Placeholder 2">
            <a:extLst>
              <a:ext uri="{FF2B5EF4-FFF2-40B4-BE49-F238E27FC236}">
                <a16:creationId xmlns:a16="http://schemas.microsoft.com/office/drawing/2014/main" id="{C4FE0D72-B716-45A0-9392-468370C283E1}"/>
              </a:ext>
            </a:extLst>
          </p:cNvPr>
          <p:cNvSpPr>
            <a:spLocks noGrp="1"/>
          </p:cNvSpPr>
          <p:nvPr>
            <p:ph type="pic" sz="quarter" idx="16"/>
          </p:nvPr>
        </p:nvSpPr>
        <p:spPr>
          <a:xfrm>
            <a:off x="392627" y="2492605"/>
            <a:ext cx="1065561" cy="588278"/>
          </a:xfrm>
        </p:spPr>
        <p:txBody>
          <a:bodyPr/>
          <a:lstStyle/>
          <a:p>
            <a:endParaRPr lang="en-NL"/>
          </a:p>
        </p:txBody>
      </p:sp>
      <p:sp>
        <p:nvSpPr>
          <p:cNvPr id="9" name="Picture Placeholder 2">
            <a:extLst>
              <a:ext uri="{FF2B5EF4-FFF2-40B4-BE49-F238E27FC236}">
                <a16:creationId xmlns:a16="http://schemas.microsoft.com/office/drawing/2014/main" id="{6E29B657-AF11-4C78-9815-06EA0CF44743}"/>
              </a:ext>
            </a:extLst>
          </p:cNvPr>
          <p:cNvSpPr>
            <a:spLocks noGrp="1"/>
          </p:cNvSpPr>
          <p:nvPr>
            <p:ph type="pic" sz="quarter" idx="17"/>
          </p:nvPr>
        </p:nvSpPr>
        <p:spPr>
          <a:xfrm>
            <a:off x="392627" y="3212322"/>
            <a:ext cx="1065561" cy="588277"/>
          </a:xfrm>
        </p:spPr>
        <p:txBody>
          <a:bodyPr/>
          <a:lstStyle/>
          <a:p>
            <a:endParaRPr lang="en-NL"/>
          </a:p>
        </p:txBody>
      </p:sp>
      <p:sp>
        <p:nvSpPr>
          <p:cNvPr id="10" name="Picture Placeholder 2">
            <a:extLst>
              <a:ext uri="{FF2B5EF4-FFF2-40B4-BE49-F238E27FC236}">
                <a16:creationId xmlns:a16="http://schemas.microsoft.com/office/drawing/2014/main" id="{20C5D15B-ADB0-4DF9-A1AE-5CEE783C796E}"/>
              </a:ext>
            </a:extLst>
          </p:cNvPr>
          <p:cNvSpPr>
            <a:spLocks noGrp="1"/>
          </p:cNvSpPr>
          <p:nvPr>
            <p:ph type="pic" sz="quarter" idx="18"/>
          </p:nvPr>
        </p:nvSpPr>
        <p:spPr>
          <a:xfrm>
            <a:off x="392627" y="3932039"/>
            <a:ext cx="1065561" cy="588277"/>
          </a:xfrm>
        </p:spPr>
        <p:txBody>
          <a:bodyPr/>
          <a:lstStyle/>
          <a:p>
            <a:endParaRPr lang="en-NL"/>
          </a:p>
        </p:txBody>
      </p:sp>
      <p:sp>
        <p:nvSpPr>
          <p:cNvPr id="41" name="Picture Placeholder 2">
            <a:extLst>
              <a:ext uri="{FF2B5EF4-FFF2-40B4-BE49-F238E27FC236}">
                <a16:creationId xmlns:a16="http://schemas.microsoft.com/office/drawing/2014/main" id="{721CE4A6-69D6-46F9-B000-50265CADAE36}"/>
              </a:ext>
            </a:extLst>
          </p:cNvPr>
          <p:cNvSpPr>
            <a:spLocks noGrp="1"/>
          </p:cNvSpPr>
          <p:nvPr>
            <p:ph type="pic" sz="quarter" idx="19"/>
          </p:nvPr>
        </p:nvSpPr>
        <p:spPr>
          <a:xfrm>
            <a:off x="1608160" y="1046560"/>
            <a:ext cx="1065560" cy="588277"/>
          </a:xfrm>
        </p:spPr>
        <p:txBody>
          <a:bodyPr/>
          <a:lstStyle/>
          <a:p>
            <a:endParaRPr lang="en-NL"/>
          </a:p>
        </p:txBody>
      </p:sp>
      <p:sp>
        <p:nvSpPr>
          <p:cNvPr id="42" name="Picture Placeholder 2">
            <a:extLst>
              <a:ext uri="{FF2B5EF4-FFF2-40B4-BE49-F238E27FC236}">
                <a16:creationId xmlns:a16="http://schemas.microsoft.com/office/drawing/2014/main" id="{34891141-3A53-4B7E-9083-209DEB9E2A7F}"/>
              </a:ext>
            </a:extLst>
          </p:cNvPr>
          <p:cNvSpPr>
            <a:spLocks noGrp="1"/>
          </p:cNvSpPr>
          <p:nvPr>
            <p:ph type="pic" sz="quarter" idx="20"/>
          </p:nvPr>
        </p:nvSpPr>
        <p:spPr>
          <a:xfrm>
            <a:off x="1608448" y="1768481"/>
            <a:ext cx="1065560" cy="588277"/>
          </a:xfrm>
        </p:spPr>
        <p:txBody>
          <a:bodyPr/>
          <a:lstStyle/>
          <a:p>
            <a:endParaRPr lang="en-NL"/>
          </a:p>
        </p:txBody>
      </p:sp>
      <p:sp>
        <p:nvSpPr>
          <p:cNvPr id="43" name="Picture Placeholder 2">
            <a:extLst>
              <a:ext uri="{FF2B5EF4-FFF2-40B4-BE49-F238E27FC236}">
                <a16:creationId xmlns:a16="http://schemas.microsoft.com/office/drawing/2014/main" id="{1AEFBAC8-8E1D-412F-BDEF-BE202595FB66}"/>
              </a:ext>
            </a:extLst>
          </p:cNvPr>
          <p:cNvSpPr>
            <a:spLocks noGrp="1"/>
          </p:cNvSpPr>
          <p:nvPr>
            <p:ph type="pic" sz="quarter" idx="21"/>
          </p:nvPr>
        </p:nvSpPr>
        <p:spPr>
          <a:xfrm>
            <a:off x="1608158" y="2492605"/>
            <a:ext cx="1065561" cy="588278"/>
          </a:xfrm>
        </p:spPr>
        <p:txBody>
          <a:bodyPr/>
          <a:lstStyle/>
          <a:p>
            <a:endParaRPr lang="en-NL"/>
          </a:p>
        </p:txBody>
      </p:sp>
      <p:sp>
        <p:nvSpPr>
          <p:cNvPr id="44" name="Picture Placeholder 2">
            <a:extLst>
              <a:ext uri="{FF2B5EF4-FFF2-40B4-BE49-F238E27FC236}">
                <a16:creationId xmlns:a16="http://schemas.microsoft.com/office/drawing/2014/main" id="{E90959EA-6593-41AC-BB6E-0EECBBFF8DFB}"/>
              </a:ext>
            </a:extLst>
          </p:cNvPr>
          <p:cNvSpPr>
            <a:spLocks noGrp="1"/>
          </p:cNvSpPr>
          <p:nvPr>
            <p:ph type="pic" sz="quarter" idx="22"/>
          </p:nvPr>
        </p:nvSpPr>
        <p:spPr>
          <a:xfrm>
            <a:off x="1608158" y="3212322"/>
            <a:ext cx="1065561" cy="588277"/>
          </a:xfrm>
        </p:spPr>
        <p:txBody>
          <a:bodyPr/>
          <a:lstStyle/>
          <a:p>
            <a:endParaRPr lang="en-NL"/>
          </a:p>
        </p:txBody>
      </p:sp>
      <p:sp>
        <p:nvSpPr>
          <p:cNvPr id="45" name="Picture Placeholder 2">
            <a:extLst>
              <a:ext uri="{FF2B5EF4-FFF2-40B4-BE49-F238E27FC236}">
                <a16:creationId xmlns:a16="http://schemas.microsoft.com/office/drawing/2014/main" id="{D5C4859A-8994-4BFD-B51E-63E77C3B523B}"/>
              </a:ext>
            </a:extLst>
          </p:cNvPr>
          <p:cNvSpPr>
            <a:spLocks noGrp="1"/>
          </p:cNvSpPr>
          <p:nvPr>
            <p:ph type="pic" sz="quarter" idx="23"/>
          </p:nvPr>
        </p:nvSpPr>
        <p:spPr>
          <a:xfrm>
            <a:off x="1608158" y="3932039"/>
            <a:ext cx="1065561" cy="588277"/>
          </a:xfrm>
        </p:spPr>
        <p:txBody>
          <a:bodyPr/>
          <a:lstStyle/>
          <a:p>
            <a:endParaRPr lang="en-NL"/>
          </a:p>
        </p:txBody>
      </p:sp>
      <p:sp>
        <p:nvSpPr>
          <p:cNvPr id="46" name="Picture Placeholder 2">
            <a:extLst>
              <a:ext uri="{FF2B5EF4-FFF2-40B4-BE49-F238E27FC236}">
                <a16:creationId xmlns:a16="http://schemas.microsoft.com/office/drawing/2014/main" id="{FE8684AD-8B58-4F5C-A662-C85967450D0E}"/>
              </a:ext>
            </a:extLst>
          </p:cNvPr>
          <p:cNvSpPr>
            <a:spLocks noGrp="1"/>
          </p:cNvSpPr>
          <p:nvPr>
            <p:ph type="pic" sz="quarter" idx="24"/>
          </p:nvPr>
        </p:nvSpPr>
        <p:spPr>
          <a:xfrm>
            <a:off x="2823691" y="1046560"/>
            <a:ext cx="1065560" cy="588277"/>
          </a:xfrm>
        </p:spPr>
        <p:txBody>
          <a:bodyPr/>
          <a:lstStyle/>
          <a:p>
            <a:endParaRPr lang="en-NL"/>
          </a:p>
        </p:txBody>
      </p:sp>
      <p:sp>
        <p:nvSpPr>
          <p:cNvPr id="47" name="Picture Placeholder 2">
            <a:extLst>
              <a:ext uri="{FF2B5EF4-FFF2-40B4-BE49-F238E27FC236}">
                <a16:creationId xmlns:a16="http://schemas.microsoft.com/office/drawing/2014/main" id="{8A0BDF24-6062-4738-9F9B-8CD66662691B}"/>
              </a:ext>
            </a:extLst>
          </p:cNvPr>
          <p:cNvSpPr>
            <a:spLocks noGrp="1"/>
          </p:cNvSpPr>
          <p:nvPr>
            <p:ph type="pic" sz="quarter" idx="25"/>
          </p:nvPr>
        </p:nvSpPr>
        <p:spPr>
          <a:xfrm>
            <a:off x="2824267" y="1768481"/>
            <a:ext cx="1065560" cy="588277"/>
          </a:xfrm>
        </p:spPr>
        <p:txBody>
          <a:bodyPr/>
          <a:lstStyle/>
          <a:p>
            <a:endParaRPr lang="en-NL"/>
          </a:p>
        </p:txBody>
      </p:sp>
      <p:sp>
        <p:nvSpPr>
          <p:cNvPr id="48" name="Picture Placeholder 2">
            <a:extLst>
              <a:ext uri="{FF2B5EF4-FFF2-40B4-BE49-F238E27FC236}">
                <a16:creationId xmlns:a16="http://schemas.microsoft.com/office/drawing/2014/main" id="{DC1B7F9B-34BD-4551-A1D2-542D55FF4002}"/>
              </a:ext>
            </a:extLst>
          </p:cNvPr>
          <p:cNvSpPr>
            <a:spLocks noGrp="1"/>
          </p:cNvSpPr>
          <p:nvPr>
            <p:ph type="pic" sz="quarter" idx="26"/>
          </p:nvPr>
        </p:nvSpPr>
        <p:spPr>
          <a:xfrm>
            <a:off x="2823689" y="2492605"/>
            <a:ext cx="1065561" cy="588278"/>
          </a:xfrm>
        </p:spPr>
        <p:txBody>
          <a:bodyPr/>
          <a:lstStyle/>
          <a:p>
            <a:endParaRPr lang="en-NL"/>
          </a:p>
        </p:txBody>
      </p:sp>
      <p:sp>
        <p:nvSpPr>
          <p:cNvPr id="49" name="Picture Placeholder 2">
            <a:extLst>
              <a:ext uri="{FF2B5EF4-FFF2-40B4-BE49-F238E27FC236}">
                <a16:creationId xmlns:a16="http://schemas.microsoft.com/office/drawing/2014/main" id="{1C71CC41-B115-4E4A-A9B7-982057D2E150}"/>
              </a:ext>
            </a:extLst>
          </p:cNvPr>
          <p:cNvSpPr>
            <a:spLocks noGrp="1"/>
          </p:cNvSpPr>
          <p:nvPr>
            <p:ph type="pic" sz="quarter" idx="27"/>
          </p:nvPr>
        </p:nvSpPr>
        <p:spPr>
          <a:xfrm>
            <a:off x="2823689" y="3212322"/>
            <a:ext cx="1065561" cy="588277"/>
          </a:xfrm>
        </p:spPr>
        <p:txBody>
          <a:bodyPr/>
          <a:lstStyle/>
          <a:p>
            <a:endParaRPr lang="en-NL"/>
          </a:p>
        </p:txBody>
      </p:sp>
      <p:sp>
        <p:nvSpPr>
          <p:cNvPr id="50" name="Picture Placeholder 2">
            <a:extLst>
              <a:ext uri="{FF2B5EF4-FFF2-40B4-BE49-F238E27FC236}">
                <a16:creationId xmlns:a16="http://schemas.microsoft.com/office/drawing/2014/main" id="{5C4CA926-8CA8-4AEE-9938-ECB7FBD41352}"/>
              </a:ext>
            </a:extLst>
          </p:cNvPr>
          <p:cNvSpPr>
            <a:spLocks noGrp="1"/>
          </p:cNvSpPr>
          <p:nvPr>
            <p:ph type="pic" sz="quarter" idx="28"/>
          </p:nvPr>
        </p:nvSpPr>
        <p:spPr>
          <a:xfrm>
            <a:off x="2823689" y="3932039"/>
            <a:ext cx="1065561" cy="588277"/>
          </a:xfrm>
        </p:spPr>
        <p:txBody>
          <a:bodyPr/>
          <a:lstStyle/>
          <a:p>
            <a:endParaRPr lang="en-NL"/>
          </a:p>
        </p:txBody>
      </p:sp>
      <p:sp>
        <p:nvSpPr>
          <p:cNvPr id="51" name="Picture Placeholder 2">
            <a:extLst>
              <a:ext uri="{FF2B5EF4-FFF2-40B4-BE49-F238E27FC236}">
                <a16:creationId xmlns:a16="http://schemas.microsoft.com/office/drawing/2014/main" id="{B8D7C949-6572-4A36-A05C-877801B28AD4}"/>
              </a:ext>
            </a:extLst>
          </p:cNvPr>
          <p:cNvSpPr>
            <a:spLocks noGrp="1"/>
          </p:cNvSpPr>
          <p:nvPr>
            <p:ph type="pic" sz="quarter" idx="29"/>
          </p:nvPr>
        </p:nvSpPr>
        <p:spPr>
          <a:xfrm>
            <a:off x="4039221" y="1046560"/>
            <a:ext cx="1065560" cy="588277"/>
          </a:xfrm>
        </p:spPr>
        <p:txBody>
          <a:bodyPr/>
          <a:lstStyle/>
          <a:p>
            <a:endParaRPr lang="en-NL"/>
          </a:p>
        </p:txBody>
      </p:sp>
      <p:sp>
        <p:nvSpPr>
          <p:cNvPr id="52" name="Picture Placeholder 2">
            <a:extLst>
              <a:ext uri="{FF2B5EF4-FFF2-40B4-BE49-F238E27FC236}">
                <a16:creationId xmlns:a16="http://schemas.microsoft.com/office/drawing/2014/main" id="{70BDD14C-CC2C-43E0-AED8-0B91F9980E48}"/>
              </a:ext>
            </a:extLst>
          </p:cNvPr>
          <p:cNvSpPr>
            <a:spLocks noGrp="1"/>
          </p:cNvSpPr>
          <p:nvPr>
            <p:ph type="pic" sz="quarter" idx="30"/>
          </p:nvPr>
        </p:nvSpPr>
        <p:spPr>
          <a:xfrm>
            <a:off x="4040087" y="1768481"/>
            <a:ext cx="1065560" cy="588277"/>
          </a:xfrm>
        </p:spPr>
        <p:txBody>
          <a:bodyPr/>
          <a:lstStyle/>
          <a:p>
            <a:endParaRPr lang="en-NL"/>
          </a:p>
        </p:txBody>
      </p:sp>
      <p:sp>
        <p:nvSpPr>
          <p:cNvPr id="53" name="Picture Placeholder 2">
            <a:extLst>
              <a:ext uri="{FF2B5EF4-FFF2-40B4-BE49-F238E27FC236}">
                <a16:creationId xmlns:a16="http://schemas.microsoft.com/office/drawing/2014/main" id="{0BB74896-6600-4DEF-AB6C-6DFC3600150F}"/>
              </a:ext>
            </a:extLst>
          </p:cNvPr>
          <p:cNvSpPr>
            <a:spLocks noGrp="1"/>
          </p:cNvSpPr>
          <p:nvPr>
            <p:ph type="pic" sz="quarter" idx="31"/>
          </p:nvPr>
        </p:nvSpPr>
        <p:spPr>
          <a:xfrm>
            <a:off x="4039220" y="2492605"/>
            <a:ext cx="1065561" cy="588278"/>
          </a:xfrm>
        </p:spPr>
        <p:txBody>
          <a:bodyPr/>
          <a:lstStyle/>
          <a:p>
            <a:endParaRPr lang="en-NL"/>
          </a:p>
        </p:txBody>
      </p:sp>
      <p:sp>
        <p:nvSpPr>
          <p:cNvPr id="54" name="Picture Placeholder 2">
            <a:extLst>
              <a:ext uri="{FF2B5EF4-FFF2-40B4-BE49-F238E27FC236}">
                <a16:creationId xmlns:a16="http://schemas.microsoft.com/office/drawing/2014/main" id="{F8657559-E691-40B7-B379-B632491D8D77}"/>
              </a:ext>
            </a:extLst>
          </p:cNvPr>
          <p:cNvSpPr>
            <a:spLocks noGrp="1"/>
          </p:cNvSpPr>
          <p:nvPr>
            <p:ph type="pic" sz="quarter" idx="32"/>
          </p:nvPr>
        </p:nvSpPr>
        <p:spPr>
          <a:xfrm>
            <a:off x="4039220" y="3212322"/>
            <a:ext cx="1065561" cy="588277"/>
          </a:xfrm>
        </p:spPr>
        <p:txBody>
          <a:bodyPr/>
          <a:lstStyle/>
          <a:p>
            <a:endParaRPr lang="en-NL"/>
          </a:p>
        </p:txBody>
      </p:sp>
      <p:sp>
        <p:nvSpPr>
          <p:cNvPr id="55" name="Picture Placeholder 2">
            <a:extLst>
              <a:ext uri="{FF2B5EF4-FFF2-40B4-BE49-F238E27FC236}">
                <a16:creationId xmlns:a16="http://schemas.microsoft.com/office/drawing/2014/main" id="{FF8BB54A-1F3D-4A0C-9764-83008D44ADC1}"/>
              </a:ext>
            </a:extLst>
          </p:cNvPr>
          <p:cNvSpPr>
            <a:spLocks noGrp="1"/>
          </p:cNvSpPr>
          <p:nvPr>
            <p:ph type="pic" sz="quarter" idx="33"/>
          </p:nvPr>
        </p:nvSpPr>
        <p:spPr>
          <a:xfrm>
            <a:off x="4039220" y="3932039"/>
            <a:ext cx="1065561" cy="588277"/>
          </a:xfrm>
        </p:spPr>
        <p:txBody>
          <a:bodyPr/>
          <a:lstStyle/>
          <a:p>
            <a:endParaRPr lang="en-NL"/>
          </a:p>
        </p:txBody>
      </p:sp>
      <p:sp>
        <p:nvSpPr>
          <p:cNvPr id="56" name="Picture Placeholder 2">
            <a:extLst>
              <a:ext uri="{FF2B5EF4-FFF2-40B4-BE49-F238E27FC236}">
                <a16:creationId xmlns:a16="http://schemas.microsoft.com/office/drawing/2014/main" id="{5D39E93B-A508-482D-B8E6-8FD08A6A702A}"/>
              </a:ext>
            </a:extLst>
          </p:cNvPr>
          <p:cNvSpPr>
            <a:spLocks noGrp="1"/>
          </p:cNvSpPr>
          <p:nvPr>
            <p:ph type="pic" sz="quarter" idx="34"/>
          </p:nvPr>
        </p:nvSpPr>
        <p:spPr>
          <a:xfrm>
            <a:off x="5254751" y="1046560"/>
            <a:ext cx="1065560" cy="588277"/>
          </a:xfrm>
        </p:spPr>
        <p:txBody>
          <a:bodyPr/>
          <a:lstStyle/>
          <a:p>
            <a:endParaRPr lang="en-NL"/>
          </a:p>
        </p:txBody>
      </p:sp>
      <p:sp>
        <p:nvSpPr>
          <p:cNvPr id="57" name="Picture Placeholder 2">
            <a:extLst>
              <a:ext uri="{FF2B5EF4-FFF2-40B4-BE49-F238E27FC236}">
                <a16:creationId xmlns:a16="http://schemas.microsoft.com/office/drawing/2014/main" id="{8212CFC2-017D-413F-85BF-29B3018302A9}"/>
              </a:ext>
            </a:extLst>
          </p:cNvPr>
          <p:cNvSpPr>
            <a:spLocks noGrp="1"/>
          </p:cNvSpPr>
          <p:nvPr>
            <p:ph type="pic" sz="quarter" idx="35"/>
          </p:nvPr>
        </p:nvSpPr>
        <p:spPr>
          <a:xfrm>
            <a:off x="5255907" y="1768481"/>
            <a:ext cx="1065560" cy="588277"/>
          </a:xfrm>
        </p:spPr>
        <p:txBody>
          <a:bodyPr/>
          <a:lstStyle/>
          <a:p>
            <a:endParaRPr lang="en-NL"/>
          </a:p>
        </p:txBody>
      </p:sp>
      <p:sp>
        <p:nvSpPr>
          <p:cNvPr id="58" name="Picture Placeholder 2">
            <a:extLst>
              <a:ext uri="{FF2B5EF4-FFF2-40B4-BE49-F238E27FC236}">
                <a16:creationId xmlns:a16="http://schemas.microsoft.com/office/drawing/2014/main" id="{6EE7BA9E-B492-4105-834F-ACD6F1CEB8AE}"/>
              </a:ext>
            </a:extLst>
          </p:cNvPr>
          <p:cNvSpPr>
            <a:spLocks noGrp="1"/>
          </p:cNvSpPr>
          <p:nvPr>
            <p:ph type="pic" sz="quarter" idx="36"/>
          </p:nvPr>
        </p:nvSpPr>
        <p:spPr>
          <a:xfrm>
            <a:off x="5254751" y="2492605"/>
            <a:ext cx="1065561" cy="588278"/>
          </a:xfrm>
        </p:spPr>
        <p:txBody>
          <a:bodyPr/>
          <a:lstStyle/>
          <a:p>
            <a:endParaRPr lang="en-NL"/>
          </a:p>
        </p:txBody>
      </p:sp>
      <p:sp>
        <p:nvSpPr>
          <p:cNvPr id="59" name="Picture Placeholder 2">
            <a:extLst>
              <a:ext uri="{FF2B5EF4-FFF2-40B4-BE49-F238E27FC236}">
                <a16:creationId xmlns:a16="http://schemas.microsoft.com/office/drawing/2014/main" id="{63AE2092-17D5-42EB-AC86-325817A87CEA}"/>
              </a:ext>
            </a:extLst>
          </p:cNvPr>
          <p:cNvSpPr>
            <a:spLocks noGrp="1"/>
          </p:cNvSpPr>
          <p:nvPr>
            <p:ph type="pic" sz="quarter" idx="37"/>
          </p:nvPr>
        </p:nvSpPr>
        <p:spPr>
          <a:xfrm>
            <a:off x="5254751" y="3212322"/>
            <a:ext cx="1065561" cy="588277"/>
          </a:xfrm>
        </p:spPr>
        <p:txBody>
          <a:bodyPr/>
          <a:lstStyle/>
          <a:p>
            <a:endParaRPr lang="en-NL"/>
          </a:p>
        </p:txBody>
      </p:sp>
      <p:sp>
        <p:nvSpPr>
          <p:cNvPr id="60" name="Picture Placeholder 2">
            <a:extLst>
              <a:ext uri="{FF2B5EF4-FFF2-40B4-BE49-F238E27FC236}">
                <a16:creationId xmlns:a16="http://schemas.microsoft.com/office/drawing/2014/main" id="{5B5D7EC5-3FA3-4F72-9E81-95A4A703A829}"/>
              </a:ext>
            </a:extLst>
          </p:cNvPr>
          <p:cNvSpPr>
            <a:spLocks noGrp="1"/>
          </p:cNvSpPr>
          <p:nvPr>
            <p:ph type="pic" sz="quarter" idx="38"/>
          </p:nvPr>
        </p:nvSpPr>
        <p:spPr>
          <a:xfrm>
            <a:off x="5254751" y="3932039"/>
            <a:ext cx="1065561" cy="588277"/>
          </a:xfrm>
        </p:spPr>
        <p:txBody>
          <a:bodyPr/>
          <a:lstStyle/>
          <a:p>
            <a:endParaRPr lang="en-NL"/>
          </a:p>
        </p:txBody>
      </p:sp>
      <p:sp>
        <p:nvSpPr>
          <p:cNvPr id="61" name="Picture Placeholder 2">
            <a:extLst>
              <a:ext uri="{FF2B5EF4-FFF2-40B4-BE49-F238E27FC236}">
                <a16:creationId xmlns:a16="http://schemas.microsoft.com/office/drawing/2014/main" id="{34CFB7D2-3389-4AFF-A25E-37C41758992F}"/>
              </a:ext>
            </a:extLst>
          </p:cNvPr>
          <p:cNvSpPr>
            <a:spLocks noGrp="1"/>
          </p:cNvSpPr>
          <p:nvPr>
            <p:ph type="pic" sz="quarter" idx="39"/>
          </p:nvPr>
        </p:nvSpPr>
        <p:spPr>
          <a:xfrm>
            <a:off x="6470281" y="1046560"/>
            <a:ext cx="1065560" cy="588277"/>
          </a:xfrm>
        </p:spPr>
        <p:txBody>
          <a:bodyPr/>
          <a:lstStyle/>
          <a:p>
            <a:endParaRPr lang="en-NL"/>
          </a:p>
        </p:txBody>
      </p:sp>
      <p:sp>
        <p:nvSpPr>
          <p:cNvPr id="62" name="Picture Placeholder 2">
            <a:extLst>
              <a:ext uri="{FF2B5EF4-FFF2-40B4-BE49-F238E27FC236}">
                <a16:creationId xmlns:a16="http://schemas.microsoft.com/office/drawing/2014/main" id="{62E6924E-9175-4621-968C-B5346A3A467A}"/>
              </a:ext>
            </a:extLst>
          </p:cNvPr>
          <p:cNvSpPr>
            <a:spLocks noGrp="1"/>
          </p:cNvSpPr>
          <p:nvPr>
            <p:ph type="pic" sz="quarter" idx="40"/>
          </p:nvPr>
        </p:nvSpPr>
        <p:spPr>
          <a:xfrm>
            <a:off x="6471727" y="1768481"/>
            <a:ext cx="1065560" cy="588277"/>
          </a:xfrm>
        </p:spPr>
        <p:txBody>
          <a:bodyPr/>
          <a:lstStyle/>
          <a:p>
            <a:endParaRPr lang="en-NL"/>
          </a:p>
        </p:txBody>
      </p:sp>
      <p:sp>
        <p:nvSpPr>
          <p:cNvPr id="63" name="Picture Placeholder 2">
            <a:extLst>
              <a:ext uri="{FF2B5EF4-FFF2-40B4-BE49-F238E27FC236}">
                <a16:creationId xmlns:a16="http://schemas.microsoft.com/office/drawing/2014/main" id="{F00F10E6-8FC0-44CE-94C2-922DA08EAFB1}"/>
              </a:ext>
            </a:extLst>
          </p:cNvPr>
          <p:cNvSpPr>
            <a:spLocks noGrp="1"/>
          </p:cNvSpPr>
          <p:nvPr>
            <p:ph type="pic" sz="quarter" idx="41"/>
          </p:nvPr>
        </p:nvSpPr>
        <p:spPr>
          <a:xfrm>
            <a:off x="6470282" y="2492605"/>
            <a:ext cx="1065561" cy="588278"/>
          </a:xfrm>
        </p:spPr>
        <p:txBody>
          <a:bodyPr/>
          <a:lstStyle/>
          <a:p>
            <a:endParaRPr lang="en-NL"/>
          </a:p>
        </p:txBody>
      </p:sp>
      <p:sp>
        <p:nvSpPr>
          <p:cNvPr id="64" name="Picture Placeholder 2">
            <a:extLst>
              <a:ext uri="{FF2B5EF4-FFF2-40B4-BE49-F238E27FC236}">
                <a16:creationId xmlns:a16="http://schemas.microsoft.com/office/drawing/2014/main" id="{2C00DBA8-01BD-413B-852B-4EB38427DAD3}"/>
              </a:ext>
            </a:extLst>
          </p:cNvPr>
          <p:cNvSpPr>
            <a:spLocks noGrp="1"/>
          </p:cNvSpPr>
          <p:nvPr>
            <p:ph type="pic" sz="quarter" idx="42"/>
          </p:nvPr>
        </p:nvSpPr>
        <p:spPr>
          <a:xfrm>
            <a:off x="6470282" y="3212322"/>
            <a:ext cx="1065561" cy="588277"/>
          </a:xfrm>
        </p:spPr>
        <p:txBody>
          <a:bodyPr/>
          <a:lstStyle/>
          <a:p>
            <a:endParaRPr lang="en-NL"/>
          </a:p>
        </p:txBody>
      </p:sp>
      <p:sp>
        <p:nvSpPr>
          <p:cNvPr id="65" name="Picture Placeholder 2">
            <a:extLst>
              <a:ext uri="{FF2B5EF4-FFF2-40B4-BE49-F238E27FC236}">
                <a16:creationId xmlns:a16="http://schemas.microsoft.com/office/drawing/2014/main" id="{1E3E3411-3CA7-44C9-BD6A-B6C7E415D0AB}"/>
              </a:ext>
            </a:extLst>
          </p:cNvPr>
          <p:cNvSpPr>
            <a:spLocks noGrp="1"/>
          </p:cNvSpPr>
          <p:nvPr>
            <p:ph type="pic" sz="quarter" idx="43"/>
          </p:nvPr>
        </p:nvSpPr>
        <p:spPr>
          <a:xfrm>
            <a:off x="6470282" y="3932039"/>
            <a:ext cx="1065561" cy="588277"/>
          </a:xfrm>
        </p:spPr>
        <p:txBody>
          <a:bodyPr/>
          <a:lstStyle/>
          <a:p>
            <a:endParaRPr lang="en-NL"/>
          </a:p>
        </p:txBody>
      </p:sp>
      <p:sp>
        <p:nvSpPr>
          <p:cNvPr id="66" name="Picture Placeholder 2">
            <a:extLst>
              <a:ext uri="{FF2B5EF4-FFF2-40B4-BE49-F238E27FC236}">
                <a16:creationId xmlns:a16="http://schemas.microsoft.com/office/drawing/2014/main" id="{14921D25-75C1-4239-AA32-11BACC4560C3}"/>
              </a:ext>
            </a:extLst>
          </p:cNvPr>
          <p:cNvSpPr>
            <a:spLocks noGrp="1"/>
          </p:cNvSpPr>
          <p:nvPr>
            <p:ph type="pic" sz="quarter" idx="44"/>
          </p:nvPr>
        </p:nvSpPr>
        <p:spPr>
          <a:xfrm>
            <a:off x="7685811" y="1044356"/>
            <a:ext cx="1065560" cy="588277"/>
          </a:xfrm>
        </p:spPr>
        <p:txBody>
          <a:bodyPr/>
          <a:lstStyle/>
          <a:p>
            <a:endParaRPr lang="en-NL"/>
          </a:p>
        </p:txBody>
      </p:sp>
      <p:sp>
        <p:nvSpPr>
          <p:cNvPr id="67" name="Picture Placeholder 2">
            <a:extLst>
              <a:ext uri="{FF2B5EF4-FFF2-40B4-BE49-F238E27FC236}">
                <a16:creationId xmlns:a16="http://schemas.microsoft.com/office/drawing/2014/main" id="{EA6A678B-325B-4847-B273-E54DD0CE09A3}"/>
              </a:ext>
            </a:extLst>
          </p:cNvPr>
          <p:cNvSpPr>
            <a:spLocks noGrp="1"/>
          </p:cNvSpPr>
          <p:nvPr>
            <p:ph type="pic" sz="quarter" idx="45"/>
          </p:nvPr>
        </p:nvSpPr>
        <p:spPr>
          <a:xfrm>
            <a:off x="7687548" y="1772039"/>
            <a:ext cx="1065560" cy="588277"/>
          </a:xfrm>
        </p:spPr>
        <p:txBody>
          <a:bodyPr/>
          <a:lstStyle/>
          <a:p>
            <a:endParaRPr lang="en-NL"/>
          </a:p>
        </p:txBody>
      </p:sp>
      <p:sp>
        <p:nvSpPr>
          <p:cNvPr id="68" name="Picture Placeholder 2">
            <a:extLst>
              <a:ext uri="{FF2B5EF4-FFF2-40B4-BE49-F238E27FC236}">
                <a16:creationId xmlns:a16="http://schemas.microsoft.com/office/drawing/2014/main" id="{39A405D2-DFAC-404A-9855-0ECD39E9A8FC}"/>
              </a:ext>
            </a:extLst>
          </p:cNvPr>
          <p:cNvSpPr>
            <a:spLocks noGrp="1"/>
          </p:cNvSpPr>
          <p:nvPr>
            <p:ph type="pic" sz="quarter" idx="46"/>
          </p:nvPr>
        </p:nvSpPr>
        <p:spPr>
          <a:xfrm>
            <a:off x="7685810" y="2492605"/>
            <a:ext cx="1065561" cy="588278"/>
          </a:xfrm>
        </p:spPr>
        <p:txBody>
          <a:bodyPr/>
          <a:lstStyle/>
          <a:p>
            <a:endParaRPr lang="en-NL"/>
          </a:p>
        </p:txBody>
      </p:sp>
      <p:sp>
        <p:nvSpPr>
          <p:cNvPr id="69" name="Picture Placeholder 2">
            <a:extLst>
              <a:ext uri="{FF2B5EF4-FFF2-40B4-BE49-F238E27FC236}">
                <a16:creationId xmlns:a16="http://schemas.microsoft.com/office/drawing/2014/main" id="{4859A5C2-6647-42DF-B232-E10EA720791C}"/>
              </a:ext>
            </a:extLst>
          </p:cNvPr>
          <p:cNvSpPr>
            <a:spLocks noGrp="1"/>
          </p:cNvSpPr>
          <p:nvPr>
            <p:ph type="pic" sz="quarter" idx="47"/>
          </p:nvPr>
        </p:nvSpPr>
        <p:spPr>
          <a:xfrm>
            <a:off x="7685810" y="3212322"/>
            <a:ext cx="1065561" cy="588277"/>
          </a:xfrm>
        </p:spPr>
        <p:txBody>
          <a:bodyPr/>
          <a:lstStyle/>
          <a:p>
            <a:endParaRPr lang="en-NL"/>
          </a:p>
        </p:txBody>
      </p:sp>
      <p:sp>
        <p:nvSpPr>
          <p:cNvPr id="70" name="Picture Placeholder 2">
            <a:extLst>
              <a:ext uri="{FF2B5EF4-FFF2-40B4-BE49-F238E27FC236}">
                <a16:creationId xmlns:a16="http://schemas.microsoft.com/office/drawing/2014/main" id="{A0E145BA-1AD9-4228-9296-3D39D15C44A5}"/>
              </a:ext>
            </a:extLst>
          </p:cNvPr>
          <p:cNvSpPr>
            <a:spLocks noGrp="1"/>
          </p:cNvSpPr>
          <p:nvPr>
            <p:ph type="pic" sz="quarter" idx="48"/>
          </p:nvPr>
        </p:nvSpPr>
        <p:spPr>
          <a:xfrm>
            <a:off x="7685810" y="3940855"/>
            <a:ext cx="1065561" cy="588277"/>
          </a:xfrm>
        </p:spPr>
        <p:txBody>
          <a:bodyPr/>
          <a:lstStyle/>
          <a:p>
            <a:endParaRPr lang="en-NL"/>
          </a:p>
        </p:txBody>
      </p:sp>
    </p:spTree>
    <p:extLst>
      <p:ext uri="{BB962C8B-B14F-4D97-AF65-F5344CB8AC3E}">
        <p14:creationId xmlns:p14="http://schemas.microsoft.com/office/powerpoint/2010/main" val="258898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61" r:id="rId5"/>
    <p:sldLayoutId id="2147483664" r:id="rId6"/>
    <p:sldLayoutId id="2147483665"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iencedirect.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jpeg"/><Relationship Id="rId5" Type="http://schemas.openxmlformats.org/officeDocument/2006/relationships/image" Target="../media/image21.png"/><Relationship Id="rId10" Type="http://schemas.openxmlformats.org/officeDocument/2006/relationships/hyperlink" Target="https://ocw.mit.edu/help/faq-fair-use/" TargetMode="External"/><Relationship Id="rId4" Type="http://schemas.openxmlformats.org/officeDocument/2006/relationships/image" Target="../media/image23.svg"/><Relationship Id="rId9" Type="http://schemas.openxmlformats.org/officeDocument/2006/relationships/hyperlink" Target="https://www.climatebonds.net/2022/01/500bn-green-issuance-2021-social-and-sustainable-acceleration-annual-green-1tn-sight-market"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green-bond-issuance-by-us-reits-grew-in-2021-6833545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ocw.mit.edu/help/faq-fair-use/"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ocw.mit.edu/help/faq-fair-use/"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sciencedirect.com/" TargetMode="External"/><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ocw.mit.edu/help/faq-fair-use/" TargetMode="External"/><Relationship Id="rId4" Type="http://schemas.openxmlformats.org/officeDocument/2006/relationships/hyperlink" Target="https://www.fanniemae.com/media/40246/displa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ocw.mit.edu/help/faq-fair-use/"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https://ocw.mit.edu/help/faq-fair-use/"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ocw.mit.edu/help/faq-fair-use/" TargetMode="Externa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hyperlink" Target="https://ocw.mit.edu/help/faq-fair-u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9.xml"/><Relationship Id="rId6" Type="http://schemas.openxmlformats.org/officeDocument/2006/relationships/hyperlink" Target="https://ocw.mit.edu/help/faq-fair-use/"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hyperlink" Target="https://gresb-prd-public.s3.amazonaws.com/2021/RE_Documents/2021_Kilroy_Realty_BenchmarkReport.pdf" TargetMode="External"/><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hyperlink" Target="https://ocw.mit.edu/help/faq-fair-use/" TargetMode="External"/><Relationship Id="rId4" Type="http://schemas.openxmlformats.org/officeDocument/2006/relationships/hyperlink" Target="https://www.bxp.com/wp-content/uploads/2021/03/2020-BXP-ESG-Report.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ocw.mit.edu/help/faq-fair-use/" TargetMode="Externa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ocw.mit.edu/help/faq-fair-use/"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hyperlink" Target="https://mitsloan.mit.edu/sustainability-initiative/aggregate-confusion-project"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ocw.mit.edu/help/faq-fair-use/"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ocw.mit.edu/help/faq-fair-us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5253"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ltLang="zh-CN" sz="2800" dirty="0">
                <a:latin typeface="Baskerville"/>
                <a:ea typeface="Tahoma" panose="020B0604030504040204" pitchFamily="34" charset="0"/>
                <a:cs typeface="Tahoma" panose="020B0604030504040204" pitchFamily="34" charset="0"/>
              </a:rPr>
              <a:t>SRE</a:t>
            </a:r>
            <a:r>
              <a:rPr lang="zh-CN" altLang="en-US" sz="2800" dirty="0">
                <a:latin typeface="Baskerville"/>
                <a:ea typeface="Tahoma" panose="020B0604030504040204" pitchFamily="34" charset="0"/>
                <a:cs typeface="Tahoma" panose="020B0604030504040204" pitchFamily="34" charset="0"/>
              </a:rPr>
              <a:t> </a:t>
            </a:r>
            <a:r>
              <a:rPr lang="en-US" altLang="zh-CN" sz="2800" dirty="0">
                <a:latin typeface="Baskerville"/>
                <a:ea typeface="Tahoma" panose="020B0604030504040204" pitchFamily="34" charset="0"/>
                <a:cs typeface="Tahoma" panose="020B0604030504040204" pitchFamily="34" charset="0"/>
              </a:rPr>
              <a:t>Economics</a:t>
            </a:r>
            <a:r>
              <a:rPr lang="zh-CN" altLang="en-US" sz="2800" dirty="0">
                <a:latin typeface="Baskerville"/>
                <a:ea typeface="Tahoma" panose="020B0604030504040204" pitchFamily="34" charset="0"/>
                <a:cs typeface="Tahoma" panose="020B0604030504040204" pitchFamily="34" charset="0"/>
              </a:rPr>
              <a:t> </a:t>
            </a:r>
            <a:r>
              <a:rPr lang="en" sz="2800" dirty="0">
                <a:latin typeface="Baskerville"/>
                <a:ea typeface="Tahoma" panose="020B0604030504040204" pitchFamily="34" charset="0"/>
                <a:cs typeface="Tahoma" panose="020B0604030504040204" pitchFamily="34" charset="0"/>
              </a:rPr>
              <a:t>Lecture </a:t>
            </a:r>
            <a:r>
              <a:rPr lang="en-US" altLang="zh-CN" sz="2800" dirty="0">
                <a:latin typeface="Baskerville"/>
                <a:ea typeface="Tahoma" panose="020B0604030504040204" pitchFamily="34" charset="0"/>
                <a:cs typeface="Tahoma" panose="020B0604030504040204" pitchFamily="34" charset="0"/>
              </a:rPr>
              <a:t>10</a:t>
            </a:r>
            <a:r>
              <a:rPr lang="en" sz="3600" dirty="0">
                <a:latin typeface="Baskerville"/>
                <a:ea typeface="Tahoma" panose="020B0604030504040204" pitchFamily="34" charset="0"/>
                <a:cs typeface="Tahoma" panose="020B0604030504040204" pitchFamily="34" charset="0"/>
              </a:rPr>
              <a:t/>
            </a:r>
            <a:br>
              <a:rPr lang="en" sz="3600" dirty="0">
                <a:latin typeface="Baskerville"/>
                <a:ea typeface="Tahoma" panose="020B0604030504040204" pitchFamily="34" charset="0"/>
                <a:cs typeface="Tahoma" panose="020B0604030504040204" pitchFamily="34" charset="0"/>
              </a:rPr>
            </a:br>
            <a:endParaRPr sz="3600" dirty="0">
              <a:latin typeface="Baskerville"/>
              <a:ea typeface="Tahoma" panose="020B0604030504040204" pitchFamily="34" charset="0"/>
              <a:cs typeface="Tahoma" panose="020B0604030504040204" pitchFamily="34" charset="0"/>
            </a:endParaRPr>
          </a:p>
          <a:p>
            <a:pPr marL="0" lvl="0" indent="0" rtl="0">
              <a:spcBef>
                <a:spcPts val="0"/>
              </a:spcBef>
              <a:spcAft>
                <a:spcPts val="0"/>
              </a:spcAft>
              <a:buNone/>
            </a:pPr>
            <a:r>
              <a:rPr lang="en-US" altLang="zh-CN" sz="4000" dirty="0">
                <a:solidFill>
                  <a:srgbClr val="980000"/>
                </a:solidFill>
                <a:latin typeface="Baskerville"/>
                <a:ea typeface="Tahoma" panose="020B0604030504040204" pitchFamily="34" charset="0"/>
                <a:cs typeface="Tahoma" panose="020B0604030504040204" pitchFamily="34" charset="0"/>
              </a:rPr>
              <a:t>Financing Sustainable</a:t>
            </a:r>
            <a:r>
              <a:rPr lang="zh-CN" altLang="en-US" sz="4000" dirty="0">
                <a:solidFill>
                  <a:srgbClr val="980000"/>
                </a:solidFill>
                <a:latin typeface="Baskerville"/>
                <a:ea typeface="Tahoma" panose="020B0604030504040204" pitchFamily="34" charset="0"/>
                <a:cs typeface="Tahoma" panose="020B0604030504040204" pitchFamily="34" charset="0"/>
              </a:rPr>
              <a:t> </a:t>
            </a:r>
            <a:r>
              <a:rPr lang="en-US" altLang="zh-CN" sz="4000" dirty="0">
                <a:solidFill>
                  <a:srgbClr val="980000"/>
                </a:solidFill>
                <a:latin typeface="Baskerville"/>
                <a:ea typeface="Tahoma" panose="020B0604030504040204" pitchFamily="34" charset="0"/>
                <a:cs typeface="Tahoma" panose="020B0604030504040204" pitchFamily="34" charset="0"/>
              </a:rPr>
              <a:t>Real Estate</a:t>
            </a:r>
            <a:br>
              <a:rPr lang="en-US" altLang="zh-CN" sz="4000" dirty="0">
                <a:solidFill>
                  <a:srgbClr val="980000"/>
                </a:solidFill>
                <a:latin typeface="Baskerville"/>
                <a:ea typeface="Tahoma" panose="020B0604030504040204" pitchFamily="34" charset="0"/>
                <a:cs typeface="Tahoma" panose="020B0604030504040204" pitchFamily="34" charset="0"/>
              </a:rPr>
            </a:br>
            <a:r>
              <a:rPr lang="en-US" altLang="zh-CN" sz="4000" dirty="0">
                <a:solidFill>
                  <a:srgbClr val="980000"/>
                </a:solidFill>
                <a:latin typeface="Baskerville"/>
                <a:ea typeface="Tahoma" panose="020B0604030504040204" pitchFamily="34" charset="0"/>
                <a:cs typeface="Tahoma" panose="020B0604030504040204" pitchFamily="34" charset="0"/>
              </a:rPr>
              <a:t>at</a:t>
            </a:r>
            <a:r>
              <a:rPr lang="zh-CN" altLang="en-US" sz="4000" dirty="0">
                <a:solidFill>
                  <a:srgbClr val="980000"/>
                </a:solidFill>
                <a:latin typeface="Baskerville"/>
                <a:ea typeface="Tahoma" panose="020B0604030504040204" pitchFamily="34" charset="0"/>
                <a:cs typeface="Tahoma" panose="020B0604030504040204" pitchFamily="34" charset="0"/>
              </a:rPr>
              <a:t> </a:t>
            </a:r>
            <a:r>
              <a:rPr lang="en-US" altLang="zh-CN" sz="4000" dirty="0">
                <a:solidFill>
                  <a:srgbClr val="980000"/>
                </a:solidFill>
                <a:latin typeface="Baskerville"/>
                <a:ea typeface="Tahoma" panose="020B0604030504040204" pitchFamily="34" charset="0"/>
                <a:cs typeface="Tahoma" panose="020B0604030504040204" pitchFamily="34" charset="0"/>
              </a:rPr>
              <a:t>the</a:t>
            </a:r>
            <a:r>
              <a:rPr lang="zh-CN" altLang="en-US" sz="4000" dirty="0">
                <a:solidFill>
                  <a:srgbClr val="980000"/>
                </a:solidFill>
                <a:latin typeface="Baskerville"/>
                <a:ea typeface="Tahoma" panose="020B0604030504040204" pitchFamily="34" charset="0"/>
                <a:cs typeface="Tahoma" panose="020B0604030504040204" pitchFamily="34" charset="0"/>
              </a:rPr>
              <a:t> </a:t>
            </a:r>
            <a:r>
              <a:rPr lang="en-US" altLang="zh-CN" sz="4000" dirty="0">
                <a:solidFill>
                  <a:srgbClr val="980000"/>
                </a:solidFill>
                <a:latin typeface="Baskerville"/>
                <a:ea typeface="Tahoma" panose="020B0604030504040204" pitchFamily="34" charset="0"/>
                <a:cs typeface="Tahoma" panose="020B0604030504040204" pitchFamily="34" charset="0"/>
              </a:rPr>
              <a:t>Portfolio</a:t>
            </a:r>
            <a:r>
              <a:rPr lang="zh-CN" altLang="en-US" sz="4000" dirty="0">
                <a:solidFill>
                  <a:srgbClr val="980000"/>
                </a:solidFill>
                <a:latin typeface="Baskerville"/>
                <a:ea typeface="Tahoma" panose="020B0604030504040204" pitchFamily="34" charset="0"/>
                <a:cs typeface="Tahoma" panose="020B0604030504040204" pitchFamily="34" charset="0"/>
              </a:rPr>
              <a:t> </a:t>
            </a:r>
            <a:r>
              <a:rPr lang="en-US" altLang="zh-CN" sz="4000" dirty="0">
                <a:solidFill>
                  <a:srgbClr val="980000"/>
                </a:solidFill>
                <a:latin typeface="Baskerville"/>
                <a:ea typeface="Tahoma" panose="020B0604030504040204" pitchFamily="34" charset="0"/>
                <a:cs typeface="Tahoma" panose="020B0604030504040204" pitchFamily="34" charset="0"/>
              </a:rPr>
              <a:t>Level</a:t>
            </a:r>
            <a:endParaRPr sz="4000" dirty="0">
              <a:solidFill>
                <a:srgbClr val="980000"/>
              </a:solidFill>
              <a:latin typeface="Baskerville"/>
              <a:ea typeface="Tahoma" panose="020B0604030504040204" pitchFamily="34" charset="0"/>
              <a:cs typeface="Tahoma" panose="020B0604030504040204" pitchFamily="34" charset="0"/>
            </a:endParaRPr>
          </a:p>
        </p:txBody>
      </p:sp>
      <p:sp>
        <p:nvSpPr>
          <p:cNvPr id="55" name="Google Shape;55;p13"/>
          <p:cNvSpPr txBox="1">
            <a:spLocks noGrp="1"/>
          </p:cNvSpPr>
          <p:nvPr>
            <p:ph type="subTitle" idx="1"/>
          </p:nvPr>
        </p:nvSpPr>
        <p:spPr>
          <a:xfrm>
            <a:off x="311700" y="3437449"/>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zh-CN" dirty="0">
                <a:latin typeface="Baskerville"/>
                <a:ea typeface="Tahoma" panose="020B0604030504040204" pitchFamily="34" charset="0"/>
                <a:cs typeface="Tahoma" panose="020B0604030504040204" pitchFamily="34" charset="0"/>
              </a:rPr>
              <a:t>Siqi</a:t>
            </a:r>
            <a:r>
              <a:rPr lang="zh-CN" altLang="en-US" dirty="0">
                <a:latin typeface="Baskerville"/>
                <a:cs typeface="Tahoma" panose="020B0604030504040204" pitchFamily="34" charset="0"/>
              </a:rPr>
              <a:t> </a:t>
            </a:r>
            <a:r>
              <a:rPr lang="en-US" altLang="zh-CN" dirty="0">
                <a:latin typeface="Baskerville"/>
                <a:ea typeface="Tahoma" panose="020B0604030504040204" pitchFamily="34" charset="0"/>
                <a:cs typeface="Tahoma" panose="020B0604030504040204" pitchFamily="34" charset="0"/>
              </a:rPr>
              <a:t>Zheng </a:t>
            </a:r>
          </a:p>
          <a:p>
            <a:pPr marL="0" lvl="0" indent="0" algn="ctr" rtl="0">
              <a:spcBef>
                <a:spcPts val="0"/>
              </a:spcBef>
              <a:spcAft>
                <a:spcPts val="0"/>
              </a:spcAft>
              <a:buNone/>
            </a:pPr>
            <a:endParaRPr lang="en-US" altLang="zh-CN" sz="2000" dirty="0">
              <a:latin typeface="Baskerville"/>
              <a:ea typeface="Tahoma" panose="020B0604030504040204" pitchFamily="34" charset="0"/>
              <a:cs typeface="Tahoma" panose="020B0604030504040204" pitchFamily="34" charset="0"/>
            </a:endParaRPr>
          </a:p>
          <a:p>
            <a:pPr marL="0" lvl="0" indent="0" algn="ctr" rtl="0">
              <a:spcBef>
                <a:spcPts val="0"/>
              </a:spcBef>
              <a:spcAft>
                <a:spcPts val="0"/>
              </a:spcAft>
              <a:buNone/>
            </a:pPr>
            <a:r>
              <a:rPr lang="en-US" altLang="zh-CN" sz="2000" dirty="0">
                <a:latin typeface="Baskerville"/>
                <a:ea typeface="Tahoma" panose="020B0604030504040204" pitchFamily="34" charset="0"/>
                <a:cs typeface="Tahoma" panose="020B0604030504040204" pitchFamily="34" charset="0"/>
              </a:rPr>
              <a:t>(MIT</a:t>
            </a:r>
            <a:r>
              <a:rPr lang="zh-CN" altLang="en-US" sz="2000" dirty="0">
                <a:latin typeface="Baskerville"/>
                <a:cs typeface="Tahoma" panose="020B0604030504040204" pitchFamily="34" charset="0"/>
              </a:rPr>
              <a:t> </a:t>
            </a:r>
            <a:r>
              <a:rPr lang="en-US" altLang="zh-CN" sz="2000" dirty="0">
                <a:latin typeface="Baskerville"/>
                <a:ea typeface="Tahoma" panose="020B0604030504040204" pitchFamily="34" charset="0"/>
                <a:cs typeface="Tahoma" panose="020B0604030504040204" pitchFamily="34" charset="0"/>
              </a:rPr>
              <a:t>Center</a:t>
            </a:r>
            <a:r>
              <a:rPr lang="zh-CN" altLang="en-US" sz="2000" dirty="0">
                <a:latin typeface="Baskerville"/>
                <a:cs typeface="Tahoma" panose="020B0604030504040204" pitchFamily="34" charset="0"/>
              </a:rPr>
              <a:t> </a:t>
            </a:r>
            <a:r>
              <a:rPr lang="en-US" altLang="zh-CN" sz="2000" dirty="0">
                <a:latin typeface="Baskerville"/>
                <a:ea typeface="Tahoma" panose="020B0604030504040204" pitchFamily="34" charset="0"/>
                <a:cs typeface="Tahoma" panose="020B0604030504040204" pitchFamily="34" charset="0"/>
              </a:rPr>
              <a:t>for</a:t>
            </a:r>
            <a:r>
              <a:rPr lang="zh-CN" altLang="en-US" sz="2000" dirty="0">
                <a:latin typeface="Baskerville"/>
                <a:cs typeface="Tahoma" panose="020B0604030504040204" pitchFamily="34" charset="0"/>
              </a:rPr>
              <a:t> </a:t>
            </a:r>
            <a:r>
              <a:rPr lang="en-US" altLang="zh-CN" sz="2000" dirty="0">
                <a:latin typeface="Baskerville"/>
                <a:ea typeface="Tahoma" panose="020B0604030504040204" pitchFamily="34" charset="0"/>
                <a:cs typeface="Tahoma" panose="020B0604030504040204" pitchFamily="34" charset="0"/>
              </a:rPr>
              <a:t>Real</a:t>
            </a:r>
            <a:r>
              <a:rPr lang="zh-CN" altLang="en-US" sz="2000" dirty="0">
                <a:latin typeface="Baskerville"/>
                <a:cs typeface="Tahoma" panose="020B0604030504040204" pitchFamily="34" charset="0"/>
              </a:rPr>
              <a:t> </a:t>
            </a:r>
            <a:r>
              <a:rPr lang="en-US" altLang="zh-CN" sz="2000" dirty="0">
                <a:latin typeface="Baskerville"/>
                <a:ea typeface="Tahoma" panose="020B0604030504040204" pitchFamily="34" charset="0"/>
                <a:cs typeface="Tahoma" panose="020B0604030504040204" pitchFamily="34" charset="0"/>
              </a:rPr>
              <a:t>Estate)</a:t>
            </a:r>
            <a:endParaRPr sz="2000" dirty="0">
              <a:latin typeface="Baskerville"/>
              <a:ea typeface="Tahoma" panose="020B0604030504040204" pitchFamily="34" charset="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D734AB3-580E-49C1-967D-33073622AECA}" type="slidenum">
              <a:rPr lang="en-US" smtClean="0">
                <a:latin typeface="Gill Sans MT" panose="020B0502020104020203" pitchFamily="34" charset="77"/>
              </a:rPr>
              <a:t>10</a:t>
            </a:fld>
            <a:endParaRPr lang="en-US" dirty="0">
              <a:latin typeface="Gill Sans MT" panose="020B0502020104020203" pitchFamily="34" charset="77"/>
            </a:endParaRPr>
          </a:p>
        </p:txBody>
      </p:sp>
      <p:sp>
        <p:nvSpPr>
          <p:cNvPr id="3" name="Rectangle 2">
            <a:extLst>
              <a:ext uri="{FF2B5EF4-FFF2-40B4-BE49-F238E27FC236}">
                <a16:creationId xmlns:a16="http://schemas.microsoft.com/office/drawing/2014/main" id="{AA4BD2DA-FE34-A441-AC28-BB35005678A5}"/>
              </a:ext>
            </a:extLst>
          </p:cNvPr>
          <p:cNvSpPr/>
          <p:nvPr/>
        </p:nvSpPr>
        <p:spPr>
          <a:xfrm>
            <a:off x="97541" y="1124442"/>
            <a:ext cx="3242429" cy="3323987"/>
          </a:xfrm>
          <a:prstGeom prst="rect">
            <a:avLst/>
          </a:prstGeom>
        </p:spPr>
        <p:txBody>
          <a:bodyPr wrap="square">
            <a:spAutoFit/>
          </a:bodyPr>
          <a:lstStyle/>
          <a:p>
            <a:pPr lvl="8"/>
            <a:r>
              <a:rPr lang="en-US" altLang="zh-CN" dirty="0">
                <a:latin typeface="Baskerville"/>
              </a:rPr>
              <a:t>Green portfolios are more profitable portfolios. </a:t>
            </a:r>
          </a:p>
          <a:p>
            <a:pPr lvl="8"/>
            <a:r>
              <a:rPr lang="en-US" altLang="zh-CN" dirty="0">
                <a:latin typeface="Baskerville"/>
              </a:rPr>
              <a:t> </a:t>
            </a:r>
          </a:p>
          <a:p>
            <a:pPr lvl="8"/>
            <a:r>
              <a:rPr lang="en-US" altLang="zh-CN" dirty="0">
                <a:latin typeface="Baskerville"/>
              </a:rPr>
              <a:t>An increase of 1% of LEED assets of REITs:</a:t>
            </a:r>
          </a:p>
          <a:p>
            <a:pPr marL="285750" lvl="8" indent="-285750">
              <a:buFont typeface="Arial" panose="020B0604020202020204" pitchFamily="34" charset="0"/>
              <a:buChar char="•"/>
            </a:pPr>
            <a:r>
              <a:rPr lang="en-US" altLang="zh-CN" dirty="0">
                <a:latin typeface="Baskerville"/>
              </a:rPr>
              <a:t>Operating performance</a:t>
            </a:r>
          </a:p>
          <a:p>
            <a:pPr marL="223838" lvl="8"/>
            <a:r>
              <a:rPr lang="en-US" altLang="zh-CN" dirty="0">
                <a:latin typeface="Baskerville"/>
              </a:rPr>
              <a:t>3.5% increase in </a:t>
            </a:r>
            <a:r>
              <a:rPr lang="en-US" altLang="zh-CN" dirty="0">
                <a:solidFill>
                  <a:srgbClr val="9D0405"/>
                </a:solidFill>
                <a:latin typeface="Baskerville"/>
              </a:rPr>
              <a:t>return on assets</a:t>
            </a:r>
          </a:p>
          <a:p>
            <a:pPr marL="223838" lvl="8"/>
            <a:r>
              <a:rPr lang="en-US" altLang="zh-CN" dirty="0">
                <a:latin typeface="Baskerville"/>
              </a:rPr>
              <a:t>7.9% increase in </a:t>
            </a:r>
            <a:r>
              <a:rPr lang="en-US" altLang="zh-CN" dirty="0">
                <a:solidFill>
                  <a:srgbClr val="9D0405"/>
                </a:solidFill>
                <a:latin typeface="Baskerville"/>
              </a:rPr>
              <a:t>return on equity </a:t>
            </a:r>
          </a:p>
          <a:p>
            <a:pPr lvl="8"/>
            <a:endParaRPr lang="en-US" altLang="zh-CN" dirty="0">
              <a:solidFill>
                <a:srgbClr val="00B050"/>
              </a:solidFill>
              <a:latin typeface="Baskerville"/>
            </a:endParaRPr>
          </a:p>
          <a:p>
            <a:pPr marL="285750" lvl="8" indent="-285750">
              <a:buFont typeface="Arial" panose="020B0604020202020204" pitchFamily="34" charset="0"/>
              <a:buChar char="•"/>
            </a:pPr>
            <a:r>
              <a:rPr lang="en-US" altLang="zh-CN" dirty="0">
                <a:solidFill>
                  <a:schemeClr val="tx1"/>
                </a:solidFill>
                <a:latin typeface="Baskerville"/>
              </a:rPr>
              <a:t>Stock performance</a:t>
            </a:r>
            <a:br>
              <a:rPr lang="en-US" altLang="zh-CN" dirty="0">
                <a:solidFill>
                  <a:schemeClr val="tx1"/>
                </a:solidFill>
                <a:latin typeface="Baskerville"/>
              </a:rPr>
            </a:br>
            <a:r>
              <a:rPr lang="en-US" altLang="zh-CN" dirty="0">
                <a:solidFill>
                  <a:srgbClr val="9D0405"/>
                </a:solidFill>
                <a:latin typeface="Baskerville"/>
              </a:rPr>
              <a:t>Lower market beta</a:t>
            </a:r>
            <a:r>
              <a:rPr lang="zh-CN" altLang="en-US" dirty="0">
                <a:solidFill>
                  <a:srgbClr val="9D0405"/>
                </a:solidFill>
                <a:latin typeface="Baskerville"/>
              </a:rPr>
              <a:t> </a:t>
            </a:r>
            <a:r>
              <a:rPr lang="en-US" altLang="zh-CN" dirty="0">
                <a:solidFill>
                  <a:srgbClr val="9D0405"/>
                </a:solidFill>
                <a:latin typeface="Baskerville"/>
              </a:rPr>
              <a:t>(a</a:t>
            </a:r>
            <a:r>
              <a:rPr lang="zh-CN" altLang="en-US" dirty="0">
                <a:solidFill>
                  <a:srgbClr val="9D0405"/>
                </a:solidFill>
                <a:latin typeface="Baskerville"/>
              </a:rPr>
              <a:t> </a:t>
            </a:r>
            <a:r>
              <a:rPr lang="en-US" altLang="zh-CN" dirty="0">
                <a:solidFill>
                  <a:srgbClr val="9D0405"/>
                </a:solidFill>
                <a:latin typeface="Baskerville"/>
              </a:rPr>
              <a:t>risk</a:t>
            </a:r>
            <a:r>
              <a:rPr lang="zh-CN" altLang="en-US" dirty="0">
                <a:solidFill>
                  <a:srgbClr val="9D0405"/>
                </a:solidFill>
                <a:latin typeface="Baskerville"/>
              </a:rPr>
              <a:t> </a:t>
            </a:r>
            <a:r>
              <a:rPr lang="en-US" altLang="zh-CN" dirty="0">
                <a:solidFill>
                  <a:srgbClr val="9D0405"/>
                </a:solidFill>
                <a:latin typeface="Baskerville"/>
              </a:rPr>
              <a:t>measure) </a:t>
            </a:r>
            <a:r>
              <a:rPr lang="en-US" altLang="zh-CN" dirty="0">
                <a:latin typeface="Baskerville"/>
              </a:rPr>
              <a:t>by 0.14</a:t>
            </a:r>
            <a:r>
              <a:rPr lang="zh-CN" altLang="en-US" dirty="0">
                <a:latin typeface="Baskerville"/>
              </a:rPr>
              <a:t> </a:t>
            </a:r>
            <a:r>
              <a:rPr lang="en-US" altLang="zh-CN" dirty="0">
                <a:latin typeface="Baskerville"/>
              </a:rPr>
              <a:t>(energy price, business cycle, regulations)</a:t>
            </a:r>
          </a:p>
          <a:p>
            <a:pPr lvl="8"/>
            <a:endParaRPr lang="en-US" dirty="0">
              <a:latin typeface="Baskerville"/>
            </a:endParaRPr>
          </a:p>
          <a:p>
            <a:pPr marL="285750" lvl="8" indent="-285750">
              <a:buFont typeface="Arial" panose="020B0604020202020204" pitchFamily="34" charset="0"/>
              <a:buChar char="•"/>
            </a:pPr>
            <a:endParaRPr lang="en-US" dirty="0">
              <a:latin typeface="Baskerville"/>
            </a:endParaRPr>
          </a:p>
        </p:txBody>
      </p:sp>
      <p:sp>
        <p:nvSpPr>
          <p:cNvPr id="10" name="Rectangle 9">
            <a:extLst>
              <a:ext uri="{FF2B5EF4-FFF2-40B4-BE49-F238E27FC236}">
                <a16:creationId xmlns:a16="http://schemas.microsoft.com/office/drawing/2014/main" id="{822F506F-7D5C-AE40-9FA0-2047FFF45451}"/>
              </a:ext>
            </a:extLst>
          </p:cNvPr>
          <p:cNvSpPr/>
          <p:nvPr/>
        </p:nvSpPr>
        <p:spPr>
          <a:xfrm>
            <a:off x="2435701" y="4624106"/>
            <a:ext cx="6964471" cy="577081"/>
          </a:xfrm>
          <a:prstGeom prst="rect">
            <a:avLst/>
          </a:prstGeom>
        </p:spPr>
        <p:txBody>
          <a:bodyPr wrap="square">
            <a:spAutoFit/>
          </a:bodyPr>
          <a:lstStyle/>
          <a:p>
            <a:r>
              <a:rPr lang="en-US" sz="1050" u="sng" dirty="0" smtClean="0">
                <a:solidFill>
                  <a:srgbClr val="222222"/>
                </a:solidFill>
                <a:latin typeface="Baskerville"/>
              </a:rPr>
              <a:t>Source</a:t>
            </a:r>
            <a:r>
              <a:rPr lang="en-US" sz="1050" dirty="0" smtClean="0">
                <a:solidFill>
                  <a:srgbClr val="222222"/>
                </a:solidFill>
                <a:latin typeface="Baskerville"/>
              </a:rPr>
              <a:t>: </a:t>
            </a:r>
            <a:r>
              <a:rPr lang="en-US" sz="1050" dirty="0" err="1" smtClean="0">
                <a:solidFill>
                  <a:srgbClr val="222222"/>
                </a:solidFill>
                <a:latin typeface="Baskerville"/>
              </a:rPr>
              <a:t>Eichholtz</a:t>
            </a:r>
            <a:r>
              <a:rPr lang="en-US" sz="1050" dirty="0" smtClean="0">
                <a:solidFill>
                  <a:srgbClr val="222222"/>
                </a:solidFill>
                <a:latin typeface="Baskerville"/>
              </a:rPr>
              <a:t>, P., </a:t>
            </a:r>
            <a:r>
              <a:rPr lang="en-US" sz="1050" dirty="0" err="1" smtClean="0">
                <a:solidFill>
                  <a:srgbClr val="222222"/>
                </a:solidFill>
                <a:latin typeface="Baskerville"/>
              </a:rPr>
              <a:t>Kok</a:t>
            </a:r>
            <a:r>
              <a:rPr lang="en-US" sz="1050" dirty="0" smtClean="0">
                <a:solidFill>
                  <a:srgbClr val="222222"/>
                </a:solidFill>
                <a:latin typeface="Baskerville"/>
              </a:rPr>
              <a:t>, N., &amp; Yonder, E. (2012). Portfolio greenness and the financial performance of REITs. </a:t>
            </a:r>
            <a:r>
              <a:rPr lang="en-US" sz="1050" i="1" dirty="0" smtClean="0">
                <a:solidFill>
                  <a:srgbClr val="222222"/>
                </a:solidFill>
                <a:latin typeface="Baskerville"/>
              </a:rPr>
              <a:t>Journal of International Money and Finance</a:t>
            </a:r>
            <a:r>
              <a:rPr lang="en-US" sz="1050" dirty="0" smtClean="0">
                <a:solidFill>
                  <a:srgbClr val="222222"/>
                </a:solidFill>
                <a:latin typeface="Baskerville"/>
              </a:rPr>
              <a:t>, </a:t>
            </a:r>
            <a:r>
              <a:rPr lang="en-US" sz="1050" i="1" dirty="0" smtClean="0">
                <a:solidFill>
                  <a:srgbClr val="222222"/>
                </a:solidFill>
                <a:latin typeface="Baskerville"/>
              </a:rPr>
              <a:t>31</a:t>
            </a:r>
            <a:r>
              <a:rPr lang="en-US" sz="1050" dirty="0">
                <a:solidFill>
                  <a:srgbClr val="222222"/>
                </a:solidFill>
                <a:latin typeface="Baskerville"/>
              </a:rPr>
              <a:t>(7), 1911-1929. Courtesy of Elsevier, Inc., </a:t>
            </a:r>
            <a:r>
              <a:rPr lang="en-US" sz="1050" dirty="0">
                <a:solidFill>
                  <a:srgbClr val="222222"/>
                </a:solidFill>
                <a:latin typeface="Baskerville"/>
                <a:hlinkClick r:id="rId3"/>
              </a:rPr>
              <a:t>https://www.sciencedirect.com</a:t>
            </a:r>
            <a:r>
              <a:rPr lang="en-US" sz="1050" dirty="0">
                <a:solidFill>
                  <a:srgbClr val="222222"/>
                </a:solidFill>
                <a:latin typeface="Baskerville"/>
              </a:rPr>
              <a:t>. Used with permission.</a:t>
            </a:r>
            <a:endParaRPr lang="en-US" sz="1050" dirty="0">
              <a:latin typeface="Baskerville"/>
            </a:endParaRPr>
          </a:p>
        </p:txBody>
      </p:sp>
      <p:pic>
        <p:nvPicPr>
          <p:cNvPr id="9" name="Picture 8">
            <a:extLst>
              <a:ext uri="{FF2B5EF4-FFF2-40B4-BE49-F238E27FC236}">
                <a16:creationId xmlns:a16="http://schemas.microsoft.com/office/drawing/2014/main" id="{AE71998B-3565-4846-8F72-B5767C81624D}"/>
              </a:ext>
            </a:extLst>
          </p:cNvPr>
          <p:cNvPicPr>
            <a:picLocks noChangeAspect="1"/>
          </p:cNvPicPr>
          <p:nvPr/>
        </p:nvPicPr>
        <p:blipFill>
          <a:blip r:embed="rId4"/>
          <a:stretch>
            <a:fillRect/>
          </a:stretch>
        </p:blipFill>
        <p:spPr>
          <a:xfrm>
            <a:off x="3271604" y="1001786"/>
            <a:ext cx="2751866" cy="3661431"/>
          </a:xfrm>
          <a:prstGeom prst="rect">
            <a:avLst/>
          </a:prstGeom>
        </p:spPr>
      </p:pic>
      <p:sp>
        <p:nvSpPr>
          <p:cNvPr id="11" name="Rectangle 10">
            <a:extLst>
              <a:ext uri="{FF2B5EF4-FFF2-40B4-BE49-F238E27FC236}">
                <a16:creationId xmlns:a16="http://schemas.microsoft.com/office/drawing/2014/main" id="{348C5678-0D00-4947-93FE-B90EFAE4DE0B}"/>
              </a:ext>
            </a:extLst>
          </p:cNvPr>
          <p:cNvSpPr/>
          <p:nvPr/>
        </p:nvSpPr>
        <p:spPr>
          <a:xfrm>
            <a:off x="5250027" y="1423491"/>
            <a:ext cx="667910" cy="222637"/>
          </a:xfrm>
          <a:prstGeom prst="rect">
            <a:avLst/>
          </a:prstGeom>
          <a:noFill/>
          <a:ln>
            <a:solidFill>
              <a:srgbClr val="9D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D0456E1F-3BE1-4A59-82BF-CC3C84E7BB9E}"/>
              </a:ext>
            </a:extLst>
          </p:cNvPr>
          <p:cNvSpPr/>
          <p:nvPr/>
        </p:nvSpPr>
        <p:spPr>
          <a:xfrm>
            <a:off x="5250027" y="3043354"/>
            <a:ext cx="667910" cy="222637"/>
          </a:xfrm>
          <a:prstGeom prst="rect">
            <a:avLst/>
          </a:prstGeom>
          <a:noFill/>
          <a:ln>
            <a:solidFill>
              <a:srgbClr val="9D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F5D14A37-59EE-4156-BC59-13F765A1E119}"/>
              </a:ext>
            </a:extLst>
          </p:cNvPr>
          <p:cNvPicPr>
            <a:picLocks noChangeAspect="1"/>
          </p:cNvPicPr>
          <p:nvPr/>
        </p:nvPicPr>
        <p:blipFill>
          <a:blip r:embed="rId5"/>
          <a:stretch>
            <a:fillRect/>
          </a:stretch>
        </p:blipFill>
        <p:spPr>
          <a:xfrm>
            <a:off x="6192627" y="2145864"/>
            <a:ext cx="2632057" cy="1788835"/>
          </a:xfrm>
          <a:prstGeom prst="rect">
            <a:avLst/>
          </a:prstGeom>
        </p:spPr>
      </p:pic>
      <p:pic>
        <p:nvPicPr>
          <p:cNvPr id="14" name="Picture 13">
            <a:extLst>
              <a:ext uri="{FF2B5EF4-FFF2-40B4-BE49-F238E27FC236}">
                <a16:creationId xmlns:a16="http://schemas.microsoft.com/office/drawing/2014/main" id="{CB4B428B-23B1-43D8-8F84-FF4B21D003A5}"/>
              </a:ext>
            </a:extLst>
          </p:cNvPr>
          <p:cNvPicPr>
            <a:picLocks noChangeAspect="1"/>
          </p:cNvPicPr>
          <p:nvPr/>
        </p:nvPicPr>
        <p:blipFill>
          <a:blip r:embed="rId6"/>
          <a:stretch>
            <a:fillRect/>
          </a:stretch>
        </p:blipFill>
        <p:spPr>
          <a:xfrm>
            <a:off x="6151892" y="1669307"/>
            <a:ext cx="2711132" cy="395616"/>
          </a:xfrm>
          <a:prstGeom prst="rect">
            <a:avLst/>
          </a:prstGeom>
        </p:spPr>
      </p:pic>
      <p:sp>
        <p:nvSpPr>
          <p:cNvPr id="15" name="Rectangle 14">
            <a:extLst>
              <a:ext uri="{FF2B5EF4-FFF2-40B4-BE49-F238E27FC236}">
                <a16:creationId xmlns:a16="http://schemas.microsoft.com/office/drawing/2014/main" id="{36F7D9CD-27B7-4205-9970-26A038AC0342}"/>
              </a:ext>
            </a:extLst>
          </p:cNvPr>
          <p:cNvSpPr/>
          <p:nvPr/>
        </p:nvSpPr>
        <p:spPr>
          <a:xfrm>
            <a:off x="8057724" y="2202626"/>
            <a:ext cx="747930" cy="226555"/>
          </a:xfrm>
          <a:prstGeom prst="rect">
            <a:avLst/>
          </a:prstGeom>
          <a:noFill/>
          <a:ln>
            <a:solidFill>
              <a:srgbClr val="9D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itle 4">
            <a:extLst>
              <a:ext uri="{FF2B5EF4-FFF2-40B4-BE49-F238E27FC236}">
                <a16:creationId xmlns:a16="http://schemas.microsoft.com/office/drawing/2014/main" id="{2699EB11-862A-D8D2-1666-F6A198BB709B}"/>
              </a:ext>
            </a:extLst>
          </p:cNvPr>
          <p:cNvSpPr txBox="1">
            <a:spLocks/>
          </p:cNvSpPr>
          <p:nvPr/>
        </p:nvSpPr>
        <p:spPr>
          <a:xfrm>
            <a:off x="215008" y="147819"/>
            <a:ext cx="8928992" cy="576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3200" b="0" i="0" u="none" strike="noStrike" cap="none">
                <a:solidFill>
                  <a:schemeClr val="tx1"/>
                </a:solidFill>
                <a:latin typeface="+mj-lt"/>
                <a:ea typeface="Kozuka Gothic Pr6N L" panose="020B0200000000000000" pitchFamily="34" charset="-128"/>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b="1" dirty="0">
                <a:solidFill>
                  <a:schemeClr val="accent5">
                    <a:lumMod val="50000"/>
                  </a:schemeClr>
                </a:solidFill>
                <a:latin typeface="Baskerville"/>
              </a:rPr>
              <a:t>Doing</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Well</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by</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Doing</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Good?</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Evidence</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from</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Green</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REITs</a:t>
            </a:r>
            <a:endParaRPr lang="en-US" sz="2400" b="1" dirty="0">
              <a:solidFill>
                <a:schemeClr val="accent5">
                  <a:lumMod val="50000"/>
                </a:schemeClr>
              </a:solidFill>
              <a:latin typeface="Baskerville"/>
            </a:endParaRPr>
          </a:p>
        </p:txBody>
      </p:sp>
    </p:spTree>
    <p:extLst>
      <p:ext uri="{BB962C8B-B14F-4D97-AF65-F5344CB8AC3E}">
        <p14:creationId xmlns:p14="http://schemas.microsoft.com/office/powerpoint/2010/main" val="3322887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99EE42-4036-9C61-E046-64D627555ECA}"/>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0D590617-7A82-65F7-61A2-9B34C6B43905}"/>
              </a:ext>
            </a:extLst>
          </p:cNvPr>
          <p:cNvSpPr>
            <a:spLocks noGrp="1"/>
          </p:cNvSpPr>
          <p:nvPr>
            <p:ph idx="1"/>
          </p:nvPr>
        </p:nvSpPr>
        <p:spPr/>
        <p:txBody>
          <a:bodyPr/>
          <a:lstStyle/>
          <a:p>
            <a:endParaRPr lang="en-US" dirty="0"/>
          </a:p>
        </p:txBody>
      </p:sp>
      <p:sp>
        <p:nvSpPr>
          <p:cNvPr id="5" name="Text Placeholder 4">
            <a:extLst>
              <a:ext uri="{FF2B5EF4-FFF2-40B4-BE49-F238E27FC236}">
                <a16:creationId xmlns:a16="http://schemas.microsoft.com/office/drawing/2014/main" id="{3995F6DB-5C43-B8F2-7C49-1DF4BAC7196C}"/>
              </a:ext>
            </a:extLst>
          </p:cNvPr>
          <p:cNvSpPr>
            <a:spLocks noGrp="1"/>
          </p:cNvSpPr>
          <p:nvPr>
            <p:ph type="body" sz="quarter" idx="12"/>
          </p:nvPr>
        </p:nvSpPr>
        <p:spPr>
          <a:xfrm>
            <a:off x="251520" y="4558384"/>
            <a:ext cx="6624736" cy="173606"/>
          </a:xfrm>
        </p:spPr>
        <p:txBody>
          <a:bodyPr/>
          <a:lstStyle/>
          <a:p>
            <a:endParaRPr lang="en-US" dirty="0"/>
          </a:p>
        </p:txBody>
      </p:sp>
      <p:pic>
        <p:nvPicPr>
          <p:cNvPr id="6" name="Picture 5">
            <a:extLst>
              <a:ext uri="{FF2B5EF4-FFF2-40B4-BE49-F238E27FC236}">
                <a16:creationId xmlns:a16="http://schemas.microsoft.com/office/drawing/2014/main" id="{39976A3C-BF4B-8B02-984A-1764CF84FDE4}"/>
              </a:ext>
            </a:extLst>
          </p:cNvPr>
          <p:cNvPicPr>
            <a:picLocks noChangeAspect="1"/>
          </p:cNvPicPr>
          <p:nvPr/>
        </p:nvPicPr>
        <p:blipFill>
          <a:blip r:embed="rId2"/>
          <a:stretch>
            <a:fillRect/>
          </a:stretch>
        </p:blipFill>
        <p:spPr>
          <a:xfrm>
            <a:off x="2429435" y="881590"/>
            <a:ext cx="6101458" cy="3389699"/>
          </a:xfrm>
          <a:prstGeom prst="rect">
            <a:avLst/>
          </a:prstGeom>
        </p:spPr>
      </p:pic>
      <p:sp>
        <p:nvSpPr>
          <p:cNvPr id="7" name="Title 4">
            <a:extLst>
              <a:ext uri="{FF2B5EF4-FFF2-40B4-BE49-F238E27FC236}">
                <a16:creationId xmlns:a16="http://schemas.microsoft.com/office/drawing/2014/main" id="{9E2DD70E-0B9B-1460-C882-1C372654404D}"/>
              </a:ext>
            </a:extLst>
          </p:cNvPr>
          <p:cNvSpPr txBox="1">
            <a:spLocks/>
          </p:cNvSpPr>
          <p:nvPr/>
        </p:nvSpPr>
        <p:spPr>
          <a:xfrm>
            <a:off x="215008" y="123329"/>
            <a:ext cx="8928992" cy="576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3200" b="0" i="0" u="none" strike="noStrike" cap="none">
                <a:solidFill>
                  <a:schemeClr val="tx1"/>
                </a:solidFill>
                <a:latin typeface="+mj-lt"/>
                <a:ea typeface="Kozuka Gothic Pr6N L" panose="020B0200000000000000" pitchFamily="34" charset="-128"/>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b="1" dirty="0">
                <a:solidFill>
                  <a:schemeClr val="accent5">
                    <a:lumMod val="50000"/>
                  </a:schemeClr>
                </a:solidFill>
                <a:latin typeface="Baskerville"/>
              </a:rPr>
              <a:t>Our</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New</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Project:</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“Green</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Talking”</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and</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“Green</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Doing”</a:t>
            </a:r>
            <a:r>
              <a:rPr lang="zh-CN" altLang="en-US" sz="2400" b="1" dirty="0">
                <a:solidFill>
                  <a:schemeClr val="accent5">
                    <a:lumMod val="50000"/>
                  </a:schemeClr>
                </a:solidFill>
                <a:latin typeface="Baskerville"/>
              </a:rPr>
              <a:t> </a:t>
            </a:r>
            <a:endParaRPr lang="en-US" sz="2400" b="1" dirty="0">
              <a:solidFill>
                <a:schemeClr val="accent5">
                  <a:lumMod val="50000"/>
                </a:schemeClr>
              </a:solidFill>
              <a:latin typeface="Baskerville"/>
            </a:endParaRPr>
          </a:p>
        </p:txBody>
      </p:sp>
      <p:sp>
        <p:nvSpPr>
          <p:cNvPr id="2" name="TextBox 1"/>
          <p:cNvSpPr txBox="1"/>
          <p:nvPr/>
        </p:nvSpPr>
        <p:spPr>
          <a:xfrm>
            <a:off x="2321857" y="4271289"/>
            <a:ext cx="6890028" cy="1107996"/>
          </a:xfrm>
          <a:prstGeom prst="rect">
            <a:avLst/>
          </a:prstGeom>
          <a:noFill/>
        </p:spPr>
        <p:txBody>
          <a:bodyPr wrap="none" rtlCol="0">
            <a:spAutoFit/>
          </a:bodyPr>
          <a:lstStyle/>
          <a:p>
            <a:r>
              <a:rPr lang="en-US" sz="1100" dirty="0"/>
              <a:t>BXP® is a registered trademark of Boston Properties Limited Partnership; American Tower and American </a:t>
            </a:r>
            <a:endParaRPr lang="en-US" sz="1100" dirty="0" smtClean="0"/>
          </a:p>
          <a:p>
            <a:r>
              <a:rPr lang="en-US" sz="1100" dirty="0" smtClean="0"/>
              <a:t>Tower </a:t>
            </a:r>
            <a:r>
              <a:rPr lang="en-US" sz="1100" dirty="0"/>
              <a:t>Corporation logos are registered trademarks of ATC IP LLC.; the Crown Castle logo is a trademark </a:t>
            </a:r>
            <a:endParaRPr lang="en-US" sz="1100" dirty="0" smtClean="0"/>
          </a:p>
          <a:p>
            <a:r>
              <a:rPr lang="en-US" sz="1100" dirty="0" smtClean="0"/>
              <a:t>of </a:t>
            </a:r>
            <a:r>
              <a:rPr lang="en-US" sz="1100" dirty="0"/>
              <a:t>Crown Castle; the Digital Realty logo is a trademark of Digital Realty, Inc.; and the </a:t>
            </a:r>
            <a:r>
              <a:rPr lang="en-US" sz="1100" dirty="0" err="1"/>
              <a:t>ProLogis</a:t>
            </a:r>
            <a:r>
              <a:rPr lang="en-US" sz="1100" dirty="0"/>
              <a:t> logo is the </a:t>
            </a:r>
            <a:endParaRPr lang="en-US" sz="1100" dirty="0" smtClean="0"/>
          </a:p>
          <a:p>
            <a:r>
              <a:rPr lang="en-US" sz="1100" dirty="0" smtClean="0"/>
              <a:t>property </a:t>
            </a:r>
            <a:r>
              <a:rPr lang="en-US" sz="1100" dirty="0"/>
              <a:t>of Prologis or its content suppliers. . </a:t>
            </a:r>
            <a:r>
              <a:rPr lang="en-US" sz="1100" dirty="0"/>
              <a:t>All rights reserved. This </a:t>
            </a:r>
            <a:r>
              <a:rPr lang="en-US" sz="1100" dirty="0" smtClean="0"/>
              <a:t>content </a:t>
            </a:r>
            <a:r>
              <a:rPr lang="en-US" sz="1100" dirty="0" smtClean="0"/>
              <a:t>is </a:t>
            </a:r>
            <a:r>
              <a:rPr lang="en-US" sz="1100" dirty="0"/>
              <a:t>excluded from our Creative </a:t>
            </a:r>
            <a:endParaRPr lang="en-US" sz="1100" dirty="0" smtClean="0"/>
          </a:p>
          <a:p>
            <a:r>
              <a:rPr lang="en-US" sz="1100" dirty="0" smtClean="0"/>
              <a:t>Commons </a:t>
            </a:r>
            <a:r>
              <a:rPr lang="en-US" sz="1100" dirty="0"/>
              <a:t>license. For more information, see </a:t>
            </a:r>
            <a:r>
              <a:rPr lang="en-US" sz="1100" dirty="0" smtClean="0">
                <a:hlinkClick r:id="rId3"/>
              </a:rPr>
              <a:t>https</a:t>
            </a:r>
            <a:r>
              <a:rPr lang="en-US" sz="1100" dirty="0">
                <a:hlinkClick r:id="rId3"/>
              </a:rPr>
              <a:t>://ocw.mit.edu/help/faq-fair-use/</a:t>
            </a:r>
            <a:r>
              <a:rPr lang="en-US" sz="1100" dirty="0"/>
              <a:t>.</a:t>
            </a:r>
          </a:p>
          <a:p>
            <a:endParaRPr lang="en-US" sz="1100" dirty="0"/>
          </a:p>
        </p:txBody>
      </p:sp>
    </p:spTree>
    <p:extLst>
      <p:ext uri="{BB962C8B-B14F-4D97-AF65-F5344CB8AC3E}">
        <p14:creationId xmlns:p14="http://schemas.microsoft.com/office/powerpoint/2010/main" val="295235413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311700" y="26760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993333"/>
                </a:solidFill>
                <a:latin typeface="Baskerville"/>
              </a:rPr>
              <a:t>Out</a:t>
            </a:r>
            <a:r>
              <a:rPr lang="en-US" altLang="zh-CN" sz="3200" dirty="0">
                <a:solidFill>
                  <a:srgbClr val="993333"/>
                </a:solidFill>
                <a:latin typeface="Baskerville"/>
              </a:rPr>
              <a:t>line</a:t>
            </a:r>
            <a:endParaRPr sz="3600" dirty="0">
              <a:latin typeface="Baskerville"/>
            </a:endParaRPr>
          </a:p>
        </p:txBody>
      </p:sp>
      <p:sp>
        <p:nvSpPr>
          <p:cNvPr id="209" name="Google Shape;209;p27"/>
          <p:cNvSpPr txBox="1">
            <a:spLocks noGrp="1"/>
          </p:cNvSpPr>
          <p:nvPr>
            <p:ph type="body" idx="1"/>
          </p:nvPr>
        </p:nvSpPr>
        <p:spPr>
          <a:xfrm>
            <a:off x="311700" y="946300"/>
            <a:ext cx="8520600" cy="3718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SzPts val="1800"/>
              <a:buChar char="●"/>
            </a:pPr>
            <a:r>
              <a:rPr lang="en-US" altLang="zh-CN" sz="2400" dirty="0">
                <a:solidFill>
                  <a:srgbClr val="9D0405"/>
                </a:solidFill>
                <a:latin typeface="Baskerville"/>
              </a:rPr>
              <a:t>Sustainable</a:t>
            </a:r>
            <a:r>
              <a:rPr lang="zh-CN" altLang="en-US" sz="2400" dirty="0">
                <a:solidFill>
                  <a:srgbClr val="9D0405"/>
                </a:solidFill>
                <a:latin typeface="Baskerville"/>
              </a:rPr>
              <a:t> </a:t>
            </a:r>
            <a:r>
              <a:rPr lang="en-US" altLang="zh-CN" sz="2400" dirty="0">
                <a:solidFill>
                  <a:srgbClr val="9D0405"/>
                </a:solidFill>
                <a:latin typeface="Baskerville"/>
              </a:rPr>
              <a:t>real</a:t>
            </a:r>
            <a:r>
              <a:rPr lang="zh-CN" altLang="en-US" sz="2400" dirty="0">
                <a:solidFill>
                  <a:srgbClr val="9D0405"/>
                </a:solidFill>
                <a:latin typeface="Baskerville"/>
              </a:rPr>
              <a:t> </a:t>
            </a:r>
            <a:r>
              <a:rPr lang="en-US" altLang="zh-CN" sz="2400" dirty="0">
                <a:solidFill>
                  <a:srgbClr val="9D0405"/>
                </a:solidFill>
                <a:latin typeface="Baskerville"/>
              </a:rPr>
              <a:t>estate</a:t>
            </a:r>
            <a:r>
              <a:rPr lang="zh-CN" altLang="en-US" sz="2400" dirty="0">
                <a:solidFill>
                  <a:srgbClr val="9D0405"/>
                </a:solidFill>
                <a:latin typeface="Baskerville"/>
              </a:rPr>
              <a:t> </a:t>
            </a:r>
            <a:r>
              <a:rPr lang="en-US" altLang="zh-CN" sz="2400" dirty="0">
                <a:solidFill>
                  <a:srgbClr val="9D0405"/>
                </a:solidFill>
                <a:latin typeface="Baskerville"/>
              </a:rPr>
              <a:t>investments</a:t>
            </a:r>
            <a:r>
              <a:rPr lang="zh-CN" altLang="en-US" sz="2400" dirty="0">
                <a:solidFill>
                  <a:srgbClr val="9D0405"/>
                </a:solidFill>
                <a:latin typeface="Baskerville"/>
              </a:rPr>
              <a:t> </a:t>
            </a:r>
            <a:r>
              <a:rPr lang="en-US" altLang="zh-CN" sz="2400" dirty="0">
                <a:solidFill>
                  <a:srgbClr val="9D0405"/>
                </a:solidFill>
                <a:latin typeface="Baskerville"/>
              </a:rPr>
              <a:t>at</a:t>
            </a:r>
            <a:r>
              <a:rPr lang="zh-CN" altLang="en-US" sz="2400" dirty="0">
                <a:solidFill>
                  <a:srgbClr val="9D0405"/>
                </a:solidFill>
                <a:latin typeface="Baskerville"/>
              </a:rPr>
              <a:t> </a:t>
            </a:r>
            <a:r>
              <a:rPr lang="en-US" altLang="zh-CN" sz="2400" dirty="0">
                <a:solidFill>
                  <a:srgbClr val="9D0405"/>
                </a:solidFill>
                <a:latin typeface="Baskerville"/>
              </a:rPr>
              <a:t>portfolio</a:t>
            </a:r>
            <a:r>
              <a:rPr lang="zh-CN" altLang="en-US" sz="2400" dirty="0">
                <a:solidFill>
                  <a:srgbClr val="9D0405"/>
                </a:solidFill>
                <a:latin typeface="Baskerville"/>
              </a:rPr>
              <a:t> </a:t>
            </a:r>
            <a:r>
              <a:rPr lang="en-US" altLang="zh-CN" sz="2400" dirty="0">
                <a:solidFill>
                  <a:srgbClr val="9D0405"/>
                </a:solidFill>
                <a:latin typeface="Baskerville"/>
              </a:rPr>
              <a:t>level</a:t>
            </a:r>
            <a:endParaRPr lang="en-US" sz="2400" dirty="0">
              <a:solidFill>
                <a:srgbClr val="9D0405"/>
              </a:solidFill>
              <a:latin typeface="Baskerville"/>
            </a:endParaRPr>
          </a:p>
          <a:p>
            <a:pPr lvl="1" indent="-342900">
              <a:lnSpc>
                <a:spcPct val="100000"/>
              </a:lnSpc>
              <a:spcBef>
                <a:spcPts val="600"/>
              </a:spcBef>
              <a:buSzPts val="1800"/>
              <a:buChar char="●"/>
            </a:pPr>
            <a:r>
              <a:rPr lang="en-US" altLang="zh-CN" sz="2000" dirty="0">
                <a:solidFill>
                  <a:schemeClr val="tx1"/>
                </a:solidFill>
                <a:latin typeface="Baskerville"/>
              </a:rPr>
              <a:t>Equity: Real Estate Investment Trusts (REITs)</a:t>
            </a:r>
            <a:endParaRPr lang="en-US" sz="2000" dirty="0">
              <a:solidFill>
                <a:schemeClr val="tx1"/>
              </a:solidFill>
              <a:latin typeface="Baskerville"/>
            </a:endParaRPr>
          </a:p>
          <a:p>
            <a:pPr lvl="1" indent="-342900">
              <a:lnSpc>
                <a:spcPct val="100000"/>
              </a:lnSpc>
              <a:spcBef>
                <a:spcPts val="600"/>
              </a:spcBef>
              <a:buSzPts val="1800"/>
              <a:buChar char="●"/>
            </a:pPr>
            <a:r>
              <a:rPr lang="en-US" altLang="zh-CN" sz="2000" dirty="0">
                <a:solidFill>
                  <a:srgbClr val="9D0405"/>
                </a:solidFill>
                <a:latin typeface="Baskerville"/>
              </a:rPr>
              <a:t>Debt: Green Bond</a:t>
            </a:r>
          </a:p>
          <a:p>
            <a:pPr marL="571500" lvl="1" indent="0">
              <a:lnSpc>
                <a:spcPct val="100000"/>
              </a:lnSpc>
              <a:spcBef>
                <a:spcPts val="600"/>
              </a:spcBef>
              <a:buSzPts val="1800"/>
              <a:buNone/>
            </a:pPr>
            <a:endParaRPr lang="en-US" sz="2000" dirty="0">
              <a:solidFill>
                <a:schemeClr val="tx1"/>
              </a:solidFill>
              <a:latin typeface="Baskerville"/>
            </a:endParaRPr>
          </a:p>
          <a:p>
            <a:pPr>
              <a:lnSpc>
                <a:spcPct val="100000"/>
              </a:lnSpc>
              <a:spcBef>
                <a:spcPts val="600"/>
              </a:spcBef>
            </a:pPr>
            <a:r>
              <a:rPr lang="en-US" altLang="zh-CN" sz="2400" dirty="0">
                <a:solidFill>
                  <a:schemeClr val="tx1"/>
                </a:solidFill>
                <a:latin typeface="Baskerville"/>
              </a:rPr>
              <a:t>Drivers</a:t>
            </a:r>
            <a:r>
              <a:rPr lang="zh-CN" altLang="en-US" sz="2400" dirty="0">
                <a:solidFill>
                  <a:schemeClr val="tx1"/>
                </a:solidFill>
                <a:latin typeface="Baskerville"/>
              </a:rPr>
              <a:t> </a:t>
            </a:r>
            <a:r>
              <a:rPr lang="en-US" altLang="zh-CN" sz="2400" dirty="0">
                <a:solidFill>
                  <a:schemeClr val="tx1"/>
                </a:solidFill>
                <a:latin typeface="Baskerville"/>
              </a:rPr>
              <a:t>of</a:t>
            </a:r>
            <a:r>
              <a:rPr lang="zh-CN" altLang="en-US" sz="2400" dirty="0">
                <a:solidFill>
                  <a:schemeClr val="tx1"/>
                </a:solidFill>
                <a:latin typeface="Baskerville"/>
              </a:rPr>
              <a:t> </a:t>
            </a:r>
            <a:r>
              <a:rPr lang="en-US" altLang="zh-CN" sz="2400" dirty="0">
                <a:solidFill>
                  <a:schemeClr val="tx1"/>
                </a:solidFill>
                <a:latin typeface="Baskerville"/>
              </a:rPr>
              <a:t>sustainable</a:t>
            </a:r>
            <a:r>
              <a:rPr lang="zh-CN" altLang="en-US" sz="2400" dirty="0">
                <a:solidFill>
                  <a:schemeClr val="tx1"/>
                </a:solidFill>
                <a:latin typeface="Baskerville"/>
              </a:rPr>
              <a:t> </a:t>
            </a:r>
            <a:r>
              <a:rPr lang="en-US" altLang="zh-CN" sz="2400" dirty="0">
                <a:solidFill>
                  <a:schemeClr val="tx1"/>
                </a:solidFill>
                <a:latin typeface="Baskerville"/>
              </a:rPr>
              <a:t>real</a:t>
            </a:r>
            <a:r>
              <a:rPr lang="zh-CN" altLang="en-US" sz="2400" dirty="0">
                <a:solidFill>
                  <a:schemeClr val="tx1"/>
                </a:solidFill>
                <a:latin typeface="Baskerville"/>
              </a:rPr>
              <a:t> </a:t>
            </a:r>
            <a:r>
              <a:rPr lang="en-US" altLang="zh-CN" sz="2400" dirty="0">
                <a:solidFill>
                  <a:schemeClr val="tx1"/>
                </a:solidFill>
                <a:latin typeface="Baskerville"/>
              </a:rPr>
              <a:t>estate</a:t>
            </a:r>
            <a:r>
              <a:rPr lang="zh-CN" altLang="en-US" sz="2400" dirty="0">
                <a:solidFill>
                  <a:schemeClr val="tx1"/>
                </a:solidFill>
                <a:latin typeface="Baskerville"/>
              </a:rPr>
              <a:t> </a:t>
            </a:r>
            <a:r>
              <a:rPr lang="en-US" altLang="zh-CN" sz="2400" dirty="0">
                <a:solidFill>
                  <a:schemeClr val="tx1"/>
                </a:solidFill>
                <a:latin typeface="Baskerville"/>
              </a:rPr>
              <a:t>investments</a:t>
            </a:r>
            <a:endParaRPr lang="en-US" sz="2400" dirty="0">
              <a:solidFill>
                <a:schemeClr val="tx1"/>
              </a:solidFill>
              <a:latin typeface="Baskerville"/>
            </a:endParaRPr>
          </a:p>
          <a:p>
            <a:pPr lvl="1">
              <a:lnSpc>
                <a:spcPct val="100000"/>
              </a:lnSpc>
              <a:spcBef>
                <a:spcPts val="600"/>
              </a:spcBef>
            </a:pPr>
            <a:r>
              <a:rPr lang="en-US" altLang="zh-CN" sz="2000" dirty="0">
                <a:solidFill>
                  <a:schemeClr val="tx1"/>
                </a:solidFill>
                <a:latin typeface="Baskerville"/>
              </a:rPr>
              <a:t>Why</a:t>
            </a:r>
            <a:r>
              <a:rPr lang="zh-CN" altLang="en-US" sz="2000" dirty="0">
                <a:solidFill>
                  <a:schemeClr val="tx1"/>
                </a:solidFill>
                <a:latin typeface="Baskerville"/>
              </a:rPr>
              <a:t> </a:t>
            </a:r>
            <a:r>
              <a:rPr lang="en-US" altLang="zh-CN" sz="2000" dirty="0">
                <a:solidFill>
                  <a:schemeClr val="tx1"/>
                </a:solidFill>
                <a:latin typeface="Baskerville"/>
              </a:rPr>
              <a:t>do</a:t>
            </a:r>
            <a:r>
              <a:rPr lang="zh-CN" altLang="en-US" sz="2000" dirty="0">
                <a:solidFill>
                  <a:schemeClr val="tx1"/>
                </a:solidFill>
                <a:latin typeface="Baskerville"/>
              </a:rPr>
              <a:t> </a:t>
            </a:r>
            <a:r>
              <a:rPr lang="en-US" altLang="zh-CN" sz="2000" dirty="0">
                <a:solidFill>
                  <a:schemeClr val="tx1"/>
                </a:solidFill>
                <a:latin typeface="Baskerville"/>
              </a:rPr>
              <a:t>institutional</a:t>
            </a:r>
            <a:r>
              <a:rPr lang="zh-CN" altLang="en-US" sz="2000" dirty="0">
                <a:solidFill>
                  <a:schemeClr val="tx1"/>
                </a:solidFill>
                <a:latin typeface="Baskerville"/>
              </a:rPr>
              <a:t> </a:t>
            </a:r>
            <a:r>
              <a:rPr lang="en-US" altLang="zh-CN" sz="2000" dirty="0">
                <a:solidFill>
                  <a:schemeClr val="tx1"/>
                </a:solidFill>
                <a:latin typeface="Baskerville"/>
              </a:rPr>
              <a:t>investors</a:t>
            </a:r>
            <a:r>
              <a:rPr lang="zh-CN" altLang="en-US" sz="2000" dirty="0">
                <a:solidFill>
                  <a:schemeClr val="tx1"/>
                </a:solidFill>
                <a:latin typeface="Baskerville"/>
              </a:rPr>
              <a:t> </a:t>
            </a:r>
            <a:r>
              <a:rPr lang="en-US" altLang="zh-CN" sz="2000" dirty="0">
                <a:solidFill>
                  <a:schemeClr val="tx1"/>
                </a:solidFill>
                <a:latin typeface="Baskerville"/>
              </a:rPr>
              <a:t>care</a:t>
            </a:r>
            <a:r>
              <a:rPr lang="zh-CN" altLang="en-US" sz="2000" dirty="0">
                <a:solidFill>
                  <a:schemeClr val="tx1"/>
                </a:solidFill>
                <a:latin typeface="Baskerville"/>
              </a:rPr>
              <a:t> </a:t>
            </a:r>
            <a:r>
              <a:rPr lang="en-US" altLang="zh-CN" sz="2000" dirty="0">
                <a:solidFill>
                  <a:schemeClr val="tx1"/>
                </a:solidFill>
                <a:latin typeface="Baskerville"/>
              </a:rPr>
              <a:t>about</a:t>
            </a:r>
            <a:r>
              <a:rPr lang="zh-CN" altLang="en-US" sz="2000" dirty="0">
                <a:solidFill>
                  <a:schemeClr val="tx1"/>
                </a:solidFill>
                <a:latin typeface="Baskerville"/>
              </a:rPr>
              <a:t> </a:t>
            </a:r>
            <a:r>
              <a:rPr lang="en-US" altLang="zh-CN" sz="2000" dirty="0">
                <a:solidFill>
                  <a:schemeClr val="tx1"/>
                </a:solidFill>
                <a:latin typeface="Baskerville"/>
              </a:rPr>
              <a:t>sustainability</a:t>
            </a:r>
            <a:r>
              <a:rPr lang="zh-CN" altLang="en-US" sz="2000" dirty="0">
                <a:solidFill>
                  <a:schemeClr val="tx1"/>
                </a:solidFill>
                <a:latin typeface="Baskerville"/>
              </a:rPr>
              <a:t> </a:t>
            </a:r>
            <a:r>
              <a:rPr lang="en-US" altLang="zh-CN" sz="2000" dirty="0">
                <a:solidFill>
                  <a:schemeClr val="tx1"/>
                </a:solidFill>
                <a:latin typeface="Baskerville"/>
              </a:rPr>
              <a:t>and</a:t>
            </a:r>
            <a:r>
              <a:rPr lang="zh-CN" altLang="en-US" sz="2000" dirty="0">
                <a:solidFill>
                  <a:schemeClr val="tx1"/>
                </a:solidFill>
                <a:latin typeface="Baskerville"/>
              </a:rPr>
              <a:t> </a:t>
            </a:r>
            <a:r>
              <a:rPr lang="en-US" altLang="zh-CN" sz="2000" dirty="0">
                <a:solidFill>
                  <a:schemeClr val="tx1"/>
                </a:solidFill>
                <a:latin typeface="Baskerville"/>
              </a:rPr>
              <a:t>climate</a:t>
            </a:r>
            <a:r>
              <a:rPr lang="zh-CN" altLang="en-US" sz="2000" dirty="0">
                <a:solidFill>
                  <a:schemeClr val="tx1"/>
                </a:solidFill>
                <a:latin typeface="Baskerville"/>
              </a:rPr>
              <a:t> </a:t>
            </a:r>
            <a:r>
              <a:rPr lang="en-US" altLang="zh-CN" sz="2000" dirty="0">
                <a:solidFill>
                  <a:schemeClr val="tx1"/>
                </a:solidFill>
                <a:latin typeface="Baskerville"/>
              </a:rPr>
              <a:t>risks?</a:t>
            </a:r>
          </a:p>
          <a:p>
            <a:pPr lvl="1">
              <a:lnSpc>
                <a:spcPct val="100000"/>
              </a:lnSpc>
              <a:spcBef>
                <a:spcPts val="600"/>
              </a:spcBef>
            </a:pPr>
            <a:r>
              <a:rPr lang="en-US" sz="2000" dirty="0">
                <a:solidFill>
                  <a:schemeClr val="tx1"/>
                </a:solidFill>
                <a:latin typeface="Baskerville"/>
              </a:rPr>
              <a:t>Benchmarking &amp; Disclosure</a:t>
            </a:r>
          </a:p>
        </p:txBody>
      </p:sp>
      <p:sp>
        <p:nvSpPr>
          <p:cNvPr id="210" name="Google Shape;210;p27"/>
          <p:cNvSpPr txBox="1"/>
          <p:nvPr/>
        </p:nvSpPr>
        <p:spPr>
          <a:xfrm>
            <a:off x="50850" y="4321900"/>
            <a:ext cx="9042300" cy="685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900">
              <a:solidFill>
                <a:schemeClr val="dk2"/>
              </a:solidFill>
            </a:endParaRPr>
          </a:p>
        </p:txBody>
      </p:sp>
    </p:spTree>
    <p:extLst>
      <p:ext uri="{BB962C8B-B14F-4D97-AF65-F5344CB8AC3E}">
        <p14:creationId xmlns:p14="http://schemas.microsoft.com/office/powerpoint/2010/main" val="2154028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A5DBE6C-0A1E-4CF3-8295-6328B5FCF40C}"/>
              </a:ext>
            </a:extLst>
          </p:cNvPr>
          <p:cNvSpPr txBox="1">
            <a:spLocks/>
          </p:cNvSpPr>
          <p:nvPr/>
        </p:nvSpPr>
        <p:spPr bwMode="gray">
          <a:xfrm>
            <a:off x="304800" y="194017"/>
            <a:ext cx="7696200" cy="47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97500"/>
          </a:bodyPr>
          <a:lstStyle>
            <a:lvl1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1pPr>
            <a:lvl2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2pPr>
            <a:lvl3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3pPr>
            <a:lvl4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4pPr>
            <a:lvl5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5pPr>
            <a:lvl6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6pPr>
            <a:lvl7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7pPr>
            <a:lvl8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8pPr>
            <a:lvl9pPr marL="0" marR="0" indent="0" algn="l" defTabSz="914400" rtl="0" latinLnBrk="0">
              <a:lnSpc>
                <a:spcPct val="100000"/>
              </a:lnSpc>
              <a:spcBef>
                <a:spcPts val="0"/>
              </a:spcBef>
              <a:spcAft>
                <a:spcPts val="0"/>
              </a:spcAft>
              <a:buClrTx/>
              <a:buSzTx/>
              <a:buFontTx/>
              <a:buNone/>
              <a:tabLst/>
              <a:defRPr sz="3300" b="0" i="0" u="none" strike="noStrike" cap="none" spc="0" baseline="0">
                <a:solidFill>
                  <a:srgbClr val="FFFFFF"/>
                </a:solidFill>
                <a:uFillTx/>
                <a:latin typeface="Verb Extrabold"/>
                <a:ea typeface="Verb Extrabold"/>
                <a:cs typeface="Verb Extrabold"/>
                <a:sym typeface="Verb Extrabold"/>
              </a:defRPr>
            </a:lvl9pPr>
          </a:lstStyle>
          <a:p>
            <a:pPr marL="0" lvl="0" indent="0" defTabSz="914400" eaLnBrk="1" fontAlgn="auto" latinLnBrk="0" hangingPunct="1">
              <a:lnSpc>
                <a:spcPct val="120000"/>
              </a:lnSpc>
              <a:buClr>
                <a:schemeClr val="dk1"/>
              </a:buClr>
              <a:buSzPts val="2800"/>
              <a:tabLst/>
              <a:defRPr/>
            </a:pPr>
            <a:r>
              <a:rPr lang="en-GB" sz="2400" dirty="0">
                <a:solidFill>
                  <a:srgbClr val="1B4453"/>
                </a:solidFill>
                <a:latin typeface="Baskerville"/>
                <a:cs typeface="Arial"/>
              </a:rPr>
              <a:t>Green Bonds</a:t>
            </a:r>
          </a:p>
        </p:txBody>
      </p:sp>
      <p:pic>
        <p:nvPicPr>
          <p:cNvPr id="4" name="Graphic 3" descr="Contract">
            <a:extLst>
              <a:ext uri="{FF2B5EF4-FFF2-40B4-BE49-F238E27FC236}">
                <a16:creationId xmlns:a16="http://schemas.microsoft.com/office/drawing/2014/main" id="{AB3AE3F6-E21F-44D5-98D6-225DE2DA73E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37761" y="1837766"/>
            <a:ext cx="1786884" cy="1786884"/>
          </a:xfrm>
          <a:prstGeom prst="rect">
            <a:avLst/>
          </a:prstGeom>
        </p:spPr>
      </p:pic>
      <p:pic>
        <p:nvPicPr>
          <p:cNvPr id="5" name="Picture 4">
            <a:extLst>
              <a:ext uri="{FF2B5EF4-FFF2-40B4-BE49-F238E27FC236}">
                <a16:creationId xmlns:a16="http://schemas.microsoft.com/office/drawing/2014/main" id="{9005595B-D94F-47BF-9A02-0B2E2623A0B5}"/>
              </a:ext>
            </a:extLst>
          </p:cNvPr>
          <p:cNvPicPr>
            <a:picLocks noChangeAspect="1"/>
          </p:cNvPicPr>
          <p:nvPr/>
        </p:nvPicPr>
        <p:blipFill>
          <a:blip r:embed="rId5">
            <a:duotone>
              <a:schemeClr val="accent5">
                <a:shade val="45000"/>
                <a:satMod val="135000"/>
              </a:schemeClr>
              <a:prstClr val="white"/>
            </a:duotone>
          </a:blip>
          <a:stretch>
            <a:fillRect/>
          </a:stretch>
        </p:blipFill>
        <p:spPr>
          <a:xfrm>
            <a:off x="652455" y="2360566"/>
            <a:ext cx="856517" cy="819401"/>
          </a:xfrm>
          <a:prstGeom prst="rect">
            <a:avLst/>
          </a:prstGeom>
        </p:spPr>
      </p:pic>
      <p:pic>
        <p:nvPicPr>
          <p:cNvPr id="1026" name="Picture 2" descr="Company Icon White - Foto Kolekcija">
            <a:extLst>
              <a:ext uri="{FF2B5EF4-FFF2-40B4-BE49-F238E27FC236}">
                <a16:creationId xmlns:a16="http://schemas.microsoft.com/office/drawing/2014/main" id="{FC5A6C73-BE9B-4173-8B98-75019A90DB32}"/>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3434" y="2250562"/>
            <a:ext cx="942939" cy="94293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oins">
            <a:extLst>
              <a:ext uri="{FF2B5EF4-FFF2-40B4-BE49-F238E27FC236}">
                <a16:creationId xmlns:a16="http://schemas.microsoft.com/office/drawing/2014/main" id="{6A60FA02-E028-4847-B537-A73A789926C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58351" y="3023644"/>
            <a:ext cx="570283" cy="601005"/>
          </a:xfrm>
          <a:prstGeom prst="rect">
            <a:avLst/>
          </a:prstGeom>
        </p:spPr>
      </p:pic>
      <p:sp>
        <p:nvSpPr>
          <p:cNvPr id="9" name="TextBox 8">
            <a:extLst>
              <a:ext uri="{FF2B5EF4-FFF2-40B4-BE49-F238E27FC236}">
                <a16:creationId xmlns:a16="http://schemas.microsoft.com/office/drawing/2014/main" id="{C14F3653-29CA-420B-9636-E46E3B69C5FC}"/>
              </a:ext>
            </a:extLst>
          </p:cNvPr>
          <p:cNvSpPr txBox="1"/>
          <p:nvPr/>
        </p:nvSpPr>
        <p:spPr>
          <a:xfrm>
            <a:off x="572572" y="3327255"/>
            <a:ext cx="1085554" cy="307777"/>
          </a:xfrm>
          <a:prstGeom prst="rect">
            <a:avLst/>
          </a:prstGeom>
          <a:noFill/>
        </p:spPr>
        <p:txBody>
          <a:bodyPr wrap="none" rtlCol="0">
            <a:spAutoFit/>
          </a:bodyPr>
          <a:lstStyle/>
          <a:p>
            <a:r>
              <a:rPr lang="en-US" altLang="zh-CN" dirty="0">
                <a:latin typeface="Baskerville" panose="02020502070401020303"/>
              </a:rPr>
              <a:t>Government</a:t>
            </a:r>
            <a:endParaRPr lang="zh-CN" altLang="en-US" dirty="0">
              <a:latin typeface="Baskerville" panose="02020502070401020303"/>
            </a:endParaRPr>
          </a:p>
        </p:txBody>
      </p:sp>
      <p:sp>
        <p:nvSpPr>
          <p:cNvPr id="11" name="TextBox 10">
            <a:extLst>
              <a:ext uri="{FF2B5EF4-FFF2-40B4-BE49-F238E27FC236}">
                <a16:creationId xmlns:a16="http://schemas.microsoft.com/office/drawing/2014/main" id="{9064ACDF-71D0-43BC-916B-C14ABB79F262}"/>
              </a:ext>
            </a:extLst>
          </p:cNvPr>
          <p:cNvSpPr txBox="1"/>
          <p:nvPr/>
        </p:nvSpPr>
        <p:spPr>
          <a:xfrm>
            <a:off x="4014400" y="3327255"/>
            <a:ext cx="881973" cy="307777"/>
          </a:xfrm>
          <a:prstGeom prst="rect">
            <a:avLst/>
          </a:prstGeom>
          <a:noFill/>
        </p:spPr>
        <p:txBody>
          <a:bodyPr wrap="none" rtlCol="0">
            <a:spAutoFit/>
          </a:bodyPr>
          <a:lstStyle/>
          <a:p>
            <a:r>
              <a:rPr lang="en-US" altLang="zh-CN" dirty="0">
                <a:latin typeface="Baskerville" panose="02020502070401020303"/>
              </a:rPr>
              <a:t>Company</a:t>
            </a:r>
            <a:endParaRPr lang="zh-CN" altLang="en-US" dirty="0">
              <a:latin typeface="Baskerville" panose="02020502070401020303"/>
            </a:endParaRPr>
          </a:p>
        </p:txBody>
      </p:sp>
      <p:sp>
        <p:nvSpPr>
          <p:cNvPr id="10" name="TextBox 9">
            <a:extLst>
              <a:ext uri="{FF2B5EF4-FFF2-40B4-BE49-F238E27FC236}">
                <a16:creationId xmlns:a16="http://schemas.microsoft.com/office/drawing/2014/main" id="{EDC5EA01-6EA5-4D39-9784-DB25AE8251B6}"/>
              </a:ext>
            </a:extLst>
          </p:cNvPr>
          <p:cNvSpPr txBox="1"/>
          <p:nvPr/>
        </p:nvSpPr>
        <p:spPr>
          <a:xfrm>
            <a:off x="1202652" y="3638599"/>
            <a:ext cx="3057101" cy="1169551"/>
          </a:xfrm>
          <a:prstGeom prst="rect">
            <a:avLst/>
          </a:prstGeom>
          <a:noFill/>
        </p:spPr>
        <p:txBody>
          <a:bodyPr wrap="square" rtlCol="0">
            <a:spAutoFit/>
          </a:bodyPr>
          <a:lstStyle/>
          <a:p>
            <a:pPr algn="ctr"/>
            <a:r>
              <a:rPr lang="en-US" altLang="zh-CN" dirty="0">
                <a:latin typeface="Baskerville" panose="02020502070401020303"/>
              </a:rPr>
              <a:t>Bond</a:t>
            </a:r>
          </a:p>
          <a:p>
            <a:pPr algn="ctr"/>
            <a:endParaRPr lang="en-US" altLang="zh-CN" dirty="0">
              <a:latin typeface="Baskerville" panose="02020502070401020303"/>
            </a:endParaRPr>
          </a:p>
          <a:p>
            <a:pPr algn="ctr"/>
            <a:r>
              <a:rPr lang="en-US" altLang="zh-CN" dirty="0">
                <a:latin typeface="Baskerville" panose="02020502070401020303"/>
              </a:rPr>
              <a:t>Promise to repay in the future with interest % in exchange for money to be used now for income-generating activities.</a:t>
            </a:r>
            <a:endParaRPr lang="zh-CN" altLang="en-US" dirty="0">
              <a:latin typeface="Baskerville" panose="02020502070401020303"/>
            </a:endParaRPr>
          </a:p>
        </p:txBody>
      </p:sp>
      <p:sp>
        <p:nvSpPr>
          <p:cNvPr id="14" name="Arrow: Right 13">
            <a:extLst>
              <a:ext uri="{FF2B5EF4-FFF2-40B4-BE49-F238E27FC236}">
                <a16:creationId xmlns:a16="http://schemas.microsoft.com/office/drawing/2014/main" id="{9FCA2FFE-A633-4881-9D54-46B8516649F5}"/>
              </a:ext>
            </a:extLst>
          </p:cNvPr>
          <p:cNvSpPr/>
          <p:nvPr/>
        </p:nvSpPr>
        <p:spPr>
          <a:xfrm>
            <a:off x="1658126" y="2770266"/>
            <a:ext cx="260321" cy="195931"/>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rrow: Right 15">
            <a:extLst>
              <a:ext uri="{FF2B5EF4-FFF2-40B4-BE49-F238E27FC236}">
                <a16:creationId xmlns:a16="http://schemas.microsoft.com/office/drawing/2014/main" id="{B1BF2E12-45B5-4A15-872F-C75BCB3ED245}"/>
              </a:ext>
            </a:extLst>
          </p:cNvPr>
          <p:cNvSpPr/>
          <p:nvPr/>
        </p:nvSpPr>
        <p:spPr>
          <a:xfrm rot="10800000">
            <a:off x="3624645" y="2739698"/>
            <a:ext cx="260321" cy="195931"/>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a:extLst>
              <a:ext uri="{FF2B5EF4-FFF2-40B4-BE49-F238E27FC236}">
                <a16:creationId xmlns:a16="http://schemas.microsoft.com/office/drawing/2014/main" id="{0936176D-DEF2-40A5-A401-00390FFB1BBF}"/>
              </a:ext>
            </a:extLst>
          </p:cNvPr>
          <p:cNvSpPr/>
          <p:nvPr/>
        </p:nvSpPr>
        <p:spPr>
          <a:xfrm>
            <a:off x="572572" y="862234"/>
            <a:ext cx="3876106" cy="2154436"/>
          </a:xfrm>
          <a:prstGeom prst="rect">
            <a:avLst/>
          </a:prstGeom>
        </p:spPr>
        <p:txBody>
          <a:bodyPr wrap="square">
            <a:spAutoFit/>
          </a:bodyPr>
          <a:lstStyle/>
          <a:p>
            <a:r>
              <a:rPr lang="en-US" sz="1600" dirty="0">
                <a:solidFill>
                  <a:srgbClr val="141414"/>
                </a:solidFill>
                <a:latin typeface="Baskerville"/>
              </a:rPr>
              <a:t>Green bonds: </a:t>
            </a:r>
          </a:p>
          <a:p>
            <a:pPr marL="285750" lvl="1" indent="-285750">
              <a:buFont typeface="Arial" panose="020B0604020202020204" pitchFamily="34" charset="0"/>
              <a:buChar char="•"/>
            </a:pPr>
            <a:r>
              <a:rPr lang="en-US" sz="1600" dirty="0">
                <a:solidFill>
                  <a:srgbClr val="141414"/>
                </a:solidFill>
                <a:latin typeface="Baskerville"/>
              </a:rPr>
              <a:t>Issued by governments or companies.</a:t>
            </a:r>
          </a:p>
          <a:p>
            <a:pPr marL="285750" indent="-285750">
              <a:buFont typeface="Arial" panose="020B0604020202020204" pitchFamily="34" charset="0"/>
              <a:buChar char="•"/>
            </a:pPr>
            <a:r>
              <a:rPr lang="en-US" sz="1600" dirty="0">
                <a:solidFill>
                  <a:srgbClr val="141414"/>
                </a:solidFill>
                <a:latin typeface="Baskerville"/>
              </a:rPr>
              <a:t>Only fund businesses or projects that are GREEN. </a:t>
            </a:r>
            <a:endParaRPr lang="en-US" sz="1600" dirty="0">
              <a:latin typeface="Baskerville"/>
            </a:endParaRPr>
          </a:p>
          <a:p>
            <a:pPr lvl="1"/>
            <a:r>
              <a:rPr lang="en-US" dirty="0">
                <a:solidFill>
                  <a:srgbClr val="141414"/>
                </a:solidFill>
                <a:latin typeface="Baskerville"/>
              </a:rPr>
              <a:t>		</a:t>
            </a:r>
          </a:p>
          <a:p>
            <a:pPr lvl="1"/>
            <a:r>
              <a:rPr lang="en-US" dirty="0">
                <a:solidFill>
                  <a:srgbClr val="141414"/>
                </a:solidFill>
                <a:latin typeface="Baskerville"/>
              </a:rPr>
              <a:t>	</a:t>
            </a:r>
          </a:p>
          <a:p>
            <a:endParaRPr lang="en-US" dirty="0">
              <a:solidFill>
                <a:srgbClr val="141414"/>
              </a:solidFill>
              <a:latin typeface="Baskerville"/>
            </a:endParaRPr>
          </a:p>
          <a:p>
            <a:r>
              <a:rPr lang="en-US" dirty="0">
                <a:solidFill>
                  <a:srgbClr val="141414"/>
                </a:solidFill>
                <a:latin typeface="Baskerville"/>
              </a:rPr>
              <a:t/>
            </a:r>
            <a:br>
              <a:rPr lang="en-US" dirty="0">
                <a:solidFill>
                  <a:srgbClr val="141414"/>
                </a:solidFill>
                <a:latin typeface="Baskerville"/>
              </a:rPr>
            </a:br>
            <a:endParaRPr lang="en-US" dirty="0">
              <a:solidFill>
                <a:srgbClr val="141414"/>
              </a:solidFill>
              <a:latin typeface="Baskerville"/>
            </a:endParaRPr>
          </a:p>
        </p:txBody>
      </p:sp>
      <p:sp>
        <p:nvSpPr>
          <p:cNvPr id="20" name="TextBox 19">
            <a:extLst>
              <a:ext uri="{FF2B5EF4-FFF2-40B4-BE49-F238E27FC236}">
                <a16:creationId xmlns:a16="http://schemas.microsoft.com/office/drawing/2014/main" id="{CAFBFACD-D64A-4882-83D5-095A8C2BA629}"/>
              </a:ext>
            </a:extLst>
          </p:cNvPr>
          <p:cNvSpPr txBox="1"/>
          <p:nvPr/>
        </p:nvSpPr>
        <p:spPr>
          <a:xfrm>
            <a:off x="5187996" y="4262856"/>
            <a:ext cx="4077480" cy="1223412"/>
          </a:xfrm>
          <a:prstGeom prst="rect">
            <a:avLst/>
          </a:prstGeom>
          <a:noFill/>
        </p:spPr>
        <p:txBody>
          <a:bodyPr wrap="square" rtlCol="0">
            <a:spAutoFit/>
          </a:bodyPr>
          <a:lstStyle/>
          <a:p>
            <a:r>
              <a:rPr lang="en-US" altLang="zh-CN" sz="1050" dirty="0" smtClean="0">
                <a:latin typeface="Baskerville" panose="02020502070401020303"/>
              </a:rPr>
              <a:t>Source: </a:t>
            </a:r>
            <a:r>
              <a:rPr lang="en-US" altLang="zh-CN" sz="1050" dirty="0" smtClean="0">
                <a:latin typeface="Baskerville" panose="02020502070401020303"/>
                <a:hlinkClick r:id="rId9"/>
              </a:rPr>
              <a:t>https://www.climatebonds.net/2022/01/500bn-green-issuance-2021-social-and-sustainable-acceleration-annual-green-1tn-sight-market</a:t>
            </a:r>
            <a:r>
              <a:rPr lang="en-US" altLang="zh-CN" sz="1050" dirty="0">
                <a:latin typeface="Baskerville" panose="02020502070401020303"/>
              </a:rPr>
              <a:t> © </a:t>
            </a:r>
            <a:r>
              <a:rPr lang="en-US" altLang="zh-CN" sz="1050" dirty="0" smtClean="0">
                <a:latin typeface="Baskerville" panose="02020502070401020303"/>
              </a:rPr>
              <a:t>Climate Bonds. </a:t>
            </a:r>
            <a:r>
              <a:rPr lang="en-US" altLang="zh-CN" sz="1050" dirty="0">
                <a:latin typeface="Baskerville" panose="02020502070401020303"/>
              </a:rPr>
              <a:t>All rights reserved. This content is excluded from our Creative Commons license. For more information, see </a:t>
            </a:r>
            <a:r>
              <a:rPr lang="en-US" altLang="zh-CN" sz="1050" dirty="0" smtClean="0">
                <a:latin typeface="Baskerville" panose="02020502070401020303"/>
                <a:hlinkClick r:id="rId10"/>
              </a:rPr>
              <a:t>https://ocw.mit.edu/help/faq-fair-use/</a:t>
            </a:r>
            <a:r>
              <a:rPr lang="en-US" altLang="zh-CN" sz="1050" dirty="0" smtClean="0">
                <a:latin typeface="Baskerville" panose="02020502070401020303"/>
              </a:rPr>
              <a:t>.</a:t>
            </a:r>
            <a:endParaRPr lang="en-US" altLang="zh-CN" sz="1050" dirty="0">
              <a:latin typeface="Baskerville" panose="02020502070401020303"/>
            </a:endParaRPr>
          </a:p>
          <a:p>
            <a:endParaRPr lang="en-US" altLang="zh-CN" sz="1050" dirty="0">
              <a:latin typeface="Baskerville" panose="02020502070401020303"/>
            </a:endParaRPr>
          </a:p>
          <a:p>
            <a:endParaRPr lang="zh-CN" altLang="en-US" sz="1050" dirty="0">
              <a:latin typeface="Baskerville" panose="02020502070401020303"/>
            </a:endParaRPr>
          </a:p>
        </p:txBody>
      </p:sp>
      <p:pic>
        <p:nvPicPr>
          <p:cNvPr id="2" name="Picture 2" descr="https://www.climatebonds.net/files/images/blog/eoy2021/CBI_EndYear21_Blog_01C.jpeg">
            <a:extLst>
              <a:ext uri="{FF2B5EF4-FFF2-40B4-BE49-F238E27FC236}">
                <a16:creationId xmlns:a16="http://schemas.microsoft.com/office/drawing/2014/main" id="{24575776-822E-41C2-90C9-D47E680CE6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8660" y="343098"/>
            <a:ext cx="3382987" cy="2251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limatebonds.net/files/images/blog/eoy2021/CBI_EndYear21_Blog_01D.jpeg">
            <a:extLst>
              <a:ext uri="{FF2B5EF4-FFF2-40B4-BE49-F238E27FC236}">
                <a16:creationId xmlns:a16="http://schemas.microsoft.com/office/drawing/2014/main" id="{7B8FF0C8-8948-4161-BF2C-3583D490D4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8660" y="2739698"/>
            <a:ext cx="3346404" cy="151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29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27">
            <a:extLst>
              <a:ext uri="{FF2B5EF4-FFF2-40B4-BE49-F238E27FC236}">
                <a16:creationId xmlns:a16="http://schemas.microsoft.com/office/drawing/2014/main" id="{B9606681-DB13-4C6D-ADB2-962A63907E86}"/>
              </a:ext>
            </a:extLst>
          </p:cNvPr>
          <p:cNvSpPr txBox="1">
            <a:spLocks/>
          </p:cNvSpPr>
          <p:nvPr/>
        </p:nvSpPr>
        <p:spPr>
          <a:xfrm>
            <a:off x="164242" y="139587"/>
            <a:ext cx="7676252"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dirty="0">
                <a:solidFill>
                  <a:srgbClr val="1B4453"/>
                </a:solidFill>
                <a:latin typeface="Baskerville"/>
              </a:rPr>
              <a:t>Green Bonds</a:t>
            </a:r>
            <a:endParaRPr lang="en-US" dirty="0">
              <a:solidFill>
                <a:srgbClr val="1B4453"/>
              </a:solidFill>
              <a:latin typeface="Baskerville"/>
            </a:endParaRPr>
          </a:p>
        </p:txBody>
      </p:sp>
      <p:pic>
        <p:nvPicPr>
          <p:cNvPr id="5" name="Picture 4">
            <a:extLst>
              <a:ext uri="{FF2B5EF4-FFF2-40B4-BE49-F238E27FC236}">
                <a16:creationId xmlns:a16="http://schemas.microsoft.com/office/drawing/2014/main" id="{01533B61-FFC3-4BC5-9AD7-99C8EFAA3F8F}"/>
              </a:ext>
            </a:extLst>
          </p:cNvPr>
          <p:cNvPicPr>
            <a:picLocks noChangeAspect="1"/>
          </p:cNvPicPr>
          <p:nvPr/>
        </p:nvPicPr>
        <p:blipFill>
          <a:blip r:embed="rId3"/>
          <a:stretch>
            <a:fillRect/>
          </a:stretch>
        </p:blipFill>
        <p:spPr>
          <a:xfrm>
            <a:off x="4904850" y="230550"/>
            <a:ext cx="3277517" cy="15854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9508C6F5-53A7-453D-80DE-3803AB0EA11B}"/>
              </a:ext>
            </a:extLst>
          </p:cNvPr>
          <p:cNvPicPr>
            <a:picLocks noChangeAspect="1"/>
          </p:cNvPicPr>
          <p:nvPr/>
        </p:nvPicPr>
        <p:blipFill>
          <a:blip r:embed="rId4"/>
          <a:stretch>
            <a:fillRect/>
          </a:stretch>
        </p:blipFill>
        <p:spPr>
          <a:xfrm>
            <a:off x="336860" y="1441744"/>
            <a:ext cx="4021313" cy="14007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868373D0-F615-483C-A3C1-705562C38A0D}"/>
              </a:ext>
            </a:extLst>
          </p:cNvPr>
          <p:cNvPicPr>
            <a:picLocks noChangeAspect="1"/>
          </p:cNvPicPr>
          <p:nvPr/>
        </p:nvPicPr>
        <p:blipFill>
          <a:blip r:embed="rId5"/>
          <a:stretch>
            <a:fillRect/>
          </a:stretch>
        </p:blipFill>
        <p:spPr>
          <a:xfrm>
            <a:off x="354210" y="3131141"/>
            <a:ext cx="4003963" cy="1552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392B8A5B-E5A2-4333-9C00-E6B93DE6B427}"/>
              </a:ext>
            </a:extLst>
          </p:cNvPr>
          <p:cNvPicPr>
            <a:picLocks noChangeAspect="1"/>
          </p:cNvPicPr>
          <p:nvPr/>
        </p:nvPicPr>
        <p:blipFill rotWithShape="1">
          <a:blip r:embed="rId6"/>
          <a:srcRect b="31523"/>
          <a:stretch/>
        </p:blipFill>
        <p:spPr>
          <a:xfrm>
            <a:off x="4904849" y="2118667"/>
            <a:ext cx="3965741" cy="1130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a:extLst>
              <a:ext uri="{FF2B5EF4-FFF2-40B4-BE49-F238E27FC236}">
                <a16:creationId xmlns:a16="http://schemas.microsoft.com/office/drawing/2014/main" id="{95C1B797-840B-48E7-B043-06E878B0EACB}"/>
              </a:ext>
            </a:extLst>
          </p:cNvPr>
          <p:cNvSpPr/>
          <p:nvPr/>
        </p:nvSpPr>
        <p:spPr>
          <a:xfrm>
            <a:off x="336860" y="854019"/>
            <a:ext cx="1736373" cy="338554"/>
          </a:xfrm>
          <a:prstGeom prst="rect">
            <a:avLst/>
          </a:prstGeom>
        </p:spPr>
        <p:txBody>
          <a:bodyPr wrap="none">
            <a:spAutoFit/>
          </a:bodyPr>
          <a:lstStyle/>
          <a:p>
            <a:pPr marL="285750" indent="-285750">
              <a:buFont typeface="Arial" panose="020B0604020202020204" pitchFamily="34" charset="0"/>
              <a:buChar char="•"/>
            </a:pPr>
            <a:r>
              <a:rPr lang="en-US" altLang="zh-CN" sz="1600" dirty="0">
                <a:solidFill>
                  <a:srgbClr val="141414"/>
                </a:solidFill>
                <a:latin typeface="Baskerville"/>
              </a:rPr>
              <a:t>Diverse issuers </a:t>
            </a:r>
          </a:p>
        </p:txBody>
      </p:sp>
      <p:pic>
        <p:nvPicPr>
          <p:cNvPr id="15" name="Picture 14">
            <a:extLst>
              <a:ext uri="{FF2B5EF4-FFF2-40B4-BE49-F238E27FC236}">
                <a16:creationId xmlns:a16="http://schemas.microsoft.com/office/drawing/2014/main" id="{EF1AF505-19E9-4F16-8FBB-B2D3E17FC1B0}"/>
              </a:ext>
            </a:extLst>
          </p:cNvPr>
          <p:cNvPicPr>
            <a:picLocks noChangeAspect="1"/>
          </p:cNvPicPr>
          <p:nvPr/>
        </p:nvPicPr>
        <p:blipFill>
          <a:blip r:embed="rId7"/>
          <a:stretch>
            <a:fillRect/>
          </a:stretch>
        </p:blipFill>
        <p:spPr>
          <a:xfrm>
            <a:off x="4904849" y="3552079"/>
            <a:ext cx="3965741" cy="10924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2259014" y="4772189"/>
            <a:ext cx="7007046" cy="400110"/>
          </a:xfrm>
          <a:prstGeom prst="rect">
            <a:avLst/>
          </a:prstGeom>
          <a:noFill/>
        </p:spPr>
        <p:txBody>
          <a:bodyPr wrap="none" rtlCol="0">
            <a:spAutoFit/>
          </a:bodyPr>
          <a:lstStyle/>
          <a:p>
            <a:r>
              <a:rPr lang="en-US" sz="1000" dirty="0" smtClean="0"/>
              <a:t>Screenshots </a:t>
            </a:r>
            <a:r>
              <a:rPr lang="en-US" sz="1000" dirty="0"/>
              <a:t>© </a:t>
            </a:r>
            <a:r>
              <a:rPr lang="en-US" sz="1000" dirty="0" smtClean="0"/>
              <a:t>Apple, PepsiCo, Reuters, ESG Today, and Down Jones &amp; Co.. </a:t>
            </a:r>
            <a:r>
              <a:rPr lang="en-US" sz="1000" dirty="0"/>
              <a:t>All rights reserved. This </a:t>
            </a:r>
            <a:endParaRPr lang="en-US" sz="1000" dirty="0" smtClean="0"/>
          </a:p>
          <a:p>
            <a:r>
              <a:rPr lang="en-US" sz="1000" dirty="0" smtClean="0"/>
              <a:t>content </a:t>
            </a:r>
            <a:r>
              <a:rPr lang="en-US" sz="1000" dirty="0"/>
              <a:t>is excluded from our Creative Commons license. For more information, see </a:t>
            </a:r>
            <a:r>
              <a:rPr lang="en-US" sz="1000" u="sng" dirty="0">
                <a:hlinkClick r:id="rId8"/>
              </a:rPr>
              <a:t>https://ocw.mit.edu/help/faq-fair-use</a:t>
            </a:r>
            <a:r>
              <a:rPr lang="en-US" sz="1000" u="sng" dirty="0" smtClean="0">
                <a:hlinkClick r:id="rId8"/>
              </a:rPr>
              <a:t>/</a:t>
            </a:r>
            <a:r>
              <a:rPr lang="en-US" sz="1000" dirty="0" smtClean="0"/>
              <a:t>.</a:t>
            </a:r>
            <a:endParaRPr lang="en-US" sz="1000" dirty="0"/>
          </a:p>
        </p:txBody>
      </p:sp>
    </p:spTree>
    <p:extLst>
      <p:ext uri="{BB962C8B-B14F-4D97-AF65-F5344CB8AC3E}">
        <p14:creationId xmlns:p14="http://schemas.microsoft.com/office/powerpoint/2010/main" val="14931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27">
            <a:extLst>
              <a:ext uri="{FF2B5EF4-FFF2-40B4-BE49-F238E27FC236}">
                <a16:creationId xmlns:a16="http://schemas.microsoft.com/office/drawing/2014/main" id="{B9606681-DB13-4C6D-ADB2-962A63907E86}"/>
              </a:ext>
            </a:extLst>
          </p:cNvPr>
          <p:cNvSpPr txBox="1">
            <a:spLocks/>
          </p:cNvSpPr>
          <p:nvPr/>
        </p:nvSpPr>
        <p:spPr>
          <a:xfrm>
            <a:off x="164242" y="139587"/>
            <a:ext cx="7676252"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dirty="0">
                <a:solidFill>
                  <a:srgbClr val="1B4453"/>
                </a:solidFill>
                <a:latin typeface="Baskerville"/>
              </a:rPr>
              <a:t>Green Bonds for REITs</a:t>
            </a:r>
            <a:endParaRPr lang="en-US" dirty="0">
              <a:solidFill>
                <a:srgbClr val="1B4453"/>
              </a:solidFill>
              <a:latin typeface="Baskerville"/>
            </a:endParaRPr>
          </a:p>
        </p:txBody>
      </p:sp>
      <p:sp>
        <p:nvSpPr>
          <p:cNvPr id="13" name="Rectangle 12">
            <a:extLst>
              <a:ext uri="{FF2B5EF4-FFF2-40B4-BE49-F238E27FC236}">
                <a16:creationId xmlns:a16="http://schemas.microsoft.com/office/drawing/2014/main" id="{95C1B797-840B-48E7-B043-06E878B0EACB}"/>
              </a:ext>
            </a:extLst>
          </p:cNvPr>
          <p:cNvSpPr/>
          <p:nvPr/>
        </p:nvSpPr>
        <p:spPr>
          <a:xfrm>
            <a:off x="164242" y="886945"/>
            <a:ext cx="3471742" cy="584775"/>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141414"/>
                </a:solidFill>
                <a:latin typeface="Baskerville"/>
              </a:rPr>
              <a:t>Green bonds growing as a share of REIT debt issuance</a:t>
            </a:r>
            <a:endParaRPr lang="en-US" altLang="zh-CN" sz="1600" dirty="0">
              <a:solidFill>
                <a:srgbClr val="141414"/>
              </a:solidFill>
              <a:highlight>
                <a:srgbClr val="FFFF00"/>
              </a:highlight>
              <a:latin typeface="Baskerville"/>
            </a:endParaRPr>
          </a:p>
        </p:txBody>
      </p:sp>
      <p:sp>
        <p:nvSpPr>
          <p:cNvPr id="2" name="TextBox 1">
            <a:extLst>
              <a:ext uri="{FF2B5EF4-FFF2-40B4-BE49-F238E27FC236}">
                <a16:creationId xmlns:a16="http://schemas.microsoft.com/office/drawing/2014/main" id="{26A95DB8-9B4F-42FE-A005-5B5254139A36}"/>
              </a:ext>
            </a:extLst>
          </p:cNvPr>
          <p:cNvSpPr txBox="1"/>
          <p:nvPr/>
        </p:nvSpPr>
        <p:spPr>
          <a:xfrm>
            <a:off x="164242" y="4200485"/>
            <a:ext cx="3794594" cy="769441"/>
          </a:xfrm>
          <a:prstGeom prst="rect">
            <a:avLst/>
          </a:prstGeom>
          <a:noFill/>
        </p:spPr>
        <p:txBody>
          <a:bodyPr wrap="square" rtlCol="0">
            <a:spAutoFit/>
          </a:bodyPr>
          <a:lstStyle/>
          <a:p>
            <a:r>
              <a:rPr lang="en-US" altLang="zh-CN" sz="1000" dirty="0"/>
              <a:t>Source: </a:t>
            </a:r>
            <a:r>
              <a:rPr lang="en-US" altLang="zh-CN" sz="1000" dirty="0">
                <a:hlinkClick r:id="rId3"/>
              </a:rPr>
              <a:t>https://www.spglobal.com/marketintelligence/en/news-insights/latest-news-headlines/green-bond-issuance-by-us-reits-grew-in-2021-68335451</a:t>
            </a:r>
            <a:endParaRPr lang="en-US" altLang="zh-CN" sz="1000" dirty="0"/>
          </a:p>
          <a:p>
            <a:endParaRPr lang="zh-CN" altLang="en-US" dirty="0"/>
          </a:p>
        </p:txBody>
      </p:sp>
      <p:pic>
        <p:nvPicPr>
          <p:cNvPr id="2054" name="Picture 6" descr="SNL Image">
            <a:extLst>
              <a:ext uri="{FF2B5EF4-FFF2-40B4-BE49-F238E27FC236}">
                <a16:creationId xmlns:a16="http://schemas.microsoft.com/office/drawing/2014/main" id="{58EE2B1A-0889-47E9-878F-1C0BDCFB4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13" y="1511384"/>
            <a:ext cx="4029096" cy="26494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NL Image">
            <a:extLst>
              <a:ext uri="{FF2B5EF4-FFF2-40B4-BE49-F238E27FC236}">
                <a16:creationId xmlns:a16="http://schemas.microsoft.com/office/drawing/2014/main" id="{420B8DFD-B2F8-4BB6-941F-E519C9B0B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574" y="827306"/>
            <a:ext cx="4229367" cy="3780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75646" y="4669844"/>
            <a:ext cx="6902852" cy="600164"/>
          </a:xfrm>
          <a:prstGeom prst="rect">
            <a:avLst/>
          </a:prstGeom>
          <a:noFill/>
        </p:spPr>
        <p:txBody>
          <a:bodyPr wrap="none" rtlCol="0">
            <a:spAutoFit/>
          </a:bodyPr>
          <a:lstStyle/>
          <a:p>
            <a:r>
              <a:rPr lang="en-US" sz="1100" dirty="0"/>
              <a:t>© S &amp; P Global. All rights reserved. This content is excluded from our Creative Commons license. For more </a:t>
            </a:r>
            <a:endParaRPr lang="en-US" sz="1100" dirty="0" smtClean="0"/>
          </a:p>
          <a:p>
            <a:r>
              <a:rPr lang="en-US" sz="1100" dirty="0" smtClean="0"/>
              <a:t>information</a:t>
            </a:r>
            <a:r>
              <a:rPr lang="en-US" sz="1100" dirty="0"/>
              <a:t>, see </a:t>
            </a:r>
            <a:r>
              <a:rPr lang="en-US" sz="1100" u="sng" dirty="0" smtClean="0">
                <a:hlinkClick r:id="rId6"/>
              </a:rPr>
              <a:t>https://ocw.mit.edu/help/faq-fair-use/</a:t>
            </a:r>
            <a:r>
              <a:rPr lang="en-US" sz="1100" u="sng" dirty="0" smtClean="0"/>
              <a:t>.</a:t>
            </a:r>
            <a:endParaRPr lang="en-US" sz="1100" u="sng" dirty="0"/>
          </a:p>
          <a:p>
            <a:endParaRPr lang="en-US" sz="1100" dirty="0"/>
          </a:p>
        </p:txBody>
      </p:sp>
    </p:spTree>
    <p:extLst>
      <p:ext uri="{BB962C8B-B14F-4D97-AF65-F5344CB8AC3E}">
        <p14:creationId xmlns:p14="http://schemas.microsoft.com/office/powerpoint/2010/main" val="7641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27">
            <a:extLst>
              <a:ext uri="{FF2B5EF4-FFF2-40B4-BE49-F238E27FC236}">
                <a16:creationId xmlns:a16="http://schemas.microsoft.com/office/drawing/2014/main" id="{B9606681-DB13-4C6D-ADB2-962A63907E86}"/>
              </a:ext>
            </a:extLst>
          </p:cNvPr>
          <p:cNvSpPr txBox="1">
            <a:spLocks/>
          </p:cNvSpPr>
          <p:nvPr/>
        </p:nvSpPr>
        <p:spPr>
          <a:xfrm>
            <a:off x="530625" y="139587"/>
            <a:ext cx="7676252"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dirty="0">
                <a:solidFill>
                  <a:srgbClr val="1B4453"/>
                </a:solidFill>
                <a:latin typeface="Baskerville"/>
              </a:rPr>
              <a:t>Green Bonds for REITs</a:t>
            </a:r>
            <a:endParaRPr lang="en-US" dirty="0">
              <a:solidFill>
                <a:srgbClr val="1B4453"/>
              </a:solidFill>
              <a:latin typeface="Baskerville"/>
            </a:endParaRPr>
          </a:p>
        </p:txBody>
      </p:sp>
      <p:sp>
        <p:nvSpPr>
          <p:cNvPr id="13" name="Rectangle 12">
            <a:extLst>
              <a:ext uri="{FF2B5EF4-FFF2-40B4-BE49-F238E27FC236}">
                <a16:creationId xmlns:a16="http://schemas.microsoft.com/office/drawing/2014/main" id="{95C1B797-840B-48E7-B043-06E878B0EACB}"/>
              </a:ext>
            </a:extLst>
          </p:cNvPr>
          <p:cNvSpPr/>
          <p:nvPr/>
        </p:nvSpPr>
        <p:spPr>
          <a:xfrm>
            <a:off x="530625" y="2745294"/>
            <a:ext cx="8110035" cy="1815882"/>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141414"/>
                </a:solidFill>
                <a:latin typeface="Baskerville"/>
              </a:rPr>
              <a:t>BXP green bond history: $1.0 billion in Nov 2018, $850.0 million in June 2019, $850.0 million in March 2021, $850.0 million in Sep 2021.</a:t>
            </a:r>
            <a:br>
              <a:rPr lang="en-US" altLang="zh-CN" sz="1600" dirty="0">
                <a:solidFill>
                  <a:srgbClr val="141414"/>
                </a:solidFill>
                <a:latin typeface="Baskerville"/>
              </a:rPr>
            </a:br>
            <a:endParaRPr lang="en-US" altLang="zh-CN" sz="1600" dirty="0">
              <a:solidFill>
                <a:srgbClr val="141414"/>
              </a:solidFill>
              <a:latin typeface="Baskerville"/>
            </a:endParaRPr>
          </a:p>
          <a:p>
            <a:pPr marL="285750" indent="-285750">
              <a:buFont typeface="Arial" panose="020B0604020202020204" pitchFamily="34" charset="0"/>
              <a:buChar char="•"/>
            </a:pPr>
            <a:r>
              <a:rPr lang="en-US" altLang="zh-CN" sz="1600" dirty="0">
                <a:solidFill>
                  <a:srgbClr val="141414"/>
                </a:solidFill>
                <a:latin typeface="Baskerville"/>
              </a:rPr>
              <a:t>The 12-year bond deal priced at a spread of 115 basis points above Treasurys to yield 2.45%.</a:t>
            </a:r>
          </a:p>
          <a:p>
            <a:endParaRPr lang="en-US" altLang="zh-CN" sz="1600" dirty="0">
              <a:solidFill>
                <a:srgbClr val="141414"/>
              </a:solidFill>
              <a:latin typeface="Baskerville"/>
            </a:endParaRPr>
          </a:p>
          <a:p>
            <a:pPr marL="285750" indent="-285750">
              <a:buFont typeface="Arial" panose="020B0604020202020204" pitchFamily="34" charset="0"/>
              <a:buChar char="•"/>
            </a:pPr>
            <a:r>
              <a:rPr lang="en-US" altLang="zh-CN" sz="1600" dirty="0">
                <a:solidFill>
                  <a:srgbClr val="141414"/>
                </a:solidFill>
                <a:latin typeface="Baskerville"/>
              </a:rPr>
              <a:t>Expect to use proceeds to repay outstanding corporate debt coming due and to fund or refinance eligible U.S. green projects.</a:t>
            </a:r>
          </a:p>
        </p:txBody>
      </p:sp>
      <p:pic>
        <p:nvPicPr>
          <p:cNvPr id="3" name="Picture 2">
            <a:extLst>
              <a:ext uri="{FF2B5EF4-FFF2-40B4-BE49-F238E27FC236}">
                <a16:creationId xmlns:a16="http://schemas.microsoft.com/office/drawing/2014/main" id="{83736528-119F-4E9D-877C-E49D59DEF865}"/>
              </a:ext>
            </a:extLst>
          </p:cNvPr>
          <p:cNvPicPr>
            <a:picLocks noChangeAspect="1"/>
          </p:cNvPicPr>
          <p:nvPr/>
        </p:nvPicPr>
        <p:blipFill rotWithShape="1">
          <a:blip r:embed="rId3"/>
          <a:srcRect l="23623" t="12613" r="23699" b="13393"/>
          <a:stretch/>
        </p:blipFill>
        <p:spPr>
          <a:xfrm>
            <a:off x="662731" y="912208"/>
            <a:ext cx="1828800" cy="1342238"/>
          </a:xfrm>
          <a:prstGeom prst="rect">
            <a:avLst/>
          </a:prstGeom>
        </p:spPr>
      </p:pic>
      <p:pic>
        <p:nvPicPr>
          <p:cNvPr id="5" name="Picture 4">
            <a:extLst>
              <a:ext uri="{FF2B5EF4-FFF2-40B4-BE49-F238E27FC236}">
                <a16:creationId xmlns:a16="http://schemas.microsoft.com/office/drawing/2014/main" id="{24AC5B43-4B7A-4160-A2ED-0A3CB6A72B48}"/>
              </a:ext>
            </a:extLst>
          </p:cNvPr>
          <p:cNvPicPr>
            <a:picLocks noChangeAspect="1"/>
          </p:cNvPicPr>
          <p:nvPr/>
        </p:nvPicPr>
        <p:blipFill>
          <a:blip r:embed="rId4"/>
          <a:stretch>
            <a:fillRect/>
          </a:stretch>
        </p:blipFill>
        <p:spPr>
          <a:xfrm>
            <a:off x="2724611" y="912208"/>
            <a:ext cx="5783552" cy="1659542"/>
          </a:xfrm>
          <a:prstGeom prst="rect">
            <a:avLst/>
          </a:prstGeom>
        </p:spPr>
      </p:pic>
      <p:sp>
        <p:nvSpPr>
          <p:cNvPr id="2" name="TextBox 1"/>
          <p:cNvSpPr txBox="1"/>
          <p:nvPr/>
        </p:nvSpPr>
        <p:spPr>
          <a:xfrm>
            <a:off x="4670612" y="139587"/>
            <a:ext cx="4281941" cy="815608"/>
          </a:xfrm>
          <a:prstGeom prst="rect">
            <a:avLst/>
          </a:prstGeom>
          <a:noFill/>
        </p:spPr>
        <p:txBody>
          <a:bodyPr wrap="none" rtlCol="0">
            <a:spAutoFit/>
          </a:bodyPr>
          <a:lstStyle/>
          <a:p>
            <a:r>
              <a:rPr lang="en-US" sz="1100" dirty="0"/>
              <a:t>© </a:t>
            </a:r>
            <a:r>
              <a:rPr lang="en-US" sz="1100" dirty="0" smtClean="0"/>
              <a:t>Boston Properties. </a:t>
            </a:r>
            <a:r>
              <a:rPr lang="en-US" sz="1100" dirty="0"/>
              <a:t>All rights reserved. This content is excluded </a:t>
            </a:r>
            <a:endParaRPr lang="en-US" sz="1100" dirty="0" smtClean="0"/>
          </a:p>
          <a:p>
            <a:r>
              <a:rPr lang="en-US" sz="1100" dirty="0" smtClean="0"/>
              <a:t>from our </a:t>
            </a:r>
            <a:r>
              <a:rPr lang="en-US" sz="1100" dirty="0"/>
              <a:t>Creative Commons license. For more information, </a:t>
            </a:r>
            <a:endParaRPr lang="en-US" sz="1100" dirty="0" smtClean="0"/>
          </a:p>
          <a:p>
            <a:r>
              <a:rPr lang="en-US" sz="1100" dirty="0" smtClean="0"/>
              <a:t>see </a:t>
            </a:r>
            <a:r>
              <a:rPr lang="en-US" sz="1100" u="sng" dirty="0">
                <a:hlinkClick r:id="rId5"/>
              </a:rPr>
              <a:t>https://ocw.mit.edu/help/faq-fair-use/</a:t>
            </a:r>
            <a:r>
              <a:rPr lang="en-US" sz="1100" dirty="0"/>
              <a:t>.</a:t>
            </a:r>
          </a:p>
          <a:p>
            <a:endParaRPr lang="en-US" dirty="0"/>
          </a:p>
        </p:txBody>
      </p:sp>
    </p:spTree>
    <p:extLst>
      <p:ext uri="{BB962C8B-B14F-4D97-AF65-F5344CB8AC3E}">
        <p14:creationId xmlns:p14="http://schemas.microsoft.com/office/powerpoint/2010/main" val="21758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The</a:t>
            </a:r>
            <a:r>
              <a:rPr lang="zh-CN" altLang="en-US" sz="2400" dirty="0">
                <a:solidFill>
                  <a:srgbClr val="1B4453"/>
                </a:solidFill>
                <a:latin typeface="Baskerville"/>
              </a:rPr>
              <a:t> </a:t>
            </a:r>
            <a:r>
              <a:rPr lang="en-US" altLang="zh-CN" sz="2400" dirty="0">
                <a:solidFill>
                  <a:srgbClr val="1B4453"/>
                </a:solidFill>
                <a:latin typeface="Baskerville"/>
              </a:rPr>
              <a:t>Greenness</a:t>
            </a:r>
            <a:r>
              <a:rPr lang="zh-CN" altLang="en-US" sz="2400" dirty="0">
                <a:solidFill>
                  <a:srgbClr val="1B4453"/>
                </a:solidFill>
                <a:latin typeface="Baskerville"/>
              </a:rPr>
              <a:t> </a:t>
            </a:r>
            <a:r>
              <a:rPr lang="en-US" altLang="zh-CN" sz="2400" dirty="0">
                <a:solidFill>
                  <a:srgbClr val="1B4453"/>
                </a:solidFill>
                <a:latin typeface="Baskerville"/>
              </a:rPr>
              <a:t>of</a:t>
            </a:r>
            <a:r>
              <a:rPr lang="zh-CN" altLang="en-US" sz="2400" dirty="0">
                <a:solidFill>
                  <a:srgbClr val="1B4453"/>
                </a:solidFill>
                <a:latin typeface="Baskerville"/>
              </a:rPr>
              <a:t> </a:t>
            </a:r>
            <a:r>
              <a:rPr lang="en-US" altLang="zh-CN" sz="2400" dirty="0">
                <a:solidFill>
                  <a:srgbClr val="1B4453"/>
                </a:solidFill>
                <a:latin typeface="Baskerville"/>
              </a:rPr>
              <a:t>REITs</a:t>
            </a:r>
            <a:r>
              <a:rPr lang="zh-CN" altLang="en-US" sz="2400" dirty="0">
                <a:solidFill>
                  <a:srgbClr val="1B4453"/>
                </a:solidFill>
                <a:latin typeface="Baskerville"/>
              </a:rPr>
              <a:t> </a:t>
            </a:r>
            <a:r>
              <a:rPr lang="en-US" altLang="zh-CN" sz="2400" dirty="0">
                <a:solidFill>
                  <a:srgbClr val="1B4453"/>
                </a:solidFill>
                <a:latin typeface="Baskerville"/>
              </a:rPr>
              <a:t>Helps</a:t>
            </a:r>
            <a:r>
              <a:rPr lang="zh-CN" altLang="en-US" sz="2400" dirty="0">
                <a:solidFill>
                  <a:srgbClr val="1B4453"/>
                </a:solidFill>
                <a:latin typeface="Baskerville"/>
              </a:rPr>
              <a:t> </a:t>
            </a:r>
            <a:r>
              <a:rPr lang="en-US" altLang="zh-CN" sz="2400" dirty="0">
                <a:solidFill>
                  <a:srgbClr val="1B4453"/>
                </a:solidFill>
                <a:latin typeface="Baskerville"/>
              </a:rPr>
              <a:t>Lower</a:t>
            </a:r>
            <a:r>
              <a:rPr lang="zh-CN" altLang="en-US" sz="2400" dirty="0">
                <a:solidFill>
                  <a:srgbClr val="1B4453"/>
                </a:solidFill>
                <a:latin typeface="Baskerville"/>
              </a:rPr>
              <a:t> </a:t>
            </a:r>
            <a:r>
              <a:rPr lang="en-US" altLang="zh-CN" sz="2400" dirty="0">
                <a:solidFill>
                  <a:srgbClr val="1B4453"/>
                </a:solidFill>
                <a:latin typeface="Baskerville"/>
              </a:rPr>
              <a:t>Bond</a:t>
            </a:r>
            <a:r>
              <a:rPr lang="zh-CN" altLang="en-US" sz="2400" dirty="0">
                <a:solidFill>
                  <a:srgbClr val="1B4453"/>
                </a:solidFill>
                <a:latin typeface="Baskerville"/>
              </a:rPr>
              <a:t> </a:t>
            </a:r>
            <a:r>
              <a:rPr lang="en-US" altLang="zh-CN" sz="2400" dirty="0">
                <a:solidFill>
                  <a:srgbClr val="1B4453"/>
                </a:solidFill>
                <a:latin typeface="Baskerville"/>
              </a:rPr>
              <a:t>Spread</a:t>
            </a:r>
            <a:endParaRPr dirty="0">
              <a:solidFill>
                <a:srgbClr val="1B4453"/>
              </a:solidFill>
              <a:latin typeface="Baskerville"/>
            </a:endParaRPr>
          </a:p>
        </p:txBody>
      </p:sp>
      <p:sp>
        <p:nvSpPr>
          <p:cNvPr id="3" name="TextBox 2">
            <a:extLst>
              <a:ext uri="{FF2B5EF4-FFF2-40B4-BE49-F238E27FC236}">
                <a16:creationId xmlns:a16="http://schemas.microsoft.com/office/drawing/2014/main" id="{3DBC633A-3481-4F43-A3F3-54FA7F7C1CF6}"/>
              </a:ext>
            </a:extLst>
          </p:cNvPr>
          <p:cNvSpPr txBox="1"/>
          <p:nvPr/>
        </p:nvSpPr>
        <p:spPr>
          <a:xfrm>
            <a:off x="258650" y="1465365"/>
            <a:ext cx="4283671" cy="2677656"/>
          </a:xfrm>
          <a:prstGeom prst="rect">
            <a:avLst/>
          </a:prstGeom>
          <a:noFill/>
        </p:spPr>
        <p:txBody>
          <a:bodyPr wrap="square" rtlCol="0">
            <a:spAutoFit/>
          </a:bodyPr>
          <a:lstStyle/>
          <a:p>
            <a:pPr lvl="4"/>
            <a:endParaRPr lang="en-US" dirty="0">
              <a:latin typeface="Baskerville" panose="02020502070401020303"/>
            </a:endParaRPr>
          </a:p>
          <a:p>
            <a:pPr lvl="4"/>
            <a:r>
              <a:rPr lang="en-US" b="1" dirty="0">
                <a:latin typeface="Baskerville" panose="02020502070401020303"/>
              </a:rPr>
              <a:t>Asset level</a:t>
            </a:r>
            <a:r>
              <a:rPr lang="en-US" dirty="0">
                <a:latin typeface="Baskerville" panose="02020502070401020303"/>
              </a:rPr>
              <a:t>: lower mortgage spread</a:t>
            </a:r>
          </a:p>
          <a:p>
            <a:pPr lvl="4"/>
            <a:r>
              <a:rPr lang="en-US" dirty="0">
                <a:latin typeface="Baskerville" panose="02020502070401020303"/>
              </a:rPr>
              <a:t>The spreads of mortgages on environmental certified buildings are 24 to 29 basis points lower. </a:t>
            </a:r>
          </a:p>
          <a:p>
            <a:pPr lvl="4"/>
            <a:r>
              <a:rPr lang="en-US" dirty="0">
                <a:latin typeface="Baskerville" panose="02020502070401020303"/>
              </a:rPr>
              <a:t>(translates into a reduction of $147,000 to $206,000 interest payment for an average commercial building)</a:t>
            </a:r>
          </a:p>
          <a:p>
            <a:pPr lvl="4"/>
            <a:endParaRPr lang="en-US" dirty="0">
              <a:latin typeface="Baskerville" panose="02020502070401020303"/>
            </a:endParaRPr>
          </a:p>
          <a:p>
            <a:pPr lvl="4"/>
            <a:r>
              <a:rPr lang="en-US" b="1" dirty="0">
                <a:latin typeface="Baskerville" panose="02020502070401020303"/>
              </a:rPr>
              <a:t>Portfolio level</a:t>
            </a:r>
            <a:r>
              <a:rPr lang="en-US" dirty="0">
                <a:latin typeface="Baskerville" panose="02020502070401020303"/>
              </a:rPr>
              <a:t>: lower bond spread</a:t>
            </a:r>
          </a:p>
          <a:p>
            <a:pPr lvl="4"/>
            <a:r>
              <a:rPr lang="en-US" dirty="0">
                <a:latin typeface="Baskerville" panose="02020502070401020303"/>
              </a:rPr>
              <a:t>Doubling a portfolio’s share of certified buildings (an average REIT from 3 to 6 percent) lowers the bond spread by 21 to 74 basis points. </a:t>
            </a:r>
          </a:p>
          <a:p>
            <a:pPr lvl="4"/>
            <a:endParaRPr lang="en-US" dirty="0">
              <a:latin typeface="Baskerville" panose="02020502070401020303"/>
            </a:endParaRPr>
          </a:p>
        </p:txBody>
      </p:sp>
      <p:sp>
        <p:nvSpPr>
          <p:cNvPr id="5" name="Rectangle 4">
            <a:extLst>
              <a:ext uri="{FF2B5EF4-FFF2-40B4-BE49-F238E27FC236}">
                <a16:creationId xmlns:a16="http://schemas.microsoft.com/office/drawing/2014/main" id="{235B5C40-4262-334E-9AE6-1887ED1DD120}"/>
              </a:ext>
            </a:extLst>
          </p:cNvPr>
          <p:cNvSpPr/>
          <p:nvPr/>
        </p:nvSpPr>
        <p:spPr>
          <a:xfrm>
            <a:off x="2563716" y="4565248"/>
            <a:ext cx="6381344" cy="577081"/>
          </a:xfrm>
          <a:prstGeom prst="rect">
            <a:avLst/>
          </a:prstGeom>
        </p:spPr>
        <p:txBody>
          <a:bodyPr wrap="square">
            <a:spAutoFit/>
          </a:bodyPr>
          <a:lstStyle/>
          <a:p>
            <a:r>
              <a:rPr lang="en-US" sz="1050" dirty="0" err="1">
                <a:solidFill>
                  <a:srgbClr val="222222"/>
                </a:solidFill>
                <a:latin typeface="Baskerville" panose="02020502070401020303"/>
              </a:rPr>
              <a:t>Eichholtz</a:t>
            </a:r>
            <a:r>
              <a:rPr lang="en-US" sz="1050" dirty="0">
                <a:solidFill>
                  <a:srgbClr val="222222"/>
                </a:solidFill>
                <a:latin typeface="Baskerville" panose="02020502070401020303"/>
              </a:rPr>
              <a:t>, P., </a:t>
            </a:r>
            <a:r>
              <a:rPr lang="en-US" sz="1050" dirty="0" err="1">
                <a:solidFill>
                  <a:srgbClr val="222222"/>
                </a:solidFill>
                <a:latin typeface="Baskerville" panose="02020502070401020303"/>
              </a:rPr>
              <a:t>Holtermans</a:t>
            </a:r>
            <a:r>
              <a:rPr lang="en-US" sz="1050" dirty="0">
                <a:solidFill>
                  <a:srgbClr val="222222"/>
                </a:solidFill>
                <a:latin typeface="Baskerville" panose="02020502070401020303"/>
              </a:rPr>
              <a:t>, R., </a:t>
            </a:r>
            <a:r>
              <a:rPr lang="en-US" sz="1050" dirty="0" err="1">
                <a:solidFill>
                  <a:srgbClr val="222222"/>
                </a:solidFill>
                <a:latin typeface="Baskerville" panose="02020502070401020303"/>
              </a:rPr>
              <a:t>Kok</a:t>
            </a:r>
            <a:r>
              <a:rPr lang="en-US" sz="1050" dirty="0">
                <a:solidFill>
                  <a:srgbClr val="222222"/>
                </a:solidFill>
                <a:latin typeface="Baskerville" panose="02020502070401020303"/>
              </a:rPr>
              <a:t>, N. and </a:t>
            </a:r>
            <a:r>
              <a:rPr lang="en-US" sz="1050" dirty="0" err="1">
                <a:solidFill>
                  <a:srgbClr val="222222"/>
                </a:solidFill>
                <a:latin typeface="Baskerville" panose="02020502070401020303"/>
              </a:rPr>
              <a:t>Yönder</a:t>
            </a:r>
            <a:r>
              <a:rPr lang="en-US" sz="1050" dirty="0">
                <a:solidFill>
                  <a:srgbClr val="222222"/>
                </a:solidFill>
                <a:latin typeface="Baskerville" panose="02020502070401020303"/>
              </a:rPr>
              <a:t>, E., 2019. Environmental performance and the cost of debt: Evidence from commercial mortgages and REIT bonds. Journal of Banking &amp; Finance, 102, pp.19-32. Courtesy of Elsevier, Inc., </a:t>
            </a:r>
            <a:r>
              <a:rPr lang="en-US" sz="1050" dirty="0">
                <a:solidFill>
                  <a:srgbClr val="222222"/>
                </a:solidFill>
                <a:latin typeface="Baskerville" panose="02020502070401020303"/>
                <a:hlinkClick r:id="rId3"/>
              </a:rPr>
              <a:t>https://www.sciencedirect.com</a:t>
            </a:r>
            <a:r>
              <a:rPr lang="en-US" sz="1050" dirty="0">
                <a:solidFill>
                  <a:srgbClr val="222222"/>
                </a:solidFill>
                <a:latin typeface="Baskerville" panose="02020502070401020303"/>
              </a:rPr>
              <a:t>. Used with permission.</a:t>
            </a:r>
          </a:p>
        </p:txBody>
      </p:sp>
      <p:pic>
        <p:nvPicPr>
          <p:cNvPr id="7" name="Picture 6">
            <a:extLst>
              <a:ext uri="{FF2B5EF4-FFF2-40B4-BE49-F238E27FC236}">
                <a16:creationId xmlns:a16="http://schemas.microsoft.com/office/drawing/2014/main" id="{17F41625-A1E6-4EF5-BEF8-C9063A1299E5}"/>
              </a:ext>
            </a:extLst>
          </p:cNvPr>
          <p:cNvPicPr>
            <a:picLocks noChangeAspect="1"/>
          </p:cNvPicPr>
          <p:nvPr/>
        </p:nvPicPr>
        <p:blipFill>
          <a:blip r:embed="rId4"/>
          <a:stretch>
            <a:fillRect/>
          </a:stretch>
        </p:blipFill>
        <p:spPr>
          <a:xfrm>
            <a:off x="4572000" y="1128142"/>
            <a:ext cx="3483409" cy="296186"/>
          </a:xfrm>
          <a:prstGeom prst="rect">
            <a:avLst/>
          </a:prstGeom>
        </p:spPr>
      </p:pic>
      <p:pic>
        <p:nvPicPr>
          <p:cNvPr id="9" name="Picture 8">
            <a:extLst>
              <a:ext uri="{FF2B5EF4-FFF2-40B4-BE49-F238E27FC236}">
                <a16:creationId xmlns:a16="http://schemas.microsoft.com/office/drawing/2014/main" id="{76FBAF69-5A0F-4C73-B568-D939904749FA}"/>
              </a:ext>
            </a:extLst>
          </p:cNvPr>
          <p:cNvPicPr>
            <a:picLocks noChangeAspect="1"/>
          </p:cNvPicPr>
          <p:nvPr/>
        </p:nvPicPr>
        <p:blipFill rotWithShape="1">
          <a:blip r:embed="rId5"/>
          <a:srcRect b="61875"/>
          <a:stretch/>
        </p:blipFill>
        <p:spPr>
          <a:xfrm>
            <a:off x="4654296" y="1465365"/>
            <a:ext cx="1415169" cy="415499"/>
          </a:xfrm>
          <a:prstGeom prst="rect">
            <a:avLst/>
          </a:prstGeom>
        </p:spPr>
      </p:pic>
      <p:pic>
        <p:nvPicPr>
          <p:cNvPr id="10" name="Picture 9">
            <a:extLst>
              <a:ext uri="{FF2B5EF4-FFF2-40B4-BE49-F238E27FC236}">
                <a16:creationId xmlns:a16="http://schemas.microsoft.com/office/drawing/2014/main" id="{E0BC2627-249D-4449-BA5E-983FD3236A9B}"/>
              </a:ext>
            </a:extLst>
          </p:cNvPr>
          <p:cNvPicPr>
            <a:picLocks noChangeAspect="1"/>
          </p:cNvPicPr>
          <p:nvPr/>
        </p:nvPicPr>
        <p:blipFill rotWithShape="1">
          <a:blip r:embed="rId6"/>
          <a:srcRect b="62413"/>
          <a:stretch/>
        </p:blipFill>
        <p:spPr>
          <a:xfrm>
            <a:off x="6052525" y="1430798"/>
            <a:ext cx="2720850" cy="450066"/>
          </a:xfrm>
          <a:prstGeom prst="rect">
            <a:avLst/>
          </a:prstGeom>
        </p:spPr>
      </p:pic>
      <p:sp>
        <p:nvSpPr>
          <p:cNvPr id="11" name="Rectangle 10">
            <a:extLst>
              <a:ext uri="{FF2B5EF4-FFF2-40B4-BE49-F238E27FC236}">
                <a16:creationId xmlns:a16="http://schemas.microsoft.com/office/drawing/2014/main" id="{4BDF7D30-931B-4D43-9F41-67D9EFA0F62E}"/>
              </a:ext>
            </a:extLst>
          </p:cNvPr>
          <p:cNvSpPr/>
          <p:nvPr/>
        </p:nvSpPr>
        <p:spPr>
          <a:xfrm>
            <a:off x="6052525" y="1657350"/>
            <a:ext cx="2608875" cy="209550"/>
          </a:xfrm>
          <a:prstGeom prst="rect">
            <a:avLst/>
          </a:prstGeom>
          <a:noFill/>
          <a:ln w="9525">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A18A836F-3524-4D93-98BA-E5B08D09F6DD}"/>
              </a:ext>
            </a:extLst>
          </p:cNvPr>
          <p:cNvPicPr>
            <a:picLocks noChangeAspect="1"/>
          </p:cNvPicPr>
          <p:nvPr/>
        </p:nvPicPr>
        <p:blipFill>
          <a:blip r:embed="rId7"/>
          <a:stretch>
            <a:fillRect/>
          </a:stretch>
        </p:blipFill>
        <p:spPr>
          <a:xfrm>
            <a:off x="4700974" y="1896444"/>
            <a:ext cx="946404" cy="658132"/>
          </a:xfrm>
          <a:prstGeom prst="rect">
            <a:avLst/>
          </a:prstGeom>
        </p:spPr>
      </p:pic>
      <p:pic>
        <p:nvPicPr>
          <p:cNvPr id="15" name="Picture 14">
            <a:extLst>
              <a:ext uri="{FF2B5EF4-FFF2-40B4-BE49-F238E27FC236}">
                <a16:creationId xmlns:a16="http://schemas.microsoft.com/office/drawing/2014/main" id="{85BA208E-C049-4C37-A478-1AACF2C93EDB}"/>
              </a:ext>
            </a:extLst>
          </p:cNvPr>
          <p:cNvPicPr>
            <a:picLocks noChangeAspect="1"/>
          </p:cNvPicPr>
          <p:nvPr/>
        </p:nvPicPr>
        <p:blipFill>
          <a:blip r:embed="rId8"/>
          <a:stretch>
            <a:fillRect/>
          </a:stretch>
        </p:blipFill>
        <p:spPr>
          <a:xfrm>
            <a:off x="6069465" y="1915431"/>
            <a:ext cx="2608875" cy="649467"/>
          </a:xfrm>
          <a:prstGeom prst="rect">
            <a:avLst/>
          </a:prstGeom>
        </p:spPr>
      </p:pic>
      <p:sp>
        <p:nvSpPr>
          <p:cNvPr id="16" name="TextBox 15">
            <a:extLst>
              <a:ext uri="{FF2B5EF4-FFF2-40B4-BE49-F238E27FC236}">
                <a16:creationId xmlns:a16="http://schemas.microsoft.com/office/drawing/2014/main" id="{358ADB31-7549-43D8-9BCB-173FBEEC443E}"/>
              </a:ext>
            </a:extLst>
          </p:cNvPr>
          <p:cNvSpPr txBox="1"/>
          <p:nvPr/>
        </p:nvSpPr>
        <p:spPr>
          <a:xfrm>
            <a:off x="7015869" y="2510840"/>
            <a:ext cx="1763624" cy="246221"/>
          </a:xfrm>
          <a:prstGeom prst="rect">
            <a:avLst/>
          </a:prstGeom>
          <a:noFill/>
        </p:spPr>
        <p:txBody>
          <a:bodyPr wrap="none" rtlCol="0">
            <a:spAutoFit/>
          </a:bodyPr>
          <a:lstStyle/>
          <a:p>
            <a:r>
              <a:rPr lang="en-US" altLang="zh-CN" sz="1000" dirty="0">
                <a:latin typeface="Baskerville" panose="02020502070401020303"/>
              </a:rPr>
              <a:t>(column 3-6: different controls)</a:t>
            </a:r>
            <a:endParaRPr lang="zh-CN" altLang="en-US" sz="1000" dirty="0">
              <a:latin typeface="Baskerville" panose="02020502070401020303"/>
            </a:endParaRPr>
          </a:p>
        </p:txBody>
      </p:sp>
      <p:pic>
        <p:nvPicPr>
          <p:cNvPr id="17" name="Picture 16">
            <a:extLst>
              <a:ext uri="{FF2B5EF4-FFF2-40B4-BE49-F238E27FC236}">
                <a16:creationId xmlns:a16="http://schemas.microsoft.com/office/drawing/2014/main" id="{196D83A3-3BF3-4214-8BBB-AD71A4D38371}"/>
              </a:ext>
            </a:extLst>
          </p:cNvPr>
          <p:cNvPicPr>
            <a:picLocks noChangeAspect="1"/>
          </p:cNvPicPr>
          <p:nvPr/>
        </p:nvPicPr>
        <p:blipFill>
          <a:blip r:embed="rId9"/>
          <a:stretch>
            <a:fillRect/>
          </a:stretch>
        </p:blipFill>
        <p:spPr>
          <a:xfrm>
            <a:off x="4572000" y="2775093"/>
            <a:ext cx="4550266" cy="235557"/>
          </a:xfrm>
          <a:prstGeom prst="rect">
            <a:avLst/>
          </a:prstGeom>
        </p:spPr>
      </p:pic>
      <p:pic>
        <p:nvPicPr>
          <p:cNvPr id="18" name="Picture 17">
            <a:extLst>
              <a:ext uri="{FF2B5EF4-FFF2-40B4-BE49-F238E27FC236}">
                <a16:creationId xmlns:a16="http://schemas.microsoft.com/office/drawing/2014/main" id="{AF5ADD59-3284-4641-8C02-9F386AE7FD35}"/>
              </a:ext>
            </a:extLst>
          </p:cNvPr>
          <p:cNvPicPr>
            <a:picLocks noChangeAspect="1"/>
          </p:cNvPicPr>
          <p:nvPr/>
        </p:nvPicPr>
        <p:blipFill>
          <a:blip r:embed="rId10"/>
          <a:stretch>
            <a:fillRect/>
          </a:stretch>
        </p:blipFill>
        <p:spPr>
          <a:xfrm>
            <a:off x="4654296" y="3066187"/>
            <a:ext cx="4007104" cy="502238"/>
          </a:xfrm>
          <a:prstGeom prst="rect">
            <a:avLst/>
          </a:prstGeom>
        </p:spPr>
      </p:pic>
      <p:pic>
        <p:nvPicPr>
          <p:cNvPr id="19" name="Picture 18">
            <a:extLst>
              <a:ext uri="{FF2B5EF4-FFF2-40B4-BE49-F238E27FC236}">
                <a16:creationId xmlns:a16="http://schemas.microsoft.com/office/drawing/2014/main" id="{759286BF-1CFE-4459-959C-937E9A7FF2EE}"/>
              </a:ext>
            </a:extLst>
          </p:cNvPr>
          <p:cNvPicPr>
            <a:picLocks noChangeAspect="1"/>
          </p:cNvPicPr>
          <p:nvPr/>
        </p:nvPicPr>
        <p:blipFill>
          <a:blip r:embed="rId11"/>
          <a:stretch>
            <a:fillRect/>
          </a:stretch>
        </p:blipFill>
        <p:spPr>
          <a:xfrm>
            <a:off x="4700974" y="3623962"/>
            <a:ext cx="3960425" cy="659148"/>
          </a:xfrm>
          <a:prstGeom prst="rect">
            <a:avLst/>
          </a:prstGeom>
        </p:spPr>
      </p:pic>
      <p:sp>
        <p:nvSpPr>
          <p:cNvPr id="20" name="Rectangle 19">
            <a:extLst>
              <a:ext uri="{FF2B5EF4-FFF2-40B4-BE49-F238E27FC236}">
                <a16:creationId xmlns:a16="http://schemas.microsoft.com/office/drawing/2014/main" id="{09A678FC-5F31-431C-AD75-DC40CB5E0AE9}"/>
              </a:ext>
            </a:extLst>
          </p:cNvPr>
          <p:cNvSpPr/>
          <p:nvPr/>
        </p:nvSpPr>
        <p:spPr>
          <a:xfrm>
            <a:off x="5027676" y="4281983"/>
            <a:ext cx="3839513" cy="246221"/>
          </a:xfrm>
          <a:prstGeom prst="rect">
            <a:avLst/>
          </a:prstGeom>
        </p:spPr>
        <p:txBody>
          <a:bodyPr wrap="none">
            <a:spAutoFit/>
          </a:bodyPr>
          <a:lstStyle/>
          <a:p>
            <a:r>
              <a:rPr lang="en-US" altLang="zh-CN" sz="1000" dirty="0">
                <a:latin typeface="Baskerville" panose="02020502070401020303"/>
              </a:rPr>
              <a:t>(column 1 and 3 are origination; column 2 and</a:t>
            </a:r>
            <a:r>
              <a:rPr lang="zh-CN" altLang="en-US" sz="1000" dirty="0">
                <a:latin typeface="Baskerville" panose="02020502070401020303"/>
              </a:rPr>
              <a:t> </a:t>
            </a:r>
            <a:r>
              <a:rPr lang="en-US" altLang="zh-CN" sz="1000" dirty="0">
                <a:latin typeface="Baskerville" panose="02020502070401020303"/>
              </a:rPr>
              <a:t>4</a:t>
            </a:r>
            <a:r>
              <a:rPr lang="zh-CN" altLang="en-US" sz="1000" dirty="0">
                <a:latin typeface="Baskerville" panose="02020502070401020303"/>
              </a:rPr>
              <a:t> </a:t>
            </a:r>
            <a:r>
              <a:rPr lang="en-US" altLang="zh-CN" sz="1000" dirty="0">
                <a:latin typeface="Baskerville" panose="02020502070401020303"/>
              </a:rPr>
              <a:t>are</a:t>
            </a:r>
            <a:r>
              <a:rPr lang="zh-CN" altLang="en-US" sz="1000" dirty="0">
                <a:latin typeface="Baskerville" panose="02020502070401020303"/>
              </a:rPr>
              <a:t> </a:t>
            </a:r>
            <a:r>
              <a:rPr lang="en-US" altLang="zh-CN" sz="1000" dirty="0">
                <a:latin typeface="Baskerville" panose="02020502070401020303"/>
              </a:rPr>
              <a:t>secondary</a:t>
            </a:r>
            <a:r>
              <a:rPr lang="zh-CN" altLang="en-US" sz="1000" dirty="0">
                <a:latin typeface="Baskerville" panose="02020502070401020303"/>
              </a:rPr>
              <a:t> </a:t>
            </a:r>
            <a:r>
              <a:rPr lang="en-US" altLang="zh-CN" sz="1000" dirty="0">
                <a:latin typeface="Baskerville" panose="02020502070401020303"/>
              </a:rPr>
              <a:t>markets)</a:t>
            </a:r>
            <a:endParaRPr lang="zh-CN" altLang="en-US" sz="1000" dirty="0">
              <a:latin typeface="Baskerville" panose="02020502070401020303"/>
            </a:endParaRPr>
          </a:p>
        </p:txBody>
      </p:sp>
      <p:sp>
        <p:nvSpPr>
          <p:cNvPr id="23" name="Rectangle 22">
            <a:extLst>
              <a:ext uri="{FF2B5EF4-FFF2-40B4-BE49-F238E27FC236}">
                <a16:creationId xmlns:a16="http://schemas.microsoft.com/office/drawing/2014/main" id="{AB2D2820-4B32-4310-ADD4-0DBB547B8CCF}"/>
              </a:ext>
            </a:extLst>
          </p:cNvPr>
          <p:cNvSpPr/>
          <p:nvPr/>
        </p:nvSpPr>
        <p:spPr>
          <a:xfrm>
            <a:off x="6108512" y="3344719"/>
            <a:ext cx="2608875" cy="209550"/>
          </a:xfrm>
          <a:prstGeom prst="rect">
            <a:avLst/>
          </a:prstGeom>
          <a:noFill/>
          <a:ln w="9525">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4059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4A862-1CCF-4B79-AC29-C2303DDAACAD}"/>
              </a:ext>
            </a:extLst>
          </p:cNvPr>
          <p:cNvSpPr/>
          <p:nvPr/>
        </p:nvSpPr>
        <p:spPr>
          <a:xfrm>
            <a:off x="267629" y="867369"/>
            <a:ext cx="4499160" cy="3939540"/>
          </a:xfrm>
          <a:prstGeom prst="rect">
            <a:avLst/>
          </a:prstGeom>
        </p:spPr>
        <p:txBody>
          <a:bodyPr wrap="square">
            <a:spAutoFit/>
          </a:bodyPr>
          <a:lstStyle/>
          <a:p>
            <a:pPr marL="285750" indent="-285750">
              <a:buFont typeface="Arial" panose="020B0604020202020204" pitchFamily="34" charset="0"/>
              <a:buChar char="•"/>
            </a:pPr>
            <a:r>
              <a:rPr lang="en-US" dirty="0">
                <a:latin typeface="Baskerville"/>
              </a:rPr>
              <a:t>Fannie Mae: </a:t>
            </a:r>
            <a:br>
              <a:rPr lang="en-US" dirty="0">
                <a:latin typeface="Baskerville"/>
              </a:rPr>
            </a:br>
            <a:r>
              <a:rPr lang="en-US" dirty="0">
                <a:latin typeface="Baskerville"/>
              </a:rPr>
              <a:t>Leading provider of financing. </a:t>
            </a:r>
            <a:r>
              <a:rPr lang="en-US" altLang="zh-CN" dirty="0">
                <a:latin typeface="Baskerville"/>
              </a:rPr>
              <a:t>Own 21% of the outstanding debt on multifamily properties in US.</a:t>
            </a:r>
          </a:p>
          <a:p>
            <a:endParaRPr lang="en-US" altLang="zh-CN" dirty="0">
              <a:latin typeface="Baskerville"/>
            </a:endParaRPr>
          </a:p>
          <a:p>
            <a:pPr marL="285750" indent="-285750">
              <a:buFont typeface="Arial" panose="020B0604020202020204" pitchFamily="34" charset="0"/>
              <a:buChar char="•"/>
            </a:pPr>
            <a:r>
              <a:rPr lang="en-US" dirty="0">
                <a:latin typeface="Baskerville"/>
              </a:rPr>
              <a:t>Green Financing products</a:t>
            </a:r>
            <a:endParaRPr lang="en-US" dirty="0">
              <a:latin typeface="Baskerville"/>
              <a:sym typeface="Wingdings" panose="05000000000000000000" pitchFamily="2" charset="2"/>
            </a:endParaRPr>
          </a:p>
          <a:p>
            <a:pPr marL="342900" indent="-342900">
              <a:buAutoNum type="arabicParenBoth"/>
            </a:pPr>
            <a:r>
              <a:rPr lang="en-US" sz="1200" b="1" dirty="0">
                <a:latin typeface="Baskerville"/>
                <a:sym typeface="Wingdings" panose="05000000000000000000" pitchFamily="2" charset="2"/>
              </a:rPr>
              <a:t>Green Rewards Mortgage Loan</a:t>
            </a:r>
            <a:r>
              <a:rPr lang="en-US" sz="1200" dirty="0">
                <a:latin typeface="Baskerville"/>
                <a:sym typeface="Wingdings" panose="05000000000000000000" pitchFamily="2" charset="2"/>
              </a:rPr>
              <a:t/>
            </a:r>
            <a:br>
              <a:rPr lang="en-US" sz="1200" dirty="0">
                <a:latin typeface="Baskerville"/>
                <a:sym typeface="Wingdings" panose="05000000000000000000" pitchFamily="2" charset="2"/>
              </a:rPr>
            </a:br>
            <a:r>
              <a:rPr lang="en-US" sz="1200" dirty="0">
                <a:latin typeface="Baskerville"/>
                <a:sym typeface="Wingdings" panose="05000000000000000000" pitchFamily="2" charset="2"/>
              </a:rPr>
              <a:t>Eligibility: </a:t>
            </a:r>
            <a:r>
              <a:rPr lang="en-US" sz="1200" dirty="0">
                <a:latin typeface="Baskerville"/>
              </a:rPr>
              <a:t> Properties retrofitting existing properties and can reduce energy and water consumption by a combined minimum of 30% (at least 15% from energy).</a:t>
            </a:r>
            <a:br>
              <a:rPr lang="en-US" sz="1200" dirty="0">
                <a:latin typeface="Baskerville"/>
              </a:rPr>
            </a:br>
            <a:endParaRPr lang="en-US" sz="1200" dirty="0">
              <a:latin typeface="Baskerville"/>
            </a:endParaRPr>
          </a:p>
          <a:p>
            <a:pPr marL="342900" indent="-342900">
              <a:buAutoNum type="arabicParenBoth"/>
            </a:pPr>
            <a:r>
              <a:rPr lang="en-US" sz="1200" b="1" dirty="0">
                <a:latin typeface="Baskerville"/>
              </a:rPr>
              <a:t>Green Building Certification Mortgage Loan</a:t>
            </a:r>
            <a:r>
              <a:rPr lang="en-US" sz="1200" dirty="0">
                <a:latin typeface="Baskerville"/>
              </a:rPr>
              <a:t/>
            </a:r>
            <a:br>
              <a:rPr lang="en-US" sz="1200" dirty="0">
                <a:latin typeface="Baskerville"/>
              </a:rPr>
            </a:br>
            <a:r>
              <a:rPr lang="en-US" sz="1200" dirty="0">
                <a:latin typeface="Baskerville"/>
              </a:rPr>
              <a:t>Eligibility: New construction property awarded by green building certifications recognized by Fannie Mae. </a:t>
            </a:r>
          </a:p>
          <a:p>
            <a:pPr lvl="1"/>
            <a:r>
              <a:rPr lang="en-US" dirty="0">
                <a:solidFill>
                  <a:srgbClr val="141414"/>
                </a:solidFill>
                <a:latin typeface="Baskerville"/>
              </a:rPr>
              <a:t>		</a:t>
            </a:r>
          </a:p>
          <a:p>
            <a:pPr lvl="1"/>
            <a:r>
              <a:rPr lang="en-US" dirty="0">
                <a:solidFill>
                  <a:srgbClr val="141414"/>
                </a:solidFill>
                <a:latin typeface="Baskerville"/>
              </a:rPr>
              <a:t>A loan that uses the above green </a:t>
            </a:r>
            <a:r>
              <a:rPr lang="en-US" altLang="zh-CN" dirty="0">
                <a:solidFill>
                  <a:srgbClr val="141414"/>
                </a:solidFill>
                <a:latin typeface="Baskerville"/>
              </a:rPr>
              <a:t>f</a:t>
            </a:r>
            <a:r>
              <a:rPr lang="en-US" dirty="0">
                <a:solidFill>
                  <a:srgbClr val="141414"/>
                </a:solidFill>
                <a:latin typeface="Baskerville"/>
              </a:rPr>
              <a:t>inancing products is eligible to be securitized as a </a:t>
            </a:r>
            <a:r>
              <a:rPr lang="en-US" b="1" dirty="0">
                <a:solidFill>
                  <a:srgbClr val="141414"/>
                </a:solidFill>
                <a:latin typeface="Baskerville"/>
              </a:rPr>
              <a:t>Fannie Mae Green Bond</a:t>
            </a:r>
            <a:r>
              <a:rPr lang="en-US" dirty="0">
                <a:solidFill>
                  <a:srgbClr val="141414"/>
                </a:solidFill>
                <a:latin typeface="Baskerville"/>
              </a:rPr>
              <a:t>. </a:t>
            </a:r>
          </a:p>
          <a:p>
            <a:endParaRPr lang="en-US" dirty="0">
              <a:solidFill>
                <a:srgbClr val="141414"/>
              </a:solidFill>
              <a:latin typeface="Baskerville"/>
            </a:endParaRPr>
          </a:p>
          <a:p>
            <a:r>
              <a:rPr lang="en-US" dirty="0">
                <a:solidFill>
                  <a:srgbClr val="141414"/>
                </a:solidFill>
                <a:latin typeface="Baskerville"/>
              </a:rPr>
              <a:t/>
            </a:r>
            <a:br>
              <a:rPr lang="en-US" dirty="0">
                <a:solidFill>
                  <a:srgbClr val="141414"/>
                </a:solidFill>
                <a:latin typeface="Baskerville"/>
              </a:rPr>
            </a:br>
            <a:endParaRPr lang="en-US" dirty="0">
              <a:solidFill>
                <a:srgbClr val="141414"/>
              </a:solidFill>
              <a:latin typeface="Baskerville"/>
            </a:endParaRPr>
          </a:p>
        </p:txBody>
      </p:sp>
      <p:sp>
        <p:nvSpPr>
          <p:cNvPr id="5" name="Google Shape;208;p27">
            <a:extLst>
              <a:ext uri="{FF2B5EF4-FFF2-40B4-BE49-F238E27FC236}">
                <a16:creationId xmlns:a16="http://schemas.microsoft.com/office/drawing/2014/main" id="{3D2B80C6-8AB8-4FA1-BEB6-52926DCD9EF5}"/>
              </a:ext>
            </a:extLst>
          </p:cNvPr>
          <p:cNvSpPr txBox="1">
            <a:spLocks/>
          </p:cNvSpPr>
          <p:nvPr/>
        </p:nvSpPr>
        <p:spPr>
          <a:xfrm>
            <a:off x="164242" y="139587"/>
            <a:ext cx="7676252"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2400" dirty="0">
                <a:solidFill>
                  <a:srgbClr val="1B4453"/>
                </a:solidFill>
                <a:latin typeface="Baskerville"/>
              </a:rPr>
              <a:t>Another</a:t>
            </a:r>
            <a:r>
              <a:rPr lang="zh-CN" altLang="en-US" sz="2400" dirty="0">
                <a:solidFill>
                  <a:srgbClr val="1B4453"/>
                </a:solidFill>
                <a:latin typeface="Baskerville"/>
              </a:rPr>
              <a:t> </a:t>
            </a:r>
            <a:r>
              <a:rPr lang="en-US" altLang="zh-CN" sz="2400" dirty="0">
                <a:solidFill>
                  <a:srgbClr val="1B4453"/>
                </a:solidFill>
                <a:latin typeface="Baskerville"/>
              </a:rPr>
              <a:t>example: Fannie Mae Multifamily Green Bonds</a:t>
            </a:r>
            <a:endParaRPr lang="en-US" dirty="0">
              <a:solidFill>
                <a:srgbClr val="1B4453"/>
              </a:solidFill>
              <a:latin typeface="Baskerville"/>
            </a:endParaRPr>
          </a:p>
        </p:txBody>
      </p:sp>
      <p:pic>
        <p:nvPicPr>
          <p:cNvPr id="6" name="Picture 5">
            <a:extLst>
              <a:ext uri="{FF2B5EF4-FFF2-40B4-BE49-F238E27FC236}">
                <a16:creationId xmlns:a16="http://schemas.microsoft.com/office/drawing/2014/main" id="{67AADAD2-8A6C-4068-9F9D-75DCD9C7A8CA}"/>
              </a:ext>
            </a:extLst>
          </p:cNvPr>
          <p:cNvPicPr>
            <a:picLocks noChangeAspect="1"/>
          </p:cNvPicPr>
          <p:nvPr/>
        </p:nvPicPr>
        <p:blipFill>
          <a:blip r:embed="rId3"/>
          <a:stretch>
            <a:fillRect/>
          </a:stretch>
        </p:blipFill>
        <p:spPr>
          <a:xfrm>
            <a:off x="4961484" y="865021"/>
            <a:ext cx="3124681" cy="3583928"/>
          </a:xfrm>
          <a:prstGeom prst="rect">
            <a:avLst/>
          </a:prstGeom>
        </p:spPr>
      </p:pic>
      <p:sp>
        <p:nvSpPr>
          <p:cNvPr id="7" name="TextBox 6">
            <a:extLst>
              <a:ext uri="{FF2B5EF4-FFF2-40B4-BE49-F238E27FC236}">
                <a16:creationId xmlns:a16="http://schemas.microsoft.com/office/drawing/2014/main" id="{BCBB09E8-B7E8-40CA-81EC-C211CC7F67D4}"/>
              </a:ext>
            </a:extLst>
          </p:cNvPr>
          <p:cNvSpPr txBox="1"/>
          <p:nvPr/>
        </p:nvSpPr>
        <p:spPr>
          <a:xfrm>
            <a:off x="2818229" y="4506827"/>
            <a:ext cx="6325771" cy="600164"/>
          </a:xfrm>
          <a:prstGeom prst="rect">
            <a:avLst/>
          </a:prstGeom>
          <a:noFill/>
        </p:spPr>
        <p:txBody>
          <a:bodyPr wrap="none" rtlCol="0">
            <a:spAutoFit/>
          </a:bodyPr>
          <a:lstStyle/>
          <a:p>
            <a:r>
              <a:rPr lang="en-US" altLang="zh-CN" sz="1100" dirty="0">
                <a:latin typeface="Baskerville" panose="02020502070401020303"/>
              </a:rPr>
              <a:t>Source: </a:t>
            </a:r>
            <a:r>
              <a:rPr lang="en-US" altLang="zh-CN" sz="1100" dirty="0">
                <a:latin typeface="Baskerville" panose="02020502070401020303"/>
                <a:hlinkClick r:id="rId4"/>
              </a:rPr>
              <a:t>https://</a:t>
            </a:r>
            <a:r>
              <a:rPr lang="en-US" altLang="zh-CN" sz="1100" dirty="0" smtClean="0">
                <a:latin typeface="Baskerville" panose="02020502070401020303"/>
                <a:hlinkClick r:id="rId4"/>
              </a:rPr>
              <a:t>www.fanniemae.com/media/40246/display</a:t>
            </a:r>
            <a:r>
              <a:rPr lang="en-US" altLang="zh-CN" sz="1100" dirty="0">
                <a:latin typeface="Baskerville" panose="02020502070401020303"/>
              </a:rPr>
              <a:t>. © Fannie Mae. All rights reserved. This </a:t>
            </a:r>
            <a:endParaRPr lang="en-US" altLang="zh-CN" sz="1100" dirty="0" smtClean="0">
              <a:latin typeface="Baskerville" panose="02020502070401020303"/>
            </a:endParaRPr>
          </a:p>
          <a:p>
            <a:r>
              <a:rPr lang="en-US" altLang="zh-CN" sz="1100" dirty="0" smtClean="0">
                <a:latin typeface="Baskerville" panose="02020502070401020303"/>
              </a:rPr>
              <a:t>content is </a:t>
            </a:r>
            <a:r>
              <a:rPr lang="en-US" altLang="zh-CN" sz="1100" dirty="0">
                <a:latin typeface="Baskerville" panose="02020502070401020303"/>
              </a:rPr>
              <a:t>excluded from our Creative Commons license. For more information, </a:t>
            </a:r>
            <a:endParaRPr lang="en-US" altLang="zh-CN" sz="1100" dirty="0" smtClean="0">
              <a:latin typeface="Baskerville" panose="02020502070401020303"/>
            </a:endParaRPr>
          </a:p>
          <a:p>
            <a:r>
              <a:rPr lang="en-US" altLang="zh-CN" sz="1100" dirty="0" smtClean="0">
                <a:latin typeface="Baskerville" panose="02020502070401020303"/>
              </a:rPr>
              <a:t>see </a:t>
            </a:r>
            <a:r>
              <a:rPr lang="en-US" altLang="zh-CN" sz="1100" dirty="0">
                <a:latin typeface="Baskerville" panose="02020502070401020303"/>
                <a:hlinkClick r:id="rId5"/>
              </a:rPr>
              <a:t>https://ocw.mit.edu/help/faq-fair-use</a:t>
            </a:r>
            <a:r>
              <a:rPr lang="en-US" altLang="zh-CN" sz="1100" dirty="0" smtClean="0">
                <a:latin typeface="Baskerville" panose="02020502070401020303"/>
                <a:hlinkClick r:id="rId5"/>
              </a:rPr>
              <a:t>/</a:t>
            </a:r>
            <a:r>
              <a:rPr lang="en-US" altLang="zh-CN" sz="1100" dirty="0" smtClean="0">
                <a:latin typeface="Baskerville" panose="02020502070401020303"/>
              </a:rPr>
              <a:t>.</a:t>
            </a:r>
            <a:endParaRPr lang="zh-CN" altLang="en-US" sz="1100" dirty="0">
              <a:latin typeface="Baskerville" panose="02020502070401020303"/>
            </a:endParaRPr>
          </a:p>
        </p:txBody>
      </p:sp>
    </p:spTree>
    <p:extLst>
      <p:ext uri="{BB962C8B-B14F-4D97-AF65-F5344CB8AC3E}">
        <p14:creationId xmlns:p14="http://schemas.microsoft.com/office/powerpoint/2010/main" val="54828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Green Bonds: How to signal the market Greenness? </a:t>
            </a:r>
            <a:endParaRPr dirty="0">
              <a:solidFill>
                <a:srgbClr val="1B4453"/>
              </a:solidFill>
              <a:latin typeface="Baskerville"/>
            </a:endParaRPr>
          </a:p>
        </p:txBody>
      </p:sp>
      <p:sp>
        <p:nvSpPr>
          <p:cNvPr id="2" name="Rectangle 1">
            <a:extLst>
              <a:ext uri="{FF2B5EF4-FFF2-40B4-BE49-F238E27FC236}">
                <a16:creationId xmlns:a16="http://schemas.microsoft.com/office/drawing/2014/main" id="{58A2534C-9B2F-784A-B651-274D3E05882F}"/>
              </a:ext>
            </a:extLst>
          </p:cNvPr>
          <p:cNvSpPr/>
          <p:nvPr/>
        </p:nvSpPr>
        <p:spPr>
          <a:xfrm>
            <a:off x="340469" y="1089496"/>
            <a:ext cx="3949429" cy="4185761"/>
          </a:xfrm>
          <a:prstGeom prst="rect">
            <a:avLst/>
          </a:prstGeom>
        </p:spPr>
        <p:txBody>
          <a:bodyPr wrap="square">
            <a:spAutoFit/>
          </a:bodyPr>
          <a:lstStyle/>
          <a:p>
            <a:pPr marL="285750" indent="-285750">
              <a:buFont typeface="Arial" panose="020B0604020202020204" pitchFamily="34" charset="0"/>
              <a:buChar char="•"/>
            </a:pPr>
            <a:r>
              <a:rPr lang="en-US" dirty="0">
                <a:solidFill>
                  <a:srgbClr val="141414"/>
                </a:solidFill>
                <a:latin typeface="Baskerville"/>
              </a:rPr>
              <a:t>Green bonds: the money raised from investors is used exclusively to finance projects that have a positive environmental impact, such as green buildings</a:t>
            </a: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r>
              <a:rPr lang="en-US" dirty="0">
                <a:latin typeface="Baskerville"/>
              </a:rPr>
              <a:t>Major investors from asset managers to insurers and pension are demanding them</a:t>
            </a:r>
          </a:p>
          <a:p>
            <a:pPr lvl="1"/>
            <a:r>
              <a:rPr lang="en-US" dirty="0">
                <a:latin typeface="Baskerville"/>
              </a:rPr>
              <a:t>	</a:t>
            </a:r>
          </a:p>
          <a:p>
            <a:pPr lvl="1"/>
            <a:r>
              <a:rPr lang="en-US" dirty="0">
                <a:latin typeface="Baskerville"/>
              </a:rPr>
              <a:t>- EU deal: orders exceeded the securities available by more than 11 times</a:t>
            </a:r>
          </a:p>
          <a:p>
            <a:pPr lvl="1"/>
            <a:r>
              <a:rPr lang="en-US" dirty="0">
                <a:solidFill>
                  <a:srgbClr val="141414"/>
                </a:solidFill>
                <a:latin typeface="Baskerville"/>
              </a:rPr>
              <a:t>	</a:t>
            </a:r>
          </a:p>
          <a:p>
            <a:pPr lvl="1"/>
            <a:r>
              <a:rPr lang="en-US" dirty="0">
                <a:solidFill>
                  <a:srgbClr val="141414"/>
                </a:solidFill>
                <a:latin typeface="Baskerville"/>
              </a:rPr>
              <a:t>- Green bond principles (avoid </a:t>
            </a:r>
            <a:r>
              <a:rPr lang="en-US" altLang="zh-CN" dirty="0">
                <a:solidFill>
                  <a:srgbClr val="141414"/>
                </a:solidFill>
                <a:latin typeface="Baskerville"/>
              </a:rPr>
              <a:t>g</a:t>
            </a:r>
            <a:r>
              <a:rPr lang="en-US" dirty="0">
                <a:latin typeface="Baskerville"/>
              </a:rPr>
              <a:t>reenwashing) – making false or misleading claims about the underlying asset </a:t>
            </a:r>
          </a:p>
          <a:p>
            <a:pPr lvl="1"/>
            <a:r>
              <a:rPr lang="en-US" dirty="0">
                <a:solidFill>
                  <a:srgbClr val="141414"/>
                </a:solidFill>
                <a:latin typeface="Baskerville"/>
              </a:rPr>
              <a:t>		</a:t>
            </a:r>
          </a:p>
          <a:p>
            <a:pPr lvl="1"/>
            <a:r>
              <a:rPr lang="en-US" dirty="0">
                <a:solidFill>
                  <a:srgbClr val="141414"/>
                </a:solidFill>
                <a:latin typeface="Baskerville"/>
              </a:rPr>
              <a:t>	</a:t>
            </a:r>
          </a:p>
          <a:p>
            <a:endParaRPr lang="en-US" dirty="0">
              <a:solidFill>
                <a:srgbClr val="141414"/>
              </a:solidFill>
              <a:latin typeface="Baskerville"/>
            </a:endParaRPr>
          </a:p>
          <a:p>
            <a:r>
              <a:rPr lang="en-US" dirty="0">
                <a:solidFill>
                  <a:srgbClr val="141414"/>
                </a:solidFill>
                <a:latin typeface="Baskerville"/>
              </a:rPr>
              <a:t/>
            </a:r>
            <a:br>
              <a:rPr lang="en-US" dirty="0">
                <a:solidFill>
                  <a:srgbClr val="141414"/>
                </a:solidFill>
                <a:latin typeface="Baskerville"/>
              </a:rPr>
            </a:br>
            <a:endParaRPr lang="en-US" dirty="0">
              <a:solidFill>
                <a:srgbClr val="141414"/>
              </a:solidFill>
              <a:latin typeface="Baskerville"/>
            </a:endParaRPr>
          </a:p>
        </p:txBody>
      </p:sp>
      <p:pic>
        <p:nvPicPr>
          <p:cNvPr id="7" name="Picture 6">
            <a:extLst>
              <a:ext uri="{FF2B5EF4-FFF2-40B4-BE49-F238E27FC236}">
                <a16:creationId xmlns:a16="http://schemas.microsoft.com/office/drawing/2014/main" id="{1CBA2F02-EBA2-324C-9583-FD7064A38729}"/>
              </a:ext>
            </a:extLst>
          </p:cNvPr>
          <p:cNvPicPr>
            <a:picLocks noChangeAspect="1"/>
          </p:cNvPicPr>
          <p:nvPr/>
        </p:nvPicPr>
        <p:blipFill>
          <a:blip r:embed="rId3"/>
          <a:stretch>
            <a:fillRect/>
          </a:stretch>
        </p:blipFill>
        <p:spPr>
          <a:xfrm>
            <a:off x="4506584" y="855525"/>
            <a:ext cx="4522394" cy="3320689"/>
          </a:xfrm>
          <a:prstGeom prst="rect">
            <a:avLst/>
          </a:prstGeom>
        </p:spPr>
      </p:pic>
      <p:sp>
        <p:nvSpPr>
          <p:cNvPr id="3" name="TextBox 2"/>
          <p:cNvSpPr txBox="1"/>
          <p:nvPr/>
        </p:nvSpPr>
        <p:spPr>
          <a:xfrm>
            <a:off x="3917577" y="4176214"/>
            <a:ext cx="5320687" cy="815608"/>
          </a:xfrm>
          <a:prstGeom prst="rect">
            <a:avLst/>
          </a:prstGeom>
          <a:noFill/>
        </p:spPr>
        <p:txBody>
          <a:bodyPr wrap="none" rtlCol="0">
            <a:spAutoFit/>
          </a:bodyPr>
          <a:lstStyle/>
          <a:p>
            <a:r>
              <a:rPr lang="en-US" sz="1100" dirty="0"/>
              <a:t>© </a:t>
            </a:r>
            <a:r>
              <a:rPr lang="en-US" sz="1100" dirty="0" smtClean="0"/>
              <a:t>ICMA. </a:t>
            </a:r>
            <a:r>
              <a:rPr lang="en-US" sz="1100" dirty="0"/>
              <a:t>All rights reserved. This content is excluded from our Creative Commons </a:t>
            </a:r>
            <a:endParaRPr lang="en-US" sz="1100" dirty="0" smtClean="0"/>
          </a:p>
          <a:p>
            <a:r>
              <a:rPr lang="en-US" sz="1100" dirty="0" smtClean="0"/>
              <a:t>license</a:t>
            </a:r>
            <a:r>
              <a:rPr lang="en-US" sz="1100" dirty="0"/>
              <a:t>. For more information, see </a:t>
            </a:r>
            <a:r>
              <a:rPr lang="en-US" sz="1100" u="sng" dirty="0">
                <a:hlinkClick r:id="rId4"/>
              </a:rPr>
              <a:t>https://ocw.mit.edu/help/faq-fair-use/</a:t>
            </a:r>
            <a:r>
              <a:rPr lang="en-US" sz="1100" dirty="0"/>
              <a:t>.</a:t>
            </a:r>
          </a:p>
          <a:p>
            <a:r>
              <a:rPr lang="en-US" sz="1100" dirty="0"/>
              <a:t> </a:t>
            </a:r>
          </a:p>
          <a:p>
            <a:endParaRPr lang="en-US" dirty="0"/>
          </a:p>
        </p:txBody>
      </p:sp>
    </p:spTree>
    <p:extLst>
      <p:ext uri="{BB962C8B-B14F-4D97-AF65-F5344CB8AC3E}">
        <p14:creationId xmlns:p14="http://schemas.microsoft.com/office/powerpoint/2010/main" val="156471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C40F1-6C6D-4E49-A304-F1319E6709AB}"/>
              </a:ext>
            </a:extLst>
          </p:cNvPr>
          <p:cNvPicPr>
            <a:picLocks noChangeAspect="1"/>
          </p:cNvPicPr>
          <p:nvPr/>
        </p:nvPicPr>
        <p:blipFill>
          <a:blip r:embed="rId3"/>
          <a:stretch>
            <a:fillRect/>
          </a:stretch>
        </p:blipFill>
        <p:spPr>
          <a:xfrm>
            <a:off x="678564" y="1830896"/>
            <a:ext cx="3305121" cy="2313007"/>
          </a:xfrm>
          <a:prstGeom prst="rect">
            <a:avLst/>
          </a:prstGeom>
        </p:spPr>
      </p:pic>
      <p:sp>
        <p:nvSpPr>
          <p:cNvPr id="17" name="Google Shape;208;p27">
            <a:extLst>
              <a:ext uri="{FF2B5EF4-FFF2-40B4-BE49-F238E27FC236}">
                <a16:creationId xmlns:a16="http://schemas.microsoft.com/office/drawing/2014/main" id="{F5BF7D3E-A084-4467-879C-91C68CA6F965}"/>
              </a:ext>
            </a:extLst>
          </p:cNvPr>
          <p:cNvSpPr txBox="1">
            <a:spLocks/>
          </p:cNvSpPr>
          <p:nvPr/>
        </p:nvSpPr>
        <p:spPr>
          <a:xfrm>
            <a:off x="183696" y="68094"/>
            <a:ext cx="8629563"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solidFill>
                  <a:srgbClr val="1B4453"/>
                </a:solidFill>
                <a:latin typeface="Eurostile" panose="020B0504020202050204" pitchFamily="34" charset="77"/>
              </a:rPr>
              <a:t>Knowledge Structure</a:t>
            </a:r>
          </a:p>
        </p:txBody>
      </p:sp>
      <p:sp>
        <p:nvSpPr>
          <p:cNvPr id="56" name="Text Placeholder 2">
            <a:extLst>
              <a:ext uri="{FF2B5EF4-FFF2-40B4-BE49-F238E27FC236}">
                <a16:creationId xmlns:a16="http://schemas.microsoft.com/office/drawing/2014/main" id="{584CBF33-63B7-AC4F-868C-6819E1D0E62B}"/>
              </a:ext>
            </a:extLst>
          </p:cNvPr>
          <p:cNvSpPr txBox="1">
            <a:spLocks/>
          </p:cNvSpPr>
          <p:nvPr/>
        </p:nvSpPr>
        <p:spPr>
          <a:xfrm>
            <a:off x="265913" y="972803"/>
            <a:ext cx="5024160" cy="1418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2400" dirty="0">
                <a:latin typeface="Baskerville" panose="02020502070401020303" pitchFamily="18" charset="0"/>
                <a:ea typeface="Baskerville" panose="02020502070401020303" pitchFamily="18" charset="0"/>
              </a:rPr>
              <a:t>Where we are for this class?</a:t>
            </a:r>
            <a:br>
              <a:rPr lang="en-US" altLang="en-US" sz="2400" dirty="0">
                <a:latin typeface="Baskerville" panose="02020502070401020303" pitchFamily="18" charset="0"/>
                <a:ea typeface="Baskerville" panose="02020502070401020303" pitchFamily="18" charset="0"/>
              </a:rPr>
            </a:br>
            <a:r>
              <a:rPr lang="en-US" altLang="zh-CN" sz="2400" dirty="0">
                <a:latin typeface="Baskerville" panose="02020502070401020303" pitchFamily="18" charset="0"/>
                <a:ea typeface="Baskerville" panose="02020502070401020303" pitchFamily="18" charset="0"/>
              </a:rPr>
              <a:t>Portfolio </a:t>
            </a:r>
            <a:r>
              <a:rPr lang="en-US" altLang="en-US" sz="2400" dirty="0">
                <a:latin typeface="Baskerville" panose="02020502070401020303" pitchFamily="18" charset="0"/>
                <a:ea typeface="Baskerville" panose="02020502070401020303" pitchFamily="18" charset="0"/>
              </a:rPr>
              <a:t>finance!  </a:t>
            </a:r>
            <a:endParaRPr lang="en-US" sz="2000" dirty="0">
              <a:latin typeface="Baskerville" panose="02020502070401020303" pitchFamily="18" charset="0"/>
              <a:ea typeface="Baskerville" panose="02020502070401020303" pitchFamily="18" charset="0"/>
            </a:endParaRPr>
          </a:p>
        </p:txBody>
      </p:sp>
      <p:cxnSp>
        <p:nvCxnSpPr>
          <p:cNvPr id="37" name="Straight Connector 36">
            <a:extLst>
              <a:ext uri="{FF2B5EF4-FFF2-40B4-BE49-F238E27FC236}">
                <a16:creationId xmlns:a16="http://schemas.microsoft.com/office/drawing/2014/main" id="{773C597A-21DF-4915-A64D-D45B1D1465F6}"/>
              </a:ext>
            </a:extLst>
          </p:cNvPr>
          <p:cNvCxnSpPr>
            <a:cxnSpLocks/>
          </p:cNvCxnSpPr>
          <p:nvPr/>
        </p:nvCxnSpPr>
        <p:spPr>
          <a:xfrm>
            <a:off x="3195681" y="1607127"/>
            <a:ext cx="1985655" cy="396973"/>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97253DC-2287-44F9-989C-B8B617B96F0F}"/>
              </a:ext>
            </a:extLst>
          </p:cNvPr>
          <p:cNvCxnSpPr>
            <a:cxnSpLocks/>
          </p:cNvCxnSpPr>
          <p:nvPr/>
        </p:nvCxnSpPr>
        <p:spPr>
          <a:xfrm flipV="1">
            <a:off x="4924949" y="2445327"/>
            <a:ext cx="256387" cy="2564144"/>
          </a:xfrm>
          <a:prstGeom prst="line">
            <a:avLst/>
          </a:prstGeom>
        </p:spPr>
        <p:style>
          <a:lnRef idx="1">
            <a:schemeClr val="dk1"/>
          </a:lnRef>
          <a:fillRef idx="0">
            <a:schemeClr val="dk1"/>
          </a:fillRef>
          <a:effectRef idx="0">
            <a:schemeClr val="dk1"/>
          </a:effectRef>
          <a:fontRef idx="minor">
            <a:schemeClr val="tx1"/>
          </a:fontRef>
        </p:style>
      </p:cxnSp>
      <p:sp>
        <p:nvSpPr>
          <p:cNvPr id="170" name="Rectangle 169">
            <a:extLst>
              <a:ext uri="{FF2B5EF4-FFF2-40B4-BE49-F238E27FC236}">
                <a16:creationId xmlns:a16="http://schemas.microsoft.com/office/drawing/2014/main" id="{A30597AB-77FA-4A28-929B-93B4D5488FA4}"/>
              </a:ext>
            </a:extLst>
          </p:cNvPr>
          <p:cNvSpPr/>
          <p:nvPr/>
        </p:nvSpPr>
        <p:spPr>
          <a:xfrm>
            <a:off x="1717721" y="2958894"/>
            <a:ext cx="2269330" cy="1090285"/>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Rectangle 170">
            <a:extLst>
              <a:ext uri="{FF2B5EF4-FFF2-40B4-BE49-F238E27FC236}">
                <a16:creationId xmlns:a16="http://schemas.microsoft.com/office/drawing/2014/main" id="{21127383-F789-4C78-9D81-57BEFFB384E6}"/>
              </a:ext>
            </a:extLst>
          </p:cNvPr>
          <p:cNvSpPr/>
          <p:nvPr/>
        </p:nvSpPr>
        <p:spPr>
          <a:xfrm>
            <a:off x="2890524" y="1751343"/>
            <a:ext cx="783569" cy="1024035"/>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Rectangle 171">
            <a:extLst>
              <a:ext uri="{FF2B5EF4-FFF2-40B4-BE49-F238E27FC236}">
                <a16:creationId xmlns:a16="http://schemas.microsoft.com/office/drawing/2014/main" id="{E741ABC3-EEE0-4317-9734-66D75F2B3DEA}"/>
              </a:ext>
            </a:extLst>
          </p:cNvPr>
          <p:cNvSpPr/>
          <p:nvPr/>
        </p:nvSpPr>
        <p:spPr>
          <a:xfrm>
            <a:off x="1683668" y="1899708"/>
            <a:ext cx="783569" cy="1024035"/>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6FD86B9D-7E16-4550-A756-B0DBE331BBE7}"/>
              </a:ext>
            </a:extLst>
          </p:cNvPr>
          <p:cNvPicPr>
            <a:picLocks noChangeAspect="1"/>
          </p:cNvPicPr>
          <p:nvPr/>
        </p:nvPicPr>
        <p:blipFill>
          <a:blip r:embed="rId4"/>
          <a:stretch>
            <a:fillRect/>
          </a:stretch>
        </p:blipFill>
        <p:spPr>
          <a:xfrm>
            <a:off x="5230106" y="0"/>
            <a:ext cx="4027933" cy="5143500"/>
          </a:xfrm>
          <a:prstGeom prst="rect">
            <a:avLst/>
          </a:prstGeom>
        </p:spPr>
      </p:pic>
      <p:sp>
        <p:nvSpPr>
          <p:cNvPr id="3" name="TextBox 2"/>
          <p:cNvSpPr txBox="1"/>
          <p:nvPr/>
        </p:nvSpPr>
        <p:spPr>
          <a:xfrm>
            <a:off x="92802" y="4036701"/>
            <a:ext cx="5370381" cy="769441"/>
          </a:xfrm>
          <a:prstGeom prst="rect">
            <a:avLst/>
          </a:prstGeom>
          <a:noFill/>
        </p:spPr>
        <p:txBody>
          <a:bodyPr wrap="none" rtlCol="0">
            <a:spAutoFit/>
          </a:bodyPr>
          <a:lstStyle/>
          <a:p>
            <a:r>
              <a:rPr lang="en-US" sz="1100" dirty="0">
                <a:latin typeface="Baskerville Old Face" panose="02020602080505020303" pitchFamily="18" charset="0"/>
              </a:rPr>
              <a:t>Graph icon ©  JIPM; other clip art icons © source unknown; corporate logos © BlackRock, </a:t>
            </a:r>
          </a:p>
          <a:p>
            <a:r>
              <a:rPr lang="en-US" sz="1100" dirty="0">
                <a:latin typeface="Baskerville Old Face" panose="02020602080505020303" pitchFamily="18" charset="0"/>
              </a:rPr>
              <a:t>JP Morgan Chase &amp; Co., and AAA Life Insurance Co.  All rights reserved. This content is </a:t>
            </a:r>
          </a:p>
          <a:p>
            <a:r>
              <a:rPr lang="en-US" sz="1100" dirty="0">
                <a:latin typeface="Baskerville Old Face" panose="02020602080505020303" pitchFamily="18" charset="0"/>
              </a:rPr>
              <a:t>excluded from our Creative Commons license. For more information, see</a:t>
            </a:r>
          </a:p>
          <a:p>
            <a:r>
              <a:rPr lang="en-US" sz="1100" dirty="0">
                <a:latin typeface="Baskerville Old Face" panose="02020602080505020303" pitchFamily="18" charset="0"/>
              </a:rPr>
              <a:t> </a:t>
            </a:r>
            <a:r>
              <a:rPr lang="en-US" sz="1100" dirty="0">
                <a:latin typeface="Baskerville Old Face" panose="02020602080505020303" pitchFamily="18" charset="0"/>
                <a:hlinkClick r:id="rId5"/>
              </a:rPr>
              <a:t>https://ocw.mit.edu/help/faq-fair-use/</a:t>
            </a:r>
            <a:r>
              <a:rPr lang="en-US" sz="1100" dirty="0">
                <a:latin typeface="Baskerville Old Face" panose="02020602080505020303" pitchFamily="18" charset="0"/>
              </a:rPr>
              <a:t>.</a:t>
            </a:r>
            <a:endParaRPr lang="en-US" sz="1100" dirty="0"/>
          </a:p>
        </p:txBody>
      </p:sp>
    </p:spTree>
    <p:extLst>
      <p:ext uri="{BB962C8B-B14F-4D97-AF65-F5344CB8AC3E}">
        <p14:creationId xmlns:p14="http://schemas.microsoft.com/office/powerpoint/2010/main" val="2636279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311700" y="26760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993333"/>
                </a:solidFill>
                <a:latin typeface="Baskerville"/>
              </a:rPr>
              <a:t>Out</a:t>
            </a:r>
            <a:r>
              <a:rPr lang="en-US" altLang="zh-CN" sz="3200" dirty="0">
                <a:solidFill>
                  <a:srgbClr val="993333"/>
                </a:solidFill>
                <a:latin typeface="Baskerville"/>
              </a:rPr>
              <a:t>line</a:t>
            </a:r>
            <a:endParaRPr sz="3600" dirty="0">
              <a:latin typeface="Baskerville"/>
            </a:endParaRPr>
          </a:p>
        </p:txBody>
      </p:sp>
      <p:sp>
        <p:nvSpPr>
          <p:cNvPr id="209" name="Google Shape;209;p27"/>
          <p:cNvSpPr txBox="1">
            <a:spLocks noGrp="1"/>
          </p:cNvSpPr>
          <p:nvPr>
            <p:ph type="body" idx="1"/>
          </p:nvPr>
        </p:nvSpPr>
        <p:spPr>
          <a:xfrm>
            <a:off x="311700" y="946300"/>
            <a:ext cx="8520600" cy="3718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SzPts val="1800"/>
              <a:buChar char="●"/>
            </a:pPr>
            <a:r>
              <a:rPr lang="en-US" altLang="zh-CN" sz="2400" dirty="0">
                <a:solidFill>
                  <a:schemeClr val="tx1"/>
                </a:solidFill>
                <a:latin typeface="Baskerville"/>
              </a:rPr>
              <a:t>Sustainable</a:t>
            </a:r>
            <a:r>
              <a:rPr lang="zh-CN" altLang="en-US" sz="2400" dirty="0">
                <a:solidFill>
                  <a:schemeClr val="tx1"/>
                </a:solidFill>
                <a:latin typeface="Baskerville"/>
              </a:rPr>
              <a:t> </a:t>
            </a:r>
            <a:r>
              <a:rPr lang="en-US" altLang="zh-CN" sz="2400" dirty="0">
                <a:solidFill>
                  <a:schemeClr val="tx1"/>
                </a:solidFill>
                <a:latin typeface="Baskerville"/>
              </a:rPr>
              <a:t>real</a:t>
            </a:r>
            <a:r>
              <a:rPr lang="zh-CN" altLang="en-US" sz="2400" dirty="0">
                <a:solidFill>
                  <a:schemeClr val="tx1"/>
                </a:solidFill>
                <a:latin typeface="Baskerville"/>
              </a:rPr>
              <a:t> </a:t>
            </a:r>
            <a:r>
              <a:rPr lang="en-US" altLang="zh-CN" sz="2400" dirty="0">
                <a:solidFill>
                  <a:schemeClr val="tx1"/>
                </a:solidFill>
                <a:latin typeface="Baskerville"/>
              </a:rPr>
              <a:t>estate</a:t>
            </a:r>
            <a:r>
              <a:rPr lang="zh-CN" altLang="en-US" sz="2400" dirty="0">
                <a:solidFill>
                  <a:schemeClr val="tx1"/>
                </a:solidFill>
                <a:latin typeface="Baskerville"/>
              </a:rPr>
              <a:t> </a:t>
            </a:r>
            <a:r>
              <a:rPr lang="en-US" altLang="zh-CN" sz="2400" dirty="0">
                <a:solidFill>
                  <a:schemeClr val="tx1"/>
                </a:solidFill>
                <a:latin typeface="Baskerville"/>
              </a:rPr>
              <a:t>investments</a:t>
            </a:r>
            <a:r>
              <a:rPr lang="zh-CN" altLang="en-US" sz="2400" dirty="0">
                <a:solidFill>
                  <a:schemeClr val="tx1"/>
                </a:solidFill>
                <a:latin typeface="Baskerville"/>
              </a:rPr>
              <a:t> </a:t>
            </a:r>
            <a:r>
              <a:rPr lang="en-US" altLang="zh-CN" sz="2400" dirty="0">
                <a:solidFill>
                  <a:schemeClr val="tx1"/>
                </a:solidFill>
                <a:latin typeface="Baskerville"/>
              </a:rPr>
              <a:t>at</a:t>
            </a:r>
            <a:r>
              <a:rPr lang="zh-CN" altLang="en-US" sz="2400" dirty="0">
                <a:solidFill>
                  <a:schemeClr val="tx1"/>
                </a:solidFill>
                <a:latin typeface="Baskerville"/>
              </a:rPr>
              <a:t> </a:t>
            </a:r>
            <a:r>
              <a:rPr lang="en-US" altLang="zh-CN" sz="2400" dirty="0">
                <a:solidFill>
                  <a:schemeClr val="tx1"/>
                </a:solidFill>
                <a:latin typeface="Baskerville"/>
              </a:rPr>
              <a:t>portfolio</a:t>
            </a:r>
            <a:r>
              <a:rPr lang="zh-CN" altLang="en-US" sz="2400" dirty="0">
                <a:solidFill>
                  <a:schemeClr val="tx1"/>
                </a:solidFill>
                <a:latin typeface="Baskerville"/>
              </a:rPr>
              <a:t> </a:t>
            </a:r>
            <a:r>
              <a:rPr lang="en-US" altLang="zh-CN" sz="2400" dirty="0">
                <a:solidFill>
                  <a:schemeClr val="tx1"/>
                </a:solidFill>
                <a:latin typeface="Baskerville"/>
              </a:rPr>
              <a:t>level</a:t>
            </a:r>
            <a:endParaRPr lang="en-US" sz="2400" dirty="0">
              <a:solidFill>
                <a:schemeClr val="tx1"/>
              </a:solidFill>
              <a:latin typeface="Baskerville"/>
            </a:endParaRPr>
          </a:p>
          <a:p>
            <a:pPr lvl="1" indent="-342900">
              <a:lnSpc>
                <a:spcPct val="100000"/>
              </a:lnSpc>
              <a:spcBef>
                <a:spcPts val="600"/>
              </a:spcBef>
              <a:buSzPts val="1800"/>
              <a:buChar char="●"/>
            </a:pPr>
            <a:r>
              <a:rPr lang="en-US" altLang="zh-CN" sz="2000" dirty="0">
                <a:solidFill>
                  <a:schemeClr val="tx1"/>
                </a:solidFill>
                <a:latin typeface="Baskerville"/>
              </a:rPr>
              <a:t>Portfolio</a:t>
            </a:r>
            <a:r>
              <a:rPr lang="zh-CN" altLang="en-US" sz="2000" dirty="0">
                <a:solidFill>
                  <a:schemeClr val="tx1"/>
                </a:solidFill>
                <a:latin typeface="Baskerville"/>
              </a:rPr>
              <a:t> </a:t>
            </a:r>
            <a:r>
              <a:rPr lang="en-US" altLang="zh-CN" sz="2000" dirty="0">
                <a:solidFill>
                  <a:schemeClr val="tx1"/>
                </a:solidFill>
                <a:latin typeface="Baskerville"/>
              </a:rPr>
              <a:t>investment</a:t>
            </a:r>
            <a:r>
              <a:rPr lang="zh-CN" altLang="en-US" sz="2000" dirty="0">
                <a:solidFill>
                  <a:schemeClr val="tx1"/>
                </a:solidFill>
                <a:latin typeface="Baskerville"/>
              </a:rPr>
              <a:t> </a:t>
            </a:r>
            <a:r>
              <a:rPr lang="en-US" altLang="zh-CN" sz="2000" dirty="0">
                <a:solidFill>
                  <a:schemeClr val="tx1"/>
                </a:solidFill>
                <a:latin typeface="Baskerville"/>
              </a:rPr>
              <a:t>(diversity)</a:t>
            </a:r>
            <a:r>
              <a:rPr lang="zh-CN" altLang="en-US" sz="2000" dirty="0">
                <a:solidFill>
                  <a:schemeClr val="tx1"/>
                </a:solidFill>
                <a:latin typeface="Baskerville"/>
              </a:rPr>
              <a:t> </a:t>
            </a:r>
            <a:r>
              <a:rPr lang="en-US" altLang="zh-CN" sz="2000" dirty="0">
                <a:solidFill>
                  <a:schemeClr val="tx1"/>
                </a:solidFill>
                <a:latin typeface="Baskerville"/>
              </a:rPr>
              <a:t>makes</a:t>
            </a:r>
            <a:r>
              <a:rPr lang="zh-CN" altLang="en-US" sz="2000" dirty="0">
                <a:solidFill>
                  <a:schemeClr val="tx1"/>
                </a:solidFill>
                <a:latin typeface="Baskerville"/>
              </a:rPr>
              <a:t> </a:t>
            </a:r>
            <a:r>
              <a:rPr lang="en-US" altLang="zh-CN" sz="2000" dirty="0">
                <a:solidFill>
                  <a:schemeClr val="tx1"/>
                </a:solidFill>
                <a:latin typeface="Baskerville"/>
              </a:rPr>
              <a:t>sense</a:t>
            </a:r>
            <a:endParaRPr lang="en-US" sz="2000" dirty="0">
              <a:solidFill>
                <a:schemeClr val="tx1"/>
              </a:solidFill>
              <a:latin typeface="Baskerville"/>
            </a:endParaRPr>
          </a:p>
          <a:p>
            <a:pPr lvl="1" indent="-342900">
              <a:lnSpc>
                <a:spcPct val="100000"/>
              </a:lnSpc>
              <a:spcBef>
                <a:spcPts val="600"/>
              </a:spcBef>
              <a:buSzPts val="1800"/>
              <a:buChar char="●"/>
            </a:pPr>
            <a:r>
              <a:rPr lang="en-US" altLang="zh-CN" sz="2000" dirty="0">
                <a:solidFill>
                  <a:schemeClr val="tx1"/>
                </a:solidFill>
                <a:latin typeface="Baskerville"/>
              </a:rPr>
              <a:t>Sustainable</a:t>
            </a:r>
            <a:r>
              <a:rPr lang="zh-CN" altLang="en-US" sz="2000" dirty="0">
                <a:solidFill>
                  <a:schemeClr val="tx1"/>
                </a:solidFill>
                <a:latin typeface="Baskerville"/>
              </a:rPr>
              <a:t> </a:t>
            </a:r>
            <a:r>
              <a:rPr lang="en-US" altLang="zh-CN" sz="2000" dirty="0">
                <a:solidFill>
                  <a:schemeClr val="tx1"/>
                </a:solidFill>
                <a:latin typeface="Baskerville"/>
              </a:rPr>
              <a:t>portfolio</a:t>
            </a:r>
            <a:r>
              <a:rPr lang="zh-CN" altLang="en-US" sz="2000" dirty="0">
                <a:solidFill>
                  <a:schemeClr val="tx1"/>
                </a:solidFill>
                <a:latin typeface="Baskerville"/>
              </a:rPr>
              <a:t> </a:t>
            </a:r>
            <a:r>
              <a:rPr lang="en-US" altLang="zh-CN" sz="2000" dirty="0">
                <a:solidFill>
                  <a:schemeClr val="tx1"/>
                </a:solidFill>
                <a:latin typeface="Baskerville"/>
              </a:rPr>
              <a:t>makes</a:t>
            </a:r>
            <a:r>
              <a:rPr lang="zh-CN" altLang="en-US" sz="2000" dirty="0">
                <a:solidFill>
                  <a:schemeClr val="tx1"/>
                </a:solidFill>
                <a:latin typeface="Baskerville"/>
              </a:rPr>
              <a:t> </a:t>
            </a:r>
            <a:r>
              <a:rPr lang="en-US" altLang="zh-CN" sz="2000" dirty="0">
                <a:solidFill>
                  <a:schemeClr val="tx1"/>
                </a:solidFill>
                <a:latin typeface="Baskerville"/>
              </a:rPr>
              <a:t>sense:</a:t>
            </a:r>
            <a:r>
              <a:rPr lang="zh-CN" altLang="en-US" sz="2000" dirty="0">
                <a:solidFill>
                  <a:schemeClr val="tx1"/>
                </a:solidFill>
                <a:latin typeface="Baskerville"/>
              </a:rPr>
              <a:t> </a:t>
            </a:r>
            <a:r>
              <a:rPr lang="en-US" altLang="zh-CN" sz="2000" dirty="0">
                <a:solidFill>
                  <a:schemeClr val="tx1"/>
                </a:solidFill>
                <a:latin typeface="Baskerville"/>
              </a:rPr>
              <a:t>equity</a:t>
            </a:r>
            <a:r>
              <a:rPr lang="zh-CN" altLang="en-US" sz="2000" dirty="0">
                <a:solidFill>
                  <a:schemeClr val="tx1"/>
                </a:solidFill>
                <a:latin typeface="Baskerville"/>
              </a:rPr>
              <a:t> </a:t>
            </a:r>
            <a:r>
              <a:rPr lang="en-US" altLang="zh-CN" sz="2000" dirty="0">
                <a:solidFill>
                  <a:schemeClr val="tx1"/>
                </a:solidFill>
                <a:latin typeface="Baskerville"/>
              </a:rPr>
              <a:t>and</a:t>
            </a:r>
            <a:r>
              <a:rPr lang="zh-CN" altLang="en-US" sz="2000" dirty="0">
                <a:solidFill>
                  <a:schemeClr val="tx1"/>
                </a:solidFill>
                <a:latin typeface="Baskerville"/>
              </a:rPr>
              <a:t> </a:t>
            </a:r>
            <a:r>
              <a:rPr lang="en-US" altLang="zh-CN" sz="2000" dirty="0">
                <a:solidFill>
                  <a:schemeClr val="tx1"/>
                </a:solidFill>
                <a:latin typeface="Baskerville"/>
              </a:rPr>
              <a:t>debt</a:t>
            </a:r>
            <a:endParaRPr lang="en-US" sz="2000" dirty="0">
              <a:solidFill>
                <a:schemeClr val="tx1"/>
              </a:solidFill>
              <a:latin typeface="Baskerville"/>
            </a:endParaRPr>
          </a:p>
          <a:p>
            <a:pPr lvl="1" indent="-342900">
              <a:lnSpc>
                <a:spcPct val="100000"/>
              </a:lnSpc>
              <a:spcBef>
                <a:spcPts val="600"/>
              </a:spcBef>
              <a:buSzPts val="1800"/>
              <a:buChar char="●"/>
            </a:pPr>
            <a:endParaRPr lang="en-US" sz="2000" dirty="0">
              <a:solidFill>
                <a:schemeClr val="tx1"/>
              </a:solidFill>
              <a:latin typeface="Baskerville"/>
            </a:endParaRPr>
          </a:p>
          <a:p>
            <a:pPr>
              <a:lnSpc>
                <a:spcPct val="100000"/>
              </a:lnSpc>
              <a:spcBef>
                <a:spcPts val="600"/>
              </a:spcBef>
            </a:pPr>
            <a:r>
              <a:rPr lang="en-US" altLang="zh-CN" sz="2400" dirty="0">
                <a:solidFill>
                  <a:srgbClr val="9D0405"/>
                </a:solidFill>
                <a:latin typeface="Baskerville"/>
              </a:rPr>
              <a:t>Benchmarking</a:t>
            </a:r>
            <a:r>
              <a:rPr lang="zh-CN" altLang="en-US" sz="2400" dirty="0">
                <a:solidFill>
                  <a:srgbClr val="9D0405"/>
                </a:solidFill>
                <a:latin typeface="Baskerville"/>
              </a:rPr>
              <a:t> </a:t>
            </a:r>
            <a:r>
              <a:rPr lang="en-US" altLang="zh-CN" sz="2400" dirty="0">
                <a:solidFill>
                  <a:srgbClr val="9D0405"/>
                </a:solidFill>
                <a:latin typeface="Baskerville"/>
              </a:rPr>
              <a:t>&amp;</a:t>
            </a:r>
            <a:r>
              <a:rPr lang="zh-CN" altLang="en-US" sz="2400" dirty="0">
                <a:solidFill>
                  <a:srgbClr val="9D0405"/>
                </a:solidFill>
                <a:latin typeface="Baskerville"/>
              </a:rPr>
              <a:t> </a:t>
            </a:r>
            <a:r>
              <a:rPr lang="en-US" altLang="zh-CN" sz="2400" dirty="0">
                <a:solidFill>
                  <a:srgbClr val="9D0405"/>
                </a:solidFill>
                <a:latin typeface="Baskerville"/>
              </a:rPr>
              <a:t>Disclosure</a:t>
            </a:r>
            <a:endParaRPr lang="en-US" sz="2000" dirty="0">
              <a:solidFill>
                <a:srgbClr val="9D0405"/>
              </a:solidFill>
              <a:latin typeface="Baskerville"/>
            </a:endParaRPr>
          </a:p>
        </p:txBody>
      </p:sp>
      <p:sp>
        <p:nvSpPr>
          <p:cNvPr id="210" name="Google Shape;210;p27"/>
          <p:cNvSpPr txBox="1"/>
          <p:nvPr/>
        </p:nvSpPr>
        <p:spPr>
          <a:xfrm>
            <a:off x="50850" y="4321900"/>
            <a:ext cx="9042300" cy="685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900">
              <a:solidFill>
                <a:schemeClr val="dk2"/>
              </a:solidFill>
            </a:endParaRPr>
          </a:p>
        </p:txBody>
      </p:sp>
    </p:spTree>
    <p:extLst>
      <p:ext uri="{BB962C8B-B14F-4D97-AF65-F5344CB8AC3E}">
        <p14:creationId xmlns:p14="http://schemas.microsoft.com/office/powerpoint/2010/main" val="19452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494" y="132942"/>
            <a:ext cx="8802001" cy="576065"/>
          </a:xfrm>
        </p:spPr>
        <p:txBody>
          <a:bodyPr/>
          <a:lstStyle/>
          <a:p>
            <a:r>
              <a:rPr lang="en-US" altLang="zh-CN" sz="2800" b="1" dirty="0">
                <a:solidFill>
                  <a:schemeClr val="accent5">
                    <a:lumMod val="50000"/>
                  </a:schemeClr>
                </a:solidFill>
                <a:latin typeface="Baskerville"/>
              </a:rPr>
              <a:t>Data,</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Measurement,</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and</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Benchmarking</a:t>
            </a:r>
            <a:endParaRPr lang="en-US" sz="2800" b="1" dirty="0">
              <a:solidFill>
                <a:schemeClr val="accent5">
                  <a:lumMod val="50000"/>
                </a:schemeClr>
              </a:solidFill>
              <a:latin typeface="Baskerville"/>
            </a:endParaRPr>
          </a:p>
        </p:txBody>
      </p:sp>
      <p:sp>
        <p:nvSpPr>
          <p:cNvPr id="4" name="Slide Number Placeholder 3"/>
          <p:cNvSpPr>
            <a:spLocks noGrp="1"/>
          </p:cNvSpPr>
          <p:nvPr>
            <p:ph type="sldNum" sz="quarter" idx="11"/>
          </p:nvPr>
        </p:nvSpPr>
        <p:spPr>
          <a:xfrm>
            <a:off x="8418086" y="4616958"/>
            <a:ext cx="548700" cy="393600"/>
          </a:xfrm>
        </p:spPr>
        <p:txBody>
          <a:bodyPr/>
          <a:lstStyle/>
          <a:p>
            <a:fld id="{3D734AB3-580E-49C1-967D-33073622AECA}" type="slidenum">
              <a:rPr lang="en-US" smtClean="0">
                <a:latin typeface="Gill Sans MT" panose="020B0502020104020203" pitchFamily="34" charset="77"/>
              </a:rPr>
              <a:t>21</a:t>
            </a:fld>
            <a:endParaRPr lang="en-US" dirty="0">
              <a:latin typeface="Gill Sans MT" panose="020B0502020104020203" pitchFamily="34" charset="77"/>
            </a:endParaRPr>
          </a:p>
        </p:txBody>
      </p:sp>
      <p:pic>
        <p:nvPicPr>
          <p:cNvPr id="2050" name="Picture 2" descr="Case Study: ENERGY STAR Portfolio Manager Upgrade | Making UX Better">
            <a:extLst>
              <a:ext uri="{FF2B5EF4-FFF2-40B4-BE49-F238E27FC236}">
                <a16:creationId xmlns:a16="http://schemas.microsoft.com/office/drawing/2014/main" id="{538249E1-AFC8-4551-B63C-89237138E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96" y="2970005"/>
            <a:ext cx="1841387" cy="920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29315B-0768-446D-984B-2E268756EBB6}"/>
              </a:ext>
            </a:extLst>
          </p:cNvPr>
          <p:cNvSpPr/>
          <p:nvPr/>
        </p:nvSpPr>
        <p:spPr>
          <a:xfrm>
            <a:off x="156780" y="966860"/>
            <a:ext cx="1994417" cy="1600438"/>
          </a:xfrm>
          <a:prstGeom prst="rect">
            <a:avLst/>
          </a:prstGeom>
        </p:spPr>
        <p:txBody>
          <a:bodyPr wrap="square">
            <a:spAutoFit/>
          </a:bodyPr>
          <a:lstStyle/>
          <a:p>
            <a:pPr lvl="8"/>
            <a:r>
              <a:rPr lang="en-US" altLang="zh-CN" u="sng" dirty="0">
                <a:latin typeface="Baskerville" panose="02020502070401020303"/>
              </a:rPr>
              <a:t>Data acquisition</a:t>
            </a:r>
            <a:r>
              <a:rPr lang="en-US" altLang="zh-CN" dirty="0">
                <a:latin typeface="Baskerville" panose="02020502070401020303"/>
              </a:rPr>
              <a:t>: Incorporate language into lease to obligate the tenants to share utility data [EPA Portfolio Manager]</a:t>
            </a:r>
            <a:br>
              <a:rPr lang="en-US" altLang="zh-CN" dirty="0">
                <a:latin typeface="Baskerville" panose="02020502070401020303"/>
              </a:rPr>
            </a:br>
            <a:endParaRPr lang="en-US" altLang="zh-CN" dirty="0">
              <a:latin typeface="Baskerville" panose="02020502070401020303"/>
            </a:endParaRPr>
          </a:p>
        </p:txBody>
      </p:sp>
      <p:sp>
        <p:nvSpPr>
          <p:cNvPr id="6" name="Rectangle 5">
            <a:extLst>
              <a:ext uri="{FF2B5EF4-FFF2-40B4-BE49-F238E27FC236}">
                <a16:creationId xmlns:a16="http://schemas.microsoft.com/office/drawing/2014/main" id="{31C60C63-30F9-4547-BC9F-0DD485120C1F}"/>
              </a:ext>
            </a:extLst>
          </p:cNvPr>
          <p:cNvSpPr/>
          <p:nvPr/>
        </p:nvSpPr>
        <p:spPr>
          <a:xfrm>
            <a:off x="2430903" y="966860"/>
            <a:ext cx="2174953" cy="954107"/>
          </a:xfrm>
          <a:prstGeom prst="rect">
            <a:avLst/>
          </a:prstGeom>
        </p:spPr>
        <p:txBody>
          <a:bodyPr wrap="square">
            <a:spAutoFit/>
          </a:bodyPr>
          <a:lstStyle/>
          <a:p>
            <a:pPr lvl="8"/>
            <a:r>
              <a:rPr lang="en-US" altLang="zh-CN" u="sng" dirty="0">
                <a:latin typeface="Baskerville" panose="02020502070401020303"/>
              </a:rPr>
              <a:t>Data</a:t>
            </a:r>
            <a:r>
              <a:rPr lang="zh-CN" altLang="en-US" u="sng" dirty="0">
                <a:latin typeface="Baskerville" panose="02020502070401020303"/>
              </a:rPr>
              <a:t> </a:t>
            </a:r>
            <a:r>
              <a:rPr lang="en-US" altLang="zh-CN" u="sng" dirty="0">
                <a:latin typeface="Baskerville" panose="02020502070401020303"/>
              </a:rPr>
              <a:t>integration</a:t>
            </a:r>
            <a:r>
              <a:rPr lang="zh-CN" altLang="en-US" u="sng" dirty="0">
                <a:latin typeface="Baskerville" panose="02020502070401020303"/>
              </a:rPr>
              <a:t> </a:t>
            </a:r>
            <a:r>
              <a:rPr lang="en-US" altLang="zh-CN" u="sng" dirty="0">
                <a:latin typeface="Baskerville" panose="02020502070401020303"/>
              </a:rPr>
              <a:t>and</a:t>
            </a:r>
            <a:r>
              <a:rPr lang="zh-CN" altLang="en-US" u="sng" dirty="0">
                <a:latin typeface="Baskerville" panose="02020502070401020303"/>
              </a:rPr>
              <a:t> </a:t>
            </a:r>
            <a:r>
              <a:rPr lang="en-US" altLang="zh-CN" u="sng" dirty="0">
                <a:latin typeface="Baskerville" panose="02020502070401020303"/>
              </a:rPr>
              <a:t>visualization</a:t>
            </a:r>
            <a:r>
              <a:rPr lang="en-US" altLang="zh-CN" dirty="0">
                <a:latin typeface="Baskerville" panose="02020502070401020303"/>
              </a:rPr>
              <a:t>: energy, emissions, and water data for third party validation.</a:t>
            </a:r>
          </a:p>
        </p:txBody>
      </p:sp>
      <p:pic>
        <p:nvPicPr>
          <p:cNvPr id="3074" name="Picture 2" descr="Measurabl Acquires Hatch Data, a Leading Real Estate">
            <a:extLst>
              <a:ext uri="{FF2B5EF4-FFF2-40B4-BE49-F238E27FC236}">
                <a16:creationId xmlns:a16="http://schemas.microsoft.com/office/drawing/2014/main" id="{D4866E74-6E11-4F49-9C03-F08982C7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903" y="3350107"/>
            <a:ext cx="2174953" cy="54373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3DEA85-C315-4A7B-8904-98A86237F9B8}"/>
              </a:ext>
            </a:extLst>
          </p:cNvPr>
          <p:cNvSpPr/>
          <p:nvPr/>
        </p:nvSpPr>
        <p:spPr>
          <a:xfrm>
            <a:off x="2370957" y="2001678"/>
            <a:ext cx="2211761" cy="1600438"/>
          </a:xfrm>
          <a:prstGeom prst="rect">
            <a:avLst/>
          </a:prstGeom>
        </p:spPr>
        <p:txBody>
          <a:bodyPr wrap="square">
            <a:spAutoFit/>
          </a:bodyPr>
          <a:lstStyle/>
          <a:p>
            <a:pPr lvl="8"/>
            <a:r>
              <a:rPr lang="en-US" altLang="zh-CN" u="sng" dirty="0">
                <a:latin typeface="Baskerville" panose="02020502070401020303"/>
              </a:rPr>
              <a:t>Third-party assurance</a:t>
            </a:r>
            <a:r>
              <a:rPr lang="zh-CN" altLang="en-US" u="sng" dirty="0">
                <a:latin typeface="Baskerville" panose="02020502070401020303"/>
              </a:rPr>
              <a:t> </a:t>
            </a:r>
            <a:r>
              <a:rPr lang="en-US" altLang="zh-CN" u="sng" dirty="0">
                <a:latin typeface="Baskerville" panose="02020502070401020303"/>
              </a:rPr>
              <a:t>(“audit”)</a:t>
            </a:r>
            <a:r>
              <a:rPr lang="en-US" altLang="zh-CN" dirty="0">
                <a:latin typeface="Baskerville" panose="02020502070401020303"/>
              </a:rPr>
              <a:t>: The assurance process includes sampling and verifying the data and issuing an assurance opinion.</a:t>
            </a:r>
            <a:r>
              <a:rPr lang="zh-CN" altLang="en-US" dirty="0">
                <a:latin typeface="Baskerville" panose="02020502070401020303"/>
              </a:rPr>
              <a:t> </a:t>
            </a:r>
            <a:r>
              <a:rPr lang="en-US" altLang="zh-CN" dirty="0">
                <a:latin typeface="Baskerville" panose="02020502070401020303"/>
              </a:rPr>
              <a:t> </a:t>
            </a:r>
          </a:p>
          <a:p>
            <a:pPr lvl="8"/>
            <a:endParaRPr lang="en-US" altLang="zh-CN" dirty="0">
              <a:latin typeface="Baskerville" panose="02020502070401020303"/>
            </a:endParaRPr>
          </a:p>
        </p:txBody>
      </p:sp>
      <p:pic>
        <p:nvPicPr>
          <p:cNvPr id="3076" name="Picture 4" descr="DNV - Wikipedia">
            <a:extLst>
              <a:ext uri="{FF2B5EF4-FFF2-40B4-BE49-F238E27FC236}">
                <a16:creationId xmlns:a16="http://schemas.microsoft.com/office/drawing/2014/main" id="{02840001-E55C-4BEB-9F54-E98787E20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8964" y="4090168"/>
            <a:ext cx="1210174" cy="5365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D3D8581-866F-407E-AF86-8776EFAC22C5}"/>
              </a:ext>
            </a:extLst>
          </p:cNvPr>
          <p:cNvSpPr/>
          <p:nvPr/>
        </p:nvSpPr>
        <p:spPr>
          <a:xfrm>
            <a:off x="4806221" y="923346"/>
            <a:ext cx="2030785" cy="1169551"/>
          </a:xfrm>
          <a:prstGeom prst="rect">
            <a:avLst/>
          </a:prstGeom>
        </p:spPr>
        <p:txBody>
          <a:bodyPr wrap="square">
            <a:spAutoFit/>
          </a:bodyPr>
          <a:lstStyle/>
          <a:p>
            <a:pPr lvl="8"/>
            <a:r>
              <a:rPr lang="en-US" altLang="zh-CN" u="sng" dirty="0">
                <a:latin typeface="Baskerville" panose="02020502070401020303"/>
              </a:rPr>
              <a:t>Scope 1-3 emissions calculation</a:t>
            </a:r>
            <a:r>
              <a:rPr lang="en-US" altLang="zh-CN" dirty="0">
                <a:latin typeface="Baskerville" panose="02020502070401020303"/>
              </a:rPr>
              <a:t>: [</a:t>
            </a:r>
            <a:r>
              <a:rPr lang="en-US" altLang="zh-CN" dirty="0" err="1">
                <a:latin typeface="Baskerville" panose="02020502070401020303"/>
              </a:rPr>
              <a:t>Quantis</a:t>
            </a:r>
            <a:r>
              <a:rPr lang="en-US" altLang="zh-CN" dirty="0">
                <a:latin typeface="Baskerville" panose="02020502070401020303"/>
              </a:rPr>
              <a:t>], [One Click LCA], and [EC3]</a:t>
            </a:r>
          </a:p>
          <a:p>
            <a:pPr lvl="8"/>
            <a:endParaRPr lang="en-US" altLang="zh-CN" dirty="0">
              <a:latin typeface="Baskerville" panose="02020502070401020303"/>
            </a:endParaRPr>
          </a:p>
        </p:txBody>
      </p:sp>
      <p:pic>
        <p:nvPicPr>
          <p:cNvPr id="3078" name="Picture 6" descr="Scope 3 Evaluator">
            <a:extLst>
              <a:ext uri="{FF2B5EF4-FFF2-40B4-BE49-F238E27FC236}">
                <a16:creationId xmlns:a16="http://schemas.microsoft.com/office/drawing/2014/main" id="{3924D1D2-C405-4744-8066-CDA9E2454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982" y="2036155"/>
            <a:ext cx="1318346" cy="6931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orld's fastest Building Life Cycle Assessment software - One Click LCA">
            <a:extLst>
              <a:ext uri="{FF2B5EF4-FFF2-40B4-BE49-F238E27FC236}">
                <a16:creationId xmlns:a16="http://schemas.microsoft.com/office/drawing/2014/main" id="{DD5090A0-04B3-4EE2-B271-AF84E5E438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385" y="2970005"/>
            <a:ext cx="1303943" cy="6519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MBODIED CARBON IN THE EC3 TOOL: BETA METHODOLOGY REPORT">
            <a:extLst>
              <a:ext uri="{FF2B5EF4-FFF2-40B4-BE49-F238E27FC236}">
                <a16:creationId xmlns:a16="http://schemas.microsoft.com/office/drawing/2014/main" id="{6990F2DB-6705-489C-A444-BB3F2D7B2B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924" y="3803052"/>
            <a:ext cx="1160317" cy="4009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6">
            <a:extLst>
              <a:ext uri="{FF2B5EF4-FFF2-40B4-BE49-F238E27FC236}">
                <a16:creationId xmlns:a16="http://schemas.microsoft.com/office/drawing/2014/main" id="{03C812F9-0221-FA81-6C1C-8B0F6A630172}"/>
              </a:ext>
            </a:extLst>
          </p:cNvPr>
          <p:cNvSpPr txBox="1">
            <a:spLocks/>
          </p:cNvSpPr>
          <p:nvPr/>
        </p:nvSpPr>
        <p:spPr>
          <a:xfrm>
            <a:off x="6296890" y="-43124"/>
            <a:ext cx="2739605" cy="2881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600" b="0" i="0" u="none" strike="noStrike" cap="none" baseline="0">
                <a:solidFill>
                  <a:schemeClr val="accent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200" dirty="0">
                <a:solidFill>
                  <a:schemeClr val="tx1"/>
                </a:solidFill>
                <a:latin typeface="Baskerville"/>
                <a:ea typeface="Tahoma" panose="020B0604030504040204" pitchFamily="34" charset="0"/>
                <a:cs typeface="Tahoma" panose="020B0604030504040204" pitchFamily="34" charset="0"/>
              </a:rPr>
              <a:t>Source: Chen Zhao’s MSRED thesis</a:t>
            </a:r>
          </a:p>
        </p:txBody>
      </p:sp>
      <p:sp>
        <p:nvSpPr>
          <p:cNvPr id="3" name="TextBox 2">
            <a:extLst>
              <a:ext uri="{FF2B5EF4-FFF2-40B4-BE49-F238E27FC236}">
                <a16:creationId xmlns:a16="http://schemas.microsoft.com/office/drawing/2014/main" id="{0214C2D0-5CFB-85E3-3851-E0A2DBD30B6A}"/>
              </a:ext>
            </a:extLst>
          </p:cNvPr>
          <p:cNvSpPr txBox="1"/>
          <p:nvPr/>
        </p:nvSpPr>
        <p:spPr>
          <a:xfrm>
            <a:off x="7038646" y="945550"/>
            <a:ext cx="2170657" cy="738664"/>
          </a:xfrm>
          <a:prstGeom prst="rect">
            <a:avLst/>
          </a:prstGeom>
          <a:noFill/>
        </p:spPr>
        <p:txBody>
          <a:bodyPr wrap="square" rtlCol="0">
            <a:spAutoFit/>
          </a:bodyPr>
          <a:lstStyle/>
          <a:p>
            <a:r>
              <a:rPr lang="en-US" altLang="zh-CN" u="sng" dirty="0">
                <a:latin typeface="Baskerville" panose="02020502070401020303"/>
              </a:rPr>
              <a:t>Portfolio</a:t>
            </a:r>
            <a:r>
              <a:rPr lang="zh-CN" altLang="en-US" u="sng" dirty="0">
                <a:latin typeface="Baskerville" panose="02020502070401020303"/>
              </a:rPr>
              <a:t> </a:t>
            </a:r>
            <a:r>
              <a:rPr lang="en-US" altLang="zh-CN" u="sng" dirty="0">
                <a:latin typeface="Baskerville" panose="02020502070401020303"/>
              </a:rPr>
              <a:t>evaluation</a:t>
            </a:r>
            <a:r>
              <a:rPr lang="zh-CN" altLang="en-US" u="sng" dirty="0">
                <a:latin typeface="Baskerville" panose="02020502070401020303"/>
              </a:rPr>
              <a:t> </a:t>
            </a:r>
            <a:r>
              <a:rPr lang="en-US" altLang="zh-CN" u="sng" dirty="0">
                <a:latin typeface="Baskerville" panose="02020502070401020303"/>
              </a:rPr>
              <a:t>framework</a:t>
            </a:r>
            <a:r>
              <a:rPr lang="zh-CN" altLang="en-US" u="sng" dirty="0">
                <a:latin typeface="Baskerville" panose="02020502070401020303"/>
              </a:rPr>
              <a:t> </a:t>
            </a:r>
            <a:r>
              <a:rPr lang="en-US" altLang="zh-CN" u="sng" dirty="0">
                <a:latin typeface="Baskerville" panose="02020502070401020303"/>
              </a:rPr>
              <a:t>and</a:t>
            </a:r>
            <a:r>
              <a:rPr lang="zh-CN" altLang="en-US" u="sng" dirty="0">
                <a:latin typeface="Baskerville" panose="02020502070401020303"/>
              </a:rPr>
              <a:t> </a:t>
            </a:r>
            <a:r>
              <a:rPr lang="en-US" altLang="zh-CN" u="sng" dirty="0">
                <a:latin typeface="Baskerville" panose="02020502070401020303"/>
              </a:rPr>
              <a:t>benchmarking</a:t>
            </a:r>
            <a:endParaRPr lang="zh-CN" altLang="en-US" dirty="0">
              <a:latin typeface="Baskerville" panose="02020502070401020303"/>
            </a:endParaRPr>
          </a:p>
        </p:txBody>
      </p:sp>
      <p:pic>
        <p:nvPicPr>
          <p:cNvPr id="7" name="Picture 14" descr="CRREM - Make decarbonisation measurable &amp; Manage Carbon Risk">
            <a:extLst>
              <a:ext uri="{FF2B5EF4-FFF2-40B4-BE49-F238E27FC236}">
                <a16:creationId xmlns:a16="http://schemas.microsoft.com/office/drawing/2014/main" id="{5C8853DA-79CE-068E-7843-21B999C857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662" b="19972"/>
          <a:stretch/>
        </p:blipFill>
        <p:spPr bwMode="auto">
          <a:xfrm>
            <a:off x="7056766" y="1859473"/>
            <a:ext cx="1545005" cy="963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RREM 2.0: Industrializing Transition Risk Quantification for Real Estate -  Blockchain &amp; Climate Institute">
            <a:extLst>
              <a:ext uri="{FF2B5EF4-FFF2-40B4-BE49-F238E27FC236}">
                <a16:creationId xmlns:a16="http://schemas.microsoft.com/office/drawing/2014/main" id="{22F7CAD5-5ABD-5463-1D8F-626FD90900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7712" y="2846300"/>
            <a:ext cx="1323111" cy="956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667B0A-D354-D8DE-8907-3DCDAFB1C365}"/>
              </a:ext>
            </a:extLst>
          </p:cNvPr>
          <p:cNvPicPr>
            <a:picLocks noChangeAspect="1"/>
          </p:cNvPicPr>
          <p:nvPr/>
        </p:nvPicPr>
        <p:blipFill rotWithShape="1">
          <a:blip r:embed="rId11"/>
          <a:srcRect l="4027" t="33404" r="67072" b="31202"/>
          <a:stretch/>
        </p:blipFill>
        <p:spPr>
          <a:xfrm>
            <a:off x="7167712" y="3869915"/>
            <a:ext cx="1447124" cy="981307"/>
          </a:xfrm>
          <a:prstGeom prst="rect">
            <a:avLst/>
          </a:prstGeom>
        </p:spPr>
      </p:pic>
      <p:sp>
        <p:nvSpPr>
          <p:cNvPr id="10" name="TextBox 9"/>
          <p:cNvSpPr txBox="1"/>
          <p:nvPr/>
        </p:nvSpPr>
        <p:spPr>
          <a:xfrm>
            <a:off x="2799951" y="4600492"/>
            <a:ext cx="5266185" cy="815608"/>
          </a:xfrm>
          <a:prstGeom prst="rect">
            <a:avLst/>
          </a:prstGeom>
          <a:noFill/>
        </p:spPr>
        <p:txBody>
          <a:bodyPr wrap="none" rtlCol="0">
            <a:spAutoFit/>
          </a:bodyPr>
          <a:lstStyle/>
          <a:p>
            <a:r>
              <a:rPr lang="en-US" sz="1100" dirty="0" smtClean="0"/>
              <a:t>Logos </a:t>
            </a:r>
            <a:r>
              <a:rPr lang="en-US" sz="1100" dirty="0"/>
              <a:t>© </a:t>
            </a:r>
            <a:r>
              <a:rPr lang="en-US" sz="1100" dirty="0" err="1"/>
              <a:t>Measurabl</a:t>
            </a:r>
            <a:r>
              <a:rPr lang="en-US" sz="1100" dirty="0"/>
              <a:t>, DNV, </a:t>
            </a:r>
            <a:r>
              <a:rPr lang="en-US" sz="1100" dirty="0" err="1"/>
              <a:t>Quantis</a:t>
            </a:r>
            <a:r>
              <a:rPr lang="en-US" sz="1100" dirty="0"/>
              <a:t>, One Click LCA, EC3, CRREM, and GRESB. </a:t>
            </a:r>
            <a:endParaRPr lang="en-US" sz="1100" dirty="0" smtClean="0"/>
          </a:p>
          <a:p>
            <a:r>
              <a:rPr lang="en-US" sz="1100" dirty="0" smtClean="0"/>
              <a:t>All </a:t>
            </a:r>
            <a:r>
              <a:rPr lang="en-US" sz="1100" dirty="0"/>
              <a:t>rights reserved. This content is excluded from our Creative Commons license. </a:t>
            </a:r>
            <a:endParaRPr lang="en-US" sz="1100" dirty="0" smtClean="0"/>
          </a:p>
          <a:p>
            <a:r>
              <a:rPr lang="en-US" sz="1100" dirty="0" smtClean="0"/>
              <a:t>For </a:t>
            </a:r>
            <a:r>
              <a:rPr lang="en-US" sz="1100" dirty="0"/>
              <a:t>more information, see </a:t>
            </a:r>
            <a:r>
              <a:rPr lang="en-US" sz="1100" u="sng" dirty="0">
                <a:hlinkClick r:id="rId12"/>
              </a:rPr>
              <a:t>https://ocw.mit.edu/help/faq-fair-use/</a:t>
            </a:r>
            <a:r>
              <a:rPr lang="en-US" sz="1100" dirty="0"/>
              <a:t>.</a:t>
            </a:r>
          </a:p>
          <a:p>
            <a:endParaRPr lang="en-US" dirty="0"/>
          </a:p>
        </p:txBody>
      </p:sp>
      <p:sp>
        <p:nvSpPr>
          <p:cNvPr id="12" name="TextBox 11"/>
          <p:cNvSpPr txBox="1"/>
          <p:nvPr/>
        </p:nvSpPr>
        <p:spPr>
          <a:xfrm>
            <a:off x="-9523" y="3953617"/>
            <a:ext cx="2818400" cy="261610"/>
          </a:xfrm>
          <a:prstGeom prst="rect">
            <a:avLst/>
          </a:prstGeom>
          <a:noFill/>
        </p:spPr>
        <p:txBody>
          <a:bodyPr wrap="none" rtlCol="0">
            <a:spAutoFit/>
          </a:bodyPr>
          <a:lstStyle/>
          <a:p>
            <a:r>
              <a:rPr lang="en-US" sz="1100" dirty="0" smtClean="0"/>
              <a:t>Public domain image courtesy of US EPA.</a:t>
            </a:r>
            <a:endParaRPr lang="en-US" sz="1100" dirty="0"/>
          </a:p>
        </p:txBody>
      </p:sp>
    </p:spTree>
    <p:extLst>
      <p:ext uri="{BB962C8B-B14F-4D97-AF65-F5344CB8AC3E}">
        <p14:creationId xmlns:p14="http://schemas.microsoft.com/office/powerpoint/2010/main" val="364355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814E9DA-5042-FC44-BCD7-1DE708501503}"/>
              </a:ext>
            </a:extLst>
          </p:cNvPr>
          <p:cNvSpPr txBox="1">
            <a:spLocks/>
          </p:cNvSpPr>
          <p:nvPr/>
        </p:nvSpPr>
        <p:spPr>
          <a:xfrm>
            <a:off x="392629" y="300563"/>
            <a:ext cx="8344643" cy="273905"/>
          </a:xfrm>
          <a:prstGeom prst="rect">
            <a:avLst/>
          </a:prstGeom>
        </p:spPr>
        <p:txBody>
          <a:bodyPr vert="horz" lIns="68580" tIns="34290" rIns="68580" bIns="34290" rtlCol="0" anchor="ctr">
            <a:noAutofit/>
          </a:bodyPr>
          <a:lstStyle>
            <a:lvl1pPr defTabSz="914377">
              <a:lnSpc>
                <a:spcPct val="90000"/>
              </a:lnSpc>
              <a:spcBef>
                <a:spcPct val="0"/>
              </a:spcBef>
              <a:buNone/>
              <a:defRPr sz="4400">
                <a:latin typeface="+mj-lt"/>
                <a:ea typeface="+mj-ea"/>
                <a:cs typeface="+mj-cs"/>
              </a:defRPr>
            </a:lvl1pPr>
          </a:lstStyle>
          <a:p>
            <a:endParaRPr lang="en-US" sz="3000" dirty="0"/>
          </a:p>
        </p:txBody>
      </p:sp>
      <p:pic>
        <p:nvPicPr>
          <p:cNvPr id="26" name="Picture 25">
            <a:extLst>
              <a:ext uri="{FF2B5EF4-FFF2-40B4-BE49-F238E27FC236}">
                <a16:creationId xmlns:a16="http://schemas.microsoft.com/office/drawing/2014/main" id="{E446E21E-F1D0-46D9-A6CF-686F26AC503A}"/>
              </a:ext>
            </a:extLst>
          </p:cNvPr>
          <p:cNvPicPr>
            <a:picLocks noChangeAspect="1"/>
          </p:cNvPicPr>
          <p:nvPr/>
        </p:nvPicPr>
        <p:blipFill rotWithShape="1">
          <a:blip r:embed="rId3"/>
          <a:srcRect t="21405" b="20423"/>
          <a:stretch/>
        </p:blipFill>
        <p:spPr>
          <a:xfrm>
            <a:off x="98858" y="1974231"/>
            <a:ext cx="5007165" cy="1612820"/>
          </a:xfrm>
          <a:prstGeom prst="rect">
            <a:avLst/>
          </a:prstGeom>
        </p:spPr>
      </p:pic>
      <p:pic>
        <p:nvPicPr>
          <p:cNvPr id="9" name="Picture 8">
            <a:extLst>
              <a:ext uri="{FF2B5EF4-FFF2-40B4-BE49-F238E27FC236}">
                <a16:creationId xmlns:a16="http://schemas.microsoft.com/office/drawing/2014/main" id="{EC3A2C40-2578-4F12-93E7-E9EC195DEB97}"/>
              </a:ext>
            </a:extLst>
          </p:cNvPr>
          <p:cNvPicPr>
            <a:picLocks noChangeAspect="1"/>
          </p:cNvPicPr>
          <p:nvPr/>
        </p:nvPicPr>
        <p:blipFill>
          <a:blip r:embed="rId4"/>
          <a:stretch>
            <a:fillRect/>
          </a:stretch>
        </p:blipFill>
        <p:spPr>
          <a:xfrm>
            <a:off x="4906786" y="1157883"/>
            <a:ext cx="3904340" cy="3245517"/>
          </a:xfrm>
          <a:prstGeom prst="rect">
            <a:avLst/>
          </a:prstGeom>
        </p:spPr>
      </p:pic>
      <p:sp>
        <p:nvSpPr>
          <p:cNvPr id="3" name="TextBox 2">
            <a:extLst>
              <a:ext uri="{FF2B5EF4-FFF2-40B4-BE49-F238E27FC236}">
                <a16:creationId xmlns:a16="http://schemas.microsoft.com/office/drawing/2014/main" id="{B8334650-BF15-014C-06BB-319AA5886B77}"/>
              </a:ext>
            </a:extLst>
          </p:cNvPr>
          <p:cNvSpPr txBox="1"/>
          <p:nvPr/>
        </p:nvSpPr>
        <p:spPr>
          <a:xfrm>
            <a:off x="120912" y="1093854"/>
            <a:ext cx="4352300" cy="338554"/>
          </a:xfrm>
          <a:prstGeom prst="rect">
            <a:avLst/>
          </a:prstGeom>
          <a:noFill/>
        </p:spPr>
        <p:txBody>
          <a:bodyPr wrap="square">
            <a:spAutoFit/>
          </a:bodyPr>
          <a:lstStyle/>
          <a:p>
            <a:r>
              <a:rPr lang="en-US" sz="1600" dirty="0">
                <a:solidFill>
                  <a:srgbClr val="9D0405"/>
                </a:solidFill>
                <a:latin typeface="Baskerville"/>
              </a:rPr>
              <a:t>﻿Global Real Estate Sustainability Benchmark</a:t>
            </a:r>
            <a:endParaRPr lang="en-US" sz="1600" dirty="0">
              <a:solidFill>
                <a:srgbClr val="9D0405"/>
              </a:solidFill>
            </a:endParaRPr>
          </a:p>
        </p:txBody>
      </p:sp>
      <p:sp>
        <p:nvSpPr>
          <p:cNvPr id="12" name="Title 4">
            <a:extLst>
              <a:ext uri="{FF2B5EF4-FFF2-40B4-BE49-F238E27FC236}">
                <a16:creationId xmlns:a16="http://schemas.microsoft.com/office/drawing/2014/main" id="{6FDB4141-E350-D92A-9D0F-62753E6727D9}"/>
              </a:ext>
            </a:extLst>
          </p:cNvPr>
          <p:cNvSpPr>
            <a:spLocks noGrp="1"/>
          </p:cNvSpPr>
          <p:nvPr>
            <p:ph type="title"/>
          </p:nvPr>
        </p:nvSpPr>
        <p:spPr>
          <a:xfrm>
            <a:off x="98858" y="62432"/>
            <a:ext cx="9292142" cy="576065"/>
          </a:xfrm>
        </p:spPr>
        <p:txBody>
          <a:bodyPr/>
          <a:lstStyle/>
          <a:p>
            <a:r>
              <a:rPr lang="en-US" altLang="zh-CN" b="1" dirty="0">
                <a:solidFill>
                  <a:srgbClr val="9D0405"/>
                </a:solidFill>
                <a:latin typeface="Baskerville"/>
              </a:rPr>
              <a:t>Solving</a:t>
            </a:r>
            <a:r>
              <a:rPr lang="zh-CN" altLang="en-US" b="1" dirty="0">
                <a:solidFill>
                  <a:srgbClr val="9D0405"/>
                </a:solidFill>
                <a:latin typeface="Baskerville"/>
              </a:rPr>
              <a:t> </a:t>
            </a:r>
            <a:r>
              <a:rPr lang="en-US" altLang="zh-CN" b="1" dirty="0">
                <a:solidFill>
                  <a:srgbClr val="9D0405"/>
                </a:solidFill>
                <a:latin typeface="Baskerville"/>
              </a:rPr>
              <a:t>information</a:t>
            </a:r>
            <a:r>
              <a:rPr lang="zh-CN" altLang="en-US" b="1" dirty="0">
                <a:solidFill>
                  <a:srgbClr val="9D0405"/>
                </a:solidFill>
                <a:latin typeface="Baskerville"/>
              </a:rPr>
              <a:t> </a:t>
            </a:r>
            <a:r>
              <a:rPr lang="en-US" altLang="zh-CN" b="1" dirty="0">
                <a:solidFill>
                  <a:srgbClr val="9D0405"/>
                </a:solidFill>
                <a:latin typeface="Baskerville"/>
              </a:rPr>
              <a:t>asymmetry:</a:t>
            </a:r>
            <a:r>
              <a:rPr lang="zh-CN" altLang="en-US" b="1" dirty="0">
                <a:solidFill>
                  <a:srgbClr val="9D0405"/>
                </a:solidFill>
                <a:latin typeface="Baskerville"/>
              </a:rPr>
              <a:t> </a:t>
            </a:r>
            <a:r>
              <a:rPr lang="en-US" altLang="zh-CN" b="1" dirty="0">
                <a:solidFill>
                  <a:srgbClr val="9D0405"/>
                </a:solidFill>
                <a:latin typeface="Baskerville"/>
              </a:rPr>
              <a:t/>
            </a:r>
            <a:br>
              <a:rPr lang="en-US" altLang="zh-CN" b="1" dirty="0">
                <a:solidFill>
                  <a:srgbClr val="9D0405"/>
                </a:solidFill>
                <a:latin typeface="Baskerville"/>
              </a:rPr>
            </a:br>
            <a:r>
              <a:rPr lang="en-US" altLang="zh-CN" b="1" dirty="0">
                <a:solidFill>
                  <a:srgbClr val="9D0405"/>
                </a:solidFill>
                <a:latin typeface="Baskerville"/>
              </a:rPr>
              <a:t>Benchmarking</a:t>
            </a:r>
            <a:r>
              <a:rPr lang="zh-CN" altLang="en-US" b="1" dirty="0">
                <a:solidFill>
                  <a:srgbClr val="9D0405"/>
                </a:solidFill>
                <a:latin typeface="Baskerville"/>
              </a:rPr>
              <a:t> </a:t>
            </a:r>
            <a:r>
              <a:rPr lang="en-US" altLang="zh-CN" b="1" dirty="0">
                <a:solidFill>
                  <a:srgbClr val="9D0405"/>
                </a:solidFill>
                <a:latin typeface="Baskerville"/>
              </a:rPr>
              <a:t>and</a:t>
            </a:r>
            <a:r>
              <a:rPr lang="zh-CN" altLang="en-US" b="1" dirty="0">
                <a:solidFill>
                  <a:srgbClr val="9D0405"/>
                </a:solidFill>
                <a:latin typeface="Baskerville"/>
              </a:rPr>
              <a:t> </a:t>
            </a:r>
            <a:r>
              <a:rPr lang="en-US" altLang="zh-CN" b="1" dirty="0">
                <a:solidFill>
                  <a:srgbClr val="9D0405"/>
                </a:solidFill>
                <a:latin typeface="Baskerville"/>
              </a:rPr>
              <a:t>Disclosure</a:t>
            </a:r>
            <a:endParaRPr lang="en-US" b="1" dirty="0">
              <a:solidFill>
                <a:srgbClr val="9D0405"/>
              </a:solidFill>
              <a:latin typeface="Baskerville"/>
            </a:endParaRPr>
          </a:p>
        </p:txBody>
      </p:sp>
      <p:sp>
        <p:nvSpPr>
          <p:cNvPr id="2" name="TextBox 1"/>
          <p:cNvSpPr txBox="1"/>
          <p:nvPr/>
        </p:nvSpPr>
        <p:spPr>
          <a:xfrm>
            <a:off x="2476477" y="4553793"/>
            <a:ext cx="5376793" cy="600164"/>
          </a:xfrm>
          <a:prstGeom prst="rect">
            <a:avLst/>
          </a:prstGeom>
          <a:noFill/>
        </p:spPr>
        <p:txBody>
          <a:bodyPr wrap="none" rtlCol="0">
            <a:spAutoFit/>
          </a:bodyPr>
          <a:lstStyle/>
          <a:p>
            <a:r>
              <a:rPr lang="en-US" sz="1100" dirty="0"/>
              <a:t>© GRESB. All rights reserved. This content is excluded from our Creative </a:t>
            </a:r>
            <a:endParaRPr lang="en-US" sz="1100" dirty="0" smtClean="0"/>
          </a:p>
          <a:p>
            <a:r>
              <a:rPr lang="en-US" sz="1100" dirty="0" smtClean="0"/>
              <a:t>Commons </a:t>
            </a:r>
            <a:r>
              <a:rPr lang="en-US" sz="1100" dirty="0"/>
              <a:t>license. For more information, see </a:t>
            </a:r>
            <a:r>
              <a:rPr lang="en-US" sz="1100" u="sng" dirty="0" smtClean="0">
                <a:hlinkClick r:id="rId5"/>
              </a:rPr>
              <a:t>https://ocw.mit.edu/help/faq-fair-use/</a:t>
            </a:r>
            <a:r>
              <a:rPr lang="en-US" sz="1100" dirty="0" smtClean="0"/>
              <a:t>. </a:t>
            </a:r>
            <a:endParaRPr lang="en-US" sz="1100" dirty="0"/>
          </a:p>
          <a:p>
            <a:endParaRPr lang="en-US" sz="1100" dirty="0"/>
          </a:p>
        </p:txBody>
      </p:sp>
    </p:spTree>
    <p:extLst>
      <p:ext uri="{BB962C8B-B14F-4D97-AF65-F5344CB8AC3E}">
        <p14:creationId xmlns:p14="http://schemas.microsoft.com/office/powerpoint/2010/main" val="1314964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24F74C-99CC-40DE-BB5C-3EB41AEE8129}"/>
              </a:ext>
            </a:extLst>
          </p:cNvPr>
          <p:cNvSpPr>
            <a:spLocks noGrp="1"/>
          </p:cNvSpPr>
          <p:nvPr>
            <p:ph type="title"/>
          </p:nvPr>
        </p:nvSpPr>
        <p:spPr>
          <a:xfrm>
            <a:off x="391436" y="170906"/>
            <a:ext cx="8344643" cy="273905"/>
          </a:xfrm>
        </p:spPr>
        <p:txBody>
          <a:bodyPr>
            <a:normAutofit fontScale="90000"/>
          </a:bodyPr>
          <a:lstStyle/>
          <a:p>
            <a:r>
              <a:rPr lang="en-GB" altLang="zh-CN" dirty="0">
                <a:solidFill>
                  <a:schemeClr val="accent5">
                    <a:lumMod val="50000"/>
                  </a:schemeClr>
                </a:solidFill>
                <a:latin typeface="Baskerville" panose="02020502070401020303"/>
                <a:ea typeface="Kozuka Gothic Pr6N L" panose="020B0200000000000000" pitchFamily="34" charset="-128"/>
              </a:rPr>
              <a:t>GRESB: Real Estate Assessment</a:t>
            </a:r>
            <a:endParaRPr lang="en-NL" dirty="0"/>
          </a:p>
        </p:txBody>
      </p:sp>
      <p:pic>
        <p:nvPicPr>
          <p:cNvPr id="5" name="Picture 4">
            <a:extLst>
              <a:ext uri="{FF2B5EF4-FFF2-40B4-BE49-F238E27FC236}">
                <a16:creationId xmlns:a16="http://schemas.microsoft.com/office/drawing/2014/main" id="{64FDDDD8-0212-4E54-B7C5-0852551C3588}"/>
              </a:ext>
            </a:extLst>
          </p:cNvPr>
          <p:cNvPicPr>
            <a:picLocks noChangeAspect="1"/>
          </p:cNvPicPr>
          <p:nvPr/>
        </p:nvPicPr>
        <p:blipFill>
          <a:blip r:embed="rId3"/>
          <a:stretch>
            <a:fillRect/>
          </a:stretch>
        </p:blipFill>
        <p:spPr>
          <a:xfrm>
            <a:off x="624422" y="722041"/>
            <a:ext cx="7436580" cy="3728741"/>
          </a:xfrm>
          <a:prstGeom prst="rect">
            <a:avLst/>
          </a:prstGeom>
        </p:spPr>
      </p:pic>
      <p:sp>
        <p:nvSpPr>
          <p:cNvPr id="2" name="TextBox 1"/>
          <p:cNvSpPr txBox="1"/>
          <p:nvPr/>
        </p:nvSpPr>
        <p:spPr>
          <a:xfrm>
            <a:off x="2837468" y="4703975"/>
            <a:ext cx="5376793" cy="600164"/>
          </a:xfrm>
          <a:prstGeom prst="rect">
            <a:avLst/>
          </a:prstGeom>
          <a:noFill/>
        </p:spPr>
        <p:txBody>
          <a:bodyPr wrap="none" rtlCol="0">
            <a:spAutoFit/>
          </a:bodyPr>
          <a:lstStyle/>
          <a:p>
            <a:r>
              <a:rPr lang="en-US" sz="1100" dirty="0"/>
              <a:t>© GRESB. All rights reserved. This content is excluded from our Creative </a:t>
            </a:r>
          </a:p>
          <a:p>
            <a:r>
              <a:rPr lang="en-US" sz="1100" dirty="0"/>
              <a:t>Commons license. For more information, see </a:t>
            </a:r>
            <a:r>
              <a:rPr lang="en-US" sz="1100" u="sng" dirty="0">
                <a:hlinkClick r:id="rId4"/>
              </a:rPr>
              <a:t>https://ocw.mit.edu/help/faq-fair-use/</a:t>
            </a:r>
            <a:r>
              <a:rPr lang="en-US" sz="1100" dirty="0"/>
              <a:t>. </a:t>
            </a:r>
          </a:p>
          <a:p>
            <a:endParaRPr lang="en-US" sz="1100" dirty="0"/>
          </a:p>
        </p:txBody>
      </p:sp>
    </p:spTree>
    <p:extLst>
      <p:ext uri="{BB962C8B-B14F-4D97-AF65-F5344CB8AC3E}">
        <p14:creationId xmlns:p14="http://schemas.microsoft.com/office/powerpoint/2010/main" val="410951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334D-8E05-4937-9731-C9E4F1F34B96}"/>
              </a:ext>
            </a:extLst>
          </p:cNvPr>
          <p:cNvSpPr>
            <a:spLocks noGrp="1"/>
          </p:cNvSpPr>
          <p:nvPr>
            <p:ph type="title"/>
          </p:nvPr>
        </p:nvSpPr>
        <p:spPr>
          <a:xfrm>
            <a:off x="101586" y="-21195"/>
            <a:ext cx="8344643" cy="273905"/>
          </a:xfrm>
        </p:spPr>
        <p:txBody>
          <a:bodyPr>
            <a:noAutofit/>
          </a:bodyPr>
          <a:lstStyle/>
          <a:p>
            <a:r>
              <a:rPr lang="en-GB" sz="2000" dirty="0">
                <a:solidFill>
                  <a:schemeClr val="accent5">
                    <a:lumMod val="50000"/>
                  </a:schemeClr>
                </a:solidFill>
                <a:latin typeface="Baskerville" panose="02020502070401020303"/>
                <a:ea typeface="Kozuka Gothic Pr6N L" panose="020B0200000000000000" pitchFamily="34" charset="-128"/>
              </a:rPr>
              <a:t>GRESB: Real Estate Assessment</a:t>
            </a:r>
            <a:endParaRPr lang="en-NL" sz="2000" dirty="0">
              <a:solidFill>
                <a:schemeClr val="accent5">
                  <a:lumMod val="50000"/>
                </a:schemeClr>
              </a:solidFill>
              <a:latin typeface="Baskerville" panose="02020502070401020303"/>
              <a:ea typeface="Kozuka Gothic Pr6N L" panose="020B0200000000000000" pitchFamily="34" charset="-128"/>
            </a:endParaRPr>
          </a:p>
        </p:txBody>
      </p:sp>
      <p:grpSp>
        <p:nvGrpSpPr>
          <p:cNvPr id="4" name="Group 3">
            <a:extLst>
              <a:ext uri="{FF2B5EF4-FFF2-40B4-BE49-F238E27FC236}">
                <a16:creationId xmlns:a16="http://schemas.microsoft.com/office/drawing/2014/main" id="{5A841477-0FC0-4C5A-A890-87C565078320}"/>
              </a:ext>
            </a:extLst>
          </p:cNvPr>
          <p:cNvGrpSpPr/>
          <p:nvPr/>
        </p:nvGrpSpPr>
        <p:grpSpPr>
          <a:xfrm>
            <a:off x="3397372" y="2140113"/>
            <a:ext cx="2273300" cy="731760"/>
            <a:chOff x="7016045" y="1211542"/>
            <a:chExt cx="3031066" cy="975680"/>
          </a:xfrm>
        </p:grpSpPr>
        <p:sp>
          <p:nvSpPr>
            <p:cNvPr id="5" name="Rectangle 4">
              <a:extLst>
                <a:ext uri="{FF2B5EF4-FFF2-40B4-BE49-F238E27FC236}">
                  <a16:creationId xmlns:a16="http://schemas.microsoft.com/office/drawing/2014/main" id="{85F99867-D2F4-402A-8529-4834F95B730E}"/>
                </a:ext>
              </a:extLst>
            </p:cNvPr>
            <p:cNvSpPr/>
            <p:nvPr/>
          </p:nvSpPr>
          <p:spPr>
            <a:xfrm>
              <a:off x="7123289" y="1306689"/>
              <a:ext cx="2923822" cy="880533"/>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050"/>
            </a:p>
          </p:txBody>
        </p:sp>
        <p:sp>
          <p:nvSpPr>
            <p:cNvPr id="6" name="Rectangle 5">
              <a:extLst>
                <a:ext uri="{FF2B5EF4-FFF2-40B4-BE49-F238E27FC236}">
                  <a16:creationId xmlns:a16="http://schemas.microsoft.com/office/drawing/2014/main" id="{DFB09252-F4DF-4F13-A91B-FA089B0A0FDA}"/>
                </a:ext>
              </a:extLst>
            </p:cNvPr>
            <p:cNvSpPr/>
            <p:nvPr/>
          </p:nvSpPr>
          <p:spPr>
            <a:xfrm>
              <a:off x="7016045" y="1211542"/>
              <a:ext cx="2923822" cy="880533"/>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rgbClr val="9DAE38"/>
                  </a:solidFill>
                  <a:latin typeface="+mj-lt"/>
                </a:rPr>
                <a:t>MANAGEMENT COMPONENT</a:t>
              </a:r>
              <a:endParaRPr lang="en-GB" sz="1200" dirty="0">
                <a:solidFill>
                  <a:srgbClr val="9DAE38"/>
                </a:solidFill>
                <a:latin typeface="+mj-lt"/>
              </a:endParaRPr>
            </a:p>
            <a:p>
              <a:pPr algn="ctr"/>
              <a:r>
                <a:rPr lang="en-GB" sz="1200" dirty="0">
                  <a:solidFill>
                    <a:schemeClr val="accent5"/>
                  </a:solidFill>
                  <a:latin typeface="+mj-lt"/>
                </a:rPr>
                <a:t>(30% score)</a:t>
              </a:r>
              <a:endParaRPr lang="en-NL" sz="1200" dirty="0">
                <a:solidFill>
                  <a:schemeClr val="accent5"/>
                </a:solidFill>
                <a:latin typeface="+mj-lt"/>
              </a:endParaRPr>
            </a:p>
          </p:txBody>
        </p:sp>
      </p:grpSp>
      <p:grpSp>
        <p:nvGrpSpPr>
          <p:cNvPr id="7" name="Group 6">
            <a:extLst>
              <a:ext uri="{FF2B5EF4-FFF2-40B4-BE49-F238E27FC236}">
                <a16:creationId xmlns:a16="http://schemas.microsoft.com/office/drawing/2014/main" id="{15A0EFCE-4EE0-4D41-8DEE-2259A2E7168C}"/>
              </a:ext>
            </a:extLst>
          </p:cNvPr>
          <p:cNvGrpSpPr/>
          <p:nvPr/>
        </p:nvGrpSpPr>
        <p:grpSpPr>
          <a:xfrm>
            <a:off x="6204070" y="2141926"/>
            <a:ext cx="2273300" cy="731760"/>
            <a:chOff x="7016045" y="1211542"/>
            <a:chExt cx="3031066" cy="975680"/>
          </a:xfrm>
        </p:grpSpPr>
        <p:sp>
          <p:nvSpPr>
            <p:cNvPr id="8" name="Rectangle 7">
              <a:extLst>
                <a:ext uri="{FF2B5EF4-FFF2-40B4-BE49-F238E27FC236}">
                  <a16:creationId xmlns:a16="http://schemas.microsoft.com/office/drawing/2014/main" id="{B630A497-C184-4AA4-8A21-B0ED41B6C746}"/>
                </a:ext>
              </a:extLst>
            </p:cNvPr>
            <p:cNvSpPr/>
            <p:nvPr/>
          </p:nvSpPr>
          <p:spPr>
            <a:xfrm>
              <a:off x="7123289" y="1306689"/>
              <a:ext cx="2923822" cy="880533"/>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050"/>
            </a:p>
          </p:txBody>
        </p:sp>
        <p:sp>
          <p:nvSpPr>
            <p:cNvPr id="9" name="Rectangle 8">
              <a:extLst>
                <a:ext uri="{FF2B5EF4-FFF2-40B4-BE49-F238E27FC236}">
                  <a16:creationId xmlns:a16="http://schemas.microsoft.com/office/drawing/2014/main" id="{662F7385-ABB3-4484-8BB7-DAD460FD1B3D}"/>
                </a:ext>
              </a:extLst>
            </p:cNvPr>
            <p:cNvSpPr/>
            <p:nvPr/>
          </p:nvSpPr>
          <p:spPr>
            <a:xfrm>
              <a:off x="7016045" y="1211542"/>
              <a:ext cx="2923822" cy="880533"/>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rgbClr val="9DAE38"/>
                  </a:solidFill>
                  <a:latin typeface="+mj-lt"/>
                </a:rPr>
                <a:t>DEVELOPMENT COMPONENT</a:t>
              </a:r>
              <a:endParaRPr lang="en-GB" sz="1200" dirty="0">
                <a:solidFill>
                  <a:srgbClr val="9DAE38"/>
                </a:solidFill>
                <a:latin typeface="+mj-lt"/>
              </a:endParaRPr>
            </a:p>
            <a:p>
              <a:pPr algn="ctr"/>
              <a:r>
                <a:rPr lang="en-GB" sz="1200" dirty="0">
                  <a:solidFill>
                    <a:schemeClr val="accent5"/>
                  </a:solidFill>
                  <a:latin typeface="+mj-lt"/>
                </a:rPr>
                <a:t>(70% score)</a:t>
              </a:r>
              <a:endParaRPr lang="en-NL" sz="1200" dirty="0">
                <a:solidFill>
                  <a:schemeClr val="accent5"/>
                </a:solidFill>
                <a:latin typeface="+mj-lt"/>
              </a:endParaRPr>
            </a:p>
          </p:txBody>
        </p:sp>
      </p:grpSp>
      <p:grpSp>
        <p:nvGrpSpPr>
          <p:cNvPr id="10" name="Group 9">
            <a:extLst>
              <a:ext uri="{FF2B5EF4-FFF2-40B4-BE49-F238E27FC236}">
                <a16:creationId xmlns:a16="http://schemas.microsoft.com/office/drawing/2014/main" id="{BB5F5157-2C4C-4C42-8A11-2D00ABE87B68}"/>
              </a:ext>
            </a:extLst>
          </p:cNvPr>
          <p:cNvGrpSpPr/>
          <p:nvPr/>
        </p:nvGrpSpPr>
        <p:grpSpPr>
          <a:xfrm>
            <a:off x="639349" y="2141927"/>
            <a:ext cx="2273300" cy="731760"/>
            <a:chOff x="7016045" y="1211542"/>
            <a:chExt cx="3031066" cy="975680"/>
          </a:xfrm>
        </p:grpSpPr>
        <p:sp>
          <p:nvSpPr>
            <p:cNvPr id="11" name="Rectangle 10">
              <a:extLst>
                <a:ext uri="{FF2B5EF4-FFF2-40B4-BE49-F238E27FC236}">
                  <a16:creationId xmlns:a16="http://schemas.microsoft.com/office/drawing/2014/main" id="{1B5B3249-FA9B-4235-805B-B8595647DDDA}"/>
                </a:ext>
              </a:extLst>
            </p:cNvPr>
            <p:cNvSpPr/>
            <p:nvPr/>
          </p:nvSpPr>
          <p:spPr>
            <a:xfrm>
              <a:off x="7123289" y="1306689"/>
              <a:ext cx="2923822" cy="880533"/>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050"/>
            </a:p>
          </p:txBody>
        </p:sp>
        <p:sp>
          <p:nvSpPr>
            <p:cNvPr id="12" name="Rectangle 11">
              <a:extLst>
                <a:ext uri="{FF2B5EF4-FFF2-40B4-BE49-F238E27FC236}">
                  <a16:creationId xmlns:a16="http://schemas.microsoft.com/office/drawing/2014/main" id="{12CCC2D3-A225-4CF3-96A9-29A85390E45A}"/>
                </a:ext>
              </a:extLst>
            </p:cNvPr>
            <p:cNvSpPr/>
            <p:nvPr/>
          </p:nvSpPr>
          <p:spPr>
            <a:xfrm>
              <a:off x="7016045" y="1211542"/>
              <a:ext cx="2923822" cy="880533"/>
            </a:xfrm>
            <a:prstGeom prst="rect">
              <a:avLst/>
            </a:prstGeom>
            <a:solidFill>
              <a:schemeClr val="bg1"/>
            </a:solidFill>
            <a:ln w="190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solidFill>
                    <a:srgbClr val="9DAE38"/>
                  </a:solidFill>
                  <a:latin typeface="+mj-lt"/>
                </a:rPr>
                <a:t>PERFORMANCE COMPONENT</a:t>
              </a:r>
              <a:endParaRPr lang="en-GB" sz="1200" dirty="0">
                <a:solidFill>
                  <a:srgbClr val="9DAE38"/>
                </a:solidFill>
                <a:latin typeface="+mj-lt"/>
              </a:endParaRPr>
            </a:p>
            <a:p>
              <a:pPr algn="ctr"/>
              <a:r>
                <a:rPr lang="en-GB" sz="1200" dirty="0">
                  <a:solidFill>
                    <a:schemeClr val="accent5"/>
                  </a:solidFill>
                  <a:latin typeface="+mj-lt"/>
                </a:rPr>
                <a:t>(70% score)</a:t>
              </a:r>
              <a:endParaRPr lang="en-NL" sz="1200" dirty="0">
                <a:solidFill>
                  <a:schemeClr val="accent5"/>
                </a:solidFill>
                <a:latin typeface="+mj-lt"/>
              </a:endParaRPr>
            </a:p>
          </p:txBody>
        </p:sp>
      </p:grpSp>
      <p:cxnSp>
        <p:nvCxnSpPr>
          <p:cNvPr id="13" name="Straight Connector 12">
            <a:extLst>
              <a:ext uri="{FF2B5EF4-FFF2-40B4-BE49-F238E27FC236}">
                <a16:creationId xmlns:a16="http://schemas.microsoft.com/office/drawing/2014/main" id="{38C2984A-D76F-462B-9935-DD9FF83F2A21}"/>
              </a:ext>
            </a:extLst>
          </p:cNvPr>
          <p:cNvCxnSpPr>
            <a:cxnSpLocks/>
          </p:cNvCxnSpPr>
          <p:nvPr/>
        </p:nvCxnSpPr>
        <p:spPr>
          <a:xfrm>
            <a:off x="1735783" y="1896050"/>
            <a:ext cx="2665955"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244EB01-3CF6-482D-B4B0-526A3B43E621}"/>
              </a:ext>
            </a:extLst>
          </p:cNvPr>
          <p:cNvCxnSpPr>
            <a:cxnSpLocks/>
          </p:cNvCxnSpPr>
          <p:nvPr/>
        </p:nvCxnSpPr>
        <p:spPr>
          <a:xfrm>
            <a:off x="4401738" y="1896051"/>
            <a:ext cx="0" cy="24406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3862077-1EAF-41AE-9612-49A3097A3F93}"/>
              </a:ext>
            </a:extLst>
          </p:cNvPr>
          <p:cNvSpPr txBox="1"/>
          <p:nvPr/>
        </p:nvSpPr>
        <p:spPr>
          <a:xfrm>
            <a:off x="1968137" y="1547691"/>
            <a:ext cx="2201245" cy="253916"/>
          </a:xfrm>
          <a:prstGeom prst="rect">
            <a:avLst/>
          </a:prstGeom>
          <a:noFill/>
        </p:spPr>
        <p:txBody>
          <a:bodyPr wrap="none" rtlCol="0">
            <a:spAutoFit/>
          </a:bodyPr>
          <a:lstStyle/>
          <a:p>
            <a:pPr algn="ctr"/>
            <a:r>
              <a:rPr lang="en-GB" sz="1050" dirty="0">
                <a:solidFill>
                  <a:srgbClr val="4A5359"/>
                </a:solidFill>
              </a:rPr>
              <a:t>Standing Investments Benchmark</a:t>
            </a:r>
            <a:endParaRPr lang="en-NL" sz="1050" dirty="0">
              <a:solidFill>
                <a:srgbClr val="4A5359"/>
              </a:solidFill>
            </a:endParaRPr>
          </a:p>
        </p:txBody>
      </p:sp>
      <p:cxnSp>
        <p:nvCxnSpPr>
          <p:cNvPr id="16" name="Straight Connector 15">
            <a:extLst>
              <a:ext uri="{FF2B5EF4-FFF2-40B4-BE49-F238E27FC236}">
                <a16:creationId xmlns:a16="http://schemas.microsoft.com/office/drawing/2014/main" id="{A6C7160A-89B3-4488-9552-CBA092E5232F}"/>
              </a:ext>
            </a:extLst>
          </p:cNvPr>
          <p:cNvCxnSpPr>
            <a:cxnSpLocks/>
          </p:cNvCxnSpPr>
          <p:nvPr/>
        </p:nvCxnSpPr>
        <p:spPr>
          <a:xfrm>
            <a:off x="4619845" y="3035298"/>
            <a:ext cx="2841376"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F5373B-6F64-45D8-8DB4-C95D6CCFE1BC}"/>
              </a:ext>
            </a:extLst>
          </p:cNvPr>
          <p:cNvCxnSpPr>
            <a:cxnSpLocks/>
          </p:cNvCxnSpPr>
          <p:nvPr/>
        </p:nvCxnSpPr>
        <p:spPr>
          <a:xfrm>
            <a:off x="7461221" y="2800513"/>
            <a:ext cx="0" cy="23478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148E83-9C39-4F1D-A4D3-0851FA2C3B76}"/>
              </a:ext>
            </a:extLst>
          </p:cNvPr>
          <p:cNvCxnSpPr/>
          <p:nvPr/>
        </p:nvCxnSpPr>
        <p:spPr>
          <a:xfrm flipV="1">
            <a:off x="4619845" y="2871874"/>
            <a:ext cx="0" cy="157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4EF722-C689-4AA1-8565-D565057DDCE5}"/>
              </a:ext>
            </a:extLst>
          </p:cNvPr>
          <p:cNvCxnSpPr>
            <a:stCxn id="12" idx="0"/>
          </p:cNvCxnSpPr>
          <p:nvPr/>
        </p:nvCxnSpPr>
        <p:spPr>
          <a:xfrm flipV="1">
            <a:off x="1735783" y="1896051"/>
            <a:ext cx="0" cy="245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2F2BAF-FD42-41C9-827F-D78F7569CFF5}"/>
              </a:ext>
            </a:extLst>
          </p:cNvPr>
          <p:cNvSpPr txBox="1"/>
          <p:nvPr/>
        </p:nvSpPr>
        <p:spPr>
          <a:xfrm>
            <a:off x="5189978" y="3110741"/>
            <a:ext cx="1701108" cy="253916"/>
          </a:xfrm>
          <a:prstGeom prst="rect">
            <a:avLst/>
          </a:prstGeom>
          <a:noFill/>
        </p:spPr>
        <p:txBody>
          <a:bodyPr wrap="none" rtlCol="0">
            <a:spAutoFit/>
          </a:bodyPr>
          <a:lstStyle/>
          <a:p>
            <a:pPr algn="ctr"/>
            <a:r>
              <a:rPr lang="en-NL" sz="1050" dirty="0">
                <a:solidFill>
                  <a:srgbClr val="4A5359"/>
                </a:solidFill>
              </a:rPr>
              <a:t>Development Benchmark</a:t>
            </a:r>
          </a:p>
        </p:txBody>
      </p:sp>
      <p:pic>
        <p:nvPicPr>
          <p:cNvPr id="21" name="Picture 20" descr="A screenshot of a cell phone&#10;&#10;Description automatically generated">
            <a:extLst>
              <a:ext uri="{FF2B5EF4-FFF2-40B4-BE49-F238E27FC236}">
                <a16:creationId xmlns:a16="http://schemas.microsoft.com/office/drawing/2014/main" id="{7B6BCBCC-F636-4874-B185-17CE79D6B67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01624" y="446939"/>
            <a:ext cx="1334273" cy="109478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161D5D61-BABE-4198-862D-A72415EB9A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3396" y="3398048"/>
            <a:ext cx="1334273" cy="1094787"/>
          </a:xfrm>
          <a:prstGeom prst="rect">
            <a:avLst/>
          </a:prstGeom>
        </p:spPr>
      </p:pic>
      <p:pic>
        <p:nvPicPr>
          <p:cNvPr id="24" name="Picture 23">
            <a:extLst>
              <a:ext uri="{FF2B5EF4-FFF2-40B4-BE49-F238E27FC236}">
                <a16:creationId xmlns:a16="http://schemas.microsoft.com/office/drawing/2014/main" id="{BE75E065-795F-4C5E-AEA1-D73EB5DF2501}"/>
              </a:ext>
            </a:extLst>
          </p:cNvPr>
          <p:cNvPicPr>
            <a:picLocks noChangeAspect="1"/>
          </p:cNvPicPr>
          <p:nvPr/>
        </p:nvPicPr>
        <p:blipFill>
          <a:blip r:embed="rId4"/>
          <a:stretch>
            <a:fillRect/>
          </a:stretch>
        </p:blipFill>
        <p:spPr>
          <a:xfrm>
            <a:off x="1191318" y="2917905"/>
            <a:ext cx="3525462" cy="1959205"/>
          </a:xfrm>
          <a:prstGeom prst="rect">
            <a:avLst/>
          </a:prstGeom>
        </p:spPr>
      </p:pic>
      <p:pic>
        <p:nvPicPr>
          <p:cNvPr id="25" name="Picture 24">
            <a:extLst>
              <a:ext uri="{FF2B5EF4-FFF2-40B4-BE49-F238E27FC236}">
                <a16:creationId xmlns:a16="http://schemas.microsoft.com/office/drawing/2014/main" id="{A893D4FB-9FBF-470D-986F-DEF87EE37C91}"/>
              </a:ext>
            </a:extLst>
          </p:cNvPr>
          <p:cNvPicPr>
            <a:picLocks noChangeAspect="1"/>
          </p:cNvPicPr>
          <p:nvPr/>
        </p:nvPicPr>
        <p:blipFill>
          <a:blip r:embed="rId5"/>
          <a:stretch>
            <a:fillRect/>
          </a:stretch>
        </p:blipFill>
        <p:spPr>
          <a:xfrm>
            <a:off x="4273908" y="10650"/>
            <a:ext cx="3749030" cy="2054021"/>
          </a:xfrm>
          <a:prstGeom prst="rect">
            <a:avLst/>
          </a:prstGeom>
        </p:spPr>
      </p:pic>
      <p:cxnSp>
        <p:nvCxnSpPr>
          <p:cNvPr id="27" name="Straight Arrow Connector 26">
            <a:extLst>
              <a:ext uri="{FF2B5EF4-FFF2-40B4-BE49-F238E27FC236}">
                <a16:creationId xmlns:a16="http://schemas.microsoft.com/office/drawing/2014/main" id="{8D159A5D-7BD2-4C0F-AFE9-BF3293206AC5}"/>
              </a:ext>
            </a:extLst>
          </p:cNvPr>
          <p:cNvCxnSpPr>
            <a:stCxn id="15" idx="2"/>
          </p:cNvCxnSpPr>
          <p:nvPr/>
        </p:nvCxnSpPr>
        <p:spPr>
          <a:xfrm flipH="1">
            <a:off x="3068759" y="1801607"/>
            <a:ext cx="1" cy="114897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8" name="Straight Arrow Connector 27">
            <a:extLst>
              <a:ext uri="{FF2B5EF4-FFF2-40B4-BE49-F238E27FC236}">
                <a16:creationId xmlns:a16="http://schemas.microsoft.com/office/drawing/2014/main" id="{AAB00EC1-2358-4BDE-ABA3-29D031798001}"/>
              </a:ext>
            </a:extLst>
          </p:cNvPr>
          <p:cNvCxnSpPr>
            <a:cxnSpLocks/>
          </p:cNvCxnSpPr>
          <p:nvPr/>
        </p:nvCxnSpPr>
        <p:spPr>
          <a:xfrm flipV="1">
            <a:off x="5967689" y="2140113"/>
            <a:ext cx="0" cy="102222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 name="TextBox 2"/>
          <p:cNvSpPr txBox="1"/>
          <p:nvPr/>
        </p:nvSpPr>
        <p:spPr>
          <a:xfrm>
            <a:off x="4807670" y="4492835"/>
            <a:ext cx="3975768" cy="1031051"/>
          </a:xfrm>
          <a:prstGeom prst="rect">
            <a:avLst/>
          </a:prstGeom>
          <a:noFill/>
        </p:spPr>
        <p:txBody>
          <a:bodyPr wrap="none" rtlCol="0">
            <a:spAutoFit/>
          </a:bodyPr>
          <a:lstStyle/>
          <a:p>
            <a:r>
              <a:rPr lang="en-US" sz="1100" dirty="0"/>
              <a:t>© GRESB. All rights reserved. This content is excluded from </a:t>
            </a:r>
            <a:endParaRPr lang="en-US" sz="1100" dirty="0" smtClean="0"/>
          </a:p>
          <a:p>
            <a:r>
              <a:rPr lang="en-US" sz="1100" dirty="0" smtClean="0"/>
              <a:t>our Creative Commons </a:t>
            </a:r>
            <a:r>
              <a:rPr lang="en-US" sz="1100" dirty="0"/>
              <a:t>license. For more information, </a:t>
            </a:r>
            <a:endParaRPr lang="en-US" sz="1100" dirty="0" smtClean="0"/>
          </a:p>
          <a:p>
            <a:r>
              <a:rPr lang="en-US" sz="1100" dirty="0" smtClean="0"/>
              <a:t>see </a:t>
            </a:r>
            <a:r>
              <a:rPr lang="en-US" sz="1100" u="sng" dirty="0">
                <a:hlinkClick r:id="rId6"/>
              </a:rPr>
              <a:t>https://ocw.mit.edu/help/faq-fair-use/</a:t>
            </a:r>
            <a:r>
              <a:rPr lang="en-US" sz="1100" dirty="0"/>
              <a:t>. </a:t>
            </a:r>
          </a:p>
          <a:p>
            <a:endParaRPr lang="en-US" dirty="0"/>
          </a:p>
          <a:p>
            <a:endParaRPr lang="en-US" dirty="0"/>
          </a:p>
        </p:txBody>
      </p:sp>
    </p:spTree>
    <p:extLst>
      <p:ext uri="{BB962C8B-B14F-4D97-AF65-F5344CB8AC3E}">
        <p14:creationId xmlns:p14="http://schemas.microsoft.com/office/powerpoint/2010/main" val="23209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24F74C-99CC-40DE-BB5C-3EB41AEE8129}"/>
              </a:ext>
            </a:extLst>
          </p:cNvPr>
          <p:cNvSpPr>
            <a:spLocks noGrp="1"/>
          </p:cNvSpPr>
          <p:nvPr>
            <p:ph type="title"/>
          </p:nvPr>
        </p:nvSpPr>
        <p:spPr>
          <a:xfrm>
            <a:off x="0" y="-12168"/>
            <a:ext cx="8344643" cy="273905"/>
          </a:xfrm>
        </p:spPr>
        <p:txBody>
          <a:bodyPr>
            <a:noAutofit/>
          </a:bodyPr>
          <a:lstStyle/>
          <a:p>
            <a:r>
              <a:rPr lang="en-GB" altLang="zh-CN" sz="2000" dirty="0">
                <a:solidFill>
                  <a:schemeClr val="accent5">
                    <a:lumMod val="50000"/>
                  </a:schemeClr>
                </a:solidFill>
                <a:latin typeface="Baskerville" panose="02020502070401020303"/>
                <a:ea typeface="Kozuka Gothic Pr6N L" panose="020B0200000000000000" pitchFamily="34" charset="-128"/>
              </a:rPr>
              <a:t>GRESB: </a:t>
            </a:r>
            <a:r>
              <a:rPr lang="en-US" altLang="zh-CN" sz="2000" dirty="0">
                <a:solidFill>
                  <a:schemeClr val="accent5">
                    <a:lumMod val="50000"/>
                  </a:schemeClr>
                </a:solidFill>
                <a:latin typeface="Baskerville" panose="02020502070401020303"/>
                <a:ea typeface="Kozuka Gothic Pr6N L" panose="020B0200000000000000" pitchFamily="34" charset="-128"/>
              </a:rPr>
              <a:t>Benchmark Report</a:t>
            </a:r>
            <a:endParaRPr lang="en-NL" sz="2000" dirty="0"/>
          </a:p>
        </p:txBody>
      </p:sp>
      <p:sp>
        <p:nvSpPr>
          <p:cNvPr id="12" name="TextBox 11">
            <a:extLst>
              <a:ext uri="{FF2B5EF4-FFF2-40B4-BE49-F238E27FC236}">
                <a16:creationId xmlns:a16="http://schemas.microsoft.com/office/drawing/2014/main" id="{6DBFF262-3C8A-4DD0-827B-860325E0696E}"/>
              </a:ext>
            </a:extLst>
          </p:cNvPr>
          <p:cNvSpPr txBox="1"/>
          <p:nvPr/>
        </p:nvSpPr>
        <p:spPr>
          <a:xfrm>
            <a:off x="5523060" y="73977"/>
            <a:ext cx="3373039" cy="307777"/>
          </a:xfrm>
          <a:prstGeom prst="rect">
            <a:avLst/>
          </a:prstGeom>
          <a:noFill/>
        </p:spPr>
        <p:txBody>
          <a:bodyPr wrap="none" rtlCol="0">
            <a:spAutoFit/>
          </a:bodyPr>
          <a:lstStyle/>
          <a:p>
            <a:r>
              <a:rPr lang="en-US" altLang="zh-CN" dirty="0">
                <a:latin typeface="Baskerville" panose="02020502070401020303"/>
              </a:rPr>
              <a:t>Example: Kilroy Realty Corporation (</a:t>
            </a:r>
            <a:r>
              <a:rPr lang="en-US" altLang="zh-CN" dirty="0">
                <a:latin typeface="Baskerville" panose="02020502070401020303"/>
                <a:hlinkClick r:id="rId3"/>
              </a:rPr>
              <a:t>source</a:t>
            </a:r>
            <a:r>
              <a:rPr lang="en-US" altLang="zh-CN" dirty="0">
                <a:latin typeface="Baskerville" panose="02020502070401020303"/>
              </a:rPr>
              <a:t>)</a:t>
            </a:r>
            <a:endParaRPr lang="zh-CN" altLang="en-US" dirty="0">
              <a:latin typeface="Baskerville" panose="02020502070401020303"/>
            </a:endParaRPr>
          </a:p>
        </p:txBody>
      </p:sp>
      <p:pic>
        <p:nvPicPr>
          <p:cNvPr id="2" name="Picture 1">
            <a:extLst>
              <a:ext uri="{FF2B5EF4-FFF2-40B4-BE49-F238E27FC236}">
                <a16:creationId xmlns:a16="http://schemas.microsoft.com/office/drawing/2014/main" id="{2A5AF40D-A159-4697-9410-511AADE489C8}"/>
              </a:ext>
            </a:extLst>
          </p:cNvPr>
          <p:cNvPicPr>
            <a:picLocks noChangeAspect="1"/>
          </p:cNvPicPr>
          <p:nvPr/>
        </p:nvPicPr>
        <p:blipFill>
          <a:blip r:embed="rId4"/>
          <a:stretch>
            <a:fillRect/>
          </a:stretch>
        </p:blipFill>
        <p:spPr>
          <a:xfrm>
            <a:off x="101206" y="560360"/>
            <a:ext cx="3877706" cy="1470970"/>
          </a:xfrm>
          <a:prstGeom prst="rect">
            <a:avLst/>
          </a:prstGeom>
        </p:spPr>
      </p:pic>
      <p:pic>
        <p:nvPicPr>
          <p:cNvPr id="3" name="Picture 2">
            <a:extLst>
              <a:ext uri="{FF2B5EF4-FFF2-40B4-BE49-F238E27FC236}">
                <a16:creationId xmlns:a16="http://schemas.microsoft.com/office/drawing/2014/main" id="{7E68F477-623C-45A5-B254-EC36364C7759}"/>
              </a:ext>
            </a:extLst>
          </p:cNvPr>
          <p:cNvPicPr>
            <a:picLocks noChangeAspect="1"/>
          </p:cNvPicPr>
          <p:nvPr/>
        </p:nvPicPr>
        <p:blipFill>
          <a:blip r:embed="rId5"/>
          <a:stretch>
            <a:fillRect/>
          </a:stretch>
        </p:blipFill>
        <p:spPr>
          <a:xfrm>
            <a:off x="101206" y="2031330"/>
            <a:ext cx="3877706" cy="3096930"/>
          </a:xfrm>
          <a:prstGeom prst="rect">
            <a:avLst/>
          </a:prstGeom>
        </p:spPr>
      </p:pic>
      <p:pic>
        <p:nvPicPr>
          <p:cNvPr id="4" name="Picture 3">
            <a:extLst>
              <a:ext uri="{FF2B5EF4-FFF2-40B4-BE49-F238E27FC236}">
                <a16:creationId xmlns:a16="http://schemas.microsoft.com/office/drawing/2014/main" id="{789EE449-2C1D-4C01-BC41-913B94DA0961}"/>
              </a:ext>
            </a:extLst>
          </p:cNvPr>
          <p:cNvPicPr>
            <a:picLocks noChangeAspect="1"/>
          </p:cNvPicPr>
          <p:nvPr/>
        </p:nvPicPr>
        <p:blipFill>
          <a:blip r:embed="rId6"/>
          <a:stretch>
            <a:fillRect/>
          </a:stretch>
        </p:blipFill>
        <p:spPr>
          <a:xfrm>
            <a:off x="4199691" y="432562"/>
            <a:ext cx="4447387" cy="2206379"/>
          </a:xfrm>
          <a:prstGeom prst="rect">
            <a:avLst/>
          </a:prstGeom>
        </p:spPr>
      </p:pic>
      <p:pic>
        <p:nvPicPr>
          <p:cNvPr id="5" name="Picture 4">
            <a:extLst>
              <a:ext uri="{FF2B5EF4-FFF2-40B4-BE49-F238E27FC236}">
                <a16:creationId xmlns:a16="http://schemas.microsoft.com/office/drawing/2014/main" id="{AAA17685-7E00-4200-B021-98F0CFB9BD7F}"/>
              </a:ext>
            </a:extLst>
          </p:cNvPr>
          <p:cNvPicPr>
            <a:picLocks noChangeAspect="1"/>
          </p:cNvPicPr>
          <p:nvPr/>
        </p:nvPicPr>
        <p:blipFill>
          <a:blip r:embed="rId7"/>
          <a:stretch>
            <a:fillRect/>
          </a:stretch>
        </p:blipFill>
        <p:spPr>
          <a:xfrm>
            <a:off x="4329499" y="2597648"/>
            <a:ext cx="3730419" cy="2157156"/>
          </a:xfrm>
          <a:prstGeom prst="rect">
            <a:avLst/>
          </a:prstGeom>
        </p:spPr>
      </p:pic>
      <p:sp>
        <p:nvSpPr>
          <p:cNvPr id="6" name="TextBox 5">
            <a:extLst>
              <a:ext uri="{FF2B5EF4-FFF2-40B4-BE49-F238E27FC236}">
                <a16:creationId xmlns:a16="http://schemas.microsoft.com/office/drawing/2014/main" id="{B88FF62F-AC58-4397-9FCF-1B5BF52E2D33}"/>
              </a:ext>
            </a:extLst>
          </p:cNvPr>
          <p:cNvSpPr txBox="1"/>
          <p:nvPr/>
        </p:nvSpPr>
        <p:spPr>
          <a:xfrm>
            <a:off x="1786815" y="3272018"/>
            <a:ext cx="2542684" cy="307777"/>
          </a:xfrm>
          <a:prstGeom prst="rect">
            <a:avLst/>
          </a:prstGeom>
          <a:noFill/>
        </p:spPr>
        <p:txBody>
          <a:bodyPr wrap="none" rtlCol="0">
            <a:spAutoFit/>
          </a:bodyPr>
          <a:lstStyle/>
          <a:p>
            <a:r>
              <a:rPr lang="en-US" altLang="zh-CN" b="1" dirty="0">
                <a:solidFill>
                  <a:srgbClr val="980000"/>
                </a:solidFill>
                <a:latin typeface="Baskerville" panose="02020502070401020303"/>
              </a:rPr>
              <a:t>Comparisons against peer groups</a:t>
            </a:r>
            <a:endParaRPr lang="zh-CN" altLang="en-US" b="1" dirty="0">
              <a:solidFill>
                <a:srgbClr val="980000"/>
              </a:solidFill>
              <a:latin typeface="Baskerville" panose="02020502070401020303"/>
            </a:endParaRPr>
          </a:p>
        </p:txBody>
      </p:sp>
      <p:sp>
        <p:nvSpPr>
          <p:cNvPr id="13" name="TextBox 12">
            <a:extLst>
              <a:ext uri="{FF2B5EF4-FFF2-40B4-BE49-F238E27FC236}">
                <a16:creationId xmlns:a16="http://schemas.microsoft.com/office/drawing/2014/main" id="{F50A2589-E7A5-4517-BA8D-28DD7879CDB7}"/>
              </a:ext>
            </a:extLst>
          </p:cNvPr>
          <p:cNvSpPr txBox="1"/>
          <p:nvPr/>
        </p:nvSpPr>
        <p:spPr>
          <a:xfrm>
            <a:off x="4752135" y="398690"/>
            <a:ext cx="1221809" cy="307777"/>
          </a:xfrm>
          <a:prstGeom prst="rect">
            <a:avLst/>
          </a:prstGeom>
          <a:noFill/>
        </p:spPr>
        <p:txBody>
          <a:bodyPr wrap="none" rtlCol="0">
            <a:spAutoFit/>
          </a:bodyPr>
          <a:lstStyle/>
          <a:p>
            <a:r>
              <a:rPr lang="en-US" altLang="zh-CN" b="1" dirty="0">
                <a:solidFill>
                  <a:srgbClr val="980000"/>
                </a:solidFill>
                <a:latin typeface="Baskerville" panose="02020502070401020303"/>
              </a:rPr>
              <a:t>Trend analysis</a:t>
            </a:r>
            <a:endParaRPr lang="zh-CN" altLang="en-US" b="1" dirty="0">
              <a:solidFill>
                <a:srgbClr val="980000"/>
              </a:solidFill>
              <a:latin typeface="Baskerville" panose="02020502070401020303"/>
            </a:endParaRPr>
          </a:p>
        </p:txBody>
      </p:sp>
      <p:sp>
        <p:nvSpPr>
          <p:cNvPr id="14" name="TextBox 13">
            <a:extLst>
              <a:ext uri="{FF2B5EF4-FFF2-40B4-BE49-F238E27FC236}">
                <a16:creationId xmlns:a16="http://schemas.microsoft.com/office/drawing/2014/main" id="{4F09573A-4AF6-4AD4-BA15-163D8420B8B7}"/>
              </a:ext>
            </a:extLst>
          </p:cNvPr>
          <p:cNvSpPr txBox="1"/>
          <p:nvPr/>
        </p:nvSpPr>
        <p:spPr>
          <a:xfrm>
            <a:off x="6205795" y="2597648"/>
            <a:ext cx="1431802" cy="307777"/>
          </a:xfrm>
          <a:prstGeom prst="rect">
            <a:avLst/>
          </a:prstGeom>
          <a:noFill/>
        </p:spPr>
        <p:txBody>
          <a:bodyPr wrap="none" rtlCol="0">
            <a:spAutoFit/>
          </a:bodyPr>
          <a:lstStyle/>
          <a:p>
            <a:r>
              <a:rPr lang="en-US" altLang="zh-CN" b="1" dirty="0">
                <a:solidFill>
                  <a:srgbClr val="980000"/>
                </a:solidFill>
                <a:latin typeface="Baskerville" panose="02020502070401020303"/>
              </a:rPr>
              <a:t>Score by category</a:t>
            </a:r>
            <a:endParaRPr lang="zh-CN" altLang="en-US" b="1" dirty="0">
              <a:solidFill>
                <a:srgbClr val="980000"/>
              </a:solidFill>
              <a:latin typeface="Baskerville" panose="02020502070401020303"/>
            </a:endParaRPr>
          </a:p>
        </p:txBody>
      </p:sp>
      <p:sp>
        <p:nvSpPr>
          <p:cNvPr id="7" name="TextBox 6"/>
          <p:cNvSpPr txBox="1"/>
          <p:nvPr/>
        </p:nvSpPr>
        <p:spPr>
          <a:xfrm>
            <a:off x="5391608" y="4528096"/>
            <a:ext cx="3635942" cy="600164"/>
          </a:xfrm>
          <a:prstGeom prst="rect">
            <a:avLst/>
          </a:prstGeom>
          <a:noFill/>
        </p:spPr>
        <p:txBody>
          <a:bodyPr wrap="square" rtlCol="0">
            <a:spAutoFit/>
          </a:bodyPr>
          <a:lstStyle/>
          <a:p>
            <a:r>
              <a:rPr lang="en-US" sz="1100" dirty="0"/>
              <a:t>© GRESB. All rights reserved. This content is excluded from </a:t>
            </a:r>
            <a:r>
              <a:rPr lang="en-US" sz="1100" dirty="0" smtClean="0"/>
              <a:t>our </a:t>
            </a:r>
            <a:r>
              <a:rPr lang="en-US" sz="1100" dirty="0"/>
              <a:t>Creative Commons license. For more information, </a:t>
            </a:r>
            <a:r>
              <a:rPr lang="en-US" sz="1100" dirty="0" smtClean="0"/>
              <a:t>see </a:t>
            </a:r>
            <a:r>
              <a:rPr lang="en-US" sz="1100" u="sng" dirty="0">
                <a:hlinkClick r:id="rId8"/>
              </a:rPr>
              <a:t>https://ocw.mit.edu/help/faq-fair-use/</a:t>
            </a:r>
            <a:r>
              <a:rPr lang="en-US" sz="1100" dirty="0"/>
              <a:t>. </a:t>
            </a:r>
          </a:p>
        </p:txBody>
      </p:sp>
    </p:spTree>
    <p:extLst>
      <p:ext uri="{BB962C8B-B14F-4D97-AF65-F5344CB8AC3E}">
        <p14:creationId xmlns:p14="http://schemas.microsoft.com/office/powerpoint/2010/main" val="299249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24F74C-99CC-40DE-BB5C-3EB41AEE8129}"/>
              </a:ext>
            </a:extLst>
          </p:cNvPr>
          <p:cNvSpPr>
            <a:spLocks noGrp="1"/>
          </p:cNvSpPr>
          <p:nvPr>
            <p:ph type="title"/>
          </p:nvPr>
        </p:nvSpPr>
        <p:spPr>
          <a:xfrm>
            <a:off x="391436" y="170906"/>
            <a:ext cx="8344643" cy="273905"/>
          </a:xfrm>
        </p:spPr>
        <p:txBody>
          <a:bodyPr>
            <a:normAutofit fontScale="90000"/>
          </a:bodyPr>
          <a:lstStyle/>
          <a:p>
            <a:r>
              <a:rPr lang="en-GB" altLang="zh-CN" dirty="0">
                <a:solidFill>
                  <a:schemeClr val="accent5">
                    <a:lumMod val="50000"/>
                  </a:schemeClr>
                </a:solidFill>
                <a:latin typeface="Baskerville" panose="02020502070401020303"/>
                <a:ea typeface="Kozuka Gothic Pr6N L" panose="020B0200000000000000" pitchFamily="34" charset="-128"/>
              </a:rPr>
              <a:t>GRESB: </a:t>
            </a:r>
            <a:r>
              <a:rPr lang="en-US" altLang="zh-CN" dirty="0">
                <a:solidFill>
                  <a:schemeClr val="accent5">
                    <a:lumMod val="50000"/>
                  </a:schemeClr>
                </a:solidFill>
                <a:latin typeface="Baskerville" panose="02020502070401020303"/>
                <a:ea typeface="Kozuka Gothic Pr6N L" panose="020B0200000000000000" pitchFamily="34" charset="-128"/>
              </a:rPr>
              <a:t>Benchmark Report</a:t>
            </a:r>
            <a:endParaRPr lang="en-NL" dirty="0"/>
          </a:p>
        </p:txBody>
      </p:sp>
      <p:pic>
        <p:nvPicPr>
          <p:cNvPr id="11" name="Picture 10">
            <a:extLst>
              <a:ext uri="{FF2B5EF4-FFF2-40B4-BE49-F238E27FC236}">
                <a16:creationId xmlns:a16="http://schemas.microsoft.com/office/drawing/2014/main" id="{9B22028A-19EF-4064-A399-DD97DFE3CD60}"/>
              </a:ext>
            </a:extLst>
          </p:cNvPr>
          <p:cNvPicPr>
            <a:picLocks noChangeAspect="1"/>
          </p:cNvPicPr>
          <p:nvPr/>
        </p:nvPicPr>
        <p:blipFill>
          <a:blip r:embed="rId3"/>
          <a:stretch>
            <a:fillRect/>
          </a:stretch>
        </p:blipFill>
        <p:spPr>
          <a:xfrm>
            <a:off x="1470114" y="1394220"/>
            <a:ext cx="5639119" cy="3081986"/>
          </a:xfrm>
          <a:prstGeom prst="rect">
            <a:avLst/>
          </a:prstGeom>
        </p:spPr>
      </p:pic>
      <p:sp>
        <p:nvSpPr>
          <p:cNvPr id="12" name="TextBox 11">
            <a:extLst>
              <a:ext uri="{FF2B5EF4-FFF2-40B4-BE49-F238E27FC236}">
                <a16:creationId xmlns:a16="http://schemas.microsoft.com/office/drawing/2014/main" id="{6DBFF262-3C8A-4DD0-827B-860325E0696E}"/>
              </a:ext>
            </a:extLst>
          </p:cNvPr>
          <p:cNvSpPr txBox="1"/>
          <p:nvPr/>
        </p:nvSpPr>
        <p:spPr>
          <a:xfrm>
            <a:off x="4289674" y="972892"/>
            <a:ext cx="2807179" cy="307777"/>
          </a:xfrm>
          <a:prstGeom prst="rect">
            <a:avLst/>
          </a:prstGeom>
          <a:noFill/>
        </p:spPr>
        <p:txBody>
          <a:bodyPr wrap="none" rtlCol="0">
            <a:spAutoFit/>
          </a:bodyPr>
          <a:lstStyle/>
          <a:p>
            <a:r>
              <a:rPr lang="en-US" altLang="zh-CN" dirty="0">
                <a:latin typeface="Baskerville" panose="02020502070401020303"/>
              </a:rPr>
              <a:t>Example: Boston Properties (</a:t>
            </a:r>
            <a:r>
              <a:rPr lang="en-US" altLang="zh-CN" dirty="0">
                <a:latin typeface="Baskerville" panose="02020502070401020303"/>
                <a:hlinkClick r:id="rId4"/>
              </a:rPr>
              <a:t>source</a:t>
            </a:r>
            <a:r>
              <a:rPr lang="en-US" altLang="zh-CN" dirty="0">
                <a:latin typeface="Baskerville" panose="02020502070401020303"/>
              </a:rPr>
              <a:t>)</a:t>
            </a:r>
            <a:endParaRPr lang="zh-CN" altLang="en-US" dirty="0">
              <a:latin typeface="Baskerville" panose="02020502070401020303"/>
            </a:endParaRPr>
          </a:p>
        </p:txBody>
      </p:sp>
      <p:sp>
        <p:nvSpPr>
          <p:cNvPr id="2" name="TextBox 1"/>
          <p:cNvSpPr txBox="1"/>
          <p:nvPr/>
        </p:nvSpPr>
        <p:spPr>
          <a:xfrm>
            <a:off x="3863788" y="4670439"/>
            <a:ext cx="5376793" cy="600164"/>
          </a:xfrm>
          <a:prstGeom prst="rect">
            <a:avLst/>
          </a:prstGeom>
          <a:noFill/>
        </p:spPr>
        <p:txBody>
          <a:bodyPr wrap="none" rtlCol="0">
            <a:spAutoFit/>
          </a:bodyPr>
          <a:lstStyle/>
          <a:p>
            <a:r>
              <a:rPr lang="en-US" sz="1100" dirty="0"/>
              <a:t>© </a:t>
            </a:r>
            <a:r>
              <a:rPr lang="en-US" sz="1100" dirty="0" smtClean="0"/>
              <a:t>Boston Properties. </a:t>
            </a:r>
            <a:r>
              <a:rPr lang="en-US" sz="1100" dirty="0"/>
              <a:t>All rights reserved. This content is excluded from our Creative </a:t>
            </a:r>
            <a:endParaRPr lang="en-US" sz="1100" dirty="0" smtClean="0"/>
          </a:p>
          <a:p>
            <a:r>
              <a:rPr lang="en-US" sz="1100" dirty="0" smtClean="0"/>
              <a:t>Commons </a:t>
            </a:r>
            <a:r>
              <a:rPr lang="en-US" sz="1100" dirty="0"/>
              <a:t>license. For more information, see </a:t>
            </a:r>
            <a:r>
              <a:rPr lang="en-US" sz="1100" u="sng" dirty="0">
                <a:hlinkClick r:id="rId5"/>
              </a:rPr>
              <a:t>https://ocw.mit.edu/help/faq-fair-use/</a:t>
            </a:r>
            <a:r>
              <a:rPr lang="en-US" sz="1100" dirty="0"/>
              <a:t>. </a:t>
            </a:r>
          </a:p>
          <a:p>
            <a:endParaRPr lang="en-US" sz="1100" dirty="0"/>
          </a:p>
        </p:txBody>
      </p:sp>
    </p:spTree>
    <p:extLst>
      <p:ext uri="{BB962C8B-B14F-4D97-AF65-F5344CB8AC3E}">
        <p14:creationId xmlns:p14="http://schemas.microsoft.com/office/powerpoint/2010/main" val="68374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Private Equity Real Estate Return and GRESB rating</a:t>
            </a:r>
            <a:endParaRPr dirty="0">
              <a:solidFill>
                <a:srgbClr val="1B4453"/>
              </a:solidFill>
              <a:latin typeface="Baskerville"/>
            </a:endParaRPr>
          </a:p>
        </p:txBody>
      </p:sp>
      <p:sp>
        <p:nvSpPr>
          <p:cNvPr id="5" name="Rectangle 4">
            <a:extLst>
              <a:ext uri="{FF2B5EF4-FFF2-40B4-BE49-F238E27FC236}">
                <a16:creationId xmlns:a16="http://schemas.microsoft.com/office/drawing/2014/main" id="{235B5C40-4262-334E-9AE6-1887ED1DD120}"/>
              </a:ext>
            </a:extLst>
          </p:cNvPr>
          <p:cNvSpPr/>
          <p:nvPr/>
        </p:nvSpPr>
        <p:spPr>
          <a:xfrm>
            <a:off x="2716116" y="4430278"/>
            <a:ext cx="5819262" cy="1061829"/>
          </a:xfrm>
          <a:prstGeom prst="rect">
            <a:avLst/>
          </a:prstGeom>
        </p:spPr>
        <p:txBody>
          <a:bodyPr wrap="square">
            <a:spAutoFit/>
          </a:bodyPr>
          <a:lstStyle/>
          <a:p>
            <a:r>
              <a:rPr lang="en-US" sz="1050" dirty="0">
                <a:solidFill>
                  <a:srgbClr val="222222"/>
                </a:solidFill>
                <a:latin typeface="Baskerville" panose="02020502070401020303"/>
              </a:rPr>
              <a:t>Devine, A., </a:t>
            </a:r>
            <a:r>
              <a:rPr lang="en-US" sz="1050" dirty="0" err="1">
                <a:solidFill>
                  <a:srgbClr val="222222"/>
                </a:solidFill>
                <a:latin typeface="Baskerville" panose="02020502070401020303"/>
              </a:rPr>
              <a:t>Sanderford</a:t>
            </a:r>
            <a:r>
              <a:rPr lang="en-US" sz="1050" dirty="0">
                <a:solidFill>
                  <a:srgbClr val="222222"/>
                </a:solidFill>
                <a:latin typeface="Baskerville" panose="02020502070401020303"/>
              </a:rPr>
              <a:t>, A., &amp; Wang, C. (2022). Sustainability and Private Equity Real Estate Returns. Journal of Real Estate Finance and Economics. © </a:t>
            </a:r>
            <a:r>
              <a:rPr lang="en-US" sz="1050" dirty="0" smtClean="0">
                <a:solidFill>
                  <a:srgbClr val="222222"/>
                </a:solidFill>
                <a:latin typeface="Baskerville" panose="02020502070401020303"/>
              </a:rPr>
              <a:t>Elsevier Inc. </a:t>
            </a:r>
            <a:r>
              <a:rPr lang="en-US" sz="1050" dirty="0">
                <a:solidFill>
                  <a:srgbClr val="222222"/>
                </a:solidFill>
                <a:latin typeface="Baskerville" panose="02020502070401020303"/>
              </a:rPr>
              <a:t>All rights reserved. This content is excluded from our Creative Commons license. For more information, see </a:t>
            </a:r>
            <a:r>
              <a:rPr lang="en-US" sz="1050" dirty="0">
                <a:solidFill>
                  <a:srgbClr val="222222"/>
                </a:solidFill>
                <a:latin typeface="Baskerville" panose="02020502070401020303"/>
                <a:hlinkClick r:id="rId3"/>
              </a:rPr>
              <a:t>https://ocw.mit.edu/help/faq-fair-use/</a:t>
            </a:r>
            <a:r>
              <a:rPr lang="en-US" sz="1050" dirty="0">
                <a:solidFill>
                  <a:srgbClr val="222222"/>
                </a:solidFill>
                <a:latin typeface="Baskerville" panose="02020502070401020303"/>
              </a:rPr>
              <a:t>.</a:t>
            </a:r>
          </a:p>
          <a:p>
            <a:endParaRPr lang="en-US" sz="1050" dirty="0">
              <a:solidFill>
                <a:srgbClr val="222222"/>
              </a:solidFill>
              <a:latin typeface="Baskerville" panose="02020502070401020303"/>
            </a:endParaRPr>
          </a:p>
          <a:p>
            <a:endParaRPr lang="en-US" sz="1050" dirty="0">
              <a:solidFill>
                <a:srgbClr val="222222"/>
              </a:solidFill>
              <a:latin typeface="Baskerville" panose="02020502070401020303"/>
            </a:endParaRPr>
          </a:p>
        </p:txBody>
      </p:sp>
      <p:sp>
        <p:nvSpPr>
          <p:cNvPr id="3" name="Rectangle 2">
            <a:extLst>
              <a:ext uri="{FF2B5EF4-FFF2-40B4-BE49-F238E27FC236}">
                <a16:creationId xmlns:a16="http://schemas.microsoft.com/office/drawing/2014/main" id="{3E2AC279-2E00-024F-8312-9717701098E5}"/>
              </a:ext>
            </a:extLst>
          </p:cNvPr>
          <p:cNvSpPr/>
          <p:nvPr/>
        </p:nvSpPr>
        <p:spPr>
          <a:xfrm>
            <a:off x="481519" y="874052"/>
            <a:ext cx="8180962" cy="1815882"/>
          </a:xfrm>
          <a:prstGeom prst="rect">
            <a:avLst/>
          </a:prstGeom>
        </p:spPr>
        <p:txBody>
          <a:bodyPr wrap="square">
            <a:spAutoFit/>
          </a:bodyPr>
          <a:lstStyle/>
          <a:p>
            <a:r>
              <a:rPr lang="en-US" b="1" dirty="0">
                <a:latin typeface="Baskerville"/>
              </a:rPr>
              <a:t>How ﻿GRESB ESG disclosure impact private equity real estate return?</a:t>
            </a: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r>
              <a:rPr lang="en-US" dirty="0">
                <a:latin typeface="Baskerville"/>
              </a:rPr>
              <a:t>﻿Substantial adoption of GRESB in private (non-listed) funds/firms.</a:t>
            </a:r>
            <a:br>
              <a:rPr lang="en-US" dirty="0">
                <a:latin typeface="Baskerville"/>
              </a:rPr>
            </a:br>
            <a:endParaRPr lang="en-US" dirty="0">
              <a:latin typeface="Baskerville"/>
            </a:endParaRPr>
          </a:p>
          <a:p>
            <a:pPr marL="285750" indent="-285750">
              <a:buFont typeface="Arial" panose="020B0604020202020204" pitchFamily="34" charset="0"/>
              <a:buChar char="•"/>
            </a:pPr>
            <a:r>
              <a:rPr lang="en-US" dirty="0">
                <a:latin typeface="Baskerville"/>
              </a:rPr>
              <a:t>GRESB  participation  and  performance  are  both  significant  predictors of fund returns.</a:t>
            </a:r>
          </a:p>
          <a:p>
            <a:pPr marL="285750" indent="-285750">
              <a:buFont typeface="Arial" panose="020B0604020202020204" pitchFamily="34" charset="0"/>
              <a:buChar char="•"/>
            </a:pPr>
            <a:endParaRPr lang="en-US" dirty="0">
              <a:latin typeface="Baskerville"/>
            </a:endParaRPr>
          </a:p>
          <a:p>
            <a:endParaRPr lang="en-US" dirty="0"/>
          </a:p>
          <a:p>
            <a:endParaRPr lang="en-US" dirty="0"/>
          </a:p>
        </p:txBody>
      </p:sp>
      <p:pic>
        <p:nvPicPr>
          <p:cNvPr id="2" name="Picture 1">
            <a:extLst>
              <a:ext uri="{FF2B5EF4-FFF2-40B4-BE49-F238E27FC236}">
                <a16:creationId xmlns:a16="http://schemas.microsoft.com/office/drawing/2014/main" id="{A0E06089-2BB8-42C6-ACDD-00B0726651B3}"/>
              </a:ext>
            </a:extLst>
          </p:cNvPr>
          <p:cNvPicPr>
            <a:picLocks noChangeAspect="1"/>
          </p:cNvPicPr>
          <p:nvPr/>
        </p:nvPicPr>
        <p:blipFill>
          <a:blip r:embed="rId4"/>
          <a:stretch>
            <a:fillRect/>
          </a:stretch>
        </p:blipFill>
        <p:spPr>
          <a:xfrm>
            <a:off x="164242" y="2235635"/>
            <a:ext cx="3401696" cy="2194643"/>
          </a:xfrm>
          <a:prstGeom prst="rect">
            <a:avLst/>
          </a:prstGeom>
        </p:spPr>
      </p:pic>
      <p:pic>
        <p:nvPicPr>
          <p:cNvPr id="6" name="Picture 5">
            <a:extLst>
              <a:ext uri="{FF2B5EF4-FFF2-40B4-BE49-F238E27FC236}">
                <a16:creationId xmlns:a16="http://schemas.microsoft.com/office/drawing/2014/main" id="{D8FD33AF-3B0A-4333-AAE4-40CF95584703}"/>
              </a:ext>
            </a:extLst>
          </p:cNvPr>
          <p:cNvPicPr>
            <a:picLocks noChangeAspect="1"/>
          </p:cNvPicPr>
          <p:nvPr/>
        </p:nvPicPr>
        <p:blipFill>
          <a:blip r:embed="rId5"/>
          <a:stretch>
            <a:fillRect/>
          </a:stretch>
        </p:blipFill>
        <p:spPr>
          <a:xfrm>
            <a:off x="3640752" y="2352406"/>
            <a:ext cx="5096543" cy="1894599"/>
          </a:xfrm>
          <a:prstGeom prst="rect">
            <a:avLst/>
          </a:prstGeom>
        </p:spPr>
      </p:pic>
    </p:spTree>
    <p:extLst>
      <p:ext uri="{BB962C8B-B14F-4D97-AF65-F5344CB8AC3E}">
        <p14:creationId xmlns:p14="http://schemas.microsoft.com/office/powerpoint/2010/main" val="3156455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REITs Performance and GRESB rating</a:t>
            </a:r>
            <a:endParaRPr dirty="0">
              <a:solidFill>
                <a:srgbClr val="1B4453"/>
              </a:solidFill>
              <a:latin typeface="Baskerville"/>
            </a:endParaRPr>
          </a:p>
        </p:txBody>
      </p:sp>
      <p:sp>
        <p:nvSpPr>
          <p:cNvPr id="5" name="Rectangle 4">
            <a:extLst>
              <a:ext uri="{FF2B5EF4-FFF2-40B4-BE49-F238E27FC236}">
                <a16:creationId xmlns:a16="http://schemas.microsoft.com/office/drawing/2014/main" id="{235B5C40-4262-334E-9AE6-1887ED1DD120}"/>
              </a:ext>
            </a:extLst>
          </p:cNvPr>
          <p:cNvSpPr/>
          <p:nvPr/>
        </p:nvSpPr>
        <p:spPr>
          <a:xfrm>
            <a:off x="2682164" y="4593094"/>
            <a:ext cx="6605272" cy="738664"/>
          </a:xfrm>
          <a:prstGeom prst="rect">
            <a:avLst/>
          </a:prstGeom>
        </p:spPr>
        <p:txBody>
          <a:bodyPr wrap="square">
            <a:spAutoFit/>
          </a:bodyPr>
          <a:lstStyle/>
          <a:p>
            <a:r>
              <a:rPr lang="en-US" sz="1050" dirty="0" err="1">
                <a:solidFill>
                  <a:srgbClr val="222222"/>
                </a:solidFill>
                <a:latin typeface="Baskerville" panose="02020502070401020303"/>
              </a:rPr>
              <a:t>Fuerst</a:t>
            </a:r>
            <a:r>
              <a:rPr lang="en-US" sz="1050" dirty="0">
                <a:solidFill>
                  <a:srgbClr val="222222"/>
                </a:solidFill>
                <a:latin typeface="Baskerville" panose="02020502070401020303"/>
              </a:rPr>
              <a:t>, F. (2015). The financial rewards of sustainability: A global performance study of real estate investment trusts. Available at SSRN 2619434. © Elsevier Inc. All rights reserved. This content is excluded from our Creative Commons license. For more information, see </a:t>
            </a:r>
            <a:r>
              <a:rPr lang="en-US" sz="1050" dirty="0">
                <a:solidFill>
                  <a:srgbClr val="222222"/>
                </a:solidFill>
                <a:latin typeface="Baskerville" panose="02020502070401020303"/>
                <a:hlinkClick r:id="rId3"/>
              </a:rPr>
              <a:t>https://ocw.mit.edu/help/faq-fair-use/</a:t>
            </a:r>
            <a:r>
              <a:rPr lang="en-US" sz="1050" dirty="0">
                <a:solidFill>
                  <a:srgbClr val="222222"/>
                </a:solidFill>
                <a:latin typeface="Baskerville" panose="02020502070401020303"/>
              </a:rPr>
              <a:t>.</a:t>
            </a:r>
          </a:p>
          <a:p>
            <a:endParaRPr lang="en-US" sz="1050" dirty="0">
              <a:solidFill>
                <a:srgbClr val="222222"/>
              </a:solidFill>
              <a:latin typeface="Baskerville" panose="02020502070401020303"/>
            </a:endParaRPr>
          </a:p>
        </p:txBody>
      </p:sp>
      <p:sp>
        <p:nvSpPr>
          <p:cNvPr id="3" name="Rectangle 2">
            <a:extLst>
              <a:ext uri="{FF2B5EF4-FFF2-40B4-BE49-F238E27FC236}">
                <a16:creationId xmlns:a16="http://schemas.microsoft.com/office/drawing/2014/main" id="{3E2AC279-2E00-024F-8312-9717701098E5}"/>
              </a:ext>
            </a:extLst>
          </p:cNvPr>
          <p:cNvSpPr/>
          <p:nvPr/>
        </p:nvSpPr>
        <p:spPr>
          <a:xfrm>
            <a:off x="481519" y="1004222"/>
            <a:ext cx="8180962" cy="1169551"/>
          </a:xfrm>
          <a:prstGeom prst="rect">
            <a:avLst/>
          </a:prstGeom>
        </p:spPr>
        <p:txBody>
          <a:bodyPr wrap="square">
            <a:spAutoFit/>
          </a:bodyPr>
          <a:lstStyle/>
          <a:p>
            <a:r>
              <a:rPr lang="en-US" b="1" dirty="0">
                <a:latin typeface="Baskerville"/>
              </a:rPr>
              <a:t>How ﻿GRESB ESG disclosure impact REIT performance?</a:t>
            </a: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r>
              <a:rPr lang="en-US" dirty="0">
                <a:latin typeface="Baskerville"/>
              </a:rPr>
              <a:t>﻿GRESB ESG disclosure levels are positively associated with REITs’ operational performance (ROA and ROE), while less salient for stock market performance. </a:t>
            </a:r>
            <a:endParaRPr lang="en-US" dirty="0"/>
          </a:p>
          <a:p>
            <a:endParaRPr lang="en-US" dirty="0"/>
          </a:p>
        </p:txBody>
      </p:sp>
      <p:pic>
        <p:nvPicPr>
          <p:cNvPr id="2" name="Picture 1">
            <a:extLst>
              <a:ext uri="{FF2B5EF4-FFF2-40B4-BE49-F238E27FC236}">
                <a16:creationId xmlns:a16="http://schemas.microsoft.com/office/drawing/2014/main" id="{EFE3D2B0-6864-4669-A393-B129C8C494BA}"/>
              </a:ext>
            </a:extLst>
          </p:cNvPr>
          <p:cNvPicPr>
            <a:picLocks noChangeAspect="1"/>
          </p:cNvPicPr>
          <p:nvPr/>
        </p:nvPicPr>
        <p:blipFill>
          <a:blip r:embed="rId4"/>
          <a:stretch>
            <a:fillRect/>
          </a:stretch>
        </p:blipFill>
        <p:spPr>
          <a:xfrm>
            <a:off x="380082" y="2173773"/>
            <a:ext cx="8180962" cy="1872853"/>
          </a:xfrm>
          <a:prstGeom prst="rect">
            <a:avLst/>
          </a:prstGeom>
        </p:spPr>
      </p:pic>
    </p:spTree>
    <p:extLst>
      <p:ext uri="{BB962C8B-B14F-4D97-AF65-F5344CB8AC3E}">
        <p14:creationId xmlns:p14="http://schemas.microsoft.com/office/powerpoint/2010/main" val="555613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REIT Financing and GRESB rating</a:t>
            </a:r>
            <a:endParaRPr dirty="0">
              <a:solidFill>
                <a:srgbClr val="1B4453"/>
              </a:solidFill>
              <a:latin typeface="Baskerville"/>
            </a:endParaRPr>
          </a:p>
        </p:txBody>
      </p:sp>
      <p:sp>
        <p:nvSpPr>
          <p:cNvPr id="5" name="Rectangle 4">
            <a:extLst>
              <a:ext uri="{FF2B5EF4-FFF2-40B4-BE49-F238E27FC236}">
                <a16:creationId xmlns:a16="http://schemas.microsoft.com/office/drawing/2014/main" id="{235B5C40-4262-334E-9AE6-1887ED1DD120}"/>
              </a:ext>
            </a:extLst>
          </p:cNvPr>
          <p:cNvSpPr/>
          <p:nvPr/>
        </p:nvSpPr>
        <p:spPr>
          <a:xfrm>
            <a:off x="2762656" y="4456330"/>
            <a:ext cx="6381344" cy="900246"/>
          </a:xfrm>
          <a:prstGeom prst="rect">
            <a:avLst/>
          </a:prstGeom>
        </p:spPr>
        <p:txBody>
          <a:bodyPr wrap="square">
            <a:spAutoFit/>
          </a:bodyPr>
          <a:lstStyle/>
          <a:p>
            <a:r>
              <a:rPr lang="en-US" sz="1050" dirty="0">
                <a:solidFill>
                  <a:srgbClr val="222222"/>
                </a:solidFill>
                <a:latin typeface="Baskerville" panose="02020502070401020303"/>
              </a:rPr>
              <a:t>Feng, Z. and Wu, Z., 2021. ESG disclosure, REIT debt financing and firm </a:t>
            </a:r>
            <a:r>
              <a:rPr lang="en-US" sz="1050" dirty="0" smtClean="0">
                <a:solidFill>
                  <a:srgbClr val="222222"/>
                </a:solidFill>
                <a:latin typeface="Baskerville" panose="02020502070401020303"/>
              </a:rPr>
              <a:t>value. The </a:t>
            </a:r>
            <a:r>
              <a:rPr lang="en-US" sz="1050" dirty="0">
                <a:solidFill>
                  <a:srgbClr val="222222"/>
                </a:solidFill>
                <a:latin typeface="Baskerville" panose="02020502070401020303"/>
              </a:rPr>
              <a:t>Journal of Real Estate Finance and Economics, pp.1-35. © Springer </a:t>
            </a:r>
            <a:r>
              <a:rPr lang="en-US" sz="1050" dirty="0" smtClean="0">
                <a:solidFill>
                  <a:srgbClr val="222222"/>
                </a:solidFill>
                <a:latin typeface="Baskerville" panose="02020502070401020303"/>
              </a:rPr>
              <a:t>Nature. </a:t>
            </a:r>
            <a:r>
              <a:rPr lang="en-US" sz="1050" dirty="0">
                <a:solidFill>
                  <a:srgbClr val="222222"/>
                </a:solidFill>
                <a:latin typeface="Baskerville" panose="02020502070401020303"/>
              </a:rPr>
              <a:t>All rights reserved. This content is excluded from our Creative Commons license. For more information, see </a:t>
            </a:r>
            <a:r>
              <a:rPr lang="en-US" sz="1050" dirty="0">
                <a:solidFill>
                  <a:srgbClr val="222222"/>
                </a:solidFill>
                <a:latin typeface="Baskerville" panose="02020502070401020303"/>
                <a:hlinkClick r:id="rId3"/>
              </a:rPr>
              <a:t>https://ocw.mit.edu/help/faq-fair-use/</a:t>
            </a:r>
            <a:r>
              <a:rPr lang="en-US" sz="1050" dirty="0">
                <a:solidFill>
                  <a:srgbClr val="222222"/>
                </a:solidFill>
                <a:latin typeface="Baskerville" panose="02020502070401020303"/>
              </a:rPr>
              <a:t>.</a:t>
            </a:r>
          </a:p>
          <a:p>
            <a:endParaRPr lang="en-US" sz="1050" dirty="0">
              <a:solidFill>
                <a:srgbClr val="222222"/>
              </a:solidFill>
              <a:latin typeface="Baskerville" panose="02020502070401020303"/>
            </a:endParaRPr>
          </a:p>
          <a:p>
            <a:endParaRPr lang="en-US" sz="1050" dirty="0">
              <a:solidFill>
                <a:srgbClr val="222222"/>
              </a:solidFill>
              <a:latin typeface="Baskerville" panose="02020502070401020303"/>
            </a:endParaRPr>
          </a:p>
        </p:txBody>
      </p:sp>
      <p:sp>
        <p:nvSpPr>
          <p:cNvPr id="3" name="Rectangle 2">
            <a:extLst>
              <a:ext uri="{FF2B5EF4-FFF2-40B4-BE49-F238E27FC236}">
                <a16:creationId xmlns:a16="http://schemas.microsoft.com/office/drawing/2014/main" id="{3E2AC279-2E00-024F-8312-9717701098E5}"/>
              </a:ext>
            </a:extLst>
          </p:cNvPr>
          <p:cNvSpPr/>
          <p:nvPr/>
        </p:nvSpPr>
        <p:spPr>
          <a:xfrm>
            <a:off x="481519" y="1004222"/>
            <a:ext cx="8180962" cy="1600438"/>
          </a:xfrm>
          <a:prstGeom prst="rect">
            <a:avLst/>
          </a:prstGeom>
        </p:spPr>
        <p:txBody>
          <a:bodyPr wrap="square">
            <a:spAutoFit/>
          </a:bodyPr>
          <a:lstStyle/>
          <a:p>
            <a:r>
              <a:rPr lang="en-US" b="1" dirty="0">
                <a:latin typeface="Baskerville"/>
              </a:rPr>
              <a:t>How ﻿GRESB ESG disclosure impact debt financing for green REITs?</a:t>
            </a: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r>
              <a:rPr lang="en-US" dirty="0">
                <a:latin typeface="Baskerville"/>
              </a:rPr>
              <a:t>﻿Strong, negative relation between ESG disclosure level and the interest payments for REITs</a:t>
            </a: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r>
              <a:rPr lang="en-US" dirty="0">
                <a:latin typeface="Baskerville"/>
              </a:rPr>
              <a:t>Higher corporate credit ratings (i.e., ﻿S&amp;P’s AAA, BBB,…)</a:t>
            </a:r>
          </a:p>
          <a:p>
            <a:endParaRPr lang="en-US" dirty="0"/>
          </a:p>
          <a:p>
            <a:endParaRPr lang="en-US" dirty="0"/>
          </a:p>
        </p:txBody>
      </p:sp>
      <p:pic>
        <p:nvPicPr>
          <p:cNvPr id="4" name="Picture 3">
            <a:extLst>
              <a:ext uri="{FF2B5EF4-FFF2-40B4-BE49-F238E27FC236}">
                <a16:creationId xmlns:a16="http://schemas.microsoft.com/office/drawing/2014/main" id="{4FB59B57-66FD-FB4A-8B85-3ADAAB3C4316}"/>
              </a:ext>
            </a:extLst>
          </p:cNvPr>
          <p:cNvPicPr>
            <a:picLocks noChangeAspect="1"/>
          </p:cNvPicPr>
          <p:nvPr/>
        </p:nvPicPr>
        <p:blipFill>
          <a:blip r:embed="rId4"/>
          <a:stretch>
            <a:fillRect/>
          </a:stretch>
        </p:blipFill>
        <p:spPr>
          <a:xfrm>
            <a:off x="1716932" y="2290618"/>
            <a:ext cx="5710136" cy="2085029"/>
          </a:xfrm>
          <a:prstGeom prst="rect">
            <a:avLst/>
          </a:prstGeom>
        </p:spPr>
      </p:pic>
    </p:spTree>
    <p:extLst>
      <p:ext uri="{BB962C8B-B14F-4D97-AF65-F5344CB8AC3E}">
        <p14:creationId xmlns:p14="http://schemas.microsoft.com/office/powerpoint/2010/main" val="287475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311700" y="26760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993333"/>
                </a:solidFill>
                <a:latin typeface="Baskerville"/>
              </a:rPr>
              <a:t>Out</a:t>
            </a:r>
            <a:r>
              <a:rPr lang="en-US" altLang="zh-CN" sz="3200" dirty="0">
                <a:solidFill>
                  <a:srgbClr val="993333"/>
                </a:solidFill>
                <a:latin typeface="Baskerville"/>
              </a:rPr>
              <a:t>line</a:t>
            </a:r>
            <a:endParaRPr sz="3600" dirty="0">
              <a:latin typeface="Baskerville"/>
            </a:endParaRPr>
          </a:p>
        </p:txBody>
      </p:sp>
      <p:sp>
        <p:nvSpPr>
          <p:cNvPr id="209" name="Google Shape;209;p27"/>
          <p:cNvSpPr txBox="1">
            <a:spLocks noGrp="1"/>
          </p:cNvSpPr>
          <p:nvPr>
            <p:ph type="body" idx="1"/>
          </p:nvPr>
        </p:nvSpPr>
        <p:spPr>
          <a:xfrm>
            <a:off x="311700" y="946300"/>
            <a:ext cx="8520600" cy="3718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SzPts val="1800"/>
              <a:buChar char="●"/>
            </a:pPr>
            <a:r>
              <a:rPr lang="en-US" altLang="zh-CN" sz="2400" dirty="0">
                <a:solidFill>
                  <a:srgbClr val="9D0405"/>
                </a:solidFill>
                <a:latin typeface="Baskerville"/>
              </a:rPr>
              <a:t>Sustainable</a:t>
            </a:r>
            <a:r>
              <a:rPr lang="zh-CN" altLang="en-US" sz="2400" dirty="0">
                <a:solidFill>
                  <a:srgbClr val="9D0405"/>
                </a:solidFill>
                <a:latin typeface="Baskerville"/>
              </a:rPr>
              <a:t> </a:t>
            </a:r>
            <a:r>
              <a:rPr lang="en-US" altLang="zh-CN" sz="2400" dirty="0">
                <a:solidFill>
                  <a:srgbClr val="9D0405"/>
                </a:solidFill>
                <a:latin typeface="Baskerville"/>
              </a:rPr>
              <a:t>real</a:t>
            </a:r>
            <a:r>
              <a:rPr lang="zh-CN" altLang="en-US" sz="2400" dirty="0">
                <a:solidFill>
                  <a:srgbClr val="9D0405"/>
                </a:solidFill>
                <a:latin typeface="Baskerville"/>
              </a:rPr>
              <a:t> </a:t>
            </a:r>
            <a:r>
              <a:rPr lang="en-US" altLang="zh-CN" sz="2400" dirty="0">
                <a:solidFill>
                  <a:srgbClr val="9D0405"/>
                </a:solidFill>
                <a:latin typeface="Baskerville"/>
              </a:rPr>
              <a:t>estate</a:t>
            </a:r>
            <a:r>
              <a:rPr lang="zh-CN" altLang="en-US" sz="2400" dirty="0">
                <a:solidFill>
                  <a:srgbClr val="9D0405"/>
                </a:solidFill>
                <a:latin typeface="Baskerville"/>
              </a:rPr>
              <a:t> </a:t>
            </a:r>
            <a:r>
              <a:rPr lang="en-US" altLang="zh-CN" sz="2400" dirty="0">
                <a:solidFill>
                  <a:srgbClr val="9D0405"/>
                </a:solidFill>
                <a:latin typeface="Baskerville"/>
              </a:rPr>
              <a:t>investments</a:t>
            </a:r>
            <a:r>
              <a:rPr lang="zh-CN" altLang="en-US" sz="2400" dirty="0">
                <a:solidFill>
                  <a:srgbClr val="9D0405"/>
                </a:solidFill>
                <a:latin typeface="Baskerville"/>
              </a:rPr>
              <a:t> </a:t>
            </a:r>
            <a:r>
              <a:rPr lang="en-US" altLang="zh-CN" sz="2400" dirty="0">
                <a:solidFill>
                  <a:srgbClr val="9D0405"/>
                </a:solidFill>
                <a:latin typeface="Baskerville"/>
              </a:rPr>
              <a:t>at</a:t>
            </a:r>
            <a:r>
              <a:rPr lang="zh-CN" altLang="en-US" sz="2400" dirty="0">
                <a:solidFill>
                  <a:srgbClr val="9D0405"/>
                </a:solidFill>
                <a:latin typeface="Baskerville"/>
              </a:rPr>
              <a:t> </a:t>
            </a:r>
            <a:r>
              <a:rPr lang="en-US" altLang="zh-CN" sz="2400" dirty="0">
                <a:solidFill>
                  <a:srgbClr val="9D0405"/>
                </a:solidFill>
                <a:latin typeface="Baskerville"/>
              </a:rPr>
              <a:t>portfolio</a:t>
            </a:r>
            <a:r>
              <a:rPr lang="zh-CN" altLang="en-US" sz="2400" dirty="0">
                <a:solidFill>
                  <a:srgbClr val="9D0405"/>
                </a:solidFill>
                <a:latin typeface="Baskerville"/>
              </a:rPr>
              <a:t> </a:t>
            </a:r>
            <a:r>
              <a:rPr lang="en-US" altLang="zh-CN" sz="2400" dirty="0">
                <a:solidFill>
                  <a:srgbClr val="9D0405"/>
                </a:solidFill>
                <a:latin typeface="Baskerville"/>
              </a:rPr>
              <a:t>level</a:t>
            </a:r>
            <a:endParaRPr lang="en-US" sz="2400" dirty="0">
              <a:solidFill>
                <a:srgbClr val="9D0405"/>
              </a:solidFill>
              <a:latin typeface="Baskerville"/>
            </a:endParaRPr>
          </a:p>
          <a:p>
            <a:pPr lvl="1" indent="-342900">
              <a:lnSpc>
                <a:spcPct val="100000"/>
              </a:lnSpc>
              <a:spcBef>
                <a:spcPts val="600"/>
              </a:spcBef>
              <a:buSzPts val="1800"/>
              <a:buChar char="●"/>
            </a:pPr>
            <a:r>
              <a:rPr lang="en-US" altLang="zh-CN" sz="2000" dirty="0">
                <a:solidFill>
                  <a:srgbClr val="9D0405"/>
                </a:solidFill>
                <a:latin typeface="Baskerville"/>
              </a:rPr>
              <a:t>Equity: Real Estate Investment Trusts (REITs)</a:t>
            </a:r>
            <a:endParaRPr lang="en-US" sz="2000" dirty="0">
              <a:solidFill>
                <a:srgbClr val="9D0405"/>
              </a:solidFill>
              <a:latin typeface="Baskerville"/>
            </a:endParaRPr>
          </a:p>
          <a:p>
            <a:pPr lvl="1" indent="-342900">
              <a:lnSpc>
                <a:spcPct val="100000"/>
              </a:lnSpc>
              <a:spcBef>
                <a:spcPts val="600"/>
              </a:spcBef>
              <a:buSzPts val="1800"/>
              <a:buChar char="●"/>
            </a:pPr>
            <a:r>
              <a:rPr lang="en-US" altLang="zh-CN" sz="2000" dirty="0">
                <a:solidFill>
                  <a:schemeClr val="tx1"/>
                </a:solidFill>
                <a:latin typeface="Baskerville"/>
              </a:rPr>
              <a:t>Debt: Green Bond</a:t>
            </a:r>
          </a:p>
          <a:p>
            <a:pPr marL="571500" lvl="1" indent="0">
              <a:lnSpc>
                <a:spcPct val="100000"/>
              </a:lnSpc>
              <a:spcBef>
                <a:spcPts val="600"/>
              </a:spcBef>
              <a:buSzPts val="1800"/>
              <a:buNone/>
            </a:pPr>
            <a:endParaRPr lang="en-US" sz="2000" dirty="0">
              <a:solidFill>
                <a:schemeClr val="tx1"/>
              </a:solidFill>
              <a:latin typeface="Baskerville"/>
            </a:endParaRPr>
          </a:p>
          <a:p>
            <a:pPr>
              <a:lnSpc>
                <a:spcPct val="100000"/>
              </a:lnSpc>
              <a:spcBef>
                <a:spcPts val="600"/>
              </a:spcBef>
            </a:pPr>
            <a:r>
              <a:rPr lang="en-US" sz="2400" dirty="0">
                <a:solidFill>
                  <a:schemeClr val="tx1"/>
                </a:solidFill>
                <a:latin typeface="Baskerville"/>
              </a:rPr>
              <a:t>Benchmarking &amp; Disclosure</a:t>
            </a:r>
          </a:p>
        </p:txBody>
      </p:sp>
      <p:sp>
        <p:nvSpPr>
          <p:cNvPr id="210" name="Google Shape;210;p27"/>
          <p:cNvSpPr txBox="1"/>
          <p:nvPr/>
        </p:nvSpPr>
        <p:spPr>
          <a:xfrm>
            <a:off x="50850" y="4321900"/>
            <a:ext cx="9042300" cy="685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900">
              <a:solidFill>
                <a:schemeClr val="dk2"/>
              </a:solidFill>
            </a:endParaRPr>
          </a:p>
        </p:txBody>
      </p:sp>
    </p:spTree>
    <p:extLst>
      <p:ext uri="{BB962C8B-B14F-4D97-AF65-F5344CB8AC3E}">
        <p14:creationId xmlns:p14="http://schemas.microsoft.com/office/powerpoint/2010/main" val="1313487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10"/>
          <p:cNvSpPr txBox="1"/>
          <p:nvPr/>
        </p:nvSpPr>
        <p:spPr>
          <a:xfrm>
            <a:off x="8316912" y="4767262"/>
            <a:ext cx="719100" cy="274500"/>
          </a:xfrm>
          <a:prstGeom prst="rect">
            <a:avLst/>
          </a:prstGeom>
          <a:noFill/>
          <a:ln>
            <a:noFill/>
          </a:ln>
        </p:spPr>
        <p:txBody>
          <a:bodyPr spcFirstLastPara="1" wrap="square" lIns="91425" tIns="45694" rIns="91425" bIns="45694" anchor="ctr" anchorCtr="0">
            <a:noAutofit/>
          </a:bodyPr>
          <a:lstStyle/>
          <a:p>
            <a:pPr algn="r">
              <a:buClr>
                <a:srgbClr val="93979A"/>
              </a:buClr>
              <a:buSzPts val="1600"/>
            </a:pPr>
            <a:fld id="{00000000-1234-1234-1234-123412341234}" type="slidenum">
              <a:rPr lang="de-DE" sz="1200">
                <a:solidFill>
                  <a:srgbClr val="93979A"/>
                </a:solidFill>
              </a:rPr>
              <a:pPr algn="r">
                <a:buClr>
                  <a:srgbClr val="93979A"/>
                </a:buClr>
                <a:buSzPts val="1600"/>
              </a:pPr>
              <a:t>30</a:t>
            </a:fld>
            <a:endParaRPr sz="1425"/>
          </a:p>
        </p:txBody>
      </p:sp>
      <p:sp>
        <p:nvSpPr>
          <p:cNvPr id="663" name="Google Shape;663;p110"/>
          <p:cNvSpPr txBox="1">
            <a:spLocks noGrp="1"/>
          </p:cNvSpPr>
          <p:nvPr>
            <p:ph type="title"/>
          </p:nvPr>
        </p:nvSpPr>
        <p:spPr>
          <a:xfrm>
            <a:off x="250825" y="127000"/>
            <a:ext cx="8642475" cy="576225"/>
          </a:xfrm>
          <a:prstGeom prst="rect">
            <a:avLst/>
          </a:prstGeom>
          <a:noFill/>
          <a:ln>
            <a:noFill/>
          </a:ln>
        </p:spPr>
        <p:txBody>
          <a:bodyPr spcFirstLastPara="1" wrap="square" lIns="91425" tIns="45694" rIns="91425" bIns="45694" anchor="t" anchorCtr="0">
            <a:noAutofit/>
          </a:bodyPr>
          <a:lstStyle/>
          <a:p>
            <a:r>
              <a:rPr lang="de-DE" dirty="0">
                <a:solidFill>
                  <a:schemeClr val="accent5">
                    <a:lumMod val="50000"/>
                  </a:schemeClr>
                </a:solidFill>
                <a:latin typeface="Baskerville" panose="02020502070401020303"/>
                <a:ea typeface="Source Sans Pro"/>
                <a:cs typeface="Source Sans Pro"/>
                <a:sym typeface="Source Sans Pro"/>
              </a:rPr>
              <a:t>Dis</a:t>
            </a:r>
            <a:r>
              <a:rPr lang="en-US" altLang="zh-CN" dirty="0">
                <a:solidFill>
                  <a:schemeClr val="accent5">
                    <a:lumMod val="50000"/>
                  </a:schemeClr>
                </a:solidFill>
                <a:latin typeface="Baskerville" panose="02020502070401020303"/>
                <a:ea typeface="Source Sans Pro"/>
                <a:cs typeface="Source Sans Pro"/>
                <a:sym typeface="Source Sans Pro"/>
              </a:rPr>
              <a:t>closure</a:t>
            </a:r>
            <a:r>
              <a:rPr lang="zh-CN" altLang="en-US" dirty="0">
                <a:solidFill>
                  <a:schemeClr val="accent5">
                    <a:lumMod val="50000"/>
                  </a:schemeClr>
                </a:solidFill>
                <a:latin typeface="Baskerville" panose="02020502070401020303"/>
                <a:ea typeface="Source Sans Pro"/>
                <a:cs typeface="Source Sans Pro"/>
                <a:sym typeface="Source Sans Pro"/>
              </a:rPr>
              <a:t> </a:t>
            </a:r>
            <a:r>
              <a:rPr lang="en-US" altLang="zh-CN" dirty="0">
                <a:solidFill>
                  <a:schemeClr val="accent5">
                    <a:lumMod val="50000"/>
                  </a:schemeClr>
                </a:solidFill>
                <a:latin typeface="Baskerville" panose="02020502070401020303"/>
                <a:ea typeface="Source Sans Pro"/>
                <a:cs typeface="Source Sans Pro"/>
                <a:sym typeface="Source Sans Pro"/>
              </a:rPr>
              <a:t>and</a:t>
            </a:r>
            <a:r>
              <a:rPr lang="zh-CN" altLang="en-US" dirty="0">
                <a:solidFill>
                  <a:schemeClr val="accent5">
                    <a:lumMod val="50000"/>
                  </a:schemeClr>
                </a:solidFill>
                <a:latin typeface="Baskerville" panose="02020502070401020303"/>
                <a:ea typeface="Source Sans Pro"/>
                <a:cs typeface="Source Sans Pro"/>
                <a:sym typeface="Source Sans Pro"/>
              </a:rPr>
              <a:t> </a:t>
            </a:r>
            <a:r>
              <a:rPr lang="en-US" altLang="zh-CN" dirty="0">
                <a:solidFill>
                  <a:schemeClr val="accent5">
                    <a:lumMod val="50000"/>
                  </a:schemeClr>
                </a:solidFill>
                <a:latin typeface="Baskerville" panose="02020502070401020303"/>
                <a:ea typeface="Source Sans Pro"/>
                <a:cs typeface="Source Sans Pro"/>
                <a:sym typeface="Source Sans Pro"/>
              </a:rPr>
              <a:t>Reporting</a:t>
            </a:r>
            <a:r>
              <a:rPr lang="de-DE" dirty="0">
                <a:solidFill>
                  <a:schemeClr val="accent5">
                    <a:lumMod val="50000"/>
                  </a:schemeClr>
                </a:solidFill>
                <a:latin typeface="Baskerville" panose="02020502070401020303"/>
                <a:ea typeface="Source Sans Pro"/>
                <a:cs typeface="Source Sans Pro"/>
                <a:sym typeface="Source Sans Pro"/>
              </a:rPr>
              <a:t>: TCFD</a:t>
            </a:r>
            <a:endParaRPr dirty="0">
              <a:solidFill>
                <a:schemeClr val="accent5">
                  <a:lumMod val="50000"/>
                </a:schemeClr>
              </a:solidFill>
              <a:latin typeface="Baskerville" panose="02020502070401020303"/>
            </a:endParaRPr>
          </a:p>
        </p:txBody>
      </p:sp>
      <p:pic>
        <p:nvPicPr>
          <p:cNvPr id="665" name="Google Shape;665;p110"/>
          <p:cNvPicPr preferRelativeResize="0"/>
          <p:nvPr/>
        </p:nvPicPr>
        <p:blipFill rotWithShape="1">
          <a:blip r:embed="rId3">
            <a:alphaModFix/>
          </a:blip>
          <a:srcRect/>
          <a:stretch/>
        </p:blipFill>
        <p:spPr>
          <a:xfrm>
            <a:off x="6642847" y="241294"/>
            <a:ext cx="2507453" cy="3810753"/>
          </a:xfrm>
          <a:prstGeom prst="rect">
            <a:avLst/>
          </a:prstGeom>
          <a:noFill/>
          <a:ln>
            <a:noFill/>
          </a:ln>
        </p:spPr>
      </p:pic>
      <p:pic>
        <p:nvPicPr>
          <p:cNvPr id="666" name="Google Shape;666;p110"/>
          <p:cNvPicPr preferRelativeResize="0"/>
          <p:nvPr/>
        </p:nvPicPr>
        <p:blipFill rotWithShape="1">
          <a:blip r:embed="rId4">
            <a:alphaModFix/>
          </a:blip>
          <a:srcRect/>
          <a:stretch/>
        </p:blipFill>
        <p:spPr>
          <a:xfrm>
            <a:off x="250825" y="931579"/>
            <a:ext cx="6230270" cy="3574144"/>
          </a:xfrm>
          <a:prstGeom prst="rect">
            <a:avLst/>
          </a:prstGeom>
          <a:noFill/>
          <a:ln>
            <a:noFill/>
          </a:ln>
        </p:spPr>
      </p:pic>
      <p:sp>
        <p:nvSpPr>
          <p:cNvPr id="3" name="Text Placeholder 2">
            <a:extLst>
              <a:ext uri="{FF2B5EF4-FFF2-40B4-BE49-F238E27FC236}">
                <a16:creationId xmlns:a16="http://schemas.microsoft.com/office/drawing/2014/main" id="{49A55D9C-AC84-D542-AE1B-0C963FD1FA41}"/>
              </a:ext>
            </a:extLst>
          </p:cNvPr>
          <p:cNvSpPr>
            <a:spLocks noGrp="1"/>
          </p:cNvSpPr>
          <p:nvPr>
            <p:ph type="body" idx="1"/>
          </p:nvPr>
        </p:nvSpPr>
        <p:spPr/>
        <p:txBody>
          <a:bodyPr/>
          <a:lstStyle/>
          <a:p>
            <a:endParaRPr lang="en-US"/>
          </a:p>
        </p:txBody>
      </p:sp>
      <p:sp>
        <p:nvSpPr>
          <p:cNvPr id="2" name="TextBox 1"/>
          <p:cNvSpPr txBox="1"/>
          <p:nvPr/>
        </p:nvSpPr>
        <p:spPr>
          <a:xfrm>
            <a:off x="2680447" y="4634754"/>
            <a:ext cx="5289177" cy="430887"/>
          </a:xfrm>
          <a:prstGeom prst="rect">
            <a:avLst/>
          </a:prstGeom>
          <a:noFill/>
        </p:spPr>
        <p:txBody>
          <a:bodyPr wrap="square" rtlCol="0">
            <a:spAutoFit/>
          </a:bodyPr>
          <a:lstStyle/>
          <a:p>
            <a:r>
              <a:rPr lang="en-US" sz="1100" dirty="0"/>
              <a:t>© TCFD. All rights reserved. This content is excluded from our Creative Commons license. For more information, see </a:t>
            </a:r>
            <a:r>
              <a:rPr lang="en-US" sz="1100" u="sng" dirty="0">
                <a:hlinkClick r:id="rId5"/>
              </a:rPr>
              <a:t>https://ocw.mit.edu/help/faq-fair-use/</a:t>
            </a:r>
            <a:r>
              <a:rPr lang="en-US" sz="1100" dirty="0"/>
              <a:t>.</a:t>
            </a:r>
          </a:p>
        </p:txBody>
      </p:sp>
    </p:spTree>
    <p:extLst>
      <p:ext uri="{BB962C8B-B14F-4D97-AF65-F5344CB8AC3E}">
        <p14:creationId xmlns:p14="http://schemas.microsoft.com/office/powerpoint/2010/main" val="132740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3BED27-A2B7-0840-82FE-2528048690AA}"/>
              </a:ext>
            </a:extLst>
          </p:cNvPr>
          <p:cNvSpPr>
            <a:spLocks noGrp="1"/>
          </p:cNvSpPr>
          <p:nvPr>
            <p:ph type="body" sz="quarter" idx="12"/>
          </p:nvPr>
        </p:nvSpPr>
        <p:spPr>
          <a:xfrm>
            <a:off x="2663598" y="4595112"/>
            <a:ext cx="5081908" cy="548387"/>
          </a:xfrm>
        </p:spPr>
        <p:txBody>
          <a:bodyPr/>
          <a:lstStyle/>
          <a:p>
            <a:r>
              <a:rPr lang="en-US" dirty="0"/>
              <a:t>© TCFD. All rights reserved. This content is excluded from our Creative Commons license. For more information, see </a:t>
            </a:r>
            <a:r>
              <a:rPr lang="en-US" u="sng" dirty="0" smtClean="0">
                <a:hlinkClick r:id="rId2"/>
              </a:rPr>
              <a:t>https://ocw.mit.edu/help/faq-fair-use/</a:t>
            </a:r>
            <a:r>
              <a:rPr lang="en-US" u="sng" dirty="0" smtClean="0"/>
              <a:t>.</a:t>
            </a:r>
            <a:endParaRPr lang="en-US" dirty="0"/>
          </a:p>
          <a:p>
            <a:endParaRPr lang="en-US" dirty="0"/>
          </a:p>
        </p:txBody>
      </p:sp>
      <p:sp>
        <p:nvSpPr>
          <p:cNvPr id="10" name="Text Placeholder 6">
            <a:extLst>
              <a:ext uri="{FF2B5EF4-FFF2-40B4-BE49-F238E27FC236}">
                <a16:creationId xmlns:a16="http://schemas.microsoft.com/office/drawing/2014/main" id="{0B3CD1D4-DDB0-DA49-B37A-2051EB9ACD79}"/>
              </a:ext>
            </a:extLst>
          </p:cNvPr>
          <p:cNvSpPr>
            <a:spLocks noGrp="1"/>
          </p:cNvSpPr>
          <p:nvPr>
            <p:ph type="body" sz="quarter" idx="10"/>
          </p:nvPr>
        </p:nvSpPr>
        <p:spPr>
          <a:xfrm>
            <a:off x="92166" y="625291"/>
            <a:ext cx="8640960" cy="288180"/>
          </a:xfrm>
        </p:spPr>
        <p:txBody>
          <a:bodyPr/>
          <a:lstStyle/>
          <a:p>
            <a:r>
              <a:rPr lang="en-US" dirty="0">
                <a:solidFill>
                  <a:srgbClr val="980000"/>
                </a:solidFill>
                <a:latin typeface="Baskerville"/>
                <a:ea typeface="Tahoma" panose="020B0604030504040204" pitchFamily="34" charset="0"/>
                <a:cs typeface="Tahoma" panose="020B0604030504040204" pitchFamily="34" charset="0"/>
              </a:rPr>
              <a:t>Solving information asymmetries: ﻿The role of reporting</a:t>
            </a:r>
          </a:p>
          <a:p>
            <a:endParaRPr lang="en-US" dirty="0">
              <a:solidFill>
                <a:srgbClr val="980000"/>
              </a:solidFill>
              <a:latin typeface="Gill Sans MT" panose="020B0502020104020203" pitchFamily="34" charset="77"/>
              <a:ea typeface="Tahoma" panose="020B0604030504040204" pitchFamily="34" charset="0"/>
              <a:cs typeface="Tahoma" panose="020B0604030504040204" pitchFamily="34" charset="0"/>
            </a:endParaRPr>
          </a:p>
        </p:txBody>
      </p:sp>
      <p:pic>
        <p:nvPicPr>
          <p:cNvPr id="4" name="Content Placeholder 3">
            <a:extLst>
              <a:ext uri="{FF2B5EF4-FFF2-40B4-BE49-F238E27FC236}">
                <a16:creationId xmlns:a16="http://schemas.microsoft.com/office/drawing/2014/main" id="{349F9384-5979-E44D-A07D-536BB8E8D385}"/>
              </a:ext>
            </a:extLst>
          </p:cNvPr>
          <p:cNvPicPr>
            <a:picLocks noGrp="1" noChangeAspect="1"/>
          </p:cNvPicPr>
          <p:nvPr>
            <p:ph idx="1"/>
          </p:nvPr>
        </p:nvPicPr>
        <p:blipFill>
          <a:blip r:embed="rId3"/>
          <a:stretch>
            <a:fillRect/>
          </a:stretch>
        </p:blipFill>
        <p:spPr>
          <a:xfrm>
            <a:off x="2563681" y="989394"/>
            <a:ext cx="3412285" cy="3421241"/>
          </a:xfrm>
          <a:prstGeom prst="rect">
            <a:avLst/>
          </a:prstGeom>
        </p:spPr>
      </p:pic>
      <p:sp>
        <p:nvSpPr>
          <p:cNvPr id="7" name="Rectangle 6">
            <a:extLst>
              <a:ext uri="{FF2B5EF4-FFF2-40B4-BE49-F238E27FC236}">
                <a16:creationId xmlns:a16="http://schemas.microsoft.com/office/drawing/2014/main" id="{A0C2BE79-0D84-0349-829C-B2710A2B43B1}"/>
              </a:ext>
            </a:extLst>
          </p:cNvPr>
          <p:cNvSpPr/>
          <p:nvPr/>
        </p:nvSpPr>
        <p:spPr>
          <a:xfrm>
            <a:off x="4454820" y="2417862"/>
            <a:ext cx="234360" cy="307777"/>
          </a:xfrm>
          <a:prstGeom prst="rect">
            <a:avLst/>
          </a:prstGeom>
        </p:spPr>
        <p:txBody>
          <a:bodyPr wrap="none">
            <a:spAutoFit/>
          </a:bodyPr>
          <a:lstStyle/>
          <a:p>
            <a:r>
              <a:rPr lang="en-US" dirty="0"/>
              <a:t> </a:t>
            </a:r>
          </a:p>
        </p:txBody>
      </p:sp>
      <p:sp>
        <p:nvSpPr>
          <p:cNvPr id="2" name="Rectangle 1">
            <a:extLst>
              <a:ext uri="{FF2B5EF4-FFF2-40B4-BE49-F238E27FC236}">
                <a16:creationId xmlns:a16="http://schemas.microsoft.com/office/drawing/2014/main" id="{E171CA1D-F88F-2746-BCF2-EE68726E13F2}"/>
              </a:ext>
            </a:extLst>
          </p:cNvPr>
          <p:cNvSpPr/>
          <p:nvPr/>
        </p:nvSpPr>
        <p:spPr>
          <a:xfrm>
            <a:off x="4454820" y="2417862"/>
            <a:ext cx="234360" cy="307777"/>
          </a:xfrm>
          <a:prstGeom prst="rect">
            <a:avLst/>
          </a:prstGeom>
        </p:spPr>
        <p:txBody>
          <a:bodyPr wrap="none">
            <a:spAutoFit/>
          </a:bodyPr>
          <a:lstStyle/>
          <a:p>
            <a:r>
              <a:rPr lang="en-US" dirty="0"/>
              <a:t> </a:t>
            </a:r>
          </a:p>
        </p:txBody>
      </p:sp>
      <p:sp>
        <p:nvSpPr>
          <p:cNvPr id="6" name="Title 5">
            <a:extLst>
              <a:ext uri="{FF2B5EF4-FFF2-40B4-BE49-F238E27FC236}">
                <a16:creationId xmlns:a16="http://schemas.microsoft.com/office/drawing/2014/main" id="{A1BA1651-24A7-684B-B623-E794E374D04B}"/>
              </a:ext>
            </a:extLst>
          </p:cNvPr>
          <p:cNvSpPr>
            <a:spLocks noGrp="1"/>
          </p:cNvSpPr>
          <p:nvPr>
            <p:ph type="title"/>
          </p:nvPr>
        </p:nvSpPr>
        <p:spPr/>
        <p:txBody>
          <a:bodyPr/>
          <a:lstStyle/>
          <a:p>
            <a:r>
              <a:rPr lang="de-DE" dirty="0">
                <a:solidFill>
                  <a:schemeClr val="accent5">
                    <a:lumMod val="50000"/>
                  </a:schemeClr>
                </a:solidFill>
                <a:latin typeface="Baskerville" panose="02020502070401020303"/>
                <a:ea typeface="Source Sans Pro"/>
                <a:cs typeface="Source Sans Pro"/>
                <a:sym typeface="Source Sans Pro"/>
              </a:rPr>
              <a:t>Dis</a:t>
            </a:r>
            <a:r>
              <a:rPr lang="de-DE" altLang="zh-CN" dirty="0">
                <a:solidFill>
                  <a:schemeClr val="accent5">
                    <a:lumMod val="50000"/>
                  </a:schemeClr>
                </a:solidFill>
                <a:latin typeface="Baskerville" panose="02020502070401020303"/>
                <a:ea typeface="Source Sans Pro"/>
                <a:cs typeface="Source Sans Pro"/>
                <a:sym typeface="Source Sans Pro"/>
              </a:rPr>
              <a:t>closure and Reporting</a:t>
            </a:r>
            <a:r>
              <a:rPr lang="de-DE" dirty="0">
                <a:solidFill>
                  <a:schemeClr val="accent5">
                    <a:lumMod val="50000"/>
                  </a:schemeClr>
                </a:solidFill>
                <a:latin typeface="Baskerville" panose="02020502070401020303"/>
                <a:ea typeface="Source Sans Pro"/>
                <a:cs typeface="Source Sans Pro"/>
                <a:sym typeface="Source Sans Pro"/>
              </a:rPr>
              <a:t>: TCFD</a:t>
            </a:r>
            <a:r>
              <a:rPr lang="de-DE" dirty="0">
                <a:solidFill>
                  <a:schemeClr val="accent5">
                    <a:lumMod val="50000"/>
                  </a:schemeClr>
                </a:solidFill>
                <a:latin typeface="Baskerville" panose="02020502070401020303"/>
              </a:rPr>
              <a:t/>
            </a:r>
            <a:br>
              <a:rPr lang="de-DE" dirty="0">
                <a:solidFill>
                  <a:schemeClr val="accent5">
                    <a:lumMod val="50000"/>
                  </a:schemeClr>
                </a:solidFill>
                <a:latin typeface="Baskerville" panose="02020502070401020303"/>
              </a:rPr>
            </a:br>
            <a:endParaRPr lang="en-US" dirty="0"/>
          </a:p>
        </p:txBody>
      </p:sp>
    </p:spTree>
    <p:extLst>
      <p:ext uri="{BB962C8B-B14F-4D97-AF65-F5344CB8AC3E}">
        <p14:creationId xmlns:p14="http://schemas.microsoft.com/office/powerpoint/2010/main" val="674696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0DAA-A8DC-A24D-ACE1-E66AC586F8F1}"/>
              </a:ext>
            </a:extLst>
          </p:cNvPr>
          <p:cNvSpPr>
            <a:spLocks noGrp="1"/>
          </p:cNvSpPr>
          <p:nvPr>
            <p:ph type="title"/>
          </p:nvPr>
        </p:nvSpPr>
        <p:spPr/>
        <p:txBody>
          <a:bodyPr/>
          <a:lstStyle/>
          <a:p>
            <a:r>
              <a:rPr lang="en-US" sz="2800" dirty="0">
                <a:solidFill>
                  <a:schemeClr val="accent5">
                    <a:lumMod val="50000"/>
                  </a:schemeClr>
                </a:solidFill>
                <a:latin typeface="Baskerville"/>
              </a:rPr>
              <a:t>Countries mandating climate risk disclosures</a:t>
            </a:r>
          </a:p>
        </p:txBody>
      </p:sp>
      <p:sp>
        <p:nvSpPr>
          <p:cNvPr id="5" name="Text Placeholder 4">
            <a:extLst>
              <a:ext uri="{FF2B5EF4-FFF2-40B4-BE49-F238E27FC236}">
                <a16:creationId xmlns:a16="http://schemas.microsoft.com/office/drawing/2014/main" id="{765E3EBE-9890-7445-82AC-B497A3D1722D}"/>
              </a:ext>
            </a:extLst>
          </p:cNvPr>
          <p:cNvSpPr>
            <a:spLocks noGrp="1"/>
          </p:cNvSpPr>
          <p:nvPr>
            <p:ph type="body" sz="quarter" idx="12"/>
          </p:nvPr>
        </p:nvSpPr>
        <p:spPr>
          <a:xfrm>
            <a:off x="2626332" y="4662276"/>
            <a:ext cx="5092280" cy="498313"/>
          </a:xfrm>
        </p:spPr>
        <p:txBody>
          <a:bodyPr/>
          <a:lstStyle/>
          <a:p>
            <a:r>
              <a:rPr lang="en-US" dirty="0"/>
              <a:t>© TCFD. All rights reserved. This content is excluded from our Creative Commons license. For more information, see </a:t>
            </a:r>
            <a:r>
              <a:rPr lang="en-US" u="sng" dirty="0" smtClean="0">
                <a:hlinkClick r:id="rId3"/>
              </a:rPr>
              <a:t>https://ocw.mit.edu/help/faq-fair-use/</a:t>
            </a:r>
            <a:r>
              <a:rPr lang="en-US" u="sng" dirty="0" smtClean="0"/>
              <a:t>.</a:t>
            </a:r>
            <a:endParaRPr lang="en-US" dirty="0"/>
          </a:p>
          <a:p>
            <a:endParaRPr lang="en-US" dirty="0"/>
          </a:p>
        </p:txBody>
      </p:sp>
      <p:sp>
        <p:nvSpPr>
          <p:cNvPr id="8" name="Content Placeholder 7">
            <a:extLst>
              <a:ext uri="{FF2B5EF4-FFF2-40B4-BE49-F238E27FC236}">
                <a16:creationId xmlns:a16="http://schemas.microsoft.com/office/drawing/2014/main" id="{72FCF279-EEE3-C74E-81A7-DE2D21B80389}"/>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D1E442FD-44D7-F741-8703-8474EF3BE2BD}"/>
              </a:ext>
            </a:extLst>
          </p:cNvPr>
          <p:cNvPicPr>
            <a:picLocks noChangeAspect="1"/>
          </p:cNvPicPr>
          <p:nvPr/>
        </p:nvPicPr>
        <p:blipFill>
          <a:blip r:embed="rId4"/>
          <a:stretch>
            <a:fillRect/>
          </a:stretch>
        </p:blipFill>
        <p:spPr>
          <a:xfrm>
            <a:off x="539552" y="702991"/>
            <a:ext cx="7879404" cy="4063419"/>
          </a:xfrm>
          <a:prstGeom prst="rect">
            <a:avLst/>
          </a:prstGeom>
        </p:spPr>
      </p:pic>
    </p:spTree>
    <p:extLst>
      <p:ext uri="{BB962C8B-B14F-4D97-AF65-F5344CB8AC3E}">
        <p14:creationId xmlns:p14="http://schemas.microsoft.com/office/powerpoint/2010/main" val="3091857238"/>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ESG Confusion</a:t>
            </a:r>
            <a:endParaRPr dirty="0">
              <a:solidFill>
                <a:srgbClr val="1B4453"/>
              </a:solidFill>
              <a:latin typeface="Baskerville"/>
            </a:endParaRPr>
          </a:p>
        </p:txBody>
      </p:sp>
      <p:sp>
        <p:nvSpPr>
          <p:cNvPr id="3" name="Rectangle 2">
            <a:extLst>
              <a:ext uri="{FF2B5EF4-FFF2-40B4-BE49-F238E27FC236}">
                <a16:creationId xmlns:a16="http://schemas.microsoft.com/office/drawing/2014/main" id="{3E2AC279-2E00-024F-8312-9717701098E5}"/>
              </a:ext>
            </a:extLst>
          </p:cNvPr>
          <p:cNvSpPr/>
          <p:nvPr/>
        </p:nvSpPr>
        <p:spPr>
          <a:xfrm>
            <a:off x="254324" y="802964"/>
            <a:ext cx="8635351" cy="2462213"/>
          </a:xfrm>
          <a:prstGeom prst="rect">
            <a:avLst/>
          </a:prstGeom>
        </p:spPr>
        <p:txBody>
          <a:bodyPr wrap="square">
            <a:spAutoFit/>
          </a:bodyPr>
          <a:lstStyle/>
          <a:p>
            <a:r>
              <a:rPr lang="en-US" dirty="0">
                <a:latin typeface="Baskerville"/>
              </a:rPr>
              <a:t>Professor Roberto Rigobon at MIT Sloan:</a:t>
            </a:r>
            <a:endParaRPr lang="en-US" dirty="0"/>
          </a:p>
          <a:p>
            <a:r>
              <a:rPr lang="en-US" dirty="0">
                <a:latin typeface="Baskerville" panose="02020502070401020303"/>
                <a:hlinkClick r:id="rId3"/>
              </a:rPr>
              <a:t>https://mitsloan.mit.edu/sustainability-initiative/aggregate-confusion-project</a:t>
            </a:r>
            <a:endParaRPr lang="en-US" dirty="0">
              <a:latin typeface="Baskerville" panose="02020502070401020303"/>
            </a:endParaRPr>
          </a:p>
          <a:p>
            <a:endParaRPr lang="en-US" dirty="0"/>
          </a:p>
          <a:p>
            <a:pPr marL="285750" indent="-285750">
              <a:buFont typeface="Arial" panose="020B0604020202020204" pitchFamily="34" charset="0"/>
              <a:buChar char="•"/>
            </a:pPr>
            <a:r>
              <a:rPr lang="en-US" b="1" dirty="0">
                <a:latin typeface="Baskerville" panose="02020502070401020303"/>
              </a:rPr>
              <a:t>ESG data are noisy and unreliable</a:t>
            </a:r>
            <a:r>
              <a:rPr lang="en-US" dirty="0">
                <a:latin typeface="Baskerville" panose="02020502070401020303"/>
              </a:rPr>
              <a:t>. The correlation among six prominent ratings agencies</a:t>
            </a:r>
            <a:r>
              <a:rPr lang="zh-CN" altLang="en-US" dirty="0">
                <a:latin typeface="Baskerville" panose="02020502070401020303"/>
              </a:rPr>
              <a:t> </a:t>
            </a:r>
            <a:r>
              <a:rPr lang="en-US" altLang="zh-CN" dirty="0">
                <a:latin typeface="Baskerville" panose="02020502070401020303"/>
              </a:rPr>
              <a:t>(KLD, </a:t>
            </a:r>
            <a:r>
              <a:rPr lang="en-US" altLang="zh-CN" dirty="0" err="1">
                <a:latin typeface="Baskerville" panose="02020502070401020303"/>
              </a:rPr>
              <a:t>Sustainalytics</a:t>
            </a:r>
            <a:r>
              <a:rPr lang="en-US" altLang="zh-CN" dirty="0">
                <a:latin typeface="Baskerville" panose="02020502070401020303"/>
              </a:rPr>
              <a:t>, Moody’s ESG (</a:t>
            </a:r>
            <a:r>
              <a:rPr lang="en-US" altLang="zh-CN" dirty="0" err="1">
                <a:latin typeface="Baskerville" panose="02020502070401020303"/>
              </a:rPr>
              <a:t>Vigeo-Eiris</a:t>
            </a:r>
            <a:r>
              <a:rPr lang="en-US" altLang="zh-CN" dirty="0">
                <a:latin typeface="Baskerville" panose="02020502070401020303"/>
              </a:rPr>
              <a:t>), S&amp;P Global (</a:t>
            </a:r>
            <a:r>
              <a:rPr lang="en-US" altLang="zh-CN" dirty="0" err="1">
                <a:latin typeface="Baskerville" panose="02020502070401020303"/>
              </a:rPr>
              <a:t>RobecoSAM</a:t>
            </a:r>
            <a:r>
              <a:rPr lang="en-US" altLang="zh-CN" dirty="0">
                <a:latin typeface="Baskerville" panose="02020502070401020303"/>
              </a:rPr>
              <a:t>), Refinitiv (Asset4), and MSCI)</a:t>
            </a:r>
            <a:r>
              <a:rPr lang="en-US" dirty="0">
                <a:latin typeface="Baskerville" panose="02020502070401020303"/>
              </a:rPr>
              <a:t> was on average 0.54. In comparison, mainstream credit ratings from Moody’s and Standard &amp; Poor’s are correlated at 0.92.</a:t>
            </a:r>
            <a:br>
              <a:rPr lang="en-US" dirty="0">
                <a:latin typeface="Baskerville" panose="02020502070401020303"/>
              </a:rPr>
            </a:br>
            <a:endParaRPr lang="en-US" dirty="0">
              <a:latin typeface="Baskerville" panose="02020502070401020303"/>
            </a:endParaRPr>
          </a:p>
          <a:p>
            <a:pPr marL="285750" indent="-285750">
              <a:buFont typeface="Arial" panose="020B0604020202020204" pitchFamily="34" charset="0"/>
              <a:buChar char="•"/>
            </a:pPr>
            <a:r>
              <a:rPr lang="en-US" dirty="0">
                <a:latin typeface="Baskerville" panose="02020502070401020303"/>
              </a:rPr>
              <a:t>Three factors driving ratings divergence: </a:t>
            </a:r>
            <a:r>
              <a:rPr lang="en-US" b="1" dirty="0">
                <a:latin typeface="Baskerville" panose="02020502070401020303"/>
              </a:rPr>
              <a:t>Scope, Measurement, Weights Divergence</a:t>
            </a:r>
            <a:r>
              <a:rPr lang="en-US" dirty="0">
                <a:latin typeface="Baskerville" panose="02020502070401020303"/>
              </a:rPr>
              <a:t>.</a:t>
            </a:r>
            <a:br>
              <a:rPr lang="en-US" dirty="0">
                <a:latin typeface="Baskerville" panose="02020502070401020303"/>
              </a:rPr>
            </a:br>
            <a:endParaRPr lang="en-US" dirty="0">
              <a:latin typeface="Baskerville" panose="02020502070401020303"/>
            </a:endParaRPr>
          </a:p>
          <a:p>
            <a:pPr marL="285750" indent="-285750">
              <a:buFont typeface="Arial" panose="020B0604020202020204" pitchFamily="34" charset="0"/>
              <a:buChar char="•"/>
            </a:pPr>
            <a:r>
              <a:rPr lang="en-US" b="1" dirty="0">
                <a:latin typeface="Baskerville" panose="02020502070401020303"/>
              </a:rPr>
              <a:t>Rater effect</a:t>
            </a:r>
            <a:r>
              <a:rPr lang="en-US" dirty="0">
                <a:latin typeface="Baskerville" panose="02020502070401020303"/>
              </a:rPr>
              <a:t>: A rater’s overall view of a firm influences the measurement of specific categories.</a:t>
            </a:r>
          </a:p>
        </p:txBody>
      </p:sp>
      <p:pic>
        <p:nvPicPr>
          <p:cNvPr id="2" name="Picture 1">
            <a:extLst>
              <a:ext uri="{FF2B5EF4-FFF2-40B4-BE49-F238E27FC236}">
                <a16:creationId xmlns:a16="http://schemas.microsoft.com/office/drawing/2014/main" id="{490AAB23-24C5-4DDB-9465-6024FB6BF286}"/>
              </a:ext>
            </a:extLst>
          </p:cNvPr>
          <p:cNvPicPr>
            <a:picLocks noChangeAspect="1"/>
          </p:cNvPicPr>
          <p:nvPr/>
        </p:nvPicPr>
        <p:blipFill rotWithShape="1">
          <a:blip r:embed="rId4"/>
          <a:srcRect t="22289"/>
          <a:stretch/>
        </p:blipFill>
        <p:spPr>
          <a:xfrm>
            <a:off x="3018397" y="3317927"/>
            <a:ext cx="5192487" cy="1608476"/>
          </a:xfrm>
          <a:prstGeom prst="rect">
            <a:avLst/>
          </a:prstGeom>
        </p:spPr>
      </p:pic>
      <p:sp>
        <p:nvSpPr>
          <p:cNvPr id="5" name="Rectangle 4">
            <a:extLst>
              <a:ext uri="{FF2B5EF4-FFF2-40B4-BE49-F238E27FC236}">
                <a16:creationId xmlns:a16="http://schemas.microsoft.com/office/drawing/2014/main" id="{37B0D268-3678-45B5-AA50-91E1B7F95F81}"/>
              </a:ext>
            </a:extLst>
          </p:cNvPr>
          <p:cNvSpPr/>
          <p:nvPr/>
        </p:nvSpPr>
        <p:spPr>
          <a:xfrm>
            <a:off x="2508331" y="4871431"/>
            <a:ext cx="6381344" cy="338554"/>
          </a:xfrm>
          <a:prstGeom prst="rect">
            <a:avLst/>
          </a:prstGeom>
        </p:spPr>
        <p:txBody>
          <a:bodyPr wrap="square">
            <a:spAutoFit/>
          </a:bodyPr>
          <a:lstStyle/>
          <a:p>
            <a:r>
              <a:rPr lang="en-US" sz="800" dirty="0">
                <a:solidFill>
                  <a:srgbClr val="222222"/>
                </a:solidFill>
                <a:latin typeface="Baskerville" panose="02020502070401020303"/>
              </a:rPr>
              <a:t>Berg, F., </a:t>
            </a:r>
            <a:r>
              <a:rPr lang="en-US" sz="800" dirty="0" err="1">
                <a:solidFill>
                  <a:srgbClr val="222222"/>
                </a:solidFill>
                <a:latin typeface="Baskerville" panose="02020502070401020303"/>
              </a:rPr>
              <a:t>Koelbel</a:t>
            </a:r>
            <a:r>
              <a:rPr lang="en-US" sz="800" dirty="0">
                <a:solidFill>
                  <a:srgbClr val="222222"/>
                </a:solidFill>
                <a:latin typeface="Baskerville" panose="02020502070401020303"/>
              </a:rPr>
              <a:t>, J. F., &amp; Rigobon, R. (2022). Aggregate confusion: The divergence of ESG ratings. Review of Finance, 26(6), 1315-1344. Table courtesy of the authors. License: </a:t>
            </a:r>
            <a:r>
              <a:rPr lang="en-US" sz="800" dirty="0" smtClean="0">
                <a:solidFill>
                  <a:srgbClr val="222222"/>
                </a:solidFill>
                <a:latin typeface="Baskerville" panose="02020502070401020303"/>
              </a:rPr>
              <a:t>CC BY</a:t>
            </a:r>
            <a:r>
              <a:rPr lang="en-US" sz="800" dirty="0">
                <a:solidFill>
                  <a:srgbClr val="222222"/>
                </a:solidFill>
                <a:latin typeface="Baskerville" panose="02020502070401020303"/>
              </a:rPr>
              <a:t>.</a:t>
            </a:r>
          </a:p>
        </p:txBody>
      </p:sp>
    </p:spTree>
    <p:extLst>
      <p:ext uri="{BB962C8B-B14F-4D97-AF65-F5344CB8AC3E}">
        <p14:creationId xmlns:p14="http://schemas.microsoft.com/office/powerpoint/2010/main" val="3515990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64242" y="139587"/>
            <a:ext cx="7676252"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a:rPr>
              <a:t>ESG Confusion</a:t>
            </a:r>
            <a:endParaRPr dirty="0">
              <a:solidFill>
                <a:srgbClr val="1B4453"/>
              </a:solidFill>
              <a:latin typeface="Baskerville"/>
            </a:endParaRPr>
          </a:p>
        </p:txBody>
      </p:sp>
      <p:sp>
        <p:nvSpPr>
          <p:cNvPr id="3" name="Rectangle 2">
            <a:extLst>
              <a:ext uri="{FF2B5EF4-FFF2-40B4-BE49-F238E27FC236}">
                <a16:creationId xmlns:a16="http://schemas.microsoft.com/office/drawing/2014/main" id="{3E2AC279-2E00-024F-8312-9717701098E5}"/>
              </a:ext>
            </a:extLst>
          </p:cNvPr>
          <p:cNvSpPr/>
          <p:nvPr/>
        </p:nvSpPr>
        <p:spPr>
          <a:xfrm>
            <a:off x="380345" y="1028214"/>
            <a:ext cx="8180962" cy="3754874"/>
          </a:xfrm>
          <a:prstGeom prst="rect">
            <a:avLst/>
          </a:prstGeom>
        </p:spPr>
        <p:txBody>
          <a:bodyPr wrap="square">
            <a:spAutoFit/>
          </a:bodyPr>
          <a:lstStyle/>
          <a:p>
            <a:pPr marL="285750" indent="-285750">
              <a:buFont typeface="Arial" panose="020B0604020202020204" pitchFamily="34" charset="0"/>
              <a:buChar char="•"/>
            </a:pPr>
            <a:r>
              <a:rPr lang="en-US" dirty="0">
                <a:latin typeface="Baskerville" panose="02020502070401020303"/>
              </a:rPr>
              <a:t>Propose two noise-correction procedures (instrument ESG ratings with ratings of other ESG rating agencies)</a:t>
            </a: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r>
              <a:rPr lang="en-US" dirty="0">
                <a:latin typeface="Baskerville" panose="02020502070401020303"/>
              </a:rPr>
              <a:t>After correcting for attenuation bias of ESG noises, the effect of ESG performance on stock returns is stronger than previously estimated. </a:t>
            </a: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endParaRPr lang="en-US" dirty="0">
              <a:latin typeface="Baskerville" panose="02020502070401020303"/>
            </a:endParaRPr>
          </a:p>
          <a:p>
            <a:pPr marL="285750" indent="-285750">
              <a:buFont typeface="Arial" panose="020B0604020202020204" pitchFamily="34" charset="0"/>
              <a:buChar char="•"/>
            </a:pPr>
            <a:r>
              <a:rPr lang="en-US" dirty="0">
                <a:latin typeface="Baskerville" panose="02020502070401020303"/>
              </a:rPr>
              <a:t>Other ongoing ESG improvement: https://mitsloan.mit.edu/ideas-made-to-matter/why-sustainable-business-needs-better-esg-ratings</a:t>
            </a:r>
          </a:p>
        </p:txBody>
      </p:sp>
      <p:sp>
        <p:nvSpPr>
          <p:cNvPr id="5" name="Rectangle 4">
            <a:extLst>
              <a:ext uri="{FF2B5EF4-FFF2-40B4-BE49-F238E27FC236}">
                <a16:creationId xmlns:a16="http://schemas.microsoft.com/office/drawing/2014/main" id="{37B0D268-3678-45B5-AA50-91E1B7F95F81}"/>
              </a:ext>
            </a:extLst>
          </p:cNvPr>
          <p:cNvSpPr/>
          <p:nvPr/>
        </p:nvSpPr>
        <p:spPr>
          <a:xfrm>
            <a:off x="3415553" y="4491318"/>
            <a:ext cx="5862918" cy="815608"/>
          </a:xfrm>
          <a:prstGeom prst="rect">
            <a:avLst/>
          </a:prstGeom>
        </p:spPr>
        <p:txBody>
          <a:bodyPr wrap="square">
            <a:spAutoFit/>
          </a:bodyPr>
          <a:lstStyle/>
          <a:p>
            <a:r>
              <a:rPr lang="en-US" sz="1000" dirty="0">
                <a:solidFill>
                  <a:srgbClr val="222222"/>
                </a:solidFill>
                <a:latin typeface="Baskerville" panose="02020502070401020303"/>
              </a:rPr>
              <a:t>Berg, F., </a:t>
            </a:r>
            <a:r>
              <a:rPr lang="en-US" sz="1000" dirty="0" err="1">
                <a:solidFill>
                  <a:srgbClr val="222222"/>
                </a:solidFill>
                <a:latin typeface="Baskerville" panose="02020502070401020303"/>
              </a:rPr>
              <a:t>Koelbel</a:t>
            </a:r>
            <a:r>
              <a:rPr lang="en-US" sz="1000" dirty="0">
                <a:solidFill>
                  <a:srgbClr val="222222"/>
                </a:solidFill>
                <a:latin typeface="Baskerville" panose="02020502070401020303"/>
              </a:rPr>
              <a:t>, J. F., Pavlova, A., &amp; </a:t>
            </a:r>
            <a:r>
              <a:rPr lang="en-US" sz="1000" dirty="0" err="1">
                <a:solidFill>
                  <a:srgbClr val="222222"/>
                </a:solidFill>
                <a:latin typeface="Baskerville" panose="02020502070401020303"/>
              </a:rPr>
              <a:t>Rigobon</a:t>
            </a:r>
            <a:r>
              <a:rPr lang="en-US" sz="1000" dirty="0">
                <a:solidFill>
                  <a:srgbClr val="222222"/>
                </a:solidFill>
                <a:latin typeface="Baskerville" panose="02020502070401020303"/>
              </a:rPr>
              <a:t>, R. (2022). ESG confusion and stock returns: Tackling the problem of noise (No. w30562). National Bureau of Economic Research. Table © the authors. All rights reserved. This content is excluded from our Creative Commons license. For more information, see </a:t>
            </a:r>
            <a:r>
              <a:rPr lang="en-US" sz="1000" dirty="0" smtClean="0">
                <a:solidFill>
                  <a:srgbClr val="222222"/>
                </a:solidFill>
                <a:latin typeface="Baskerville" panose="02020502070401020303"/>
                <a:hlinkClick r:id="rId3"/>
              </a:rPr>
              <a:t>https://ocw.mit.edu/help/faq-fair-use/</a:t>
            </a:r>
            <a:r>
              <a:rPr lang="en-US" sz="1000" dirty="0" smtClean="0">
                <a:solidFill>
                  <a:srgbClr val="222222"/>
                </a:solidFill>
                <a:latin typeface="Baskerville" panose="02020502070401020303"/>
              </a:rPr>
              <a:t>.</a:t>
            </a:r>
            <a:endParaRPr lang="en-US" sz="1000" dirty="0">
              <a:solidFill>
                <a:srgbClr val="222222"/>
              </a:solidFill>
              <a:latin typeface="Baskerville" panose="02020502070401020303"/>
            </a:endParaRPr>
          </a:p>
          <a:p>
            <a:endParaRPr lang="en-US" sz="700" dirty="0">
              <a:solidFill>
                <a:srgbClr val="222222"/>
              </a:solidFill>
              <a:latin typeface="Baskerville" panose="02020502070401020303"/>
            </a:endParaRPr>
          </a:p>
        </p:txBody>
      </p:sp>
      <p:pic>
        <p:nvPicPr>
          <p:cNvPr id="4" name="Picture 3">
            <a:extLst>
              <a:ext uri="{FF2B5EF4-FFF2-40B4-BE49-F238E27FC236}">
                <a16:creationId xmlns:a16="http://schemas.microsoft.com/office/drawing/2014/main" id="{9F55E1BE-F8C2-43A4-8360-CB5BE47C37C7}"/>
              </a:ext>
            </a:extLst>
          </p:cNvPr>
          <p:cNvPicPr>
            <a:picLocks noChangeAspect="1"/>
          </p:cNvPicPr>
          <p:nvPr/>
        </p:nvPicPr>
        <p:blipFill>
          <a:blip r:embed="rId4"/>
          <a:stretch>
            <a:fillRect/>
          </a:stretch>
        </p:blipFill>
        <p:spPr>
          <a:xfrm>
            <a:off x="991112" y="2159580"/>
            <a:ext cx="6773406" cy="2003199"/>
          </a:xfrm>
          <a:prstGeom prst="rect">
            <a:avLst/>
          </a:prstGeom>
        </p:spPr>
      </p:pic>
    </p:spTree>
    <p:extLst>
      <p:ext uri="{BB962C8B-B14F-4D97-AF65-F5344CB8AC3E}">
        <p14:creationId xmlns:p14="http://schemas.microsoft.com/office/powerpoint/2010/main" val="195286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0ED1-775C-4F4B-AED8-24B4BAE83AD2}"/>
              </a:ext>
            </a:extLst>
          </p:cNvPr>
          <p:cNvSpPr>
            <a:spLocks noGrp="1"/>
          </p:cNvSpPr>
          <p:nvPr>
            <p:ph type="title"/>
          </p:nvPr>
        </p:nvSpPr>
        <p:spPr>
          <a:xfrm>
            <a:off x="311699" y="70952"/>
            <a:ext cx="8520600" cy="572700"/>
          </a:xfrm>
        </p:spPr>
        <p:txBody>
          <a:bodyPr/>
          <a:lstStyle/>
          <a:p>
            <a:r>
              <a:rPr lang="en-US" altLang="zh-CN" b="1" dirty="0">
                <a:solidFill>
                  <a:schemeClr val="accent5">
                    <a:lumMod val="50000"/>
                  </a:schemeClr>
                </a:solidFill>
                <a:latin typeface="Baskerville" panose="02020502070401020303"/>
                <a:ea typeface="Kozuka Gothic Pr6N L" panose="020B0200000000000000" pitchFamily="34" charset="-128"/>
              </a:rPr>
              <a:t>Real</a:t>
            </a:r>
            <a:r>
              <a:rPr lang="zh-CN" altLang="en-US" b="1" dirty="0">
                <a:solidFill>
                  <a:schemeClr val="accent5">
                    <a:lumMod val="50000"/>
                  </a:schemeClr>
                </a:solidFill>
                <a:latin typeface="Baskerville" panose="02020502070401020303"/>
              </a:rPr>
              <a:t> </a:t>
            </a:r>
            <a:r>
              <a:rPr lang="en-US" altLang="zh-CN" b="1" dirty="0">
                <a:solidFill>
                  <a:schemeClr val="accent5">
                    <a:lumMod val="50000"/>
                  </a:schemeClr>
                </a:solidFill>
                <a:latin typeface="Baskerville" panose="02020502070401020303"/>
                <a:ea typeface="Kozuka Gothic Pr6N L" panose="020B0200000000000000" pitchFamily="34" charset="-128"/>
              </a:rPr>
              <a:t>Estate</a:t>
            </a:r>
            <a:r>
              <a:rPr lang="zh-CN" altLang="en-US" b="1" dirty="0">
                <a:solidFill>
                  <a:schemeClr val="accent5">
                    <a:lumMod val="50000"/>
                  </a:schemeClr>
                </a:solidFill>
                <a:latin typeface="Baskerville" panose="02020502070401020303"/>
              </a:rPr>
              <a:t> </a:t>
            </a:r>
            <a:r>
              <a:rPr lang="en-US" altLang="zh-CN" b="1" dirty="0">
                <a:solidFill>
                  <a:schemeClr val="accent5">
                    <a:lumMod val="50000"/>
                  </a:schemeClr>
                </a:solidFill>
                <a:latin typeface="Baskerville" panose="02020502070401020303"/>
                <a:ea typeface="Kozuka Gothic Pr6N L" panose="020B0200000000000000" pitchFamily="34" charset="-128"/>
              </a:rPr>
              <a:t>Investment</a:t>
            </a:r>
            <a:r>
              <a:rPr lang="zh-CN" altLang="en-US" b="1" dirty="0">
                <a:solidFill>
                  <a:schemeClr val="accent5">
                    <a:lumMod val="50000"/>
                  </a:schemeClr>
                </a:solidFill>
                <a:latin typeface="Baskerville" panose="02020502070401020303"/>
              </a:rPr>
              <a:t> </a:t>
            </a:r>
            <a:r>
              <a:rPr lang="en-US" altLang="zh-CN" b="1" dirty="0">
                <a:solidFill>
                  <a:schemeClr val="accent5">
                    <a:lumMod val="50000"/>
                  </a:schemeClr>
                </a:solidFill>
                <a:latin typeface="Baskerville" panose="02020502070401020303"/>
                <a:ea typeface="Kozuka Gothic Pr6N L" panose="020B0200000000000000" pitchFamily="34" charset="-128"/>
              </a:rPr>
              <a:t>Trusts</a:t>
            </a:r>
            <a:r>
              <a:rPr lang="zh-CN" altLang="en-US" b="1" dirty="0">
                <a:solidFill>
                  <a:schemeClr val="accent5">
                    <a:lumMod val="50000"/>
                  </a:schemeClr>
                </a:solidFill>
                <a:latin typeface="Baskerville" panose="02020502070401020303"/>
              </a:rPr>
              <a:t> </a:t>
            </a:r>
            <a:r>
              <a:rPr lang="en-US" altLang="zh-CN" b="1" dirty="0">
                <a:solidFill>
                  <a:schemeClr val="accent5">
                    <a:lumMod val="50000"/>
                  </a:schemeClr>
                </a:solidFill>
                <a:latin typeface="Baskerville" panose="02020502070401020303"/>
                <a:ea typeface="Kozuka Gothic Pr6N L" panose="020B0200000000000000" pitchFamily="34" charset="-128"/>
              </a:rPr>
              <a:t>(REITs)</a:t>
            </a:r>
            <a:endParaRPr lang="en-US" b="1" dirty="0">
              <a:solidFill>
                <a:schemeClr val="accent5">
                  <a:lumMod val="50000"/>
                </a:schemeClr>
              </a:solidFill>
              <a:latin typeface="Baskerville" panose="02020502070401020303"/>
              <a:ea typeface="Kozuka Gothic Pr6N L" panose="020B0200000000000000" pitchFamily="34" charset="-128"/>
            </a:endParaRPr>
          </a:p>
        </p:txBody>
      </p:sp>
      <p:graphicFrame>
        <p:nvGraphicFramePr>
          <p:cNvPr id="4" name="Table 3">
            <a:extLst>
              <a:ext uri="{FF2B5EF4-FFF2-40B4-BE49-F238E27FC236}">
                <a16:creationId xmlns:a16="http://schemas.microsoft.com/office/drawing/2014/main" id="{86E448F2-4823-F645-96B4-1031C11366F5}"/>
              </a:ext>
            </a:extLst>
          </p:cNvPr>
          <p:cNvGraphicFramePr>
            <a:graphicFrameLocks noGrp="1"/>
          </p:cNvGraphicFramePr>
          <p:nvPr/>
        </p:nvGraphicFramePr>
        <p:xfrm>
          <a:off x="311699" y="1128888"/>
          <a:ext cx="5194283" cy="3473813"/>
        </p:xfrm>
        <a:graphic>
          <a:graphicData uri="http://schemas.openxmlformats.org/drawingml/2006/table">
            <a:tbl>
              <a:tblPr firstRow="1" bandRow="1">
                <a:tableStyleId>{2D5ABB26-0587-4C30-8999-92F81FD0307C}</a:tableStyleId>
              </a:tblPr>
              <a:tblGrid>
                <a:gridCol w="1390675">
                  <a:extLst>
                    <a:ext uri="{9D8B030D-6E8A-4147-A177-3AD203B41FA5}">
                      <a16:colId xmlns:a16="http://schemas.microsoft.com/office/drawing/2014/main" val="20000"/>
                    </a:ext>
                  </a:extLst>
                </a:gridCol>
                <a:gridCol w="1901804">
                  <a:extLst>
                    <a:ext uri="{9D8B030D-6E8A-4147-A177-3AD203B41FA5}">
                      <a16:colId xmlns:a16="http://schemas.microsoft.com/office/drawing/2014/main" val="20001"/>
                    </a:ext>
                  </a:extLst>
                </a:gridCol>
                <a:gridCol w="1901804">
                  <a:extLst>
                    <a:ext uri="{9D8B030D-6E8A-4147-A177-3AD203B41FA5}">
                      <a16:colId xmlns:a16="http://schemas.microsoft.com/office/drawing/2014/main" val="20002"/>
                    </a:ext>
                  </a:extLst>
                </a:gridCol>
              </a:tblGrid>
              <a:tr h="280001">
                <a:tc>
                  <a:txBody>
                    <a:bodyPr/>
                    <a:lstStyle/>
                    <a:p>
                      <a:endParaRPr lang="en-US" sz="600" b="1" dirty="0">
                        <a:solidFill>
                          <a:srgbClr val="C00000"/>
                        </a:solidFill>
                        <a:latin typeface="Baskerville" panose="02020502070401020303"/>
                      </a:endParaRP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tcPr>
                </a:tc>
                <a:tc>
                  <a:txBody>
                    <a:bodyPr/>
                    <a:lstStyle/>
                    <a:p>
                      <a:pPr algn="ctr"/>
                      <a:r>
                        <a:rPr lang="en-US" sz="1300" b="1" dirty="0">
                          <a:solidFill>
                            <a:srgbClr val="C00000"/>
                          </a:solidFill>
                          <a:latin typeface="Baskerville" panose="02020502070401020303"/>
                        </a:rPr>
                        <a:t>PRIVATE</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tcPr>
                </a:tc>
                <a:tc>
                  <a:txBody>
                    <a:bodyPr/>
                    <a:lstStyle/>
                    <a:p>
                      <a:pPr algn="ctr"/>
                      <a:r>
                        <a:rPr lang="en-US" sz="1300" b="1" dirty="0">
                          <a:solidFill>
                            <a:srgbClr val="C00000"/>
                          </a:solidFill>
                          <a:latin typeface="Baskerville" panose="02020502070401020303"/>
                        </a:rPr>
                        <a:t>PUBLIC</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479758">
                <a:tc>
                  <a:txBody>
                    <a:bodyPr/>
                    <a:lstStyle/>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r>
                        <a:rPr lang="en-US" sz="1300" b="1" dirty="0">
                          <a:solidFill>
                            <a:srgbClr val="C00000"/>
                          </a:solidFill>
                          <a:latin typeface="Baskerville" panose="02020502070401020303"/>
                        </a:rPr>
                        <a:t>EQUITY</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tcPr>
                </a:tc>
                <a:tc>
                  <a:txBody>
                    <a:bodyPr/>
                    <a:lstStyle/>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endParaRPr lang="en-US" sz="1300" b="0"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altLang="zh-CN" sz="1300" b="0" u="none" dirty="0">
                          <a:solidFill>
                            <a:schemeClr val="bg2">
                              <a:lumMod val="50000"/>
                            </a:schemeClr>
                          </a:solidFill>
                          <a:latin typeface="Baskerville" panose="02020502070401020303"/>
                        </a:rPr>
                        <a:t>Private property assets</a:t>
                      </a:r>
                    </a:p>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altLang="zh-CN" sz="1300" b="0" u="none"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altLang="zh-CN" sz="1300" b="0" u="none" dirty="0">
                          <a:solidFill>
                            <a:schemeClr val="bg2">
                              <a:lumMod val="50000"/>
                            </a:schemeClr>
                          </a:solidFill>
                          <a:latin typeface="Baskerville" panose="02020502070401020303"/>
                        </a:rPr>
                        <a:t>Private equity (PE) fund</a:t>
                      </a:r>
                      <a:endParaRPr lang="en-US" sz="1300" b="0" u="none" dirty="0">
                        <a:solidFill>
                          <a:schemeClr val="bg2">
                            <a:lumMod val="50000"/>
                          </a:schemeClr>
                        </a:solidFill>
                        <a:latin typeface="Baskerville" panose="02020502070401020303"/>
                      </a:endParaRP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noFill/>
                  </a:tcPr>
                </a:tc>
                <a:tc>
                  <a:txBody>
                    <a:bodyPr/>
                    <a:lstStyle/>
                    <a:p>
                      <a:pPr marL="285750" marR="0" lvl="0" indent="-285750" algn="l" defTabSz="9143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b="0" dirty="0">
                        <a:solidFill>
                          <a:schemeClr val="bg2">
                            <a:lumMod val="50000"/>
                          </a:schemeClr>
                        </a:solidFill>
                        <a:latin typeface="Baskerville" panose="02020502070401020303"/>
                      </a:endParaRPr>
                    </a:p>
                    <a:p>
                      <a:pPr marL="285750" marR="0" lvl="0" indent="-285750" algn="l" defTabSz="9143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dirty="0">
                          <a:solidFill>
                            <a:schemeClr val="bg2">
                              <a:lumMod val="50000"/>
                            </a:schemeClr>
                          </a:solidFill>
                          <a:latin typeface="Baskerville" panose="02020502070401020303"/>
                        </a:rPr>
                        <a:t>REITs</a:t>
                      </a:r>
                    </a:p>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b="0" dirty="0">
                        <a:solidFill>
                          <a:schemeClr val="bg2">
                            <a:lumMod val="50000"/>
                          </a:schemeClr>
                        </a:solidFill>
                        <a:latin typeface="Baskerville" panose="02020502070401020303"/>
                      </a:endParaRPr>
                    </a:p>
                    <a:p>
                      <a:pPr marL="285750" marR="0" lvl="0" indent="-285750" algn="l" defTabSz="9143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300" b="0" u="none" dirty="0">
                          <a:solidFill>
                            <a:schemeClr val="bg2">
                              <a:lumMod val="50000"/>
                            </a:schemeClr>
                          </a:solidFill>
                          <a:latin typeface="Baskerville" panose="02020502070401020303"/>
                        </a:rPr>
                        <a:t>Corporate </a:t>
                      </a:r>
                      <a:r>
                        <a:rPr lang="en-US" sz="1300" b="0" u="none" dirty="0">
                          <a:solidFill>
                            <a:schemeClr val="bg2">
                              <a:lumMod val="50000"/>
                            </a:schemeClr>
                          </a:solidFill>
                          <a:latin typeface="Baskerville" panose="02020502070401020303"/>
                        </a:rPr>
                        <a:t>Stock</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714054">
                <a:tc>
                  <a:txBody>
                    <a:bodyPr/>
                    <a:lstStyle/>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endParaRPr lang="en-US" sz="600" b="1" dirty="0">
                        <a:solidFill>
                          <a:srgbClr val="C00000"/>
                        </a:solidFill>
                        <a:latin typeface="Baskerville" panose="02020502070401020303"/>
                      </a:endParaRPr>
                    </a:p>
                    <a:p>
                      <a:pPr algn="ctr"/>
                      <a:endParaRPr lang="en-US" sz="1300" b="1" dirty="0">
                        <a:solidFill>
                          <a:srgbClr val="C00000"/>
                        </a:solidFill>
                        <a:latin typeface="Baskerville" panose="02020502070401020303"/>
                      </a:endParaRPr>
                    </a:p>
                    <a:p>
                      <a:pPr algn="ctr"/>
                      <a:endParaRPr lang="en-US" sz="1300" b="1" dirty="0">
                        <a:solidFill>
                          <a:srgbClr val="C00000"/>
                        </a:solidFill>
                        <a:latin typeface="Baskerville" panose="02020502070401020303"/>
                      </a:endParaRPr>
                    </a:p>
                    <a:p>
                      <a:pPr algn="ctr"/>
                      <a:r>
                        <a:rPr lang="en-US" sz="1300" b="1" dirty="0">
                          <a:solidFill>
                            <a:srgbClr val="C00000"/>
                          </a:solidFill>
                          <a:latin typeface="Baskerville" panose="02020502070401020303"/>
                        </a:rPr>
                        <a:t>DEBT</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tcPr>
                </a:tc>
                <a:tc>
                  <a:txBody>
                    <a:bodyPr/>
                    <a:lstStyle/>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sz="1300" b="0" u="sng" dirty="0">
                        <a:solidFill>
                          <a:schemeClr val="bg2">
                            <a:lumMod val="50000"/>
                          </a:schemeClr>
                        </a:solidFill>
                        <a:latin typeface="Baskerville" panose="02020502070401020303"/>
                      </a:endParaRPr>
                    </a:p>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sz="1300" b="0" baseline="0"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sz="1300" b="0" baseline="0" dirty="0">
                          <a:solidFill>
                            <a:schemeClr val="bg2">
                              <a:lumMod val="50000"/>
                            </a:schemeClr>
                          </a:solidFill>
                          <a:latin typeface="Baskerville" panose="02020502070401020303"/>
                        </a:rPr>
                        <a:t>Loans</a:t>
                      </a:r>
                    </a:p>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sz="1300" b="0" baseline="0"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sz="1300" b="0" baseline="0" dirty="0">
                          <a:solidFill>
                            <a:schemeClr val="bg2">
                              <a:lumMod val="50000"/>
                            </a:schemeClr>
                          </a:solidFill>
                          <a:latin typeface="Baskerville" panose="02020502070401020303"/>
                        </a:rPr>
                        <a:t>Mortgages</a:t>
                      </a: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noFill/>
                  </a:tcPr>
                </a:tc>
                <a:tc>
                  <a:txBody>
                    <a:bodyPr/>
                    <a:lstStyle/>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sz="1300" b="0" u="sng" dirty="0">
                        <a:solidFill>
                          <a:schemeClr val="bg2">
                            <a:lumMod val="50000"/>
                          </a:schemeClr>
                        </a:solidFill>
                        <a:latin typeface="Baskerville" panose="02020502070401020303"/>
                      </a:endParaRPr>
                    </a:p>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sz="1300" b="0" u="sng"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altLang="zh-CN" sz="1300" b="0" dirty="0">
                          <a:solidFill>
                            <a:schemeClr val="bg2">
                              <a:lumMod val="50000"/>
                            </a:schemeClr>
                          </a:solidFill>
                          <a:latin typeface="Baskerville" panose="02020502070401020303"/>
                        </a:rPr>
                        <a:t>Corporate RE Bonds</a:t>
                      </a:r>
                    </a:p>
                    <a:p>
                      <a:pPr marL="0" marR="0" indent="0" algn="l" defTabSz="914342" rtl="0" eaLnBrk="1" fontAlgn="auto" latinLnBrk="0" hangingPunct="1">
                        <a:lnSpc>
                          <a:spcPct val="100000"/>
                        </a:lnSpc>
                        <a:spcBef>
                          <a:spcPts val="0"/>
                        </a:spcBef>
                        <a:spcAft>
                          <a:spcPts val="0"/>
                        </a:spcAft>
                        <a:buClrTx/>
                        <a:buSzTx/>
                        <a:buFont typeface="Arial" pitchFamily="34" charset="0"/>
                        <a:buNone/>
                        <a:tabLst/>
                        <a:defRPr/>
                      </a:pPr>
                      <a:endParaRPr lang="en-US" altLang="zh-CN" sz="1300" b="0" dirty="0">
                        <a:solidFill>
                          <a:schemeClr val="bg2">
                            <a:lumMod val="50000"/>
                          </a:schemeClr>
                        </a:solidFill>
                        <a:latin typeface="Baskerville" panose="02020502070401020303"/>
                      </a:endParaRP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r>
                        <a:rPr lang="en-US" sz="1300" b="0" dirty="0">
                          <a:solidFill>
                            <a:schemeClr val="bg2">
                              <a:lumMod val="50000"/>
                            </a:schemeClr>
                          </a:solidFill>
                          <a:latin typeface="Baskerville" panose="02020502070401020303"/>
                        </a:rPr>
                        <a:t>Debt securities</a:t>
                      </a:r>
                      <a:r>
                        <a:rPr lang="en-US" sz="1300" b="0" baseline="0" dirty="0">
                          <a:solidFill>
                            <a:schemeClr val="bg2">
                              <a:lumMod val="50000"/>
                            </a:schemeClr>
                          </a:solidFill>
                          <a:latin typeface="Baskerville" panose="02020502070401020303"/>
                        </a:rPr>
                        <a:t> </a:t>
                      </a:r>
                      <a:r>
                        <a:rPr lang="en-US" sz="1300" b="0" dirty="0">
                          <a:solidFill>
                            <a:schemeClr val="bg2">
                              <a:lumMod val="50000"/>
                            </a:schemeClr>
                          </a:solidFill>
                          <a:latin typeface="Baskerville" panose="02020502070401020303"/>
                        </a:rPr>
                        <a:t>(MBS</a:t>
                      </a:r>
                      <a:r>
                        <a:rPr lang="en-US" sz="1300" b="0" baseline="0" dirty="0">
                          <a:solidFill>
                            <a:schemeClr val="bg2">
                              <a:lumMod val="50000"/>
                            </a:schemeClr>
                          </a:solidFill>
                          <a:latin typeface="Baskerville" panose="02020502070401020303"/>
                        </a:rPr>
                        <a:t>)</a:t>
                      </a:r>
                    </a:p>
                    <a:p>
                      <a:pPr marL="285750" marR="0" indent="-285750" algn="l" defTabSz="914342" rtl="0" eaLnBrk="1" fontAlgn="auto" latinLnBrk="0" hangingPunct="1">
                        <a:lnSpc>
                          <a:spcPct val="100000"/>
                        </a:lnSpc>
                        <a:spcBef>
                          <a:spcPts val="0"/>
                        </a:spcBef>
                        <a:spcAft>
                          <a:spcPts val="0"/>
                        </a:spcAft>
                        <a:buClrTx/>
                        <a:buSzTx/>
                        <a:buFont typeface="Arial" pitchFamily="34" charset="0"/>
                        <a:buChar char="•"/>
                        <a:tabLst/>
                        <a:defRPr/>
                      </a:pPr>
                      <a:endParaRPr lang="en-US" sz="1300" b="0" dirty="0">
                        <a:solidFill>
                          <a:schemeClr val="bg2">
                            <a:lumMod val="50000"/>
                          </a:schemeClr>
                        </a:solidFill>
                        <a:latin typeface="Baskerville" panose="02020502070401020303"/>
                      </a:endParaRPr>
                    </a:p>
                  </a:txBody>
                  <a:tcPr marL="68562" marR="68562" marT="34281" marB="34281">
                    <a:lnL w="12700" cap="flat" cmpd="sng" algn="ctr">
                      <a:solidFill>
                        <a:srgbClr val="6A0001"/>
                      </a:solidFill>
                      <a:prstDash val="solid"/>
                      <a:round/>
                      <a:headEnd type="none" w="med" len="med"/>
                      <a:tailEnd type="none" w="med" len="med"/>
                    </a:lnL>
                    <a:lnR w="12700" cap="flat" cmpd="sng" algn="ctr">
                      <a:solidFill>
                        <a:srgbClr val="6A0001"/>
                      </a:solidFill>
                      <a:prstDash val="solid"/>
                      <a:round/>
                      <a:headEnd type="none" w="med" len="med"/>
                      <a:tailEnd type="none" w="med" len="med"/>
                    </a:lnR>
                    <a:lnT w="12700" cap="flat" cmpd="sng" algn="ctr">
                      <a:solidFill>
                        <a:srgbClr val="6A0001"/>
                      </a:solidFill>
                      <a:prstDash val="solid"/>
                      <a:round/>
                      <a:headEnd type="none" w="med" len="med"/>
                      <a:tailEnd type="none" w="med" len="med"/>
                    </a:lnT>
                    <a:lnB w="12700" cap="flat" cmpd="sng" algn="ctr">
                      <a:solidFill>
                        <a:srgbClr val="6A000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5" name="Text Placeholder 6">
            <a:extLst>
              <a:ext uri="{FF2B5EF4-FFF2-40B4-BE49-F238E27FC236}">
                <a16:creationId xmlns:a16="http://schemas.microsoft.com/office/drawing/2014/main" id="{6165C388-BE33-884A-81F7-3EB42083795B}"/>
              </a:ext>
            </a:extLst>
          </p:cNvPr>
          <p:cNvSpPr txBox="1">
            <a:spLocks/>
          </p:cNvSpPr>
          <p:nvPr/>
        </p:nvSpPr>
        <p:spPr>
          <a:xfrm>
            <a:off x="311699" y="643652"/>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980000"/>
                </a:solidFill>
                <a:latin typeface="Gill Sans MT" panose="020B0502020104020203" pitchFamily="34" charset="77"/>
                <a:ea typeface="Tahoma" panose="020B0604030504040204" pitchFamily="34" charset="0"/>
                <a:cs typeface="Tahoma" panose="020B0604030504040204" pitchFamily="34" charset="0"/>
              </a:rPr>
              <a:t>There Are Multiple Ways to Invest in Real Estate beyond Buying a Building </a:t>
            </a:r>
          </a:p>
        </p:txBody>
      </p:sp>
      <p:graphicFrame>
        <p:nvGraphicFramePr>
          <p:cNvPr id="7" name="Diagram 6">
            <a:extLst>
              <a:ext uri="{FF2B5EF4-FFF2-40B4-BE49-F238E27FC236}">
                <a16:creationId xmlns:a16="http://schemas.microsoft.com/office/drawing/2014/main" id="{42288374-C999-4603-AFCB-76232470F30B}"/>
              </a:ext>
            </a:extLst>
          </p:cNvPr>
          <p:cNvGraphicFramePr/>
          <p:nvPr/>
        </p:nvGraphicFramePr>
        <p:xfrm>
          <a:off x="5505982" y="1351721"/>
          <a:ext cx="3606001" cy="287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Upward trend">
            <a:extLst>
              <a:ext uri="{FF2B5EF4-FFF2-40B4-BE49-F238E27FC236}">
                <a16:creationId xmlns:a16="http://schemas.microsoft.com/office/drawing/2014/main" id="{6DE4EEEE-B062-4ABA-85BE-096075E8CD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845293" y="2354333"/>
            <a:ext cx="598343" cy="598343"/>
          </a:xfrm>
          <a:prstGeom prst="rect">
            <a:avLst/>
          </a:prstGeom>
        </p:spPr>
      </p:pic>
      <p:pic>
        <p:nvPicPr>
          <p:cNvPr id="8" name="Graphic 7" descr="Upward trend">
            <a:extLst>
              <a:ext uri="{FF2B5EF4-FFF2-40B4-BE49-F238E27FC236}">
                <a16:creationId xmlns:a16="http://schemas.microsoft.com/office/drawing/2014/main" id="{AF81A6E3-B2CE-4111-974A-4E8C250A18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907639" y="4154665"/>
            <a:ext cx="598343" cy="598343"/>
          </a:xfrm>
          <a:prstGeom prst="rect">
            <a:avLst/>
          </a:prstGeom>
        </p:spPr>
      </p:pic>
      <p:cxnSp>
        <p:nvCxnSpPr>
          <p:cNvPr id="11" name="Straight Arrow Connector 10">
            <a:extLst>
              <a:ext uri="{FF2B5EF4-FFF2-40B4-BE49-F238E27FC236}">
                <a16:creationId xmlns:a16="http://schemas.microsoft.com/office/drawing/2014/main" id="{A99D70A7-268D-477C-920D-D02DC3B6B416}"/>
              </a:ext>
            </a:extLst>
          </p:cNvPr>
          <p:cNvCxnSpPr>
            <a:cxnSpLocks/>
          </p:cNvCxnSpPr>
          <p:nvPr/>
        </p:nvCxnSpPr>
        <p:spPr>
          <a:xfrm>
            <a:off x="4765964" y="1711036"/>
            <a:ext cx="1946563" cy="101138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ED435B7-C9F1-401F-9324-0CD23B2F423C}"/>
              </a:ext>
            </a:extLst>
          </p:cNvPr>
          <p:cNvCxnSpPr>
            <a:cxnSpLocks/>
          </p:cNvCxnSpPr>
          <p:nvPr/>
        </p:nvCxnSpPr>
        <p:spPr>
          <a:xfrm>
            <a:off x="3616591" y="3543811"/>
            <a:ext cx="4245308" cy="638699"/>
          </a:xfrm>
          <a:prstGeom prst="bentConnector3">
            <a:avLst>
              <a:gd name="adj1" fmla="val -825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192F9601-7E26-4572-B850-812415628E37}"/>
              </a:ext>
            </a:extLst>
          </p:cNvPr>
          <p:cNvCxnSpPr/>
          <p:nvPr/>
        </p:nvCxnSpPr>
        <p:spPr>
          <a:xfrm flipV="1">
            <a:off x="2355273" y="3304311"/>
            <a:ext cx="3383972" cy="191011"/>
          </a:xfrm>
          <a:prstGeom prst="bentConnector3">
            <a:avLst>
              <a:gd name="adj1" fmla="val 5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6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F697999F-35F6-D442-BB7E-AB2D1A044750}"/>
              </a:ext>
            </a:extLst>
          </p:cNvPr>
          <p:cNvCxnSpPr>
            <a:cxnSpLocks/>
          </p:cNvCxnSpPr>
          <p:nvPr/>
        </p:nvCxnSpPr>
        <p:spPr>
          <a:xfrm>
            <a:off x="5922817" y="2070451"/>
            <a:ext cx="0" cy="723044"/>
          </a:xfrm>
          <a:prstGeom prst="straightConnector1">
            <a:avLst/>
          </a:prstGeom>
          <a:ln w="381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EC7FC2-1056-2441-92F4-F98377A61471}"/>
              </a:ext>
            </a:extLst>
          </p:cNvPr>
          <p:cNvCxnSpPr>
            <a:cxnSpLocks/>
          </p:cNvCxnSpPr>
          <p:nvPr/>
        </p:nvCxnSpPr>
        <p:spPr>
          <a:xfrm>
            <a:off x="3254519" y="2915579"/>
            <a:ext cx="0" cy="1105993"/>
          </a:xfrm>
          <a:prstGeom prst="straightConnector1">
            <a:avLst/>
          </a:prstGeom>
          <a:ln w="381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07504" y="126926"/>
            <a:ext cx="8928992" cy="576065"/>
          </a:xfrm>
        </p:spPr>
        <p:txBody>
          <a:bodyPr/>
          <a:lstStyle/>
          <a:p>
            <a:r>
              <a:rPr lang="en-US" altLang="zh-CN" sz="2800" b="1" dirty="0">
                <a:solidFill>
                  <a:schemeClr val="accent5">
                    <a:lumMod val="50000"/>
                  </a:schemeClr>
                </a:solidFill>
                <a:latin typeface="Baskerville" panose="02020502070401020303"/>
              </a:rPr>
              <a:t>Basic</a:t>
            </a:r>
            <a:r>
              <a:rPr lang="zh-CN" altLang="en-US" sz="2800" b="1" dirty="0">
                <a:solidFill>
                  <a:schemeClr val="accent5">
                    <a:lumMod val="50000"/>
                  </a:schemeClr>
                </a:solidFill>
                <a:latin typeface="Baskerville" panose="02020502070401020303"/>
              </a:rPr>
              <a:t> </a:t>
            </a:r>
            <a:r>
              <a:rPr lang="en-US" altLang="zh-CN" sz="2800" b="1" dirty="0">
                <a:solidFill>
                  <a:schemeClr val="accent5">
                    <a:lumMod val="50000"/>
                  </a:schemeClr>
                </a:solidFill>
                <a:latin typeface="Baskerville" panose="02020502070401020303"/>
              </a:rPr>
              <a:t>Structure</a:t>
            </a:r>
            <a:r>
              <a:rPr lang="zh-CN" altLang="en-US" sz="2800" b="1" dirty="0">
                <a:solidFill>
                  <a:schemeClr val="accent5">
                    <a:lumMod val="50000"/>
                  </a:schemeClr>
                </a:solidFill>
                <a:latin typeface="Baskerville" panose="02020502070401020303"/>
              </a:rPr>
              <a:t> </a:t>
            </a:r>
            <a:r>
              <a:rPr lang="en-US" altLang="zh-CN" sz="2800" b="1" dirty="0">
                <a:solidFill>
                  <a:schemeClr val="accent5">
                    <a:lumMod val="50000"/>
                  </a:schemeClr>
                </a:solidFill>
                <a:latin typeface="Baskerville" panose="02020502070401020303"/>
              </a:rPr>
              <a:t>of</a:t>
            </a:r>
            <a:r>
              <a:rPr lang="zh-CN" altLang="en-US" sz="2800" b="1" dirty="0">
                <a:solidFill>
                  <a:schemeClr val="accent5">
                    <a:lumMod val="50000"/>
                  </a:schemeClr>
                </a:solidFill>
                <a:latin typeface="Baskerville" panose="02020502070401020303"/>
              </a:rPr>
              <a:t> </a:t>
            </a:r>
            <a:r>
              <a:rPr lang="en-US" altLang="zh-CN" sz="2800" b="1" dirty="0">
                <a:solidFill>
                  <a:schemeClr val="accent5">
                    <a:lumMod val="50000"/>
                  </a:schemeClr>
                </a:solidFill>
                <a:latin typeface="Baskerville" panose="02020502070401020303"/>
              </a:rPr>
              <a:t>REITs</a:t>
            </a:r>
            <a:endParaRPr lang="en-US" sz="2800" b="1" dirty="0">
              <a:solidFill>
                <a:schemeClr val="accent5">
                  <a:lumMod val="50000"/>
                </a:schemeClr>
              </a:solidFill>
              <a:latin typeface="Baskerville" panose="02020502070401020303"/>
            </a:endParaRPr>
          </a:p>
        </p:txBody>
      </p:sp>
      <p:sp>
        <p:nvSpPr>
          <p:cNvPr id="7" name="Text Placeholder 6"/>
          <p:cNvSpPr>
            <a:spLocks noGrp="1"/>
          </p:cNvSpPr>
          <p:nvPr>
            <p:ph type="body" sz="quarter" idx="10"/>
          </p:nvPr>
        </p:nvSpPr>
        <p:spPr>
          <a:xfrm>
            <a:off x="107504" y="620221"/>
            <a:ext cx="8640960" cy="288180"/>
          </a:xfrm>
        </p:spPr>
        <p:txBody>
          <a:bodyPr/>
          <a:lstStyle/>
          <a:p>
            <a:r>
              <a:rPr lang="en-US" dirty="0">
                <a:solidFill>
                  <a:srgbClr val="980000"/>
                </a:solidFill>
                <a:latin typeface="Baskerville" panose="02020502070401020303"/>
                <a:ea typeface="Tahoma" panose="020B0604030504040204" pitchFamily="34" charset="0"/>
                <a:cs typeface="Tahoma" panose="020B0604030504040204" pitchFamily="34" charset="0"/>
              </a:rPr>
              <a:t>Real Estate Investment Trust</a:t>
            </a:r>
          </a:p>
        </p:txBody>
      </p:sp>
      <p:sp>
        <p:nvSpPr>
          <p:cNvPr id="4" name="Slide Number Placeholder 3"/>
          <p:cNvSpPr>
            <a:spLocks noGrp="1"/>
          </p:cNvSpPr>
          <p:nvPr>
            <p:ph type="sldNum" sz="quarter" idx="11"/>
          </p:nvPr>
        </p:nvSpPr>
        <p:spPr/>
        <p:txBody>
          <a:bodyPr/>
          <a:lstStyle/>
          <a:p>
            <a:fld id="{3D734AB3-580E-49C1-967D-33073622AECA}" type="slidenum">
              <a:rPr lang="en-US" smtClean="0">
                <a:latin typeface="Gill Sans MT" panose="020B0502020104020203" pitchFamily="34" charset="77"/>
              </a:rPr>
              <a:t>5</a:t>
            </a:fld>
            <a:endParaRPr lang="en-US" dirty="0">
              <a:latin typeface="Gill Sans MT" panose="020B0502020104020203" pitchFamily="34" charset="77"/>
            </a:endParaRPr>
          </a:p>
        </p:txBody>
      </p:sp>
      <p:sp>
        <p:nvSpPr>
          <p:cNvPr id="6" name="Content Placeholder 2">
            <a:extLst>
              <a:ext uri="{FF2B5EF4-FFF2-40B4-BE49-F238E27FC236}">
                <a16:creationId xmlns:a16="http://schemas.microsoft.com/office/drawing/2014/main" id="{7C42B359-E76C-8441-A1DC-7408693DC5A1}"/>
              </a:ext>
            </a:extLst>
          </p:cNvPr>
          <p:cNvSpPr>
            <a:spLocks noGrp="1"/>
          </p:cNvSpPr>
          <p:nvPr>
            <p:ph idx="1"/>
          </p:nvPr>
        </p:nvSpPr>
        <p:spPr>
          <a:xfrm>
            <a:off x="267570" y="1076325"/>
            <a:ext cx="4360333" cy="4648200"/>
          </a:xfrm>
          <a:noFill/>
          <a:ln>
            <a:noFill/>
          </a:ln>
        </p:spPr>
        <p:txBody>
          <a:bodyPr spcFirstLastPara="1" vert="horz" wrap="square" lIns="91440" tIns="45720" rIns="91440" bIns="45720" rtlCol="0" anchor="t" anchorCtr="0">
            <a:noAutofit/>
          </a:bodyPr>
          <a:lstStyle/>
          <a:p>
            <a:pPr marL="114300" indent="0">
              <a:buNone/>
            </a:pPr>
            <a:r>
              <a:rPr lang="en-US" sz="1800" b="1" u="sng" dirty="0">
                <a:solidFill>
                  <a:schemeClr val="accent2"/>
                </a:solidFill>
                <a:latin typeface="Gill Sans MT" panose="020B0502020104020203" pitchFamily="34" charset="77"/>
              </a:rPr>
              <a:t> </a:t>
            </a:r>
          </a:p>
        </p:txBody>
      </p:sp>
      <p:pic>
        <p:nvPicPr>
          <p:cNvPr id="9" name="Picture 8">
            <a:extLst>
              <a:ext uri="{FF2B5EF4-FFF2-40B4-BE49-F238E27FC236}">
                <a16:creationId xmlns:a16="http://schemas.microsoft.com/office/drawing/2014/main" id="{3CB191CF-76C0-7642-80DF-6F50B2CB8360}"/>
              </a:ext>
            </a:extLst>
          </p:cNvPr>
          <p:cNvPicPr>
            <a:picLocks noChangeAspect="1"/>
          </p:cNvPicPr>
          <p:nvPr/>
        </p:nvPicPr>
        <p:blipFill rotWithShape="1">
          <a:blip r:embed="rId3"/>
          <a:srcRect b="8816"/>
          <a:stretch/>
        </p:blipFill>
        <p:spPr>
          <a:xfrm>
            <a:off x="794318" y="1928452"/>
            <a:ext cx="2021851" cy="18565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2217592A-E362-1149-BDE3-84B4AD9F07D9}"/>
              </a:ext>
            </a:extLst>
          </p:cNvPr>
          <p:cNvSpPr txBox="1"/>
          <p:nvPr/>
        </p:nvSpPr>
        <p:spPr>
          <a:xfrm>
            <a:off x="107504" y="1304693"/>
            <a:ext cx="3015569" cy="523220"/>
          </a:xfrm>
          <a:prstGeom prst="rect">
            <a:avLst/>
          </a:prstGeom>
          <a:noFill/>
        </p:spPr>
        <p:txBody>
          <a:bodyPr wrap="none" rtlCol="0">
            <a:spAutoFit/>
          </a:bodyPr>
          <a:lstStyle/>
          <a:p>
            <a:r>
              <a:rPr lang="en-US" dirty="0">
                <a:latin typeface="Baskerville" panose="02020502070401020303"/>
              </a:rPr>
              <a:t>Income generating real estate properties</a:t>
            </a:r>
          </a:p>
          <a:p>
            <a:pPr algn="ctr"/>
            <a:r>
              <a:rPr lang="en-US" dirty="0">
                <a:latin typeface="Baskerville" panose="02020502070401020303"/>
              </a:rPr>
              <a:t>(Rents + Value Appreciation)</a:t>
            </a:r>
          </a:p>
        </p:txBody>
      </p:sp>
      <p:sp>
        <p:nvSpPr>
          <p:cNvPr id="11" name="Right Arrow 10">
            <a:extLst>
              <a:ext uri="{FF2B5EF4-FFF2-40B4-BE49-F238E27FC236}">
                <a16:creationId xmlns:a16="http://schemas.microsoft.com/office/drawing/2014/main" id="{99435E1B-436C-2C4C-9551-3512DDC6F045}"/>
              </a:ext>
            </a:extLst>
          </p:cNvPr>
          <p:cNvSpPr/>
          <p:nvPr/>
        </p:nvSpPr>
        <p:spPr>
          <a:xfrm>
            <a:off x="2867891" y="2562297"/>
            <a:ext cx="1133961" cy="5888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MT" panose="020B0502020104020203" pitchFamily="34" charset="77"/>
              </a:rPr>
              <a:t>$ $ $ $</a:t>
            </a:r>
          </a:p>
        </p:txBody>
      </p:sp>
      <p:sp>
        <p:nvSpPr>
          <p:cNvPr id="12" name="Rectangle 11">
            <a:extLst>
              <a:ext uri="{FF2B5EF4-FFF2-40B4-BE49-F238E27FC236}">
                <a16:creationId xmlns:a16="http://schemas.microsoft.com/office/drawing/2014/main" id="{41C68E1C-14C9-4C4C-9D9F-0CF34A10FBD0}"/>
              </a:ext>
            </a:extLst>
          </p:cNvPr>
          <p:cNvSpPr/>
          <p:nvPr/>
        </p:nvSpPr>
        <p:spPr>
          <a:xfrm>
            <a:off x="4001852" y="2327564"/>
            <a:ext cx="1394493" cy="10728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Baskerville" panose="02020502070401020303"/>
              </a:rPr>
              <a:t>REIT</a:t>
            </a:r>
          </a:p>
        </p:txBody>
      </p:sp>
      <p:pic>
        <p:nvPicPr>
          <p:cNvPr id="14" name="Picture 13">
            <a:extLst>
              <a:ext uri="{FF2B5EF4-FFF2-40B4-BE49-F238E27FC236}">
                <a16:creationId xmlns:a16="http://schemas.microsoft.com/office/drawing/2014/main" id="{1B4B9EB9-5873-8740-B124-E04D8A1EF634}"/>
              </a:ext>
            </a:extLst>
          </p:cNvPr>
          <p:cNvPicPr>
            <a:picLocks noChangeAspect="1"/>
          </p:cNvPicPr>
          <p:nvPr/>
        </p:nvPicPr>
        <p:blipFill rotWithShape="1">
          <a:blip r:embed="rId4">
            <a:biLevel thresh="75000"/>
          </a:blip>
          <a:srcRect b="5993"/>
          <a:stretch/>
        </p:blipFill>
        <p:spPr>
          <a:xfrm>
            <a:off x="6582028" y="1802028"/>
            <a:ext cx="2315146" cy="1982934"/>
          </a:xfrm>
          <a:prstGeom prst="rect">
            <a:avLst/>
          </a:prstGeom>
        </p:spPr>
      </p:pic>
      <p:sp>
        <p:nvSpPr>
          <p:cNvPr id="15" name="Right Arrow 14">
            <a:extLst>
              <a:ext uri="{FF2B5EF4-FFF2-40B4-BE49-F238E27FC236}">
                <a16:creationId xmlns:a16="http://schemas.microsoft.com/office/drawing/2014/main" id="{86DEBA16-BA42-FA49-A824-07816E9107EA}"/>
              </a:ext>
            </a:extLst>
          </p:cNvPr>
          <p:cNvSpPr/>
          <p:nvPr/>
        </p:nvSpPr>
        <p:spPr>
          <a:xfrm>
            <a:off x="5396345" y="2569584"/>
            <a:ext cx="1052945" cy="5888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MT" panose="020B0502020104020203" pitchFamily="34" charset="77"/>
              </a:rPr>
              <a:t>$ $ $ $</a:t>
            </a:r>
          </a:p>
        </p:txBody>
      </p:sp>
      <p:sp>
        <p:nvSpPr>
          <p:cNvPr id="16" name="TextBox 15">
            <a:extLst>
              <a:ext uri="{FF2B5EF4-FFF2-40B4-BE49-F238E27FC236}">
                <a16:creationId xmlns:a16="http://schemas.microsoft.com/office/drawing/2014/main" id="{90856452-9AEE-AF4B-993D-242E0857377D}"/>
              </a:ext>
            </a:extLst>
          </p:cNvPr>
          <p:cNvSpPr txBox="1"/>
          <p:nvPr/>
        </p:nvSpPr>
        <p:spPr>
          <a:xfrm>
            <a:off x="7313843" y="1401696"/>
            <a:ext cx="851515" cy="307777"/>
          </a:xfrm>
          <a:prstGeom prst="rect">
            <a:avLst/>
          </a:prstGeom>
          <a:noFill/>
        </p:spPr>
        <p:txBody>
          <a:bodyPr wrap="none" rtlCol="0">
            <a:spAutoFit/>
          </a:bodyPr>
          <a:lstStyle/>
          <a:p>
            <a:r>
              <a:rPr lang="en-US" dirty="0">
                <a:latin typeface="Baskerville" panose="02020502070401020303"/>
              </a:rPr>
              <a:t>Investors</a:t>
            </a:r>
          </a:p>
        </p:txBody>
      </p:sp>
      <p:sp>
        <p:nvSpPr>
          <p:cNvPr id="17" name="TextBox 16">
            <a:extLst>
              <a:ext uri="{FF2B5EF4-FFF2-40B4-BE49-F238E27FC236}">
                <a16:creationId xmlns:a16="http://schemas.microsoft.com/office/drawing/2014/main" id="{AAECDD65-D9B5-F948-982A-FFEB3F360852}"/>
              </a:ext>
            </a:extLst>
          </p:cNvPr>
          <p:cNvSpPr txBox="1"/>
          <p:nvPr/>
        </p:nvSpPr>
        <p:spPr>
          <a:xfrm>
            <a:off x="1979125" y="4021572"/>
            <a:ext cx="893193" cy="523220"/>
          </a:xfrm>
          <a:prstGeom prst="rect">
            <a:avLst/>
          </a:prstGeom>
          <a:noFill/>
        </p:spPr>
        <p:txBody>
          <a:bodyPr wrap="none" rtlCol="0">
            <a:spAutoFit/>
          </a:bodyPr>
          <a:lstStyle/>
          <a:p>
            <a:r>
              <a:rPr lang="en-US" sz="2800" dirty="0">
                <a:solidFill>
                  <a:srgbClr val="C00000"/>
                </a:solidFill>
                <a:latin typeface="Baskerville" panose="02020502070401020303"/>
              </a:rPr>
              <a:t>75% </a:t>
            </a:r>
          </a:p>
        </p:txBody>
      </p:sp>
      <p:sp>
        <p:nvSpPr>
          <p:cNvPr id="18" name="TextBox 17">
            <a:extLst>
              <a:ext uri="{FF2B5EF4-FFF2-40B4-BE49-F238E27FC236}">
                <a16:creationId xmlns:a16="http://schemas.microsoft.com/office/drawing/2014/main" id="{BE0681ED-1724-D84A-B827-B48628FC4567}"/>
              </a:ext>
            </a:extLst>
          </p:cNvPr>
          <p:cNvSpPr txBox="1"/>
          <p:nvPr/>
        </p:nvSpPr>
        <p:spPr>
          <a:xfrm>
            <a:off x="4627903" y="1331787"/>
            <a:ext cx="1908613" cy="738664"/>
          </a:xfrm>
          <a:prstGeom prst="rect">
            <a:avLst/>
          </a:prstGeom>
          <a:noFill/>
        </p:spPr>
        <p:txBody>
          <a:bodyPr wrap="square" rtlCol="0">
            <a:spAutoFit/>
          </a:bodyPr>
          <a:lstStyle/>
          <a:p>
            <a:pPr algn="ctr"/>
            <a:r>
              <a:rPr lang="en-US" dirty="0">
                <a:latin typeface="Baskerville" panose="02020502070401020303"/>
              </a:rPr>
              <a:t>REITs are legally obliged to </a:t>
            </a:r>
            <a:r>
              <a:rPr lang="en-US" b="1" dirty="0">
                <a:latin typeface="Baskerville" panose="02020502070401020303"/>
              </a:rPr>
              <a:t>distribute</a:t>
            </a:r>
            <a:r>
              <a:rPr lang="en-US" dirty="0">
                <a:latin typeface="Baskerville" panose="02020502070401020303"/>
              </a:rPr>
              <a:t> </a:t>
            </a:r>
            <a:r>
              <a:rPr lang="en-US" dirty="0">
                <a:solidFill>
                  <a:srgbClr val="C00000"/>
                </a:solidFill>
                <a:latin typeface="Baskerville" panose="02020502070401020303"/>
              </a:rPr>
              <a:t>90%</a:t>
            </a:r>
            <a:r>
              <a:rPr lang="en-US" dirty="0">
                <a:latin typeface="Baskerville" panose="02020502070401020303"/>
              </a:rPr>
              <a:t> of their Income </a:t>
            </a:r>
          </a:p>
        </p:txBody>
      </p:sp>
      <p:sp>
        <p:nvSpPr>
          <p:cNvPr id="24" name="TextBox 23">
            <a:extLst>
              <a:ext uri="{FF2B5EF4-FFF2-40B4-BE49-F238E27FC236}">
                <a16:creationId xmlns:a16="http://schemas.microsoft.com/office/drawing/2014/main" id="{5951AF4B-4AC9-5E41-91E3-954CEB35954B}"/>
              </a:ext>
            </a:extLst>
          </p:cNvPr>
          <p:cNvSpPr txBox="1"/>
          <p:nvPr/>
        </p:nvSpPr>
        <p:spPr>
          <a:xfrm>
            <a:off x="2814512" y="4036658"/>
            <a:ext cx="5932296" cy="523220"/>
          </a:xfrm>
          <a:prstGeom prst="rect">
            <a:avLst/>
          </a:prstGeom>
          <a:noFill/>
        </p:spPr>
        <p:txBody>
          <a:bodyPr wrap="square" rtlCol="0">
            <a:spAutoFit/>
          </a:bodyPr>
          <a:lstStyle/>
          <a:p>
            <a:r>
              <a:rPr lang="en-US" dirty="0">
                <a:latin typeface="Baskerville" panose="02020502070401020303"/>
              </a:rPr>
              <a:t>Income be generated by </a:t>
            </a:r>
            <a:r>
              <a:rPr lang="en-US" b="1" dirty="0">
                <a:latin typeface="Baskerville" panose="02020502070401020303"/>
              </a:rPr>
              <a:t>Real Estate</a:t>
            </a:r>
            <a:r>
              <a:rPr lang="en-US" dirty="0">
                <a:latin typeface="Baskerville" panose="02020502070401020303"/>
              </a:rPr>
              <a:t> (rents/interest) </a:t>
            </a:r>
          </a:p>
          <a:p>
            <a:r>
              <a:rPr lang="en-US" dirty="0">
                <a:latin typeface="Baskerville" panose="02020502070401020303"/>
              </a:rPr>
              <a:t>Assets must be </a:t>
            </a:r>
            <a:r>
              <a:rPr lang="en-US" b="1" dirty="0">
                <a:latin typeface="Baskerville" panose="02020502070401020303"/>
              </a:rPr>
              <a:t>Real Estate </a:t>
            </a:r>
            <a:r>
              <a:rPr lang="en-US" dirty="0">
                <a:latin typeface="Baskerville" panose="02020502070401020303"/>
              </a:rPr>
              <a:t>assets (Buildings/mortgages)</a:t>
            </a:r>
          </a:p>
        </p:txBody>
      </p:sp>
      <p:sp>
        <p:nvSpPr>
          <p:cNvPr id="19" name="TextBox 18">
            <a:extLst>
              <a:ext uri="{FF2B5EF4-FFF2-40B4-BE49-F238E27FC236}">
                <a16:creationId xmlns:a16="http://schemas.microsoft.com/office/drawing/2014/main" id="{1AF72A72-D070-674D-BC4F-D0C9378535B7}"/>
              </a:ext>
            </a:extLst>
          </p:cNvPr>
          <p:cNvSpPr txBox="1"/>
          <p:nvPr/>
        </p:nvSpPr>
        <p:spPr>
          <a:xfrm>
            <a:off x="2368062" y="4624072"/>
            <a:ext cx="6271846" cy="461665"/>
          </a:xfrm>
          <a:prstGeom prst="rect">
            <a:avLst/>
          </a:prstGeom>
          <a:noFill/>
        </p:spPr>
        <p:txBody>
          <a:bodyPr wrap="square">
            <a:spAutoFit/>
          </a:bodyPr>
          <a:lstStyle/>
          <a:p>
            <a:r>
              <a:rPr lang="en-US" altLang="zh-CN" sz="1200" dirty="0">
                <a:latin typeface="Baskerville" panose="02020502070401020303"/>
              </a:rPr>
              <a:t>Tax</a:t>
            </a:r>
            <a:r>
              <a:rPr lang="zh-CN" altLang="en-US" sz="1200" dirty="0">
                <a:latin typeface="Baskerville" panose="02020502070401020303"/>
              </a:rPr>
              <a:t> </a:t>
            </a:r>
            <a:r>
              <a:rPr lang="en-US" altLang="zh-CN" sz="1200" dirty="0">
                <a:latin typeface="Baskerville" panose="02020502070401020303"/>
              </a:rPr>
              <a:t>benefit:</a:t>
            </a:r>
            <a:r>
              <a:rPr lang="zh-CN" altLang="en-US" sz="1200" dirty="0">
                <a:latin typeface="Baskerville" panose="02020502070401020303"/>
              </a:rPr>
              <a:t> </a:t>
            </a:r>
            <a:r>
              <a:rPr lang="en-US" sz="1200" dirty="0">
                <a:latin typeface="Baskerville" panose="02020502070401020303"/>
              </a:rPr>
              <a:t>REITs typically don</a:t>
            </a:r>
            <a:r>
              <a:rPr lang="en-US" altLang="zh-CN" sz="1200" dirty="0">
                <a:latin typeface="Baskerville" panose="02020502070401020303"/>
              </a:rPr>
              <a:t>’</a:t>
            </a:r>
            <a:r>
              <a:rPr lang="en-US" sz="1200" dirty="0">
                <a:latin typeface="Baskerville" panose="02020502070401020303"/>
              </a:rPr>
              <a:t>t pay corporate income taxes</a:t>
            </a:r>
            <a:r>
              <a:rPr lang="en-US" altLang="zh-CN" sz="1200" dirty="0">
                <a:latin typeface="Baskerville" panose="02020502070401020303"/>
              </a:rPr>
              <a:t>;</a:t>
            </a:r>
            <a:r>
              <a:rPr lang="zh-CN" altLang="en-US" sz="1200" dirty="0">
                <a:latin typeface="Baskerville" panose="02020502070401020303"/>
              </a:rPr>
              <a:t> </a:t>
            </a:r>
            <a:r>
              <a:rPr lang="en-US" altLang="zh-CN" sz="1200" dirty="0">
                <a:latin typeface="Baskerville" panose="02020502070401020303"/>
              </a:rPr>
              <a:t>and</a:t>
            </a:r>
            <a:r>
              <a:rPr lang="zh-CN" altLang="en-US" sz="1200" dirty="0">
                <a:latin typeface="Baskerville" panose="02020502070401020303"/>
              </a:rPr>
              <a:t> </a:t>
            </a:r>
            <a:r>
              <a:rPr lang="en-US" sz="1200" dirty="0">
                <a:latin typeface="Baskerville" panose="02020502070401020303"/>
              </a:rPr>
              <a:t>their earnings </a:t>
            </a:r>
            <a:r>
              <a:rPr lang="en-US" altLang="zh-CN" sz="1200" dirty="0">
                <a:latin typeface="Baskerville" panose="02020502070401020303"/>
              </a:rPr>
              <a:t>are</a:t>
            </a:r>
            <a:r>
              <a:rPr lang="zh-CN" altLang="en-US" sz="1200" dirty="0">
                <a:latin typeface="Baskerville" panose="02020502070401020303"/>
              </a:rPr>
              <a:t> </a:t>
            </a:r>
            <a:r>
              <a:rPr lang="en-US" sz="1200" dirty="0">
                <a:latin typeface="Baskerville" panose="02020502070401020303"/>
              </a:rPr>
              <a:t>passed along as</a:t>
            </a:r>
            <a:r>
              <a:rPr lang="zh-CN" altLang="en-US" sz="1200" dirty="0">
                <a:latin typeface="Baskerville" panose="02020502070401020303"/>
              </a:rPr>
              <a:t> </a:t>
            </a:r>
            <a:r>
              <a:rPr lang="en-US" altLang="zh-CN" sz="1200" dirty="0">
                <a:latin typeface="Baskerville" panose="02020502070401020303"/>
              </a:rPr>
              <a:t>dividend</a:t>
            </a:r>
            <a:r>
              <a:rPr lang="zh-CN" altLang="en-US" sz="1200" dirty="0">
                <a:latin typeface="Baskerville" panose="02020502070401020303"/>
              </a:rPr>
              <a:t> </a:t>
            </a:r>
            <a:r>
              <a:rPr lang="en-US" sz="1200" dirty="0">
                <a:latin typeface="Baskerville" panose="02020502070401020303"/>
              </a:rPr>
              <a:t>payments</a:t>
            </a:r>
            <a:r>
              <a:rPr lang="zh-CN" altLang="en-US" sz="1200" dirty="0">
                <a:latin typeface="Baskerville" panose="02020502070401020303"/>
              </a:rPr>
              <a:t> </a:t>
            </a:r>
            <a:r>
              <a:rPr lang="en-US" altLang="zh-CN" sz="1200" dirty="0">
                <a:latin typeface="Baskerville" panose="02020502070401020303"/>
              </a:rPr>
              <a:t>which</a:t>
            </a:r>
            <a:r>
              <a:rPr lang="zh-CN" altLang="en-US" sz="1200" dirty="0">
                <a:latin typeface="Baskerville" panose="02020502070401020303"/>
              </a:rPr>
              <a:t> </a:t>
            </a:r>
            <a:r>
              <a:rPr lang="en-US" altLang="zh-CN" sz="1200" dirty="0">
                <a:latin typeface="Baskerville" panose="02020502070401020303"/>
              </a:rPr>
              <a:t>are</a:t>
            </a:r>
            <a:r>
              <a:rPr lang="en-US" sz="1200" dirty="0">
                <a:latin typeface="Baskerville" panose="02020502070401020303"/>
              </a:rPr>
              <a:t> taxed according to the investor‘s</a:t>
            </a:r>
            <a:r>
              <a:rPr lang="zh-CN" altLang="en-US" sz="1200" dirty="0">
                <a:latin typeface="Baskerville" panose="02020502070401020303"/>
              </a:rPr>
              <a:t> </a:t>
            </a:r>
            <a:r>
              <a:rPr lang="en-US" altLang="zh-CN" sz="1200" dirty="0">
                <a:latin typeface="Baskerville" panose="02020502070401020303"/>
              </a:rPr>
              <a:t>marginal</a:t>
            </a:r>
            <a:r>
              <a:rPr lang="zh-CN" altLang="en-US" sz="1200" dirty="0">
                <a:latin typeface="Baskerville" panose="02020502070401020303"/>
              </a:rPr>
              <a:t> </a:t>
            </a:r>
            <a:r>
              <a:rPr lang="en-US" altLang="zh-CN" sz="1200" dirty="0">
                <a:latin typeface="Baskerville" panose="02020502070401020303"/>
              </a:rPr>
              <a:t>tax</a:t>
            </a:r>
            <a:r>
              <a:rPr lang="zh-CN" altLang="en-US" sz="1200" dirty="0">
                <a:latin typeface="Baskerville" panose="02020502070401020303"/>
              </a:rPr>
              <a:t> </a:t>
            </a:r>
            <a:r>
              <a:rPr lang="en-US" altLang="zh-CN" sz="1200" dirty="0">
                <a:latin typeface="Baskerville" panose="02020502070401020303"/>
              </a:rPr>
              <a:t>rate.</a:t>
            </a:r>
            <a:endParaRPr lang="en-US" sz="1200" dirty="0">
              <a:latin typeface="Baskerville" panose="02020502070401020303"/>
            </a:endParaRPr>
          </a:p>
        </p:txBody>
      </p:sp>
      <p:sp>
        <p:nvSpPr>
          <p:cNvPr id="2" name="TextBox 1"/>
          <p:cNvSpPr txBox="1"/>
          <p:nvPr/>
        </p:nvSpPr>
        <p:spPr>
          <a:xfrm>
            <a:off x="4932680" y="71108"/>
            <a:ext cx="4204447" cy="769441"/>
          </a:xfrm>
          <a:prstGeom prst="rect">
            <a:avLst/>
          </a:prstGeom>
          <a:noFill/>
        </p:spPr>
        <p:txBody>
          <a:bodyPr wrap="square" rtlCol="0">
            <a:spAutoFit/>
          </a:bodyPr>
          <a:lstStyle/>
          <a:p>
            <a:r>
              <a:rPr lang="en-US" sz="1100" dirty="0"/>
              <a:t>Buildings and people icons © source unknown. This content is </a:t>
            </a:r>
            <a:r>
              <a:rPr lang="en-US" sz="1100" dirty="0" smtClean="0"/>
              <a:t>excluded </a:t>
            </a:r>
            <a:r>
              <a:rPr lang="en-US" sz="1100" dirty="0"/>
              <a:t>from our Creative Commons license. For more information, </a:t>
            </a:r>
            <a:r>
              <a:rPr lang="en-US" sz="1100" dirty="0" smtClean="0"/>
              <a:t>see </a:t>
            </a:r>
            <a:r>
              <a:rPr lang="en-US" sz="1100" dirty="0" smtClean="0">
                <a:hlinkClick r:id="rId5"/>
              </a:rPr>
              <a:t>https</a:t>
            </a:r>
            <a:r>
              <a:rPr lang="en-US" sz="1100" dirty="0">
                <a:hlinkClick r:id="rId5"/>
              </a:rPr>
              <a:t>://ocw.mit.edu/help/faq-fair-use/</a:t>
            </a:r>
            <a:r>
              <a:rPr lang="en-US" sz="1100" dirty="0"/>
              <a:t>.</a:t>
            </a:r>
          </a:p>
          <a:p>
            <a:r>
              <a:rPr lang="en-US" sz="1100" dirty="0" smtClean="0"/>
              <a:t> </a:t>
            </a:r>
            <a:endParaRPr lang="en-US" sz="1100" dirty="0"/>
          </a:p>
        </p:txBody>
      </p:sp>
    </p:spTree>
    <p:extLst>
      <p:ext uri="{BB962C8B-B14F-4D97-AF65-F5344CB8AC3E}">
        <p14:creationId xmlns:p14="http://schemas.microsoft.com/office/powerpoint/2010/main" val="539271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5F0D431-A3E3-4D4D-8BB4-FEBF841E8425}"/>
              </a:ext>
            </a:extLst>
          </p:cNvPr>
          <p:cNvGraphicFramePr>
            <a:graphicFrameLocks noGrp="1"/>
          </p:cNvGraphicFramePr>
          <p:nvPr>
            <p:ph idx="1"/>
            <p:extLst>
              <p:ext uri="{D42A27DB-BD31-4B8C-83A1-F6EECF244321}">
                <p14:modId xmlns:p14="http://schemas.microsoft.com/office/powerpoint/2010/main" val="2657572595"/>
              </p:ext>
            </p:extLst>
          </p:nvPr>
        </p:nvGraphicFramePr>
        <p:xfrm>
          <a:off x="575469" y="1401696"/>
          <a:ext cx="7993062" cy="2900680"/>
        </p:xfrm>
        <a:graphic>
          <a:graphicData uri="http://schemas.openxmlformats.org/drawingml/2006/table">
            <a:tbl>
              <a:tblPr firstRow="1" bandRow="1">
                <a:tableStyleId>{0BC6483C-AFB3-49CA-9634-CF0214656E38}</a:tableStyleId>
              </a:tblPr>
              <a:tblGrid>
                <a:gridCol w="2664354">
                  <a:extLst>
                    <a:ext uri="{9D8B030D-6E8A-4147-A177-3AD203B41FA5}">
                      <a16:colId xmlns:a16="http://schemas.microsoft.com/office/drawing/2014/main" val="1932987075"/>
                    </a:ext>
                  </a:extLst>
                </a:gridCol>
                <a:gridCol w="2664354">
                  <a:extLst>
                    <a:ext uri="{9D8B030D-6E8A-4147-A177-3AD203B41FA5}">
                      <a16:colId xmlns:a16="http://schemas.microsoft.com/office/drawing/2014/main" val="2234946724"/>
                    </a:ext>
                  </a:extLst>
                </a:gridCol>
                <a:gridCol w="2664354">
                  <a:extLst>
                    <a:ext uri="{9D8B030D-6E8A-4147-A177-3AD203B41FA5}">
                      <a16:colId xmlns:a16="http://schemas.microsoft.com/office/drawing/2014/main" val="1339380478"/>
                    </a:ext>
                  </a:extLst>
                </a:gridCol>
              </a:tblGrid>
              <a:tr h="370840">
                <a:tc>
                  <a:txBody>
                    <a:bodyPr/>
                    <a:lstStyle/>
                    <a:p>
                      <a:endParaRPr lang="en-US" dirty="0">
                        <a:solidFill>
                          <a:schemeClr val="bg1"/>
                        </a:solidFill>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alpha val="61000"/>
                      </a:srgbClr>
                    </a:solidFill>
                  </a:tcPr>
                </a:tc>
                <a:tc>
                  <a:txBody>
                    <a:bodyPr/>
                    <a:lstStyle/>
                    <a:p>
                      <a:r>
                        <a:rPr lang="en-US" b="1" dirty="0">
                          <a:solidFill>
                            <a:schemeClr val="bg1"/>
                          </a:solidFill>
                          <a:latin typeface="Baskerville"/>
                        </a:rPr>
                        <a:t>Advantages</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alpha val="61000"/>
                      </a:srgbClr>
                    </a:solidFill>
                  </a:tcPr>
                </a:tc>
                <a:tc>
                  <a:txBody>
                    <a:bodyPr/>
                    <a:lstStyle/>
                    <a:p>
                      <a:r>
                        <a:rPr lang="en-US" b="1" dirty="0">
                          <a:solidFill>
                            <a:schemeClr val="bg1"/>
                          </a:solidFill>
                          <a:latin typeface="Baskerville"/>
                        </a:rPr>
                        <a:t>Disadvantages</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alpha val="61000"/>
                      </a:srgbClr>
                    </a:solidFill>
                  </a:tcPr>
                </a:tc>
                <a:extLst>
                  <a:ext uri="{0D108BD9-81ED-4DB2-BD59-A6C34878D82A}">
                    <a16:rowId xmlns:a16="http://schemas.microsoft.com/office/drawing/2014/main" val="3938371468"/>
                  </a:ext>
                </a:extLst>
              </a:tr>
              <a:tr h="370840">
                <a:tc>
                  <a:txBody>
                    <a:bodyPr/>
                    <a:lstStyle/>
                    <a:p>
                      <a:r>
                        <a:rPr lang="en-US" dirty="0">
                          <a:latin typeface="Baskerville"/>
                        </a:rPr>
                        <a:t>Direct Real Estate </a:t>
                      </a:r>
                    </a:p>
                    <a:p>
                      <a:r>
                        <a:rPr lang="en-US" dirty="0">
                          <a:latin typeface="Baskerville"/>
                        </a:rPr>
                        <a:t>[Buying a Building]</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endParaRPr lang="en-US" dirty="0">
                        <a:latin typeface="Baskerville"/>
                      </a:endParaRPr>
                    </a:p>
                    <a:p>
                      <a:pPr marL="285750" indent="-285750">
                        <a:buFont typeface="Arial" panose="020B0604020202020204" pitchFamily="34" charset="0"/>
                        <a:buChar char="•"/>
                      </a:pPr>
                      <a:endParaRPr lang="en-US" dirty="0">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540164940"/>
                  </a:ext>
                </a:extLst>
              </a:tr>
              <a:tr h="637693">
                <a:tc>
                  <a:txBody>
                    <a:bodyPr/>
                    <a:lstStyle/>
                    <a:p>
                      <a:r>
                        <a:rPr lang="en-US" dirty="0">
                          <a:latin typeface="Baskerville"/>
                        </a:rPr>
                        <a:t>REITs</a:t>
                      </a:r>
                    </a:p>
                    <a:p>
                      <a:endParaRPr lang="en-US" dirty="0">
                        <a:latin typeface="Baskerville"/>
                      </a:endParaRPr>
                    </a:p>
                    <a:p>
                      <a:endParaRPr lang="en-US" dirty="0">
                        <a:latin typeface="Baskerville"/>
                      </a:endParaRPr>
                    </a:p>
                    <a:p>
                      <a:endParaRPr lang="en-US" dirty="0">
                        <a:latin typeface="Baskerville"/>
                      </a:endParaRPr>
                    </a:p>
                    <a:p>
                      <a:endParaRPr lang="en-US" dirty="0">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dirty="0">
                        <a:latin typeface="Baskerville"/>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714673077"/>
                  </a:ext>
                </a:extLst>
              </a:tr>
            </a:tbl>
          </a:graphicData>
        </a:graphic>
      </p:graphicFrame>
      <p:sp>
        <p:nvSpPr>
          <p:cNvPr id="6" name="Title 4">
            <a:extLst>
              <a:ext uri="{FF2B5EF4-FFF2-40B4-BE49-F238E27FC236}">
                <a16:creationId xmlns:a16="http://schemas.microsoft.com/office/drawing/2014/main" id="{EC64E4AD-3E51-F442-AC7D-4AC462068D09}"/>
              </a:ext>
            </a:extLst>
          </p:cNvPr>
          <p:cNvSpPr>
            <a:spLocks noGrp="1"/>
          </p:cNvSpPr>
          <p:nvPr>
            <p:ph type="title"/>
          </p:nvPr>
        </p:nvSpPr>
        <p:spPr>
          <a:xfrm>
            <a:off x="107504" y="126926"/>
            <a:ext cx="8928992" cy="576065"/>
          </a:xfrm>
        </p:spPr>
        <p:txBody>
          <a:bodyPr/>
          <a:lstStyle/>
          <a:p>
            <a:r>
              <a:rPr lang="en-US" sz="2800" b="1" dirty="0">
                <a:solidFill>
                  <a:schemeClr val="accent5">
                    <a:lumMod val="50000"/>
                  </a:schemeClr>
                </a:solidFill>
                <a:latin typeface="Baskerville"/>
              </a:rPr>
              <a:t>Portfolio Investments in Real Estate</a:t>
            </a:r>
          </a:p>
        </p:txBody>
      </p:sp>
      <p:sp>
        <p:nvSpPr>
          <p:cNvPr id="7" name="Text Placeholder 6">
            <a:extLst>
              <a:ext uri="{FF2B5EF4-FFF2-40B4-BE49-F238E27FC236}">
                <a16:creationId xmlns:a16="http://schemas.microsoft.com/office/drawing/2014/main" id="{22279955-70C9-4745-AFEA-A573C7E97712}"/>
              </a:ext>
            </a:extLst>
          </p:cNvPr>
          <p:cNvSpPr>
            <a:spLocks noGrp="1"/>
          </p:cNvSpPr>
          <p:nvPr>
            <p:ph type="body" sz="quarter" idx="10"/>
          </p:nvPr>
        </p:nvSpPr>
        <p:spPr>
          <a:xfrm>
            <a:off x="107504" y="620221"/>
            <a:ext cx="8640960" cy="288180"/>
          </a:xfrm>
        </p:spPr>
        <p:txBody>
          <a:bodyPr/>
          <a:lstStyle/>
          <a:p>
            <a:r>
              <a:rPr lang="en-US" dirty="0">
                <a:solidFill>
                  <a:srgbClr val="980000"/>
                </a:solidFill>
                <a:latin typeface="Baskerville"/>
                <a:ea typeface="Tahoma" panose="020B0604030504040204" pitchFamily="34" charset="0"/>
                <a:cs typeface="Tahoma" panose="020B0604030504040204" pitchFamily="34" charset="0"/>
              </a:rPr>
              <a:t>Real Estate Investment Trust VS Direct Real Estate</a:t>
            </a:r>
          </a:p>
        </p:txBody>
      </p:sp>
      <p:sp>
        <p:nvSpPr>
          <p:cNvPr id="2" name="TextBox 1">
            <a:extLst>
              <a:ext uri="{FF2B5EF4-FFF2-40B4-BE49-F238E27FC236}">
                <a16:creationId xmlns:a16="http://schemas.microsoft.com/office/drawing/2014/main" id="{2B98A4C6-6141-1F23-BBDA-7DE92D85A30F}"/>
              </a:ext>
            </a:extLst>
          </p:cNvPr>
          <p:cNvSpPr txBox="1"/>
          <p:nvPr/>
        </p:nvSpPr>
        <p:spPr>
          <a:xfrm>
            <a:off x="3294610" y="1784463"/>
            <a:ext cx="2554779" cy="116955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skerville"/>
              </a:rPr>
              <a:t>High level of control over decisions </a:t>
            </a:r>
          </a:p>
          <a:p>
            <a:pPr marL="285750" indent="-285750">
              <a:buFont typeface="Arial" panose="020B0604020202020204" pitchFamily="34" charset="0"/>
              <a:buChar char="•"/>
            </a:pPr>
            <a:r>
              <a:rPr lang="en-US" dirty="0">
                <a:latin typeface="Baskerville"/>
              </a:rPr>
              <a:t>High exposure to desired market</a:t>
            </a:r>
          </a:p>
          <a:p>
            <a:pPr marL="285750" indent="-285750">
              <a:buFont typeface="Arial" panose="020B0604020202020204" pitchFamily="34" charset="0"/>
              <a:buChar char="•"/>
            </a:pPr>
            <a:r>
              <a:rPr lang="en-US" dirty="0">
                <a:latin typeface="Baskerville"/>
              </a:rPr>
              <a:t>No intermediaries </a:t>
            </a:r>
            <a:endParaRPr lang="en-US" dirty="0"/>
          </a:p>
        </p:txBody>
      </p:sp>
      <p:sp>
        <p:nvSpPr>
          <p:cNvPr id="3" name="TextBox 2">
            <a:extLst>
              <a:ext uri="{FF2B5EF4-FFF2-40B4-BE49-F238E27FC236}">
                <a16:creationId xmlns:a16="http://schemas.microsoft.com/office/drawing/2014/main" id="{907D9B36-C1E8-1F97-FB2C-390BB61DE4DE}"/>
              </a:ext>
            </a:extLst>
          </p:cNvPr>
          <p:cNvSpPr txBox="1"/>
          <p:nvPr/>
        </p:nvSpPr>
        <p:spPr>
          <a:xfrm>
            <a:off x="3294609" y="3138284"/>
            <a:ext cx="2554779" cy="138499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skerville"/>
              </a:rPr>
              <a:t>Highly liquid </a:t>
            </a:r>
          </a:p>
          <a:p>
            <a:pPr marL="285750" indent="-285750">
              <a:buFont typeface="Arial" panose="020B0604020202020204" pitchFamily="34" charset="0"/>
              <a:buChar char="•"/>
            </a:pPr>
            <a:r>
              <a:rPr lang="en-US" dirty="0">
                <a:latin typeface="Baskerville"/>
              </a:rPr>
              <a:t>Transparency of reporting </a:t>
            </a:r>
          </a:p>
          <a:p>
            <a:pPr marL="285750" indent="-285750">
              <a:buFont typeface="Arial" panose="020B0604020202020204" pitchFamily="34" charset="0"/>
              <a:buChar char="•"/>
            </a:pPr>
            <a:r>
              <a:rPr lang="en-US" dirty="0">
                <a:latin typeface="Baskerville"/>
              </a:rPr>
              <a:t>Easier to diversify portfolio</a:t>
            </a:r>
          </a:p>
          <a:p>
            <a:pPr marL="285750" indent="-285750">
              <a:buFont typeface="Arial" panose="020B0604020202020204" pitchFamily="34" charset="0"/>
              <a:buChar char="•"/>
            </a:pPr>
            <a:r>
              <a:rPr lang="en-US" dirty="0">
                <a:latin typeface="Baskerville"/>
              </a:rPr>
              <a:t>Long term returns similar to underlying real estate asset</a:t>
            </a:r>
          </a:p>
          <a:p>
            <a:pPr marL="285750" indent="-285750">
              <a:buFont typeface="Arial" panose="020B0604020202020204" pitchFamily="34" charset="0"/>
              <a:buChar char="•"/>
            </a:pPr>
            <a:endParaRPr lang="en-US" dirty="0">
              <a:latin typeface="Baskerville"/>
            </a:endParaRPr>
          </a:p>
        </p:txBody>
      </p:sp>
      <p:sp>
        <p:nvSpPr>
          <p:cNvPr id="4" name="TextBox 3">
            <a:extLst>
              <a:ext uri="{FF2B5EF4-FFF2-40B4-BE49-F238E27FC236}">
                <a16:creationId xmlns:a16="http://schemas.microsoft.com/office/drawing/2014/main" id="{14E71920-ABBB-5243-927C-D55E133155DD}"/>
              </a:ext>
            </a:extLst>
          </p:cNvPr>
          <p:cNvSpPr txBox="1"/>
          <p:nvPr/>
        </p:nvSpPr>
        <p:spPr>
          <a:xfrm>
            <a:off x="5931569" y="1753289"/>
            <a:ext cx="2554779" cy="138499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skerville"/>
              </a:rPr>
              <a:t>Low liquidity </a:t>
            </a:r>
          </a:p>
          <a:p>
            <a:pPr marL="285750" indent="-285750">
              <a:buFont typeface="Arial" panose="020B0604020202020204" pitchFamily="34" charset="0"/>
              <a:buChar char="•"/>
            </a:pPr>
            <a:r>
              <a:rPr lang="en-US" dirty="0">
                <a:latin typeface="Baskerville"/>
              </a:rPr>
              <a:t>High upfront investments</a:t>
            </a:r>
          </a:p>
          <a:p>
            <a:pPr marL="285750" indent="-285750">
              <a:buFont typeface="Arial" panose="020B0604020202020204" pitchFamily="34" charset="0"/>
              <a:buChar char="•"/>
            </a:pPr>
            <a:r>
              <a:rPr lang="en-US" dirty="0">
                <a:latin typeface="Baskerville"/>
              </a:rPr>
              <a:t>High risk </a:t>
            </a:r>
          </a:p>
          <a:p>
            <a:pPr marL="285750" indent="-285750">
              <a:buFont typeface="Arial" panose="020B0604020202020204" pitchFamily="34" charset="0"/>
              <a:buChar char="•"/>
            </a:pPr>
            <a:r>
              <a:rPr lang="en-US" dirty="0">
                <a:latin typeface="Baskerville"/>
              </a:rPr>
              <a:t>Requires high effort/knowledge in process  selecting right properties</a:t>
            </a:r>
          </a:p>
        </p:txBody>
      </p:sp>
      <p:sp>
        <p:nvSpPr>
          <p:cNvPr id="5" name="TextBox 4">
            <a:extLst>
              <a:ext uri="{FF2B5EF4-FFF2-40B4-BE49-F238E27FC236}">
                <a16:creationId xmlns:a16="http://schemas.microsoft.com/office/drawing/2014/main" id="{20D0D4AC-FEF9-AD48-7EC0-0A9E604CC98D}"/>
              </a:ext>
            </a:extLst>
          </p:cNvPr>
          <p:cNvSpPr txBox="1"/>
          <p:nvPr/>
        </p:nvSpPr>
        <p:spPr>
          <a:xfrm>
            <a:off x="5931569" y="3304832"/>
            <a:ext cx="2554779" cy="73866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skerville"/>
              </a:rPr>
              <a:t>High correlation in the short term with stock markets</a:t>
            </a:r>
          </a:p>
          <a:p>
            <a:pPr marL="285750" indent="-285750">
              <a:buFont typeface="Arial" panose="020B0604020202020204" pitchFamily="34" charset="0"/>
              <a:buChar char="•"/>
            </a:pPr>
            <a:r>
              <a:rPr lang="en-US" dirty="0">
                <a:latin typeface="Baskerville"/>
              </a:rPr>
              <a:t>Lower control </a:t>
            </a:r>
          </a:p>
        </p:txBody>
      </p:sp>
    </p:spTree>
    <p:extLst>
      <p:ext uri="{BB962C8B-B14F-4D97-AF65-F5344CB8AC3E}">
        <p14:creationId xmlns:p14="http://schemas.microsoft.com/office/powerpoint/2010/main" val="700062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C64E4AD-3E51-F442-AC7D-4AC462068D09}"/>
              </a:ext>
            </a:extLst>
          </p:cNvPr>
          <p:cNvSpPr>
            <a:spLocks noGrp="1"/>
          </p:cNvSpPr>
          <p:nvPr>
            <p:ph type="title"/>
          </p:nvPr>
        </p:nvSpPr>
        <p:spPr>
          <a:xfrm>
            <a:off x="107504" y="96610"/>
            <a:ext cx="8928992" cy="576065"/>
          </a:xfrm>
        </p:spPr>
        <p:txBody>
          <a:bodyPr/>
          <a:lstStyle/>
          <a:p>
            <a:r>
              <a:rPr lang="en-US" altLang="zh-CN" sz="2800" b="1" dirty="0">
                <a:solidFill>
                  <a:schemeClr val="accent5">
                    <a:lumMod val="50000"/>
                  </a:schemeClr>
                </a:solidFill>
                <a:latin typeface="Baskerville"/>
              </a:rPr>
              <a:t>Countries</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and</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Regionals</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that</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have</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Adopted</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the</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US</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REIT</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Approach</a:t>
            </a:r>
            <a:endParaRPr lang="en-US" sz="2800" b="1" dirty="0">
              <a:solidFill>
                <a:schemeClr val="accent5">
                  <a:lumMod val="50000"/>
                </a:schemeClr>
              </a:solidFill>
              <a:latin typeface="Baskerville"/>
            </a:endParaRPr>
          </a:p>
        </p:txBody>
      </p:sp>
      <p:pic>
        <p:nvPicPr>
          <p:cNvPr id="4" name="Picture 3">
            <a:extLst>
              <a:ext uri="{FF2B5EF4-FFF2-40B4-BE49-F238E27FC236}">
                <a16:creationId xmlns:a16="http://schemas.microsoft.com/office/drawing/2014/main" id="{63CA5743-899C-47C4-96AB-7F5261DC8679}"/>
              </a:ext>
            </a:extLst>
          </p:cNvPr>
          <p:cNvPicPr>
            <a:picLocks noChangeAspect="1"/>
          </p:cNvPicPr>
          <p:nvPr/>
        </p:nvPicPr>
        <p:blipFill>
          <a:blip r:embed="rId2"/>
          <a:stretch>
            <a:fillRect/>
          </a:stretch>
        </p:blipFill>
        <p:spPr>
          <a:xfrm>
            <a:off x="143294" y="1001678"/>
            <a:ext cx="5352071" cy="3500234"/>
          </a:xfrm>
          <a:prstGeom prst="rect">
            <a:avLst/>
          </a:prstGeom>
        </p:spPr>
      </p:pic>
      <p:sp>
        <p:nvSpPr>
          <p:cNvPr id="5" name="TextBox 4">
            <a:extLst>
              <a:ext uri="{FF2B5EF4-FFF2-40B4-BE49-F238E27FC236}">
                <a16:creationId xmlns:a16="http://schemas.microsoft.com/office/drawing/2014/main" id="{35E880FC-F4C3-487A-A0C7-2ADA320BDEDA}"/>
              </a:ext>
            </a:extLst>
          </p:cNvPr>
          <p:cNvSpPr txBox="1"/>
          <p:nvPr/>
        </p:nvSpPr>
        <p:spPr>
          <a:xfrm>
            <a:off x="1950902" y="4501912"/>
            <a:ext cx="6779420" cy="415498"/>
          </a:xfrm>
          <a:prstGeom prst="rect">
            <a:avLst/>
          </a:prstGeom>
          <a:noFill/>
        </p:spPr>
        <p:txBody>
          <a:bodyPr wrap="none" rtlCol="0">
            <a:spAutoFit/>
          </a:bodyPr>
          <a:lstStyle/>
          <a:p>
            <a:r>
              <a:rPr lang="en-US" altLang="zh-CN" sz="1050" dirty="0" smtClean="0">
                <a:latin typeface="Baskerville" panose="02020502070401020303"/>
              </a:rPr>
              <a:t>Left image © NAREIT; right image © China Advertising Media Ltd. All </a:t>
            </a:r>
            <a:r>
              <a:rPr lang="en-US" altLang="zh-CN" sz="1050" dirty="0">
                <a:latin typeface="Baskerville" panose="02020502070401020303"/>
              </a:rPr>
              <a:t>rights reserved. This content is </a:t>
            </a:r>
            <a:endParaRPr lang="en-US" altLang="zh-CN" sz="1050" dirty="0" smtClean="0">
              <a:latin typeface="Baskerville" panose="02020502070401020303"/>
            </a:endParaRPr>
          </a:p>
          <a:p>
            <a:r>
              <a:rPr lang="en-US" altLang="zh-CN" sz="1050" dirty="0" smtClean="0">
                <a:latin typeface="Baskerville" panose="02020502070401020303"/>
              </a:rPr>
              <a:t>excluded </a:t>
            </a:r>
            <a:r>
              <a:rPr lang="en-US" altLang="zh-CN" sz="1050" dirty="0">
                <a:latin typeface="Baskerville" panose="02020502070401020303"/>
              </a:rPr>
              <a:t>from our Creative Commons license. For more information, see </a:t>
            </a:r>
            <a:r>
              <a:rPr lang="en-US" altLang="zh-CN" sz="1050" dirty="0">
                <a:latin typeface="Baskerville" panose="02020502070401020303"/>
                <a:hlinkClick r:id="rId3"/>
              </a:rPr>
              <a:t>https://ocw.mit.edu/help/faq-fair-use/.</a:t>
            </a:r>
            <a:endParaRPr lang="zh-CN" altLang="en-US" sz="1050" dirty="0">
              <a:latin typeface="Baskerville" panose="02020502070401020303"/>
            </a:endParaRPr>
          </a:p>
        </p:txBody>
      </p:sp>
      <p:pic>
        <p:nvPicPr>
          <p:cNvPr id="2" name="Picture 1">
            <a:extLst>
              <a:ext uri="{FF2B5EF4-FFF2-40B4-BE49-F238E27FC236}">
                <a16:creationId xmlns:a16="http://schemas.microsoft.com/office/drawing/2014/main" id="{CA35A60C-3AB5-167E-51A0-DE373330EEC3}"/>
              </a:ext>
            </a:extLst>
          </p:cNvPr>
          <p:cNvPicPr>
            <a:picLocks noChangeAspect="1"/>
          </p:cNvPicPr>
          <p:nvPr/>
        </p:nvPicPr>
        <p:blipFill>
          <a:blip r:embed="rId4"/>
          <a:stretch>
            <a:fillRect/>
          </a:stretch>
        </p:blipFill>
        <p:spPr>
          <a:xfrm>
            <a:off x="6115380" y="1093047"/>
            <a:ext cx="3003936" cy="3358477"/>
          </a:xfrm>
          <a:prstGeom prst="rect">
            <a:avLst/>
          </a:prstGeom>
        </p:spPr>
      </p:pic>
    </p:spTree>
    <p:extLst>
      <p:ext uri="{BB962C8B-B14F-4D97-AF65-F5344CB8AC3E}">
        <p14:creationId xmlns:p14="http://schemas.microsoft.com/office/powerpoint/2010/main" val="141639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9416" y="67774"/>
            <a:ext cx="8928992" cy="576065"/>
          </a:xfrm>
        </p:spPr>
        <p:txBody>
          <a:bodyPr/>
          <a:lstStyle/>
          <a:p>
            <a:r>
              <a:rPr lang="en-US" altLang="zh-CN" sz="2800" b="1" dirty="0">
                <a:solidFill>
                  <a:schemeClr val="accent5">
                    <a:lumMod val="50000"/>
                  </a:schemeClr>
                </a:solidFill>
                <a:latin typeface="Baskerville"/>
              </a:rPr>
              <a:t>Push</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from</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Institutional</a:t>
            </a:r>
            <a:r>
              <a:rPr lang="zh-CN" altLang="en-US" sz="2800" b="1" dirty="0">
                <a:solidFill>
                  <a:schemeClr val="accent5">
                    <a:lumMod val="50000"/>
                  </a:schemeClr>
                </a:solidFill>
                <a:latin typeface="Baskerville"/>
              </a:rPr>
              <a:t> </a:t>
            </a:r>
            <a:r>
              <a:rPr lang="en-US" altLang="zh-CN" sz="2800" b="1" dirty="0">
                <a:solidFill>
                  <a:schemeClr val="accent5">
                    <a:lumMod val="50000"/>
                  </a:schemeClr>
                </a:solidFill>
                <a:latin typeface="Baskerville"/>
              </a:rPr>
              <a:t>Investors</a:t>
            </a:r>
            <a:endParaRPr lang="en-US" sz="2800" b="1" dirty="0">
              <a:solidFill>
                <a:schemeClr val="accent5">
                  <a:lumMod val="50000"/>
                </a:schemeClr>
              </a:solidFill>
              <a:latin typeface="Baskerville"/>
            </a:endParaRPr>
          </a:p>
        </p:txBody>
      </p:sp>
      <p:sp>
        <p:nvSpPr>
          <p:cNvPr id="4" name="Slide Number Placeholder 3"/>
          <p:cNvSpPr>
            <a:spLocks noGrp="1"/>
          </p:cNvSpPr>
          <p:nvPr>
            <p:ph type="sldNum" sz="quarter" idx="11"/>
          </p:nvPr>
        </p:nvSpPr>
        <p:spPr>
          <a:xfrm>
            <a:off x="8531547" y="4690461"/>
            <a:ext cx="548700" cy="393600"/>
          </a:xfrm>
        </p:spPr>
        <p:txBody>
          <a:bodyPr/>
          <a:lstStyle/>
          <a:p>
            <a:fld id="{3D734AB3-580E-49C1-967D-33073622AECA}" type="slidenum">
              <a:rPr lang="en-US" smtClean="0">
                <a:latin typeface="Gill Sans MT" panose="020B0502020104020203" pitchFamily="34" charset="77"/>
              </a:rPr>
              <a:t>8</a:t>
            </a:fld>
            <a:endParaRPr lang="en-US" dirty="0">
              <a:latin typeface="Gill Sans MT" panose="020B0502020104020203" pitchFamily="34" charset="77"/>
            </a:endParaRPr>
          </a:p>
        </p:txBody>
      </p:sp>
      <p:sp>
        <p:nvSpPr>
          <p:cNvPr id="2" name="TextBox 1">
            <a:extLst>
              <a:ext uri="{FF2B5EF4-FFF2-40B4-BE49-F238E27FC236}">
                <a16:creationId xmlns:a16="http://schemas.microsoft.com/office/drawing/2014/main" id="{5EA91704-CB5D-4E1C-8E96-62F454B627EF}"/>
              </a:ext>
            </a:extLst>
          </p:cNvPr>
          <p:cNvSpPr txBox="1"/>
          <p:nvPr/>
        </p:nvSpPr>
        <p:spPr>
          <a:xfrm>
            <a:off x="168213" y="1080301"/>
            <a:ext cx="3797962" cy="2246769"/>
          </a:xfrm>
          <a:prstGeom prst="rect">
            <a:avLst/>
          </a:prstGeom>
          <a:noFill/>
        </p:spPr>
        <p:txBody>
          <a:bodyPr wrap="square" rtlCol="0">
            <a:spAutoFit/>
          </a:bodyPr>
          <a:lstStyle/>
          <a:p>
            <a:r>
              <a:rPr lang="en-US" altLang="zh-CN" sz="2000" dirty="0">
                <a:latin typeface="Baskerville" panose="02020502070401020303"/>
              </a:rPr>
              <a:t>Some of the most pro-ESG investors are from northern and western European countries;</a:t>
            </a:r>
            <a:r>
              <a:rPr lang="zh-CN" altLang="en-US" sz="2000" dirty="0">
                <a:latin typeface="Baskerville" panose="02020502070401020303"/>
              </a:rPr>
              <a:t> </a:t>
            </a:r>
            <a:r>
              <a:rPr lang="en-US" sz="2000" dirty="0">
                <a:latin typeface="Baskerville" panose="02020502070401020303"/>
              </a:rPr>
              <a:t>Middle East sovereign wealth funds care the least about ESG issues</a:t>
            </a:r>
            <a:r>
              <a:rPr lang="en-US" altLang="zh-CN" sz="2000" dirty="0">
                <a:latin typeface="Baskerville" panose="02020502070401020303"/>
              </a:rPr>
              <a:t>;</a:t>
            </a:r>
            <a:r>
              <a:rPr lang="en-US" sz="2000" dirty="0">
                <a:latin typeface="Baskerville" panose="02020502070401020303"/>
              </a:rPr>
              <a:t> while American institutional investors sit in the middle. </a:t>
            </a:r>
            <a:endParaRPr lang="zh-CN" altLang="en-US" sz="2000" dirty="0">
              <a:latin typeface="Baskerville" panose="02020502070401020303"/>
            </a:endParaRPr>
          </a:p>
        </p:txBody>
      </p:sp>
      <p:pic>
        <p:nvPicPr>
          <p:cNvPr id="4098" name="Picture 2" descr="Norges Bank Investment Management partners with long-term research group  FCLTGlobal - FCLTGlobal">
            <a:extLst>
              <a:ext uri="{FF2B5EF4-FFF2-40B4-BE49-F238E27FC236}">
                <a16:creationId xmlns:a16="http://schemas.microsoft.com/office/drawing/2014/main" id="{2C40ED64-30B6-4CE5-A5B5-0F5E2119A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43" b="36530"/>
          <a:stretch/>
        </p:blipFill>
        <p:spPr bwMode="auto">
          <a:xfrm>
            <a:off x="4300494" y="1534079"/>
            <a:ext cx="2740025" cy="4918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PG (pension fund) - Wikipedia">
            <a:extLst>
              <a:ext uri="{FF2B5EF4-FFF2-40B4-BE49-F238E27FC236}">
                <a16:creationId xmlns:a16="http://schemas.microsoft.com/office/drawing/2014/main" id="{D24C5528-0767-422C-A07C-915CB938A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897" y="2411590"/>
            <a:ext cx="1656292" cy="7562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surance and Asset Management worldwide">
            <a:extLst>
              <a:ext uri="{FF2B5EF4-FFF2-40B4-BE49-F238E27FC236}">
                <a16:creationId xmlns:a16="http://schemas.microsoft.com/office/drawing/2014/main" id="{6D40FFA7-CBDB-4C77-A199-0A633040B5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9" b="33216"/>
          <a:stretch/>
        </p:blipFill>
        <p:spPr bwMode="auto">
          <a:xfrm>
            <a:off x="4446543" y="3587157"/>
            <a:ext cx="2447925" cy="5701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olution Capital Limited">
            <a:extLst>
              <a:ext uri="{FF2B5EF4-FFF2-40B4-BE49-F238E27FC236}">
                <a16:creationId xmlns:a16="http://schemas.microsoft.com/office/drawing/2014/main" id="{129E9BA5-ED6A-4D2A-80C7-FC75195A4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569" y="1446086"/>
            <a:ext cx="1752600" cy="6524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ile:Ivanhoé Cambridge logo.svg - Wikimedia Commons">
            <a:extLst>
              <a:ext uri="{FF2B5EF4-FFF2-40B4-BE49-F238E27FC236}">
                <a16:creationId xmlns:a16="http://schemas.microsoft.com/office/drawing/2014/main" id="{19AC0E76-29F0-4A42-A53D-B8D9C8800D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9569" y="2521137"/>
            <a:ext cx="1764358" cy="52119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PPIB added $1.225bn to ILS &amp; reinsurance-linked strategies in FY 2018 -  Artemis.bm">
            <a:extLst>
              <a:ext uri="{FF2B5EF4-FFF2-40B4-BE49-F238E27FC236}">
                <a16:creationId xmlns:a16="http://schemas.microsoft.com/office/drawing/2014/main" id="{D5A4D332-5E6E-443A-93DB-A68530FDF9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9920" y="3594353"/>
            <a:ext cx="1995977" cy="8112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8E1FE65E-8C06-C3C1-1BE7-974622F79E5E}"/>
              </a:ext>
            </a:extLst>
          </p:cNvPr>
          <p:cNvSpPr txBox="1">
            <a:spLocks/>
          </p:cNvSpPr>
          <p:nvPr/>
        </p:nvSpPr>
        <p:spPr>
          <a:xfrm>
            <a:off x="6523040" y="4853860"/>
            <a:ext cx="2739605" cy="2881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600" b="0" i="0" u="none" strike="noStrike" cap="none" baseline="0">
                <a:solidFill>
                  <a:schemeClr val="accent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200" dirty="0">
                <a:solidFill>
                  <a:schemeClr val="tx1"/>
                </a:solidFill>
                <a:latin typeface="Baskerville"/>
                <a:ea typeface="Tahoma" panose="020B0604030504040204" pitchFamily="34" charset="0"/>
                <a:cs typeface="Tahoma" panose="020B0604030504040204" pitchFamily="34" charset="0"/>
              </a:rPr>
              <a:t>Source: Chen Zhao’s MSRED thesis</a:t>
            </a:r>
          </a:p>
        </p:txBody>
      </p:sp>
      <p:sp>
        <p:nvSpPr>
          <p:cNvPr id="13" name="Rectangle 12">
            <a:extLst>
              <a:ext uri="{FF2B5EF4-FFF2-40B4-BE49-F238E27FC236}">
                <a16:creationId xmlns:a16="http://schemas.microsoft.com/office/drawing/2014/main" id="{08D80C1F-2A79-31EC-9223-7D5C201E6EE2}"/>
              </a:ext>
            </a:extLst>
          </p:cNvPr>
          <p:cNvSpPr/>
          <p:nvPr/>
        </p:nvSpPr>
        <p:spPr>
          <a:xfrm>
            <a:off x="202672" y="568460"/>
            <a:ext cx="8487742" cy="584775"/>
          </a:xfrm>
          <a:prstGeom prst="rect">
            <a:avLst/>
          </a:prstGeom>
        </p:spPr>
        <p:txBody>
          <a:bodyPr wrap="square">
            <a:spAutoFit/>
          </a:bodyPr>
          <a:lstStyle/>
          <a:p>
            <a:pPr lvl="8"/>
            <a:r>
              <a:rPr lang="en-US" sz="1600" dirty="0">
                <a:solidFill>
                  <a:srgbClr val="980000"/>
                </a:solidFill>
                <a:latin typeface="Baskerville" panose="02020502070401020303"/>
                <a:ea typeface="Tahoma" panose="020B0604030504040204" pitchFamily="34" charset="0"/>
                <a:cs typeface="Tahoma" panose="020B0604030504040204" pitchFamily="34" charset="0"/>
              </a:rPr>
              <a:t>64% of REIT by equity market capitalization has disclosed carbon targets in 2021, a sharp increase from 46% in 2020 (NAREIT, 2022). </a:t>
            </a:r>
          </a:p>
        </p:txBody>
      </p:sp>
      <p:sp>
        <p:nvSpPr>
          <p:cNvPr id="3" name="Rectangle 2">
            <a:extLst>
              <a:ext uri="{FF2B5EF4-FFF2-40B4-BE49-F238E27FC236}">
                <a16:creationId xmlns:a16="http://schemas.microsoft.com/office/drawing/2014/main" id="{6B7C632B-597C-BC15-E920-964E4BE2FE39}"/>
              </a:ext>
            </a:extLst>
          </p:cNvPr>
          <p:cNvSpPr/>
          <p:nvPr/>
        </p:nvSpPr>
        <p:spPr>
          <a:xfrm>
            <a:off x="4817970" y="2038463"/>
            <a:ext cx="1705070" cy="261610"/>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Central</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bank</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of</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Norway</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65B40B7-DFFD-463C-EDED-5775D8DBDB4B}"/>
              </a:ext>
            </a:extLst>
          </p:cNvPr>
          <p:cNvSpPr/>
          <p:nvPr/>
        </p:nvSpPr>
        <p:spPr>
          <a:xfrm>
            <a:off x="4817970" y="3015421"/>
            <a:ext cx="1705070" cy="430887"/>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Dutch</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pension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fund</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investment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company</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71ABF4E-2241-2F26-CB84-9A9299E34AB5}"/>
              </a:ext>
            </a:extLst>
          </p:cNvPr>
          <p:cNvSpPr/>
          <p:nvPr/>
        </p:nvSpPr>
        <p:spPr>
          <a:xfrm>
            <a:off x="4807206" y="4068208"/>
            <a:ext cx="1705070" cy="769441"/>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European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multinational</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insurance</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and</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asset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management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company</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with</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HQs</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Germany</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A72D6473-542B-F8AE-8AEA-14C467340D86}"/>
              </a:ext>
            </a:extLst>
          </p:cNvPr>
          <p:cNvSpPr/>
          <p:nvPr/>
        </p:nvSpPr>
        <p:spPr>
          <a:xfrm>
            <a:off x="7015827" y="2031115"/>
            <a:ext cx="2078252" cy="430887"/>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Global</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real</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estate</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securities</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manager</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with</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HQs</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Sydney</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999D510B-723C-8EEA-2DB6-77EF53CE6425}"/>
              </a:ext>
            </a:extLst>
          </p:cNvPr>
          <p:cNvSpPr/>
          <p:nvPr/>
        </p:nvSpPr>
        <p:spPr>
          <a:xfrm>
            <a:off x="7040518" y="3026988"/>
            <a:ext cx="2127889" cy="600164"/>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Canadian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real</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estate</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investment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and</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asset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management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company</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with</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HQs</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Montreal</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74F3D46B-D679-7E42-4A70-FACEE67ABC6D}"/>
              </a:ext>
            </a:extLst>
          </p:cNvPr>
          <p:cNvSpPr/>
          <p:nvPr/>
        </p:nvSpPr>
        <p:spPr>
          <a:xfrm>
            <a:off x="7015827" y="4119367"/>
            <a:ext cx="2127889" cy="430887"/>
          </a:xfrm>
          <a:prstGeom prst="rect">
            <a:avLst/>
          </a:prstGeom>
        </p:spPr>
        <p:txBody>
          <a:bodyPr wrap="square">
            <a:spAutoFit/>
          </a:bodyPr>
          <a:lstStyle/>
          <a:p>
            <a:pPr lvl="8"/>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Canadian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pension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plan</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investment</a:t>
            </a:r>
            <a:r>
              <a:rPr lang="zh-CN" altLang="en-US" sz="1100" dirty="0">
                <a:solidFill>
                  <a:srgbClr val="980000"/>
                </a:solidFill>
                <a:latin typeface="Baskerville" panose="02020502070401020303"/>
                <a:ea typeface="Tahoma" panose="020B0604030504040204" pitchFamily="34" charset="0"/>
                <a:cs typeface="Tahoma" panose="020B0604030504040204" pitchFamily="34" charset="0"/>
              </a:rPr>
              <a:t> </a:t>
            </a:r>
            <a:r>
              <a:rPr lang="en-US" altLang="zh-CN" sz="1100" dirty="0">
                <a:solidFill>
                  <a:srgbClr val="980000"/>
                </a:solidFill>
                <a:latin typeface="Baskerville" panose="02020502070401020303"/>
                <a:ea typeface="Tahoma" panose="020B0604030504040204" pitchFamily="34" charset="0"/>
                <a:cs typeface="Tahoma" panose="020B0604030504040204" pitchFamily="34" charset="0"/>
              </a:rPr>
              <a:t>board</a:t>
            </a:r>
            <a:endParaRPr lang="en-US" sz="1100"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11" name="TextBox 10"/>
          <p:cNvSpPr txBox="1"/>
          <p:nvPr/>
        </p:nvSpPr>
        <p:spPr>
          <a:xfrm>
            <a:off x="168213" y="3711388"/>
            <a:ext cx="4363695" cy="769441"/>
          </a:xfrm>
          <a:prstGeom prst="rect">
            <a:avLst/>
          </a:prstGeom>
          <a:noFill/>
        </p:spPr>
        <p:txBody>
          <a:bodyPr wrap="none" rtlCol="0">
            <a:spAutoFit/>
          </a:bodyPr>
          <a:lstStyle/>
          <a:p>
            <a:r>
              <a:rPr lang="en-US" sz="1100" dirty="0" smtClean="0"/>
              <a:t>Logos © </a:t>
            </a:r>
            <a:r>
              <a:rPr lang="en-US" sz="1100" dirty="0" err="1"/>
              <a:t>Norges</a:t>
            </a:r>
            <a:r>
              <a:rPr lang="en-US" sz="1100" dirty="0"/>
              <a:t> Bank, APG, Allianz, Resolution Capital, Ivanhoe </a:t>
            </a:r>
            <a:endParaRPr lang="en-US" sz="1100" dirty="0" smtClean="0"/>
          </a:p>
          <a:p>
            <a:r>
              <a:rPr lang="en-US" sz="1100" dirty="0" smtClean="0"/>
              <a:t>Cambridge</a:t>
            </a:r>
            <a:r>
              <a:rPr lang="en-US" sz="1100" dirty="0"/>
              <a:t>, </a:t>
            </a:r>
            <a:r>
              <a:rPr lang="en-US" sz="1100" dirty="0" smtClean="0"/>
              <a:t>and </a:t>
            </a:r>
            <a:r>
              <a:rPr lang="en-US" sz="1100" dirty="0"/>
              <a:t>CPP Investment Board. All rights reserved. This </a:t>
            </a:r>
            <a:endParaRPr lang="en-US" sz="1100" dirty="0" smtClean="0"/>
          </a:p>
          <a:p>
            <a:r>
              <a:rPr lang="en-US" sz="1100" dirty="0" smtClean="0"/>
              <a:t>content </a:t>
            </a:r>
            <a:r>
              <a:rPr lang="en-US" sz="1100" dirty="0"/>
              <a:t>is </a:t>
            </a:r>
            <a:r>
              <a:rPr lang="en-US" sz="1100" dirty="0" smtClean="0"/>
              <a:t>excluded </a:t>
            </a:r>
            <a:r>
              <a:rPr lang="en-US" sz="1100" dirty="0"/>
              <a:t>from our Creative Commons license. For more </a:t>
            </a:r>
            <a:endParaRPr lang="en-US" sz="1100" dirty="0" smtClean="0"/>
          </a:p>
          <a:p>
            <a:r>
              <a:rPr lang="en-US" sz="1100" dirty="0" smtClean="0"/>
              <a:t>information</a:t>
            </a:r>
            <a:r>
              <a:rPr lang="en-US" sz="1100" dirty="0"/>
              <a:t>, </a:t>
            </a:r>
            <a:r>
              <a:rPr lang="en-US" sz="1100" dirty="0" smtClean="0"/>
              <a:t>see </a:t>
            </a:r>
            <a:r>
              <a:rPr lang="en-US" sz="1100" u="sng" dirty="0">
                <a:hlinkClick r:id="rId9"/>
              </a:rPr>
              <a:t>https://ocw.mit.edu/help/faq-fair-use/</a:t>
            </a:r>
            <a:r>
              <a:rPr lang="en-US" sz="1100" dirty="0"/>
              <a:t>.</a:t>
            </a:r>
          </a:p>
        </p:txBody>
      </p:sp>
    </p:spTree>
    <p:extLst>
      <p:ext uri="{BB962C8B-B14F-4D97-AF65-F5344CB8AC3E}">
        <p14:creationId xmlns:p14="http://schemas.microsoft.com/office/powerpoint/2010/main" val="340605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126926"/>
            <a:ext cx="8928992" cy="576065"/>
          </a:xfrm>
        </p:spPr>
        <p:txBody>
          <a:bodyPr/>
          <a:lstStyle/>
          <a:p>
            <a:r>
              <a:rPr lang="en-US" altLang="zh-CN" sz="2400" b="1" dirty="0">
                <a:solidFill>
                  <a:schemeClr val="accent5">
                    <a:lumMod val="50000"/>
                  </a:schemeClr>
                </a:solidFill>
                <a:latin typeface="Baskerville"/>
              </a:rPr>
              <a:t>Doing</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Well</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by</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Doing</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Good?</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Evidence</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from</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Green</a:t>
            </a:r>
            <a:r>
              <a:rPr lang="zh-CN" altLang="en-US" sz="2400" b="1" dirty="0">
                <a:solidFill>
                  <a:schemeClr val="accent5">
                    <a:lumMod val="50000"/>
                  </a:schemeClr>
                </a:solidFill>
                <a:latin typeface="Baskerville"/>
              </a:rPr>
              <a:t> </a:t>
            </a:r>
            <a:r>
              <a:rPr lang="en-US" altLang="zh-CN" sz="2400" b="1" dirty="0">
                <a:solidFill>
                  <a:schemeClr val="accent5">
                    <a:lumMod val="50000"/>
                  </a:schemeClr>
                </a:solidFill>
                <a:latin typeface="Baskerville"/>
              </a:rPr>
              <a:t>REITs</a:t>
            </a:r>
            <a:endParaRPr lang="en-US" sz="2400" b="1" dirty="0">
              <a:solidFill>
                <a:schemeClr val="accent5">
                  <a:lumMod val="50000"/>
                </a:schemeClr>
              </a:solidFill>
              <a:latin typeface="Baskerville"/>
            </a:endParaRPr>
          </a:p>
        </p:txBody>
      </p:sp>
      <p:sp>
        <p:nvSpPr>
          <p:cNvPr id="4" name="Slide Number Placeholder 3"/>
          <p:cNvSpPr>
            <a:spLocks noGrp="1"/>
          </p:cNvSpPr>
          <p:nvPr>
            <p:ph type="sldNum" sz="quarter" idx="11"/>
          </p:nvPr>
        </p:nvSpPr>
        <p:spPr/>
        <p:txBody>
          <a:bodyPr/>
          <a:lstStyle/>
          <a:p>
            <a:fld id="{3D734AB3-580E-49C1-967D-33073622AECA}" type="slidenum">
              <a:rPr lang="en-US" smtClean="0">
                <a:latin typeface="Gill Sans MT" panose="020B0502020104020203" pitchFamily="34" charset="77"/>
              </a:rPr>
              <a:t>9</a:t>
            </a:fld>
            <a:endParaRPr lang="en-US" dirty="0">
              <a:latin typeface="Gill Sans MT" panose="020B0502020104020203" pitchFamily="34" charset="77"/>
            </a:endParaRPr>
          </a:p>
        </p:txBody>
      </p:sp>
      <p:sp>
        <p:nvSpPr>
          <p:cNvPr id="3" name="Rectangle 2">
            <a:extLst>
              <a:ext uri="{FF2B5EF4-FFF2-40B4-BE49-F238E27FC236}">
                <a16:creationId xmlns:a16="http://schemas.microsoft.com/office/drawing/2014/main" id="{AA4BD2DA-FE34-A441-AC28-BB35005678A5}"/>
              </a:ext>
            </a:extLst>
          </p:cNvPr>
          <p:cNvSpPr/>
          <p:nvPr/>
        </p:nvSpPr>
        <p:spPr>
          <a:xfrm>
            <a:off x="240242" y="920918"/>
            <a:ext cx="4331758" cy="4185761"/>
          </a:xfrm>
          <a:prstGeom prst="rect">
            <a:avLst/>
          </a:prstGeom>
        </p:spPr>
        <p:txBody>
          <a:bodyPr wrap="square">
            <a:spAutoFit/>
          </a:bodyPr>
          <a:lstStyle/>
          <a:p>
            <a:pPr lvl="8"/>
            <a:r>
              <a:rPr lang="en-US" b="1" dirty="0">
                <a:latin typeface="Baskerville"/>
              </a:rPr>
              <a:t>Do green assets generate higher return?</a:t>
            </a:r>
          </a:p>
          <a:p>
            <a:pPr lvl="8"/>
            <a:endParaRPr lang="en-US" dirty="0">
              <a:latin typeface="Baskerville"/>
            </a:endParaRPr>
          </a:p>
          <a:p>
            <a:pPr lvl="8"/>
            <a:r>
              <a:rPr lang="en-US" dirty="0">
                <a:latin typeface="Baskerville"/>
              </a:rPr>
              <a:t>Eichholtz et al (2012) connect the number of buildings that are green certified in REIT’s to</a:t>
            </a:r>
            <a:r>
              <a:rPr lang="zh-CN" altLang="en-US" dirty="0">
                <a:latin typeface="Baskerville"/>
              </a:rPr>
              <a:t> </a:t>
            </a:r>
            <a:r>
              <a:rPr lang="en-US" altLang="zh-CN" dirty="0">
                <a:latin typeface="Baskerville"/>
              </a:rPr>
              <a:t>find</a:t>
            </a:r>
            <a:r>
              <a:rPr lang="en-US" dirty="0">
                <a:latin typeface="Baskerville"/>
              </a:rPr>
              <a:t>: </a:t>
            </a:r>
          </a:p>
          <a:p>
            <a:pPr lvl="8"/>
            <a:endParaRPr lang="en-US" dirty="0">
              <a:latin typeface="Baskerville"/>
            </a:endParaRPr>
          </a:p>
          <a:p>
            <a:pPr marL="285750" lvl="8" indent="-285750">
              <a:buFont typeface="Arial" panose="020B0604020202020204" pitchFamily="34" charset="0"/>
              <a:buChar char="•"/>
            </a:pPr>
            <a:r>
              <a:rPr lang="en-US" altLang="zh-CN" dirty="0">
                <a:latin typeface="Baskerville"/>
              </a:rPr>
              <a:t>Those</a:t>
            </a:r>
            <a:r>
              <a:rPr lang="zh-CN" altLang="en-US" dirty="0">
                <a:latin typeface="Baskerville"/>
              </a:rPr>
              <a:t> </a:t>
            </a:r>
            <a:r>
              <a:rPr lang="en-US" altLang="zh-CN" dirty="0">
                <a:latin typeface="Baskerville"/>
              </a:rPr>
              <a:t>REITs</a:t>
            </a:r>
            <a:r>
              <a:rPr lang="zh-CN" altLang="en-US" dirty="0">
                <a:latin typeface="Baskerville"/>
              </a:rPr>
              <a:t> </a:t>
            </a:r>
            <a:r>
              <a:rPr lang="en-US" altLang="zh-CN" dirty="0">
                <a:latin typeface="Baskerville"/>
              </a:rPr>
              <a:t>have</a:t>
            </a:r>
            <a:r>
              <a:rPr lang="zh-CN" altLang="en-US" dirty="0">
                <a:latin typeface="Baskerville"/>
              </a:rPr>
              <a:t> </a:t>
            </a:r>
            <a:r>
              <a:rPr lang="en-US" altLang="zh-CN" dirty="0">
                <a:latin typeface="Baskerville"/>
              </a:rPr>
              <a:t>larger</a:t>
            </a:r>
            <a:r>
              <a:rPr lang="zh-CN" altLang="en-US" dirty="0">
                <a:latin typeface="Baskerville"/>
              </a:rPr>
              <a:t> </a:t>
            </a:r>
            <a:r>
              <a:rPr lang="en-US" altLang="zh-CN" dirty="0">
                <a:latin typeface="Baskerville"/>
              </a:rPr>
              <a:t>share</a:t>
            </a:r>
            <a:r>
              <a:rPr lang="zh-CN" altLang="en-US" dirty="0">
                <a:latin typeface="Baskerville"/>
              </a:rPr>
              <a:t> </a:t>
            </a:r>
            <a:r>
              <a:rPr lang="en-US" altLang="zh-CN" dirty="0">
                <a:latin typeface="Baskerville"/>
              </a:rPr>
              <a:t>of</a:t>
            </a:r>
            <a:r>
              <a:rPr lang="zh-CN" altLang="en-US" dirty="0">
                <a:latin typeface="Baskerville"/>
              </a:rPr>
              <a:t> </a:t>
            </a:r>
            <a:r>
              <a:rPr lang="en-US" altLang="zh-CN" dirty="0">
                <a:latin typeface="Baskerville"/>
              </a:rPr>
              <a:t>green</a:t>
            </a:r>
            <a:r>
              <a:rPr lang="zh-CN" altLang="en-US" dirty="0">
                <a:latin typeface="Baskerville"/>
              </a:rPr>
              <a:t> </a:t>
            </a:r>
            <a:r>
              <a:rPr lang="en-US" altLang="zh-CN" dirty="0">
                <a:latin typeface="Baskerville"/>
              </a:rPr>
              <a:t>buildings</a:t>
            </a:r>
            <a:r>
              <a:rPr lang="zh-CN" altLang="en-US" dirty="0">
                <a:latin typeface="Baskerville"/>
              </a:rPr>
              <a:t> </a:t>
            </a:r>
            <a:r>
              <a:rPr lang="en-US" altLang="zh-CN" dirty="0">
                <a:latin typeface="Baskerville"/>
              </a:rPr>
              <a:t>have</a:t>
            </a:r>
            <a:r>
              <a:rPr lang="zh-CN" altLang="en-US" dirty="0">
                <a:latin typeface="Baskerville"/>
              </a:rPr>
              <a:t> </a:t>
            </a:r>
            <a:r>
              <a:rPr lang="en-US" altLang="zh-CN" dirty="0">
                <a:latin typeface="Baskerville"/>
              </a:rPr>
              <a:t>higher</a:t>
            </a:r>
            <a:r>
              <a:rPr lang="zh-CN" altLang="en-US" dirty="0">
                <a:latin typeface="Baskerville"/>
              </a:rPr>
              <a:t> </a:t>
            </a:r>
            <a:r>
              <a:rPr lang="en-US" altLang="zh-CN" dirty="0">
                <a:latin typeface="Baskerville"/>
              </a:rPr>
              <a:t>r</a:t>
            </a:r>
            <a:r>
              <a:rPr lang="en-US" dirty="0">
                <a:latin typeface="Baskerville"/>
              </a:rPr>
              <a:t>eturn on equity </a:t>
            </a:r>
            <a:r>
              <a:rPr lang="en-US" altLang="zh-CN" dirty="0">
                <a:latin typeface="Baskerville"/>
              </a:rPr>
              <a:t>(ROE)</a:t>
            </a:r>
            <a:r>
              <a:rPr lang="zh-CN" altLang="en-US" dirty="0">
                <a:latin typeface="Baskerville"/>
              </a:rPr>
              <a:t> </a:t>
            </a:r>
            <a:r>
              <a:rPr lang="en-US" dirty="0">
                <a:latin typeface="Baskerville"/>
              </a:rPr>
              <a:t>or return on assets</a:t>
            </a:r>
            <a:r>
              <a:rPr lang="zh-CN" altLang="en-US" dirty="0">
                <a:latin typeface="Baskerville"/>
              </a:rPr>
              <a:t> </a:t>
            </a:r>
            <a:r>
              <a:rPr lang="en-US" altLang="zh-CN" dirty="0">
                <a:latin typeface="Baskerville"/>
              </a:rPr>
              <a:t>(ROA)</a:t>
            </a:r>
            <a:endParaRPr lang="en-US" dirty="0">
              <a:latin typeface="Baskerville"/>
            </a:endParaRPr>
          </a:p>
          <a:p>
            <a:pPr marL="285750" lvl="8" indent="-285750">
              <a:buFont typeface="Arial" panose="020B0604020202020204" pitchFamily="34" charset="0"/>
              <a:buChar char="•"/>
            </a:pPr>
            <a:r>
              <a:rPr lang="en-US" altLang="zh-CN" dirty="0">
                <a:latin typeface="Baskerville"/>
              </a:rPr>
              <a:t>They</a:t>
            </a:r>
            <a:r>
              <a:rPr lang="zh-CN" altLang="en-US" dirty="0">
                <a:latin typeface="Baskerville"/>
              </a:rPr>
              <a:t> </a:t>
            </a:r>
            <a:r>
              <a:rPr lang="en-US" altLang="zh-CN" dirty="0">
                <a:latin typeface="Baskerville"/>
              </a:rPr>
              <a:t>also</a:t>
            </a:r>
            <a:r>
              <a:rPr lang="zh-CN" altLang="en-US" dirty="0">
                <a:latin typeface="Baskerville"/>
              </a:rPr>
              <a:t> </a:t>
            </a:r>
            <a:r>
              <a:rPr lang="en-US" altLang="zh-CN" dirty="0">
                <a:latin typeface="Baskerville"/>
              </a:rPr>
              <a:t>have</a:t>
            </a:r>
            <a:r>
              <a:rPr lang="zh-CN" altLang="en-US" dirty="0">
                <a:latin typeface="Baskerville"/>
              </a:rPr>
              <a:t> </a:t>
            </a:r>
            <a:r>
              <a:rPr lang="en-US" altLang="zh-CN" dirty="0">
                <a:latin typeface="Baskerville"/>
              </a:rPr>
              <a:t>better</a:t>
            </a:r>
            <a:r>
              <a:rPr lang="zh-CN" altLang="en-US" dirty="0">
                <a:latin typeface="Baskerville"/>
              </a:rPr>
              <a:t> </a:t>
            </a:r>
            <a:r>
              <a:rPr lang="en-US" altLang="zh-CN" dirty="0">
                <a:latin typeface="Baskerville"/>
              </a:rPr>
              <a:t>stock</a:t>
            </a:r>
            <a:r>
              <a:rPr lang="zh-CN" altLang="en-US" dirty="0">
                <a:latin typeface="Baskerville"/>
              </a:rPr>
              <a:t> </a:t>
            </a:r>
            <a:r>
              <a:rPr lang="en-US" altLang="zh-CN" dirty="0">
                <a:latin typeface="Baskerville"/>
              </a:rPr>
              <a:t>p</a:t>
            </a:r>
            <a:r>
              <a:rPr lang="en-US" dirty="0">
                <a:latin typeface="Baskerville"/>
              </a:rPr>
              <a:t>erformance in US stock market</a:t>
            </a:r>
          </a:p>
          <a:p>
            <a:pPr lvl="8"/>
            <a:endParaRPr lang="en-US" dirty="0">
              <a:latin typeface="Baskerville"/>
            </a:endParaRPr>
          </a:p>
          <a:p>
            <a:pPr lvl="8"/>
            <a:r>
              <a:rPr lang="en-US" dirty="0">
                <a:latin typeface="Baskerville"/>
              </a:rPr>
              <a:t>Endogeneity problem: </a:t>
            </a:r>
          </a:p>
          <a:p>
            <a:pPr marL="285750" lvl="8" indent="-285750">
              <a:buFont typeface="Arial" panose="020B0604020202020204" pitchFamily="34" charset="0"/>
              <a:buChar char="•"/>
            </a:pPr>
            <a:r>
              <a:rPr lang="en-US" dirty="0">
                <a:latin typeface="Baskerville"/>
              </a:rPr>
              <a:t>Reverse causality/Omitted variable bias</a:t>
            </a:r>
            <a:br>
              <a:rPr lang="en-US" dirty="0">
                <a:latin typeface="Baskerville"/>
              </a:rPr>
            </a:br>
            <a:r>
              <a:rPr lang="en-US" dirty="0">
                <a:latin typeface="Baskerville"/>
              </a:rPr>
              <a:t>Well-performing companies generate higher cash flow and have excess cash that can be spend on green investments.</a:t>
            </a:r>
          </a:p>
          <a:p>
            <a:pPr lvl="8"/>
            <a:endParaRPr lang="en-US" dirty="0">
              <a:latin typeface="Baskerville"/>
            </a:endParaRPr>
          </a:p>
          <a:p>
            <a:pPr marL="285750" lvl="8" indent="-285750">
              <a:buFont typeface="Arial" panose="020B0604020202020204" pitchFamily="34" charset="0"/>
              <a:buChar char="•"/>
            </a:pPr>
            <a:endParaRPr lang="en-US" dirty="0">
              <a:latin typeface="Baskerville"/>
            </a:endParaRPr>
          </a:p>
          <a:p>
            <a:pPr marL="285750" lvl="8" indent="-285750">
              <a:buFont typeface="Arial" panose="020B0604020202020204" pitchFamily="34" charset="0"/>
              <a:buChar char="•"/>
            </a:pPr>
            <a:endParaRPr lang="en-US" dirty="0">
              <a:latin typeface="Baskerville"/>
            </a:endParaRPr>
          </a:p>
        </p:txBody>
      </p:sp>
      <p:sp>
        <p:nvSpPr>
          <p:cNvPr id="10" name="Rectangle 9">
            <a:extLst>
              <a:ext uri="{FF2B5EF4-FFF2-40B4-BE49-F238E27FC236}">
                <a16:creationId xmlns:a16="http://schemas.microsoft.com/office/drawing/2014/main" id="{822F506F-7D5C-AE40-9FA0-2047FFF45451}"/>
              </a:ext>
            </a:extLst>
          </p:cNvPr>
          <p:cNvSpPr/>
          <p:nvPr/>
        </p:nvSpPr>
        <p:spPr>
          <a:xfrm>
            <a:off x="2302426" y="4455468"/>
            <a:ext cx="6964471" cy="577081"/>
          </a:xfrm>
          <a:prstGeom prst="rect">
            <a:avLst/>
          </a:prstGeom>
        </p:spPr>
        <p:txBody>
          <a:bodyPr wrap="square">
            <a:spAutoFit/>
          </a:bodyPr>
          <a:lstStyle/>
          <a:p>
            <a:r>
              <a:rPr lang="en-US" sz="1050" u="sng" dirty="0" smtClean="0">
                <a:solidFill>
                  <a:srgbClr val="222222"/>
                </a:solidFill>
                <a:latin typeface="Baskerville"/>
              </a:rPr>
              <a:t>Source</a:t>
            </a:r>
            <a:r>
              <a:rPr lang="en-US" sz="1050" dirty="0" smtClean="0">
                <a:solidFill>
                  <a:srgbClr val="222222"/>
                </a:solidFill>
                <a:latin typeface="Baskerville"/>
              </a:rPr>
              <a:t>: </a:t>
            </a:r>
            <a:r>
              <a:rPr lang="en-US" sz="1050" dirty="0" err="1" smtClean="0">
                <a:solidFill>
                  <a:srgbClr val="222222"/>
                </a:solidFill>
                <a:latin typeface="Baskerville"/>
              </a:rPr>
              <a:t>Eichholtz</a:t>
            </a:r>
            <a:r>
              <a:rPr lang="en-US" sz="1050" dirty="0" smtClean="0">
                <a:solidFill>
                  <a:srgbClr val="222222"/>
                </a:solidFill>
                <a:latin typeface="Baskerville"/>
              </a:rPr>
              <a:t>, P., </a:t>
            </a:r>
            <a:r>
              <a:rPr lang="en-US" sz="1050" dirty="0" err="1" smtClean="0">
                <a:solidFill>
                  <a:srgbClr val="222222"/>
                </a:solidFill>
                <a:latin typeface="Baskerville"/>
              </a:rPr>
              <a:t>Kok</a:t>
            </a:r>
            <a:r>
              <a:rPr lang="en-US" sz="1050" dirty="0" smtClean="0">
                <a:solidFill>
                  <a:srgbClr val="222222"/>
                </a:solidFill>
                <a:latin typeface="Baskerville"/>
              </a:rPr>
              <a:t>, N., &amp; Yonder, E. (2012). Portfolio greenness and the financial performance of REITs. </a:t>
            </a:r>
            <a:r>
              <a:rPr lang="en-US" sz="1050" i="1" dirty="0" smtClean="0">
                <a:solidFill>
                  <a:srgbClr val="222222"/>
                </a:solidFill>
                <a:latin typeface="Baskerville"/>
              </a:rPr>
              <a:t>Journal of International Money and Finance</a:t>
            </a:r>
            <a:r>
              <a:rPr lang="en-US" sz="1050" dirty="0" smtClean="0">
                <a:solidFill>
                  <a:srgbClr val="222222"/>
                </a:solidFill>
                <a:latin typeface="Baskerville"/>
              </a:rPr>
              <a:t>, </a:t>
            </a:r>
            <a:r>
              <a:rPr lang="en-US" sz="1050" i="1" dirty="0" smtClean="0">
                <a:solidFill>
                  <a:srgbClr val="222222"/>
                </a:solidFill>
                <a:latin typeface="Baskerville"/>
              </a:rPr>
              <a:t>31</a:t>
            </a:r>
            <a:r>
              <a:rPr lang="en-US" sz="1050" dirty="0">
                <a:solidFill>
                  <a:srgbClr val="222222"/>
                </a:solidFill>
                <a:latin typeface="Baskerville"/>
              </a:rPr>
              <a:t>(7), 1911-1929. Courtesy of Elsevier, Inc., </a:t>
            </a:r>
            <a:r>
              <a:rPr lang="en-US" sz="1050" dirty="0">
                <a:solidFill>
                  <a:srgbClr val="222222"/>
                </a:solidFill>
                <a:latin typeface="Baskerville"/>
                <a:hlinkClick r:id="rId3"/>
              </a:rPr>
              <a:t>https://www.sciencedirect.com</a:t>
            </a:r>
            <a:r>
              <a:rPr lang="en-US" sz="1050" dirty="0">
                <a:solidFill>
                  <a:srgbClr val="222222"/>
                </a:solidFill>
                <a:latin typeface="Baskerville"/>
              </a:rPr>
              <a:t>. Used with permission.</a:t>
            </a:r>
            <a:endParaRPr lang="en-US" sz="1050" dirty="0">
              <a:latin typeface="Baskerville"/>
            </a:endParaRPr>
          </a:p>
        </p:txBody>
      </p:sp>
      <p:pic>
        <p:nvPicPr>
          <p:cNvPr id="2" name="Picture 1">
            <a:extLst>
              <a:ext uri="{FF2B5EF4-FFF2-40B4-BE49-F238E27FC236}">
                <a16:creationId xmlns:a16="http://schemas.microsoft.com/office/drawing/2014/main" id="{569EF2EE-7384-4338-88B8-A63D93152E4C}"/>
              </a:ext>
            </a:extLst>
          </p:cNvPr>
          <p:cNvPicPr>
            <a:picLocks noChangeAspect="1"/>
          </p:cNvPicPr>
          <p:nvPr/>
        </p:nvPicPr>
        <p:blipFill>
          <a:blip r:embed="rId4"/>
          <a:stretch>
            <a:fillRect/>
          </a:stretch>
        </p:blipFill>
        <p:spPr>
          <a:xfrm>
            <a:off x="4443032" y="1216592"/>
            <a:ext cx="4303776" cy="2725275"/>
          </a:xfrm>
          <a:prstGeom prst="rect">
            <a:avLst/>
          </a:prstGeom>
        </p:spPr>
      </p:pic>
      <p:sp>
        <p:nvSpPr>
          <p:cNvPr id="6" name="TextBox 5">
            <a:extLst>
              <a:ext uri="{FF2B5EF4-FFF2-40B4-BE49-F238E27FC236}">
                <a16:creationId xmlns:a16="http://schemas.microsoft.com/office/drawing/2014/main" id="{6690DECC-A200-40EF-85E4-3F7C68EFA472}"/>
              </a:ext>
            </a:extLst>
          </p:cNvPr>
          <p:cNvSpPr txBox="1"/>
          <p:nvPr/>
        </p:nvSpPr>
        <p:spPr>
          <a:xfrm>
            <a:off x="5049079" y="1429363"/>
            <a:ext cx="2417196" cy="461665"/>
          </a:xfrm>
          <a:prstGeom prst="rect">
            <a:avLst/>
          </a:prstGeom>
          <a:noFill/>
        </p:spPr>
        <p:txBody>
          <a:bodyPr wrap="square" rtlCol="0">
            <a:spAutoFit/>
          </a:bodyPr>
          <a:lstStyle/>
          <a:p>
            <a:r>
              <a:rPr lang="en-US" altLang="zh-CN" sz="1200" dirty="0">
                <a:solidFill>
                  <a:srgbClr val="9D0405"/>
                </a:solidFill>
                <a:latin typeface="Baskerville" panose="02020502070401020303"/>
              </a:rPr>
              <a:t>Diffusion of green properties in REIT portfolios</a:t>
            </a:r>
            <a:endParaRPr lang="zh-CN" altLang="en-US" sz="1200" dirty="0">
              <a:solidFill>
                <a:srgbClr val="9D0405"/>
              </a:solidFill>
              <a:latin typeface="Baskerville" panose="02020502070401020303"/>
            </a:endParaRPr>
          </a:p>
        </p:txBody>
      </p:sp>
    </p:spTree>
    <p:extLst>
      <p:ext uri="{BB962C8B-B14F-4D97-AF65-F5344CB8AC3E}">
        <p14:creationId xmlns:p14="http://schemas.microsoft.com/office/powerpoint/2010/main" val="109758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40443</TotalTime>
  <Words>4211</Words>
  <Application>Microsoft Office PowerPoint</Application>
  <PresentationFormat>On-screen Show (16:9)</PresentationFormat>
  <Paragraphs>420</Paragraphs>
  <Slides>34</Slides>
  <Notes>29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34</vt:i4>
      </vt:variant>
    </vt:vector>
  </HeadingPairs>
  <TitlesOfParts>
    <vt:vector size="53" baseType="lpstr">
      <vt:lpstr>Roboto</vt:lpstr>
      <vt:lpstr>open-sans</vt:lpstr>
      <vt:lpstr>宋体</vt:lpstr>
      <vt:lpstr>Gill Sans MT</vt:lpstr>
      <vt:lpstr>Arial</vt:lpstr>
      <vt:lpstr>Eurostile</vt:lpstr>
      <vt:lpstr>Baskerville</vt:lpstr>
      <vt:lpstr>Kozuka Gothic Pr6N L</vt:lpstr>
      <vt:lpstr>Source Sans Pro</vt:lpstr>
      <vt:lpstr>DIN Alternate Bold</vt:lpstr>
      <vt:lpstr>Wingdings</vt:lpstr>
      <vt:lpstr>Helvetica Neue</vt:lpstr>
      <vt:lpstr>Verb Extrabold</vt:lpstr>
      <vt:lpstr>Baskerville Old Face</vt:lpstr>
      <vt:lpstr>Calibri</vt:lpstr>
      <vt:lpstr>Franklin Gothic Book</vt:lpstr>
      <vt:lpstr>Tahoma</vt:lpstr>
      <vt:lpstr>Helvetica</vt:lpstr>
      <vt:lpstr>Simple Light</vt:lpstr>
      <vt:lpstr>SRE Economics Lecture 10  Financing Sustainable Real Estate at the Portfolio Level</vt:lpstr>
      <vt:lpstr>PowerPoint Presentation</vt:lpstr>
      <vt:lpstr>Outline</vt:lpstr>
      <vt:lpstr>Real Estate Investment Trusts (REITs)</vt:lpstr>
      <vt:lpstr>Basic Structure of REITs</vt:lpstr>
      <vt:lpstr>Portfolio Investments in Real Estate</vt:lpstr>
      <vt:lpstr>Countries and Regionals that have Adopted the US REIT Approach</vt:lpstr>
      <vt:lpstr>Push from Institutional Investors</vt:lpstr>
      <vt:lpstr>Doing Well by Doing Good? Evidence from Green REITs</vt:lpstr>
      <vt:lpstr>PowerPoint Presentation</vt:lpstr>
      <vt:lpstr>PowerPoint Presentation</vt:lpstr>
      <vt:lpstr>Outline</vt:lpstr>
      <vt:lpstr>PowerPoint Presentation</vt:lpstr>
      <vt:lpstr>PowerPoint Presentation</vt:lpstr>
      <vt:lpstr>PowerPoint Presentation</vt:lpstr>
      <vt:lpstr>PowerPoint Presentation</vt:lpstr>
      <vt:lpstr>The Greenness of REITs Helps Lower Bond Spread</vt:lpstr>
      <vt:lpstr>PowerPoint Presentation</vt:lpstr>
      <vt:lpstr>Green Bonds: How to signal the market Greenness? </vt:lpstr>
      <vt:lpstr>Outline</vt:lpstr>
      <vt:lpstr>Data, Measurement, and Benchmarking</vt:lpstr>
      <vt:lpstr>Solving information asymmetry:  Benchmarking and Disclosure</vt:lpstr>
      <vt:lpstr>GRESB: Real Estate Assessment</vt:lpstr>
      <vt:lpstr>GRESB: Real Estate Assessment</vt:lpstr>
      <vt:lpstr>GRESB: Benchmark Report</vt:lpstr>
      <vt:lpstr>GRESB: Benchmark Report</vt:lpstr>
      <vt:lpstr>Private Equity Real Estate Return and GRESB rating</vt:lpstr>
      <vt:lpstr>REITs Performance and GRESB rating</vt:lpstr>
      <vt:lpstr>REIT Financing and GRESB rating</vt:lpstr>
      <vt:lpstr>Disclosure and Reporting: TCFD</vt:lpstr>
      <vt:lpstr>Disclosure and Reporting: TCFD </vt:lpstr>
      <vt:lpstr>Countries mandating climate risk disclosures</vt:lpstr>
      <vt:lpstr>ESG Confusion</vt:lpstr>
      <vt:lpstr>ESG Confusion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The Energy-Efficiency Gap of Green Buildings</dc:title>
  <dc:creator>ycfan</dc:creator>
  <cp:lastModifiedBy>Peter Chipman</cp:lastModifiedBy>
  <cp:revision>547</cp:revision>
  <dcterms:modified xsi:type="dcterms:W3CDTF">2024-06-03T12:06:31Z</dcterms:modified>
</cp:coreProperties>
</file>