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43"/>
  </p:notesMasterIdLst>
  <p:sldIdLst>
    <p:sldId id="256" r:id="rId2"/>
    <p:sldId id="1499" r:id="rId3"/>
    <p:sldId id="1590" r:id="rId4"/>
    <p:sldId id="283" r:id="rId5"/>
    <p:sldId id="1616" r:id="rId6"/>
    <p:sldId id="1564" r:id="rId7"/>
    <p:sldId id="1586" r:id="rId8"/>
    <p:sldId id="1565" r:id="rId9"/>
    <p:sldId id="1592" r:id="rId10"/>
    <p:sldId id="1593" r:id="rId11"/>
    <p:sldId id="1594" r:id="rId12"/>
    <p:sldId id="1595" r:id="rId13"/>
    <p:sldId id="1602" r:id="rId14"/>
    <p:sldId id="1603" r:id="rId15"/>
    <p:sldId id="1522" r:id="rId16"/>
    <p:sldId id="1578" r:id="rId17"/>
    <p:sldId id="1588" r:id="rId18"/>
    <p:sldId id="1530" r:id="rId19"/>
    <p:sldId id="1581" r:id="rId20"/>
    <p:sldId id="1534" r:id="rId21"/>
    <p:sldId id="1532" r:id="rId22"/>
    <p:sldId id="1615" r:id="rId23"/>
    <p:sldId id="1689" r:id="rId24"/>
    <p:sldId id="1604" r:id="rId25"/>
    <p:sldId id="1548" r:id="rId26"/>
    <p:sldId id="1598" r:id="rId27"/>
    <p:sldId id="1547" r:id="rId28"/>
    <p:sldId id="1545" r:id="rId29"/>
    <p:sldId id="1584" r:id="rId30"/>
    <p:sldId id="1585" r:id="rId31"/>
    <p:sldId id="1553" r:id="rId32"/>
    <p:sldId id="1560" r:id="rId33"/>
    <p:sldId id="1571" r:id="rId34"/>
    <p:sldId id="1580" r:id="rId35"/>
    <p:sldId id="1608" r:id="rId36"/>
    <p:sldId id="1610" r:id="rId37"/>
    <p:sldId id="1572" r:id="rId38"/>
    <p:sldId id="1576" r:id="rId39"/>
    <p:sldId id="1597" r:id="rId40"/>
    <p:sldId id="1606" r:id="rId41"/>
    <p:sldId id="1690" r:id="rId42"/>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uan Francisco Palacios" initials="" lastIdx="2" clrIdx="0"/>
  <p:cmAuthor id="1" name="Juan Palacios" initials="MO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0405"/>
    <a:srgbClr val="BDD3FF"/>
    <a:srgbClr val="6699FF"/>
    <a:srgbClr val="0083E6"/>
    <a:srgbClr val="00B050"/>
    <a:srgbClr val="BC7D2C"/>
    <a:srgbClr val="7030A0"/>
    <a:srgbClr val="000000"/>
    <a:srgbClr val="00602B"/>
    <a:srgbClr val="93F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BC6483C-AFB3-49CA-9634-CF0214656E38}">
  <a:tblStyle styleId="{0BC6483C-AFB3-49CA-9634-CF0214656E38}"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749" autoAdjust="0"/>
    <p:restoredTop sz="73440" autoAdjust="0"/>
  </p:normalViewPr>
  <p:slideViewPr>
    <p:cSldViewPr snapToGrid="0">
      <p:cViewPr varScale="1">
        <p:scale>
          <a:sx n="67" d="100"/>
          <a:sy n="67" d="100"/>
        </p:scale>
        <p:origin x="1600" y="36"/>
      </p:cViewPr>
      <p:guideLst>
        <p:guide orient="horz" pos="1597"/>
        <p:guide pos="2880"/>
      </p:guideLst>
    </p:cSldViewPr>
  </p:slideViewPr>
  <p:notesTextViewPr>
    <p:cViewPr>
      <p:scale>
        <a:sx n="204" d="100"/>
        <a:sy n="204"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2E3284-F5DF-BD44-A4DD-4BF4866112D0}" type="doc">
      <dgm:prSet loTypeId="urn:microsoft.com/office/officeart/2005/8/layout/process1" loCatId="" qsTypeId="urn:microsoft.com/office/officeart/2005/8/quickstyle/simple1" qsCatId="simple" csTypeId="urn:microsoft.com/office/officeart/2005/8/colors/accent0_3" csCatId="mainScheme" phldr="1"/>
      <dgm:spPr/>
    </dgm:pt>
    <dgm:pt modelId="{7A3F407C-BB56-DD4C-AD09-B2A89D25F0FF}">
      <dgm:prSet phldrT="[Text]"/>
      <dgm:spPr/>
      <dgm:t>
        <a:bodyPr/>
        <a:lstStyle/>
        <a:p>
          <a:r>
            <a:rPr lang="en-US" dirty="0"/>
            <a:t>Owner</a:t>
          </a:r>
        </a:p>
      </dgm:t>
    </dgm:pt>
    <dgm:pt modelId="{00E3F77B-C1C4-8742-8B9D-0AC55FD7BEF8}" type="parTrans" cxnId="{F7967566-8E8E-4844-AC4F-1D03E9499663}">
      <dgm:prSet/>
      <dgm:spPr/>
      <dgm:t>
        <a:bodyPr/>
        <a:lstStyle/>
        <a:p>
          <a:endParaRPr lang="en-US"/>
        </a:p>
      </dgm:t>
    </dgm:pt>
    <dgm:pt modelId="{ED99B710-AD8A-8D43-AC92-95D9585F3B33}" type="sibTrans" cxnId="{F7967566-8E8E-4844-AC4F-1D03E9499663}">
      <dgm:prSet/>
      <dgm:spPr/>
      <dgm:t>
        <a:bodyPr/>
        <a:lstStyle/>
        <a:p>
          <a:endParaRPr lang="en-US"/>
        </a:p>
      </dgm:t>
    </dgm:pt>
    <dgm:pt modelId="{BAB79F0E-CB89-774F-BA9C-C4E74D0AAAEB}">
      <dgm:prSet phldrT="[Text]"/>
      <dgm:spPr/>
      <dgm:t>
        <a:bodyPr/>
        <a:lstStyle/>
        <a:p>
          <a:r>
            <a:rPr lang="en-US" dirty="0"/>
            <a:t>Originator</a:t>
          </a:r>
        </a:p>
      </dgm:t>
    </dgm:pt>
    <dgm:pt modelId="{A671D1C4-5D24-C548-A43C-F93C13204E7F}" type="parTrans" cxnId="{D3CAC1FB-E77F-EE41-8CA1-92316CAF79EB}">
      <dgm:prSet/>
      <dgm:spPr/>
      <dgm:t>
        <a:bodyPr/>
        <a:lstStyle/>
        <a:p>
          <a:endParaRPr lang="en-US"/>
        </a:p>
      </dgm:t>
    </dgm:pt>
    <dgm:pt modelId="{12917C9A-7F89-3949-B9A7-5C12DE1ADCCE}" type="sibTrans" cxnId="{D3CAC1FB-E77F-EE41-8CA1-92316CAF79EB}">
      <dgm:prSet/>
      <dgm:spPr/>
      <dgm:t>
        <a:bodyPr/>
        <a:lstStyle/>
        <a:p>
          <a:endParaRPr lang="en-US"/>
        </a:p>
      </dgm:t>
    </dgm:pt>
    <dgm:pt modelId="{866E9398-9BA5-7C44-BD56-6E2629522348}">
      <dgm:prSet phldrT="[Text]"/>
      <dgm:spPr/>
      <dgm:t>
        <a:bodyPr/>
        <a:lstStyle/>
        <a:p>
          <a:r>
            <a:rPr lang="en-US" dirty="0"/>
            <a:t>Vast Investors</a:t>
          </a:r>
        </a:p>
      </dgm:t>
    </dgm:pt>
    <dgm:pt modelId="{A9582488-D1C5-184A-BBD8-07E96861D180}" type="parTrans" cxnId="{0DC0FB6B-8931-7E4D-8A01-08314DF9A881}">
      <dgm:prSet/>
      <dgm:spPr/>
      <dgm:t>
        <a:bodyPr/>
        <a:lstStyle/>
        <a:p>
          <a:endParaRPr lang="en-US"/>
        </a:p>
      </dgm:t>
    </dgm:pt>
    <dgm:pt modelId="{127279A7-D1C8-2145-A83A-E6D69158F968}" type="sibTrans" cxnId="{0DC0FB6B-8931-7E4D-8A01-08314DF9A881}">
      <dgm:prSet/>
      <dgm:spPr/>
      <dgm:t>
        <a:bodyPr/>
        <a:lstStyle/>
        <a:p>
          <a:endParaRPr lang="en-US"/>
        </a:p>
      </dgm:t>
    </dgm:pt>
    <dgm:pt modelId="{0A194DED-C10F-7145-BE9A-662729F2D52B}">
      <dgm:prSet phldrT="[Text]"/>
      <dgm:spPr/>
      <dgm:t>
        <a:bodyPr/>
        <a:lstStyle/>
        <a:p>
          <a:r>
            <a:rPr lang="en-US" dirty="0"/>
            <a:t>Freddie Mac</a:t>
          </a:r>
          <a:r>
            <a:rPr lang="en-US" altLang="zh-CN" dirty="0"/>
            <a:t>;</a:t>
          </a:r>
          <a:r>
            <a:rPr lang="zh-CN" altLang="en-US" dirty="0"/>
            <a:t> </a:t>
          </a:r>
          <a:r>
            <a:rPr lang="en-US" altLang="zh-CN" dirty="0"/>
            <a:t>Fannie</a:t>
          </a:r>
          <a:r>
            <a:rPr lang="zh-CN" altLang="en-US" dirty="0"/>
            <a:t> </a:t>
          </a:r>
          <a:r>
            <a:rPr lang="en-US" altLang="zh-CN" dirty="0"/>
            <a:t>Mae</a:t>
          </a:r>
          <a:endParaRPr lang="en-US" dirty="0"/>
        </a:p>
      </dgm:t>
    </dgm:pt>
    <dgm:pt modelId="{A641EDFA-5A6C-4F41-814F-FB5973FF157D}" type="parTrans" cxnId="{273DFCA2-28A1-284A-87F0-C95FAF3B01DC}">
      <dgm:prSet/>
      <dgm:spPr/>
      <dgm:t>
        <a:bodyPr/>
        <a:lstStyle/>
        <a:p>
          <a:endParaRPr lang="en-US"/>
        </a:p>
      </dgm:t>
    </dgm:pt>
    <dgm:pt modelId="{26D523DD-E0E9-6341-9DE3-75F91E61C7C8}" type="sibTrans" cxnId="{273DFCA2-28A1-284A-87F0-C95FAF3B01DC}">
      <dgm:prSet/>
      <dgm:spPr/>
      <dgm:t>
        <a:bodyPr/>
        <a:lstStyle/>
        <a:p>
          <a:endParaRPr lang="en-US"/>
        </a:p>
      </dgm:t>
    </dgm:pt>
    <dgm:pt modelId="{BC501F7A-ECAC-D840-8FD5-A227957CD11C}" type="pres">
      <dgm:prSet presAssocID="{352E3284-F5DF-BD44-A4DD-4BF4866112D0}" presName="Name0" presStyleCnt="0">
        <dgm:presLayoutVars>
          <dgm:dir/>
          <dgm:resizeHandles val="exact"/>
        </dgm:presLayoutVars>
      </dgm:prSet>
      <dgm:spPr/>
    </dgm:pt>
    <dgm:pt modelId="{5658C996-9EEB-6A40-B946-3BA7B6F73CBC}" type="pres">
      <dgm:prSet presAssocID="{7A3F407C-BB56-DD4C-AD09-B2A89D25F0FF}" presName="node" presStyleLbl="node1" presStyleIdx="0" presStyleCnt="4">
        <dgm:presLayoutVars>
          <dgm:bulletEnabled val="1"/>
        </dgm:presLayoutVars>
      </dgm:prSet>
      <dgm:spPr/>
      <dgm:t>
        <a:bodyPr/>
        <a:lstStyle/>
        <a:p>
          <a:endParaRPr lang="en-US"/>
        </a:p>
      </dgm:t>
    </dgm:pt>
    <dgm:pt modelId="{08DA0D76-4A3C-B643-9459-EE115125DEB5}" type="pres">
      <dgm:prSet presAssocID="{ED99B710-AD8A-8D43-AC92-95D9585F3B33}" presName="sibTrans" presStyleLbl="sibTrans2D1" presStyleIdx="0" presStyleCnt="3"/>
      <dgm:spPr/>
      <dgm:t>
        <a:bodyPr/>
        <a:lstStyle/>
        <a:p>
          <a:endParaRPr lang="en-US"/>
        </a:p>
      </dgm:t>
    </dgm:pt>
    <dgm:pt modelId="{A34FF2B5-36A9-0644-9B33-8AC3B22D4F11}" type="pres">
      <dgm:prSet presAssocID="{ED99B710-AD8A-8D43-AC92-95D9585F3B33}" presName="connectorText" presStyleLbl="sibTrans2D1" presStyleIdx="0" presStyleCnt="3"/>
      <dgm:spPr/>
      <dgm:t>
        <a:bodyPr/>
        <a:lstStyle/>
        <a:p>
          <a:endParaRPr lang="en-US"/>
        </a:p>
      </dgm:t>
    </dgm:pt>
    <dgm:pt modelId="{E647055F-6E9C-664A-B639-C4495B3E8AA9}" type="pres">
      <dgm:prSet presAssocID="{BAB79F0E-CB89-774F-BA9C-C4E74D0AAAEB}" presName="node" presStyleLbl="node1" presStyleIdx="1" presStyleCnt="4">
        <dgm:presLayoutVars>
          <dgm:bulletEnabled val="1"/>
        </dgm:presLayoutVars>
      </dgm:prSet>
      <dgm:spPr/>
      <dgm:t>
        <a:bodyPr/>
        <a:lstStyle/>
        <a:p>
          <a:endParaRPr lang="en-US"/>
        </a:p>
      </dgm:t>
    </dgm:pt>
    <dgm:pt modelId="{70998311-F362-3E4B-B77A-D300083020B7}" type="pres">
      <dgm:prSet presAssocID="{12917C9A-7F89-3949-B9A7-5C12DE1ADCCE}" presName="sibTrans" presStyleLbl="sibTrans2D1" presStyleIdx="1" presStyleCnt="3"/>
      <dgm:spPr/>
      <dgm:t>
        <a:bodyPr/>
        <a:lstStyle/>
        <a:p>
          <a:endParaRPr lang="en-US"/>
        </a:p>
      </dgm:t>
    </dgm:pt>
    <dgm:pt modelId="{55C2F23E-BC4A-C94C-BA46-2711613589E6}" type="pres">
      <dgm:prSet presAssocID="{12917C9A-7F89-3949-B9A7-5C12DE1ADCCE}" presName="connectorText" presStyleLbl="sibTrans2D1" presStyleIdx="1" presStyleCnt="3"/>
      <dgm:spPr/>
      <dgm:t>
        <a:bodyPr/>
        <a:lstStyle/>
        <a:p>
          <a:endParaRPr lang="en-US"/>
        </a:p>
      </dgm:t>
    </dgm:pt>
    <dgm:pt modelId="{CC35F928-0E7C-E640-804E-78C80641DA4F}" type="pres">
      <dgm:prSet presAssocID="{0A194DED-C10F-7145-BE9A-662729F2D52B}" presName="node" presStyleLbl="node1" presStyleIdx="2" presStyleCnt="4" custScaleX="150435">
        <dgm:presLayoutVars>
          <dgm:bulletEnabled val="1"/>
        </dgm:presLayoutVars>
      </dgm:prSet>
      <dgm:spPr/>
      <dgm:t>
        <a:bodyPr/>
        <a:lstStyle/>
        <a:p>
          <a:endParaRPr lang="en-US"/>
        </a:p>
      </dgm:t>
    </dgm:pt>
    <dgm:pt modelId="{D349A98E-D177-FE40-ACA4-F345F5A9BF1C}" type="pres">
      <dgm:prSet presAssocID="{26D523DD-E0E9-6341-9DE3-75F91E61C7C8}" presName="sibTrans" presStyleLbl="sibTrans2D1" presStyleIdx="2" presStyleCnt="3"/>
      <dgm:spPr/>
      <dgm:t>
        <a:bodyPr/>
        <a:lstStyle/>
        <a:p>
          <a:endParaRPr lang="en-US"/>
        </a:p>
      </dgm:t>
    </dgm:pt>
    <dgm:pt modelId="{659535CF-EAA9-954D-B940-BC952810337B}" type="pres">
      <dgm:prSet presAssocID="{26D523DD-E0E9-6341-9DE3-75F91E61C7C8}" presName="connectorText" presStyleLbl="sibTrans2D1" presStyleIdx="2" presStyleCnt="3"/>
      <dgm:spPr/>
      <dgm:t>
        <a:bodyPr/>
        <a:lstStyle/>
        <a:p>
          <a:endParaRPr lang="en-US"/>
        </a:p>
      </dgm:t>
    </dgm:pt>
    <dgm:pt modelId="{45497A1F-57A7-824F-A158-DD1995ABC994}" type="pres">
      <dgm:prSet presAssocID="{866E9398-9BA5-7C44-BD56-6E2629522348}" presName="node" presStyleLbl="node1" presStyleIdx="3" presStyleCnt="4">
        <dgm:presLayoutVars>
          <dgm:bulletEnabled val="1"/>
        </dgm:presLayoutVars>
      </dgm:prSet>
      <dgm:spPr/>
      <dgm:t>
        <a:bodyPr/>
        <a:lstStyle/>
        <a:p>
          <a:endParaRPr lang="en-US"/>
        </a:p>
      </dgm:t>
    </dgm:pt>
  </dgm:ptLst>
  <dgm:cxnLst>
    <dgm:cxn modelId="{4D709729-99DE-FF4B-A496-0AF0515D9852}" type="presOf" srcId="{866E9398-9BA5-7C44-BD56-6E2629522348}" destId="{45497A1F-57A7-824F-A158-DD1995ABC994}" srcOrd="0" destOrd="0" presId="urn:microsoft.com/office/officeart/2005/8/layout/process1"/>
    <dgm:cxn modelId="{AC3BFF68-A8BE-6847-9313-12440B5D053C}" type="presOf" srcId="{12917C9A-7F89-3949-B9A7-5C12DE1ADCCE}" destId="{70998311-F362-3E4B-B77A-D300083020B7}" srcOrd="0" destOrd="0" presId="urn:microsoft.com/office/officeart/2005/8/layout/process1"/>
    <dgm:cxn modelId="{4195D83E-8D28-C94F-980D-C0B89C46F460}" type="presOf" srcId="{26D523DD-E0E9-6341-9DE3-75F91E61C7C8}" destId="{D349A98E-D177-FE40-ACA4-F345F5A9BF1C}" srcOrd="0" destOrd="0" presId="urn:microsoft.com/office/officeart/2005/8/layout/process1"/>
    <dgm:cxn modelId="{F4CA0F43-AAC3-F548-B6B8-63C7DDFF7224}" type="presOf" srcId="{352E3284-F5DF-BD44-A4DD-4BF4866112D0}" destId="{BC501F7A-ECAC-D840-8FD5-A227957CD11C}" srcOrd="0" destOrd="0" presId="urn:microsoft.com/office/officeart/2005/8/layout/process1"/>
    <dgm:cxn modelId="{0DC0FB6B-8931-7E4D-8A01-08314DF9A881}" srcId="{352E3284-F5DF-BD44-A4DD-4BF4866112D0}" destId="{866E9398-9BA5-7C44-BD56-6E2629522348}" srcOrd="3" destOrd="0" parTransId="{A9582488-D1C5-184A-BBD8-07E96861D180}" sibTransId="{127279A7-D1C8-2145-A83A-E6D69158F968}"/>
    <dgm:cxn modelId="{96B9330F-F157-0E46-A332-08C6D31BFD33}" type="presOf" srcId="{12917C9A-7F89-3949-B9A7-5C12DE1ADCCE}" destId="{55C2F23E-BC4A-C94C-BA46-2711613589E6}" srcOrd="1" destOrd="0" presId="urn:microsoft.com/office/officeart/2005/8/layout/process1"/>
    <dgm:cxn modelId="{01634393-CB7C-0E4B-82CF-39B20F51D65F}" type="presOf" srcId="{0A194DED-C10F-7145-BE9A-662729F2D52B}" destId="{CC35F928-0E7C-E640-804E-78C80641DA4F}" srcOrd="0" destOrd="0" presId="urn:microsoft.com/office/officeart/2005/8/layout/process1"/>
    <dgm:cxn modelId="{D3CAC1FB-E77F-EE41-8CA1-92316CAF79EB}" srcId="{352E3284-F5DF-BD44-A4DD-4BF4866112D0}" destId="{BAB79F0E-CB89-774F-BA9C-C4E74D0AAAEB}" srcOrd="1" destOrd="0" parTransId="{A671D1C4-5D24-C548-A43C-F93C13204E7F}" sibTransId="{12917C9A-7F89-3949-B9A7-5C12DE1ADCCE}"/>
    <dgm:cxn modelId="{273DFCA2-28A1-284A-87F0-C95FAF3B01DC}" srcId="{352E3284-F5DF-BD44-A4DD-4BF4866112D0}" destId="{0A194DED-C10F-7145-BE9A-662729F2D52B}" srcOrd="2" destOrd="0" parTransId="{A641EDFA-5A6C-4F41-814F-FB5973FF157D}" sibTransId="{26D523DD-E0E9-6341-9DE3-75F91E61C7C8}"/>
    <dgm:cxn modelId="{D88738FB-8219-5542-BB02-A21211201C23}" type="presOf" srcId="{BAB79F0E-CB89-774F-BA9C-C4E74D0AAAEB}" destId="{E647055F-6E9C-664A-B639-C4495B3E8AA9}" srcOrd="0" destOrd="0" presId="urn:microsoft.com/office/officeart/2005/8/layout/process1"/>
    <dgm:cxn modelId="{828BFF78-6D3C-2E4A-A642-EBDE44FD34BE}" type="presOf" srcId="{ED99B710-AD8A-8D43-AC92-95D9585F3B33}" destId="{A34FF2B5-36A9-0644-9B33-8AC3B22D4F11}" srcOrd="1" destOrd="0" presId="urn:microsoft.com/office/officeart/2005/8/layout/process1"/>
    <dgm:cxn modelId="{012251C9-F271-7B45-A16A-105C4C9E522A}" type="presOf" srcId="{ED99B710-AD8A-8D43-AC92-95D9585F3B33}" destId="{08DA0D76-4A3C-B643-9459-EE115125DEB5}" srcOrd="0" destOrd="0" presId="urn:microsoft.com/office/officeart/2005/8/layout/process1"/>
    <dgm:cxn modelId="{1AD194B4-A1B3-6543-A532-75E9F77EF94A}" type="presOf" srcId="{26D523DD-E0E9-6341-9DE3-75F91E61C7C8}" destId="{659535CF-EAA9-954D-B940-BC952810337B}" srcOrd="1" destOrd="0" presId="urn:microsoft.com/office/officeart/2005/8/layout/process1"/>
    <dgm:cxn modelId="{F7967566-8E8E-4844-AC4F-1D03E9499663}" srcId="{352E3284-F5DF-BD44-A4DD-4BF4866112D0}" destId="{7A3F407C-BB56-DD4C-AD09-B2A89D25F0FF}" srcOrd="0" destOrd="0" parTransId="{00E3F77B-C1C4-8742-8B9D-0AC55FD7BEF8}" sibTransId="{ED99B710-AD8A-8D43-AC92-95D9585F3B33}"/>
    <dgm:cxn modelId="{2C9A3F77-E7ED-9F4A-AED0-5940491BD37D}" type="presOf" srcId="{7A3F407C-BB56-DD4C-AD09-B2A89D25F0FF}" destId="{5658C996-9EEB-6A40-B946-3BA7B6F73CBC}" srcOrd="0" destOrd="0" presId="urn:microsoft.com/office/officeart/2005/8/layout/process1"/>
    <dgm:cxn modelId="{2B743BF8-A782-E844-B4D3-07FD67716F56}" type="presParOf" srcId="{BC501F7A-ECAC-D840-8FD5-A227957CD11C}" destId="{5658C996-9EEB-6A40-B946-3BA7B6F73CBC}" srcOrd="0" destOrd="0" presId="urn:microsoft.com/office/officeart/2005/8/layout/process1"/>
    <dgm:cxn modelId="{05EB4C47-F4D2-4D4D-8911-49D7E0BD08BB}" type="presParOf" srcId="{BC501F7A-ECAC-D840-8FD5-A227957CD11C}" destId="{08DA0D76-4A3C-B643-9459-EE115125DEB5}" srcOrd="1" destOrd="0" presId="urn:microsoft.com/office/officeart/2005/8/layout/process1"/>
    <dgm:cxn modelId="{348D5D6B-3F6A-D640-949C-947BC4EB2FB9}" type="presParOf" srcId="{08DA0D76-4A3C-B643-9459-EE115125DEB5}" destId="{A34FF2B5-36A9-0644-9B33-8AC3B22D4F11}" srcOrd="0" destOrd="0" presId="urn:microsoft.com/office/officeart/2005/8/layout/process1"/>
    <dgm:cxn modelId="{46AC5C0E-7E68-3541-86CF-8B80E70FF092}" type="presParOf" srcId="{BC501F7A-ECAC-D840-8FD5-A227957CD11C}" destId="{E647055F-6E9C-664A-B639-C4495B3E8AA9}" srcOrd="2" destOrd="0" presId="urn:microsoft.com/office/officeart/2005/8/layout/process1"/>
    <dgm:cxn modelId="{938EE74D-EECA-3946-9761-D0E2B4A3C665}" type="presParOf" srcId="{BC501F7A-ECAC-D840-8FD5-A227957CD11C}" destId="{70998311-F362-3E4B-B77A-D300083020B7}" srcOrd="3" destOrd="0" presId="urn:microsoft.com/office/officeart/2005/8/layout/process1"/>
    <dgm:cxn modelId="{E1BB5224-3032-D441-8358-8908C6683B36}" type="presParOf" srcId="{70998311-F362-3E4B-B77A-D300083020B7}" destId="{55C2F23E-BC4A-C94C-BA46-2711613589E6}" srcOrd="0" destOrd="0" presId="urn:microsoft.com/office/officeart/2005/8/layout/process1"/>
    <dgm:cxn modelId="{EFF0CCF6-9862-0E46-A471-DE631D192C4B}" type="presParOf" srcId="{BC501F7A-ECAC-D840-8FD5-A227957CD11C}" destId="{CC35F928-0E7C-E640-804E-78C80641DA4F}" srcOrd="4" destOrd="0" presId="urn:microsoft.com/office/officeart/2005/8/layout/process1"/>
    <dgm:cxn modelId="{3CD6A211-29F4-2449-A8D9-99D0C6143070}" type="presParOf" srcId="{BC501F7A-ECAC-D840-8FD5-A227957CD11C}" destId="{D349A98E-D177-FE40-ACA4-F345F5A9BF1C}" srcOrd="5" destOrd="0" presId="urn:microsoft.com/office/officeart/2005/8/layout/process1"/>
    <dgm:cxn modelId="{8CC637A3-3E88-D440-BC43-DC0E65BE050E}" type="presParOf" srcId="{D349A98E-D177-FE40-ACA4-F345F5A9BF1C}" destId="{659535CF-EAA9-954D-B940-BC952810337B}" srcOrd="0" destOrd="0" presId="urn:microsoft.com/office/officeart/2005/8/layout/process1"/>
    <dgm:cxn modelId="{8CD09D57-4F31-1A44-B406-EB2C563373F0}" type="presParOf" srcId="{BC501F7A-ECAC-D840-8FD5-A227957CD11C}" destId="{45497A1F-57A7-824F-A158-DD1995ABC994}" srcOrd="6" destOrd="0" presId="urn:microsoft.com/office/officeart/2005/8/layout/process1"/>
  </dgm:cxnLst>
  <dgm:bg>
    <a:noFill/>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58C996-9EEB-6A40-B946-3BA7B6F73CBC}">
      <dsp:nvSpPr>
        <dsp:cNvPr id="0" name=""/>
        <dsp:cNvSpPr/>
      </dsp:nvSpPr>
      <dsp:spPr>
        <a:xfrm>
          <a:off x="133" y="716648"/>
          <a:ext cx="692926" cy="6496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Owner</a:t>
          </a:r>
        </a:p>
      </dsp:txBody>
      <dsp:txXfrm>
        <a:off x="19160" y="735675"/>
        <a:ext cx="654872" cy="611565"/>
      </dsp:txXfrm>
    </dsp:sp>
    <dsp:sp modelId="{08DA0D76-4A3C-B643-9459-EE115125DEB5}">
      <dsp:nvSpPr>
        <dsp:cNvPr id="0" name=""/>
        <dsp:cNvSpPr/>
      </dsp:nvSpPr>
      <dsp:spPr>
        <a:xfrm>
          <a:off x="762353" y="955535"/>
          <a:ext cx="146900" cy="1718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762353" y="989904"/>
        <a:ext cx="102830" cy="103107"/>
      </dsp:txXfrm>
    </dsp:sp>
    <dsp:sp modelId="{E647055F-6E9C-664A-B639-C4495B3E8AA9}">
      <dsp:nvSpPr>
        <dsp:cNvPr id="0" name=""/>
        <dsp:cNvSpPr/>
      </dsp:nvSpPr>
      <dsp:spPr>
        <a:xfrm>
          <a:off x="970231" y="716648"/>
          <a:ext cx="692926" cy="6496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Originator</a:t>
          </a:r>
        </a:p>
      </dsp:txBody>
      <dsp:txXfrm>
        <a:off x="989258" y="735675"/>
        <a:ext cx="654872" cy="611565"/>
      </dsp:txXfrm>
    </dsp:sp>
    <dsp:sp modelId="{70998311-F362-3E4B-B77A-D300083020B7}">
      <dsp:nvSpPr>
        <dsp:cNvPr id="0" name=""/>
        <dsp:cNvSpPr/>
      </dsp:nvSpPr>
      <dsp:spPr>
        <a:xfrm>
          <a:off x="1732450" y="955535"/>
          <a:ext cx="146900" cy="1718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1732450" y="989904"/>
        <a:ext cx="102830" cy="103107"/>
      </dsp:txXfrm>
    </dsp:sp>
    <dsp:sp modelId="{CC35F928-0E7C-E640-804E-78C80641DA4F}">
      <dsp:nvSpPr>
        <dsp:cNvPr id="0" name=""/>
        <dsp:cNvSpPr/>
      </dsp:nvSpPr>
      <dsp:spPr>
        <a:xfrm>
          <a:off x="1940329" y="716648"/>
          <a:ext cx="1042404" cy="6496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Freddie Mac</a:t>
          </a:r>
          <a:r>
            <a:rPr lang="en-US" altLang="zh-CN" sz="1000" kern="1200" dirty="0"/>
            <a:t>;</a:t>
          </a:r>
          <a:r>
            <a:rPr lang="zh-CN" altLang="en-US" sz="1000" kern="1200" dirty="0"/>
            <a:t> </a:t>
          </a:r>
          <a:r>
            <a:rPr lang="en-US" altLang="zh-CN" sz="1000" kern="1200" dirty="0"/>
            <a:t>Fannie</a:t>
          </a:r>
          <a:r>
            <a:rPr lang="zh-CN" altLang="en-US" sz="1000" kern="1200" dirty="0"/>
            <a:t> </a:t>
          </a:r>
          <a:r>
            <a:rPr lang="en-US" altLang="zh-CN" sz="1000" kern="1200" dirty="0"/>
            <a:t>Mae</a:t>
          </a:r>
          <a:endParaRPr lang="en-US" sz="1000" kern="1200" dirty="0"/>
        </a:p>
      </dsp:txBody>
      <dsp:txXfrm>
        <a:off x="1959356" y="735675"/>
        <a:ext cx="1004350" cy="611565"/>
      </dsp:txXfrm>
    </dsp:sp>
    <dsp:sp modelId="{D349A98E-D177-FE40-ACA4-F345F5A9BF1C}">
      <dsp:nvSpPr>
        <dsp:cNvPr id="0" name=""/>
        <dsp:cNvSpPr/>
      </dsp:nvSpPr>
      <dsp:spPr>
        <a:xfrm>
          <a:off x="3052026" y="955535"/>
          <a:ext cx="146900" cy="171845"/>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a:p>
      </dsp:txBody>
      <dsp:txXfrm>
        <a:off x="3052026" y="989904"/>
        <a:ext cx="102830" cy="103107"/>
      </dsp:txXfrm>
    </dsp:sp>
    <dsp:sp modelId="{45497A1F-57A7-824F-A158-DD1995ABC994}">
      <dsp:nvSpPr>
        <dsp:cNvPr id="0" name=""/>
        <dsp:cNvSpPr/>
      </dsp:nvSpPr>
      <dsp:spPr>
        <a:xfrm>
          <a:off x="3259904" y="716648"/>
          <a:ext cx="692926" cy="649619"/>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t>Vast Investors</a:t>
          </a:r>
        </a:p>
      </dsp:txBody>
      <dsp:txXfrm>
        <a:off x="3278931" y="735675"/>
        <a:ext cx="654872" cy="61156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ature.com/articles/s41467-021-23810-9"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a50b2e008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a50b2e008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Brief</a:t>
            </a:r>
            <a:r>
              <a:rPr lang="zh-CN" altLang="en-US" dirty="0"/>
              <a:t> </a:t>
            </a:r>
            <a:r>
              <a:rPr lang="en-US" altLang="zh-CN" dirty="0"/>
              <a:t>recap</a:t>
            </a:r>
            <a:r>
              <a:rPr lang="zh-CN" altLang="en-US" dirty="0"/>
              <a:t> </a:t>
            </a:r>
            <a:r>
              <a:rPr lang="en-US" altLang="zh-CN" dirty="0"/>
              <a:t>of</a:t>
            </a:r>
            <a:r>
              <a:rPr lang="zh-CN" altLang="en-US" dirty="0"/>
              <a:t> </a:t>
            </a:r>
            <a:r>
              <a:rPr lang="en-US" altLang="zh-CN" dirty="0"/>
              <a:t>the</a:t>
            </a:r>
            <a:r>
              <a:rPr lang="zh-CN" altLang="en-US" dirty="0"/>
              <a:t> </a:t>
            </a:r>
            <a:r>
              <a:rPr lang="en-US" altLang="zh-CN" dirty="0"/>
              <a:t>econ</a:t>
            </a:r>
            <a:r>
              <a:rPr lang="zh-CN" altLang="en-US" dirty="0"/>
              <a:t> </a:t>
            </a:r>
            <a:r>
              <a:rPr lang="en-US" altLang="zh-CN" dirty="0"/>
              <a:t>lectures</a:t>
            </a:r>
            <a:r>
              <a:rPr lang="zh-CN" altLang="en-US" dirty="0"/>
              <a:t> </a:t>
            </a:r>
            <a:r>
              <a:rPr lang="en-US" altLang="zh-CN" dirty="0"/>
              <a:t>before</a:t>
            </a:r>
            <a:r>
              <a:rPr lang="zh-CN" altLang="en-US" dirty="0"/>
              <a:t> </a:t>
            </a:r>
            <a:r>
              <a:rPr lang="en-US" altLang="zh-CN" dirty="0"/>
              <a:t>the</a:t>
            </a:r>
            <a:r>
              <a:rPr lang="zh-CN" altLang="en-US" dirty="0"/>
              <a:t> </a:t>
            </a:r>
            <a:r>
              <a:rPr lang="en-US" altLang="zh-CN" dirty="0"/>
              <a:t>mid-term.</a:t>
            </a:r>
          </a:p>
          <a:p>
            <a:pPr marL="0" lvl="0" indent="0" algn="l" rtl="0">
              <a:spcBef>
                <a:spcPts val="0"/>
              </a:spcBef>
              <a:spcAft>
                <a:spcPts val="0"/>
              </a:spcAft>
              <a:buNone/>
            </a:pPr>
            <a:r>
              <a:rPr lang="en-US" altLang="zh-CN" dirty="0"/>
              <a:t>Now,</a:t>
            </a:r>
            <a:r>
              <a:rPr lang="zh-CN" altLang="en-US" dirty="0"/>
              <a:t> </a:t>
            </a:r>
            <a:r>
              <a:rPr lang="en-US" altLang="zh-CN" dirty="0"/>
              <a:t>we</a:t>
            </a:r>
            <a:r>
              <a:rPr lang="zh-CN" altLang="en-US" dirty="0"/>
              <a:t> </a:t>
            </a:r>
            <a:r>
              <a:rPr lang="en-US" altLang="zh-CN" dirty="0"/>
              <a:t>are</a:t>
            </a:r>
            <a:r>
              <a:rPr lang="zh-CN" altLang="en-US" dirty="0"/>
              <a:t> </a:t>
            </a:r>
            <a:r>
              <a:rPr lang="en-US" altLang="zh-CN" dirty="0"/>
              <a:t>going</a:t>
            </a:r>
            <a:r>
              <a:rPr lang="zh-CN" altLang="en-US" dirty="0"/>
              <a:t> </a:t>
            </a:r>
            <a:r>
              <a:rPr lang="en-US" altLang="zh-CN" dirty="0"/>
              <a:t>to</a:t>
            </a:r>
            <a:r>
              <a:rPr lang="zh-CN" altLang="en-US" dirty="0"/>
              <a:t> </a:t>
            </a:r>
            <a:r>
              <a:rPr lang="en-US" altLang="zh-CN" dirty="0"/>
              <a:t>explore</a:t>
            </a:r>
            <a:r>
              <a:rPr lang="zh-CN" altLang="en-US" dirty="0"/>
              <a:t> </a:t>
            </a:r>
            <a:r>
              <a:rPr lang="en-US" altLang="zh-CN" dirty="0"/>
              <a:t>the</a:t>
            </a:r>
            <a:r>
              <a:rPr lang="zh-CN" altLang="en-US" dirty="0"/>
              <a:t> </a:t>
            </a:r>
            <a:r>
              <a:rPr lang="en-US" altLang="zh-CN" dirty="0"/>
              <a:t>capital</a:t>
            </a:r>
            <a:r>
              <a:rPr lang="zh-CN" altLang="en-US" dirty="0"/>
              <a:t> </a:t>
            </a:r>
            <a:r>
              <a:rPr lang="en-US" altLang="zh-CN" dirty="0"/>
              <a:t>market:</a:t>
            </a:r>
            <a:r>
              <a:rPr lang="zh-CN" altLang="en-US" dirty="0"/>
              <a:t> </a:t>
            </a:r>
            <a:r>
              <a:rPr lang="en-US" altLang="zh-CN" dirty="0"/>
              <a:t>capital</a:t>
            </a:r>
            <a:r>
              <a:rPr lang="zh-CN" altLang="en-US" dirty="0"/>
              <a:t> </a:t>
            </a:r>
            <a:r>
              <a:rPr lang="en-US" altLang="zh-CN" dirty="0"/>
              <a:t>allocation</a:t>
            </a:r>
            <a:r>
              <a:rPr lang="zh-CN" altLang="en-US" dirty="0"/>
              <a:t> </a:t>
            </a:r>
            <a:r>
              <a:rPr lang="en-US" altLang="zh-CN" dirty="0"/>
              <a:t>to</a:t>
            </a:r>
            <a:r>
              <a:rPr lang="zh-CN" altLang="en-US" dirty="0"/>
              <a:t> </a:t>
            </a:r>
            <a:r>
              <a:rPr lang="en-US" altLang="zh-CN" dirty="0"/>
              <a:t>sustainable</a:t>
            </a:r>
            <a:r>
              <a:rPr lang="zh-CN" altLang="en-US" dirty="0"/>
              <a:t> </a:t>
            </a:r>
            <a:r>
              <a:rPr lang="en-US" altLang="zh-CN" dirty="0"/>
              <a:t>RE,</a:t>
            </a:r>
            <a:r>
              <a:rPr lang="zh-CN" altLang="en-US" dirty="0"/>
              <a:t> </a:t>
            </a:r>
            <a:r>
              <a:rPr lang="en-US" altLang="zh-CN" dirty="0"/>
              <a:t>vs.</a:t>
            </a:r>
            <a:r>
              <a:rPr lang="zh-CN" altLang="en-US" dirty="0"/>
              <a:t> </a:t>
            </a:r>
            <a:r>
              <a:rPr lang="en-US" altLang="zh-CN" dirty="0"/>
              <a:t>non-sustainable.</a:t>
            </a:r>
          </a:p>
          <a:p>
            <a:pPr marL="0" lvl="0" indent="0" algn="l" rtl="0">
              <a:spcBef>
                <a:spcPts val="0"/>
              </a:spcBef>
              <a:spcAft>
                <a:spcPts val="0"/>
              </a:spcAft>
              <a:buNone/>
            </a:pPr>
            <a:r>
              <a:rPr lang="en-US" altLang="zh-CN" dirty="0"/>
              <a:t>Use</a:t>
            </a:r>
            <a:r>
              <a:rPr lang="zh-CN" altLang="en-US" dirty="0"/>
              <a:t> </a:t>
            </a:r>
            <a:r>
              <a:rPr lang="en-US" altLang="zh-CN" dirty="0"/>
              <a:t>something</a:t>
            </a:r>
            <a:r>
              <a:rPr lang="zh-CN" altLang="en-US" dirty="0"/>
              <a:t> </a:t>
            </a:r>
            <a:r>
              <a:rPr lang="en-US" altLang="zh-CN" dirty="0"/>
              <a:t>from</a:t>
            </a:r>
            <a:r>
              <a:rPr lang="zh-CN" altLang="en-US" dirty="0"/>
              <a:t> </a:t>
            </a:r>
            <a:r>
              <a:rPr lang="en-US" altLang="zh-CN" dirty="0"/>
              <a:t>the</a:t>
            </a:r>
            <a:r>
              <a:rPr lang="zh-CN" altLang="en-US" dirty="0"/>
              <a:t> </a:t>
            </a:r>
            <a:r>
              <a:rPr lang="en-US" altLang="zh-CN" dirty="0"/>
              <a:t>recent</a:t>
            </a:r>
            <a:r>
              <a:rPr lang="zh-CN" altLang="en-US" dirty="0"/>
              <a:t> </a:t>
            </a:r>
            <a:r>
              <a:rPr lang="en-US" altLang="zh-CN" dirty="0"/>
              <a:t>news</a:t>
            </a:r>
            <a:r>
              <a:rPr lang="zh-CN" altLang="en-US" dirty="0"/>
              <a:t> </a:t>
            </a:r>
            <a:r>
              <a:rPr lang="en-US" altLang="zh-CN" dirty="0"/>
              <a:t>to</a:t>
            </a:r>
            <a:r>
              <a:rPr lang="zh-CN" altLang="en-US" dirty="0"/>
              <a:t> </a:t>
            </a:r>
            <a:r>
              <a:rPr lang="en-US" altLang="zh-CN" dirty="0"/>
              <a:t>motivate:</a:t>
            </a:r>
            <a:r>
              <a:rPr lang="zh-CN" altLang="en-US" dirty="0"/>
              <a:t> </a:t>
            </a:r>
            <a:r>
              <a:rPr lang="en-US" altLang="zh-CN" dirty="0"/>
              <a:t>Blackrock,</a:t>
            </a:r>
            <a:r>
              <a:rPr lang="zh-CN" altLang="en-US" dirty="0"/>
              <a:t> </a:t>
            </a:r>
            <a:r>
              <a:rPr lang="en-US" altLang="zh-CN" dirty="0"/>
              <a:t>Larry</a:t>
            </a:r>
            <a:r>
              <a:rPr lang="zh-CN" altLang="en-US" dirty="0"/>
              <a:t> </a:t>
            </a:r>
            <a:r>
              <a:rPr lang="en-US" altLang="zh-CN" dirty="0"/>
              <a:t>Fink,</a:t>
            </a:r>
            <a:r>
              <a:rPr lang="zh-CN" altLang="en-US" dirty="0"/>
              <a:t> </a:t>
            </a:r>
            <a:r>
              <a:rPr lang="en-US" altLang="zh-CN" dirty="0"/>
              <a:t>rationale.</a:t>
            </a:r>
          </a:p>
          <a:p>
            <a:pPr marL="0" lvl="0" indent="0" algn="l" rtl="0">
              <a:spcBef>
                <a:spcPts val="0"/>
              </a:spcBef>
              <a:spcAft>
                <a:spcPts val="0"/>
              </a:spcAft>
              <a:buNone/>
            </a:pPr>
            <a:r>
              <a:rPr lang="en-US" altLang="zh-CN" dirty="0"/>
              <a:t>Larry</a:t>
            </a:r>
            <a:r>
              <a:rPr lang="zh-CN" altLang="en-US" dirty="0"/>
              <a:t> </a:t>
            </a:r>
            <a:r>
              <a:rPr lang="en-US" altLang="zh-CN" dirty="0"/>
              <a:t>Fink’s</a:t>
            </a:r>
            <a:r>
              <a:rPr lang="zh-CN" altLang="en-US" dirty="0"/>
              <a:t> </a:t>
            </a:r>
            <a:r>
              <a:rPr lang="en-US" altLang="zh-CN" dirty="0"/>
              <a:t>2020</a:t>
            </a:r>
            <a:r>
              <a:rPr lang="zh-CN" altLang="en-US" dirty="0"/>
              <a:t> </a:t>
            </a:r>
            <a:r>
              <a:rPr lang="en-US" altLang="zh-CN" dirty="0"/>
              <a:t>letter</a:t>
            </a:r>
            <a:r>
              <a:rPr lang="zh-CN" altLang="en-US" dirty="0"/>
              <a:t> </a:t>
            </a:r>
            <a:r>
              <a:rPr lang="en-US" altLang="zh-CN" dirty="0"/>
              <a:t>to</a:t>
            </a:r>
            <a:r>
              <a:rPr lang="zh-CN" altLang="en-US" dirty="0"/>
              <a:t> </a:t>
            </a:r>
            <a:r>
              <a:rPr lang="en-US" altLang="zh-CN" dirty="0"/>
              <a:t>CEOs</a:t>
            </a:r>
            <a:r>
              <a:rPr lang="zh-CN" altLang="en-US" dirty="0"/>
              <a:t> </a:t>
            </a:r>
            <a:r>
              <a:rPr lang="en-US" altLang="zh-CN" dirty="0"/>
              <a:t>“a</a:t>
            </a:r>
            <a:r>
              <a:rPr lang="zh-CN" altLang="en-US" dirty="0"/>
              <a:t> </a:t>
            </a:r>
            <a:r>
              <a:rPr lang="en-US" altLang="zh-CN" dirty="0"/>
              <a:t>fundamental</a:t>
            </a:r>
            <a:r>
              <a:rPr lang="zh-CN" altLang="en-US" dirty="0"/>
              <a:t> </a:t>
            </a:r>
            <a:r>
              <a:rPr lang="en-US" altLang="zh-CN" dirty="0"/>
              <a:t>reshaping</a:t>
            </a:r>
            <a:r>
              <a:rPr lang="zh-CN" altLang="en-US" dirty="0"/>
              <a:t> </a:t>
            </a:r>
            <a:r>
              <a:rPr lang="en-US" altLang="zh-CN" dirty="0"/>
              <a:t>of</a:t>
            </a:r>
            <a:r>
              <a:rPr lang="zh-CN" altLang="en-US" dirty="0"/>
              <a:t> </a:t>
            </a:r>
            <a:r>
              <a:rPr lang="en-US" altLang="zh-CN" dirty="0"/>
              <a:t>finance”:</a:t>
            </a:r>
            <a:r>
              <a:rPr lang="zh-CN" altLang="en-US" dirty="0"/>
              <a:t> </a:t>
            </a:r>
            <a:r>
              <a:rPr lang="en-US" altLang="zh-CN" dirty="0"/>
              <a:t>“As</a:t>
            </a:r>
            <a:r>
              <a:rPr lang="zh-CN" altLang="en-US" dirty="0"/>
              <a:t> </a:t>
            </a:r>
            <a:r>
              <a:rPr lang="en-US" altLang="zh-CN" dirty="0"/>
              <a:t>an</a:t>
            </a:r>
            <a:r>
              <a:rPr lang="zh-CN" altLang="en-US" dirty="0"/>
              <a:t> </a:t>
            </a:r>
            <a:r>
              <a:rPr lang="en-US" altLang="zh-CN" dirty="0"/>
              <a:t>asset</a:t>
            </a:r>
            <a:r>
              <a:rPr lang="zh-CN" altLang="en-US" dirty="0"/>
              <a:t> </a:t>
            </a:r>
            <a:r>
              <a:rPr lang="en-US" altLang="zh-CN" dirty="0"/>
              <a:t>manager</a:t>
            </a:r>
            <a:r>
              <a:rPr lang="zh-CN" altLang="en-US" dirty="0"/>
              <a:t> </a:t>
            </a:r>
            <a:r>
              <a:rPr lang="en-US" altLang="zh-CN" dirty="0"/>
              <a:t>and</a:t>
            </a:r>
            <a:r>
              <a:rPr lang="zh-CN" altLang="en-US" dirty="0"/>
              <a:t> </a:t>
            </a:r>
            <a:r>
              <a:rPr lang="en-US" altLang="zh-CN" dirty="0"/>
              <a:t>fiduciary</a:t>
            </a:r>
            <a:r>
              <a:rPr lang="zh-CN" altLang="en-US" dirty="0"/>
              <a:t> </a:t>
            </a:r>
            <a:r>
              <a:rPr lang="en-US" altLang="zh-CN" dirty="0"/>
              <a:t>to</a:t>
            </a:r>
            <a:r>
              <a:rPr lang="zh-CN" altLang="en-US" dirty="0"/>
              <a:t> </a:t>
            </a:r>
            <a:r>
              <a:rPr lang="en-US" altLang="zh-CN" dirty="0"/>
              <a:t>our</a:t>
            </a:r>
            <a:r>
              <a:rPr lang="zh-CN" altLang="en-US" dirty="0"/>
              <a:t> </a:t>
            </a:r>
            <a:r>
              <a:rPr lang="en-US" altLang="zh-CN" dirty="0"/>
              <a:t>clients,</a:t>
            </a:r>
            <a:r>
              <a:rPr lang="zh-CN" altLang="en-US" dirty="0"/>
              <a:t> </a:t>
            </a:r>
            <a:r>
              <a:rPr lang="en-US" altLang="zh-CN" dirty="0"/>
              <a:t>BlackRock</a:t>
            </a:r>
            <a:r>
              <a:rPr lang="zh-CN" altLang="en-US" dirty="0"/>
              <a:t> </a:t>
            </a:r>
            <a:r>
              <a:rPr lang="en-US" altLang="zh-CN" dirty="0"/>
              <a:t>invests</a:t>
            </a:r>
            <a:r>
              <a:rPr lang="zh-CN" altLang="en-US" dirty="0"/>
              <a:t> </a:t>
            </a:r>
            <a:r>
              <a:rPr lang="en-US" altLang="zh-CN" dirty="0"/>
              <a:t>in</a:t>
            </a:r>
            <a:r>
              <a:rPr lang="zh-CN" altLang="en-US" dirty="0"/>
              <a:t> </a:t>
            </a:r>
            <a:r>
              <a:rPr lang="en-US" altLang="zh-CN" dirty="0"/>
              <a:t>companies</a:t>
            </a:r>
            <a:r>
              <a:rPr lang="zh-CN" altLang="en-US" dirty="0"/>
              <a:t> </a:t>
            </a:r>
            <a:r>
              <a:rPr lang="en-US" altLang="zh-CN" dirty="0"/>
              <a:t>on</a:t>
            </a:r>
            <a:r>
              <a:rPr lang="zh-CN" altLang="en-US" dirty="0"/>
              <a:t> </a:t>
            </a:r>
            <a:r>
              <a:rPr lang="en-US" altLang="zh-CN" dirty="0"/>
              <a:t>behalf</a:t>
            </a:r>
            <a:r>
              <a:rPr lang="zh-CN" altLang="en-US" dirty="0"/>
              <a:t> </a:t>
            </a:r>
            <a:r>
              <a:rPr lang="en-US" altLang="zh-CN" dirty="0"/>
              <a:t>of</a:t>
            </a:r>
            <a:r>
              <a:rPr lang="zh-CN" altLang="en-US" dirty="0"/>
              <a:t> </a:t>
            </a:r>
            <a:r>
              <a:rPr lang="en-US" altLang="zh-CN" dirty="0"/>
              <a:t>people</a:t>
            </a:r>
            <a:r>
              <a:rPr lang="zh-CN" altLang="en-US" dirty="0"/>
              <a:t> </a:t>
            </a:r>
            <a:r>
              <a:rPr lang="en-US" altLang="zh-CN" dirty="0"/>
              <a:t>in</a:t>
            </a:r>
            <a:r>
              <a:rPr lang="zh-CN" altLang="en-US" dirty="0"/>
              <a:t> </a:t>
            </a:r>
            <a:r>
              <a:rPr lang="en-US" altLang="zh-CN" dirty="0"/>
              <a:t>dozens</a:t>
            </a:r>
            <a:r>
              <a:rPr lang="zh-CN" altLang="en-US" dirty="0"/>
              <a:t> </a:t>
            </a:r>
            <a:r>
              <a:rPr lang="en-US" altLang="zh-CN" dirty="0"/>
              <a:t>of</a:t>
            </a:r>
            <a:r>
              <a:rPr lang="zh-CN" altLang="en-US" dirty="0"/>
              <a:t> </a:t>
            </a:r>
            <a:r>
              <a:rPr lang="en-US" altLang="zh-CN" dirty="0"/>
              <a:t>countries</a:t>
            </a:r>
            <a:r>
              <a:rPr lang="zh-CN" altLang="en-US" dirty="0"/>
              <a:t> </a:t>
            </a:r>
            <a:r>
              <a:rPr lang="en-US" altLang="zh-CN" dirty="0"/>
              <a:t>of</a:t>
            </a:r>
            <a:r>
              <a:rPr lang="zh-CN" altLang="en-US" dirty="0"/>
              <a:t> </a:t>
            </a:r>
            <a:r>
              <a:rPr lang="en-US" altLang="zh-CN" dirty="0"/>
              <a:t>their</a:t>
            </a:r>
            <a:r>
              <a:rPr lang="zh-CN" altLang="en-US" dirty="0"/>
              <a:t> </a:t>
            </a:r>
            <a:r>
              <a:rPr lang="en-US" altLang="zh-CN" dirty="0"/>
              <a:t>pensions,</a:t>
            </a:r>
            <a:r>
              <a:rPr lang="zh-CN" altLang="en-US" dirty="0"/>
              <a:t> </a:t>
            </a:r>
            <a:r>
              <a:rPr lang="en-US" altLang="zh-CN" dirty="0"/>
              <a:t>etc.</a:t>
            </a:r>
            <a:r>
              <a:rPr lang="zh-CN" altLang="en-US" dirty="0"/>
              <a:t> </a:t>
            </a:r>
            <a:r>
              <a:rPr lang="en-US" altLang="zh-CN" dirty="0"/>
              <a:t>We</a:t>
            </a:r>
            <a:r>
              <a:rPr lang="zh-CN" altLang="en-US" dirty="0"/>
              <a:t> </a:t>
            </a:r>
            <a:r>
              <a:rPr lang="en-US" altLang="zh-CN" dirty="0"/>
              <a:t>have</a:t>
            </a:r>
            <a:r>
              <a:rPr lang="zh-CN" altLang="en-US" dirty="0"/>
              <a:t> </a:t>
            </a:r>
            <a:r>
              <a:rPr lang="en-US" altLang="zh-CN" dirty="0"/>
              <a:t>a</a:t>
            </a:r>
            <a:r>
              <a:rPr lang="zh-CN" altLang="en-US" dirty="0"/>
              <a:t> </a:t>
            </a:r>
            <a:r>
              <a:rPr lang="en-US" altLang="zh-CN" dirty="0"/>
              <a:t>deep</a:t>
            </a:r>
            <a:r>
              <a:rPr lang="zh-CN" altLang="en-US" dirty="0"/>
              <a:t> </a:t>
            </a:r>
            <a:r>
              <a:rPr lang="en-US" altLang="zh-CN" dirty="0"/>
              <a:t>responsibility</a:t>
            </a:r>
            <a:r>
              <a:rPr lang="zh-CN" altLang="en-US" dirty="0"/>
              <a:t> </a:t>
            </a:r>
            <a:r>
              <a:rPr lang="en-US" altLang="zh-CN" dirty="0"/>
              <a:t>to</a:t>
            </a:r>
            <a:r>
              <a:rPr lang="zh-CN" altLang="en-US" dirty="0"/>
              <a:t> </a:t>
            </a:r>
            <a:r>
              <a:rPr lang="en-US" altLang="zh-CN" dirty="0"/>
              <a:t>promote</a:t>
            </a:r>
            <a:r>
              <a:rPr lang="zh-CN" altLang="en-US" dirty="0"/>
              <a:t> </a:t>
            </a:r>
            <a:r>
              <a:rPr lang="en-US" altLang="zh-CN" dirty="0"/>
              <a:t>long-term</a:t>
            </a:r>
            <a:r>
              <a:rPr lang="zh-CN" altLang="en-US" dirty="0"/>
              <a:t> </a:t>
            </a:r>
            <a:r>
              <a:rPr lang="en-US" altLang="zh-CN" dirty="0"/>
              <a:t>value.</a:t>
            </a:r>
            <a:r>
              <a:rPr lang="zh-CN" altLang="en-US" dirty="0"/>
              <a:t> </a:t>
            </a:r>
            <a:r>
              <a:rPr lang="en-US" sz="1100" b="0" i="0" u="none" strike="noStrike" cap="none" dirty="0">
                <a:solidFill>
                  <a:srgbClr val="000000"/>
                </a:solidFill>
                <a:effectLst/>
                <a:latin typeface="Arial"/>
                <a:ea typeface="Arial"/>
                <a:cs typeface="Arial"/>
                <a:sym typeface="Arial"/>
              </a:rPr>
              <a:t>Climate change has become a defining factor in companies’ long-term prospects.</a:t>
            </a:r>
            <a:r>
              <a:rPr lang="en-US" altLang="zh-CN" sz="1100" b="0" i="0" u="none" strike="noStrike" cap="none" dirty="0">
                <a:solidFill>
                  <a:srgbClr val="000000"/>
                </a:solidFill>
                <a:effectLst/>
                <a:latin typeface="Arial"/>
                <a:ea typeface="Arial"/>
                <a:cs typeface="Arial"/>
                <a:sym typeface="Arial"/>
              </a:rPr>
              <a: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Awareness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is</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rising,</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disclosure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should</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be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improved.</a:t>
            </a:r>
          </a:p>
          <a:p>
            <a:pPr marL="0" lvl="0" indent="0" algn="l" rtl="0">
              <a:spcBef>
                <a:spcPts val="0"/>
              </a:spcBef>
              <a:spcAft>
                <a:spcPts val="0"/>
              </a:spcAft>
              <a:buNone/>
            </a:pPr>
            <a:r>
              <a:rPr lang="en-US" altLang="zh-CN" sz="1100" b="0" i="0" u="none" strike="noStrike" cap="none" dirty="0">
                <a:solidFill>
                  <a:srgbClr val="000000"/>
                </a:solidFill>
                <a:effectLst/>
                <a:latin typeface="Arial"/>
                <a:cs typeface="Arial"/>
                <a:sym typeface="Arial"/>
              </a:rPr>
              <a:t>In</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his</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2021</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letter,</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accelerated</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net-zero</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transition:</a:t>
            </a:r>
            <a:r>
              <a:rPr lang="zh-CN" altLang="en-US" sz="1100" b="0" i="0" u="none" strike="noStrike" cap="none" dirty="0">
                <a:solidFill>
                  <a:srgbClr val="000000"/>
                </a:solidFill>
                <a:effectLst/>
                <a:latin typeface="Arial"/>
                <a:cs typeface="Arial"/>
                <a:sym typeface="Arial"/>
              </a:rPr>
              <a:t> </a:t>
            </a:r>
            <a:r>
              <a:rPr lang="en-US" altLang="zh-CN" sz="1100" b="0" i="0" u="none" strike="noStrike" cap="none" dirty="0">
                <a:solidFill>
                  <a:srgbClr val="000000"/>
                </a:solidFill>
                <a:effectLst/>
                <a:latin typeface="Arial"/>
                <a:cs typeface="Arial"/>
                <a:sym typeface="Arial"/>
              </a:rPr>
              <a:t>“</a:t>
            </a:r>
            <a:r>
              <a:rPr lang="en-US" sz="1100" b="0" i="0" u="none" strike="noStrike" cap="none" dirty="0">
                <a:solidFill>
                  <a:srgbClr val="000000"/>
                </a:solidFill>
                <a:effectLst/>
                <a:latin typeface="Arial"/>
                <a:ea typeface="Arial"/>
                <a:cs typeface="Arial"/>
                <a:sym typeface="Arial"/>
              </a:rPr>
              <a:t>the reallocation of capital accelerated even faster than I anticipated.</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In</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2020, investors in mutual funds and ETFs invested $288 billion globally in sustainable assets, a 96% increase over the whole of 2019.</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Policy:</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127 governments – responsible for more than 60% of global emissions – are considering or already implementing commitments to net zero</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by</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the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mid-century</a:t>
            </a:r>
            <a:r>
              <a:rPr lang="en-US" altLang="zh-CN" sz="1100" b="0" i="0" u="none" strike="noStrike" cap="none" dirty="0">
                <a:solidFill>
                  <a:srgbClr val="000000"/>
                </a:solidFill>
                <a:effectLst/>
                <a:latin typeface="Arial"/>
                <a:cs typeface="Arial"/>
                <a:sym typeface="Arial"/>
              </a:rPr>
              <a:t>”</a:t>
            </a: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endParaRPr lang="en-US" altLang="zh-CN" dirty="0"/>
          </a:p>
          <a:p>
            <a:pPr marL="0" lvl="0" indent="0" algn="l" rtl="0">
              <a:spcBef>
                <a:spcPts val="0"/>
              </a:spcBef>
              <a:spcAft>
                <a:spcPts val="0"/>
              </a:spcAft>
              <a:buNone/>
            </a:pPr>
            <a:r>
              <a:rPr lang="en-US" altLang="zh-CN" dirty="0"/>
              <a:t>Two</a:t>
            </a:r>
            <a:r>
              <a:rPr lang="zh-CN" altLang="en-US" dirty="0"/>
              <a:t> </a:t>
            </a:r>
            <a:r>
              <a:rPr lang="en-US" altLang="zh-CN" dirty="0"/>
              <a:t>levels:</a:t>
            </a:r>
            <a:r>
              <a:rPr lang="zh-CN" altLang="en-US" dirty="0"/>
              <a:t> </a:t>
            </a:r>
            <a:r>
              <a:rPr lang="en-US" altLang="zh-CN" dirty="0"/>
              <a:t>asset</a:t>
            </a:r>
            <a:r>
              <a:rPr lang="zh-CN" altLang="en-US" dirty="0"/>
              <a:t> </a:t>
            </a:r>
            <a:r>
              <a:rPr lang="en-US" altLang="zh-CN" dirty="0"/>
              <a:t>level;</a:t>
            </a:r>
            <a:r>
              <a:rPr lang="zh-CN" altLang="en-US" dirty="0"/>
              <a:t> </a:t>
            </a:r>
            <a:r>
              <a:rPr lang="en-US" altLang="zh-CN" dirty="0"/>
              <a:t>portfolio</a:t>
            </a:r>
            <a:r>
              <a:rPr lang="zh-CN" altLang="en-US" dirty="0"/>
              <a:t> </a:t>
            </a:r>
            <a:r>
              <a:rPr lang="en-US" altLang="zh-CN" dirty="0"/>
              <a:t>level.</a:t>
            </a: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80792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34828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1489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034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ltLang="zh-CN" dirty="0"/>
              <a:t>Today</a:t>
            </a:r>
            <a:r>
              <a:rPr lang="zh-CN" altLang="en-US" dirty="0"/>
              <a:t> </a:t>
            </a:r>
            <a:r>
              <a:rPr lang="en-US" altLang="zh-CN" dirty="0"/>
              <a:t>and</a:t>
            </a:r>
            <a:r>
              <a:rPr lang="zh-CN" altLang="en-US" dirty="0"/>
              <a:t> </a:t>
            </a:r>
            <a:r>
              <a:rPr lang="en-US" altLang="zh-CN" dirty="0"/>
              <a:t>next</a:t>
            </a:r>
            <a:r>
              <a:rPr lang="zh-CN" altLang="en-US" dirty="0"/>
              <a:t> </a:t>
            </a:r>
            <a:r>
              <a:rPr lang="en-US" altLang="zh-CN" dirty="0"/>
              <a:t>class</a:t>
            </a:r>
            <a:r>
              <a:rPr lang="zh-CN" altLang="en-US" dirty="0"/>
              <a:t> </a:t>
            </a:r>
            <a:r>
              <a:rPr lang="en-US" altLang="zh-CN" dirty="0"/>
              <a:t>we</a:t>
            </a:r>
            <a:r>
              <a:rPr lang="zh-CN" altLang="en-US" dirty="0"/>
              <a:t> </a:t>
            </a:r>
            <a:r>
              <a:rPr lang="en-US" altLang="zh-CN" dirty="0"/>
              <a:t>are</a:t>
            </a:r>
            <a:r>
              <a:rPr lang="zh-CN" altLang="en-US" dirty="0"/>
              <a:t> </a:t>
            </a:r>
            <a:r>
              <a:rPr lang="en-US" altLang="zh-CN" dirty="0"/>
              <a:t>going</a:t>
            </a:r>
            <a:r>
              <a:rPr lang="zh-CN" altLang="en-US" dirty="0"/>
              <a:t> </a:t>
            </a:r>
            <a:r>
              <a:rPr lang="en-US" altLang="zh-CN" dirty="0"/>
              <a:t>to</a:t>
            </a:r>
            <a:r>
              <a:rPr lang="zh-CN" altLang="en-US" dirty="0"/>
              <a:t> </a:t>
            </a:r>
            <a:r>
              <a:rPr lang="en-US" altLang="zh-CN" dirty="0"/>
              <a:t>talk</a:t>
            </a:r>
            <a:r>
              <a:rPr lang="zh-CN" altLang="en-US" dirty="0"/>
              <a:t> </a:t>
            </a:r>
            <a:r>
              <a:rPr lang="en-US" altLang="zh-CN" dirty="0"/>
              <a:t>about</a:t>
            </a:r>
            <a:r>
              <a:rPr lang="zh-CN" altLang="en-US" dirty="0"/>
              <a:t> </a:t>
            </a:r>
            <a:r>
              <a:rPr lang="en-US" altLang="zh-CN" dirty="0"/>
              <a:t>the</a:t>
            </a:r>
            <a:r>
              <a:rPr lang="zh-CN" altLang="en-US" dirty="0"/>
              <a:t> </a:t>
            </a:r>
            <a:r>
              <a:rPr lang="en-US" altLang="zh-CN" dirty="0"/>
              <a:t>yellow</a:t>
            </a:r>
            <a:r>
              <a:rPr lang="zh-CN" altLang="en-US" dirty="0"/>
              <a:t> </a:t>
            </a:r>
            <a:r>
              <a:rPr lang="en-US" altLang="zh-CN" dirty="0"/>
              <a:t>part.</a:t>
            </a:r>
            <a:endParaRPr lang="en-US" dirty="0"/>
          </a:p>
        </p:txBody>
      </p:sp>
    </p:spTree>
    <p:extLst>
      <p:ext uri="{BB962C8B-B14F-4D97-AF65-F5344CB8AC3E}">
        <p14:creationId xmlns:p14="http://schemas.microsoft.com/office/powerpoint/2010/main" val="35949139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Paralellism</a:t>
            </a:r>
            <a:r>
              <a:rPr lang="zh-CN" altLang="en-US" dirty="0"/>
              <a:t> </a:t>
            </a:r>
            <a:r>
              <a:rPr lang="en-US" altLang="zh-CN" dirty="0"/>
              <a:t>–</a:t>
            </a:r>
            <a:r>
              <a:rPr lang="zh-CN" altLang="en-US" dirty="0"/>
              <a:t> </a:t>
            </a:r>
            <a:r>
              <a:rPr lang="en-US" altLang="zh-CN" dirty="0"/>
              <a:t>vs.</a:t>
            </a:r>
            <a:r>
              <a:rPr lang="zh-CN" altLang="en-US" dirty="0"/>
              <a:t> </a:t>
            </a:r>
            <a:r>
              <a:rPr lang="en-US" altLang="zh-CN" dirty="0"/>
              <a:t>+</a:t>
            </a:r>
            <a:endParaRPr dirty="0"/>
          </a:p>
        </p:txBody>
      </p:sp>
    </p:spTree>
    <p:extLst>
      <p:ext uri="{BB962C8B-B14F-4D97-AF65-F5344CB8AC3E}">
        <p14:creationId xmlns:p14="http://schemas.microsoft.com/office/powerpoint/2010/main" val="37605114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305703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fontAlgn="base">
              <a:buNone/>
            </a:pPr>
            <a:r>
              <a:rPr lang="en-US" altLang="zh-CN" dirty="0"/>
              <a:t>Add</a:t>
            </a:r>
            <a:r>
              <a:rPr lang="zh-CN" altLang="en-US" dirty="0"/>
              <a:t> </a:t>
            </a:r>
            <a:r>
              <a:rPr lang="en-US" altLang="zh-CN" dirty="0"/>
              <a:t>an</a:t>
            </a:r>
            <a:r>
              <a:rPr lang="zh-CN" altLang="en-US" dirty="0"/>
              <a:t> </a:t>
            </a:r>
            <a:r>
              <a:rPr lang="en-US" altLang="zh-CN" dirty="0"/>
              <a:t>example:</a:t>
            </a:r>
            <a:r>
              <a:rPr lang="zh-CN" altLang="en-US" dirty="0"/>
              <a:t> </a:t>
            </a:r>
            <a:r>
              <a:rPr lang="en-US" sz="1100" b="0" i="0" u="none" strike="noStrike" cap="none" dirty="0">
                <a:solidFill>
                  <a:srgbClr val="000000"/>
                </a:solidFill>
                <a:effectLst/>
                <a:latin typeface="Arial"/>
                <a:ea typeface="Arial"/>
                <a:cs typeface="Arial"/>
                <a:sym typeface="Arial"/>
              </a:rPr>
              <a:t>The paper, </a:t>
            </a:r>
            <a:r>
              <a:rPr lang="en-US" sz="1100" b="0" i="0" u="none" strike="noStrike" cap="none" dirty="0">
                <a:solidFill>
                  <a:srgbClr val="000000"/>
                </a:solidFill>
                <a:effectLst/>
                <a:latin typeface="Arial"/>
                <a:ea typeface="Arial"/>
                <a:cs typeface="Arial"/>
                <a:sym typeface="Arial"/>
                <a:hlinkClick r:id="rId3"/>
              </a:rPr>
              <a:t>published in Nature Communications</a:t>
            </a:r>
            <a:r>
              <a:rPr lang="en-US" sz="1100" b="0" i="0" u="none" strike="noStrike" cap="none" dirty="0">
                <a:solidFill>
                  <a:srgbClr val="000000"/>
                </a:solidFill>
                <a:effectLst/>
                <a:latin typeface="Arial"/>
                <a:ea typeface="Arial"/>
                <a:cs typeface="Arial"/>
                <a:sym typeface="Arial"/>
              </a:rPr>
              <a:t>,</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(https://</a:t>
            </a:r>
            <a:r>
              <a:rPr lang="en-US" altLang="zh-CN" sz="1100" b="0" i="0" u="none" strike="noStrike" cap="none" dirty="0" err="1">
                <a:solidFill>
                  <a:srgbClr val="000000"/>
                </a:solidFill>
                <a:effectLst/>
                <a:latin typeface="Arial"/>
                <a:ea typeface="Arial"/>
                <a:cs typeface="Arial"/>
                <a:sym typeface="Arial"/>
              </a:rPr>
              <a:t>www.nature.com</a:t>
            </a:r>
            <a:r>
              <a:rPr lang="en-US" altLang="zh-CN" sz="1100" b="0" i="0" u="none" strike="noStrike" cap="none" dirty="0">
                <a:solidFill>
                  <a:srgbClr val="000000"/>
                </a:solidFill>
                <a:effectLst/>
                <a:latin typeface="Arial"/>
                <a:ea typeface="Arial"/>
                <a:cs typeface="Arial"/>
                <a:sym typeface="Arial"/>
              </a:rPr>
              <a:t>/articles/s41467-021-23810-9</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a:t>
            </a:r>
            <a:r>
              <a:rPr lang="en-US" sz="1100" b="0" i="0" u="none" strike="noStrike" cap="none" dirty="0">
                <a:solidFill>
                  <a:srgbClr val="000000"/>
                </a:solidFill>
                <a:effectLst/>
                <a:latin typeface="Arial"/>
                <a:ea typeface="Arial"/>
                <a:cs typeface="Arial"/>
                <a:sym typeface="Arial"/>
              </a:rPr>
              <a:t> finds that currently 267 million people worldwide live on land less than 2 </a:t>
            </a:r>
            <a:r>
              <a:rPr lang="en-US" sz="1100" b="0" i="0" u="none" strike="noStrike" cap="none" dirty="0" err="1">
                <a:solidFill>
                  <a:srgbClr val="000000"/>
                </a:solidFill>
                <a:effectLst/>
                <a:latin typeface="Arial"/>
                <a:ea typeface="Arial"/>
                <a:cs typeface="Arial"/>
                <a:sym typeface="Arial"/>
              </a:rPr>
              <a:t>metres</a:t>
            </a:r>
            <a:r>
              <a:rPr lang="en-US" sz="1100" b="0" i="0" u="none" strike="noStrike" cap="none" dirty="0">
                <a:solidFill>
                  <a:srgbClr val="000000"/>
                </a:solidFill>
                <a:effectLst/>
                <a:latin typeface="Arial"/>
                <a:ea typeface="Arial"/>
                <a:cs typeface="Arial"/>
                <a:sym typeface="Arial"/>
              </a:rPr>
              <a:t> above sea level. Using a remote sensing method called Lidar, which pulsates laser light across coastal areas to measure elevation on the Earth’s surface, the researchers predicted that by 2100, with a 1 </a:t>
            </a:r>
            <a:r>
              <a:rPr lang="en-US" sz="1100" b="0" i="0" u="none" strike="noStrike" cap="none" dirty="0" err="1">
                <a:solidFill>
                  <a:srgbClr val="000000"/>
                </a:solidFill>
                <a:effectLst/>
                <a:latin typeface="Arial"/>
                <a:ea typeface="Arial"/>
                <a:cs typeface="Arial"/>
                <a:sym typeface="Arial"/>
              </a:rPr>
              <a:t>metre</a:t>
            </a:r>
            <a:r>
              <a:rPr lang="en-US" sz="1100" b="0" i="0" u="none" strike="noStrike" cap="none" dirty="0">
                <a:solidFill>
                  <a:srgbClr val="000000"/>
                </a:solidFill>
                <a:effectLst/>
                <a:latin typeface="Arial"/>
                <a:ea typeface="Arial"/>
                <a:cs typeface="Arial"/>
                <a:sym typeface="Arial"/>
              </a:rPr>
              <a:t> sea level rise and zero population growth, that number could increase to 410 million people.</a:t>
            </a:r>
          </a:p>
          <a:p>
            <a:pPr marL="158750" indent="0" fontAlgn="base">
              <a:buNone/>
            </a:pPr>
            <a:endParaRPr lang="en-US" sz="1100" b="0" i="0" u="none" strike="noStrike" cap="none" dirty="0">
              <a:solidFill>
                <a:srgbClr val="000000"/>
              </a:solidFill>
              <a:effectLst/>
              <a:latin typeface="Arial"/>
              <a:ea typeface="Arial"/>
              <a:cs typeface="Arial"/>
              <a:sym typeface="Arial"/>
            </a:endParaRPr>
          </a:p>
          <a:p>
            <a:pPr marL="158750" indent="0" fontAlgn="base">
              <a:buNone/>
            </a:pPr>
            <a:r>
              <a:rPr lang="en-US" sz="1100" b="0" i="0" u="none" strike="noStrike" cap="none" dirty="0">
                <a:solidFill>
                  <a:srgbClr val="000000"/>
                </a:solidFill>
                <a:effectLst/>
                <a:latin typeface="Arial"/>
                <a:ea typeface="Arial"/>
                <a:cs typeface="Arial"/>
                <a:sym typeface="Arial"/>
              </a:rPr>
              <a:t>Their maps showed that 62% of the most at-risk land is concentrated in the tropics, with Indonesia having the largest extent of land at risk worldwide. These projections showed even more risk in the future, with 72% of the at-risk population in the tropics, and 59% in tropical Asia alone.</a:t>
            </a:r>
          </a:p>
          <a:p>
            <a:pPr marL="158750" indent="0" fontAlgn="base">
              <a:buNone/>
            </a:pPr>
            <a:endParaRPr lang="en-US" sz="1100" b="0" i="0" u="none" strike="noStrike" cap="none" dirty="0">
              <a:solidFill>
                <a:srgbClr val="000000"/>
              </a:solidFill>
              <a:effectLst/>
              <a:latin typeface="Arial"/>
              <a:ea typeface="Arial"/>
              <a:cs typeface="Arial"/>
              <a:sym typeface="Arial"/>
            </a:endParaRPr>
          </a:p>
          <a:p>
            <a:pPr marL="158750" indent="0" fontAlgn="base">
              <a:buNone/>
            </a:pPr>
            <a:r>
              <a:rPr lang="en-US" altLang="zh-CN" sz="1100" b="0" i="0" u="none" strike="noStrike" cap="none" dirty="0">
                <a:solidFill>
                  <a:srgbClr val="000000"/>
                </a:solidFill>
                <a:effectLst/>
                <a:latin typeface="Arial"/>
                <a:ea typeface="Arial"/>
                <a:cs typeface="Arial"/>
                <a:sym typeface="Arial"/>
              </a:rPr>
              <a:t>Wildfire</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in</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Arial"/>
              </a:rPr>
              <a:t>Indonesia</a:t>
            </a:r>
            <a:r>
              <a:rPr lang="zh-CN" altLang="en-US" sz="1100" b="0" i="0" u="none" strike="noStrike" cap="none" dirty="0">
                <a:solidFill>
                  <a:srgbClr val="000000"/>
                </a:solidFill>
                <a:effectLst/>
                <a:latin typeface="Arial"/>
                <a:ea typeface="Arial"/>
                <a:cs typeface="Arial"/>
                <a:sym typeface="Arial"/>
              </a:rPr>
              <a:t> </a:t>
            </a:r>
            <a:r>
              <a:rPr lang="en-US" altLang="zh-CN" sz="1100" b="0" i="0" u="none" strike="noStrike" cap="none" dirty="0">
                <a:solidFill>
                  <a:srgbClr val="000000"/>
                </a:solidFill>
                <a:effectLst/>
                <a:latin typeface="Arial"/>
                <a:ea typeface="Arial"/>
                <a:cs typeface="Arial"/>
                <a:sym typeface="Wingdings" pitchFamily="2" charset="2"/>
              </a:rPr>
              <a:t></a:t>
            </a:r>
            <a:r>
              <a:rPr lang="zh-CN" altLang="en-US" sz="1100" b="0" i="0" u="none" strike="noStrike" cap="none" dirty="0">
                <a:solidFill>
                  <a:srgbClr val="000000"/>
                </a:solidFill>
                <a:effectLst/>
                <a:latin typeface="Arial"/>
                <a:ea typeface="Arial"/>
                <a:cs typeface="Arial"/>
                <a:sym typeface="Wingdings" pitchFamily="2" charset="2"/>
              </a:rPr>
              <a:t> </a:t>
            </a:r>
            <a:r>
              <a:rPr lang="en-US" altLang="zh-CN" sz="1100" b="0" i="0" u="none" strike="noStrike" cap="none" dirty="0">
                <a:solidFill>
                  <a:srgbClr val="000000"/>
                </a:solidFill>
                <a:effectLst/>
                <a:latin typeface="Arial"/>
                <a:ea typeface="Arial"/>
                <a:cs typeface="Arial"/>
                <a:sym typeface="Wingdings" pitchFamily="2" charset="2"/>
              </a:rPr>
              <a:t>real</a:t>
            </a:r>
            <a:r>
              <a:rPr lang="zh-CN" altLang="en-US" sz="1100" b="0" i="0" u="none" strike="noStrike" cap="none" dirty="0">
                <a:solidFill>
                  <a:srgbClr val="000000"/>
                </a:solidFill>
                <a:effectLst/>
                <a:latin typeface="Arial"/>
                <a:ea typeface="Arial"/>
                <a:cs typeface="Arial"/>
                <a:sym typeface="Wingdings" pitchFamily="2" charset="2"/>
              </a:rPr>
              <a:t> </a:t>
            </a:r>
            <a:r>
              <a:rPr lang="en-US" altLang="zh-CN" sz="1100" b="0" i="0" u="none" strike="noStrike" cap="none" dirty="0">
                <a:solidFill>
                  <a:srgbClr val="000000"/>
                </a:solidFill>
                <a:effectLst/>
                <a:latin typeface="Arial"/>
                <a:ea typeface="Arial"/>
                <a:cs typeface="Arial"/>
                <a:sym typeface="Wingdings" pitchFamily="2" charset="2"/>
              </a:rPr>
              <a:t>estate</a:t>
            </a:r>
            <a:r>
              <a:rPr lang="zh-CN" altLang="en-US" sz="1100" b="0" i="0" u="none" strike="noStrike" cap="none" dirty="0">
                <a:solidFill>
                  <a:srgbClr val="000000"/>
                </a:solidFill>
                <a:effectLst/>
                <a:latin typeface="Arial"/>
                <a:ea typeface="Arial"/>
                <a:cs typeface="Arial"/>
                <a:sym typeface="Wingdings" pitchFamily="2" charset="2"/>
              </a:rPr>
              <a:t> </a:t>
            </a:r>
            <a:r>
              <a:rPr lang="en-US" altLang="zh-CN" sz="1100" b="0" i="0" u="none" strike="noStrike" cap="none" dirty="0">
                <a:solidFill>
                  <a:srgbClr val="000000"/>
                </a:solidFill>
                <a:effectLst/>
                <a:latin typeface="Arial"/>
                <a:ea typeface="Arial"/>
                <a:cs typeface="Arial"/>
                <a:sym typeface="Wingdings" pitchFamily="2" charset="2"/>
              </a:rPr>
              <a:t>value</a:t>
            </a:r>
            <a:r>
              <a:rPr lang="zh-CN" altLang="en-US" sz="1100" b="0" i="0" u="none" strike="noStrike" cap="none" dirty="0">
                <a:solidFill>
                  <a:srgbClr val="000000"/>
                </a:solidFill>
                <a:effectLst/>
                <a:latin typeface="Arial"/>
                <a:ea typeface="Arial"/>
                <a:cs typeface="Arial"/>
                <a:sym typeface="Wingdings" pitchFamily="2" charset="2"/>
              </a:rPr>
              <a:t> </a:t>
            </a:r>
            <a:r>
              <a:rPr lang="en-US" altLang="zh-CN" sz="1100" b="0" i="0" u="none" strike="noStrike" cap="none" dirty="0">
                <a:solidFill>
                  <a:srgbClr val="000000"/>
                </a:solidFill>
                <a:effectLst/>
                <a:latin typeface="Arial"/>
                <a:ea typeface="Arial"/>
                <a:cs typeface="Arial"/>
                <a:sym typeface="Wingdings" pitchFamily="2" charset="2"/>
              </a:rPr>
              <a:t>decline.</a:t>
            </a:r>
            <a:endParaRPr lang="en-US" sz="1100" b="0" i="0" u="none" strike="noStrike" cap="none" dirty="0">
              <a:solidFill>
                <a:srgbClr val="000000"/>
              </a:solidFill>
              <a:effectLst/>
              <a:latin typeface="Arial"/>
              <a:ea typeface="Arial"/>
              <a:cs typeface="Arial"/>
              <a:sym typeface="Arial"/>
            </a:endParaRPr>
          </a:p>
          <a:p>
            <a:pPr marL="158750" indent="0">
              <a:buNone/>
            </a:pPr>
            <a:endParaRPr lang="en-US" dirty="0"/>
          </a:p>
        </p:txBody>
      </p:sp>
    </p:spTree>
    <p:extLst>
      <p:ext uri="{BB962C8B-B14F-4D97-AF65-F5344CB8AC3E}">
        <p14:creationId xmlns:p14="http://schemas.microsoft.com/office/powerpoint/2010/main" val="1284221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﻿However, we also find a more subtle result: the level of default and foreclosure decreases in the</a:t>
            </a:r>
            <a:r>
              <a:rPr lang="zh-CN" altLang="en-US" dirty="0"/>
              <a:t> </a:t>
            </a:r>
            <a:r>
              <a:rPr lang="en-US" dirty="0"/>
              <a:t>size of the wildfire. Specifically, for big fires, the increase in the probability of delinquency is 21.3% lower in the treatment group than in the ring from the fire-zone edge to 1 mile outside the fire zone. Moreover, the increase in delinquency is 68% lower for big than for small fires. We argue that this results from the coordination externalities afforded by large fires, whereby county requirements to rebuild to current building codes and casualty-insurance-covered losses work together to assure that the rebuilt homes will be modernized and thus more valuable than the pre-fire stock of homes. This</a:t>
            </a:r>
          </a:p>
        </p:txBody>
      </p:sp>
    </p:spTree>
    <p:extLst>
      <p:ext uri="{BB962C8B-B14F-4D97-AF65-F5344CB8AC3E}">
        <p14:creationId xmlns:p14="http://schemas.microsoft.com/office/powerpoint/2010/main" val="3192285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Georgia" panose="02040502050405020303" pitchFamily="18" charset="0"/>
              </a:rPr>
              <a:t>Banks would lend to families in their own communities and, provided they followed certain underwriting criteria, would be eligible to sell the loans to Fannie Mae shortly thereafter, thereby clearing their balance sheet to make more loans.</a:t>
            </a:r>
            <a:endParaRPr lang="zh-CN" altLang="en-US" dirty="0"/>
          </a:p>
        </p:txBody>
      </p:sp>
    </p:spTree>
    <p:extLst>
      <p:ext uri="{BB962C8B-B14F-4D97-AF65-F5344CB8AC3E}">
        <p14:creationId xmlns:p14="http://schemas.microsoft.com/office/powerpoint/2010/main" val="3964064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301540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sz="1100" b="0" i="0" u="none" strike="noStrike" cap="none" dirty="0">
                <a:solidFill>
                  <a:srgbClr val="000000"/>
                </a:solidFill>
                <a:effectLst/>
                <a:latin typeface="Arial"/>
                <a:ea typeface="Arial"/>
                <a:cs typeface="Arial"/>
                <a:sym typeface="Arial"/>
              </a:rPr>
              <a:t>U.S. taxpayers could be on the hook for billions of dollars in climate-related property losses as the government backs a growing number of mortgages on homes in the path of floods, fires and extreme weather.</a:t>
            </a:r>
          </a:p>
          <a:p>
            <a:pPr marL="158750" indent="0">
              <a:buNone/>
            </a:pPr>
            <a:r>
              <a:rPr lang="en-US" sz="1100" b="0" i="0" u="none" strike="noStrike" cap="none" dirty="0">
                <a:solidFill>
                  <a:srgbClr val="000000"/>
                </a:solidFill>
                <a:effectLst/>
                <a:latin typeface="Arial"/>
                <a:ea typeface="Arial"/>
                <a:cs typeface="Arial"/>
                <a:sym typeface="Arial"/>
              </a:rPr>
              <a:t>Violent storms and sunny-day flooding are on the rise, and more houses are being built on at-risk land. But fewer people are buying federally backed flood insurance despite requirements that homeowners in flood plains be insured if their mortgage is backed by taxpayers.</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Fannie Mae and Freddie Mac, the government-sponsored, taxpayer-backed enterprises that stand behind roughly half of the nation’s $11 trillion in residential mortgages. For decades, the companies have bought and guaranteed home loans in floodplains and other places vulnerable to natural disasters.</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To reduce risk, the companies rely on another government enterprise, the National Flood Insurance Program, to cover the cost of flood damage to homes with Fannie and Freddie mortgages. But the flood insurance program itself is insolvent after years of paying out more than it collects.</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When Congress tried to fix the program in 2012, it was forced to backtrack after flood insurance premiums billed to homeowners spiked.</a:t>
            </a:r>
          </a:p>
          <a:p>
            <a:pPr marL="158750" indent="0">
              <a:buNone/>
            </a:pPr>
            <a:endParaRPr lang="en-US" sz="1100" b="0" i="0" u="none" strike="noStrike" cap="none" dirty="0">
              <a:solidFill>
                <a:srgbClr val="000000"/>
              </a:solidFill>
              <a:effectLst/>
              <a:latin typeface="Arial"/>
              <a:ea typeface="Arial"/>
              <a:cs typeface="Arial"/>
              <a:sym typeface="Arial"/>
            </a:endParaRPr>
          </a:p>
          <a:p>
            <a:pPr marL="158750" indent="0">
              <a:buNone/>
            </a:pPr>
            <a:r>
              <a:rPr lang="en-US" sz="1100" b="0" i="0" u="none" strike="noStrike" cap="none" dirty="0">
                <a:solidFill>
                  <a:srgbClr val="000000"/>
                </a:solidFill>
                <a:effectLst/>
                <a:latin typeface="Arial"/>
                <a:ea typeface="Arial"/>
                <a:cs typeface="Arial"/>
                <a:sym typeface="Arial"/>
              </a:rPr>
              <a:t>In Massachusetts, the average flood insurance premium is </a:t>
            </a:r>
            <a:r>
              <a:rPr lang="en-US" sz="1100" b="1" i="0" u="none" strike="noStrike" cap="none" dirty="0">
                <a:solidFill>
                  <a:srgbClr val="000000"/>
                </a:solidFill>
                <a:effectLst/>
                <a:latin typeface="Arial"/>
                <a:ea typeface="Arial"/>
                <a:cs typeface="Arial"/>
                <a:sym typeface="Arial"/>
              </a:rPr>
              <a:t>$1,294</a:t>
            </a:r>
            <a:r>
              <a:rPr lang="en-US" sz="1100" b="0" i="0" u="none" strike="noStrike" cap="none" dirty="0">
                <a:solidFill>
                  <a:srgbClr val="000000"/>
                </a:solidFill>
                <a:effectLst/>
                <a:latin typeface="Arial"/>
                <a:ea typeface="Arial"/>
                <a:cs typeface="Arial"/>
                <a:sym typeface="Arial"/>
              </a:rPr>
              <a:t> per year</a:t>
            </a:r>
            <a:r>
              <a:rPr lang="en-US" altLang="zh-CN" sz="1100" b="0" i="0" u="none" strike="noStrike" cap="none" dirty="0">
                <a:solidFill>
                  <a:srgbClr val="000000"/>
                </a:solidFill>
                <a:effectLst/>
                <a:latin typeface="Arial"/>
                <a:ea typeface="Arial"/>
                <a:cs typeface="Arial"/>
                <a:sym typeface="Arial"/>
              </a:rPr>
              <a:t>,</a:t>
            </a:r>
            <a:r>
              <a:rPr lang="zh-CN" altLang="en-US" sz="1100" b="0" i="0" u="none" strike="noStrike" cap="none" dirty="0">
                <a:solidFill>
                  <a:srgbClr val="000000"/>
                </a:solidFill>
                <a:effectLst/>
                <a:latin typeface="Arial"/>
                <a:ea typeface="Arial"/>
                <a:cs typeface="Arial"/>
                <a:sym typeface="Arial"/>
              </a:rPr>
              <a:t> </a:t>
            </a:r>
            <a:r>
              <a:rPr lang="en-US" sz="1100" b="0" i="0" u="none" strike="noStrike" cap="none" dirty="0">
                <a:solidFill>
                  <a:srgbClr val="000000"/>
                </a:solidFill>
                <a:effectLst/>
                <a:latin typeface="Arial"/>
                <a:ea typeface="Arial"/>
                <a:cs typeface="Arial"/>
                <a:sym typeface="Arial"/>
              </a:rPr>
              <a:t>for about $260,000 in coverage. However, National Flood Insurance Program (NFIP) rates are based on whether your property is in a high-risk flood zone as defined by FEMA. This average accounts for all federally sponsored flood insurance policies active in the Bay State. If your house is located in one of the special flood hazard areas identified by the Federal Emergency Management Agency's (FEMA) flood mapping system, then your mortgage lender may require you to purchase flood insurance coverage.</a:t>
            </a:r>
          </a:p>
        </p:txBody>
      </p:sp>
    </p:spTree>
    <p:extLst>
      <p:ext uri="{BB962C8B-B14F-4D97-AF65-F5344CB8AC3E}">
        <p14:creationId xmlns:p14="http://schemas.microsoft.com/office/powerpoint/2010/main" val="32305313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b="0" i="0" dirty="0">
              <a:effectLst/>
              <a:latin typeface="Arial" panose="020B0604020202020204" pitchFamily="34" charset="0"/>
            </a:endParaRPr>
          </a:p>
        </p:txBody>
      </p:sp>
    </p:spTree>
    <p:extLst>
      <p:ext uri="{BB962C8B-B14F-4D97-AF65-F5344CB8AC3E}">
        <p14:creationId xmlns:p14="http://schemas.microsoft.com/office/powerpoint/2010/main" val="13248271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Paralellism</a:t>
            </a:r>
            <a:r>
              <a:rPr lang="zh-CN" altLang="en-US" dirty="0"/>
              <a:t> </a:t>
            </a:r>
            <a:r>
              <a:rPr lang="en-US" altLang="zh-CN" dirty="0"/>
              <a:t>–</a:t>
            </a:r>
            <a:r>
              <a:rPr lang="zh-CN" altLang="en-US" dirty="0"/>
              <a:t> </a:t>
            </a:r>
            <a:r>
              <a:rPr lang="en-US" altLang="zh-CN" dirty="0"/>
              <a:t>vs.</a:t>
            </a:r>
            <a:r>
              <a:rPr lang="zh-CN" altLang="en-US" dirty="0"/>
              <a:t> </a:t>
            </a:r>
            <a:r>
              <a:rPr lang="en-US" altLang="zh-CN" dirty="0"/>
              <a:t>+</a:t>
            </a:r>
            <a:endParaRPr dirty="0"/>
          </a:p>
        </p:txBody>
      </p:sp>
    </p:spTree>
    <p:extLst>
      <p:ext uri="{BB962C8B-B14F-4D97-AF65-F5344CB8AC3E}">
        <p14:creationId xmlns:p14="http://schemas.microsoft.com/office/powerpoint/2010/main" val="2771046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ltLang="zh-CN" dirty="0"/>
              <a:t>Example source</a:t>
            </a:r>
            <a:r>
              <a:rPr lang="zh-CN" altLang="en-US" dirty="0"/>
              <a:t>： </a:t>
            </a:r>
            <a:r>
              <a:rPr lang="en-US" altLang="zh-CN" dirty="0"/>
              <a:t>https://www.mortgageloan.com/environment</a:t>
            </a:r>
          </a:p>
          <a:p>
            <a:pPr marL="158750" indent="0">
              <a:buNone/>
            </a:pPr>
            <a:endParaRPr lang="en-US" altLang="zh-CN" dirty="0"/>
          </a:p>
          <a:p>
            <a:pPr marL="158750" indent="0">
              <a:buNone/>
            </a:pPr>
            <a:r>
              <a:rPr lang="en-US" altLang="zh-CN" sz="1100" b="0" i="0" u="none" strike="noStrike" cap="none" dirty="0">
                <a:solidFill>
                  <a:srgbClr val="000000"/>
                </a:solidFill>
                <a:effectLst/>
                <a:latin typeface="Arial"/>
                <a:ea typeface="Arial"/>
                <a:cs typeface="Arial"/>
                <a:sym typeface="Arial"/>
              </a:rPr>
              <a:t>FHA Energy Efficient Mortgage, you can qualify for up to 33% of your debt to income ratio (that's the new mortgage payment, plus any existing loan payments vs income) with an EEM but only 29% without.</a:t>
            </a:r>
          </a:p>
          <a:p>
            <a:pPr marL="158750" indent="0">
              <a:buNone/>
            </a:pPr>
            <a:endParaRPr lang="en-US" altLang="zh-CN" sz="1100" b="0" i="0" u="none" strike="noStrike" cap="none" dirty="0">
              <a:solidFill>
                <a:srgbClr val="000000"/>
              </a:solidFill>
              <a:effectLst/>
              <a:latin typeface="Arial"/>
              <a:cs typeface="Arial"/>
              <a:sym typeface="Arial"/>
            </a:endParaRPr>
          </a:p>
          <a:p>
            <a:pPr marL="158750" indent="0">
              <a:buNone/>
            </a:pPr>
            <a:r>
              <a:rPr lang="en-US" altLang="zh-CN" sz="1100" b="0" i="0" u="none" strike="noStrike" cap="none" dirty="0">
                <a:solidFill>
                  <a:srgbClr val="000000"/>
                </a:solidFill>
                <a:effectLst/>
                <a:latin typeface="Arial"/>
                <a:ea typeface="Arial"/>
                <a:cs typeface="Arial"/>
                <a:sym typeface="Arial"/>
              </a:rPr>
              <a:t>Energy Efficient Mortgage Programs are supported by the same entities that back the overwhelming majority of residential mortgages in the United States: the FHA (Federal Housing Administration), the VA (Dept. of Veterans Affairs), and Fannie Mae/Freddie Mac (the conventional secondary mortgage market). Energy efficient mortgage lenders include banks, mortgage companies, savings and loans, credit unions – the same type of places you would get a regular mortgage.</a:t>
            </a:r>
            <a:endParaRPr lang="en-US" altLang="zh-CN" dirty="0"/>
          </a:p>
          <a:p>
            <a:pPr marL="158750" indent="0">
              <a:buNone/>
            </a:pPr>
            <a:endParaRPr lang="zh-CN" altLang="en-US" dirty="0"/>
          </a:p>
        </p:txBody>
      </p:sp>
    </p:spTree>
    <p:extLst>
      <p:ext uri="{BB962C8B-B14F-4D97-AF65-F5344CB8AC3E}">
        <p14:creationId xmlns:p14="http://schemas.microsoft.com/office/powerpoint/2010/main" val="8848029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Retrofitting impacts positively on property value ensuring wealth conservation &amp; loss mitigation by preventing “</a:t>
            </a:r>
            <a:r>
              <a:rPr lang="en-US" sz="1100" b="0" i="0" u="none" strike="noStrike" cap="none" dirty="0" err="1">
                <a:solidFill>
                  <a:srgbClr val="000000"/>
                </a:solidFill>
                <a:effectLst/>
                <a:latin typeface="Arial"/>
                <a:ea typeface="Arial"/>
                <a:cs typeface="Arial"/>
                <a:sym typeface="Arial"/>
              </a:rPr>
              <a:t>browndiscount</a:t>
            </a:r>
            <a:r>
              <a:rPr lang="en-US" sz="1100" b="0" i="0" u="none" strike="noStrike" cap="none" dirty="0">
                <a:solidFill>
                  <a:srgbClr val="000000"/>
                </a:solidFill>
                <a:effectLst/>
                <a:latin typeface="Arial"/>
                <a:ea typeface="Arial"/>
                <a:cs typeface="Arial"/>
                <a:sym typeface="Arial"/>
              </a:rPr>
              <a:t> </a:t>
            </a:r>
            <a:endParaRPr lang="en-US" dirty="0">
              <a:effectLst/>
            </a:endParaRPr>
          </a:p>
          <a:p>
            <a:endParaRPr lang="en-US" dirty="0"/>
          </a:p>
        </p:txBody>
      </p:sp>
    </p:spTree>
    <p:extLst>
      <p:ext uri="{BB962C8B-B14F-4D97-AF65-F5344CB8AC3E}">
        <p14:creationId xmlns:p14="http://schemas.microsoft.com/office/powerpoint/2010/main" val="271190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100" b="0" i="0" u="none" strike="noStrike" cap="none" dirty="0">
                <a:solidFill>
                  <a:srgbClr val="000000"/>
                </a:solidFill>
                <a:effectLst/>
                <a:latin typeface="Arial"/>
                <a:ea typeface="Arial"/>
                <a:cs typeface="Arial"/>
                <a:sym typeface="Arial"/>
              </a:rPr>
              <a:t>ENERGY STAR certification is associated with substantial and significant reduction in the default and prepayment risks (Table 4).The odds of a mortgage default on an ENERGY STAR residence, </a:t>
            </a:r>
            <a:r>
              <a:rPr lang="en-US" sz="1100" b="0" i="1" u="none" strike="noStrike" cap="none" dirty="0">
                <a:solidFill>
                  <a:srgbClr val="000000"/>
                </a:solidFill>
                <a:effectLst/>
                <a:latin typeface="Arial"/>
                <a:ea typeface="Arial"/>
                <a:cs typeface="Arial"/>
                <a:sym typeface="Arial"/>
              </a:rPr>
              <a:t>ceteris paribus</a:t>
            </a:r>
            <a:r>
              <a:rPr lang="en-US" sz="1100" b="0" i="0" u="none" strike="noStrike" cap="none" dirty="0">
                <a:solidFill>
                  <a:srgbClr val="000000"/>
                </a:solidFill>
                <a:effectLst/>
                <a:latin typeface="Arial"/>
                <a:ea typeface="Arial"/>
                <a:cs typeface="Arial"/>
                <a:sym typeface="Arial"/>
              </a:rPr>
              <a:t>, are one- third less than those on a home in the control group. A mortgage on an ENERGY STAR residence is also one- fourth less likely to be </a:t>
            </a:r>
            <a:r>
              <a:rPr lang="en-US" sz="1100" b="0" i="0" u="none" strike="noStrike" cap="none" dirty="0" err="1">
                <a:solidFill>
                  <a:srgbClr val="000000"/>
                </a:solidFill>
                <a:effectLst/>
                <a:latin typeface="Arial"/>
                <a:ea typeface="Arial"/>
                <a:cs typeface="Arial"/>
                <a:sym typeface="Arial"/>
              </a:rPr>
              <a:t>prepaid.With</a:t>
            </a:r>
            <a:r>
              <a:rPr lang="en-US" sz="1100" b="0" i="0" u="none" strike="noStrike" cap="none" dirty="0">
                <a:solidFill>
                  <a:srgbClr val="000000"/>
                </a:solidFill>
                <a:effectLst/>
                <a:latin typeface="Arial"/>
                <a:ea typeface="Arial"/>
                <a:cs typeface="Arial"/>
                <a:sym typeface="Arial"/>
              </a:rPr>
              <a:t> regard to whether</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the extent of energy efficiency matters (HERS rating),</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the findings are consistent with expectations (Table 4). Controlling for other factors, more efficiency, measured</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by a point decrease in the HERS score, is associated with</a:t>
            </a:r>
            <a:br>
              <a:rPr lang="en-US" sz="1100" b="0" i="0" u="none" strike="noStrike" cap="none" dirty="0">
                <a:solidFill>
                  <a:srgbClr val="000000"/>
                </a:solidFill>
                <a:effectLst/>
                <a:latin typeface="Arial"/>
                <a:ea typeface="Arial"/>
                <a:cs typeface="Arial"/>
                <a:sym typeface="Arial"/>
              </a:rPr>
            </a:br>
            <a:r>
              <a:rPr lang="en-US" sz="1100" b="0" i="0" u="none" strike="noStrike" cap="none" dirty="0">
                <a:solidFill>
                  <a:srgbClr val="000000"/>
                </a:solidFill>
                <a:effectLst/>
                <a:latin typeface="Arial"/>
                <a:ea typeface="Arial"/>
                <a:cs typeface="Arial"/>
                <a:sym typeface="Arial"/>
              </a:rPr>
              <a:t>a decrease in the risk of default by 4% and in that of prepayment by 2%.This suggests that mortgages on more efficient homes exhibit even lower mortgage risks than those on their less-efficient but still ENERGY STAR-rated counterparts </a:t>
            </a:r>
            <a:endParaRPr lang="en-US" dirty="0"/>
          </a:p>
          <a:p>
            <a:endParaRPr lang="en-US" dirty="0"/>
          </a:p>
        </p:txBody>
      </p:sp>
    </p:spTree>
    <p:extLst>
      <p:ext uri="{BB962C8B-B14F-4D97-AF65-F5344CB8AC3E}">
        <p14:creationId xmlns:p14="http://schemas.microsoft.com/office/powerpoint/2010/main" val="30398003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/terms/d/</a:t>
            </a:r>
            <a:r>
              <a:rPr lang="en-US" dirty="0" err="1"/>
              <a:t>dscr.asp</a:t>
            </a:r>
            <a:r>
              <a:rPr lang="en-US" dirty="0"/>
              <a:t> </a:t>
            </a:r>
          </a:p>
        </p:txBody>
      </p:sp>
    </p:spTree>
    <p:extLst>
      <p:ext uri="{BB962C8B-B14F-4D97-AF65-F5344CB8AC3E}">
        <p14:creationId xmlns:p14="http://schemas.microsoft.com/office/powerpoint/2010/main" val="375322340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https://</a:t>
            </a:r>
            <a:r>
              <a:rPr lang="en-US" dirty="0" err="1"/>
              <a:t>www.investopedia.com</a:t>
            </a:r>
            <a:r>
              <a:rPr lang="en-US" dirty="0"/>
              <a:t>/terms/d/</a:t>
            </a:r>
            <a:r>
              <a:rPr lang="en-US" dirty="0" err="1"/>
              <a:t>dscr.asp</a:t>
            </a:r>
            <a:r>
              <a:rPr lang="en-US" dirty="0"/>
              <a:t> </a:t>
            </a:r>
          </a:p>
        </p:txBody>
      </p:sp>
    </p:spTree>
    <p:extLst>
      <p:ext uri="{BB962C8B-B14F-4D97-AF65-F5344CB8AC3E}">
        <p14:creationId xmlns:p14="http://schemas.microsoft.com/office/powerpoint/2010/main" val="38520946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504052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428261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US" dirty="0"/>
          </a:p>
        </p:txBody>
      </p:sp>
    </p:spTree>
    <p:extLst>
      <p:ext uri="{BB962C8B-B14F-4D97-AF65-F5344CB8AC3E}">
        <p14:creationId xmlns:p14="http://schemas.microsoft.com/office/powerpoint/2010/main" val="18969033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52241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60951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ltLang="zh-CN" sz="1100" dirty="0">
                <a:latin typeface="Baskerville" panose="02020502070401020303"/>
              </a:rPr>
              <a:t>Three types of </a:t>
            </a:r>
            <a:r>
              <a:rPr lang="en-US" altLang="zh-CN" sz="1100" u="sng" dirty="0">
                <a:latin typeface="Baskerville" panose="02020502070401020303"/>
              </a:rPr>
              <a:t>Direct</a:t>
            </a:r>
            <a:r>
              <a:rPr lang="en-US" altLang="zh-CN" sz="1100" dirty="0">
                <a:latin typeface="Baskerville" panose="02020502070401020303"/>
              </a:rPr>
              <a:t> investing:</a:t>
            </a:r>
          </a:p>
          <a:p>
            <a:pPr marL="285750" indent="-285750">
              <a:buFont typeface="Arial" panose="020B0604020202020204" pitchFamily="34" charset="0"/>
              <a:buChar char="•"/>
            </a:pPr>
            <a:endParaRPr lang="en-US" altLang="zh-CN" sz="1100" dirty="0">
              <a:latin typeface="Baskerville" panose="02020502070401020303"/>
            </a:endParaRPr>
          </a:p>
          <a:p>
            <a:pPr marL="285750" indent="-285750">
              <a:buFont typeface="Arial" panose="020B0604020202020204" pitchFamily="34" charset="0"/>
              <a:buChar char="•"/>
            </a:pPr>
            <a:r>
              <a:rPr lang="en-US" altLang="zh-CN" sz="1100" u="sng" dirty="0">
                <a:latin typeface="Baskerville" panose="02020502070401020303"/>
              </a:rPr>
              <a:t>Fully Direct </a:t>
            </a:r>
            <a:r>
              <a:rPr lang="en-US" altLang="zh-CN" sz="1100" dirty="0">
                <a:latin typeface="Baskerville" panose="02020502070401020303"/>
              </a:rPr>
              <a:t>– the investor is also the manager of the property.</a:t>
            </a:r>
          </a:p>
          <a:p>
            <a:endParaRPr lang="en-US" altLang="zh-CN" sz="1100" dirty="0">
              <a:latin typeface="Baskerville" panose="02020502070401020303"/>
            </a:endParaRPr>
          </a:p>
          <a:p>
            <a:pPr marL="285750" indent="-285750">
              <a:buFont typeface="Arial" panose="020B0604020202020204" pitchFamily="34" charset="0"/>
              <a:buChar char="•"/>
            </a:pPr>
            <a:r>
              <a:rPr lang="en-US" altLang="zh-CN" sz="1100" u="sng" dirty="0">
                <a:latin typeface="Baskerville" panose="02020502070401020303"/>
              </a:rPr>
              <a:t>Separate Account </a:t>
            </a:r>
            <a:r>
              <a:rPr lang="en-US" altLang="zh-CN" sz="1100" dirty="0">
                <a:latin typeface="Baskerville" panose="02020502070401020303"/>
              </a:rPr>
              <a:t>– the investor provides all of the equity and their investments are acquired and managed by a real estate investment manager for a fee.</a:t>
            </a:r>
          </a:p>
          <a:p>
            <a:endParaRPr lang="en-US" altLang="zh-CN" sz="1100" dirty="0">
              <a:latin typeface="Baskerville" panose="02020502070401020303"/>
            </a:endParaRPr>
          </a:p>
          <a:p>
            <a:pPr marL="285750" indent="-285750">
              <a:buFont typeface="Arial" panose="020B0604020202020204" pitchFamily="34" charset="0"/>
              <a:buChar char="•"/>
            </a:pPr>
            <a:r>
              <a:rPr lang="en-US" altLang="zh-CN" sz="1100" u="sng" dirty="0">
                <a:latin typeface="Baskerville" panose="02020502070401020303"/>
              </a:rPr>
              <a:t>Joint Venture </a:t>
            </a:r>
            <a:r>
              <a:rPr lang="en-US" altLang="zh-CN" sz="1100" dirty="0">
                <a:latin typeface="Baskerville" panose="02020502070401020303"/>
              </a:rPr>
              <a:t>– where the investor provides the vast majority (80-95%) of the equity as the sole Limited Partner (LP) and the manager co-invests (5-20%) in the property as the General Partner (GP), while also earning asset management fees.</a:t>
            </a:r>
          </a:p>
          <a:p>
            <a:pPr marL="0" lvl="0" indent="0" algn="l" rtl="0">
              <a:spcBef>
                <a:spcPts val="0"/>
              </a:spcBef>
              <a:spcAft>
                <a:spcPts val="0"/>
              </a:spcAft>
              <a:buNone/>
            </a:pPr>
            <a:endParaRPr lang="en-US" dirty="0"/>
          </a:p>
          <a:p>
            <a:pPr marL="285750" indent="-285750">
              <a:buFont typeface="Arial" panose="020B0604020202020204" pitchFamily="34" charset="0"/>
              <a:buChar char="•"/>
            </a:pPr>
            <a:r>
              <a:rPr lang="en-US" altLang="zh-CN" sz="1100" b="1" u="sng" dirty="0">
                <a:latin typeface="Baskerville" panose="02020502070401020303"/>
              </a:rPr>
              <a:t>Open Ended </a:t>
            </a:r>
            <a:r>
              <a:rPr lang="en-US" altLang="zh-CN" sz="1100" dirty="0">
                <a:latin typeface="Baskerville" panose="02020502070401020303"/>
              </a:rPr>
              <a:t>– there is no defined investment horizon and investors may enter and exit the fund at any point in time. Asset values are determined through appraisals on a quarterly basis because the assets continue to be held in the fund, rather than being sold and the equity distributed at the point of sale.</a:t>
            </a:r>
          </a:p>
          <a:p>
            <a:pPr marL="285750" indent="-285750">
              <a:buFont typeface="Arial" panose="020B0604020202020204" pitchFamily="34" charset="0"/>
              <a:buChar char="•"/>
            </a:pPr>
            <a:endParaRPr lang="en-US" altLang="zh-CN" sz="1100" dirty="0">
              <a:latin typeface="Baskerville" panose="02020502070401020303"/>
            </a:endParaRPr>
          </a:p>
          <a:p>
            <a:pPr marL="285750" indent="-285750">
              <a:buFont typeface="Arial" panose="020B0604020202020204" pitchFamily="34" charset="0"/>
              <a:buChar char="•"/>
            </a:pPr>
            <a:r>
              <a:rPr lang="en-US" altLang="zh-CN" sz="1100" b="1" u="sng" dirty="0">
                <a:latin typeface="Baskerville" panose="02020502070401020303"/>
              </a:rPr>
              <a:t>Close Ended </a:t>
            </a:r>
            <a:r>
              <a:rPr lang="en-US" altLang="zh-CN" sz="1100" dirty="0">
                <a:latin typeface="Baskerville" panose="02020502070401020303"/>
              </a:rPr>
              <a:t>– there is a defined investment horizon (generally 5-10 years, with extension options of 1-2 years) before which all of the assets of the fund will be sold and the equity and profit will be distributed to the investors. These funds are highly illiquid and investors generally expect to keep their equity in the fund for the full term.</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28727249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8619536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ltLang="zh-CN" dirty="0"/>
              <a:t>Here</a:t>
            </a:r>
            <a:r>
              <a:rPr lang="zh-CN" altLang="en-US" dirty="0"/>
              <a:t> </a:t>
            </a:r>
            <a:r>
              <a:rPr lang="en-US" altLang="zh-CN" dirty="0"/>
              <a:t>we</a:t>
            </a:r>
            <a:r>
              <a:rPr lang="zh-CN" altLang="en-US" dirty="0"/>
              <a:t> </a:t>
            </a:r>
            <a:r>
              <a:rPr lang="en-US" altLang="zh-CN" dirty="0"/>
              <a:t>need</a:t>
            </a:r>
            <a:r>
              <a:rPr lang="zh-CN" altLang="en-US" dirty="0"/>
              <a:t> </a:t>
            </a:r>
            <a:r>
              <a:rPr lang="en-US" altLang="zh-CN" dirty="0"/>
              <a:t>some</a:t>
            </a:r>
            <a:r>
              <a:rPr lang="zh-CN" altLang="en-US" dirty="0"/>
              <a:t> </a:t>
            </a:r>
            <a:r>
              <a:rPr lang="en-US" altLang="zh-CN" dirty="0"/>
              <a:t>real</a:t>
            </a:r>
            <a:r>
              <a:rPr lang="zh-CN" altLang="en-US" dirty="0"/>
              <a:t> </a:t>
            </a:r>
            <a:r>
              <a:rPr lang="en-US" altLang="zh-CN" dirty="0"/>
              <a:t>examples:</a:t>
            </a:r>
            <a:r>
              <a:rPr lang="zh-CN" altLang="en-US" dirty="0"/>
              <a:t> </a:t>
            </a:r>
            <a:r>
              <a:rPr lang="en-US" altLang="zh-CN" dirty="0"/>
              <a:t>look</a:t>
            </a:r>
            <a:r>
              <a:rPr lang="zh-CN" altLang="en-US" dirty="0"/>
              <a:t> </a:t>
            </a:r>
            <a:r>
              <a:rPr lang="en-US" altLang="zh-CN" dirty="0"/>
              <a:t>into</a:t>
            </a:r>
            <a:r>
              <a:rPr lang="zh-CN" altLang="en-US" dirty="0"/>
              <a:t> </a:t>
            </a:r>
            <a:r>
              <a:rPr lang="en-US" altLang="zh-CN" dirty="0"/>
              <a:t>ZZ’s</a:t>
            </a:r>
            <a:r>
              <a:rPr lang="zh-CN" altLang="en-US" dirty="0"/>
              <a:t> </a:t>
            </a:r>
            <a:r>
              <a:rPr lang="en-US" altLang="zh-CN" dirty="0"/>
              <a:t>PE</a:t>
            </a:r>
            <a:r>
              <a:rPr lang="zh-CN" altLang="en-US" dirty="0"/>
              <a:t> </a:t>
            </a:r>
            <a:r>
              <a:rPr lang="en-US" altLang="zh-CN" dirty="0"/>
              <a:t>case.</a:t>
            </a:r>
            <a:endParaRPr dirty="0"/>
          </a:p>
        </p:txBody>
      </p:sp>
    </p:spTree>
    <p:extLst>
      <p:ext uri="{BB962C8B-B14F-4D97-AF65-F5344CB8AC3E}">
        <p14:creationId xmlns:p14="http://schemas.microsoft.com/office/powerpoint/2010/main" val="5672369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6441336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7693740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932738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Paralellism</a:t>
            </a:r>
            <a:endParaRPr dirty="0"/>
          </a:p>
        </p:txBody>
      </p:sp>
    </p:spTree>
    <p:extLst>
      <p:ext uri="{BB962C8B-B14F-4D97-AF65-F5344CB8AC3E}">
        <p14:creationId xmlns:p14="http://schemas.microsoft.com/office/powerpoint/2010/main" val="2855131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ltLang="zh-CN" dirty="0"/>
              <a:t>People</a:t>
            </a:r>
            <a:r>
              <a:rPr lang="zh-CN" altLang="en-US" dirty="0"/>
              <a:t> </a:t>
            </a:r>
            <a:r>
              <a:rPr lang="en-US" altLang="zh-CN" dirty="0"/>
              <a:t>are</a:t>
            </a:r>
            <a:r>
              <a:rPr lang="zh-CN" altLang="en-US" dirty="0"/>
              <a:t> </a:t>
            </a:r>
            <a:r>
              <a:rPr lang="en-US" altLang="zh-CN" dirty="0"/>
              <a:t>driving</a:t>
            </a:r>
            <a:r>
              <a:rPr lang="zh-CN" altLang="en-US" dirty="0"/>
              <a:t> </a:t>
            </a:r>
            <a:r>
              <a:rPr lang="en-US" altLang="zh-CN" dirty="0"/>
              <a:t>this</a:t>
            </a:r>
            <a:r>
              <a:rPr lang="zh-CN" altLang="en-US" dirty="0"/>
              <a:t> </a:t>
            </a:r>
            <a:r>
              <a:rPr lang="en-US" altLang="zh-CN" dirty="0"/>
              <a:t>rapid</a:t>
            </a:r>
            <a:r>
              <a:rPr lang="zh-CN" altLang="en-US" dirty="0"/>
              <a:t> </a:t>
            </a:r>
            <a:r>
              <a:rPr lang="en-US" altLang="zh-CN" dirty="0"/>
              <a:t>transition</a:t>
            </a:r>
            <a:r>
              <a:rPr lang="zh-CN" altLang="en-US" dirty="0"/>
              <a:t> </a:t>
            </a:r>
            <a:r>
              <a:rPr lang="en-US" altLang="zh-CN" dirty="0"/>
              <a:t>towards</a:t>
            </a:r>
            <a:r>
              <a:rPr lang="zh-CN" altLang="en-US" dirty="0"/>
              <a:t> </a:t>
            </a:r>
            <a:r>
              <a:rPr lang="en-US" altLang="zh-CN" dirty="0"/>
              <a:t>sustainability:</a:t>
            </a:r>
            <a:r>
              <a:rPr lang="zh-CN" altLang="en-US" dirty="0"/>
              <a:t> </a:t>
            </a:r>
            <a:r>
              <a:rPr lang="en-US" altLang="zh-CN" dirty="0"/>
              <a:t>(1)</a:t>
            </a:r>
            <a:r>
              <a:rPr lang="zh-CN" altLang="en-US" dirty="0"/>
              <a:t> </a:t>
            </a:r>
            <a:r>
              <a:rPr lang="en-US" altLang="zh-CN" dirty="0"/>
              <a:t>individual</a:t>
            </a:r>
            <a:r>
              <a:rPr lang="zh-CN" altLang="en-US" dirty="0"/>
              <a:t> </a:t>
            </a:r>
            <a:r>
              <a:rPr lang="en-US" altLang="zh-CN" dirty="0"/>
              <a:t>investors</a:t>
            </a:r>
            <a:r>
              <a:rPr lang="zh-CN" altLang="en-US" dirty="0"/>
              <a:t> </a:t>
            </a:r>
            <a:r>
              <a:rPr lang="en-US" altLang="zh-CN" dirty="0"/>
              <a:t>to</a:t>
            </a:r>
            <a:r>
              <a:rPr lang="zh-CN" altLang="en-US" dirty="0"/>
              <a:t> </a:t>
            </a:r>
            <a:r>
              <a:rPr lang="en-US" altLang="zh-CN" dirty="0"/>
              <a:t>Blackrock</a:t>
            </a:r>
            <a:r>
              <a:rPr lang="zh-CN" altLang="en-US" dirty="0"/>
              <a:t> </a:t>
            </a:r>
            <a:r>
              <a:rPr lang="en-US" altLang="zh-CN" dirty="0"/>
              <a:t>(their</a:t>
            </a:r>
            <a:r>
              <a:rPr lang="zh-CN" altLang="en-US" dirty="0"/>
              <a:t> </a:t>
            </a:r>
            <a:r>
              <a:rPr lang="en-US" altLang="zh-CN" dirty="0"/>
              <a:t>pension),</a:t>
            </a:r>
            <a:r>
              <a:rPr lang="zh-CN" altLang="en-US" dirty="0"/>
              <a:t> </a:t>
            </a:r>
            <a:r>
              <a:rPr lang="en-US" altLang="zh-CN" dirty="0"/>
              <a:t>M.P.</a:t>
            </a:r>
            <a:r>
              <a:rPr lang="zh-CN" altLang="en-US" dirty="0"/>
              <a:t> </a:t>
            </a:r>
            <a:r>
              <a:rPr lang="en-US" altLang="zh-CN" dirty="0"/>
              <a:t>Morgan…</a:t>
            </a:r>
            <a:r>
              <a:rPr lang="zh-CN" altLang="en-US" dirty="0"/>
              <a:t> </a:t>
            </a:r>
            <a:r>
              <a:rPr lang="en-US" altLang="zh-CN" dirty="0"/>
              <a:t>Their</a:t>
            </a:r>
            <a:r>
              <a:rPr lang="zh-CN" altLang="en-US" dirty="0"/>
              <a:t> </a:t>
            </a:r>
            <a:r>
              <a:rPr lang="en-US" altLang="zh-CN" dirty="0"/>
              <a:t>preferences,</a:t>
            </a:r>
            <a:r>
              <a:rPr lang="zh-CN" altLang="en-US" dirty="0"/>
              <a:t> </a:t>
            </a:r>
            <a:r>
              <a:rPr lang="en-US" altLang="zh-CN" dirty="0"/>
              <a:t>long-term</a:t>
            </a:r>
            <a:r>
              <a:rPr lang="zh-CN" altLang="en-US" dirty="0"/>
              <a:t> </a:t>
            </a:r>
            <a:r>
              <a:rPr lang="en-US" altLang="zh-CN" dirty="0"/>
              <a:t>goals,</a:t>
            </a:r>
            <a:r>
              <a:rPr lang="zh-CN" altLang="en-US" dirty="0"/>
              <a:t> </a:t>
            </a:r>
            <a:r>
              <a:rPr lang="en-US" altLang="zh-CN" dirty="0"/>
              <a:t>values,</a:t>
            </a:r>
            <a:r>
              <a:rPr lang="zh-CN" altLang="en-US" dirty="0"/>
              <a:t> </a:t>
            </a:r>
            <a:r>
              <a:rPr lang="en-US" altLang="zh-CN" dirty="0"/>
              <a:t>prosperity;</a:t>
            </a:r>
            <a:r>
              <a:rPr lang="zh-CN" altLang="en-US" dirty="0"/>
              <a:t> </a:t>
            </a:r>
            <a:r>
              <a:rPr lang="en-US" altLang="zh-CN" dirty="0"/>
              <a:t>(2)</a:t>
            </a:r>
            <a:r>
              <a:rPr lang="zh-CN" altLang="en-US" dirty="0"/>
              <a:t> </a:t>
            </a:r>
            <a:r>
              <a:rPr lang="en-US" altLang="zh-CN" dirty="0"/>
              <a:t>end-users:</a:t>
            </a:r>
            <a:r>
              <a:rPr lang="zh-CN" altLang="en-US" dirty="0"/>
              <a:t> </a:t>
            </a:r>
            <a:r>
              <a:rPr lang="en-US" altLang="zh-CN" dirty="0"/>
              <a:t>want</a:t>
            </a:r>
            <a:r>
              <a:rPr lang="zh-CN" altLang="en-US" dirty="0"/>
              <a:t> </a:t>
            </a:r>
            <a:r>
              <a:rPr lang="en-US" altLang="zh-CN" dirty="0"/>
              <a:t>healthy,</a:t>
            </a:r>
            <a:r>
              <a:rPr lang="zh-CN" altLang="en-US" dirty="0"/>
              <a:t> </a:t>
            </a:r>
            <a:r>
              <a:rPr lang="en-US" altLang="zh-CN" dirty="0"/>
              <a:t>energy</a:t>
            </a:r>
            <a:r>
              <a:rPr lang="zh-CN" altLang="en-US" dirty="0"/>
              <a:t> </a:t>
            </a:r>
            <a:r>
              <a:rPr lang="en-US" altLang="zh-CN" dirty="0"/>
              <a:t>efficient,</a:t>
            </a:r>
            <a:r>
              <a:rPr lang="zh-CN" altLang="en-US" dirty="0"/>
              <a:t> </a:t>
            </a:r>
            <a:r>
              <a:rPr lang="en-US" altLang="zh-CN" dirty="0"/>
              <a:t>climate</a:t>
            </a:r>
            <a:r>
              <a:rPr lang="zh-CN" altLang="en-US" dirty="0"/>
              <a:t> </a:t>
            </a:r>
            <a:r>
              <a:rPr lang="en-US" altLang="zh-CN" dirty="0"/>
              <a:t>resilient</a:t>
            </a:r>
            <a:r>
              <a:rPr lang="zh-CN" altLang="en-US" dirty="0"/>
              <a:t> </a:t>
            </a:r>
            <a:r>
              <a:rPr lang="en-US" altLang="zh-CN" dirty="0"/>
              <a:t>places</a:t>
            </a:r>
            <a:r>
              <a:rPr lang="zh-CN" altLang="en-US" dirty="0"/>
              <a:t> </a:t>
            </a:r>
            <a:r>
              <a:rPr lang="en-US" altLang="zh-CN" dirty="0"/>
              <a:t>to</a:t>
            </a:r>
            <a:r>
              <a:rPr lang="zh-CN" altLang="en-US" dirty="0"/>
              <a:t> </a:t>
            </a:r>
            <a:r>
              <a:rPr lang="en-US" altLang="zh-CN" dirty="0"/>
              <a:t>live,</a:t>
            </a:r>
            <a:r>
              <a:rPr lang="zh-CN" altLang="en-US" dirty="0"/>
              <a:t> </a:t>
            </a:r>
            <a:r>
              <a:rPr lang="en-US" altLang="zh-CN" dirty="0"/>
              <a:t>work,</a:t>
            </a:r>
            <a:r>
              <a:rPr lang="zh-CN" altLang="en-US" dirty="0"/>
              <a:t> </a:t>
            </a:r>
            <a:r>
              <a:rPr lang="en-US" altLang="zh-CN" dirty="0"/>
              <a:t>play…</a:t>
            </a:r>
            <a:endParaRPr lang="zh-CN" altLang="en-US" dirty="0"/>
          </a:p>
        </p:txBody>
      </p:sp>
    </p:spTree>
    <p:extLst>
      <p:ext uri="{BB962C8B-B14F-4D97-AF65-F5344CB8AC3E}">
        <p14:creationId xmlns:p14="http://schemas.microsoft.com/office/powerpoint/2010/main" val="901892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85521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50b2e0081_0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50b2e0081_0_3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92053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96155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58750" indent="0">
              <a:buNone/>
            </a:pPr>
            <a:r>
              <a:rPr lang="en-US" altLang="zh-CN" dirty="0"/>
              <a:t>Dashed lines: efficient return for pairwise combination of assets. </a:t>
            </a:r>
            <a:endParaRPr lang="zh-CN" altLang="en-US" dirty="0"/>
          </a:p>
        </p:txBody>
      </p:sp>
    </p:spTree>
    <p:extLst>
      <p:ext uri="{BB962C8B-B14F-4D97-AF65-F5344CB8AC3E}">
        <p14:creationId xmlns:p14="http://schemas.microsoft.com/office/powerpoint/2010/main" val="4228412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1"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1"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1" y="1152475"/>
            <a:ext cx="8520600" cy="3416400"/>
          </a:xfrm>
          <a:prstGeom prst="rect">
            <a:avLst/>
          </a:prstGeom>
        </p:spPr>
        <p:txBody>
          <a:bodyPr spcFirstLastPara="1" wrap="square" lIns="91425" tIns="91425" rIns="91425" bIns="91425" anchor="t" anchorCtr="0">
            <a:noAutofit/>
          </a:bodyPr>
          <a:lstStyle>
            <a:lvl1pPr marL="457229" lvl="0" indent="-342921">
              <a:spcBef>
                <a:spcPts val="0"/>
              </a:spcBef>
              <a:spcAft>
                <a:spcPts val="0"/>
              </a:spcAft>
              <a:buSzPts val="1800"/>
              <a:buChar char="●"/>
              <a:defRPr/>
            </a:lvl1pPr>
            <a:lvl2pPr marL="914457" lvl="1" indent="-317520">
              <a:spcBef>
                <a:spcPts val="1600"/>
              </a:spcBef>
              <a:spcAft>
                <a:spcPts val="0"/>
              </a:spcAft>
              <a:buSzPts val="1400"/>
              <a:buChar char="○"/>
              <a:defRPr/>
            </a:lvl2pPr>
            <a:lvl3pPr marL="1371686" lvl="2" indent="-317520">
              <a:spcBef>
                <a:spcPts val="1600"/>
              </a:spcBef>
              <a:spcAft>
                <a:spcPts val="0"/>
              </a:spcAft>
              <a:buSzPts val="1400"/>
              <a:buChar char="■"/>
              <a:defRPr/>
            </a:lvl3pPr>
            <a:lvl4pPr marL="1828915" lvl="3" indent="-317520">
              <a:spcBef>
                <a:spcPts val="1600"/>
              </a:spcBef>
              <a:spcAft>
                <a:spcPts val="0"/>
              </a:spcAft>
              <a:buSzPts val="1400"/>
              <a:buChar char="●"/>
              <a:defRPr/>
            </a:lvl4pPr>
            <a:lvl5pPr marL="2286143" lvl="4" indent="-317520">
              <a:spcBef>
                <a:spcPts val="1600"/>
              </a:spcBef>
              <a:spcAft>
                <a:spcPts val="0"/>
              </a:spcAft>
              <a:buSzPts val="1400"/>
              <a:buChar char="○"/>
              <a:defRPr/>
            </a:lvl5pPr>
            <a:lvl6pPr marL="2743372" lvl="5" indent="-317520">
              <a:spcBef>
                <a:spcPts val="1600"/>
              </a:spcBef>
              <a:spcAft>
                <a:spcPts val="0"/>
              </a:spcAft>
              <a:buSzPts val="1400"/>
              <a:buChar char="■"/>
              <a:defRPr/>
            </a:lvl6pPr>
            <a:lvl7pPr marL="3200600" lvl="6" indent="-317520">
              <a:spcBef>
                <a:spcPts val="1600"/>
              </a:spcBef>
              <a:spcAft>
                <a:spcPts val="0"/>
              </a:spcAft>
              <a:buSzPts val="1400"/>
              <a:buChar char="●"/>
              <a:defRPr/>
            </a:lvl7pPr>
            <a:lvl8pPr marL="3657829" lvl="7" indent="-317520">
              <a:spcBef>
                <a:spcPts val="1600"/>
              </a:spcBef>
              <a:spcAft>
                <a:spcPts val="0"/>
              </a:spcAft>
              <a:buSzPts val="1400"/>
              <a:buChar char="○"/>
              <a:defRPr/>
            </a:lvl8pPr>
            <a:lvl9pPr marL="4115058" lvl="8" indent="-31752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5" name="Picture 2" descr="MIT Center for Real Estate Research and Publications - MIT - Center for  Real Estate Center for Real Estate">
            <a:extLst>
              <a:ext uri="{FF2B5EF4-FFF2-40B4-BE49-F238E27FC236}">
                <a16:creationId xmlns:a16="http://schemas.microsoft.com/office/drawing/2014/main" id="{34EDC9DC-A2BE-7842-A95E-817DA5430D3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843" y="4788761"/>
            <a:ext cx="2209127" cy="315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1"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1" y="1152475"/>
            <a:ext cx="3999900" cy="3416400"/>
          </a:xfrm>
          <a:prstGeom prst="rect">
            <a:avLst/>
          </a:prstGeom>
        </p:spPr>
        <p:txBody>
          <a:bodyPr spcFirstLastPara="1" wrap="square" lIns="91425" tIns="91425" rIns="91425" bIns="91425" anchor="t" anchorCtr="0">
            <a:noAutofit/>
          </a:bodyPr>
          <a:lstStyle>
            <a:lvl1pPr marL="457229" lvl="0" indent="-317520">
              <a:spcBef>
                <a:spcPts val="0"/>
              </a:spcBef>
              <a:spcAft>
                <a:spcPts val="0"/>
              </a:spcAft>
              <a:buSzPts val="1400"/>
              <a:buChar char="●"/>
              <a:defRPr sz="1400"/>
            </a:lvl1pPr>
            <a:lvl2pPr marL="914457" lvl="1" indent="-304819">
              <a:spcBef>
                <a:spcPts val="1600"/>
              </a:spcBef>
              <a:spcAft>
                <a:spcPts val="0"/>
              </a:spcAft>
              <a:buSzPts val="1200"/>
              <a:buChar char="○"/>
              <a:defRPr sz="1200"/>
            </a:lvl2pPr>
            <a:lvl3pPr marL="1371686" lvl="2" indent="-304819">
              <a:spcBef>
                <a:spcPts val="1600"/>
              </a:spcBef>
              <a:spcAft>
                <a:spcPts val="0"/>
              </a:spcAft>
              <a:buSzPts val="1200"/>
              <a:buChar char="■"/>
              <a:defRPr sz="1200"/>
            </a:lvl3pPr>
            <a:lvl4pPr marL="1828915" lvl="3" indent="-304819">
              <a:spcBef>
                <a:spcPts val="1600"/>
              </a:spcBef>
              <a:spcAft>
                <a:spcPts val="0"/>
              </a:spcAft>
              <a:buSzPts val="1200"/>
              <a:buChar char="●"/>
              <a:defRPr sz="1200"/>
            </a:lvl4pPr>
            <a:lvl5pPr marL="2286143" lvl="4" indent="-304819">
              <a:spcBef>
                <a:spcPts val="1600"/>
              </a:spcBef>
              <a:spcAft>
                <a:spcPts val="0"/>
              </a:spcAft>
              <a:buSzPts val="1200"/>
              <a:buChar char="○"/>
              <a:defRPr sz="1200"/>
            </a:lvl5pPr>
            <a:lvl6pPr marL="2743372" lvl="5" indent="-304819">
              <a:spcBef>
                <a:spcPts val="1600"/>
              </a:spcBef>
              <a:spcAft>
                <a:spcPts val="0"/>
              </a:spcAft>
              <a:buSzPts val="1200"/>
              <a:buChar char="■"/>
              <a:defRPr sz="1200"/>
            </a:lvl6pPr>
            <a:lvl7pPr marL="3200600" lvl="6" indent="-304819">
              <a:spcBef>
                <a:spcPts val="1600"/>
              </a:spcBef>
              <a:spcAft>
                <a:spcPts val="0"/>
              </a:spcAft>
              <a:buSzPts val="1200"/>
              <a:buChar char="●"/>
              <a:defRPr sz="1200"/>
            </a:lvl7pPr>
            <a:lvl8pPr marL="3657829" lvl="7" indent="-304819">
              <a:spcBef>
                <a:spcPts val="1600"/>
              </a:spcBef>
              <a:spcAft>
                <a:spcPts val="0"/>
              </a:spcAft>
              <a:buSzPts val="1200"/>
              <a:buChar char="○"/>
              <a:defRPr sz="1200"/>
            </a:lvl8pPr>
            <a:lvl9pPr marL="4115058" lvl="8" indent="-304819">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399" y="1152475"/>
            <a:ext cx="3999900" cy="3416400"/>
          </a:xfrm>
          <a:prstGeom prst="rect">
            <a:avLst/>
          </a:prstGeom>
        </p:spPr>
        <p:txBody>
          <a:bodyPr spcFirstLastPara="1" wrap="square" lIns="91425" tIns="91425" rIns="91425" bIns="91425" anchor="t" anchorCtr="0">
            <a:noAutofit/>
          </a:bodyPr>
          <a:lstStyle>
            <a:lvl1pPr marL="457229" lvl="0" indent="-317520">
              <a:spcBef>
                <a:spcPts val="0"/>
              </a:spcBef>
              <a:spcAft>
                <a:spcPts val="0"/>
              </a:spcAft>
              <a:buSzPts val="1400"/>
              <a:buChar char="●"/>
              <a:defRPr sz="1400"/>
            </a:lvl1pPr>
            <a:lvl2pPr marL="914457" lvl="1" indent="-304819">
              <a:spcBef>
                <a:spcPts val="1600"/>
              </a:spcBef>
              <a:spcAft>
                <a:spcPts val="0"/>
              </a:spcAft>
              <a:buSzPts val="1200"/>
              <a:buChar char="○"/>
              <a:defRPr sz="1200"/>
            </a:lvl2pPr>
            <a:lvl3pPr marL="1371686" lvl="2" indent="-304819">
              <a:spcBef>
                <a:spcPts val="1600"/>
              </a:spcBef>
              <a:spcAft>
                <a:spcPts val="0"/>
              </a:spcAft>
              <a:buSzPts val="1200"/>
              <a:buChar char="■"/>
              <a:defRPr sz="1200"/>
            </a:lvl3pPr>
            <a:lvl4pPr marL="1828915" lvl="3" indent="-304819">
              <a:spcBef>
                <a:spcPts val="1600"/>
              </a:spcBef>
              <a:spcAft>
                <a:spcPts val="0"/>
              </a:spcAft>
              <a:buSzPts val="1200"/>
              <a:buChar char="●"/>
              <a:defRPr sz="1200"/>
            </a:lvl4pPr>
            <a:lvl5pPr marL="2286143" lvl="4" indent="-304819">
              <a:spcBef>
                <a:spcPts val="1600"/>
              </a:spcBef>
              <a:spcAft>
                <a:spcPts val="0"/>
              </a:spcAft>
              <a:buSzPts val="1200"/>
              <a:buChar char="○"/>
              <a:defRPr sz="1200"/>
            </a:lvl5pPr>
            <a:lvl6pPr marL="2743372" lvl="5" indent="-304819">
              <a:spcBef>
                <a:spcPts val="1600"/>
              </a:spcBef>
              <a:spcAft>
                <a:spcPts val="0"/>
              </a:spcAft>
              <a:buSzPts val="1200"/>
              <a:buChar char="■"/>
              <a:defRPr sz="1200"/>
            </a:lvl6pPr>
            <a:lvl7pPr marL="3200600" lvl="6" indent="-304819">
              <a:spcBef>
                <a:spcPts val="1600"/>
              </a:spcBef>
              <a:spcAft>
                <a:spcPts val="0"/>
              </a:spcAft>
              <a:buSzPts val="1200"/>
              <a:buChar char="●"/>
              <a:defRPr sz="1200"/>
            </a:lvl7pPr>
            <a:lvl8pPr marL="3657829" lvl="7" indent="-304819">
              <a:spcBef>
                <a:spcPts val="1600"/>
              </a:spcBef>
              <a:spcAft>
                <a:spcPts val="0"/>
              </a:spcAft>
              <a:buSzPts val="1200"/>
              <a:buChar char="○"/>
              <a:defRPr sz="1200"/>
            </a:lvl8pPr>
            <a:lvl9pPr marL="4115058" lvl="8" indent="-304819">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6" name="Picture 2" descr="MIT Center for Real Estate Research and Publications - MIT - Center for  Real Estate Center for Real Estate">
            <a:extLst>
              <a:ext uri="{FF2B5EF4-FFF2-40B4-BE49-F238E27FC236}">
                <a16:creationId xmlns:a16="http://schemas.microsoft.com/office/drawing/2014/main" id="{A3E1CE3F-26FC-EC4D-98E0-8B435C96921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843" y="4788761"/>
            <a:ext cx="2209127" cy="315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1"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pic>
        <p:nvPicPr>
          <p:cNvPr id="4" name="Picture 2" descr="MIT Center for Real Estate Research and Publications - MIT - Center for  Real Estate Center for Real Estate">
            <a:extLst>
              <a:ext uri="{FF2B5EF4-FFF2-40B4-BE49-F238E27FC236}">
                <a16:creationId xmlns:a16="http://schemas.microsoft.com/office/drawing/2014/main" id="{23FD1D86-96C9-B544-AD3C-1C07BD9B0D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22843" y="4788761"/>
            <a:ext cx="2209127" cy="31564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body">
  <p:cSld name="1_Title and body">
    <p:spTree>
      <p:nvGrpSpPr>
        <p:cNvPr id="1" name="Shape 16"/>
        <p:cNvGrpSpPr/>
        <p:nvPr/>
      </p:nvGrpSpPr>
      <p:grpSpPr>
        <a:xfrm>
          <a:off x="0" y="0"/>
          <a:ext cx="0" cy="0"/>
          <a:chOff x="0" y="0"/>
          <a:chExt cx="0" cy="0"/>
        </a:xfrm>
      </p:grpSpPr>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cxnSp>
        <p:nvCxnSpPr>
          <p:cNvPr id="6" name="Straight Connector 5">
            <a:extLst>
              <a:ext uri="{FF2B5EF4-FFF2-40B4-BE49-F238E27FC236}">
                <a16:creationId xmlns:a16="http://schemas.microsoft.com/office/drawing/2014/main" id="{3E2C0CC7-54E3-1640-99D9-461D8906C297}"/>
              </a:ext>
            </a:extLst>
          </p:cNvPr>
          <p:cNvCxnSpPr/>
          <p:nvPr/>
        </p:nvCxnSpPr>
        <p:spPr>
          <a:xfrm>
            <a:off x="181635" y="781243"/>
            <a:ext cx="8558329" cy="0"/>
          </a:xfrm>
          <a:prstGeom prst="line">
            <a:avLst/>
          </a:prstGeom>
          <a:ln w="63500">
            <a:solidFill>
              <a:srgbClr val="E1A28D"/>
            </a:solidFill>
          </a:ln>
        </p:spPr>
        <p:style>
          <a:lnRef idx="1">
            <a:schemeClr val="accent1"/>
          </a:lnRef>
          <a:fillRef idx="0">
            <a:schemeClr val="accent1"/>
          </a:fillRef>
          <a:effectRef idx="0">
            <a:schemeClr val="accent1"/>
          </a:effectRef>
          <a:fontRef idx="minor">
            <a:schemeClr val="tx1"/>
          </a:fontRef>
        </p:style>
      </p:cxnSp>
      <p:pic>
        <p:nvPicPr>
          <p:cNvPr id="7" name="Picture 2" descr="MIT Center for Real Estate Research and Publications - MIT - Center for  Real Estate Center for Real Estate">
            <a:extLst>
              <a:ext uri="{FF2B5EF4-FFF2-40B4-BE49-F238E27FC236}">
                <a16:creationId xmlns:a16="http://schemas.microsoft.com/office/drawing/2014/main" id="{60660E47-78FB-404B-9377-782FC92289E6}"/>
              </a:ext>
            </a:extLst>
          </p:cNvPr>
          <p:cNvPicPr>
            <a:picLocks noChangeAspect="1" noChangeArrowheads="1"/>
          </p:cNvPicPr>
          <p:nvPr/>
        </p:nvPicPr>
        <p:blipFill>
          <a:blip r:embed="rId2">
            <a:alphaModFix amt="60000"/>
            <a:extLst>
              <a:ext uri="{28A0092B-C50C-407E-A947-70E740481C1C}">
                <a14:useLocalDpi xmlns:a14="http://schemas.microsoft.com/office/drawing/2010/main" val="0"/>
              </a:ext>
            </a:extLst>
          </a:blip>
          <a:srcRect/>
          <a:stretch>
            <a:fillRect/>
          </a:stretch>
        </p:blipFill>
        <p:spPr bwMode="auto">
          <a:xfrm>
            <a:off x="122844" y="4788762"/>
            <a:ext cx="2209127" cy="31564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28F96183-6DCC-0F44-9A14-EEE7F3FD9817}"/>
              </a:ext>
            </a:extLst>
          </p:cNvPr>
          <p:cNvCxnSpPr/>
          <p:nvPr userDrawn="1"/>
        </p:nvCxnSpPr>
        <p:spPr>
          <a:xfrm>
            <a:off x="181635" y="781243"/>
            <a:ext cx="8558329" cy="0"/>
          </a:xfrm>
          <a:prstGeom prst="line">
            <a:avLst/>
          </a:prstGeom>
          <a:ln w="63500">
            <a:solidFill>
              <a:srgbClr val="E1A28D"/>
            </a:solidFill>
          </a:ln>
        </p:spPr>
        <p:style>
          <a:lnRef idx="1">
            <a:schemeClr val="accent1"/>
          </a:lnRef>
          <a:fillRef idx="0">
            <a:schemeClr val="accent1"/>
          </a:fillRef>
          <a:effectRef idx="0">
            <a:schemeClr val="accent1"/>
          </a:effectRef>
          <a:fontRef idx="minor">
            <a:schemeClr val="tx1"/>
          </a:fontRef>
        </p:style>
      </p:cxnSp>
      <p:pic>
        <p:nvPicPr>
          <p:cNvPr id="8" name="Picture 2" descr="MIT Center for Real Estate Research and Publications - MIT - Center for  Real Estate Center for Real Estate">
            <a:extLst>
              <a:ext uri="{FF2B5EF4-FFF2-40B4-BE49-F238E27FC236}">
                <a16:creationId xmlns:a16="http://schemas.microsoft.com/office/drawing/2014/main" id="{B7D3C919-CC8C-5745-889C-69CE47802594}"/>
              </a:ext>
            </a:extLst>
          </p:cNvPr>
          <p:cNvPicPr>
            <a:picLocks noChangeAspect="1" noChangeArrowheads="1"/>
          </p:cNvPicPr>
          <p:nvPr userDrawn="1"/>
        </p:nvPicPr>
        <p:blipFill>
          <a:blip r:embed="rId2">
            <a:alphaModFix amt="60000"/>
            <a:extLst>
              <a:ext uri="{28A0092B-C50C-407E-A947-70E740481C1C}">
                <a14:useLocalDpi xmlns:a14="http://schemas.microsoft.com/office/drawing/2010/main" val="0"/>
              </a:ext>
            </a:extLst>
          </a:blip>
          <a:srcRect/>
          <a:stretch>
            <a:fillRect/>
          </a:stretch>
        </p:blipFill>
        <p:spPr bwMode="auto">
          <a:xfrm>
            <a:off x="122844" y="4788762"/>
            <a:ext cx="2209127" cy="315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6626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el &amp; Text">
    <p:spTree>
      <p:nvGrpSpPr>
        <p:cNvPr id="1" name=""/>
        <p:cNvGrpSpPr/>
        <p:nvPr/>
      </p:nvGrpSpPr>
      <p:grpSpPr>
        <a:xfrm>
          <a:off x="0" y="0"/>
          <a:ext cx="0" cy="0"/>
          <a:chOff x="0" y="0"/>
          <a:chExt cx="0" cy="0"/>
        </a:xfrm>
      </p:grpSpPr>
      <p:sp>
        <p:nvSpPr>
          <p:cNvPr id="2" name="Titel 1"/>
          <p:cNvSpPr>
            <a:spLocks noGrp="1"/>
          </p:cNvSpPr>
          <p:nvPr>
            <p:ph type="title"/>
          </p:nvPr>
        </p:nvSpPr>
        <p:spPr>
          <a:xfrm>
            <a:off x="251521" y="126927"/>
            <a:ext cx="8640960" cy="576065"/>
          </a:xfrm>
          <a:prstGeom prst="rect">
            <a:avLst/>
          </a:prstGeom>
        </p:spPr>
        <p:txBody>
          <a:bodyPr/>
          <a:lstStyle>
            <a:lvl1pPr algn="l">
              <a:defRPr sz="3200">
                <a:solidFill>
                  <a:schemeClr val="tx1"/>
                </a:solidFill>
                <a:latin typeface="+mj-lt"/>
                <a:ea typeface="Kozuka Gothic Pr6N L" panose="020B0200000000000000" pitchFamily="34" charset="-128"/>
              </a:defRPr>
            </a:lvl1pPr>
          </a:lstStyle>
          <a:p>
            <a:r>
              <a:rPr lang="en-US" dirty="0"/>
              <a:t>Click to edit Master title style</a:t>
            </a:r>
            <a:endParaRPr lang="de-DE" dirty="0"/>
          </a:p>
        </p:txBody>
      </p:sp>
      <p:sp>
        <p:nvSpPr>
          <p:cNvPr id="5" name="Text Placeholder 4"/>
          <p:cNvSpPr>
            <a:spLocks noGrp="1"/>
          </p:cNvSpPr>
          <p:nvPr>
            <p:ph type="body" sz="quarter" idx="10" hasCustomPrompt="1"/>
          </p:nvPr>
        </p:nvSpPr>
        <p:spPr>
          <a:xfrm>
            <a:off x="251521" y="627386"/>
            <a:ext cx="8640960" cy="288180"/>
          </a:xfrm>
        </p:spPr>
        <p:txBody>
          <a:bodyPr>
            <a:noAutofit/>
          </a:bodyPr>
          <a:lstStyle>
            <a:lvl1pPr marL="0" indent="0">
              <a:buNone/>
              <a:defRPr sz="1600" baseline="0">
                <a:solidFill>
                  <a:schemeClr val="accent2"/>
                </a:solidFill>
                <a:latin typeface="DIN Alternate Bold"/>
                <a:cs typeface="DIN Alternate Bold"/>
              </a:defRPr>
            </a:lvl1pPr>
          </a:lstStyle>
          <a:p>
            <a:pPr lvl="0"/>
            <a:r>
              <a:rPr lang="en-US" dirty="0"/>
              <a:t>Enter subtitle</a:t>
            </a:r>
          </a:p>
        </p:txBody>
      </p:sp>
      <p:sp>
        <p:nvSpPr>
          <p:cNvPr id="6" name="Textplatzhalter 2"/>
          <p:cNvSpPr>
            <a:spLocks noGrp="1"/>
          </p:cNvSpPr>
          <p:nvPr>
            <p:ph idx="1"/>
          </p:nvPr>
        </p:nvSpPr>
        <p:spPr>
          <a:xfrm>
            <a:off x="539552" y="1131590"/>
            <a:ext cx="7992888" cy="3600400"/>
          </a:xfrm>
          <a:prstGeom prst="rect">
            <a:avLst/>
          </a:prstGeom>
        </p:spPr>
        <p:txBody>
          <a:bodyPr vert="horz" lIns="91440" tIns="45720" rIns="91440" bIns="45720" rtlCol="0">
            <a:normAutofit/>
          </a:bodyPr>
          <a:lstStyle>
            <a:lvl1pPr>
              <a:defRPr sz="2200">
                <a:latin typeface="DIN Alternate Bold"/>
                <a:cs typeface="DIN Alternate Bold"/>
              </a:defRPr>
            </a:lvl1pPr>
            <a:lvl2pPr>
              <a:defRPr sz="2000">
                <a:latin typeface="DIN Alternate Bold"/>
                <a:cs typeface="DIN Alternate Bold"/>
              </a:defRPr>
            </a:lvl2pPr>
            <a:lvl3pPr>
              <a:defRPr sz="1800">
                <a:latin typeface="DIN Alternate Bold"/>
                <a:cs typeface="DIN Alternate Bold"/>
              </a:defRPr>
            </a:lvl3pPr>
            <a:lvl4pPr>
              <a:defRPr sz="1600">
                <a:latin typeface="DIN Alternate Bold"/>
                <a:cs typeface="DIN Alternate Bold"/>
              </a:defRPr>
            </a:lvl4pPr>
            <a:lvl5pPr>
              <a:defRPr sz="1600">
                <a:latin typeface="DIN Alternate Bold"/>
                <a:cs typeface="DIN Alternate Bold"/>
              </a:defRPr>
            </a:lvl5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p:txBody>
      </p:sp>
      <p:sp>
        <p:nvSpPr>
          <p:cNvPr id="3" name="Slide Number Placeholder 2"/>
          <p:cNvSpPr>
            <a:spLocks noGrp="1"/>
          </p:cNvSpPr>
          <p:nvPr>
            <p:ph type="sldNum" sz="quarter" idx="11"/>
          </p:nvPr>
        </p:nvSpPr>
        <p:spPr/>
        <p:txBody>
          <a:bodyPr/>
          <a:lstStyle/>
          <a:p>
            <a:fld id="{3D734AB3-580E-49C1-967D-33073622AECA}" type="slidenum">
              <a:rPr lang="en-US" smtClean="0"/>
              <a:t>‹#›</a:t>
            </a:fld>
            <a:endParaRPr lang="en-US" dirty="0"/>
          </a:p>
        </p:txBody>
      </p:sp>
      <p:sp>
        <p:nvSpPr>
          <p:cNvPr id="7" name="Text Placeholder 7"/>
          <p:cNvSpPr>
            <a:spLocks noGrp="1"/>
          </p:cNvSpPr>
          <p:nvPr>
            <p:ph type="body" sz="quarter" idx="12" hasCustomPrompt="1"/>
          </p:nvPr>
        </p:nvSpPr>
        <p:spPr>
          <a:xfrm>
            <a:off x="251521" y="4774408"/>
            <a:ext cx="6624735" cy="173606"/>
          </a:xfrm>
        </p:spPr>
        <p:txBody>
          <a:bodyPr>
            <a:noAutofit/>
          </a:bodyPr>
          <a:lstStyle>
            <a:lvl1pPr marL="0" indent="0" algn="l">
              <a:buNone/>
              <a:defRPr sz="1050"/>
            </a:lvl1pPr>
          </a:lstStyle>
          <a:p>
            <a:pPr lvl="0"/>
            <a:r>
              <a:rPr lang="en-US" dirty="0"/>
              <a:t>Add source</a:t>
            </a:r>
          </a:p>
        </p:txBody>
      </p:sp>
    </p:spTree>
    <p:extLst>
      <p:ext uri="{BB962C8B-B14F-4D97-AF65-F5344CB8AC3E}">
        <p14:creationId xmlns:p14="http://schemas.microsoft.com/office/powerpoint/2010/main" val="4120232251"/>
      </p:ext>
    </p:extLst>
  </p:cSld>
  <p:clrMapOvr>
    <a:masterClrMapping/>
  </p:clrMapOvr>
  <p:transition spd="slow">
    <p:push/>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1"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dirty="0"/>
          </a:p>
        </p:txBody>
      </p:sp>
      <p:sp>
        <p:nvSpPr>
          <p:cNvPr id="7" name="Google Shape;7;p1"/>
          <p:cNvSpPr txBox="1">
            <a:spLocks noGrp="1"/>
          </p:cNvSpPr>
          <p:nvPr>
            <p:ph type="body" idx="1"/>
          </p:nvPr>
        </p:nvSpPr>
        <p:spPr>
          <a:xfrm>
            <a:off x="311701"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dirty="0"/>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fld id="{00000000-1234-1234-1234-123412341234}" type="slidenum">
              <a:rPr lang="en" smtClean="0"/>
              <a:pPr/>
              <a:t>‹#›</a:t>
            </a:fld>
            <a:endParaRPr lang="en"/>
          </a:p>
        </p:txBody>
      </p:sp>
      <p:pic>
        <p:nvPicPr>
          <p:cNvPr id="5" name="Picture 2" descr="MIT Center for Real Estate Research and Publications - MIT - Center for  Real Estate Center for Real Estate">
            <a:extLst>
              <a:ext uri="{FF2B5EF4-FFF2-40B4-BE49-F238E27FC236}">
                <a16:creationId xmlns:a16="http://schemas.microsoft.com/office/drawing/2014/main" id="{9531981B-0414-C749-9A11-A042762E4643}"/>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22843" y="4788761"/>
            <a:ext cx="2209127" cy="31564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65" r:id="rId5"/>
    <p:sldLayoutId id="2147483667"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C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232.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6.sv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hyperlink" Target="https://www.sciencedirect.com/science/article/pii/B9780124017436000020#f0025"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hyperlink" Target="https://www.sciencedirect.com/science/article/pii/B9780124017436000020#f0025" TargetMode="External"/><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hyperlink" Target="https://ocw.mit.edu/help/faq-fair-use/" TargetMode="Externa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www.freddiemac.com/research/insight/20200910_unravelling_perceptions_of_flood_risk.page?" TargetMode="External"/><Relationship Id="rId7" Type="http://schemas.openxmlformats.org/officeDocument/2006/relationships/diagramColors" Target="../diagrams/colors1.xml"/><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hyperlink" Target="https://ocw.mit.edu/help/faq-fair-use/" TargetMode="External"/><Relationship Id="rId4" Type="http://schemas.openxmlformats.org/officeDocument/2006/relationships/diagramData" Target="../diagrams/data1.xml"/><Relationship Id="rId9" Type="http://schemas.openxmlformats.org/officeDocument/2006/relationships/image" Target="../media/image27.png"/></Relationships>
</file>

<file path=ppt/slides/_rels/slide22.xml.rels><?xml version="1.0" encoding="UTF-8" standalone="yes"?>
<Relationships xmlns="http://schemas.openxmlformats.org/package/2006/relationships"><Relationship Id="rId3" Type="http://schemas.openxmlformats.org/officeDocument/2006/relationships/hyperlink" Target="https://www.politico.com/news/2020/06/08/borrowed-time-climate-changemortgage-market-304130" TargetMode="External"/><Relationship Id="rId2" Type="http://schemas.openxmlformats.org/officeDocument/2006/relationships/notesSlide" Target="../notesSlides/notesSlide20.xml"/><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png"/><Relationship Id="rId4" Type="http://schemas.openxmlformats.org/officeDocument/2006/relationships/hyperlink" Target="https://ocw.mit.edu/help/faq-fair-use/"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s://ocw.mit.edu/help/faq-fair-use/" TargetMode="External"/><Relationship Id="rId5" Type="http://schemas.openxmlformats.org/officeDocument/2006/relationships/image" Target="https://images.squarespace-cdn.com/content/v1/633346c04e6fd4273e115a44/0833a506-25c6-4fb4-aba5-781123f5e566/hq_hor.png?format=500w" TargetMode="Externa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hyperlink" Target="https://ocw.mit.edu/help/faq-fair-use/"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hyperlink" Target="https://doi.org/10.1007/s11146-021-09838-0" TargetMode="Externa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ocw.mit.edu/help/faq-fair-use/"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hyperlink" Target="https://ocw.mit.edu/help/faq-fair-use/"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ocw.mit.edu/help/faq-fair-use/" TargetMode="Externa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hyperlink" Target="https://ocw.mit.edu/help/faq-fair-use/" TargetMode="Externa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hyperlink" Target="https://ocw.mit.edu/help/faq-fair-use/"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1.xml"/><Relationship Id="rId1" Type="http://schemas.openxmlformats.org/officeDocument/2006/relationships/slideLayout" Target="../slideLayouts/slideLayout5.xml"/><Relationship Id="rId4" Type="http://schemas.openxmlformats.org/officeDocument/2006/relationships/hyperlink" Target="https://ocw.mit.edu/help/faq-fair-use/"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hyperlink" Target="https://www.bain.com/insights/esg-investing-global-private-equity-report-2021/"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 Id="rId5" Type="http://schemas.openxmlformats.org/officeDocument/2006/relationships/hyperlink" Target="https://ocw.mit.edu/help/faq-fair-use/" TargetMode="External"/><Relationship Id="rId4" Type="http://schemas.openxmlformats.org/officeDocument/2006/relationships/image" Target="../media/image46.png"/></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ocw.mit.edu/help/faq-fair-use/" TargetMode="External"/><Relationship Id="rId4" Type="http://schemas.openxmlformats.org/officeDocument/2006/relationships/image" Target="../media/image48.png"/></Relationships>
</file>

<file path=ppt/slides/_rels/slide39.xml.rels><?xml version="1.0" encoding="UTF-8" standalone="yes"?>
<Relationships xmlns="http://schemas.openxmlformats.org/package/2006/relationships"><Relationship Id="rId3" Type="http://schemas.openxmlformats.org/officeDocument/2006/relationships/hyperlink" Target="https://ocw.mit.edu/help/faq-fair-use/"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https://ocw.mit.edu/help/faq-fair-use/"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hyperlink" Target="https://ocw.mit.edu/help/faq-fair-us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hyperlink" Target="https://ocw.mit.edu/help/faq-fair-u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ocw.mit.edu/help/faq-fair-use/" TargetMode="Externa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60.png"/><Relationship Id="rId13" Type="http://schemas.openxmlformats.org/officeDocument/2006/relationships/image" Target="../media/image210.png"/><Relationship Id="rId3" Type="http://schemas.openxmlformats.org/officeDocument/2006/relationships/image" Target="../media/image18.png"/><Relationship Id="rId7" Type="http://schemas.openxmlformats.org/officeDocument/2006/relationships/image" Target="../media/image150.png"/><Relationship Id="rId12" Type="http://schemas.openxmlformats.org/officeDocument/2006/relationships/image" Target="../media/image200.png"/><Relationship Id="rId2" Type="http://schemas.openxmlformats.org/officeDocument/2006/relationships/notesSlide" Target="../notesSlides/notesSlide6.xml"/><Relationship Id="rId16" Type="http://schemas.openxmlformats.org/officeDocument/2006/relationships/image" Target="../media/image240.png"/><Relationship Id="rId1" Type="http://schemas.openxmlformats.org/officeDocument/2006/relationships/slideLayout" Target="../slideLayouts/slideLayout5.xml"/><Relationship Id="rId6" Type="http://schemas.openxmlformats.org/officeDocument/2006/relationships/image" Target="../media/image140.png"/><Relationship Id="rId11" Type="http://schemas.openxmlformats.org/officeDocument/2006/relationships/image" Target="../media/image21.svg"/><Relationship Id="rId5" Type="http://schemas.openxmlformats.org/officeDocument/2006/relationships/image" Target="../media/image131.png"/><Relationship Id="rId15" Type="http://schemas.openxmlformats.org/officeDocument/2006/relationships/image" Target="../media/image230.png"/><Relationship Id="rId10" Type="http://schemas.openxmlformats.org/officeDocument/2006/relationships/image" Target="../media/image19.png"/><Relationship Id="rId4" Type="http://schemas.openxmlformats.org/officeDocument/2006/relationships/image" Target="../media/image19.svg"/><Relationship Id="rId9" Type="http://schemas.openxmlformats.org/officeDocument/2006/relationships/image" Target="../media/image170.png"/><Relationship Id="rId14" Type="http://schemas.openxmlformats.org/officeDocument/2006/relationships/image" Target="../media/image220.png"/></Relationships>
</file>

<file path=ppt/slides/_rels/slide8.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18.png"/><Relationship Id="rId7" Type="http://schemas.openxmlformats.org/officeDocument/2006/relationships/image" Target="../media/image21.png"/><Relationship Id="rId12" Type="http://schemas.openxmlformats.org/officeDocument/2006/relationships/image" Target="../media/image29.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3.svg"/><Relationship Id="rId11" Type="http://schemas.openxmlformats.org/officeDocument/2006/relationships/image" Target="../media/image23.png"/><Relationship Id="rId5" Type="http://schemas.openxmlformats.org/officeDocument/2006/relationships/image" Target="../media/image20.png"/><Relationship Id="rId10" Type="http://schemas.openxmlformats.org/officeDocument/2006/relationships/image" Target="../media/image27.svg"/><Relationship Id="rId4" Type="http://schemas.openxmlformats.org/officeDocument/2006/relationships/image" Target="../media/image19.sv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5253" y="744575"/>
            <a:ext cx="8520600" cy="2052600"/>
          </a:xfrm>
          <a:prstGeom prst="rect">
            <a:avLst/>
          </a:prstGeom>
        </p:spPr>
        <p:txBody>
          <a:bodyPr spcFirstLastPara="1" wrap="square" lIns="91425" tIns="91425" rIns="91425" bIns="91425" anchor="b" anchorCtr="0">
            <a:noAutofit/>
          </a:bodyPr>
          <a:lstStyle/>
          <a:p>
            <a:r>
              <a:rPr lang="zh-CN" altLang="en-US" sz="2800" dirty="0">
                <a:latin typeface="Baskerville"/>
                <a:ea typeface="Tahoma" panose="020B0604030504040204" pitchFamily="34" charset="0"/>
                <a:cs typeface="Tahoma" panose="020B0604030504040204" pitchFamily="34" charset="0"/>
              </a:rPr>
              <a:t> </a:t>
            </a:r>
            <a:r>
              <a:rPr lang="en-US" altLang="zh-CN" sz="2800" dirty="0">
                <a:latin typeface="Baskerville"/>
                <a:ea typeface="Tahoma" panose="020B0604030504040204" pitchFamily="34" charset="0"/>
                <a:cs typeface="Tahoma" panose="020B0604030504040204" pitchFamily="34" charset="0"/>
              </a:rPr>
              <a:t>SRE</a:t>
            </a:r>
            <a:r>
              <a:rPr lang="zh-CN" altLang="en-US" sz="2800" dirty="0">
                <a:latin typeface="Baskerville"/>
                <a:ea typeface="Tahoma" panose="020B0604030504040204" pitchFamily="34" charset="0"/>
                <a:cs typeface="Tahoma" panose="020B0604030504040204" pitchFamily="34" charset="0"/>
              </a:rPr>
              <a:t> </a:t>
            </a:r>
            <a:r>
              <a:rPr lang="en-US" altLang="zh-CN" sz="2800" dirty="0">
                <a:latin typeface="Baskerville"/>
                <a:ea typeface="Tahoma" panose="020B0604030504040204" pitchFamily="34" charset="0"/>
                <a:cs typeface="Tahoma" panose="020B0604030504040204" pitchFamily="34" charset="0"/>
              </a:rPr>
              <a:t>Economics</a:t>
            </a:r>
            <a:r>
              <a:rPr lang="zh-CN" altLang="en-US" sz="2800" dirty="0">
                <a:latin typeface="Baskerville"/>
                <a:ea typeface="Tahoma" panose="020B0604030504040204" pitchFamily="34" charset="0"/>
                <a:cs typeface="Tahoma" panose="020B0604030504040204" pitchFamily="34" charset="0"/>
              </a:rPr>
              <a:t> </a:t>
            </a:r>
            <a:r>
              <a:rPr lang="en" sz="2800" dirty="0">
                <a:latin typeface="Baskerville"/>
                <a:ea typeface="Tahoma" panose="020B0604030504040204" pitchFamily="34" charset="0"/>
                <a:cs typeface="Tahoma" panose="020B0604030504040204" pitchFamily="34" charset="0"/>
              </a:rPr>
              <a:t>Lecture </a:t>
            </a:r>
            <a:r>
              <a:rPr lang="en-US" altLang="zh-CN" sz="2800" dirty="0">
                <a:latin typeface="Baskerville"/>
                <a:ea typeface="Tahoma" panose="020B0604030504040204" pitchFamily="34" charset="0"/>
                <a:cs typeface="Tahoma" panose="020B0604030504040204" pitchFamily="34" charset="0"/>
              </a:rPr>
              <a:t>9</a:t>
            </a:r>
            <a:r>
              <a:rPr lang="en" sz="3600" dirty="0">
                <a:latin typeface="Baskerville"/>
                <a:ea typeface="Tahoma" panose="020B0604030504040204" pitchFamily="34" charset="0"/>
                <a:cs typeface="Tahoma" panose="020B0604030504040204" pitchFamily="34" charset="0"/>
              </a:rPr>
              <a:t/>
            </a:r>
            <a:br>
              <a:rPr lang="en" sz="3600" dirty="0">
                <a:latin typeface="Baskerville"/>
                <a:ea typeface="Tahoma" panose="020B0604030504040204" pitchFamily="34" charset="0"/>
                <a:cs typeface="Tahoma" panose="020B0604030504040204" pitchFamily="34" charset="0"/>
              </a:rPr>
            </a:br>
            <a:endParaRPr sz="3600" dirty="0">
              <a:latin typeface="Baskerville"/>
              <a:ea typeface="Tahoma" panose="020B0604030504040204" pitchFamily="34" charset="0"/>
              <a:cs typeface="Tahoma" panose="020B0604030504040204" pitchFamily="34" charset="0"/>
            </a:endParaRPr>
          </a:p>
          <a:p>
            <a:r>
              <a:rPr lang="en-US" altLang="zh-CN" sz="4000" dirty="0">
                <a:solidFill>
                  <a:srgbClr val="980000"/>
                </a:solidFill>
                <a:latin typeface="Baskerville"/>
                <a:ea typeface="Tahoma" panose="020B0604030504040204" pitchFamily="34" charset="0"/>
                <a:cs typeface="Tahoma" panose="020B0604030504040204" pitchFamily="34" charset="0"/>
              </a:rPr>
              <a:t>Financing Sustainable Real Estate </a:t>
            </a:r>
            <a:br>
              <a:rPr lang="en-US" altLang="zh-CN" sz="4000" dirty="0">
                <a:solidFill>
                  <a:srgbClr val="980000"/>
                </a:solidFill>
                <a:latin typeface="Baskerville"/>
                <a:ea typeface="Tahoma" panose="020B0604030504040204" pitchFamily="34" charset="0"/>
                <a:cs typeface="Tahoma" panose="020B0604030504040204" pitchFamily="34" charset="0"/>
              </a:rPr>
            </a:br>
            <a:r>
              <a:rPr lang="en-US" altLang="zh-CN" sz="4000" dirty="0">
                <a:solidFill>
                  <a:srgbClr val="980000"/>
                </a:solidFill>
                <a:latin typeface="Baskerville"/>
                <a:ea typeface="Tahoma" panose="020B0604030504040204" pitchFamily="34" charset="0"/>
                <a:cs typeface="Tahoma" panose="020B0604030504040204" pitchFamily="34" charset="0"/>
              </a:rPr>
              <a:t>at the Asset Level </a:t>
            </a:r>
            <a:endParaRPr sz="4000" dirty="0">
              <a:solidFill>
                <a:srgbClr val="980000"/>
              </a:solidFill>
              <a:latin typeface="Baskerville"/>
              <a:ea typeface="Tahoma" panose="020B0604030504040204" pitchFamily="34" charset="0"/>
              <a:cs typeface="Tahoma" panose="020B0604030504040204" pitchFamily="34" charset="0"/>
            </a:endParaRPr>
          </a:p>
        </p:txBody>
      </p:sp>
      <p:sp>
        <p:nvSpPr>
          <p:cNvPr id="55" name="Google Shape;55;p13"/>
          <p:cNvSpPr txBox="1">
            <a:spLocks noGrp="1"/>
          </p:cNvSpPr>
          <p:nvPr>
            <p:ph type="subTitle" idx="1"/>
          </p:nvPr>
        </p:nvSpPr>
        <p:spPr>
          <a:xfrm>
            <a:off x="311700" y="3391474"/>
            <a:ext cx="8520600" cy="792600"/>
          </a:xfrm>
          <a:prstGeom prst="rect">
            <a:avLst/>
          </a:prstGeom>
        </p:spPr>
        <p:txBody>
          <a:bodyPr spcFirstLastPara="1" wrap="square" lIns="91425" tIns="91425" rIns="91425" bIns="91425" anchor="t" anchorCtr="0">
            <a:noAutofit/>
          </a:bodyPr>
          <a:lstStyle/>
          <a:p>
            <a:pPr marL="0" indent="0"/>
            <a:r>
              <a:rPr lang="en-US" altLang="zh-CN" dirty="0">
                <a:latin typeface="Baskerville"/>
                <a:ea typeface="Tahoma" panose="020B0604030504040204" pitchFamily="34" charset="0"/>
                <a:cs typeface="Tahoma" panose="020B0604030504040204" pitchFamily="34" charset="0"/>
              </a:rPr>
              <a:t>Siqi</a:t>
            </a:r>
            <a:r>
              <a:rPr lang="zh-CN" altLang="en-US" dirty="0">
                <a:latin typeface="Baskerville"/>
                <a:cs typeface="Tahoma" panose="020B0604030504040204" pitchFamily="34" charset="0"/>
              </a:rPr>
              <a:t> </a:t>
            </a:r>
            <a:r>
              <a:rPr lang="en-US" altLang="zh-CN" dirty="0">
                <a:latin typeface="Baskerville"/>
                <a:ea typeface="Tahoma" panose="020B0604030504040204" pitchFamily="34" charset="0"/>
                <a:cs typeface="Tahoma" panose="020B0604030504040204" pitchFamily="34" charset="0"/>
              </a:rPr>
              <a:t>Zheng </a:t>
            </a:r>
          </a:p>
          <a:p>
            <a:pPr marL="0" indent="0"/>
            <a:endParaRPr lang="en-US" altLang="zh-CN" dirty="0">
              <a:latin typeface="Baskerville"/>
              <a:ea typeface="Tahoma" panose="020B0604030504040204" pitchFamily="34" charset="0"/>
              <a:cs typeface="Tahoma" panose="020B0604030504040204" pitchFamily="34" charset="0"/>
            </a:endParaRPr>
          </a:p>
          <a:p>
            <a:pPr marL="0" indent="0"/>
            <a:r>
              <a:rPr lang="en-US" altLang="zh-CN" sz="2000" dirty="0">
                <a:latin typeface="Baskerville"/>
                <a:ea typeface="Tahoma" panose="020B0604030504040204" pitchFamily="34" charset="0"/>
                <a:cs typeface="Tahoma" panose="020B0604030504040204" pitchFamily="34" charset="0"/>
              </a:rPr>
              <a:t>(MIT</a:t>
            </a:r>
            <a:r>
              <a:rPr lang="zh-CN" altLang="en-US" sz="2000" dirty="0">
                <a:latin typeface="Baskerville"/>
                <a:cs typeface="Tahoma" panose="020B0604030504040204" pitchFamily="34" charset="0"/>
              </a:rPr>
              <a:t> </a:t>
            </a:r>
            <a:r>
              <a:rPr lang="en-US" altLang="zh-CN" sz="2000" dirty="0">
                <a:latin typeface="Baskerville"/>
                <a:ea typeface="Tahoma" panose="020B0604030504040204" pitchFamily="34" charset="0"/>
                <a:cs typeface="Tahoma" panose="020B0604030504040204" pitchFamily="34" charset="0"/>
              </a:rPr>
              <a:t>Center</a:t>
            </a:r>
            <a:r>
              <a:rPr lang="zh-CN" altLang="en-US" sz="2000" dirty="0">
                <a:latin typeface="Baskerville"/>
                <a:cs typeface="Tahoma" panose="020B0604030504040204" pitchFamily="34" charset="0"/>
              </a:rPr>
              <a:t> </a:t>
            </a:r>
            <a:r>
              <a:rPr lang="en-US" altLang="zh-CN" sz="2000" dirty="0">
                <a:latin typeface="Baskerville"/>
                <a:ea typeface="Tahoma" panose="020B0604030504040204" pitchFamily="34" charset="0"/>
                <a:cs typeface="Tahoma" panose="020B0604030504040204" pitchFamily="34" charset="0"/>
              </a:rPr>
              <a:t>for</a:t>
            </a:r>
            <a:r>
              <a:rPr lang="zh-CN" altLang="en-US" sz="2000" dirty="0">
                <a:latin typeface="Baskerville"/>
                <a:cs typeface="Tahoma" panose="020B0604030504040204" pitchFamily="34" charset="0"/>
              </a:rPr>
              <a:t> </a:t>
            </a:r>
            <a:r>
              <a:rPr lang="en-US" altLang="zh-CN" sz="2000" dirty="0">
                <a:latin typeface="Baskerville"/>
                <a:ea typeface="Tahoma" panose="020B0604030504040204" pitchFamily="34" charset="0"/>
                <a:cs typeface="Tahoma" panose="020B0604030504040204" pitchFamily="34" charset="0"/>
              </a:rPr>
              <a:t>Real</a:t>
            </a:r>
            <a:r>
              <a:rPr lang="zh-CN" altLang="en-US" sz="2000" dirty="0">
                <a:latin typeface="Baskerville"/>
                <a:cs typeface="Tahoma" panose="020B0604030504040204" pitchFamily="34" charset="0"/>
              </a:rPr>
              <a:t> </a:t>
            </a:r>
            <a:r>
              <a:rPr lang="en-US" altLang="zh-CN" sz="2000" dirty="0">
                <a:latin typeface="Baskerville"/>
                <a:ea typeface="Tahoma" panose="020B0604030504040204" pitchFamily="34" charset="0"/>
                <a:cs typeface="Tahoma" panose="020B0604030504040204" pitchFamily="34" charset="0"/>
              </a:rPr>
              <a:t>Estate)</a:t>
            </a:r>
            <a:endParaRPr sz="2000" dirty="0">
              <a:latin typeface="Baskerville"/>
              <a:ea typeface="Tahoma" panose="020B0604030504040204" pitchFamily="34" charset="0"/>
              <a:cs typeface="Tahoma" panose="020B060403050404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1C7CD-8358-419F-BA31-4AE758D16014}"/>
              </a:ext>
            </a:extLst>
          </p:cNvPr>
          <p:cNvSpPr txBox="1"/>
          <p:nvPr/>
        </p:nvSpPr>
        <p:spPr>
          <a:xfrm>
            <a:off x="471807" y="871899"/>
            <a:ext cx="6261651" cy="400110"/>
          </a:xfrm>
          <a:prstGeom prst="rect">
            <a:avLst/>
          </a:prstGeom>
          <a:noFill/>
        </p:spPr>
        <p:txBody>
          <a:bodyPr wrap="none" rtlCol="0">
            <a:spAutoFit/>
          </a:bodyPr>
          <a:lstStyle/>
          <a:p>
            <a:r>
              <a:rPr lang="en-US" altLang="zh-CN" sz="2000" b="1" dirty="0">
                <a:latin typeface="Baskerville"/>
              </a:rPr>
              <a:t>Portfolio Theory – when there is no green building</a:t>
            </a:r>
          </a:p>
        </p:txBody>
      </p:sp>
      <p:cxnSp>
        <p:nvCxnSpPr>
          <p:cNvPr id="4" name="Straight Arrow Connector 3">
            <a:extLst>
              <a:ext uri="{FF2B5EF4-FFF2-40B4-BE49-F238E27FC236}">
                <a16:creationId xmlns:a16="http://schemas.microsoft.com/office/drawing/2014/main" id="{F8BB3B9F-3708-4F9C-B6B8-CD5793ADC05F}"/>
              </a:ext>
            </a:extLst>
          </p:cNvPr>
          <p:cNvCxnSpPr>
            <a:cxnSpLocks/>
          </p:cNvCxnSpPr>
          <p:nvPr/>
        </p:nvCxnSpPr>
        <p:spPr>
          <a:xfrm>
            <a:off x="673675" y="4341263"/>
            <a:ext cx="3154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B585823-091E-40E2-B458-046BFBBC898F}"/>
              </a:ext>
            </a:extLst>
          </p:cNvPr>
          <p:cNvCxnSpPr>
            <a:cxnSpLocks/>
          </p:cNvCxnSpPr>
          <p:nvPr/>
        </p:nvCxnSpPr>
        <p:spPr>
          <a:xfrm flipH="1" flipV="1">
            <a:off x="663686" y="1941320"/>
            <a:ext cx="12096" cy="2399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85E790A-9541-4958-9680-B97256B16128}"/>
              </a:ext>
            </a:extLst>
          </p:cNvPr>
          <p:cNvSpPr txBox="1"/>
          <p:nvPr/>
        </p:nvSpPr>
        <p:spPr>
          <a:xfrm>
            <a:off x="1984034" y="4401084"/>
            <a:ext cx="534121" cy="307777"/>
          </a:xfrm>
          <a:prstGeom prst="rect">
            <a:avLst/>
          </a:prstGeom>
          <a:noFill/>
        </p:spPr>
        <p:txBody>
          <a:bodyPr wrap="none" rtlCol="0">
            <a:spAutoFit/>
          </a:bodyPr>
          <a:lstStyle/>
          <a:p>
            <a:r>
              <a:rPr lang="en-US" altLang="zh-CN" dirty="0"/>
              <a:t>Risk</a:t>
            </a:r>
            <a:endParaRPr lang="zh-CN" altLang="en-US" dirty="0"/>
          </a:p>
        </p:txBody>
      </p:sp>
      <p:sp>
        <p:nvSpPr>
          <p:cNvPr id="10" name="TextBox 9">
            <a:extLst>
              <a:ext uri="{FF2B5EF4-FFF2-40B4-BE49-F238E27FC236}">
                <a16:creationId xmlns:a16="http://schemas.microsoft.com/office/drawing/2014/main" id="{C8920153-A644-4E12-B0A5-CEBE4C0C2246}"/>
              </a:ext>
            </a:extLst>
          </p:cNvPr>
          <p:cNvSpPr txBox="1"/>
          <p:nvPr/>
        </p:nvSpPr>
        <p:spPr>
          <a:xfrm>
            <a:off x="152347" y="1660440"/>
            <a:ext cx="1707372" cy="523220"/>
          </a:xfrm>
          <a:prstGeom prst="rect">
            <a:avLst/>
          </a:prstGeom>
          <a:noFill/>
        </p:spPr>
        <p:txBody>
          <a:bodyPr wrap="square" rtlCol="0">
            <a:spAutoFit/>
          </a:bodyPr>
          <a:lstStyle/>
          <a:p>
            <a:r>
              <a:rPr lang="en-US" altLang="zh-CN" dirty="0"/>
              <a:t>Expected Return</a:t>
            </a:r>
          </a:p>
          <a:p>
            <a:r>
              <a:rPr lang="en-US" altLang="zh-CN" dirty="0"/>
              <a:t>E(r)</a:t>
            </a:r>
            <a:endParaRPr lang="zh-CN" altLang="en-US" dirty="0"/>
          </a:p>
        </p:txBody>
      </p:sp>
      <p:sp>
        <p:nvSpPr>
          <p:cNvPr id="9" name="Oval 8">
            <a:extLst>
              <a:ext uri="{FF2B5EF4-FFF2-40B4-BE49-F238E27FC236}">
                <a16:creationId xmlns:a16="http://schemas.microsoft.com/office/drawing/2014/main" id="{9374CB00-383E-4679-A8EF-C7D381821EF6}"/>
              </a:ext>
            </a:extLst>
          </p:cNvPr>
          <p:cNvSpPr/>
          <p:nvPr/>
        </p:nvSpPr>
        <p:spPr>
          <a:xfrm>
            <a:off x="1290415" y="37857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37579E73-893A-47E6-BFCC-1AA107EF1EA5}"/>
              </a:ext>
            </a:extLst>
          </p:cNvPr>
          <p:cNvSpPr/>
          <p:nvPr/>
        </p:nvSpPr>
        <p:spPr>
          <a:xfrm>
            <a:off x="2183570" y="323960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Oval 12">
            <a:extLst>
              <a:ext uri="{FF2B5EF4-FFF2-40B4-BE49-F238E27FC236}">
                <a16:creationId xmlns:a16="http://schemas.microsoft.com/office/drawing/2014/main" id="{6333B6D6-0F2B-4B06-9980-47E848F259A5}"/>
              </a:ext>
            </a:extLst>
          </p:cNvPr>
          <p:cNvSpPr/>
          <p:nvPr/>
        </p:nvSpPr>
        <p:spPr>
          <a:xfrm>
            <a:off x="3057970" y="257175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C81D909-3021-4901-9F69-95802C748D5F}"/>
              </a:ext>
            </a:extLst>
          </p:cNvPr>
          <p:cNvSpPr txBox="1"/>
          <p:nvPr/>
        </p:nvSpPr>
        <p:spPr>
          <a:xfrm>
            <a:off x="1187121" y="3857528"/>
            <a:ext cx="603050" cy="307777"/>
          </a:xfrm>
          <a:prstGeom prst="rect">
            <a:avLst/>
          </a:prstGeom>
          <a:noFill/>
        </p:spPr>
        <p:txBody>
          <a:bodyPr wrap="none" rtlCol="0">
            <a:spAutoFit/>
          </a:bodyPr>
          <a:lstStyle/>
          <a:p>
            <a:r>
              <a:rPr lang="en-US" altLang="zh-CN" dirty="0"/>
              <a:t>Bond</a:t>
            </a:r>
            <a:endParaRPr lang="zh-CN" altLang="en-US" dirty="0"/>
          </a:p>
        </p:txBody>
      </p:sp>
      <p:sp>
        <p:nvSpPr>
          <p:cNvPr id="15" name="TextBox 14">
            <a:extLst>
              <a:ext uri="{FF2B5EF4-FFF2-40B4-BE49-F238E27FC236}">
                <a16:creationId xmlns:a16="http://schemas.microsoft.com/office/drawing/2014/main" id="{12B0C066-77B1-4EBE-A2A9-2527CFE33428}"/>
              </a:ext>
            </a:extLst>
          </p:cNvPr>
          <p:cNvSpPr txBox="1"/>
          <p:nvPr/>
        </p:nvSpPr>
        <p:spPr>
          <a:xfrm>
            <a:off x="2183570" y="3326531"/>
            <a:ext cx="1470274" cy="307777"/>
          </a:xfrm>
          <a:prstGeom prst="rect">
            <a:avLst/>
          </a:prstGeom>
          <a:noFill/>
        </p:spPr>
        <p:txBody>
          <a:bodyPr wrap="none" rtlCol="0">
            <a:spAutoFit/>
          </a:bodyPr>
          <a:lstStyle/>
          <a:p>
            <a:r>
              <a:rPr lang="en-US" altLang="zh-CN" dirty="0"/>
              <a:t>Brown Buildings</a:t>
            </a:r>
            <a:endParaRPr lang="zh-CN" altLang="en-US" dirty="0"/>
          </a:p>
        </p:txBody>
      </p:sp>
      <p:sp>
        <p:nvSpPr>
          <p:cNvPr id="16" name="TextBox 15">
            <a:extLst>
              <a:ext uri="{FF2B5EF4-FFF2-40B4-BE49-F238E27FC236}">
                <a16:creationId xmlns:a16="http://schemas.microsoft.com/office/drawing/2014/main" id="{BF380D0F-9C68-44B4-9D1F-E775406888AB}"/>
              </a:ext>
            </a:extLst>
          </p:cNvPr>
          <p:cNvSpPr txBox="1"/>
          <p:nvPr/>
        </p:nvSpPr>
        <p:spPr>
          <a:xfrm>
            <a:off x="3103689" y="2594609"/>
            <a:ext cx="893193" cy="307777"/>
          </a:xfrm>
          <a:prstGeom prst="rect">
            <a:avLst/>
          </a:prstGeom>
          <a:noFill/>
        </p:spPr>
        <p:txBody>
          <a:bodyPr wrap="none" rtlCol="0">
            <a:spAutoFit/>
          </a:bodyPr>
          <a:lstStyle/>
          <a:p>
            <a:r>
              <a:rPr lang="en-US" altLang="zh-CN" dirty="0"/>
              <a:t>S&amp;P 500</a:t>
            </a:r>
            <a:endParaRPr lang="zh-CN" altLang="en-US" dirty="0"/>
          </a:p>
        </p:txBody>
      </p:sp>
      <p:sp>
        <p:nvSpPr>
          <p:cNvPr id="19" name="Freeform: Shape 18">
            <a:extLst>
              <a:ext uri="{FF2B5EF4-FFF2-40B4-BE49-F238E27FC236}">
                <a16:creationId xmlns:a16="http://schemas.microsoft.com/office/drawing/2014/main" id="{7CC08F78-FF68-4F8C-B645-ECB208806141}"/>
              </a:ext>
            </a:extLst>
          </p:cNvPr>
          <p:cNvSpPr/>
          <p:nvPr/>
        </p:nvSpPr>
        <p:spPr>
          <a:xfrm>
            <a:off x="1020813" y="3255948"/>
            <a:ext cx="1192548" cy="538385"/>
          </a:xfrm>
          <a:custGeom>
            <a:avLst/>
            <a:gdLst>
              <a:gd name="connsiteX0" fmla="*/ 278148 w 1192548"/>
              <a:gd name="connsiteY0" fmla="*/ 538385 h 538385"/>
              <a:gd name="connsiteX1" fmla="*/ 55957 w 1192548"/>
              <a:gd name="connsiteY1" fmla="*/ 222190 h 538385"/>
              <a:gd name="connsiteX2" fmla="*/ 1192548 w 1192548"/>
              <a:gd name="connsiteY2" fmla="*/ 0 h 538385"/>
            </a:gdLst>
            <a:ahLst/>
            <a:cxnLst>
              <a:cxn ang="0">
                <a:pos x="connsiteX0" y="connsiteY0"/>
              </a:cxn>
              <a:cxn ang="0">
                <a:pos x="connsiteX1" y="connsiteY1"/>
              </a:cxn>
              <a:cxn ang="0">
                <a:pos x="connsiteX2" y="connsiteY2"/>
              </a:cxn>
            </a:cxnLst>
            <a:rect l="l" t="t" r="r" b="b"/>
            <a:pathLst>
              <a:path w="1192548" h="538385">
                <a:moveTo>
                  <a:pt x="278148" y="538385"/>
                </a:moveTo>
                <a:cubicBezTo>
                  <a:pt x="90852" y="425153"/>
                  <a:pt x="-96443" y="311921"/>
                  <a:pt x="55957" y="222190"/>
                </a:cubicBezTo>
                <a:cubicBezTo>
                  <a:pt x="208357" y="132459"/>
                  <a:pt x="700452" y="66229"/>
                  <a:pt x="1192548"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Freeform: Shape 21">
            <a:extLst>
              <a:ext uri="{FF2B5EF4-FFF2-40B4-BE49-F238E27FC236}">
                <a16:creationId xmlns:a16="http://schemas.microsoft.com/office/drawing/2014/main" id="{88C8A743-234D-46F6-A33B-A190028630D5}"/>
              </a:ext>
            </a:extLst>
          </p:cNvPr>
          <p:cNvSpPr/>
          <p:nvPr/>
        </p:nvSpPr>
        <p:spPr>
          <a:xfrm>
            <a:off x="1930484" y="2540318"/>
            <a:ext cx="1163094" cy="724176"/>
          </a:xfrm>
          <a:custGeom>
            <a:avLst/>
            <a:gdLst>
              <a:gd name="connsiteX0" fmla="*/ 206211 w 1086428"/>
              <a:gd name="connsiteY0" fmla="*/ 683663 h 683663"/>
              <a:gd name="connsiteX1" fmla="*/ 60932 w 1086428"/>
              <a:gd name="connsiteY1" fmla="*/ 316194 h 683663"/>
              <a:gd name="connsiteX2" fmla="*/ 1086428 w 1086428"/>
              <a:gd name="connsiteY2" fmla="*/ 0 h 683663"/>
            </a:gdLst>
            <a:ahLst/>
            <a:cxnLst>
              <a:cxn ang="0">
                <a:pos x="connsiteX0" y="connsiteY0"/>
              </a:cxn>
              <a:cxn ang="0">
                <a:pos x="connsiteX1" y="connsiteY1"/>
              </a:cxn>
              <a:cxn ang="0">
                <a:pos x="connsiteX2" y="connsiteY2"/>
              </a:cxn>
            </a:cxnLst>
            <a:rect l="l" t="t" r="r" b="b"/>
            <a:pathLst>
              <a:path w="1086428" h="683663">
                <a:moveTo>
                  <a:pt x="206211" y="683663"/>
                </a:moveTo>
                <a:cubicBezTo>
                  <a:pt x="60220" y="556900"/>
                  <a:pt x="-85771" y="430138"/>
                  <a:pt x="60932" y="316194"/>
                </a:cubicBezTo>
                <a:cubicBezTo>
                  <a:pt x="207635" y="202250"/>
                  <a:pt x="647031" y="101125"/>
                  <a:pt x="1086428"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Freeform: Shape 22">
            <a:extLst>
              <a:ext uri="{FF2B5EF4-FFF2-40B4-BE49-F238E27FC236}">
                <a16:creationId xmlns:a16="http://schemas.microsoft.com/office/drawing/2014/main" id="{5F4709B8-4D7A-490D-A19C-F8C4BB674196}"/>
              </a:ext>
            </a:extLst>
          </p:cNvPr>
          <p:cNvSpPr/>
          <p:nvPr/>
        </p:nvSpPr>
        <p:spPr>
          <a:xfrm>
            <a:off x="982766" y="2563738"/>
            <a:ext cx="2110812" cy="991312"/>
          </a:xfrm>
          <a:custGeom>
            <a:avLst/>
            <a:gdLst>
              <a:gd name="connsiteX0" fmla="*/ 0 w 2110812"/>
              <a:gd name="connsiteY0" fmla="*/ 991312 h 991312"/>
              <a:gd name="connsiteX1" fmla="*/ 1128045 w 2110812"/>
              <a:gd name="connsiteY1" fmla="*/ 188008 h 991312"/>
              <a:gd name="connsiteX2" fmla="*/ 2110812 w 2110812"/>
              <a:gd name="connsiteY2" fmla="*/ 0 h 991312"/>
            </a:gdLst>
            <a:ahLst/>
            <a:cxnLst>
              <a:cxn ang="0">
                <a:pos x="connsiteX0" y="connsiteY0"/>
              </a:cxn>
              <a:cxn ang="0">
                <a:pos x="connsiteX1" y="connsiteY1"/>
              </a:cxn>
              <a:cxn ang="0">
                <a:pos x="connsiteX2" y="connsiteY2"/>
              </a:cxn>
            </a:cxnLst>
            <a:rect l="l" t="t" r="r" b="b"/>
            <a:pathLst>
              <a:path w="2110812" h="991312">
                <a:moveTo>
                  <a:pt x="0" y="991312"/>
                </a:moveTo>
                <a:cubicBezTo>
                  <a:pt x="388121" y="672269"/>
                  <a:pt x="776243" y="353227"/>
                  <a:pt x="1128045" y="188008"/>
                </a:cubicBezTo>
                <a:cubicBezTo>
                  <a:pt x="1479847" y="22789"/>
                  <a:pt x="1795329" y="11394"/>
                  <a:pt x="2110812"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2780B369-BE30-43AE-8183-40B2DA52E15D}"/>
              </a:ext>
            </a:extLst>
          </p:cNvPr>
          <p:cNvSpPr txBox="1"/>
          <p:nvPr/>
        </p:nvSpPr>
        <p:spPr>
          <a:xfrm>
            <a:off x="2806331" y="2213516"/>
            <a:ext cx="1487908" cy="307777"/>
          </a:xfrm>
          <a:prstGeom prst="rect">
            <a:avLst/>
          </a:prstGeom>
          <a:noFill/>
        </p:spPr>
        <p:txBody>
          <a:bodyPr wrap="none" rtlCol="0">
            <a:spAutoFit/>
          </a:bodyPr>
          <a:lstStyle/>
          <a:p>
            <a:r>
              <a:rPr lang="en-US" altLang="zh-CN" dirty="0">
                <a:solidFill>
                  <a:schemeClr val="accent1">
                    <a:lumMod val="50000"/>
                  </a:schemeClr>
                </a:solidFill>
              </a:rPr>
              <a:t>Efficient Frontier</a:t>
            </a:r>
            <a:endParaRPr lang="zh-CN" altLang="en-US" dirty="0">
              <a:solidFill>
                <a:schemeClr val="accent1">
                  <a:lumMod val="50000"/>
                </a:schemeClr>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0361A3-F873-4C87-BEB7-892573CDB2E8}"/>
                  </a:ext>
                </a:extLst>
              </p:cNvPr>
              <p:cNvSpPr txBox="1"/>
              <p:nvPr/>
            </p:nvSpPr>
            <p:spPr>
              <a:xfrm>
                <a:off x="4492575" y="1553994"/>
                <a:ext cx="4461466" cy="3143874"/>
              </a:xfrm>
              <a:prstGeom prst="rect">
                <a:avLst/>
              </a:prstGeom>
              <a:noFill/>
            </p:spPr>
            <p:txBody>
              <a:bodyPr wrap="square" rtlCol="0">
                <a:spAutoFit/>
              </a:bodyPr>
              <a:lstStyle/>
              <a:p>
                <a:r>
                  <a:rPr lang="en-US" altLang="zh-CN" sz="1800" b="1" dirty="0">
                    <a:latin typeface="Baskerville"/>
                  </a:rPr>
                  <a:t>Efficient Frontier</a:t>
                </a:r>
                <a:r>
                  <a:rPr lang="en-US" altLang="zh-CN" sz="1800" dirty="0">
                    <a:latin typeface="Baskerville"/>
                  </a:rPr>
                  <a:t>: Risk/return</a:t>
                </a:r>
                <a:r>
                  <a:rPr lang="zh-CN" altLang="en-US" sz="1800" dirty="0">
                    <a:latin typeface="Baskerville"/>
                  </a:rPr>
                  <a:t> </a:t>
                </a:r>
                <a:r>
                  <a:rPr lang="en-US" altLang="zh-CN" sz="1800" dirty="0">
                    <a:latin typeface="Baskerville"/>
                  </a:rPr>
                  <a:t>possibilities</a:t>
                </a:r>
                <a:r>
                  <a:rPr lang="zh-CN" altLang="en-US" sz="1800" dirty="0">
                    <a:latin typeface="Baskerville"/>
                  </a:rPr>
                  <a:t> </a:t>
                </a:r>
                <a:r>
                  <a:rPr lang="en-US" altLang="zh-CN" sz="1800" dirty="0">
                    <a:latin typeface="Baskerville"/>
                  </a:rPr>
                  <a:t>associated</a:t>
                </a:r>
                <a:r>
                  <a:rPr lang="zh-CN" altLang="en-US" sz="1800" dirty="0">
                    <a:latin typeface="Baskerville"/>
                  </a:rPr>
                  <a:t> </a:t>
                </a:r>
                <a:r>
                  <a:rPr lang="en-US" altLang="zh-CN" sz="1800" dirty="0">
                    <a:latin typeface="Baskerville"/>
                  </a:rPr>
                  <a:t>with</a:t>
                </a:r>
                <a:r>
                  <a:rPr lang="zh-CN" altLang="en-US" sz="1800" dirty="0">
                    <a:latin typeface="Baskerville"/>
                  </a:rPr>
                  <a:t> </a:t>
                </a:r>
                <a:r>
                  <a:rPr lang="en-US" altLang="zh-CN" sz="1800" dirty="0">
                    <a:latin typeface="Baskerville"/>
                  </a:rPr>
                  <a:t>the</a:t>
                </a:r>
                <a:r>
                  <a:rPr lang="zh-CN" altLang="en-US" sz="1800" dirty="0">
                    <a:latin typeface="Baskerville"/>
                  </a:rPr>
                  <a:t> </a:t>
                </a:r>
                <a:r>
                  <a:rPr lang="en-US" altLang="zh-CN" sz="1800" dirty="0">
                    <a:latin typeface="Baskerville"/>
                  </a:rPr>
                  <a:t>set</a:t>
                </a:r>
                <a:r>
                  <a:rPr lang="zh-CN" altLang="en-US" sz="1800" dirty="0">
                    <a:latin typeface="Baskerville"/>
                  </a:rPr>
                  <a:t> </a:t>
                </a:r>
                <a:r>
                  <a:rPr lang="en-US" altLang="zh-CN" sz="1800" dirty="0">
                    <a:latin typeface="Baskerville"/>
                  </a:rPr>
                  <a:t>of</a:t>
                </a:r>
                <a:r>
                  <a:rPr lang="zh-CN" altLang="en-US" sz="1800" dirty="0">
                    <a:latin typeface="Baskerville"/>
                  </a:rPr>
                  <a:t> </a:t>
                </a:r>
                <a:r>
                  <a:rPr lang="en-US" altLang="zh-CN" sz="1800" dirty="0">
                    <a:latin typeface="Baskerville"/>
                  </a:rPr>
                  <a:t>all</a:t>
                </a:r>
                <a:r>
                  <a:rPr lang="zh-CN" altLang="en-US" sz="1800" dirty="0">
                    <a:latin typeface="Baskerville"/>
                  </a:rPr>
                  <a:t> </a:t>
                </a:r>
                <a:r>
                  <a:rPr lang="en-US" altLang="zh-CN" sz="1800" dirty="0">
                    <a:latin typeface="Baskerville"/>
                  </a:rPr>
                  <a:t>possible</a:t>
                </a:r>
                <a:r>
                  <a:rPr lang="zh-CN" altLang="en-US" sz="1800" dirty="0">
                    <a:latin typeface="Baskerville"/>
                  </a:rPr>
                  <a:t> </a:t>
                </a:r>
                <a:r>
                  <a:rPr lang="en-US" altLang="zh-CN" sz="1800" dirty="0">
                    <a:latin typeface="Baskerville"/>
                  </a:rPr>
                  <a:t>efficient (i.e., undominated)</a:t>
                </a:r>
                <a:r>
                  <a:rPr lang="zh-CN" altLang="en-US" sz="1800" dirty="0">
                    <a:latin typeface="Baskerville"/>
                  </a:rPr>
                  <a:t> </a:t>
                </a:r>
                <a:r>
                  <a:rPr lang="en-US" altLang="zh-CN" sz="1800" dirty="0">
                    <a:latin typeface="Baskerville"/>
                  </a:rPr>
                  <a:t>portfolios. --  N</a:t>
                </a:r>
                <a:r>
                  <a:rPr lang="en-US" sz="1800" dirty="0">
                    <a:latin typeface="Baskerville"/>
                  </a:rPr>
                  <a:t>o other possible portfolios to the northwest</a:t>
                </a:r>
                <a:endParaRPr lang="en-US" altLang="zh-CN" sz="1800" dirty="0">
                  <a:latin typeface="Baskerville"/>
                </a:endParaRPr>
              </a:p>
              <a:p>
                <a:endParaRPr lang="en-US" altLang="zh-CN" sz="1800" dirty="0">
                  <a:latin typeface="Baskerville"/>
                </a:endParaRPr>
              </a:p>
              <a:p>
                <a:r>
                  <a:rPr lang="en-US" altLang="zh-CN" sz="1800" b="1" dirty="0">
                    <a:latin typeface="Baskerville"/>
                  </a:rPr>
                  <a:t>Maximum Risk/Return Indifference Curve</a:t>
                </a:r>
                <a:r>
                  <a:rPr lang="en-US" altLang="zh-CN" sz="1800" dirty="0">
                    <a:latin typeface="Baskerville"/>
                  </a:rPr>
                  <a:t>: Measure investor preference. </a:t>
                </a:r>
              </a:p>
              <a:p>
                <a:endParaRPr lang="en-US" altLang="zh-CN" sz="1800" dirty="0">
                  <a:latin typeface="Baskerville"/>
                </a:endParaRPr>
              </a:p>
              <a:p>
                <a:r>
                  <a:rPr lang="en-US" altLang="zh-CN" sz="1800" dirty="0">
                    <a:latin typeface="Baskerville"/>
                  </a:rPr>
                  <a:t>P1: Equilibrium allocation of capital.</a:t>
                </a:r>
              </a:p>
              <a:p>
                <a:endParaRPr lang="en-US" altLang="zh-CN" sz="1800" dirty="0">
                  <a:latin typeface="Baskerville"/>
                </a:endParaRPr>
              </a:p>
              <a:p>
                <a:r>
                  <a:rPr lang="en-US" altLang="zh-CN" sz="1800" dirty="0">
                    <a:latin typeface="Baskerville"/>
                  </a:rPr>
                  <a:t>        </a:t>
                </a:r>
                <a:r>
                  <a:rPr lang="en-US" altLang="zh-CN" sz="1800" dirty="0">
                    <a:solidFill>
                      <a:srgbClr val="C00000"/>
                    </a:solidFill>
                    <a:latin typeface="Baskerville"/>
                  </a:rPr>
                  <a:t>P1(</a:t>
                </a:r>
                <a14:m>
                  <m:oMath xmlns:m="http://schemas.openxmlformats.org/officeDocument/2006/math">
                    <m:sSubSup>
                      <m:sSubSupPr>
                        <m:ctrlPr>
                          <a:rPr lang="en-US" altLang="zh-CN" sz="1800" i="1" dirty="0" smtClean="0">
                            <a:solidFill>
                              <a:srgbClr val="C00000"/>
                            </a:solidFill>
                            <a:latin typeface="Cambria Math" panose="02040503050406030204" pitchFamily="18" charset="0"/>
                          </a:rPr>
                        </m:ctrlPr>
                      </m:sSubSupPr>
                      <m:e>
                        <m:r>
                          <a:rPr lang="en-US" altLang="zh-CN" sz="1800" b="0" i="1" dirty="0" smtClean="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1</m:t>
                        </m:r>
                      </m:sub>
                      <m:sup>
                        <m:r>
                          <a:rPr lang="en-US" altLang="zh-CN" sz="1800" b="0" i="1" dirty="0" smtClean="0">
                            <a:solidFill>
                              <a:srgbClr val="C00000"/>
                            </a:solidFill>
                            <a:latin typeface="Cambria Math" panose="02040503050406030204" pitchFamily="18" charset="0"/>
                          </a:rPr>
                          <m:t>1</m:t>
                        </m:r>
                      </m:sup>
                    </m:sSubSup>
                  </m:oMath>
                </a14:m>
                <a:r>
                  <a:rPr lang="en-US" altLang="zh-CN" sz="1800" dirty="0">
                    <a:solidFill>
                      <a:srgbClr val="C00000"/>
                    </a:solidFill>
                    <a:latin typeface="Baskerville" panose="02020502070401020303"/>
                  </a:rPr>
                  <a:t>=0 ,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2</m:t>
                        </m:r>
                      </m:sub>
                      <m:sup>
                        <m:r>
                          <a:rPr lang="en-US" altLang="zh-CN" sz="1800" i="1" dirty="0">
                            <a:solidFill>
                              <a:srgbClr val="C00000"/>
                            </a:solidFill>
                            <a:latin typeface="Cambria Math" panose="02040503050406030204" pitchFamily="18" charset="0"/>
                          </a:rPr>
                          <m:t>1</m:t>
                        </m:r>
                      </m:sup>
                    </m:sSubSup>
                  </m:oMath>
                </a14:m>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i="1" dirty="0">
                            <a:solidFill>
                              <a:srgbClr val="C00000"/>
                            </a:solidFill>
                            <a:latin typeface="Cambria Math" panose="02040503050406030204" pitchFamily="18" charset="0"/>
                          </a:rPr>
                          <m:t>1</m:t>
                        </m:r>
                      </m:sup>
                    </m:sSubSup>
                  </m:oMath>
                </a14:m>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i="1" dirty="0">
                            <a:solidFill>
                              <a:srgbClr val="C00000"/>
                            </a:solidFill>
                            <a:latin typeface="Cambria Math" panose="02040503050406030204" pitchFamily="18" charset="0"/>
                          </a:rPr>
                          <m:t>1</m:t>
                        </m:r>
                      </m:sup>
                    </m:sSubSup>
                  </m:oMath>
                </a14:m>
                <a:r>
                  <a:rPr lang="en-US" altLang="zh-CN" sz="1800" dirty="0">
                    <a:solidFill>
                      <a:srgbClr val="C00000"/>
                    </a:solidFill>
                    <a:latin typeface="Baskerville"/>
                  </a:rPr>
                  <a:t>)</a:t>
                </a:r>
              </a:p>
            </p:txBody>
          </p:sp>
        </mc:Choice>
        <mc:Fallback xmlns="">
          <p:sp>
            <p:nvSpPr>
              <p:cNvPr id="25" name="TextBox 24">
                <a:extLst>
                  <a:ext uri="{FF2B5EF4-FFF2-40B4-BE49-F238E27FC236}">
                    <a16:creationId xmlns:a16="http://schemas.microsoft.com/office/drawing/2014/main" id="{080361A3-F873-4C87-BEB7-892573CDB2E8}"/>
                  </a:ext>
                </a:extLst>
              </p:cNvPr>
              <p:cNvSpPr txBox="1">
                <a:spLocks noRot="1" noChangeAspect="1" noMove="1" noResize="1" noEditPoints="1" noAdjustHandles="1" noChangeArrowheads="1" noChangeShapeType="1" noTextEdit="1"/>
              </p:cNvSpPr>
              <p:nvPr/>
            </p:nvSpPr>
            <p:spPr>
              <a:xfrm>
                <a:off x="4492575" y="1553994"/>
                <a:ext cx="4461466" cy="3143874"/>
              </a:xfrm>
              <a:prstGeom prst="rect">
                <a:avLst/>
              </a:prstGeom>
              <a:blipFill>
                <a:blip r:embed="rId3"/>
                <a:stretch>
                  <a:fillRect l="-1133" t="-803" b="-2008"/>
                </a:stretch>
              </a:blipFill>
            </p:spPr>
            <p:txBody>
              <a:bodyPr/>
              <a:lstStyle/>
              <a:p>
                <a:r>
                  <a:rPr lang="en-US">
                    <a:noFill/>
                  </a:rPr>
                  <a:t> </a:t>
                </a:r>
              </a:p>
            </p:txBody>
          </p:sp>
        </mc:Fallback>
      </mc:AlternateContent>
      <p:sp>
        <p:nvSpPr>
          <p:cNvPr id="26" name="Freeform: Shape 25">
            <a:extLst>
              <a:ext uri="{FF2B5EF4-FFF2-40B4-BE49-F238E27FC236}">
                <a16:creationId xmlns:a16="http://schemas.microsoft.com/office/drawing/2014/main" id="{51EB5DB6-B02E-4156-855D-4E9C7A2CBD94}"/>
              </a:ext>
            </a:extLst>
          </p:cNvPr>
          <p:cNvSpPr/>
          <p:nvPr/>
        </p:nvSpPr>
        <p:spPr>
          <a:xfrm>
            <a:off x="871671" y="2136449"/>
            <a:ext cx="1102408" cy="1170799"/>
          </a:xfrm>
          <a:custGeom>
            <a:avLst/>
            <a:gdLst>
              <a:gd name="connsiteX0" fmla="*/ 0 w 1102408"/>
              <a:gd name="connsiteY0" fmla="*/ 1162228 h 1170799"/>
              <a:gd name="connsiteX1" fmla="*/ 632389 w 1102408"/>
              <a:gd name="connsiteY1" fmla="*/ 999858 h 1170799"/>
              <a:gd name="connsiteX2" fmla="*/ 1102408 w 1102408"/>
              <a:gd name="connsiteY2" fmla="*/ 0 h 1170799"/>
            </a:gdLst>
            <a:ahLst/>
            <a:cxnLst>
              <a:cxn ang="0">
                <a:pos x="connsiteX0" y="connsiteY0"/>
              </a:cxn>
              <a:cxn ang="0">
                <a:pos x="connsiteX1" y="connsiteY1"/>
              </a:cxn>
              <a:cxn ang="0">
                <a:pos x="connsiteX2" y="connsiteY2"/>
              </a:cxn>
            </a:cxnLst>
            <a:rect l="l" t="t" r="r" b="b"/>
            <a:pathLst>
              <a:path w="1102408" h="1170799">
                <a:moveTo>
                  <a:pt x="0" y="1162228"/>
                </a:moveTo>
                <a:cubicBezTo>
                  <a:pt x="224327" y="1177895"/>
                  <a:pt x="448654" y="1193563"/>
                  <a:pt x="632389" y="999858"/>
                </a:cubicBezTo>
                <a:cubicBezTo>
                  <a:pt x="816124" y="806153"/>
                  <a:pt x="959266" y="403076"/>
                  <a:pt x="110240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D5D66353-C75F-4E6A-A081-D72C2F785C0F}"/>
              </a:ext>
            </a:extLst>
          </p:cNvPr>
          <p:cNvSpPr txBox="1"/>
          <p:nvPr/>
        </p:nvSpPr>
        <p:spPr>
          <a:xfrm>
            <a:off x="1390058" y="1860600"/>
            <a:ext cx="1646605" cy="307777"/>
          </a:xfrm>
          <a:prstGeom prst="rect">
            <a:avLst/>
          </a:prstGeom>
          <a:noFill/>
        </p:spPr>
        <p:txBody>
          <a:bodyPr wrap="none" rtlCol="0">
            <a:spAutoFit/>
          </a:bodyPr>
          <a:lstStyle/>
          <a:p>
            <a:r>
              <a:rPr lang="en-US" altLang="zh-CN" dirty="0">
                <a:solidFill>
                  <a:schemeClr val="accent1">
                    <a:lumMod val="50000"/>
                  </a:schemeClr>
                </a:solidFill>
              </a:rPr>
              <a:t>Indifference Curve</a:t>
            </a:r>
            <a:endParaRPr lang="zh-CN" altLang="en-US" dirty="0">
              <a:solidFill>
                <a:schemeClr val="accent1">
                  <a:lumMod val="50000"/>
                </a:schemeClr>
              </a:solidFill>
            </a:endParaRPr>
          </a:p>
        </p:txBody>
      </p:sp>
      <p:sp>
        <p:nvSpPr>
          <p:cNvPr id="28" name="Oval 27">
            <a:extLst>
              <a:ext uri="{FF2B5EF4-FFF2-40B4-BE49-F238E27FC236}">
                <a16:creationId xmlns:a16="http://schemas.microsoft.com/office/drawing/2014/main" id="{FD42DC8C-79AA-4CDC-B060-8FBEE496B549}"/>
              </a:ext>
            </a:extLst>
          </p:cNvPr>
          <p:cNvSpPr/>
          <p:nvPr/>
        </p:nvSpPr>
        <p:spPr>
          <a:xfrm>
            <a:off x="1463009" y="3139808"/>
            <a:ext cx="45719" cy="45719"/>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TextBox 28">
            <a:extLst>
              <a:ext uri="{FF2B5EF4-FFF2-40B4-BE49-F238E27FC236}">
                <a16:creationId xmlns:a16="http://schemas.microsoft.com/office/drawing/2014/main" id="{C6B1C5FF-EDB9-4CA6-80FC-632B0C71900C}"/>
              </a:ext>
            </a:extLst>
          </p:cNvPr>
          <p:cNvSpPr txBox="1"/>
          <p:nvPr/>
        </p:nvSpPr>
        <p:spPr>
          <a:xfrm>
            <a:off x="1197663" y="2833544"/>
            <a:ext cx="404278" cy="307777"/>
          </a:xfrm>
          <a:prstGeom prst="rect">
            <a:avLst/>
          </a:prstGeom>
          <a:noFill/>
        </p:spPr>
        <p:txBody>
          <a:bodyPr wrap="none" rtlCol="0">
            <a:spAutoFit/>
          </a:bodyPr>
          <a:lstStyle/>
          <a:p>
            <a:r>
              <a:rPr lang="en-US" altLang="zh-CN" dirty="0">
                <a:solidFill>
                  <a:srgbClr val="C00000"/>
                </a:solidFill>
              </a:rPr>
              <a:t>P1</a:t>
            </a:r>
            <a:endParaRPr lang="zh-CN" altLang="en-US" dirty="0">
              <a:solidFill>
                <a:srgbClr val="C00000"/>
              </a:solidFill>
            </a:endParaRPr>
          </a:p>
        </p:txBody>
      </p:sp>
      <p:sp>
        <p:nvSpPr>
          <p:cNvPr id="2" name="Google Shape;208;p27">
            <a:extLst>
              <a:ext uri="{FF2B5EF4-FFF2-40B4-BE49-F238E27FC236}">
                <a16:creationId xmlns:a16="http://schemas.microsoft.com/office/drawing/2014/main" id="{ABC910DF-8B9F-5F37-6175-78F2C8D0AC07}"/>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A</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Simplified</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Framework</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for</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Sustainable Finance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(2) </a:t>
            </a:r>
            <a:endParaRPr lang="en-US" dirty="0">
              <a:solidFill>
                <a:srgbClr val="1B4453"/>
              </a:solidFill>
              <a:latin typeface="Eurostile" panose="020B0504020202050204" pitchFamily="34" charset="77"/>
            </a:endParaRPr>
          </a:p>
        </p:txBody>
      </p:sp>
      <p:sp>
        <p:nvSpPr>
          <p:cNvPr id="6" name="Freeform: Shape 5">
            <a:extLst>
              <a:ext uri="{FF2B5EF4-FFF2-40B4-BE49-F238E27FC236}">
                <a16:creationId xmlns:a16="http://schemas.microsoft.com/office/drawing/2014/main" id="{4832C7A8-D45D-4C2B-96AA-91F7FA1C29A9}"/>
              </a:ext>
            </a:extLst>
          </p:cNvPr>
          <p:cNvSpPr/>
          <p:nvPr/>
        </p:nvSpPr>
        <p:spPr>
          <a:xfrm>
            <a:off x="1311309" y="2595418"/>
            <a:ext cx="1792109" cy="1219200"/>
          </a:xfrm>
          <a:custGeom>
            <a:avLst/>
            <a:gdLst>
              <a:gd name="connsiteX0" fmla="*/ 9491 w 1792109"/>
              <a:gd name="connsiteY0" fmla="*/ 1219200 h 1219200"/>
              <a:gd name="connsiteX1" fmla="*/ 268109 w 1792109"/>
              <a:gd name="connsiteY1" fmla="*/ 637309 h 1219200"/>
              <a:gd name="connsiteX2" fmla="*/ 1792109 w 1792109"/>
              <a:gd name="connsiteY2" fmla="*/ 0 h 1219200"/>
            </a:gdLst>
            <a:ahLst/>
            <a:cxnLst>
              <a:cxn ang="0">
                <a:pos x="connsiteX0" y="connsiteY0"/>
              </a:cxn>
              <a:cxn ang="0">
                <a:pos x="connsiteX1" y="connsiteY1"/>
              </a:cxn>
              <a:cxn ang="0">
                <a:pos x="connsiteX2" y="connsiteY2"/>
              </a:cxn>
            </a:cxnLst>
            <a:rect l="l" t="t" r="r" b="b"/>
            <a:pathLst>
              <a:path w="1792109" h="1219200">
                <a:moveTo>
                  <a:pt x="9491" y="1219200"/>
                </a:moveTo>
                <a:cubicBezTo>
                  <a:pt x="-9752" y="1029854"/>
                  <a:pt x="-28994" y="840509"/>
                  <a:pt x="268109" y="637309"/>
                </a:cubicBezTo>
                <a:cubicBezTo>
                  <a:pt x="565212" y="434109"/>
                  <a:pt x="1178660" y="217054"/>
                  <a:pt x="1792109" y="0"/>
                </a:cubicBezTo>
              </a:path>
            </a:pathLst>
          </a:cu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21476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38E3F53-CB4A-4500-A7A0-1AC449D7C3AF}"/>
                  </a:ext>
                </a:extLst>
              </p:cNvPr>
              <p:cNvSpPr txBox="1"/>
              <p:nvPr/>
            </p:nvSpPr>
            <p:spPr>
              <a:xfrm>
                <a:off x="3225514" y="2693982"/>
                <a:ext cx="2975238" cy="12119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𝑉</m:t>
                          </m:r>
                        </m:e>
                        <m:sub>
                          <m:r>
                            <a:rPr lang="en-US" altLang="zh-CN" sz="2800" b="0" i="1" smtClean="0">
                              <a:latin typeface="Cambria Math" panose="02040503050406030204" pitchFamily="18" charset="0"/>
                            </a:rPr>
                            <m:t>𝐴</m:t>
                          </m:r>
                        </m:sub>
                      </m:sSub>
                      <m:r>
                        <a:rPr lang="en-US" altLang="zh-CN" sz="2800" b="0" i="1" smtClean="0">
                          <a:latin typeface="Cambria Math" panose="02040503050406030204" pitchFamily="18" charset="0"/>
                        </a:rPr>
                        <m:t>= </m:t>
                      </m:r>
                      <m:nary>
                        <m:naryPr>
                          <m:chr m:val="∑"/>
                          <m:ctrlPr>
                            <a:rPr lang="en-US" altLang="zh-CN" sz="2800" b="0" i="1" smtClean="0">
                              <a:latin typeface="Cambria Math" panose="02040503050406030204" pitchFamily="18" charset="0"/>
                            </a:rPr>
                          </m:ctrlPr>
                        </m:naryPr>
                        <m:sub>
                          <m:r>
                            <m:rPr>
                              <m:brk m:alnAt="23"/>
                            </m:rP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𝑁</m:t>
                          </m:r>
                        </m:sup>
                        <m:e>
                          <m:f>
                            <m:fPr>
                              <m:ctrlPr>
                                <a:rPr lang="en-US" altLang="zh-CN" sz="2800" b="0" i="1" smtClean="0">
                                  <a:latin typeface="Cambria Math" panose="02040503050406030204" pitchFamily="18" charset="0"/>
                                </a:rPr>
                              </m:ctrlPr>
                            </m:fPr>
                            <m:num>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𝑁𝑂𝐼</m:t>
                                  </m:r>
                                </m:e>
                                <m:sub>
                                  <m:r>
                                    <a:rPr lang="en-US" altLang="zh-CN" sz="2800" b="0" i="1" smtClean="0">
                                      <a:latin typeface="Cambria Math" panose="02040503050406030204" pitchFamily="18" charset="0"/>
                                    </a:rPr>
                                    <m:t>𝐴</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𝑡</m:t>
                                  </m:r>
                                </m:sub>
                              </m:sSub>
                            </m:num>
                            <m:den>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𝑟</m:t>
                                  </m:r>
                                </m:e>
                                <m:sub>
                                  <m:r>
                                    <a:rPr lang="en-US" altLang="zh-CN" sz="2800" b="0" i="1" smtClean="0">
                                      <a:latin typeface="Cambria Math" panose="02040503050406030204" pitchFamily="18" charset="0"/>
                                    </a:rPr>
                                    <m:t>𝐴</m:t>
                                  </m:r>
                                </m:sub>
                              </m:sSub>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𝑡</m:t>
                                  </m:r>
                                </m:sup>
                              </m:sSup>
                            </m:den>
                          </m:f>
                        </m:e>
                      </m:nary>
                      <m:r>
                        <a:rPr lang="en-US" altLang="zh-CN" sz="2800" b="0" i="1" smtClean="0">
                          <a:latin typeface="Cambria Math" panose="02040503050406030204" pitchFamily="18" charset="0"/>
                        </a:rPr>
                        <m:t> </m:t>
                      </m:r>
                    </m:oMath>
                  </m:oMathPara>
                </a14:m>
                <a:endParaRPr lang="zh-CN" altLang="en-US" sz="2800" dirty="0"/>
              </a:p>
            </p:txBody>
          </p:sp>
        </mc:Choice>
        <mc:Fallback xmlns="">
          <p:sp>
            <p:nvSpPr>
              <p:cNvPr id="49" name="TextBox 48">
                <a:extLst>
                  <a:ext uri="{FF2B5EF4-FFF2-40B4-BE49-F238E27FC236}">
                    <a16:creationId xmlns:a16="http://schemas.microsoft.com/office/drawing/2014/main" id="{F38E3F53-CB4A-4500-A7A0-1AC449D7C3AF}"/>
                  </a:ext>
                </a:extLst>
              </p:cNvPr>
              <p:cNvSpPr txBox="1">
                <a:spLocks noRot="1" noChangeAspect="1" noMove="1" noResize="1" noEditPoints="1" noAdjustHandles="1" noChangeArrowheads="1" noChangeShapeType="1" noTextEdit="1"/>
              </p:cNvSpPr>
              <p:nvPr/>
            </p:nvSpPr>
            <p:spPr>
              <a:xfrm>
                <a:off x="3225514" y="2693982"/>
                <a:ext cx="2975238" cy="1211935"/>
              </a:xfrm>
              <a:prstGeom prst="rect">
                <a:avLst/>
              </a:prstGeom>
              <a:blipFill>
                <a:blip r:embed="rId3"/>
                <a:stretch>
                  <a:fillRect l="-13136" t="-113542" r="-3814" b="-175000"/>
                </a:stretch>
              </a:blipFill>
            </p:spPr>
            <p:txBody>
              <a:bodyPr/>
              <a:lstStyle/>
              <a:p>
                <a:r>
                  <a:rPr lang="en-US">
                    <a:noFill/>
                  </a:rPr>
                  <a:t> </a:t>
                </a:r>
              </a:p>
            </p:txBody>
          </p:sp>
        </mc:Fallback>
      </mc:AlternateContent>
      <p:sp>
        <p:nvSpPr>
          <p:cNvPr id="3" name="TextBox 2">
            <a:extLst>
              <a:ext uri="{FF2B5EF4-FFF2-40B4-BE49-F238E27FC236}">
                <a16:creationId xmlns:a16="http://schemas.microsoft.com/office/drawing/2014/main" id="{FBF1C7CD-8358-419F-BA31-4AE758D16014}"/>
              </a:ext>
            </a:extLst>
          </p:cNvPr>
          <p:cNvSpPr txBox="1"/>
          <p:nvPr/>
        </p:nvSpPr>
        <p:spPr>
          <a:xfrm>
            <a:off x="668866" y="1033228"/>
            <a:ext cx="4287121" cy="369332"/>
          </a:xfrm>
          <a:prstGeom prst="rect">
            <a:avLst/>
          </a:prstGeom>
          <a:noFill/>
        </p:spPr>
        <p:txBody>
          <a:bodyPr wrap="square" rtlCol="0">
            <a:spAutoFit/>
          </a:bodyPr>
          <a:lstStyle/>
          <a:p>
            <a:r>
              <a:rPr lang="en-US" altLang="zh-CN" sz="1800" dirty="0">
                <a:latin typeface="Baskerville"/>
              </a:rPr>
              <a:t>Think about Asset A (</a:t>
            </a:r>
            <a:r>
              <a:rPr lang="en-US" altLang="zh-CN" sz="1800" b="1" dirty="0">
                <a:latin typeface="Baskerville"/>
              </a:rPr>
              <a:t>Green Building</a:t>
            </a:r>
            <a:r>
              <a:rPr lang="en-US" altLang="zh-CN" sz="1800" dirty="0">
                <a:latin typeface="Baskerville"/>
              </a:rPr>
              <a:t>)</a:t>
            </a: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0F50C0D-1512-464E-B4F3-F749A5579688}"/>
                  </a:ext>
                </a:extLst>
              </p:cNvPr>
              <p:cNvSpPr txBox="1"/>
              <p:nvPr/>
            </p:nvSpPr>
            <p:spPr>
              <a:xfrm>
                <a:off x="2433043" y="2694601"/>
                <a:ext cx="5292603" cy="12119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𝑉</m:t>
                          </m:r>
                        </m:e>
                        <m:sub>
                          <m:r>
                            <a:rPr lang="en-US" altLang="zh-CN" sz="2800" b="0" i="1" smtClean="0">
                              <a:latin typeface="Cambria Math" panose="02040503050406030204" pitchFamily="18" charset="0"/>
                            </a:rPr>
                            <m:t>𝐴</m:t>
                          </m:r>
                        </m:sub>
                      </m:sSub>
                      <m:r>
                        <a:rPr lang="en-US" altLang="zh-CN" sz="2800" b="0" i="1" smtClean="0">
                          <a:latin typeface="Cambria Math" panose="02040503050406030204" pitchFamily="18" charset="0"/>
                        </a:rPr>
                        <m:t>= </m:t>
                      </m:r>
                      <m:nary>
                        <m:naryPr>
                          <m:chr m:val="∑"/>
                          <m:ctrlPr>
                            <a:rPr lang="en-US" altLang="zh-CN" sz="2800" b="0" i="1" smtClean="0">
                              <a:latin typeface="Cambria Math" panose="02040503050406030204" pitchFamily="18" charset="0"/>
                            </a:rPr>
                          </m:ctrlPr>
                        </m:naryPr>
                        <m:sub>
                          <m:r>
                            <m:rPr>
                              <m:brk m:alnAt="23"/>
                            </m:rP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𝑁</m:t>
                          </m:r>
                        </m:sup>
                        <m:e>
                          <m:f>
                            <m:fPr>
                              <m:ctrlPr>
                                <a:rPr lang="en-US" altLang="zh-CN" sz="2800" b="0" i="1" smtClean="0">
                                  <a:latin typeface="Cambria Math" panose="02040503050406030204" pitchFamily="18" charset="0"/>
                                </a:rPr>
                              </m:ctrlPr>
                            </m:fPr>
                            <m:num>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𝑁𝑂𝐼</m:t>
                                  </m:r>
                                </m:e>
                                <m:sub>
                                  <m:r>
                                    <a:rPr lang="en-US" altLang="zh-CN" sz="2800" b="0" i="1" smtClean="0">
                                      <a:latin typeface="Cambria Math" panose="02040503050406030204" pitchFamily="18" charset="0"/>
                                    </a:rPr>
                                    <m:t>𝐴</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𝑡</m:t>
                                  </m:r>
                                </m:sub>
                              </m:sSub>
                              <m:r>
                                <a:rPr lang="en-US" altLang="zh-CN" sz="2800" b="0" i="1" smtClean="0">
                                  <a:solidFill>
                                    <a:srgbClr val="00602B"/>
                                  </a:solidFill>
                                  <a:latin typeface="Cambria Math" panose="02040503050406030204" pitchFamily="18" charset="0"/>
                                </a:rPr>
                                <m:t>+</m:t>
                              </m:r>
                              <m:sSub>
                                <m:sSubPr>
                                  <m:ctrlPr>
                                    <a:rPr lang="en-US" altLang="zh-CN" sz="2800" b="0" i="1" smtClean="0">
                                      <a:solidFill>
                                        <a:srgbClr val="00602B"/>
                                      </a:solidFill>
                                      <a:latin typeface="Cambria Math" panose="02040503050406030204" pitchFamily="18" charset="0"/>
                                    </a:rPr>
                                  </m:ctrlPr>
                                </m:sSubPr>
                                <m:e>
                                  <m:r>
                                    <a:rPr lang="en-US" altLang="zh-CN" sz="2800" b="0" i="1" smtClean="0">
                                      <a:solidFill>
                                        <a:srgbClr val="00602B"/>
                                      </a:solidFill>
                                      <a:latin typeface="Cambria Math" panose="02040503050406030204" pitchFamily="18" charset="0"/>
                                      <a:ea typeface="Cambria Math" panose="02040503050406030204" pitchFamily="18" charset="0"/>
                                    </a:rPr>
                                    <m:t>∆</m:t>
                                  </m:r>
                                </m:e>
                                <m:sub>
                                  <m:r>
                                    <a:rPr lang="en-US" altLang="zh-CN" sz="2800" b="0" i="1" smtClean="0">
                                      <a:solidFill>
                                        <a:srgbClr val="00602B"/>
                                      </a:solidFill>
                                      <a:latin typeface="Cambria Math" panose="02040503050406030204" pitchFamily="18" charset="0"/>
                                    </a:rPr>
                                    <m:t>𝑟𝑒𝑔</m:t>
                                  </m:r>
                                </m:sub>
                              </m:sSub>
                              <m:r>
                                <a:rPr lang="en-US" altLang="zh-CN" sz="2800" b="0" i="1" smtClean="0">
                                  <a:solidFill>
                                    <a:srgbClr val="00602B"/>
                                  </a:solidFill>
                                  <a:latin typeface="Cambria Math" panose="02040503050406030204" pitchFamily="18" charset="0"/>
                                </a:rPr>
                                <m:t>+</m:t>
                              </m:r>
                              <m:sSub>
                                <m:sSubPr>
                                  <m:ctrlPr>
                                    <a:rPr lang="en-US" altLang="zh-CN" sz="2800" b="0" i="1" smtClean="0">
                                      <a:solidFill>
                                        <a:srgbClr val="00602B"/>
                                      </a:solidFill>
                                      <a:latin typeface="Cambria Math" panose="02040503050406030204" pitchFamily="18" charset="0"/>
                                    </a:rPr>
                                  </m:ctrlPr>
                                </m:sSubPr>
                                <m:e>
                                  <m:r>
                                    <a:rPr lang="en-US" altLang="zh-CN" sz="2800" b="0" i="1" smtClean="0">
                                      <a:solidFill>
                                        <a:srgbClr val="00602B"/>
                                      </a:solidFill>
                                      <a:latin typeface="Cambria Math" panose="02040503050406030204" pitchFamily="18" charset="0"/>
                                      <a:ea typeface="Cambria Math" panose="02040503050406030204" pitchFamily="18" charset="0"/>
                                    </a:rPr>
                                    <m:t>∆</m:t>
                                  </m:r>
                                </m:e>
                                <m:sub>
                                  <m:r>
                                    <a:rPr lang="en-US" altLang="zh-CN" sz="2800" b="0" i="1" smtClean="0">
                                      <a:solidFill>
                                        <a:srgbClr val="00602B"/>
                                      </a:solidFill>
                                      <a:latin typeface="Cambria Math" panose="02040503050406030204" pitchFamily="18" charset="0"/>
                                    </a:rPr>
                                    <m:t>𝑐</m:t>
                                  </m:r>
                                  <m:r>
                                    <a:rPr lang="en-US" altLang="zh-CN" sz="2800" b="0" i="1" smtClean="0">
                                      <a:solidFill>
                                        <a:srgbClr val="00602B"/>
                                      </a:solidFill>
                                      <a:latin typeface="Cambria Math" panose="02040503050406030204" pitchFamily="18" charset="0"/>
                                    </a:rPr>
                                    <m:t>−</m:t>
                                  </m:r>
                                  <m:r>
                                    <a:rPr lang="en-US" altLang="zh-CN" sz="2800" b="0" i="1" smtClean="0">
                                      <a:solidFill>
                                        <a:srgbClr val="00602B"/>
                                      </a:solidFill>
                                      <a:latin typeface="Cambria Math" panose="02040503050406030204" pitchFamily="18" charset="0"/>
                                    </a:rPr>
                                    <m:t>𝑝𝑟𝑒𝑓</m:t>
                                  </m:r>
                                </m:sub>
                              </m:sSub>
                            </m:num>
                            <m:den>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𝑟</m:t>
                                  </m:r>
                                </m:e>
                                <m:sub>
                                  <m:r>
                                    <a:rPr lang="en-US" altLang="zh-CN" sz="2800" b="0" i="1" smtClean="0">
                                      <a:latin typeface="Cambria Math" panose="02040503050406030204" pitchFamily="18" charset="0"/>
                                    </a:rPr>
                                    <m:t>𝐴</m:t>
                                  </m:r>
                                </m:sub>
                              </m:sSub>
                              <m:r>
                                <a:rPr lang="en-US" altLang="zh-CN" sz="2800" b="0" i="1" smtClean="0">
                                  <a:solidFill>
                                    <a:srgbClr val="00602B"/>
                                  </a:solidFill>
                                  <a:latin typeface="Cambria Math" panose="02040503050406030204" pitchFamily="18" charset="0"/>
                                </a:rPr>
                                <m:t>−</m:t>
                              </m:r>
                              <m:sSub>
                                <m:sSubPr>
                                  <m:ctrlPr>
                                    <a:rPr lang="en-US" altLang="zh-CN" sz="2800" b="0" i="1" smtClean="0">
                                      <a:solidFill>
                                        <a:srgbClr val="00602B"/>
                                      </a:solidFill>
                                      <a:latin typeface="Cambria Math" panose="02040503050406030204" pitchFamily="18" charset="0"/>
                                    </a:rPr>
                                  </m:ctrlPr>
                                </m:sSubPr>
                                <m:e>
                                  <m:r>
                                    <a:rPr lang="en-US" altLang="zh-CN" sz="2800" b="0" i="1" smtClean="0">
                                      <a:solidFill>
                                        <a:srgbClr val="00602B"/>
                                      </a:solidFill>
                                      <a:latin typeface="Cambria Math" panose="02040503050406030204" pitchFamily="18" charset="0"/>
                                      <a:ea typeface="Cambria Math" panose="02040503050406030204" pitchFamily="18" charset="0"/>
                                    </a:rPr>
                                    <m:t>∆</m:t>
                                  </m:r>
                                  <m:r>
                                    <a:rPr lang="en-US" altLang="zh-CN" sz="2800" b="0" i="1" smtClean="0">
                                      <a:solidFill>
                                        <a:srgbClr val="00602B"/>
                                      </a:solidFill>
                                      <a:latin typeface="Cambria Math" panose="02040503050406030204" pitchFamily="18" charset="0"/>
                                      <a:ea typeface="Cambria Math" panose="02040503050406030204" pitchFamily="18" charset="0"/>
                                    </a:rPr>
                                    <m:t>𝑟</m:t>
                                  </m:r>
                                </m:e>
                                <m:sub>
                                  <m:r>
                                    <a:rPr lang="en-US" altLang="zh-CN" sz="2800" b="0" i="1" smtClean="0">
                                      <a:solidFill>
                                        <a:srgbClr val="00602B"/>
                                      </a:solidFill>
                                      <a:latin typeface="Cambria Math" panose="02040503050406030204" pitchFamily="18" charset="0"/>
                                    </a:rPr>
                                    <m:t>𝐼</m:t>
                                  </m:r>
                                  <m:r>
                                    <a:rPr lang="en-US" altLang="zh-CN" sz="2800" b="0" i="1" smtClean="0">
                                      <a:solidFill>
                                        <a:srgbClr val="00602B"/>
                                      </a:solidFill>
                                      <a:latin typeface="Cambria Math" panose="02040503050406030204" pitchFamily="18" charset="0"/>
                                    </a:rPr>
                                    <m:t>−</m:t>
                                  </m:r>
                                  <m:r>
                                    <a:rPr lang="en-US" altLang="zh-CN" sz="2800" b="0" i="1" smtClean="0">
                                      <a:solidFill>
                                        <a:srgbClr val="00602B"/>
                                      </a:solidFill>
                                      <a:latin typeface="Cambria Math" panose="02040503050406030204" pitchFamily="18" charset="0"/>
                                    </a:rPr>
                                    <m:t>𝑝𝑟𝑒𝑓</m:t>
                                  </m:r>
                                </m:sub>
                              </m:sSub>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𝑡</m:t>
                                  </m:r>
                                </m:sup>
                              </m:sSup>
                            </m:den>
                          </m:f>
                        </m:e>
                      </m:nary>
                      <m:r>
                        <a:rPr lang="en-US" altLang="zh-CN" sz="2800" b="0" i="1" smtClean="0">
                          <a:latin typeface="Cambria Math" panose="02040503050406030204" pitchFamily="18" charset="0"/>
                        </a:rPr>
                        <m:t> </m:t>
                      </m:r>
                    </m:oMath>
                  </m:oMathPara>
                </a14:m>
                <a:endParaRPr lang="zh-CN" altLang="en-US" sz="2800" dirty="0"/>
              </a:p>
            </p:txBody>
          </p:sp>
        </mc:Choice>
        <mc:Fallback xmlns="">
          <p:sp>
            <p:nvSpPr>
              <p:cNvPr id="2" name="TextBox 1">
                <a:extLst>
                  <a:ext uri="{FF2B5EF4-FFF2-40B4-BE49-F238E27FC236}">
                    <a16:creationId xmlns:a16="http://schemas.microsoft.com/office/drawing/2014/main" id="{00F50C0D-1512-464E-B4F3-F749A5579688}"/>
                  </a:ext>
                </a:extLst>
              </p:cNvPr>
              <p:cNvSpPr txBox="1">
                <a:spLocks noRot="1" noChangeAspect="1" noMove="1" noResize="1" noEditPoints="1" noAdjustHandles="1" noChangeArrowheads="1" noChangeShapeType="1" noTextEdit="1"/>
              </p:cNvSpPr>
              <p:nvPr/>
            </p:nvSpPr>
            <p:spPr>
              <a:xfrm>
                <a:off x="2433043" y="2694601"/>
                <a:ext cx="5292603" cy="1211935"/>
              </a:xfrm>
              <a:prstGeom prst="rect">
                <a:avLst/>
              </a:prstGeom>
              <a:blipFill>
                <a:blip r:embed="rId4"/>
                <a:stretch>
                  <a:fillRect l="-7416" t="-112500" r="-1914" b="-175000"/>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6E84D2A-C174-4404-BA1F-C716E71FFBC6}"/>
              </a:ext>
            </a:extLst>
          </p:cNvPr>
          <p:cNvSpPr txBox="1"/>
          <p:nvPr/>
        </p:nvSpPr>
        <p:spPr>
          <a:xfrm>
            <a:off x="5919618" y="1494893"/>
            <a:ext cx="1925527" cy="369332"/>
          </a:xfrm>
          <a:prstGeom prst="rect">
            <a:avLst/>
          </a:prstGeom>
          <a:noFill/>
        </p:spPr>
        <p:txBody>
          <a:bodyPr wrap="none" rtlCol="0">
            <a:spAutoFit/>
          </a:bodyPr>
          <a:lstStyle/>
          <a:p>
            <a:r>
              <a:rPr lang="en-US" altLang="zh-CN" sz="1800" dirty="0">
                <a:solidFill>
                  <a:srgbClr val="00602B"/>
                </a:solidFill>
                <a:latin typeface="Baskerville" panose="02020502070401020303"/>
              </a:rPr>
              <a:t>Positive Externality</a:t>
            </a:r>
            <a:endParaRPr lang="zh-CN" altLang="en-US" sz="1800" dirty="0">
              <a:solidFill>
                <a:srgbClr val="00602B"/>
              </a:solidFill>
              <a:latin typeface="Baskerville" panose="02020502070401020303"/>
            </a:endParaRPr>
          </a:p>
        </p:txBody>
      </p:sp>
      <p:sp>
        <p:nvSpPr>
          <p:cNvPr id="5" name="Rectangle 4">
            <a:extLst>
              <a:ext uri="{FF2B5EF4-FFF2-40B4-BE49-F238E27FC236}">
                <a16:creationId xmlns:a16="http://schemas.microsoft.com/office/drawing/2014/main" id="{1E8F0522-6BA6-4922-8025-A3D90C89CF58}"/>
              </a:ext>
            </a:extLst>
          </p:cNvPr>
          <p:cNvSpPr/>
          <p:nvPr/>
        </p:nvSpPr>
        <p:spPr>
          <a:xfrm>
            <a:off x="5290705" y="2334936"/>
            <a:ext cx="1160895" cy="369332"/>
          </a:xfrm>
          <a:prstGeom prst="rect">
            <a:avLst/>
          </a:prstGeom>
        </p:spPr>
        <p:txBody>
          <a:bodyPr wrap="none">
            <a:spAutoFit/>
          </a:bodyPr>
          <a:lstStyle/>
          <a:p>
            <a:r>
              <a:rPr lang="en-US" altLang="zh-CN" sz="1800" dirty="0">
                <a:solidFill>
                  <a:srgbClr val="00602B"/>
                </a:solidFill>
                <a:latin typeface="Baskerville" panose="02020502070401020303"/>
              </a:rPr>
              <a:t>Regulation</a:t>
            </a:r>
            <a:endParaRPr lang="zh-CN" altLang="en-US" sz="1800" dirty="0">
              <a:solidFill>
                <a:srgbClr val="00602B"/>
              </a:solidFill>
              <a:latin typeface="Baskerville" panose="02020502070401020303"/>
            </a:endParaRPr>
          </a:p>
        </p:txBody>
      </p:sp>
      <p:sp>
        <p:nvSpPr>
          <p:cNvPr id="7" name="Rectangle 6">
            <a:extLst>
              <a:ext uri="{FF2B5EF4-FFF2-40B4-BE49-F238E27FC236}">
                <a16:creationId xmlns:a16="http://schemas.microsoft.com/office/drawing/2014/main" id="{13C074BA-2D88-4FF6-B56D-E3DED815D49D}"/>
              </a:ext>
            </a:extLst>
          </p:cNvPr>
          <p:cNvSpPr/>
          <p:nvPr/>
        </p:nvSpPr>
        <p:spPr>
          <a:xfrm>
            <a:off x="7023061" y="2278555"/>
            <a:ext cx="1175322" cy="369332"/>
          </a:xfrm>
          <a:prstGeom prst="rect">
            <a:avLst/>
          </a:prstGeom>
        </p:spPr>
        <p:txBody>
          <a:bodyPr wrap="none">
            <a:spAutoFit/>
          </a:bodyPr>
          <a:lstStyle/>
          <a:p>
            <a:r>
              <a:rPr lang="en-US" altLang="zh-CN" sz="1800" dirty="0">
                <a:solidFill>
                  <a:srgbClr val="00602B"/>
                </a:solidFill>
                <a:latin typeface="Baskerville" panose="02020502070401020303"/>
              </a:rPr>
              <a:t>Preference</a:t>
            </a:r>
            <a:endParaRPr lang="zh-CN" altLang="en-US" sz="1800" dirty="0">
              <a:solidFill>
                <a:srgbClr val="00602B"/>
              </a:solidFill>
              <a:latin typeface="Baskerville" panose="02020502070401020303"/>
            </a:endParaRPr>
          </a:p>
        </p:txBody>
      </p:sp>
      <p:cxnSp>
        <p:nvCxnSpPr>
          <p:cNvPr id="8" name="Straight Arrow Connector 7">
            <a:extLst>
              <a:ext uri="{FF2B5EF4-FFF2-40B4-BE49-F238E27FC236}">
                <a16:creationId xmlns:a16="http://schemas.microsoft.com/office/drawing/2014/main" id="{D919E189-43FE-4250-B64C-07248756F444}"/>
              </a:ext>
            </a:extLst>
          </p:cNvPr>
          <p:cNvCxnSpPr>
            <a:cxnSpLocks/>
          </p:cNvCxnSpPr>
          <p:nvPr/>
        </p:nvCxnSpPr>
        <p:spPr>
          <a:xfrm flipH="1">
            <a:off x="5745698" y="1920029"/>
            <a:ext cx="574159" cy="433073"/>
          </a:xfrm>
          <a:prstGeom prst="straightConnector1">
            <a:avLst/>
          </a:prstGeom>
          <a:ln>
            <a:solidFill>
              <a:srgbClr val="00602B"/>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84C290-708E-42BD-A44F-812EE11A1BA8}"/>
              </a:ext>
            </a:extLst>
          </p:cNvPr>
          <p:cNvCxnSpPr>
            <a:cxnSpLocks/>
            <a:endCxn id="7" idx="0"/>
          </p:cNvCxnSpPr>
          <p:nvPr/>
        </p:nvCxnSpPr>
        <p:spPr>
          <a:xfrm>
            <a:off x="7190295" y="1874224"/>
            <a:ext cx="420427" cy="404331"/>
          </a:xfrm>
          <a:prstGeom prst="straightConnector1">
            <a:avLst/>
          </a:prstGeom>
          <a:ln>
            <a:solidFill>
              <a:srgbClr val="00602B"/>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2570B5-4F55-460F-82A6-70F40D5657C7}"/>
              </a:ext>
            </a:extLst>
          </p:cNvPr>
          <p:cNvCxnSpPr>
            <a:cxnSpLocks/>
          </p:cNvCxnSpPr>
          <p:nvPr/>
        </p:nvCxnSpPr>
        <p:spPr>
          <a:xfrm flipH="1">
            <a:off x="7510702" y="2637081"/>
            <a:ext cx="110228" cy="343397"/>
          </a:xfrm>
          <a:prstGeom prst="straightConnector1">
            <a:avLst/>
          </a:prstGeom>
          <a:ln>
            <a:solidFill>
              <a:srgbClr val="00602B"/>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3CCC0D1-6641-4FC9-AE48-B074FE663CF4}"/>
              </a:ext>
            </a:extLst>
          </p:cNvPr>
          <p:cNvCxnSpPr>
            <a:cxnSpLocks/>
          </p:cNvCxnSpPr>
          <p:nvPr/>
        </p:nvCxnSpPr>
        <p:spPr>
          <a:xfrm rot="5400000">
            <a:off x="6326234" y="3006291"/>
            <a:ext cx="2007432" cy="1382233"/>
          </a:xfrm>
          <a:prstGeom prst="bentConnector3">
            <a:avLst>
              <a:gd name="adj1" fmla="val 99788"/>
            </a:avLst>
          </a:prstGeom>
          <a:ln>
            <a:solidFill>
              <a:srgbClr val="00602B"/>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F3EE551-5CDC-4B87-9CD7-6F830DF554C0}"/>
              </a:ext>
            </a:extLst>
          </p:cNvPr>
          <p:cNvCxnSpPr/>
          <p:nvPr/>
        </p:nvCxnSpPr>
        <p:spPr>
          <a:xfrm flipV="1">
            <a:off x="6638831" y="3994168"/>
            <a:ext cx="0" cy="706955"/>
          </a:xfrm>
          <a:prstGeom prst="straightConnector1">
            <a:avLst/>
          </a:prstGeom>
          <a:ln>
            <a:solidFill>
              <a:srgbClr val="00602B"/>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A97272F-A514-4EFF-BA89-EAAD8C81D27D}"/>
              </a:ext>
            </a:extLst>
          </p:cNvPr>
          <p:cNvSpPr txBox="1"/>
          <p:nvPr/>
        </p:nvSpPr>
        <p:spPr>
          <a:xfrm>
            <a:off x="6626747" y="2606957"/>
            <a:ext cx="994183" cy="307777"/>
          </a:xfrm>
          <a:prstGeom prst="rect">
            <a:avLst/>
          </a:prstGeom>
          <a:noFill/>
        </p:spPr>
        <p:txBody>
          <a:bodyPr wrap="none" rtlCol="0">
            <a:spAutoFit/>
          </a:bodyPr>
          <a:lstStyle/>
          <a:p>
            <a:r>
              <a:rPr lang="en-US" altLang="zh-CN" dirty="0">
                <a:solidFill>
                  <a:srgbClr val="00602B"/>
                </a:solidFill>
                <a:latin typeface="Baskerville" panose="02020502070401020303"/>
              </a:rPr>
              <a:t>(consumer)</a:t>
            </a:r>
            <a:endParaRPr lang="zh-CN" altLang="en-US" dirty="0">
              <a:solidFill>
                <a:srgbClr val="00602B"/>
              </a:solidFill>
              <a:latin typeface="Baskerville" panose="02020502070401020303"/>
            </a:endParaRPr>
          </a:p>
        </p:txBody>
      </p:sp>
      <p:sp>
        <p:nvSpPr>
          <p:cNvPr id="46" name="TextBox 45">
            <a:extLst>
              <a:ext uri="{FF2B5EF4-FFF2-40B4-BE49-F238E27FC236}">
                <a16:creationId xmlns:a16="http://schemas.microsoft.com/office/drawing/2014/main" id="{BBE55A34-AF9E-439E-B4BE-AC74629B3C54}"/>
              </a:ext>
            </a:extLst>
          </p:cNvPr>
          <p:cNvSpPr txBox="1"/>
          <p:nvPr/>
        </p:nvSpPr>
        <p:spPr>
          <a:xfrm>
            <a:off x="7174360" y="4239127"/>
            <a:ext cx="846707" cy="307777"/>
          </a:xfrm>
          <a:prstGeom prst="rect">
            <a:avLst/>
          </a:prstGeom>
          <a:noFill/>
        </p:spPr>
        <p:txBody>
          <a:bodyPr wrap="none" rtlCol="0">
            <a:spAutoFit/>
          </a:bodyPr>
          <a:lstStyle/>
          <a:p>
            <a:r>
              <a:rPr lang="en-US" altLang="zh-CN" dirty="0">
                <a:solidFill>
                  <a:srgbClr val="00602B"/>
                </a:solidFill>
                <a:latin typeface="Baskerville" panose="02020502070401020303"/>
              </a:rPr>
              <a:t>(investor)</a:t>
            </a:r>
            <a:endParaRPr lang="zh-CN" altLang="en-US" dirty="0">
              <a:solidFill>
                <a:srgbClr val="00602B"/>
              </a:solidFill>
              <a:latin typeface="Baskerville" panose="02020502070401020303"/>
            </a:endParaRPr>
          </a:p>
        </p:txBody>
      </p:sp>
      <p:sp>
        <p:nvSpPr>
          <p:cNvPr id="50" name="Arrow: Curved Down 49">
            <a:extLst>
              <a:ext uri="{FF2B5EF4-FFF2-40B4-BE49-F238E27FC236}">
                <a16:creationId xmlns:a16="http://schemas.microsoft.com/office/drawing/2014/main" id="{D888A448-9858-43D6-8104-21E30BE9F5A9}"/>
              </a:ext>
            </a:extLst>
          </p:cNvPr>
          <p:cNvSpPr/>
          <p:nvPr/>
        </p:nvSpPr>
        <p:spPr>
          <a:xfrm flipH="1">
            <a:off x="2586487" y="2111084"/>
            <a:ext cx="2704218" cy="689082"/>
          </a:xfrm>
          <a:prstGeom prst="curvedDownArrow">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Arrow: Curved Down 50">
            <a:extLst>
              <a:ext uri="{FF2B5EF4-FFF2-40B4-BE49-F238E27FC236}">
                <a16:creationId xmlns:a16="http://schemas.microsoft.com/office/drawing/2014/main" id="{22DE5705-521B-4D96-8F69-8FB589C3A42A}"/>
              </a:ext>
            </a:extLst>
          </p:cNvPr>
          <p:cNvSpPr/>
          <p:nvPr/>
        </p:nvSpPr>
        <p:spPr>
          <a:xfrm flipH="1" flipV="1">
            <a:off x="2586487" y="3994168"/>
            <a:ext cx="3333118" cy="813200"/>
          </a:xfrm>
          <a:prstGeom prst="curvedDownArrow">
            <a:avLst/>
          </a:prstGeom>
          <a:solidFill>
            <a:srgbClr val="00602B"/>
          </a:solid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53" name="Straight Arrow Connector 52">
            <a:extLst>
              <a:ext uri="{FF2B5EF4-FFF2-40B4-BE49-F238E27FC236}">
                <a16:creationId xmlns:a16="http://schemas.microsoft.com/office/drawing/2014/main" id="{B48D20B9-F717-42C4-A920-152073E155BB}"/>
              </a:ext>
            </a:extLst>
          </p:cNvPr>
          <p:cNvCxnSpPr/>
          <p:nvPr/>
        </p:nvCxnSpPr>
        <p:spPr>
          <a:xfrm flipV="1">
            <a:off x="2066158" y="3076856"/>
            <a:ext cx="0" cy="680484"/>
          </a:xfrm>
          <a:prstGeom prst="straightConnector1">
            <a:avLst/>
          </a:prstGeom>
          <a:ln w="57150">
            <a:solidFill>
              <a:srgbClr val="00602B"/>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208;p27">
            <a:extLst>
              <a:ext uri="{FF2B5EF4-FFF2-40B4-BE49-F238E27FC236}">
                <a16:creationId xmlns:a16="http://schemas.microsoft.com/office/drawing/2014/main" id="{1A0FABAB-C2A2-E9C7-13FA-1B109C1FB475}"/>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A</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Simplified</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Framework</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for</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Sustainable Finance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(3) </a:t>
            </a:r>
            <a:endParaRPr lang="en-US" dirty="0">
              <a:solidFill>
                <a:srgbClr val="1B4453"/>
              </a:solidFill>
              <a:latin typeface="Eurostile" panose="020B0504020202050204" pitchFamily="34" charset="77"/>
            </a:endParaRPr>
          </a:p>
        </p:txBody>
      </p:sp>
    </p:spTree>
    <p:extLst>
      <p:ext uri="{BB962C8B-B14F-4D97-AF65-F5344CB8AC3E}">
        <p14:creationId xmlns:p14="http://schemas.microsoft.com/office/powerpoint/2010/main" val="2104512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43" grpId="0"/>
      <p:bldP spid="46" grpId="0"/>
      <p:bldP spid="50" grpId="0" animBg="1"/>
      <p:bldP spid="5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F38E3F53-CB4A-4500-A7A0-1AC449D7C3AF}"/>
                  </a:ext>
                </a:extLst>
              </p:cNvPr>
              <p:cNvSpPr txBox="1"/>
              <p:nvPr/>
            </p:nvSpPr>
            <p:spPr>
              <a:xfrm>
                <a:off x="2753565" y="2658581"/>
                <a:ext cx="3460947" cy="12119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𝑁𝑃𝑉</m:t>
                          </m:r>
                        </m:e>
                        <m:sub>
                          <m:r>
                            <a:rPr lang="en-US" altLang="zh-CN" sz="2800" b="0" i="1" smtClean="0">
                              <a:latin typeface="Cambria Math" panose="02040503050406030204" pitchFamily="18" charset="0"/>
                            </a:rPr>
                            <m:t>𝐴</m:t>
                          </m:r>
                        </m:sub>
                      </m:sSub>
                      <m:r>
                        <a:rPr lang="en-US" altLang="zh-CN" sz="2800" b="0" i="1" smtClean="0">
                          <a:latin typeface="Cambria Math" panose="02040503050406030204" pitchFamily="18" charset="0"/>
                        </a:rPr>
                        <m:t>= </m:t>
                      </m:r>
                      <m:nary>
                        <m:naryPr>
                          <m:chr m:val="∑"/>
                          <m:ctrlPr>
                            <a:rPr lang="en-US" altLang="zh-CN" sz="2800" b="0" i="1" smtClean="0">
                              <a:latin typeface="Cambria Math" panose="02040503050406030204" pitchFamily="18" charset="0"/>
                            </a:rPr>
                          </m:ctrlPr>
                        </m:naryPr>
                        <m:sub>
                          <m:r>
                            <m:rPr>
                              <m:brk m:alnAt="23"/>
                            </m:rP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𝑁</m:t>
                          </m:r>
                        </m:sup>
                        <m:e>
                          <m:f>
                            <m:fPr>
                              <m:ctrlPr>
                                <a:rPr lang="en-US" altLang="zh-CN" sz="2800" b="0" i="1" smtClean="0">
                                  <a:latin typeface="Cambria Math" panose="02040503050406030204" pitchFamily="18" charset="0"/>
                                </a:rPr>
                              </m:ctrlPr>
                            </m:fPr>
                            <m:num>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𝑁𝑂𝐼</m:t>
                                  </m:r>
                                </m:e>
                                <m:sub>
                                  <m:r>
                                    <a:rPr lang="en-US" altLang="zh-CN" sz="2800" b="0" i="1" smtClean="0">
                                      <a:latin typeface="Cambria Math" panose="02040503050406030204" pitchFamily="18" charset="0"/>
                                    </a:rPr>
                                    <m:t>𝐴</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𝑡</m:t>
                                  </m:r>
                                </m:sub>
                              </m:sSub>
                            </m:num>
                            <m:den>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𝑟</m:t>
                                  </m:r>
                                </m:e>
                                <m:sub>
                                  <m:r>
                                    <a:rPr lang="en-US" altLang="zh-CN" sz="2800" b="0" i="1" smtClean="0">
                                      <a:latin typeface="Cambria Math" panose="02040503050406030204" pitchFamily="18" charset="0"/>
                                    </a:rPr>
                                    <m:t>𝐴</m:t>
                                  </m:r>
                                </m:sub>
                              </m:sSub>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𝑡</m:t>
                                  </m:r>
                                </m:sup>
                              </m:sSup>
                            </m:den>
                          </m:f>
                        </m:e>
                      </m:nary>
                      <m:r>
                        <a:rPr lang="en-US" altLang="zh-CN" sz="2800" b="0" i="1" smtClean="0">
                          <a:latin typeface="Cambria Math" panose="02040503050406030204" pitchFamily="18" charset="0"/>
                        </a:rPr>
                        <m:t> </m:t>
                      </m:r>
                    </m:oMath>
                  </m:oMathPara>
                </a14:m>
                <a:endParaRPr lang="zh-CN" altLang="en-US" sz="2800" dirty="0"/>
              </a:p>
            </p:txBody>
          </p:sp>
        </mc:Choice>
        <mc:Fallback xmlns="">
          <p:sp>
            <p:nvSpPr>
              <p:cNvPr id="49" name="TextBox 48">
                <a:extLst>
                  <a:ext uri="{FF2B5EF4-FFF2-40B4-BE49-F238E27FC236}">
                    <a16:creationId xmlns:a16="http://schemas.microsoft.com/office/drawing/2014/main" id="{F38E3F53-CB4A-4500-A7A0-1AC449D7C3AF}"/>
                  </a:ext>
                </a:extLst>
              </p:cNvPr>
              <p:cNvSpPr txBox="1">
                <a:spLocks noRot="1" noChangeAspect="1" noMove="1" noResize="1" noEditPoints="1" noAdjustHandles="1" noChangeArrowheads="1" noChangeShapeType="1" noTextEdit="1"/>
              </p:cNvSpPr>
              <p:nvPr/>
            </p:nvSpPr>
            <p:spPr>
              <a:xfrm>
                <a:off x="2753565" y="2658581"/>
                <a:ext cx="3460947" cy="1211935"/>
              </a:xfrm>
              <a:prstGeom prst="rect">
                <a:avLst/>
              </a:prstGeom>
              <a:blipFill>
                <a:blip r:embed="rId3"/>
                <a:stretch>
                  <a:fillRect/>
                </a:stretch>
              </a:blipFill>
            </p:spPr>
            <p:txBody>
              <a:bodyPr/>
              <a:lstStyle/>
              <a:p>
                <a:r>
                  <a:rPr lang="zh-CN" altLang="en-US">
                    <a:noFill/>
                  </a:rPr>
                  <a:t> </a:t>
                </a:r>
              </a:p>
            </p:txBody>
          </p:sp>
        </mc:Fallback>
      </mc:AlternateContent>
      <p:sp>
        <p:nvSpPr>
          <p:cNvPr id="3" name="TextBox 2">
            <a:extLst>
              <a:ext uri="{FF2B5EF4-FFF2-40B4-BE49-F238E27FC236}">
                <a16:creationId xmlns:a16="http://schemas.microsoft.com/office/drawing/2014/main" id="{FBF1C7CD-8358-419F-BA31-4AE758D16014}"/>
              </a:ext>
            </a:extLst>
          </p:cNvPr>
          <p:cNvSpPr txBox="1"/>
          <p:nvPr/>
        </p:nvSpPr>
        <p:spPr>
          <a:xfrm>
            <a:off x="290841" y="856207"/>
            <a:ext cx="6183103" cy="861774"/>
          </a:xfrm>
          <a:prstGeom prst="rect">
            <a:avLst/>
          </a:prstGeom>
          <a:noFill/>
        </p:spPr>
        <p:txBody>
          <a:bodyPr wrap="none" rtlCol="0">
            <a:spAutoFit/>
          </a:bodyPr>
          <a:lstStyle/>
          <a:p>
            <a:r>
              <a:rPr lang="en-US" altLang="zh-CN" sz="1800" dirty="0">
                <a:latin typeface="Baskerville"/>
              </a:rPr>
              <a:t>A reverse example: </a:t>
            </a:r>
            <a:r>
              <a:rPr lang="en-US" altLang="zh-CN" sz="1800" b="1" dirty="0">
                <a:latin typeface="Baskerville"/>
              </a:rPr>
              <a:t>Brown</a:t>
            </a:r>
            <a:r>
              <a:rPr lang="en-US" altLang="zh-CN" sz="1800" dirty="0">
                <a:latin typeface="Baskerville"/>
              </a:rPr>
              <a:t> building or buildings in </a:t>
            </a:r>
            <a:r>
              <a:rPr lang="en-US" altLang="zh-CN" sz="1800" b="1" dirty="0">
                <a:latin typeface="Baskerville"/>
              </a:rPr>
              <a:t>floodplain</a:t>
            </a:r>
            <a:r>
              <a:rPr lang="en-US" altLang="zh-CN" sz="1800" dirty="0">
                <a:latin typeface="Baskerville"/>
              </a:rPr>
              <a:t>.</a:t>
            </a:r>
          </a:p>
          <a:p>
            <a:endParaRPr lang="en-US" altLang="zh-CN" sz="1800" dirty="0">
              <a:latin typeface="Baskerville"/>
            </a:endParaRPr>
          </a:p>
          <a:p>
            <a:endParaRPr lang="zh-CN" altLang="en-US" dirty="0">
              <a:latin typeface="Baskerville"/>
            </a:endParaRPr>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0F50C0D-1512-464E-B4F3-F749A5579688}"/>
                  </a:ext>
                </a:extLst>
              </p:cNvPr>
              <p:cNvSpPr txBox="1"/>
              <p:nvPr/>
            </p:nvSpPr>
            <p:spPr>
              <a:xfrm>
                <a:off x="1813923" y="2640647"/>
                <a:ext cx="5292603" cy="1211935"/>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800" i="1" smtClean="0">
                              <a:latin typeface="Cambria Math" panose="02040503050406030204" pitchFamily="18" charset="0"/>
                            </a:rPr>
                          </m:ctrlPr>
                        </m:sSubPr>
                        <m:e>
                          <m:r>
                            <a:rPr lang="en-US" altLang="zh-CN" sz="2800" b="0" i="1" smtClean="0">
                              <a:latin typeface="Cambria Math" panose="02040503050406030204" pitchFamily="18" charset="0"/>
                            </a:rPr>
                            <m:t>𝑉</m:t>
                          </m:r>
                        </m:e>
                        <m:sub>
                          <m:r>
                            <a:rPr lang="en-US" altLang="zh-CN" sz="2800" b="0" i="1" smtClean="0">
                              <a:latin typeface="Cambria Math" panose="02040503050406030204" pitchFamily="18" charset="0"/>
                            </a:rPr>
                            <m:t>𝐴</m:t>
                          </m:r>
                        </m:sub>
                      </m:sSub>
                      <m:r>
                        <a:rPr lang="en-US" altLang="zh-CN" sz="2800" b="0" i="1" smtClean="0">
                          <a:latin typeface="Cambria Math" panose="02040503050406030204" pitchFamily="18" charset="0"/>
                        </a:rPr>
                        <m:t>= </m:t>
                      </m:r>
                      <m:nary>
                        <m:naryPr>
                          <m:chr m:val="∑"/>
                          <m:ctrlPr>
                            <a:rPr lang="en-US" altLang="zh-CN" sz="2800" b="0" i="1" smtClean="0">
                              <a:latin typeface="Cambria Math" panose="02040503050406030204" pitchFamily="18" charset="0"/>
                            </a:rPr>
                          </m:ctrlPr>
                        </m:naryPr>
                        <m:sub>
                          <m:r>
                            <m:rPr>
                              <m:brk m:alnAt="23"/>
                            </m:rPr>
                            <a:rPr lang="en-US" altLang="zh-CN" sz="2800" b="0" i="1" smtClean="0">
                              <a:latin typeface="Cambria Math" panose="02040503050406030204" pitchFamily="18" charset="0"/>
                            </a:rPr>
                            <m:t>𝑡</m:t>
                          </m:r>
                          <m:r>
                            <a:rPr lang="en-US" altLang="zh-CN" sz="2800" b="0" i="1" smtClean="0">
                              <a:latin typeface="Cambria Math" panose="02040503050406030204" pitchFamily="18" charset="0"/>
                            </a:rPr>
                            <m:t>=0</m:t>
                          </m:r>
                        </m:sub>
                        <m:sup>
                          <m:r>
                            <a:rPr lang="en-US" altLang="zh-CN" sz="2800" b="0" i="1" smtClean="0">
                              <a:latin typeface="Cambria Math" panose="02040503050406030204" pitchFamily="18" charset="0"/>
                            </a:rPr>
                            <m:t>𝑁</m:t>
                          </m:r>
                        </m:sup>
                        <m:e>
                          <m:f>
                            <m:fPr>
                              <m:ctrlPr>
                                <a:rPr lang="en-US" altLang="zh-CN" sz="2800" b="0" i="1" smtClean="0">
                                  <a:latin typeface="Cambria Math" panose="02040503050406030204" pitchFamily="18" charset="0"/>
                                </a:rPr>
                              </m:ctrlPr>
                            </m:fPr>
                            <m:num>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𝑁𝑂𝐼</m:t>
                                  </m:r>
                                </m:e>
                                <m:sub>
                                  <m:r>
                                    <a:rPr lang="en-US" altLang="zh-CN" sz="2800" b="0" i="1" smtClean="0">
                                      <a:latin typeface="Cambria Math" panose="02040503050406030204" pitchFamily="18" charset="0"/>
                                    </a:rPr>
                                    <m:t>𝐴</m:t>
                                  </m:r>
                                  <m:r>
                                    <a:rPr lang="en-US" altLang="zh-CN" sz="2800" b="0" i="1" smtClean="0">
                                      <a:latin typeface="Cambria Math" panose="02040503050406030204" pitchFamily="18" charset="0"/>
                                    </a:rPr>
                                    <m:t>,</m:t>
                                  </m:r>
                                  <m:r>
                                    <a:rPr lang="en-US" altLang="zh-CN" sz="2800" b="0" i="1" smtClean="0">
                                      <a:latin typeface="Cambria Math" panose="02040503050406030204" pitchFamily="18" charset="0"/>
                                    </a:rPr>
                                    <m:t>𝑡</m:t>
                                  </m:r>
                                </m:sub>
                              </m:sSub>
                              <m:r>
                                <a:rPr lang="en-US" altLang="zh-CN" sz="2800" b="0" i="1" smtClean="0">
                                  <a:solidFill>
                                    <a:srgbClr val="9D0405"/>
                                  </a:solidFill>
                                  <a:latin typeface="Cambria Math" panose="02040503050406030204" pitchFamily="18" charset="0"/>
                                </a:rPr>
                                <m:t>−</m:t>
                              </m:r>
                              <m:sSub>
                                <m:sSubPr>
                                  <m:ctrlPr>
                                    <a:rPr lang="en-US" altLang="zh-CN" sz="2800" b="0" i="1" smtClean="0">
                                      <a:solidFill>
                                        <a:srgbClr val="9D0405"/>
                                      </a:solidFill>
                                      <a:latin typeface="Cambria Math" panose="02040503050406030204" pitchFamily="18" charset="0"/>
                                    </a:rPr>
                                  </m:ctrlPr>
                                </m:sSubPr>
                                <m:e>
                                  <m:r>
                                    <a:rPr lang="en-US" altLang="zh-CN" sz="2800" b="0" i="1" smtClean="0">
                                      <a:solidFill>
                                        <a:srgbClr val="9D0405"/>
                                      </a:solidFill>
                                      <a:latin typeface="Cambria Math" panose="02040503050406030204" pitchFamily="18" charset="0"/>
                                      <a:ea typeface="Cambria Math" panose="02040503050406030204" pitchFamily="18" charset="0"/>
                                    </a:rPr>
                                    <m:t>∆</m:t>
                                  </m:r>
                                </m:e>
                                <m:sub>
                                  <m:r>
                                    <a:rPr lang="en-US" altLang="zh-CN" sz="2800" b="0" i="1" smtClean="0">
                                      <a:solidFill>
                                        <a:srgbClr val="9D0405"/>
                                      </a:solidFill>
                                      <a:latin typeface="Cambria Math" panose="02040503050406030204" pitchFamily="18" charset="0"/>
                                    </a:rPr>
                                    <m:t>𝑟𝑒𝑔</m:t>
                                  </m:r>
                                </m:sub>
                              </m:sSub>
                              <m:r>
                                <a:rPr lang="en-US" altLang="zh-CN" sz="2800" b="0" i="1" smtClean="0">
                                  <a:solidFill>
                                    <a:srgbClr val="9D0405"/>
                                  </a:solidFill>
                                  <a:latin typeface="Cambria Math" panose="02040503050406030204" pitchFamily="18" charset="0"/>
                                </a:rPr>
                                <m:t>−</m:t>
                              </m:r>
                              <m:sSub>
                                <m:sSubPr>
                                  <m:ctrlPr>
                                    <a:rPr lang="en-US" altLang="zh-CN" sz="2800" b="0" i="1" smtClean="0">
                                      <a:solidFill>
                                        <a:srgbClr val="9D0405"/>
                                      </a:solidFill>
                                      <a:latin typeface="Cambria Math" panose="02040503050406030204" pitchFamily="18" charset="0"/>
                                    </a:rPr>
                                  </m:ctrlPr>
                                </m:sSubPr>
                                <m:e>
                                  <m:r>
                                    <a:rPr lang="en-US" altLang="zh-CN" sz="2800" b="0" i="1" smtClean="0">
                                      <a:solidFill>
                                        <a:srgbClr val="9D0405"/>
                                      </a:solidFill>
                                      <a:latin typeface="Cambria Math" panose="02040503050406030204" pitchFamily="18" charset="0"/>
                                      <a:ea typeface="Cambria Math" panose="02040503050406030204" pitchFamily="18" charset="0"/>
                                    </a:rPr>
                                    <m:t>∆</m:t>
                                  </m:r>
                                </m:e>
                                <m:sub>
                                  <m:r>
                                    <a:rPr lang="en-US" altLang="zh-CN" sz="2800" b="0" i="1" smtClean="0">
                                      <a:solidFill>
                                        <a:srgbClr val="9D0405"/>
                                      </a:solidFill>
                                      <a:latin typeface="Cambria Math" panose="02040503050406030204" pitchFamily="18" charset="0"/>
                                    </a:rPr>
                                    <m:t>𝑐</m:t>
                                  </m:r>
                                  <m:r>
                                    <a:rPr lang="en-US" altLang="zh-CN" sz="2800" b="0" i="1" smtClean="0">
                                      <a:solidFill>
                                        <a:srgbClr val="9D0405"/>
                                      </a:solidFill>
                                      <a:latin typeface="Cambria Math" panose="02040503050406030204" pitchFamily="18" charset="0"/>
                                    </a:rPr>
                                    <m:t>−</m:t>
                                  </m:r>
                                  <m:r>
                                    <a:rPr lang="en-US" altLang="zh-CN" sz="2800" b="0" i="1" smtClean="0">
                                      <a:solidFill>
                                        <a:srgbClr val="9D0405"/>
                                      </a:solidFill>
                                      <a:latin typeface="Cambria Math" panose="02040503050406030204" pitchFamily="18" charset="0"/>
                                    </a:rPr>
                                    <m:t>𝑝𝑟𝑒𝑓</m:t>
                                  </m:r>
                                </m:sub>
                              </m:sSub>
                            </m:num>
                            <m:den>
                              <m:r>
                                <a:rPr lang="en-US" altLang="zh-CN" sz="2800" b="0" i="1" smtClean="0">
                                  <a:latin typeface="Cambria Math" panose="02040503050406030204" pitchFamily="18" charset="0"/>
                                </a:rPr>
                                <m:t>(1+</m:t>
                              </m:r>
                              <m:sSub>
                                <m:sSubPr>
                                  <m:ctrlPr>
                                    <a:rPr lang="en-US" altLang="zh-CN" sz="2800" b="0" i="1" smtClean="0">
                                      <a:latin typeface="Cambria Math" panose="02040503050406030204" pitchFamily="18" charset="0"/>
                                    </a:rPr>
                                  </m:ctrlPr>
                                </m:sSubPr>
                                <m:e>
                                  <m:r>
                                    <a:rPr lang="en-US" altLang="zh-CN" sz="2800" b="0" i="1" smtClean="0">
                                      <a:latin typeface="Cambria Math" panose="02040503050406030204" pitchFamily="18" charset="0"/>
                                    </a:rPr>
                                    <m:t>𝑟</m:t>
                                  </m:r>
                                </m:e>
                                <m:sub>
                                  <m:r>
                                    <a:rPr lang="en-US" altLang="zh-CN" sz="2800" b="0" i="1" smtClean="0">
                                      <a:latin typeface="Cambria Math" panose="02040503050406030204" pitchFamily="18" charset="0"/>
                                    </a:rPr>
                                    <m:t>𝐴</m:t>
                                  </m:r>
                                </m:sub>
                              </m:sSub>
                              <m:r>
                                <a:rPr lang="en-US" altLang="zh-CN" sz="2800" b="0" i="1" smtClean="0">
                                  <a:solidFill>
                                    <a:srgbClr val="9D0405"/>
                                  </a:solidFill>
                                  <a:latin typeface="Cambria Math" panose="02040503050406030204" pitchFamily="18" charset="0"/>
                                </a:rPr>
                                <m:t>+</m:t>
                              </m:r>
                              <m:sSub>
                                <m:sSubPr>
                                  <m:ctrlPr>
                                    <a:rPr lang="en-US" altLang="zh-CN" sz="2800" b="0" i="1" smtClean="0">
                                      <a:solidFill>
                                        <a:srgbClr val="9D0405"/>
                                      </a:solidFill>
                                      <a:latin typeface="Cambria Math" panose="02040503050406030204" pitchFamily="18" charset="0"/>
                                    </a:rPr>
                                  </m:ctrlPr>
                                </m:sSubPr>
                                <m:e>
                                  <m:r>
                                    <a:rPr lang="en-US" altLang="zh-CN" sz="2800" b="0" i="1" smtClean="0">
                                      <a:solidFill>
                                        <a:srgbClr val="9D0405"/>
                                      </a:solidFill>
                                      <a:latin typeface="Cambria Math" panose="02040503050406030204" pitchFamily="18" charset="0"/>
                                      <a:ea typeface="Cambria Math" panose="02040503050406030204" pitchFamily="18" charset="0"/>
                                    </a:rPr>
                                    <m:t>∆</m:t>
                                  </m:r>
                                  <m:r>
                                    <a:rPr lang="en-US" altLang="zh-CN" sz="2800" b="0" i="1" smtClean="0">
                                      <a:solidFill>
                                        <a:srgbClr val="9D0405"/>
                                      </a:solidFill>
                                      <a:latin typeface="Cambria Math" panose="02040503050406030204" pitchFamily="18" charset="0"/>
                                      <a:ea typeface="Cambria Math" panose="02040503050406030204" pitchFamily="18" charset="0"/>
                                    </a:rPr>
                                    <m:t>𝑟</m:t>
                                  </m:r>
                                </m:e>
                                <m:sub>
                                  <m:r>
                                    <a:rPr lang="en-US" altLang="zh-CN" sz="2800" b="0" i="1" smtClean="0">
                                      <a:solidFill>
                                        <a:srgbClr val="9D0405"/>
                                      </a:solidFill>
                                      <a:latin typeface="Cambria Math" panose="02040503050406030204" pitchFamily="18" charset="0"/>
                                    </a:rPr>
                                    <m:t>𝐼</m:t>
                                  </m:r>
                                  <m:r>
                                    <a:rPr lang="en-US" altLang="zh-CN" sz="2800" b="0" i="1" smtClean="0">
                                      <a:solidFill>
                                        <a:srgbClr val="9D0405"/>
                                      </a:solidFill>
                                      <a:latin typeface="Cambria Math" panose="02040503050406030204" pitchFamily="18" charset="0"/>
                                    </a:rPr>
                                    <m:t>−</m:t>
                                  </m:r>
                                  <m:r>
                                    <a:rPr lang="en-US" altLang="zh-CN" sz="2800" b="0" i="1" smtClean="0">
                                      <a:solidFill>
                                        <a:srgbClr val="9D0405"/>
                                      </a:solidFill>
                                      <a:latin typeface="Cambria Math" panose="02040503050406030204" pitchFamily="18" charset="0"/>
                                    </a:rPr>
                                    <m:t>𝑝𝑟𝑒𝑓</m:t>
                                  </m:r>
                                </m:sub>
                              </m:sSub>
                              <m:sSup>
                                <m:sSupPr>
                                  <m:ctrlPr>
                                    <a:rPr lang="en-US" altLang="zh-CN" sz="2800" b="0" i="1" smtClean="0">
                                      <a:latin typeface="Cambria Math" panose="02040503050406030204" pitchFamily="18" charset="0"/>
                                    </a:rPr>
                                  </m:ctrlPr>
                                </m:sSupPr>
                                <m:e>
                                  <m:r>
                                    <a:rPr lang="en-US" altLang="zh-CN" sz="2800" b="0" i="1" smtClean="0">
                                      <a:latin typeface="Cambria Math" panose="02040503050406030204" pitchFamily="18" charset="0"/>
                                    </a:rPr>
                                    <m:t>)</m:t>
                                  </m:r>
                                </m:e>
                                <m:sup>
                                  <m:r>
                                    <a:rPr lang="en-US" altLang="zh-CN" sz="2800" b="0" i="1" smtClean="0">
                                      <a:latin typeface="Cambria Math" panose="02040503050406030204" pitchFamily="18" charset="0"/>
                                    </a:rPr>
                                    <m:t>𝑡</m:t>
                                  </m:r>
                                </m:sup>
                              </m:sSup>
                            </m:den>
                          </m:f>
                        </m:e>
                      </m:nary>
                      <m:r>
                        <a:rPr lang="en-US" altLang="zh-CN" sz="2800" b="0" i="1" smtClean="0">
                          <a:latin typeface="Cambria Math" panose="02040503050406030204" pitchFamily="18" charset="0"/>
                        </a:rPr>
                        <m:t> </m:t>
                      </m:r>
                    </m:oMath>
                  </m:oMathPara>
                </a14:m>
                <a:endParaRPr lang="zh-CN" altLang="en-US" sz="2800" dirty="0"/>
              </a:p>
            </p:txBody>
          </p:sp>
        </mc:Choice>
        <mc:Fallback xmlns="">
          <p:sp>
            <p:nvSpPr>
              <p:cNvPr id="2" name="TextBox 1">
                <a:extLst>
                  <a:ext uri="{FF2B5EF4-FFF2-40B4-BE49-F238E27FC236}">
                    <a16:creationId xmlns:a16="http://schemas.microsoft.com/office/drawing/2014/main" id="{00F50C0D-1512-464E-B4F3-F749A5579688}"/>
                  </a:ext>
                </a:extLst>
              </p:cNvPr>
              <p:cNvSpPr txBox="1">
                <a:spLocks noRot="1" noChangeAspect="1" noMove="1" noResize="1" noEditPoints="1" noAdjustHandles="1" noChangeArrowheads="1" noChangeShapeType="1" noTextEdit="1"/>
              </p:cNvSpPr>
              <p:nvPr/>
            </p:nvSpPr>
            <p:spPr>
              <a:xfrm>
                <a:off x="1813923" y="2640647"/>
                <a:ext cx="5292603" cy="1211935"/>
              </a:xfrm>
              <a:prstGeom prst="rect">
                <a:avLst/>
              </a:prstGeom>
              <a:blipFill>
                <a:blip r:embed="rId4"/>
                <a:stretch>
                  <a:fillRect l="-7434" t="-111340" r="-1918" b="-173196"/>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6E84D2A-C174-4404-BA1F-C716E71FFBC6}"/>
              </a:ext>
            </a:extLst>
          </p:cNvPr>
          <p:cNvSpPr txBox="1"/>
          <p:nvPr/>
        </p:nvSpPr>
        <p:spPr>
          <a:xfrm>
            <a:off x="5447669" y="1353308"/>
            <a:ext cx="2005677" cy="369332"/>
          </a:xfrm>
          <a:prstGeom prst="rect">
            <a:avLst/>
          </a:prstGeom>
          <a:noFill/>
        </p:spPr>
        <p:txBody>
          <a:bodyPr wrap="none" rtlCol="0">
            <a:spAutoFit/>
          </a:bodyPr>
          <a:lstStyle/>
          <a:p>
            <a:r>
              <a:rPr lang="en-US" altLang="zh-CN" sz="1800" dirty="0">
                <a:solidFill>
                  <a:srgbClr val="9D0405"/>
                </a:solidFill>
                <a:latin typeface="Baskerville" panose="02020502070401020303"/>
              </a:rPr>
              <a:t>Negative Externality</a:t>
            </a:r>
            <a:endParaRPr lang="zh-CN" altLang="en-US" sz="1800" dirty="0">
              <a:solidFill>
                <a:srgbClr val="9D0405"/>
              </a:solidFill>
              <a:latin typeface="Baskerville" panose="02020502070401020303"/>
            </a:endParaRPr>
          </a:p>
        </p:txBody>
      </p:sp>
      <p:sp>
        <p:nvSpPr>
          <p:cNvPr id="5" name="Rectangle 4">
            <a:extLst>
              <a:ext uri="{FF2B5EF4-FFF2-40B4-BE49-F238E27FC236}">
                <a16:creationId xmlns:a16="http://schemas.microsoft.com/office/drawing/2014/main" id="{1E8F0522-6BA6-4922-8025-A3D90C89CF58}"/>
              </a:ext>
            </a:extLst>
          </p:cNvPr>
          <p:cNvSpPr/>
          <p:nvPr/>
        </p:nvSpPr>
        <p:spPr>
          <a:xfrm>
            <a:off x="4818756" y="2193351"/>
            <a:ext cx="1160895" cy="369332"/>
          </a:xfrm>
          <a:prstGeom prst="rect">
            <a:avLst/>
          </a:prstGeom>
        </p:spPr>
        <p:txBody>
          <a:bodyPr wrap="none">
            <a:spAutoFit/>
          </a:bodyPr>
          <a:lstStyle/>
          <a:p>
            <a:r>
              <a:rPr lang="en-US" altLang="zh-CN" sz="1800" dirty="0">
                <a:solidFill>
                  <a:srgbClr val="9D0405"/>
                </a:solidFill>
                <a:latin typeface="Baskerville" panose="02020502070401020303"/>
              </a:rPr>
              <a:t>Regulation</a:t>
            </a:r>
            <a:endParaRPr lang="zh-CN" altLang="en-US" sz="1800" dirty="0">
              <a:solidFill>
                <a:srgbClr val="9D0405"/>
              </a:solidFill>
              <a:latin typeface="Baskerville" panose="02020502070401020303"/>
            </a:endParaRPr>
          </a:p>
        </p:txBody>
      </p:sp>
      <p:sp>
        <p:nvSpPr>
          <p:cNvPr id="7" name="Rectangle 6">
            <a:extLst>
              <a:ext uri="{FF2B5EF4-FFF2-40B4-BE49-F238E27FC236}">
                <a16:creationId xmlns:a16="http://schemas.microsoft.com/office/drawing/2014/main" id="{13C074BA-2D88-4FF6-B56D-E3DED815D49D}"/>
              </a:ext>
            </a:extLst>
          </p:cNvPr>
          <p:cNvSpPr/>
          <p:nvPr/>
        </p:nvSpPr>
        <p:spPr>
          <a:xfrm>
            <a:off x="6551112" y="2136970"/>
            <a:ext cx="1175322" cy="369332"/>
          </a:xfrm>
          <a:prstGeom prst="rect">
            <a:avLst/>
          </a:prstGeom>
        </p:spPr>
        <p:txBody>
          <a:bodyPr wrap="none">
            <a:spAutoFit/>
          </a:bodyPr>
          <a:lstStyle/>
          <a:p>
            <a:r>
              <a:rPr lang="en-US" altLang="zh-CN" sz="1800" dirty="0">
                <a:solidFill>
                  <a:srgbClr val="9D0405"/>
                </a:solidFill>
                <a:latin typeface="Baskerville" panose="02020502070401020303"/>
              </a:rPr>
              <a:t>Preference</a:t>
            </a:r>
            <a:endParaRPr lang="zh-CN" altLang="en-US" sz="1800" dirty="0">
              <a:solidFill>
                <a:srgbClr val="9D0405"/>
              </a:solidFill>
              <a:latin typeface="Baskerville" panose="02020502070401020303"/>
            </a:endParaRPr>
          </a:p>
        </p:txBody>
      </p:sp>
      <p:cxnSp>
        <p:nvCxnSpPr>
          <p:cNvPr id="8" name="Straight Arrow Connector 7">
            <a:extLst>
              <a:ext uri="{FF2B5EF4-FFF2-40B4-BE49-F238E27FC236}">
                <a16:creationId xmlns:a16="http://schemas.microsoft.com/office/drawing/2014/main" id="{D919E189-43FE-4250-B64C-07248756F444}"/>
              </a:ext>
            </a:extLst>
          </p:cNvPr>
          <p:cNvCxnSpPr>
            <a:cxnSpLocks/>
          </p:cNvCxnSpPr>
          <p:nvPr/>
        </p:nvCxnSpPr>
        <p:spPr>
          <a:xfrm flipH="1">
            <a:off x="5273749" y="1778444"/>
            <a:ext cx="574159" cy="433073"/>
          </a:xfrm>
          <a:prstGeom prst="straightConnector1">
            <a:avLst/>
          </a:prstGeom>
          <a:ln>
            <a:solidFill>
              <a:srgbClr val="9D0405"/>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084C290-708E-42BD-A44F-812EE11A1BA8}"/>
              </a:ext>
            </a:extLst>
          </p:cNvPr>
          <p:cNvCxnSpPr>
            <a:cxnSpLocks/>
            <a:endCxn id="7" idx="0"/>
          </p:cNvCxnSpPr>
          <p:nvPr/>
        </p:nvCxnSpPr>
        <p:spPr>
          <a:xfrm>
            <a:off x="6718346" y="1732639"/>
            <a:ext cx="420427" cy="404331"/>
          </a:xfrm>
          <a:prstGeom prst="straightConnector1">
            <a:avLst/>
          </a:prstGeom>
          <a:ln>
            <a:solidFill>
              <a:srgbClr val="9D0405"/>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D52570B5-4F55-460F-82A6-70F40D5657C7}"/>
              </a:ext>
            </a:extLst>
          </p:cNvPr>
          <p:cNvCxnSpPr>
            <a:cxnSpLocks/>
          </p:cNvCxnSpPr>
          <p:nvPr/>
        </p:nvCxnSpPr>
        <p:spPr>
          <a:xfrm flipH="1">
            <a:off x="7038753" y="2495496"/>
            <a:ext cx="110228" cy="343397"/>
          </a:xfrm>
          <a:prstGeom prst="straightConnector1">
            <a:avLst/>
          </a:prstGeom>
          <a:ln>
            <a:solidFill>
              <a:srgbClr val="9D0405"/>
            </a:solidFill>
            <a:tailEnd type="triangle"/>
          </a:ln>
        </p:spPr>
        <p:style>
          <a:lnRef idx="1">
            <a:schemeClr val="accent1"/>
          </a:lnRef>
          <a:fillRef idx="0">
            <a:schemeClr val="accent1"/>
          </a:fillRef>
          <a:effectRef idx="0">
            <a:schemeClr val="accent1"/>
          </a:effectRef>
          <a:fontRef idx="minor">
            <a:schemeClr val="tx1"/>
          </a:fontRef>
        </p:style>
      </p:cxnSp>
      <p:cxnSp>
        <p:nvCxnSpPr>
          <p:cNvPr id="35" name="Connector: Elbow 34">
            <a:extLst>
              <a:ext uri="{FF2B5EF4-FFF2-40B4-BE49-F238E27FC236}">
                <a16:creationId xmlns:a16="http://schemas.microsoft.com/office/drawing/2014/main" id="{B3CCC0D1-6641-4FC9-AE48-B074FE663CF4}"/>
              </a:ext>
            </a:extLst>
          </p:cNvPr>
          <p:cNvCxnSpPr>
            <a:cxnSpLocks/>
          </p:cNvCxnSpPr>
          <p:nvPr/>
        </p:nvCxnSpPr>
        <p:spPr>
          <a:xfrm rot="5400000">
            <a:off x="5854285" y="2864706"/>
            <a:ext cx="2007432" cy="1382233"/>
          </a:xfrm>
          <a:prstGeom prst="bentConnector3">
            <a:avLst>
              <a:gd name="adj1" fmla="val 99788"/>
            </a:avLst>
          </a:prstGeom>
          <a:ln>
            <a:solidFill>
              <a:srgbClr val="9D0405"/>
            </a:solidFill>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6F3EE551-5CDC-4B87-9CD7-6F830DF554C0}"/>
              </a:ext>
            </a:extLst>
          </p:cNvPr>
          <p:cNvCxnSpPr/>
          <p:nvPr/>
        </p:nvCxnSpPr>
        <p:spPr>
          <a:xfrm flipV="1">
            <a:off x="6166882" y="3852583"/>
            <a:ext cx="0" cy="706955"/>
          </a:xfrm>
          <a:prstGeom prst="straightConnector1">
            <a:avLst/>
          </a:prstGeom>
          <a:ln>
            <a:solidFill>
              <a:srgbClr val="9D0405"/>
            </a:solidFill>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DA97272F-A514-4EFF-BA89-EAAD8C81D27D}"/>
              </a:ext>
            </a:extLst>
          </p:cNvPr>
          <p:cNvSpPr txBox="1"/>
          <p:nvPr/>
        </p:nvSpPr>
        <p:spPr>
          <a:xfrm>
            <a:off x="6154798" y="2465373"/>
            <a:ext cx="1075342" cy="307777"/>
          </a:xfrm>
          <a:prstGeom prst="rect">
            <a:avLst/>
          </a:prstGeom>
          <a:noFill/>
        </p:spPr>
        <p:txBody>
          <a:bodyPr wrap="square" rtlCol="0">
            <a:spAutoFit/>
          </a:bodyPr>
          <a:lstStyle/>
          <a:p>
            <a:r>
              <a:rPr lang="en-US" altLang="zh-CN" dirty="0">
                <a:solidFill>
                  <a:srgbClr val="9D0405"/>
                </a:solidFill>
                <a:latin typeface="Baskerville" panose="02020502070401020303"/>
              </a:rPr>
              <a:t>(consumer)</a:t>
            </a:r>
            <a:endParaRPr lang="zh-CN" altLang="en-US" dirty="0">
              <a:solidFill>
                <a:srgbClr val="9D0405"/>
              </a:solidFill>
              <a:latin typeface="Baskerville" panose="02020502070401020303"/>
            </a:endParaRPr>
          </a:p>
        </p:txBody>
      </p:sp>
      <p:sp>
        <p:nvSpPr>
          <p:cNvPr id="46" name="TextBox 45">
            <a:extLst>
              <a:ext uri="{FF2B5EF4-FFF2-40B4-BE49-F238E27FC236}">
                <a16:creationId xmlns:a16="http://schemas.microsoft.com/office/drawing/2014/main" id="{BBE55A34-AF9E-439E-B4BE-AC74629B3C54}"/>
              </a:ext>
            </a:extLst>
          </p:cNvPr>
          <p:cNvSpPr txBox="1"/>
          <p:nvPr/>
        </p:nvSpPr>
        <p:spPr>
          <a:xfrm>
            <a:off x="6702411" y="4097542"/>
            <a:ext cx="846707" cy="307777"/>
          </a:xfrm>
          <a:prstGeom prst="rect">
            <a:avLst/>
          </a:prstGeom>
          <a:noFill/>
        </p:spPr>
        <p:txBody>
          <a:bodyPr wrap="none" rtlCol="0">
            <a:spAutoFit/>
          </a:bodyPr>
          <a:lstStyle/>
          <a:p>
            <a:r>
              <a:rPr lang="en-US" altLang="zh-CN" dirty="0">
                <a:solidFill>
                  <a:srgbClr val="9D0405"/>
                </a:solidFill>
                <a:latin typeface="Baskerville" panose="02020502070401020303"/>
              </a:rPr>
              <a:t>(investor)</a:t>
            </a:r>
            <a:endParaRPr lang="zh-CN" altLang="en-US" dirty="0">
              <a:solidFill>
                <a:srgbClr val="9D0405"/>
              </a:solidFill>
              <a:latin typeface="Baskerville" panose="02020502070401020303"/>
            </a:endParaRPr>
          </a:p>
        </p:txBody>
      </p:sp>
      <p:sp>
        <p:nvSpPr>
          <p:cNvPr id="50" name="Arrow: Curved Down 49">
            <a:extLst>
              <a:ext uri="{FF2B5EF4-FFF2-40B4-BE49-F238E27FC236}">
                <a16:creationId xmlns:a16="http://schemas.microsoft.com/office/drawing/2014/main" id="{D888A448-9858-43D6-8104-21E30BE9F5A9}"/>
              </a:ext>
            </a:extLst>
          </p:cNvPr>
          <p:cNvSpPr/>
          <p:nvPr/>
        </p:nvSpPr>
        <p:spPr>
          <a:xfrm flipH="1">
            <a:off x="2114538" y="1969499"/>
            <a:ext cx="2704218" cy="689082"/>
          </a:xfrm>
          <a:prstGeom prst="curvedDownArrow">
            <a:avLst/>
          </a:prstGeom>
          <a:solidFill>
            <a:srgbClr val="9D0405"/>
          </a:solidFill>
          <a:ln>
            <a:solidFill>
              <a:srgbClr val="9D0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Arrow: Curved Down 50">
            <a:extLst>
              <a:ext uri="{FF2B5EF4-FFF2-40B4-BE49-F238E27FC236}">
                <a16:creationId xmlns:a16="http://schemas.microsoft.com/office/drawing/2014/main" id="{22DE5705-521B-4D96-8F69-8FB589C3A42A}"/>
              </a:ext>
            </a:extLst>
          </p:cNvPr>
          <p:cNvSpPr/>
          <p:nvPr/>
        </p:nvSpPr>
        <p:spPr>
          <a:xfrm flipH="1" flipV="1">
            <a:off x="2114538" y="3852583"/>
            <a:ext cx="3333118" cy="813200"/>
          </a:xfrm>
          <a:prstGeom prst="curvedDownArrow">
            <a:avLst/>
          </a:prstGeom>
          <a:solidFill>
            <a:srgbClr val="9D0405"/>
          </a:solidFill>
          <a:ln>
            <a:solidFill>
              <a:srgbClr val="9D0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cxnSp>
        <p:nvCxnSpPr>
          <p:cNvPr id="53" name="Straight Arrow Connector 52">
            <a:extLst>
              <a:ext uri="{FF2B5EF4-FFF2-40B4-BE49-F238E27FC236}">
                <a16:creationId xmlns:a16="http://schemas.microsoft.com/office/drawing/2014/main" id="{B48D20B9-F717-42C4-A920-152073E155BB}"/>
              </a:ext>
            </a:extLst>
          </p:cNvPr>
          <p:cNvCxnSpPr>
            <a:cxnSpLocks/>
          </p:cNvCxnSpPr>
          <p:nvPr/>
        </p:nvCxnSpPr>
        <p:spPr>
          <a:xfrm>
            <a:off x="1474703" y="2994206"/>
            <a:ext cx="0" cy="680483"/>
          </a:xfrm>
          <a:prstGeom prst="straightConnector1">
            <a:avLst/>
          </a:prstGeom>
          <a:ln w="57150">
            <a:solidFill>
              <a:srgbClr val="9D0405"/>
            </a:solidFill>
            <a:tailEnd type="triangle"/>
          </a:ln>
        </p:spPr>
        <p:style>
          <a:lnRef idx="1">
            <a:schemeClr val="accent1"/>
          </a:lnRef>
          <a:fillRef idx="0">
            <a:schemeClr val="accent1"/>
          </a:fillRef>
          <a:effectRef idx="0">
            <a:schemeClr val="accent1"/>
          </a:effectRef>
          <a:fontRef idx="minor">
            <a:schemeClr val="tx1"/>
          </a:fontRef>
        </p:style>
      </p:cxnSp>
      <p:sp>
        <p:nvSpPr>
          <p:cNvPr id="6" name="Google Shape;208;p27">
            <a:extLst>
              <a:ext uri="{FF2B5EF4-FFF2-40B4-BE49-F238E27FC236}">
                <a16:creationId xmlns:a16="http://schemas.microsoft.com/office/drawing/2014/main" id="{A6CFBA5C-9B6B-EFB0-1586-E6F25DEFF7FA}"/>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A</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Simplified</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Framework</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for</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Sustainable Finance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(4) </a:t>
            </a:r>
            <a:endParaRPr lang="en-US" dirty="0">
              <a:solidFill>
                <a:srgbClr val="1B4453"/>
              </a:solidFill>
              <a:latin typeface="Eurostile" panose="020B0504020202050204" pitchFamily="34" charset="77"/>
            </a:endParaRPr>
          </a:p>
        </p:txBody>
      </p:sp>
    </p:spTree>
    <p:extLst>
      <p:ext uri="{BB962C8B-B14F-4D97-AF65-F5344CB8AC3E}">
        <p14:creationId xmlns:p14="http://schemas.microsoft.com/office/powerpoint/2010/main" val="2482731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p:bldP spid="7" grpId="0"/>
      <p:bldP spid="43" grpId="0"/>
      <p:bldP spid="46" grpId="0"/>
      <p:bldP spid="50" grpId="0" animBg="1"/>
      <p:bldP spid="5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1C7CD-8358-419F-BA31-4AE758D16014}"/>
              </a:ext>
            </a:extLst>
          </p:cNvPr>
          <p:cNvSpPr txBox="1"/>
          <p:nvPr/>
        </p:nvSpPr>
        <p:spPr>
          <a:xfrm>
            <a:off x="471807" y="871899"/>
            <a:ext cx="1907895" cy="400110"/>
          </a:xfrm>
          <a:prstGeom prst="rect">
            <a:avLst/>
          </a:prstGeom>
          <a:noFill/>
        </p:spPr>
        <p:txBody>
          <a:bodyPr wrap="none" rtlCol="0">
            <a:spAutoFit/>
          </a:bodyPr>
          <a:lstStyle/>
          <a:p>
            <a:r>
              <a:rPr lang="en-US" altLang="zh-CN" sz="2000" b="1" dirty="0">
                <a:latin typeface="Baskerville"/>
              </a:rPr>
              <a:t>Portfolio Theory</a:t>
            </a:r>
          </a:p>
        </p:txBody>
      </p:sp>
      <p:cxnSp>
        <p:nvCxnSpPr>
          <p:cNvPr id="4" name="Straight Arrow Connector 3">
            <a:extLst>
              <a:ext uri="{FF2B5EF4-FFF2-40B4-BE49-F238E27FC236}">
                <a16:creationId xmlns:a16="http://schemas.microsoft.com/office/drawing/2014/main" id="{F8BB3B9F-3708-4F9C-B6B8-CD5793ADC05F}"/>
              </a:ext>
            </a:extLst>
          </p:cNvPr>
          <p:cNvCxnSpPr>
            <a:cxnSpLocks/>
          </p:cNvCxnSpPr>
          <p:nvPr/>
        </p:nvCxnSpPr>
        <p:spPr>
          <a:xfrm>
            <a:off x="673675" y="4341263"/>
            <a:ext cx="3154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B585823-091E-40E2-B458-046BFBBC898F}"/>
              </a:ext>
            </a:extLst>
          </p:cNvPr>
          <p:cNvCxnSpPr>
            <a:cxnSpLocks/>
          </p:cNvCxnSpPr>
          <p:nvPr/>
        </p:nvCxnSpPr>
        <p:spPr>
          <a:xfrm flipH="1" flipV="1">
            <a:off x="663686" y="1941320"/>
            <a:ext cx="12096" cy="2399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85E790A-9541-4958-9680-B97256B16128}"/>
              </a:ext>
            </a:extLst>
          </p:cNvPr>
          <p:cNvSpPr txBox="1"/>
          <p:nvPr/>
        </p:nvSpPr>
        <p:spPr>
          <a:xfrm>
            <a:off x="1984034" y="4401084"/>
            <a:ext cx="534121" cy="307777"/>
          </a:xfrm>
          <a:prstGeom prst="rect">
            <a:avLst/>
          </a:prstGeom>
          <a:noFill/>
        </p:spPr>
        <p:txBody>
          <a:bodyPr wrap="none" rtlCol="0">
            <a:spAutoFit/>
          </a:bodyPr>
          <a:lstStyle/>
          <a:p>
            <a:r>
              <a:rPr lang="en-US" altLang="zh-CN" dirty="0"/>
              <a:t>Risk</a:t>
            </a:r>
            <a:endParaRPr lang="zh-CN" altLang="en-US" dirty="0"/>
          </a:p>
        </p:txBody>
      </p:sp>
      <p:sp>
        <p:nvSpPr>
          <p:cNvPr id="10" name="TextBox 9">
            <a:extLst>
              <a:ext uri="{FF2B5EF4-FFF2-40B4-BE49-F238E27FC236}">
                <a16:creationId xmlns:a16="http://schemas.microsoft.com/office/drawing/2014/main" id="{C8920153-A644-4E12-B0A5-CEBE4C0C2246}"/>
              </a:ext>
            </a:extLst>
          </p:cNvPr>
          <p:cNvSpPr txBox="1"/>
          <p:nvPr/>
        </p:nvSpPr>
        <p:spPr>
          <a:xfrm>
            <a:off x="152347" y="1660440"/>
            <a:ext cx="1707372" cy="523220"/>
          </a:xfrm>
          <a:prstGeom prst="rect">
            <a:avLst/>
          </a:prstGeom>
          <a:noFill/>
        </p:spPr>
        <p:txBody>
          <a:bodyPr wrap="square" rtlCol="0">
            <a:spAutoFit/>
          </a:bodyPr>
          <a:lstStyle/>
          <a:p>
            <a:r>
              <a:rPr lang="en-US" altLang="zh-CN" dirty="0"/>
              <a:t>Expected Return</a:t>
            </a:r>
          </a:p>
          <a:p>
            <a:r>
              <a:rPr lang="en-US" altLang="zh-CN" dirty="0"/>
              <a:t>E(r)</a:t>
            </a:r>
            <a:endParaRPr lang="zh-CN" altLang="en-US" dirty="0"/>
          </a:p>
        </p:txBody>
      </p:sp>
      <p:sp>
        <p:nvSpPr>
          <p:cNvPr id="9" name="Oval 8">
            <a:extLst>
              <a:ext uri="{FF2B5EF4-FFF2-40B4-BE49-F238E27FC236}">
                <a16:creationId xmlns:a16="http://schemas.microsoft.com/office/drawing/2014/main" id="{9374CB00-383E-4679-A8EF-C7D381821EF6}"/>
              </a:ext>
            </a:extLst>
          </p:cNvPr>
          <p:cNvSpPr/>
          <p:nvPr/>
        </p:nvSpPr>
        <p:spPr>
          <a:xfrm>
            <a:off x="1290415" y="37857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37579E73-893A-47E6-BFCC-1AA107EF1EA5}"/>
              </a:ext>
            </a:extLst>
          </p:cNvPr>
          <p:cNvSpPr/>
          <p:nvPr/>
        </p:nvSpPr>
        <p:spPr>
          <a:xfrm>
            <a:off x="2183570" y="323960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Oval 12">
            <a:extLst>
              <a:ext uri="{FF2B5EF4-FFF2-40B4-BE49-F238E27FC236}">
                <a16:creationId xmlns:a16="http://schemas.microsoft.com/office/drawing/2014/main" id="{6333B6D6-0F2B-4B06-9980-47E848F259A5}"/>
              </a:ext>
            </a:extLst>
          </p:cNvPr>
          <p:cNvSpPr/>
          <p:nvPr/>
        </p:nvSpPr>
        <p:spPr>
          <a:xfrm>
            <a:off x="3057970" y="257175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C81D909-3021-4901-9F69-95802C748D5F}"/>
              </a:ext>
            </a:extLst>
          </p:cNvPr>
          <p:cNvSpPr txBox="1"/>
          <p:nvPr/>
        </p:nvSpPr>
        <p:spPr>
          <a:xfrm>
            <a:off x="1187121" y="3857528"/>
            <a:ext cx="603050" cy="307777"/>
          </a:xfrm>
          <a:prstGeom prst="rect">
            <a:avLst/>
          </a:prstGeom>
          <a:noFill/>
        </p:spPr>
        <p:txBody>
          <a:bodyPr wrap="none" rtlCol="0">
            <a:spAutoFit/>
          </a:bodyPr>
          <a:lstStyle/>
          <a:p>
            <a:r>
              <a:rPr lang="en-US" altLang="zh-CN" dirty="0"/>
              <a:t>Bond</a:t>
            </a:r>
            <a:endParaRPr lang="zh-CN" altLang="en-US" dirty="0"/>
          </a:p>
        </p:txBody>
      </p:sp>
      <p:sp>
        <p:nvSpPr>
          <p:cNvPr id="15" name="TextBox 14">
            <a:extLst>
              <a:ext uri="{FF2B5EF4-FFF2-40B4-BE49-F238E27FC236}">
                <a16:creationId xmlns:a16="http://schemas.microsoft.com/office/drawing/2014/main" id="{12B0C066-77B1-4EBE-A2A9-2527CFE33428}"/>
              </a:ext>
            </a:extLst>
          </p:cNvPr>
          <p:cNvSpPr txBox="1"/>
          <p:nvPr/>
        </p:nvSpPr>
        <p:spPr>
          <a:xfrm>
            <a:off x="2183570" y="3326531"/>
            <a:ext cx="1470274" cy="307777"/>
          </a:xfrm>
          <a:prstGeom prst="rect">
            <a:avLst/>
          </a:prstGeom>
          <a:noFill/>
        </p:spPr>
        <p:txBody>
          <a:bodyPr wrap="none" rtlCol="0">
            <a:spAutoFit/>
          </a:bodyPr>
          <a:lstStyle/>
          <a:p>
            <a:r>
              <a:rPr lang="en-US" altLang="zh-CN" dirty="0"/>
              <a:t>Brown Buildings</a:t>
            </a:r>
            <a:endParaRPr lang="zh-CN" altLang="en-US" dirty="0"/>
          </a:p>
        </p:txBody>
      </p:sp>
      <p:sp>
        <p:nvSpPr>
          <p:cNvPr id="16" name="TextBox 15">
            <a:extLst>
              <a:ext uri="{FF2B5EF4-FFF2-40B4-BE49-F238E27FC236}">
                <a16:creationId xmlns:a16="http://schemas.microsoft.com/office/drawing/2014/main" id="{BF380D0F-9C68-44B4-9D1F-E775406888AB}"/>
              </a:ext>
            </a:extLst>
          </p:cNvPr>
          <p:cNvSpPr txBox="1"/>
          <p:nvPr/>
        </p:nvSpPr>
        <p:spPr>
          <a:xfrm>
            <a:off x="3103689" y="2594609"/>
            <a:ext cx="893193" cy="307777"/>
          </a:xfrm>
          <a:prstGeom prst="rect">
            <a:avLst/>
          </a:prstGeom>
          <a:noFill/>
        </p:spPr>
        <p:txBody>
          <a:bodyPr wrap="none" rtlCol="0">
            <a:spAutoFit/>
          </a:bodyPr>
          <a:lstStyle/>
          <a:p>
            <a:r>
              <a:rPr lang="en-US" altLang="zh-CN" dirty="0"/>
              <a:t>S&amp;P 500</a:t>
            </a:r>
            <a:endParaRPr lang="zh-CN" altLang="en-US" dirty="0"/>
          </a:p>
        </p:txBody>
      </p:sp>
      <p:sp>
        <p:nvSpPr>
          <p:cNvPr id="23" name="Freeform: Shape 22">
            <a:extLst>
              <a:ext uri="{FF2B5EF4-FFF2-40B4-BE49-F238E27FC236}">
                <a16:creationId xmlns:a16="http://schemas.microsoft.com/office/drawing/2014/main" id="{5F4709B8-4D7A-490D-A19C-F8C4BB674196}"/>
              </a:ext>
            </a:extLst>
          </p:cNvPr>
          <p:cNvSpPr/>
          <p:nvPr/>
        </p:nvSpPr>
        <p:spPr>
          <a:xfrm>
            <a:off x="982766" y="2563738"/>
            <a:ext cx="2110812" cy="991312"/>
          </a:xfrm>
          <a:custGeom>
            <a:avLst/>
            <a:gdLst>
              <a:gd name="connsiteX0" fmla="*/ 0 w 2110812"/>
              <a:gd name="connsiteY0" fmla="*/ 991312 h 991312"/>
              <a:gd name="connsiteX1" fmla="*/ 1128045 w 2110812"/>
              <a:gd name="connsiteY1" fmla="*/ 188008 h 991312"/>
              <a:gd name="connsiteX2" fmla="*/ 2110812 w 2110812"/>
              <a:gd name="connsiteY2" fmla="*/ 0 h 991312"/>
            </a:gdLst>
            <a:ahLst/>
            <a:cxnLst>
              <a:cxn ang="0">
                <a:pos x="connsiteX0" y="connsiteY0"/>
              </a:cxn>
              <a:cxn ang="0">
                <a:pos x="connsiteX1" y="connsiteY1"/>
              </a:cxn>
              <a:cxn ang="0">
                <a:pos x="connsiteX2" y="connsiteY2"/>
              </a:cxn>
            </a:cxnLst>
            <a:rect l="l" t="t" r="r" b="b"/>
            <a:pathLst>
              <a:path w="2110812" h="991312">
                <a:moveTo>
                  <a:pt x="0" y="991312"/>
                </a:moveTo>
                <a:cubicBezTo>
                  <a:pt x="388121" y="672269"/>
                  <a:pt x="776243" y="353227"/>
                  <a:pt x="1128045" y="188008"/>
                </a:cubicBezTo>
                <a:cubicBezTo>
                  <a:pt x="1479847" y="22789"/>
                  <a:pt x="1795329" y="11394"/>
                  <a:pt x="2110812" y="0"/>
                </a:cubicBezTo>
              </a:path>
            </a:pathLst>
          </a:custGeom>
          <a:noFill/>
          <a:ln>
            <a:solidFill>
              <a:srgbClr val="BC7D2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2780B369-BE30-43AE-8183-40B2DA52E15D}"/>
              </a:ext>
            </a:extLst>
          </p:cNvPr>
          <p:cNvSpPr txBox="1"/>
          <p:nvPr/>
        </p:nvSpPr>
        <p:spPr>
          <a:xfrm>
            <a:off x="2806331" y="2213516"/>
            <a:ext cx="1487908" cy="307777"/>
          </a:xfrm>
          <a:prstGeom prst="rect">
            <a:avLst/>
          </a:prstGeom>
          <a:noFill/>
        </p:spPr>
        <p:txBody>
          <a:bodyPr wrap="none" rtlCol="0">
            <a:spAutoFit/>
          </a:bodyPr>
          <a:lstStyle/>
          <a:p>
            <a:r>
              <a:rPr lang="en-US" altLang="zh-CN" dirty="0">
                <a:solidFill>
                  <a:srgbClr val="00B050"/>
                </a:solidFill>
              </a:rPr>
              <a:t>Efficient Frontier</a:t>
            </a:r>
            <a:endParaRPr lang="zh-CN" altLang="en-US" dirty="0">
              <a:solidFill>
                <a:srgbClr val="00B050"/>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0361A3-F873-4C87-BEB7-892573CDB2E8}"/>
                  </a:ext>
                </a:extLst>
              </p:cNvPr>
              <p:cNvSpPr txBox="1"/>
              <p:nvPr/>
            </p:nvSpPr>
            <p:spPr>
              <a:xfrm>
                <a:off x="4458938" y="1770814"/>
                <a:ext cx="4461466" cy="2339679"/>
              </a:xfrm>
              <a:prstGeom prst="rect">
                <a:avLst/>
              </a:prstGeom>
              <a:noFill/>
            </p:spPr>
            <p:txBody>
              <a:bodyPr wrap="square" rtlCol="0">
                <a:spAutoFit/>
              </a:bodyPr>
              <a:lstStyle/>
              <a:p>
                <a:r>
                  <a:rPr lang="en-US" altLang="zh-CN" sz="1800" dirty="0">
                    <a:latin typeface="Baskerville"/>
                  </a:rPr>
                  <a:t>Brown buildings are dominated by green buildings (higher risk and lower return).</a:t>
                </a:r>
              </a:p>
              <a:p>
                <a:endParaRPr lang="en-US" altLang="zh-CN" sz="1800" dirty="0">
                  <a:latin typeface="Baskerville"/>
                </a:endParaRPr>
              </a:p>
              <a:p>
                <a:r>
                  <a:rPr lang="en-US" altLang="zh-CN" sz="1800" dirty="0">
                    <a:latin typeface="Baskerville"/>
                  </a:rPr>
                  <a:t>P2: Equilibrium allocation of capital for the front runners in green building investment.</a:t>
                </a:r>
              </a:p>
              <a:p>
                <a:r>
                  <a:rPr lang="en-US" altLang="zh-CN" sz="1800" dirty="0">
                    <a:latin typeface="Baskerville"/>
                  </a:rPr>
                  <a:t>        </a:t>
                </a:r>
                <a:r>
                  <a:rPr lang="en-US" altLang="zh-CN" sz="1800" dirty="0">
                    <a:solidFill>
                      <a:srgbClr val="C00000"/>
                    </a:solidFill>
                    <a:latin typeface="Baskerville"/>
                  </a:rPr>
                  <a:t>P1(</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i="1" dirty="0">
                            <a:solidFill>
                              <a:srgbClr val="C00000"/>
                            </a:solidFill>
                            <a:latin typeface="Cambria Math" panose="02040503050406030204" pitchFamily="18" charset="0"/>
                          </a:rPr>
                          <m:t>1</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2</m:t>
                        </m:r>
                      </m:sub>
                      <m:sup>
                        <m:r>
                          <a:rPr lang="en-US" altLang="zh-CN" sz="1800" b="0" i="1" dirty="0" smtClean="0">
                            <a:solidFill>
                              <a:srgbClr val="C00000"/>
                            </a:solidFill>
                            <a:latin typeface="Cambria Math" panose="02040503050406030204" pitchFamily="18" charset="0"/>
                          </a:rPr>
                          <m:t>2</m:t>
                        </m:r>
                      </m:sup>
                    </m:sSubSup>
                  </m:oMath>
                </a14:m>
                <a:r>
                  <a:rPr lang="en-US" altLang="zh-CN" sz="1800" baseline="-25000" dirty="0">
                    <a:solidFill>
                      <a:srgbClr val="C00000"/>
                    </a:solidFill>
                    <a:latin typeface="Baskerville" panose="02020502070401020303"/>
                  </a:rPr>
                  <a:t> </a:t>
                </a:r>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rgbClr val="C00000"/>
                    </a:solidFill>
                    <a:latin typeface="Baskerville"/>
                  </a:rPr>
                  <a:t>)</a:t>
                </a:r>
              </a:p>
              <a:p>
                <a:endParaRPr lang="en-US" altLang="zh-CN" sz="1800" dirty="0">
                  <a:solidFill>
                    <a:srgbClr val="C00000"/>
                  </a:solidFill>
                  <a:latin typeface="Baskerville"/>
                </a:endParaRPr>
              </a:p>
              <a:p>
                <a:r>
                  <a:rPr lang="en-US" altLang="zh-CN" sz="1800" dirty="0">
                    <a:solidFill>
                      <a:schemeClr val="tx1"/>
                    </a:solidFill>
                    <a:latin typeface="Baskerville"/>
                  </a:rPr>
                  <a:t>Where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i="1" dirty="0">
                            <a:solidFill>
                              <a:srgbClr val="C00000"/>
                            </a:solidFill>
                            <a:latin typeface="Cambria Math" panose="02040503050406030204" pitchFamily="18" charset="0"/>
                          </a:rPr>
                          <m:t>2</m:t>
                        </m:r>
                      </m:sub>
                      <m:sup>
                        <m:r>
                          <a:rPr lang="en-US" altLang="zh-CN" sz="1800" b="0" i="1" dirty="0" smtClean="0">
                            <a:solidFill>
                              <a:srgbClr val="C00000"/>
                            </a:solidFill>
                            <a:latin typeface="Cambria Math" panose="02040503050406030204" pitchFamily="18" charset="0"/>
                          </a:rPr>
                          <m:t>2</m:t>
                        </m:r>
                      </m:sup>
                    </m:sSubSup>
                    <m:r>
                      <a:rPr lang="en-US" altLang="zh-CN" sz="1800" b="0" i="0" dirty="0" smtClean="0">
                        <a:solidFill>
                          <a:srgbClr val="C00000"/>
                        </a:solidFill>
                        <a:latin typeface="Cambria Math" panose="02040503050406030204" pitchFamily="18" charset="0"/>
                      </a:rPr>
                      <m:t>&lt;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i="1" dirty="0">
                            <a:solidFill>
                              <a:srgbClr val="C00000"/>
                            </a:solidFill>
                            <a:latin typeface="Cambria Math" panose="02040503050406030204" pitchFamily="18" charset="0"/>
                          </a:rPr>
                          <m:t>2</m:t>
                        </m:r>
                      </m:sub>
                      <m:sup>
                        <m:r>
                          <a:rPr lang="en-US" altLang="zh-CN" sz="1800" i="1" dirty="0">
                            <a:solidFill>
                              <a:srgbClr val="C00000"/>
                            </a:solidFill>
                            <a:latin typeface="Cambria Math" panose="02040503050406030204" pitchFamily="18" charset="0"/>
                          </a:rPr>
                          <m:t>1</m:t>
                        </m:r>
                      </m:sup>
                    </m:sSubSup>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i="1" dirty="0">
                            <a:solidFill>
                              <a:srgbClr val="C00000"/>
                            </a:solidFill>
                            <a:latin typeface="Cambria Math" panose="02040503050406030204" pitchFamily="18" charset="0"/>
                          </a:rPr>
                          <m:t>2</m:t>
                        </m:r>
                      </m:sup>
                    </m:sSubSup>
                    <m:r>
                      <a:rPr lang="en-US" altLang="zh-CN" sz="1800" b="0" i="0" dirty="0" smtClean="0">
                        <a:solidFill>
                          <a:srgbClr val="C00000"/>
                        </a:solidFill>
                        <a:latin typeface="Cambria Math" panose="02040503050406030204" pitchFamily="18" charset="0"/>
                      </a:rPr>
                      <m:t>&lt;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i="1" dirty="0">
                            <a:solidFill>
                              <a:srgbClr val="C00000"/>
                            </a:solidFill>
                            <a:latin typeface="Cambria Math" panose="02040503050406030204" pitchFamily="18" charset="0"/>
                          </a:rPr>
                          <m:t>1</m:t>
                        </m:r>
                      </m:sup>
                    </m:sSubSup>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i="1" dirty="0">
                            <a:solidFill>
                              <a:srgbClr val="C00000"/>
                            </a:solidFill>
                            <a:latin typeface="Cambria Math" panose="02040503050406030204" pitchFamily="18" charset="0"/>
                          </a:rPr>
                          <m:t>2</m:t>
                        </m:r>
                      </m:sup>
                    </m:sSubSup>
                    <m:r>
                      <a:rPr lang="en-US" altLang="zh-CN" sz="1800" b="0" i="0" dirty="0" smtClean="0">
                        <a:solidFill>
                          <a:srgbClr val="C00000"/>
                        </a:solidFill>
                        <a:latin typeface="Cambria Math" panose="02040503050406030204" pitchFamily="18" charset="0"/>
                      </a:rPr>
                      <m:t>&lt;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i="1" dirty="0">
                            <a:solidFill>
                              <a:srgbClr val="C00000"/>
                            </a:solidFill>
                            <a:latin typeface="Cambria Math" panose="02040503050406030204" pitchFamily="18" charset="0"/>
                          </a:rPr>
                          <m:t>1</m:t>
                        </m:r>
                      </m:sup>
                    </m:sSubSup>
                  </m:oMath>
                </a14:m>
                <a:r>
                  <a:rPr lang="en-US" altLang="zh-CN" sz="1800" dirty="0">
                    <a:solidFill>
                      <a:schemeClr val="tx1"/>
                    </a:solidFill>
                    <a:latin typeface="Baskerville"/>
                  </a:rPr>
                  <a:t>.</a:t>
                </a:r>
              </a:p>
            </p:txBody>
          </p:sp>
        </mc:Choice>
        <mc:Fallback xmlns="">
          <p:sp>
            <p:nvSpPr>
              <p:cNvPr id="25" name="TextBox 24">
                <a:extLst>
                  <a:ext uri="{FF2B5EF4-FFF2-40B4-BE49-F238E27FC236}">
                    <a16:creationId xmlns:a16="http://schemas.microsoft.com/office/drawing/2014/main" id="{080361A3-F873-4C87-BEB7-892573CDB2E8}"/>
                  </a:ext>
                </a:extLst>
              </p:cNvPr>
              <p:cNvSpPr txBox="1">
                <a:spLocks noRot="1" noChangeAspect="1" noMove="1" noResize="1" noEditPoints="1" noAdjustHandles="1" noChangeArrowheads="1" noChangeShapeType="1" noTextEdit="1"/>
              </p:cNvSpPr>
              <p:nvPr/>
            </p:nvSpPr>
            <p:spPr>
              <a:xfrm>
                <a:off x="4458938" y="1770814"/>
                <a:ext cx="4461466" cy="2339679"/>
              </a:xfrm>
              <a:prstGeom prst="rect">
                <a:avLst/>
              </a:prstGeom>
              <a:blipFill>
                <a:blip r:embed="rId3"/>
                <a:stretch>
                  <a:fillRect l="-1093" t="-1042" b="-2604"/>
                </a:stretch>
              </a:blipFill>
            </p:spPr>
            <p:txBody>
              <a:bodyPr/>
              <a:lstStyle/>
              <a:p>
                <a:r>
                  <a:rPr lang="zh-CN" altLang="en-US">
                    <a:noFill/>
                  </a:rPr>
                  <a:t> </a:t>
                </a:r>
              </a:p>
            </p:txBody>
          </p:sp>
        </mc:Fallback>
      </mc:AlternateContent>
      <p:sp>
        <p:nvSpPr>
          <p:cNvPr id="26" name="Freeform: Shape 25">
            <a:extLst>
              <a:ext uri="{FF2B5EF4-FFF2-40B4-BE49-F238E27FC236}">
                <a16:creationId xmlns:a16="http://schemas.microsoft.com/office/drawing/2014/main" id="{51EB5DB6-B02E-4156-855D-4E9C7A2CBD94}"/>
              </a:ext>
            </a:extLst>
          </p:cNvPr>
          <p:cNvSpPr/>
          <p:nvPr/>
        </p:nvSpPr>
        <p:spPr>
          <a:xfrm>
            <a:off x="871671" y="2136449"/>
            <a:ext cx="1102408" cy="1170799"/>
          </a:xfrm>
          <a:custGeom>
            <a:avLst/>
            <a:gdLst>
              <a:gd name="connsiteX0" fmla="*/ 0 w 1102408"/>
              <a:gd name="connsiteY0" fmla="*/ 1162228 h 1170799"/>
              <a:gd name="connsiteX1" fmla="*/ 632389 w 1102408"/>
              <a:gd name="connsiteY1" fmla="*/ 999858 h 1170799"/>
              <a:gd name="connsiteX2" fmla="*/ 1102408 w 1102408"/>
              <a:gd name="connsiteY2" fmla="*/ 0 h 1170799"/>
            </a:gdLst>
            <a:ahLst/>
            <a:cxnLst>
              <a:cxn ang="0">
                <a:pos x="connsiteX0" y="connsiteY0"/>
              </a:cxn>
              <a:cxn ang="0">
                <a:pos x="connsiteX1" y="connsiteY1"/>
              </a:cxn>
              <a:cxn ang="0">
                <a:pos x="connsiteX2" y="connsiteY2"/>
              </a:cxn>
            </a:cxnLst>
            <a:rect l="l" t="t" r="r" b="b"/>
            <a:pathLst>
              <a:path w="1102408" h="1170799">
                <a:moveTo>
                  <a:pt x="0" y="1162228"/>
                </a:moveTo>
                <a:cubicBezTo>
                  <a:pt x="224327" y="1177895"/>
                  <a:pt x="448654" y="1193563"/>
                  <a:pt x="632389" y="999858"/>
                </a:cubicBezTo>
                <a:cubicBezTo>
                  <a:pt x="816124" y="806153"/>
                  <a:pt x="959266" y="403076"/>
                  <a:pt x="1102408" y="0"/>
                </a:cubicBezTo>
              </a:path>
            </a:pathLst>
          </a:custGeom>
          <a:noFill/>
          <a:ln>
            <a:solidFill>
              <a:srgbClr val="BC7D2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D5D66353-C75F-4E6A-A081-D72C2F785C0F}"/>
              </a:ext>
            </a:extLst>
          </p:cNvPr>
          <p:cNvSpPr txBox="1"/>
          <p:nvPr/>
        </p:nvSpPr>
        <p:spPr>
          <a:xfrm>
            <a:off x="990589" y="1859795"/>
            <a:ext cx="1646605" cy="307777"/>
          </a:xfrm>
          <a:prstGeom prst="rect">
            <a:avLst/>
          </a:prstGeom>
          <a:noFill/>
        </p:spPr>
        <p:txBody>
          <a:bodyPr wrap="none" rtlCol="0">
            <a:spAutoFit/>
          </a:bodyPr>
          <a:lstStyle/>
          <a:p>
            <a:r>
              <a:rPr lang="en-US" altLang="zh-CN" dirty="0">
                <a:solidFill>
                  <a:srgbClr val="00B050"/>
                </a:solidFill>
              </a:rPr>
              <a:t>Indifference Curve</a:t>
            </a:r>
            <a:endParaRPr lang="zh-CN" altLang="en-US" dirty="0">
              <a:solidFill>
                <a:srgbClr val="00B050"/>
              </a:solidFill>
            </a:endParaRPr>
          </a:p>
        </p:txBody>
      </p:sp>
      <p:sp>
        <p:nvSpPr>
          <p:cNvPr id="28" name="Oval 27">
            <a:extLst>
              <a:ext uri="{FF2B5EF4-FFF2-40B4-BE49-F238E27FC236}">
                <a16:creationId xmlns:a16="http://schemas.microsoft.com/office/drawing/2014/main" id="{FD42DC8C-79AA-4CDC-B060-8FBEE496B549}"/>
              </a:ext>
            </a:extLst>
          </p:cNvPr>
          <p:cNvSpPr/>
          <p:nvPr/>
        </p:nvSpPr>
        <p:spPr>
          <a:xfrm>
            <a:off x="1463009" y="3139808"/>
            <a:ext cx="45719" cy="45719"/>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TextBox 28">
            <a:extLst>
              <a:ext uri="{FF2B5EF4-FFF2-40B4-BE49-F238E27FC236}">
                <a16:creationId xmlns:a16="http://schemas.microsoft.com/office/drawing/2014/main" id="{C6B1C5FF-EDB9-4CA6-80FC-632B0C71900C}"/>
              </a:ext>
            </a:extLst>
          </p:cNvPr>
          <p:cNvSpPr txBox="1"/>
          <p:nvPr/>
        </p:nvSpPr>
        <p:spPr>
          <a:xfrm>
            <a:off x="1188711" y="2914096"/>
            <a:ext cx="404278" cy="307777"/>
          </a:xfrm>
          <a:prstGeom prst="rect">
            <a:avLst/>
          </a:prstGeom>
          <a:noFill/>
        </p:spPr>
        <p:txBody>
          <a:bodyPr wrap="none" rtlCol="0">
            <a:spAutoFit/>
          </a:bodyPr>
          <a:lstStyle/>
          <a:p>
            <a:r>
              <a:rPr lang="en-US" altLang="zh-CN" dirty="0">
                <a:solidFill>
                  <a:srgbClr val="C00000"/>
                </a:solidFill>
              </a:rPr>
              <a:t>P1</a:t>
            </a:r>
            <a:endParaRPr lang="zh-CN" altLang="en-US" dirty="0">
              <a:solidFill>
                <a:srgbClr val="C00000"/>
              </a:solidFill>
            </a:endParaRPr>
          </a:p>
        </p:txBody>
      </p:sp>
      <p:sp>
        <p:nvSpPr>
          <p:cNvPr id="30" name="Oval 29">
            <a:extLst>
              <a:ext uri="{FF2B5EF4-FFF2-40B4-BE49-F238E27FC236}">
                <a16:creationId xmlns:a16="http://schemas.microsoft.com/office/drawing/2014/main" id="{2058B6F8-6C89-4E37-B68F-CA4A0B31D057}"/>
              </a:ext>
            </a:extLst>
          </p:cNvPr>
          <p:cNvSpPr/>
          <p:nvPr/>
        </p:nvSpPr>
        <p:spPr>
          <a:xfrm>
            <a:off x="1818516" y="2989688"/>
            <a:ext cx="45719"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1" name="TextBox 30">
            <a:extLst>
              <a:ext uri="{FF2B5EF4-FFF2-40B4-BE49-F238E27FC236}">
                <a16:creationId xmlns:a16="http://schemas.microsoft.com/office/drawing/2014/main" id="{F53044F9-8994-4184-8C0E-C50499FC7047}"/>
              </a:ext>
            </a:extLst>
          </p:cNvPr>
          <p:cNvSpPr txBox="1"/>
          <p:nvPr/>
        </p:nvSpPr>
        <p:spPr>
          <a:xfrm>
            <a:off x="1834181" y="2873466"/>
            <a:ext cx="1459054" cy="307777"/>
          </a:xfrm>
          <a:prstGeom prst="rect">
            <a:avLst/>
          </a:prstGeom>
          <a:noFill/>
        </p:spPr>
        <p:txBody>
          <a:bodyPr wrap="none" rtlCol="0">
            <a:spAutoFit/>
          </a:bodyPr>
          <a:lstStyle/>
          <a:p>
            <a:r>
              <a:rPr lang="en-US" altLang="zh-CN" dirty="0">
                <a:solidFill>
                  <a:srgbClr val="00B050"/>
                </a:solidFill>
              </a:rPr>
              <a:t>Green Buildings</a:t>
            </a:r>
            <a:endParaRPr lang="zh-CN" altLang="en-US" dirty="0">
              <a:solidFill>
                <a:srgbClr val="00B050"/>
              </a:solidFill>
            </a:endParaRPr>
          </a:p>
        </p:txBody>
      </p:sp>
      <p:sp>
        <p:nvSpPr>
          <p:cNvPr id="2" name="Freeform: Shape 1">
            <a:extLst>
              <a:ext uri="{FF2B5EF4-FFF2-40B4-BE49-F238E27FC236}">
                <a16:creationId xmlns:a16="http://schemas.microsoft.com/office/drawing/2014/main" id="{C24A1A42-6F00-44E2-8A24-3E2B0192D97C}"/>
              </a:ext>
            </a:extLst>
          </p:cNvPr>
          <p:cNvSpPr/>
          <p:nvPr/>
        </p:nvSpPr>
        <p:spPr>
          <a:xfrm>
            <a:off x="833980" y="3005750"/>
            <a:ext cx="1012927" cy="787652"/>
          </a:xfrm>
          <a:custGeom>
            <a:avLst/>
            <a:gdLst>
              <a:gd name="connsiteX0" fmla="*/ 478772 w 1012927"/>
              <a:gd name="connsiteY0" fmla="*/ 787652 h 787652"/>
              <a:gd name="connsiteX1" fmla="*/ 17046 w 1012927"/>
              <a:gd name="connsiteY1" fmla="*/ 497941 h 787652"/>
              <a:gd name="connsiteX2" fmla="*/ 1012927 w 1012927"/>
              <a:gd name="connsiteY2" fmla="*/ 0 h 787652"/>
            </a:gdLst>
            <a:ahLst/>
            <a:cxnLst>
              <a:cxn ang="0">
                <a:pos x="connsiteX0" y="connsiteY0"/>
              </a:cxn>
              <a:cxn ang="0">
                <a:pos x="connsiteX1" y="connsiteY1"/>
              </a:cxn>
              <a:cxn ang="0">
                <a:pos x="connsiteX2" y="connsiteY2"/>
              </a:cxn>
            </a:cxnLst>
            <a:rect l="l" t="t" r="r" b="b"/>
            <a:pathLst>
              <a:path w="1012927" h="787652">
                <a:moveTo>
                  <a:pt x="478772" y="787652"/>
                </a:moveTo>
                <a:cubicBezTo>
                  <a:pt x="203396" y="708434"/>
                  <a:pt x="-71980" y="629216"/>
                  <a:pt x="17046" y="497941"/>
                </a:cubicBezTo>
                <a:cubicBezTo>
                  <a:pt x="106072" y="366666"/>
                  <a:pt x="559499" y="183333"/>
                  <a:pt x="1012927" y="0"/>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Freeform: Shape 13">
            <a:extLst>
              <a:ext uri="{FF2B5EF4-FFF2-40B4-BE49-F238E27FC236}">
                <a16:creationId xmlns:a16="http://schemas.microsoft.com/office/drawing/2014/main" id="{2122AB85-F37C-4F0E-88B2-2EEB629800BA}"/>
              </a:ext>
            </a:extLst>
          </p:cNvPr>
          <p:cNvSpPr/>
          <p:nvPr/>
        </p:nvSpPr>
        <p:spPr>
          <a:xfrm>
            <a:off x="1548651" y="2580238"/>
            <a:ext cx="1547634" cy="434566"/>
          </a:xfrm>
          <a:custGeom>
            <a:avLst/>
            <a:gdLst>
              <a:gd name="connsiteX0" fmla="*/ 280149 w 1547634"/>
              <a:gd name="connsiteY0" fmla="*/ 434566 h 434566"/>
              <a:gd name="connsiteX1" fmla="*/ 90026 w 1547634"/>
              <a:gd name="connsiteY1" fmla="*/ 181069 h 434566"/>
              <a:gd name="connsiteX2" fmla="*/ 1547634 w 1547634"/>
              <a:gd name="connsiteY2" fmla="*/ 0 h 434566"/>
            </a:gdLst>
            <a:ahLst/>
            <a:cxnLst>
              <a:cxn ang="0">
                <a:pos x="connsiteX0" y="connsiteY0"/>
              </a:cxn>
              <a:cxn ang="0">
                <a:pos x="connsiteX1" y="connsiteY1"/>
              </a:cxn>
              <a:cxn ang="0">
                <a:pos x="connsiteX2" y="connsiteY2"/>
              </a:cxn>
            </a:cxnLst>
            <a:rect l="l" t="t" r="r" b="b"/>
            <a:pathLst>
              <a:path w="1547634" h="434566">
                <a:moveTo>
                  <a:pt x="280149" y="434566"/>
                </a:moveTo>
                <a:cubicBezTo>
                  <a:pt x="79464" y="344031"/>
                  <a:pt x="-121221" y="253497"/>
                  <a:pt x="90026" y="181069"/>
                </a:cubicBezTo>
                <a:cubicBezTo>
                  <a:pt x="301273" y="108641"/>
                  <a:pt x="924453" y="54320"/>
                  <a:pt x="1547634" y="0"/>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Freeform: Shape 17">
            <a:extLst>
              <a:ext uri="{FF2B5EF4-FFF2-40B4-BE49-F238E27FC236}">
                <a16:creationId xmlns:a16="http://schemas.microsoft.com/office/drawing/2014/main" id="{15A050D7-E3E4-4FFE-9064-E820B5A53C5A}"/>
              </a:ext>
            </a:extLst>
          </p:cNvPr>
          <p:cNvSpPr/>
          <p:nvPr/>
        </p:nvSpPr>
        <p:spPr>
          <a:xfrm>
            <a:off x="778598" y="2562131"/>
            <a:ext cx="2317687" cy="959667"/>
          </a:xfrm>
          <a:custGeom>
            <a:avLst/>
            <a:gdLst>
              <a:gd name="connsiteX0" fmla="*/ 0 w 2317687"/>
              <a:gd name="connsiteY0" fmla="*/ 959667 h 959667"/>
              <a:gd name="connsiteX1" fmla="*/ 733331 w 2317687"/>
              <a:gd name="connsiteY1" fmla="*/ 190122 h 959667"/>
              <a:gd name="connsiteX2" fmla="*/ 2317687 w 2317687"/>
              <a:gd name="connsiteY2" fmla="*/ 0 h 959667"/>
            </a:gdLst>
            <a:ahLst/>
            <a:cxnLst>
              <a:cxn ang="0">
                <a:pos x="connsiteX0" y="connsiteY0"/>
              </a:cxn>
              <a:cxn ang="0">
                <a:pos x="connsiteX1" y="connsiteY1"/>
              </a:cxn>
              <a:cxn ang="0">
                <a:pos x="connsiteX2" y="connsiteY2"/>
              </a:cxn>
            </a:cxnLst>
            <a:rect l="l" t="t" r="r" b="b"/>
            <a:pathLst>
              <a:path w="2317687" h="959667">
                <a:moveTo>
                  <a:pt x="0" y="959667"/>
                </a:moveTo>
                <a:cubicBezTo>
                  <a:pt x="173525" y="654866"/>
                  <a:pt x="347050" y="350066"/>
                  <a:pt x="733331" y="190122"/>
                </a:cubicBezTo>
                <a:cubicBezTo>
                  <a:pt x="1119612" y="30178"/>
                  <a:pt x="1718649" y="15089"/>
                  <a:pt x="2317687"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Shape 31">
            <a:extLst>
              <a:ext uri="{FF2B5EF4-FFF2-40B4-BE49-F238E27FC236}">
                <a16:creationId xmlns:a16="http://schemas.microsoft.com/office/drawing/2014/main" id="{3F1D7E71-34C9-4108-AEE7-B3F5F18FC40A}"/>
              </a:ext>
            </a:extLst>
          </p:cNvPr>
          <p:cNvSpPr/>
          <p:nvPr/>
        </p:nvSpPr>
        <p:spPr>
          <a:xfrm>
            <a:off x="730738" y="2168376"/>
            <a:ext cx="834915" cy="873587"/>
          </a:xfrm>
          <a:custGeom>
            <a:avLst/>
            <a:gdLst>
              <a:gd name="connsiteX0" fmla="*/ 0 w 1102408"/>
              <a:gd name="connsiteY0" fmla="*/ 1162228 h 1170799"/>
              <a:gd name="connsiteX1" fmla="*/ 632389 w 1102408"/>
              <a:gd name="connsiteY1" fmla="*/ 999858 h 1170799"/>
              <a:gd name="connsiteX2" fmla="*/ 1102408 w 1102408"/>
              <a:gd name="connsiteY2" fmla="*/ 0 h 1170799"/>
            </a:gdLst>
            <a:ahLst/>
            <a:cxnLst>
              <a:cxn ang="0">
                <a:pos x="connsiteX0" y="connsiteY0"/>
              </a:cxn>
              <a:cxn ang="0">
                <a:pos x="connsiteX1" y="connsiteY1"/>
              </a:cxn>
              <a:cxn ang="0">
                <a:pos x="connsiteX2" y="connsiteY2"/>
              </a:cxn>
            </a:cxnLst>
            <a:rect l="l" t="t" r="r" b="b"/>
            <a:pathLst>
              <a:path w="1102408" h="1170799">
                <a:moveTo>
                  <a:pt x="0" y="1162228"/>
                </a:moveTo>
                <a:cubicBezTo>
                  <a:pt x="224327" y="1177895"/>
                  <a:pt x="448654" y="1193563"/>
                  <a:pt x="632389" y="999858"/>
                </a:cubicBezTo>
                <a:cubicBezTo>
                  <a:pt x="816124" y="806153"/>
                  <a:pt x="959266" y="403076"/>
                  <a:pt x="1102408" y="0"/>
                </a:cubicBezTo>
              </a:path>
            </a:pathLst>
          </a:cu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a:extLst>
              <a:ext uri="{FF2B5EF4-FFF2-40B4-BE49-F238E27FC236}">
                <a16:creationId xmlns:a16="http://schemas.microsoft.com/office/drawing/2014/main" id="{93CA9CA0-EE34-46AD-979A-DA3A2250FD26}"/>
              </a:ext>
            </a:extLst>
          </p:cNvPr>
          <p:cNvSpPr/>
          <p:nvPr/>
        </p:nvSpPr>
        <p:spPr>
          <a:xfrm>
            <a:off x="1188985" y="2902386"/>
            <a:ext cx="45719" cy="45719"/>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4" name="TextBox 33">
            <a:extLst>
              <a:ext uri="{FF2B5EF4-FFF2-40B4-BE49-F238E27FC236}">
                <a16:creationId xmlns:a16="http://schemas.microsoft.com/office/drawing/2014/main" id="{2FD29305-E2A6-45D1-AC5A-2BD4133F1B97}"/>
              </a:ext>
            </a:extLst>
          </p:cNvPr>
          <p:cNvSpPr txBox="1"/>
          <p:nvPr/>
        </p:nvSpPr>
        <p:spPr>
          <a:xfrm>
            <a:off x="880118" y="2658421"/>
            <a:ext cx="404278" cy="307777"/>
          </a:xfrm>
          <a:prstGeom prst="rect">
            <a:avLst/>
          </a:prstGeom>
          <a:noFill/>
        </p:spPr>
        <p:txBody>
          <a:bodyPr wrap="none" rtlCol="0">
            <a:spAutoFit/>
          </a:bodyPr>
          <a:lstStyle/>
          <a:p>
            <a:r>
              <a:rPr lang="en-US" altLang="zh-CN" dirty="0">
                <a:solidFill>
                  <a:srgbClr val="C00000"/>
                </a:solidFill>
              </a:rPr>
              <a:t>P2</a:t>
            </a:r>
            <a:endParaRPr lang="zh-CN" altLang="en-US" dirty="0">
              <a:solidFill>
                <a:srgbClr val="C00000"/>
              </a:solidFill>
            </a:endParaRPr>
          </a:p>
        </p:txBody>
      </p:sp>
      <p:sp>
        <p:nvSpPr>
          <p:cNvPr id="19" name="Google Shape;208;p27">
            <a:extLst>
              <a:ext uri="{FF2B5EF4-FFF2-40B4-BE49-F238E27FC236}">
                <a16:creationId xmlns:a16="http://schemas.microsoft.com/office/drawing/2014/main" id="{F51353FE-3AE0-5380-7E69-4AC0EF470FAE}"/>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A</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Simplified</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Framework</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for</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Sustainable Finance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(5) </a:t>
            </a:r>
            <a:endParaRPr lang="en-US" dirty="0">
              <a:solidFill>
                <a:srgbClr val="1B4453"/>
              </a:solidFill>
              <a:latin typeface="Eurostile" panose="020B0504020202050204" pitchFamily="34" charset="77"/>
            </a:endParaRPr>
          </a:p>
        </p:txBody>
      </p:sp>
      <p:sp>
        <p:nvSpPr>
          <p:cNvPr id="35" name="Freeform: Shape 34">
            <a:extLst>
              <a:ext uri="{FF2B5EF4-FFF2-40B4-BE49-F238E27FC236}">
                <a16:creationId xmlns:a16="http://schemas.microsoft.com/office/drawing/2014/main" id="{AAE12BAE-B183-468E-88CC-E21322D4C6E1}"/>
              </a:ext>
            </a:extLst>
          </p:cNvPr>
          <p:cNvSpPr/>
          <p:nvPr/>
        </p:nvSpPr>
        <p:spPr>
          <a:xfrm>
            <a:off x="1311309" y="2595418"/>
            <a:ext cx="1792109" cy="1219200"/>
          </a:xfrm>
          <a:custGeom>
            <a:avLst/>
            <a:gdLst>
              <a:gd name="connsiteX0" fmla="*/ 9491 w 1792109"/>
              <a:gd name="connsiteY0" fmla="*/ 1219200 h 1219200"/>
              <a:gd name="connsiteX1" fmla="*/ 268109 w 1792109"/>
              <a:gd name="connsiteY1" fmla="*/ 637309 h 1219200"/>
              <a:gd name="connsiteX2" fmla="*/ 1792109 w 1792109"/>
              <a:gd name="connsiteY2" fmla="*/ 0 h 1219200"/>
            </a:gdLst>
            <a:ahLst/>
            <a:cxnLst>
              <a:cxn ang="0">
                <a:pos x="connsiteX0" y="connsiteY0"/>
              </a:cxn>
              <a:cxn ang="0">
                <a:pos x="connsiteX1" y="connsiteY1"/>
              </a:cxn>
              <a:cxn ang="0">
                <a:pos x="connsiteX2" y="connsiteY2"/>
              </a:cxn>
            </a:cxnLst>
            <a:rect l="l" t="t" r="r" b="b"/>
            <a:pathLst>
              <a:path w="1792109" h="1219200">
                <a:moveTo>
                  <a:pt x="9491" y="1219200"/>
                </a:moveTo>
                <a:cubicBezTo>
                  <a:pt x="-9752" y="1029854"/>
                  <a:pt x="-28994" y="840509"/>
                  <a:pt x="268109" y="637309"/>
                </a:cubicBezTo>
                <a:cubicBezTo>
                  <a:pt x="565212" y="434109"/>
                  <a:pt x="1178660" y="217054"/>
                  <a:pt x="1792109" y="0"/>
                </a:cubicBezTo>
              </a:path>
            </a:pathLst>
          </a:cu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67026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0" grpId="0" animBg="1"/>
      <p:bldP spid="31" grpId="0"/>
      <p:bldP spid="2" grpId="0" animBg="1"/>
      <p:bldP spid="14" grpId="0" animBg="1"/>
      <p:bldP spid="18" grpId="0" animBg="1"/>
      <p:bldP spid="32" grpId="0" animBg="1"/>
      <p:bldP spid="33" grpId="0" animBg="1"/>
      <p:bldP spid="34" grpId="0"/>
      <p:bldP spid="3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BF1C7CD-8358-419F-BA31-4AE758D16014}"/>
              </a:ext>
            </a:extLst>
          </p:cNvPr>
          <p:cNvSpPr txBox="1"/>
          <p:nvPr/>
        </p:nvSpPr>
        <p:spPr>
          <a:xfrm>
            <a:off x="471807" y="871899"/>
            <a:ext cx="1907895" cy="400110"/>
          </a:xfrm>
          <a:prstGeom prst="rect">
            <a:avLst/>
          </a:prstGeom>
          <a:noFill/>
        </p:spPr>
        <p:txBody>
          <a:bodyPr wrap="none" rtlCol="0">
            <a:spAutoFit/>
          </a:bodyPr>
          <a:lstStyle/>
          <a:p>
            <a:r>
              <a:rPr lang="en-US" altLang="zh-CN" sz="2000" b="1" dirty="0">
                <a:latin typeface="Baskerville"/>
              </a:rPr>
              <a:t>Portfolio Theory</a:t>
            </a:r>
          </a:p>
        </p:txBody>
      </p:sp>
      <p:cxnSp>
        <p:nvCxnSpPr>
          <p:cNvPr id="4" name="Straight Arrow Connector 3">
            <a:extLst>
              <a:ext uri="{FF2B5EF4-FFF2-40B4-BE49-F238E27FC236}">
                <a16:creationId xmlns:a16="http://schemas.microsoft.com/office/drawing/2014/main" id="{F8BB3B9F-3708-4F9C-B6B8-CD5793ADC05F}"/>
              </a:ext>
            </a:extLst>
          </p:cNvPr>
          <p:cNvCxnSpPr>
            <a:cxnSpLocks/>
          </p:cNvCxnSpPr>
          <p:nvPr/>
        </p:nvCxnSpPr>
        <p:spPr>
          <a:xfrm>
            <a:off x="673675" y="4341263"/>
            <a:ext cx="3154841"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8B585823-091E-40E2-B458-046BFBBC898F}"/>
              </a:ext>
            </a:extLst>
          </p:cNvPr>
          <p:cNvCxnSpPr>
            <a:cxnSpLocks/>
          </p:cNvCxnSpPr>
          <p:nvPr/>
        </p:nvCxnSpPr>
        <p:spPr>
          <a:xfrm flipH="1" flipV="1">
            <a:off x="663686" y="1941320"/>
            <a:ext cx="12096" cy="239994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F85E790A-9541-4958-9680-B97256B16128}"/>
              </a:ext>
            </a:extLst>
          </p:cNvPr>
          <p:cNvSpPr txBox="1"/>
          <p:nvPr/>
        </p:nvSpPr>
        <p:spPr>
          <a:xfrm>
            <a:off x="1984034" y="4401084"/>
            <a:ext cx="534121" cy="307777"/>
          </a:xfrm>
          <a:prstGeom prst="rect">
            <a:avLst/>
          </a:prstGeom>
          <a:noFill/>
        </p:spPr>
        <p:txBody>
          <a:bodyPr wrap="none" rtlCol="0">
            <a:spAutoFit/>
          </a:bodyPr>
          <a:lstStyle/>
          <a:p>
            <a:r>
              <a:rPr lang="en-US" altLang="zh-CN" dirty="0"/>
              <a:t>Risk</a:t>
            </a:r>
            <a:endParaRPr lang="zh-CN" altLang="en-US" dirty="0"/>
          </a:p>
        </p:txBody>
      </p:sp>
      <p:sp>
        <p:nvSpPr>
          <p:cNvPr id="10" name="TextBox 9">
            <a:extLst>
              <a:ext uri="{FF2B5EF4-FFF2-40B4-BE49-F238E27FC236}">
                <a16:creationId xmlns:a16="http://schemas.microsoft.com/office/drawing/2014/main" id="{C8920153-A644-4E12-B0A5-CEBE4C0C2246}"/>
              </a:ext>
            </a:extLst>
          </p:cNvPr>
          <p:cNvSpPr txBox="1"/>
          <p:nvPr/>
        </p:nvSpPr>
        <p:spPr>
          <a:xfrm>
            <a:off x="152347" y="1660440"/>
            <a:ext cx="1707372" cy="523220"/>
          </a:xfrm>
          <a:prstGeom prst="rect">
            <a:avLst/>
          </a:prstGeom>
          <a:noFill/>
        </p:spPr>
        <p:txBody>
          <a:bodyPr wrap="square" rtlCol="0">
            <a:spAutoFit/>
          </a:bodyPr>
          <a:lstStyle/>
          <a:p>
            <a:r>
              <a:rPr lang="en-US" altLang="zh-CN" dirty="0"/>
              <a:t>Expected Return</a:t>
            </a:r>
          </a:p>
          <a:p>
            <a:r>
              <a:rPr lang="en-US" altLang="zh-CN" dirty="0"/>
              <a:t>E(r)</a:t>
            </a:r>
            <a:endParaRPr lang="zh-CN" altLang="en-US" dirty="0"/>
          </a:p>
        </p:txBody>
      </p:sp>
      <p:sp>
        <p:nvSpPr>
          <p:cNvPr id="9" name="Oval 8">
            <a:extLst>
              <a:ext uri="{FF2B5EF4-FFF2-40B4-BE49-F238E27FC236}">
                <a16:creationId xmlns:a16="http://schemas.microsoft.com/office/drawing/2014/main" id="{9374CB00-383E-4679-A8EF-C7D381821EF6}"/>
              </a:ext>
            </a:extLst>
          </p:cNvPr>
          <p:cNvSpPr/>
          <p:nvPr/>
        </p:nvSpPr>
        <p:spPr>
          <a:xfrm>
            <a:off x="1290415" y="3785787"/>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2" name="Oval 11">
            <a:extLst>
              <a:ext uri="{FF2B5EF4-FFF2-40B4-BE49-F238E27FC236}">
                <a16:creationId xmlns:a16="http://schemas.microsoft.com/office/drawing/2014/main" id="{37579E73-893A-47E6-BFCC-1AA107EF1EA5}"/>
              </a:ext>
            </a:extLst>
          </p:cNvPr>
          <p:cNvSpPr/>
          <p:nvPr/>
        </p:nvSpPr>
        <p:spPr>
          <a:xfrm>
            <a:off x="2183570" y="3239602"/>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3" name="Oval 12">
            <a:extLst>
              <a:ext uri="{FF2B5EF4-FFF2-40B4-BE49-F238E27FC236}">
                <a16:creationId xmlns:a16="http://schemas.microsoft.com/office/drawing/2014/main" id="{6333B6D6-0F2B-4B06-9980-47E848F259A5}"/>
              </a:ext>
            </a:extLst>
          </p:cNvPr>
          <p:cNvSpPr/>
          <p:nvPr/>
        </p:nvSpPr>
        <p:spPr>
          <a:xfrm>
            <a:off x="3057970" y="2571750"/>
            <a:ext cx="45719" cy="457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7C81D909-3021-4901-9F69-95802C748D5F}"/>
              </a:ext>
            </a:extLst>
          </p:cNvPr>
          <p:cNvSpPr txBox="1"/>
          <p:nvPr/>
        </p:nvSpPr>
        <p:spPr>
          <a:xfrm>
            <a:off x="1187121" y="3857528"/>
            <a:ext cx="603050" cy="307777"/>
          </a:xfrm>
          <a:prstGeom prst="rect">
            <a:avLst/>
          </a:prstGeom>
          <a:noFill/>
        </p:spPr>
        <p:txBody>
          <a:bodyPr wrap="none" rtlCol="0">
            <a:spAutoFit/>
          </a:bodyPr>
          <a:lstStyle/>
          <a:p>
            <a:r>
              <a:rPr lang="en-US" altLang="zh-CN" dirty="0"/>
              <a:t>Bond</a:t>
            </a:r>
            <a:endParaRPr lang="zh-CN" altLang="en-US" dirty="0"/>
          </a:p>
        </p:txBody>
      </p:sp>
      <p:sp>
        <p:nvSpPr>
          <p:cNvPr id="15" name="TextBox 14">
            <a:extLst>
              <a:ext uri="{FF2B5EF4-FFF2-40B4-BE49-F238E27FC236}">
                <a16:creationId xmlns:a16="http://schemas.microsoft.com/office/drawing/2014/main" id="{12B0C066-77B1-4EBE-A2A9-2527CFE33428}"/>
              </a:ext>
            </a:extLst>
          </p:cNvPr>
          <p:cNvSpPr txBox="1"/>
          <p:nvPr/>
        </p:nvSpPr>
        <p:spPr>
          <a:xfrm>
            <a:off x="2171178" y="3353756"/>
            <a:ext cx="1470274" cy="307777"/>
          </a:xfrm>
          <a:prstGeom prst="rect">
            <a:avLst/>
          </a:prstGeom>
          <a:noFill/>
        </p:spPr>
        <p:txBody>
          <a:bodyPr wrap="none" rtlCol="0">
            <a:spAutoFit/>
          </a:bodyPr>
          <a:lstStyle/>
          <a:p>
            <a:r>
              <a:rPr lang="en-US" altLang="zh-CN" dirty="0"/>
              <a:t>Brown Buildings</a:t>
            </a:r>
            <a:endParaRPr lang="zh-CN" altLang="en-US" dirty="0"/>
          </a:p>
        </p:txBody>
      </p:sp>
      <p:sp>
        <p:nvSpPr>
          <p:cNvPr id="16" name="TextBox 15">
            <a:extLst>
              <a:ext uri="{FF2B5EF4-FFF2-40B4-BE49-F238E27FC236}">
                <a16:creationId xmlns:a16="http://schemas.microsoft.com/office/drawing/2014/main" id="{BF380D0F-9C68-44B4-9D1F-E775406888AB}"/>
              </a:ext>
            </a:extLst>
          </p:cNvPr>
          <p:cNvSpPr txBox="1"/>
          <p:nvPr/>
        </p:nvSpPr>
        <p:spPr>
          <a:xfrm>
            <a:off x="3103689" y="2594609"/>
            <a:ext cx="893193" cy="307777"/>
          </a:xfrm>
          <a:prstGeom prst="rect">
            <a:avLst/>
          </a:prstGeom>
          <a:noFill/>
        </p:spPr>
        <p:txBody>
          <a:bodyPr wrap="none" rtlCol="0">
            <a:spAutoFit/>
          </a:bodyPr>
          <a:lstStyle/>
          <a:p>
            <a:r>
              <a:rPr lang="en-US" altLang="zh-CN" dirty="0"/>
              <a:t>S&amp;P 500</a:t>
            </a:r>
            <a:endParaRPr lang="zh-CN" altLang="en-US" dirty="0"/>
          </a:p>
        </p:txBody>
      </p:sp>
      <p:sp>
        <p:nvSpPr>
          <p:cNvPr id="23" name="Freeform: Shape 22">
            <a:extLst>
              <a:ext uri="{FF2B5EF4-FFF2-40B4-BE49-F238E27FC236}">
                <a16:creationId xmlns:a16="http://schemas.microsoft.com/office/drawing/2014/main" id="{5F4709B8-4D7A-490D-A19C-F8C4BB674196}"/>
              </a:ext>
            </a:extLst>
          </p:cNvPr>
          <p:cNvSpPr/>
          <p:nvPr/>
        </p:nvSpPr>
        <p:spPr>
          <a:xfrm>
            <a:off x="982766" y="2563738"/>
            <a:ext cx="2110812" cy="991312"/>
          </a:xfrm>
          <a:custGeom>
            <a:avLst/>
            <a:gdLst>
              <a:gd name="connsiteX0" fmla="*/ 0 w 2110812"/>
              <a:gd name="connsiteY0" fmla="*/ 991312 h 991312"/>
              <a:gd name="connsiteX1" fmla="*/ 1128045 w 2110812"/>
              <a:gd name="connsiteY1" fmla="*/ 188008 h 991312"/>
              <a:gd name="connsiteX2" fmla="*/ 2110812 w 2110812"/>
              <a:gd name="connsiteY2" fmla="*/ 0 h 991312"/>
            </a:gdLst>
            <a:ahLst/>
            <a:cxnLst>
              <a:cxn ang="0">
                <a:pos x="connsiteX0" y="connsiteY0"/>
              </a:cxn>
              <a:cxn ang="0">
                <a:pos x="connsiteX1" y="connsiteY1"/>
              </a:cxn>
              <a:cxn ang="0">
                <a:pos x="connsiteX2" y="connsiteY2"/>
              </a:cxn>
            </a:cxnLst>
            <a:rect l="l" t="t" r="r" b="b"/>
            <a:pathLst>
              <a:path w="2110812" h="991312">
                <a:moveTo>
                  <a:pt x="0" y="991312"/>
                </a:moveTo>
                <a:cubicBezTo>
                  <a:pt x="388121" y="672269"/>
                  <a:pt x="776243" y="353227"/>
                  <a:pt x="1128045" y="188008"/>
                </a:cubicBezTo>
                <a:cubicBezTo>
                  <a:pt x="1479847" y="22789"/>
                  <a:pt x="1795329" y="11394"/>
                  <a:pt x="2110812" y="0"/>
                </a:cubicBezTo>
              </a:path>
            </a:pathLst>
          </a:custGeom>
          <a:noFill/>
          <a:ln>
            <a:solidFill>
              <a:srgbClr val="BC7D2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23">
            <a:extLst>
              <a:ext uri="{FF2B5EF4-FFF2-40B4-BE49-F238E27FC236}">
                <a16:creationId xmlns:a16="http://schemas.microsoft.com/office/drawing/2014/main" id="{2780B369-BE30-43AE-8183-40B2DA52E15D}"/>
              </a:ext>
            </a:extLst>
          </p:cNvPr>
          <p:cNvSpPr txBox="1"/>
          <p:nvPr/>
        </p:nvSpPr>
        <p:spPr>
          <a:xfrm>
            <a:off x="2806331" y="2213516"/>
            <a:ext cx="1487908" cy="307777"/>
          </a:xfrm>
          <a:prstGeom prst="rect">
            <a:avLst/>
          </a:prstGeom>
          <a:noFill/>
        </p:spPr>
        <p:txBody>
          <a:bodyPr wrap="none" rtlCol="0">
            <a:spAutoFit/>
          </a:bodyPr>
          <a:lstStyle/>
          <a:p>
            <a:r>
              <a:rPr lang="en-US" altLang="zh-CN" dirty="0">
                <a:solidFill>
                  <a:srgbClr val="7030A0"/>
                </a:solidFill>
              </a:rPr>
              <a:t>Efficient Frontier</a:t>
            </a:r>
            <a:endParaRPr lang="zh-CN" altLang="en-US" dirty="0">
              <a:solidFill>
                <a:srgbClr val="7030A0"/>
              </a:solidFill>
            </a:endParaRPr>
          </a:p>
        </p:txBody>
      </p: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080361A3-F873-4C87-BEB7-892573CDB2E8}"/>
                  </a:ext>
                </a:extLst>
              </p:cNvPr>
              <p:cNvSpPr txBox="1"/>
              <p:nvPr/>
            </p:nvSpPr>
            <p:spPr>
              <a:xfrm>
                <a:off x="4458938" y="1770814"/>
                <a:ext cx="4461466" cy="2631233"/>
              </a:xfrm>
              <a:prstGeom prst="rect">
                <a:avLst/>
              </a:prstGeom>
              <a:noFill/>
            </p:spPr>
            <p:txBody>
              <a:bodyPr wrap="square" rtlCol="0">
                <a:spAutoFit/>
              </a:bodyPr>
              <a:lstStyle/>
              <a:p>
                <a:r>
                  <a:rPr lang="en-US" altLang="zh-CN" sz="1800" dirty="0">
                    <a:latin typeface="Baskerville"/>
                  </a:rPr>
                  <a:t>Increased demand for green building reduces its equilibrium expected return. </a:t>
                </a:r>
              </a:p>
              <a:p>
                <a:endParaRPr lang="en-US" altLang="zh-CN" sz="1800" dirty="0">
                  <a:latin typeface="Baskerville"/>
                </a:endParaRPr>
              </a:p>
              <a:p>
                <a:r>
                  <a:rPr lang="en-US" altLang="zh-CN" sz="1800" dirty="0">
                    <a:latin typeface="Baskerville"/>
                  </a:rPr>
                  <a:t>P3: Equilibrium allocation of capital in the final market.</a:t>
                </a:r>
              </a:p>
              <a:p>
                <a:r>
                  <a:rPr lang="en-US" altLang="zh-CN" sz="1800" dirty="0">
                    <a:latin typeface="Baskerville"/>
                  </a:rPr>
                  <a:t>        </a:t>
                </a:r>
                <a:r>
                  <a:rPr lang="en-US" altLang="zh-CN" sz="1800" dirty="0">
                    <a:solidFill>
                      <a:srgbClr val="C00000"/>
                    </a:solidFill>
                    <a:latin typeface="Baskerville"/>
                  </a:rPr>
                  <a:t>P3(</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i="1" dirty="0">
                            <a:solidFill>
                              <a:srgbClr val="C00000"/>
                            </a:solidFill>
                            <a:latin typeface="Cambria Math" panose="02040503050406030204" pitchFamily="18" charset="0"/>
                          </a:rPr>
                          <m:t>1</m:t>
                        </m:r>
                      </m:sub>
                      <m:sup>
                        <m:r>
                          <a:rPr lang="en-US" altLang="zh-CN" sz="1800" b="0" i="1" dirty="0" smtClean="0">
                            <a:solidFill>
                              <a:srgbClr val="C00000"/>
                            </a:solidFill>
                            <a:latin typeface="Cambria Math" panose="02040503050406030204" pitchFamily="18" charset="0"/>
                          </a:rPr>
                          <m:t>3</m:t>
                        </m:r>
                      </m:sup>
                    </m:sSubSup>
                  </m:oMath>
                </a14:m>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2</m:t>
                        </m:r>
                      </m:sub>
                      <m:sup>
                        <m:r>
                          <a:rPr lang="en-US" altLang="zh-CN" sz="1800" b="0" i="1" dirty="0" smtClean="0">
                            <a:solidFill>
                              <a:srgbClr val="C00000"/>
                            </a:solidFill>
                            <a:latin typeface="Cambria Math" panose="02040503050406030204" pitchFamily="18" charset="0"/>
                          </a:rPr>
                          <m:t>3</m:t>
                        </m:r>
                      </m:sup>
                    </m:sSubSup>
                  </m:oMath>
                </a14:m>
                <a:r>
                  <a:rPr lang="en-US" altLang="zh-CN" sz="1800" baseline="-25000" dirty="0">
                    <a:solidFill>
                      <a:srgbClr val="C00000"/>
                    </a:solidFill>
                    <a:latin typeface="Baskerville" panose="02020502070401020303"/>
                  </a:rPr>
                  <a:t> </a:t>
                </a:r>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b="0" i="1" dirty="0" smtClean="0">
                            <a:solidFill>
                              <a:srgbClr val="C00000"/>
                            </a:solidFill>
                            <a:latin typeface="Cambria Math" panose="02040503050406030204" pitchFamily="18" charset="0"/>
                          </a:rPr>
                          <m:t>3</m:t>
                        </m:r>
                      </m:sup>
                    </m:sSubSup>
                  </m:oMath>
                </a14:m>
                <a:r>
                  <a:rPr lang="en-US" altLang="zh-CN" sz="1800" dirty="0">
                    <a:solidFill>
                      <a:srgbClr val="C00000"/>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b="0" i="1" dirty="0" smtClean="0">
                            <a:solidFill>
                              <a:srgbClr val="C00000"/>
                            </a:solidFill>
                            <a:latin typeface="Cambria Math" panose="02040503050406030204" pitchFamily="18" charset="0"/>
                          </a:rPr>
                          <m:t>3</m:t>
                        </m:r>
                      </m:sup>
                    </m:sSubSup>
                  </m:oMath>
                </a14:m>
                <a:r>
                  <a:rPr lang="en-US" altLang="zh-CN" sz="1800" dirty="0">
                    <a:solidFill>
                      <a:srgbClr val="C00000"/>
                    </a:solidFill>
                    <a:latin typeface="Baskerville"/>
                  </a:rPr>
                  <a:t>)</a:t>
                </a:r>
              </a:p>
              <a:p>
                <a:endParaRPr lang="en-US" altLang="zh-CN" sz="1800" dirty="0">
                  <a:solidFill>
                    <a:srgbClr val="C00000"/>
                  </a:solidFill>
                  <a:latin typeface="Baskerville"/>
                </a:endParaRPr>
              </a:p>
              <a:p>
                <a:r>
                  <a:rPr lang="en-US" altLang="zh-CN" sz="1800" dirty="0">
                    <a:solidFill>
                      <a:schemeClr val="tx1"/>
                    </a:solidFill>
                    <a:latin typeface="Baskerville"/>
                  </a:rPr>
                  <a:t>Where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1</m:t>
                        </m:r>
                      </m:sub>
                      <m:sup>
                        <m:r>
                          <a:rPr lang="en-US" altLang="zh-CN" sz="1800" b="0" i="1" dirty="0" smtClean="0">
                            <a:solidFill>
                              <a:srgbClr val="C00000"/>
                            </a:solidFill>
                            <a:latin typeface="Cambria Math" panose="02040503050406030204" pitchFamily="18" charset="0"/>
                          </a:rPr>
                          <m:t>3</m:t>
                        </m:r>
                      </m:sup>
                    </m:sSubSup>
                    <m:r>
                      <a:rPr lang="en-US" altLang="zh-CN" sz="1800" dirty="0">
                        <a:solidFill>
                          <a:srgbClr val="C00000"/>
                        </a:solidFill>
                        <a:latin typeface="Cambria Math" panose="02040503050406030204" pitchFamily="18" charset="0"/>
                      </a:rPr>
                      <m:t>&lt;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1</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i="1" dirty="0">
                            <a:solidFill>
                              <a:srgbClr val="C00000"/>
                            </a:solidFill>
                            <a:latin typeface="Cambria Math" panose="02040503050406030204" pitchFamily="18" charset="0"/>
                          </a:rPr>
                          <m:t>2</m:t>
                        </m:r>
                      </m:sub>
                      <m:sup>
                        <m:r>
                          <a:rPr lang="en-US" altLang="zh-CN" sz="1800" b="0" i="1" dirty="0" smtClean="0">
                            <a:solidFill>
                              <a:srgbClr val="C00000"/>
                            </a:solidFill>
                            <a:latin typeface="Cambria Math" panose="02040503050406030204" pitchFamily="18" charset="0"/>
                          </a:rPr>
                          <m:t>3</m:t>
                        </m:r>
                      </m:sup>
                    </m:sSubSup>
                    <m:r>
                      <a:rPr lang="en-US" altLang="zh-CN" sz="1800" b="0" i="0" dirty="0" smtClean="0">
                        <a:solidFill>
                          <a:srgbClr val="C00000"/>
                        </a:solidFill>
                        <a:latin typeface="Cambria Math" panose="02040503050406030204" pitchFamily="18" charset="0"/>
                      </a:rPr>
                      <m:t>&gt;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i="1" dirty="0">
                            <a:solidFill>
                              <a:srgbClr val="C00000"/>
                            </a:solidFill>
                            <a:latin typeface="Cambria Math" panose="02040503050406030204" pitchFamily="18" charset="0"/>
                          </a:rPr>
                          <m:t>2</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b="0" i="1" dirty="0" smtClean="0">
                            <a:solidFill>
                              <a:srgbClr val="C00000"/>
                            </a:solidFill>
                            <a:latin typeface="Cambria Math" panose="02040503050406030204" pitchFamily="18" charset="0"/>
                          </a:rPr>
                          <m:t>3</m:t>
                        </m:r>
                      </m:sup>
                    </m:sSubSup>
                    <m:r>
                      <a:rPr lang="en-US" altLang="zh-CN" sz="1800" b="0" i="0" dirty="0" smtClean="0">
                        <a:solidFill>
                          <a:srgbClr val="C00000"/>
                        </a:solidFill>
                        <a:latin typeface="Cambria Math" panose="02040503050406030204" pitchFamily="18" charset="0"/>
                      </a:rPr>
                      <m:t>&gt;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3</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b="0" i="1" dirty="0" smtClean="0">
                            <a:solidFill>
                              <a:srgbClr val="C00000"/>
                            </a:solidFill>
                            <a:latin typeface="Cambria Math" panose="02040503050406030204" pitchFamily="18" charset="0"/>
                          </a:rPr>
                          <m:t>3</m:t>
                        </m:r>
                      </m:sup>
                    </m:sSubSup>
                    <m:r>
                      <a:rPr lang="en-US" altLang="zh-CN" sz="1800" b="0" i="0" dirty="0" smtClean="0">
                        <a:solidFill>
                          <a:srgbClr val="C00000"/>
                        </a:solidFill>
                        <a:latin typeface="Cambria Math" panose="02040503050406030204" pitchFamily="18" charset="0"/>
                      </a:rPr>
                      <m:t>&gt;</m:t>
                    </m:r>
                  </m:oMath>
                </a14:m>
                <a:r>
                  <a:rPr lang="en-US" altLang="zh-CN" sz="1800" dirty="0">
                    <a:solidFill>
                      <a:schemeClr val="tx1"/>
                    </a:solidFill>
                    <a:latin typeface="Baskerville"/>
                  </a:rPr>
                  <a:t> </a:t>
                </a:r>
                <a14:m>
                  <m:oMath xmlns:m="http://schemas.openxmlformats.org/officeDocument/2006/math">
                    <m:sSubSup>
                      <m:sSubSupPr>
                        <m:ctrlPr>
                          <a:rPr lang="en-US" altLang="zh-CN" sz="1800" i="1" dirty="0">
                            <a:solidFill>
                              <a:srgbClr val="C00000"/>
                            </a:solidFill>
                            <a:latin typeface="Cambria Math" panose="02040503050406030204" pitchFamily="18" charset="0"/>
                          </a:rPr>
                        </m:ctrlPr>
                      </m:sSubSupPr>
                      <m:e>
                        <m:r>
                          <a:rPr lang="en-US" altLang="zh-CN" sz="1800" i="1" dirty="0">
                            <a:solidFill>
                              <a:srgbClr val="C00000"/>
                            </a:solidFill>
                            <a:latin typeface="Cambria Math" panose="02040503050406030204" pitchFamily="18" charset="0"/>
                          </a:rPr>
                          <m:t>𝑊</m:t>
                        </m:r>
                      </m:e>
                      <m:sub>
                        <m:r>
                          <a:rPr lang="en-US" altLang="zh-CN" sz="1800" b="0" i="1" dirty="0" smtClean="0">
                            <a:solidFill>
                              <a:srgbClr val="C00000"/>
                            </a:solidFill>
                            <a:latin typeface="Cambria Math" panose="02040503050406030204" pitchFamily="18" charset="0"/>
                          </a:rPr>
                          <m:t>4</m:t>
                        </m:r>
                      </m:sub>
                      <m:sup>
                        <m:r>
                          <a:rPr lang="en-US" altLang="zh-CN" sz="1800" b="0" i="1" dirty="0" smtClean="0">
                            <a:solidFill>
                              <a:srgbClr val="C00000"/>
                            </a:solidFill>
                            <a:latin typeface="Cambria Math" panose="02040503050406030204" pitchFamily="18" charset="0"/>
                          </a:rPr>
                          <m:t>2</m:t>
                        </m:r>
                      </m:sup>
                    </m:sSubSup>
                  </m:oMath>
                </a14:m>
                <a:r>
                  <a:rPr lang="en-US" altLang="zh-CN" sz="1800" dirty="0">
                    <a:solidFill>
                      <a:schemeClr val="tx1"/>
                    </a:solidFill>
                    <a:latin typeface="Baskerville"/>
                  </a:rPr>
                  <a:t>.</a:t>
                </a:r>
              </a:p>
            </p:txBody>
          </p:sp>
        </mc:Choice>
        <mc:Fallback xmlns="">
          <p:sp>
            <p:nvSpPr>
              <p:cNvPr id="25" name="TextBox 24">
                <a:extLst>
                  <a:ext uri="{FF2B5EF4-FFF2-40B4-BE49-F238E27FC236}">
                    <a16:creationId xmlns:a16="http://schemas.microsoft.com/office/drawing/2014/main" id="{080361A3-F873-4C87-BEB7-892573CDB2E8}"/>
                  </a:ext>
                </a:extLst>
              </p:cNvPr>
              <p:cNvSpPr txBox="1">
                <a:spLocks noRot="1" noChangeAspect="1" noMove="1" noResize="1" noEditPoints="1" noAdjustHandles="1" noChangeArrowheads="1" noChangeShapeType="1" noTextEdit="1"/>
              </p:cNvSpPr>
              <p:nvPr/>
            </p:nvSpPr>
            <p:spPr>
              <a:xfrm>
                <a:off x="4458938" y="1770814"/>
                <a:ext cx="4461466" cy="2631233"/>
              </a:xfrm>
              <a:prstGeom prst="rect">
                <a:avLst/>
              </a:prstGeom>
              <a:blipFill>
                <a:blip r:embed="rId3"/>
                <a:stretch>
                  <a:fillRect l="-1093" t="-926" r="-2322" b="-1852"/>
                </a:stretch>
              </a:blipFill>
            </p:spPr>
            <p:txBody>
              <a:bodyPr/>
              <a:lstStyle/>
              <a:p>
                <a:r>
                  <a:rPr lang="zh-CN" altLang="en-US">
                    <a:noFill/>
                  </a:rPr>
                  <a:t> </a:t>
                </a:r>
              </a:p>
            </p:txBody>
          </p:sp>
        </mc:Fallback>
      </mc:AlternateContent>
      <p:sp>
        <p:nvSpPr>
          <p:cNvPr id="26" name="Freeform: Shape 25">
            <a:extLst>
              <a:ext uri="{FF2B5EF4-FFF2-40B4-BE49-F238E27FC236}">
                <a16:creationId xmlns:a16="http://schemas.microsoft.com/office/drawing/2014/main" id="{51EB5DB6-B02E-4156-855D-4E9C7A2CBD94}"/>
              </a:ext>
            </a:extLst>
          </p:cNvPr>
          <p:cNvSpPr/>
          <p:nvPr/>
        </p:nvSpPr>
        <p:spPr>
          <a:xfrm>
            <a:off x="871671" y="2136449"/>
            <a:ext cx="1102408" cy="1170799"/>
          </a:xfrm>
          <a:custGeom>
            <a:avLst/>
            <a:gdLst>
              <a:gd name="connsiteX0" fmla="*/ 0 w 1102408"/>
              <a:gd name="connsiteY0" fmla="*/ 1162228 h 1170799"/>
              <a:gd name="connsiteX1" fmla="*/ 632389 w 1102408"/>
              <a:gd name="connsiteY1" fmla="*/ 999858 h 1170799"/>
              <a:gd name="connsiteX2" fmla="*/ 1102408 w 1102408"/>
              <a:gd name="connsiteY2" fmla="*/ 0 h 1170799"/>
            </a:gdLst>
            <a:ahLst/>
            <a:cxnLst>
              <a:cxn ang="0">
                <a:pos x="connsiteX0" y="connsiteY0"/>
              </a:cxn>
              <a:cxn ang="0">
                <a:pos x="connsiteX1" y="connsiteY1"/>
              </a:cxn>
              <a:cxn ang="0">
                <a:pos x="connsiteX2" y="connsiteY2"/>
              </a:cxn>
            </a:cxnLst>
            <a:rect l="l" t="t" r="r" b="b"/>
            <a:pathLst>
              <a:path w="1102408" h="1170799">
                <a:moveTo>
                  <a:pt x="0" y="1162228"/>
                </a:moveTo>
                <a:cubicBezTo>
                  <a:pt x="224327" y="1177895"/>
                  <a:pt x="448654" y="1193563"/>
                  <a:pt x="632389" y="999858"/>
                </a:cubicBezTo>
                <a:cubicBezTo>
                  <a:pt x="816124" y="806153"/>
                  <a:pt x="959266" y="403076"/>
                  <a:pt x="1102408" y="0"/>
                </a:cubicBezTo>
              </a:path>
            </a:pathLst>
          </a:custGeom>
          <a:noFill/>
          <a:ln>
            <a:solidFill>
              <a:srgbClr val="BC7D2C">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26">
            <a:extLst>
              <a:ext uri="{FF2B5EF4-FFF2-40B4-BE49-F238E27FC236}">
                <a16:creationId xmlns:a16="http://schemas.microsoft.com/office/drawing/2014/main" id="{D5D66353-C75F-4E6A-A081-D72C2F785C0F}"/>
              </a:ext>
            </a:extLst>
          </p:cNvPr>
          <p:cNvSpPr txBox="1"/>
          <p:nvPr/>
        </p:nvSpPr>
        <p:spPr>
          <a:xfrm>
            <a:off x="1390058" y="1860600"/>
            <a:ext cx="1646605" cy="307777"/>
          </a:xfrm>
          <a:prstGeom prst="rect">
            <a:avLst/>
          </a:prstGeom>
          <a:noFill/>
        </p:spPr>
        <p:txBody>
          <a:bodyPr wrap="none" rtlCol="0">
            <a:spAutoFit/>
          </a:bodyPr>
          <a:lstStyle/>
          <a:p>
            <a:r>
              <a:rPr lang="en-US" altLang="zh-CN" dirty="0">
                <a:solidFill>
                  <a:srgbClr val="7030A0"/>
                </a:solidFill>
              </a:rPr>
              <a:t>Indifference Curve</a:t>
            </a:r>
            <a:endParaRPr lang="zh-CN" altLang="en-US" dirty="0">
              <a:solidFill>
                <a:srgbClr val="7030A0"/>
              </a:solidFill>
            </a:endParaRPr>
          </a:p>
        </p:txBody>
      </p:sp>
      <p:sp>
        <p:nvSpPr>
          <p:cNvPr id="28" name="Oval 27">
            <a:extLst>
              <a:ext uri="{FF2B5EF4-FFF2-40B4-BE49-F238E27FC236}">
                <a16:creationId xmlns:a16="http://schemas.microsoft.com/office/drawing/2014/main" id="{FD42DC8C-79AA-4CDC-B060-8FBEE496B549}"/>
              </a:ext>
            </a:extLst>
          </p:cNvPr>
          <p:cNvSpPr/>
          <p:nvPr/>
        </p:nvSpPr>
        <p:spPr>
          <a:xfrm>
            <a:off x="1463009" y="3139808"/>
            <a:ext cx="45719" cy="45719"/>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29" name="TextBox 28">
            <a:extLst>
              <a:ext uri="{FF2B5EF4-FFF2-40B4-BE49-F238E27FC236}">
                <a16:creationId xmlns:a16="http://schemas.microsoft.com/office/drawing/2014/main" id="{C6B1C5FF-EDB9-4CA6-80FC-632B0C71900C}"/>
              </a:ext>
            </a:extLst>
          </p:cNvPr>
          <p:cNvSpPr txBox="1"/>
          <p:nvPr/>
        </p:nvSpPr>
        <p:spPr>
          <a:xfrm>
            <a:off x="1402215" y="3202901"/>
            <a:ext cx="404278" cy="307777"/>
          </a:xfrm>
          <a:prstGeom prst="rect">
            <a:avLst/>
          </a:prstGeom>
          <a:noFill/>
        </p:spPr>
        <p:txBody>
          <a:bodyPr wrap="none" rtlCol="0">
            <a:spAutoFit/>
          </a:bodyPr>
          <a:lstStyle/>
          <a:p>
            <a:r>
              <a:rPr lang="en-US" altLang="zh-CN" dirty="0">
                <a:solidFill>
                  <a:srgbClr val="C00000"/>
                </a:solidFill>
              </a:rPr>
              <a:t>P1</a:t>
            </a:r>
            <a:endParaRPr lang="zh-CN" altLang="en-US" dirty="0">
              <a:solidFill>
                <a:srgbClr val="C00000"/>
              </a:solidFill>
            </a:endParaRPr>
          </a:p>
        </p:txBody>
      </p:sp>
      <p:sp>
        <p:nvSpPr>
          <p:cNvPr id="30" name="Oval 29">
            <a:extLst>
              <a:ext uri="{FF2B5EF4-FFF2-40B4-BE49-F238E27FC236}">
                <a16:creationId xmlns:a16="http://schemas.microsoft.com/office/drawing/2014/main" id="{2058B6F8-6C89-4E37-B68F-CA4A0B31D057}"/>
              </a:ext>
            </a:extLst>
          </p:cNvPr>
          <p:cNvSpPr/>
          <p:nvPr/>
        </p:nvSpPr>
        <p:spPr>
          <a:xfrm>
            <a:off x="1818516" y="2989688"/>
            <a:ext cx="45719" cy="45719"/>
          </a:xfrm>
          <a:prstGeom prst="ellipse">
            <a:avLst/>
          </a:prstGeom>
          <a:solidFill>
            <a:srgbClr val="00B050"/>
          </a:solidFill>
          <a:ln>
            <a:solidFill>
              <a:srgbClr val="00B05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1" name="TextBox 30">
            <a:extLst>
              <a:ext uri="{FF2B5EF4-FFF2-40B4-BE49-F238E27FC236}">
                <a16:creationId xmlns:a16="http://schemas.microsoft.com/office/drawing/2014/main" id="{F53044F9-8994-4184-8C0E-C50499FC7047}"/>
              </a:ext>
            </a:extLst>
          </p:cNvPr>
          <p:cNvSpPr txBox="1"/>
          <p:nvPr/>
        </p:nvSpPr>
        <p:spPr>
          <a:xfrm>
            <a:off x="1899186" y="2823343"/>
            <a:ext cx="2648044" cy="307777"/>
          </a:xfrm>
          <a:prstGeom prst="rect">
            <a:avLst/>
          </a:prstGeom>
          <a:noFill/>
        </p:spPr>
        <p:txBody>
          <a:bodyPr wrap="square" rtlCol="0">
            <a:spAutoFit/>
          </a:bodyPr>
          <a:lstStyle/>
          <a:p>
            <a:r>
              <a:rPr lang="en-US" altLang="zh-CN" dirty="0">
                <a:solidFill>
                  <a:srgbClr val="00B050"/>
                </a:solidFill>
              </a:rPr>
              <a:t>Green Buildings (front runner)</a:t>
            </a:r>
            <a:endParaRPr lang="zh-CN" altLang="en-US" dirty="0">
              <a:solidFill>
                <a:srgbClr val="00B050"/>
              </a:solidFill>
            </a:endParaRPr>
          </a:p>
        </p:txBody>
      </p:sp>
      <p:sp>
        <p:nvSpPr>
          <p:cNvPr id="18" name="Freeform: Shape 17">
            <a:extLst>
              <a:ext uri="{FF2B5EF4-FFF2-40B4-BE49-F238E27FC236}">
                <a16:creationId xmlns:a16="http://schemas.microsoft.com/office/drawing/2014/main" id="{15A050D7-E3E4-4FFE-9064-E820B5A53C5A}"/>
              </a:ext>
            </a:extLst>
          </p:cNvPr>
          <p:cNvSpPr/>
          <p:nvPr/>
        </p:nvSpPr>
        <p:spPr>
          <a:xfrm>
            <a:off x="778598" y="2562131"/>
            <a:ext cx="2317687" cy="959667"/>
          </a:xfrm>
          <a:custGeom>
            <a:avLst/>
            <a:gdLst>
              <a:gd name="connsiteX0" fmla="*/ 0 w 2317687"/>
              <a:gd name="connsiteY0" fmla="*/ 959667 h 959667"/>
              <a:gd name="connsiteX1" fmla="*/ 733331 w 2317687"/>
              <a:gd name="connsiteY1" fmla="*/ 190122 h 959667"/>
              <a:gd name="connsiteX2" fmla="*/ 2317687 w 2317687"/>
              <a:gd name="connsiteY2" fmla="*/ 0 h 959667"/>
            </a:gdLst>
            <a:ahLst/>
            <a:cxnLst>
              <a:cxn ang="0">
                <a:pos x="connsiteX0" y="connsiteY0"/>
              </a:cxn>
              <a:cxn ang="0">
                <a:pos x="connsiteX1" y="connsiteY1"/>
              </a:cxn>
              <a:cxn ang="0">
                <a:pos x="connsiteX2" y="connsiteY2"/>
              </a:cxn>
            </a:cxnLst>
            <a:rect l="l" t="t" r="r" b="b"/>
            <a:pathLst>
              <a:path w="2317687" h="959667">
                <a:moveTo>
                  <a:pt x="0" y="959667"/>
                </a:moveTo>
                <a:cubicBezTo>
                  <a:pt x="173525" y="654866"/>
                  <a:pt x="347050" y="350066"/>
                  <a:pt x="733331" y="190122"/>
                </a:cubicBezTo>
                <a:cubicBezTo>
                  <a:pt x="1119612" y="30178"/>
                  <a:pt x="1718649" y="15089"/>
                  <a:pt x="2317687" y="0"/>
                </a:cubicBezTo>
              </a:path>
            </a:pathLst>
          </a:custGeom>
          <a:noFill/>
          <a:ln>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Freeform: Shape 31">
            <a:extLst>
              <a:ext uri="{FF2B5EF4-FFF2-40B4-BE49-F238E27FC236}">
                <a16:creationId xmlns:a16="http://schemas.microsoft.com/office/drawing/2014/main" id="{3F1D7E71-34C9-4108-AEE7-B3F5F18FC40A}"/>
              </a:ext>
            </a:extLst>
          </p:cNvPr>
          <p:cNvSpPr/>
          <p:nvPr/>
        </p:nvSpPr>
        <p:spPr>
          <a:xfrm>
            <a:off x="730738" y="2168376"/>
            <a:ext cx="834915" cy="873587"/>
          </a:xfrm>
          <a:custGeom>
            <a:avLst/>
            <a:gdLst>
              <a:gd name="connsiteX0" fmla="*/ 0 w 1102408"/>
              <a:gd name="connsiteY0" fmla="*/ 1162228 h 1170799"/>
              <a:gd name="connsiteX1" fmla="*/ 632389 w 1102408"/>
              <a:gd name="connsiteY1" fmla="*/ 999858 h 1170799"/>
              <a:gd name="connsiteX2" fmla="*/ 1102408 w 1102408"/>
              <a:gd name="connsiteY2" fmla="*/ 0 h 1170799"/>
            </a:gdLst>
            <a:ahLst/>
            <a:cxnLst>
              <a:cxn ang="0">
                <a:pos x="connsiteX0" y="connsiteY0"/>
              </a:cxn>
              <a:cxn ang="0">
                <a:pos x="connsiteX1" y="connsiteY1"/>
              </a:cxn>
              <a:cxn ang="0">
                <a:pos x="connsiteX2" y="connsiteY2"/>
              </a:cxn>
            </a:cxnLst>
            <a:rect l="l" t="t" r="r" b="b"/>
            <a:pathLst>
              <a:path w="1102408" h="1170799">
                <a:moveTo>
                  <a:pt x="0" y="1162228"/>
                </a:moveTo>
                <a:cubicBezTo>
                  <a:pt x="224327" y="1177895"/>
                  <a:pt x="448654" y="1193563"/>
                  <a:pt x="632389" y="999858"/>
                </a:cubicBezTo>
                <a:cubicBezTo>
                  <a:pt x="816124" y="806153"/>
                  <a:pt x="959266" y="403076"/>
                  <a:pt x="1102408" y="0"/>
                </a:cubicBezTo>
              </a:path>
            </a:pathLst>
          </a:custGeom>
          <a:noFill/>
          <a:ln>
            <a:solidFill>
              <a:srgbClr val="00B050">
                <a:alpha val="50196"/>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Oval 32">
            <a:extLst>
              <a:ext uri="{FF2B5EF4-FFF2-40B4-BE49-F238E27FC236}">
                <a16:creationId xmlns:a16="http://schemas.microsoft.com/office/drawing/2014/main" id="{93CA9CA0-EE34-46AD-979A-DA3A2250FD26}"/>
              </a:ext>
            </a:extLst>
          </p:cNvPr>
          <p:cNvSpPr/>
          <p:nvPr/>
        </p:nvSpPr>
        <p:spPr>
          <a:xfrm>
            <a:off x="1188985" y="2902386"/>
            <a:ext cx="45719" cy="45719"/>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4" name="TextBox 33">
            <a:extLst>
              <a:ext uri="{FF2B5EF4-FFF2-40B4-BE49-F238E27FC236}">
                <a16:creationId xmlns:a16="http://schemas.microsoft.com/office/drawing/2014/main" id="{2FD29305-E2A6-45D1-AC5A-2BD4133F1B97}"/>
              </a:ext>
            </a:extLst>
          </p:cNvPr>
          <p:cNvSpPr txBox="1"/>
          <p:nvPr/>
        </p:nvSpPr>
        <p:spPr>
          <a:xfrm>
            <a:off x="816323" y="2567959"/>
            <a:ext cx="404278" cy="307777"/>
          </a:xfrm>
          <a:prstGeom prst="rect">
            <a:avLst/>
          </a:prstGeom>
          <a:noFill/>
        </p:spPr>
        <p:txBody>
          <a:bodyPr wrap="none" rtlCol="0">
            <a:spAutoFit/>
          </a:bodyPr>
          <a:lstStyle/>
          <a:p>
            <a:r>
              <a:rPr lang="en-US" altLang="zh-CN" dirty="0">
                <a:solidFill>
                  <a:srgbClr val="C00000"/>
                </a:solidFill>
              </a:rPr>
              <a:t>P2</a:t>
            </a:r>
            <a:endParaRPr lang="zh-CN" altLang="en-US" dirty="0">
              <a:solidFill>
                <a:srgbClr val="C00000"/>
              </a:solidFill>
            </a:endParaRPr>
          </a:p>
        </p:txBody>
      </p:sp>
      <p:sp>
        <p:nvSpPr>
          <p:cNvPr id="35" name="Oval 34">
            <a:extLst>
              <a:ext uri="{FF2B5EF4-FFF2-40B4-BE49-F238E27FC236}">
                <a16:creationId xmlns:a16="http://schemas.microsoft.com/office/drawing/2014/main" id="{9AD50EFC-E48B-48FF-AA0A-0A07F492CE84}"/>
              </a:ext>
            </a:extLst>
          </p:cNvPr>
          <p:cNvSpPr/>
          <p:nvPr/>
        </p:nvSpPr>
        <p:spPr>
          <a:xfrm>
            <a:off x="1893606" y="3130614"/>
            <a:ext cx="45719" cy="45719"/>
          </a:xfrm>
          <a:prstGeom prst="ellipse">
            <a:avLst/>
          </a:prstGeom>
          <a:solidFill>
            <a:srgbClr val="7030A0"/>
          </a:solidFill>
          <a:ln>
            <a:solidFill>
              <a:srgbClr val="7030A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37" name="Freeform: Shape 36">
            <a:extLst>
              <a:ext uri="{FF2B5EF4-FFF2-40B4-BE49-F238E27FC236}">
                <a16:creationId xmlns:a16="http://schemas.microsoft.com/office/drawing/2014/main" id="{4EF69636-C3D8-48AC-A269-E3D35F7C77CA}"/>
              </a:ext>
            </a:extLst>
          </p:cNvPr>
          <p:cNvSpPr/>
          <p:nvPr/>
        </p:nvSpPr>
        <p:spPr>
          <a:xfrm>
            <a:off x="871671" y="2581112"/>
            <a:ext cx="2201770" cy="1276413"/>
          </a:xfrm>
          <a:custGeom>
            <a:avLst/>
            <a:gdLst>
              <a:gd name="connsiteX0" fmla="*/ 0 w 2317687"/>
              <a:gd name="connsiteY0" fmla="*/ 959667 h 959667"/>
              <a:gd name="connsiteX1" fmla="*/ 733331 w 2317687"/>
              <a:gd name="connsiteY1" fmla="*/ 190122 h 959667"/>
              <a:gd name="connsiteX2" fmla="*/ 2317687 w 2317687"/>
              <a:gd name="connsiteY2" fmla="*/ 0 h 959667"/>
            </a:gdLst>
            <a:ahLst/>
            <a:cxnLst>
              <a:cxn ang="0">
                <a:pos x="connsiteX0" y="connsiteY0"/>
              </a:cxn>
              <a:cxn ang="0">
                <a:pos x="connsiteX1" y="connsiteY1"/>
              </a:cxn>
              <a:cxn ang="0">
                <a:pos x="connsiteX2" y="connsiteY2"/>
              </a:cxn>
            </a:cxnLst>
            <a:rect l="l" t="t" r="r" b="b"/>
            <a:pathLst>
              <a:path w="2317687" h="959667">
                <a:moveTo>
                  <a:pt x="0" y="959667"/>
                </a:moveTo>
                <a:cubicBezTo>
                  <a:pt x="173525" y="654866"/>
                  <a:pt x="347050" y="350066"/>
                  <a:pt x="733331" y="190122"/>
                </a:cubicBezTo>
                <a:cubicBezTo>
                  <a:pt x="1119612" y="30178"/>
                  <a:pt x="1718649" y="15089"/>
                  <a:pt x="2317687"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Freeform: Shape 37">
            <a:extLst>
              <a:ext uri="{FF2B5EF4-FFF2-40B4-BE49-F238E27FC236}">
                <a16:creationId xmlns:a16="http://schemas.microsoft.com/office/drawing/2014/main" id="{BA8EAC7B-A7C9-4D7F-ADDF-85739B91CE40}"/>
              </a:ext>
            </a:extLst>
          </p:cNvPr>
          <p:cNvSpPr/>
          <p:nvPr/>
        </p:nvSpPr>
        <p:spPr>
          <a:xfrm>
            <a:off x="871279" y="2221173"/>
            <a:ext cx="834915" cy="873587"/>
          </a:xfrm>
          <a:custGeom>
            <a:avLst/>
            <a:gdLst>
              <a:gd name="connsiteX0" fmla="*/ 0 w 1102408"/>
              <a:gd name="connsiteY0" fmla="*/ 1162228 h 1170799"/>
              <a:gd name="connsiteX1" fmla="*/ 632389 w 1102408"/>
              <a:gd name="connsiteY1" fmla="*/ 999858 h 1170799"/>
              <a:gd name="connsiteX2" fmla="*/ 1102408 w 1102408"/>
              <a:gd name="connsiteY2" fmla="*/ 0 h 1170799"/>
            </a:gdLst>
            <a:ahLst/>
            <a:cxnLst>
              <a:cxn ang="0">
                <a:pos x="connsiteX0" y="connsiteY0"/>
              </a:cxn>
              <a:cxn ang="0">
                <a:pos x="connsiteX1" y="connsiteY1"/>
              </a:cxn>
              <a:cxn ang="0">
                <a:pos x="connsiteX2" y="connsiteY2"/>
              </a:cxn>
            </a:cxnLst>
            <a:rect l="l" t="t" r="r" b="b"/>
            <a:pathLst>
              <a:path w="1102408" h="1170799">
                <a:moveTo>
                  <a:pt x="0" y="1162228"/>
                </a:moveTo>
                <a:cubicBezTo>
                  <a:pt x="224327" y="1177895"/>
                  <a:pt x="448654" y="1193563"/>
                  <a:pt x="632389" y="999858"/>
                </a:cubicBezTo>
                <a:cubicBezTo>
                  <a:pt x="816124" y="806153"/>
                  <a:pt x="959266" y="403076"/>
                  <a:pt x="1102408" y="0"/>
                </a:cubicBezTo>
              </a:path>
            </a:pathLst>
          </a:cu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TextBox 38">
            <a:extLst>
              <a:ext uri="{FF2B5EF4-FFF2-40B4-BE49-F238E27FC236}">
                <a16:creationId xmlns:a16="http://schemas.microsoft.com/office/drawing/2014/main" id="{8FB3ECB3-559A-4AB1-BB56-749B2F9DD77B}"/>
              </a:ext>
            </a:extLst>
          </p:cNvPr>
          <p:cNvSpPr txBox="1"/>
          <p:nvPr/>
        </p:nvSpPr>
        <p:spPr>
          <a:xfrm>
            <a:off x="1349094" y="2859777"/>
            <a:ext cx="404278" cy="307777"/>
          </a:xfrm>
          <a:prstGeom prst="rect">
            <a:avLst/>
          </a:prstGeom>
          <a:noFill/>
        </p:spPr>
        <p:txBody>
          <a:bodyPr wrap="none" rtlCol="0">
            <a:spAutoFit/>
          </a:bodyPr>
          <a:lstStyle/>
          <a:p>
            <a:r>
              <a:rPr lang="en-US" altLang="zh-CN" dirty="0">
                <a:solidFill>
                  <a:srgbClr val="C00000"/>
                </a:solidFill>
              </a:rPr>
              <a:t>P3</a:t>
            </a:r>
            <a:endParaRPr lang="zh-CN" altLang="en-US" dirty="0">
              <a:solidFill>
                <a:srgbClr val="C00000"/>
              </a:solidFill>
            </a:endParaRPr>
          </a:p>
        </p:txBody>
      </p:sp>
      <p:sp>
        <p:nvSpPr>
          <p:cNvPr id="40" name="Oval 39">
            <a:extLst>
              <a:ext uri="{FF2B5EF4-FFF2-40B4-BE49-F238E27FC236}">
                <a16:creationId xmlns:a16="http://schemas.microsoft.com/office/drawing/2014/main" id="{56412183-5BF8-4FB4-B1EC-BCE0B231637E}"/>
              </a:ext>
            </a:extLst>
          </p:cNvPr>
          <p:cNvSpPr/>
          <p:nvPr/>
        </p:nvSpPr>
        <p:spPr>
          <a:xfrm>
            <a:off x="1334249" y="2940653"/>
            <a:ext cx="45719" cy="45719"/>
          </a:xfrm>
          <a:prstGeom prst="ellipse">
            <a:avLst/>
          </a:prstGeom>
          <a:solidFill>
            <a:srgbClr val="C00000"/>
          </a:solidFill>
          <a:ln>
            <a:solidFill>
              <a:srgbClr val="C0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sp>
        <p:nvSpPr>
          <p:cNvPr id="41" name="TextBox 40">
            <a:extLst>
              <a:ext uri="{FF2B5EF4-FFF2-40B4-BE49-F238E27FC236}">
                <a16:creationId xmlns:a16="http://schemas.microsoft.com/office/drawing/2014/main" id="{A62D597C-CCD6-44D1-AAB6-F2F2CAD27B58}"/>
              </a:ext>
            </a:extLst>
          </p:cNvPr>
          <p:cNvSpPr txBox="1"/>
          <p:nvPr/>
        </p:nvSpPr>
        <p:spPr>
          <a:xfrm>
            <a:off x="1897448" y="3008637"/>
            <a:ext cx="2648044" cy="307777"/>
          </a:xfrm>
          <a:prstGeom prst="rect">
            <a:avLst/>
          </a:prstGeom>
          <a:noFill/>
        </p:spPr>
        <p:txBody>
          <a:bodyPr wrap="square" rtlCol="0">
            <a:spAutoFit/>
          </a:bodyPr>
          <a:lstStyle/>
          <a:p>
            <a:r>
              <a:rPr lang="en-US" altLang="zh-CN" dirty="0">
                <a:solidFill>
                  <a:srgbClr val="7030A0"/>
                </a:solidFill>
              </a:rPr>
              <a:t>Green Buildings’ (market </a:t>
            </a:r>
            <a:r>
              <a:rPr lang="en-US" altLang="zh-CN" dirty="0" err="1">
                <a:solidFill>
                  <a:srgbClr val="7030A0"/>
                </a:solidFill>
              </a:rPr>
              <a:t>equi</a:t>
            </a:r>
            <a:r>
              <a:rPr lang="en-US" altLang="zh-CN" dirty="0">
                <a:solidFill>
                  <a:srgbClr val="7030A0"/>
                </a:solidFill>
              </a:rPr>
              <a:t>.)</a:t>
            </a:r>
            <a:endParaRPr lang="zh-CN" altLang="en-US" dirty="0">
              <a:solidFill>
                <a:srgbClr val="7030A0"/>
              </a:solidFill>
            </a:endParaRPr>
          </a:p>
        </p:txBody>
      </p:sp>
      <p:sp>
        <p:nvSpPr>
          <p:cNvPr id="2" name="Google Shape;208;p27">
            <a:extLst>
              <a:ext uri="{FF2B5EF4-FFF2-40B4-BE49-F238E27FC236}">
                <a16:creationId xmlns:a16="http://schemas.microsoft.com/office/drawing/2014/main" id="{EE3CAF0C-6FF7-8784-E305-32ED377B9CA1}"/>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A</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Simplified</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Framework</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for</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Sustainable Finance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(6) </a:t>
            </a:r>
            <a:endParaRPr lang="en-US" dirty="0">
              <a:solidFill>
                <a:srgbClr val="1B4453"/>
              </a:solidFill>
              <a:latin typeface="Eurostile" panose="020B0504020202050204" pitchFamily="34" charset="77"/>
            </a:endParaRPr>
          </a:p>
        </p:txBody>
      </p:sp>
    </p:spTree>
    <p:extLst>
      <p:ext uri="{BB962C8B-B14F-4D97-AF65-F5344CB8AC3E}">
        <p14:creationId xmlns:p14="http://schemas.microsoft.com/office/powerpoint/2010/main" val="330824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5" grpId="0" animBg="1"/>
      <p:bldP spid="37" grpId="0" animBg="1"/>
      <p:bldP spid="38" grpId="0" animBg="1"/>
      <p:bldP spid="39" grpId="0"/>
      <p:bldP spid="40" grpId="0" animBg="1"/>
      <p:bldP spid="4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A0ED1-775C-4F4B-AED8-24B4BAE83AD2}"/>
              </a:ext>
            </a:extLst>
          </p:cNvPr>
          <p:cNvSpPr>
            <a:spLocks noGrp="1"/>
          </p:cNvSpPr>
          <p:nvPr>
            <p:ph type="title"/>
          </p:nvPr>
        </p:nvSpPr>
        <p:spPr>
          <a:xfrm>
            <a:off x="311699" y="70952"/>
            <a:ext cx="8520600" cy="572700"/>
          </a:xfrm>
        </p:spPr>
        <p:txBody>
          <a:bodyPr/>
          <a:lstStyle/>
          <a:p>
            <a:r>
              <a:rPr lang="en-US" dirty="0">
                <a:solidFill>
                  <a:srgbClr val="1B4453"/>
                </a:solidFill>
                <a:latin typeface="Eurostile" panose="020B0504020202050204" pitchFamily="34" charset="77"/>
              </a:rPr>
              <a:t>Real Estate Investment</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Vehicle</a:t>
            </a:r>
            <a:r>
              <a:rPr lang="en-US" dirty="0">
                <a:solidFill>
                  <a:srgbClr val="1B4453"/>
                </a:solidFill>
                <a:latin typeface="Eurostile" panose="020B0504020202050204" pitchFamily="34" charset="77"/>
              </a:rPr>
              <a:t>s</a:t>
            </a:r>
          </a:p>
        </p:txBody>
      </p:sp>
      <p:graphicFrame>
        <p:nvGraphicFramePr>
          <p:cNvPr id="4" name="Table 3">
            <a:extLst>
              <a:ext uri="{FF2B5EF4-FFF2-40B4-BE49-F238E27FC236}">
                <a16:creationId xmlns:a16="http://schemas.microsoft.com/office/drawing/2014/main" id="{86E448F2-4823-F645-96B4-1031C11366F5}"/>
              </a:ext>
            </a:extLst>
          </p:cNvPr>
          <p:cNvGraphicFramePr>
            <a:graphicFrameLocks noGrp="1"/>
          </p:cNvGraphicFramePr>
          <p:nvPr>
            <p:extLst>
              <p:ext uri="{D42A27DB-BD31-4B8C-83A1-F6EECF244321}">
                <p14:modId xmlns:p14="http://schemas.microsoft.com/office/powerpoint/2010/main" val="221356925"/>
              </p:ext>
            </p:extLst>
          </p:nvPr>
        </p:nvGraphicFramePr>
        <p:xfrm>
          <a:off x="1763104" y="1192722"/>
          <a:ext cx="5617789" cy="3473813"/>
        </p:xfrm>
        <a:graphic>
          <a:graphicData uri="http://schemas.openxmlformats.org/drawingml/2006/table">
            <a:tbl>
              <a:tblPr firstRow="1" bandRow="1">
                <a:tableStyleId>{2D5ABB26-0587-4C30-8999-92F81FD0307C}</a:tableStyleId>
              </a:tblPr>
              <a:tblGrid>
                <a:gridCol w="1504061">
                  <a:extLst>
                    <a:ext uri="{9D8B030D-6E8A-4147-A177-3AD203B41FA5}">
                      <a16:colId xmlns:a16="http://schemas.microsoft.com/office/drawing/2014/main" val="20000"/>
                    </a:ext>
                  </a:extLst>
                </a:gridCol>
                <a:gridCol w="2056864">
                  <a:extLst>
                    <a:ext uri="{9D8B030D-6E8A-4147-A177-3AD203B41FA5}">
                      <a16:colId xmlns:a16="http://schemas.microsoft.com/office/drawing/2014/main" val="20001"/>
                    </a:ext>
                  </a:extLst>
                </a:gridCol>
                <a:gridCol w="2056864">
                  <a:extLst>
                    <a:ext uri="{9D8B030D-6E8A-4147-A177-3AD203B41FA5}">
                      <a16:colId xmlns:a16="http://schemas.microsoft.com/office/drawing/2014/main" val="20002"/>
                    </a:ext>
                  </a:extLst>
                </a:gridCol>
              </a:tblGrid>
              <a:tr h="280001">
                <a:tc>
                  <a:txBody>
                    <a:bodyPr/>
                    <a:lstStyle/>
                    <a:p>
                      <a:endParaRPr lang="en-US" sz="600" b="1" dirty="0">
                        <a:solidFill>
                          <a:srgbClr val="C00000"/>
                        </a:solidFill>
                        <a:latin typeface="Baskerville" panose="02020502070401020303"/>
                      </a:endParaRP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tcPr>
                </a:tc>
                <a:tc>
                  <a:txBody>
                    <a:bodyPr/>
                    <a:lstStyle/>
                    <a:p>
                      <a:pPr algn="ctr"/>
                      <a:r>
                        <a:rPr lang="en-US" sz="1300" b="1" dirty="0">
                          <a:solidFill>
                            <a:srgbClr val="C00000"/>
                          </a:solidFill>
                          <a:latin typeface="Baskerville" panose="02020502070401020303"/>
                        </a:rPr>
                        <a:t>PRIVATE</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solidFill>
                      <a:schemeClr val="accent1">
                        <a:lumMod val="20000"/>
                        <a:lumOff val="80000"/>
                      </a:schemeClr>
                    </a:solidFill>
                  </a:tcPr>
                </a:tc>
                <a:tc>
                  <a:txBody>
                    <a:bodyPr/>
                    <a:lstStyle/>
                    <a:p>
                      <a:pPr algn="ctr"/>
                      <a:r>
                        <a:rPr lang="en-US" sz="1300" b="1" dirty="0">
                          <a:solidFill>
                            <a:srgbClr val="C00000"/>
                          </a:solidFill>
                          <a:latin typeface="Baskerville" panose="02020502070401020303"/>
                        </a:rPr>
                        <a:t>PUBLIC</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tcPr>
                </a:tc>
                <a:extLst>
                  <a:ext uri="{0D108BD9-81ED-4DB2-BD59-A6C34878D82A}">
                    <a16:rowId xmlns:a16="http://schemas.microsoft.com/office/drawing/2014/main" val="10000"/>
                  </a:ext>
                </a:extLst>
              </a:tr>
              <a:tr h="1479758">
                <a:tc>
                  <a:txBody>
                    <a:bodyPr/>
                    <a:lstStyle/>
                    <a:p>
                      <a:pPr algn="ctr"/>
                      <a:endParaRPr lang="en-US" sz="600" b="1" dirty="0">
                        <a:solidFill>
                          <a:srgbClr val="C00000"/>
                        </a:solidFill>
                        <a:latin typeface="Baskerville" panose="02020502070401020303"/>
                      </a:endParaRPr>
                    </a:p>
                    <a:p>
                      <a:pPr algn="ctr"/>
                      <a:endParaRPr lang="en-US" sz="600" b="1" dirty="0">
                        <a:solidFill>
                          <a:srgbClr val="C00000"/>
                        </a:solidFill>
                        <a:latin typeface="Baskerville" panose="02020502070401020303"/>
                      </a:endParaRPr>
                    </a:p>
                    <a:p>
                      <a:pPr algn="ctr"/>
                      <a:endParaRPr lang="en-US" sz="600" b="1" dirty="0">
                        <a:solidFill>
                          <a:srgbClr val="C00000"/>
                        </a:solidFill>
                        <a:latin typeface="Baskerville" panose="02020502070401020303"/>
                      </a:endParaRPr>
                    </a:p>
                    <a:p>
                      <a:pPr algn="ctr"/>
                      <a:endParaRPr lang="en-US" sz="600" b="1" dirty="0">
                        <a:solidFill>
                          <a:srgbClr val="C00000"/>
                        </a:solidFill>
                        <a:latin typeface="Baskerville" panose="02020502070401020303"/>
                      </a:endParaRPr>
                    </a:p>
                    <a:p>
                      <a:pPr algn="ctr"/>
                      <a:r>
                        <a:rPr lang="en-US" sz="1300" b="1" dirty="0">
                          <a:solidFill>
                            <a:srgbClr val="C00000"/>
                          </a:solidFill>
                          <a:latin typeface="Baskerville" panose="02020502070401020303"/>
                        </a:rPr>
                        <a:t>EQUITY</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tcPr>
                </a:tc>
                <a:tc>
                  <a:txBody>
                    <a:bodyPr/>
                    <a:lstStyle/>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endParaRPr lang="en-US" sz="1300" b="0"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r>
                        <a:rPr lang="en-US" sz="1300" b="0" u="none" dirty="0">
                          <a:solidFill>
                            <a:schemeClr val="bg2">
                              <a:lumMod val="50000"/>
                            </a:schemeClr>
                          </a:solidFill>
                          <a:latin typeface="Baskerville" panose="02020502070401020303"/>
                        </a:rPr>
                        <a:t>Private property assets</a:t>
                      </a:r>
                      <a:endParaRPr lang="en-US" altLang="zh-CN" sz="1300" b="0" u="none" dirty="0">
                        <a:solidFill>
                          <a:schemeClr val="bg2">
                            <a:lumMod val="50000"/>
                          </a:schemeClr>
                        </a:solidFill>
                        <a:latin typeface="Baskerville" panose="02020502070401020303"/>
                      </a:endParaRPr>
                    </a:p>
                    <a:p>
                      <a:pPr marL="0" marR="0" indent="0" algn="l" defTabSz="914342" rtl="0" eaLnBrk="1" fontAlgn="auto" latinLnBrk="0" hangingPunct="1">
                        <a:lnSpc>
                          <a:spcPct val="100000"/>
                        </a:lnSpc>
                        <a:spcBef>
                          <a:spcPts val="0"/>
                        </a:spcBef>
                        <a:spcAft>
                          <a:spcPts val="0"/>
                        </a:spcAft>
                        <a:buClrTx/>
                        <a:buSzTx/>
                        <a:buFont typeface="Arial" pitchFamily="34" charset="0"/>
                        <a:buNone/>
                        <a:tabLst/>
                        <a:defRPr/>
                      </a:pPr>
                      <a:endParaRPr lang="en-US" altLang="zh-CN" sz="1300" b="0" u="none"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r>
                        <a:rPr lang="en-US" altLang="zh-CN" sz="1300" b="0" u="none" dirty="0">
                          <a:solidFill>
                            <a:schemeClr val="bg2">
                              <a:lumMod val="50000"/>
                            </a:schemeClr>
                          </a:solidFill>
                          <a:latin typeface="Baskerville" panose="02020502070401020303"/>
                        </a:rPr>
                        <a:t>Private equity (PE) fund</a:t>
                      </a:r>
                      <a:endParaRPr lang="en-US" sz="1300" b="0" u="none" dirty="0">
                        <a:solidFill>
                          <a:schemeClr val="bg2">
                            <a:lumMod val="50000"/>
                          </a:schemeClr>
                        </a:solidFill>
                        <a:latin typeface="Baskerville" panose="02020502070401020303"/>
                      </a:endParaRP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solidFill>
                      <a:schemeClr val="accent1">
                        <a:lumMod val="20000"/>
                        <a:lumOff val="80000"/>
                      </a:schemeClr>
                    </a:solidFill>
                  </a:tcPr>
                </a:tc>
                <a:tc>
                  <a:txBody>
                    <a:bodyPr/>
                    <a:lstStyle/>
                    <a:p>
                      <a:pPr marL="285750" marR="0" lvl="0" indent="-285750" algn="l" defTabSz="914342"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bg2">
                            <a:lumMod val="50000"/>
                          </a:schemeClr>
                        </a:solidFill>
                        <a:latin typeface="Baskerville" panose="02020502070401020303"/>
                      </a:endParaRPr>
                    </a:p>
                    <a:p>
                      <a:pPr marL="285750" marR="0" lvl="0" indent="-285750" algn="l" defTabSz="9143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solidFill>
                            <a:schemeClr val="bg2">
                              <a:lumMod val="50000"/>
                            </a:schemeClr>
                          </a:solidFill>
                          <a:latin typeface="Baskerville" panose="02020502070401020303"/>
                        </a:rPr>
                        <a:t>REITs</a:t>
                      </a:r>
                    </a:p>
                    <a:p>
                      <a:pPr marL="0" marR="0" lvl="0" indent="0" algn="l" defTabSz="914342"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300" b="0" dirty="0">
                        <a:solidFill>
                          <a:schemeClr val="bg2">
                            <a:lumMod val="50000"/>
                          </a:schemeClr>
                        </a:solidFill>
                        <a:latin typeface="Baskerville" panose="02020502070401020303"/>
                      </a:endParaRPr>
                    </a:p>
                    <a:p>
                      <a:pPr marL="285750" marR="0" lvl="0" indent="-285750" algn="l" defTabSz="914342"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u="none" dirty="0">
                          <a:solidFill>
                            <a:schemeClr val="bg2">
                              <a:lumMod val="50000"/>
                            </a:schemeClr>
                          </a:solidFill>
                          <a:latin typeface="Baskerville" panose="02020502070401020303"/>
                        </a:rPr>
                        <a:t>Corporate stock</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noFill/>
                  </a:tcPr>
                </a:tc>
                <a:extLst>
                  <a:ext uri="{0D108BD9-81ED-4DB2-BD59-A6C34878D82A}">
                    <a16:rowId xmlns:a16="http://schemas.microsoft.com/office/drawing/2014/main" val="10001"/>
                  </a:ext>
                </a:extLst>
              </a:tr>
              <a:tr h="1714054">
                <a:tc>
                  <a:txBody>
                    <a:bodyPr/>
                    <a:lstStyle/>
                    <a:p>
                      <a:pPr algn="ctr"/>
                      <a:endParaRPr lang="en-US" sz="600" b="1" dirty="0">
                        <a:solidFill>
                          <a:srgbClr val="C00000"/>
                        </a:solidFill>
                        <a:latin typeface="Baskerville" panose="02020502070401020303"/>
                      </a:endParaRPr>
                    </a:p>
                    <a:p>
                      <a:pPr algn="ctr"/>
                      <a:endParaRPr lang="en-US" sz="600" b="1" dirty="0">
                        <a:solidFill>
                          <a:srgbClr val="C00000"/>
                        </a:solidFill>
                        <a:latin typeface="Baskerville" panose="02020502070401020303"/>
                      </a:endParaRPr>
                    </a:p>
                    <a:p>
                      <a:pPr algn="ctr"/>
                      <a:endParaRPr lang="en-US" sz="600" b="1" dirty="0">
                        <a:solidFill>
                          <a:srgbClr val="C00000"/>
                        </a:solidFill>
                        <a:latin typeface="Baskerville" panose="02020502070401020303"/>
                      </a:endParaRPr>
                    </a:p>
                    <a:p>
                      <a:pPr algn="ctr"/>
                      <a:endParaRPr lang="en-US" sz="600" b="1" dirty="0">
                        <a:solidFill>
                          <a:srgbClr val="C00000"/>
                        </a:solidFill>
                        <a:latin typeface="Baskerville" panose="02020502070401020303"/>
                      </a:endParaRPr>
                    </a:p>
                    <a:p>
                      <a:pPr algn="ctr"/>
                      <a:endParaRPr lang="en-US" sz="1300" b="1" dirty="0">
                        <a:solidFill>
                          <a:srgbClr val="C00000"/>
                        </a:solidFill>
                        <a:latin typeface="Baskerville" panose="02020502070401020303"/>
                      </a:endParaRPr>
                    </a:p>
                    <a:p>
                      <a:pPr algn="ctr"/>
                      <a:endParaRPr lang="en-US" sz="1300" b="1" dirty="0">
                        <a:solidFill>
                          <a:srgbClr val="C00000"/>
                        </a:solidFill>
                        <a:latin typeface="Baskerville" panose="02020502070401020303"/>
                      </a:endParaRPr>
                    </a:p>
                    <a:p>
                      <a:pPr algn="ctr"/>
                      <a:r>
                        <a:rPr lang="en-US" sz="1300" b="1" dirty="0">
                          <a:solidFill>
                            <a:srgbClr val="C00000"/>
                          </a:solidFill>
                          <a:latin typeface="Baskerville" panose="02020502070401020303"/>
                        </a:rPr>
                        <a:t>DEBT</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tcPr>
                </a:tc>
                <a:tc>
                  <a:txBody>
                    <a:bodyPr/>
                    <a:lstStyle/>
                    <a:p>
                      <a:pPr marL="0" marR="0" indent="0" algn="l" defTabSz="914342" rtl="0" eaLnBrk="1" fontAlgn="auto" latinLnBrk="0" hangingPunct="1">
                        <a:lnSpc>
                          <a:spcPct val="100000"/>
                        </a:lnSpc>
                        <a:spcBef>
                          <a:spcPts val="0"/>
                        </a:spcBef>
                        <a:spcAft>
                          <a:spcPts val="0"/>
                        </a:spcAft>
                        <a:buClrTx/>
                        <a:buSzTx/>
                        <a:buFont typeface="Arial" pitchFamily="34" charset="0"/>
                        <a:buNone/>
                        <a:tabLst/>
                        <a:defRPr/>
                      </a:pPr>
                      <a:endParaRPr lang="en-US" sz="1300" b="0" u="sng" dirty="0">
                        <a:solidFill>
                          <a:schemeClr val="bg2">
                            <a:lumMod val="50000"/>
                          </a:schemeClr>
                        </a:solidFill>
                        <a:latin typeface="Baskerville" panose="02020502070401020303"/>
                      </a:endParaRPr>
                    </a:p>
                    <a:p>
                      <a:pPr marL="0" marR="0" indent="0" algn="l" defTabSz="914342" rtl="0" eaLnBrk="1" fontAlgn="auto" latinLnBrk="0" hangingPunct="1">
                        <a:lnSpc>
                          <a:spcPct val="100000"/>
                        </a:lnSpc>
                        <a:spcBef>
                          <a:spcPts val="0"/>
                        </a:spcBef>
                        <a:spcAft>
                          <a:spcPts val="0"/>
                        </a:spcAft>
                        <a:buClrTx/>
                        <a:buSzTx/>
                        <a:buFont typeface="Arial" pitchFamily="34" charset="0"/>
                        <a:buNone/>
                        <a:tabLst/>
                        <a:defRPr/>
                      </a:pPr>
                      <a:endParaRPr lang="en-US" sz="1300" b="0" baseline="0"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r>
                        <a:rPr lang="en-US" sz="1300" b="0" baseline="0" dirty="0">
                          <a:solidFill>
                            <a:schemeClr val="bg2">
                              <a:lumMod val="50000"/>
                            </a:schemeClr>
                          </a:solidFill>
                          <a:latin typeface="Baskerville" panose="02020502070401020303"/>
                        </a:rPr>
                        <a:t>Loans</a:t>
                      </a:r>
                    </a:p>
                    <a:p>
                      <a:pPr marL="0" marR="0" indent="0" algn="l" defTabSz="914342" rtl="0" eaLnBrk="1" fontAlgn="auto" latinLnBrk="0" hangingPunct="1">
                        <a:lnSpc>
                          <a:spcPct val="100000"/>
                        </a:lnSpc>
                        <a:spcBef>
                          <a:spcPts val="0"/>
                        </a:spcBef>
                        <a:spcAft>
                          <a:spcPts val="0"/>
                        </a:spcAft>
                        <a:buClrTx/>
                        <a:buSzTx/>
                        <a:buFont typeface="Arial" pitchFamily="34" charset="0"/>
                        <a:buNone/>
                        <a:tabLst/>
                        <a:defRPr/>
                      </a:pPr>
                      <a:endParaRPr lang="en-US" sz="1300" b="0" baseline="0"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r>
                        <a:rPr lang="en-US" sz="1300" b="0" baseline="0" dirty="0">
                          <a:solidFill>
                            <a:schemeClr val="bg2">
                              <a:lumMod val="50000"/>
                            </a:schemeClr>
                          </a:solidFill>
                          <a:latin typeface="Baskerville" panose="02020502070401020303"/>
                        </a:rPr>
                        <a:t>Mortgages</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solidFill>
                      <a:schemeClr val="accent1">
                        <a:lumMod val="20000"/>
                        <a:lumOff val="80000"/>
                      </a:schemeClr>
                    </a:solidFill>
                  </a:tcPr>
                </a:tc>
                <a:tc>
                  <a:txBody>
                    <a:bodyPr/>
                    <a:lstStyle/>
                    <a:p>
                      <a:pPr marL="0" marR="0" indent="0" algn="l" defTabSz="914342" rtl="0" eaLnBrk="1" fontAlgn="auto" latinLnBrk="0" hangingPunct="1">
                        <a:lnSpc>
                          <a:spcPct val="100000"/>
                        </a:lnSpc>
                        <a:spcBef>
                          <a:spcPts val="0"/>
                        </a:spcBef>
                        <a:spcAft>
                          <a:spcPts val="0"/>
                        </a:spcAft>
                        <a:buClrTx/>
                        <a:buSzTx/>
                        <a:buFont typeface="Arial" pitchFamily="34" charset="0"/>
                        <a:buNone/>
                        <a:tabLst/>
                        <a:defRPr/>
                      </a:pPr>
                      <a:endParaRPr lang="en-US" sz="1300" b="0" u="sng"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r>
                        <a:rPr lang="en-US" sz="1300" b="0" dirty="0">
                          <a:solidFill>
                            <a:schemeClr val="bg2">
                              <a:lumMod val="50000"/>
                            </a:schemeClr>
                          </a:solidFill>
                          <a:latin typeface="Baskerville" panose="02020502070401020303"/>
                        </a:rPr>
                        <a:t>Debt securities</a:t>
                      </a:r>
                      <a:r>
                        <a:rPr lang="en-US" sz="1300" b="0" baseline="0" dirty="0">
                          <a:solidFill>
                            <a:schemeClr val="bg2">
                              <a:lumMod val="50000"/>
                            </a:schemeClr>
                          </a:solidFill>
                          <a:latin typeface="Baskerville" panose="02020502070401020303"/>
                        </a:rPr>
                        <a:t> </a:t>
                      </a:r>
                      <a:r>
                        <a:rPr lang="en-US" sz="1300" b="0" dirty="0">
                          <a:solidFill>
                            <a:schemeClr val="bg2">
                              <a:lumMod val="50000"/>
                            </a:schemeClr>
                          </a:solidFill>
                          <a:latin typeface="Baskerville" panose="02020502070401020303"/>
                        </a:rPr>
                        <a:t>(MBS</a:t>
                      </a:r>
                      <a:r>
                        <a:rPr lang="en-US" sz="1300" b="0" baseline="0" dirty="0">
                          <a:solidFill>
                            <a:schemeClr val="bg2">
                              <a:lumMod val="50000"/>
                            </a:schemeClr>
                          </a:solidFill>
                          <a:latin typeface="Baskerville" panose="02020502070401020303"/>
                        </a:rPr>
                        <a:t>)</a:t>
                      </a: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endParaRPr lang="en-US" sz="1300" b="0"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endParaRPr lang="en-US" sz="1300" b="0" dirty="0">
                        <a:solidFill>
                          <a:schemeClr val="bg2">
                            <a:lumMod val="50000"/>
                          </a:schemeClr>
                        </a:solidFill>
                        <a:latin typeface="Baskerville" panose="02020502070401020303"/>
                      </a:endParaRPr>
                    </a:p>
                    <a:p>
                      <a:pPr marL="285750" marR="0" indent="-285750" algn="l" defTabSz="914342" rtl="0" eaLnBrk="1" fontAlgn="auto" latinLnBrk="0" hangingPunct="1">
                        <a:lnSpc>
                          <a:spcPct val="100000"/>
                        </a:lnSpc>
                        <a:spcBef>
                          <a:spcPts val="0"/>
                        </a:spcBef>
                        <a:spcAft>
                          <a:spcPts val="0"/>
                        </a:spcAft>
                        <a:buClrTx/>
                        <a:buSzTx/>
                        <a:buFont typeface="Arial" pitchFamily="34" charset="0"/>
                        <a:buChar char="•"/>
                        <a:tabLst/>
                        <a:defRPr/>
                      </a:pPr>
                      <a:r>
                        <a:rPr lang="en-US" sz="1300" b="0" dirty="0">
                          <a:solidFill>
                            <a:schemeClr val="bg2">
                              <a:lumMod val="50000"/>
                            </a:schemeClr>
                          </a:solidFill>
                          <a:latin typeface="Baskerville" panose="02020502070401020303"/>
                        </a:rPr>
                        <a:t>Corporate RE Bonds</a:t>
                      </a:r>
                    </a:p>
                  </a:txBody>
                  <a:tcPr marL="68562" marR="68562" marT="34281" marB="34281">
                    <a:lnL w="12700" cap="flat" cmpd="sng" algn="ctr">
                      <a:solidFill>
                        <a:srgbClr val="6A0001"/>
                      </a:solidFill>
                      <a:prstDash val="solid"/>
                      <a:round/>
                      <a:headEnd type="none" w="med" len="med"/>
                      <a:tailEnd type="none" w="med" len="med"/>
                    </a:lnL>
                    <a:lnR w="12700" cap="flat" cmpd="sng" algn="ctr">
                      <a:solidFill>
                        <a:srgbClr val="6A0001"/>
                      </a:solidFill>
                      <a:prstDash val="solid"/>
                      <a:round/>
                      <a:headEnd type="none" w="med" len="med"/>
                      <a:tailEnd type="none" w="med" len="med"/>
                    </a:lnR>
                    <a:lnT w="12700" cap="flat" cmpd="sng" algn="ctr">
                      <a:solidFill>
                        <a:srgbClr val="6A0001"/>
                      </a:solidFill>
                      <a:prstDash val="solid"/>
                      <a:round/>
                      <a:headEnd type="none" w="med" len="med"/>
                      <a:tailEnd type="none" w="med" len="med"/>
                    </a:lnT>
                    <a:lnB w="12700" cap="flat" cmpd="sng" algn="ctr">
                      <a:solidFill>
                        <a:srgbClr val="6A0001"/>
                      </a:solidFill>
                      <a:prstDash val="solid"/>
                      <a:round/>
                      <a:headEnd type="none" w="med" len="med"/>
                      <a:tailEnd type="none" w="med" len="med"/>
                    </a:lnB>
                    <a:noFill/>
                  </a:tcPr>
                </a:tc>
                <a:extLst>
                  <a:ext uri="{0D108BD9-81ED-4DB2-BD59-A6C34878D82A}">
                    <a16:rowId xmlns:a16="http://schemas.microsoft.com/office/drawing/2014/main" val="10002"/>
                  </a:ext>
                </a:extLst>
              </a:tr>
            </a:tbl>
          </a:graphicData>
        </a:graphic>
      </p:graphicFrame>
      <p:sp>
        <p:nvSpPr>
          <p:cNvPr id="5" name="Text Placeholder 6">
            <a:extLst>
              <a:ext uri="{FF2B5EF4-FFF2-40B4-BE49-F238E27FC236}">
                <a16:creationId xmlns:a16="http://schemas.microsoft.com/office/drawing/2014/main" id="{6165C388-BE33-884A-81F7-3EB42083795B}"/>
              </a:ext>
            </a:extLst>
          </p:cNvPr>
          <p:cNvSpPr txBox="1">
            <a:spLocks/>
          </p:cNvSpPr>
          <p:nvPr/>
        </p:nvSpPr>
        <p:spPr>
          <a:xfrm>
            <a:off x="311699" y="643652"/>
            <a:ext cx="8640960" cy="28818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rgbClr val="980000"/>
                </a:solidFill>
                <a:latin typeface="Baskerville" panose="02020502070401020303"/>
                <a:ea typeface="Tahoma" panose="020B0604030504040204" pitchFamily="34" charset="0"/>
                <a:cs typeface="Tahoma" panose="020B0604030504040204" pitchFamily="34" charset="0"/>
              </a:rPr>
              <a:t>There Are Multiple Ways to Invest in Real Estate beyond Buying a Building </a:t>
            </a:r>
          </a:p>
        </p:txBody>
      </p:sp>
      <p:pic>
        <p:nvPicPr>
          <p:cNvPr id="6" name="Graphic 5" descr="Upward trend">
            <a:extLst>
              <a:ext uri="{FF2B5EF4-FFF2-40B4-BE49-F238E27FC236}">
                <a16:creationId xmlns:a16="http://schemas.microsoft.com/office/drawing/2014/main" id="{6175D580-FECA-4985-85C1-214EFDD6B2F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661566" y="2272578"/>
            <a:ext cx="598343" cy="598343"/>
          </a:xfrm>
          <a:prstGeom prst="rect">
            <a:avLst/>
          </a:prstGeom>
        </p:spPr>
      </p:pic>
      <p:pic>
        <p:nvPicPr>
          <p:cNvPr id="7" name="Graphic 6" descr="Upward trend">
            <a:extLst>
              <a:ext uri="{FF2B5EF4-FFF2-40B4-BE49-F238E27FC236}">
                <a16:creationId xmlns:a16="http://schemas.microsoft.com/office/drawing/2014/main" id="{2C238A8B-BE74-42F0-A488-4E74D4E1A6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766301" y="4068193"/>
            <a:ext cx="598342" cy="598342"/>
          </a:xfrm>
          <a:prstGeom prst="rect">
            <a:avLst/>
          </a:prstGeom>
        </p:spPr>
      </p:pic>
    </p:spTree>
    <p:extLst>
      <p:ext uri="{BB962C8B-B14F-4D97-AF65-F5344CB8AC3E}">
        <p14:creationId xmlns:p14="http://schemas.microsoft.com/office/powerpoint/2010/main" val="1322317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311700" y="267604"/>
            <a:ext cx="8520600" cy="572700"/>
          </a:xfrm>
          <a:prstGeom prst="rect">
            <a:avLst/>
          </a:prstGeom>
        </p:spPr>
        <p:txBody>
          <a:bodyPr spcFirstLastPara="1" wrap="square" lIns="91425" tIns="91425" rIns="91425" bIns="91425" anchor="t" anchorCtr="0">
            <a:noAutofit/>
          </a:bodyPr>
          <a:lstStyle/>
          <a:p>
            <a:r>
              <a:rPr lang="en-US" sz="3200" dirty="0">
                <a:solidFill>
                  <a:srgbClr val="993333"/>
                </a:solidFill>
                <a:latin typeface="Baskerville"/>
              </a:rPr>
              <a:t>Out</a:t>
            </a:r>
            <a:r>
              <a:rPr lang="en-US" altLang="zh-CN" sz="3200" dirty="0">
                <a:solidFill>
                  <a:srgbClr val="993333"/>
                </a:solidFill>
                <a:latin typeface="Baskerville"/>
              </a:rPr>
              <a:t>line</a:t>
            </a:r>
            <a:endParaRPr sz="3600" dirty="0">
              <a:latin typeface="Baskerville"/>
            </a:endParaRPr>
          </a:p>
        </p:txBody>
      </p:sp>
      <p:sp>
        <p:nvSpPr>
          <p:cNvPr id="209" name="Google Shape;209;p27"/>
          <p:cNvSpPr txBox="1">
            <a:spLocks noGrp="1"/>
          </p:cNvSpPr>
          <p:nvPr>
            <p:ph type="body" idx="1"/>
          </p:nvPr>
        </p:nvSpPr>
        <p:spPr>
          <a:xfrm>
            <a:off x="311700" y="946300"/>
            <a:ext cx="8520600" cy="3718500"/>
          </a:xfrm>
          <a:prstGeom prst="rect">
            <a:avLst/>
          </a:prstGeom>
        </p:spPr>
        <p:txBody>
          <a:bodyPr spcFirstLastPara="1" wrap="square" lIns="91425" tIns="91425" rIns="91425" bIns="91425" anchor="t" anchorCtr="0">
            <a:noAutofit/>
          </a:bodyPr>
          <a:lstStyle/>
          <a:p>
            <a:pPr>
              <a:lnSpc>
                <a:spcPct val="100000"/>
              </a:lnSpc>
              <a:spcBef>
                <a:spcPts val="600"/>
              </a:spcBef>
            </a:pPr>
            <a:r>
              <a:rPr lang="en-US" altLang="zh-CN" sz="2400" dirty="0">
                <a:solidFill>
                  <a:schemeClr val="tx1"/>
                </a:solidFill>
                <a:latin typeface="Baskerville"/>
              </a:rPr>
              <a:t>Big</a:t>
            </a:r>
            <a:r>
              <a:rPr lang="zh-CN" altLang="en-US" sz="2400" dirty="0">
                <a:solidFill>
                  <a:schemeClr val="tx1"/>
                </a:solidFill>
                <a:latin typeface="Baskerville"/>
              </a:rPr>
              <a:t> </a:t>
            </a:r>
            <a:r>
              <a:rPr lang="en-US" altLang="zh-CN" sz="2400" dirty="0">
                <a:solidFill>
                  <a:schemeClr val="tx1"/>
                </a:solidFill>
                <a:latin typeface="Baskerville"/>
              </a:rPr>
              <a:t>picture:</a:t>
            </a:r>
            <a:r>
              <a:rPr lang="zh-CN" altLang="en-US" sz="2400" dirty="0">
                <a:solidFill>
                  <a:schemeClr val="tx1"/>
                </a:solidFill>
                <a:latin typeface="Baskerville"/>
              </a:rPr>
              <a:t> </a:t>
            </a:r>
            <a:r>
              <a:rPr lang="en-US" altLang="zh-CN" sz="2400" dirty="0">
                <a:solidFill>
                  <a:schemeClr val="tx1"/>
                </a:solidFill>
                <a:latin typeface="Baskerville"/>
              </a:rPr>
              <a:t>Sustainable finance + RE</a:t>
            </a:r>
            <a:endParaRPr lang="en-US" sz="2400" dirty="0">
              <a:solidFill>
                <a:schemeClr val="tx1"/>
              </a:solidFill>
              <a:latin typeface="Baskerville"/>
            </a:endParaRPr>
          </a:p>
          <a:p>
            <a:pPr marL="114308" indent="0">
              <a:lnSpc>
                <a:spcPct val="100000"/>
              </a:lnSpc>
              <a:spcBef>
                <a:spcPts val="600"/>
              </a:spcBef>
              <a:buNone/>
            </a:pPr>
            <a:endParaRPr lang="en-US" sz="2400" dirty="0">
              <a:solidFill>
                <a:schemeClr val="tx1"/>
              </a:solidFill>
              <a:latin typeface="Baskerville"/>
            </a:endParaRPr>
          </a:p>
          <a:p>
            <a:pPr>
              <a:lnSpc>
                <a:spcPct val="100000"/>
              </a:lnSpc>
              <a:spcBef>
                <a:spcPts val="600"/>
              </a:spcBef>
            </a:pPr>
            <a:r>
              <a:rPr lang="en-US" sz="2400" dirty="0">
                <a:solidFill>
                  <a:srgbClr val="9D0405"/>
                </a:solidFill>
                <a:latin typeface="Baskerville"/>
              </a:rPr>
              <a:t>Debt: Mortgage markets</a:t>
            </a:r>
          </a:p>
          <a:p>
            <a:pPr lvl="1" indent="-342921">
              <a:lnSpc>
                <a:spcPct val="100000"/>
              </a:lnSpc>
              <a:spcBef>
                <a:spcPts val="600"/>
              </a:spcBef>
              <a:buSzPts val="1800"/>
              <a:buFont typeface="Arial"/>
              <a:buChar char="●"/>
            </a:pPr>
            <a:r>
              <a:rPr lang="en-US" altLang="zh-CN" sz="2000" u="sng" dirty="0">
                <a:solidFill>
                  <a:schemeClr val="tx1"/>
                </a:solidFill>
                <a:latin typeface="Baskerville"/>
              </a:rPr>
              <a:t>Mortgage</a:t>
            </a:r>
            <a:r>
              <a:rPr lang="zh-CN" altLang="en-US" sz="2000" u="sng" dirty="0">
                <a:solidFill>
                  <a:schemeClr val="tx1"/>
                </a:solidFill>
                <a:latin typeface="Baskerville"/>
              </a:rPr>
              <a:t> </a:t>
            </a:r>
            <a:r>
              <a:rPr lang="en-US" altLang="zh-CN" sz="2000" u="sng" dirty="0">
                <a:solidFill>
                  <a:schemeClr val="tx1"/>
                </a:solidFill>
                <a:latin typeface="Baskerville"/>
              </a:rPr>
              <a:t>markets</a:t>
            </a:r>
            <a:r>
              <a:rPr lang="en-US" sz="2000" u="sng" dirty="0">
                <a:solidFill>
                  <a:schemeClr val="tx1"/>
                </a:solidFill>
                <a:latin typeface="Baskerville"/>
              </a:rPr>
              <a:t> an</a:t>
            </a:r>
            <a:r>
              <a:rPr lang="en-US" altLang="zh-CN" sz="2000" u="sng" dirty="0">
                <a:solidFill>
                  <a:schemeClr val="tx1"/>
                </a:solidFill>
                <a:latin typeface="Baskerville"/>
              </a:rPr>
              <a:t>d</a:t>
            </a:r>
            <a:r>
              <a:rPr lang="en-US" sz="2000" u="sng" dirty="0">
                <a:solidFill>
                  <a:schemeClr val="tx1"/>
                </a:solidFill>
                <a:latin typeface="Baskerville"/>
              </a:rPr>
              <a:t> climate risks </a:t>
            </a:r>
            <a:r>
              <a:rPr lang="en-US" altLang="zh-CN" sz="2000" u="sng" dirty="0">
                <a:solidFill>
                  <a:srgbClr val="9D0405"/>
                </a:solidFill>
                <a:latin typeface="Baskerville"/>
              </a:rPr>
              <a:t>(-)</a:t>
            </a:r>
            <a:r>
              <a:rPr lang="zh-CN" altLang="en-US" sz="2000" u="sng" dirty="0">
                <a:solidFill>
                  <a:srgbClr val="9D0405"/>
                </a:solidFill>
                <a:latin typeface="Baskerville"/>
              </a:rPr>
              <a:t> </a:t>
            </a:r>
            <a:r>
              <a:rPr lang="en-US" altLang="zh-CN" sz="2000" u="sng" dirty="0">
                <a:solidFill>
                  <a:schemeClr val="tx1"/>
                </a:solidFill>
                <a:latin typeface="Baskerville"/>
              </a:rPr>
              <a:t>:</a:t>
            </a:r>
            <a:r>
              <a:rPr lang="zh-CN" altLang="en-US" sz="2000" u="sng" dirty="0">
                <a:solidFill>
                  <a:schemeClr val="tx1"/>
                </a:solidFill>
                <a:latin typeface="Baskerville"/>
              </a:rPr>
              <a:t> </a:t>
            </a:r>
            <a:r>
              <a:rPr lang="en-US" altLang="zh-CN" sz="2000" u="sng" dirty="0">
                <a:solidFill>
                  <a:schemeClr val="tx1"/>
                </a:solidFill>
                <a:latin typeface="Baskerville"/>
              </a:rPr>
              <a:t>default</a:t>
            </a:r>
            <a:r>
              <a:rPr lang="zh-CN" altLang="en-US" sz="2000" u="sng" dirty="0">
                <a:solidFill>
                  <a:schemeClr val="tx1"/>
                </a:solidFill>
                <a:latin typeface="Baskerville"/>
              </a:rPr>
              <a:t> </a:t>
            </a:r>
            <a:r>
              <a:rPr lang="en-US" altLang="zh-CN" sz="2000" u="sng" dirty="0">
                <a:solidFill>
                  <a:schemeClr val="tx1"/>
                </a:solidFill>
                <a:latin typeface="Baskerville"/>
              </a:rPr>
              <a:t>risk</a:t>
            </a:r>
            <a:r>
              <a:rPr lang="zh-CN" altLang="en-US" sz="2000" u="sng" dirty="0">
                <a:solidFill>
                  <a:schemeClr val="tx1"/>
                </a:solidFill>
                <a:latin typeface="Baskerville"/>
              </a:rPr>
              <a:t> </a:t>
            </a:r>
            <a:r>
              <a:rPr lang="zh-CN" altLang="en-US" sz="2000" u="sng" dirty="0">
                <a:solidFill>
                  <a:srgbClr val="FF0000"/>
                </a:solidFill>
                <a:latin typeface="Baskerville"/>
              </a:rPr>
              <a:t>↑</a:t>
            </a:r>
            <a:r>
              <a:rPr lang="zh-CN" altLang="en-US" sz="2000" u="sng" dirty="0">
                <a:solidFill>
                  <a:schemeClr val="tx1"/>
                </a:solidFill>
                <a:latin typeface="Baskerville"/>
              </a:rPr>
              <a:t> </a:t>
            </a:r>
            <a:r>
              <a:rPr lang="en-US" altLang="zh-CN" sz="2000" u="sng" dirty="0">
                <a:solidFill>
                  <a:schemeClr val="tx1"/>
                </a:solidFill>
                <a:latin typeface="Baskerville"/>
              </a:rPr>
              <a:t>and</a:t>
            </a:r>
            <a:r>
              <a:rPr lang="zh-CN" altLang="en-US" sz="2000" u="sng" dirty="0">
                <a:solidFill>
                  <a:schemeClr val="tx1"/>
                </a:solidFill>
                <a:latin typeface="Baskerville"/>
              </a:rPr>
              <a:t> </a:t>
            </a:r>
            <a:r>
              <a:rPr lang="en-US" altLang="zh-CN" sz="2000" u="sng" dirty="0">
                <a:solidFill>
                  <a:schemeClr val="tx1"/>
                </a:solidFill>
                <a:latin typeface="Baskerville"/>
              </a:rPr>
              <a:t>securitization</a:t>
            </a:r>
          </a:p>
          <a:p>
            <a:pPr lvl="1" indent="-342921">
              <a:lnSpc>
                <a:spcPct val="100000"/>
              </a:lnSpc>
              <a:spcBef>
                <a:spcPts val="600"/>
              </a:spcBef>
              <a:buSzPts val="1800"/>
              <a:buFont typeface="Arial"/>
              <a:buChar char="●"/>
            </a:pPr>
            <a:r>
              <a:rPr lang="en-US" sz="2000" dirty="0">
                <a:solidFill>
                  <a:schemeClr val="tx1"/>
                </a:solidFill>
                <a:latin typeface="Baskerville"/>
              </a:rPr>
              <a:t>Mortgage markets and sustainable buildings </a:t>
            </a:r>
            <a:r>
              <a:rPr lang="en-US" altLang="zh-CN" sz="2000" dirty="0">
                <a:solidFill>
                  <a:srgbClr val="9D0405"/>
                </a:solidFill>
                <a:latin typeface="Baskerville"/>
              </a:rPr>
              <a:t>(+)</a:t>
            </a:r>
            <a:r>
              <a:rPr lang="en-US" altLang="zh-CN" sz="2000" dirty="0">
                <a:solidFill>
                  <a:schemeClr val="tx1"/>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default</a:t>
            </a:r>
            <a:r>
              <a:rPr lang="zh-CN" altLang="en-US" sz="2000" dirty="0">
                <a:solidFill>
                  <a:schemeClr val="tx1"/>
                </a:solidFill>
                <a:latin typeface="Baskerville"/>
              </a:rPr>
              <a:t> </a:t>
            </a:r>
            <a:r>
              <a:rPr lang="en-US" altLang="zh-CN" sz="2000" dirty="0">
                <a:solidFill>
                  <a:schemeClr val="tx1"/>
                </a:solidFill>
                <a:latin typeface="Baskerville"/>
              </a:rPr>
              <a:t>risk</a:t>
            </a:r>
            <a:r>
              <a:rPr lang="zh-CN" altLang="en-US" sz="2000" dirty="0">
                <a:solidFill>
                  <a:schemeClr val="tx1"/>
                </a:solidFill>
                <a:latin typeface="Baskerville"/>
              </a:rPr>
              <a:t> </a:t>
            </a:r>
            <a:r>
              <a:rPr lang="zh-CN" altLang="en-US" sz="2000" dirty="0">
                <a:solidFill>
                  <a:srgbClr val="FF0000"/>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and</a:t>
            </a:r>
            <a:r>
              <a:rPr lang="zh-CN" altLang="en-US" sz="2000" dirty="0">
                <a:solidFill>
                  <a:schemeClr val="tx1"/>
                </a:solidFill>
                <a:latin typeface="Baskerville"/>
              </a:rPr>
              <a:t> </a:t>
            </a:r>
            <a:r>
              <a:rPr lang="en-US" altLang="zh-CN" sz="2000" dirty="0">
                <a:solidFill>
                  <a:schemeClr val="tx1"/>
                </a:solidFill>
                <a:latin typeface="Baskerville"/>
              </a:rPr>
              <a:t>green</a:t>
            </a:r>
            <a:r>
              <a:rPr lang="zh-CN" altLang="en-US" sz="2000" dirty="0">
                <a:solidFill>
                  <a:schemeClr val="tx1"/>
                </a:solidFill>
                <a:latin typeface="Baskerville"/>
              </a:rPr>
              <a:t> </a:t>
            </a:r>
            <a:r>
              <a:rPr lang="en-US" altLang="zh-CN" sz="2000" dirty="0">
                <a:solidFill>
                  <a:schemeClr val="tx1"/>
                </a:solidFill>
                <a:latin typeface="Baskerville"/>
              </a:rPr>
              <a:t>mortgages</a:t>
            </a:r>
            <a:r>
              <a:rPr lang="en-US" sz="2000" dirty="0">
                <a:solidFill>
                  <a:schemeClr val="tx1"/>
                </a:solidFill>
                <a:latin typeface="Baskerville"/>
              </a:rPr>
              <a:t> </a:t>
            </a:r>
          </a:p>
          <a:p>
            <a:pPr lvl="1" indent="-342921">
              <a:lnSpc>
                <a:spcPct val="100000"/>
              </a:lnSpc>
              <a:spcBef>
                <a:spcPts val="600"/>
              </a:spcBef>
              <a:buSzPts val="1800"/>
              <a:buFont typeface="Arial"/>
              <a:buChar char="●"/>
            </a:pPr>
            <a:endParaRPr lang="en-US" sz="2000" dirty="0">
              <a:solidFill>
                <a:schemeClr val="tx1"/>
              </a:solidFill>
              <a:latin typeface="Baskerville"/>
            </a:endParaRPr>
          </a:p>
          <a:p>
            <a:pPr>
              <a:lnSpc>
                <a:spcPct val="100000"/>
              </a:lnSpc>
              <a:spcBef>
                <a:spcPts val="600"/>
              </a:spcBef>
            </a:pP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Private</a:t>
            </a:r>
            <a:r>
              <a:rPr lang="zh-CN" altLang="en-US" sz="2400" dirty="0">
                <a:solidFill>
                  <a:schemeClr val="tx1"/>
                </a:solidFill>
                <a:latin typeface="Baskerville"/>
              </a:rPr>
              <a:t> </a:t>
            </a: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funds</a:t>
            </a:r>
            <a:r>
              <a:rPr lang="zh-CN" altLang="en-US" sz="2400" dirty="0">
                <a:solidFill>
                  <a:schemeClr val="tx1"/>
                </a:solidFill>
                <a:latin typeface="Baskerville"/>
              </a:rPr>
              <a:t> </a:t>
            </a:r>
            <a:r>
              <a:rPr lang="en-US" altLang="zh-CN" sz="2400" dirty="0">
                <a:solidFill>
                  <a:schemeClr val="tx1"/>
                </a:solidFill>
                <a:latin typeface="Baskerville"/>
              </a:rPr>
              <a:t>for</a:t>
            </a:r>
            <a:r>
              <a:rPr lang="zh-CN" altLang="en-US" sz="2400" dirty="0">
                <a:solidFill>
                  <a:schemeClr val="tx1"/>
                </a:solidFill>
                <a:latin typeface="Baskerville"/>
              </a:rPr>
              <a:t> </a:t>
            </a:r>
            <a:r>
              <a:rPr lang="en-US" altLang="zh-CN" sz="2400" dirty="0">
                <a:solidFill>
                  <a:schemeClr val="tx1"/>
                </a:solidFill>
                <a:latin typeface="Baskerville"/>
              </a:rPr>
              <a:t>sustainable</a:t>
            </a:r>
            <a:r>
              <a:rPr lang="zh-CN" altLang="en-US" sz="2400" dirty="0">
                <a:solidFill>
                  <a:schemeClr val="tx1"/>
                </a:solidFill>
                <a:latin typeface="Baskerville"/>
              </a:rPr>
              <a:t> </a:t>
            </a:r>
            <a:r>
              <a:rPr lang="en-US" altLang="zh-CN" sz="2400" dirty="0">
                <a:solidFill>
                  <a:schemeClr val="tx1"/>
                </a:solidFill>
                <a:latin typeface="Baskerville"/>
              </a:rPr>
              <a:t>real</a:t>
            </a:r>
            <a:r>
              <a:rPr lang="zh-CN" altLang="en-US" sz="2400" dirty="0">
                <a:solidFill>
                  <a:schemeClr val="tx1"/>
                </a:solidFill>
                <a:latin typeface="Baskerville"/>
              </a:rPr>
              <a:t> </a:t>
            </a:r>
            <a:r>
              <a:rPr lang="en-US" altLang="zh-CN" sz="2400" dirty="0">
                <a:solidFill>
                  <a:schemeClr val="tx1"/>
                </a:solidFill>
                <a:latin typeface="Baskerville"/>
              </a:rPr>
              <a:t>estate</a:t>
            </a:r>
          </a:p>
        </p:txBody>
      </p:sp>
      <p:sp>
        <p:nvSpPr>
          <p:cNvPr id="210" name="Google Shape;210;p27"/>
          <p:cNvSpPr txBox="1"/>
          <p:nvPr/>
        </p:nvSpPr>
        <p:spPr>
          <a:xfrm>
            <a:off x="50850" y="4321900"/>
            <a:ext cx="9042300" cy="685800"/>
          </a:xfrm>
          <a:prstGeom prst="rect">
            <a:avLst/>
          </a:prstGeom>
          <a:noFill/>
          <a:ln>
            <a:noFill/>
          </a:ln>
        </p:spPr>
        <p:txBody>
          <a:bodyPr spcFirstLastPara="1" wrap="square" lIns="91425" tIns="91425" rIns="91425" bIns="91425" anchor="t" anchorCtr="0">
            <a:noAutofit/>
          </a:bodyPr>
          <a:lstStyle/>
          <a:p>
            <a:pPr marL="457229">
              <a:lnSpc>
                <a:spcPct val="115000"/>
              </a:lnSpc>
            </a:pPr>
            <a:endParaRPr sz="900" dirty="0">
              <a:solidFill>
                <a:schemeClr val="dk2"/>
              </a:solidFill>
            </a:endParaRPr>
          </a:p>
        </p:txBody>
      </p:sp>
    </p:spTree>
    <p:extLst>
      <p:ext uri="{BB962C8B-B14F-4D97-AF65-F5344CB8AC3E}">
        <p14:creationId xmlns:p14="http://schemas.microsoft.com/office/powerpoint/2010/main" val="10187593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a:extLst>
              <a:ext uri="{FF2B5EF4-FFF2-40B4-BE49-F238E27FC236}">
                <a16:creationId xmlns:a16="http://schemas.microsoft.com/office/drawing/2014/main" id="{06ED620D-36D4-40C4-9525-EE3B2A4205D4}"/>
              </a:ext>
            </a:extLst>
          </p:cNvPr>
          <p:cNvPicPr>
            <a:picLocks noChangeAspect="1"/>
          </p:cNvPicPr>
          <p:nvPr/>
        </p:nvPicPr>
        <p:blipFill>
          <a:blip r:embed="rId3"/>
          <a:stretch>
            <a:fillRect/>
          </a:stretch>
        </p:blipFill>
        <p:spPr>
          <a:xfrm>
            <a:off x="1618937" y="1049147"/>
            <a:ext cx="5503722" cy="3851645"/>
          </a:xfrm>
          <a:prstGeom prst="rect">
            <a:avLst/>
          </a:prstGeom>
        </p:spPr>
      </p:pic>
      <p:sp>
        <p:nvSpPr>
          <p:cNvPr id="208" name="Google Shape;208;p27"/>
          <p:cNvSpPr txBox="1">
            <a:spLocks noGrp="1"/>
          </p:cNvSpPr>
          <p:nvPr>
            <p:ph type="title" idx="4294967295"/>
          </p:nvPr>
        </p:nvSpPr>
        <p:spPr>
          <a:xfrm>
            <a:off x="183697" y="180975"/>
            <a:ext cx="7676252" cy="572691"/>
          </a:xfrm>
          <a:prstGeom prst="rect">
            <a:avLst/>
          </a:prstGeom>
        </p:spPr>
        <p:txBody>
          <a:bodyPr spcFirstLastPara="1" vert="horz" wrap="square" lIns="91425" tIns="91425" rIns="91425" bIns="91425" rtlCol="0" anchor="t" anchorCtr="0">
            <a:noAutofit/>
          </a:bodyPr>
          <a:lstStyle/>
          <a:p>
            <a:r>
              <a:rPr lang="en-US" altLang="zh-CN" sz="2400" dirty="0">
                <a:solidFill>
                  <a:srgbClr val="1B4453"/>
                </a:solidFill>
                <a:latin typeface="Eurostile" panose="020B0504020202050204" pitchFamily="34" charset="77"/>
              </a:rPr>
              <a:t>Debt Financing of Sustainable Real Estate (asset level)</a:t>
            </a:r>
            <a:endParaRPr dirty="0">
              <a:solidFill>
                <a:srgbClr val="1B4453"/>
              </a:solidFill>
              <a:latin typeface="Eurostile" panose="020B0504020202050204" pitchFamily="34" charset="77"/>
            </a:endParaRPr>
          </a:p>
        </p:txBody>
      </p:sp>
      <p:sp>
        <p:nvSpPr>
          <p:cNvPr id="181" name="Rectangle 180">
            <a:extLst>
              <a:ext uri="{FF2B5EF4-FFF2-40B4-BE49-F238E27FC236}">
                <a16:creationId xmlns:a16="http://schemas.microsoft.com/office/drawing/2014/main" id="{8732B2D0-A934-4197-A23A-6F04341EC280}"/>
              </a:ext>
            </a:extLst>
          </p:cNvPr>
          <p:cNvSpPr/>
          <p:nvPr/>
        </p:nvSpPr>
        <p:spPr>
          <a:xfrm>
            <a:off x="4629024" y="1049147"/>
            <a:ext cx="1016834" cy="1409240"/>
          </a:xfrm>
          <a:prstGeom prst="rect">
            <a:avLst/>
          </a:prstGeom>
          <a:noFill/>
          <a:ln>
            <a:solidFill>
              <a:srgbClr val="9D0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Straight Connector 5">
            <a:extLst>
              <a:ext uri="{FF2B5EF4-FFF2-40B4-BE49-F238E27FC236}">
                <a16:creationId xmlns:a16="http://schemas.microsoft.com/office/drawing/2014/main" id="{CA5C53D4-8D96-4E82-AE77-C7AC876BFEC2}"/>
              </a:ext>
            </a:extLst>
          </p:cNvPr>
          <p:cNvCxnSpPr>
            <a:cxnSpLocks/>
          </p:cNvCxnSpPr>
          <p:nvPr/>
        </p:nvCxnSpPr>
        <p:spPr>
          <a:xfrm flipH="1">
            <a:off x="2058164" y="911318"/>
            <a:ext cx="3107197" cy="1"/>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EFE2EA77-DE87-48BC-B49F-8E85F6D200A5}"/>
              </a:ext>
            </a:extLst>
          </p:cNvPr>
          <p:cNvCxnSpPr/>
          <p:nvPr/>
        </p:nvCxnSpPr>
        <p:spPr>
          <a:xfrm>
            <a:off x="2058163" y="906717"/>
            <a:ext cx="12028" cy="427128"/>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8F2AD06-8C10-437B-9328-2E9536EA1200}"/>
              </a:ext>
            </a:extLst>
          </p:cNvPr>
          <p:cNvCxnSpPr>
            <a:cxnSpLocks/>
          </p:cNvCxnSpPr>
          <p:nvPr/>
        </p:nvCxnSpPr>
        <p:spPr>
          <a:xfrm>
            <a:off x="2905620" y="906717"/>
            <a:ext cx="149" cy="378783"/>
          </a:xfrm>
          <a:prstGeom prst="straightConnector1">
            <a:avLst/>
          </a:prstGeom>
          <a:ln w="1905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AE12F8DC-78FF-4A6F-9381-4A006C2F0DBD}"/>
              </a:ext>
            </a:extLst>
          </p:cNvPr>
          <p:cNvCxnSpPr>
            <a:cxnSpLocks/>
          </p:cNvCxnSpPr>
          <p:nvPr/>
        </p:nvCxnSpPr>
        <p:spPr>
          <a:xfrm flipV="1">
            <a:off x="5165361" y="906718"/>
            <a:ext cx="1" cy="378782"/>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9188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ED5A-C463-AE42-9B60-B6272590AD1D}"/>
              </a:ext>
            </a:extLst>
          </p:cNvPr>
          <p:cNvSpPr>
            <a:spLocks noGrp="1"/>
          </p:cNvSpPr>
          <p:nvPr>
            <p:ph type="title"/>
          </p:nvPr>
        </p:nvSpPr>
        <p:spPr/>
        <p:txBody>
          <a:bodyPr/>
          <a:lstStyle/>
          <a:p>
            <a:r>
              <a:rPr lang="en-US" b="1" dirty="0">
                <a:latin typeface="Baskerville" panose="02020502070401020303"/>
              </a:rPr>
              <a:t>Climate Risks in Mortgage Markets</a:t>
            </a:r>
            <a:endParaRPr lang="en-US" dirty="0">
              <a:latin typeface="Baskerville" panose="02020502070401020303"/>
            </a:endParaRPr>
          </a:p>
        </p:txBody>
      </p:sp>
      <p:sp>
        <p:nvSpPr>
          <p:cNvPr id="3" name="Text Placeholder 2">
            <a:extLst>
              <a:ext uri="{FF2B5EF4-FFF2-40B4-BE49-F238E27FC236}">
                <a16:creationId xmlns:a16="http://schemas.microsoft.com/office/drawing/2014/main" id="{82A40803-C523-3248-AC71-CFC978F2D3ED}"/>
              </a:ext>
            </a:extLst>
          </p:cNvPr>
          <p:cNvSpPr>
            <a:spLocks noGrp="1"/>
          </p:cNvSpPr>
          <p:nvPr>
            <p:ph type="body" sz="quarter" idx="10"/>
          </p:nvPr>
        </p:nvSpPr>
        <p:spPr/>
        <p:txBody>
          <a:bodyPr/>
          <a:lstStyle/>
          <a:p>
            <a:r>
              <a:rPr lang="en-US" dirty="0">
                <a:solidFill>
                  <a:srgbClr val="980000"/>
                </a:solidFill>
                <a:latin typeface="Baskerville" panose="02020502070401020303"/>
                <a:ea typeface="Tahoma" panose="020B0604030504040204" pitchFamily="34" charset="0"/>
                <a:cs typeface="Tahoma" panose="020B0604030504040204" pitchFamily="34" charset="0"/>
              </a:rPr>
              <a:t>How do we evaluate risks in mortgages? </a:t>
            </a:r>
            <a:endParaRPr lang="en-US" dirty="0">
              <a:latin typeface="Baskerville" panose="02020502070401020303"/>
            </a:endParaRPr>
          </a:p>
        </p:txBody>
      </p:sp>
      <p:sp>
        <p:nvSpPr>
          <p:cNvPr id="4" name="Content Placeholder 3">
            <a:extLst>
              <a:ext uri="{FF2B5EF4-FFF2-40B4-BE49-F238E27FC236}">
                <a16:creationId xmlns:a16="http://schemas.microsoft.com/office/drawing/2014/main" id="{6D90B65C-6896-D345-B390-ADDD80D53E97}"/>
              </a:ext>
            </a:extLst>
          </p:cNvPr>
          <p:cNvSpPr>
            <a:spLocks noGrp="1"/>
          </p:cNvSpPr>
          <p:nvPr>
            <p:ph idx="1"/>
          </p:nvPr>
        </p:nvSpPr>
        <p:spPr>
          <a:xfrm>
            <a:off x="311206" y="1195197"/>
            <a:ext cx="4155819" cy="3600400"/>
          </a:xfrm>
        </p:spPr>
        <p:txBody>
          <a:bodyPr anchor="ctr">
            <a:normAutofit/>
          </a:bodyPr>
          <a:lstStyle/>
          <a:p>
            <a:r>
              <a:rPr lang="en-US" altLang="zh-CN" sz="1600" u="sng" dirty="0">
                <a:solidFill>
                  <a:schemeClr val="tx1"/>
                </a:solidFill>
                <a:latin typeface="Baskerville" panose="02020502070401020303"/>
              </a:rPr>
              <a:t>Delinquency: </a:t>
            </a:r>
            <a:r>
              <a:rPr lang="en-US" altLang="zh-CN" sz="1600" dirty="0">
                <a:solidFill>
                  <a:schemeClr val="tx1"/>
                </a:solidFill>
                <a:latin typeface="Baskerville" panose="02020502070401020303"/>
              </a:rPr>
              <a:t>Failing to make payments as required in the loan documents.</a:t>
            </a:r>
          </a:p>
          <a:p>
            <a:pPr marL="114300" indent="0">
              <a:buNone/>
            </a:pPr>
            <a:endParaRPr lang="en-US" sz="1600" u="sng" dirty="0">
              <a:solidFill>
                <a:schemeClr val="tx1"/>
              </a:solidFill>
              <a:latin typeface="Baskerville" panose="02020502070401020303"/>
            </a:endParaRPr>
          </a:p>
          <a:p>
            <a:r>
              <a:rPr lang="en-US" sz="1600" u="sng" dirty="0">
                <a:solidFill>
                  <a:schemeClr val="tx1"/>
                </a:solidFill>
                <a:latin typeface="Baskerville" panose="02020502070401020303"/>
              </a:rPr>
              <a:t>Default risk: </a:t>
            </a:r>
            <a:r>
              <a:rPr lang="en-US" sz="1600" dirty="0">
                <a:solidFill>
                  <a:schemeClr val="tx1"/>
                </a:solidFill>
                <a:latin typeface="Baskerville" panose="02020502070401020303"/>
              </a:rPr>
              <a:t>You do not pay back your mortgage. The bank gets the house as collateral, the bank has to sell it, with the risk of losing money</a:t>
            </a:r>
          </a:p>
          <a:p>
            <a:pPr marL="114307" indent="0">
              <a:buNone/>
            </a:pPr>
            <a:endParaRPr lang="en-US" sz="1600" dirty="0">
              <a:solidFill>
                <a:schemeClr val="tx1"/>
              </a:solidFill>
              <a:latin typeface="Baskerville" panose="02020502070401020303"/>
            </a:endParaRPr>
          </a:p>
          <a:p>
            <a:pPr marL="114307" indent="0">
              <a:buNone/>
            </a:pPr>
            <a:endParaRPr lang="en-US" sz="1400" dirty="0">
              <a:latin typeface="Gill Sans MT" panose="020B0502020104020203" pitchFamily="34" charset="77"/>
            </a:endParaRPr>
          </a:p>
        </p:txBody>
      </p:sp>
      <p:sp>
        <p:nvSpPr>
          <p:cNvPr id="5" name="Text Placeholder 4">
            <a:extLst>
              <a:ext uri="{FF2B5EF4-FFF2-40B4-BE49-F238E27FC236}">
                <a16:creationId xmlns:a16="http://schemas.microsoft.com/office/drawing/2014/main" id="{BA130948-E33F-094A-A7F6-1FEC71694FEE}"/>
              </a:ext>
            </a:extLst>
          </p:cNvPr>
          <p:cNvSpPr>
            <a:spLocks noGrp="1"/>
          </p:cNvSpPr>
          <p:nvPr>
            <p:ph type="body" sz="quarter" idx="12"/>
          </p:nvPr>
        </p:nvSpPr>
        <p:spPr>
          <a:xfrm>
            <a:off x="2617461" y="4774408"/>
            <a:ext cx="6624736" cy="173606"/>
          </a:xfrm>
        </p:spPr>
        <p:txBody>
          <a:bodyPr/>
          <a:lstStyle/>
          <a:p>
            <a:r>
              <a:rPr lang="en-US" dirty="0">
                <a:solidFill>
                  <a:schemeClr val="bg2"/>
                </a:solidFill>
                <a:latin typeface="Baskerville" panose="02020502070401020303"/>
                <a:hlinkClick r:id="rId2">
                  <a:extLst>
                    <a:ext uri="{A12FA001-AC4F-418D-AE19-62706E023703}">
                      <ahyp:hlinkClr xmlns="" xmlns:ahyp="http://schemas.microsoft.com/office/drawing/2018/hyperlinkcolor" val="tx"/>
                    </a:ext>
                  </a:extLst>
                </a:hlinkClick>
              </a:rPr>
              <a:t>Source: https://www.sciencedirect.com/science/article/pii/B9780124017436000020#f0025</a:t>
            </a:r>
            <a:r>
              <a:rPr lang="en-US" dirty="0">
                <a:solidFill>
                  <a:schemeClr val="bg2"/>
                </a:solidFill>
                <a:latin typeface="Baskerville" panose="02020502070401020303"/>
              </a:rPr>
              <a:t> </a:t>
            </a:r>
          </a:p>
        </p:txBody>
      </p:sp>
      <p:cxnSp>
        <p:nvCxnSpPr>
          <p:cNvPr id="8" name="Straight Connector 7">
            <a:extLst>
              <a:ext uri="{FF2B5EF4-FFF2-40B4-BE49-F238E27FC236}">
                <a16:creationId xmlns:a16="http://schemas.microsoft.com/office/drawing/2014/main" id="{C7A33587-99EB-B947-BC5D-FAFB31FF5B92}"/>
              </a:ext>
            </a:extLst>
          </p:cNvPr>
          <p:cNvCxnSpPr>
            <a:cxnSpLocks/>
          </p:cNvCxnSpPr>
          <p:nvPr/>
        </p:nvCxnSpPr>
        <p:spPr>
          <a:xfrm>
            <a:off x="5331655" y="1369257"/>
            <a:ext cx="0" cy="2117187"/>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B19F1A1C-FBD8-6B44-A1FB-7B83DFDD4FCB}"/>
              </a:ext>
            </a:extLst>
          </p:cNvPr>
          <p:cNvCxnSpPr>
            <a:cxnSpLocks/>
          </p:cNvCxnSpPr>
          <p:nvPr/>
        </p:nvCxnSpPr>
        <p:spPr>
          <a:xfrm flipH="1">
            <a:off x="5331656" y="3486443"/>
            <a:ext cx="3308253" cy="0"/>
          </a:xfrm>
          <a:prstGeom prst="line">
            <a:avLst/>
          </a:prstGeom>
          <a:ln w="28575"/>
        </p:spPr>
        <p:style>
          <a:lnRef idx="1">
            <a:schemeClr val="dk1"/>
          </a:lnRef>
          <a:fillRef idx="0">
            <a:schemeClr val="dk1"/>
          </a:fillRef>
          <a:effectRef idx="0">
            <a:schemeClr val="dk1"/>
          </a:effectRef>
          <a:fontRef idx="minor">
            <a:schemeClr val="tx1"/>
          </a:fontRef>
        </p:style>
      </p:cxnSp>
      <p:sp>
        <p:nvSpPr>
          <p:cNvPr id="12" name="TextBox 11">
            <a:extLst>
              <a:ext uri="{FF2B5EF4-FFF2-40B4-BE49-F238E27FC236}">
                <a16:creationId xmlns:a16="http://schemas.microsoft.com/office/drawing/2014/main" id="{4910C85E-E913-A94F-AD0F-E05A2DDA412C}"/>
              </a:ext>
            </a:extLst>
          </p:cNvPr>
          <p:cNvSpPr txBox="1"/>
          <p:nvPr/>
        </p:nvSpPr>
        <p:spPr>
          <a:xfrm>
            <a:off x="6914271" y="3486443"/>
            <a:ext cx="1845377" cy="307777"/>
          </a:xfrm>
          <a:prstGeom prst="rect">
            <a:avLst/>
          </a:prstGeom>
          <a:noFill/>
        </p:spPr>
        <p:txBody>
          <a:bodyPr wrap="none" rtlCol="0">
            <a:spAutoFit/>
          </a:bodyPr>
          <a:lstStyle/>
          <a:p>
            <a:r>
              <a:rPr lang="en-US" dirty="0"/>
              <a:t>Value of the property</a:t>
            </a:r>
          </a:p>
        </p:txBody>
      </p:sp>
      <p:sp>
        <p:nvSpPr>
          <p:cNvPr id="13" name="TextBox 12">
            <a:extLst>
              <a:ext uri="{FF2B5EF4-FFF2-40B4-BE49-F238E27FC236}">
                <a16:creationId xmlns:a16="http://schemas.microsoft.com/office/drawing/2014/main" id="{659662EF-EB92-9140-82F2-0522D3BDD424}"/>
              </a:ext>
            </a:extLst>
          </p:cNvPr>
          <p:cNvSpPr txBox="1"/>
          <p:nvPr/>
        </p:nvSpPr>
        <p:spPr>
          <a:xfrm rot="16200000">
            <a:off x="3992883" y="2117181"/>
            <a:ext cx="1925528" cy="523220"/>
          </a:xfrm>
          <a:prstGeom prst="rect">
            <a:avLst/>
          </a:prstGeom>
          <a:noFill/>
        </p:spPr>
        <p:txBody>
          <a:bodyPr wrap="none" rtlCol="0">
            <a:spAutoFit/>
          </a:bodyPr>
          <a:lstStyle/>
          <a:p>
            <a:pPr algn="ctr"/>
            <a:r>
              <a:rPr lang="en-US" dirty="0"/>
              <a:t>Money bank </a:t>
            </a:r>
          </a:p>
          <a:p>
            <a:pPr algn="ctr"/>
            <a:r>
              <a:rPr lang="en-US" dirty="0"/>
              <a:t>gets in case of default</a:t>
            </a:r>
          </a:p>
        </p:txBody>
      </p:sp>
      <p:sp>
        <p:nvSpPr>
          <p:cNvPr id="17" name="TextBox 16">
            <a:extLst>
              <a:ext uri="{FF2B5EF4-FFF2-40B4-BE49-F238E27FC236}">
                <a16:creationId xmlns:a16="http://schemas.microsoft.com/office/drawing/2014/main" id="{F918F81C-E92F-C54F-BC79-DF58C8ADC831}"/>
              </a:ext>
            </a:extLst>
          </p:cNvPr>
          <p:cNvSpPr txBox="1"/>
          <p:nvPr/>
        </p:nvSpPr>
        <p:spPr>
          <a:xfrm>
            <a:off x="8491995" y="2011479"/>
            <a:ext cx="681597" cy="307777"/>
          </a:xfrm>
          <a:prstGeom prst="rect">
            <a:avLst/>
          </a:prstGeom>
          <a:noFill/>
        </p:spPr>
        <p:txBody>
          <a:bodyPr wrap="none" rtlCol="0">
            <a:spAutoFit/>
          </a:bodyPr>
          <a:lstStyle/>
          <a:p>
            <a:r>
              <a:rPr lang="en-US" altLang="zh-CN" dirty="0"/>
              <a:t>$0.5M</a:t>
            </a:r>
            <a:endParaRPr lang="en-US" dirty="0"/>
          </a:p>
        </p:txBody>
      </p:sp>
      <p:cxnSp>
        <p:nvCxnSpPr>
          <p:cNvPr id="20" name="Straight Connector 19">
            <a:extLst>
              <a:ext uri="{FF2B5EF4-FFF2-40B4-BE49-F238E27FC236}">
                <a16:creationId xmlns:a16="http://schemas.microsoft.com/office/drawing/2014/main" id="{7AA43784-2CD9-8F4B-8434-709993F83BAD}"/>
              </a:ext>
            </a:extLst>
          </p:cNvPr>
          <p:cNvCxnSpPr>
            <a:cxnSpLocks/>
          </p:cNvCxnSpPr>
          <p:nvPr/>
        </p:nvCxnSpPr>
        <p:spPr>
          <a:xfrm flipV="1">
            <a:off x="5331656" y="2348139"/>
            <a:ext cx="1132449" cy="1138305"/>
          </a:xfrm>
          <a:prstGeom prst="line">
            <a:avLst/>
          </a:prstGeom>
          <a:ln>
            <a:solidFill>
              <a:srgbClr val="C00000"/>
            </a:solidFill>
          </a:ln>
        </p:spPr>
        <p:style>
          <a:lnRef idx="2">
            <a:schemeClr val="accent5"/>
          </a:lnRef>
          <a:fillRef idx="0">
            <a:schemeClr val="accent5"/>
          </a:fillRef>
          <a:effectRef idx="1">
            <a:schemeClr val="accent5"/>
          </a:effectRef>
          <a:fontRef idx="minor">
            <a:schemeClr val="tx1"/>
          </a:fontRef>
        </p:style>
      </p:cxnSp>
      <p:cxnSp>
        <p:nvCxnSpPr>
          <p:cNvPr id="21" name="Straight Connector 20">
            <a:extLst>
              <a:ext uri="{FF2B5EF4-FFF2-40B4-BE49-F238E27FC236}">
                <a16:creationId xmlns:a16="http://schemas.microsoft.com/office/drawing/2014/main" id="{31E81343-0908-8B48-B200-09082D33702F}"/>
              </a:ext>
            </a:extLst>
          </p:cNvPr>
          <p:cNvCxnSpPr>
            <a:cxnSpLocks/>
          </p:cNvCxnSpPr>
          <p:nvPr/>
        </p:nvCxnSpPr>
        <p:spPr>
          <a:xfrm flipV="1">
            <a:off x="6444925" y="2342874"/>
            <a:ext cx="2194983" cy="12298"/>
          </a:xfrm>
          <a:prstGeom prst="line">
            <a:avLst/>
          </a:prstGeom>
          <a:ln>
            <a:solidFill>
              <a:srgbClr val="C00000"/>
            </a:solidFill>
          </a:ln>
        </p:spPr>
        <p:style>
          <a:lnRef idx="2">
            <a:schemeClr val="accent5"/>
          </a:lnRef>
          <a:fillRef idx="0">
            <a:schemeClr val="accent5"/>
          </a:fillRef>
          <a:effectRef idx="1">
            <a:schemeClr val="accent5"/>
          </a:effectRef>
          <a:fontRef idx="minor">
            <a:schemeClr val="tx1"/>
          </a:fontRef>
        </p:style>
      </p:cxnSp>
      <p:sp>
        <p:nvSpPr>
          <p:cNvPr id="26" name="TextBox 25">
            <a:extLst>
              <a:ext uri="{FF2B5EF4-FFF2-40B4-BE49-F238E27FC236}">
                <a16:creationId xmlns:a16="http://schemas.microsoft.com/office/drawing/2014/main" id="{1138AE09-948B-2640-9D76-DE880A2452EB}"/>
              </a:ext>
            </a:extLst>
          </p:cNvPr>
          <p:cNvSpPr txBox="1"/>
          <p:nvPr/>
        </p:nvSpPr>
        <p:spPr>
          <a:xfrm>
            <a:off x="7751523" y="2378790"/>
            <a:ext cx="888385" cy="338554"/>
          </a:xfrm>
          <a:prstGeom prst="rect">
            <a:avLst/>
          </a:prstGeom>
          <a:noFill/>
        </p:spPr>
        <p:txBody>
          <a:bodyPr wrap="none" rtlCol="0">
            <a:spAutoFit/>
          </a:bodyPr>
          <a:lstStyle/>
          <a:p>
            <a:r>
              <a:rPr lang="en-US" sz="800" dirty="0">
                <a:solidFill>
                  <a:srgbClr val="C00000"/>
                </a:solidFill>
              </a:rPr>
              <a:t>Loan WITH</a:t>
            </a:r>
          </a:p>
          <a:p>
            <a:r>
              <a:rPr lang="en-US" sz="800" dirty="0">
                <a:solidFill>
                  <a:srgbClr val="C00000"/>
                </a:solidFill>
              </a:rPr>
              <a:t>Limited Liability</a:t>
            </a:r>
          </a:p>
        </p:txBody>
      </p:sp>
      <p:sp>
        <p:nvSpPr>
          <p:cNvPr id="27" name="TextBox 26">
            <a:extLst>
              <a:ext uri="{FF2B5EF4-FFF2-40B4-BE49-F238E27FC236}">
                <a16:creationId xmlns:a16="http://schemas.microsoft.com/office/drawing/2014/main" id="{37ED035D-D980-6B45-9643-57FA6760A4BA}"/>
              </a:ext>
            </a:extLst>
          </p:cNvPr>
          <p:cNvSpPr txBox="1"/>
          <p:nvPr/>
        </p:nvSpPr>
        <p:spPr>
          <a:xfrm>
            <a:off x="6198461" y="3478626"/>
            <a:ext cx="559769" cy="253916"/>
          </a:xfrm>
          <a:prstGeom prst="rect">
            <a:avLst/>
          </a:prstGeom>
          <a:noFill/>
          <a:ln>
            <a:noFill/>
          </a:ln>
        </p:spPr>
        <p:txBody>
          <a:bodyPr wrap="none" rtlCol="0">
            <a:spAutoFit/>
          </a:bodyPr>
          <a:lstStyle/>
          <a:p>
            <a:r>
              <a:rPr lang="en-US" altLang="zh-CN" sz="1050" dirty="0"/>
              <a:t>$0.5M</a:t>
            </a:r>
            <a:endParaRPr lang="en-US" sz="1050" dirty="0"/>
          </a:p>
        </p:txBody>
      </p:sp>
      <p:cxnSp>
        <p:nvCxnSpPr>
          <p:cNvPr id="29" name="Straight Connector 28">
            <a:extLst>
              <a:ext uri="{FF2B5EF4-FFF2-40B4-BE49-F238E27FC236}">
                <a16:creationId xmlns:a16="http://schemas.microsoft.com/office/drawing/2014/main" id="{716EB9BC-8BAD-8E45-A1E3-4079B0F23B1C}"/>
              </a:ext>
            </a:extLst>
          </p:cNvPr>
          <p:cNvCxnSpPr>
            <a:cxnSpLocks/>
            <a:endCxn id="27" idx="0"/>
          </p:cNvCxnSpPr>
          <p:nvPr/>
        </p:nvCxnSpPr>
        <p:spPr>
          <a:xfrm>
            <a:off x="6445329" y="2355172"/>
            <a:ext cx="33017" cy="11234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8190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AED5A-C463-AE42-9B60-B6272590AD1D}"/>
              </a:ext>
            </a:extLst>
          </p:cNvPr>
          <p:cNvSpPr>
            <a:spLocks noGrp="1"/>
          </p:cNvSpPr>
          <p:nvPr>
            <p:ph type="title"/>
          </p:nvPr>
        </p:nvSpPr>
        <p:spPr/>
        <p:txBody>
          <a:bodyPr/>
          <a:lstStyle/>
          <a:p>
            <a:r>
              <a:rPr lang="en-US" b="1" dirty="0">
                <a:latin typeface="Baskerville" panose="02020502070401020303"/>
              </a:rPr>
              <a:t>Climate Risks in Mortgage Markets</a:t>
            </a:r>
            <a:endParaRPr lang="en-US" dirty="0">
              <a:latin typeface="Baskerville" panose="02020502070401020303"/>
            </a:endParaRPr>
          </a:p>
        </p:txBody>
      </p:sp>
      <p:sp>
        <p:nvSpPr>
          <p:cNvPr id="3" name="Text Placeholder 2">
            <a:extLst>
              <a:ext uri="{FF2B5EF4-FFF2-40B4-BE49-F238E27FC236}">
                <a16:creationId xmlns:a16="http://schemas.microsoft.com/office/drawing/2014/main" id="{82A40803-C523-3248-AC71-CFC978F2D3ED}"/>
              </a:ext>
            </a:extLst>
          </p:cNvPr>
          <p:cNvSpPr>
            <a:spLocks noGrp="1"/>
          </p:cNvSpPr>
          <p:nvPr>
            <p:ph type="body" sz="quarter" idx="10"/>
          </p:nvPr>
        </p:nvSpPr>
        <p:spPr/>
        <p:txBody>
          <a:bodyPr/>
          <a:lstStyle/>
          <a:p>
            <a:r>
              <a:rPr lang="en-US" dirty="0">
                <a:solidFill>
                  <a:srgbClr val="980000"/>
                </a:solidFill>
                <a:latin typeface="Baskerville" panose="02020502070401020303"/>
                <a:ea typeface="Tahoma" panose="020B0604030504040204" pitchFamily="34" charset="0"/>
                <a:cs typeface="Tahoma" panose="020B0604030504040204" pitchFamily="34" charset="0"/>
              </a:rPr>
              <a:t>How do we evaluate risks in mortgages? </a:t>
            </a:r>
            <a:endParaRPr lang="en-US" dirty="0">
              <a:latin typeface="Baskerville" panose="02020502070401020303"/>
            </a:endParaRPr>
          </a:p>
        </p:txBody>
      </p:sp>
      <p:sp>
        <p:nvSpPr>
          <p:cNvPr id="4" name="Content Placeholder 3">
            <a:extLst>
              <a:ext uri="{FF2B5EF4-FFF2-40B4-BE49-F238E27FC236}">
                <a16:creationId xmlns:a16="http://schemas.microsoft.com/office/drawing/2014/main" id="{6D90B65C-6896-D345-B390-ADDD80D53E97}"/>
              </a:ext>
            </a:extLst>
          </p:cNvPr>
          <p:cNvSpPr>
            <a:spLocks noGrp="1"/>
          </p:cNvSpPr>
          <p:nvPr>
            <p:ph idx="1"/>
          </p:nvPr>
        </p:nvSpPr>
        <p:spPr>
          <a:xfrm>
            <a:off x="177371" y="1317923"/>
            <a:ext cx="4402135" cy="3600400"/>
          </a:xfrm>
        </p:spPr>
        <p:txBody>
          <a:bodyPr anchor="ctr">
            <a:normAutofit/>
          </a:bodyPr>
          <a:lstStyle/>
          <a:p>
            <a:pPr marL="114300" indent="0">
              <a:buNone/>
            </a:pPr>
            <a:r>
              <a:rPr lang="en-US" altLang="zh-CN" sz="1600" dirty="0">
                <a:solidFill>
                  <a:schemeClr val="tx1"/>
                </a:solidFill>
                <a:latin typeface="Baskerville" panose="02020502070401020303"/>
              </a:rPr>
              <a:t>Impacts climate risk on households and housing markets: </a:t>
            </a:r>
            <a:endParaRPr lang="en-US" altLang="zh-CN" sz="1600" u="sng" dirty="0">
              <a:solidFill>
                <a:schemeClr val="tx1"/>
              </a:solidFill>
              <a:latin typeface="Baskerville" panose="02020502070401020303"/>
            </a:endParaRPr>
          </a:p>
          <a:p>
            <a:r>
              <a:rPr lang="en-US" altLang="zh-CN" sz="1600" u="sng" dirty="0">
                <a:solidFill>
                  <a:schemeClr val="tx1"/>
                </a:solidFill>
                <a:latin typeface="Baskerville" panose="02020502070401020303"/>
              </a:rPr>
              <a:t>Local labor market</a:t>
            </a:r>
            <a:br>
              <a:rPr lang="en-US" altLang="zh-CN" sz="1600" u="sng" dirty="0">
                <a:solidFill>
                  <a:schemeClr val="tx1"/>
                </a:solidFill>
                <a:latin typeface="Baskerville" panose="02020502070401020303"/>
              </a:rPr>
            </a:br>
            <a:r>
              <a:rPr lang="en-US" altLang="zh-CN" sz="1400" dirty="0">
                <a:solidFill>
                  <a:schemeClr val="tx1"/>
                </a:solidFill>
                <a:latin typeface="Baskerville" panose="02020502070401020303"/>
              </a:rPr>
              <a:t>Health: Higher mortality/morbidity rate.</a:t>
            </a:r>
            <a:br>
              <a:rPr lang="en-US" altLang="zh-CN" sz="1400" dirty="0">
                <a:solidFill>
                  <a:schemeClr val="tx1"/>
                </a:solidFill>
                <a:latin typeface="Baskerville" panose="02020502070401020303"/>
              </a:rPr>
            </a:br>
            <a:r>
              <a:rPr lang="en-US" altLang="zh-CN" sz="1400" dirty="0">
                <a:solidFill>
                  <a:schemeClr val="tx1"/>
                </a:solidFill>
                <a:latin typeface="Baskerville" panose="02020502070401020303"/>
              </a:rPr>
              <a:t>Income: Lower productivity.</a:t>
            </a:r>
            <a:br>
              <a:rPr lang="en-US" altLang="zh-CN" sz="1400" dirty="0">
                <a:solidFill>
                  <a:schemeClr val="tx1"/>
                </a:solidFill>
                <a:latin typeface="Baskerville" panose="02020502070401020303"/>
              </a:rPr>
            </a:br>
            <a:endParaRPr lang="en-US" altLang="zh-CN" sz="1400" dirty="0">
              <a:solidFill>
                <a:schemeClr val="tx1"/>
              </a:solidFill>
              <a:latin typeface="Baskerville" panose="02020502070401020303"/>
            </a:endParaRPr>
          </a:p>
          <a:p>
            <a:r>
              <a:rPr lang="en-US" altLang="zh-CN" sz="1600" u="sng" dirty="0">
                <a:solidFill>
                  <a:schemeClr val="tx1"/>
                </a:solidFill>
                <a:latin typeface="Baskerville" panose="02020502070401020303"/>
              </a:rPr>
              <a:t>Local quality of life</a:t>
            </a:r>
            <a:r>
              <a:rPr lang="en-US" altLang="zh-CN" sz="1600" dirty="0">
                <a:solidFill>
                  <a:schemeClr val="tx1"/>
                </a:solidFill>
                <a:latin typeface="Baskerville" panose="02020502070401020303"/>
              </a:rPr>
              <a:t/>
            </a:r>
            <a:br>
              <a:rPr lang="en-US" altLang="zh-CN" sz="1600" dirty="0">
                <a:solidFill>
                  <a:schemeClr val="tx1"/>
                </a:solidFill>
                <a:latin typeface="Baskerville" panose="02020502070401020303"/>
              </a:rPr>
            </a:br>
            <a:r>
              <a:rPr lang="en-US" altLang="zh-CN" sz="1400" dirty="0">
                <a:solidFill>
                  <a:schemeClr val="tx1"/>
                </a:solidFill>
                <a:latin typeface="Baskerville" panose="02020502070401020303"/>
              </a:rPr>
              <a:t>Lower subjective well-being because of air pollution, extreme temperatures, and disasters.</a:t>
            </a:r>
            <a:br>
              <a:rPr lang="en-US" altLang="zh-CN" sz="1400" dirty="0">
                <a:solidFill>
                  <a:schemeClr val="tx1"/>
                </a:solidFill>
                <a:latin typeface="Baskerville" panose="02020502070401020303"/>
              </a:rPr>
            </a:br>
            <a:r>
              <a:rPr lang="en-US" altLang="zh-CN" sz="1600" dirty="0">
                <a:solidFill>
                  <a:schemeClr val="tx1"/>
                </a:solidFill>
                <a:latin typeface="Baskerville" panose="02020502070401020303"/>
              </a:rPr>
              <a:t/>
            </a:r>
            <a:br>
              <a:rPr lang="en-US" altLang="zh-CN" sz="1600" dirty="0">
                <a:solidFill>
                  <a:schemeClr val="tx1"/>
                </a:solidFill>
                <a:latin typeface="Baskerville" panose="02020502070401020303"/>
              </a:rPr>
            </a:br>
            <a:endParaRPr lang="en-US" altLang="zh-CN" sz="1400" dirty="0">
              <a:solidFill>
                <a:schemeClr val="tx1"/>
              </a:solidFill>
              <a:latin typeface="Baskerville" panose="02020502070401020303"/>
            </a:endParaRPr>
          </a:p>
          <a:p>
            <a:r>
              <a:rPr lang="en-US" altLang="zh-CN" sz="1600" u="sng" dirty="0">
                <a:solidFill>
                  <a:schemeClr val="tx1"/>
                </a:solidFill>
                <a:latin typeface="Baskerville" panose="02020502070401020303"/>
              </a:rPr>
              <a:t>Lower demand for real</a:t>
            </a:r>
            <a:r>
              <a:rPr lang="zh-CN" altLang="en-US" sz="1600" u="sng" dirty="0">
                <a:solidFill>
                  <a:schemeClr val="tx1"/>
                </a:solidFill>
                <a:latin typeface="Baskerville" panose="02020502070401020303"/>
              </a:rPr>
              <a:t> </a:t>
            </a:r>
            <a:r>
              <a:rPr lang="en-US" altLang="zh-CN" sz="1600" u="sng" dirty="0">
                <a:solidFill>
                  <a:schemeClr val="tx1"/>
                </a:solidFill>
                <a:latin typeface="Baskerville" panose="02020502070401020303"/>
              </a:rPr>
              <a:t>estate</a:t>
            </a:r>
            <a:br>
              <a:rPr lang="en-US" altLang="zh-CN" sz="1600" u="sng" dirty="0">
                <a:solidFill>
                  <a:schemeClr val="tx1"/>
                </a:solidFill>
                <a:latin typeface="Baskerville" panose="02020502070401020303"/>
              </a:rPr>
            </a:br>
            <a:r>
              <a:rPr lang="en-US" altLang="zh-CN" sz="1600" dirty="0">
                <a:solidFill>
                  <a:schemeClr val="tx1"/>
                </a:solidFill>
                <a:latin typeface="Baskerville" panose="02020502070401020303"/>
              </a:rPr>
              <a:t>Higher migration away from the area. </a:t>
            </a:r>
            <a:r>
              <a:rPr lang="en-US" altLang="zh-CN" sz="1600" u="sng" dirty="0">
                <a:solidFill>
                  <a:schemeClr val="tx1"/>
                </a:solidFill>
                <a:latin typeface="Baskerville" panose="02020502070401020303"/>
              </a:rPr>
              <a:t/>
            </a:r>
            <a:br>
              <a:rPr lang="en-US" altLang="zh-CN" sz="1600" u="sng" dirty="0">
                <a:solidFill>
                  <a:schemeClr val="tx1"/>
                </a:solidFill>
                <a:latin typeface="Baskerville" panose="02020502070401020303"/>
              </a:rPr>
            </a:br>
            <a:r>
              <a:rPr lang="en-US" altLang="zh-CN" sz="1600" dirty="0">
                <a:solidFill>
                  <a:schemeClr val="tx1"/>
                </a:solidFill>
                <a:latin typeface="Baskerville" panose="02020502070401020303"/>
              </a:rPr>
              <a:t>Lower rent, occupancy, and real</a:t>
            </a:r>
            <a:r>
              <a:rPr lang="zh-CN" altLang="en-US" sz="1600" dirty="0">
                <a:solidFill>
                  <a:schemeClr val="tx1"/>
                </a:solidFill>
                <a:latin typeface="Baskerville" panose="02020502070401020303"/>
              </a:rPr>
              <a:t> </a:t>
            </a:r>
            <a:r>
              <a:rPr lang="en-US" altLang="zh-CN" sz="1600" dirty="0">
                <a:solidFill>
                  <a:schemeClr val="tx1"/>
                </a:solidFill>
                <a:latin typeface="Baskerville" panose="02020502070401020303"/>
              </a:rPr>
              <a:t>estate prices. </a:t>
            </a:r>
            <a:endParaRPr lang="en-US" altLang="zh-CN" sz="1400" dirty="0">
              <a:solidFill>
                <a:schemeClr val="tx1"/>
              </a:solidFill>
              <a:latin typeface="Baskerville" panose="02020502070401020303"/>
            </a:endParaRPr>
          </a:p>
          <a:p>
            <a:pPr marL="114300" indent="0">
              <a:buNone/>
            </a:pPr>
            <a:endParaRPr lang="en-US" sz="1600" u="sng" dirty="0">
              <a:solidFill>
                <a:schemeClr val="tx1"/>
              </a:solidFill>
              <a:latin typeface="Baskerville" panose="02020502070401020303"/>
            </a:endParaRPr>
          </a:p>
          <a:p>
            <a:pPr marL="114307" indent="0">
              <a:buNone/>
            </a:pPr>
            <a:endParaRPr lang="en-US" sz="1400" dirty="0">
              <a:latin typeface="Gill Sans MT" panose="020B0502020104020203" pitchFamily="34" charset="77"/>
            </a:endParaRPr>
          </a:p>
        </p:txBody>
      </p:sp>
      <p:sp>
        <p:nvSpPr>
          <p:cNvPr id="5" name="Text Placeholder 4">
            <a:extLst>
              <a:ext uri="{FF2B5EF4-FFF2-40B4-BE49-F238E27FC236}">
                <a16:creationId xmlns:a16="http://schemas.microsoft.com/office/drawing/2014/main" id="{BA130948-E33F-094A-A7F6-1FEC71694FEE}"/>
              </a:ext>
            </a:extLst>
          </p:cNvPr>
          <p:cNvSpPr>
            <a:spLocks noGrp="1"/>
          </p:cNvSpPr>
          <p:nvPr>
            <p:ph type="body" sz="quarter" idx="12"/>
          </p:nvPr>
        </p:nvSpPr>
        <p:spPr>
          <a:xfrm>
            <a:off x="2617461" y="4774408"/>
            <a:ext cx="6624736" cy="173606"/>
          </a:xfrm>
        </p:spPr>
        <p:txBody>
          <a:bodyPr/>
          <a:lstStyle/>
          <a:p>
            <a:r>
              <a:rPr lang="en-US" dirty="0">
                <a:solidFill>
                  <a:schemeClr val="bg2"/>
                </a:solidFill>
                <a:latin typeface="Baskerville" panose="02020502070401020303"/>
                <a:hlinkClick r:id="rId3">
                  <a:extLst>
                    <a:ext uri="{A12FA001-AC4F-418D-AE19-62706E023703}">
                      <ahyp:hlinkClr xmlns="" xmlns:ahyp="http://schemas.microsoft.com/office/drawing/2018/hyperlinkcolor" val="tx"/>
                    </a:ext>
                  </a:extLst>
                </a:hlinkClick>
              </a:rPr>
              <a:t>Source: https://www.sciencedirect.com/science/article/pii/B9780124017436000020#f0025</a:t>
            </a:r>
            <a:r>
              <a:rPr lang="en-US" dirty="0">
                <a:solidFill>
                  <a:schemeClr val="bg2"/>
                </a:solidFill>
                <a:latin typeface="Baskerville" panose="02020502070401020303"/>
              </a:rPr>
              <a:t> </a:t>
            </a:r>
          </a:p>
        </p:txBody>
      </p:sp>
      <p:cxnSp>
        <p:nvCxnSpPr>
          <p:cNvPr id="16" name="Straight Connector 15">
            <a:extLst>
              <a:ext uri="{FF2B5EF4-FFF2-40B4-BE49-F238E27FC236}">
                <a16:creationId xmlns:a16="http://schemas.microsoft.com/office/drawing/2014/main" id="{5B11C82C-3CE3-4092-907A-22B1555494DC}"/>
              </a:ext>
            </a:extLst>
          </p:cNvPr>
          <p:cNvCxnSpPr>
            <a:cxnSpLocks/>
          </p:cNvCxnSpPr>
          <p:nvPr/>
        </p:nvCxnSpPr>
        <p:spPr>
          <a:xfrm>
            <a:off x="5331655" y="1369257"/>
            <a:ext cx="0" cy="2117187"/>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D474EE34-D3C4-420F-BC3E-681172FFDE6B}"/>
              </a:ext>
            </a:extLst>
          </p:cNvPr>
          <p:cNvCxnSpPr>
            <a:cxnSpLocks/>
          </p:cNvCxnSpPr>
          <p:nvPr/>
        </p:nvCxnSpPr>
        <p:spPr>
          <a:xfrm flipH="1">
            <a:off x="5331656" y="3486443"/>
            <a:ext cx="3308253" cy="0"/>
          </a:xfrm>
          <a:prstGeom prst="line">
            <a:avLst/>
          </a:prstGeom>
          <a:ln w="28575"/>
        </p:spPr>
        <p:style>
          <a:lnRef idx="1">
            <a:schemeClr val="dk1"/>
          </a:lnRef>
          <a:fillRef idx="0">
            <a:schemeClr val="dk1"/>
          </a:fillRef>
          <a:effectRef idx="0">
            <a:schemeClr val="dk1"/>
          </a:effectRef>
          <a:fontRef idx="minor">
            <a:schemeClr val="tx1"/>
          </a:fontRef>
        </p:style>
      </p:cxnSp>
      <p:sp>
        <p:nvSpPr>
          <p:cNvPr id="19" name="TextBox 18">
            <a:extLst>
              <a:ext uri="{FF2B5EF4-FFF2-40B4-BE49-F238E27FC236}">
                <a16:creationId xmlns:a16="http://schemas.microsoft.com/office/drawing/2014/main" id="{FBD757FF-4C52-4F61-A173-9B447B99CC11}"/>
              </a:ext>
            </a:extLst>
          </p:cNvPr>
          <p:cNvSpPr txBox="1"/>
          <p:nvPr/>
        </p:nvSpPr>
        <p:spPr>
          <a:xfrm>
            <a:off x="6914271" y="3486443"/>
            <a:ext cx="1845377" cy="307777"/>
          </a:xfrm>
          <a:prstGeom prst="rect">
            <a:avLst/>
          </a:prstGeom>
          <a:noFill/>
        </p:spPr>
        <p:txBody>
          <a:bodyPr wrap="none" rtlCol="0">
            <a:spAutoFit/>
          </a:bodyPr>
          <a:lstStyle/>
          <a:p>
            <a:r>
              <a:rPr lang="en-US" dirty="0"/>
              <a:t>Value of the property</a:t>
            </a:r>
          </a:p>
        </p:txBody>
      </p:sp>
      <p:sp>
        <p:nvSpPr>
          <p:cNvPr id="22" name="TextBox 21">
            <a:extLst>
              <a:ext uri="{FF2B5EF4-FFF2-40B4-BE49-F238E27FC236}">
                <a16:creationId xmlns:a16="http://schemas.microsoft.com/office/drawing/2014/main" id="{2DA6C95F-6C90-434E-BE37-FB4F0872530F}"/>
              </a:ext>
            </a:extLst>
          </p:cNvPr>
          <p:cNvSpPr txBox="1"/>
          <p:nvPr/>
        </p:nvSpPr>
        <p:spPr>
          <a:xfrm rot="16200000">
            <a:off x="3992883" y="2117181"/>
            <a:ext cx="1925528" cy="523220"/>
          </a:xfrm>
          <a:prstGeom prst="rect">
            <a:avLst/>
          </a:prstGeom>
          <a:noFill/>
        </p:spPr>
        <p:txBody>
          <a:bodyPr wrap="none" rtlCol="0">
            <a:spAutoFit/>
          </a:bodyPr>
          <a:lstStyle/>
          <a:p>
            <a:pPr algn="ctr"/>
            <a:r>
              <a:rPr lang="en-US" dirty="0"/>
              <a:t>Money bank </a:t>
            </a:r>
          </a:p>
          <a:p>
            <a:pPr algn="ctr"/>
            <a:r>
              <a:rPr lang="en-US" dirty="0"/>
              <a:t>gets in case of default</a:t>
            </a:r>
          </a:p>
        </p:txBody>
      </p:sp>
      <p:sp>
        <p:nvSpPr>
          <p:cNvPr id="23" name="TextBox 22">
            <a:extLst>
              <a:ext uri="{FF2B5EF4-FFF2-40B4-BE49-F238E27FC236}">
                <a16:creationId xmlns:a16="http://schemas.microsoft.com/office/drawing/2014/main" id="{71CCC348-9AEC-499D-8D5D-4BED5315151B}"/>
              </a:ext>
            </a:extLst>
          </p:cNvPr>
          <p:cNvSpPr txBox="1"/>
          <p:nvPr/>
        </p:nvSpPr>
        <p:spPr>
          <a:xfrm>
            <a:off x="8542124" y="2042663"/>
            <a:ext cx="681597" cy="307777"/>
          </a:xfrm>
          <a:prstGeom prst="rect">
            <a:avLst/>
          </a:prstGeom>
          <a:noFill/>
        </p:spPr>
        <p:txBody>
          <a:bodyPr wrap="none" rtlCol="0">
            <a:spAutoFit/>
          </a:bodyPr>
          <a:lstStyle/>
          <a:p>
            <a:r>
              <a:rPr lang="en-US" altLang="zh-CN" dirty="0"/>
              <a:t>$0.5M</a:t>
            </a:r>
            <a:endParaRPr lang="en-US" dirty="0"/>
          </a:p>
        </p:txBody>
      </p:sp>
      <p:cxnSp>
        <p:nvCxnSpPr>
          <p:cNvPr id="24" name="Straight Connector 23">
            <a:extLst>
              <a:ext uri="{FF2B5EF4-FFF2-40B4-BE49-F238E27FC236}">
                <a16:creationId xmlns:a16="http://schemas.microsoft.com/office/drawing/2014/main" id="{CC031095-84D1-4723-85BE-0CED02B7D1FD}"/>
              </a:ext>
            </a:extLst>
          </p:cNvPr>
          <p:cNvCxnSpPr>
            <a:cxnSpLocks/>
          </p:cNvCxnSpPr>
          <p:nvPr/>
        </p:nvCxnSpPr>
        <p:spPr>
          <a:xfrm flipV="1">
            <a:off x="5331656" y="2348139"/>
            <a:ext cx="1132449" cy="1138305"/>
          </a:xfrm>
          <a:prstGeom prst="line">
            <a:avLst/>
          </a:prstGeom>
          <a:ln>
            <a:solidFill>
              <a:srgbClr val="C00000"/>
            </a:solidFill>
          </a:ln>
        </p:spPr>
        <p:style>
          <a:lnRef idx="2">
            <a:schemeClr val="accent5"/>
          </a:lnRef>
          <a:fillRef idx="0">
            <a:schemeClr val="accent5"/>
          </a:fillRef>
          <a:effectRef idx="1">
            <a:schemeClr val="accent5"/>
          </a:effectRef>
          <a:fontRef idx="minor">
            <a:schemeClr val="tx1"/>
          </a:fontRef>
        </p:style>
      </p:cxnSp>
      <p:cxnSp>
        <p:nvCxnSpPr>
          <p:cNvPr id="25" name="Straight Connector 24">
            <a:extLst>
              <a:ext uri="{FF2B5EF4-FFF2-40B4-BE49-F238E27FC236}">
                <a16:creationId xmlns:a16="http://schemas.microsoft.com/office/drawing/2014/main" id="{1DB8963A-075B-4586-AC25-CB76D5D3883B}"/>
              </a:ext>
            </a:extLst>
          </p:cNvPr>
          <p:cNvCxnSpPr>
            <a:cxnSpLocks/>
          </p:cNvCxnSpPr>
          <p:nvPr/>
        </p:nvCxnSpPr>
        <p:spPr>
          <a:xfrm flipV="1">
            <a:off x="6444925" y="2342874"/>
            <a:ext cx="2194983" cy="12298"/>
          </a:xfrm>
          <a:prstGeom prst="line">
            <a:avLst/>
          </a:prstGeom>
          <a:ln>
            <a:solidFill>
              <a:srgbClr val="C00000"/>
            </a:solidFill>
          </a:ln>
        </p:spPr>
        <p:style>
          <a:lnRef idx="2">
            <a:schemeClr val="accent5"/>
          </a:lnRef>
          <a:fillRef idx="0">
            <a:schemeClr val="accent5"/>
          </a:fillRef>
          <a:effectRef idx="1">
            <a:schemeClr val="accent5"/>
          </a:effectRef>
          <a:fontRef idx="minor">
            <a:schemeClr val="tx1"/>
          </a:fontRef>
        </p:style>
      </p:cxnSp>
      <p:sp>
        <p:nvSpPr>
          <p:cNvPr id="28" name="TextBox 27">
            <a:extLst>
              <a:ext uri="{FF2B5EF4-FFF2-40B4-BE49-F238E27FC236}">
                <a16:creationId xmlns:a16="http://schemas.microsoft.com/office/drawing/2014/main" id="{366567A0-B76E-4006-BC64-948912EA58F3}"/>
              </a:ext>
            </a:extLst>
          </p:cNvPr>
          <p:cNvSpPr txBox="1"/>
          <p:nvPr/>
        </p:nvSpPr>
        <p:spPr>
          <a:xfrm>
            <a:off x="7751523" y="2378790"/>
            <a:ext cx="888385" cy="338554"/>
          </a:xfrm>
          <a:prstGeom prst="rect">
            <a:avLst/>
          </a:prstGeom>
          <a:noFill/>
        </p:spPr>
        <p:txBody>
          <a:bodyPr wrap="none" rtlCol="0">
            <a:spAutoFit/>
          </a:bodyPr>
          <a:lstStyle/>
          <a:p>
            <a:r>
              <a:rPr lang="en-US" sz="800" dirty="0">
                <a:solidFill>
                  <a:srgbClr val="C00000"/>
                </a:solidFill>
              </a:rPr>
              <a:t>Loan WITH</a:t>
            </a:r>
          </a:p>
          <a:p>
            <a:r>
              <a:rPr lang="en-US" sz="800" dirty="0">
                <a:solidFill>
                  <a:srgbClr val="C00000"/>
                </a:solidFill>
              </a:rPr>
              <a:t>Limited Liability</a:t>
            </a:r>
          </a:p>
        </p:txBody>
      </p:sp>
      <p:sp>
        <p:nvSpPr>
          <p:cNvPr id="30" name="TextBox 29">
            <a:extLst>
              <a:ext uri="{FF2B5EF4-FFF2-40B4-BE49-F238E27FC236}">
                <a16:creationId xmlns:a16="http://schemas.microsoft.com/office/drawing/2014/main" id="{6869F8B3-544A-489B-A3AE-2D1CC2FD8222}"/>
              </a:ext>
            </a:extLst>
          </p:cNvPr>
          <p:cNvSpPr txBox="1"/>
          <p:nvPr/>
        </p:nvSpPr>
        <p:spPr>
          <a:xfrm>
            <a:off x="6205087" y="3478626"/>
            <a:ext cx="559769" cy="253916"/>
          </a:xfrm>
          <a:prstGeom prst="rect">
            <a:avLst/>
          </a:prstGeom>
          <a:noFill/>
          <a:ln>
            <a:noFill/>
          </a:ln>
        </p:spPr>
        <p:txBody>
          <a:bodyPr wrap="none" rtlCol="0">
            <a:spAutoFit/>
          </a:bodyPr>
          <a:lstStyle/>
          <a:p>
            <a:r>
              <a:rPr lang="en-US" altLang="zh-CN" sz="1050" dirty="0"/>
              <a:t>$0.5M</a:t>
            </a:r>
            <a:endParaRPr lang="en-US" sz="1050" dirty="0"/>
          </a:p>
        </p:txBody>
      </p:sp>
      <p:cxnSp>
        <p:nvCxnSpPr>
          <p:cNvPr id="31" name="Straight Connector 30">
            <a:extLst>
              <a:ext uri="{FF2B5EF4-FFF2-40B4-BE49-F238E27FC236}">
                <a16:creationId xmlns:a16="http://schemas.microsoft.com/office/drawing/2014/main" id="{46E518A1-91DA-4CBB-AFB4-7F61F18F09A5}"/>
              </a:ext>
            </a:extLst>
          </p:cNvPr>
          <p:cNvCxnSpPr>
            <a:cxnSpLocks/>
            <a:endCxn id="30" idx="0"/>
          </p:cNvCxnSpPr>
          <p:nvPr/>
        </p:nvCxnSpPr>
        <p:spPr>
          <a:xfrm>
            <a:off x="6451955" y="2355172"/>
            <a:ext cx="33017" cy="112345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D565E3E-9083-4C97-860C-CE23B318AEA8}"/>
              </a:ext>
            </a:extLst>
          </p:cNvPr>
          <p:cNvCxnSpPr/>
          <p:nvPr/>
        </p:nvCxnSpPr>
        <p:spPr>
          <a:xfrm flipH="1">
            <a:off x="5995899" y="3118123"/>
            <a:ext cx="875071"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66A662D-3AE4-4C8A-A41C-856C657495A6}"/>
              </a:ext>
            </a:extLst>
          </p:cNvPr>
          <p:cNvSpPr txBox="1"/>
          <p:nvPr/>
        </p:nvSpPr>
        <p:spPr>
          <a:xfrm>
            <a:off x="5956333" y="2794116"/>
            <a:ext cx="1170513" cy="307777"/>
          </a:xfrm>
          <a:prstGeom prst="rect">
            <a:avLst/>
          </a:prstGeom>
          <a:noFill/>
        </p:spPr>
        <p:txBody>
          <a:bodyPr wrap="none" rtlCol="0">
            <a:spAutoFit/>
          </a:bodyPr>
          <a:lstStyle/>
          <a:p>
            <a:r>
              <a:rPr lang="en-US" dirty="0">
                <a:solidFill>
                  <a:srgbClr val="C00000"/>
                </a:solidFill>
              </a:rPr>
              <a:t>Climate risk </a:t>
            </a:r>
          </a:p>
        </p:txBody>
      </p:sp>
      <p:cxnSp>
        <p:nvCxnSpPr>
          <p:cNvPr id="34" name="Straight Connector 33">
            <a:extLst>
              <a:ext uri="{FF2B5EF4-FFF2-40B4-BE49-F238E27FC236}">
                <a16:creationId xmlns:a16="http://schemas.microsoft.com/office/drawing/2014/main" id="{F093BFA9-B838-447D-8135-A9D04C2A7498}"/>
              </a:ext>
            </a:extLst>
          </p:cNvPr>
          <p:cNvCxnSpPr/>
          <p:nvPr/>
        </p:nvCxnSpPr>
        <p:spPr>
          <a:xfrm>
            <a:off x="7126846" y="2427849"/>
            <a:ext cx="0" cy="1050777"/>
          </a:xfrm>
          <a:prstGeom prst="line">
            <a:avLst/>
          </a:prstGeom>
          <a:ln w="38100">
            <a:solidFill>
              <a:srgbClr val="9D040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EF0D05AE-9BF3-42C6-9E5B-CEFB0B681CC6}"/>
              </a:ext>
            </a:extLst>
          </p:cNvPr>
          <p:cNvCxnSpPr>
            <a:cxnSpLocks/>
          </p:cNvCxnSpPr>
          <p:nvPr/>
        </p:nvCxnSpPr>
        <p:spPr>
          <a:xfrm>
            <a:off x="5774911" y="3018503"/>
            <a:ext cx="0" cy="496291"/>
          </a:xfrm>
          <a:prstGeom prst="line">
            <a:avLst/>
          </a:prstGeom>
          <a:ln w="38100">
            <a:solidFill>
              <a:srgbClr val="9D0405"/>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 name="Arrow: Down 5">
            <a:extLst>
              <a:ext uri="{FF2B5EF4-FFF2-40B4-BE49-F238E27FC236}">
                <a16:creationId xmlns:a16="http://schemas.microsoft.com/office/drawing/2014/main" id="{262CFA5F-8DD2-433E-8132-D68E970F3736}"/>
              </a:ext>
            </a:extLst>
          </p:cNvPr>
          <p:cNvSpPr/>
          <p:nvPr/>
        </p:nvSpPr>
        <p:spPr>
          <a:xfrm>
            <a:off x="1994575" y="3478626"/>
            <a:ext cx="275129" cy="217748"/>
          </a:xfrm>
          <a:prstGeom prst="downArrow">
            <a:avLst/>
          </a:prstGeom>
          <a:solidFill>
            <a:srgbClr val="9D0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618871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281435" y="151356"/>
            <a:ext cx="8428883" cy="572691"/>
          </a:xfrm>
          <a:prstGeom prst="rect">
            <a:avLst/>
          </a:prstGeom>
        </p:spPr>
        <p:txBody>
          <a:bodyPr spcFirstLastPara="1" vert="horz" wrap="square" lIns="91425" tIns="91425" rIns="91425" bIns="91425" rtlCol="0" anchor="t" anchorCtr="0">
            <a:noAutofit/>
          </a:bodyPr>
          <a:lstStyle/>
          <a:p>
            <a:r>
              <a:rPr lang="en-US" altLang="zh-CN" sz="2700" dirty="0">
                <a:solidFill>
                  <a:srgbClr val="1B4453"/>
                </a:solidFill>
                <a:latin typeface="Baskerville" panose="02020502070401020303"/>
              </a:rPr>
              <a:t>Course Structure – after Spring Break</a:t>
            </a:r>
            <a:endParaRPr sz="3000" dirty="0">
              <a:solidFill>
                <a:srgbClr val="1B4453"/>
              </a:solidFill>
              <a:latin typeface="Baskerville" panose="02020502070401020303"/>
            </a:endParaRPr>
          </a:p>
        </p:txBody>
      </p:sp>
      <p:sp>
        <p:nvSpPr>
          <p:cNvPr id="7" name="Google Shape;76;p15">
            <a:extLst>
              <a:ext uri="{FF2B5EF4-FFF2-40B4-BE49-F238E27FC236}">
                <a16:creationId xmlns:a16="http://schemas.microsoft.com/office/drawing/2014/main" id="{EF054009-5D70-014B-8C04-925434025AA5}"/>
              </a:ext>
            </a:extLst>
          </p:cNvPr>
          <p:cNvSpPr txBox="1"/>
          <p:nvPr/>
        </p:nvSpPr>
        <p:spPr>
          <a:xfrm>
            <a:off x="6886839" y="3147100"/>
            <a:ext cx="1068600" cy="4182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1" i="0" u="none" strike="noStrike" kern="0" cap="none" spc="0" normalizeH="0" baseline="0" noProof="0" dirty="0">
              <a:ln>
                <a:noFill/>
              </a:ln>
              <a:solidFill>
                <a:srgbClr val="000000"/>
              </a:solidFill>
              <a:effectLst/>
              <a:uLnTx/>
              <a:uFillTx/>
              <a:latin typeface="Arial"/>
              <a:cs typeface="Arial"/>
              <a:sym typeface="Arial"/>
            </a:endParaRPr>
          </a:p>
        </p:txBody>
      </p:sp>
      <p:graphicFrame>
        <p:nvGraphicFramePr>
          <p:cNvPr id="4" name="Google Shape;403;p63">
            <a:extLst>
              <a:ext uri="{FF2B5EF4-FFF2-40B4-BE49-F238E27FC236}">
                <a16:creationId xmlns:a16="http://schemas.microsoft.com/office/drawing/2014/main" id="{6BD33879-C3F1-487A-A654-1FFDB6D679A1}"/>
              </a:ext>
            </a:extLst>
          </p:cNvPr>
          <p:cNvGraphicFramePr/>
          <p:nvPr>
            <p:extLst>
              <p:ext uri="{D42A27DB-BD31-4B8C-83A1-F6EECF244321}">
                <p14:modId xmlns:p14="http://schemas.microsoft.com/office/powerpoint/2010/main" val="4026493860"/>
              </p:ext>
            </p:extLst>
          </p:nvPr>
        </p:nvGraphicFramePr>
        <p:xfrm>
          <a:off x="492647" y="939085"/>
          <a:ext cx="8247090" cy="3284363"/>
        </p:xfrm>
        <a:graphic>
          <a:graphicData uri="http://schemas.openxmlformats.org/drawingml/2006/table">
            <a:tbl>
              <a:tblPr>
                <a:noFill/>
              </a:tblPr>
              <a:tblGrid>
                <a:gridCol w="2457030">
                  <a:extLst>
                    <a:ext uri="{9D8B030D-6E8A-4147-A177-3AD203B41FA5}">
                      <a16:colId xmlns:a16="http://schemas.microsoft.com/office/drawing/2014/main" val="20002"/>
                    </a:ext>
                  </a:extLst>
                </a:gridCol>
                <a:gridCol w="2247655">
                  <a:extLst>
                    <a:ext uri="{9D8B030D-6E8A-4147-A177-3AD203B41FA5}">
                      <a16:colId xmlns:a16="http://schemas.microsoft.com/office/drawing/2014/main" val="20003"/>
                    </a:ext>
                  </a:extLst>
                </a:gridCol>
                <a:gridCol w="1787504">
                  <a:extLst>
                    <a:ext uri="{9D8B030D-6E8A-4147-A177-3AD203B41FA5}">
                      <a16:colId xmlns:a16="http://schemas.microsoft.com/office/drawing/2014/main" val="3371898680"/>
                    </a:ext>
                  </a:extLst>
                </a:gridCol>
                <a:gridCol w="1754901">
                  <a:extLst>
                    <a:ext uri="{9D8B030D-6E8A-4147-A177-3AD203B41FA5}">
                      <a16:colId xmlns:a16="http://schemas.microsoft.com/office/drawing/2014/main" val="369804976"/>
                    </a:ext>
                  </a:extLst>
                </a:gridCol>
              </a:tblGrid>
              <a:tr h="549101">
                <a:tc>
                  <a:txBody>
                    <a:bodyPr/>
                    <a:lstStyle/>
                    <a:p>
                      <a:pPr marL="0" lvl="0" indent="0" algn="ctr" rtl="0">
                        <a:spcBef>
                          <a:spcPts val="0"/>
                        </a:spcBef>
                        <a:spcAft>
                          <a:spcPts val="0"/>
                        </a:spcAft>
                        <a:buNone/>
                      </a:pPr>
                      <a:r>
                        <a:rPr lang="en-US" sz="1800" b="1" dirty="0">
                          <a:solidFill>
                            <a:srgbClr val="FFFFFF"/>
                          </a:solidFill>
                        </a:rPr>
                        <a:t>ECONOMICS</a:t>
                      </a:r>
                      <a:endParaRPr sz="1800" b="1" dirty="0">
                        <a:solidFill>
                          <a:srgbClr val="FFFFFF"/>
                        </a:solidFill>
                      </a:endParaRPr>
                    </a:p>
                  </a:txBody>
                  <a:tcPr marL="91425" marR="91425" marT="91425" marB="91425" anchor="ctr">
                    <a:solidFill>
                      <a:srgbClr val="000000"/>
                    </a:solidFill>
                  </a:tcPr>
                </a:tc>
                <a:tc>
                  <a:txBody>
                    <a:bodyPr/>
                    <a:lstStyle/>
                    <a:p>
                      <a:pPr marL="0" lvl="0" indent="0" algn="ctr" rtl="0">
                        <a:spcBef>
                          <a:spcPts val="0"/>
                        </a:spcBef>
                        <a:spcAft>
                          <a:spcPts val="0"/>
                        </a:spcAft>
                        <a:buNone/>
                      </a:pPr>
                      <a:r>
                        <a:rPr lang="en-US" sz="1800" b="1" dirty="0">
                          <a:solidFill>
                            <a:srgbClr val="FFFFFF"/>
                          </a:solidFill>
                        </a:rPr>
                        <a:t>BUSINESS</a:t>
                      </a:r>
                      <a:endParaRPr sz="1800" b="1" dirty="0">
                        <a:solidFill>
                          <a:srgbClr val="FFFFFF"/>
                        </a:solidFill>
                      </a:endParaRPr>
                    </a:p>
                  </a:txBody>
                  <a:tcPr marL="91425" marR="91425" marT="91425" marB="91425" anchor="ctr">
                    <a:solidFill>
                      <a:srgbClr val="000000"/>
                    </a:solidFill>
                  </a:tcPr>
                </a:tc>
                <a:tc>
                  <a:txBody>
                    <a:bodyPr/>
                    <a:lstStyle/>
                    <a:p>
                      <a:pPr marL="0" lvl="0" indent="0" algn="ctr" rtl="0">
                        <a:spcBef>
                          <a:spcPts val="0"/>
                        </a:spcBef>
                        <a:spcAft>
                          <a:spcPts val="0"/>
                        </a:spcAft>
                        <a:buNone/>
                      </a:pPr>
                      <a:r>
                        <a:rPr lang="en-US" sz="1800" b="1" dirty="0">
                          <a:solidFill>
                            <a:srgbClr val="FFFFFF"/>
                          </a:solidFill>
                        </a:rPr>
                        <a:t>DESIGN</a:t>
                      </a:r>
                      <a:endParaRPr sz="1800" b="1" dirty="0">
                        <a:solidFill>
                          <a:srgbClr val="FFFFFF"/>
                        </a:solidFill>
                      </a:endParaRPr>
                    </a:p>
                  </a:txBody>
                  <a:tcPr marL="91425" marR="91425" marT="91425" marB="91425" anchor="ctr">
                    <a:solidFill>
                      <a:srgbClr val="000000"/>
                    </a:solidFill>
                  </a:tcPr>
                </a:tc>
                <a:tc>
                  <a:txBody>
                    <a:bodyPr/>
                    <a:lstStyle/>
                    <a:p>
                      <a:pPr marL="0" lvl="0" indent="0" algn="ctr" rtl="0">
                        <a:spcBef>
                          <a:spcPts val="0"/>
                        </a:spcBef>
                        <a:spcAft>
                          <a:spcPts val="0"/>
                        </a:spcAft>
                        <a:buNone/>
                      </a:pPr>
                      <a:r>
                        <a:rPr lang="en-US" sz="1800" b="1" dirty="0">
                          <a:solidFill>
                            <a:srgbClr val="FFFFFF"/>
                          </a:solidFill>
                        </a:rPr>
                        <a:t>PANELS +</a:t>
                      </a:r>
                    </a:p>
                    <a:p>
                      <a:pPr marL="0" lvl="0" indent="0" algn="ctr" rtl="0">
                        <a:spcBef>
                          <a:spcPts val="0"/>
                        </a:spcBef>
                        <a:spcAft>
                          <a:spcPts val="0"/>
                        </a:spcAft>
                        <a:buNone/>
                      </a:pPr>
                      <a:r>
                        <a:rPr lang="en-US" sz="1800" b="1" dirty="0">
                          <a:solidFill>
                            <a:srgbClr val="FFFFFF"/>
                          </a:solidFill>
                        </a:rPr>
                        <a:t>Final Project</a:t>
                      </a:r>
                      <a:endParaRPr sz="1800" b="1" dirty="0">
                        <a:solidFill>
                          <a:srgbClr val="FFFFFF"/>
                        </a:solidFill>
                      </a:endParaRPr>
                    </a:p>
                  </a:txBody>
                  <a:tcPr marL="91425" marR="91425" marT="91425" marB="91425" anchor="ctr">
                    <a:solidFill>
                      <a:srgbClr val="000000"/>
                    </a:solidFill>
                  </a:tcPr>
                </a:tc>
                <a:extLst>
                  <a:ext uri="{0D108BD9-81ED-4DB2-BD59-A6C34878D82A}">
                    <a16:rowId xmlns:a16="http://schemas.microsoft.com/office/drawing/2014/main" val="10000"/>
                  </a:ext>
                </a:extLst>
              </a:tr>
              <a:tr h="2552873">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1"/>
                  </a:ext>
                </a:extLst>
              </a:tr>
            </a:tbl>
          </a:graphicData>
        </a:graphic>
      </p:graphicFrame>
      <p:sp>
        <p:nvSpPr>
          <p:cNvPr id="5" name="Google Shape;404;p63">
            <a:extLst>
              <a:ext uri="{FF2B5EF4-FFF2-40B4-BE49-F238E27FC236}">
                <a16:creationId xmlns:a16="http://schemas.microsoft.com/office/drawing/2014/main" id="{9C4014C0-9A51-490A-A8FE-DAB1B6AE9BDF}"/>
              </a:ext>
            </a:extLst>
          </p:cNvPr>
          <p:cNvSpPr txBox="1"/>
          <p:nvPr/>
        </p:nvSpPr>
        <p:spPr>
          <a:xfrm>
            <a:off x="131695" y="1577197"/>
            <a:ext cx="2804050" cy="3031569"/>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ECON 1-2 Green Buildings</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ECON 3    Healthy Buildings</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ECON 4    Green Cities</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ECON 5</a:t>
            </a:r>
            <a:r>
              <a:rPr kumimoji="0" lang="en-US" altLang="zh-CN"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-7</a:t>
            </a: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 Climate</a:t>
            </a:r>
            <a:r>
              <a:rPr kumimoji="0" lang="zh-CN" alt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 </a:t>
            </a:r>
            <a:r>
              <a:rPr kumimoji="0" lang="en-US" altLang="zh-CN"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and</a:t>
            </a:r>
            <a:r>
              <a:rPr kumimoji="0" lang="zh-CN" alt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 </a:t>
            </a:r>
            <a:r>
              <a:rPr kumimoji="0" lang="en-US" altLang="zh-CN"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RE</a:t>
            </a:r>
            <a:endPar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endParaRP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ECON </a:t>
            </a:r>
            <a:r>
              <a:rPr kumimoji="0" lang="en-US" altLang="zh-CN"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8</a:t>
            </a:r>
            <a:r>
              <a:rPr kumimoji="0" lang="en-US" sz="100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    Policy</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ECON </a:t>
            </a:r>
            <a:r>
              <a:rPr kumimoji="0" lang="en-US" altLang="zh-CN"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9</a:t>
            </a: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  </a:t>
            </a:r>
            <a:r>
              <a:rPr kumimoji="0" lang="zh-CN" alt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  </a:t>
            </a: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Asset-level Financing</a:t>
            </a:r>
          </a:p>
          <a:p>
            <a:pPr marL="457200">
              <a:spcBef>
                <a:spcPts val="1000"/>
              </a:spcBef>
              <a:defRPr/>
            </a:pP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ECON </a:t>
            </a:r>
            <a:r>
              <a:rPr lang="en-US" altLang="zh-CN" sz="1000" b="1" dirty="0">
                <a:solidFill>
                  <a:srgbClr val="9D0405"/>
                </a:solidFill>
                <a:latin typeface="Libre Baskerville"/>
                <a:ea typeface="Libre Baskerville"/>
                <a:cs typeface="Libre Baskerville"/>
                <a:sym typeface="Libre Baskerville"/>
              </a:rPr>
              <a:t>10</a:t>
            </a:r>
            <a:r>
              <a:rPr kumimoji="0" lang="zh-CN" alt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  </a:t>
            </a: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 Portfolio-level </a:t>
            </a:r>
            <a:r>
              <a:rPr lang="en-US" sz="1000" b="1" dirty="0">
                <a:solidFill>
                  <a:srgbClr val="9D0405"/>
                </a:solidFill>
                <a:latin typeface="Libre Baskerville"/>
                <a:sym typeface="Libre Baskerville"/>
              </a:rPr>
              <a:t>Financing </a:t>
            </a:r>
          </a:p>
          <a:p>
            <a:pPr marL="457200">
              <a:spcBef>
                <a:spcPts val="1000"/>
              </a:spcBef>
              <a:defRPr/>
            </a:pPr>
            <a:r>
              <a:rPr lang="en-US" sz="1000" b="1" dirty="0">
                <a:solidFill>
                  <a:srgbClr val="9D0405"/>
                </a:solidFill>
                <a:latin typeface="Libre Baskerville"/>
                <a:sym typeface="Libre Baskerville"/>
              </a:rPr>
              <a:t>ECON </a:t>
            </a:r>
            <a:r>
              <a:rPr lang="en-US" altLang="zh-CN" sz="1000" b="1" dirty="0">
                <a:solidFill>
                  <a:srgbClr val="9D0405"/>
                </a:solidFill>
                <a:latin typeface="Libre Baskerville"/>
                <a:sym typeface="Libre Baskerville"/>
              </a:rPr>
              <a:t>11</a:t>
            </a:r>
            <a:r>
              <a:rPr lang="zh-CN" altLang="en-US" sz="1000" b="1" dirty="0">
                <a:solidFill>
                  <a:srgbClr val="9D0405"/>
                </a:solidFill>
                <a:latin typeface="Libre Baskerville"/>
                <a:sym typeface="Libre Baskerville"/>
              </a:rPr>
              <a:t>  </a:t>
            </a:r>
            <a:r>
              <a:rPr lang="en-US" altLang="zh-CN" sz="1000" b="1" dirty="0">
                <a:solidFill>
                  <a:srgbClr val="9D0405"/>
                </a:solidFill>
                <a:latin typeface="Libre Baskerville"/>
                <a:sym typeface="Libre Baskerville"/>
              </a:rPr>
              <a:t>Broader</a:t>
            </a:r>
            <a:r>
              <a:rPr lang="zh-CN" altLang="en-US" sz="1000" b="1" dirty="0">
                <a:solidFill>
                  <a:srgbClr val="9D0405"/>
                </a:solidFill>
                <a:latin typeface="Libre Baskerville"/>
                <a:sym typeface="Libre Baskerville"/>
              </a:rPr>
              <a:t> </a:t>
            </a:r>
            <a:r>
              <a:rPr lang="en-US" altLang="zh-CN" sz="1000" b="1" dirty="0">
                <a:solidFill>
                  <a:srgbClr val="9D0405"/>
                </a:solidFill>
                <a:latin typeface="Libre Baskerville"/>
                <a:sym typeface="Libre Baskerville"/>
              </a:rPr>
              <a:t>capital</a:t>
            </a:r>
            <a:r>
              <a:rPr lang="zh-CN" altLang="en-US" sz="1000" b="1" dirty="0">
                <a:solidFill>
                  <a:srgbClr val="9D0405"/>
                </a:solidFill>
                <a:latin typeface="Libre Baskerville"/>
                <a:sym typeface="Libre Baskerville"/>
              </a:rPr>
              <a:t> </a:t>
            </a:r>
            <a:r>
              <a:rPr lang="en-US" altLang="zh-CN" sz="1000" b="1" dirty="0">
                <a:solidFill>
                  <a:srgbClr val="9D0405"/>
                </a:solidFill>
                <a:latin typeface="Libre Baskerville"/>
                <a:sym typeface="Libre Baskerville"/>
              </a:rPr>
              <a:t>market</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000" b="1" i="0" u="none" strike="noStrike" kern="0" cap="none" spc="0" normalizeH="0" baseline="0" noProof="0" dirty="0">
              <a:ln>
                <a:noFill/>
              </a:ln>
              <a:solidFill>
                <a:srgbClr val="674EA7"/>
              </a:solidFill>
              <a:effectLst/>
              <a:uLnTx/>
              <a:uFillTx/>
              <a:latin typeface="Libre Baskerville"/>
              <a:ea typeface="Libre Baskerville"/>
              <a:cs typeface="Libre Baskerville"/>
              <a:sym typeface="Libre Baskerville"/>
            </a:endParaRPr>
          </a:p>
        </p:txBody>
      </p:sp>
      <p:sp>
        <p:nvSpPr>
          <p:cNvPr id="9" name="Google Shape;404;p63">
            <a:extLst>
              <a:ext uri="{FF2B5EF4-FFF2-40B4-BE49-F238E27FC236}">
                <a16:creationId xmlns:a16="http://schemas.microsoft.com/office/drawing/2014/main" id="{570310FD-654F-4676-B6A9-E2C0AB309AA4}"/>
              </a:ext>
            </a:extLst>
          </p:cNvPr>
          <p:cNvSpPr txBox="1"/>
          <p:nvPr/>
        </p:nvSpPr>
        <p:spPr>
          <a:xfrm>
            <a:off x="2550953" y="1628492"/>
            <a:ext cx="2558278" cy="2213396"/>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BUS 1     Winthrop Center</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BUS 2     425 Park Ave</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chemeClr val="tx2">
                    <a:lumMod val="75000"/>
                  </a:schemeClr>
                </a:solidFill>
                <a:effectLst/>
                <a:uLnTx/>
                <a:uFillTx/>
                <a:latin typeface="Libre Baskerville"/>
                <a:ea typeface="Libre Baskerville"/>
                <a:cs typeface="Libre Baskerville"/>
                <a:sym typeface="Libre Baskerville"/>
              </a:rPr>
              <a:t>BUS 3      EDGE</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BUS 4     Taurus</a:t>
            </a:r>
          </a:p>
          <a:p>
            <a:pPr marL="457200" lvl="0">
              <a:spcBef>
                <a:spcPts val="1000"/>
              </a:spcBef>
              <a:defRPr/>
            </a:pPr>
            <a:r>
              <a:rPr kumimoji="0" lang="en-US" sz="105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BUS </a:t>
            </a:r>
            <a:r>
              <a:rPr lang="en-US" sz="1050" b="1" dirty="0">
                <a:solidFill>
                  <a:srgbClr val="9D0405"/>
                </a:solidFill>
                <a:latin typeface="Libre Baskerville"/>
                <a:ea typeface="Libre Baskerville"/>
                <a:cs typeface="Libre Baskerville"/>
                <a:sym typeface="Libre Baskerville"/>
              </a:rPr>
              <a:t>5      Boston Properties</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050" b="1" i="0" u="none" strike="noStrike" kern="0" cap="none" spc="0" normalizeH="0" baseline="0" noProof="0" dirty="0">
              <a:ln>
                <a:noFill/>
              </a:ln>
              <a:solidFill>
                <a:srgbClr val="674EA7"/>
              </a:solidFill>
              <a:effectLst/>
              <a:uLnTx/>
              <a:uFillTx/>
              <a:latin typeface="Libre Baskerville"/>
              <a:ea typeface="Libre Baskerville"/>
              <a:cs typeface="Libre Baskerville"/>
              <a:sym typeface="Libre Baskerville"/>
            </a:endParaRP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sz="1050" b="1" i="0" u="none" strike="noStrike" kern="0" cap="none" spc="0" normalizeH="0" baseline="0" noProof="0" dirty="0">
              <a:ln>
                <a:noFill/>
              </a:ln>
              <a:solidFill>
                <a:srgbClr val="674EA7"/>
              </a:solidFill>
              <a:effectLst/>
              <a:uLnTx/>
              <a:uFillTx/>
              <a:latin typeface="Libre Baskerville"/>
              <a:ea typeface="Libre Baskerville"/>
              <a:cs typeface="Libre Baskerville"/>
              <a:sym typeface="Libre Baskerville"/>
            </a:endParaRPr>
          </a:p>
        </p:txBody>
      </p:sp>
      <p:sp>
        <p:nvSpPr>
          <p:cNvPr id="11" name="Google Shape;404;p63">
            <a:extLst>
              <a:ext uri="{FF2B5EF4-FFF2-40B4-BE49-F238E27FC236}">
                <a16:creationId xmlns:a16="http://schemas.microsoft.com/office/drawing/2014/main" id="{B3EFC6AE-2833-4C77-8D34-B788322EFB4B}"/>
              </a:ext>
            </a:extLst>
          </p:cNvPr>
          <p:cNvSpPr txBox="1"/>
          <p:nvPr/>
        </p:nvSpPr>
        <p:spPr>
          <a:xfrm>
            <a:off x="4697707" y="1621208"/>
            <a:ext cx="2433254" cy="1805592"/>
          </a:xfrm>
          <a:prstGeom prst="rect">
            <a:avLst/>
          </a:prstGeom>
          <a:noFill/>
          <a:ln>
            <a:noFill/>
          </a:ln>
        </p:spPr>
        <p:txBody>
          <a:bodyPr spcFirstLastPara="1" wrap="square" lIns="91425" tIns="91425" rIns="91425" bIns="91425" anchor="t" anchorCtr="0">
            <a:spAutoFit/>
          </a:bodyPr>
          <a:lstStyle/>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DES 1   </a:t>
            </a: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Building and Urban Design Strategies</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DES 2   </a:t>
            </a: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Operation and Data Management</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r>
              <a:rPr kumimoji="0" lang="en-US" sz="105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DES 3   </a:t>
            </a:r>
            <a:r>
              <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rPr>
              <a:t>Process and Modeling</a:t>
            </a:r>
          </a:p>
          <a:p>
            <a:pPr marL="457200" marR="0" lvl="0" indent="0" algn="l" defTabSz="914400" rtl="0" eaLnBrk="1" fontAlgn="auto" latinLnBrk="0" hangingPunct="1">
              <a:lnSpc>
                <a:spcPct val="100000"/>
              </a:lnSpc>
              <a:spcBef>
                <a:spcPts val="1000"/>
              </a:spcBef>
              <a:spcAft>
                <a:spcPts val="0"/>
              </a:spcAft>
              <a:buClr>
                <a:srgbClr val="000000"/>
              </a:buClr>
              <a:buSzTx/>
              <a:buFont typeface="Arial"/>
              <a:buNone/>
              <a:tabLst/>
              <a:defRPr/>
            </a:pPr>
            <a:endParaRPr kumimoji="0" lang="en-US" sz="1050" b="1" i="0" u="none" strike="noStrike" kern="0" cap="none" spc="0" normalizeH="0" baseline="0" noProof="0" dirty="0">
              <a:ln>
                <a:noFill/>
              </a:ln>
              <a:solidFill>
                <a:srgbClr val="674EA7"/>
              </a:solidFill>
              <a:effectLst/>
              <a:uLnTx/>
              <a:uFillTx/>
              <a:latin typeface="Libre Baskerville"/>
              <a:ea typeface="Libre Baskerville"/>
              <a:cs typeface="Libre Baskerville"/>
              <a:sym typeface="Libre Baskerville"/>
            </a:endParaRPr>
          </a:p>
        </p:txBody>
      </p:sp>
      <p:sp>
        <p:nvSpPr>
          <p:cNvPr id="3" name="TextBox 2">
            <a:extLst>
              <a:ext uri="{FF2B5EF4-FFF2-40B4-BE49-F238E27FC236}">
                <a16:creationId xmlns:a16="http://schemas.microsoft.com/office/drawing/2014/main" id="{AB8C63BE-9828-46F6-F439-62C7E14E64C6}"/>
              </a:ext>
            </a:extLst>
          </p:cNvPr>
          <p:cNvSpPr txBox="1"/>
          <p:nvPr/>
        </p:nvSpPr>
        <p:spPr>
          <a:xfrm>
            <a:off x="6571527" y="1785392"/>
            <a:ext cx="2218512" cy="836126"/>
          </a:xfrm>
          <a:prstGeom prst="rect">
            <a:avLst/>
          </a:prstGeom>
          <a:noFill/>
        </p:spPr>
        <p:txBody>
          <a:bodyPr wrap="square">
            <a:spAutoFit/>
          </a:bodyPr>
          <a:lstStyle/>
          <a:p>
            <a:pPr marL="457200" lvl="0">
              <a:spcBef>
                <a:spcPts val="1000"/>
              </a:spcBef>
              <a:defRPr/>
            </a:pPr>
            <a:r>
              <a:rPr lang="en-US" sz="1000" b="1" dirty="0">
                <a:solidFill>
                  <a:srgbClr val="9D0405"/>
                </a:solidFill>
                <a:latin typeface="Libre Baskerville"/>
                <a:ea typeface="Libre Baskerville"/>
                <a:cs typeface="Libre Baskerville"/>
                <a:sym typeface="Libre Baskerville"/>
              </a:rPr>
              <a:t>P 1      Green Transition and Data Strategy</a:t>
            </a:r>
          </a:p>
          <a:p>
            <a:pPr marL="457200" lvl="0">
              <a:spcBef>
                <a:spcPts val="1000"/>
              </a:spcBef>
              <a:defRPr/>
            </a:pPr>
            <a:r>
              <a:rPr lang="en-US" sz="1000" b="1" dirty="0">
                <a:solidFill>
                  <a:srgbClr val="9D0405"/>
                </a:solidFill>
                <a:latin typeface="Libre Baskerville"/>
                <a:ea typeface="Libre Baskerville"/>
                <a:cs typeface="Libre Baskerville"/>
                <a:sym typeface="Libre Baskerville"/>
              </a:rPr>
              <a:t>P 2      ESG Performance  </a:t>
            </a:r>
            <a:endPar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endParaRPr>
          </a:p>
        </p:txBody>
      </p:sp>
      <p:sp>
        <p:nvSpPr>
          <p:cNvPr id="6" name="TextBox 5">
            <a:extLst>
              <a:ext uri="{FF2B5EF4-FFF2-40B4-BE49-F238E27FC236}">
                <a16:creationId xmlns:a16="http://schemas.microsoft.com/office/drawing/2014/main" id="{70B918E6-FED6-0D4E-0AE1-9E9FEFC5FA2F}"/>
              </a:ext>
            </a:extLst>
          </p:cNvPr>
          <p:cNvSpPr txBox="1"/>
          <p:nvPr/>
        </p:nvSpPr>
        <p:spPr>
          <a:xfrm>
            <a:off x="6546376" y="3004420"/>
            <a:ext cx="2218512" cy="246221"/>
          </a:xfrm>
          <a:prstGeom prst="rect">
            <a:avLst/>
          </a:prstGeom>
          <a:noFill/>
        </p:spPr>
        <p:txBody>
          <a:bodyPr wrap="square">
            <a:spAutoFit/>
          </a:bodyPr>
          <a:lstStyle/>
          <a:p>
            <a:pPr marL="457200" lvl="0">
              <a:spcBef>
                <a:spcPts val="1000"/>
              </a:spcBef>
              <a:defRPr/>
            </a:pPr>
            <a:r>
              <a:rPr lang="en-US" sz="1000" b="1" dirty="0">
                <a:solidFill>
                  <a:srgbClr val="9D0405"/>
                </a:solidFill>
                <a:latin typeface="Libre Baskerville"/>
                <a:ea typeface="Libre Baskerville"/>
                <a:cs typeface="Libre Baskerville"/>
                <a:sym typeface="Libre Baskerville"/>
              </a:rPr>
              <a:t>Final Project</a:t>
            </a:r>
            <a:endParaRPr kumimoji="0" lang="en-US" sz="1000" b="1" i="0" u="none" strike="noStrike" kern="0" cap="none" spc="0" normalizeH="0" baseline="0" noProof="0" dirty="0">
              <a:ln>
                <a:noFill/>
              </a:ln>
              <a:solidFill>
                <a:srgbClr val="9D0405"/>
              </a:solidFill>
              <a:effectLst/>
              <a:uLnTx/>
              <a:uFillTx/>
              <a:latin typeface="Libre Baskerville"/>
              <a:ea typeface="Libre Baskerville"/>
              <a:cs typeface="Libre Baskerville"/>
              <a:sym typeface="Libre Baskerville"/>
            </a:endParaRPr>
          </a:p>
        </p:txBody>
      </p:sp>
      <p:pic>
        <p:nvPicPr>
          <p:cNvPr id="8" name="Picture 7">
            <a:extLst>
              <a:ext uri="{FF2B5EF4-FFF2-40B4-BE49-F238E27FC236}">
                <a16:creationId xmlns:a16="http://schemas.microsoft.com/office/drawing/2014/main" id="{645F69CF-0750-DEEA-7FCD-1BF380543913}"/>
              </a:ext>
            </a:extLst>
          </p:cNvPr>
          <p:cNvPicPr>
            <a:picLocks noChangeAspect="1"/>
          </p:cNvPicPr>
          <p:nvPr/>
        </p:nvPicPr>
        <p:blipFill>
          <a:blip r:embed="rId3"/>
          <a:stretch>
            <a:fillRect/>
          </a:stretch>
        </p:blipFill>
        <p:spPr>
          <a:xfrm>
            <a:off x="5536818" y="3209872"/>
            <a:ext cx="899051" cy="899051"/>
          </a:xfrm>
          <a:prstGeom prst="rect">
            <a:avLst/>
          </a:prstGeom>
        </p:spPr>
      </p:pic>
      <p:sp>
        <p:nvSpPr>
          <p:cNvPr id="10" name="TextBox 9">
            <a:extLst>
              <a:ext uri="{FF2B5EF4-FFF2-40B4-BE49-F238E27FC236}">
                <a16:creationId xmlns:a16="http://schemas.microsoft.com/office/drawing/2014/main" id="{A87E11FD-0212-34D5-6177-895617DFD7C7}"/>
              </a:ext>
            </a:extLst>
          </p:cNvPr>
          <p:cNvSpPr txBox="1"/>
          <p:nvPr/>
        </p:nvSpPr>
        <p:spPr>
          <a:xfrm>
            <a:off x="5287524" y="4213935"/>
            <a:ext cx="1539225" cy="784830"/>
          </a:xfrm>
          <a:prstGeom prst="rect">
            <a:avLst/>
          </a:prstGeom>
          <a:noFill/>
        </p:spPr>
        <p:txBody>
          <a:bodyPr wrap="square" rtlCol="0">
            <a:spAutoFit/>
          </a:bodyPr>
          <a:lstStyle/>
          <a:p>
            <a:pPr algn="ctr"/>
            <a:r>
              <a:rPr lang="en-US" altLang="zh-CN" sz="900" b="1" dirty="0">
                <a:latin typeface="Baskerville" panose="02020502070401020303"/>
              </a:rPr>
              <a:t>Carlos Davila</a:t>
            </a:r>
          </a:p>
          <a:p>
            <a:pPr algn="ctr"/>
            <a:r>
              <a:rPr lang="en-US" altLang="zh-CN" sz="900" b="1" dirty="0">
                <a:latin typeface="Baskerville" panose="02020502070401020303"/>
              </a:rPr>
              <a:t>(guest-instructor)</a:t>
            </a:r>
          </a:p>
          <a:p>
            <a:pPr algn="ctr"/>
            <a:endParaRPr lang="en-US" altLang="zh-CN" sz="900" b="1" dirty="0">
              <a:latin typeface="Baskerville" panose="02020502070401020303"/>
            </a:endParaRPr>
          </a:p>
          <a:p>
            <a:r>
              <a:rPr lang="en-US" altLang="zh-CN" sz="900" dirty="0">
                <a:latin typeface="Baskerville" panose="02020502070401020303"/>
              </a:rPr>
              <a:t>Environmental Performance Director at KPF New York</a:t>
            </a:r>
          </a:p>
        </p:txBody>
      </p:sp>
      <p:pic>
        <p:nvPicPr>
          <p:cNvPr id="13" name="Picture 12" descr="A person with a beard smiling&#10;&#10;Description automatically generated with low confidence">
            <a:extLst>
              <a:ext uri="{FF2B5EF4-FFF2-40B4-BE49-F238E27FC236}">
                <a16:creationId xmlns:a16="http://schemas.microsoft.com/office/drawing/2014/main" id="{77EF108B-66CD-9282-2C41-4A95BA6C9CAF}"/>
              </a:ext>
            </a:extLst>
          </p:cNvPr>
          <p:cNvPicPr>
            <a:picLocks noChangeAspect="1"/>
          </p:cNvPicPr>
          <p:nvPr/>
        </p:nvPicPr>
        <p:blipFill>
          <a:blip r:embed="rId4"/>
          <a:stretch>
            <a:fillRect/>
          </a:stretch>
        </p:blipFill>
        <p:spPr>
          <a:xfrm>
            <a:off x="7403736" y="3241600"/>
            <a:ext cx="899051" cy="899051"/>
          </a:xfrm>
          <a:prstGeom prst="rect">
            <a:avLst/>
          </a:prstGeom>
        </p:spPr>
      </p:pic>
      <p:sp>
        <p:nvSpPr>
          <p:cNvPr id="14" name="TextBox 13">
            <a:extLst>
              <a:ext uri="{FF2B5EF4-FFF2-40B4-BE49-F238E27FC236}">
                <a16:creationId xmlns:a16="http://schemas.microsoft.com/office/drawing/2014/main" id="{A364E71B-8287-0BF3-48CF-3EF904D4647F}"/>
              </a:ext>
            </a:extLst>
          </p:cNvPr>
          <p:cNvSpPr txBox="1"/>
          <p:nvPr/>
        </p:nvSpPr>
        <p:spPr>
          <a:xfrm>
            <a:off x="6991375" y="4202020"/>
            <a:ext cx="1928127" cy="923330"/>
          </a:xfrm>
          <a:prstGeom prst="rect">
            <a:avLst/>
          </a:prstGeom>
          <a:noFill/>
        </p:spPr>
        <p:txBody>
          <a:bodyPr wrap="square" rtlCol="0">
            <a:spAutoFit/>
          </a:bodyPr>
          <a:lstStyle/>
          <a:p>
            <a:pPr algn="ctr"/>
            <a:r>
              <a:rPr lang="en-US" altLang="zh-CN" sz="900" b="1" dirty="0">
                <a:latin typeface="Baskerville" panose="02020502070401020303"/>
              </a:rPr>
              <a:t>Charles Steelman</a:t>
            </a:r>
          </a:p>
          <a:p>
            <a:pPr algn="ctr"/>
            <a:r>
              <a:rPr lang="en-US" altLang="zh-CN" sz="900" b="1" dirty="0">
                <a:latin typeface="Baskerville" panose="02020502070401020303"/>
              </a:rPr>
              <a:t>(guest-instructor)</a:t>
            </a:r>
          </a:p>
          <a:p>
            <a:pPr algn="ctr"/>
            <a:endParaRPr lang="en-US" altLang="zh-CN" sz="900" b="1" dirty="0">
              <a:latin typeface="Baskerville" panose="02020502070401020303"/>
            </a:endParaRPr>
          </a:p>
          <a:p>
            <a:r>
              <a:rPr lang="en-US" altLang="zh-CN" sz="900" dirty="0">
                <a:latin typeface="Baskerville" panose="02020502070401020303"/>
              </a:rPr>
              <a:t>MSRED 2016 Graduate, MIT; </a:t>
            </a:r>
          </a:p>
          <a:p>
            <a:r>
              <a:rPr lang="en-US" altLang="zh-CN" sz="900" dirty="0">
                <a:latin typeface="Baskerville" panose="02020502070401020303"/>
              </a:rPr>
              <a:t>Co-Founder and Partner, Cobalt Development Partners </a:t>
            </a:r>
          </a:p>
        </p:txBody>
      </p:sp>
      <p:sp>
        <p:nvSpPr>
          <p:cNvPr id="2" name="TextBox 1"/>
          <p:cNvSpPr txBox="1"/>
          <p:nvPr/>
        </p:nvSpPr>
        <p:spPr>
          <a:xfrm>
            <a:off x="153998" y="4218643"/>
            <a:ext cx="7915274" cy="646331"/>
          </a:xfrm>
          <a:prstGeom prst="rect">
            <a:avLst/>
          </a:prstGeom>
          <a:noFill/>
        </p:spPr>
        <p:txBody>
          <a:bodyPr wrap="square" rtlCol="0">
            <a:spAutoFit/>
          </a:bodyPr>
          <a:lstStyle/>
          <a:p>
            <a:r>
              <a:rPr lang="en-US" sz="1200" dirty="0" smtClean="0">
                <a:latin typeface="Baskerville Old Face" panose="02020602080505020303" pitchFamily="18" charset="0"/>
              </a:rPr>
              <a:t>Left: </a:t>
            </a:r>
            <a:r>
              <a:rPr lang="en-US" sz="1200" dirty="0">
                <a:latin typeface="Baskerville Old Face" panose="02020602080505020303" pitchFamily="18" charset="0"/>
              </a:rPr>
              <a:t>© </a:t>
            </a:r>
            <a:r>
              <a:rPr lang="en-US" sz="1200" dirty="0" smtClean="0">
                <a:latin typeface="Baskerville Old Face" panose="02020602080505020303" pitchFamily="18" charset="0"/>
              </a:rPr>
              <a:t> Carlos Davila; right © </a:t>
            </a:r>
            <a:r>
              <a:rPr lang="en-US" sz="1200" dirty="0">
                <a:latin typeface="Baskerville Old Face" panose="02020602080505020303" pitchFamily="18" charset="0"/>
              </a:rPr>
              <a:t>Charles </a:t>
            </a:r>
            <a:r>
              <a:rPr lang="en-US" sz="1200" dirty="0" err="1">
                <a:latin typeface="Baskerville Old Face" panose="02020602080505020303" pitchFamily="18" charset="0"/>
              </a:rPr>
              <a:t>Steelman</a:t>
            </a:r>
            <a:r>
              <a:rPr lang="en-US" sz="1200" dirty="0">
                <a:latin typeface="Baskerville Old Face" panose="02020602080505020303" pitchFamily="18" charset="0"/>
              </a:rPr>
              <a:t>. All rights reserved. This content </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rPr>
              <a:t>is </a:t>
            </a:r>
            <a:r>
              <a:rPr lang="en-US" sz="1200" dirty="0">
                <a:latin typeface="Baskerville Old Face" panose="02020602080505020303" pitchFamily="18" charset="0"/>
              </a:rPr>
              <a:t>excluded from our Creative Commons license. For more information, see </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hlinkClick r:id="rId5"/>
              </a:rPr>
              <a:t>https</a:t>
            </a:r>
            <a:r>
              <a:rPr lang="en-US" sz="1200" dirty="0">
                <a:latin typeface="Baskerville Old Face" panose="02020602080505020303" pitchFamily="18" charset="0"/>
                <a:hlinkClick r:id="rId5"/>
              </a:rPr>
              <a:t>://ocw.mit.edu/help/faq-fair-use</a:t>
            </a:r>
            <a:r>
              <a:rPr lang="en-US" sz="1200" dirty="0" smtClean="0">
                <a:latin typeface="Baskerville Old Face" panose="02020602080505020303" pitchFamily="18" charset="0"/>
                <a:hlinkClick r:id="rId5"/>
              </a:rPr>
              <a:t>/</a:t>
            </a:r>
            <a:r>
              <a:rPr lang="en-US" sz="1200" dirty="0" smtClean="0">
                <a:latin typeface="Baskerville Old Face" panose="02020602080505020303" pitchFamily="18" charset="0"/>
              </a:rPr>
              <a:t>.</a:t>
            </a:r>
            <a:endParaRPr lang="en-US" sz="1200" dirty="0">
              <a:latin typeface="Baskerville Old Face" panose="02020602080505020303" pitchFamily="18" charset="0"/>
            </a:endParaRPr>
          </a:p>
        </p:txBody>
      </p:sp>
    </p:spTree>
    <p:extLst>
      <p:ext uri="{BB962C8B-B14F-4D97-AF65-F5344CB8AC3E}">
        <p14:creationId xmlns:p14="http://schemas.microsoft.com/office/powerpoint/2010/main" val="1820861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D9068-D4C2-7A4A-99E5-2D10D7953E79}"/>
              </a:ext>
            </a:extLst>
          </p:cNvPr>
          <p:cNvSpPr>
            <a:spLocks noGrp="1"/>
          </p:cNvSpPr>
          <p:nvPr>
            <p:ph type="title"/>
          </p:nvPr>
        </p:nvSpPr>
        <p:spPr/>
        <p:txBody>
          <a:bodyPr/>
          <a:lstStyle/>
          <a:p>
            <a:r>
              <a:rPr lang="en-US" b="1" dirty="0">
                <a:latin typeface="Baskerville" panose="02020502070401020303"/>
              </a:rPr>
              <a:t>Climate Risks in Mortgage Markets</a:t>
            </a:r>
            <a:endParaRPr lang="en-US" dirty="0">
              <a:latin typeface="Baskerville" panose="02020502070401020303"/>
            </a:endParaRPr>
          </a:p>
        </p:txBody>
      </p:sp>
      <p:sp>
        <p:nvSpPr>
          <p:cNvPr id="3" name="Text Placeholder 2">
            <a:extLst>
              <a:ext uri="{FF2B5EF4-FFF2-40B4-BE49-F238E27FC236}">
                <a16:creationId xmlns:a16="http://schemas.microsoft.com/office/drawing/2014/main" id="{40F8AC73-2EB4-434E-8AE1-65CB9E49DAB2}"/>
              </a:ext>
            </a:extLst>
          </p:cNvPr>
          <p:cNvSpPr>
            <a:spLocks noGrp="1"/>
          </p:cNvSpPr>
          <p:nvPr>
            <p:ph type="body" sz="quarter" idx="10"/>
          </p:nvPr>
        </p:nvSpPr>
        <p:spPr/>
        <p:txBody>
          <a:bodyPr/>
          <a:lstStyle/>
          <a:p>
            <a:r>
              <a:rPr lang="en-US" dirty="0">
                <a:solidFill>
                  <a:srgbClr val="C00000"/>
                </a:solidFill>
                <a:latin typeface="Baskerville" panose="02020502070401020303"/>
              </a:rPr>
              <a:t>Impact of wildfires on mortgage default and deli</a:t>
            </a:r>
            <a:r>
              <a:rPr lang="en-US" altLang="zh-CN" dirty="0">
                <a:solidFill>
                  <a:srgbClr val="C00000"/>
                </a:solidFill>
                <a:latin typeface="Baskerville" panose="02020502070401020303"/>
              </a:rPr>
              <a:t>nquency</a:t>
            </a:r>
            <a:endParaRPr lang="en-US" dirty="0">
              <a:solidFill>
                <a:srgbClr val="C00000"/>
              </a:solidFill>
              <a:latin typeface="Baskerville" panose="02020502070401020303"/>
            </a:endParaRPr>
          </a:p>
        </p:txBody>
      </p:sp>
      <p:sp>
        <p:nvSpPr>
          <p:cNvPr id="4" name="Content Placeholder 3">
            <a:extLst>
              <a:ext uri="{FF2B5EF4-FFF2-40B4-BE49-F238E27FC236}">
                <a16:creationId xmlns:a16="http://schemas.microsoft.com/office/drawing/2014/main" id="{0EF3C504-0DC1-E742-A4EF-2E903122665A}"/>
              </a:ext>
            </a:extLst>
          </p:cNvPr>
          <p:cNvSpPr>
            <a:spLocks noGrp="1"/>
          </p:cNvSpPr>
          <p:nvPr>
            <p:ph idx="1"/>
          </p:nvPr>
        </p:nvSpPr>
        <p:spPr>
          <a:xfrm>
            <a:off x="539552" y="1131590"/>
            <a:ext cx="4409819" cy="3600400"/>
          </a:xfrm>
        </p:spPr>
        <p:txBody>
          <a:bodyPr>
            <a:normAutofit/>
          </a:bodyPr>
          <a:lstStyle/>
          <a:p>
            <a:r>
              <a:rPr lang="en-US" sz="1800" dirty="0">
                <a:solidFill>
                  <a:schemeClr val="tx1"/>
                </a:solidFill>
                <a:latin typeface="Baskerville" panose="02020502070401020303"/>
              </a:rPr>
              <a:t>Comparison of mortgage performance in fire zones (the treatment group) with that in 1- and 2-mile rings around the fire.</a:t>
            </a:r>
          </a:p>
          <a:p>
            <a:endParaRPr lang="en-US" sz="1800" dirty="0">
              <a:solidFill>
                <a:schemeClr val="tx1"/>
              </a:solidFill>
              <a:latin typeface="Baskerville" panose="02020502070401020303"/>
            </a:endParaRPr>
          </a:p>
          <a:p>
            <a:r>
              <a:rPr lang="en-US" sz="1800" dirty="0">
                <a:solidFill>
                  <a:schemeClr val="tx1"/>
                </a:solidFill>
                <a:latin typeface="Baskerville" panose="02020502070401020303"/>
              </a:rPr>
              <a:t>After a fire, the probability of </a:t>
            </a:r>
            <a:r>
              <a:rPr lang="en-US" sz="1800" b="1" dirty="0">
                <a:solidFill>
                  <a:schemeClr val="tx1"/>
                </a:solidFill>
                <a:latin typeface="Baskerville" panose="02020502070401020303"/>
              </a:rPr>
              <a:t>delinquency</a:t>
            </a:r>
            <a:r>
              <a:rPr lang="en-US" altLang="zh-CN" sz="1800" b="1" dirty="0">
                <a:solidFill>
                  <a:schemeClr val="tx1"/>
                </a:solidFill>
                <a:latin typeface="Baskerville" panose="02020502070401020303"/>
              </a:rPr>
              <a:t>/default</a:t>
            </a:r>
            <a:r>
              <a:rPr lang="en-US" sz="1800" b="1" dirty="0">
                <a:solidFill>
                  <a:schemeClr val="tx1"/>
                </a:solidFill>
                <a:latin typeface="Baskerville" panose="02020502070401020303"/>
              </a:rPr>
              <a:t> increases by 1.03% </a:t>
            </a:r>
            <a:r>
              <a:rPr lang="en-US" sz="1800" dirty="0">
                <a:solidFill>
                  <a:schemeClr val="tx1"/>
                </a:solidFill>
                <a:latin typeface="Baskerville" panose="02020502070401020303"/>
              </a:rPr>
              <a:t>in the treatment group.</a:t>
            </a:r>
          </a:p>
          <a:p>
            <a:endParaRPr lang="en-US" sz="1800" dirty="0">
              <a:solidFill>
                <a:schemeClr val="tx1"/>
              </a:solidFill>
              <a:latin typeface="Baskerville" panose="02020502070401020303"/>
            </a:endParaRPr>
          </a:p>
          <a:p>
            <a:r>
              <a:rPr lang="en-US" sz="1800" dirty="0">
                <a:solidFill>
                  <a:schemeClr val="tx1"/>
                </a:solidFill>
                <a:latin typeface="Baskerville" panose="02020502070401020303"/>
              </a:rPr>
              <a:t>Those increases are larger in small fires where insurance are less coordinated.</a:t>
            </a:r>
          </a:p>
        </p:txBody>
      </p:sp>
      <p:sp>
        <p:nvSpPr>
          <p:cNvPr id="5" name="Text Placeholder 4">
            <a:extLst>
              <a:ext uri="{FF2B5EF4-FFF2-40B4-BE49-F238E27FC236}">
                <a16:creationId xmlns:a16="http://schemas.microsoft.com/office/drawing/2014/main" id="{B51B8EEB-9F3D-EB48-9DB9-AF8A6212D2A9}"/>
              </a:ext>
            </a:extLst>
          </p:cNvPr>
          <p:cNvSpPr>
            <a:spLocks noGrp="1"/>
          </p:cNvSpPr>
          <p:nvPr>
            <p:ph type="body" sz="quarter" idx="12"/>
          </p:nvPr>
        </p:nvSpPr>
        <p:spPr>
          <a:xfrm>
            <a:off x="2451736" y="4604146"/>
            <a:ext cx="6981824" cy="687735"/>
          </a:xfrm>
        </p:spPr>
        <p:txBody>
          <a:bodyPr/>
          <a:lstStyle/>
          <a:p>
            <a:r>
              <a:rPr lang="en-US" sz="900" dirty="0">
                <a:latin typeface="Baskerville Old Face" panose="02020602080505020303" pitchFamily="18" charset="0"/>
              </a:rPr>
              <a:t>Source: </a:t>
            </a:r>
            <a:r>
              <a:rPr lang="en-US" altLang="zh-CN" sz="900" dirty="0" err="1">
                <a:latin typeface="Baskerville Old Face" panose="02020602080505020303" pitchFamily="18" charset="0"/>
              </a:rPr>
              <a:t>Issler</a:t>
            </a:r>
            <a:r>
              <a:rPr lang="en-US" altLang="zh-CN" sz="900" dirty="0">
                <a:latin typeface="Baskerville Old Face" panose="02020602080505020303" pitchFamily="18" charset="0"/>
              </a:rPr>
              <a:t>, P., Stanton, R., Vergara-Alert, C., &amp; Wallace, N. (2020). Mortgage markets with climate-change risk: Evidence from wildfires in California. </a:t>
            </a:r>
            <a:r>
              <a:rPr lang="en-US" altLang="zh-CN" sz="900" i="1" dirty="0">
                <a:latin typeface="Baskerville Old Face" panose="02020602080505020303" pitchFamily="18" charset="0"/>
              </a:rPr>
              <a:t>Available at SSRN 3511843</a:t>
            </a:r>
            <a:r>
              <a:rPr lang="en-US" altLang="zh-CN" sz="900" dirty="0" smtClean="0">
                <a:latin typeface="Baskerville Old Face" panose="02020602080505020303" pitchFamily="18" charset="0"/>
              </a:rPr>
              <a:t>. </a:t>
            </a:r>
            <a:r>
              <a:rPr lang="en-US" sz="900" dirty="0">
                <a:latin typeface="Baskerville Old Face" panose="02020602080505020303" pitchFamily="18" charset="0"/>
              </a:rPr>
              <a:t>© </a:t>
            </a:r>
            <a:r>
              <a:rPr lang="en-US" sz="900" dirty="0" err="1">
                <a:latin typeface="Baskerville Old Face" panose="02020602080505020303" pitchFamily="18" charset="0"/>
              </a:rPr>
              <a:t>Issler</a:t>
            </a:r>
            <a:r>
              <a:rPr lang="en-US" sz="900" dirty="0">
                <a:latin typeface="Baskerville Old Face" panose="02020602080505020303" pitchFamily="18" charset="0"/>
              </a:rPr>
              <a:t> et al. All rights reserved. This content is excluded from our Creative Commons license. For more information, see </a:t>
            </a:r>
            <a:r>
              <a:rPr lang="en-US" sz="900" dirty="0">
                <a:latin typeface="Baskerville Old Face" panose="02020602080505020303" pitchFamily="18" charset="0"/>
                <a:hlinkClick r:id="rId3"/>
              </a:rPr>
              <a:t>https://ocw.mit.edu/help/faq-fair-use</a:t>
            </a:r>
            <a:r>
              <a:rPr lang="en-US" sz="900" dirty="0" smtClean="0">
                <a:latin typeface="Baskerville Old Face" panose="02020602080505020303" pitchFamily="18" charset="0"/>
                <a:hlinkClick r:id="rId3"/>
              </a:rPr>
              <a:t>/</a:t>
            </a:r>
            <a:r>
              <a:rPr lang="en-US" sz="900" dirty="0" smtClean="0">
                <a:latin typeface="Baskerville Old Face" panose="02020602080505020303" pitchFamily="18" charset="0"/>
              </a:rPr>
              <a:t>.</a:t>
            </a:r>
            <a:endParaRPr lang="en-US" sz="900" dirty="0">
              <a:latin typeface="Baskerville Old Face" panose="02020602080505020303" pitchFamily="18" charset="0"/>
            </a:endParaRPr>
          </a:p>
        </p:txBody>
      </p:sp>
      <p:pic>
        <p:nvPicPr>
          <p:cNvPr id="6" name="Picture 5">
            <a:extLst>
              <a:ext uri="{FF2B5EF4-FFF2-40B4-BE49-F238E27FC236}">
                <a16:creationId xmlns:a16="http://schemas.microsoft.com/office/drawing/2014/main" id="{E92F3848-C6B9-2A4B-A19E-007868414C90}"/>
              </a:ext>
            </a:extLst>
          </p:cNvPr>
          <p:cNvPicPr>
            <a:picLocks noChangeAspect="1"/>
          </p:cNvPicPr>
          <p:nvPr/>
        </p:nvPicPr>
        <p:blipFill>
          <a:blip r:embed="rId4"/>
          <a:stretch>
            <a:fillRect/>
          </a:stretch>
        </p:blipFill>
        <p:spPr>
          <a:xfrm>
            <a:off x="5237323" y="1114783"/>
            <a:ext cx="3766576" cy="3506170"/>
          </a:xfrm>
          <a:prstGeom prst="rect">
            <a:avLst/>
          </a:prstGeom>
        </p:spPr>
      </p:pic>
    </p:spTree>
    <p:extLst>
      <p:ext uri="{BB962C8B-B14F-4D97-AF65-F5344CB8AC3E}">
        <p14:creationId xmlns:p14="http://schemas.microsoft.com/office/powerpoint/2010/main" val="3636984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AEF9652-DEA0-AB4D-8F0E-85C954514E15}"/>
              </a:ext>
            </a:extLst>
          </p:cNvPr>
          <p:cNvSpPr>
            <a:spLocks noGrp="1"/>
          </p:cNvSpPr>
          <p:nvPr>
            <p:ph idx="1"/>
          </p:nvPr>
        </p:nvSpPr>
        <p:spPr>
          <a:xfrm>
            <a:off x="80456" y="915566"/>
            <a:ext cx="4827273" cy="3789460"/>
          </a:xfrm>
        </p:spPr>
        <p:txBody>
          <a:bodyPr>
            <a:normAutofit/>
          </a:bodyPr>
          <a:lstStyle/>
          <a:p>
            <a:r>
              <a:rPr lang="en-US" sz="1400" dirty="0">
                <a:solidFill>
                  <a:schemeClr val="tx1"/>
                </a:solidFill>
                <a:latin typeface="Baskerville" panose="02020502070401020303"/>
              </a:rPr>
              <a:t>Hurricane Harvey resulted in significant home price discounts inside the 100-year floodplain.</a:t>
            </a:r>
          </a:p>
          <a:p>
            <a:pPr lvl="1"/>
            <a:r>
              <a:rPr lang="en-US" sz="1300" dirty="0">
                <a:solidFill>
                  <a:schemeClr val="tx1"/>
                </a:solidFill>
                <a:latin typeface="Baskerville" panose="02020502070401020303"/>
              </a:rPr>
              <a:t>Before Harvey, homes inside the flood zone in Harris County, which is home to Houston, sold for 2.3 percent less than those outside the area. After Harvey hit, that discount</a:t>
            </a:r>
            <a:r>
              <a:rPr lang="en-US" sz="1300" b="1" dirty="0">
                <a:solidFill>
                  <a:schemeClr val="tx1"/>
                </a:solidFill>
                <a:latin typeface="Baskerville" panose="02020502070401020303"/>
              </a:rPr>
              <a:t> </a:t>
            </a:r>
            <a:r>
              <a:rPr lang="en-US" sz="1300" dirty="0">
                <a:solidFill>
                  <a:schemeClr val="tx1"/>
                </a:solidFill>
                <a:latin typeface="Baskerville" panose="02020502070401020303"/>
              </a:rPr>
              <a:t>more than doubled to 5.5 percent.</a:t>
            </a:r>
            <a:r>
              <a:rPr lang="en-US" sz="1600" dirty="0">
                <a:solidFill>
                  <a:schemeClr val="tx1"/>
                </a:solidFill>
                <a:latin typeface="Baskerville" panose="02020502070401020303"/>
              </a:rPr>
              <a:t/>
            </a:r>
            <a:br>
              <a:rPr lang="en-US" sz="1600" dirty="0">
                <a:solidFill>
                  <a:schemeClr val="tx1"/>
                </a:solidFill>
                <a:latin typeface="Baskerville" panose="02020502070401020303"/>
              </a:rPr>
            </a:br>
            <a:endParaRPr lang="en-US" sz="1600" dirty="0">
              <a:solidFill>
                <a:schemeClr val="tx1"/>
              </a:solidFill>
              <a:latin typeface="Baskerville" panose="02020502070401020303"/>
            </a:endParaRPr>
          </a:p>
          <a:p>
            <a:r>
              <a:rPr lang="en-US" sz="1400" dirty="0">
                <a:solidFill>
                  <a:schemeClr val="tx1"/>
                </a:solidFill>
                <a:latin typeface="Baskerville" panose="02020502070401020303"/>
              </a:rPr>
              <a:t>Fannie Mae and Freddie Mac, the government-sponsored, taxpayer-backed enterprises that stand behind roughly half of the nation’s $11 trillion in residential mortgages.</a:t>
            </a:r>
          </a:p>
          <a:p>
            <a:pPr lvl="1"/>
            <a:r>
              <a:rPr lang="en-US" sz="1300" dirty="0">
                <a:solidFill>
                  <a:schemeClr val="tx1"/>
                </a:solidFill>
                <a:latin typeface="Baskerville" panose="02020502070401020303"/>
              </a:rPr>
              <a:t>Their willingness to purchase the loans on homes provides local lenders with a steady flow of cash to invest in the community. </a:t>
            </a:r>
          </a:p>
          <a:p>
            <a:endParaRPr lang="en-US" sz="1900" dirty="0">
              <a:solidFill>
                <a:schemeClr val="tx1"/>
              </a:solidFill>
              <a:latin typeface="Baskerville" panose="02020502070401020303"/>
            </a:endParaRPr>
          </a:p>
        </p:txBody>
      </p:sp>
      <p:sp>
        <p:nvSpPr>
          <p:cNvPr id="10" name="Text Placeholder 2">
            <a:extLst>
              <a:ext uri="{FF2B5EF4-FFF2-40B4-BE49-F238E27FC236}">
                <a16:creationId xmlns:a16="http://schemas.microsoft.com/office/drawing/2014/main" id="{8BE7BC7D-F914-A542-9D4E-3789CE59EE70}"/>
              </a:ext>
            </a:extLst>
          </p:cNvPr>
          <p:cNvSpPr>
            <a:spLocks noGrp="1"/>
          </p:cNvSpPr>
          <p:nvPr>
            <p:ph type="body" sz="quarter" idx="10"/>
          </p:nvPr>
        </p:nvSpPr>
        <p:spPr>
          <a:xfrm>
            <a:off x="251520" y="627386"/>
            <a:ext cx="8640960" cy="288180"/>
          </a:xfrm>
        </p:spPr>
        <p:txBody>
          <a:bodyPr/>
          <a:lstStyle/>
          <a:p>
            <a:r>
              <a:rPr lang="en-US" dirty="0">
                <a:solidFill>
                  <a:srgbClr val="C00000"/>
                </a:solidFill>
                <a:latin typeface="Baskerville" panose="02020502070401020303"/>
              </a:rPr>
              <a:t>What is the impact </a:t>
            </a:r>
            <a:r>
              <a:rPr lang="en-US" altLang="zh-CN" dirty="0">
                <a:solidFill>
                  <a:srgbClr val="C00000"/>
                </a:solidFill>
                <a:latin typeface="Baskerville" panose="02020502070401020303"/>
              </a:rPr>
              <a:t>on</a:t>
            </a:r>
            <a:r>
              <a:rPr lang="en-US" dirty="0">
                <a:solidFill>
                  <a:srgbClr val="C00000"/>
                </a:solidFill>
                <a:latin typeface="Baskerville" panose="02020502070401020303"/>
              </a:rPr>
              <a:t> Freddie Mac and Fannie Mae?</a:t>
            </a:r>
          </a:p>
        </p:txBody>
      </p:sp>
      <p:sp>
        <p:nvSpPr>
          <p:cNvPr id="11" name="Title 1">
            <a:extLst>
              <a:ext uri="{FF2B5EF4-FFF2-40B4-BE49-F238E27FC236}">
                <a16:creationId xmlns:a16="http://schemas.microsoft.com/office/drawing/2014/main" id="{1C819D10-C0D0-2C47-8E82-FCB9A3267BD5}"/>
              </a:ext>
            </a:extLst>
          </p:cNvPr>
          <p:cNvSpPr>
            <a:spLocks noGrp="1"/>
          </p:cNvSpPr>
          <p:nvPr>
            <p:ph type="title"/>
          </p:nvPr>
        </p:nvSpPr>
        <p:spPr>
          <a:xfrm>
            <a:off x="251520" y="126927"/>
            <a:ext cx="8892480" cy="576065"/>
          </a:xfrm>
        </p:spPr>
        <p:txBody>
          <a:bodyPr/>
          <a:lstStyle/>
          <a:p>
            <a:r>
              <a:rPr lang="en-US" b="1" dirty="0">
                <a:latin typeface="Baskerville" panose="02020502070401020303"/>
              </a:rPr>
              <a:t>The</a:t>
            </a:r>
            <a:r>
              <a:rPr lang="zh-CN" altLang="en-US" b="1" dirty="0">
                <a:latin typeface="Baskerville" panose="02020502070401020303"/>
              </a:rPr>
              <a:t> </a:t>
            </a:r>
            <a:r>
              <a:rPr lang="en-US" altLang="zh-CN" b="1" dirty="0">
                <a:latin typeface="Baskerville" panose="02020502070401020303"/>
              </a:rPr>
              <a:t>Impact</a:t>
            </a:r>
            <a:r>
              <a:rPr lang="zh-CN" altLang="en-US" b="1" dirty="0">
                <a:latin typeface="Baskerville" panose="02020502070401020303"/>
              </a:rPr>
              <a:t> </a:t>
            </a:r>
            <a:r>
              <a:rPr lang="en-US" altLang="zh-CN" b="1" dirty="0">
                <a:latin typeface="Baskerville" panose="02020502070401020303"/>
              </a:rPr>
              <a:t>on</a:t>
            </a:r>
            <a:r>
              <a:rPr lang="zh-CN" altLang="en-US" b="1" dirty="0">
                <a:latin typeface="Baskerville" panose="02020502070401020303"/>
              </a:rPr>
              <a:t> </a:t>
            </a:r>
            <a:r>
              <a:rPr lang="en-US" altLang="zh-CN" b="1" dirty="0">
                <a:latin typeface="Baskerville" panose="02020502070401020303"/>
              </a:rPr>
              <a:t>Freddie</a:t>
            </a:r>
            <a:r>
              <a:rPr lang="zh-CN" altLang="en-US" b="1" dirty="0">
                <a:latin typeface="Baskerville" panose="02020502070401020303"/>
              </a:rPr>
              <a:t> </a:t>
            </a:r>
            <a:r>
              <a:rPr lang="en-US" altLang="zh-CN" b="1" dirty="0">
                <a:latin typeface="Baskerville" panose="02020502070401020303"/>
              </a:rPr>
              <a:t>Mac</a:t>
            </a:r>
            <a:r>
              <a:rPr lang="zh-CN" altLang="en-US" b="1" dirty="0">
                <a:latin typeface="Baskerville" panose="02020502070401020303"/>
              </a:rPr>
              <a:t> </a:t>
            </a:r>
            <a:r>
              <a:rPr lang="en-US" altLang="zh-CN" b="1" dirty="0">
                <a:latin typeface="Baskerville" panose="02020502070401020303"/>
              </a:rPr>
              <a:t>and</a:t>
            </a:r>
            <a:r>
              <a:rPr lang="zh-CN" altLang="en-US" b="1" dirty="0">
                <a:latin typeface="Baskerville" panose="02020502070401020303"/>
              </a:rPr>
              <a:t> </a:t>
            </a:r>
            <a:r>
              <a:rPr lang="en-US" altLang="zh-CN" b="1" dirty="0">
                <a:latin typeface="Baskerville" panose="02020502070401020303"/>
              </a:rPr>
              <a:t>Fannie</a:t>
            </a:r>
            <a:r>
              <a:rPr lang="zh-CN" altLang="en-US" b="1" dirty="0">
                <a:latin typeface="Baskerville" panose="02020502070401020303"/>
              </a:rPr>
              <a:t> </a:t>
            </a:r>
            <a:r>
              <a:rPr lang="en-US" altLang="zh-CN" b="1" dirty="0">
                <a:latin typeface="Baskerville" panose="02020502070401020303"/>
              </a:rPr>
              <a:t>Mae</a:t>
            </a:r>
            <a:endParaRPr lang="en-US" dirty="0">
              <a:latin typeface="Baskerville" panose="02020502070401020303"/>
            </a:endParaRPr>
          </a:p>
        </p:txBody>
      </p:sp>
      <p:sp>
        <p:nvSpPr>
          <p:cNvPr id="7" name="Text Placeholder 6">
            <a:extLst>
              <a:ext uri="{FF2B5EF4-FFF2-40B4-BE49-F238E27FC236}">
                <a16:creationId xmlns:a16="http://schemas.microsoft.com/office/drawing/2014/main" id="{E7F0B477-70CD-4AA8-95EC-57230A76EE72}"/>
              </a:ext>
            </a:extLst>
          </p:cNvPr>
          <p:cNvSpPr>
            <a:spLocks noGrp="1"/>
          </p:cNvSpPr>
          <p:nvPr>
            <p:ph type="body" sz="quarter" idx="12"/>
          </p:nvPr>
        </p:nvSpPr>
        <p:spPr>
          <a:xfrm>
            <a:off x="2451933" y="22523"/>
            <a:ext cx="6624735" cy="273906"/>
          </a:xfrm>
        </p:spPr>
        <p:txBody>
          <a:bodyPr/>
          <a:lstStyle/>
          <a:p>
            <a:r>
              <a:rPr lang="en-US" altLang="zh-CN" dirty="0">
                <a:latin typeface="Baskerville" panose="02020502070401020303"/>
              </a:rPr>
              <a:t>Source: </a:t>
            </a:r>
            <a:r>
              <a:rPr lang="en-US" altLang="zh-CN" dirty="0">
                <a:latin typeface="Baskerville" panose="02020502070401020303"/>
                <a:hlinkClick r:id="rId3"/>
              </a:rPr>
              <a:t>http://www.freddiemac.com/research/insight/20200910_unravelling_perceptions_of_flood_risk.page?</a:t>
            </a:r>
            <a:endParaRPr lang="zh-CN" altLang="en-US" dirty="0">
              <a:latin typeface="Baskerville" panose="02020502070401020303"/>
            </a:endParaRPr>
          </a:p>
        </p:txBody>
      </p:sp>
      <p:sp>
        <p:nvSpPr>
          <p:cNvPr id="8" name="Rectangle 7">
            <a:extLst>
              <a:ext uri="{FF2B5EF4-FFF2-40B4-BE49-F238E27FC236}">
                <a16:creationId xmlns:a16="http://schemas.microsoft.com/office/drawing/2014/main" id="{8692CAA7-ABF5-AD44-857A-84BF844305B3}"/>
              </a:ext>
            </a:extLst>
          </p:cNvPr>
          <p:cNvSpPr/>
          <p:nvPr/>
        </p:nvSpPr>
        <p:spPr>
          <a:xfrm>
            <a:off x="7630729" y="1403115"/>
            <a:ext cx="1243210" cy="235131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9" name="Rectangle 8">
            <a:extLst>
              <a:ext uri="{FF2B5EF4-FFF2-40B4-BE49-F238E27FC236}">
                <a16:creationId xmlns:a16="http://schemas.microsoft.com/office/drawing/2014/main" id="{8F685CC1-D27A-0249-8ADC-B1376ED7949C}"/>
              </a:ext>
            </a:extLst>
          </p:cNvPr>
          <p:cNvSpPr/>
          <p:nvPr/>
        </p:nvSpPr>
        <p:spPr>
          <a:xfrm>
            <a:off x="6472470" y="1403258"/>
            <a:ext cx="1013939" cy="235131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sp>
        <p:nvSpPr>
          <p:cNvPr id="12" name="Rectangle 11">
            <a:extLst>
              <a:ext uri="{FF2B5EF4-FFF2-40B4-BE49-F238E27FC236}">
                <a16:creationId xmlns:a16="http://schemas.microsoft.com/office/drawing/2014/main" id="{661AEC6F-41AA-E842-A4A6-955F79706181}"/>
              </a:ext>
            </a:extLst>
          </p:cNvPr>
          <p:cNvSpPr/>
          <p:nvPr/>
        </p:nvSpPr>
        <p:spPr>
          <a:xfrm>
            <a:off x="5200451" y="1419477"/>
            <a:ext cx="1127700" cy="2351314"/>
          </a:xfrm>
          <a:prstGeom prst="rect">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N"/>
          </a:p>
        </p:txBody>
      </p:sp>
      <p:grpSp>
        <p:nvGrpSpPr>
          <p:cNvPr id="13" name="Group 12">
            <a:extLst>
              <a:ext uri="{FF2B5EF4-FFF2-40B4-BE49-F238E27FC236}">
                <a16:creationId xmlns:a16="http://schemas.microsoft.com/office/drawing/2014/main" id="{209146C5-6CB5-554E-A738-230B7AD039BD}"/>
              </a:ext>
            </a:extLst>
          </p:cNvPr>
          <p:cNvGrpSpPr/>
          <p:nvPr/>
        </p:nvGrpSpPr>
        <p:grpSpPr>
          <a:xfrm>
            <a:off x="5281430" y="2680787"/>
            <a:ext cx="941112" cy="455710"/>
            <a:chOff x="1065061" y="813602"/>
            <a:chExt cx="759517" cy="455710"/>
          </a:xfrm>
          <a:solidFill>
            <a:schemeClr val="accent1"/>
          </a:solidFill>
        </p:grpSpPr>
        <p:sp>
          <p:nvSpPr>
            <p:cNvPr id="14" name="Rounded Rectangle 13">
              <a:extLst>
                <a:ext uri="{FF2B5EF4-FFF2-40B4-BE49-F238E27FC236}">
                  <a16:creationId xmlns:a16="http://schemas.microsoft.com/office/drawing/2014/main" id="{211E4A00-EF29-D64D-97B1-05A81BED8F11}"/>
                </a:ext>
              </a:extLst>
            </p:cNvPr>
            <p:cNvSpPr/>
            <p:nvPr/>
          </p:nvSpPr>
          <p:spPr>
            <a:xfrm>
              <a:off x="1065061" y="813602"/>
              <a:ext cx="759517" cy="455710"/>
            </a:xfrm>
            <a:prstGeom prst="roundRect">
              <a:avLst>
                <a:gd name="adj" fmla="val 1000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5" name="Rounded Rectangle 4">
              <a:extLst>
                <a:ext uri="{FF2B5EF4-FFF2-40B4-BE49-F238E27FC236}">
                  <a16:creationId xmlns:a16="http://schemas.microsoft.com/office/drawing/2014/main" id="{218BC26A-A6A6-FF47-934D-8E42A9B9F8BA}"/>
                </a:ext>
              </a:extLst>
            </p:cNvPr>
            <p:cNvSpPr txBox="1"/>
            <p:nvPr/>
          </p:nvSpPr>
          <p:spPr>
            <a:xfrm>
              <a:off x="1078408" y="826949"/>
              <a:ext cx="732823" cy="4290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Origination</a:t>
              </a:r>
            </a:p>
          </p:txBody>
        </p:sp>
      </p:grpSp>
      <p:grpSp>
        <p:nvGrpSpPr>
          <p:cNvPr id="16" name="Group 15">
            <a:extLst>
              <a:ext uri="{FF2B5EF4-FFF2-40B4-BE49-F238E27FC236}">
                <a16:creationId xmlns:a16="http://schemas.microsoft.com/office/drawing/2014/main" id="{11745F91-A352-354E-AC5B-B8BF7192B111}"/>
              </a:ext>
            </a:extLst>
          </p:cNvPr>
          <p:cNvGrpSpPr/>
          <p:nvPr/>
        </p:nvGrpSpPr>
        <p:grpSpPr>
          <a:xfrm>
            <a:off x="6502457" y="2667440"/>
            <a:ext cx="941112" cy="455710"/>
            <a:chOff x="1065061" y="813602"/>
            <a:chExt cx="759517" cy="455710"/>
          </a:xfrm>
          <a:solidFill>
            <a:schemeClr val="accent1"/>
          </a:solidFill>
        </p:grpSpPr>
        <p:sp>
          <p:nvSpPr>
            <p:cNvPr id="17" name="Rounded Rectangle 16">
              <a:extLst>
                <a:ext uri="{FF2B5EF4-FFF2-40B4-BE49-F238E27FC236}">
                  <a16:creationId xmlns:a16="http://schemas.microsoft.com/office/drawing/2014/main" id="{5831FFBB-0560-C74B-B4E9-F8C9D7D59F41}"/>
                </a:ext>
              </a:extLst>
            </p:cNvPr>
            <p:cNvSpPr/>
            <p:nvPr/>
          </p:nvSpPr>
          <p:spPr>
            <a:xfrm>
              <a:off x="1065061" y="813602"/>
              <a:ext cx="759517" cy="455710"/>
            </a:xfrm>
            <a:prstGeom prst="roundRect">
              <a:avLst>
                <a:gd name="adj" fmla="val 1000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18" name="Rounded Rectangle 4">
              <a:extLst>
                <a:ext uri="{FF2B5EF4-FFF2-40B4-BE49-F238E27FC236}">
                  <a16:creationId xmlns:a16="http://schemas.microsoft.com/office/drawing/2014/main" id="{B7CD8E48-9D75-334C-A7A3-361BD78D66B1}"/>
                </a:ext>
              </a:extLst>
            </p:cNvPr>
            <p:cNvSpPr txBox="1"/>
            <p:nvPr/>
          </p:nvSpPr>
          <p:spPr>
            <a:xfrm>
              <a:off x="1078408" y="826949"/>
              <a:ext cx="732823" cy="4290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Pooling</a:t>
              </a:r>
            </a:p>
          </p:txBody>
        </p:sp>
      </p:grpSp>
      <p:grpSp>
        <p:nvGrpSpPr>
          <p:cNvPr id="19" name="Group 18">
            <a:extLst>
              <a:ext uri="{FF2B5EF4-FFF2-40B4-BE49-F238E27FC236}">
                <a16:creationId xmlns:a16="http://schemas.microsoft.com/office/drawing/2014/main" id="{4C07F472-00DC-D24E-90C4-C1D037E9FA53}"/>
              </a:ext>
            </a:extLst>
          </p:cNvPr>
          <p:cNvGrpSpPr/>
          <p:nvPr/>
        </p:nvGrpSpPr>
        <p:grpSpPr>
          <a:xfrm>
            <a:off x="7715576" y="2694134"/>
            <a:ext cx="1109706" cy="455710"/>
            <a:chOff x="1065061" y="813602"/>
            <a:chExt cx="759517" cy="455710"/>
          </a:xfrm>
          <a:solidFill>
            <a:schemeClr val="accent1"/>
          </a:solidFill>
        </p:grpSpPr>
        <p:sp>
          <p:nvSpPr>
            <p:cNvPr id="20" name="Rounded Rectangle 19">
              <a:extLst>
                <a:ext uri="{FF2B5EF4-FFF2-40B4-BE49-F238E27FC236}">
                  <a16:creationId xmlns:a16="http://schemas.microsoft.com/office/drawing/2014/main" id="{0E925DD3-7CCE-C444-88AC-AB1E3675942F}"/>
                </a:ext>
              </a:extLst>
            </p:cNvPr>
            <p:cNvSpPr/>
            <p:nvPr/>
          </p:nvSpPr>
          <p:spPr>
            <a:xfrm>
              <a:off x="1065061" y="813602"/>
              <a:ext cx="759517" cy="455710"/>
            </a:xfrm>
            <a:prstGeom prst="roundRect">
              <a:avLst>
                <a:gd name="adj" fmla="val 10000"/>
              </a:avLst>
            </a:prstGeom>
            <a:grpFill/>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sp>
        <p:sp>
          <p:nvSpPr>
            <p:cNvPr id="21" name="Rounded Rectangle 4">
              <a:extLst>
                <a:ext uri="{FF2B5EF4-FFF2-40B4-BE49-F238E27FC236}">
                  <a16:creationId xmlns:a16="http://schemas.microsoft.com/office/drawing/2014/main" id="{615C896F-5003-2B42-B847-AB492B716E87}"/>
                </a:ext>
              </a:extLst>
            </p:cNvPr>
            <p:cNvSpPr txBox="1"/>
            <p:nvPr/>
          </p:nvSpPr>
          <p:spPr>
            <a:xfrm>
              <a:off x="1078408" y="826949"/>
              <a:ext cx="732823" cy="42901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kern="1200" dirty="0"/>
                <a:t>Securitization</a:t>
              </a:r>
            </a:p>
          </p:txBody>
        </p:sp>
      </p:grpSp>
      <p:graphicFrame>
        <p:nvGraphicFramePr>
          <p:cNvPr id="22" name="Diagram 21">
            <a:extLst>
              <a:ext uri="{FF2B5EF4-FFF2-40B4-BE49-F238E27FC236}">
                <a16:creationId xmlns:a16="http://schemas.microsoft.com/office/drawing/2014/main" id="{EA5C743F-8628-0348-9F10-0D55A0D5BEA4}"/>
              </a:ext>
            </a:extLst>
          </p:cNvPr>
          <p:cNvGraphicFramePr/>
          <p:nvPr>
            <p:extLst>
              <p:ext uri="{D42A27DB-BD31-4B8C-83A1-F6EECF244321}">
                <p14:modId xmlns:p14="http://schemas.microsoft.com/office/powerpoint/2010/main" val="3296848093"/>
              </p:ext>
            </p:extLst>
          </p:nvPr>
        </p:nvGraphicFramePr>
        <p:xfrm>
          <a:off x="5052049" y="915566"/>
          <a:ext cx="3952965" cy="20829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descr="Fannie Mae and Freddie Mac Loans – How Do They Operate : A to Z Capital,  Inc.">
            <a:extLst>
              <a:ext uri="{FF2B5EF4-FFF2-40B4-BE49-F238E27FC236}">
                <a16:creationId xmlns:a16="http://schemas.microsoft.com/office/drawing/2014/main" id="{B6E82F03-DD59-FEA3-567C-007E2A51C2B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047619" y="3801627"/>
            <a:ext cx="2152650" cy="9461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05050" y="4543336"/>
            <a:ext cx="7123944" cy="600164"/>
          </a:xfrm>
          <a:prstGeom prst="rect">
            <a:avLst/>
          </a:prstGeom>
          <a:noFill/>
        </p:spPr>
        <p:txBody>
          <a:bodyPr wrap="square" rtlCol="0">
            <a:spAutoFit/>
          </a:bodyPr>
          <a:lstStyle/>
          <a:p>
            <a:r>
              <a:rPr lang="en-US" sz="1100" dirty="0">
                <a:latin typeface="Baskerville Old Face" panose="02020602080505020303" pitchFamily="18" charset="0"/>
              </a:rPr>
              <a:t>The Fannie Mae logo ® is a registered trademark of Fannie Mae. The </a:t>
            </a:r>
            <a:r>
              <a:rPr lang="en-US" sz="1100" dirty="0" smtClean="0">
                <a:latin typeface="Baskerville Old Face" panose="02020602080505020303" pitchFamily="18" charset="0"/>
              </a:rPr>
              <a:t>Freddy </a:t>
            </a:r>
            <a:r>
              <a:rPr lang="en-US" sz="1100" dirty="0">
                <a:latin typeface="Baskerville Old Face" panose="02020602080505020303" pitchFamily="18" charset="0"/>
              </a:rPr>
              <a:t>Mac logo ® is a registered trademark of Fannie Mae</a:t>
            </a:r>
            <a:r>
              <a:rPr lang="en-US" sz="1100" dirty="0" smtClean="0">
                <a:latin typeface="Baskerville Old Face" panose="02020602080505020303" pitchFamily="18" charset="0"/>
              </a:rPr>
              <a:t>. All </a:t>
            </a:r>
            <a:r>
              <a:rPr lang="en-US" sz="1100" dirty="0">
                <a:latin typeface="Baskerville Old Face" panose="02020602080505020303" pitchFamily="18" charset="0"/>
              </a:rPr>
              <a:t>rights reserved. This content is excluded from our </a:t>
            </a:r>
            <a:r>
              <a:rPr lang="en-US" sz="1100" dirty="0" smtClean="0">
                <a:latin typeface="Baskerville Old Face" panose="02020602080505020303" pitchFamily="18" charset="0"/>
              </a:rPr>
              <a:t>Creative </a:t>
            </a:r>
            <a:r>
              <a:rPr lang="en-US" sz="1100" dirty="0">
                <a:latin typeface="Baskerville Old Face" panose="02020602080505020303" pitchFamily="18" charset="0"/>
              </a:rPr>
              <a:t>Commons license. For more information, see </a:t>
            </a:r>
            <a:r>
              <a:rPr lang="en-US" sz="1100" dirty="0">
                <a:latin typeface="Baskerville Old Face" panose="02020602080505020303" pitchFamily="18" charset="0"/>
                <a:hlinkClick r:id="rId10"/>
              </a:rPr>
              <a:t>https://ocw.mit.edu/help/faq-fair-use</a:t>
            </a:r>
            <a:r>
              <a:rPr lang="en-US" sz="1100" dirty="0" smtClean="0">
                <a:latin typeface="Baskerville Old Face" panose="02020602080505020303" pitchFamily="18" charset="0"/>
                <a:hlinkClick r:id="rId10"/>
              </a:rPr>
              <a:t>/</a:t>
            </a:r>
            <a:r>
              <a:rPr lang="en-US" sz="1100" dirty="0" smtClean="0">
                <a:latin typeface="Baskerville Old Face" panose="02020602080505020303" pitchFamily="18" charset="0"/>
              </a:rPr>
              <a:t>.</a:t>
            </a:r>
            <a:endParaRPr lang="en-US" sz="1100" dirty="0">
              <a:latin typeface="Baskerville Old Face" panose="02020602080505020303" pitchFamily="18" charset="0"/>
            </a:endParaRPr>
          </a:p>
        </p:txBody>
      </p:sp>
    </p:spTree>
    <p:extLst>
      <p:ext uri="{BB962C8B-B14F-4D97-AF65-F5344CB8AC3E}">
        <p14:creationId xmlns:p14="http://schemas.microsoft.com/office/powerpoint/2010/main" val="9359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F3BED27-A2B7-0840-82FE-2528048690AA}"/>
              </a:ext>
            </a:extLst>
          </p:cNvPr>
          <p:cNvSpPr>
            <a:spLocks noGrp="1"/>
          </p:cNvSpPr>
          <p:nvPr>
            <p:ph type="body" sz="quarter" idx="12"/>
          </p:nvPr>
        </p:nvSpPr>
        <p:spPr>
          <a:xfrm>
            <a:off x="2295525" y="4706703"/>
            <a:ext cx="7181849" cy="521492"/>
          </a:xfrm>
        </p:spPr>
        <p:txBody>
          <a:bodyPr/>
          <a:lstStyle/>
          <a:p>
            <a:r>
              <a:rPr lang="en-US" dirty="0">
                <a:latin typeface="Baskerville" panose="02020502070401020303"/>
              </a:rPr>
              <a:t>S</a:t>
            </a:r>
            <a:r>
              <a:rPr lang="en-US" sz="900" dirty="0">
                <a:latin typeface="Baskerville" panose="02020502070401020303"/>
              </a:rPr>
              <a:t>ource: </a:t>
            </a:r>
            <a:r>
              <a:rPr lang="en-US" sz="900" dirty="0">
                <a:latin typeface="Baskerville" panose="02020502070401020303"/>
                <a:hlinkClick r:id="rId3"/>
              </a:rPr>
              <a:t>https://www.politico.com/news/2020/06/08/borrowed-time-climate-changemortgage-market-304130</a:t>
            </a:r>
            <a:r>
              <a:rPr lang="en-US" sz="900" dirty="0">
                <a:latin typeface="Baskerville" panose="02020502070401020303"/>
              </a:rPr>
              <a:t> </a:t>
            </a:r>
            <a:r>
              <a:rPr lang="en-US" sz="900" dirty="0">
                <a:latin typeface="Baskerville Old Face" panose="02020602080505020303" pitchFamily="18" charset="0"/>
              </a:rPr>
              <a:t>© Politico. All rights reserved. </a:t>
            </a:r>
            <a:endParaRPr lang="en-US" sz="900" dirty="0" smtClean="0">
              <a:latin typeface="Baskerville Old Face" panose="02020602080505020303" pitchFamily="18" charset="0"/>
            </a:endParaRPr>
          </a:p>
          <a:p>
            <a:r>
              <a:rPr lang="en-US" sz="900" dirty="0" smtClean="0">
                <a:latin typeface="Baskerville Old Face" panose="02020602080505020303" pitchFamily="18" charset="0"/>
              </a:rPr>
              <a:t>This </a:t>
            </a:r>
            <a:r>
              <a:rPr lang="en-US" sz="900" dirty="0">
                <a:latin typeface="Baskerville Old Face" panose="02020602080505020303" pitchFamily="18" charset="0"/>
              </a:rPr>
              <a:t>content is excluded from our Creative Commons license. For more information, see </a:t>
            </a:r>
            <a:r>
              <a:rPr lang="en-US" sz="900" dirty="0">
                <a:latin typeface="Baskerville Old Face" panose="02020602080505020303" pitchFamily="18" charset="0"/>
                <a:hlinkClick r:id="rId4"/>
              </a:rPr>
              <a:t>https://ocw.mit.edu/help/faq-fair-use</a:t>
            </a:r>
            <a:r>
              <a:rPr lang="en-US" sz="900" dirty="0" smtClean="0">
                <a:latin typeface="Baskerville Old Face" panose="02020602080505020303" pitchFamily="18" charset="0"/>
                <a:hlinkClick r:id="rId4"/>
              </a:rPr>
              <a:t>/</a:t>
            </a:r>
            <a:r>
              <a:rPr lang="en-US" sz="900" dirty="0" smtClean="0">
                <a:latin typeface="Baskerville Old Face" panose="02020602080505020303" pitchFamily="18" charset="0"/>
              </a:rPr>
              <a:t> .</a:t>
            </a:r>
            <a:endParaRPr lang="en-US" sz="900" dirty="0">
              <a:latin typeface="Baskerville Old Face" panose="02020602080505020303" pitchFamily="18" charset="0"/>
            </a:endParaRPr>
          </a:p>
        </p:txBody>
      </p:sp>
      <p:sp>
        <p:nvSpPr>
          <p:cNvPr id="9" name="Title 4">
            <a:extLst>
              <a:ext uri="{FF2B5EF4-FFF2-40B4-BE49-F238E27FC236}">
                <a16:creationId xmlns:a16="http://schemas.microsoft.com/office/drawing/2014/main" id="{6510E00A-5E3F-F149-BD34-08C425332AD9}"/>
              </a:ext>
            </a:extLst>
          </p:cNvPr>
          <p:cNvSpPr>
            <a:spLocks noGrp="1"/>
          </p:cNvSpPr>
          <p:nvPr>
            <p:ph type="title"/>
          </p:nvPr>
        </p:nvSpPr>
        <p:spPr>
          <a:xfrm>
            <a:off x="140934" y="81060"/>
            <a:ext cx="4851690" cy="632172"/>
          </a:xfrm>
        </p:spPr>
        <p:txBody>
          <a:bodyPr/>
          <a:lstStyle/>
          <a:p>
            <a:r>
              <a:rPr lang="en-US" sz="2800" b="1" dirty="0">
                <a:latin typeface="Baskerville" panose="02020502070401020303"/>
              </a:rPr>
              <a:t>Climate change threatens U.S. mortgage market</a:t>
            </a:r>
            <a:br>
              <a:rPr lang="en-US" sz="2800" b="1" dirty="0">
                <a:latin typeface="Baskerville" panose="02020502070401020303"/>
              </a:rPr>
            </a:br>
            <a:endParaRPr lang="en-US" sz="2800" b="1" dirty="0">
              <a:latin typeface="Baskerville" panose="02020502070401020303"/>
            </a:endParaRPr>
          </a:p>
        </p:txBody>
      </p:sp>
      <p:sp>
        <p:nvSpPr>
          <p:cNvPr id="10" name="Text Placeholder 6">
            <a:extLst>
              <a:ext uri="{FF2B5EF4-FFF2-40B4-BE49-F238E27FC236}">
                <a16:creationId xmlns:a16="http://schemas.microsoft.com/office/drawing/2014/main" id="{0B3CD1D4-DDB0-DA49-B37A-2051EB9ACD79}"/>
              </a:ext>
            </a:extLst>
          </p:cNvPr>
          <p:cNvSpPr>
            <a:spLocks noGrp="1"/>
          </p:cNvSpPr>
          <p:nvPr>
            <p:ph type="body" sz="quarter" idx="10"/>
          </p:nvPr>
        </p:nvSpPr>
        <p:spPr>
          <a:xfrm>
            <a:off x="134340" y="1012966"/>
            <a:ext cx="8640960" cy="288180"/>
          </a:xfrm>
        </p:spPr>
        <p:txBody>
          <a:bodyPr/>
          <a:lstStyle/>
          <a:p>
            <a:r>
              <a:rPr lang="en-US" dirty="0">
                <a:solidFill>
                  <a:srgbClr val="980000"/>
                </a:solidFill>
                <a:latin typeface="Baskerville" panose="02020502070401020303"/>
                <a:ea typeface="Tahoma" panose="020B0604030504040204" pitchFamily="34" charset="0"/>
                <a:cs typeface="Tahoma" panose="020B0604030504040204" pitchFamily="34" charset="0"/>
              </a:rPr>
              <a:t>Are we creating a new housing bubble? </a:t>
            </a:r>
          </a:p>
          <a:p>
            <a:endParaRPr lang="en-US" dirty="0">
              <a:solidFill>
                <a:srgbClr val="980000"/>
              </a:solidFill>
              <a:latin typeface="Baskerville" panose="02020502070401020303"/>
              <a:ea typeface="Tahoma" panose="020B0604030504040204" pitchFamily="34" charset="0"/>
              <a:cs typeface="Tahoma" panose="020B0604030504040204" pitchFamily="34" charset="0"/>
            </a:endParaRPr>
          </a:p>
        </p:txBody>
      </p:sp>
      <p:sp>
        <p:nvSpPr>
          <p:cNvPr id="7" name="Rectangle 6">
            <a:extLst>
              <a:ext uri="{FF2B5EF4-FFF2-40B4-BE49-F238E27FC236}">
                <a16:creationId xmlns:a16="http://schemas.microsoft.com/office/drawing/2014/main" id="{A0C2BE79-0D84-0349-829C-B2710A2B43B1}"/>
              </a:ext>
            </a:extLst>
          </p:cNvPr>
          <p:cNvSpPr/>
          <p:nvPr/>
        </p:nvSpPr>
        <p:spPr>
          <a:xfrm>
            <a:off x="4454820" y="2417862"/>
            <a:ext cx="234360" cy="307777"/>
          </a:xfrm>
          <a:prstGeom prst="rect">
            <a:avLst/>
          </a:prstGeom>
        </p:spPr>
        <p:txBody>
          <a:bodyPr wrap="none">
            <a:spAutoFit/>
          </a:bodyPr>
          <a:lstStyle/>
          <a:p>
            <a:r>
              <a:rPr lang="en-US" dirty="0"/>
              <a:t> </a:t>
            </a:r>
          </a:p>
        </p:txBody>
      </p:sp>
      <p:pic>
        <p:nvPicPr>
          <p:cNvPr id="13" name="Content Placeholder 12">
            <a:extLst>
              <a:ext uri="{FF2B5EF4-FFF2-40B4-BE49-F238E27FC236}">
                <a16:creationId xmlns:a16="http://schemas.microsoft.com/office/drawing/2014/main" id="{3B8D2865-0748-A243-B65F-241B6BC5FE03}"/>
              </a:ext>
            </a:extLst>
          </p:cNvPr>
          <p:cNvPicPr>
            <a:picLocks noGrp="1" noChangeAspect="1"/>
          </p:cNvPicPr>
          <p:nvPr>
            <p:ph idx="1"/>
          </p:nvPr>
        </p:nvPicPr>
        <p:blipFill>
          <a:blip r:embed="rId5"/>
          <a:stretch>
            <a:fillRect/>
          </a:stretch>
        </p:blipFill>
        <p:spPr>
          <a:xfrm>
            <a:off x="5128416" y="2261328"/>
            <a:ext cx="2865122" cy="2513914"/>
          </a:xfrm>
          <a:prstGeom prst="rect">
            <a:avLst/>
          </a:prstGeom>
        </p:spPr>
      </p:pic>
      <p:sp>
        <p:nvSpPr>
          <p:cNvPr id="15" name="TextBox 14">
            <a:extLst>
              <a:ext uri="{FF2B5EF4-FFF2-40B4-BE49-F238E27FC236}">
                <a16:creationId xmlns:a16="http://schemas.microsoft.com/office/drawing/2014/main" id="{C894E46F-B26B-4944-A1FB-176471FF1249}"/>
              </a:ext>
            </a:extLst>
          </p:cNvPr>
          <p:cNvSpPr txBox="1"/>
          <p:nvPr/>
        </p:nvSpPr>
        <p:spPr>
          <a:xfrm>
            <a:off x="104260" y="1502714"/>
            <a:ext cx="4956260" cy="3640786"/>
          </a:xfrm>
          <a:prstGeom prst="rect">
            <a:avLst/>
          </a:prstGeom>
          <a:noFill/>
        </p:spPr>
        <p:txBody>
          <a:bodyPr wrap="square" rtlCol="0">
            <a:spAutoFit/>
          </a:bodyPr>
          <a:lstStyle/>
          <a:p>
            <a:pPr marL="285768" indent="-285768">
              <a:buFont typeface="Arial" panose="020B0604020202020204" pitchFamily="34" charset="0"/>
              <a:buChar char="•"/>
            </a:pPr>
            <a:r>
              <a:rPr lang="en-US" sz="1200" dirty="0">
                <a:solidFill>
                  <a:schemeClr val="tx1"/>
                </a:solidFill>
                <a:latin typeface="Baskerville" panose="02020502070401020303"/>
              </a:rPr>
              <a:t>Fannie and Freddie rely on another government enterprise, the </a:t>
            </a:r>
            <a:r>
              <a:rPr lang="en-US" sz="1200" b="1" dirty="0">
                <a:solidFill>
                  <a:schemeClr val="tx1"/>
                </a:solidFill>
                <a:latin typeface="Baskerville" panose="02020502070401020303"/>
              </a:rPr>
              <a:t>National Flood Insurance Program</a:t>
            </a:r>
            <a:r>
              <a:rPr lang="en-US" sz="1200" dirty="0">
                <a:solidFill>
                  <a:schemeClr val="tx1"/>
                </a:solidFill>
                <a:latin typeface="Baskerville" panose="02020502070401020303"/>
              </a:rPr>
              <a:t>, to cover the cost of flood damage to homes with their mortgages. </a:t>
            </a:r>
            <a:br>
              <a:rPr lang="en-US" sz="1200" dirty="0">
                <a:solidFill>
                  <a:schemeClr val="tx1"/>
                </a:solidFill>
                <a:latin typeface="Baskerville" panose="02020502070401020303"/>
              </a:rPr>
            </a:br>
            <a:endParaRPr lang="en-US" sz="1200" dirty="0">
              <a:latin typeface="Baskerville" panose="02020502070401020303" pitchFamily="18" charset="0"/>
              <a:ea typeface="Baskerville" panose="02020502070401020303" pitchFamily="18" charset="0"/>
            </a:endParaRPr>
          </a:p>
          <a:p>
            <a:pPr marL="285768" indent="-285768">
              <a:buFont typeface="Arial" panose="020B0604020202020204" pitchFamily="34" charset="0"/>
              <a:buChar char="•"/>
            </a:pPr>
            <a:r>
              <a:rPr lang="en-US" sz="1200" dirty="0">
                <a:latin typeface="Baskerville" panose="02020502070401020303" pitchFamily="18" charset="0"/>
                <a:ea typeface="Baskerville" panose="02020502070401020303" pitchFamily="18" charset="0"/>
              </a:rPr>
              <a:t>The flood insurance program itself is insolvent after years of paying out more than it collects. Homes in flood plains are </a:t>
            </a:r>
            <a:r>
              <a:rPr lang="en-US" sz="1200" b="1" u="sng" dirty="0">
                <a:latin typeface="Baskerville" panose="02020502070401020303" pitchFamily="18" charset="0"/>
                <a:ea typeface="Baskerville" panose="02020502070401020303" pitchFamily="18" charset="0"/>
              </a:rPr>
              <a:t>overvalued</a:t>
            </a:r>
            <a:r>
              <a:rPr lang="en-US" sz="1200" dirty="0">
                <a:latin typeface="Baskerville" panose="02020502070401020303" pitchFamily="18" charset="0"/>
                <a:ea typeface="Baskerville" panose="02020502070401020303" pitchFamily="18" charset="0"/>
              </a:rPr>
              <a:t> </a:t>
            </a:r>
            <a:r>
              <a:rPr lang="en-US" sz="1200" b="1" dirty="0">
                <a:latin typeface="Baskerville" panose="02020502070401020303" pitchFamily="18" charset="0"/>
                <a:ea typeface="Baskerville" panose="02020502070401020303" pitchFamily="18" charset="0"/>
              </a:rPr>
              <a:t>by $34 billion </a:t>
            </a:r>
            <a:r>
              <a:rPr lang="en-US" sz="1200" dirty="0">
                <a:latin typeface="Baskerville" panose="02020502070401020303" pitchFamily="18" charset="0"/>
                <a:ea typeface="Baskerville" panose="02020502070401020303" pitchFamily="18" charset="0"/>
              </a:rPr>
              <a:t>because homebuyers don’t fully price in the high risk of climate-related disasters. </a:t>
            </a:r>
          </a:p>
          <a:p>
            <a:pPr marL="285768" indent="-285768">
              <a:buFont typeface="Arial" panose="020B0604020202020204" pitchFamily="34" charset="0"/>
              <a:buChar char="•"/>
            </a:pPr>
            <a:endParaRPr lang="en-US" sz="1200" dirty="0">
              <a:latin typeface="Baskerville" panose="02020502070401020303" pitchFamily="18" charset="0"/>
              <a:ea typeface="Baskerville" panose="02020502070401020303" pitchFamily="18" charset="0"/>
            </a:endParaRPr>
          </a:p>
          <a:p>
            <a:pPr marL="285768" indent="-285768">
              <a:buFont typeface="Arial" panose="020B0604020202020204" pitchFamily="34" charset="0"/>
              <a:buChar char="•"/>
            </a:pPr>
            <a:r>
              <a:rPr lang="en-US" sz="1200" dirty="0">
                <a:latin typeface="Baskerville" panose="02020502070401020303" pitchFamily="18" charset="0"/>
                <a:ea typeface="Baskerville" panose="02020502070401020303" pitchFamily="18" charset="0"/>
              </a:rPr>
              <a:t>Mortgage in floodplains are rising steadily</a:t>
            </a:r>
            <a:r>
              <a:rPr lang="zh-CN" altLang="en-US" sz="1200" dirty="0">
                <a:latin typeface="Baskerville" panose="02020502070401020303" pitchFamily="18" charset="0"/>
              </a:rPr>
              <a:t> </a:t>
            </a:r>
            <a:r>
              <a:rPr lang="en-US" altLang="zh-CN" sz="1200" dirty="0">
                <a:latin typeface="Baskerville" panose="02020502070401020303" pitchFamily="18" charset="0"/>
                <a:ea typeface="Baskerville" panose="02020502070401020303" pitchFamily="18" charset="0"/>
              </a:rPr>
              <a:t>from 2006 to 2018</a:t>
            </a:r>
            <a:r>
              <a:rPr lang="en-US" sz="1200" dirty="0">
                <a:latin typeface="Baskerville" panose="02020502070401020303" pitchFamily="18" charset="0"/>
                <a:ea typeface="Baskerville" panose="02020502070401020303" pitchFamily="18" charset="0"/>
              </a:rPr>
              <a:t>: </a:t>
            </a:r>
          </a:p>
          <a:p>
            <a:pPr marL="493744" lvl="1" indent="-227027">
              <a:buFont typeface="Arial" panose="020B0604020202020204" pitchFamily="34" charset="0"/>
              <a:buChar char="•"/>
            </a:pPr>
            <a:r>
              <a:rPr lang="en-US" sz="1200" dirty="0">
                <a:latin typeface="Baskerville" panose="02020502070401020303" pitchFamily="18" charset="0"/>
                <a:ea typeface="Baskerville" panose="02020502070401020303" pitchFamily="18" charset="0"/>
              </a:rPr>
              <a:t>Nearly 600,000 houses were built in 100-year floodplains, bringing to 7 million homes</a:t>
            </a:r>
          </a:p>
          <a:p>
            <a:pPr marL="493744" lvl="1" indent="-227027">
              <a:buFont typeface="Arial" panose="020B0604020202020204" pitchFamily="34" charset="0"/>
              <a:buChar char="•"/>
            </a:pPr>
            <a:r>
              <a:rPr lang="en-US" sz="1200" dirty="0">
                <a:latin typeface="Baskerville" panose="02020502070401020303" pitchFamily="18" charset="0"/>
                <a:ea typeface="Baskerville" panose="02020502070401020303" pitchFamily="18" charset="0"/>
              </a:rPr>
              <a:t>300,000 mortgages were added to homes in floodplains, bringing the total number of loans to 4.1 million.</a:t>
            </a:r>
          </a:p>
          <a:p>
            <a:pPr marL="493744" indent="-227027">
              <a:buFont typeface="Arial" panose="020B0604020202020204" pitchFamily="34" charset="0"/>
              <a:buChar char="•"/>
            </a:pPr>
            <a:endParaRPr lang="en-US" sz="1200" dirty="0">
              <a:latin typeface="Baskerville" panose="02020502070401020303" pitchFamily="18" charset="0"/>
              <a:ea typeface="Baskerville" panose="02020502070401020303" pitchFamily="18" charset="0"/>
            </a:endParaRPr>
          </a:p>
          <a:p>
            <a:pPr marL="266717" indent="-260367">
              <a:buFont typeface="Arial" panose="020B0604020202020204" pitchFamily="34" charset="0"/>
              <a:buChar char="•"/>
            </a:pPr>
            <a:r>
              <a:rPr lang="en-US" sz="1200" dirty="0">
                <a:latin typeface="Baskerville" panose="02020502070401020303" pitchFamily="18" charset="0"/>
                <a:ea typeface="Baskerville" panose="02020502070401020303" pitchFamily="18" charset="0"/>
              </a:rPr>
              <a:t>However, insurance policies in floodplains shrunk: </a:t>
            </a:r>
            <a:br>
              <a:rPr lang="en-US" sz="1200" dirty="0">
                <a:latin typeface="Baskerville" panose="02020502070401020303" pitchFamily="18" charset="0"/>
                <a:ea typeface="Baskerville" panose="02020502070401020303" pitchFamily="18" charset="0"/>
              </a:rPr>
            </a:br>
            <a:r>
              <a:rPr lang="en-US" sz="1200" dirty="0">
                <a:latin typeface="Baskerville" panose="02020502070401020303" pitchFamily="18" charset="0"/>
                <a:ea typeface="Baskerville" panose="02020502070401020303" pitchFamily="18" charset="0"/>
              </a:rPr>
              <a:t>2.5 million residential structures insured in 2008. </a:t>
            </a:r>
            <a:br>
              <a:rPr lang="en-US" sz="1200" dirty="0">
                <a:latin typeface="Baskerville" panose="02020502070401020303" pitchFamily="18" charset="0"/>
                <a:ea typeface="Baskerville" panose="02020502070401020303" pitchFamily="18" charset="0"/>
              </a:rPr>
            </a:br>
            <a:r>
              <a:rPr lang="en-US" sz="1200" dirty="0">
                <a:latin typeface="Baskerville" panose="02020502070401020303" pitchFamily="18" charset="0"/>
                <a:ea typeface="Baskerville" panose="02020502070401020303" pitchFamily="18" charset="0"/>
              </a:rPr>
              <a:t>Which had fallen to fewer than 1.8 million in 2019.</a:t>
            </a:r>
          </a:p>
          <a:p>
            <a:pPr marL="285768" indent="-285768">
              <a:buFont typeface="Arial" panose="020B0604020202020204" pitchFamily="34" charset="0"/>
              <a:buChar char="•"/>
            </a:pPr>
            <a:endParaRPr lang="en-US" sz="1200" dirty="0">
              <a:latin typeface="Baskerville" panose="02020502070401020303"/>
            </a:endParaRPr>
          </a:p>
        </p:txBody>
      </p:sp>
      <p:pic>
        <p:nvPicPr>
          <p:cNvPr id="1026" name="Picture 2" descr="Water from Addicks Reservoir floods a neighborhood in Houston in 2017. ">
            <a:extLst>
              <a:ext uri="{FF2B5EF4-FFF2-40B4-BE49-F238E27FC236}">
                <a16:creationId xmlns:a16="http://schemas.microsoft.com/office/drawing/2014/main" id="{E43D0460-8FCF-1A4A-821E-92775CF0C17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8416" y="347309"/>
            <a:ext cx="2975060" cy="198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53975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1032" name="Picture 8" descr="Why Do I Need an Appraisal? - The Mortgage Professionals">
            <a:extLst>
              <a:ext uri="{FF2B5EF4-FFF2-40B4-BE49-F238E27FC236}">
                <a16:creationId xmlns:a16="http://schemas.microsoft.com/office/drawing/2014/main" id="{09D5F139-89C3-9346-13AA-88BCC680D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7089" y="1360814"/>
            <a:ext cx="3460360" cy="2075063"/>
          </a:xfrm>
          <a:prstGeom prst="rect">
            <a:avLst/>
          </a:prstGeom>
          <a:noFill/>
          <a:extLst>
            <a:ext uri="{909E8E84-426E-40DD-AFC4-6F175D3DCCD1}">
              <a14:hiddenFill xmlns:a14="http://schemas.microsoft.com/office/drawing/2010/main">
                <a:solidFill>
                  <a:srgbClr val="FFFFFF"/>
                </a:solidFill>
              </a14:hiddenFill>
            </a:ext>
          </a:extLst>
        </p:spPr>
      </p:pic>
      <p:sp>
        <p:nvSpPr>
          <p:cNvPr id="208" name="Google Shape;208;p27"/>
          <p:cNvSpPr txBox="1">
            <a:spLocks noGrp="1"/>
          </p:cNvSpPr>
          <p:nvPr>
            <p:ph type="title" idx="4294967295"/>
          </p:nvPr>
        </p:nvSpPr>
        <p:spPr>
          <a:xfrm>
            <a:off x="-71120" y="109240"/>
            <a:ext cx="9280434" cy="572691"/>
          </a:xfrm>
          <a:prstGeom prst="rect">
            <a:avLst/>
          </a:prstGeom>
        </p:spPr>
        <p:txBody>
          <a:bodyPr spcFirstLastPara="1" vert="horz" wrap="square" lIns="91425" tIns="91425" rIns="91425" bIns="91425" rtlCol="0" anchor="t" anchorCtr="0">
            <a:noAutofit/>
          </a:bodyPr>
          <a:lstStyle/>
          <a:p>
            <a:r>
              <a:rPr lang="en-US" altLang="zh-CN" sz="3200" dirty="0">
                <a:solidFill>
                  <a:srgbClr val="1B4453"/>
                </a:solidFill>
                <a:latin typeface="Baskerville" panose="02020502070401020303"/>
              </a:rPr>
              <a:t>SUL Research:</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Climate</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Risk</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and</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Appraisal</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Values </a:t>
            </a:r>
            <a:endParaRPr sz="3200" dirty="0">
              <a:solidFill>
                <a:srgbClr val="1B4453"/>
              </a:solidFill>
              <a:latin typeface="Baskerville" panose="02020502070401020303"/>
            </a:endParaRPr>
          </a:p>
        </p:txBody>
      </p:sp>
      <p:sp>
        <p:nvSpPr>
          <p:cNvPr id="5" name="Text Placeholder 2">
            <a:extLst>
              <a:ext uri="{FF2B5EF4-FFF2-40B4-BE49-F238E27FC236}">
                <a16:creationId xmlns:a16="http://schemas.microsoft.com/office/drawing/2014/main" id="{EF306765-82D6-436F-B7AB-93D8D414F944}"/>
              </a:ext>
            </a:extLst>
          </p:cNvPr>
          <p:cNvSpPr txBox="1">
            <a:spLocks/>
          </p:cNvSpPr>
          <p:nvPr/>
        </p:nvSpPr>
        <p:spPr>
          <a:xfrm>
            <a:off x="251520" y="785013"/>
            <a:ext cx="8640960" cy="68923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altLang="zh-CN" sz="1600" dirty="0">
                <a:solidFill>
                  <a:srgbClr val="C00000"/>
                </a:solidFill>
                <a:latin typeface="Baskerville" panose="02020502070401020303"/>
                <a:sym typeface="Wingdings" pitchFamily="2" charset="2"/>
              </a:rPr>
              <a:t>H</a:t>
            </a:r>
            <a:r>
              <a:rPr lang="en-US" sz="1600" dirty="0">
                <a:solidFill>
                  <a:srgbClr val="C00000"/>
                </a:solidFill>
                <a:latin typeface="Baskerville" panose="02020502070401020303"/>
              </a:rPr>
              <a:t>ow climate risks lead to mis</a:t>
            </a:r>
            <a:r>
              <a:rPr lang="en-US" altLang="zh-CN" sz="1600" dirty="0">
                <a:solidFill>
                  <a:srgbClr val="C00000"/>
                </a:solidFill>
                <a:latin typeface="Baskerville" panose="02020502070401020303"/>
              </a:rPr>
              <a:t>-</a:t>
            </a:r>
            <a:r>
              <a:rPr lang="en-US" sz="1600" dirty="0">
                <a:solidFill>
                  <a:srgbClr val="C00000"/>
                </a:solidFill>
                <a:latin typeface="Baskerville" panose="02020502070401020303"/>
              </a:rPr>
              <a:t>valuation of single-family homes in climate-vulnerable neighborhoods in the appraisal process</a:t>
            </a:r>
            <a:endParaRPr lang="en-US" altLang="zh-CN" sz="1600" dirty="0">
              <a:solidFill>
                <a:srgbClr val="C00000"/>
              </a:solidFill>
              <a:latin typeface="Baskerville" panose="02020502070401020303"/>
            </a:endParaRPr>
          </a:p>
          <a:p>
            <a:endParaRPr lang="en-US" altLang="zh-CN" dirty="0">
              <a:solidFill>
                <a:srgbClr val="C00000"/>
              </a:solidFill>
              <a:latin typeface="Baskerville" panose="02020502070401020303"/>
            </a:endParaRPr>
          </a:p>
          <a:p>
            <a:r>
              <a:rPr lang="en-US" altLang="zh-CN" dirty="0">
                <a:solidFill>
                  <a:srgbClr val="C00000"/>
                </a:solidFill>
                <a:latin typeface="Baskerville" panose="02020502070401020303"/>
              </a:rPr>
              <a:t> </a:t>
            </a:r>
          </a:p>
        </p:txBody>
      </p:sp>
      <p:sp>
        <p:nvSpPr>
          <p:cNvPr id="2" name="Content Placeholder 2">
            <a:extLst>
              <a:ext uri="{FF2B5EF4-FFF2-40B4-BE49-F238E27FC236}">
                <a16:creationId xmlns:a16="http://schemas.microsoft.com/office/drawing/2014/main" id="{33BDD116-1BAA-ABE8-6842-5965AD685AF4}"/>
              </a:ext>
            </a:extLst>
          </p:cNvPr>
          <p:cNvSpPr txBox="1">
            <a:spLocks/>
          </p:cNvSpPr>
          <p:nvPr/>
        </p:nvSpPr>
        <p:spPr>
          <a:xfrm>
            <a:off x="4572000" y="1275962"/>
            <a:ext cx="4637314" cy="2822448"/>
          </a:xfrm>
          <a:prstGeom prst="rect">
            <a:avLst/>
          </a:prstGeom>
          <a:noFill/>
          <a:ln>
            <a:noFill/>
          </a:ln>
        </p:spPr>
        <p:txBody>
          <a:bodyPr spcFirstLastPara="1" vert="horz" wrap="square" lIns="91440" tIns="45720" rIns="91440" bIns="45720" rtlCol="0"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2200" b="0" i="0" u="none" strike="noStrike" cap="none">
                <a:solidFill>
                  <a:schemeClr val="dk2"/>
                </a:solidFill>
                <a:latin typeface="DIN Alternate Bold"/>
                <a:ea typeface="Arial"/>
                <a:cs typeface="DIN Alternate Bold"/>
                <a:sym typeface="Arial"/>
              </a:defRPr>
            </a:lvl1pPr>
            <a:lvl2pPr marL="914400" marR="0" lvl="1" indent="-317500" algn="l" rtl="0">
              <a:lnSpc>
                <a:spcPct val="115000"/>
              </a:lnSpc>
              <a:spcBef>
                <a:spcPts val="1600"/>
              </a:spcBef>
              <a:spcAft>
                <a:spcPts val="0"/>
              </a:spcAft>
              <a:buClr>
                <a:schemeClr val="dk2"/>
              </a:buClr>
              <a:buSzPts val="1400"/>
              <a:buFont typeface="Arial"/>
              <a:buChar char="○"/>
              <a:defRPr sz="2000" b="0" i="0" u="none" strike="noStrike" cap="none">
                <a:solidFill>
                  <a:schemeClr val="dk2"/>
                </a:solidFill>
                <a:latin typeface="DIN Alternate Bold"/>
                <a:ea typeface="Arial"/>
                <a:cs typeface="DIN Alternate Bold"/>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800" b="0" i="0" u="none" strike="noStrike" cap="none">
                <a:solidFill>
                  <a:schemeClr val="dk2"/>
                </a:solidFill>
                <a:latin typeface="DIN Alternate Bold"/>
                <a:ea typeface="Arial"/>
                <a:cs typeface="DIN Alternate Bold"/>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600" b="0" i="0" u="none" strike="noStrike" cap="none">
                <a:solidFill>
                  <a:schemeClr val="dk2"/>
                </a:solidFill>
                <a:latin typeface="DIN Alternate Bold"/>
                <a:ea typeface="Arial"/>
                <a:cs typeface="DIN Alternate Bold"/>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600" b="0" i="0" u="none" strike="noStrike" cap="none">
                <a:solidFill>
                  <a:schemeClr val="dk2"/>
                </a:solidFill>
                <a:latin typeface="DIN Alternate Bold"/>
                <a:ea typeface="Arial"/>
                <a:cs typeface="DIN Alternate Bold"/>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r>
              <a:rPr lang="en-US" altLang="zh-CN" sz="1400" b="1" dirty="0">
                <a:solidFill>
                  <a:schemeClr val="tx1"/>
                </a:solidFill>
                <a:effectLst/>
                <a:latin typeface="Baskerville" panose="02020502070401020303" pitchFamily="18" charset="0"/>
                <a:ea typeface="Baskerville" panose="02020502070401020303" pitchFamily="18" charset="0"/>
              </a:rPr>
              <a:t>Step</a:t>
            </a:r>
            <a:r>
              <a:rPr lang="zh-CN" altLang="en-US" sz="1400" b="1" dirty="0">
                <a:solidFill>
                  <a:schemeClr val="tx1"/>
                </a:solidFill>
                <a:effectLst/>
                <a:latin typeface="Baskerville" panose="02020502070401020303" pitchFamily="18" charset="0"/>
                <a:ea typeface="Times New Roman" panose="02020603050405020304" pitchFamily="18" charset="0"/>
              </a:rPr>
              <a:t> </a:t>
            </a:r>
            <a:r>
              <a:rPr lang="en-US" altLang="zh-CN" sz="1400" b="1" dirty="0">
                <a:solidFill>
                  <a:schemeClr val="tx1"/>
                </a:solidFill>
                <a:effectLst/>
                <a:latin typeface="Baskerville" panose="02020502070401020303" pitchFamily="18" charset="0"/>
                <a:ea typeface="Baskerville" panose="02020502070401020303" pitchFamily="18" charset="0"/>
              </a:rPr>
              <a:t>1</a:t>
            </a:r>
            <a:r>
              <a:rPr lang="en-US" altLang="zh-CN" sz="1400" dirty="0">
                <a:solidFill>
                  <a:schemeClr val="tx1"/>
                </a:solidFill>
                <a:effectLst/>
                <a:latin typeface="Baskerville" panose="02020502070401020303" pitchFamily="18" charset="0"/>
                <a:ea typeface="Baskerville" panose="02020502070401020303" pitchFamily="18" charset="0"/>
              </a:rPr>
              <a:t>:</a:t>
            </a:r>
            <a:r>
              <a:rPr lang="zh-CN" altLang="en-US" sz="1400" dirty="0">
                <a:solidFill>
                  <a:schemeClr val="tx1"/>
                </a:solidFill>
                <a:effectLst/>
                <a:latin typeface="Baskerville" panose="02020502070401020303" pitchFamily="18" charset="0"/>
                <a:ea typeface="Times New Roman" panose="02020603050405020304" pitchFamily="18" charset="0"/>
              </a:rPr>
              <a:t> </a:t>
            </a:r>
            <a:r>
              <a:rPr lang="en-US" sz="1400" dirty="0">
                <a:solidFill>
                  <a:schemeClr val="tx1"/>
                </a:solidFill>
                <a:effectLst/>
                <a:latin typeface="Baskerville" panose="02020502070401020303" pitchFamily="18" charset="0"/>
                <a:ea typeface="Baskerville" panose="02020502070401020303" pitchFamily="18" charset="0"/>
              </a:rPr>
              <a:t>compar</a:t>
            </a:r>
            <a:r>
              <a:rPr lang="en-US" altLang="zh-CN" sz="1400" dirty="0">
                <a:solidFill>
                  <a:schemeClr val="tx1"/>
                </a:solidFill>
                <a:effectLst/>
                <a:latin typeface="Baskerville" panose="02020502070401020303" pitchFamily="18" charset="0"/>
                <a:ea typeface="Baskerville" panose="02020502070401020303" pitchFamily="18" charset="0"/>
              </a:rPr>
              <a:t>ing</a:t>
            </a:r>
            <a:r>
              <a:rPr lang="en-US" sz="1400" dirty="0">
                <a:solidFill>
                  <a:schemeClr val="tx1"/>
                </a:solidFill>
                <a:effectLst/>
                <a:latin typeface="Baskerville" panose="02020502070401020303" pitchFamily="18" charset="0"/>
                <a:ea typeface="Baskerville" panose="02020502070401020303" pitchFamily="18" charset="0"/>
              </a:rPr>
              <a:t> the appraisal value of homes under high climate risk with homes with low risk and otherwise similar attributes. By </a:t>
            </a:r>
            <a:r>
              <a:rPr lang="en-US" sz="1400" dirty="0">
                <a:solidFill>
                  <a:srgbClr val="C00000"/>
                </a:solidFill>
                <a:effectLst/>
                <a:latin typeface="Baskerville" panose="02020502070401020303" pitchFamily="18" charset="0"/>
                <a:ea typeface="Baskerville" panose="02020502070401020303" pitchFamily="18" charset="0"/>
              </a:rPr>
              <a:t>comparing the “climate risk discount” in the appraisal value and in the transaction value</a:t>
            </a:r>
            <a:r>
              <a:rPr lang="en-US" sz="1400" dirty="0">
                <a:solidFill>
                  <a:schemeClr val="tx1"/>
                </a:solidFill>
                <a:effectLst/>
                <a:latin typeface="Baskerville" panose="02020502070401020303" pitchFamily="18" charset="0"/>
                <a:ea typeface="Baskerville" panose="02020502070401020303" pitchFamily="18" charset="0"/>
              </a:rPr>
              <a:t>, we can examine how climate risks affect the deviation of appraisal value to the transaction value, i.e., </a:t>
            </a:r>
            <a:r>
              <a:rPr lang="en-US" sz="1400" b="1" dirty="0">
                <a:solidFill>
                  <a:srgbClr val="C00000"/>
                </a:solidFill>
                <a:effectLst/>
                <a:latin typeface="Baskerville" panose="02020502070401020303" pitchFamily="18" charset="0"/>
                <a:ea typeface="Baskerville" panose="02020502070401020303" pitchFamily="18" charset="0"/>
              </a:rPr>
              <a:t>appraisal bias</a:t>
            </a:r>
            <a:r>
              <a:rPr lang="en-US" sz="1400" dirty="0">
                <a:solidFill>
                  <a:schemeClr val="tx1"/>
                </a:solidFill>
                <a:effectLst/>
                <a:latin typeface="Baskerville" panose="02020502070401020303" pitchFamily="18" charset="0"/>
                <a:ea typeface="Baskerville" panose="02020502070401020303" pitchFamily="18" charset="0"/>
              </a:rPr>
              <a:t>.</a:t>
            </a:r>
          </a:p>
          <a:p>
            <a:endParaRPr lang="en-US" altLang="zh-CN" sz="1400" dirty="0">
              <a:solidFill>
                <a:schemeClr val="tx1"/>
              </a:solidFill>
              <a:latin typeface="Baskerville" panose="02020502070401020303" pitchFamily="18" charset="0"/>
              <a:ea typeface="Baskerville" panose="02020502070401020303" pitchFamily="18" charset="0"/>
            </a:endParaRPr>
          </a:p>
          <a:p>
            <a:r>
              <a:rPr lang="en-US" altLang="zh-CN" sz="1400" b="1" dirty="0">
                <a:solidFill>
                  <a:schemeClr val="tx1"/>
                </a:solidFill>
                <a:latin typeface="Baskerville" panose="02020502070401020303" pitchFamily="18" charset="0"/>
                <a:ea typeface="Baskerville" panose="02020502070401020303" pitchFamily="18" charset="0"/>
              </a:rPr>
              <a:t>Step</a:t>
            </a:r>
            <a:r>
              <a:rPr lang="zh-CN" altLang="en-US" sz="1400" b="1" dirty="0">
                <a:solidFill>
                  <a:schemeClr val="tx1"/>
                </a:solidFill>
                <a:latin typeface="Baskerville" panose="02020502070401020303" pitchFamily="18" charset="0"/>
                <a:ea typeface="SimSun" panose="02010600030101010101" pitchFamily="2" charset="-122"/>
              </a:rPr>
              <a:t> </a:t>
            </a:r>
            <a:r>
              <a:rPr lang="en-US" altLang="zh-CN" sz="1400" b="1" dirty="0">
                <a:solidFill>
                  <a:schemeClr val="tx1"/>
                </a:solidFill>
                <a:latin typeface="Baskerville" panose="02020502070401020303" pitchFamily="18" charset="0"/>
                <a:ea typeface="Baskerville" panose="02020502070401020303" pitchFamily="18" charset="0"/>
              </a:rPr>
              <a:t>2</a:t>
            </a:r>
            <a:r>
              <a:rPr lang="en-US" altLang="zh-CN" sz="1400" dirty="0">
                <a:solidFill>
                  <a:schemeClr val="tx1"/>
                </a:solidFill>
                <a:latin typeface="Baskerville" panose="02020502070401020303" pitchFamily="18" charset="0"/>
                <a:ea typeface="Baskerville" panose="02020502070401020303" pitchFamily="18" charset="0"/>
              </a:rPr>
              <a:t>:</a:t>
            </a:r>
            <a:r>
              <a:rPr lang="zh-CN" altLang="en-US" sz="1400" dirty="0">
                <a:solidFill>
                  <a:schemeClr val="tx1"/>
                </a:solidFill>
                <a:latin typeface="Baskerville" panose="02020502070401020303" pitchFamily="18" charset="0"/>
                <a:ea typeface="SimSun" panose="02010600030101010101" pitchFamily="2" charset="-122"/>
              </a:rPr>
              <a:t> </a:t>
            </a:r>
            <a:r>
              <a:rPr lang="en-US" sz="1400" dirty="0">
                <a:solidFill>
                  <a:schemeClr val="tx1"/>
                </a:solidFill>
                <a:effectLst/>
                <a:latin typeface="Baskerville" panose="02020502070401020303" pitchFamily="18" charset="0"/>
                <a:ea typeface="Baskerville" panose="02020502070401020303" pitchFamily="18" charset="0"/>
              </a:rPr>
              <a:t>study</a:t>
            </a:r>
            <a:r>
              <a:rPr lang="en-US" altLang="zh-CN" sz="1400" dirty="0">
                <a:solidFill>
                  <a:schemeClr val="tx1"/>
                </a:solidFill>
                <a:effectLst/>
                <a:latin typeface="Baskerville" panose="02020502070401020303" pitchFamily="18" charset="0"/>
                <a:ea typeface="Baskerville" panose="02020502070401020303" pitchFamily="18" charset="0"/>
              </a:rPr>
              <a:t>ing</a:t>
            </a:r>
            <a:r>
              <a:rPr lang="en-US" sz="1400" dirty="0">
                <a:solidFill>
                  <a:schemeClr val="tx1"/>
                </a:solidFill>
                <a:effectLst/>
                <a:latin typeface="Baskerville" panose="02020502070401020303" pitchFamily="18" charset="0"/>
                <a:ea typeface="Baskerville" panose="02020502070401020303" pitchFamily="18" charset="0"/>
              </a:rPr>
              <a:t> the heterogeneity in the appraisal value difference regarding information provision, actual climate shocks, and neighborhood attributes. </a:t>
            </a:r>
          </a:p>
        </p:txBody>
      </p:sp>
      <p:sp>
        <p:nvSpPr>
          <p:cNvPr id="9" name="Rounded Rectangle 8">
            <a:extLst>
              <a:ext uri="{FF2B5EF4-FFF2-40B4-BE49-F238E27FC236}">
                <a16:creationId xmlns:a16="http://schemas.microsoft.com/office/drawing/2014/main" id="{DCC4D248-6FC1-4E20-D4D2-7111BFBCB4C9}"/>
              </a:ext>
            </a:extLst>
          </p:cNvPr>
          <p:cNvSpPr/>
          <p:nvPr/>
        </p:nvSpPr>
        <p:spPr>
          <a:xfrm>
            <a:off x="409841" y="3363717"/>
            <a:ext cx="3583362" cy="1026367"/>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US" altLang="zh-CN" b="1" dirty="0">
                <a:solidFill>
                  <a:schemeClr val="tx1"/>
                </a:solidFill>
                <a:latin typeface="Baskerville" panose="02020502070401020303" pitchFamily="18" charset="0"/>
                <a:ea typeface="Baskerville" panose="02020502070401020303" pitchFamily="18" charset="0"/>
              </a:rPr>
              <a:t>Data:</a:t>
            </a:r>
          </a:p>
          <a:p>
            <a:pPr marL="342900" indent="-342900">
              <a:buAutoNum type="arabicPeriod"/>
            </a:pPr>
            <a:r>
              <a:rPr lang="en-US" altLang="zh-CN" dirty="0">
                <a:solidFill>
                  <a:schemeClr val="tx1"/>
                </a:solidFill>
                <a:latin typeface="Baskerville" panose="02020502070401020303" pitchFamily="18" charset="0"/>
                <a:ea typeface="Baskerville" panose="02020502070401020303" pitchFamily="18" charset="0"/>
              </a:rPr>
              <a:t>Appraisal</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record</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and</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transaction</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record</a:t>
            </a:r>
          </a:p>
          <a:p>
            <a:pPr marL="342900" indent="-342900">
              <a:buAutoNum type="arabicPeriod"/>
            </a:pPr>
            <a:r>
              <a:rPr lang="en-US" altLang="zh-CN" dirty="0">
                <a:solidFill>
                  <a:schemeClr val="tx1"/>
                </a:solidFill>
                <a:latin typeface="Baskerville" panose="02020502070401020303" pitchFamily="18" charset="0"/>
                <a:ea typeface="Baskerville" panose="02020502070401020303" pitchFamily="18" charset="0"/>
              </a:rPr>
              <a:t>Climate</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risk/shocks</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data</a:t>
            </a:r>
          </a:p>
          <a:p>
            <a:pPr marL="342900" indent="-342900">
              <a:buAutoNum type="arabicPeriod"/>
            </a:pPr>
            <a:r>
              <a:rPr lang="en-US" altLang="zh-CN" dirty="0">
                <a:solidFill>
                  <a:schemeClr val="tx1"/>
                </a:solidFill>
                <a:latin typeface="Baskerville" panose="02020502070401020303" pitchFamily="18" charset="0"/>
                <a:ea typeface="Baskerville" panose="02020502070401020303" pitchFamily="18" charset="0"/>
              </a:rPr>
              <a:t>Regulatory</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and</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socio-economic</a:t>
            </a:r>
            <a:r>
              <a:rPr lang="zh-CN" altLang="en-US" dirty="0">
                <a:solidFill>
                  <a:schemeClr val="tx1"/>
                </a:solidFill>
                <a:latin typeface="Baskerville" panose="02020502070401020303" pitchFamily="18" charset="0"/>
              </a:rPr>
              <a:t> </a:t>
            </a:r>
            <a:r>
              <a:rPr lang="en-US" altLang="zh-CN" dirty="0">
                <a:solidFill>
                  <a:schemeClr val="tx1"/>
                </a:solidFill>
                <a:latin typeface="Baskerville" panose="02020502070401020303" pitchFamily="18" charset="0"/>
                <a:ea typeface="Baskerville" panose="02020502070401020303" pitchFamily="18" charset="0"/>
              </a:rPr>
              <a:t>data</a:t>
            </a:r>
            <a:endParaRPr lang="en-US" dirty="0">
              <a:solidFill>
                <a:schemeClr val="tx1"/>
              </a:solidFill>
              <a:latin typeface="Baskerville" panose="02020502070401020303" pitchFamily="18" charset="0"/>
              <a:ea typeface="Baskerville" panose="02020502070401020303" pitchFamily="18" charset="0"/>
            </a:endParaRPr>
          </a:p>
        </p:txBody>
      </p:sp>
      <p:sp>
        <p:nvSpPr>
          <p:cNvPr id="12" name="Rectangle 2">
            <a:extLst>
              <a:ext uri="{FF2B5EF4-FFF2-40B4-BE49-F238E27FC236}">
                <a16:creationId xmlns:a16="http://schemas.microsoft.com/office/drawing/2014/main" id="{4F90004A-14BF-6196-70AA-E415290B6903}"/>
              </a:ext>
            </a:extLst>
          </p:cNvPr>
          <p:cNvSpPr>
            <a:spLocks noChangeArrowheads="1"/>
          </p:cNvSpPr>
          <p:nvPr/>
        </p:nvSpPr>
        <p:spPr bwMode="auto">
          <a:xfrm>
            <a:off x="933062" y="97894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Picture 9" descr="Global Real Estate Leaders Program">
            <a:extLst>
              <a:ext uri="{FF2B5EF4-FFF2-40B4-BE49-F238E27FC236}">
                <a16:creationId xmlns:a16="http://schemas.microsoft.com/office/drawing/2014/main" id="{920CE60B-9A12-5FDB-80CF-C13B4CE23E56}"/>
              </a:ext>
            </a:extLst>
          </p:cNvPr>
          <p:cNvPicPr>
            <a:picLocks noChangeAspect="1" noChangeArrowheads="1"/>
          </p:cNvPicPr>
          <p:nvPr/>
        </p:nvPicPr>
        <p:blipFill>
          <a:blip r:embed="rId4" r:link="rId5">
            <a:extLst>
              <a:ext uri="{28A0092B-C50C-407E-A947-70E740481C1C}">
                <a14:useLocalDpi xmlns:a14="http://schemas.microsoft.com/office/drawing/2010/main" val="0"/>
              </a:ext>
            </a:extLst>
          </a:blip>
          <a:srcRect t="26984" b="31306"/>
          <a:stretch>
            <a:fillRect/>
          </a:stretch>
        </p:blipFill>
        <p:spPr bwMode="auto">
          <a:xfrm>
            <a:off x="2607308" y="4762867"/>
            <a:ext cx="1385895" cy="380633"/>
          </a:xfrm>
          <a:prstGeom prst="rect">
            <a:avLst/>
          </a:prstGeom>
          <a:noFill/>
          <a:extLst>
            <a:ext uri="{909E8E84-426E-40DD-AFC4-6F175D3DCCD1}">
              <a14:hiddenFill xmlns:a14="http://schemas.microsoft.com/office/drawing/2010/main">
                <a:solidFill>
                  <a:srgbClr val="FFFFFF"/>
                </a:solidFill>
              </a14:hiddenFill>
            </a:ext>
          </a:extLst>
        </p:spPr>
      </p:pic>
      <p:sp>
        <p:nvSpPr>
          <p:cNvPr id="13" name="Rounded Rectangle 12">
            <a:extLst>
              <a:ext uri="{FF2B5EF4-FFF2-40B4-BE49-F238E27FC236}">
                <a16:creationId xmlns:a16="http://schemas.microsoft.com/office/drawing/2014/main" id="{0A2A6302-64BD-5CFD-2180-D3F0BEE310F7}"/>
              </a:ext>
            </a:extLst>
          </p:cNvPr>
          <p:cNvSpPr/>
          <p:nvPr/>
        </p:nvSpPr>
        <p:spPr>
          <a:xfrm>
            <a:off x="409841" y="4442622"/>
            <a:ext cx="8146031" cy="235222"/>
          </a:xfrm>
          <a:prstGeom prst="round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rtlCol="0" anchor="ctr"/>
          <a:lstStyle/>
          <a:p>
            <a:r>
              <a:rPr lang="en-US" altLang="zh-CN" sz="1100" dirty="0">
                <a:solidFill>
                  <a:schemeClr val="tx1"/>
                </a:solidFill>
                <a:latin typeface="Baskerville" panose="02020502070401020303" pitchFamily="18" charset="0"/>
                <a:ea typeface="Baskerville" panose="02020502070401020303" pitchFamily="18" charset="0"/>
              </a:rPr>
              <a:t>Team:</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err="1">
                <a:solidFill>
                  <a:schemeClr val="tx1"/>
                </a:solidFill>
                <a:latin typeface="Baskerville" panose="02020502070401020303" pitchFamily="18" charset="0"/>
                <a:ea typeface="Baskerville" panose="02020502070401020303" pitchFamily="18" charset="0"/>
              </a:rPr>
              <a:t>Siqi</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Zheng</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(MIT),</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Nils</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err="1">
                <a:solidFill>
                  <a:schemeClr val="tx1"/>
                </a:solidFill>
                <a:latin typeface="Baskerville" panose="02020502070401020303" pitchFamily="18" charset="0"/>
                <a:ea typeface="Baskerville" panose="02020502070401020303" pitchFamily="18" charset="0"/>
              </a:rPr>
              <a:t>Kok</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(UM),</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Juan</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Palacios (MIT/UM),</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Dongxiao</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Niu</a:t>
            </a:r>
            <a:r>
              <a:rPr lang="zh-CN" altLang="en-US" sz="1100" dirty="0">
                <a:solidFill>
                  <a:schemeClr val="tx1"/>
                </a:solidFill>
                <a:latin typeface="Baskerville" panose="02020502070401020303" pitchFamily="18" charset="0"/>
                <a:ea typeface="Baskerville" panose="02020502070401020303" pitchFamily="18" charset="0"/>
              </a:rPr>
              <a:t> </a:t>
            </a:r>
            <a:r>
              <a:rPr lang="en-US" altLang="zh-CN" sz="1100" dirty="0">
                <a:solidFill>
                  <a:schemeClr val="tx1"/>
                </a:solidFill>
                <a:latin typeface="Baskerville" panose="02020502070401020303" pitchFamily="18" charset="0"/>
                <a:ea typeface="Baskerville" panose="02020502070401020303" pitchFamily="18" charset="0"/>
              </a:rPr>
              <a:t>(UM)</a:t>
            </a:r>
            <a:endParaRPr lang="en-US" sz="1100" dirty="0">
              <a:solidFill>
                <a:schemeClr val="tx1"/>
              </a:solidFill>
              <a:latin typeface="Baskerville" panose="02020502070401020303" pitchFamily="18" charset="0"/>
              <a:ea typeface="Baskerville" panose="02020502070401020303" pitchFamily="18" charset="0"/>
            </a:endParaRPr>
          </a:p>
        </p:txBody>
      </p:sp>
      <p:sp>
        <p:nvSpPr>
          <p:cNvPr id="15" name="Cloud 14">
            <a:extLst>
              <a:ext uri="{FF2B5EF4-FFF2-40B4-BE49-F238E27FC236}">
                <a16:creationId xmlns:a16="http://schemas.microsoft.com/office/drawing/2014/main" id="{9F90418A-7F81-E1A7-F344-9D28B0DAC843}"/>
              </a:ext>
            </a:extLst>
          </p:cNvPr>
          <p:cNvSpPr/>
          <p:nvPr/>
        </p:nvSpPr>
        <p:spPr>
          <a:xfrm>
            <a:off x="93307" y="2112143"/>
            <a:ext cx="1250302" cy="572691"/>
          </a:xfrm>
          <a:prstGeom prst="cloud">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altLang="zh-CN" dirty="0">
                <a:latin typeface="Comic Sans MS" panose="030F0902030302020204" pitchFamily="66" charset="0"/>
                <a:ea typeface="Baskerville" panose="02020502070401020303" pitchFamily="18" charset="0"/>
              </a:rPr>
              <a:t>Climate</a:t>
            </a:r>
            <a:r>
              <a:rPr lang="zh-CN" altLang="en-US" dirty="0">
                <a:latin typeface="Comic Sans MS" panose="030F0902030302020204" pitchFamily="66" charset="0"/>
                <a:ea typeface="Baskerville" panose="02020502070401020303" pitchFamily="18" charset="0"/>
              </a:rPr>
              <a:t> </a:t>
            </a:r>
            <a:r>
              <a:rPr lang="en-US" altLang="zh-CN" dirty="0">
                <a:latin typeface="Comic Sans MS" panose="030F0902030302020204" pitchFamily="66" charset="0"/>
                <a:ea typeface="Baskerville" panose="02020502070401020303" pitchFamily="18" charset="0"/>
              </a:rPr>
              <a:t>risk?</a:t>
            </a:r>
            <a:endParaRPr lang="en-US" dirty="0">
              <a:latin typeface="Comic Sans MS" panose="030F0902030302020204" pitchFamily="66" charset="0"/>
              <a:ea typeface="Baskerville" panose="02020502070401020303" pitchFamily="18" charset="0"/>
            </a:endParaRPr>
          </a:p>
        </p:txBody>
      </p:sp>
      <p:sp>
        <p:nvSpPr>
          <p:cNvPr id="4" name="TextBox 3"/>
          <p:cNvSpPr txBox="1"/>
          <p:nvPr/>
        </p:nvSpPr>
        <p:spPr>
          <a:xfrm>
            <a:off x="4095750" y="4730382"/>
            <a:ext cx="5448300" cy="430887"/>
          </a:xfrm>
          <a:prstGeom prst="rect">
            <a:avLst/>
          </a:prstGeom>
          <a:noFill/>
        </p:spPr>
        <p:txBody>
          <a:bodyPr wrap="square" rtlCol="0">
            <a:spAutoFit/>
          </a:bodyPr>
          <a:lstStyle/>
          <a:p>
            <a:r>
              <a:rPr lang="en-US" sz="1100" dirty="0">
                <a:latin typeface="Baskerville Old Face" panose="02020602080505020303" pitchFamily="18" charset="0"/>
              </a:rPr>
              <a:t>© source unknown. All rights reserved. This content is excluded from our Creative </a:t>
            </a:r>
            <a:endParaRPr lang="en-US" sz="1100" dirty="0" smtClean="0">
              <a:latin typeface="Baskerville Old Face" panose="02020602080505020303" pitchFamily="18" charset="0"/>
            </a:endParaRPr>
          </a:p>
          <a:p>
            <a:r>
              <a:rPr lang="en-US" sz="1100" dirty="0" smtClean="0">
                <a:latin typeface="Baskerville Old Face" panose="02020602080505020303" pitchFamily="18" charset="0"/>
              </a:rPr>
              <a:t>Commons </a:t>
            </a:r>
            <a:r>
              <a:rPr lang="en-US" sz="1100" dirty="0">
                <a:latin typeface="Baskerville Old Face" panose="02020602080505020303" pitchFamily="18" charset="0"/>
              </a:rPr>
              <a:t>license. For more information, see </a:t>
            </a:r>
            <a:r>
              <a:rPr lang="en-US" sz="1100" dirty="0">
                <a:latin typeface="Baskerville Old Face" panose="02020602080505020303" pitchFamily="18" charset="0"/>
                <a:hlinkClick r:id="rId6"/>
              </a:rPr>
              <a:t>https://ocw.mit.edu/help/faq-fair-use</a:t>
            </a:r>
            <a:r>
              <a:rPr lang="en-US" sz="1100" dirty="0" smtClean="0">
                <a:latin typeface="Baskerville Old Face" panose="02020602080505020303" pitchFamily="18" charset="0"/>
                <a:hlinkClick r:id="rId6"/>
              </a:rPr>
              <a:t>/</a:t>
            </a:r>
            <a:r>
              <a:rPr lang="en-US" sz="1100" dirty="0" smtClean="0">
                <a:latin typeface="Baskerville Old Face" panose="02020602080505020303" pitchFamily="18" charset="0"/>
              </a:rPr>
              <a:t>.</a:t>
            </a:r>
            <a:endParaRPr lang="en-US" sz="1100" dirty="0">
              <a:latin typeface="Baskerville Old Face" panose="02020602080505020303" pitchFamily="18" charset="0"/>
            </a:endParaRPr>
          </a:p>
        </p:txBody>
      </p:sp>
    </p:spTree>
    <p:extLst>
      <p:ext uri="{BB962C8B-B14F-4D97-AF65-F5344CB8AC3E}">
        <p14:creationId xmlns:p14="http://schemas.microsoft.com/office/powerpoint/2010/main" val="1619594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311700" y="267604"/>
            <a:ext cx="8520600" cy="572700"/>
          </a:xfrm>
          <a:prstGeom prst="rect">
            <a:avLst/>
          </a:prstGeom>
        </p:spPr>
        <p:txBody>
          <a:bodyPr spcFirstLastPara="1" wrap="square" lIns="91425" tIns="91425" rIns="91425" bIns="91425" anchor="t" anchorCtr="0">
            <a:noAutofit/>
          </a:bodyPr>
          <a:lstStyle/>
          <a:p>
            <a:r>
              <a:rPr lang="en-US" sz="3200" dirty="0">
                <a:solidFill>
                  <a:srgbClr val="993333"/>
                </a:solidFill>
                <a:latin typeface="Baskerville"/>
              </a:rPr>
              <a:t>Out</a:t>
            </a:r>
            <a:r>
              <a:rPr lang="en-US" altLang="zh-CN" sz="3200" dirty="0">
                <a:solidFill>
                  <a:srgbClr val="993333"/>
                </a:solidFill>
                <a:latin typeface="Baskerville"/>
              </a:rPr>
              <a:t>line</a:t>
            </a:r>
            <a:endParaRPr sz="3600" dirty="0">
              <a:latin typeface="Baskerville"/>
            </a:endParaRPr>
          </a:p>
        </p:txBody>
      </p:sp>
      <p:sp>
        <p:nvSpPr>
          <p:cNvPr id="209" name="Google Shape;209;p27"/>
          <p:cNvSpPr txBox="1">
            <a:spLocks noGrp="1"/>
          </p:cNvSpPr>
          <p:nvPr>
            <p:ph type="body" idx="1"/>
          </p:nvPr>
        </p:nvSpPr>
        <p:spPr>
          <a:xfrm>
            <a:off x="311700" y="946300"/>
            <a:ext cx="8520600" cy="3718500"/>
          </a:xfrm>
          <a:prstGeom prst="rect">
            <a:avLst/>
          </a:prstGeom>
        </p:spPr>
        <p:txBody>
          <a:bodyPr spcFirstLastPara="1" wrap="square" lIns="91425" tIns="91425" rIns="91425" bIns="91425" anchor="t" anchorCtr="0">
            <a:noAutofit/>
          </a:bodyPr>
          <a:lstStyle/>
          <a:p>
            <a:pPr>
              <a:lnSpc>
                <a:spcPct val="100000"/>
              </a:lnSpc>
              <a:spcBef>
                <a:spcPts val="600"/>
              </a:spcBef>
            </a:pPr>
            <a:r>
              <a:rPr lang="en-US" altLang="zh-CN" sz="2400" dirty="0">
                <a:solidFill>
                  <a:schemeClr val="tx1"/>
                </a:solidFill>
                <a:latin typeface="Baskerville"/>
              </a:rPr>
              <a:t>Big</a:t>
            </a:r>
            <a:r>
              <a:rPr lang="zh-CN" altLang="en-US" sz="2400" dirty="0">
                <a:solidFill>
                  <a:schemeClr val="tx1"/>
                </a:solidFill>
                <a:latin typeface="Baskerville"/>
              </a:rPr>
              <a:t> </a:t>
            </a:r>
            <a:r>
              <a:rPr lang="en-US" altLang="zh-CN" sz="2400" dirty="0">
                <a:solidFill>
                  <a:schemeClr val="tx1"/>
                </a:solidFill>
                <a:latin typeface="Baskerville"/>
              </a:rPr>
              <a:t>picture:</a:t>
            </a:r>
            <a:r>
              <a:rPr lang="zh-CN" altLang="en-US" sz="2400" dirty="0">
                <a:solidFill>
                  <a:schemeClr val="tx1"/>
                </a:solidFill>
                <a:latin typeface="Baskerville"/>
              </a:rPr>
              <a:t> </a:t>
            </a: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and</a:t>
            </a:r>
            <a:r>
              <a:rPr lang="zh-CN" altLang="en-US" sz="2400" dirty="0">
                <a:solidFill>
                  <a:schemeClr val="tx1"/>
                </a:solidFill>
                <a:latin typeface="Baskerville"/>
              </a:rPr>
              <a:t> </a:t>
            </a:r>
            <a:r>
              <a:rPr lang="en-US" altLang="zh-CN" sz="2400" dirty="0">
                <a:solidFill>
                  <a:schemeClr val="tx1"/>
                </a:solidFill>
                <a:latin typeface="Baskerville"/>
              </a:rPr>
              <a:t>debt</a:t>
            </a:r>
            <a:r>
              <a:rPr lang="zh-CN" altLang="en-US" sz="2400" dirty="0">
                <a:solidFill>
                  <a:schemeClr val="tx1"/>
                </a:solidFill>
                <a:latin typeface="Baskerville"/>
              </a:rPr>
              <a:t> </a:t>
            </a:r>
            <a:r>
              <a:rPr lang="en-US" altLang="zh-CN" sz="2400" dirty="0">
                <a:solidFill>
                  <a:schemeClr val="tx1"/>
                </a:solidFill>
                <a:latin typeface="Baskerville"/>
              </a:rPr>
              <a:t>financing</a:t>
            </a:r>
            <a:r>
              <a:rPr lang="zh-CN" altLang="en-US" sz="2400" dirty="0">
                <a:solidFill>
                  <a:schemeClr val="tx1"/>
                </a:solidFill>
                <a:latin typeface="Baskerville"/>
              </a:rPr>
              <a:t> </a:t>
            </a:r>
            <a:r>
              <a:rPr lang="en-US" altLang="zh-CN" sz="2400" dirty="0">
                <a:solidFill>
                  <a:schemeClr val="tx1"/>
                </a:solidFill>
                <a:latin typeface="Baskerville"/>
              </a:rPr>
              <a:t>in</a:t>
            </a:r>
            <a:r>
              <a:rPr lang="zh-CN" altLang="en-US" sz="2400" dirty="0">
                <a:solidFill>
                  <a:schemeClr val="tx1"/>
                </a:solidFill>
                <a:latin typeface="Baskerville"/>
              </a:rPr>
              <a:t> </a:t>
            </a:r>
            <a:r>
              <a:rPr lang="en-US" altLang="zh-CN" sz="2400" dirty="0">
                <a:solidFill>
                  <a:schemeClr val="tx1"/>
                </a:solidFill>
                <a:latin typeface="Baskerville"/>
              </a:rPr>
              <a:t>sustainable</a:t>
            </a:r>
            <a:r>
              <a:rPr lang="zh-CN" altLang="en-US" sz="2400" dirty="0">
                <a:solidFill>
                  <a:schemeClr val="tx1"/>
                </a:solidFill>
                <a:latin typeface="Baskerville"/>
              </a:rPr>
              <a:t> </a:t>
            </a:r>
            <a:r>
              <a:rPr lang="en-US" altLang="zh-CN" sz="2400" dirty="0">
                <a:solidFill>
                  <a:schemeClr val="tx1"/>
                </a:solidFill>
                <a:latin typeface="Baskerville"/>
              </a:rPr>
              <a:t>real</a:t>
            </a:r>
            <a:r>
              <a:rPr lang="zh-CN" altLang="en-US" sz="2400" dirty="0">
                <a:solidFill>
                  <a:schemeClr val="tx1"/>
                </a:solidFill>
                <a:latin typeface="Baskerville"/>
              </a:rPr>
              <a:t> </a:t>
            </a:r>
            <a:r>
              <a:rPr lang="en-US" altLang="zh-CN" sz="2400" dirty="0">
                <a:solidFill>
                  <a:schemeClr val="tx1"/>
                </a:solidFill>
                <a:latin typeface="Baskerville"/>
              </a:rPr>
              <a:t>estate</a:t>
            </a:r>
            <a:endParaRPr lang="en-US" sz="2400" dirty="0">
              <a:solidFill>
                <a:schemeClr val="tx1"/>
              </a:solidFill>
              <a:latin typeface="Baskerville"/>
            </a:endParaRPr>
          </a:p>
          <a:p>
            <a:pPr marL="114308" indent="0">
              <a:lnSpc>
                <a:spcPct val="100000"/>
              </a:lnSpc>
              <a:spcBef>
                <a:spcPts val="600"/>
              </a:spcBef>
              <a:buNone/>
            </a:pPr>
            <a:endParaRPr lang="en-US" sz="2400" dirty="0">
              <a:solidFill>
                <a:schemeClr val="tx1"/>
              </a:solidFill>
              <a:latin typeface="Baskerville"/>
            </a:endParaRPr>
          </a:p>
          <a:p>
            <a:pPr>
              <a:lnSpc>
                <a:spcPct val="100000"/>
              </a:lnSpc>
              <a:spcBef>
                <a:spcPts val="600"/>
              </a:spcBef>
            </a:pPr>
            <a:r>
              <a:rPr lang="en-US" sz="2400" dirty="0">
                <a:solidFill>
                  <a:srgbClr val="9D0405"/>
                </a:solidFill>
                <a:latin typeface="Baskerville"/>
              </a:rPr>
              <a:t>Debt: Mortgage markets</a:t>
            </a:r>
          </a:p>
          <a:p>
            <a:pPr lvl="1" indent="-342921">
              <a:lnSpc>
                <a:spcPct val="100000"/>
              </a:lnSpc>
              <a:spcBef>
                <a:spcPts val="600"/>
              </a:spcBef>
              <a:buSzPts val="1800"/>
              <a:buFont typeface="Arial"/>
              <a:buChar char="●"/>
            </a:pPr>
            <a:r>
              <a:rPr lang="en-US" altLang="zh-CN" sz="2000" dirty="0">
                <a:solidFill>
                  <a:schemeClr val="tx1"/>
                </a:solidFill>
                <a:latin typeface="Baskerville"/>
              </a:rPr>
              <a:t>Mortgage</a:t>
            </a:r>
            <a:r>
              <a:rPr lang="zh-CN" altLang="en-US" sz="2000" dirty="0">
                <a:solidFill>
                  <a:schemeClr val="tx1"/>
                </a:solidFill>
                <a:latin typeface="Baskerville"/>
              </a:rPr>
              <a:t> </a:t>
            </a:r>
            <a:r>
              <a:rPr lang="en-US" altLang="zh-CN" sz="2000" dirty="0">
                <a:solidFill>
                  <a:schemeClr val="tx1"/>
                </a:solidFill>
                <a:latin typeface="Baskerville"/>
              </a:rPr>
              <a:t>markets</a:t>
            </a:r>
            <a:r>
              <a:rPr lang="en-US" sz="2000" dirty="0">
                <a:solidFill>
                  <a:schemeClr val="tx1"/>
                </a:solidFill>
                <a:latin typeface="Baskerville"/>
              </a:rPr>
              <a:t> an</a:t>
            </a:r>
            <a:r>
              <a:rPr lang="en-US" altLang="zh-CN" sz="2000" dirty="0">
                <a:solidFill>
                  <a:schemeClr val="tx1"/>
                </a:solidFill>
                <a:latin typeface="Baskerville"/>
              </a:rPr>
              <a:t>d</a:t>
            </a:r>
            <a:r>
              <a:rPr lang="en-US" sz="2000" dirty="0">
                <a:solidFill>
                  <a:schemeClr val="tx1"/>
                </a:solidFill>
                <a:latin typeface="Baskerville"/>
              </a:rPr>
              <a:t> climate risks </a:t>
            </a:r>
            <a:r>
              <a:rPr lang="en-US" altLang="zh-CN" sz="2000" dirty="0">
                <a:solidFill>
                  <a:srgbClr val="9D0405"/>
                </a:solidFill>
                <a:latin typeface="Baskerville"/>
              </a:rPr>
              <a:t>(-)</a:t>
            </a:r>
            <a:r>
              <a:rPr lang="zh-CN" altLang="en-US" sz="2000" dirty="0">
                <a:solidFill>
                  <a:srgbClr val="9D0405"/>
                </a:solidFill>
                <a:latin typeface="Baskerville"/>
              </a:rPr>
              <a:t> </a:t>
            </a:r>
            <a:r>
              <a:rPr lang="en-US" altLang="zh-CN" sz="2000" dirty="0">
                <a:solidFill>
                  <a:schemeClr val="tx1"/>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default</a:t>
            </a:r>
            <a:r>
              <a:rPr lang="zh-CN" altLang="en-US" sz="2000" dirty="0">
                <a:solidFill>
                  <a:schemeClr val="tx1"/>
                </a:solidFill>
                <a:latin typeface="Baskerville"/>
              </a:rPr>
              <a:t> </a:t>
            </a:r>
            <a:r>
              <a:rPr lang="en-US" altLang="zh-CN" sz="2000" dirty="0">
                <a:solidFill>
                  <a:schemeClr val="tx1"/>
                </a:solidFill>
                <a:latin typeface="Baskerville"/>
              </a:rPr>
              <a:t>risk</a:t>
            </a:r>
            <a:r>
              <a:rPr lang="zh-CN" altLang="en-US" sz="2000" dirty="0">
                <a:solidFill>
                  <a:schemeClr val="tx1"/>
                </a:solidFill>
                <a:latin typeface="Baskerville"/>
              </a:rPr>
              <a:t> </a:t>
            </a:r>
            <a:r>
              <a:rPr lang="zh-CN" altLang="en-US" sz="2000" dirty="0">
                <a:solidFill>
                  <a:srgbClr val="FF0000"/>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and</a:t>
            </a:r>
            <a:r>
              <a:rPr lang="zh-CN" altLang="en-US" sz="2000" dirty="0">
                <a:solidFill>
                  <a:schemeClr val="tx1"/>
                </a:solidFill>
                <a:latin typeface="Baskerville"/>
              </a:rPr>
              <a:t> </a:t>
            </a:r>
            <a:r>
              <a:rPr lang="en-US" altLang="zh-CN" sz="2000" dirty="0">
                <a:solidFill>
                  <a:schemeClr val="tx1"/>
                </a:solidFill>
                <a:latin typeface="Baskerville"/>
              </a:rPr>
              <a:t>securitization</a:t>
            </a:r>
          </a:p>
          <a:p>
            <a:pPr lvl="1" indent="-342921">
              <a:lnSpc>
                <a:spcPct val="100000"/>
              </a:lnSpc>
              <a:spcBef>
                <a:spcPts val="600"/>
              </a:spcBef>
              <a:buSzPts val="1800"/>
              <a:buFont typeface="Arial"/>
              <a:buChar char="●"/>
            </a:pPr>
            <a:r>
              <a:rPr lang="en-US" sz="2000" u="sng" dirty="0">
                <a:solidFill>
                  <a:schemeClr val="tx1"/>
                </a:solidFill>
                <a:latin typeface="Baskerville"/>
              </a:rPr>
              <a:t>Mortgage markets and sustainable buildings </a:t>
            </a:r>
            <a:r>
              <a:rPr lang="en-US" altLang="zh-CN" sz="2000" u="sng" dirty="0">
                <a:solidFill>
                  <a:srgbClr val="00B050"/>
                </a:solidFill>
                <a:latin typeface="Baskerville"/>
              </a:rPr>
              <a:t>(+)</a:t>
            </a:r>
            <a:r>
              <a:rPr lang="en-US" altLang="zh-CN" sz="2000" u="sng" dirty="0">
                <a:solidFill>
                  <a:schemeClr val="tx1"/>
                </a:solidFill>
                <a:latin typeface="Baskerville"/>
              </a:rPr>
              <a:t>:</a:t>
            </a:r>
            <a:r>
              <a:rPr lang="zh-CN" altLang="en-US" sz="2000" u="sng" dirty="0">
                <a:solidFill>
                  <a:schemeClr val="tx1"/>
                </a:solidFill>
                <a:latin typeface="Baskerville"/>
              </a:rPr>
              <a:t> </a:t>
            </a:r>
            <a:r>
              <a:rPr lang="en-US" altLang="zh-CN" sz="2000" u="sng" dirty="0">
                <a:solidFill>
                  <a:schemeClr val="tx1"/>
                </a:solidFill>
                <a:latin typeface="Baskerville"/>
              </a:rPr>
              <a:t>default</a:t>
            </a:r>
            <a:r>
              <a:rPr lang="zh-CN" altLang="en-US" sz="2000" u="sng" dirty="0">
                <a:solidFill>
                  <a:schemeClr val="tx1"/>
                </a:solidFill>
                <a:latin typeface="Baskerville"/>
              </a:rPr>
              <a:t> </a:t>
            </a:r>
            <a:r>
              <a:rPr lang="en-US" altLang="zh-CN" sz="2000" u="sng" dirty="0">
                <a:solidFill>
                  <a:schemeClr val="tx1"/>
                </a:solidFill>
                <a:latin typeface="Baskerville"/>
              </a:rPr>
              <a:t>risk</a:t>
            </a:r>
            <a:r>
              <a:rPr lang="zh-CN" altLang="en-US" sz="2000" u="sng" dirty="0">
                <a:solidFill>
                  <a:schemeClr val="tx1"/>
                </a:solidFill>
                <a:latin typeface="Baskerville"/>
              </a:rPr>
              <a:t> </a:t>
            </a:r>
            <a:r>
              <a:rPr lang="zh-CN" altLang="en-US" sz="2000" u="sng" dirty="0">
                <a:solidFill>
                  <a:srgbClr val="FF0000"/>
                </a:solidFill>
                <a:latin typeface="Baskerville"/>
              </a:rPr>
              <a:t>↓</a:t>
            </a:r>
            <a:r>
              <a:rPr lang="zh-CN" altLang="en-US" sz="2000" u="sng" dirty="0">
                <a:solidFill>
                  <a:schemeClr val="tx1"/>
                </a:solidFill>
                <a:latin typeface="Baskerville"/>
              </a:rPr>
              <a:t> </a:t>
            </a:r>
            <a:r>
              <a:rPr lang="en-US" altLang="zh-CN" sz="2000" u="sng" dirty="0">
                <a:solidFill>
                  <a:schemeClr val="tx1"/>
                </a:solidFill>
                <a:latin typeface="Baskerville"/>
              </a:rPr>
              <a:t>and</a:t>
            </a:r>
            <a:r>
              <a:rPr lang="zh-CN" altLang="en-US" sz="2000" u="sng" dirty="0">
                <a:solidFill>
                  <a:schemeClr val="tx1"/>
                </a:solidFill>
                <a:latin typeface="Baskerville"/>
              </a:rPr>
              <a:t> </a:t>
            </a:r>
            <a:r>
              <a:rPr lang="en-US" altLang="zh-CN" sz="2000" u="sng" dirty="0">
                <a:solidFill>
                  <a:schemeClr val="tx1"/>
                </a:solidFill>
                <a:latin typeface="Baskerville"/>
              </a:rPr>
              <a:t>green</a:t>
            </a:r>
            <a:r>
              <a:rPr lang="zh-CN" altLang="en-US" sz="2000" u="sng" dirty="0">
                <a:solidFill>
                  <a:schemeClr val="tx1"/>
                </a:solidFill>
                <a:latin typeface="Baskerville"/>
              </a:rPr>
              <a:t> </a:t>
            </a:r>
            <a:r>
              <a:rPr lang="en-US" altLang="zh-CN" sz="2000" u="sng" dirty="0">
                <a:solidFill>
                  <a:schemeClr val="tx1"/>
                </a:solidFill>
                <a:latin typeface="Baskerville"/>
              </a:rPr>
              <a:t>mortgages</a:t>
            </a:r>
            <a:r>
              <a:rPr lang="en-US" sz="2000" u="sng" dirty="0">
                <a:solidFill>
                  <a:schemeClr val="tx1"/>
                </a:solidFill>
                <a:latin typeface="Baskerville"/>
              </a:rPr>
              <a:t> </a:t>
            </a:r>
          </a:p>
          <a:p>
            <a:pPr lvl="1" indent="-342921">
              <a:lnSpc>
                <a:spcPct val="100000"/>
              </a:lnSpc>
              <a:spcBef>
                <a:spcPts val="600"/>
              </a:spcBef>
              <a:buSzPts val="1800"/>
              <a:buFont typeface="Arial"/>
              <a:buChar char="●"/>
            </a:pPr>
            <a:endParaRPr lang="en-US" sz="2000" dirty="0">
              <a:solidFill>
                <a:schemeClr val="tx1"/>
              </a:solidFill>
              <a:latin typeface="Baskerville"/>
            </a:endParaRPr>
          </a:p>
          <a:p>
            <a:pPr>
              <a:lnSpc>
                <a:spcPct val="100000"/>
              </a:lnSpc>
              <a:spcBef>
                <a:spcPts val="600"/>
              </a:spcBef>
            </a:pP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Private</a:t>
            </a:r>
            <a:r>
              <a:rPr lang="zh-CN" altLang="en-US" sz="2400" dirty="0">
                <a:solidFill>
                  <a:schemeClr val="tx1"/>
                </a:solidFill>
                <a:latin typeface="Baskerville"/>
              </a:rPr>
              <a:t> </a:t>
            </a: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funds</a:t>
            </a:r>
            <a:r>
              <a:rPr lang="zh-CN" altLang="en-US" sz="2400" dirty="0">
                <a:solidFill>
                  <a:schemeClr val="tx1"/>
                </a:solidFill>
                <a:latin typeface="Baskerville"/>
              </a:rPr>
              <a:t> </a:t>
            </a:r>
            <a:r>
              <a:rPr lang="en-US" altLang="zh-CN" sz="2400" dirty="0">
                <a:solidFill>
                  <a:schemeClr val="tx1"/>
                </a:solidFill>
                <a:latin typeface="Baskerville"/>
              </a:rPr>
              <a:t>for</a:t>
            </a:r>
            <a:r>
              <a:rPr lang="zh-CN" altLang="en-US" sz="2400" dirty="0">
                <a:solidFill>
                  <a:schemeClr val="tx1"/>
                </a:solidFill>
                <a:latin typeface="Baskerville"/>
              </a:rPr>
              <a:t> </a:t>
            </a:r>
            <a:r>
              <a:rPr lang="en-US" altLang="zh-CN" sz="2400" dirty="0">
                <a:solidFill>
                  <a:schemeClr val="tx1"/>
                </a:solidFill>
                <a:latin typeface="Baskerville"/>
              </a:rPr>
              <a:t>sustainable</a:t>
            </a:r>
            <a:r>
              <a:rPr lang="zh-CN" altLang="en-US" sz="2400" dirty="0">
                <a:solidFill>
                  <a:schemeClr val="tx1"/>
                </a:solidFill>
                <a:latin typeface="Baskerville"/>
              </a:rPr>
              <a:t> </a:t>
            </a:r>
            <a:r>
              <a:rPr lang="en-US" altLang="zh-CN" sz="2400" dirty="0">
                <a:solidFill>
                  <a:schemeClr val="tx1"/>
                </a:solidFill>
                <a:latin typeface="Baskerville"/>
              </a:rPr>
              <a:t>real</a:t>
            </a:r>
            <a:r>
              <a:rPr lang="zh-CN" altLang="en-US" sz="2400" dirty="0">
                <a:solidFill>
                  <a:schemeClr val="tx1"/>
                </a:solidFill>
                <a:latin typeface="Baskerville"/>
              </a:rPr>
              <a:t> </a:t>
            </a:r>
            <a:r>
              <a:rPr lang="en-US" altLang="zh-CN" sz="2400" dirty="0">
                <a:solidFill>
                  <a:schemeClr val="tx1"/>
                </a:solidFill>
                <a:latin typeface="Baskerville"/>
              </a:rPr>
              <a:t>estate</a:t>
            </a:r>
          </a:p>
        </p:txBody>
      </p:sp>
      <p:sp>
        <p:nvSpPr>
          <p:cNvPr id="210" name="Google Shape;210;p27"/>
          <p:cNvSpPr txBox="1"/>
          <p:nvPr/>
        </p:nvSpPr>
        <p:spPr>
          <a:xfrm>
            <a:off x="50850" y="4321900"/>
            <a:ext cx="9042300" cy="685800"/>
          </a:xfrm>
          <a:prstGeom prst="rect">
            <a:avLst/>
          </a:prstGeom>
          <a:noFill/>
          <a:ln>
            <a:noFill/>
          </a:ln>
        </p:spPr>
        <p:txBody>
          <a:bodyPr spcFirstLastPara="1" wrap="square" lIns="91425" tIns="91425" rIns="91425" bIns="91425" anchor="t" anchorCtr="0">
            <a:noAutofit/>
          </a:bodyPr>
          <a:lstStyle/>
          <a:p>
            <a:pPr marL="457229">
              <a:lnSpc>
                <a:spcPct val="115000"/>
              </a:lnSpc>
            </a:pPr>
            <a:endParaRPr sz="900" dirty="0">
              <a:solidFill>
                <a:schemeClr val="dk2"/>
              </a:solidFill>
            </a:endParaRPr>
          </a:p>
        </p:txBody>
      </p:sp>
    </p:spTree>
    <p:extLst>
      <p:ext uri="{BB962C8B-B14F-4D97-AF65-F5344CB8AC3E}">
        <p14:creationId xmlns:p14="http://schemas.microsoft.com/office/powerpoint/2010/main" val="23305266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7;p21">
            <a:extLst>
              <a:ext uri="{FF2B5EF4-FFF2-40B4-BE49-F238E27FC236}">
                <a16:creationId xmlns:a16="http://schemas.microsoft.com/office/drawing/2014/main" id="{79BEB542-97A4-CC4C-BCE1-C7867A094CCC}"/>
              </a:ext>
            </a:extLst>
          </p:cNvPr>
          <p:cNvSpPr txBox="1">
            <a:spLocks/>
          </p:cNvSpPr>
          <p:nvPr/>
        </p:nvSpPr>
        <p:spPr>
          <a:xfrm>
            <a:off x="209308" y="201290"/>
            <a:ext cx="8934692" cy="9303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1100"/>
            </a:pPr>
            <a:r>
              <a:rPr lang="en-US" altLang="zh-CN" sz="3200" dirty="0">
                <a:solidFill>
                  <a:srgbClr val="1B4453"/>
                </a:solidFill>
                <a:latin typeface="Baskerville" panose="02020502070401020303"/>
              </a:rPr>
              <a:t>Role of green financing</a:t>
            </a:r>
            <a:endParaRPr lang="en-US" sz="3200" dirty="0">
              <a:solidFill>
                <a:srgbClr val="1B4453"/>
              </a:solidFill>
              <a:latin typeface="Baskerville" panose="02020502070401020303"/>
            </a:endParaRPr>
          </a:p>
        </p:txBody>
      </p:sp>
      <p:sp>
        <p:nvSpPr>
          <p:cNvPr id="11" name="Content Placeholder 3">
            <a:extLst>
              <a:ext uri="{FF2B5EF4-FFF2-40B4-BE49-F238E27FC236}">
                <a16:creationId xmlns:a16="http://schemas.microsoft.com/office/drawing/2014/main" id="{F3A8433E-7041-2445-8AB8-AFBAD8AB34E7}"/>
              </a:ext>
            </a:extLst>
          </p:cNvPr>
          <p:cNvSpPr txBox="1">
            <a:spLocks/>
          </p:cNvSpPr>
          <p:nvPr/>
        </p:nvSpPr>
        <p:spPr>
          <a:xfrm>
            <a:off x="209308" y="1120180"/>
            <a:ext cx="4197040" cy="36004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00000"/>
                </a:solidFill>
                <a:latin typeface="Baskerville" panose="02020502070401020303"/>
              </a:rPr>
              <a:t>What is a green mortgage?</a:t>
            </a:r>
          </a:p>
          <a:p>
            <a:endParaRPr lang="en-US" dirty="0">
              <a:solidFill>
                <a:srgbClr val="000000"/>
              </a:solidFill>
              <a:latin typeface="Baskerville" panose="02020502070401020303"/>
            </a:endParaRPr>
          </a:p>
          <a:p>
            <a:pPr marL="285768" indent="-285768">
              <a:buFont typeface="Arial" panose="020B0604020202020204" pitchFamily="34" charset="0"/>
              <a:buChar char="•"/>
            </a:pPr>
            <a:r>
              <a:rPr lang="en-US" dirty="0">
                <a:solidFill>
                  <a:srgbClr val="000000"/>
                </a:solidFill>
                <a:latin typeface="Baskerville" panose="02020502070401020303"/>
              </a:rPr>
              <a:t>As an incentive for the borrower to either buy a green building or to renovate an existing one to make it greener.</a:t>
            </a:r>
          </a:p>
          <a:p>
            <a:pPr marL="285768" indent="-285768">
              <a:buFont typeface="Arial" panose="020B0604020202020204" pitchFamily="34" charset="0"/>
              <a:buChar char="•"/>
            </a:pPr>
            <a:r>
              <a:rPr lang="en-US" dirty="0">
                <a:solidFill>
                  <a:srgbClr val="000000"/>
                </a:solidFill>
                <a:latin typeface="Baskerville" panose="02020502070401020303"/>
              </a:rPr>
              <a:t>The bank would offer either a lower interest rate or an increased loan amount.</a:t>
            </a:r>
          </a:p>
          <a:p>
            <a:pPr marL="114307"/>
            <a:endParaRPr lang="en-US" dirty="0">
              <a:solidFill>
                <a:srgbClr val="000000"/>
              </a:solidFill>
              <a:latin typeface="Baskerville" panose="02020502070401020303"/>
            </a:endParaRPr>
          </a:p>
          <a:p>
            <a:r>
              <a:rPr lang="en-US" b="1" dirty="0">
                <a:solidFill>
                  <a:srgbClr val="000000"/>
                </a:solidFill>
                <a:latin typeface="Baskerville" panose="02020502070401020303"/>
              </a:rPr>
              <a:t>Why are lenders interested?</a:t>
            </a:r>
          </a:p>
          <a:p>
            <a:pPr lvl="1"/>
            <a:endParaRPr lang="en-US" dirty="0">
              <a:latin typeface="Baskerville" panose="02020502070401020303"/>
            </a:endParaRPr>
          </a:p>
          <a:p>
            <a:pPr marL="285768" lvl="1" indent="-285768">
              <a:buFont typeface="Arial" panose="020B0604020202020204" pitchFamily="34" charset="0"/>
              <a:buChar char="•"/>
            </a:pPr>
            <a:r>
              <a:rPr lang="en-US" dirty="0">
                <a:latin typeface="Baskerville" panose="02020502070401020303"/>
              </a:rPr>
              <a:t>Lower utility bills for households: The borrower is in a better financial position to be able to repay their loan, reducing the ‘probability of default’.</a:t>
            </a:r>
          </a:p>
          <a:p>
            <a:pPr marL="285768" lvl="1" indent="-285768">
              <a:buFont typeface="Arial" panose="020B0604020202020204" pitchFamily="34" charset="0"/>
              <a:buChar char="•"/>
            </a:pPr>
            <a:r>
              <a:rPr lang="en-US" dirty="0">
                <a:latin typeface="Baskerville" panose="02020502070401020303"/>
              </a:rPr>
              <a:t>Green premiums (vs. brown discount): </a:t>
            </a:r>
            <a:r>
              <a:rPr lang="en-US" altLang="zh-CN" dirty="0">
                <a:latin typeface="Baskerville" panose="02020502070401020303"/>
              </a:rPr>
              <a:t>De</a:t>
            </a:r>
            <a:r>
              <a:rPr lang="en-US" dirty="0">
                <a:latin typeface="Baskerville" panose="02020502070401020303"/>
              </a:rPr>
              <a:t>crease in loan-to-value ratio. </a:t>
            </a:r>
          </a:p>
          <a:p>
            <a:pPr lvl="1"/>
            <a:endParaRPr lang="en-US" dirty="0">
              <a:latin typeface="Baskerville" panose="02020502070401020303"/>
            </a:endParaRPr>
          </a:p>
        </p:txBody>
      </p:sp>
      <p:pic>
        <p:nvPicPr>
          <p:cNvPr id="2052" name="Picture 4" descr="FINECO: Scegli la semplicità. - Fineco Bank">
            <a:extLst>
              <a:ext uri="{FF2B5EF4-FFF2-40B4-BE49-F238E27FC236}">
                <a16:creationId xmlns:a16="http://schemas.microsoft.com/office/drawing/2014/main" id="{AD332434-2823-BD41-861B-07D6BAFF9F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2580" y="987552"/>
            <a:ext cx="2407444" cy="205435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724205F8-FACA-AE41-A4E9-31420E214591}"/>
              </a:ext>
            </a:extLst>
          </p:cNvPr>
          <p:cNvPicPr>
            <a:picLocks noChangeAspect="1"/>
          </p:cNvPicPr>
          <p:nvPr/>
        </p:nvPicPr>
        <p:blipFill>
          <a:blip r:embed="rId3"/>
          <a:stretch>
            <a:fillRect/>
          </a:stretch>
        </p:blipFill>
        <p:spPr>
          <a:xfrm>
            <a:off x="4350184" y="3107179"/>
            <a:ext cx="4683320" cy="1730050"/>
          </a:xfrm>
          <a:prstGeom prst="rect">
            <a:avLst/>
          </a:prstGeom>
        </p:spPr>
      </p:pic>
      <p:sp>
        <p:nvSpPr>
          <p:cNvPr id="4" name="Rectangle 3"/>
          <p:cNvSpPr/>
          <p:nvPr/>
        </p:nvSpPr>
        <p:spPr>
          <a:xfrm>
            <a:off x="3672419" y="-54846"/>
            <a:ext cx="6038850" cy="477054"/>
          </a:xfrm>
          <a:prstGeom prst="rect">
            <a:avLst/>
          </a:prstGeom>
        </p:spPr>
        <p:txBody>
          <a:bodyPr wrap="square">
            <a:spAutoFit/>
          </a:bodyPr>
          <a:lstStyle/>
          <a:p>
            <a:r>
              <a:rPr lang="en-US" sz="1100" dirty="0" smtClean="0">
                <a:latin typeface="Baskerville Old Face" panose="02020602080505020303" pitchFamily="18" charset="0"/>
              </a:rPr>
              <a:t>House image © </a:t>
            </a:r>
            <a:r>
              <a:rPr lang="en-US" sz="1100" dirty="0">
                <a:latin typeface="Baskerville Old Face" panose="02020602080505020303" pitchFamily="18" charset="0"/>
              </a:rPr>
              <a:t>source unknown. All rights reserved. This content is excluded from our Creative Commons license. For more information, see </a:t>
            </a:r>
            <a:r>
              <a:rPr lang="en-US" sz="1100" dirty="0">
                <a:latin typeface="Baskerville Old Face" panose="02020602080505020303" pitchFamily="18" charset="0"/>
                <a:hlinkClick r:id="rId4"/>
              </a:rPr>
              <a:t>https://ocw.mit.edu/help/faq-fair-use</a:t>
            </a:r>
            <a:r>
              <a:rPr lang="en-US" dirty="0" smtClean="0">
                <a:latin typeface="Baskerville Old Face" panose="02020602080505020303" pitchFamily="18" charset="0"/>
                <a:hlinkClick r:id="rId4"/>
              </a:rPr>
              <a:t>/</a:t>
            </a:r>
            <a:r>
              <a:rPr lang="en-US" dirty="0" smtClean="0">
                <a:latin typeface="Baskerville Old Face" panose="02020602080505020303" pitchFamily="18" charset="0"/>
              </a:rPr>
              <a:t>.</a:t>
            </a:r>
            <a:endParaRPr lang="en-US" dirty="0">
              <a:latin typeface="Baskerville Old Face" panose="02020602080505020303" pitchFamily="18" charset="0"/>
            </a:endParaRPr>
          </a:p>
        </p:txBody>
      </p:sp>
    </p:spTree>
    <p:extLst>
      <p:ext uri="{BB962C8B-B14F-4D97-AF65-F5344CB8AC3E}">
        <p14:creationId xmlns:p14="http://schemas.microsoft.com/office/powerpoint/2010/main" val="4209327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7;p21">
            <a:extLst>
              <a:ext uri="{FF2B5EF4-FFF2-40B4-BE49-F238E27FC236}">
                <a16:creationId xmlns:a16="http://schemas.microsoft.com/office/drawing/2014/main" id="{79BEB542-97A4-CC4C-BCE1-C7867A094CCC}"/>
              </a:ext>
            </a:extLst>
          </p:cNvPr>
          <p:cNvSpPr txBox="1">
            <a:spLocks/>
          </p:cNvSpPr>
          <p:nvPr/>
        </p:nvSpPr>
        <p:spPr>
          <a:xfrm>
            <a:off x="209308" y="201290"/>
            <a:ext cx="8934692" cy="9303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1100"/>
            </a:pPr>
            <a:r>
              <a:rPr lang="en-US" altLang="zh-CN" sz="3200" dirty="0">
                <a:solidFill>
                  <a:srgbClr val="1B4453"/>
                </a:solidFill>
                <a:latin typeface="Baskerville" panose="02020502070401020303"/>
              </a:rPr>
              <a:t>A</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real</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example</a:t>
            </a:r>
            <a:endParaRPr lang="en-US" sz="3200" dirty="0">
              <a:solidFill>
                <a:srgbClr val="1B4453"/>
              </a:solidFill>
              <a:latin typeface="Baskerville" panose="02020502070401020303"/>
            </a:endParaRPr>
          </a:p>
        </p:txBody>
      </p:sp>
      <p:sp>
        <p:nvSpPr>
          <p:cNvPr id="11" name="Content Placeholder 3">
            <a:extLst>
              <a:ext uri="{FF2B5EF4-FFF2-40B4-BE49-F238E27FC236}">
                <a16:creationId xmlns:a16="http://schemas.microsoft.com/office/drawing/2014/main" id="{F3A8433E-7041-2445-8AB8-AFBAD8AB34E7}"/>
              </a:ext>
            </a:extLst>
          </p:cNvPr>
          <p:cNvSpPr txBox="1">
            <a:spLocks/>
          </p:cNvSpPr>
          <p:nvPr/>
        </p:nvSpPr>
        <p:spPr>
          <a:xfrm>
            <a:off x="209308" y="1020175"/>
            <a:ext cx="5954425" cy="3600400"/>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tx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00000"/>
                </a:solidFill>
                <a:latin typeface="Baskerville" panose="02020502070401020303"/>
              </a:rPr>
              <a:t>Real-world Example: </a:t>
            </a:r>
            <a:endParaRPr lang="en-US" dirty="0">
              <a:latin typeface="Baskerville" panose="02020502070401020303"/>
            </a:endParaRPr>
          </a:p>
          <a:p>
            <a:pPr lvl="1"/>
            <a:endParaRPr lang="en-US" dirty="0">
              <a:latin typeface="Baskerville" panose="02020502070401020303"/>
            </a:endParaRPr>
          </a:p>
        </p:txBody>
      </p:sp>
      <p:sp>
        <p:nvSpPr>
          <p:cNvPr id="8" name="TextBox 7">
            <a:extLst>
              <a:ext uri="{FF2B5EF4-FFF2-40B4-BE49-F238E27FC236}">
                <a16:creationId xmlns:a16="http://schemas.microsoft.com/office/drawing/2014/main" id="{D6E1E894-DB30-406F-B1A8-C93E23533DF5}"/>
              </a:ext>
            </a:extLst>
          </p:cNvPr>
          <p:cNvSpPr txBox="1"/>
          <p:nvPr/>
        </p:nvSpPr>
        <p:spPr>
          <a:xfrm>
            <a:off x="1397000" y="1834529"/>
            <a:ext cx="6374121" cy="523220"/>
          </a:xfrm>
          <a:prstGeom prst="rect">
            <a:avLst/>
          </a:prstGeom>
          <a:noFill/>
        </p:spPr>
        <p:txBody>
          <a:bodyPr wrap="square" rtlCol="0">
            <a:spAutoFit/>
          </a:bodyPr>
          <a:lstStyle/>
          <a:p>
            <a:r>
              <a:rPr lang="en-US" altLang="zh-CN" dirty="0">
                <a:latin typeface="Baskerville" panose="02020502070401020303"/>
              </a:rPr>
              <a:t>Home buyers in the US go to a bank to get mortgage. They find that they might be able to use </a:t>
            </a:r>
            <a:r>
              <a:rPr lang="en-US" altLang="zh-CN" b="1" dirty="0">
                <a:latin typeface="Baskerville" panose="02020502070401020303"/>
              </a:rPr>
              <a:t>FHA’s Energy Efficient Mortgage (EEM) </a:t>
            </a:r>
            <a:r>
              <a:rPr lang="en-US" altLang="zh-CN" dirty="0">
                <a:latin typeface="Baskerville" panose="02020502070401020303"/>
              </a:rPr>
              <a:t>to finance their purchase. </a:t>
            </a:r>
            <a:endParaRPr lang="zh-CN" altLang="en-US" dirty="0">
              <a:latin typeface="Baskerville" panose="02020502070401020303"/>
            </a:endParaRPr>
          </a:p>
        </p:txBody>
      </p:sp>
      <p:sp>
        <p:nvSpPr>
          <p:cNvPr id="13" name="TextBox 12">
            <a:extLst>
              <a:ext uri="{FF2B5EF4-FFF2-40B4-BE49-F238E27FC236}">
                <a16:creationId xmlns:a16="http://schemas.microsoft.com/office/drawing/2014/main" id="{89097CBE-445F-4E9C-9132-08F8CAE51979}"/>
              </a:ext>
            </a:extLst>
          </p:cNvPr>
          <p:cNvSpPr txBox="1"/>
          <p:nvPr/>
        </p:nvSpPr>
        <p:spPr>
          <a:xfrm>
            <a:off x="663446" y="3133843"/>
            <a:ext cx="1467108" cy="523220"/>
          </a:xfrm>
          <a:prstGeom prst="rect">
            <a:avLst/>
          </a:prstGeom>
          <a:noFill/>
        </p:spPr>
        <p:txBody>
          <a:bodyPr wrap="square" rtlCol="0">
            <a:spAutoFit/>
          </a:bodyPr>
          <a:lstStyle/>
          <a:p>
            <a:r>
              <a:rPr lang="en-US" altLang="zh-CN" dirty="0">
                <a:latin typeface="Baskerville" panose="02020502070401020303"/>
              </a:rPr>
              <a:t>Total monthly income: $5,000 </a:t>
            </a:r>
            <a:endParaRPr lang="zh-CN" altLang="en-US" dirty="0">
              <a:latin typeface="Baskerville" panose="02020502070401020303"/>
            </a:endParaRPr>
          </a:p>
        </p:txBody>
      </p:sp>
      <p:sp>
        <p:nvSpPr>
          <p:cNvPr id="14" name="TextBox 13">
            <a:extLst>
              <a:ext uri="{FF2B5EF4-FFF2-40B4-BE49-F238E27FC236}">
                <a16:creationId xmlns:a16="http://schemas.microsoft.com/office/drawing/2014/main" id="{9A08BE0C-580C-48DD-8B80-DE44994545F8}"/>
              </a:ext>
            </a:extLst>
          </p:cNvPr>
          <p:cNvSpPr txBox="1"/>
          <p:nvPr/>
        </p:nvSpPr>
        <p:spPr>
          <a:xfrm>
            <a:off x="2670163" y="2585370"/>
            <a:ext cx="2948317" cy="830997"/>
          </a:xfrm>
          <a:prstGeom prst="rect">
            <a:avLst/>
          </a:prstGeom>
          <a:noFill/>
        </p:spPr>
        <p:txBody>
          <a:bodyPr wrap="square" rtlCol="0">
            <a:spAutoFit/>
          </a:bodyPr>
          <a:lstStyle/>
          <a:p>
            <a:r>
              <a:rPr lang="en-US" altLang="zh-CN" sz="1200" dirty="0">
                <a:latin typeface="Baskerville" panose="02020502070401020303"/>
              </a:rPr>
              <a:t>If financing regular building: </a:t>
            </a:r>
          </a:p>
          <a:p>
            <a:pPr marL="285750" indent="-285750">
              <a:buFont typeface="Arial" panose="020B0604020202020204" pitchFamily="34" charset="0"/>
              <a:buChar char="•"/>
            </a:pPr>
            <a:r>
              <a:rPr lang="en-US" altLang="zh-CN" sz="1200" dirty="0">
                <a:latin typeface="Baskerville" panose="02020502070401020303"/>
              </a:rPr>
              <a:t>Maximum allowable monthly payment at</a:t>
            </a:r>
            <a:r>
              <a:rPr lang="zh-CN" altLang="en-US" sz="1200" dirty="0">
                <a:latin typeface="Baskerville" panose="02020502070401020303"/>
              </a:rPr>
              <a:t> </a:t>
            </a:r>
            <a:r>
              <a:rPr lang="en-US" altLang="zh-CN" sz="1200" b="1" dirty="0">
                <a:latin typeface="Baskerville" panose="02020502070401020303"/>
              </a:rPr>
              <a:t>29%</a:t>
            </a:r>
            <a:r>
              <a:rPr lang="zh-CN" altLang="en-US" sz="1200" dirty="0">
                <a:latin typeface="Baskerville" panose="02020502070401020303"/>
              </a:rPr>
              <a:t> </a:t>
            </a:r>
            <a:r>
              <a:rPr lang="en-US" altLang="zh-CN" sz="1200" dirty="0">
                <a:latin typeface="Baskerville" panose="02020502070401020303"/>
              </a:rPr>
              <a:t>is</a:t>
            </a:r>
            <a:r>
              <a:rPr lang="zh-CN" altLang="en-US" sz="1200" dirty="0">
                <a:latin typeface="Baskerville" panose="02020502070401020303"/>
              </a:rPr>
              <a:t> </a:t>
            </a:r>
            <a:r>
              <a:rPr lang="en-US" altLang="zh-CN" sz="1200" dirty="0">
                <a:latin typeface="Baskerville" panose="02020502070401020303"/>
              </a:rPr>
              <a:t>$1,450</a:t>
            </a:r>
          </a:p>
          <a:p>
            <a:pPr marL="285750" indent="-285750">
              <a:buFont typeface="Arial" panose="020B0604020202020204" pitchFamily="34" charset="0"/>
              <a:buChar char="•"/>
            </a:pPr>
            <a:r>
              <a:rPr lang="en-US" altLang="zh-CN" sz="1200" dirty="0">
                <a:latin typeface="Baskerville" panose="02020502070401020303"/>
              </a:rPr>
              <a:t>Maximum mortgage: </a:t>
            </a:r>
            <a:r>
              <a:rPr lang="en-US" altLang="zh-CN" sz="1200" b="1" dirty="0">
                <a:latin typeface="Baskerville" panose="02020502070401020303"/>
              </a:rPr>
              <a:t>$207,300</a:t>
            </a:r>
          </a:p>
        </p:txBody>
      </p:sp>
      <p:sp>
        <p:nvSpPr>
          <p:cNvPr id="15" name="TextBox 14">
            <a:extLst>
              <a:ext uri="{FF2B5EF4-FFF2-40B4-BE49-F238E27FC236}">
                <a16:creationId xmlns:a16="http://schemas.microsoft.com/office/drawing/2014/main" id="{B434CA9E-DEE8-41EF-BFBA-92EC5022FBCF}"/>
              </a:ext>
            </a:extLst>
          </p:cNvPr>
          <p:cNvSpPr txBox="1"/>
          <p:nvPr/>
        </p:nvSpPr>
        <p:spPr>
          <a:xfrm>
            <a:off x="2670163" y="3845419"/>
            <a:ext cx="2876057" cy="830997"/>
          </a:xfrm>
          <a:prstGeom prst="rect">
            <a:avLst/>
          </a:prstGeom>
          <a:noFill/>
        </p:spPr>
        <p:txBody>
          <a:bodyPr wrap="square" rtlCol="0">
            <a:spAutoFit/>
          </a:bodyPr>
          <a:lstStyle/>
          <a:p>
            <a:r>
              <a:rPr lang="en-US" altLang="zh-CN" sz="1200" dirty="0">
                <a:latin typeface="Baskerville" panose="02020502070401020303"/>
              </a:rPr>
              <a:t>If financing green building: </a:t>
            </a:r>
          </a:p>
          <a:p>
            <a:pPr marL="285750" indent="-285750">
              <a:buFont typeface="Arial" panose="020B0604020202020204" pitchFamily="34" charset="0"/>
              <a:buChar char="•"/>
            </a:pPr>
            <a:r>
              <a:rPr lang="en-US" altLang="zh-CN" sz="1200" dirty="0">
                <a:latin typeface="Baskerville" panose="02020502070401020303"/>
              </a:rPr>
              <a:t>Maximum allowable monthly payment at</a:t>
            </a:r>
            <a:r>
              <a:rPr lang="zh-CN" altLang="en-US" sz="1200" dirty="0">
                <a:latin typeface="Baskerville" panose="02020502070401020303"/>
              </a:rPr>
              <a:t> </a:t>
            </a:r>
            <a:r>
              <a:rPr lang="en-US" altLang="zh-CN" sz="1200" b="1" dirty="0">
                <a:latin typeface="Baskerville" panose="02020502070401020303"/>
              </a:rPr>
              <a:t>33%</a:t>
            </a:r>
            <a:r>
              <a:rPr lang="zh-CN" altLang="en-US" sz="1200" dirty="0">
                <a:latin typeface="Baskerville" panose="02020502070401020303"/>
              </a:rPr>
              <a:t> </a:t>
            </a:r>
            <a:r>
              <a:rPr lang="en-US" altLang="zh-CN" sz="1200" dirty="0">
                <a:latin typeface="Baskerville" panose="02020502070401020303"/>
              </a:rPr>
              <a:t>is</a:t>
            </a:r>
            <a:r>
              <a:rPr lang="zh-CN" altLang="en-US" sz="1200" dirty="0">
                <a:latin typeface="Baskerville" panose="02020502070401020303"/>
              </a:rPr>
              <a:t> </a:t>
            </a:r>
            <a:r>
              <a:rPr lang="en-US" altLang="zh-CN" sz="1200" dirty="0">
                <a:latin typeface="Baskerville" panose="02020502070401020303"/>
              </a:rPr>
              <a:t>$1,650</a:t>
            </a:r>
          </a:p>
          <a:p>
            <a:pPr marL="285750" indent="-285750">
              <a:buFont typeface="Arial" panose="020B0604020202020204" pitchFamily="34" charset="0"/>
              <a:buChar char="•"/>
            </a:pPr>
            <a:r>
              <a:rPr lang="en-US" altLang="zh-CN" sz="1200" dirty="0">
                <a:latin typeface="Baskerville" panose="02020502070401020303"/>
              </a:rPr>
              <a:t>Maximum mortgage: </a:t>
            </a:r>
            <a:r>
              <a:rPr lang="en-US" altLang="zh-CN" sz="1200" b="1" dirty="0">
                <a:latin typeface="Baskerville" panose="02020502070401020303"/>
              </a:rPr>
              <a:t>$235,900</a:t>
            </a:r>
          </a:p>
        </p:txBody>
      </p:sp>
      <p:sp>
        <p:nvSpPr>
          <p:cNvPr id="12" name="TextBox 11">
            <a:extLst>
              <a:ext uri="{FF2B5EF4-FFF2-40B4-BE49-F238E27FC236}">
                <a16:creationId xmlns:a16="http://schemas.microsoft.com/office/drawing/2014/main" id="{1AF1D6F9-6834-4C80-97FA-8D41F47A9463}"/>
              </a:ext>
            </a:extLst>
          </p:cNvPr>
          <p:cNvSpPr txBox="1"/>
          <p:nvPr/>
        </p:nvSpPr>
        <p:spPr>
          <a:xfrm>
            <a:off x="6016239" y="3845419"/>
            <a:ext cx="2333002" cy="954107"/>
          </a:xfrm>
          <a:prstGeom prst="rect">
            <a:avLst/>
          </a:prstGeom>
          <a:noFill/>
        </p:spPr>
        <p:txBody>
          <a:bodyPr wrap="square" rtlCol="0">
            <a:spAutoFit/>
          </a:bodyPr>
          <a:lstStyle/>
          <a:p>
            <a:r>
              <a:rPr lang="en-US" altLang="zh-CN" dirty="0">
                <a:latin typeface="Baskerville" panose="02020502070401020303"/>
              </a:rPr>
              <a:t>Require a </a:t>
            </a:r>
            <a:r>
              <a:rPr lang="en-US" altLang="zh-CN" b="1" dirty="0">
                <a:latin typeface="Baskerville" panose="02020502070401020303"/>
              </a:rPr>
              <a:t>Home Energy Rating System (HERS) report </a:t>
            </a:r>
            <a:r>
              <a:rPr lang="en-US" altLang="zh-CN" dirty="0">
                <a:latin typeface="Baskerville" panose="02020502070401020303"/>
              </a:rPr>
              <a:t>from trained Energy Rater (cost $300-800). </a:t>
            </a:r>
            <a:endParaRPr lang="zh-CN" altLang="en-US" dirty="0">
              <a:latin typeface="Baskerville" panose="02020502070401020303"/>
            </a:endParaRPr>
          </a:p>
        </p:txBody>
      </p:sp>
      <p:sp>
        <p:nvSpPr>
          <p:cNvPr id="18" name="Rectangle 17">
            <a:extLst>
              <a:ext uri="{FF2B5EF4-FFF2-40B4-BE49-F238E27FC236}">
                <a16:creationId xmlns:a16="http://schemas.microsoft.com/office/drawing/2014/main" id="{CD2A24C2-402E-44EE-AEF7-8759EAFBA0AA}"/>
              </a:ext>
            </a:extLst>
          </p:cNvPr>
          <p:cNvSpPr/>
          <p:nvPr/>
        </p:nvSpPr>
        <p:spPr>
          <a:xfrm>
            <a:off x="2590800" y="2585370"/>
            <a:ext cx="2767413" cy="954107"/>
          </a:xfrm>
          <a:prstGeom prst="rect">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Rectangle 19">
            <a:extLst>
              <a:ext uri="{FF2B5EF4-FFF2-40B4-BE49-F238E27FC236}">
                <a16:creationId xmlns:a16="http://schemas.microsoft.com/office/drawing/2014/main" id="{46C1F49B-AD31-4FE9-87DB-60AFDE69BE26}"/>
              </a:ext>
            </a:extLst>
          </p:cNvPr>
          <p:cNvSpPr/>
          <p:nvPr/>
        </p:nvSpPr>
        <p:spPr>
          <a:xfrm>
            <a:off x="2622814" y="3844277"/>
            <a:ext cx="2767413" cy="954107"/>
          </a:xfrm>
          <a:prstGeom prst="rect">
            <a:avLst/>
          </a:prstGeom>
          <a:noFill/>
          <a:ln>
            <a:solidFill>
              <a:srgbClr val="0060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1" name="Straight Arrow Connector 20">
            <a:extLst>
              <a:ext uri="{FF2B5EF4-FFF2-40B4-BE49-F238E27FC236}">
                <a16:creationId xmlns:a16="http://schemas.microsoft.com/office/drawing/2014/main" id="{94C35ACD-829E-46C0-9B46-65A41F221727}"/>
              </a:ext>
            </a:extLst>
          </p:cNvPr>
          <p:cNvCxnSpPr>
            <a:cxnSpLocks/>
          </p:cNvCxnSpPr>
          <p:nvPr/>
        </p:nvCxnSpPr>
        <p:spPr>
          <a:xfrm flipV="1">
            <a:off x="1984840" y="3022976"/>
            <a:ext cx="437378" cy="37247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5" name="Straight Arrow Connector 24">
            <a:extLst>
              <a:ext uri="{FF2B5EF4-FFF2-40B4-BE49-F238E27FC236}">
                <a16:creationId xmlns:a16="http://schemas.microsoft.com/office/drawing/2014/main" id="{D3794A3D-4837-4AE2-8B40-FC526FABBD26}"/>
              </a:ext>
            </a:extLst>
          </p:cNvPr>
          <p:cNvCxnSpPr>
            <a:cxnSpLocks/>
          </p:cNvCxnSpPr>
          <p:nvPr/>
        </p:nvCxnSpPr>
        <p:spPr>
          <a:xfrm>
            <a:off x="1991228" y="3620890"/>
            <a:ext cx="411565" cy="50580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TextBox 25">
            <a:extLst>
              <a:ext uri="{FF2B5EF4-FFF2-40B4-BE49-F238E27FC236}">
                <a16:creationId xmlns:a16="http://schemas.microsoft.com/office/drawing/2014/main" id="{C7E10A13-9CB2-4814-BFFA-6BF623E7B341}"/>
              </a:ext>
            </a:extLst>
          </p:cNvPr>
          <p:cNvSpPr txBox="1"/>
          <p:nvPr/>
        </p:nvSpPr>
        <p:spPr>
          <a:xfrm>
            <a:off x="1611437" y="2756369"/>
            <a:ext cx="939681" cy="307777"/>
          </a:xfrm>
          <a:prstGeom prst="rect">
            <a:avLst/>
          </a:prstGeom>
          <a:noFill/>
        </p:spPr>
        <p:txBody>
          <a:bodyPr wrap="none" rtlCol="0">
            <a:spAutoFit/>
          </a:bodyPr>
          <a:lstStyle/>
          <a:p>
            <a:r>
              <a:rPr lang="en-US" altLang="zh-CN" dirty="0">
                <a:latin typeface="Baskerville" panose="02020502070401020303"/>
              </a:rPr>
              <a:t>(Option 1)</a:t>
            </a:r>
            <a:endParaRPr lang="zh-CN" altLang="en-US" dirty="0">
              <a:latin typeface="Baskerville" panose="02020502070401020303"/>
            </a:endParaRPr>
          </a:p>
        </p:txBody>
      </p:sp>
      <p:sp>
        <p:nvSpPr>
          <p:cNvPr id="28" name="TextBox 27">
            <a:extLst>
              <a:ext uri="{FF2B5EF4-FFF2-40B4-BE49-F238E27FC236}">
                <a16:creationId xmlns:a16="http://schemas.microsoft.com/office/drawing/2014/main" id="{956A3D57-AD50-446F-B613-BE1AF530BCC0}"/>
              </a:ext>
            </a:extLst>
          </p:cNvPr>
          <p:cNvSpPr txBox="1"/>
          <p:nvPr/>
        </p:nvSpPr>
        <p:spPr>
          <a:xfrm>
            <a:off x="1463243" y="4034998"/>
            <a:ext cx="939681" cy="307777"/>
          </a:xfrm>
          <a:prstGeom prst="rect">
            <a:avLst/>
          </a:prstGeom>
          <a:noFill/>
        </p:spPr>
        <p:txBody>
          <a:bodyPr wrap="none" rtlCol="0">
            <a:spAutoFit/>
          </a:bodyPr>
          <a:lstStyle/>
          <a:p>
            <a:r>
              <a:rPr lang="en-US" altLang="zh-CN" dirty="0">
                <a:latin typeface="Baskerville" panose="02020502070401020303"/>
              </a:rPr>
              <a:t>(Option 2)</a:t>
            </a:r>
            <a:endParaRPr lang="zh-CN" altLang="en-US" dirty="0">
              <a:latin typeface="Baskerville" panose="02020502070401020303"/>
            </a:endParaRPr>
          </a:p>
        </p:txBody>
      </p:sp>
    </p:spTree>
    <p:extLst>
      <p:ext uri="{BB962C8B-B14F-4D97-AF65-F5344CB8AC3E}">
        <p14:creationId xmlns:p14="http://schemas.microsoft.com/office/powerpoint/2010/main" val="20403287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37;p21">
            <a:extLst>
              <a:ext uri="{FF2B5EF4-FFF2-40B4-BE49-F238E27FC236}">
                <a16:creationId xmlns:a16="http://schemas.microsoft.com/office/drawing/2014/main" id="{79BEB542-97A4-CC4C-BCE1-C7867A094CCC}"/>
              </a:ext>
            </a:extLst>
          </p:cNvPr>
          <p:cNvSpPr txBox="1">
            <a:spLocks/>
          </p:cNvSpPr>
          <p:nvPr/>
        </p:nvSpPr>
        <p:spPr>
          <a:xfrm>
            <a:off x="209308" y="175260"/>
            <a:ext cx="8934692" cy="9303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1100"/>
            </a:pPr>
            <a:r>
              <a:rPr lang="en-US" altLang="zh-CN" sz="3200" dirty="0">
                <a:solidFill>
                  <a:srgbClr val="1B4453"/>
                </a:solidFill>
                <a:latin typeface="Baskerville" panose="02020502070401020303"/>
              </a:rPr>
              <a:t>Rationale of green financing</a:t>
            </a:r>
            <a:endParaRPr lang="en-US" sz="3200" dirty="0">
              <a:solidFill>
                <a:srgbClr val="1B4453"/>
              </a:solidFill>
              <a:latin typeface="Baskerville" panose="02020502070401020303"/>
            </a:endParaRPr>
          </a:p>
        </p:txBody>
      </p:sp>
      <p:pic>
        <p:nvPicPr>
          <p:cNvPr id="4" name="Picture 3">
            <a:extLst>
              <a:ext uri="{FF2B5EF4-FFF2-40B4-BE49-F238E27FC236}">
                <a16:creationId xmlns:a16="http://schemas.microsoft.com/office/drawing/2014/main" id="{22915646-B0CC-48FB-A45A-AD596DE93AED}"/>
              </a:ext>
            </a:extLst>
          </p:cNvPr>
          <p:cNvPicPr>
            <a:picLocks noChangeAspect="1"/>
          </p:cNvPicPr>
          <p:nvPr/>
        </p:nvPicPr>
        <p:blipFill>
          <a:blip r:embed="rId3"/>
          <a:stretch>
            <a:fillRect/>
          </a:stretch>
        </p:blipFill>
        <p:spPr>
          <a:xfrm>
            <a:off x="1980054" y="2371690"/>
            <a:ext cx="4722282" cy="2420586"/>
          </a:xfrm>
          <a:prstGeom prst="rect">
            <a:avLst/>
          </a:prstGeom>
        </p:spPr>
      </p:pic>
      <p:sp>
        <p:nvSpPr>
          <p:cNvPr id="6" name="Oval 5">
            <a:extLst>
              <a:ext uri="{FF2B5EF4-FFF2-40B4-BE49-F238E27FC236}">
                <a16:creationId xmlns:a16="http://schemas.microsoft.com/office/drawing/2014/main" id="{FA990C50-471F-4417-BCB8-87C560EB9520}"/>
              </a:ext>
            </a:extLst>
          </p:cNvPr>
          <p:cNvSpPr/>
          <p:nvPr/>
        </p:nvSpPr>
        <p:spPr>
          <a:xfrm>
            <a:off x="1939183" y="1091154"/>
            <a:ext cx="1325112" cy="132193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Enhanced loan-to-value via green value</a:t>
            </a:r>
            <a:endParaRPr lang="zh-CN" altLang="en-US" sz="1000" dirty="0"/>
          </a:p>
        </p:txBody>
      </p:sp>
      <p:sp>
        <p:nvSpPr>
          <p:cNvPr id="7" name="Oval 6">
            <a:extLst>
              <a:ext uri="{FF2B5EF4-FFF2-40B4-BE49-F238E27FC236}">
                <a16:creationId xmlns:a16="http://schemas.microsoft.com/office/drawing/2014/main" id="{D49E0272-946F-4BDA-AE60-BCB7609B8E5C}"/>
              </a:ext>
            </a:extLst>
          </p:cNvPr>
          <p:cNvSpPr/>
          <p:nvPr/>
        </p:nvSpPr>
        <p:spPr>
          <a:xfrm>
            <a:off x="3729222" y="1091154"/>
            <a:ext cx="1325112" cy="132193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Lower probability of default</a:t>
            </a:r>
            <a:endParaRPr lang="zh-CN" altLang="en-US" sz="1000" dirty="0"/>
          </a:p>
        </p:txBody>
      </p:sp>
      <p:sp>
        <p:nvSpPr>
          <p:cNvPr id="8" name="Oval 7">
            <a:extLst>
              <a:ext uri="{FF2B5EF4-FFF2-40B4-BE49-F238E27FC236}">
                <a16:creationId xmlns:a16="http://schemas.microsoft.com/office/drawing/2014/main" id="{8DE320F9-A194-44E4-AF45-D46CC04E31F7}"/>
              </a:ext>
            </a:extLst>
          </p:cNvPr>
          <p:cNvSpPr/>
          <p:nvPr/>
        </p:nvSpPr>
        <p:spPr>
          <a:xfrm>
            <a:off x="5377224" y="1091154"/>
            <a:ext cx="1325112" cy="1321939"/>
          </a:xfrm>
          <a:prstGeom prst="ellipse">
            <a:avLst/>
          </a:prstGeom>
          <a:solidFill>
            <a:srgbClr val="0070C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t>Reduced capital charges and/or increased loan size</a:t>
            </a:r>
            <a:endParaRPr lang="zh-CN" altLang="en-US" sz="1000" dirty="0"/>
          </a:p>
        </p:txBody>
      </p:sp>
      <p:sp>
        <p:nvSpPr>
          <p:cNvPr id="9" name="Plus Sign 8">
            <a:extLst>
              <a:ext uri="{FF2B5EF4-FFF2-40B4-BE49-F238E27FC236}">
                <a16:creationId xmlns:a16="http://schemas.microsoft.com/office/drawing/2014/main" id="{79DFCDAE-C5B3-4369-9833-20CD1D9A49B3}"/>
              </a:ext>
            </a:extLst>
          </p:cNvPr>
          <p:cNvSpPr/>
          <p:nvPr/>
        </p:nvSpPr>
        <p:spPr>
          <a:xfrm>
            <a:off x="3295281" y="1562270"/>
            <a:ext cx="361620" cy="348711"/>
          </a:xfrm>
          <a:prstGeom prst="mathPlus">
            <a:avLst/>
          </a:prstGeom>
          <a:solidFill>
            <a:srgbClr val="BDD3FF"/>
          </a:solidFill>
          <a:ln>
            <a:solidFill>
              <a:srgbClr val="BDD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Equals 9">
            <a:extLst>
              <a:ext uri="{FF2B5EF4-FFF2-40B4-BE49-F238E27FC236}">
                <a16:creationId xmlns:a16="http://schemas.microsoft.com/office/drawing/2014/main" id="{2CF7F042-49B8-460A-90AF-DCF421BF1AB5}"/>
              </a:ext>
            </a:extLst>
          </p:cNvPr>
          <p:cNvSpPr/>
          <p:nvPr/>
        </p:nvSpPr>
        <p:spPr>
          <a:xfrm>
            <a:off x="5054335" y="1599486"/>
            <a:ext cx="322889" cy="238204"/>
          </a:xfrm>
          <a:prstGeom prst="mathEqual">
            <a:avLst/>
          </a:prstGeom>
          <a:solidFill>
            <a:srgbClr val="BDD3FF"/>
          </a:solidFill>
          <a:ln>
            <a:solidFill>
              <a:srgbClr val="BDD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Tree>
    <p:extLst>
      <p:ext uri="{BB962C8B-B14F-4D97-AF65-F5344CB8AC3E}">
        <p14:creationId xmlns:p14="http://schemas.microsoft.com/office/powerpoint/2010/main" val="17880035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33DCD-5F54-1C47-96F7-F1FADE3D201E}"/>
              </a:ext>
            </a:extLst>
          </p:cNvPr>
          <p:cNvSpPr>
            <a:spLocks noGrp="1"/>
          </p:cNvSpPr>
          <p:nvPr>
            <p:ph type="title"/>
          </p:nvPr>
        </p:nvSpPr>
        <p:spPr/>
        <p:txBody>
          <a:bodyPr/>
          <a:lstStyle/>
          <a:p>
            <a:r>
              <a:rPr lang="en-US" dirty="0">
                <a:latin typeface="Baskerville" panose="02020502070401020303"/>
              </a:rPr>
              <a:t>Mortgages &amp; Sustainability</a:t>
            </a:r>
            <a:r>
              <a:rPr lang="en-US" altLang="zh-CN" dirty="0">
                <a:latin typeface="Baskerville" panose="02020502070401020303"/>
              </a:rPr>
              <a:t>:</a:t>
            </a:r>
            <a:r>
              <a:rPr lang="zh-CN" altLang="en-US" dirty="0">
                <a:latin typeface="Baskerville" panose="02020502070401020303"/>
              </a:rPr>
              <a:t> </a:t>
            </a:r>
            <a:r>
              <a:rPr lang="en-US" altLang="zh-CN" dirty="0">
                <a:latin typeface="Baskerville" panose="02020502070401020303"/>
              </a:rPr>
              <a:t>Homes</a:t>
            </a:r>
            <a:r>
              <a:rPr lang="en-US" dirty="0">
                <a:latin typeface="Baskerville" panose="02020502070401020303"/>
              </a:rPr>
              <a:t> </a:t>
            </a:r>
          </a:p>
        </p:txBody>
      </p:sp>
      <p:sp>
        <p:nvSpPr>
          <p:cNvPr id="3" name="Text Placeholder 2">
            <a:extLst>
              <a:ext uri="{FF2B5EF4-FFF2-40B4-BE49-F238E27FC236}">
                <a16:creationId xmlns:a16="http://schemas.microsoft.com/office/drawing/2014/main" id="{EC174533-E47A-BE4D-9886-466FE3548015}"/>
              </a:ext>
            </a:extLst>
          </p:cNvPr>
          <p:cNvSpPr>
            <a:spLocks noGrp="1"/>
          </p:cNvSpPr>
          <p:nvPr>
            <p:ph type="body" sz="quarter" idx="10"/>
          </p:nvPr>
        </p:nvSpPr>
        <p:spPr>
          <a:noFill/>
          <a:ln>
            <a:noFill/>
          </a:ln>
        </p:spPr>
        <p:txBody>
          <a:bodyPr spcFirstLastPara="1" wrap="square" lIns="91425" tIns="91425" rIns="91425" bIns="91425" anchor="t" anchorCtr="0">
            <a:noAutofit/>
          </a:bodyPr>
          <a:lstStyle/>
          <a:p>
            <a:r>
              <a:rPr lang="en-US" dirty="0">
                <a:solidFill>
                  <a:srgbClr val="C00000"/>
                </a:solidFill>
                <a:latin typeface="Baskerville" panose="02020502070401020303"/>
              </a:rPr>
              <a:t>Energy Efficiency and Mortgage Performance. Evidence from US</a:t>
            </a:r>
          </a:p>
        </p:txBody>
      </p:sp>
      <p:sp>
        <p:nvSpPr>
          <p:cNvPr id="5" name="Text Placeholder 4">
            <a:extLst>
              <a:ext uri="{FF2B5EF4-FFF2-40B4-BE49-F238E27FC236}">
                <a16:creationId xmlns:a16="http://schemas.microsoft.com/office/drawing/2014/main" id="{3CDF78D0-56F1-964F-8C3B-EC5AF2D27E13}"/>
              </a:ext>
            </a:extLst>
          </p:cNvPr>
          <p:cNvSpPr>
            <a:spLocks noGrp="1"/>
          </p:cNvSpPr>
          <p:nvPr>
            <p:ph type="body" sz="quarter" idx="12"/>
          </p:nvPr>
        </p:nvSpPr>
        <p:spPr>
          <a:xfrm>
            <a:off x="2783119" y="4462651"/>
            <a:ext cx="6109362" cy="173606"/>
          </a:xfrm>
        </p:spPr>
        <p:txBody>
          <a:bodyPr/>
          <a:lstStyle/>
          <a:p>
            <a:r>
              <a:rPr lang="en-US" i="1" u="sng" dirty="0">
                <a:latin typeface="Baskerville Old Face" panose="02020602080505020303" pitchFamily="18" charset="0"/>
              </a:rPr>
              <a:t>Source</a:t>
            </a:r>
            <a:r>
              <a:rPr lang="en-US" dirty="0">
                <a:latin typeface="Baskerville Old Face" panose="02020602080505020303" pitchFamily="18" charset="0"/>
              </a:rPr>
              <a:t>:  </a:t>
            </a:r>
            <a:r>
              <a:rPr lang="en-US" dirty="0" err="1">
                <a:latin typeface="Baskerville Old Face" panose="02020602080505020303" pitchFamily="18" charset="0"/>
              </a:rPr>
              <a:t>Kaza</a:t>
            </a:r>
            <a:r>
              <a:rPr lang="en-US" dirty="0">
                <a:latin typeface="Baskerville Old Face" panose="02020602080505020303" pitchFamily="18" charset="0"/>
              </a:rPr>
              <a:t>, N., </a:t>
            </a:r>
            <a:r>
              <a:rPr lang="en-US" dirty="0" err="1">
                <a:latin typeface="Baskerville Old Face" panose="02020602080505020303" pitchFamily="18" charset="0"/>
              </a:rPr>
              <a:t>Quercia</a:t>
            </a:r>
            <a:r>
              <a:rPr lang="en-US" dirty="0">
                <a:latin typeface="Baskerville Old Face" panose="02020602080505020303" pitchFamily="18" charset="0"/>
              </a:rPr>
              <a:t>, R. G., &amp; Tian, C. Y. (2014). Home energy efficiency and mortgage risks. </a:t>
            </a:r>
            <a:r>
              <a:rPr lang="en-US" i="1" dirty="0">
                <a:latin typeface="Baskerville Old Face" panose="02020602080505020303" pitchFamily="18" charset="0"/>
              </a:rPr>
              <a:t>Cityscape</a:t>
            </a:r>
            <a:r>
              <a:rPr lang="en-US" dirty="0">
                <a:latin typeface="Baskerville Old Face" panose="02020602080505020303" pitchFamily="18" charset="0"/>
              </a:rPr>
              <a:t>, </a:t>
            </a:r>
            <a:r>
              <a:rPr lang="en-US" i="1" dirty="0">
                <a:latin typeface="Baskerville Old Face" panose="02020602080505020303" pitchFamily="18" charset="0"/>
              </a:rPr>
              <a:t>16</a:t>
            </a:r>
            <a:r>
              <a:rPr lang="en-US" dirty="0">
                <a:latin typeface="Baskerville Old Face" panose="02020602080505020303" pitchFamily="18" charset="0"/>
              </a:rPr>
              <a:t>(1), 279-298</a:t>
            </a:r>
            <a:r>
              <a:rPr lang="en-US" dirty="0" smtClean="0">
                <a:latin typeface="Baskerville Old Face" panose="02020602080505020303" pitchFamily="18" charset="0"/>
              </a:rPr>
              <a:t>. </a:t>
            </a:r>
            <a:r>
              <a:rPr lang="en-US" dirty="0">
                <a:latin typeface="Baskerville Old Face" panose="02020602080505020303" pitchFamily="18" charset="0"/>
              </a:rPr>
              <a:t>© </a:t>
            </a:r>
            <a:r>
              <a:rPr lang="en-US" dirty="0" err="1">
                <a:latin typeface="Baskerville Old Face" panose="02020602080505020303" pitchFamily="18" charset="0"/>
              </a:rPr>
              <a:t>Kaza</a:t>
            </a:r>
            <a:r>
              <a:rPr lang="en-US" dirty="0">
                <a:latin typeface="Baskerville Old Face" panose="02020602080505020303" pitchFamily="18" charset="0"/>
              </a:rPr>
              <a:t> et al. All rights reserved. This content is excluded from our Creative Commons license. For more information, see </a:t>
            </a:r>
            <a:r>
              <a:rPr lang="en-US" dirty="0">
                <a:latin typeface="Baskerville Old Face" panose="02020602080505020303" pitchFamily="18" charset="0"/>
                <a:hlinkClick r:id="rId3"/>
              </a:rPr>
              <a:t>https://ocw.mit.edu/help/faq-fair-use</a:t>
            </a:r>
            <a:r>
              <a:rPr lang="en-US" dirty="0" smtClean="0">
                <a:latin typeface="Baskerville Old Face" panose="02020602080505020303" pitchFamily="18" charset="0"/>
                <a:hlinkClick r:id="rId3"/>
              </a:rPr>
              <a:t>/</a:t>
            </a:r>
            <a:r>
              <a:rPr lang="en-US" dirty="0" smtClean="0">
                <a:latin typeface="Baskerville Old Face" panose="02020602080505020303" pitchFamily="18" charset="0"/>
              </a:rPr>
              <a:t>.</a:t>
            </a:r>
            <a:endParaRPr lang="en-US" dirty="0">
              <a:latin typeface="Baskerville Old Face" panose="02020602080505020303" pitchFamily="18" charset="0"/>
            </a:endParaRPr>
          </a:p>
        </p:txBody>
      </p:sp>
      <p:sp>
        <p:nvSpPr>
          <p:cNvPr id="6" name="TextBox 5">
            <a:extLst>
              <a:ext uri="{FF2B5EF4-FFF2-40B4-BE49-F238E27FC236}">
                <a16:creationId xmlns:a16="http://schemas.microsoft.com/office/drawing/2014/main" id="{D75E8A3B-B7C9-744F-A63E-AE61ECBD8E8E}"/>
              </a:ext>
            </a:extLst>
          </p:cNvPr>
          <p:cNvSpPr txBox="1"/>
          <p:nvPr/>
        </p:nvSpPr>
        <p:spPr>
          <a:xfrm>
            <a:off x="381172" y="1534157"/>
            <a:ext cx="4542971" cy="2462213"/>
          </a:xfrm>
          <a:prstGeom prst="rect">
            <a:avLst/>
          </a:prstGeom>
          <a:noFill/>
        </p:spPr>
        <p:txBody>
          <a:bodyPr wrap="square" rtlCol="0">
            <a:spAutoFit/>
          </a:bodyPr>
          <a:lstStyle/>
          <a:p>
            <a:pPr marL="285768" indent="-285768">
              <a:buFont typeface="Arial" panose="020B0604020202020204" pitchFamily="34" charset="0"/>
              <a:buChar char="•"/>
            </a:pPr>
            <a:r>
              <a:rPr lang="en-US" altLang="zh-CN" dirty="0">
                <a:latin typeface="Baskerville" panose="02020502070401020303"/>
              </a:rPr>
              <a:t>Research Question: </a:t>
            </a:r>
            <a:br>
              <a:rPr lang="en-US" altLang="zh-CN" dirty="0">
                <a:latin typeface="Baskerville" panose="02020502070401020303"/>
              </a:rPr>
            </a:br>
            <a:r>
              <a:rPr lang="en-US" altLang="zh-CN" dirty="0">
                <a:latin typeface="Baskerville" panose="02020502070401020303"/>
              </a:rPr>
              <a:t>Energy Efficiency → Default Risk</a:t>
            </a:r>
          </a:p>
          <a:p>
            <a:endParaRPr lang="en-US" dirty="0">
              <a:latin typeface="Baskerville" panose="02020502070401020303"/>
            </a:endParaRPr>
          </a:p>
          <a:p>
            <a:pPr marL="285768" indent="-285768">
              <a:buFont typeface="Arial" panose="020B0604020202020204" pitchFamily="34" charset="0"/>
              <a:buChar char="•"/>
            </a:pPr>
            <a:r>
              <a:rPr lang="en-US" dirty="0">
                <a:latin typeface="Baskerville" panose="02020502070401020303"/>
              </a:rPr>
              <a:t>A national sample of 71,000 loans from CoreLogic (38 states and the District of Columbia) </a:t>
            </a:r>
          </a:p>
          <a:p>
            <a:endParaRPr lang="en-US" dirty="0">
              <a:latin typeface="Baskerville" panose="02020502070401020303"/>
            </a:endParaRPr>
          </a:p>
          <a:p>
            <a:pPr marL="285768" indent="-285768">
              <a:buFont typeface="Arial" panose="020B0604020202020204" pitchFamily="34" charset="0"/>
              <a:buChar char="•"/>
            </a:pPr>
            <a:r>
              <a:rPr lang="en-US" dirty="0">
                <a:latin typeface="Baskerville" panose="02020502070401020303"/>
              </a:rPr>
              <a:t>Results: </a:t>
            </a:r>
          </a:p>
          <a:p>
            <a:pPr marL="285768" indent="-285768">
              <a:buFont typeface="Arial" panose="020B0604020202020204" pitchFamily="34" charset="0"/>
              <a:buChar char="•"/>
            </a:pPr>
            <a:endParaRPr lang="en-US" dirty="0">
              <a:latin typeface="Baskerville" panose="02020502070401020303"/>
            </a:endParaRPr>
          </a:p>
          <a:p>
            <a:pPr marL="357210" lvl="3">
              <a:tabLst>
                <a:tab pos="349272" algn="l"/>
              </a:tabLst>
            </a:pPr>
            <a:r>
              <a:rPr lang="en-US" dirty="0">
                <a:latin typeface="Baskerville" panose="02020502070401020303"/>
              </a:rPr>
              <a:t>Energy Efficient houses are one-third less</a:t>
            </a:r>
            <a:r>
              <a:rPr lang="zh-CN" altLang="en-US" dirty="0">
                <a:latin typeface="Baskerville" panose="02020502070401020303"/>
              </a:rPr>
              <a:t> </a:t>
            </a:r>
            <a:r>
              <a:rPr lang="en-US" altLang="zh-CN" dirty="0">
                <a:latin typeface="Baskerville" panose="02020502070401020303"/>
              </a:rPr>
              <a:t>likely</a:t>
            </a:r>
            <a:r>
              <a:rPr lang="en-US" dirty="0">
                <a:latin typeface="Baskerville" panose="02020502070401020303"/>
              </a:rPr>
              <a:t> than those non-energy efficient houses to default.</a:t>
            </a:r>
          </a:p>
          <a:p>
            <a:pPr marL="357210" lvl="3">
              <a:tabLst>
                <a:tab pos="349272" algn="l"/>
              </a:tabLst>
            </a:pPr>
            <a:endParaRPr lang="en-US" dirty="0">
              <a:latin typeface="Baskerville" panose="02020502070401020303"/>
            </a:endParaRPr>
          </a:p>
        </p:txBody>
      </p:sp>
      <p:pic>
        <p:nvPicPr>
          <p:cNvPr id="8" name="Picture 7">
            <a:extLst>
              <a:ext uri="{FF2B5EF4-FFF2-40B4-BE49-F238E27FC236}">
                <a16:creationId xmlns:a16="http://schemas.microsoft.com/office/drawing/2014/main" id="{AC2FBD57-CBD0-474E-ACC5-22FDC767BD78}"/>
              </a:ext>
            </a:extLst>
          </p:cNvPr>
          <p:cNvPicPr>
            <a:picLocks noChangeAspect="1"/>
          </p:cNvPicPr>
          <p:nvPr/>
        </p:nvPicPr>
        <p:blipFill>
          <a:blip r:embed="rId4"/>
          <a:stretch>
            <a:fillRect/>
          </a:stretch>
        </p:blipFill>
        <p:spPr>
          <a:xfrm>
            <a:off x="4766514" y="1175754"/>
            <a:ext cx="4125967" cy="3189339"/>
          </a:xfrm>
          <a:prstGeom prst="rect">
            <a:avLst/>
          </a:prstGeom>
        </p:spPr>
      </p:pic>
    </p:spTree>
    <p:extLst>
      <p:ext uri="{BB962C8B-B14F-4D97-AF65-F5344CB8AC3E}">
        <p14:creationId xmlns:p14="http://schemas.microsoft.com/office/powerpoint/2010/main" val="38104398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1785-1259-C34C-8B95-2B0DBA25F0C7}"/>
              </a:ext>
            </a:extLst>
          </p:cNvPr>
          <p:cNvSpPr>
            <a:spLocks noGrp="1"/>
          </p:cNvSpPr>
          <p:nvPr>
            <p:ph type="title"/>
          </p:nvPr>
        </p:nvSpPr>
        <p:spPr/>
        <p:txBody>
          <a:bodyPr/>
          <a:lstStyle/>
          <a:p>
            <a:r>
              <a:rPr lang="en-US" dirty="0">
                <a:latin typeface="Baskerville" panose="02020502070401020303"/>
              </a:rPr>
              <a:t>Mortgages &amp; Sustainability: Homes </a:t>
            </a:r>
          </a:p>
        </p:txBody>
      </p:sp>
      <p:sp>
        <p:nvSpPr>
          <p:cNvPr id="3" name="Text Placeholder 2">
            <a:extLst>
              <a:ext uri="{FF2B5EF4-FFF2-40B4-BE49-F238E27FC236}">
                <a16:creationId xmlns:a16="http://schemas.microsoft.com/office/drawing/2014/main" id="{190C89F9-5AFD-3047-AFB2-CD9FC561EA9A}"/>
              </a:ext>
            </a:extLst>
          </p:cNvPr>
          <p:cNvSpPr>
            <a:spLocks noGrp="1"/>
          </p:cNvSpPr>
          <p:nvPr>
            <p:ph type="body" sz="quarter" idx="10"/>
          </p:nvPr>
        </p:nvSpPr>
        <p:spPr/>
        <p:txBody>
          <a:bodyPr/>
          <a:lstStyle/>
          <a:p>
            <a:r>
              <a:rPr lang="en-US" dirty="0">
                <a:solidFill>
                  <a:srgbClr val="C00000"/>
                </a:solidFill>
                <a:latin typeface="Baskerville" panose="02020502070401020303"/>
              </a:rPr>
              <a:t>Why are green buildings less risky? Improvement in borrower’s income</a:t>
            </a:r>
          </a:p>
        </p:txBody>
      </p:sp>
      <p:sp>
        <p:nvSpPr>
          <p:cNvPr id="4" name="Content Placeholder 3">
            <a:extLst>
              <a:ext uri="{FF2B5EF4-FFF2-40B4-BE49-F238E27FC236}">
                <a16:creationId xmlns:a16="http://schemas.microsoft.com/office/drawing/2014/main" id="{D541D308-FD56-8848-8882-61AD8CC19E6E}"/>
              </a:ext>
            </a:extLst>
          </p:cNvPr>
          <p:cNvSpPr>
            <a:spLocks noGrp="1"/>
          </p:cNvSpPr>
          <p:nvPr>
            <p:ph idx="1"/>
          </p:nvPr>
        </p:nvSpPr>
        <p:spPr>
          <a:xfrm>
            <a:off x="539552" y="1131590"/>
            <a:ext cx="3860568" cy="3600400"/>
          </a:xfrm>
        </p:spPr>
        <p:txBody>
          <a:bodyPr>
            <a:normAutofit lnSpcReduction="10000"/>
          </a:bodyPr>
          <a:lstStyle/>
          <a:p>
            <a:pPr marL="400057" indent="-285750"/>
            <a:r>
              <a:rPr lang="en-US" sz="1600" dirty="0">
                <a:solidFill>
                  <a:schemeClr val="tx1"/>
                </a:solidFill>
                <a:latin typeface="Baskerville" panose="02020502070401020303"/>
              </a:rPr>
              <a:t>Research </a:t>
            </a:r>
            <a:r>
              <a:rPr lang="en-US" altLang="zh-CN" sz="1600" dirty="0">
                <a:solidFill>
                  <a:schemeClr val="tx1"/>
                </a:solidFill>
                <a:latin typeface="Baskerville" panose="02020502070401020303"/>
              </a:rPr>
              <a:t>Question:</a:t>
            </a:r>
            <a:r>
              <a:rPr lang="zh-CN" altLang="en-US" sz="1600" dirty="0">
                <a:solidFill>
                  <a:schemeClr val="tx1"/>
                </a:solidFill>
                <a:latin typeface="Baskerville" panose="02020502070401020303"/>
              </a:rPr>
              <a:t> </a:t>
            </a:r>
            <a:r>
              <a:rPr lang="en-US" sz="1600" dirty="0">
                <a:solidFill>
                  <a:schemeClr val="tx1"/>
                </a:solidFill>
                <a:latin typeface="Baskerville" panose="02020502070401020303"/>
              </a:rPr>
              <a:t/>
            </a:r>
            <a:br>
              <a:rPr lang="en-US" sz="1600" dirty="0">
                <a:solidFill>
                  <a:schemeClr val="tx1"/>
                </a:solidFill>
                <a:latin typeface="Baskerville" panose="02020502070401020303"/>
              </a:rPr>
            </a:br>
            <a:r>
              <a:rPr lang="en-US" sz="1600" dirty="0">
                <a:solidFill>
                  <a:schemeClr val="tx1"/>
                </a:solidFill>
                <a:latin typeface="Baskerville" panose="02020502070401020303"/>
              </a:rPr>
              <a:t>﻿</a:t>
            </a:r>
            <a:r>
              <a:rPr lang="en-US" altLang="zh-CN" sz="1600" dirty="0">
                <a:solidFill>
                  <a:schemeClr val="tx1"/>
                </a:solidFill>
                <a:latin typeface="Baskerville" panose="02020502070401020303"/>
              </a:rPr>
              <a:t>Energy Efficiency → Default Risk</a:t>
            </a:r>
            <a:br>
              <a:rPr lang="en-US" altLang="zh-CN" sz="1600" dirty="0">
                <a:solidFill>
                  <a:schemeClr val="tx1"/>
                </a:solidFill>
                <a:latin typeface="Baskerville" panose="02020502070401020303"/>
              </a:rPr>
            </a:br>
            <a:endParaRPr lang="en-US" altLang="zh-CN" sz="1600" dirty="0">
              <a:solidFill>
                <a:schemeClr val="tx1"/>
              </a:solidFill>
              <a:latin typeface="Baskerville" panose="02020502070401020303"/>
            </a:endParaRPr>
          </a:p>
          <a:p>
            <a:pPr marL="400057" indent="-285750"/>
            <a:r>
              <a:rPr lang="en-US" altLang="zh-CN" sz="1600" dirty="0">
                <a:solidFill>
                  <a:schemeClr val="tx1"/>
                </a:solidFill>
                <a:latin typeface="Baskerville" panose="02020502070401020303"/>
              </a:rPr>
              <a:t>Results: </a:t>
            </a:r>
          </a:p>
          <a:p>
            <a:pPr marL="857257" lvl="1" indent="-285750"/>
            <a:r>
              <a:rPr lang="en-US" altLang="zh-CN" sz="1400" dirty="0">
                <a:solidFill>
                  <a:schemeClr val="tx1"/>
                </a:solidFill>
                <a:latin typeface="Baskerville" panose="02020502070401020303"/>
              </a:rPr>
              <a:t>Energy efficiency is negatively related to default risk. </a:t>
            </a:r>
          </a:p>
          <a:p>
            <a:pPr marL="857257" lvl="1" indent="-285750"/>
            <a:r>
              <a:rPr lang="en-US" altLang="zh-CN" sz="1400" dirty="0">
                <a:solidFill>
                  <a:schemeClr val="tx1"/>
                </a:solidFill>
                <a:latin typeface="Baskerville" panose="02020502070401020303"/>
              </a:rPr>
              <a:t>Effect size larger for low income people.</a:t>
            </a:r>
            <a:r>
              <a:rPr lang="en-US" altLang="zh-CN" sz="1200" dirty="0">
                <a:solidFill>
                  <a:schemeClr val="tx1"/>
                </a:solidFill>
                <a:latin typeface="Baskerville" panose="02020502070401020303"/>
              </a:rPr>
              <a:t/>
            </a:r>
            <a:br>
              <a:rPr lang="en-US" altLang="zh-CN" sz="1200" dirty="0">
                <a:solidFill>
                  <a:schemeClr val="tx1"/>
                </a:solidFill>
                <a:latin typeface="Baskerville" panose="02020502070401020303"/>
              </a:rPr>
            </a:br>
            <a:endParaRPr lang="en-US" altLang="zh-CN" sz="1200" dirty="0">
              <a:solidFill>
                <a:schemeClr val="tx1"/>
              </a:solidFill>
              <a:latin typeface="Baskerville" panose="02020502070401020303"/>
            </a:endParaRPr>
          </a:p>
          <a:p>
            <a:pPr marL="400057" indent="-285750"/>
            <a:r>
              <a:rPr lang="en-US" altLang="zh-CN" sz="1600" dirty="0">
                <a:solidFill>
                  <a:schemeClr val="tx1"/>
                </a:solidFill>
                <a:latin typeface="Baskerville" panose="02020502070401020303"/>
              </a:rPr>
              <a:t>Mechanisms:</a:t>
            </a:r>
            <a:r>
              <a:rPr lang="en-US" altLang="zh-CN" sz="1400" dirty="0">
                <a:solidFill>
                  <a:schemeClr val="tx1"/>
                </a:solidFill>
                <a:latin typeface="Baskerville" panose="02020502070401020303"/>
              </a:rPr>
              <a:t/>
            </a:r>
            <a:br>
              <a:rPr lang="en-US" altLang="zh-CN" sz="1400" dirty="0">
                <a:solidFill>
                  <a:schemeClr val="tx1"/>
                </a:solidFill>
                <a:latin typeface="Baskerville" panose="02020502070401020303"/>
              </a:rPr>
            </a:br>
            <a:r>
              <a:rPr lang="en-US" altLang="zh-CN" sz="1600" dirty="0">
                <a:solidFill>
                  <a:schemeClr val="tx1"/>
                </a:solidFill>
                <a:latin typeface="Baskerville" panose="02020502070401020303"/>
              </a:rPr>
              <a:t>Improvements in building performance helps to free-up the disposable income of households.</a:t>
            </a:r>
          </a:p>
        </p:txBody>
      </p:sp>
      <p:sp>
        <p:nvSpPr>
          <p:cNvPr id="5" name="Text Placeholder 4">
            <a:extLst>
              <a:ext uri="{FF2B5EF4-FFF2-40B4-BE49-F238E27FC236}">
                <a16:creationId xmlns:a16="http://schemas.microsoft.com/office/drawing/2014/main" id="{8D780F7D-6881-A143-A338-54FB9067B4AA}"/>
              </a:ext>
            </a:extLst>
          </p:cNvPr>
          <p:cNvSpPr>
            <a:spLocks noGrp="1"/>
          </p:cNvSpPr>
          <p:nvPr>
            <p:ph type="body" sz="quarter" idx="12"/>
          </p:nvPr>
        </p:nvSpPr>
        <p:spPr>
          <a:xfrm>
            <a:off x="2469836" y="4535500"/>
            <a:ext cx="6624736" cy="173606"/>
          </a:xfrm>
        </p:spPr>
        <p:txBody>
          <a:bodyPr/>
          <a:lstStyle/>
          <a:p>
            <a:r>
              <a:rPr lang="en-US" sz="900" dirty="0" err="1">
                <a:solidFill>
                  <a:schemeClr val="tx1"/>
                </a:solidFill>
                <a:latin typeface="Baskerville Old Face" panose="02020602080505020303" pitchFamily="18" charset="0"/>
              </a:rPr>
              <a:t>Billio</a:t>
            </a:r>
            <a:r>
              <a:rPr lang="en-US" sz="900" dirty="0">
                <a:solidFill>
                  <a:schemeClr val="tx1"/>
                </a:solidFill>
                <a:latin typeface="Baskerville Old Face" panose="02020602080505020303" pitchFamily="18" charset="0"/>
              </a:rPr>
              <a:t>, M., </a:t>
            </a:r>
            <a:r>
              <a:rPr lang="en-US" sz="900" dirty="0" err="1">
                <a:solidFill>
                  <a:schemeClr val="tx1"/>
                </a:solidFill>
                <a:latin typeface="Baskerville Old Face" panose="02020602080505020303" pitchFamily="18" charset="0"/>
              </a:rPr>
              <a:t>Costola</a:t>
            </a:r>
            <a:r>
              <a:rPr lang="en-US" sz="900" dirty="0">
                <a:solidFill>
                  <a:schemeClr val="tx1"/>
                </a:solidFill>
                <a:latin typeface="Baskerville Old Face" panose="02020602080505020303" pitchFamily="18" charset="0"/>
              </a:rPr>
              <a:t>, M., </a:t>
            </a:r>
            <a:r>
              <a:rPr lang="en-US" sz="900" dirty="0" err="1">
                <a:solidFill>
                  <a:schemeClr val="tx1"/>
                </a:solidFill>
                <a:latin typeface="Baskerville Old Face" panose="02020602080505020303" pitchFamily="18" charset="0"/>
              </a:rPr>
              <a:t>Pelizzon</a:t>
            </a:r>
            <a:r>
              <a:rPr lang="en-US" sz="900" dirty="0">
                <a:solidFill>
                  <a:schemeClr val="tx1"/>
                </a:solidFill>
                <a:latin typeface="Baskerville Old Face" panose="02020602080505020303" pitchFamily="18" charset="0"/>
              </a:rPr>
              <a:t>, L. et al. Buildings’ Energy Efficiency and the Probability of Mortgage Default: The Dutch Case. J Real Estate </a:t>
            </a:r>
            <a:r>
              <a:rPr lang="en-US" sz="900" dirty="0" err="1">
                <a:solidFill>
                  <a:schemeClr val="tx1"/>
                </a:solidFill>
                <a:latin typeface="Baskerville Old Face" panose="02020602080505020303" pitchFamily="18" charset="0"/>
              </a:rPr>
              <a:t>Finan</a:t>
            </a:r>
            <a:r>
              <a:rPr lang="en-US" sz="900" dirty="0">
                <a:solidFill>
                  <a:schemeClr val="tx1"/>
                </a:solidFill>
                <a:latin typeface="Baskerville Old Face" panose="02020602080505020303" pitchFamily="18" charset="0"/>
              </a:rPr>
              <a:t> Econ (2021). </a:t>
            </a:r>
            <a:r>
              <a:rPr lang="en-US" sz="900" dirty="0">
                <a:solidFill>
                  <a:schemeClr val="tx1"/>
                </a:solidFill>
                <a:latin typeface="Baskerville Old Face" panose="02020602080505020303" pitchFamily="18" charset="0"/>
                <a:hlinkClick r:id="rId3"/>
              </a:rPr>
              <a:t>https://</a:t>
            </a:r>
            <a:r>
              <a:rPr lang="en-US" sz="900" dirty="0" smtClean="0">
                <a:solidFill>
                  <a:schemeClr val="tx1"/>
                </a:solidFill>
                <a:latin typeface="Baskerville Old Face" panose="02020602080505020303" pitchFamily="18" charset="0"/>
                <a:hlinkClick r:id="rId3"/>
              </a:rPr>
              <a:t>doi.org/10.1007/s11146-021-09838-0</a:t>
            </a:r>
            <a:r>
              <a:rPr lang="en-US" sz="900" dirty="0" smtClean="0">
                <a:solidFill>
                  <a:schemeClr val="tx1"/>
                </a:solidFill>
                <a:latin typeface="Baskerville Old Face" panose="02020602080505020303" pitchFamily="18" charset="0"/>
              </a:rPr>
              <a:t> . </a:t>
            </a:r>
            <a:r>
              <a:rPr lang="en-US" sz="900" dirty="0">
                <a:latin typeface="Baskerville Old Face" panose="02020602080505020303" pitchFamily="18" charset="0"/>
              </a:rPr>
              <a:t>© Springer Nature. All rights reserved. This content is excluded from our Creative Commons license. For more information, see </a:t>
            </a:r>
            <a:r>
              <a:rPr lang="en-US" sz="900" dirty="0">
                <a:latin typeface="Baskerville Old Face" panose="02020602080505020303" pitchFamily="18" charset="0"/>
                <a:hlinkClick r:id="rId4"/>
              </a:rPr>
              <a:t>https://ocw.mit.edu/help/faq-fair-use</a:t>
            </a:r>
            <a:r>
              <a:rPr lang="en-US" sz="900" dirty="0" smtClean="0">
                <a:latin typeface="Baskerville Old Face" panose="02020602080505020303" pitchFamily="18" charset="0"/>
                <a:hlinkClick r:id="rId4"/>
              </a:rPr>
              <a:t>/</a:t>
            </a:r>
            <a:r>
              <a:rPr lang="en-US" sz="900" dirty="0" smtClean="0">
                <a:latin typeface="Baskerville Old Face" panose="02020602080505020303" pitchFamily="18" charset="0"/>
              </a:rPr>
              <a:t>.</a:t>
            </a:r>
            <a:endParaRPr lang="en-US" sz="900" dirty="0">
              <a:solidFill>
                <a:schemeClr val="tx1"/>
              </a:solidFill>
              <a:latin typeface="Baskerville Old Face" panose="02020602080505020303" pitchFamily="18" charset="0"/>
            </a:endParaRPr>
          </a:p>
        </p:txBody>
      </p:sp>
      <p:pic>
        <p:nvPicPr>
          <p:cNvPr id="6" name="Picture 5">
            <a:extLst>
              <a:ext uri="{FF2B5EF4-FFF2-40B4-BE49-F238E27FC236}">
                <a16:creationId xmlns:a16="http://schemas.microsoft.com/office/drawing/2014/main" id="{00BE1D7F-8479-400F-AB7F-4787D90D3A2B}"/>
              </a:ext>
            </a:extLst>
          </p:cNvPr>
          <p:cNvPicPr>
            <a:picLocks noChangeAspect="1"/>
          </p:cNvPicPr>
          <p:nvPr/>
        </p:nvPicPr>
        <p:blipFill>
          <a:blip r:embed="rId5"/>
          <a:stretch>
            <a:fillRect/>
          </a:stretch>
        </p:blipFill>
        <p:spPr>
          <a:xfrm>
            <a:off x="4400120" y="1138237"/>
            <a:ext cx="4343815" cy="1433513"/>
          </a:xfrm>
          <a:prstGeom prst="rect">
            <a:avLst/>
          </a:prstGeom>
        </p:spPr>
      </p:pic>
      <p:sp>
        <p:nvSpPr>
          <p:cNvPr id="8" name="Rectangle 7">
            <a:extLst>
              <a:ext uri="{FF2B5EF4-FFF2-40B4-BE49-F238E27FC236}">
                <a16:creationId xmlns:a16="http://schemas.microsoft.com/office/drawing/2014/main" id="{7811CB9F-FCE7-4614-8323-99AD1258E1E6}"/>
              </a:ext>
            </a:extLst>
          </p:cNvPr>
          <p:cNvSpPr/>
          <p:nvPr/>
        </p:nvSpPr>
        <p:spPr>
          <a:xfrm>
            <a:off x="4439507" y="1931928"/>
            <a:ext cx="4265040" cy="34375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Picture 8">
            <a:extLst>
              <a:ext uri="{FF2B5EF4-FFF2-40B4-BE49-F238E27FC236}">
                <a16:creationId xmlns:a16="http://schemas.microsoft.com/office/drawing/2014/main" id="{061EF8CA-F0C8-4B3F-B166-57C0E17DCF96}"/>
              </a:ext>
            </a:extLst>
          </p:cNvPr>
          <p:cNvPicPr>
            <a:picLocks noChangeAspect="1"/>
          </p:cNvPicPr>
          <p:nvPr/>
        </p:nvPicPr>
        <p:blipFill>
          <a:blip r:embed="rId6"/>
          <a:stretch>
            <a:fillRect/>
          </a:stretch>
        </p:blipFill>
        <p:spPr>
          <a:xfrm>
            <a:off x="4400120" y="2787774"/>
            <a:ext cx="4415433" cy="1433512"/>
          </a:xfrm>
          <a:prstGeom prst="rect">
            <a:avLst/>
          </a:prstGeom>
        </p:spPr>
      </p:pic>
      <p:sp>
        <p:nvSpPr>
          <p:cNvPr id="10" name="Rectangle 9">
            <a:extLst>
              <a:ext uri="{FF2B5EF4-FFF2-40B4-BE49-F238E27FC236}">
                <a16:creationId xmlns:a16="http://schemas.microsoft.com/office/drawing/2014/main" id="{3022D852-9280-4608-9490-C101A8DACA00}"/>
              </a:ext>
            </a:extLst>
          </p:cNvPr>
          <p:cNvSpPr/>
          <p:nvPr/>
        </p:nvSpPr>
        <p:spPr>
          <a:xfrm>
            <a:off x="4400120" y="3259630"/>
            <a:ext cx="4343815" cy="1089494"/>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a:extLst>
              <a:ext uri="{FF2B5EF4-FFF2-40B4-BE49-F238E27FC236}">
                <a16:creationId xmlns:a16="http://schemas.microsoft.com/office/drawing/2014/main" id="{41B67C48-2081-486C-AA2E-4B5F730390DC}"/>
              </a:ext>
            </a:extLst>
          </p:cNvPr>
          <p:cNvSpPr txBox="1"/>
          <p:nvPr/>
        </p:nvSpPr>
        <p:spPr>
          <a:xfrm>
            <a:off x="5028174" y="4324214"/>
            <a:ext cx="3087705" cy="261610"/>
          </a:xfrm>
          <a:prstGeom prst="rect">
            <a:avLst/>
          </a:prstGeom>
          <a:noFill/>
        </p:spPr>
        <p:txBody>
          <a:bodyPr wrap="none" rtlCol="0">
            <a:spAutoFit/>
          </a:bodyPr>
          <a:lstStyle/>
          <a:p>
            <a:r>
              <a:rPr lang="en-US" altLang="zh-CN" sz="1100" dirty="0">
                <a:latin typeface="Baskerville" panose="02020502070401020303"/>
              </a:rPr>
              <a:t>Left to right: increasingly stringent controls and FEs.</a:t>
            </a:r>
            <a:endParaRPr lang="zh-CN" altLang="en-US" sz="1100" dirty="0">
              <a:latin typeface="Baskerville" panose="02020502070401020303"/>
            </a:endParaRPr>
          </a:p>
        </p:txBody>
      </p:sp>
    </p:spTree>
    <p:extLst>
      <p:ext uri="{BB962C8B-B14F-4D97-AF65-F5344CB8AC3E}">
        <p14:creationId xmlns:p14="http://schemas.microsoft.com/office/powerpoint/2010/main" val="2118805528"/>
      </p:ext>
    </p:extLst>
  </p:cSld>
  <p:clrMapOvr>
    <a:masterClrMapping/>
  </p:clrMapOvr>
  <p:transition spd="slow">
    <p:push/>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54" name="Rectangle 53">
            <a:extLst>
              <a:ext uri="{FF2B5EF4-FFF2-40B4-BE49-F238E27FC236}">
                <a16:creationId xmlns:a16="http://schemas.microsoft.com/office/drawing/2014/main" id="{ECB04CB3-47E4-40D3-A772-75FD9CA17B45}"/>
              </a:ext>
            </a:extLst>
          </p:cNvPr>
          <p:cNvSpPr/>
          <p:nvPr/>
        </p:nvSpPr>
        <p:spPr>
          <a:xfrm>
            <a:off x="4220115" y="920260"/>
            <a:ext cx="4722361" cy="2433386"/>
          </a:xfrm>
          <a:prstGeom prst="rect">
            <a:avLst/>
          </a:prstGeom>
          <a:solidFill>
            <a:srgbClr val="EEFF41">
              <a:alpha val="25098"/>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a:p>
        </p:txBody>
      </p:sp>
      <p:sp>
        <p:nvSpPr>
          <p:cNvPr id="56" name="Rectangle 55">
            <a:extLst>
              <a:ext uri="{FF2B5EF4-FFF2-40B4-BE49-F238E27FC236}">
                <a16:creationId xmlns:a16="http://schemas.microsoft.com/office/drawing/2014/main" id="{01302DE2-23A6-4EEF-A9A4-1B8EC17428E8}"/>
              </a:ext>
            </a:extLst>
          </p:cNvPr>
          <p:cNvSpPr/>
          <p:nvPr/>
        </p:nvSpPr>
        <p:spPr>
          <a:xfrm>
            <a:off x="1011331" y="929602"/>
            <a:ext cx="3140194" cy="2424044"/>
          </a:xfrm>
          <a:prstGeom prst="rect">
            <a:avLst/>
          </a:prstGeom>
          <a:solidFill>
            <a:schemeClr val="accent1">
              <a:lumMod val="40000"/>
              <a:lumOff val="60000"/>
              <a:alpha val="25098"/>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1800"/>
          </a:p>
        </p:txBody>
      </p:sp>
      <p:sp>
        <p:nvSpPr>
          <p:cNvPr id="6" name="Google Shape;137;p21">
            <a:extLst>
              <a:ext uri="{FF2B5EF4-FFF2-40B4-BE49-F238E27FC236}">
                <a16:creationId xmlns:a16="http://schemas.microsoft.com/office/drawing/2014/main" id="{9F5C976A-540F-154D-BA08-9912B6B48A7E}"/>
              </a:ext>
            </a:extLst>
          </p:cNvPr>
          <p:cNvSpPr txBox="1">
            <a:spLocks/>
          </p:cNvSpPr>
          <p:nvPr/>
        </p:nvSpPr>
        <p:spPr>
          <a:xfrm>
            <a:off x="104655" y="187644"/>
            <a:ext cx="8934692" cy="9303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buSzPts val="1100"/>
            </a:pPr>
            <a:r>
              <a:rPr lang="en-US" altLang="zh-CN" sz="3200" dirty="0">
                <a:solidFill>
                  <a:srgbClr val="1B4453"/>
                </a:solidFill>
                <a:latin typeface="Baskerville" panose="02020502070401020303"/>
              </a:rPr>
              <a:t>Is There a Business Case for Sustainable</a:t>
            </a:r>
            <a:r>
              <a:rPr lang="zh-CN" altLang="en-US" sz="3200" dirty="0">
                <a:solidFill>
                  <a:srgbClr val="1B4453"/>
                </a:solidFill>
                <a:latin typeface="Baskerville" panose="02020502070401020303"/>
              </a:rPr>
              <a:t> </a:t>
            </a:r>
            <a:r>
              <a:rPr lang="en-US" altLang="zh-CN" sz="3200" dirty="0">
                <a:solidFill>
                  <a:srgbClr val="1B4453"/>
                </a:solidFill>
                <a:latin typeface="Baskerville" panose="02020502070401020303"/>
              </a:rPr>
              <a:t>RE?</a:t>
            </a:r>
            <a:endParaRPr lang="en-US" sz="3200" dirty="0">
              <a:solidFill>
                <a:srgbClr val="1B4453"/>
              </a:solidFill>
              <a:latin typeface="Baskerville" panose="02020502070401020303"/>
            </a:endParaRPr>
          </a:p>
        </p:txBody>
      </p:sp>
      <p:grpSp>
        <p:nvGrpSpPr>
          <p:cNvPr id="8" name="Group 7">
            <a:extLst>
              <a:ext uri="{FF2B5EF4-FFF2-40B4-BE49-F238E27FC236}">
                <a16:creationId xmlns:a16="http://schemas.microsoft.com/office/drawing/2014/main" id="{4D2ACBB5-57EC-1B4C-B588-69F43AA01682}"/>
              </a:ext>
            </a:extLst>
          </p:cNvPr>
          <p:cNvGrpSpPr/>
          <p:nvPr/>
        </p:nvGrpSpPr>
        <p:grpSpPr>
          <a:xfrm>
            <a:off x="171412" y="1569502"/>
            <a:ext cx="8745147" cy="1552607"/>
            <a:chOff x="135621" y="2185488"/>
            <a:chExt cx="8745147" cy="1552607"/>
          </a:xfrm>
        </p:grpSpPr>
        <p:sp>
          <p:nvSpPr>
            <p:cNvPr id="9" name="Google Shape;145;p21">
              <a:extLst>
                <a:ext uri="{FF2B5EF4-FFF2-40B4-BE49-F238E27FC236}">
                  <a16:creationId xmlns:a16="http://schemas.microsoft.com/office/drawing/2014/main" id="{31CEAA56-C08A-7749-8A09-A3FB388FF6F5}"/>
                </a:ext>
              </a:extLst>
            </p:cNvPr>
            <p:cNvSpPr txBox="1"/>
            <p:nvPr/>
          </p:nvSpPr>
          <p:spPr>
            <a:xfrm>
              <a:off x="6783445" y="2502135"/>
              <a:ext cx="2097323" cy="481894"/>
            </a:xfrm>
            <a:prstGeom prst="rect">
              <a:avLst/>
            </a:prstGeom>
            <a:noFill/>
            <a:ln>
              <a:noFill/>
              <a:prstDash val="solid"/>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Refurbishment/</a:t>
              </a:r>
              <a:r>
                <a:rPr lang="en" sz="1050" dirty="0">
                  <a:latin typeface="Baskerville" panose="02020502070401020303" pitchFamily="18" charset="0"/>
                  <a:ea typeface="Baskerville" panose="02020502070401020303" pitchFamily="18" charset="0"/>
                </a:rPr>
                <a:t>Acquisition</a:t>
              </a:r>
              <a:endParaRPr sz="1050" dirty="0">
                <a:latin typeface="Baskerville" panose="02020502070401020303" pitchFamily="18" charset="0"/>
                <a:ea typeface="Baskerville" panose="02020502070401020303" pitchFamily="18" charset="0"/>
              </a:endParaRPr>
            </a:p>
          </p:txBody>
        </p:sp>
        <p:sp>
          <p:nvSpPr>
            <p:cNvPr id="10" name="Google Shape;142;p21">
              <a:extLst>
                <a:ext uri="{FF2B5EF4-FFF2-40B4-BE49-F238E27FC236}">
                  <a16:creationId xmlns:a16="http://schemas.microsoft.com/office/drawing/2014/main" id="{F03FE744-2C3E-C44D-8714-66285B88E3E4}"/>
                </a:ext>
              </a:extLst>
            </p:cNvPr>
            <p:cNvSpPr txBox="1"/>
            <p:nvPr/>
          </p:nvSpPr>
          <p:spPr>
            <a:xfrm>
              <a:off x="960738" y="2479586"/>
              <a:ext cx="1752219" cy="307331"/>
            </a:xfrm>
            <a:prstGeom prst="rect">
              <a:avLst/>
            </a:prstGeom>
            <a:noFill/>
            <a:ln>
              <a:noFill/>
              <a:prstDash val="solid"/>
            </a:ln>
          </p:spPr>
          <p:txBody>
            <a:bodyPr spcFirstLastPara="1" wrap="square" lIns="91425" tIns="91425" rIns="91425" bIns="91425" anchor="t" anchorCtr="0">
              <a:noAutofit/>
            </a:bodyPr>
            <a:lstStyle/>
            <a:p>
              <a:endParaRPr sz="2100">
                <a:latin typeface="Baskerville" panose="02020502070401020303" pitchFamily="18" charset="0"/>
                <a:ea typeface="Baskerville" panose="02020502070401020303" pitchFamily="18" charset="0"/>
              </a:endParaRPr>
            </a:p>
          </p:txBody>
        </p:sp>
        <p:sp>
          <p:nvSpPr>
            <p:cNvPr id="11" name="Google Shape;155;p21">
              <a:extLst>
                <a:ext uri="{FF2B5EF4-FFF2-40B4-BE49-F238E27FC236}">
                  <a16:creationId xmlns:a16="http://schemas.microsoft.com/office/drawing/2014/main" id="{AA3EF89B-3889-4E4A-BC02-FA2A6C94FD9D}"/>
                </a:ext>
              </a:extLst>
            </p:cNvPr>
            <p:cNvSpPr txBox="1"/>
            <p:nvPr/>
          </p:nvSpPr>
          <p:spPr>
            <a:xfrm>
              <a:off x="135621" y="2961667"/>
              <a:ext cx="825117" cy="352677"/>
            </a:xfrm>
            <a:prstGeom prst="rect">
              <a:avLst/>
            </a:prstGeom>
            <a:noFill/>
            <a:ln>
              <a:noFill/>
              <a:prstDash val="solid"/>
            </a:ln>
          </p:spPr>
          <p:txBody>
            <a:bodyPr spcFirstLastPara="1" wrap="square" lIns="91425" tIns="91425" rIns="91425" bIns="91425" anchor="t" anchorCtr="0">
              <a:noAutofit/>
            </a:bodyPr>
            <a:lstStyle/>
            <a:p>
              <a:r>
                <a:rPr lang="en-US" altLang="zh-CN" sz="1200" dirty="0">
                  <a:latin typeface="Baskerville" panose="02020502070401020303" pitchFamily="18" charset="0"/>
                  <a:ea typeface="Baskerville" panose="02020502070401020303" pitchFamily="18" charset="0"/>
                </a:rPr>
                <a:t>Cost</a:t>
              </a:r>
              <a:endParaRPr sz="1200" dirty="0">
                <a:latin typeface="Baskerville" panose="02020502070401020303" pitchFamily="18" charset="0"/>
                <a:ea typeface="Baskerville" panose="02020502070401020303" pitchFamily="18" charset="0"/>
              </a:endParaRPr>
            </a:p>
          </p:txBody>
        </p:sp>
        <p:cxnSp>
          <p:nvCxnSpPr>
            <p:cNvPr id="12" name="Google Shape;159;p21">
              <a:extLst>
                <a:ext uri="{FF2B5EF4-FFF2-40B4-BE49-F238E27FC236}">
                  <a16:creationId xmlns:a16="http://schemas.microsoft.com/office/drawing/2014/main" id="{3A530FD8-E7AE-9448-8756-C49F2B97D67E}"/>
                </a:ext>
              </a:extLst>
            </p:cNvPr>
            <p:cNvCxnSpPr>
              <a:cxnSpLocks/>
            </p:cNvCxnSpPr>
            <p:nvPr/>
          </p:nvCxnSpPr>
          <p:spPr>
            <a:xfrm flipV="1">
              <a:off x="4480180" y="2192409"/>
              <a:ext cx="0" cy="386262"/>
            </a:xfrm>
            <a:prstGeom prst="straightConnector1">
              <a:avLst/>
            </a:prstGeom>
            <a:noFill/>
            <a:ln w="19050" cap="flat" cmpd="sng">
              <a:solidFill>
                <a:srgbClr val="0097A7"/>
              </a:solidFill>
              <a:prstDash val="solid"/>
              <a:round/>
              <a:headEnd type="none" w="med" len="med"/>
              <a:tailEnd type="triangle" w="med" len="med"/>
            </a:ln>
          </p:spPr>
        </p:cxnSp>
        <p:cxnSp>
          <p:nvCxnSpPr>
            <p:cNvPr id="13" name="Google Shape;141;p21">
              <a:extLst>
                <a:ext uri="{FF2B5EF4-FFF2-40B4-BE49-F238E27FC236}">
                  <a16:creationId xmlns:a16="http://schemas.microsoft.com/office/drawing/2014/main" id="{DE5E5AD4-B881-1649-8494-F39B8744427A}"/>
                </a:ext>
              </a:extLst>
            </p:cNvPr>
            <p:cNvCxnSpPr>
              <a:cxnSpLocks/>
            </p:cNvCxnSpPr>
            <p:nvPr/>
          </p:nvCxnSpPr>
          <p:spPr>
            <a:xfrm>
              <a:off x="841248" y="2786917"/>
              <a:ext cx="7420718" cy="0"/>
            </a:xfrm>
            <a:prstGeom prst="straightConnector1">
              <a:avLst/>
            </a:prstGeom>
            <a:noFill/>
            <a:ln w="9525" cap="flat" cmpd="sng">
              <a:solidFill>
                <a:schemeClr val="bg1">
                  <a:lumMod val="50000"/>
                </a:schemeClr>
              </a:solidFill>
              <a:prstDash val="solid"/>
              <a:round/>
              <a:headEnd type="none" w="med" len="med"/>
              <a:tailEnd type="triangle" w="med" len="med"/>
            </a:ln>
          </p:spPr>
        </p:cxnSp>
        <p:sp>
          <p:nvSpPr>
            <p:cNvPr id="14" name="Google Shape;155;p21">
              <a:extLst>
                <a:ext uri="{FF2B5EF4-FFF2-40B4-BE49-F238E27FC236}">
                  <a16:creationId xmlns:a16="http://schemas.microsoft.com/office/drawing/2014/main" id="{74BF7114-B6E7-7F42-B11A-224C8DC9617A}"/>
                </a:ext>
              </a:extLst>
            </p:cNvPr>
            <p:cNvSpPr txBox="1"/>
            <p:nvPr/>
          </p:nvSpPr>
          <p:spPr>
            <a:xfrm>
              <a:off x="135621" y="2402333"/>
              <a:ext cx="825117" cy="352677"/>
            </a:xfrm>
            <a:prstGeom prst="rect">
              <a:avLst/>
            </a:prstGeom>
            <a:noFill/>
            <a:ln>
              <a:noFill/>
              <a:prstDash val="solid"/>
            </a:ln>
          </p:spPr>
          <p:txBody>
            <a:bodyPr spcFirstLastPara="1" wrap="square" lIns="91425" tIns="91425" rIns="91425" bIns="91425" anchor="t" anchorCtr="0">
              <a:noAutofit/>
            </a:bodyPr>
            <a:lstStyle/>
            <a:p>
              <a:r>
                <a:rPr lang="en-US" altLang="zh-CN" sz="1200" dirty="0">
                  <a:latin typeface="Baskerville" panose="02020502070401020303" pitchFamily="18" charset="0"/>
                  <a:ea typeface="Baskerville" panose="02020502070401020303" pitchFamily="18" charset="0"/>
                </a:rPr>
                <a:t>Benefit</a:t>
              </a:r>
              <a:endParaRPr sz="1200" dirty="0">
                <a:latin typeface="Baskerville" panose="02020502070401020303" pitchFamily="18" charset="0"/>
                <a:ea typeface="Baskerville" panose="02020502070401020303" pitchFamily="18" charset="0"/>
              </a:endParaRPr>
            </a:p>
          </p:txBody>
        </p:sp>
        <p:cxnSp>
          <p:nvCxnSpPr>
            <p:cNvPr id="15" name="Google Shape;141;p21">
              <a:extLst>
                <a:ext uri="{FF2B5EF4-FFF2-40B4-BE49-F238E27FC236}">
                  <a16:creationId xmlns:a16="http://schemas.microsoft.com/office/drawing/2014/main" id="{27E9E2DC-9D22-7C43-98B8-191A50EF6120}"/>
                </a:ext>
              </a:extLst>
            </p:cNvPr>
            <p:cNvCxnSpPr>
              <a:cxnSpLocks/>
            </p:cNvCxnSpPr>
            <p:nvPr/>
          </p:nvCxnSpPr>
          <p:spPr>
            <a:xfrm>
              <a:off x="841248" y="2786917"/>
              <a:ext cx="7420718" cy="9583"/>
            </a:xfrm>
            <a:prstGeom prst="straightConnector1">
              <a:avLst/>
            </a:prstGeom>
            <a:noFill/>
            <a:ln w="22225" cap="flat" cmpd="sng">
              <a:solidFill>
                <a:schemeClr val="bg1">
                  <a:lumMod val="50000"/>
                </a:schemeClr>
              </a:solidFill>
              <a:prstDash val="solid"/>
              <a:round/>
              <a:headEnd type="none" w="med" len="med"/>
              <a:tailEnd type="triangle" w="med" len="med"/>
            </a:ln>
          </p:spPr>
        </p:cxnSp>
        <p:sp>
          <p:nvSpPr>
            <p:cNvPr id="16" name="Google Shape;144;p21">
              <a:extLst>
                <a:ext uri="{FF2B5EF4-FFF2-40B4-BE49-F238E27FC236}">
                  <a16:creationId xmlns:a16="http://schemas.microsoft.com/office/drawing/2014/main" id="{A9E1AE70-21E5-F74E-97D3-BF885E5338EC}"/>
                </a:ext>
              </a:extLst>
            </p:cNvPr>
            <p:cNvSpPr txBox="1"/>
            <p:nvPr/>
          </p:nvSpPr>
          <p:spPr>
            <a:xfrm>
              <a:off x="4247936" y="2491488"/>
              <a:ext cx="865931" cy="345038"/>
            </a:xfrm>
            <a:prstGeom prst="rect">
              <a:avLst/>
            </a:prstGeom>
            <a:noFill/>
            <a:ln>
              <a:noFill/>
              <a:prstDash val="solid"/>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Tenancy</a:t>
              </a:r>
              <a:endParaRPr sz="1050" dirty="0">
                <a:latin typeface="Baskerville" panose="02020502070401020303" pitchFamily="18" charset="0"/>
                <a:ea typeface="Baskerville" panose="02020502070401020303" pitchFamily="18" charset="0"/>
              </a:endParaRPr>
            </a:p>
          </p:txBody>
        </p:sp>
        <p:sp>
          <p:nvSpPr>
            <p:cNvPr id="17" name="Rectangle 16">
              <a:extLst>
                <a:ext uri="{FF2B5EF4-FFF2-40B4-BE49-F238E27FC236}">
                  <a16:creationId xmlns:a16="http://schemas.microsoft.com/office/drawing/2014/main" id="{01EBBF5C-FA1C-CA4A-811C-D463A79EAAF5}"/>
                </a:ext>
              </a:extLst>
            </p:cNvPr>
            <p:cNvSpPr/>
            <p:nvPr/>
          </p:nvSpPr>
          <p:spPr>
            <a:xfrm>
              <a:off x="5490227" y="2486617"/>
              <a:ext cx="1020609" cy="360192"/>
            </a:xfrm>
            <a:prstGeom prst="rect">
              <a:avLst/>
            </a:prstGeom>
            <a:noFill/>
            <a:ln>
              <a:noFill/>
              <a:prstDash val="solid"/>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Operation</a:t>
              </a:r>
              <a:endParaRPr lang="en-US" sz="1050" dirty="0">
                <a:solidFill>
                  <a:schemeClr val="dk1"/>
                </a:solidFill>
                <a:latin typeface="Baskerville" panose="02020502070401020303" pitchFamily="18" charset="0"/>
                <a:ea typeface="Baskerville" panose="02020502070401020303" pitchFamily="18" charset="0"/>
              </a:endParaRPr>
            </a:p>
          </p:txBody>
        </p:sp>
        <p:cxnSp>
          <p:nvCxnSpPr>
            <p:cNvPr id="18" name="Google Shape;159;p21">
              <a:extLst>
                <a:ext uri="{FF2B5EF4-FFF2-40B4-BE49-F238E27FC236}">
                  <a16:creationId xmlns:a16="http://schemas.microsoft.com/office/drawing/2014/main" id="{9E6C1586-A29F-0547-A353-C55F0267718D}"/>
                </a:ext>
              </a:extLst>
            </p:cNvPr>
            <p:cNvCxnSpPr>
              <a:cxnSpLocks/>
            </p:cNvCxnSpPr>
            <p:nvPr/>
          </p:nvCxnSpPr>
          <p:spPr>
            <a:xfrm flipV="1">
              <a:off x="5859403" y="2862852"/>
              <a:ext cx="0" cy="386262"/>
            </a:xfrm>
            <a:prstGeom prst="straightConnector1">
              <a:avLst/>
            </a:prstGeom>
            <a:noFill/>
            <a:ln w="19050" cap="flat" cmpd="sng">
              <a:solidFill>
                <a:srgbClr val="0097A7"/>
              </a:solidFill>
              <a:prstDash val="solid"/>
              <a:round/>
              <a:headEnd type="none" w="med" len="med"/>
              <a:tailEnd type="triangle" w="med" len="med"/>
            </a:ln>
          </p:spPr>
        </p:cxnSp>
        <p:cxnSp>
          <p:nvCxnSpPr>
            <p:cNvPr id="19" name="Google Shape;159;p21">
              <a:extLst>
                <a:ext uri="{FF2B5EF4-FFF2-40B4-BE49-F238E27FC236}">
                  <a16:creationId xmlns:a16="http://schemas.microsoft.com/office/drawing/2014/main" id="{29D62884-A482-964E-A892-111504B8B271}"/>
                </a:ext>
              </a:extLst>
            </p:cNvPr>
            <p:cNvCxnSpPr>
              <a:cxnSpLocks/>
            </p:cNvCxnSpPr>
            <p:nvPr/>
          </p:nvCxnSpPr>
          <p:spPr>
            <a:xfrm flipV="1">
              <a:off x="7544436" y="2185488"/>
              <a:ext cx="0" cy="386262"/>
            </a:xfrm>
            <a:prstGeom prst="straightConnector1">
              <a:avLst/>
            </a:prstGeom>
            <a:noFill/>
            <a:ln w="19050" cap="flat" cmpd="sng">
              <a:solidFill>
                <a:srgbClr val="0097A7"/>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20" name="Rectangle 19">
                  <a:extLst>
                    <a:ext uri="{FF2B5EF4-FFF2-40B4-BE49-F238E27FC236}">
                      <a16:creationId xmlns:a16="http://schemas.microsoft.com/office/drawing/2014/main" id="{A7CF68F8-96F4-9540-A0C1-090AD93A90CB}"/>
                    </a:ext>
                  </a:extLst>
                </p:cNvPr>
                <p:cNvSpPr/>
                <p:nvPr/>
              </p:nvSpPr>
              <p:spPr>
                <a:xfrm>
                  <a:off x="7216910" y="2782782"/>
                  <a:ext cx="764889" cy="253916"/>
                </a:xfrm>
                <a:prstGeom prst="rect">
                  <a:avLst/>
                </a:prstGeom>
                <a:ln>
                  <a:noFill/>
                  <a:prstDash val="solid"/>
                </a:ln>
              </p:spPr>
              <p:txBody>
                <a:bodyPr wrap="square">
                  <a:spAutoFit/>
                </a:bodyPr>
                <a:lstStyle/>
                <a:p>
                  <a:pPr/>
                  <a14:m>
                    <m:oMathPara xmlns:m="http://schemas.openxmlformats.org/officeDocument/2006/math">
                      <m:oMathParaPr>
                        <m:jc m:val="centerGroup"/>
                      </m:oMathParaPr>
                      <m:oMath xmlns:m="http://schemas.openxmlformats.org/officeDocument/2006/math">
                        <m:r>
                          <a:rPr lang="en-US" altLang="zh-CN" sz="1050" i="1">
                            <a:latin typeface="Cambria Math" panose="02040503050406030204" pitchFamily="18" charset="0"/>
                          </a:rPr>
                          <m:t>𝑦𝑒𝑎𝑟</m:t>
                        </m:r>
                        <m:r>
                          <a:rPr lang="zh-CN" altLang="en-US" sz="1050" i="1">
                            <a:latin typeface="Cambria Math" panose="02040503050406030204" pitchFamily="18" charset="0"/>
                          </a:rPr>
                          <m:t> </m:t>
                        </m:r>
                        <m:r>
                          <a:rPr lang="en-US" altLang="zh-CN" sz="1050" i="1">
                            <a:latin typeface="Cambria Math" panose="02040503050406030204" pitchFamily="18" charset="0"/>
                          </a:rPr>
                          <m:t>𝑇</m:t>
                        </m:r>
                      </m:oMath>
                    </m:oMathPara>
                  </a14:m>
                  <a:endParaRPr lang="en-US" sz="2100" dirty="0">
                    <a:latin typeface="Baskerville" panose="02020502070401020303" pitchFamily="18" charset="0"/>
                    <a:ea typeface="Baskerville" panose="02020502070401020303" pitchFamily="18" charset="0"/>
                  </a:endParaRPr>
                </a:p>
              </p:txBody>
            </p:sp>
          </mc:Choice>
          <mc:Fallback xmlns="">
            <p:sp>
              <p:nvSpPr>
                <p:cNvPr id="20" name="Rectangle 19">
                  <a:extLst>
                    <a:ext uri="{FF2B5EF4-FFF2-40B4-BE49-F238E27FC236}">
                      <a16:creationId xmlns:a16="http://schemas.microsoft.com/office/drawing/2014/main" id="{A7CF68F8-96F4-9540-A0C1-090AD93A90CB}"/>
                    </a:ext>
                  </a:extLst>
                </p:cNvPr>
                <p:cNvSpPr>
                  <a:spLocks noRot="1" noChangeAspect="1" noMove="1" noResize="1" noEditPoints="1" noAdjustHandles="1" noChangeArrowheads="1" noChangeShapeType="1" noTextEdit="1"/>
                </p:cNvSpPr>
                <p:nvPr/>
              </p:nvSpPr>
              <p:spPr>
                <a:xfrm>
                  <a:off x="7216910" y="2782782"/>
                  <a:ext cx="764889" cy="253916"/>
                </a:xfrm>
                <a:prstGeom prst="rect">
                  <a:avLst/>
                </a:prstGeom>
                <a:blipFill>
                  <a:blip r:embed="rId3"/>
                  <a:stretch>
                    <a:fillRect/>
                  </a:stretch>
                </a:blipFill>
                <a:ln>
                  <a:noFill/>
                  <a:prstDash val="solid"/>
                </a:ln>
              </p:spPr>
              <p:txBody>
                <a:bodyPr/>
                <a:lstStyle/>
                <a:p>
                  <a:r>
                    <a:rPr lang="zh-CN" altLang="en-US">
                      <a:noFill/>
                    </a:rPr>
                    <a:t> </a:t>
                  </a:r>
                </a:p>
              </p:txBody>
            </p:sp>
          </mc:Fallback>
        </mc:AlternateContent>
        <p:sp>
          <p:nvSpPr>
            <p:cNvPr id="21" name="Google Shape;143;p21">
              <a:extLst>
                <a:ext uri="{FF2B5EF4-FFF2-40B4-BE49-F238E27FC236}">
                  <a16:creationId xmlns:a16="http://schemas.microsoft.com/office/drawing/2014/main" id="{F4C02F1C-ADAA-514C-9F04-76F6E1143211}"/>
                </a:ext>
              </a:extLst>
            </p:cNvPr>
            <p:cNvSpPr txBox="1"/>
            <p:nvPr/>
          </p:nvSpPr>
          <p:spPr>
            <a:xfrm>
              <a:off x="772284" y="2492440"/>
              <a:ext cx="2211625" cy="339562"/>
            </a:xfrm>
            <a:prstGeom prst="rect">
              <a:avLst/>
            </a:prstGeom>
            <a:noFill/>
            <a:ln>
              <a:noFill/>
              <a:prstDash val="solid"/>
            </a:ln>
          </p:spPr>
          <p:txBody>
            <a:bodyPr spcFirstLastPara="1" wrap="square" lIns="91425" tIns="91425" rIns="91425" bIns="91425" anchor="t" anchorCtr="0">
              <a:noAutofit/>
            </a:bodyPr>
            <a:lstStyle/>
            <a:p>
              <a:pPr algn="ctr"/>
              <a:r>
                <a:rPr lang="en" sz="1050" dirty="0">
                  <a:latin typeface="Baskerville" panose="02020502070401020303" pitchFamily="18" charset="0"/>
                  <a:ea typeface="Baskerville" panose="02020502070401020303" pitchFamily="18" charset="0"/>
                </a:rPr>
                <a:t>Design/Construction</a:t>
              </a:r>
              <a:endParaRPr sz="1050" dirty="0">
                <a:latin typeface="Baskerville" panose="02020502070401020303" pitchFamily="18" charset="0"/>
                <a:ea typeface="Baskerville" panose="02020502070401020303" pitchFamily="18" charset="0"/>
              </a:endParaRPr>
            </a:p>
          </p:txBody>
        </p:sp>
        <p:cxnSp>
          <p:nvCxnSpPr>
            <p:cNvPr id="25" name="Google Shape;159;p21">
              <a:extLst>
                <a:ext uri="{FF2B5EF4-FFF2-40B4-BE49-F238E27FC236}">
                  <a16:creationId xmlns:a16="http://schemas.microsoft.com/office/drawing/2014/main" id="{005D5609-6223-8B4D-9060-6135607F086B}"/>
                </a:ext>
              </a:extLst>
            </p:cNvPr>
            <p:cNvCxnSpPr>
              <a:cxnSpLocks/>
            </p:cNvCxnSpPr>
            <p:nvPr/>
          </p:nvCxnSpPr>
          <p:spPr>
            <a:xfrm flipV="1">
              <a:off x="1782801" y="2840489"/>
              <a:ext cx="0" cy="429337"/>
            </a:xfrm>
            <a:prstGeom prst="straightConnector1">
              <a:avLst/>
            </a:prstGeom>
            <a:noFill/>
            <a:ln w="19050" cap="flat" cmpd="sng">
              <a:solidFill>
                <a:srgbClr val="993333"/>
              </a:solidFill>
              <a:prstDash val="solid"/>
              <a:round/>
              <a:headEnd type="triangle" w="med" len="med"/>
              <a:tailEnd type="none" w="med" len="med"/>
            </a:ln>
          </p:spPr>
        </p:cxnSp>
        <mc:AlternateContent xmlns:mc="http://schemas.openxmlformats.org/markup-compatibility/2006" xmlns:a14="http://schemas.microsoft.com/office/drawing/2010/main">
          <mc:Choice Requires="a14">
            <p:sp>
              <p:nvSpPr>
                <p:cNvPr id="26" name="Rectangle 25">
                  <a:extLst>
                    <a:ext uri="{FF2B5EF4-FFF2-40B4-BE49-F238E27FC236}">
                      <a16:creationId xmlns:a16="http://schemas.microsoft.com/office/drawing/2014/main" id="{5ED09C01-CE36-5246-8B6A-93A2068DB66D}"/>
                    </a:ext>
                  </a:extLst>
                </p:cNvPr>
                <p:cNvSpPr/>
                <p:nvPr/>
              </p:nvSpPr>
              <p:spPr>
                <a:xfrm>
                  <a:off x="1605462" y="3045598"/>
                  <a:ext cx="1888146" cy="692497"/>
                </a:xfrm>
                <a:prstGeom prst="rect">
                  <a:avLst/>
                </a:prstGeom>
                <a:ln>
                  <a:noFill/>
                  <a:prstDash val="solid"/>
                </a:ln>
              </p:spPr>
              <p:txBody>
                <a:bodyPr wrap="square">
                  <a:spAutoFit/>
                </a:bodyPr>
                <a:lstStyle/>
                <a:p>
                  <a:pPr marL="158742">
                    <a:buSzPts val="1100"/>
                  </a:pPr>
                  <a:r>
                    <a:rPr lang="en-US" altLang="zh-CN" sz="1500" b="1" dirty="0">
                      <a:solidFill>
                        <a:srgbClr val="993333"/>
                      </a:solidFill>
                      <a:latin typeface="Baskerville" panose="02020502070401020303" pitchFamily="18" charset="0"/>
                      <a:ea typeface="Baskerville" panose="02020502070401020303" pitchFamily="18" charset="0"/>
                    </a:rPr>
                    <a:t>0</a:t>
                  </a:r>
                  <a:r>
                    <a:rPr lang="en-US" sz="1500" b="1" dirty="0">
                      <a:solidFill>
                        <a:srgbClr val="993333"/>
                      </a:solidFill>
                      <a:latin typeface="Baskerville" panose="02020502070401020303" pitchFamily="18" charset="0"/>
                      <a:ea typeface="Baskerville" panose="02020502070401020303" pitchFamily="18" charset="0"/>
                    </a:rPr>
                    <a:t> </a:t>
                  </a:r>
                  <a:r>
                    <a:rPr lang="en-US" altLang="zh-CN" sz="1500" b="1" dirty="0">
                      <a:solidFill>
                        <a:srgbClr val="993333"/>
                      </a:solidFill>
                      <a:latin typeface="Baskerville" panose="02020502070401020303" pitchFamily="18" charset="0"/>
                      <a:ea typeface="Baskerville" panose="02020502070401020303" pitchFamily="18" charset="0"/>
                    </a:rPr>
                    <a:t>~</a:t>
                  </a:r>
                  <a:r>
                    <a:rPr lang="en-US" sz="1500" b="1" dirty="0">
                      <a:solidFill>
                        <a:srgbClr val="993333"/>
                      </a:solidFill>
                      <a:latin typeface="Baskerville" panose="02020502070401020303" pitchFamily="18" charset="0"/>
                      <a:ea typeface="Baskerville" panose="02020502070401020303" pitchFamily="18" charset="0"/>
                    </a:rPr>
                    <a:t> 12.5%</a:t>
                  </a:r>
                  <a:endParaRPr lang="en-US" sz="900" b="1" dirty="0">
                    <a:solidFill>
                      <a:srgbClr val="993333"/>
                    </a:solidFill>
                    <a:latin typeface="Baskerville" panose="02020502070401020303" pitchFamily="18" charset="0"/>
                    <a:ea typeface="Baskerville" panose="02020502070401020303" pitchFamily="18" charset="0"/>
                  </a:endParaRPr>
                </a:p>
                <a:p>
                  <a:pPr marL="158742">
                    <a:buSzPts val="1100"/>
                  </a:pPr>
                  <a:r>
                    <a:rPr lang="en-US" sz="1200" dirty="0">
                      <a:latin typeface="Baskerville" panose="02020502070401020303" pitchFamily="18" charset="0"/>
                      <a:ea typeface="Baskerville" panose="02020502070401020303" pitchFamily="18" charset="0"/>
                    </a:rPr>
                    <a:t>Higher Upfront cost</a:t>
                  </a:r>
                  <a:r>
                    <a:rPr lang="zh-CN" altLang="en-US" sz="1200" dirty="0">
                      <a:latin typeface="Baskerville" panose="02020502070401020303" pitchFamily="18" charset="0"/>
                    </a:rPr>
                    <a:t> </a:t>
                  </a:r>
                  <a14:m>
                    <m:oMath xmlns:m="http://schemas.openxmlformats.org/officeDocument/2006/math">
                      <m:r>
                        <a:rPr lang="zh-CN" altLang="en-US" sz="1200" i="1">
                          <a:latin typeface="Cambria Math" panose="02040503050406030204" pitchFamily="18" charset="0"/>
                        </a:rPr>
                        <m:t>∆</m:t>
                      </m:r>
                      <m:r>
                        <a:rPr lang="en-US" altLang="zh-CN" sz="1200" i="1">
                          <a:latin typeface="Cambria Math" panose="02040503050406030204" pitchFamily="18" charset="0"/>
                        </a:rPr>
                        <m:t>𝐶</m:t>
                      </m:r>
                    </m:oMath>
                  </a14:m>
                  <a:endParaRPr lang="en-US" altLang="zh-CN" sz="1200" dirty="0">
                    <a:latin typeface="Baskerville" panose="02020502070401020303" pitchFamily="18" charset="0"/>
                    <a:ea typeface="Baskerville" panose="02020502070401020303" pitchFamily="18" charset="0"/>
                  </a:endParaRPr>
                </a:p>
                <a:p>
                  <a:pPr marL="158742">
                    <a:buSzPts val="1100"/>
                  </a:pPr>
                  <a:endParaRPr lang="en-US" sz="1200" dirty="0">
                    <a:latin typeface="Baskerville" panose="02020502070401020303" pitchFamily="18" charset="0"/>
                    <a:ea typeface="Baskerville" panose="02020502070401020303" pitchFamily="18" charset="0"/>
                  </a:endParaRPr>
                </a:p>
              </p:txBody>
            </p:sp>
          </mc:Choice>
          <mc:Fallback xmlns="">
            <p:sp>
              <p:nvSpPr>
                <p:cNvPr id="26" name="Rectangle 25">
                  <a:extLst>
                    <a:ext uri="{FF2B5EF4-FFF2-40B4-BE49-F238E27FC236}">
                      <a16:creationId xmlns:a16="http://schemas.microsoft.com/office/drawing/2014/main" id="{5ED09C01-CE36-5246-8B6A-93A2068DB66D}"/>
                    </a:ext>
                  </a:extLst>
                </p:cNvPr>
                <p:cNvSpPr>
                  <a:spLocks noRot="1" noChangeAspect="1" noMove="1" noResize="1" noEditPoints="1" noAdjustHandles="1" noChangeArrowheads="1" noChangeShapeType="1" noTextEdit="1"/>
                </p:cNvSpPr>
                <p:nvPr/>
              </p:nvSpPr>
              <p:spPr>
                <a:xfrm>
                  <a:off x="1605462" y="3045598"/>
                  <a:ext cx="1888146" cy="692497"/>
                </a:xfrm>
                <a:prstGeom prst="rect">
                  <a:avLst/>
                </a:prstGeom>
                <a:blipFill>
                  <a:blip r:embed="rId4"/>
                  <a:stretch>
                    <a:fillRect t="-2655"/>
                  </a:stretch>
                </a:blipFill>
                <a:ln>
                  <a:noFill/>
                  <a:prstDash val="solid"/>
                </a:ln>
              </p:spPr>
              <p:txBody>
                <a:bodyPr/>
                <a:lstStyle/>
                <a:p>
                  <a:r>
                    <a:rPr lang="zh-CN" altLang="en-US">
                      <a:noFill/>
                    </a:rPr>
                    <a:t> </a:t>
                  </a:r>
                </a:p>
              </p:txBody>
            </p:sp>
          </mc:Fallback>
        </mc:AlternateContent>
      </p:grpSp>
      <mc:AlternateContent xmlns:mc="http://schemas.openxmlformats.org/markup-compatibility/2006" xmlns:a14="http://schemas.microsoft.com/office/drawing/2010/main">
        <mc:Choice Requires="a14">
          <p:sp>
            <p:nvSpPr>
              <p:cNvPr id="27" name="Rectangle 26">
                <a:extLst>
                  <a:ext uri="{FF2B5EF4-FFF2-40B4-BE49-F238E27FC236}">
                    <a16:creationId xmlns:a16="http://schemas.microsoft.com/office/drawing/2014/main" id="{15232CE3-1E4F-C744-B7C5-FA5A9AAB9472}"/>
                  </a:ext>
                </a:extLst>
              </p:cNvPr>
              <p:cNvSpPr/>
              <p:nvPr/>
            </p:nvSpPr>
            <p:spPr>
              <a:xfrm>
                <a:off x="3061545" y="1176328"/>
                <a:ext cx="1234273" cy="623248"/>
              </a:xfrm>
              <a:prstGeom prst="rect">
                <a:avLst/>
              </a:prstGeom>
            </p:spPr>
            <p:txBody>
              <a:bodyPr wrap="square">
                <a:spAutoFit/>
              </a:bodyPr>
              <a:lstStyle/>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0</a:t>
                </a:r>
                <a:r>
                  <a:rPr lang="en-US" sz="1050" b="1" dirty="0">
                    <a:solidFill>
                      <a:srgbClr val="0097A7"/>
                    </a:solidFill>
                    <a:latin typeface="Baskerville" panose="02020502070401020303" pitchFamily="18" charset="0"/>
                    <a:ea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a:t>
                </a:r>
                <a:r>
                  <a:rPr lang="en-US" sz="1050" b="1" dirty="0">
                    <a:solidFill>
                      <a:srgbClr val="0097A7"/>
                    </a:solidFill>
                    <a:latin typeface="Baskerville" panose="02020502070401020303" pitchFamily="18" charset="0"/>
                    <a:ea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43</a:t>
                </a:r>
                <a:r>
                  <a:rPr lang="en-US" sz="1050" b="1" dirty="0">
                    <a:solidFill>
                      <a:srgbClr val="0097A7"/>
                    </a:solidFill>
                    <a:latin typeface="Baskerville" panose="02020502070401020303" pitchFamily="18" charset="0"/>
                    <a:ea typeface="Baskerville" panose="02020502070401020303" pitchFamily="18" charset="0"/>
                  </a:rPr>
                  <a:t>%</a:t>
                </a:r>
                <a:endParaRPr lang="en-US" sz="1050" dirty="0">
                  <a:solidFill>
                    <a:srgbClr val="0097A7"/>
                  </a:solidFill>
                  <a:latin typeface="Baskerville" panose="02020502070401020303" pitchFamily="18" charset="0"/>
                  <a:ea typeface="Baskerville" panose="02020502070401020303" pitchFamily="18" charset="0"/>
                </a:endParaRPr>
              </a:p>
              <a:p>
                <a:pPr marL="158742">
                  <a:buSzPts val="1100"/>
                </a:pPr>
                <a:r>
                  <a:rPr lang="en-US" sz="1200" dirty="0">
                    <a:latin typeface="Baskerville" panose="02020502070401020303" pitchFamily="18" charset="0"/>
                    <a:ea typeface="Baskerville" panose="02020502070401020303" pitchFamily="18" charset="0"/>
                  </a:rPr>
                  <a:t>Higher </a:t>
                </a:r>
                <a:r>
                  <a:rPr lang="en-US" altLang="zh-CN" sz="1200" dirty="0">
                    <a:latin typeface="Baskerville" panose="02020502070401020303" pitchFamily="18" charset="0"/>
                    <a:ea typeface="Baskerville" panose="02020502070401020303" pitchFamily="18" charset="0"/>
                  </a:rPr>
                  <a:t>Sale</a:t>
                </a:r>
                <a:r>
                  <a:rPr lang="zh-CN" altLang="en-US" sz="1200" dirty="0">
                    <a:latin typeface="Baskerville" panose="02020502070401020303" pitchFamily="18" charset="0"/>
                  </a:rPr>
                  <a:t> </a:t>
                </a:r>
                <a:r>
                  <a:rPr lang="en-US" altLang="zh-CN" sz="1200" dirty="0">
                    <a:latin typeface="Baskerville" panose="02020502070401020303" pitchFamily="18" charset="0"/>
                    <a:ea typeface="Baskerville" panose="02020502070401020303" pitchFamily="18" charset="0"/>
                  </a:rPr>
                  <a:t>Price</a:t>
                </a:r>
                <a:r>
                  <a:rPr lang="zh-CN" altLang="en-US" sz="1200" dirty="0">
                    <a:latin typeface="Baskerville" panose="02020502070401020303" pitchFamily="18" charset="0"/>
                  </a:rPr>
                  <a:t> </a:t>
                </a:r>
                <a14:m>
                  <m:oMath xmlns:m="http://schemas.openxmlformats.org/officeDocument/2006/math">
                    <m:r>
                      <a:rPr lang="zh-CN" altLang="en-US" sz="1200" i="1">
                        <a:latin typeface="Cambria Math" panose="02040503050406030204" pitchFamily="18" charset="0"/>
                      </a:rPr>
                      <m:t>∆</m:t>
                    </m:r>
                    <m:r>
                      <a:rPr lang="en-US" altLang="zh-CN" sz="1200" i="1">
                        <a:latin typeface="Cambria Math" panose="02040503050406030204" pitchFamily="18" charset="0"/>
                      </a:rPr>
                      <m:t>𝑉</m:t>
                    </m:r>
                  </m:oMath>
                </a14:m>
                <a:endParaRPr lang="en-US" sz="1200" dirty="0">
                  <a:latin typeface="Baskerville" panose="02020502070401020303" pitchFamily="18" charset="0"/>
                  <a:ea typeface="Baskerville" panose="02020502070401020303" pitchFamily="18" charset="0"/>
                </a:endParaRPr>
              </a:p>
            </p:txBody>
          </p:sp>
        </mc:Choice>
        <mc:Fallback xmlns="">
          <p:sp>
            <p:nvSpPr>
              <p:cNvPr id="27" name="Rectangle 26">
                <a:extLst>
                  <a:ext uri="{FF2B5EF4-FFF2-40B4-BE49-F238E27FC236}">
                    <a16:creationId xmlns:a16="http://schemas.microsoft.com/office/drawing/2014/main" id="{15232CE3-1E4F-C744-B7C5-FA5A9AAB9472}"/>
                  </a:ext>
                </a:extLst>
              </p:cNvPr>
              <p:cNvSpPr>
                <a:spLocks noRot="1" noChangeAspect="1" noMove="1" noResize="1" noEditPoints="1" noAdjustHandles="1" noChangeArrowheads="1" noChangeShapeType="1" noTextEdit="1"/>
              </p:cNvSpPr>
              <p:nvPr/>
            </p:nvSpPr>
            <p:spPr>
              <a:xfrm>
                <a:off x="3061545" y="1176328"/>
                <a:ext cx="1234273" cy="623248"/>
              </a:xfrm>
              <a:prstGeom prst="rect">
                <a:avLst/>
              </a:prstGeom>
              <a:blipFill>
                <a:blip r:embed="rId5"/>
                <a:stretch>
                  <a:fillRect b="-6863"/>
                </a:stretch>
              </a:blipFill>
            </p:spPr>
            <p:txBody>
              <a:bodyPr/>
              <a:lstStyle/>
              <a:p>
                <a:r>
                  <a:rPr lang="zh-CN" altLang="en-US">
                    <a:noFill/>
                  </a:rPr>
                  <a:t> </a:t>
                </a:r>
              </a:p>
            </p:txBody>
          </p:sp>
        </mc:Fallback>
      </mc:AlternateContent>
      <p:sp>
        <p:nvSpPr>
          <p:cNvPr id="28" name="Google Shape;143;p21">
            <a:extLst>
              <a:ext uri="{FF2B5EF4-FFF2-40B4-BE49-F238E27FC236}">
                <a16:creationId xmlns:a16="http://schemas.microsoft.com/office/drawing/2014/main" id="{D7818347-7922-A346-A2E0-269FDEE2931C}"/>
              </a:ext>
            </a:extLst>
          </p:cNvPr>
          <p:cNvSpPr txBox="1"/>
          <p:nvPr/>
        </p:nvSpPr>
        <p:spPr>
          <a:xfrm>
            <a:off x="2820867" y="1867967"/>
            <a:ext cx="788860" cy="307331"/>
          </a:xfrm>
          <a:prstGeom prst="rect">
            <a:avLst/>
          </a:prstGeom>
          <a:noFill/>
          <a:ln>
            <a:noFill/>
          </a:ln>
        </p:spPr>
        <p:txBody>
          <a:bodyPr spcFirstLastPara="1" wrap="square" lIns="91425" tIns="91425" rIns="91425" bIns="91425" anchor="t" anchorCtr="0">
            <a:noAutofit/>
          </a:bodyPr>
          <a:lstStyle/>
          <a:p>
            <a:pPr algn="ctr"/>
            <a:r>
              <a:rPr lang="en-US" altLang="zh-CN" sz="1050" dirty="0">
                <a:latin typeface="Baskerville" panose="02020502070401020303" pitchFamily="18" charset="0"/>
                <a:ea typeface="Baskerville" panose="02020502070401020303" pitchFamily="18" charset="0"/>
                <a:sym typeface="Wingdings" pitchFamily="2" charset="2"/>
              </a:rPr>
              <a:t>Sale</a:t>
            </a:r>
            <a:endParaRPr sz="1050" dirty="0">
              <a:latin typeface="Baskerville" panose="02020502070401020303" pitchFamily="18" charset="0"/>
              <a:ea typeface="Baskerville" panose="02020502070401020303" pitchFamily="18" charset="0"/>
            </a:endParaRPr>
          </a:p>
        </p:txBody>
      </p:sp>
      <p:cxnSp>
        <p:nvCxnSpPr>
          <p:cNvPr id="29" name="Google Shape;159;p21">
            <a:extLst>
              <a:ext uri="{FF2B5EF4-FFF2-40B4-BE49-F238E27FC236}">
                <a16:creationId xmlns:a16="http://schemas.microsoft.com/office/drawing/2014/main" id="{ADA00D27-E0DE-F14F-87B5-3FF44A4445B9}"/>
              </a:ext>
            </a:extLst>
          </p:cNvPr>
          <p:cNvCxnSpPr>
            <a:cxnSpLocks/>
          </p:cNvCxnSpPr>
          <p:nvPr/>
        </p:nvCxnSpPr>
        <p:spPr>
          <a:xfrm flipV="1">
            <a:off x="3231869" y="1556072"/>
            <a:ext cx="0" cy="386262"/>
          </a:xfrm>
          <a:prstGeom prst="straightConnector1">
            <a:avLst/>
          </a:prstGeom>
          <a:noFill/>
          <a:ln w="19050" cap="flat" cmpd="sng">
            <a:solidFill>
              <a:srgbClr val="0097A7"/>
            </a:solidFill>
            <a:prstDash val="solid"/>
            <a:round/>
            <a:headEnd type="none" w="med" len="med"/>
            <a:tailEnd type="triangle" w="med" len="med"/>
          </a:ln>
        </p:spPr>
      </p:cxnSp>
      <p:grpSp>
        <p:nvGrpSpPr>
          <p:cNvPr id="30" name="Group 29">
            <a:extLst>
              <a:ext uri="{FF2B5EF4-FFF2-40B4-BE49-F238E27FC236}">
                <a16:creationId xmlns:a16="http://schemas.microsoft.com/office/drawing/2014/main" id="{BD5BDA17-FBF4-E247-9C8B-BD34A968C529}"/>
              </a:ext>
            </a:extLst>
          </p:cNvPr>
          <p:cNvGrpSpPr/>
          <p:nvPr/>
        </p:nvGrpSpPr>
        <p:grpSpPr>
          <a:xfrm>
            <a:off x="5411730" y="3425521"/>
            <a:ext cx="3367553" cy="1644436"/>
            <a:chOff x="4797313" y="3039248"/>
            <a:chExt cx="3367554" cy="1644436"/>
          </a:xfrm>
        </p:grpSpPr>
        <p:sp>
          <p:nvSpPr>
            <p:cNvPr id="31" name="Rectangle 30">
              <a:extLst>
                <a:ext uri="{FF2B5EF4-FFF2-40B4-BE49-F238E27FC236}">
                  <a16:creationId xmlns:a16="http://schemas.microsoft.com/office/drawing/2014/main" id="{B072E877-5C89-774D-A778-04624A142828}"/>
                </a:ext>
              </a:extLst>
            </p:cNvPr>
            <p:cNvSpPr/>
            <p:nvPr/>
          </p:nvSpPr>
          <p:spPr>
            <a:xfrm>
              <a:off x="4797313" y="3039248"/>
              <a:ext cx="3367554" cy="1644436"/>
            </a:xfrm>
            <a:prstGeom prst="rect">
              <a:avLst/>
            </a:prstGeom>
            <a:solidFill>
              <a:schemeClr val="accent3">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dirty="0">
                <a:latin typeface="Baskerville" panose="02020502070401020303" pitchFamily="18" charset="0"/>
                <a:ea typeface="Baskerville" panose="02020502070401020303" pitchFamily="18" charset="0"/>
              </a:endParaRPr>
            </a:p>
          </p:txBody>
        </p:sp>
        <p:cxnSp>
          <p:nvCxnSpPr>
            <p:cNvPr id="32" name="Google Shape;159;p21">
              <a:extLst>
                <a:ext uri="{FF2B5EF4-FFF2-40B4-BE49-F238E27FC236}">
                  <a16:creationId xmlns:a16="http://schemas.microsoft.com/office/drawing/2014/main" id="{98290992-FE79-8547-91F7-CD779A99BB83}"/>
                </a:ext>
              </a:extLst>
            </p:cNvPr>
            <p:cNvCxnSpPr>
              <a:cxnSpLocks/>
            </p:cNvCxnSpPr>
            <p:nvPr/>
          </p:nvCxnSpPr>
          <p:spPr>
            <a:xfrm flipV="1">
              <a:off x="5348252" y="3560971"/>
              <a:ext cx="0" cy="386262"/>
            </a:xfrm>
            <a:prstGeom prst="straightConnector1">
              <a:avLst/>
            </a:prstGeom>
            <a:noFill/>
            <a:ln w="19050" cap="flat" cmpd="sng">
              <a:solidFill>
                <a:srgbClr val="0097A7"/>
              </a:solidFill>
              <a:prstDash val="solid"/>
              <a:round/>
              <a:headEnd type="none" w="med" len="med"/>
              <a:tailEnd type="triangle" w="med" len="med"/>
            </a:ln>
          </p:spPr>
        </p:cxnSp>
        <p:cxnSp>
          <p:nvCxnSpPr>
            <p:cNvPr id="33" name="Google Shape;159;p21">
              <a:extLst>
                <a:ext uri="{FF2B5EF4-FFF2-40B4-BE49-F238E27FC236}">
                  <a16:creationId xmlns:a16="http://schemas.microsoft.com/office/drawing/2014/main" id="{9F4A4C28-55E1-DE47-8E65-380DEB4F82DE}"/>
                </a:ext>
              </a:extLst>
            </p:cNvPr>
            <p:cNvCxnSpPr>
              <a:cxnSpLocks/>
            </p:cNvCxnSpPr>
            <p:nvPr/>
          </p:nvCxnSpPr>
          <p:spPr>
            <a:xfrm flipV="1">
              <a:off x="5005821" y="4159453"/>
              <a:ext cx="0" cy="429337"/>
            </a:xfrm>
            <a:prstGeom prst="straightConnector1">
              <a:avLst/>
            </a:prstGeom>
            <a:noFill/>
            <a:ln w="19050" cap="flat" cmpd="sng">
              <a:solidFill>
                <a:srgbClr val="993333"/>
              </a:solidFill>
              <a:prstDash val="solid"/>
              <a:round/>
              <a:headEnd type="triangle" w="med" len="med"/>
              <a:tailEnd type="none" w="med" len="med"/>
            </a:ln>
          </p:spPr>
        </p:cxnSp>
        <mc:AlternateContent xmlns:mc="http://schemas.openxmlformats.org/markup-compatibility/2006" xmlns:a14="http://schemas.microsoft.com/office/drawing/2010/main">
          <mc:Choice Requires="a14">
            <p:sp>
              <p:nvSpPr>
                <p:cNvPr id="34" name="Rectangle 33">
                  <a:extLst>
                    <a:ext uri="{FF2B5EF4-FFF2-40B4-BE49-F238E27FC236}">
                      <a16:creationId xmlns:a16="http://schemas.microsoft.com/office/drawing/2014/main" id="{C93E292A-E315-2146-953E-8E699D643F04}"/>
                    </a:ext>
                  </a:extLst>
                </p:cNvPr>
                <p:cNvSpPr/>
                <p:nvPr/>
              </p:nvSpPr>
              <p:spPr>
                <a:xfrm>
                  <a:off x="4901061" y="4372961"/>
                  <a:ext cx="1327286" cy="276999"/>
                </a:xfrm>
                <a:prstGeom prst="rect">
                  <a:avLst/>
                </a:prstGeom>
              </p:spPr>
              <p:txBody>
                <a:bodyPr wrap="none">
                  <a:spAutoFit/>
                </a:bodyPr>
                <a:lstStyle/>
                <a:p>
                  <a:pPr marL="158742">
                    <a:buSzPts val="1100"/>
                  </a:pPr>
                  <a:r>
                    <a:rPr lang="en-US" sz="1200" dirty="0">
                      <a:latin typeface="Baskerville" panose="02020502070401020303" pitchFamily="18" charset="0"/>
                      <a:ea typeface="Baskerville" panose="02020502070401020303" pitchFamily="18" charset="0"/>
                    </a:rPr>
                    <a:t>Higher</a:t>
                  </a:r>
                  <a:r>
                    <a:rPr lang="zh-CN" altLang="en-US" sz="1200" dirty="0">
                      <a:latin typeface="Baskerville" panose="02020502070401020303" pitchFamily="18" charset="0"/>
                    </a:rPr>
                    <a:t> </a:t>
                  </a:r>
                  <a:r>
                    <a:rPr lang="en-US" altLang="zh-CN" sz="1200" dirty="0">
                      <a:latin typeface="Baskerville" panose="02020502070401020303" pitchFamily="18" charset="0"/>
                      <a:ea typeface="Baskerville" panose="02020502070401020303" pitchFamily="18" charset="0"/>
                    </a:rPr>
                    <a:t>Rent</a:t>
                  </a:r>
                  <a14:m>
                    <m:oMath xmlns:m="http://schemas.openxmlformats.org/officeDocument/2006/math">
                      <m:r>
                        <a:rPr lang="zh-CN" altLang="en-US" sz="1200">
                          <a:latin typeface="Cambria Math" panose="02040503050406030204" pitchFamily="18" charset="0"/>
                        </a:rPr>
                        <m:t> </m:t>
                      </m:r>
                      <m:r>
                        <a:rPr lang="zh-CN" altLang="en-US" sz="1200" i="1">
                          <a:latin typeface="Cambria Math" panose="02040503050406030204" pitchFamily="18" charset="0"/>
                        </a:rPr>
                        <m:t>∆</m:t>
                      </m:r>
                      <m:r>
                        <a:rPr lang="en-US" altLang="zh-CN" sz="1200" i="1">
                          <a:latin typeface="Cambria Math" panose="02040503050406030204" pitchFamily="18" charset="0"/>
                        </a:rPr>
                        <m:t>𝑅</m:t>
                      </m:r>
                    </m:oMath>
                  </a14:m>
                  <a:endParaRPr lang="en-US" sz="1200" dirty="0">
                    <a:latin typeface="Baskerville" panose="02020502070401020303" pitchFamily="18" charset="0"/>
                    <a:ea typeface="Baskerville" panose="02020502070401020303" pitchFamily="18" charset="0"/>
                  </a:endParaRPr>
                </a:p>
              </p:txBody>
            </p:sp>
          </mc:Choice>
          <mc:Fallback xmlns="">
            <p:sp>
              <p:nvSpPr>
                <p:cNvPr id="34" name="Rectangle 33">
                  <a:extLst>
                    <a:ext uri="{FF2B5EF4-FFF2-40B4-BE49-F238E27FC236}">
                      <a16:creationId xmlns:a16="http://schemas.microsoft.com/office/drawing/2014/main" id="{C93E292A-E315-2146-953E-8E699D643F04}"/>
                    </a:ext>
                  </a:extLst>
                </p:cNvPr>
                <p:cNvSpPr>
                  <a:spLocks noRot="1" noChangeAspect="1" noMove="1" noResize="1" noEditPoints="1" noAdjustHandles="1" noChangeArrowheads="1" noChangeShapeType="1" noTextEdit="1"/>
                </p:cNvSpPr>
                <p:nvPr/>
              </p:nvSpPr>
              <p:spPr>
                <a:xfrm>
                  <a:off x="4901061" y="4372961"/>
                  <a:ext cx="1327286" cy="276999"/>
                </a:xfrm>
                <a:prstGeom prst="rect">
                  <a:avLst/>
                </a:prstGeom>
                <a:blipFill>
                  <a:blip r:embed="rId6"/>
                  <a:stretch>
                    <a:fillRect t="-4444" b="-15556"/>
                  </a:stretch>
                </a:blipFill>
              </p:spPr>
              <p:txBody>
                <a:bodyPr/>
                <a:lstStyle/>
                <a:p>
                  <a:r>
                    <a:rPr lang="zh-CN" altLang="en-US">
                      <a:noFill/>
                    </a:rPr>
                    <a:t> </a:t>
                  </a:r>
                </a:p>
              </p:txBody>
            </p:sp>
          </mc:Fallback>
        </mc:AlternateContent>
        <p:cxnSp>
          <p:nvCxnSpPr>
            <p:cNvPr id="35" name="Google Shape;141;p21">
              <a:extLst>
                <a:ext uri="{FF2B5EF4-FFF2-40B4-BE49-F238E27FC236}">
                  <a16:creationId xmlns:a16="http://schemas.microsoft.com/office/drawing/2014/main" id="{4C9831C9-4019-0E43-940D-C350BBC26AB3}"/>
                </a:ext>
              </a:extLst>
            </p:cNvPr>
            <p:cNvCxnSpPr>
              <a:cxnSpLocks/>
            </p:cNvCxnSpPr>
            <p:nvPr/>
          </p:nvCxnSpPr>
          <p:spPr>
            <a:xfrm>
              <a:off x="4815706" y="4159453"/>
              <a:ext cx="3213311" cy="0"/>
            </a:xfrm>
            <a:prstGeom prst="straightConnector1">
              <a:avLst/>
            </a:prstGeom>
            <a:noFill/>
            <a:ln w="22225" cap="flat" cmpd="sng">
              <a:solidFill>
                <a:schemeClr val="bg1">
                  <a:lumMod val="50000"/>
                </a:schemeClr>
              </a:solidFill>
              <a:prstDash val="solid"/>
              <a:round/>
              <a:headEnd type="none" w="med" len="med"/>
              <a:tailEnd type="triangle" w="med" len="med"/>
            </a:ln>
          </p:spPr>
        </p:cxnSp>
        <p:sp>
          <p:nvSpPr>
            <p:cNvPr id="36" name="Google Shape;144;p21">
              <a:extLst>
                <a:ext uri="{FF2B5EF4-FFF2-40B4-BE49-F238E27FC236}">
                  <a16:creationId xmlns:a16="http://schemas.microsoft.com/office/drawing/2014/main" id="{B01F20D2-4D72-464C-A778-3198FE1B3C15}"/>
                </a:ext>
              </a:extLst>
            </p:cNvPr>
            <p:cNvSpPr txBox="1"/>
            <p:nvPr/>
          </p:nvSpPr>
          <p:spPr>
            <a:xfrm>
              <a:off x="5116008" y="3860050"/>
              <a:ext cx="865931" cy="345038"/>
            </a:xfrm>
            <a:prstGeom prst="rect">
              <a:avLst/>
            </a:prstGeom>
            <a:noFill/>
            <a:ln>
              <a:noFill/>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Tenancy</a:t>
              </a:r>
              <a:endParaRPr sz="1050" dirty="0">
                <a:latin typeface="Baskerville" panose="02020502070401020303" pitchFamily="18" charset="0"/>
                <a:ea typeface="Baskerville" panose="02020502070401020303" pitchFamily="18" charset="0"/>
              </a:endParaRPr>
            </a:p>
          </p:txBody>
        </p:sp>
        <p:sp>
          <p:nvSpPr>
            <p:cNvPr id="37" name="Rectangle 36">
              <a:extLst>
                <a:ext uri="{FF2B5EF4-FFF2-40B4-BE49-F238E27FC236}">
                  <a16:creationId xmlns:a16="http://schemas.microsoft.com/office/drawing/2014/main" id="{930F9D9A-FE32-C041-BE93-C129F4FDF523}"/>
                </a:ext>
              </a:extLst>
            </p:cNvPr>
            <p:cNvSpPr/>
            <p:nvPr/>
          </p:nvSpPr>
          <p:spPr>
            <a:xfrm>
              <a:off x="6358299" y="3855179"/>
              <a:ext cx="857927" cy="276999"/>
            </a:xfrm>
            <a:prstGeom prst="rect">
              <a:avLst/>
            </a:prstGeom>
            <a:noFill/>
            <a:ln>
              <a:noFill/>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Operation</a:t>
              </a:r>
              <a:endParaRPr lang="en-US" sz="1050" dirty="0">
                <a:solidFill>
                  <a:schemeClr val="dk1"/>
                </a:solidFill>
                <a:latin typeface="Baskerville" panose="02020502070401020303" pitchFamily="18" charset="0"/>
                <a:ea typeface="Baskerville" panose="02020502070401020303" pitchFamily="18" charset="0"/>
              </a:endParaRPr>
            </a:p>
          </p:txBody>
        </p:sp>
        <p:cxnSp>
          <p:nvCxnSpPr>
            <p:cNvPr id="38" name="Google Shape;159;p21">
              <a:extLst>
                <a:ext uri="{FF2B5EF4-FFF2-40B4-BE49-F238E27FC236}">
                  <a16:creationId xmlns:a16="http://schemas.microsoft.com/office/drawing/2014/main" id="{D5BA9F88-8340-3448-82E9-65D2556AEC4D}"/>
                </a:ext>
              </a:extLst>
            </p:cNvPr>
            <p:cNvCxnSpPr>
              <a:cxnSpLocks/>
            </p:cNvCxnSpPr>
            <p:nvPr/>
          </p:nvCxnSpPr>
          <p:spPr>
            <a:xfrm flipV="1">
              <a:off x="6710891" y="4196207"/>
              <a:ext cx="0" cy="386262"/>
            </a:xfrm>
            <a:prstGeom prst="straightConnector1">
              <a:avLst/>
            </a:prstGeom>
            <a:noFill/>
            <a:ln w="19050" cap="flat" cmpd="sng">
              <a:solidFill>
                <a:srgbClr val="0097A7"/>
              </a:solidFill>
              <a:prstDash val="solid"/>
              <a:round/>
              <a:headEnd type="none" w="med" len="med"/>
              <a:tailEnd type="triangle" w="med" len="med"/>
            </a:ln>
          </p:spPr>
        </p:cxnSp>
        <mc:AlternateContent xmlns:mc="http://schemas.openxmlformats.org/markup-compatibility/2006" xmlns:a14="http://schemas.microsoft.com/office/drawing/2010/main">
          <mc:Choice Requires="a14">
            <p:sp>
              <p:nvSpPr>
                <p:cNvPr id="39" name="Rectangle 38">
                  <a:extLst>
                    <a:ext uri="{FF2B5EF4-FFF2-40B4-BE49-F238E27FC236}">
                      <a16:creationId xmlns:a16="http://schemas.microsoft.com/office/drawing/2014/main" id="{B8F5809F-550E-8542-AE23-33FA1544E9B5}"/>
                    </a:ext>
                  </a:extLst>
                </p:cNvPr>
                <p:cNvSpPr/>
                <p:nvPr/>
              </p:nvSpPr>
              <p:spPr>
                <a:xfrm>
                  <a:off x="6625551" y="4072879"/>
                  <a:ext cx="1324617" cy="577081"/>
                </a:xfrm>
                <a:prstGeom prst="rect">
                  <a:avLst/>
                </a:prstGeom>
              </p:spPr>
              <p:txBody>
                <a:bodyPr wrap="square">
                  <a:spAutoFit/>
                </a:bodyPr>
                <a:lstStyle/>
                <a:p>
                  <a:pPr marL="158742">
                    <a:buSzPts val="1100"/>
                  </a:pPr>
                  <a:endParaRPr lang="en-US" sz="1050" dirty="0">
                    <a:solidFill>
                      <a:srgbClr val="0097A7"/>
                    </a:solidFill>
                    <a:latin typeface="Baskerville" panose="02020502070401020303" pitchFamily="18" charset="0"/>
                    <a:ea typeface="Baskerville" panose="02020502070401020303" pitchFamily="18" charset="0"/>
                  </a:endParaRPr>
                </a:p>
                <a:p>
                  <a:pPr marL="158742">
                    <a:buSzPts val="1100"/>
                  </a:pPr>
                  <a:r>
                    <a:rPr lang="en-US" altLang="zh-CN" sz="1050" dirty="0">
                      <a:latin typeface="Baskerville" panose="02020502070401020303" pitchFamily="18" charset="0"/>
                      <a:ea typeface="Baskerville" panose="02020502070401020303" pitchFamily="18" charset="0"/>
                    </a:rPr>
                    <a:t>Lower</a:t>
                  </a:r>
                  <a:r>
                    <a:rPr lang="zh-CN" altLang="en-US" sz="1050" dirty="0">
                      <a:latin typeface="Baskerville" panose="02020502070401020303" pitchFamily="18" charset="0"/>
                    </a:rPr>
                    <a:t> </a:t>
                  </a:r>
                  <a:r>
                    <a:rPr lang="en-US" altLang="zh-CN" sz="1050" dirty="0">
                      <a:latin typeface="Baskerville" panose="02020502070401020303" pitchFamily="18" charset="0"/>
                      <a:ea typeface="Baskerville" panose="02020502070401020303" pitchFamily="18" charset="0"/>
                    </a:rPr>
                    <a:t>Operation</a:t>
                  </a:r>
                  <a:r>
                    <a:rPr lang="zh-CN" altLang="en-US" sz="1050" dirty="0">
                      <a:latin typeface="Baskerville" panose="02020502070401020303" pitchFamily="18" charset="0"/>
                    </a:rPr>
                    <a:t> </a:t>
                  </a:r>
                  <a:r>
                    <a:rPr lang="en-US" altLang="zh-CN" sz="1050" dirty="0">
                      <a:latin typeface="Baskerville" panose="02020502070401020303" pitchFamily="18" charset="0"/>
                      <a:ea typeface="Baskerville" panose="02020502070401020303" pitchFamily="18" charset="0"/>
                    </a:rPr>
                    <a:t>costs</a:t>
                  </a:r>
                  <a:r>
                    <a:rPr lang="zh-CN" altLang="en-US" sz="1050" dirty="0">
                      <a:latin typeface="Baskerville" panose="02020502070401020303" pitchFamily="18" charset="0"/>
                    </a:rPr>
                    <a:t> </a:t>
                  </a:r>
                  <a14:m>
                    <m:oMath xmlns:m="http://schemas.openxmlformats.org/officeDocument/2006/math">
                      <m:r>
                        <a:rPr lang="zh-CN" altLang="en-US" sz="1050" i="1">
                          <a:latin typeface="Cambria Math" panose="02040503050406030204" pitchFamily="18" charset="0"/>
                        </a:rPr>
                        <m:t>∆</m:t>
                      </m:r>
                      <m:sSub>
                        <m:sSubPr>
                          <m:ctrlPr>
                            <a:rPr lang="en-US" altLang="zh-CN" sz="1050" i="1">
                              <a:latin typeface="Cambria Math" panose="02040503050406030204" pitchFamily="18" charset="0"/>
                            </a:rPr>
                          </m:ctrlPr>
                        </m:sSubPr>
                        <m:e>
                          <m:r>
                            <a:rPr lang="en-US" altLang="zh-CN" sz="1050" i="1">
                              <a:latin typeface="Cambria Math" panose="02040503050406030204" pitchFamily="18" charset="0"/>
                            </a:rPr>
                            <m:t>𝑂</m:t>
                          </m:r>
                        </m:e>
                        <m:sub>
                          <m:r>
                            <a:rPr lang="en-US" altLang="zh-CN" sz="1050" i="1">
                              <a:latin typeface="Cambria Math" panose="02040503050406030204" pitchFamily="18" charset="0"/>
                            </a:rPr>
                            <m:t>2</m:t>
                          </m:r>
                        </m:sub>
                      </m:sSub>
                    </m:oMath>
                  </a14:m>
                  <a:endParaRPr lang="en-US" sz="1050" dirty="0">
                    <a:latin typeface="Baskerville" panose="02020502070401020303" pitchFamily="18" charset="0"/>
                    <a:ea typeface="Baskerville" panose="02020502070401020303" pitchFamily="18" charset="0"/>
                  </a:endParaRPr>
                </a:p>
              </p:txBody>
            </p:sp>
          </mc:Choice>
          <mc:Fallback xmlns="">
            <p:sp>
              <p:nvSpPr>
                <p:cNvPr id="39" name="Rectangle 38">
                  <a:extLst>
                    <a:ext uri="{FF2B5EF4-FFF2-40B4-BE49-F238E27FC236}">
                      <a16:creationId xmlns:a16="http://schemas.microsoft.com/office/drawing/2014/main" id="{B8F5809F-550E-8542-AE23-33FA1544E9B5}"/>
                    </a:ext>
                  </a:extLst>
                </p:cNvPr>
                <p:cNvSpPr>
                  <a:spLocks noRot="1" noChangeAspect="1" noMove="1" noResize="1" noEditPoints="1" noAdjustHandles="1" noChangeArrowheads="1" noChangeShapeType="1" noTextEdit="1"/>
                </p:cNvSpPr>
                <p:nvPr/>
              </p:nvSpPr>
              <p:spPr>
                <a:xfrm>
                  <a:off x="6625551" y="4072879"/>
                  <a:ext cx="1324617" cy="577081"/>
                </a:xfrm>
                <a:prstGeom prst="rect">
                  <a:avLst/>
                </a:prstGeom>
                <a:blipFill>
                  <a:blip r:embed="rId7"/>
                  <a:stretch>
                    <a:fillRect b="-5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0" name="Rectangle 39">
                  <a:extLst>
                    <a:ext uri="{FF2B5EF4-FFF2-40B4-BE49-F238E27FC236}">
                      <a16:creationId xmlns:a16="http://schemas.microsoft.com/office/drawing/2014/main" id="{C4ABE980-0C77-6144-B179-295031317C45}"/>
                    </a:ext>
                  </a:extLst>
                </p:cNvPr>
                <p:cNvSpPr/>
                <p:nvPr/>
              </p:nvSpPr>
              <p:spPr>
                <a:xfrm>
                  <a:off x="5268588" y="3132535"/>
                  <a:ext cx="1539938" cy="900246"/>
                </a:xfrm>
                <a:prstGeom prst="rect">
                  <a:avLst/>
                </a:prstGeom>
              </p:spPr>
              <p:txBody>
                <a:bodyPr wrap="square">
                  <a:spAutoFit/>
                </a:bodyPr>
                <a:lstStyle/>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Less</a:t>
                  </a:r>
                  <a:r>
                    <a:rPr lang="zh-CN" altLang="en-US" sz="1050" b="1" dirty="0">
                      <a:solidFill>
                        <a:srgbClr val="0097A7"/>
                      </a:solidFill>
                      <a:latin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hospital</a:t>
                  </a:r>
                  <a:r>
                    <a:rPr lang="zh-CN" altLang="en-US" sz="1050" b="1" dirty="0">
                      <a:solidFill>
                        <a:srgbClr val="0097A7"/>
                      </a:solidFill>
                      <a:latin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stays</a:t>
                  </a:r>
                </a:p>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Learn</a:t>
                  </a:r>
                  <a:r>
                    <a:rPr lang="zh-CN" altLang="en-US" sz="1050" b="1" dirty="0">
                      <a:solidFill>
                        <a:srgbClr val="0097A7"/>
                      </a:solidFill>
                      <a:latin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faster</a:t>
                  </a:r>
                  <a:endParaRPr lang="en-US" sz="1050" dirty="0">
                    <a:solidFill>
                      <a:srgbClr val="0097A7"/>
                    </a:solidFill>
                    <a:latin typeface="Baskerville" panose="02020502070401020303" pitchFamily="18" charset="0"/>
                    <a:ea typeface="Baskerville" panose="02020502070401020303" pitchFamily="18" charset="0"/>
                  </a:endParaRPr>
                </a:p>
                <a:p>
                  <a:pPr marL="158742">
                    <a:buSzPts val="1100"/>
                  </a:pPr>
                  <a:r>
                    <a:rPr lang="en-US" sz="1050" dirty="0">
                      <a:latin typeface="Baskerville" panose="02020502070401020303" pitchFamily="18" charset="0"/>
                      <a:ea typeface="Baskerville" panose="02020502070401020303" pitchFamily="18" charset="0"/>
                    </a:rPr>
                    <a:t>Higher  </a:t>
                  </a:r>
                  <a:r>
                    <a:rPr lang="en-US" altLang="zh-CN" sz="1050" dirty="0">
                      <a:latin typeface="Baskerville" panose="02020502070401020303" pitchFamily="18" charset="0"/>
                      <a:ea typeface="Baskerville" panose="02020502070401020303" pitchFamily="18" charset="0"/>
                    </a:rPr>
                    <a:t>Productivity/Health/</a:t>
                  </a:r>
                </a:p>
                <a:p>
                  <a:pPr marL="158742">
                    <a:buSzPts val="1100"/>
                  </a:pPr>
                  <a:r>
                    <a:rPr lang="en-US" altLang="zh-CN" sz="1050" dirty="0">
                      <a:latin typeface="Baskerville" panose="02020502070401020303" pitchFamily="18" charset="0"/>
                      <a:ea typeface="Baskerville" panose="02020502070401020303" pitchFamily="18" charset="0"/>
                    </a:rPr>
                    <a:t>WB</a:t>
                  </a:r>
                  <a:r>
                    <a:rPr lang="zh-CN" altLang="en-US" sz="1050" dirty="0">
                      <a:latin typeface="Baskerville" panose="02020502070401020303" pitchFamily="18" charset="0"/>
                    </a:rPr>
                    <a:t> </a:t>
                  </a:r>
                  <a14:m>
                    <m:oMath xmlns:m="http://schemas.openxmlformats.org/officeDocument/2006/math">
                      <m:r>
                        <a:rPr lang="zh-CN" altLang="en-US" sz="1050" i="1">
                          <a:latin typeface="Cambria Math" panose="02040503050406030204" pitchFamily="18" charset="0"/>
                        </a:rPr>
                        <m:t>∆</m:t>
                      </m:r>
                      <m:r>
                        <a:rPr lang="en-US" altLang="zh-CN" sz="1050" i="1">
                          <a:latin typeface="Cambria Math" panose="02040503050406030204" pitchFamily="18" charset="0"/>
                        </a:rPr>
                        <m:t>𝐻</m:t>
                      </m:r>
                    </m:oMath>
                  </a14:m>
                  <a:endParaRPr lang="en-US" sz="1050" dirty="0">
                    <a:latin typeface="Baskerville" panose="02020502070401020303" pitchFamily="18" charset="0"/>
                    <a:ea typeface="Baskerville" panose="02020502070401020303" pitchFamily="18" charset="0"/>
                  </a:endParaRPr>
                </a:p>
              </p:txBody>
            </p:sp>
          </mc:Choice>
          <mc:Fallback xmlns="">
            <p:sp>
              <p:nvSpPr>
                <p:cNvPr id="40" name="Rectangle 39">
                  <a:extLst>
                    <a:ext uri="{FF2B5EF4-FFF2-40B4-BE49-F238E27FC236}">
                      <a16:creationId xmlns:a16="http://schemas.microsoft.com/office/drawing/2014/main" id="{C4ABE980-0C77-6144-B179-295031317C45}"/>
                    </a:ext>
                  </a:extLst>
                </p:cNvPr>
                <p:cNvSpPr>
                  <a:spLocks noRot="1" noChangeAspect="1" noMove="1" noResize="1" noEditPoints="1" noAdjustHandles="1" noChangeArrowheads="1" noChangeShapeType="1" noTextEdit="1"/>
                </p:cNvSpPr>
                <p:nvPr/>
              </p:nvSpPr>
              <p:spPr>
                <a:xfrm>
                  <a:off x="5268588" y="3132535"/>
                  <a:ext cx="1539938" cy="900246"/>
                </a:xfrm>
                <a:prstGeom prst="rect">
                  <a:avLst/>
                </a:prstGeom>
                <a:blipFill>
                  <a:blip r:embed="rId8"/>
                  <a:stretch>
                    <a:fillRect b="-2703"/>
                  </a:stretch>
                </a:blipFill>
              </p:spPr>
              <p:txBody>
                <a:bodyPr/>
                <a:lstStyle/>
                <a:p>
                  <a:r>
                    <a:rPr lang="zh-CN" altLang="en-US">
                      <a:noFill/>
                    </a:rPr>
                    <a:t> </a:t>
                  </a:r>
                </a:p>
              </p:txBody>
            </p:sp>
          </mc:Fallback>
        </mc:AlternateContent>
        <p:sp>
          <p:nvSpPr>
            <p:cNvPr id="41" name="Google Shape;144;p21">
              <a:extLst>
                <a:ext uri="{FF2B5EF4-FFF2-40B4-BE49-F238E27FC236}">
                  <a16:creationId xmlns:a16="http://schemas.microsoft.com/office/drawing/2014/main" id="{72C192C5-B175-604E-A216-9B3147DFF249}"/>
                </a:ext>
              </a:extLst>
            </p:cNvPr>
            <p:cNvSpPr txBox="1"/>
            <p:nvPr/>
          </p:nvSpPr>
          <p:spPr>
            <a:xfrm>
              <a:off x="5116008" y="3860050"/>
              <a:ext cx="865931" cy="345038"/>
            </a:xfrm>
            <a:prstGeom prst="rect">
              <a:avLst/>
            </a:prstGeom>
            <a:noFill/>
            <a:ln>
              <a:noFill/>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Tenancy</a:t>
              </a:r>
              <a:endParaRPr sz="1050" dirty="0">
                <a:latin typeface="Baskerville" panose="02020502070401020303" pitchFamily="18" charset="0"/>
                <a:ea typeface="Baskerville" panose="02020502070401020303" pitchFamily="18" charset="0"/>
              </a:endParaRPr>
            </a:p>
          </p:txBody>
        </p:sp>
        <p:sp>
          <p:nvSpPr>
            <p:cNvPr id="42" name="Rectangle 41">
              <a:extLst>
                <a:ext uri="{FF2B5EF4-FFF2-40B4-BE49-F238E27FC236}">
                  <a16:creationId xmlns:a16="http://schemas.microsoft.com/office/drawing/2014/main" id="{B1143F9A-EED2-AC4E-82D2-4F3675DC51D6}"/>
                </a:ext>
              </a:extLst>
            </p:cNvPr>
            <p:cNvSpPr/>
            <p:nvPr/>
          </p:nvSpPr>
          <p:spPr>
            <a:xfrm>
              <a:off x="6358299" y="3855179"/>
              <a:ext cx="857927" cy="276999"/>
            </a:xfrm>
            <a:prstGeom prst="rect">
              <a:avLst/>
            </a:prstGeom>
            <a:noFill/>
            <a:ln>
              <a:noFill/>
            </a:ln>
          </p:spPr>
          <p:txBody>
            <a:bodyPr spcFirstLastPara="1" wrap="square" lIns="91425" tIns="91425" rIns="91425" bIns="91425" anchor="t" anchorCtr="0">
              <a:noAutofit/>
            </a:bodyPr>
            <a:lstStyle/>
            <a:p>
              <a:r>
                <a:rPr lang="en" sz="1050" dirty="0">
                  <a:solidFill>
                    <a:schemeClr val="dk1"/>
                  </a:solidFill>
                  <a:latin typeface="Baskerville" panose="02020502070401020303" pitchFamily="18" charset="0"/>
                  <a:ea typeface="Baskerville" panose="02020502070401020303" pitchFamily="18" charset="0"/>
                </a:rPr>
                <a:t>Operation</a:t>
              </a:r>
              <a:endParaRPr lang="en-US" sz="1050" dirty="0">
                <a:solidFill>
                  <a:schemeClr val="dk1"/>
                </a:solidFill>
                <a:latin typeface="Baskerville" panose="02020502070401020303" pitchFamily="18" charset="0"/>
                <a:ea typeface="Baskerville" panose="02020502070401020303" pitchFamily="18" charset="0"/>
              </a:endParaRPr>
            </a:p>
          </p:txBody>
        </p:sp>
      </p:grpSp>
      <mc:AlternateContent xmlns:mc="http://schemas.openxmlformats.org/markup-compatibility/2006" xmlns:a14="http://schemas.microsoft.com/office/drawing/2010/main">
        <mc:Choice Requires="a14">
          <p:sp>
            <p:nvSpPr>
              <p:cNvPr id="43" name="Rectangle 42">
                <a:extLst>
                  <a:ext uri="{FF2B5EF4-FFF2-40B4-BE49-F238E27FC236}">
                    <a16:creationId xmlns:a16="http://schemas.microsoft.com/office/drawing/2014/main" id="{76CE67A0-0F8E-A348-A2E3-9EA08EEDD01F}"/>
                  </a:ext>
                </a:extLst>
              </p:cNvPr>
              <p:cNvSpPr/>
              <p:nvPr/>
            </p:nvSpPr>
            <p:spPr>
              <a:xfrm>
                <a:off x="5815243" y="2204448"/>
                <a:ext cx="1411541" cy="738664"/>
              </a:xfrm>
              <a:prstGeom prst="rect">
                <a:avLst/>
              </a:prstGeom>
            </p:spPr>
            <p:txBody>
              <a:bodyPr wrap="square">
                <a:spAutoFit/>
              </a:bodyPr>
              <a:lstStyle/>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A</a:t>
                </a:r>
                <a:r>
                  <a:rPr lang="en-US" sz="1050" b="1" dirty="0">
                    <a:solidFill>
                      <a:srgbClr val="0097A7"/>
                    </a:solidFill>
                    <a:latin typeface="Baskerville" panose="02020502070401020303" pitchFamily="18" charset="0"/>
                    <a:ea typeface="Baskerville" panose="02020502070401020303" pitchFamily="18" charset="0"/>
                  </a:rPr>
                  <a:t>ggregate operating cost </a:t>
                </a:r>
                <a:r>
                  <a:rPr lang="en-US" altLang="zh-CN" sz="1050" b="1" dirty="0">
                    <a:solidFill>
                      <a:srgbClr val="0097A7"/>
                    </a:solidFill>
                    <a:latin typeface="Baskerville" panose="02020502070401020303" pitchFamily="18" charset="0"/>
                    <a:ea typeface="Baskerville" panose="02020502070401020303" pitchFamily="18" charset="0"/>
                  </a:rPr>
                  <a:t>-14~26%</a:t>
                </a:r>
                <a:endParaRPr lang="en-US" sz="1050" b="1" dirty="0">
                  <a:solidFill>
                    <a:srgbClr val="0097A7"/>
                  </a:solidFill>
                  <a:latin typeface="Baskerville" panose="02020502070401020303" pitchFamily="18" charset="0"/>
                  <a:ea typeface="Baskerville" panose="02020502070401020303" pitchFamily="18" charset="0"/>
                </a:endParaRPr>
              </a:p>
              <a:p>
                <a:pPr marL="158742">
                  <a:buSzPts val="1100"/>
                </a:pPr>
                <a:r>
                  <a:rPr lang="en-US" altLang="zh-CN" sz="1050" dirty="0">
                    <a:latin typeface="Baskerville" panose="02020502070401020303" pitchFamily="18" charset="0"/>
                    <a:ea typeface="Baskerville" panose="02020502070401020303" pitchFamily="18" charset="0"/>
                  </a:rPr>
                  <a:t>Lower</a:t>
                </a:r>
                <a:r>
                  <a:rPr lang="zh-CN" altLang="en-US" sz="1050" dirty="0">
                    <a:latin typeface="Baskerville" panose="02020502070401020303" pitchFamily="18" charset="0"/>
                  </a:rPr>
                  <a:t> </a:t>
                </a:r>
                <a:r>
                  <a:rPr lang="en-US" altLang="zh-CN" sz="1050" dirty="0">
                    <a:latin typeface="Baskerville" panose="02020502070401020303" pitchFamily="18" charset="0"/>
                    <a:ea typeface="Baskerville" panose="02020502070401020303" pitchFamily="18" charset="0"/>
                  </a:rPr>
                  <a:t>Operation</a:t>
                </a:r>
                <a:r>
                  <a:rPr lang="zh-CN" altLang="en-US" sz="1050" dirty="0">
                    <a:latin typeface="Baskerville" panose="02020502070401020303" pitchFamily="18" charset="0"/>
                  </a:rPr>
                  <a:t> </a:t>
                </a:r>
                <a:r>
                  <a:rPr lang="en-US" altLang="zh-CN" sz="1050" dirty="0">
                    <a:latin typeface="Baskerville" panose="02020502070401020303" pitchFamily="18" charset="0"/>
                    <a:ea typeface="Baskerville" panose="02020502070401020303" pitchFamily="18" charset="0"/>
                  </a:rPr>
                  <a:t>costs</a:t>
                </a:r>
                <a:r>
                  <a:rPr lang="zh-CN" altLang="en-US" sz="1050" dirty="0">
                    <a:latin typeface="Baskerville" panose="02020502070401020303" pitchFamily="18" charset="0"/>
                  </a:rPr>
                  <a:t> </a:t>
                </a:r>
                <a14:m>
                  <m:oMath xmlns:m="http://schemas.openxmlformats.org/officeDocument/2006/math">
                    <m:r>
                      <a:rPr lang="zh-CN" altLang="en-US" sz="1050" i="1">
                        <a:latin typeface="Cambria Math" panose="02040503050406030204" pitchFamily="18" charset="0"/>
                      </a:rPr>
                      <m:t>∆</m:t>
                    </m:r>
                    <m:sSub>
                      <m:sSubPr>
                        <m:ctrlPr>
                          <a:rPr lang="en-US" altLang="zh-CN" sz="1050" i="1">
                            <a:latin typeface="Cambria Math" panose="02040503050406030204" pitchFamily="18" charset="0"/>
                          </a:rPr>
                        </m:ctrlPr>
                      </m:sSubPr>
                      <m:e>
                        <m:r>
                          <a:rPr lang="en-US" altLang="zh-CN" sz="1050" i="1">
                            <a:latin typeface="Cambria Math" panose="02040503050406030204" pitchFamily="18" charset="0"/>
                          </a:rPr>
                          <m:t>𝑂</m:t>
                        </m:r>
                      </m:e>
                      <m:sub>
                        <m:r>
                          <a:rPr lang="en-US" altLang="zh-CN" sz="1050" i="1">
                            <a:latin typeface="Cambria Math" panose="02040503050406030204" pitchFamily="18" charset="0"/>
                          </a:rPr>
                          <m:t>1</m:t>
                        </m:r>
                      </m:sub>
                    </m:sSub>
                  </m:oMath>
                </a14:m>
                <a:endParaRPr lang="en-US" sz="1050" dirty="0">
                  <a:latin typeface="Baskerville" panose="02020502070401020303" pitchFamily="18" charset="0"/>
                  <a:ea typeface="Baskerville" panose="02020502070401020303" pitchFamily="18" charset="0"/>
                </a:endParaRPr>
              </a:p>
            </p:txBody>
          </p:sp>
        </mc:Choice>
        <mc:Fallback xmlns="">
          <p:sp>
            <p:nvSpPr>
              <p:cNvPr id="43" name="Rectangle 42">
                <a:extLst>
                  <a:ext uri="{FF2B5EF4-FFF2-40B4-BE49-F238E27FC236}">
                    <a16:creationId xmlns:a16="http://schemas.microsoft.com/office/drawing/2014/main" id="{76CE67A0-0F8E-A348-A2E3-9EA08EEDD01F}"/>
                  </a:ext>
                </a:extLst>
              </p:cNvPr>
              <p:cNvSpPr>
                <a:spLocks noRot="1" noChangeAspect="1" noMove="1" noResize="1" noEditPoints="1" noAdjustHandles="1" noChangeArrowheads="1" noChangeShapeType="1" noTextEdit="1"/>
              </p:cNvSpPr>
              <p:nvPr/>
            </p:nvSpPr>
            <p:spPr>
              <a:xfrm>
                <a:off x="5815243" y="2204448"/>
                <a:ext cx="1411541" cy="738664"/>
              </a:xfrm>
              <a:prstGeom prst="rect">
                <a:avLst/>
              </a:prstGeom>
              <a:blipFill>
                <a:blip r:embed="rId9"/>
                <a:stretch>
                  <a:fillRect r="-866" b="-413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4" name="Rectangle 43">
                <a:extLst>
                  <a:ext uri="{FF2B5EF4-FFF2-40B4-BE49-F238E27FC236}">
                    <a16:creationId xmlns:a16="http://schemas.microsoft.com/office/drawing/2014/main" id="{27420767-4F35-914A-9D9D-F62E4CC2EB31}"/>
                  </a:ext>
                </a:extLst>
              </p:cNvPr>
              <p:cNvSpPr/>
              <p:nvPr/>
            </p:nvSpPr>
            <p:spPr>
              <a:xfrm>
                <a:off x="4404049" y="1337868"/>
                <a:ext cx="1755019" cy="577081"/>
              </a:xfrm>
              <a:prstGeom prst="rect">
                <a:avLst/>
              </a:prstGeom>
            </p:spPr>
            <p:txBody>
              <a:bodyPr wrap="square">
                <a:spAutoFit/>
              </a:bodyPr>
              <a:lstStyle/>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Rental</a:t>
                </a:r>
                <a:r>
                  <a:rPr lang="zh-CN" altLang="en-US" sz="1050" b="1" dirty="0">
                    <a:solidFill>
                      <a:srgbClr val="0097A7"/>
                    </a:solidFill>
                    <a:latin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0</a:t>
                </a:r>
                <a:r>
                  <a:rPr lang="en-US" sz="1050" b="1" dirty="0">
                    <a:solidFill>
                      <a:srgbClr val="0097A7"/>
                    </a:solidFill>
                    <a:latin typeface="Baskerville" panose="02020502070401020303" pitchFamily="18" charset="0"/>
                    <a:ea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a:t>
                </a:r>
                <a:r>
                  <a:rPr lang="en-US" sz="1050" b="1" dirty="0">
                    <a:solidFill>
                      <a:srgbClr val="0097A7"/>
                    </a:solidFill>
                    <a:latin typeface="Baskerville" panose="02020502070401020303" pitchFamily="18" charset="0"/>
                    <a:ea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17</a:t>
                </a:r>
                <a:r>
                  <a:rPr lang="en-US" sz="1050" b="1" dirty="0">
                    <a:solidFill>
                      <a:srgbClr val="0097A7"/>
                    </a:solidFill>
                    <a:latin typeface="Baskerville" panose="02020502070401020303" pitchFamily="18" charset="0"/>
                    <a:ea typeface="Baskerville" panose="02020502070401020303" pitchFamily="18" charset="0"/>
                  </a:rPr>
                  <a:t>%</a:t>
                </a:r>
                <a:endParaRPr lang="en-US" altLang="zh-CN" sz="1050" b="1" dirty="0">
                  <a:solidFill>
                    <a:srgbClr val="0097A7"/>
                  </a:solidFill>
                  <a:latin typeface="Baskerville" panose="02020502070401020303" pitchFamily="18" charset="0"/>
                  <a:ea typeface="Baskerville" panose="02020502070401020303" pitchFamily="18" charset="0"/>
                </a:endParaRPr>
              </a:p>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Occupancy</a:t>
                </a:r>
                <a:r>
                  <a:rPr lang="zh-CN" altLang="en-US" sz="1050" b="1" dirty="0">
                    <a:solidFill>
                      <a:srgbClr val="0097A7"/>
                    </a:solidFill>
                    <a:latin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0~23%</a:t>
                </a:r>
                <a:endParaRPr lang="en-US" sz="1050" dirty="0">
                  <a:solidFill>
                    <a:srgbClr val="0097A7"/>
                  </a:solidFill>
                  <a:latin typeface="Baskerville" panose="02020502070401020303" pitchFamily="18" charset="0"/>
                  <a:ea typeface="Baskerville" panose="02020502070401020303" pitchFamily="18" charset="0"/>
                </a:endParaRPr>
              </a:p>
              <a:p>
                <a:pPr marL="158742">
                  <a:buSzPts val="1100"/>
                </a:pPr>
                <a:r>
                  <a:rPr lang="en-US" sz="1050" dirty="0">
                    <a:latin typeface="Baskerville" panose="02020502070401020303" pitchFamily="18" charset="0"/>
                    <a:ea typeface="Baskerville" panose="02020502070401020303" pitchFamily="18" charset="0"/>
                  </a:rPr>
                  <a:t>Higher </a:t>
                </a:r>
                <a:r>
                  <a:rPr lang="en-US" altLang="zh-CN" sz="1050" dirty="0">
                    <a:latin typeface="Baskerville" panose="02020502070401020303" pitchFamily="18" charset="0"/>
                    <a:ea typeface="Baskerville" panose="02020502070401020303" pitchFamily="18" charset="0"/>
                  </a:rPr>
                  <a:t>Effective</a:t>
                </a:r>
                <a:r>
                  <a:rPr lang="zh-CN" altLang="en-US" sz="1050" dirty="0">
                    <a:latin typeface="Baskerville" panose="02020502070401020303" pitchFamily="18" charset="0"/>
                  </a:rPr>
                  <a:t> </a:t>
                </a:r>
                <a:r>
                  <a:rPr lang="en-US" altLang="zh-CN" sz="1050" dirty="0">
                    <a:latin typeface="Baskerville" panose="02020502070401020303" pitchFamily="18" charset="0"/>
                    <a:ea typeface="Baskerville" panose="02020502070401020303" pitchFamily="18" charset="0"/>
                  </a:rPr>
                  <a:t>Rent</a:t>
                </a:r>
                <a:r>
                  <a:rPr lang="zh-CN" altLang="en-US" sz="1050" dirty="0">
                    <a:latin typeface="Baskerville" panose="02020502070401020303" pitchFamily="18" charset="0"/>
                  </a:rPr>
                  <a:t> </a:t>
                </a:r>
                <a14:m>
                  <m:oMath xmlns:m="http://schemas.openxmlformats.org/officeDocument/2006/math">
                    <m:r>
                      <a:rPr lang="zh-CN" altLang="en-US" sz="1050" i="1">
                        <a:latin typeface="Cambria Math" panose="02040503050406030204" pitchFamily="18" charset="0"/>
                      </a:rPr>
                      <m:t>∆</m:t>
                    </m:r>
                    <m:r>
                      <a:rPr lang="en-US" altLang="zh-CN" sz="1050" i="1">
                        <a:latin typeface="Cambria Math" panose="02040503050406030204" pitchFamily="18" charset="0"/>
                      </a:rPr>
                      <m:t>𝑅</m:t>
                    </m:r>
                  </m:oMath>
                </a14:m>
                <a:endParaRPr lang="en-US" sz="1050" dirty="0">
                  <a:latin typeface="Baskerville" panose="02020502070401020303" pitchFamily="18" charset="0"/>
                  <a:ea typeface="Baskerville" panose="02020502070401020303" pitchFamily="18" charset="0"/>
                </a:endParaRPr>
              </a:p>
            </p:txBody>
          </p:sp>
        </mc:Choice>
        <mc:Fallback xmlns="">
          <p:sp>
            <p:nvSpPr>
              <p:cNvPr id="44" name="Rectangle 43">
                <a:extLst>
                  <a:ext uri="{FF2B5EF4-FFF2-40B4-BE49-F238E27FC236}">
                    <a16:creationId xmlns:a16="http://schemas.microsoft.com/office/drawing/2014/main" id="{27420767-4F35-914A-9D9D-F62E4CC2EB31}"/>
                  </a:ext>
                </a:extLst>
              </p:cNvPr>
              <p:cNvSpPr>
                <a:spLocks noRot="1" noChangeAspect="1" noMove="1" noResize="1" noEditPoints="1" noAdjustHandles="1" noChangeArrowheads="1" noChangeShapeType="1" noTextEdit="1"/>
              </p:cNvSpPr>
              <p:nvPr/>
            </p:nvSpPr>
            <p:spPr>
              <a:xfrm>
                <a:off x="4404049" y="1337868"/>
                <a:ext cx="1755019" cy="577081"/>
              </a:xfrm>
              <a:prstGeom prst="rect">
                <a:avLst/>
              </a:prstGeom>
              <a:blipFill>
                <a:blip r:embed="rId10"/>
                <a:stretch>
                  <a:fillRect b="-526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5" name="Rectangle 44">
                <a:extLst>
                  <a:ext uri="{FF2B5EF4-FFF2-40B4-BE49-F238E27FC236}">
                    <a16:creationId xmlns:a16="http://schemas.microsoft.com/office/drawing/2014/main" id="{9599698E-5CE4-464A-910A-5334C23E47B5}"/>
                  </a:ext>
                </a:extLst>
              </p:cNvPr>
              <p:cNvSpPr/>
              <p:nvPr/>
            </p:nvSpPr>
            <p:spPr>
              <a:xfrm>
                <a:off x="7538544" y="1397932"/>
                <a:ext cx="1319820" cy="577081"/>
              </a:xfrm>
              <a:prstGeom prst="rect">
                <a:avLst/>
              </a:prstGeom>
            </p:spPr>
            <p:txBody>
              <a:bodyPr wrap="square">
                <a:spAutoFit/>
              </a:bodyPr>
              <a:lstStyle/>
              <a:p>
                <a:pPr marL="158742">
                  <a:buSzPts val="1100"/>
                </a:pPr>
                <a:r>
                  <a:rPr lang="en-US" altLang="zh-CN" sz="1050" b="1" dirty="0">
                    <a:solidFill>
                      <a:srgbClr val="0097A7"/>
                    </a:solidFill>
                    <a:latin typeface="Baskerville" panose="02020502070401020303" pitchFamily="18" charset="0"/>
                    <a:ea typeface="Baskerville" panose="02020502070401020303" pitchFamily="18" charset="0"/>
                  </a:rPr>
                  <a:t>Resale</a:t>
                </a:r>
                <a:r>
                  <a:rPr lang="zh-CN" altLang="en-US" sz="1050" b="1" dirty="0">
                    <a:solidFill>
                      <a:srgbClr val="0097A7"/>
                    </a:solidFill>
                    <a:latin typeface="Baskerville" panose="02020502070401020303" pitchFamily="18" charset="0"/>
                  </a:rPr>
                  <a:t> </a:t>
                </a:r>
                <a:r>
                  <a:rPr lang="en-US" altLang="zh-CN" sz="1050" b="1" dirty="0">
                    <a:solidFill>
                      <a:srgbClr val="0097A7"/>
                    </a:solidFill>
                    <a:latin typeface="Baskerville" panose="02020502070401020303" pitchFamily="18" charset="0"/>
                    <a:ea typeface="Baskerville" panose="02020502070401020303" pitchFamily="18" charset="0"/>
                  </a:rPr>
                  <a:t>~10</a:t>
                </a:r>
                <a:r>
                  <a:rPr lang="en-US" sz="1050" b="1" dirty="0">
                    <a:solidFill>
                      <a:srgbClr val="0097A7"/>
                    </a:solidFill>
                    <a:latin typeface="Baskerville" panose="02020502070401020303" pitchFamily="18" charset="0"/>
                    <a:ea typeface="Baskerville" panose="02020502070401020303" pitchFamily="18" charset="0"/>
                  </a:rPr>
                  <a:t>%</a:t>
                </a:r>
                <a:endParaRPr lang="en-US" sz="1050" dirty="0">
                  <a:solidFill>
                    <a:srgbClr val="0097A7"/>
                  </a:solidFill>
                  <a:latin typeface="Baskerville" panose="02020502070401020303" pitchFamily="18" charset="0"/>
                  <a:ea typeface="Baskerville" panose="02020502070401020303" pitchFamily="18" charset="0"/>
                </a:endParaRPr>
              </a:p>
              <a:p>
                <a:pPr marL="158742">
                  <a:buSzPts val="1100"/>
                </a:pPr>
                <a:r>
                  <a:rPr lang="en-US" altLang="zh-CN" sz="1050" dirty="0">
                    <a:latin typeface="Baskerville" panose="02020502070401020303" pitchFamily="18" charset="0"/>
                    <a:ea typeface="Baskerville" panose="02020502070401020303" pitchFamily="18" charset="0"/>
                  </a:rPr>
                  <a:t>Lower</a:t>
                </a:r>
                <a:r>
                  <a:rPr lang="zh-CN" altLang="en-US" sz="1050" dirty="0">
                    <a:latin typeface="Baskerville" panose="02020502070401020303" pitchFamily="18" charset="0"/>
                  </a:rPr>
                  <a:t> </a:t>
                </a:r>
                <a:r>
                  <a:rPr lang="en-US" altLang="zh-CN" sz="1050" dirty="0">
                    <a:latin typeface="Baskerville" panose="02020502070401020303" pitchFamily="18" charset="0"/>
                    <a:ea typeface="Baskerville" panose="02020502070401020303" pitchFamily="18" charset="0"/>
                  </a:rPr>
                  <a:t>depreciation</a:t>
                </a:r>
                <a:r>
                  <a:rPr lang="zh-CN" altLang="en-US" sz="1050" dirty="0">
                    <a:latin typeface="Baskerville" panose="02020502070401020303" pitchFamily="18" charset="0"/>
                  </a:rPr>
                  <a:t> </a:t>
                </a:r>
                <a14:m>
                  <m:oMath xmlns:m="http://schemas.openxmlformats.org/officeDocument/2006/math">
                    <m:r>
                      <a:rPr lang="zh-CN" altLang="en-US" sz="1050" i="1">
                        <a:latin typeface="Cambria Math" panose="02040503050406030204" pitchFamily="18" charset="0"/>
                      </a:rPr>
                      <m:t>∆</m:t>
                    </m:r>
                    <m:r>
                      <a:rPr lang="en-US" altLang="zh-CN" sz="1050" i="1">
                        <a:latin typeface="Cambria Math" panose="02040503050406030204" pitchFamily="18" charset="0"/>
                      </a:rPr>
                      <m:t>𝑉</m:t>
                    </m:r>
                    <m:r>
                      <a:rPr lang="en-US" altLang="zh-CN" sz="1050" i="1">
                        <a:latin typeface="Cambria Math" panose="02040503050406030204" pitchFamily="18" charset="0"/>
                      </a:rPr>
                      <m:t>′</m:t>
                    </m:r>
                  </m:oMath>
                </a14:m>
                <a:endParaRPr lang="en-US" sz="1050" dirty="0">
                  <a:latin typeface="Baskerville" panose="02020502070401020303" pitchFamily="18" charset="0"/>
                  <a:ea typeface="Baskerville" panose="02020502070401020303" pitchFamily="18" charset="0"/>
                </a:endParaRPr>
              </a:p>
            </p:txBody>
          </p:sp>
        </mc:Choice>
        <mc:Fallback xmlns="">
          <p:sp>
            <p:nvSpPr>
              <p:cNvPr id="45" name="Rectangle 44">
                <a:extLst>
                  <a:ext uri="{FF2B5EF4-FFF2-40B4-BE49-F238E27FC236}">
                    <a16:creationId xmlns:a16="http://schemas.microsoft.com/office/drawing/2014/main" id="{9599698E-5CE4-464A-910A-5334C23E47B5}"/>
                  </a:ext>
                </a:extLst>
              </p:cNvPr>
              <p:cNvSpPr>
                <a:spLocks noRot="1" noChangeAspect="1" noMove="1" noResize="1" noEditPoints="1" noAdjustHandles="1" noChangeArrowheads="1" noChangeShapeType="1" noTextEdit="1"/>
              </p:cNvSpPr>
              <p:nvPr/>
            </p:nvSpPr>
            <p:spPr>
              <a:xfrm>
                <a:off x="7538544" y="1397932"/>
                <a:ext cx="1319820" cy="577081"/>
              </a:xfrm>
              <a:prstGeom prst="rect">
                <a:avLst/>
              </a:prstGeom>
              <a:blipFill>
                <a:blip r:embed="rId11"/>
                <a:stretch>
                  <a:fillRect b="-5263"/>
                </a:stretch>
              </a:blipFill>
            </p:spPr>
            <p:txBody>
              <a:bodyPr/>
              <a:lstStyle/>
              <a:p>
                <a:r>
                  <a:rPr lang="zh-CN" altLang="en-US">
                    <a:noFill/>
                  </a:rPr>
                  <a:t> </a:t>
                </a:r>
              </a:p>
            </p:txBody>
          </p:sp>
        </mc:Fallback>
      </mc:AlternateContent>
      <p:sp>
        <p:nvSpPr>
          <p:cNvPr id="46" name="Curved Right Arrow 45">
            <a:extLst>
              <a:ext uri="{FF2B5EF4-FFF2-40B4-BE49-F238E27FC236}">
                <a16:creationId xmlns:a16="http://schemas.microsoft.com/office/drawing/2014/main" id="{3993E0C2-14DD-2549-936B-D7BE5F546EC9}"/>
              </a:ext>
            </a:extLst>
          </p:cNvPr>
          <p:cNvSpPr/>
          <p:nvPr/>
        </p:nvSpPr>
        <p:spPr>
          <a:xfrm rot="19921441">
            <a:off x="4499311" y="2524244"/>
            <a:ext cx="567890" cy="1774719"/>
          </a:xfrm>
          <a:prstGeom prst="curvedRightArrow">
            <a:avLst/>
          </a:prstGeom>
          <a:solidFill>
            <a:srgbClr val="0069A2">
              <a:alpha val="50000"/>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100">
              <a:solidFill>
                <a:schemeClr val="tx1"/>
              </a:solidFill>
              <a:latin typeface="Baskerville" panose="02020502070401020303" pitchFamily="18" charset="0"/>
              <a:ea typeface="Baskerville" panose="02020502070401020303" pitchFamily="18" charset="0"/>
            </a:endParaRPr>
          </a:p>
        </p:txBody>
      </p:sp>
      <p:cxnSp>
        <p:nvCxnSpPr>
          <p:cNvPr id="47" name="Straight Arrow Connector 46">
            <a:extLst>
              <a:ext uri="{FF2B5EF4-FFF2-40B4-BE49-F238E27FC236}">
                <a16:creationId xmlns:a16="http://schemas.microsoft.com/office/drawing/2014/main" id="{5BB9B150-1115-4401-A387-4CED666B3298}"/>
              </a:ext>
            </a:extLst>
          </p:cNvPr>
          <p:cNvCxnSpPr>
            <a:cxnSpLocks/>
          </p:cNvCxnSpPr>
          <p:nvPr/>
        </p:nvCxnSpPr>
        <p:spPr>
          <a:xfrm flipH="1">
            <a:off x="4459497" y="3060973"/>
            <a:ext cx="3990485" cy="7181"/>
          </a:xfrm>
          <a:prstGeom prst="straightConnector1">
            <a:avLst/>
          </a:prstGeom>
          <a:ln w="19050">
            <a:solidFill>
              <a:schemeClr val="bg1">
                <a:lumMod val="65000"/>
              </a:schemeClr>
            </a:solidFill>
            <a:prstDash val="lgDash"/>
            <a:tailEnd type="triangle"/>
          </a:ln>
        </p:spPr>
        <p:style>
          <a:lnRef idx="3">
            <a:schemeClr val="accent1"/>
          </a:lnRef>
          <a:fillRef idx="0">
            <a:schemeClr val="accent1"/>
          </a:fillRef>
          <a:effectRef idx="2">
            <a:schemeClr val="accent1"/>
          </a:effectRef>
          <a:fontRef idx="minor">
            <a:schemeClr val="tx1"/>
          </a:fontRef>
        </p:style>
      </p:cxnSp>
      <p:sp>
        <p:nvSpPr>
          <p:cNvPr id="48" name="TextBox 47">
            <a:extLst>
              <a:ext uri="{FF2B5EF4-FFF2-40B4-BE49-F238E27FC236}">
                <a16:creationId xmlns:a16="http://schemas.microsoft.com/office/drawing/2014/main" id="{F6EF58F2-2349-46DA-BACA-BB915B95529A}"/>
              </a:ext>
            </a:extLst>
          </p:cNvPr>
          <p:cNvSpPr txBox="1"/>
          <p:nvPr/>
        </p:nvSpPr>
        <p:spPr>
          <a:xfrm>
            <a:off x="4960849" y="3088986"/>
            <a:ext cx="3438762" cy="253916"/>
          </a:xfrm>
          <a:prstGeom prst="rect">
            <a:avLst/>
          </a:prstGeom>
          <a:noFill/>
        </p:spPr>
        <p:txBody>
          <a:bodyPr wrap="none" rtlCol="0">
            <a:spAutoFit/>
          </a:bodyPr>
          <a:lstStyle/>
          <a:p>
            <a:r>
              <a:rPr lang="en-US" altLang="zh-CN" sz="1050" dirty="0">
                <a:latin typeface="Baskerville" panose="02020502070401020303"/>
              </a:rPr>
              <a:t>Lower discount rate </a:t>
            </a:r>
            <a:r>
              <a:rPr lang="en-US" altLang="zh-CN" sz="1050" dirty="0" err="1">
                <a:latin typeface="Baskerville" panose="02020502070401020303"/>
              </a:rPr>
              <a:t>i</a:t>
            </a:r>
            <a:r>
              <a:rPr lang="en-US" altLang="zh-CN" sz="1050" dirty="0">
                <a:latin typeface="Baskerville" panose="02020502070401020303"/>
              </a:rPr>
              <a:t> (expected rate of return,</a:t>
            </a:r>
            <a:r>
              <a:rPr lang="zh-CN" altLang="en-US" sz="1050" dirty="0">
                <a:latin typeface="Baskerville" panose="02020502070401020303"/>
              </a:rPr>
              <a:t> </a:t>
            </a:r>
            <a:r>
              <a:rPr lang="en-US" altLang="zh-CN" sz="1050" dirty="0">
                <a:latin typeface="Baskerville" panose="02020502070401020303"/>
              </a:rPr>
              <a:t>cost</a:t>
            </a:r>
            <a:r>
              <a:rPr lang="zh-CN" altLang="en-US" sz="1050" dirty="0">
                <a:latin typeface="Baskerville" panose="02020502070401020303"/>
              </a:rPr>
              <a:t> </a:t>
            </a:r>
            <a:r>
              <a:rPr lang="en-US" altLang="zh-CN" sz="1050" dirty="0">
                <a:latin typeface="Baskerville" panose="02020502070401020303"/>
              </a:rPr>
              <a:t>of</a:t>
            </a:r>
            <a:r>
              <a:rPr lang="zh-CN" altLang="en-US" sz="1050" dirty="0">
                <a:latin typeface="Baskerville" panose="02020502070401020303"/>
              </a:rPr>
              <a:t> </a:t>
            </a:r>
            <a:r>
              <a:rPr lang="en-US" altLang="zh-CN" sz="1050" dirty="0">
                <a:latin typeface="Baskerville" panose="02020502070401020303"/>
              </a:rPr>
              <a:t>capital)</a:t>
            </a:r>
            <a:endParaRPr lang="zh-CN" altLang="en-US" sz="1050" dirty="0">
              <a:latin typeface="Baskerville" panose="02020502070401020303"/>
            </a:endParaRPr>
          </a:p>
        </p:txBody>
      </p:sp>
      <p:cxnSp>
        <p:nvCxnSpPr>
          <p:cNvPr id="50" name="Google Shape;159;p21">
            <a:extLst>
              <a:ext uri="{FF2B5EF4-FFF2-40B4-BE49-F238E27FC236}">
                <a16:creationId xmlns:a16="http://schemas.microsoft.com/office/drawing/2014/main" id="{53140334-C08A-4428-9146-F0F4D8FB02B0}"/>
              </a:ext>
            </a:extLst>
          </p:cNvPr>
          <p:cNvCxnSpPr>
            <a:cxnSpLocks/>
          </p:cNvCxnSpPr>
          <p:nvPr/>
        </p:nvCxnSpPr>
        <p:spPr>
          <a:xfrm flipV="1">
            <a:off x="4283726" y="2203792"/>
            <a:ext cx="0" cy="429337"/>
          </a:xfrm>
          <a:prstGeom prst="straightConnector1">
            <a:avLst/>
          </a:prstGeom>
          <a:noFill/>
          <a:ln w="19050" cap="flat" cmpd="sng">
            <a:solidFill>
              <a:srgbClr val="993333"/>
            </a:solidFill>
            <a:prstDash val="solid"/>
            <a:round/>
            <a:headEnd type="triangle" w="med" len="med"/>
            <a:tailEnd type="none" w="med" len="med"/>
          </a:ln>
        </p:spPr>
      </p:cxnSp>
      <mc:AlternateContent xmlns:mc="http://schemas.openxmlformats.org/markup-compatibility/2006" xmlns:a14="http://schemas.microsoft.com/office/drawing/2010/main">
        <mc:Choice Requires="a14">
          <p:sp>
            <p:nvSpPr>
              <p:cNvPr id="51" name="Rectangle 50">
                <a:extLst>
                  <a:ext uri="{FF2B5EF4-FFF2-40B4-BE49-F238E27FC236}">
                    <a16:creationId xmlns:a16="http://schemas.microsoft.com/office/drawing/2014/main" id="{389A0314-C34F-4B01-AAE9-3B36B464EC38}"/>
                  </a:ext>
                </a:extLst>
              </p:cNvPr>
              <p:cNvSpPr/>
              <p:nvPr/>
            </p:nvSpPr>
            <p:spPr>
              <a:xfrm>
                <a:off x="3454037" y="2572301"/>
                <a:ext cx="1214253" cy="646331"/>
              </a:xfrm>
              <a:prstGeom prst="rect">
                <a:avLst/>
              </a:prstGeom>
            </p:spPr>
            <p:txBody>
              <a:bodyPr wrap="square">
                <a:spAutoFit/>
              </a:bodyPr>
              <a:lstStyle/>
              <a:p>
                <a:pPr marL="158742">
                  <a:buSzPts val="1100"/>
                </a:pPr>
                <a:r>
                  <a:rPr lang="en-US" sz="1200" dirty="0">
                    <a:latin typeface="Baskerville" panose="02020502070401020303" pitchFamily="18" charset="0"/>
                    <a:ea typeface="Baskerville" panose="02020502070401020303" pitchFamily="18" charset="0"/>
                  </a:rPr>
                  <a:t>Higher</a:t>
                </a:r>
                <a:r>
                  <a:rPr lang="zh-CN" altLang="en-US" sz="1200" dirty="0">
                    <a:latin typeface="Baskerville" panose="02020502070401020303" pitchFamily="18" charset="0"/>
                  </a:rPr>
                  <a:t> </a:t>
                </a:r>
                <a:r>
                  <a:rPr lang="en-US" altLang="zh-CN" sz="1200" dirty="0">
                    <a:latin typeface="Baskerville" panose="02020502070401020303" pitchFamily="18" charset="0"/>
                    <a:ea typeface="Baskerville" panose="02020502070401020303" pitchFamily="18" charset="0"/>
                  </a:rPr>
                  <a:t>Purchaing Price</a:t>
                </a:r>
                <a14:m>
                  <m:oMath xmlns:m="http://schemas.openxmlformats.org/officeDocument/2006/math">
                    <m:r>
                      <a:rPr lang="zh-CN" altLang="en-US" sz="1200">
                        <a:latin typeface="Cambria Math" panose="02040503050406030204" pitchFamily="18" charset="0"/>
                      </a:rPr>
                      <m:t> </m:t>
                    </m:r>
                    <m:r>
                      <a:rPr lang="zh-CN" altLang="en-US" sz="1200" i="1">
                        <a:latin typeface="Cambria Math" panose="02040503050406030204" pitchFamily="18" charset="0"/>
                      </a:rPr>
                      <m:t>∆</m:t>
                    </m:r>
                    <m:r>
                      <a:rPr lang="en-US" altLang="zh-CN" sz="1200" i="1">
                        <a:latin typeface="Cambria Math" panose="02040503050406030204" pitchFamily="18" charset="0"/>
                      </a:rPr>
                      <m:t>𝑉</m:t>
                    </m:r>
                  </m:oMath>
                </a14:m>
                <a:endParaRPr lang="en-US" sz="1200" dirty="0">
                  <a:latin typeface="Baskerville" panose="02020502070401020303" pitchFamily="18" charset="0"/>
                  <a:ea typeface="Baskerville" panose="02020502070401020303" pitchFamily="18" charset="0"/>
                </a:endParaRPr>
              </a:p>
            </p:txBody>
          </p:sp>
        </mc:Choice>
        <mc:Fallback xmlns="">
          <p:sp>
            <p:nvSpPr>
              <p:cNvPr id="51" name="Rectangle 50">
                <a:extLst>
                  <a:ext uri="{FF2B5EF4-FFF2-40B4-BE49-F238E27FC236}">
                    <a16:creationId xmlns:a16="http://schemas.microsoft.com/office/drawing/2014/main" id="{389A0314-C34F-4B01-AAE9-3B36B464EC38}"/>
                  </a:ext>
                </a:extLst>
              </p:cNvPr>
              <p:cNvSpPr>
                <a:spLocks noRot="1" noChangeAspect="1" noMove="1" noResize="1" noEditPoints="1" noAdjustHandles="1" noChangeArrowheads="1" noChangeShapeType="1" noTextEdit="1"/>
              </p:cNvSpPr>
              <p:nvPr/>
            </p:nvSpPr>
            <p:spPr>
              <a:xfrm>
                <a:off x="3454037" y="2572301"/>
                <a:ext cx="1214253" cy="646331"/>
              </a:xfrm>
              <a:prstGeom prst="rect">
                <a:avLst/>
              </a:prstGeom>
              <a:blipFill>
                <a:blip r:embed="rId12"/>
                <a:stretch>
                  <a:fillRect t="-1887" b="-5660"/>
                </a:stretch>
              </a:blipFill>
            </p:spPr>
            <p:txBody>
              <a:bodyPr/>
              <a:lstStyle/>
              <a:p>
                <a:r>
                  <a:rPr lang="zh-CN" altLang="en-US">
                    <a:noFill/>
                  </a:rPr>
                  <a:t> </a:t>
                </a:r>
              </a:p>
            </p:txBody>
          </p:sp>
        </mc:Fallback>
      </mc:AlternateContent>
      <p:cxnSp>
        <p:nvCxnSpPr>
          <p:cNvPr id="53" name="Google Shape;159;p21">
            <a:extLst>
              <a:ext uri="{FF2B5EF4-FFF2-40B4-BE49-F238E27FC236}">
                <a16:creationId xmlns:a16="http://schemas.microsoft.com/office/drawing/2014/main" id="{FA953AF5-C31A-4FCA-B3A3-E2FB6DB6925F}"/>
              </a:ext>
            </a:extLst>
          </p:cNvPr>
          <p:cNvCxnSpPr>
            <a:cxnSpLocks/>
          </p:cNvCxnSpPr>
          <p:nvPr/>
        </p:nvCxnSpPr>
        <p:spPr>
          <a:xfrm flipV="1">
            <a:off x="7580227" y="3071568"/>
            <a:ext cx="0" cy="294691"/>
          </a:xfrm>
          <a:prstGeom prst="straightConnector1">
            <a:avLst/>
          </a:prstGeom>
          <a:noFill/>
          <a:ln w="19050" cap="flat" cmpd="sng">
            <a:solidFill>
              <a:srgbClr val="0097A7"/>
            </a:solidFill>
            <a:prstDash val="solid"/>
            <a:round/>
            <a:headEnd type="triangle" w="med" len="med"/>
            <a:tailEnd type="none" w="med" len="med"/>
          </a:ln>
        </p:spPr>
      </p:cxnSp>
      <p:sp>
        <p:nvSpPr>
          <p:cNvPr id="49" name="Rectangle 48">
            <a:extLst>
              <a:ext uri="{FF2B5EF4-FFF2-40B4-BE49-F238E27FC236}">
                <a16:creationId xmlns:a16="http://schemas.microsoft.com/office/drawing/2014/main" id="{4AE957A4-20FE-4812-B8BB-2E9828C14D8A}"/>
              </a:ext>
            </a:extLst>
          </p:cNvPr>
          <p:cNvSpPr/>
          <p:nvPr/>
        </p:nvSpPr>
        <p:spPr>
          <a:xfrm>
            <a:off x="3238059" y="2351760"/>
            <a:ext cx="1234273" cy="253916"/>
          </a:xfrm>
          <a:prstGeom prst="rect">
            <a:avLst/>
          </a:prstGeom>
        </p:spPr>
        <p:txBody>
          <a:bodyPr wrap="square">
            <a:spAutoFit/>
          </a:bodyPr>
          <a:lstStyle/>
          <a:p>
            <a:pPr marL="158742">
              <a:buSzPts val="1100"/>
            </a:pPr>
            <a:r>
              <a:rPr lang="en-US" altLang="zh-CN" sz="1050" b="1" dirty="0">
                <a:solidFill>
                  <a:srgbClr val="980000"/>
                </a:solidFill>
                <a:latin typeface="Baskerville" panose="02020502070401020303" pitchFamily="18" charset="0"/>
                <a:ea typeface="Baskerville" panose="02020502070401020303" pitchFamily="18" charset="0"/>
              </a:rPr>
              <a:t>0</a:t>
            </a:r>
            <a:r>
              <a:rPr lang="en-US" sz="1050" b="1" dirty="0">
                <a:solidFill>
                  <a:srgbClr val="980000"/>
                </a:solidFill>
                <a:latin typeface="Baskerville" panose="02020502070401020303" pitchFamily="18" charset="0"/>
                <a:ea typeface="Baskerville" panose="02020502070401020303" pitchFamily="18" charset="0"/>
              </a:rPr>
              <a:t> </a:t>
            </a:r>
            <a:r>
              <a:rPr lang="en-US" altLang="zh-CN" sz="1050" b="1" dirty="0">
                <a:solidFill>
                  <a:srgbClr val="980000"/>
                </a:solidFill>
                <a:latin typeface="Baskerville" panose="02020502070401020303" pitchFamily="18" charset="0"/>
                <a:ea typeface="Baskerville" panose="02020502070401020303" pitchFamily="18" charset="0"/>
              </a:rPr>
              <a:t>~</a:t>
            </a:r>
            <a:r>
              <a:rPr lang="en-US" sz="1050" b="1" dirty="0">
                <a:solidFill>
                  <a:srgbClr val="980000"/>
                </a:solidFill>
                <a:latin typeface="Baskerville" panose="02020502070401020303" pitchFamily="18" charset="0"/>
                <a:ea typeface="Baskerville" panose="02020502070401020303" pitchFamily="18" charset="0"/>
              </a:rPr>
              <a:t> </a:t>
            </a:r>
            <a:r>
              <a:rPr lang="en-US" altLang="zh-CN" sz="1050" b="1">
                <a:solidFill>
                  <a:srgbClr val="980000"/>
                </a:solidFill>
                <a:latin typeface="Baskerville" panose="02020502070401020303" pitchFamily="18" charset="0"/>
                <a:ea typeface="Baskerville" panose="02020502070401020303" pitchFamily="18" charset="0"/>
              </a:rPr>
              <a:t>43</a:t>
            </a:r>
            <a:r>
              <a:rPr lang="en-US" sz="1050" b="1">
                <a:solidFill>
                  <a:srgbClr val="980000"/>
                </a:solidFill>
                <a:latin typeface="Baskerville" panose="02020502070401020303" pitchFamily="18" charset="0"/>
                <a:ea typeface="Baskerville" panose="02020502070401020303" pitchFamily="18" charset="0"/>
              </a:rPr>
              <a:t>%</a:t>
            </a:r>
            <a:endParaRPr lang="en-US" sz="1050" dirty="0">
              <a:solidFill>
                <a:srgbClr val="980000"/>
              </a:solidFill>
              <a:latin typeface="Baskerville" panose="02020502070401020303" pitchFamily="18" charset="0"/>
              <a:ea typeface="Baskerville" panose="02020502070401020303" pitchFamily="18" charset="0"/>
            </a:endParaRPr>
          </a:p>
        </p:txBody>
      </p:sp>
      <p:sp>
        <p:nvSpPr>
          <p:cNvPr id="55" name="TextBox 54">
            <a:extLst>
              <a:ext uri="{FF2B5EF4-FFF2-40B4-BE49-F238E27FC236}">
                <a16:creationId xmlns:a16="http://schemas.microsoft.com/office/drawing/2014/main" id="{074F9EEF-6EB7-4362-BF31-146FDEF20072}"/>
              </a:ext>
            </a:extLst>
          </p:cNvPr>
          <p:cNvSpPr txBox="1"/>
          <p:nvPr/>
        </p:nvSpPr>
        <p:spPr>
          <a:xfrm>
            <a:off x="6173464" y="929601"/>
            <a:ext cx="780983" cy="323165"/>
          </a:xfrm>
          <a:prstGeom prst="rect">
            <a:avLst/>
          </a:prstGeom>
          <a:noFill/>
        </p:spPr>
        <p:txBody>
          <a:bodyPr wrap="none" rtlCol="0">
            <a:spAutoFit/>
          </a:bodyPr>
          <a:lstStyle/>
          <a:p>
            <a:r>
              <a:rPr lang="en-US" altLang="zh-CN" sz="1500" b="1" dirty="0">
                <a:latin typeface="Baskerville" panose="02020502070401020303"/>
              </a:rPr>
              <a:t>Owners</a:t>
            </a:r>
            <a:endParaRPr lang="zh-CN" altLang="en-US" sz="1500" b="1" dirty="0">
              <a:latin typeface="Baskerville" panose="02020502070401020303"/>
            </a:endParaRPr>
          </a:p>
        </p:txBody>
      </p:sp>
      <p:sp>
        <p:nvSpPr>
          <p:cNvPr id="57" name="TextBox 56">
            <a:extLst>
              <a:ext uri="{FF2B5EF4-FFF2-40B4-BE49-F238E27FC236}">
                <a16:creationId xmlns:a16="http://schemas.microsoft.com/office/drawing/2014/main" id="{7E5699C9-691E-4944-AA55-18ED347B85FA}"/>
              </a:ext>
            </a:extLst>
          </p:cNvPr>
          <p:cNvSpPr txBox="1"/>
          <p:nvPr/>
        </p:nvSpPr>
        <p:spPr>
          <a:xfrm>
            <a:off x="2051412" y="920259"/>
            <a:ext cx="1055097" cy="323165"/>
          </a:xfrm>
          <a:prstGeom prst="rect">
            <a:avLst/>
          </a:prstGeom>
          <a:noFill/>
        </p:spPr>
        <p:txBody>
          <a:bodyPr wrap="none" rtlCol="0">
            <a:spAutoFit/>
          </a:bodyPr>
          <a:lstStyle/>
          <a:p>
            <a:r>
              <a:rPr lang="en-US" altLang="zh-CN" sz="1500" b="1" dirty="0">
                <a:latin typeface="Baskerville" panose="02020502070401020303"/>
              </a:rPr>
              <a:t>Developers</a:t>
            </a:r>
            <a:endParaRPr lang="zh-CN" altLang="en-US" sz="1500" b="1" dirty="0">
              <a:latin typeface="Baskerville" panose="02020502070401020303"/>
            </a:endParaRPr>
          </a:p>
        </p:txBody>
      </p:sp>
      <p:sp>
        <p:nvSpPr>
          <p:cNvPr id="58" name="TextBox 57">
            <a:extLst>
              <a:ext uri="{FF2B5EF4-FFF2-40B4-BE49-F238E27FC236}">
                <a16:creationId xmlns:a16="http://schemas.microsoft.com/office/drawing/2014/main" id="{2F22F547-F907-4A8D-BD53-F64D1D4D5285}"/>
              </a:ext>
            </a:extLst>
          </p:cNvPr>
          <p:cNvSpPr txBox="1"/>
          <p:nvPr/>
        </p:nvSpPr>
        <p:spPr>
          <a:xfrm>
            <a:off x="7946942" y="3493970"/>
            <a:ext cx="803425" cy="323165"/>
          </a:xfrm>
          <a:prstGeom prst="rect">
            <a:avLst/>
          </a:prstGeom>
          <a:noFill/>
        </p:spPr>
        <p:txBody>
          <a:bodyPr wrap="none" rtlCol="0">
            <a:spAutoFit/>
          </a:bodyPr>
          <a:lstStyle/>
          <a:p>
            <a:r>
              <a:rPr lang="en-US" altLang="zh-CN" sz="1500" b="1" dirty="0">
                <a:latin typeface="Baskerville" panose="02020502070401020303"/>
              </a:rPr>
              <a:t>Tenants</a:t>
            </a:r>
            <a:endParaRPr lang="zh-CN" altLang="en-US" sz="1800" b="1" dirty="0">
              <a:latin typeface="Baskerville" panose="02020502070401020303"/>
            </a:endParaRPr>
          </a:p>
        </p:txBody>
      </p:sp>
      <p:pic>
        <p:nvPicPr>
          <p:cNvPr id="1028" name="Picture 4" descr="Capital flow Vector Icons free download in SVG, PNG Format">
            <a:extLst>
              <a:ext uri="{FF2B5EF4-FFF2-40B4-BE49-F238E27FC236}">
                <a16:creationId xmlns:a16="http://schemas.microsoft.com/office/drawing/2014/main" id="{47CAE154-12B1-AF48-D320-F640DB5798B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31869" y="3416781"/>
            <a:ext cx="1108239" cy="110823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85246" y="4471158"/>
            <a:ext cx="4411785" cy="400110"/>
          </a:xfrm>
          <a:prstGeom prst="rect">
            <a:avLst/>
          </a:prstGeom>
          <a:noFill/>
        </p:spPr>
        <p:txBody>
          <a:bodyPr wrap="none" rtlCol="0">
            <a:spAutoFit/>
          </a:bodyPr>
          <a:lstStyle/>
          <a:p>
            <a:r>
              <a:rPr lang="en-US" sz="1000" dirty="0">
                <a:latin typeface="Baskerville Old Face" panose="02020602080505020303" pitchFamily="18" charset="0"/>
              </a:rPr>
              <a:t>© source unknown. All rights reserved. This content is excluded from our Creative </a:t>
            </a:r>
            <a:endParaRPr lang="en-US" sz="1000" dirty="0" smtClean="0">
              <a:latin typeface="Baskerville Old Face" panose="02020602080505020303" pitchFamily="18" charset="0"/>
            </a:endParaRPr>
          </a:p>
          <a:p>
            <a:r>
              <a:rPr lang="en-US" sz="1000" dirty="0" smtClean="0">
                <a:latin typeface="Baskerville Old Face" panose="02020602080505020303" pitchFamily="18" charset="0"/>
              </a:rPr>
              <a:t>Commons </a:t>
            </a:r>
            <a:r>
              <a:rPr lang="en-US" sz="1000" dirty="0">
                <a:latin typeface="Baskerville Old Face" panose="02020602080505020303" pitchFamily="18" charset="0"/>
              </a:rPr>
              <a:t>license. For more information, see </a:t>
            </a:r>
            <a:r>
              <a:rPr lang="en-US" sz="1000" dirty="0">
                <a:latin typeface="Baskerville Old Face" panose="02020602080505020303" pitchFamily="18" charset="0"/>
                <a:hlinkClick r:id="rId14"/>
              </a:rPr>
              <a:t>https://ocw.mit.edu/help/faq-fair-use</a:t>
            </a:r>
            <a:r>
              <a:rPr lang="en-US" sz="1000" dirty="0" smtClean="0">
                <a:latin typeface="Baskerville Old Face" panose="02020602080505020303" pitchFamily="18" charset="0"/>
                <a:hlinkClick r:id="rId14"/>
              </a:rPr>
              <a:t>/</a:t>
            </a:r>
            <a:r>
              <a:rPr lang="en-US" sz="1000" dirty="0" smtClean="0">
                <a:latin typeface="Baskerville Old Face" panose="02020602080505020303" pitchFamily="18" charset="0"/>
              </a:rPr>
              <a:t>.</a:t>
            </a:r>
            <a:endParaRPr lang="en-US" sz="1000" dirty="0">
              <a:latin typeface="Baskerville Old Face" panose="02020602080505020303" pitchFamily="18" charset="0"/>
            </a:endParaRPr>
          </a:p>
        </p:txBody>
      </p:sp>
    </p:spTree>
    <p:extLst>
      <p:ext uri="{BB962C8B-B14F-4D97-AF65-F5344CB8AC3E}">
        <p14:creationId xmlns:p14="http://schemas.microsoft.com/office/powerpoint/2010/main" val="3201571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1785-1259-C34C-8B95-2B0DBA25F0C7}"/>
              </a:ext>
            </a:extLst>
          </p:cNvPr>
          <p:cNvSpPr>
            <a:spLocks noGrp="1"/>
          </p:cNvSpPr>
          <p:nvPr>
            <p:ph type="title"/>
          </p:nvPr>
        </p:nvSpPr>
        <p:spPr/>
        <p:txBody>
          <a:bodyPr/>
          <a:lstStyle/>
          <a:p>
            <a:r>
              <a:rPr lang="en-US" dirty="0">
                <a:latin typeface="Baskerville" panose="02020502070401020303"/>
              </a:rPr>
              <a:t>Mortgages &amp; Sustainability: Commercial RE </a:t>
            </a:r>
          </a:p>
        </p:txBody>
      </p:sp>
      <p:sp>
        <p:nvSpPr>
          <p:cNvPr id="3" name="Text Placeholder 2">
            <a:extLst>
              <a:ext uri="{FF2B5EF4-FFF2-40B4-BE49-F238E27FC236}">
                <a16:creationId xmlns:a16="http://schemas.microsoft.com/office/drawing/2014/main" id="{190C89F9-5AFD-3047-AFB2-CD9FC561EA9A}"/>
              </a:ext>
            </a:extLst>
          </p:cNvPr>
          <p:cNvSpPr>
            <a:spLocks noGrp="1"/>
          </p:cNvSpPr>
          <p:nvPr>
            <p:ph type="body" sz="quarter" idx="10"/>
          </p:nvPr>
        </p:nvSpPr>
        <p:spPr/>
        <p:txBody>
          <a:bodyPr/>
          <a:lstStyle/>
          <a:p>
            <a:r>
              <a:rPr lang="en-US" dirty="0">
                <a:solidFill>
                  <a:srgbClr val="C00000"/>
                </a:solidFill>
                <a:latin typeface="Baskerville" panose="02020502070401020303"/>
              </a:rPr>
              <a:t>How do green mortgages perform after securitization?</a:t>
            </a:r>
          </a:p>
        </p:txBody>
      </p:sp>
      <p:sp>
        <p:nvSpPr>
          <p:cNvPr id="4" name="Content Placeholder 3">
            <a:extLst>
              <a:ext uri="{FF2B5EF4-FFF2-40B4-BE49-F238E27FC236}">
                <a16:creationId xmlns:a16="http://schemas.microsoft.com/office/drawing/2014/main" id="{D541D308-FD56-8848-8882-61AD8CC19E6E}"/>
              </a:ext>
            </a:extLst>
          </p:cNvPr>
          <p:cNvSpPr>
            <a:spLocks noGrp="1"/>
          </p:cNvSpPr>
          <p:nvPr>
            <p:ph idx="1"/>
          </p:nvPr>
        </p:nvSpPr>
        <p:spPr>
          <a:xfrm>
            <a:off x="169593" y="1014827"/>
            <a:ext cx="4699341" cy="3600400"/>
          </a:xfrm>
        </p:spPr>
        <p:txBody>
          <a:bodyPr>
            <a:normAutofit fontScale="70000" lnSpcReduction="20000"/>
          </a:bodyPr>
          <a:lstStyle/>
          <a:p>
            <a:r>
              <a:rPr lang="en-US" sz="1800" dirty="0">
                <a:solidFill>
                  <a:schemeClr val="tx1"/>
                </a:solidFill>
                <a:latin typeface="Baskerville" panose="02020502070401020303"/>
              </a:rPr>
              <a:t>Research Question: </a:t>
            </a:r>
            <a:br>
              <a:rPr lang="en-US" sz="1800" dirty="0">
                <a:solidFill>
                  <a:schemeClr val="tx1"/>
                </a:solidFill>
                <a:latin typeface="Baskerville" panose="02020502070401020303"/>
              </a:rPr>
            </a:br>
            <a:r>
              <a:rPr lang="en-US" sz="1800" dirty="0">
                <a:solidFill>
                  <a:schemeClr val="tx1"/>
                </a:solidFill>
                <a:latin typeface="Baskerville" panose="02020502070401020303"/>
              </a:rPr>
              <a:t>Green certification </a:t>
            </a:r>
            <a:r>
              <a:rPr lang="en-US" sz="1800" dirty="0">
                <a:solidFill>
                  <a:schemeClr val="tx1"/>
                </a:solidFill>
                <a:latin typeface="Baskerville" panose="02020502070401020303"/>
                <a:sym typeface="Wingdings" panose="05000000000000000000" pitchFamily="2" charset="2"/>
              </a:rPr>
              <a:t> default rate in commercial mortgage-backed securities (CMBS) market.</a:t>
            </a:r>
          </a:p>
          <a:p>
            <a:pPr marL="114300" indent="0">
              <a:buNone/>
            </a:pPr>
            <a:endParaRPr lang="en-US" sz="1800" dirty="0">
              <a:solidFill>
                <a:schemeClr val="tx1"/>
              </a:solidFill>
              <a:latin typeface="Baskerville" panose="02020502070401020303"/>
            </a:endParaRPr>
          </a:p>
          <a:p>
            <a:r>
              <a:rPr lang="en-US" sz="1800" dirty="0">
                <a:solidFill>
                  <a:schemeClr val="tx1"/>
                </a:solidFill>
                <a:latin typeface="Baskerville" panose="02020502070401020303"/>
              </a:rPr>
              <a:t>Method: </a:t>
            </a:r>
            <a:br>
              <a:rPr lang="en-US" sz="1800" dirty="0">
                <a:solidFill>
                  <a:schemeClr val="tx1"/>
                </a:solidFill>
                <a:latin typeface="Baskerville" panose="02020502070401020303"/>
              </a:rPr>
            </a:br>
            <a:r>
              <a:rPr lang="en-US" sz="1800" dirty="0">
                <a:solidFill>
                  <a:schemeClr val="tx1"/>
                </a:solidFill>
                <a:latin typeface="Baskerville" panose="02020502070401020303"/>
              </a:rPr>
              <a:t>Compare default risk of the same loans before and after their collateral buildings became green + cross-sectional differences between green and non-green buildings. </a:t>
            </a:r>
          </a:p>
          <a:p>
            <a:pPr marL="114300" indent="0">
              <a:buNone/>
            </a:pPr>
            <a:endParaRPr lang="en-US" sz="1800" dirty="0">
              <a:solidFill>
                <a:schemeClr val="tx1"/>
              </a:solidFill>
              <a:latin typeface="Baskerville" panose="02020502070401020303"/>
            </a:endParaRPr>
          </a:p>
          <a:p>
            <a:r>
              <a:rPr lang="en-US" sz="1800" dirty="0">
                <a:solidFill>
                  <a:schemeClr val="tx1"/>
                </a:solidFill>
                <a:latin typeface="Baskerville" panose="02020502070401020303"/>
              </a:rPr>
              <a:t>Results: </a:t>
            </a:r>
          </a:p>
          <a:p>
            <a:pPr lvl="1"/>
            <a:r>
              <a:rPr lang="en-US" sz="1600" dirty="0">
                <a:solidFill>
                  <a:schemeClr val="tx1"/>
                </a:solidFill>
                <a:latin typeface="Baskerville" panose="02020502070401020303"/>
              </a:rPr>
              <a:t>﻿Energy Star buildings have 35% lower default rate than other buildings</a:t>
            </a:r>
          </a:p>
          <a:p>
            <a:pPr lvl="1"/>
            <a:r>
              <a:rPr lang="en-US" sz="1600" dirty="0">
                <a:solidFill>
                  <a:schemeClr val="tx1"/>
                </a:solidFill>
                <a:latin typeface="Baskerville" panose="02020502070401020303"/>
              </a:rPr>
              <a:t>Buildings that were ever LEED had a 54% lower default rate than others. </a:t>
            </a:r>
          </a:p>
          <a:p>
            <a:pPr lvl="1"/>
            <a:r>
              <a:rPr lang="en-US" sz="1600" dirty="0">
                <a:solidFill>
                  <a:schemeClr val="tx1"/>
                </a:solidFill>
                <a:latin typeface="Baskerville" panose="02020502070401020303"/>
              </a:rPr>
              <a:t>Those that were ever both Energy Star and LEED had the lowest default rate of all; nearly 61%</a:t>
            </a:r>
            <a:endParaRPr lang="en-US" sz="1800" dirty="0">
              <a:solidFill>
                <a:schemeClr val="tx1"/>
              </a:solidFill>
              <a:latin typeface="Baskerville" panose="02020502070401020303"/>
            </a:endParaRPr>
          </a:p>
        </p:txBody>
      </p:sp>
      <p:sp>
        <p:nvSpPr>
          <p:cNvPr id="5" name="Text Placeholder 4">
            <a:extLst>
              <a:ext uri="{FF2B5EF4-FFF2-40B4-BE49-F238E27FC236}">
                <a16:creationId xmlns:a16="http://schemas.microsoft.com/office/drawing/2014/main" id="{8D780F7D-6881-A143-A338-54FB9067B4AA}"/>
              </a:ext>
            </a:extLst>
          </p:cNvPr>
          <p:cNvSpPr>
            <a:spLocks noGrp="1"/>
          </p:cNvSpPr>
          <p:nvPr>
            <p:ph type="body" sz="quarter" idx="12"/>
          </p:nvPr>
        </p:nvSpPr>
        <p:spPr>
          <a:xfrm>
            <a:off x="2651343" y="4558384"/>
            <a:ext cx="6624736" cy="173606"/>
          </a:xfrm>
        </p:spPr>
        <p:txBody>
          <a:bodyPr/>
          <a:lstStyle/>
          <a:p>
            <a:r>
              <a:rPr lang="en-US" sz="900" dirty="0">
                <a:solidFill>
                  <a:schemeClr val="tx1"/>
                </a:solidFill>
                <a:latin typeface="Baskerville Old Face" panose="02020602080505020303" pitchFamily="18" charset="0"/>
              </a:rPr>
              <a:t>An, X. and Pivo, G., 2020. Green buildings in commercial mortgage‐backed securities: The effects of LEED and energy star certification on default risk and loan terms. </a:t>
            </a:r>
            <a:r>
              <a:rPr lang="en-US" sz="900" i="1" dirty="0">
                <a:solidFill>
                  <a:schemeClr val="tx1"/>
                </a:solidFill>
                <a:latin typeface="Baskerville Old Face" panose="02020602080505020303" pitchFamily="18" charset="0"/>
              </a:rPr>
              <a:t>Real Estate Economics</a:t>
            </a:r>
            <a:r>
              <a:rPr lang="en-US" sz="900" dirty="0">
                <a:solidFill>
                  <a:schemeClr val="tx1"/>
                </a:solidFill>
                <a:latin typeface="Baskerville Old Face" panose="02020602080505020303" pitchFamily="18" charset="0"/>
              </a:rPr>
              <a:t>, </a:t>
            </a:r>
            <a:r>
              <a:rPr lang="en-US" sz="900" i="1" dirty="0">
                <a:solidFill>
                  <a:schemeClr val="tx1"/>
                </a:solidFill>
                <a:latin typeface="Baskerville Old Face" panose="02020602080505020303" pitchFamily="18" charset="0"/>
              </a:rPr>
              <a:t>48</a:t>
            </a:r>
            <a:r>
              <a:rPr lang="en-US" sz="900" dirty="0">
                <a:solidFill>
                  <a:schemeClr val="tx1"/>
                </a:solidFill>
                <a:latin typeface="Baskerville Old Face" panose="02020602080505020303" pitchFamily="18" charset="0"/>
              </a:rPr>
              <a:t>(1), </a:t>
            </a:r>
            <a:r>
              <a:rPr lang="en-US" sz="900" dirty="0" smtClean="0">
                <a:solidFill>
                  <a:schemeClr val="tx1"/>
                </a:solidFill>
                <a:latin typeface="Baskerville Old Face" panose="02020602080505020303" pitchFamily="18" charset="0"/>
              </a:rPr>
              <a:t>pp.7-42 . </a:t>
            </a:r>
            <a:r>
              <a:rPr lang="en-US" sz="900" dirty="0">
                <a:latin typeface="Baskerville Old Face" panose="02020602080505020303" pitchFamily="18" charset="0"/>
              </a:rPr>
              <a:t>© John Wiley &amp; Sons. All rights reserved. This content is excluded from our Creative Commons license. For more information, see </a:t>
            </a:r>
            <a:r>
              <a:rPr lang="en-US" sz="900" dirty="0">
                <a:latin typeface="Baskerville Old Face" panose="02020602080505020303" pitchFamily="18" charset="0"/>
                <a:hlinkClick r:id="rId2"/>
              </a:rPr>
              <a:t>https://ocw.mit.edu/help/faq-fair-use</a:t>
            </a:r>
            <a:r>
              <a:rPr lang="en-US" sz="900" dirty="0" smtClean="0">
                <a:latin typeface="Baskerville Old Face" panose="02020602080505020303" pitchFamily="18" charset="0"/>
                <a:hlinkClick r:id="rId2"/>
              </a:rPr>
              <a:t>/</a:t>
            </a:r>
            <a:r>
              <a:rPr lang="en-US" sz="900" dirty="0" smtClean="0">
                <a:latin typeface="Baskerville Old Face" panose="02020602080505020303" pitchFamily="18" charset="0"/>
              </a:rPr>
              <a:t>.</a:t>
            </a:r>
            <a:endParaRPr lang="en-US" sz="900" dirty="0">
              <a:solidFill>
                <a:schemeClr val="tx1"/>
              </a:solidFill>
              <a:latin typeface="Baskerville Old Face" panose="02020602080505020303" pitchFamily="18" charset="0"/>
            </a:endParaRPr>
          </a:p>
        </p:txBody>
      </p:sp>
      <p:pic>
        <p:nvPicPr>
          <p:cNvPr id="7" name="Picture 6">
            <a:extLst>
              <a:ext uri="{FF2B5EF4-FFF2-40B4-BE49-F238E27FC236}">
                <a16:creationId xmlns:a16="http://schemas.microsoft.com/office/drawing/2014/main" id="{5B773D5F-F964-4FC5-97FD-121BC78816F7}"/>
              </a:ext>
            </a:extLst>
          </p:cNvPr>
          <p:cNvPicPr>
            <a:picLocks noChangeAspect="1"/>
          </p:cNvPicPr>
          <p:nvPr/>
        </p:nvPicPr>
        <p:blipFill>
          <a:blip r:embed="rId3"/>
          <a:stretch>
            <a:fillRect/>
          </a:stretch>
        </p:blipFill>
        <p:spPr>
          <a:xfrm>
            <a:off x="4964433" y="1128419"/>
            <a:ext cx="3928048" cy="3217112"/>
          </a:xfrm>
          <a:prstGeom prst="rect">
            <a:avLst/>
          </a:prstGeom>
        </p:spPr>
      </p:pic>
    </p:spTree>
    <p:extLst>
      <p:ext uri="{BB962C8B-B14F-4D97-AF65-F5344CB8AC3E}">
        <p14:creationId xmlns:p14="http://schemas.microsoft.com/office/powerpoint/2010/main" val="1417463663"/>
      </p:ext>
    </p:extLst>
  </p:cSld>
  <p:clrMapOvr>
    <a:masterClrMapping/>
  </p:clrMapOvr>
  <p:transition spd="slow">
    <p:push/>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D1785-1259-C34C-8B95-2B0DBA25F0C7}"/>
              </a:ext>
            </a:extLst>
          </p:cNvPr>
          <p:cNvSpPr>
            <a:spLocks noGrp="1"/>
          </p:cNvSpPr>
          <p:nvPr>
            <p:ph type="title"/>
          </p:nvPr>
        </p:nvSpPr>
        <p:spPr/>
        <p:txBody>
          <a:bodyPr/>
          <a:lstStyle/>
          <a:p>
            <a:r>
              <a:rPr lang="en-US" dirty="0">
                <a:latin typeface="Baskerville" panose="02020502070401020303"/>
              </a:rPr>
              <a:t>Mortgages &amp; Sustainability </a:t>
            </a:r>
          </a:p>
        </p:txBody>
      </p:sp>
      <p:sp>
        <p:nvSpPr>
          <p:cNvPr id="3" name="Text Placeholder 2">
            <a:extLst>
              <a:ext uri="{FF2B5EF4-FFF2-40B4-BE49-F238E27FC236}">
                <a16:creationId xmlns:a16="http://schemas.microsoft.com/office/drawing/2014/main" id="{190C89F9-5AFD-3047-AFB2-CD9FC561EA9A}"/>
              </a:ext>
            </a:extLst>
          </p:cNvPr>
          <p:cNvSpPr>
            <a:spLocks noGrp="1"/>
          </p:cNvSpPr>
          <p:nvPr>
            <p:ph type="body" sz="quarter" idx="10"/>
          </p:nvPr>
        </p:nvSpPr>
        <p:spPr/>
        <p:txBody>
          <a:bodyPr/>
          <a:lstStyle/>
          <a:p>
            <a:r>
              <a:rPr lang="en-US" dirty="0">
                <a:solidFill>
                  <a:srgbClr val="C00000"/>
                </a:solidFill>
                <a:latin typeface="Baskerville" panose="02020502070401020303"/>
              </a:rPr>
              <a:t>Why are green </a:t>
            </a:r>
            <a:r>
              <a:rPr lang="en-US" altLang="zh-CN" dirty="0">
                <a:solidFill>
                  <a:srgbClr val="C00000"/>
                </a:solidFill>
                <a:latin typeface="Baskerville" panose="02020502070401020303"/>
              </a:rPr>
              <a:t>commercial</a:t>
            </a:r>
            <a:r>
              <a:rPr lang="zh-CN" altLang="en-US" dirty="0">
                <a:solidFill>
                  <a:srgbClr val="C00000"/>
                </a:solidFill>
                <a:latin typeface="Baskerville" panose="02020502070401020303"/>
              </a:rPr>
              <a:t> </a:t>
            </a:r>
            <a:r>
              <a:rPr lang="en-US" dirty="0">
                <a:solidFill>
                  <a:srgbClr val="C00000"/>
                </a:solidFill>
                <a:latin typeface="Baskerville" panose="02020502070401020303"/>
              </a:rPr>
              <a:t>buildings less risky? </a:t>
            </a:r>
          </a:p>
        </p:txBody>
      </p:sp>
      <p:sp>
        <p:nvSpPr>
          <p:cNvPr id="4" name="Content Placeholder 3">
            <a:extLst>
              <a:ext uri="{FF2B5EF4-FFF2-40B4-BE49-F238E27FC236}">
                <a16:creationId xmlns:a16="http://schemas.microsoft.com/office/drawing/2014/main" id="{D541D308-FD56-8848-8882-61AD8CC19E6E}"/>
              </a:ext>
            </a:extLst>
          </p:cNvPr>
          <p:cNvSpPr>
            <a:spLocks noGrp="1"/>
          </p:cNvSpPr>
          <p:nvPr>
            <p:ph idx="1"/>
          </p:nvPr>
        </p:nvSpPr>
        <p:spPr/>
        <p:txBody>
          <a:bodyPr>
            <a:normAutofit/>
          </a:bodyPr>
          <a:lstStyle/>
          <a:p>
            <a:pPr>
              <a:buFont typeface="+mj-lt"/>
              <a:buAutoNum type="arabicPeriod"/>
            </a:pPr>
            <a:r>
              <a:rPr lang="en-US" sz="1800" dirty="0">
                <a:solidFill>
                  <a:schemeClr val="tx1"/>
                </a:solidFill>
                <a:latin typeface="Baskerville" panose="02020502070401020303"/>
              </a:rPr>
              <a:t>Higher operating income: Higher rents or lower maintenance costs should lead to higher Debt Service Coverage Ratio (DSCR) and therefore default</a:t>
            </a:r>
          </a:p>
          <a:p>
            <a:pPr lvl="1"/>
            <a:endParaRPr lang="en-US" sz="1500" dirty="0">
              <a:solidFill>
                <a:schemeClr val="tx1"/>
              </a:solidFill>
              <a:latin typeface="Baskerville" panose="02020502070401020303"/>
            </a:endParaRPr>
          </a:p>
          <a:p>
            <a:pPr lvl="1"/>
            <a:endParaRPr lang="en-US" sz="1500" dirty="0">
              <a:solidFill>
                <a:schemeClr val="tx1"/>
              </a:solidFill>
              <a:latin typeface="Baskerville" panose="02020502070401020303"/>
            </a:endParaRPr>
          </a:p>
          <a:p>
            <a:pPr lvl="1"/>
            <a:endParaRPr lang="en-US" sz="1500" dirty="0">
              <a:solidFill>
                <a:schemeClr val="tx1"/>
              </a:solidFill>
              <a:latin typeface="Baskerville" panose="02020502070401020303"/>
            </a:endParaRPr>
          </a:p>
          <a:p>
            <a:pPr marL="114307" indent="0">
              <a:buNone/>
            </a:pPr>
            <a:r>
              <a:rPr lang="en-US" sz="1800" dirty="0">
                <a:solidFill>
                  <a:schemeClr val="tx1"/>
                </a:solidFill>
                <a:latin typeface="Baskerville" panose="02020502070401020303"/>
              </a:rPr>
              <a:t>2. ﻿Lower default risk from green buildings could also come through an improved equity position or LTV channel</a:t>
            </a:r>
            <a:r>
              <a:rPr lang="en-US" sz="2000" dirty="0">
                <a:solidFill>
                  <a:schemeClr val="tx1"/>
                </a:solidFill>
                <a:latin typeface="Baskerville" panose="02020502070401020303"/>
              </a:rPr>
              <a:t> (lower cap rates) </a:t>
            </a:r>
          </a:p>
          <a:p>
            <a:pPr marL="114307" indent="0">
              <a:buNone/>
            </a:pPr>
            <a:r>
              <a:rPr lang="en-US" sz="2000" dirty="0">
                <a:solidFill>
                  <a:schemeClr val="tx1"/>
                </a:solidFill>
                <a:latin typeface="Baskerville" panose="02020502070401020303"/>
              </a:rPr>
              <a:t>	</a:t>
            </a:r>
            <a:r>
              <a:rPr lang="en-US" sz="1400" dirty="0">
                <a:solidFill>
                  <a:schemeClr val="tx1"/>
                </a:solidFill>
                <a:latin typeface="Baskerville" panose="02020502070401020303"/>
              </a:rPr>
              <a:t>- ﻿ Green buildings had property value appreciation higher than normal buildings</a:t>
            </a:r>
          </a:p>
          <a:p>
            <a:pPr marL="114307" indent="0">
              <a:buNone/>
            </a:pPr>
            <a:r>
              <a:rPr lang="en-US" sz="1400" dirty="0">
                <a:solidFill>
                  <a:schemeClr val="tx1"/>
                </a:solidFill>
                <a:latin typeface="Baskerville" panose="02020502070401020303"/>
              </a:rPr>
              <a:t>	</a:t>
            </a:r>
            <a:endParaRPr lang="en-US" sz="1600" dirty="0">
              <a:solidFill>
                <a:schemeClr val="tx1"/>
              </a:solidFill>
              <a:latin typeface="Baskerville" panose="02020502070401020303"/>
            </a:endParaRPr>
          </a:p>
          <a:p>
            <a:pPr lvl="1"/>
            <a:endParaRPr lang="en-US" sz="1600" dirty="0">
              <a:solidFill>
                <a:schemeClr val="tx1"/>
              </a:solidFill>
              <a:latin typeface="Baskerville" panose="02020502070401020303"/>
            </a:endParaRPr>
          </a:p>
        </p:txBody>
      </p:sp>
      <p:sp>
        <p:nvSpPr>
          <p:cNvPr id="5" name="Text Placeholder 4">
            <a:extLst>
              <a:ext uri="{FF2B5EF4-FFF2-40B4-BE49-F238E27FC236}">
                <a16:creationId xmlns:a16="http://schemas.microsoft.com/office/drawing/2014/main" id="{8D780F7D-6881-A143-A338-54FB9067B4AA}"/>
              </a:ext>
            </a:extLst>
          </p:cNvPr>
          <p:cNvSpPr>
            <a:spLocks noGrp="1"/>
          </p:cNvSpPr>
          <p:nvPr>
            <p:ph type="body" sz="quarter" idx="12"/>
          </p:nvPr>
        </p:nvSpPr>
        <p:spPr>
          <a:xfrm>
            <a:off x="2424449" y="4645187"/>
            <a:ext cx="6624736" cy="656776"/>
          </a:xfrm>
        </p:spPr>
        <p:txBody>
          <a:bodyPr/>
          <a:lstStyle/>
          <a:p>
            <a:r>
              <a:rPr lang="en-US" dirty="0">
                <a:solidFill>
                  <a:schemeClr val="tx1"/>
                </a:solidFill>
                <a:latin typeface="Baskerville" panose="02020502070401020303"/>
              </a:rPr>
              <a:t>An, X. and Pivo, G., 2020. Green buildings in commercial mortgage‐backed securities: The effects of LEED and energy star certification on default risk and loan terms. </a:t>
            </a:r>
            <a:r>
              <a:rPr lang="en-US" i="1" dirty="0">
                <a:solidFill>
                  <a:schemeClr val="tx1"/>
                </a:solidFill>
                <a:latin typeface="Baskerville" panose="02020502070401020303"/>
              </a:rPr>
              <a:t>Real Estate Economics</a:t>
            </a:r>
            <a:r>
              <a:rPr lang="en-US" dirty="0">
                <a:solidFill>
                  <a:schemeClr val="tx1"/>
                </a:solidFill>
                <a:latin typeface="Baskerville" panose="02020502070401020303"/>
              </a:rPr>
              <a:t>, </a:t>
            </a:r>
            <a:r>
              <a:rPr lang="en-US" i="1" dirty="0">
                <a:solidFill>
                  <a:schemeClr val="tx1"/>
                </a:solidFill>
                <a:latin typeface="Baskerville" panose="02020502070401020303"/>
              </a:rPr>
              <a:t>48</a:t>
            </a:r>
            <a:r>
              <a:rPr lang="en-US" dirty="0">
                <a:solidFill>
                  <a:schemeClr val="tx1"/>
                </a:solidFill>
                <a:latin typeface="Baskerville" panose="02020502070401020303"/>
              </a:rPr>
              <a:t>(1), pp.7-42</a:t>
            </a:r>
          </a:p>
        </p:txBody>
      </p:sp>
      <p:pic>
        <p:nvPicPr>
          <p:cNvPr id="6" name="Picture 5">
            <a:extLst>
              <a:ext uri="{FF2B5EF4-FFF2-40B4-BE49-F238E27FC236}">
                <a16:creationId xmlns:a16="http://schemas.microsoft.com/office/drawing/2014/main" id="{F4EE727F-1410-AD47-B589-1C78C4AE0039}"/>
              </a:ext>
            </a:extLst>
          </p:cNvPr>
          <p:cNvPicPr>
            <a:picLocks noChangeAspect="1"/>
          </p:cNvPicPr>
          <p:nvPr/>
        </p:nvPicPr>
        <p:blipFill>
          <a:blip r:embed="rId3"/>
          <a:stretch>
            <a:fillRect/>
          </a:stretch>
        </p:blipFill>
        <p:spPr>
          <a:xfrm>
            <a:off x="3004965" y="2089076"/>
            <a:ext cx="2793234" cy="585013"/>
          </a:xfrm>
          <a:prstGeom prst="rect">
            <a:avLst/>
          </a:prstGeom>
        </p:spPr>
      </p:pic>
    </p:spTree>
    <p:extLst>
      <p:ext uri="{BB962C8B-B14F-4D97-AF65-F5344CB8AC3E}">
        <p14:creationId xmlns:p14="http://schemas.microsoft.com/office/powerpoint/2010/main" val="1661982104"/>
      </p:ext>
    </p:extLst>
  </p:cSld>
  <p:clrMapOvr>
    <a:masterClrMapping/>
  </p:clrMapOvr>
  <p:transition spd="slow">
    <p:push/>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389447-BD06-E648-A314-70065034B522}"/>
              </a:ext>
            </a:extLst>
          </p:cNvPr>
          <p:cNvSpPr>
            <a:spLocks noGrp="1"/>
          </p:cNvSpPr>
          <p:nvPr>
            <p:ph type="title"/>
          </p:nvPr>
        </p:nvSpPr>
        <p:spPr/>
        <p:txBody>
          <a:bodyPr/>
          <a:lstStyle/>
          <a:p>
            <a:r>
              <a:rPr lang="en-US" dirty="0">
                <a:latin typeface="Gill Sans MT" panose="020B0502020104020203" pitchFamily="34" charset="77"/>
              </a:rPr>
              <a:t>Mortgages &amp; Sustainability </a:t>
            </a:r>
            <a:endParaRPr lang="en-US" dirty="0"/>
          </a:p>
        </p:txBody>
      </p:sp>
      <p:sp>
        <p:nvSpPr>
          <p:cNvPr id="3" name="Text Placeholder 2">
            <a:extLst>
              <a:ext uri="{FF2B5EF4-FFF2-40B4-BE49-F238E27FC236}">
                <a16:creationId xmlns:a16="http://schemas.microsoft.com/office/drawing/2014/main" id="{BB83FE21-3D5F-4D40-96BB-9307AA735F8E}"/>
              </a:ext>
            </a:extLst>
          </p:cNvPr>
          <p:cNvSpPr>
            <a:spLocks noGrp="1"/>
          </p:cNvSpPr>
          <p:nvPr>
            <p:ph type="body" sz="quarter" idx="10"/>
          </p:nvPr>
        </p:nvSpPr>
        <p:spPr/>
        <p:txBody>
          <a:bodyPr/>
          <a:lstStyle/>
          <a:p>
            <a:r>
              <a:rPr lang="en-US" dirty="0">
                <a:solidFill>
                  <a:srgbClr val="C00000"/>
                </a:solidFill>
                <a:latin typeface="Gill Sans MT" panose="020B0502020104020203" pitchFamily="34" charset="77"/>
              </a:rPr>
              <a:t>Impact of energy efficiency on LTV</a:t>
            </a:r>
          </a:p>
          <a:p>
            <a:endParaRPr lang="en-US" dirty="0"/>
          </a:p>
        </p:txBody>
      </p:sp>
      <p:sp>
        <p:nvSpPr>
          <p:cNvPr id="5" name="Text Placeholder 4">
            <a:extLst>
              <a:ext uri="{FF2B5EF4-FFF2-40B4-BE49-F238E27FC236}">
                <a16:creationId xmlns:a16="http://schemas.microsoft.com/office/drawing/2014/main" id="{F497078A-4B47-1147-868D-F7F8AB59EE1C}"/>
              </a:ext>
            </a:extLst>
          </p:cNvPr>
          <p:cNvSpPr>
            <a:spLocks noGrp="1"/>
          </p:cNvSpPr>
          <p:nvPr>
            <p:ph type="body" sz="quarter" idx="12"/>
          </p:nvPr>
        </p:nvSpPr>
        <p:spPr/>
        <p:txBody>
          <a:bodyPr/>
          <a:lstStyle/>
          <a:p>
            <a:endParaRPr lang="en-US"/>
          </a:p>
        </p:txBody>
      </p:sp>
      <p:pic>
        <p:nvPicPr>
          <p:cNvPr id="6" name="Picture 5">
            <a:extLst>
              <a:ext uri="{FF2B5EF4-FFF2-40B4-BE49-F238E27FC236}">
                <a16:creationId xmlns:a16="http://schemas.microsoft.com/office/drawing/2014/main" id="{CF7EC7D6-1946-C847-BE79-382967B7E216}"/>
              </a:ext>
            </a:extLst>
          </p:cNvPr>
          <p:cNvPicPr>
            <a:picLocks noChangeAspect="1"/>
          </p:cNvPicPr>
          <p:nvPr/>
        </p:nvPicPr>
        <p:blipFill>
          <a:blip r:embed="rId3"/>
          <a:stretch>
            <a:fillRect/>
          </a:stretch>
        </p:blipFill>
        <p:spPr>
          <a:xfrm>
            <a:off x="1243050" y="1143202"/>
            <a:ext cx="5986061" cy="3718009"/>
          </a:xfrm>
          <a:prstGeom prst="rect">
            <a:avLst/>
          </a:prstGeom>
        </p:spPr>
      </p:pic>
      <p:sp>
        <p:nvSpPr>
          <p:cNvPr id="4" name="TextBox 3"/>
          <p:cNvSpPr txBox="1"/>
          <p:nvPr/>
        </p:nvSpPr>
        <p:spPr>
          <a:xfrm>
            <a:off x="4339480" y="30418"/>
            <a:ext cx="4862228" cy="369332"/>
          </a:xfrm>
          <a:prstGeom prst="rect">
            <a:avLst/>
          </a:prstGeom>
          <a:noFill/>
        </p:spPr>
        <p:txBody>
          <a:bodyPr wrap="none" rtlCol="0">
            <a:spAutoFit/>
          </a:bodyPr>
          <a:lstStyle/>
          <a:p>
            <a:r>
              <a:rPr lang="en-US" sz="900" dirty="0" smtClean="0">
                <a:latin typeface="Baskerville Old Face" panose="02020602080505020303" pitchFamily="18" charset="0"/>
              </a:rPr>
              <a:t>Juncker photo and clip art icons </a:t>
            </a:r>
            <a:r>
              <a:rPr lang="en-US" sz="900" dirty="0">
                <a:latin typeface="Baskerville Old Face" panose="02020602080505020303" pitchFamily="18" charset="0"/>
              </a:rPr>
              <a:t>© source unknown. All rights reserved. This content is excluded </a:t>
            </a:r>
            <a:endParaRPr lang="en-US" sz="900" dirty="0" smtClean="0">
              <a:latin typeface="Baskerville Old Face" panose="02020602080505020303" pitchFamily="18" charset="0"/>
            </a:endParaRPr>
          </a:p>
          <a:p>
            <a:r>
              <a:rPr lang="en-US" sz="900" dirty="0" smtClean="0">
                <a:latin typeface="Baskerville Old Face" panose="02020602080505020303" pitchFamily="18" charset="0"/>
              </a:rPr>
              <a:t>from </a:t>
            </a:r>
            <a:r>
              <a:rPr lang="en-US" sz="900" dirty="0">
                <a:latin typeface="Baskerville Old Face" panose="02020602080505020303" pitchFamily="18" charset="0"/>
              </a:rPr>
              <a:t>our Creative Commons license. For more information, see </a:t>
            </a:r>
            <a:r>
              <a:rPr lang="en-US" sz="900" dirty="0">
                <a:latin typeface="Baskerville Old Face" panose="02020602080505020303" pitchFamily="18" charset="0"/>
                <a:hlinkClick r:id="rId4"/>
              </a:rPr>
              <a:t>https://ocw.mit.edu/help/faq-fair-use</a:t>
            </a:r>
            <a:r>
              <a:rPr lang="en-US" sz="900" dirty="0" smtClean="0">
                <a:latin typeface="Baskerville Old Face" panose="02020602080505020303" pitchFamily="18" charset="0"/>
                <a:hlinkClick r:id="rId4"/>
              </a:rPr>
              <a:t>/</a:t>
            </a:r>
            <a:r>
              <a:rPr lang="en-US" sz="900" dirty="0" smtClean="0">
                <a:latin typeface="Baskerville Old Face" panose="02020602080505020303" pitchFamily="18" charset="0"/>
              </a:rPr>
              <a:t>.</a:t>
            </a:r>
            <a:endParaRPr lang="en-US" sz="900" dirty="0">
              <a:latin typeface="Baskerville Old Face" panose="02020602080505020303" pitchFamily="18" charset="0"/>
            </a:endParaRPr>
          </a:p>
        </p:txBody>
      </p:sp>
    </p:spTree>
    <p:extLst>
      <p:ext uri="{BB962C8B-B14F-4D97-AF65-F5344CB8AC3E}">
        <p14:creationId xmlns:p14="http://schemas.microsoft.com/office/powerpoint/2010/main" val="3301864302"/>
      </p:ext>
    </p:extLst>
  </p:cSld>
  <p:clrMapOvr>
    <a:masterClrMapping/>
  </p:clrMapOvr>
  <p:transition spd="slow">
    <p:push/>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311700" y="267604"/>
            <a:ext cx="8520600" cy="572700"/>
          </a:xfrm>
          <a:prstGeom prst="rect">
            <a:avLst/>
          </a:prstGeom>
        </p:spPr>
        <p:txBody>
          <a:bodyPr spcFirstLastPara="1" wrap="square" lIns="91425" tIns="91425" rIns="91425" bIns="91425" anchor="t" anchorCtr="0">
            <a:noAutofit/>
          </a:bodyPr>
          <a:lstStyle/>
          <a:p>
            <a:r>
              <a:rPr lang="en-US" sz="3200" dirty="0">
                <a:solidFill>
                  <a:srgbClr val="993333"/>
                </a:solidFill>
                <a:latin typeface="Baskerville"/>
              </a:rPr>
              <a:t>Out</a:t>
            </a:r>
            <a:r>
              <a:rPr lang="en-US" altLang="zh-CN" sz="3200" dirty="0">
                <a:solidFill>
                  <a:srgbClr val="993333"/>
                </a:solidFill>
                <a:latin typeface="Baskerville"/>
              </a:rPr>
              <a:t>line</a:t>
            </a:r>
            <a:endParaRPr sz="3600" dirty="0">
              <a:latin typeface="Baskerville"/>
            </a:endParaRPr>
          </a:p>
        </p:txBody>
      </p:sp>
      <p:sp>
        <p:nvSpPr>
          <p:cNvPr id="209" name="Google Shape;209;p27"/>
          <p:cNvSpPr txBox="1">
            <a:spLocks noGrp="1"/>
          </p:cNvSpPr>
          <p:nvPr>
            <p:ph type="body" idx="1"/>
          </p:nvPr>
        </p:nvSpPr>
        <p:spPr>
          <a:xfrm>
            <a:off x="311700" y="946300"/>
            <a:ext cx="8520600" cy="3718500"/>
          </a:xfrm>
          <a:prstGeom prst="rect">
            <a:avLst/>
          </a:prstGeom>
        </p:spPr>
        <p:txBody>
          <a:bodyPr spcFirstLastPara="1" wrap="square" lIns="91425" tIns="91425" rIns="91425" bIns="91425" anchor="t" anchorCtr="0">
            <a:noAutofit/>
          </a:bodyPr>
          <a:lstStyle/>
          <a:p>
            <a:pPr>
              <a:lnSpc>
                <a:spcPct val="100000"/>
              </a:lnSpc>
              <a:spcBef>
                <a:spcPts val="600"/>
              </a:spcBef>
            </a:pPr>
            <a:r>
              <a:rPr lang="en-US" altLang="zh-CN" sz="2400" dirty="0">
                <a:solidFill>
                  <a:schemeClr val="tx1"/>
                </a:solidFill>
                <a:latin typeface="Baskerville"/>
              </a:rPr>
              <a:t>Big</a:t>
            </a:r>
            <a:r>
              <a:rPr lang="zh-CN" altLang="en-US" sz="2400" dirty="0">
                <a:solidFill>
                  <a:schemeClr val="tx1"/>
                </a:solidFill>
                <a:latin typeface="Baskerville"/>
              </a:rPr>
              <a:t> </a:t>
            </a:r>
            <a:r>
              <a:rPr lang="en-US" altLang="zh-CN" sz="2400" dirty="0">
                <a:solidFill>
                  <a:schemeClr val="tx1"/>
                </a:solidFill>
                <a:latin typeface="Baskerville"/>
              </a:rPr>
              <a:t>picture:</a:t>
            </a:r>
            <a:r>
              <a:rPr lang="zh-CN" altLang="en-US" sz="2400" dirty="0">
                <a:solidFill>
                  <a:schemeClr val="tx1"/>
                </a:solidFill>
                <a:latin typeface="Baskerville"/>
              </a:rPr>
              <a:t> </a:t>
            </a:r>
            <a:r>
              <a:rPr lang="en-US" altLang="zh-CN" sz="2400" dirty="0">
                <a:solidFill>
                  <a:schemeClr val="tx1"/>
                </a:solidFill>
                <a:latin typeface="Baskerville"/>
              </a:rPr>
              <a:t>Sustainable finance + RE</a:t>
            </a:r>
            <a:endParaRPr lang="en-US" sz="2400" dirty="0">
              <a:solidFill>
                <a:schemeClr val="tx1"/>
              </a:solidFill>
              <a:latin typeface="Baskerville"/>
            </a:endParaRPr>
          </a:p>
          <a:p>
            <a:pPr marL="114308" indent="0">
              <a:lnSpc>
                <a:spcPct val="100000"/>
              </a:lnSpc>
              <a:spcBef>
                <a:spcPts val="600"/>
              </a:spcBef>
              <a:buNone/>
            </a:pPr>
            <a:endParaRPr lang="en-US" sz="2400" dirty="0">
              <a:solidFill>
                <a:schemeClr val="tx1"/>
              </a:solidFill>
              <a:latin typeface="Baskerville"/>
            </a:endParaRPr>
          </a:p>
          <a:p>
            <a:pPr>
              <a:lnSpc>
                <a:spcPct val="100000"/>
              </a:lnSpc>
              <a:spcBef>
                <a:spcPts val="600"/>
              </a:spcBef>
            </a:pPr>
            <a:r>
              <a:rPr lang="en-US" sz="2400" dirty="0">
                <a:solidFill>
                  <a:schemeClr val="tx1"/>
                </a:solidFill>
                <a:latin typeface="Baskerville"/>
              </a:rPr>
              <a:t>Debt: Mortgage markets</a:t>
            </a:r>
          </a:p>
          <a:p>
            <a:pPr lvl="1" indent="-342921">
              <a:lnSpc>
                <a:spcPct val="100000"/>
              </a:lnSpc>
              <a:spcBef>
                <a:spcPts val="600"/>
              </a:spcBef>
              <a:buSzPts val="1800"/>
              <a:buFont typeface="Arial"/>
              <a:buChar char="●"/>
            </a:pPr>
            <a:r>
              <a:rPr lang="en-US" altLang="zh-CN" sz="2000" dirty="0">
                <a:solidFill>
                  <a:schemeClr val="tx1"/>
                </a:solidFill>
                <a:latin typeface="Baskerville"/>
              </a:rPr>
              <a:t>Mortgage</a:t>
            </a:r>
            <a:r>
              <a:rPr lang="zh-CN" altLang="en-US" sz="2000" dirty="0">
                <a:solidFill>
                  <a:schemeClr val="tx1"/>
                </a:solidFill>
                <a:latin typeface="Baskerville"/>
              </a:rPr>
              <a:t> </a:t>
            </a:r>
            <a:r>
              <a:rPr lang="en-US" altLang="zh-CN" sz="2000" dirty="0">
                <a:solidFill>
                  <a:schemeClr val="tx1"/>
                </a:solidFill>
                <a:latin typeface="Baskerville"/>
              </a:rPr>
              <a:t>markets</a:t>
            </a:r>
            <a:r>
              <a:rPr lang="en-US" sz="2000" dirty="0">
                <a:solidFill>
                  <a:schemeClr val="tx1"/>
                </a:solidFill>
                <a:latin typeface="Baskerville"/>
              </a:rPr>
              <a:t> an</a:t>
            </a:r>
            <a:r>
              <a:rPr lang="en-US" altLang="zh-CN" sz="2000" dirty="0">
                <a:solidFill>
                  <a:schemeClr val="tx1"/>
                </a:solidFill>
                <a:latin typeface="Baskerville"/>
              </a:rPr>
              <a:t>d</a:t>
            </a:r>
            <a:r>
              <a:rPr lang="en-US" sz="2000" dirty="0">
                <a:solidFill>
                  <a:schemeClr val="tx1"/>
                </a:solidFill>
                <a:latin typeface="Baskerville"/>
              </a:rPr>
              <a:t> climate risks </a:t>
            </a:r>
            <a:r>
              <a:rPr lang="en-US" altLang="zh-CN" sz="2000" dirty="0">
                <a:solidFill>
                  <a:srgbClr val="9D0405"/>
                </a:solidFill>
                <a:latin typeface="Baskerville"/>
              </a:rPr>
              <a:t>(-)</a:t>
            </a:r>
            <a:r>
              <a:rPr lang="zh-CN" altLang="en-US" sz="2000" dirty="0">
                <a:solidFill>
                  <a:srgbClr val="9D0405"/>
                </a:solidFill>
                <a:latin typeface="Baskerville"/>
              </a:rPr>
              <a:t> </a:t>
            </a:r>
            <a:r>
              <a:rPr lang="en-US" altLang="zh-CN" sz="2000" dirty="0">
                <a:solidFill>
                  <a:schemeClr val="tx1"/>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default</a:t>
            </a:r>
            <a:r>
              <a:rPr lang="zh-CN" altLang="en-US" sz="2000" dirty="0">
                <a:solidFill>
                  <a:schemeClr val="tx1"/>
                </a:solidFill>
                <a:latin typeface="Baskerville"/>
              </a:rPr>
              <a:t> </a:t>
            </a:r>
            <a:r>
              <a:rPr lang="en-US" altLang="zh-CN" sz="2000" dirty="0">
                <a:solidFill>
                  <a:schemeClr val="tx1"/>
                </a:solidFill>
                <a:latin typeface="Baskerville"/>
              </a:rPr>
              <a:t>risk</a:t>
            </a:r>
            <a:r>
              <a:rPr lang="zh-CN" altLang="en-US" sz="2000" dirty="0">
                <a:solidFill>
                  <a:schemeClr val="tx1"/>
                </a:solidFill>
                <a:latin typeface="Baskerville"/>
              </a:rPr>
              <a:t> </a:t>
            </a:r>
            <a:r>
              <a:rPr lang="en-US" altLang="zh-CN" sz="2000" dirty="0">
                <a:solidFill>
                  <a:schemeClr val="tx1"/>
                </a:solidFill>
                <a:latin typeface="Baskerville"/>
              </a:rPr>
              <a:t>and</a:t>
            </a:r>
            <a:r>
              <a:rPr lang="zh-CN" altLang="en-US" sz="2000" dirty="0">
                <a:solidFill>
                  <a:schemeClr val="tx1"/>
                </a:solidFill>
                <a:latin typeface="Baskerville"/>
              </a:rPr>
              <a:t> </a:t>
            </a:r>
            <a:r>
              <a:rPr lang="en-US" altLang="zh-CN" sz="2000" dirty="0">
                <a:solidFill>
                  <a:schemeClr val="tx1"/>
                </a:solidFill>
                <a:latin typeface="Baskerville"/>
              </a:rPr>
              <a:t>securitization</a:t>
            </a:r>
          </a:p>
          <a:p>
            <a:pPr lvl="1" indent="-342921">
              <a:lnSpc>
                <a:spcPct val="100000"/>
              </a:lnSpc>
              <a:spcBef>
                <a:spcPts val="600"/>
              </a:spcBef>
              <a:buSzPts val="1800"/>
              <a:buFont typeface="Arial"/>
              <a:buChar char="●"/>
            </a:pPr>
            <a:r>
              <a:rPr lang="en-US" sz="2000" dirty="0">
                <a:solidFill>
                  <a:schemeClr val="tx1"/>
                </a:solidFill>
                <a:latin typeface="Baskerville"/>
              </a:rPr>
              <a:t>Mortgage markets and sustainable buildings </a:t>
            </a:r>
            <a:r>
              <a:rPr lang="en-US" altLang="zh-CN" sz="2000" dirty="0">
                <a:solidFill>
                  <a:srgbClr val="9D0405"/>
                </a:solidFill>
                <a:latin typeface="Baskerville"/>
              </a:rPr>
              <a:t>(+)</a:t>
            </a:r>
            <a:r>
              <a:rPr lang="en-US" altLang="zh-CN" sz="2000" dirty="0">
                <a:solidFill>
                  <a:schemeClr val="tx1"/>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default</a:t>
            </a:r>
            <a:r>
              <a:rPr lang="zh-CN" altLang="en-US" sz="2000" dirty="0">
                <a:solidFill>
                  <a:schemeClr val="tx1"/>
                </a:solidFill>
                <a:latin typeface="Baskerville"/>
              </a:rPr>
              <a:t> </a:t>
            </a:r>
            <a:r>
              <a:rPr lang="en-US" altLang="zh-CN" sz="2000" dirty="0">
                <a:solidFill>
                  <a:schemeClr val="tx1"/>
                </a:solidFill>
                <a:latin typeface="Baskerville"/>
              </a:rPr>
              <a:t>risk</a:t>
            </a:r>
            <a:r>
              <a:rPr lang="zh-CN" altLang="en-US" sz="2000" dirty="0">
                <a:solidFill>
                  <a:schemeClr val="tx1"/>
                </a:solidFill>
                <a:latin typeface="Baskerville"/>
              </a:rPr>
              <a:t> </a:t>
            </a:r>
            <a:r>
              <a:rPr lang="en-US" altLang="zh-CN" sz="2000" dirty="0">
                <a:solidFill>
                  <a:schemeClr val="tx1"/>
                </a:solidFill>
                <a:latin typeface="Baskerville"/>
              </a:rPr>
              <a:t>and</a:t>
            </a:r>
            <a:r>
              <a:rPr lang="zh-CN" altLang="en-US" sz="2000" dirty="0">
                <a:solidFill>
                  <a:schemeClr val="tx1"/>
                </a:solidFill>
                <a:latin typeface="Baskerville"/>
              </a:rPr>
              <a:t> </a:t>
            </a:r>
            <a:r>
              <a:rPr lang="en-US" altLang="zh-CN" sz="2000" dirty="0">
                <a:solidFill>
                  <a:schemeClr val="tx1"/>
                </a:solidFill>
                <a:latin typeface="Baskerville"/>
              </a:rPr>
              <a:t>green</a:t>
            </a:r>
            <a:r>
              <a:rPr lang="zh-CN" altLang="en-US" sz="2000" dirty="0">
                <a:solidFill>
                  <a:schemeClr val="tx1"/>
                </a:solidFill>
                <a:latin typeface="Baskerville"/>
              </a:rPr>
              <a:t> </a:t>
            </a:r>
            <a:r>
              <a:rPr lang="en-US" altLang="zh-CN" sz="2000" dirty="0">
                <a:solidFill>
                  <a:schemeClr val="tx1"/>
                </a:solidFill>
                <a:latin typeface="Baskerville"/>
              </a:rPr>
              <a:t>mortgages</a:t>
            </a:r>
            <a:r>
              <a:rPr lang="en-US" sz="2000" dirty="0">
                <a:solidFill>
                  <a:schemeClr val="tx1"/>
                </a:solidFill>
                <a:latin typeface="Baskerville"/>
              </a:rPr>
              <a:t> </a:t>
            </a:r>
          </a:p>
          <a:p>
            <a:pPr lvl="1" indent="-342921">
              <a:lnSpc>
                <a:spcPct val="100000"/>
              </a:lnSpc>
              <a:spcBef>
                <a:spcPts val="600"/>
              </a:spcBef>
              <a:buSzPts val="1800"/>
              <a:buFont typeface="Arial"/>
              <a:buChar char="●"/>
            </a:pPr>
            <a:endParaRPr lang="en-US" sz="2000" dirty="0">
              <a:solidFill>
                <a:schemeClr val="tx1"/>
              </a:solidFill>
              <a:latin typeface="Baskerville"/>
            </a:endParaRPr>
          </a:p>
          <a:p>
            <a:pPr>
              <a:lnSpc>
                <a:spcPct val="100000"/>
              </a:lnSpc>
              <a:spcBef>
                <a:spcPts val="600"/>
              </a:spcBef>
            </a:pPr>
            <a:r>
              <a:rPr lang="en-US" altLang="zh-CN" sz="2400" dirty="0">
                <a:solidFill>
                  <a:srgbClr val="9D0405"/>
                </a:solidFill>
                <a:latin typeface="Baskerville"/>
              </a:rPr>
              <a:t>Equity:</a:t>
            </a:r>
            <a:r>
              <a:rPr lang="zh-CN" altLang="en-US" sz="2400" dirty="0">
                <a:solidFill>
                  <a:srgbClr val="9D0405"/>
                </a:solidFill>
                <a:latin typeface="Baskerville"/>
              </a:rPr>
              <a:t> </a:t>
            </a:r>
            <a:r>
              <a:rPr lang="en-US" altLang="zh-CN" sz="2400" dirty="0">
                <a:solidFill>
                  <a:srgbClr val="9D0405"/>
                </a:solidFill>
                <a:latin typeface="Baskerville"/>
              </a:rPr>
              <a:t>Private</a:t>
            </a:r>
            <a:r>
              <a:rPr lang="zh-CN" altLang="en-US" sz="2400" dirty="0">
                <a:solidFill>
                  <a:srgbClr val="9D0405"/>
                </a:solidFill>
                <a:latin typeface="Baskerville"/>
              </a:rPr>
              <a:t> </a:t>
            </a:r>
            <a:r>
              <a:rPr lang="en-US" altLang="zh-CN" sz="2400" dirty="0">
                <a:solidFill>
                  <a:srgbClr val="9D0405"/>
                </a:solidFill>
                <a:latin typeface="Baskerville"/>
              </a:rPr>
              <a:t>equity</a:t>
            </a:r>
            <a:r>
              <a:rPr lang="zh-CN" altLang="en-US" sz="2400" dirty="0">
                <a:solidFill>
                  <a:srgbClr val="9D0405"/>
                </a:solidFill>
                <a:latin typeface="Baskerville"/>
              </a:rPr>
              <a:t> </a:t>
            </a:r>
            <a:r>
              <a:rPr lang="en-US" altLang="zh-CN" sz="2400" dirty="0">
                <a:solidFill>
                  <a:srgbClr val="9D0405"/>
                </a:solidFill>
                <a:latin typeface="Baskerville"/>
              </a:rPr>
              <a:t>funds</a:t>
            </a:r>
            <a:r>
              <a:rPr lang="zh-CN" altLang="en-US" sz="2400" dirty="0">
                <a:solidFill>
                  <a:srgbClr val="9D0405"/>
                </a:solidFill>
                <a:latin typeface="Baskerville"/>
              </a:rPr>
              <a:t> </a:t>
            </a:r>
            <a:r>
              <a:rPr lang="en-US" altLang="zh-CN" sz="2400" dirty="0">
                <a:solidFill>
                  <a:srgbClr val="9D0405"/>
                </a:solidFill>
                <a:latin typeface="Baskerville"/>
              </a:rPr>
              <a:t>for</a:t>
            </a:r>
            <a:r>
              <a:rPr lang="zh-CN" altLang="en-US" sz="2400" dirty="0">
                <a:solidFill>
                  <a:srgbClr val="9D0405"/>
                </a:solidFill>
                <a:latin typeface="Baskerville"/>
              </a:rPr>
              <a:t> </a:t>
            </a:r>
            <a:r>
              <a:rPr lang="en-US" altLang="zh-CN" sz="2400" dirty="0">
                <a:solidFill>
                  <a:srgbClr val="9D0405"/>
                </a:solidFill>
                <a:latin typeface="Baskerville"/>
              </a:rPr>
              <a:t>sustainable</a:t>
            </a:r>
            <a:r>
              <a:rPr lang="zh-CN" altLang="en-US" sz="2400" dirty="0">
                <a:solidFill>
                  <a:srgbClr val="9D0405"/>
                </a:solidFill>
                <a:latin typeface="Baskerville"/>
              </a:rPr>
              <a:t> </a:t>
            </a:r>
            <a:r>
              <a:rPr lang="en-US" altLang="zh-CN" sz="2400" dirty="0">
                <a:solidFill>
                  <a:srgbClr val="9D0405"/>
                </a:solidFill>
                <a:latin typeface="Baskerville"/>
              </a:rPr>
              <a:t>real</a:t>
            </a:r>
            <a:r>
              <a:rPr lang="zh-CN" altLang="en-US" sz="2400" dirty="0">
                <a:solidFill>
                  <a:srgbClr val="9D0405"/>
                </a:solidFill>
                <a:latin typeface="Baskerville"/>
              </a:rPr>
              <a:t> </a:t>
            </a:r>
            <a:r>
              <a:rPr lang="en-US" altLang="zh-CN" sz="2400" dirty="0">
                <a:solidFill>
                  <a:srgbClr val="9D0405"/>
                </a:solidFill>
                <a:latin typeface="Baskerville"/>
              </a:rPr>
              <a:t>estate</a:t>
            </a:r>
          </a:p>
        </p:txBody>
      </p:sp>
      <p:sp>
        <p:nvSpPr>
          <p:cNvPr id="210" name="Google Shape;210;p27"/>
          <p:cNvSpPr txBox="1"/>
          <p:nvPr/>
        </p:nvSpPr>
        <p:spPr>
          <a:xfrm>
            <a:off x="50850" y="4321900"/>
            <a:ext cx="9042300" cy="685800"/>
          </a:xfrm>
          <a:prstGeom prst="rect">
            <a:avLst/>
          </a:prstGeom>
          <a:noFill/>
          <a:ln>
            <a:noFill/>
          </a:ln>
        </p:spPr>
        <p:txBody>
          <a:bodyPr spcFirstLastPara="1" wrap="square" lIns="91425" tIns="91425" rIns="91425" bIns="91425" anchor="t" anchorCtr="0">
            <a:noAutofit/>
          </a:bodyPr>
          <a:lstStyle/>
          <a:p>
            <a:pPr marL="457229">
              <a:lnSpc>
                <a:spcPct val="115000"/>
              </a:lnSpc>
            </a:pPr>
            <a:endParaRPr sz="900" dirty="0">
              <a:solidFill>
                <a:schemeClr val="dk2"/>
              </a:solidFill>
            </a:endParaRPr>
          </a:p>
        </p:txBody>
      </p:sp>
    </p:spTree>
    <p:extLst>
      <p:ext uri="{BB962C8B-B14F-4D97-AF65-F5344CB8AC3E}">
        <p14:creationId xmlns:p14="http://schemas.microsoft.com/office/powerpoint/2010/main" val="90336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 name="Picture 1">
            <a:extLst>
              <a:ext uri="{FF2B5EF4-FFF2-40B4-BE49-F238E27FC236}">
                <a16:creationId xmlns:a16="http://schemas.microsoft.com/office/drawing/2014/main" id="{A74D3232-8E80-437D-A7B0-F64F2F4930C6}"/>
              </a:ext>
            </a:extLst>
          </p:cNvPr>
          <p:cNvPicPr>
            <a:picLocks noChangeAspect="1"/>
          </p:cNvPicPr>
          <p:nvPr/>
        </p:nvPicPr>
        <p:blipFill>
          <a:blip r:embed="rId3"/>
          <a:stretch>
            <a:fillRect/>
          </a:stretch>
        </p:blipFill>
        <p:spPr>
          <a:xfrm>
            <a:off x="1618937" y="1049147"/>
            <a:ext cx="5531516" cy="3871096"/>
          </a:xfrm>
          <a:prstGeom prst="rect">
            <a:avLst/>
          </a:prstGeom>
        </p:spPr>
      </p:pic>
      <p:sp>
        <p:nvSpPr>
          <p:cNvPr id="208" name="Google Shape;208;p27"/>
          <p:cNvSpPr txBox="1">
            <a:spLocks noGrp="1"/>
          </p:cNvSpPr>
          <p:nvPr>
            <p:ph type="title" idx="4294967295"/>
          </p:nvPr>
        </p:nvSpPr>
        <p:spPr>
          <a:xfrm>
            <a:off x="183696" y="180975"/>
            <a:ext cx="7988753" cy="572691"/>
          </a:xfrm>
          <a:prstGeom prst="rect">
            <a:avLst/>
          </a:prstGeom>
        </p:spPr>
        <p:txBody>
          <a:bodyPr spcFirstLastPara="1" vert="horz" wrap="square" lIns="91425" tIns="91425" rIns="91425" bIns="91425" rtlCol="0" anchor="t" anchorCtr="0">
            <a:noAutofit/>
          </a:bodyPr>
          <a:lstStyle/>
          <a:p>
            <a:r>
              <a:rPr lang="en-US" altLang="zh-CN" sz="2400" dirty="0">
                <a:solidFill>
                  <a:srgbClr val="1B4453"/>
                </a:solidFill>
                <a:latin typeface="Eurostile" panose="020B0504020202050204" pitchFamily="34" charset="77"/>
              </a:rPr>
              <a:t>Equity Financing of Sustainable Real Estate (asset level)</a:t>
            </a:r>
            <a:endParaRPr dirty="0">
              <a:solidFill>
                <a:srgbClr val="1B4453"/>
              </a:solidFill>
              <a:latin typeface="Eurostile" panose="020B0504020202050204" pitchFamily="34" charset="77"/>
            </a:endParaRPr>
          </a:p>
        </p:txBody>
      </p:sp>
      <p:sp>
        <p:nvSpPr>
          <p:cNvPr id="47" name="Rectangle 46">
            <a:extLst>
              <a:ext uri="{FF2B5EF4-FFF2-40B4-BE49-F238E27FC236}">
                <a16:creationId xmlns:a16="http://schemas.microsoft.com/office/drawing/2014/main" id="{B376CD35-0588-4075-9787-44089E80F32F}"/>
              </a:ext>
            </a:extLst>
          </p:cNvPr>
          <p:cNvSpPr/>
          <p:nvPr/>
        </p:nvSpPr>
        <p:spPr>
          <a:xfrm>
            <a:off x="1618937" y="1049147"/>
            <a:ext cx="1693889" cy="1409240"/>
          </a:xfrm>
          <a:prstGeom prst="rect">
            <a:avLst/>
          </a:prstGeom>
          <a:noFill/>
          <a:ln>
            <a:solidFill>
              <a:srgbClr val="9D0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TextBox 2"/>
          <p:cNvSpPr txBox="1"/>
          <p:nvPr/>
        </p:nvSpPr>
        <p:spPr>
          <a:xfrm>
            <a:off x="183696" y="4133850"/>
            <a:ext cx="3810000" cy="646331"/>
          </a:xfrm>
          <a:prstGeom prst="rect">
            <a:avLst/>
          </a:prstGeom>
          <a:noFill/>
        </p:spPr>
        <p:txBody>
          <a:bodyPr wrap="square" rtlCol="0">
            <a:spAutoFit/>
          </a:bodyPr>
          <a:lstStyle/>
          <a:p>
            <a:r>
              <a:rPr lang="en-US" sz="900" dirty="0">
                <a:latin typeface="Baskerville Old Face" panose="02020602080505020303" pitchFamily="18" charset="0"/>
              </a:rPr>
              <a:t>Graph icon ©  JIPM; other clip art icons © source unknown; corporate logos © BlackRock, </a:t>
            </a:r>
            <a:r>
              <a:rPr lang="en-US" sz="900" dirty="0" smtClean="0">
                <a:latin typeface="Baskerville Old Face" panose="02020602080505020303" pitchFamily="18" charset="0"/>
              </a:rPr>
              <a:t>JP </a:t>
            </a:r>
            <a:r>
              <a:rPr lang="en-US" sz="900" dirty="0">
                <a:latin typeface="Baskerville Old Face" panose="02020602080505020303" pitchFamily="18" charset="0"/>
              </a:rPr>
              <a:t>Morgan Chase &amp; Co., and AAA Life Insurance Co.  All rights reserved. This content is </a:t>
            </a:r>
            <a:r>
              <a:rPr lang="en-US" sz="900" dirty="0" smtClean="0">
                <a:latin typeface="Baskerville Old Face" panose="02020602080505020303" pitchFamily="18" charset="0"/>
              </a:rPr>
              <a:t>excluded </a:t>
            </a:r>
            <a:r>
              <a:rPr lang="en-US" sz="900" dirty="0">
                <a:latin typeface="Baskerville Old Face" panose="02020602080505020303" pitchFamily="18" charset="0"/>
              </a:rPr>
              <a:t>from our Creative Commons license. For more information, </a:t>
            </a:r>
            <a:r>
              <a:rPr lang="en-US" sz="900" dirty="0" smtClean="0">
                <a:latin typeface="Baskerville Old Face" panose="02020602080505020303" pitchFamily="18" charset="0"/>
              </a:rPr>
              <a:t>see </a:t>
            </a:r>
            <a:r>
              <a:rPr lang="en-US" sz="900" dirty="0">
                <a:latin typeface="Baskerville Old Face" panose="02020602080505020303" pitchFamily="18" charset="0"/>
                <a:hlinkClick r:id="rId4"/>
              </a:rPr>
              <a:t>https://ocw.mit.edu/help/faq-fair-use/</a:t>
            </a:r>
            <a:r>
              <a:rPr lang="en-US" sz="900" dirty="0">
                <a:latin typeface="Baskerville Old Face" panose="02020602080505020303" pitchFamily="18" charset="0"/>
              </a:rPr>
              <a:t>.</a:t>
            </a:r>
          </a:p>
        </p:txBody>
      </p:sp>
    </p:spTree>
    <p:extLst>
      <p:ext uri="{BB962C8B-B14F-4D97-AF65-F5344CB8AC3E}">
        <p14:creationId xmlns:p14="http://schemas.microsoft.com/office/powerpoint/2010/main" val="11008250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dirty="0">
                <a:solidFill>
                  <a:srgbClr val="1B4453"/>
                </a:solidFill>
                <a:latin typeface="Eurostile" panose="020B0504020202050204" pitchFamily="34" charset="77"/>
              </a:rPr>
              <a:t>Basics of Real Estate Private Equity</a:t>
            </a:r>
            <a:endParaRPr dirty="0">
              <a:solidFill>
                <a:srgbClr val="1B4453"/>
              </a:solidFill>
              <a:latin typeface="Eurostile" panose="020B0504020202050204" pitchFamily="34" charset="77"/>
            </a:endParaRPr>
          </a:p>
        </p:txBody>
      </p:sp>
      <p:sp>
        <p:nvSpPr>
          <p:cNvPr id="2" name="Rectangle 1">
            <a:extLst>
              <a:ext uri="{FF2B5EF4-FFF2-40B4-BE49-F238E27FC236}">
                <a16:creationId xmlns:a16="http://schemas.microsoft.com/office/drawing/2014/main" id="{6E3B3744-D7DA-CB4F-9904-9E5D93CD7E1E}"/>
              </a:ext>
            </a:extLst>
          </p:cNvPr>
          <p:cNvSpPr/>
          <p:nvPr/>
        </p:nvSpPr>
        <p:spPr>
          <a:xfrm>
            <a:off x="497592" y="1047251"/>
            <a:ext cx="3126757" cy="3416320"/>
          </a:xfrm>
          <a:prstGeom prst="rect">
            <a:avLst/>
          </a:prstGeom>
        </p:spPr>
        <p:txBody>
          <a:bodyPr wrap="square">
            <a:spAutoFit/>
          </a:bodyPr>
          <a:lstStyle/>
          <a:p>
            <a:pPr marL="285750" indent="-285750">
              <a:buFont typeface="Arial" panose="020B0604020202020204" pitchFamily="34" charset="0"/>
              <a:buChar char="•"/>
            </a:pPr>
            <a:r>
              <a:rPr lang="en-US" altLang="zh-CN" sz="1800" dirty="0">
                <a:latin typeface="Baskerville" panose="02020502070401020303"/>
              </a:rPr>
              <a:t>Acquisition of property </a:t>
            </a:r>
            <a:r>
              <a:rPr lang="en-US" altLang="zh-CN" sz="1800" u="sng" dirty="0">
                <a:latin typeface="Baskerville" panose="02020502070401020303"/>
              </a:rPr>
              <a:t>directly</a:t>
            </a:r>
            <a:r>
              <a:rPr lang="en-US" altLang="zh-CN" sz="1800" dirty="0">
                <a:latin typeface="Baskerville" panose="02020502070401020303"/>
              </a:rPr>
              <a:t> or </a:t>
            </a:r>
            <a:r>
              <a:rPr lang="en-US" altLang="zh-CN" sz="1800" u="sng" dirty="0">
                <a:latin typeface="Baskerville" panose="02020502070401020303"/>
              </a:rPr>
              <a:t>indirectly</a:t>
            </a:r>
            <a:r>
              <a:rPr lang="en-US" altLang="zh-CN" sz="1800" dirty="0">
                <a:latin typeface="Baskerville" panose="02020502070401020303"/>
              </a:rPr>
              <a:t>.</a:t>
            </a:r>
          </a:p>
          <a:p>
            <a:pPr marL="285750" indent="-285750">
              <a:buFont typeface="Arial" panose="020B0604020202020204" pitchFamily="34" charset="0"/>
              <a:buChar char="•"/>
            </a:pPr>
            <a:endParaRPr lang="en-US" altLang="zh-CN" sz="1800" dirty="0">
              <a:latin typeface="Baskerville" panose="02020502070401020303"/>
            </a:endParaRPr>
          </a:p>
          <a:p>
            <a:pPr marL="285750" indent="-285750">
              <a:buFont typeface="Arial" panose="020B0604020202020204" pitchFamily="34" charset="0"/>
              <a:buChar char="•"/>
            </a:pPr>
            <a:r>
              <a:rPr lang="en-US" altLang="zh-CN" sz="1800" dirty="0">
                <a:latin typeface="Baskerville" panose="02020502070401020303"/>
              </a:rPr>
              <a:t>It is a </a:t>
            </a:r>
            <a:r>
              <a:rPr lang="en-US" altLang="zh-CN" sz="1800" u="sng" dirty="0">
                <a:latin typeface="Baskerville" panose="02020502070401020303"/>
              </a:rPr>
              <a:t>private</a:t>
            </a:r>
            <a:r>
              <a:rPr lang="en-US" altLang="zh-CN" sz="1800" dirty="0">
                <a:latin typeface="Baskerville" panose="02020502070401020303"/>
              </a:rPr>
              <a:t>, </a:t>
            </a:r>
            <a:r>
              <a:rPr lang="en-US" altLang="zh-CN" sz="1800" u="sng" dirty="0">
                <a:latin typeface="Baskerville" panose="02020502070401020303"/>
              </a:rPr>
              <a:t>equity</a:t>
            </a:r>
            <a:r>
              <a:rPr lang="en-US" altLang="zh-CN" sz="1800" dirty="0">
                <a:latin typeface="Baskerville" panose="02020502070401020303"/>
              </a:rPr>
              <a:t> investment. </a:t>
            </a:r>
            <a:br>
              <a:rPr lang="en-US" altLang="zh-CN" sz="1800" dirty="0">
                <a:latin typeface="Baskerville" panose="02020502070401020303"/>
              </a:rPr>
            </a:br>
            <a:r>
              <a:rPr lang="en-US" altLang="zh-CN" sz="1800" dirty="0">
                <a:latin typeface="Baskerville" panose="02020502070401020303"/>
              </a:rPr>
              <a:t>It is not publicly traded on the stock market nor does it invest in debt instruments, although it can take on debt against the underlying assets.</a:t>
            </a:r>
          </a:p>
          <a:p>
            <a:pPr marL="285750" indent="-285750">
              <a:buFont typeface="Arial" panose="020B0604020202020204" pitchFamily="34" charset="0"/>
              <a:buChar char="•"/>
            </a:pPr>
            <a:endParaRPr lang="en-US" altLang="zh-CN" sz="1800" dirty="0">
              <a:latin typeface="Baskerville" panose="02020502070401020303"/>
            </a:endParaRPr>
          </a:p>
          <a:p>
            <a:pPr marL="285750" indent="-285750">
              <a:buFont typeface="Arial" panose="020B0604020202020204" pitchFamily="34" charset="0"/>
              <a:buChar char="•"/>
            </a:pPr>
            <a:endParaRPr lang="en-US" altLang="zh-CN" sz="1800" dirty="0">
              <a:latin typeface="Baskerville" panose="02020502070401020303"/>
            </a:endParaRPr>
          </a:p>
        </p:txBody>
      </p:sp>
      <p:pic>
        <p:nvPicPr>
          <p:cNvPr id="3" name="Google Shape;74;p14">
            <a:extLst>
              <a:ext uri="{FF2B5EF4-FFF2-40B4-BE49-F238E27FC236}">
                <a16:creationId xmlns:a16="http://schemas.microsoft.com/office/drawing/2014/main" id="{961BADF8-11BB-F398-20F9-2A5FD1E7F184}"/>
              </a:ext>
            </a:extLst>
          </p:cNvPr>
          <p:cNvPicPr preferRelativeResize="0"/>
          <p:nvPr/>
        </p:nvPicPr>
        <p:blipFill>
          <a:blip r:embed="rId3">
            <a:alphaModFix/>
          </a:blip>
          <a:stretch>
            <a:fillRect/>
          </a:stretch>
        </p:blipFill>
        <p:spPr>
          <a:xfrm>
            <a:off x="3810002" y="1183208"/>
            <a:ext cx="5164723" cy="2634925"/>
          </a:xfrm>
          <a:prstGeom prst="rect">
            <a:avLst/>
          </a:prstGeom>
          <a:noFill/>
          <a:ln>
            <a:noFill/>
          </a:ln>
        </p:spPr>
      </p:pic>
      <p:sp>
        <p:nvSpPr>
          <p:cNvPr id="4" name="Oval 3">
            <a:extLst>
              <a:ext uri="{FF2B5EF4-FFF2-40B4-BE49-F238E27FC236}">
                <a16:creationId xmlns:a16="http://schemas.microsoft.com/office/drawing/2014/main" id="{E0E39472-8697-66A2-5FD1-2A28F6957949}"/>
              </a:ext>
            </a:extLst>
          </p:cNvPr>
          <p:cNvSpPr/>
          <p:nvPr/>
        </p:nvSpPr>
        <p:spPr>
          <a:xfrm>
            <a:off x="3336969" y="968391"/>
            <a:ext cx="2232561" cy="1787020"/>
          </a:xfrm>
          <a:prstGeom prst="ellipse">
            <a:avLst/>
          </a:prstGeom>
          <a:noFill/>
          <a:ln w="63500">
            <a:solidFill>
              <a:srgbClr val="C00000">
                <a:alpha val="99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276725" y="4712613"/>
            <a:ext cx="5057775" cy="430887"/>
          </a:xfrm>
          <a:prstGeom prst="rect">
            <a:avLst/>
          </a:prstGeom>
          <a:noFill/>
        </p:spPr>
        <p:txBody>
          <a:bodyPr wrap="square" rtlCol="0">
            <a:spAutoFit/>
          </a:bodyPr>
          <a:lstStyle/>
          <a:p>
            <a:r>
              <a:rPr lang="en-US" sz="1100" dirty="0">
                <a:latin typeface="Baskerville Old Face" panose="02020602080505020303" pitchFamily="18" charset="0"/>
              </a:rPr>
              <a:t>© source unknown. All rights reserved. This content is excluded from our Creative Commons license. For more information, see </a:t>
            </a:r>
            <a:r>
              <a:rPr lang="en-US" sz="1100" dirty="0">
                <a:latin typeface="Baskerville Old Face" panose="02020602080505020303" pitchFamily="18" charset="0"/>
                <a:hlinkClick r:id="rId4"/>
              </a:rPr>
              <a:t>https://ocw.mit.edu/help/faq-fair-use</a:t>
            </a:r>
            <a:r>
              <a:rPr lang="en-US" sz="1100" dirty="0" smtClean="0">
                <a:latin typeface="Baskerville Old Face" panose="02020602080505020303" pitchFamily="18" charset="0"/>
                <a:hlinkClick r:id="rId4"/>
              </a:rPr>
              <a:t>/</a:t>
            </a:r>
            <a:r>
              <a:rPr lang="en-US" sz="1100" dirty="0" smtClean="0">
                <a:latin typeface="Baskerville Old Face" panose="02020602080505020303" pitchFamily="18" charset="0"/>
              </a:rPr>
              <a:t>.</a:t>
            </a:r>
            <a:endParaRPr lang="en-US" sz="1100" dirty="0">
              <a:latin typeface="Baskerville Old Face" panose="02020602080505020303" pitchFamily="18" charset="0"/>
            </a:endParaRPr>
          </a:p>
        </p:txBody>
      </p:sp>
    </p:spTree>
    <p:extLst>
      <p:ext uri="{BB962C8B-B14F-4D97-AF65-F5344CB8AC3E}">
        <p14:creationId xmlns:p14="http://schemas.microsoft.com/office/powerpoint/2010/main" val="25204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dirty="0">
                <a:solidFill>
                  <a:srgbClr val="1B4453"/>
                </a:solidFill>
                <a:latin typeface="Eurostile" panose="020B0504020202050204" pitchFamily="34" charset="77"/>
              </a:rPr>
              <a:t>Basics of Real Estate Private Equity</a:t>
            </a:r>
            <a:endParaRPr dirty="0">
              <a:solidFill>
                <a:srgbClr val="1B4453"/>
              </a:solidFill>
              <a:latin typeface="Eurostile" panose="020B0504020202050204" pitchFamily="34" charset="77"/>
            </a:endParaRPr>
          </a:p>
        </p:txBody>
      </p:sp>
      <p:sp>
        <p:nvSpPr>
          <p:cNvPr id="2" name="Rectangle 1">
            <a:extLst>
              <a:ext uri="{FF2B5EF4-FFF2-40B4-BE49-F238E27FC236}">
                <a16:creationId xmlns:a16="http://schemas.microsoft.com/office/drawing/2014/main" id="{6E3B3744-D7DA-CB4F-9904-9E5D93CD7E1E}"/>
              </a:ext>
            </a:extLst>
          </p:cNvPr>
          <p:cNvSpPr/>
          <p:nvPr/>
        </p:nvSpPr>
        <p:spPr>
          <a:xfrm>
            <a:off x="285468" y="790707"/>
            <a:ext cx="8195162" cy="5078313"/>
          </a:xfrm>
          <a:prstGeom prst="rect">
            <a:avLst/>
          </a:prstGeom>
        </p:spPr>
        <p:txBody>
          <a:bodyPr wrap="square">
            <a:spAutoFit/>
          </a:bodyPr>
          <a:lstStyle/>
          <a:p>
            <a:r>
              <a:rPr lang="en-US" altLang="zh-CN" sz="1800" b="1" u="sng" dirty="0">
                <a:latin typeface="Baskerville" panose="02020502070401020303"/>
              </a:rPr>
              <a:t>Indirect</a:t>
            </a:r>
            <a:r>
              <a:rPr lang="en-US" altLang="zh-CN" sz="1800" b="1" dirty="0">
                <a:latin typeface="Baskerville" panose="02020502070401020303"/>
              </a:rPr>
              <a:t> investing</a:t>
            </a:r>
            <a:r>
              <a:rPr lang="zh-CN" altLang="en-US" sz="1800" b="1" dirty="0">
                <a:latin typeface="Baskerville" panose="02020502070401020303"/>
              </a:rPr>
              <a:t> </a:t>
            </a:r>
            <a:r>
              <a:rPr lang="en-US" altLang="zh-CN" sz="1800" b="1" dirty="0">
                <a:latin typeface="Baskerville" panose="02020502070401020303"/>
              </a:rPr>
              <a:t>–</a:t>
            </a:r>
            <a:r>
              <a:rPr lang="zh-CN" altLang="en-US" sz="1800" b="1" dirty="0">
                <a:latin typeface="Baskerville" panose="02020502070401020303"/>
              </a:rPr>
              <a:t> </a:t>
            </a:r>
            <a:r>
              <a:rPr lang="en-US" altLang="zh-CN" sz="1800" b="1" dirty="0">
                <a:latin typeface="Baskerville" panose="02020502070401020303"/>
              </a:rPr>
              <a:t>two</a:t>
            </a:r>
            <a:r>
              <a:rPr lang="zh-CN" altLang="en-US" sz="1800" b="1" dirty="0">
                <a:latin typeface="Baskerville" panose="02020502070401020303"/>
              </a:rPr>
              <a:t> </a:t>
            </a:r>
            <a:r>
              <a:rPr lang="en-US" altLang="zh-CN" sz="1800" b="1" dirty="0">
                <a:latin typeface="Baskerville" panose="02020502070401020303"/>
              </a:rPr>
              <a:t>types:</a:t>
            </a:r>
          </a:p>
          <a:p>
            <a:pPr marL="285750" indent="-285750">
              <a:buFont typeface="Arial" panose="020B0604020202020204" pitchFamily="34" charset="0"/>
              <a:buChar char="•"/>
            </a:pPr>
            <a:endParaRPr lang="en-US" altLang="zh-CN" sz="1600" b="1" u="sng" dirty="0">
              <a:latin typeface="Baskerville" panose="02020502070401020303"/>
            </a:endParaRPr>
          </a:p>
          <a:p>
            <a:pPr marL="285750" indent="-285750">
              <a:buFont typeface="Arial" panose="020B0604020202020204" pitchFamily="34" charset="0"/>
              <a:buChar char="•"/>
            </a:pPr>
            <a:r>
              <a:rPr lang="en-US" altLang="zh-CN" sz="1800" b="1" u="sng" dirty="0">
                <a:latin typeface="Baskerville" panose="02020502070401020303"/>
              </a:rPr>
              <a:t>Commingled Fund</a:t>
            </a:r>
            <a:r>
              <a:rPr lang="en-US" altLang="zh-CN" sz="1800" b="1" dirty="0">
                <a:latin typeface="Baskerville" panose="02020502070401020303"/>
              </a:rPr>
              <a:t> </a:t>
            </a:r>
            <a:r>
              <a:rPr lang="en-US" altLang="zh-CN" sz="1800" dirty="0">
                <a:latin typeface="Baskerville" panose="02020502070401020303"/>
              </a:rPr>
              <a:t>– many investors (LPs)</a:t>
            </a:r>
            <a:r>
              <a:rPr lang="zh-CN" altLang="en-US" sz="1800" dirty="0">
                <a:latin typeface="Baskerville" panose="02020502070401020303"/>
              </a:rPr>
              <a:t> </a:t>
            </a:r>
            <a:r>
              <a:rPr lang="en-US" altLang="zh-CN" sz="1800" dirty="0">
                <a:latin typeface="Baskerville" panose="02020502070401020303"/>
              </a:rPr>
              <a:t>collectively provide the vast majority (80-100%) of the equity through a variety of potential legal structures and the manager (GP)</a:t>
            </a:r>
            <a:r>
              <a:rPr lang="zh-CN" altLang="en-US" sz="1800" dirty="0">
                <a:latin typeface="Baskerville" panose="02020502070401020303"/>
              </a:rPr>
              <a:t> </a:t>
            </a:r>
            <a:r>
              <a:rPr lang="en-US" altLang="zh-CN" sz="1800" dirty="0">
                <a:latin typeface="Baskerville" panose="02020502070401020303"/>
              </a:rPr>
              <a:t>typically co-invests (5-10%) in the fund, while also earning asset management fees.</a:t>
            </a:r>
          </a:p>
          <a:p>
            <a:pPr marL="285750" indent="-285750">
              <a:buFont typeface="Arial" panose="020B0604020202020204" pitchFamily="34" charset="0"/>
              <a:buChar char="•"/>
            </a:pPr>
            <a:r>
              <a:rPr lang="en-US" altLang="zh-CN" sz="1800" u="sng" dirty="0">
                <a:latin typeface="Baskerville" panose="02020502070401020303"/>
              </a:rPr>
              <a:t>Private REIT </a:t>
            </a:r>
            <a:r>
              <a:rPr lang="en-US" altLang="zh-CN" sz="1800" dirty="0">
                <a:latin typeface="Baskerville" panose="02020502070401020303"/>
              </a:rPr>
              <a:t>- same legal and corporate structure as public REITs, but shares are not registered with the SEC and therefore are not publicly traded.</a:t>
            </a:r>
          </a:p>
          <a:p>
            <a:pPr marL="285750" indent="-285750">
              <a:buFont typeface="Arial" panose="020B0604020202020204" pitchFamily="34" charset="0"/>
              <a:buChar char="•"/>
            </a:pPr>
            <a:endParaRPr lang="en-US" altLang="zh-CN" sz="1800" dirty="0">
              <a:latin typeface="Baskerville" panose="02020502070401020303"/>
            </a:endParaRPr>
          </a:p>
          <a:p>
            <a:r>
              <a:rPr lang="en-US" altLang="zh-CN" sz="1800" b="1" u="sng" dirty="0">
                <a:latin typeface="Baskerville" panose="02020502070401020303"/>
              </a:rPr>
              <a:t>Direct</a:t>
            </a:r>
            <a:r>
              <a:rPr lang="zh-CN" altLang="en-US" sz="1800" b="1" u="sng" dirty="0">
                <a:latin typeface="Baskerville" panose="02020502070401020303"/>
              </a:rPr>
              <a:t> </a:t>
            </a:r>
            <a:r>
              <a:rPr lang="en-US" altLang="zh-CN" sz="1800" b="1" dirty="0">
                <a:latin typeface="Baskerville" panose="02020502070401020303"/>
              </a:rPr>
              <a:t>investing:</a:t>
            </a:r>
            <a:r>
              <a:rPr lang="zh-CN" altLang="en-US" sz="1800" b="1" dirty="0">
                <a:latin typeface="Baskerville" panose="02020502070401020303"/>
              </a:rPr>
              <a:t> </a:t>
            </a:r>
            <a:r>
              <a:rPr lang="en-US" altLang="zh-CN" sz="1800" dirty="0">
                <a:latin typeface="Baskerville" panose="02020502070401020303"/>
              </a:rPr>
              <a:t>T</a:t>
            </a:r>
            <a:r>
              <a:rPr lang="en-US" sz="1800" dirty="0">
                <a:latin typeface="Baskerville" panose="02020502070401020303"/>
              </a:rPr>
              <a:t>ypically done by large, institutional investors who need to invest at-scale and are prepared to make targeted asset-by-asset investments.</a:t>
            </a:r>
            <a:r>
              <a:rPr lang="zh-CN" altLang="en-US" sz="1800" dirty="0">
                <a:latin typeface="Baskerville" panose="02020502070401020303"/>
              </a:rPr>
              <a:t> </a:t>
            </a:r>
            <a:r>
              <a:rPr lang="en-US" altLang="zh-CN" sz="1800" dirty="0">
                <a:latin typeface="Baskerville" panose="02020502070401020303"/>
              </a:rPr>
              <a:t>Three</a:t>
            </a:r>
            <a:r>
              <a:rPr lang="zh-CN" altLang="en-US" sz="1800" dirty="0">
                <a:latin typeface="Baskerville" panose="02020502070401020303"/>
              </a:rPr>
              <a:t> </a:t>
            </a:r>
            <a:r>
              <a:rPr lang="en-US" altLang="zh-CN" sz="1800" dirty="0">
                <a:latin typeface="Baskerville" panose="02020502070401020303"/>
              </a:rPr>
              <a:t>types:</a:t>
            </a:r>
            <a:r>
              <a:rPr lang="zh-CN" altLang="en-US" sz="1800" dirty="0">
                <a:latin typeface="Baskerville" panose="02020502070401020303"/>
              </a:rPr>
              <a:t> </a:t>
            </a:r>
            <a:r>
              <a:rPr lang="en-US" altLang="zh-CN" sz="1800" dirty="0">
                <a:latin typeface="Baskerville" panose="02020502070401020303"/>
              </a:rPr>
              <a:t>fully</a:t>
            </a:r>
            <a:r>
              <a:rPr lang="zh-CN" altLang="en-US" sz="1800" dirty="0">
                <a:latin typeface="Baskerville" panose="02020502070401020303"/>
              </a:rPr>
              <a:t> </a:t>
            </a:r>
            <a:r>
              <a:rPr lang="en-US" altLang="zh-CN" sz="1800" dirty="0">
                <a:latin typeface="Baskerville" panose="02020502070401020303"/>
              </a:rPr>
              <a:t>direct;</a:t>
            </a:r>
            <a:r>
              <a:rPr lang="zh-CN" altLang="en-US" sz="1800" dirty="0">
                <a:latin typeface="Baskerville" panose="02020502070401020303"/>
              </a:rPr>
              <a:t> </a:t>
            </a:r>
            <a:r>
              <a:rPr lang="en-US" altLang="zh-CN" sz="1800" dirty="0">
                <a:latin typeface="Baskerville" panose="02020502070401020303"/>
              </a:rPr>
              <a:t>separate</a:t>
            </a:r>
            <a:r>
              <a:rPr lang="zh-CN" altLang="en-US" sz="1800" dirty="0">
                <a:latin typeface="Baskerville" panose="02020502070401020303"/>
              </a:rPr>
              <a:t> </a:t>
            </a:r>
            <a:r>
              <a:rPr lang="en-US" altLang="zh-CN" sz="1800" dirty="0">
                <a:latin typeface="Baskerville" panose="02020502070401020303"/>
              </a:rPr>
              <a:t>account;</a:t>
            </a:r>
            <a:r>
              <a:rPr lang="zh-CN" altLang="en-US" sz="1800" dirty="0">
                <a:latin typeface="Baskerville" panose="02020502070401020303"/>
              </a:rPr>
              <a:t> </a:t>
            </a:r>
            <a:r>
              <a:rPr lang="en-US" altLang="zh-CN" sz="1800" dirty="0">
                <a:latin typeface="Baskerville" panose="02020502070401020303"/>
              </a:rPr>
              <a:t>joint</a:t>
            </a:r>
            <a:r>
              <a:rPr lang="zh-CN" altLang="en-US" sz="1800" dirty="0">
                <a:latin typeface="Baskerville" panose="02020502070401020303"/>
              </a:rPr>
              <a:t> </a:t>
            </a:r>
            <a:r>
              <a:rPr lang="en-US" altLang="zh-CN" sz="1800" dirty="0">
                <a:latin typeface="Baskerville" panose="02020502070401020303"/>
              </a:rPr>
              <a:t>venture.</a:t>
            </a:r>
          </a:p>
          <a:p>
            <a:endParaRPr lang="en-US" sz="1800" dirty="0">
              <a:latin typeface="Baskerville" panose="02020502070401020303"/>
            </a:endParaRPr>
          </a:p>
          <a:p>
            <a:r>
              <a:rPr lang="en-US" altLang="zh-CN" sz="1800" b="1" u="sng" dirty="0">
                <a:latin typeface="Baskerville" panose="02020502070401020303"/>
              </a:rPr>
              <a:t>Open Ended</a:t>
            </a:r>
            <a:r>
              <a:rPr lang="en-US" altLang="zh-CN" sz="1800" dirty="0">
                <a:latin typeface="Baskerville" panose="02020502070401020303"/>
              </a:rPr>
              <a:t> vs. </a:t>
            </a:r>
            <a:r>
              <a:rPr lang="en-US" altLang="zh-CN" sz="1800" b="1" u="sng" dirty="0">
                <a:latin typeface="Baskerville" panose="02020502070401020303"/>
              </a:rPr>
              <a:t>Close Ended</a:t>
            </a:r>
            <a:endParaRPr lang="en-US" altLang="zh-CN" sz="1800" dirty="0">
              <a:latin typeface="Baskerville" panose="02020502070401020303"/>
            </a:endParaRPr>
          </a:p>
          <a:p>
            <a:endParaRPr lang="en-US" altLang="zh-CN" sz="1800" dirty="0">
              <a:latin typeface="Baskerville" panose="02020502070401020303"/>
            </a:endParaRPr>
          </a:p>
          <a:p>
            <a:endParaRPr lang="en-US" altLang="zh-CN" sz="1800" dirty="0">
              <a:latin typeface="Baskerville" panose="02020502070401020303"/>
            </a:endParaRPr>
          </a:p>
          <a:p>
            <a:pPr marL="285750" indent="-285750">
              <a:buFont typeface="Arial" panose="020B0604020202020204" pitchFamily="34" charset="0"/>
              <a:buChar char="•"/>
            </a:pPr>
            <a:endParaRPr lang="en-US" altLang="zh-CN" sz="1800" dirty="0">
              <a:latin typeface="Baskerville" panose="02020502070401020303"/>
            </a:endParaRPr>
          </a:p>
          <a:p>
            <a:pPr marL="285750" indent="-285750">
              <a:buFont typeface="Arial" panose="020B0604020202020204" pitchFamily="34" charset="0"/>
              <a:buChar char="•"/>
            </a:pPr>
            <a:endParaRPr lang="en-US" altLang="zh-CN" sz="1800" dirty="0">
              <a:latin typeface="Baskerville" panose="02020502070401020303"/>
            </a:endParaRPr>
          </a:p>
        </p:txBody>
      </p:sp>
    </p:spTree>
    <p:extLst>
      <p:ext uri="{BB962C8B-B14F-4D97-AF65-F5344CB8AC3E}">
        <p14:creationId xmlns:p14="http://schemas.microsoft.com/office/powerpoint/2010/main" val="4047360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dirty="0">
                <a:solidFill>
                  <a:srgbClr val="1B4453"/>
                </a:solidFill>
                <a:latin typeface="Eurostile" panose="020B0504020202050204" pitchFamily="34" charset="77"/>
              </a:rPr>
              <a:t>The Role of ESG in PE Investment</a:t>
            </a:r>
            <a:endParaRPr dirty="0">
              <a:solidFill>
                <a:srgbClr val="1B4453"/>
              </a:solidFill>
              <a:latin typeface="Eurostile" panose="020B0504020202050204" pitchFamily="34" charset="77"/>
            </a:endParaRPr>
          </a:p>
        </p:txBody>
      </p:sp>
      <p:sp>
        <p:nvSpPr>
          <p:cNvPr id="2" name="Rectangle 1">
            <a:extLst>
              <a:ext uri="{FF2B5EF4-FFF2-40B4-BE49-F238E27FC236}">
                <a16:creationId xmlns:a16="http://schemas.microsoft.com/office/drawing/2014/main" id="{6E3B3744-D7DA-CB4F-9904-9E5D93CD7E1E}"/>
              </a:ext>
            </a:extLst>
          </p:cNvPr>
          <p:cNvSpPr/>
          <p:nvPr/>
        </p:nvSpPr>
        <p:spPr>
          <a:xfrm>
            <a:off x="497592" y="1047251"/>
            <a:ext cx="4131917" cy="3477875"/>
          </a:xfrm>
          <a:prstGeom prst="rect">
            <a:avLst/>
          </a:prstGeom>
        </p:spPr>
        <p:txBody>
          <a:bodyPr wrap="square">
            <a:spAutoFit/>
          </a:bodyPr>
          <a:lstStyle/>
          <a:p>
            <a:pPr marL="285750" indent="-285750">
              <a:buFont typeface="Arial" panose="020B0604020202020204" pitchFamily="34" charset="0"/>
              <a:buChar char="•"/>
            </a:pPr>
            <a:r>
              <a:rPr lang="en-US" altLang="zh-CN" sz="1800" dirty="0">
                <a:latin typeface="Baskerville" panose="02020502070401020303"/>
              </a:rPr>
              <a:t>Conventional wisdom: “</a:t>
            </a:r>
            <a:r>
              <a:rPr lang="en-US" altLang="zh-CN" sz="1800" i="1" dirty="0">
                <a:latin typeface="Baskerville" panose="02020502070401020303"/>
              </a:rPr>
              <a:t>Doing well by doing good</a:t>
            </a:r>
            <a:r>
              <a:rPr lang="en-US" altLang="zh-CN" sz="1800" dirty="0">
                <a:latin typeface="Baskerville" panose="02020502070401020303"/>
              </a:rPr>
              <a:t>”?</a:t>
            </a:r>
            <a:br>
              <a:rPr lang="en-US" altLang="zh-CN" sz="1800" dirty="0">
                <a:latin typeface="Baskerville" panose="02020502070401020303"/>
              </a:rPr>
            </a:br>
            <a:r>
              <a:rPr lang="en-US" altLang="zh-CN" sz="1600" dirty="0">
                <a:latin typeface="Baskerville" panose="02020502070401020303"/>
              </a:rPr>
              <a:t>ESG is broad and amorphous, notoriously hard to define! And making a better world is not a common business rationale. </a:t>
            </a:r>
          </a:p>
          <a:p>
            <a:endParaRPr lang="en-US" altLang="zh-CN" sz="1800" dirty="0">
              <a:latin typeface="Baskerville" panose="02020502070401020303"/>
            </a:endParaRPr>
          </a:p>
          <a:p>
            <a:pPr marL="285750" indent="-285750">
              <a:buFont typeface="Arial" panose="020B0604020202020204" pitchFamily="34" charset="0"/>
              <a:buChar char="•"/>
            </a:pPr>
            <a:r>
              <a:rPr lang="en-US" altLang="zh-CN" sz="1800" dirty="0">
                <a:latin typeface="Baskerville" panose="02020502070401020303"/>
              </a:rPr>
              <a:t>“</a:t>
            </a:r>
            <a:r>
              <a:rPr lang="en-US" altLang="zh-CN" sz="1800" i="1" dirty="0">
                <a:latin typeface="Baskerville" panose="02020502070401020303"/>
              </a:rPr>
              <a:t>ESG isn’t about doing good for good’s sake; it’s about recognizing what customers really want and turning that into a strategy that </a:t>
            </a:r>
            <a:r>
              <a:rPr lang="en-US" altLang="zh-CN" sz="1800" b="1" i="1" dirty="0">
                <a:latin typeface="Baskerville" panose="02020502070401020303"/>
              </a:rPr>
              <a:t>creates tangible value</a:t>
            </a:r>
            <a:r>
              <a:rPr lang="en-US" altLang="zh-CN" sz="1800" dirty="0">
                <a:latin typeface="Baskerville" panose="02020502070401020303"/>
              </a:rPr>
              <a:t>.” </a:t>
            </a:r>
            <a:br>
              <a:rPr lang="en-US" altLang="zh-CN" sz="1800" dirty="0">
                <a:latin typeface="Baskerville" panose="02020502070401020303"/>
              </a:rPr>
            </a:br>
            <a:r>
              <a:rPr lang="en-US" altLang="zh-CN" dirty="0">
                <a:latin typeface="Baskerville" panose="02020502070401020303"/>
              </a:rPr>
              <a:t>(source: </a:t>
            </a:r>
            <a:r>
              <a:rPr lang="en-US" altLang="zh-CN" dirty="0">
                <a:latin typeface="Baskerville" panose="02020502070401020303"/>
                <a:hlinkClick r:id="rId3"/>
              </a:rPr>
              <a:t>https://www.bain.com/insights/esg-investing-global-private-equity-report-2021/</a:t>
            </a:r>
            <a:r>
              <a:rPr lang="en-US" altLang="zh-CN" dirty="0">
                <a:latin typeface="Baskerville" panose="02020502070401020303"/>
              </a:rPr>
              <a:t>)</a:t>
            </a:r>
            <a:r>
              <a:rPr lang="en-US" altLang="zh-CN" sz="1800" dirty="0">
                <a:latin typeface="Baskerville" panose="02020502070401020303"/>
              </a:rPr>
              <a:t/>
            </a:r>
            <a:br>
              <a:rPr lang="en-US" altLang="zh-CN" sz="1800" dirty="0">
                <a:latin typeface="Baskerville" panose="02020502070401020303"/>
              </a:rPr>
            </a:br>
            <a:endParaRPr lang="en-US" altLang="zh-CN" sz="1800" dirty="0">
              <a:latin typeface="Baskerville" panose="02020502070401020303"/>
            </a:endParaRPr>
          </a:p>
        </p:txBody>
      </p:sp>
      <p:pic>
        <p:nvPicPr>
          <p:cNvPr id="4" name="Google Shape;333;p54">
            <a:extLst>
              <a:ext uri="{FF2B5EF4-FFF2-40B4-BE49-F238E27FC236}">
                <a16:creationId xmlns:a16="http://schemas.microsoft.com/office/drawing/2014/main" id="{C26418CB-5FA0-6640-BE49-67493FFDE154}"/>
              </a:ext>
            </a:extLst>
          </p:cNvPr>
          <p:cNvPicPr preferRelativeResize="0"/>
          <p:nvPr/>
        </p:nvPicPr>
        <p:blipFill rotWithShape="1">
          <a:blip r:embed="rId4">
            <a:alphaModFix/>
          </a:blip>
          <a:srcRect/>
          <a:stretch/>
        </p:blipFill>
        <p:spPr>
          <a:xfrm>
            <a:off x="4629509" y="1506602"/>
            <a:ext cx="4372400" cy="2559171"/>
          </a:xfrm>
          <a:prstGeom prst="rect">
            <a:avLst/>
          </a:prstGeom>
          <a:noFill/>
          <a:ln>
            <a:noFill/>
          </a:ln>
        </p:spPr>
      </p:pic>
      <p:sp>
        <p:nvSpPr>
          <p:cNvPr id="3" name="TextBox 2"/>
          <p:cNvSpPr txBox="1"/>
          <p:nvPr/>
        </p:nvSpPr>
        <p:spPr>
          <a:xfrm>
            <a:off x="4297802" y="4716146"/>
            <a:ext cx="4846198" cy="430887"/>
          </a:xfrm>
          <a:prstGeom prst="rect">
            <a:avLst/>
          </a:prstGeom>
          <a:noFill/>
        </p:spPr>
        <p:txBody>
          <a:bodyPr wrap="none" rtlCol="0">
            <a:spAutoFit/>
          </a:bodyPr>
          <a:lstStyle/>
          <a:p>
            <a:r>
              <a:rPr lang="en-US" sz="1100" dirty="0">
                <a:latin typeface="Baskerville Old Face" panose="02020602080505020303" pitchFamily="18" charset="0"/>
              </a:rPr>
              <a:t>© source unknown. All rights reserved. This content is excluded from our Creative </a:t>
            </a:r>
            <a:endParaRPr lang="en-US" sz="1100" dirty="0" smtClean="0">
              <a:latin typeface="Baskerville Old Face" panose="02020602080505020303" pitchFamily="18" charset="0"/>
            </a:endParaRPr>
          </a:p>
          <a:p>
            <a:r>
              <a:rPr lang="en-US" sz="1100" dirty="0" smtClean="0">
                <a:latin typeface="Baskerville Old Face" panose="02020602080505020303" pitchFamily="18" charset="0"/>
              </a:rPr>
              <a:t>Commons </a:t>
            </a:r>
            <a:r>
              <a:rPr lang="en-US" sz="1100" dirty="0">
                <a:latin typeface="Baskerville Old Face" panose="02020602080505020303" pitchFamily="18" charset="0"/>
              </a:rPr>
              <a:t>license. For more information, see </a:t>
            </a:r>
            <a:r>
              <a:rPr lang="en-US" sz="1100" dirty="0">
                <a:latin typeface="Baskerville Old Face" panose="02020602080505020303" pitchFamily="18" charset="0"/>
                <a:hlinkClick r:id="rId5"/>
              </a:rPr>
              <a:t>https://ocw.mit.edu/help/faq-fair-use</a:t>
            </a:r>
            <a:r>
              <a:rPr lang="en-US" sz="1100" dirty="0" smtClean="0">
                <a:latin typeface="Baskerville Old Face" panose="02020602080505020303" pitchFamily="18" charset="0"/>
                <a:hlinkClick r:id="rId5"/>
              </a:rPr>
              <a:t>/</a:t>
            </a:r>
            <a:r>
              <a:rPr lang="en-US" sz="1100" dirty="0" smtClean="0">
                <a:latin typeface="Baskerville Old Face" panose="02020602080505020303" pitchFamily="18" charset="0"/>
              </a:rPr>
              <a:t>.</a:t>
            </a:r>
            <a:endParaRPr lang="en-US" sz="1100" dirty="0">
              <a:latin typeface="Baskerville Old Face" panose="02020602080505020303" pitchFamily="18" charset="0"/>
            </a:endParaRPr>
          </a:p>
        </p:txBody>
      </p:sp>
    </p:spTree>
    <p:extLst>
      <p:ext uri="{BB962C8B-B14F-4D97-AF65-F5344CB8AC3E}">
        <p14:creationId xmlns:p14="http://schemas.microsoft.com/office/powerpoint/2010/main" val="268470003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dirty="0">
                <a:solidFill>
                  <a:srgbClr val="1B4453"/>
                </a:solidFill>
                <a:latin typeface="Eurostile" panose="020B0504020202050204" pitchFamily="34" charset="77"/>
              </a:rPr>
              <a:t>The Role of ESG in PE Investment</a:t>
            </a:r>
            <a:endParaRPr dirty="0">
              <a:solidFill>
                <a:srgbClr val="1B4453"/>
              </a:solidFill>
              <a:latin typeface="Eurostile" panose="020B0504020202050204" pitchFamily="34" charset="77"/>
            </a:endParaRPr>
          </a:p>
        </p:txBody>
      </p:sp>
      <p:sp>
        <p:nvSpPr>
          <p:cNvPr id="2" name="Rectangle 1">
            <a:extLst>
              <a:ext uri="{FF2B5EF4-FFF2-40B4-BE49-F238E27FC236}">
                <a16:creationId xmlns:a16="http://schemas.microsoft.com/office/drawing/2014/main" id="{6E3B3744-D7DA-CB4F-9904-9E5D93CD7E1E}"/>
              </a:ext>
            </a:extLst>
          </p:cNvPr>
          <p:cNvSpPr/>
          <p:nvPr/>
        </p:nvSpPr>
        <p:spPr>
          <a:xfrm>
            <a:off x="449826" y="947244"/>
            <a:ext cx="4674910" cy="3908762"/>
          </a:xfrm>
          <a:prstGeom prst="rect">
            <a:avLst/>
          </a:prstGeom>
        </p:spPr>
        <p:txBody>
          <a:bodyPr wrap="square">
            <a:spAutoFit/>
          </a:bodyPr>
          <a:lstStyle/>
          <a:p>
            <a:r>
              <a:rPr lang="en-US" altLang="zh-CN" sz="1600" u="sng" dirty="0">
                <a:latin typeface="Baskerville" panose="02020502070401020303"/>
              </a:rPr>
              <a:t>“Carrots”: Value Creation.</a:t>
            </a:r>
          </a:p>
          <a:p>
            <a:endParaRPr lang="en-US" altLang="zh-CN" sz="1600" u="sng" dirty="0">
              <a:latin typeface="Baskerville" panose="02020502070401020303"/>
            </a:endParaRPr>
          </a:p>
          <a:p>
            <a:pPr marL="285750" indent="-285750">
              <a:buFont typeface="Arial" panose="020B0604020202020204" pitchFamily="34" charset="0"/>
              <a:buChar char="•"/>
            </a:pPr>
            <a:r>
              <a:rPr lang="en-US" altLang="zh-CN" b="1" dirty="0">
                <a:latin typeface="Baskerville" panose="02020502070401020303"/>
              </a:rPr>
              <a:t>Customer</a:t>
            </a:r>
            <a:r>
              <a:rPr lang="en-US" altLang="zh-CN" dirty="0">
                <a:latin typeface="Baskerville" panose="02020502070401020303"/>
              </a:rPr>
              <a:t>: Grab market share.</a:t>
            </a:r>
            <a:br>
              <a:rPr lang="en-US" altLang="zh-CN" dirty="0">
                <a:latin typeface="Baskerville" panose="02020502070401020303"/>
              </a:rPr>
            </a:br>
            <a:r>
              <a:rPr lang="en-US" altLang="zh-CN" dirty="0">
                <a:latin typeface="Baskerville" panose="02020502070401020303"/>
              </a:rPr>
              <a:t>79% are changing preferences based on sustainability. Differentiation.</a:t>
            </a:r>
            <a:br>
              <a:rPr lang="en-US" altLang="zh-CN" dirty="0">
                <a:latin typeface="Baskerville" panose="02020502070401020303"/>
              </a:rPr>
            </a:br>
            <a:endParaRPr lang="en-US" altLang="zh-CN" dirty="0">
              <a:latin typeface="Baskerville" panose="02020502070401020303"/>
            </a:endParaRPr>
          </a:p>
          <a:p>
            <a:pPr marL="285750" indent="-285750">
              <a:buFont typeface="Arial" panose="020B0604020202020204" pitchFamily="34" charset="0"/>
              <a:buChar char="•"/>
            </a:pPr>
            <a:r>
              <a:rPr lang="en-US" altLang="zh-CN" b="1" dirty="0">
                <a:latin typeface="Baskerville" panose="02020502070401020303"/>
              </a:rPr>
              <a:t>Employee</a:t>
            </a:r>
            <a:r>
              <a:rPr lang="en-US" altLang="zh-CN" dirty="0">
                <a:latin typeface="Baskerville" panose="02020502070401020303"/>
              </a:rPr>
              <a:t>: Attract talent + loyalty.</a:t>
            </a:r>
            <a:br>
              <a:rPr lang="en-US" altLang="zh-CN" dirty="0">
                <a:latin typeface="Baskerville" panose="02020502070401020303"/>
              </a:rPr>
            </a:br>
            <a:r>
              <a:rPr lang="en-US" altLang="zh-CN" dirty="0">
                <a:latin typeface="Baskerville" panose="02020502070401020303"/>
              </a:rPr>
              <a:t>61% believe sustainability is mandatory and nearly 50% only work for a company with sustainable business practices.</a:t>
            </a:r>
            <a:br>
              <a:rPr lang="en-US" altLang="zh-CN" dirty="0">
                <a:latin typeface="Baskerville" panose="02020502070401020303"/>
              </a:rPr>
            </a:br>
            <a:endParaRPr lang="en-US" altLang="zh-CN" dirty="0">
              <a:latin typeface="Baskerville" panose="02020502070401020303"/>
            </a:endParaRPr>
          </a:p>
          <a:p>
            <a:pPr marL="285750" indent="-285750">
              <a:buFont typeface="Arial" panose="020B0604020202020204" pitchFamily="34" charset="0"/>
              <a:buChar char="•"/>
            </a:pPr>
            <a:r>
              <a:rPr lang="en-US" altLang="zh-CN" b="1" dirty="0">
                <a:latin typeface="Baskerville" panose="02020502070401020303"/>
              </a:rPr>
              <a:t>Limited Partner (LP): </a:t>
            </a:r>
            <a:r>
              <a:rPr lang="en-US" altLang="zh-CN" dirty="0">
                <a:latin typeface="Baskerville" panose="02020502070401020303"/>
              </a:rPr>
              <a:t>Get (cheaper) capital.</a:t>
            </a:r>
            <a:r>
              <a:rPr lang="en-US" altLang="zh-CN" b="1" dirty="0">
                <a:latin typeface="Baskerville" panose="02020502070401020303"/>
              </a:rPr>
              <a:t/>
            </a:r>
            <a:br>
              <a:rPr lang="en-US" altLang="zh-CN" b="1" dirty="0">
                <a:latin typeface="Baskerville" panose="02020502070401020303"/>
              </a:rPr>
            </a:br>
            <a:r>
              <a:rPr lang="en-US" altLang="zh-CN" dirty="0">
                <a:latin typeface="Baskerville" panose="02020502070401020303"/>
              </a:rPr>
              <a:t>Financial world views ESG = less risky. 88% of LPs globally use ESG performance indicators in making investment decisions. Can lower cost of capital.</a:t>
            </a:r>
            <a:r>
              <a:rPr lang="en-US" altLang="zh-CN" sz="1600" dirty="0">
                <a:latin typeface="Baskerville" panose="02020502070401020303"/>
              </a:rPr>
              <a:t/>
            </a:r>
            <a:br>
              <a:rPr lang="en-US" altLang="zh-CN" sz="1600" dirty="0">
                <a:latin typeface="Baskerville" panose="02020502070401020303"/>
              </a:rPr>
            </a:br>
            <a:endParaRPr lang="en-US" altLang="zh-CN" sz="1600" dirty="0">
              <a:latin typeface="Baskerville" panose="02020502070401020303"/>
            </a:endParaRPr>
          </a:p>
          <a:p>
            <a:pPr marL="285750" indent="-285750">
              <a:buFont typeface="Arial" panose="020B0604020202020204" pitchFamily="34" charset="0"/>
              <a:buChar char="•"/>
            </a:pPr>
            <a:endParaRPr lang="en-US" altLang="zh-CN" sz="1800" dirty="0">
              <a:latin typeface="Baskerville" panose="02020502070401020303"/>
            </a:endParaRPr>
          </a:p>
        </p:txBody>
      </p:sp>
      <p:pic>
        <p:nvPicPr>
          <p:cNvPr id="7" name="Picture 6">
            <a:extLst>
              <a:ext uri="{FF2B5EF4-FFF2-40B4-BE49-F238E27FC236}">
                <a16:creationId xmlns:a16="http://schemas.microsoft.com/office/drawing/2014/main" id="{AE92E253-248B-431B-90D1-B52DD7885FD6}"/>
              </a:ext>
            </a:extLst>
          </p:cNvPr>
          <p:cNvPicPr>
            <a:picLocks noChangeAspect="1"/>
          </p:cNvPicPr>
          <p:nvPr/>
        </p:nvPicPr>
        <p:blipFill>
          <a:blip r:embed="rId3"/>
          <a:stretch>
            <a:fillRect/>
          </a:stretch>
        </p:blipFill>
        <p:spPr>
          <a:xfrm>
            <a:off x="5360100" y="947244"/>
            <a:ext cx="3568888" cy="1569946"/>
          </a:xfrm>
          <a:prstGeom prst="rect">
            <a:avLst/>
          </a:prstGeom>
        </p:spPr>
      </p:pic>
      <p:pic>
        <p:nvPicPr>
          <p:cNvPr id="5" name="Picture 4">
            <a:extLst>
              <a:ext uri="{FF2B5EF4-FFF2-40B4-BE49-F238E27FC236}">
                <a16:creationId xmlns:a16="http://schemas.microsoft.com/office/drawing/2014/main" id="{FDC4A667-BFD9-4CD0-A963-19A7CE031C60}"/>
              </a:ext>
            </a:extLst>
          </p:cNvPr>
          <p:cNvPicPr>
            <a:picLocks noChangeAspect="1"/>
          </p:cNvPicPr>
          <p:nvPr/>
        </p:nvPicPr>
        <p:blipFill>
          <a:blip r:embed="rId4"/>
          <a:stretch>
            <a:fillRect/>
          </a:stretch>
        </p:blipFill>
        <p:spPr>
          <a:xfrm>
            <a:off x="5360100" y="2571750"/>
            <a:ext cx="3579735" cy="2451124"/>
          </a:xfrm>
          <a:prstGeom prst="rect">
            <a:avLst/>
          </a:prstGeom>
        </p:spPr>
      </p:pic>
      <p:sp>
        <p:nvSpPr>
          <p:cNvPr id="3" name="TextBox 2"/>
          <p:cNvSpPr txBox="1"/>
          <p:nvPr/>
        </p:nvSpPr>
        <p:spPr>
          <a:xfrm>
            <a:off x="5915025" y="24573"/>
            <a:ext cx="3228975" cy="769441"/>
          </a:xfrm>
          <a:prstGeom prst="rect">
            <a:avLst/>
          </a:prstGeom>
          <a:noFill/>
        </p:spPr>
        <p:txBody>
          <a:bodyPr wrap="square" rtlCol="0">
            <a:spAutoFit/>
          </a:bodyPr>
          <a:lstStyle/>
          <a:p>
            <a:r>
              <a:rPr lang="en-US" sz="1100" dirty="0" smtClean="0">
                <a:latin typeface="Baskerville Old Face" panose="02020602080505020303" pitchFamily="18" charset="0"/>
              </a:rPr>
              <a:t>Top graphic © </a:t>
            </a:r>
            <a:r>
              <a:rPr lang="en-US" sz="1100" dirty="0" err="1" smtClean="0">
                <a:latin typeface="Baskerville Old Face" panose="02020602080505020303" pitchFamily="18" charset="0"/>
              </a:rPr>
              <a:t>EcoVadis</a:t>
            </a:r>
            <a:r>
              <a:rPr lang="en-US" sz="1100" dirty="0" smtClean="0">
                <a:latin typeface="Baskerville Old Face" panose="02020602080505020303" pitchFamily="18" charset="0"/>
              </a:rPr>
              <a:t>; bottom graphic © Bain </a:t>
            </a:r>
            <a:r>
              <a:rPr lang="en-US" sz="1100" dirty="0">
                <a:latin typeface="Baskerville Old Face" panose="02020602080505020303" pitchFamily="18" charset="0"/>
              </a:rPr>
              <a:t>&amp; Co.. All rights reserved. This content is excluded from our Creative Commons license. For more information, see </a:t>
            </a:r>
            <a:r>
              <a:rPr lang="en-US" sz="1100" dirty="0">
                <a:latin typeface="Baskerville Old Face" panose="02020602080505020303" pitchFamily="18" charset="0"/>
                <a:hlinkClick r:id="rId5"/>
              </a:rPr>
              <a:t>https://ocw.mit.edu/help/faq-fair-use</a:t>
            </a:r>
            <a:r>
              <a:rPr lang="en-US" sz="1100" dirty="0" smtClean="0">
                <a:latin typeface="Baskerville Old Face" panose="02020602080505020303" pitchFamily="18" charset="0"/>
                <a:hlinkClick r:id="rId5"/>
              </a:rPr>
              <a:t>/</a:t>
            </a:r>
            <a:r>
              <a:rPr lang="en-US" sz="1100" dirty="0" smtClean="0">
                <a:latin typeface="Baskerville Old Face" panose="02020602080505020303" pitchFamily="18" charset="0"/>
              </a:rPr>
              <a:t>.</a:t>
            </a:r>
            <a:endParaRPr lang="en-US" sz="1100" dirty="0">
              <a:latin typeface="Baskerville Old Face" panose="02020602080505020303" pitchFamily="18" charset="0"/>
            </a:endParaRPr>
          </a:p>
        </p:txBody>
      </p:sp>
    </p:spTree>
    <p:extLst>
      <p:ext uri="{BB962C8B-B14F-4D97-AF65-F5344CB8AC3E}">
        <p14:creationId xmlns:p14="http://schemas.microsoft.com/office/powerpoint/2010/main" val="365295557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altLang="zh-CN" dirty="0">
                <a:solidFill>
                  <a:srgbClr val="1B4453"/>
                </a:solidFill>
                <a:latin typeface="Eurostile" panose="020B0504020202050204" pitchFamily="34" charset="77"/>
              </a:rPr>
              <a:t>CBRE Report: REPE’s focus on ESG</a:t>
            </a:r>
            <a:endParaRPr dirty="0">
              <a:solidFill>
                <a:srgbClr val="1B4453"/>
              </a:solidFill>
              <a:latin typeface="Eurostile" panose="020B0504020202050204" pitchFamily="34" charset="77"/>
            </a:endParaRPr>
          </a:p>
        </p:txBody>
      </p:sp>
      <p:sp>
        <p:nvSpPr>
          <p:cNvPr id="4" name="Rectangle 3">
            <a:extLst>
              <a:ext uri="{FF2B5EF4-FFF2-40B4-BE49-F238E27FC236}">
                <a16:creationId xmlns:a16="http://schemas.microsoft.com/office/drawing/2014/main" id="{C8087022-4438-4DCE-BEE1-98DB32A3EFAB}"/>
              </a:ext>
            </a:extLst>
          </p:cNvPr>
          <p:cNvSpPr/>
          <p:nvPr/>
        </p:nvSpPr>
        <p:spPr>
          <a:xfrm>
            <a:off x="293622" y="967631"/>
            <a:ext cx="7162045" cy="584775"/>
          </a:xfrm>
          <a:prstGeom prst="rect">
            <a:avLst/>
          </a:prstGeom>
        </p:spPr>
        <p:txBody>
          <a:bodyPr wrap="square">
            <a:spAutoFit/>
          </a:bodyPr>
          <a:lstStyle/>
          <a:p>
            <a:pPr marL="285750" lvl="8" indent="-285750">
              <a:buFont typeface="Arial" panose="020B0604020202020204" pitchFamily="34" charset="0"/>
              <a:buChar char="•"/>
            </a:pPr>
            <a:r>
              <a:rPr lang="en-US" sz="1600" dirty="0">
                <a:latin typeface="Baskerville"/>
              </a:rPr>
              <a:t>60% of respondents to CBRE’s 2021 Global Investor Intentions Survey stated that they have already adopted ESG criteria as part of investment strategies. </a:t>
            </a:r>
          </a:p>
        </p:txBody>
      </p:sp>
      <p:sp>
        <p:nvSpPr>
          <p:cNvPr id="5" name="TextBox 4">
            <a:extLst>
              <a:ext uri="{FF2B5EF4-FFF2-40B4-BE49-F238E27FC236}">
                <a16:creationId xmlns:a16="http://schemas.microsoft.com/office/drawing/2014/main" id="{D918343A-4951-4B76-A939-DBADD1269B72}"/>
              </a:ext>
            </a:extLst>
          </p:cNvPr>
          <p:cNvSpPr txBox="1"/>
          <p:nvPr/>
        </p:nvSpPr>
        <p:spPr>
          <a:xfrm>
            <a:off x="2383917" y="4775148"/>
            <a:ext cx="6639959" cy="400110"/>
          </a:xfrm>
          <a:prstGeom prst="rect">
            <a:avLst/>
          </a:prstGeom>
          <a:noFill/>
        </p:spPr>
        <p:txBody>
          <a:bodyPr wrap="none" rtlCol="0">
            <a:spAutoFit/>
          </a:bodyPr>
          <a:lstStyle/>
          <a:p>
            <a:r>
              <a:rPr lang="en-US" altLang="zh-CN" sz="1000" dirty="0">
                <a:latin typeface="Baskerville" panose="02020502070401020303"/>
              </a:rPr>
              <a:t>(Source: Chen Zhao’s MSRED thesis,</a:t>
            </a:r>
            <a:r>
              <a:rPr lang="zh-CN" altLang="en-US" sz="1000" dirty="0">
                <a:latin typeface="Baskerville" panose="02020502070401020303"/>
              </a:rPr>
              <a:t> </a:t>
            </a:r>
            <a:r>
              <a:rPr lang="en-US" altLang="zh-CN" sz="1000" dirty="0">
                <a:latin typeface="Baskerville" panose="02020502070401020303"/>
              </a:rPr>
              <a:t>2022</a:t>
            </a:r>
            <a:r>
              <a:rPr lang="en-US" altLang="zh-CN" sz="1000" dirty="0" smtClean="0">
                <a:latin typeface="Baskerville" panose="02020502070401020303"/>
              </a:rPr>
              <a:t>). </a:t>
            </a:r>
            <a:r>
              <a:rPr lang="en-US" altLang="zh-CN" sz="1000" dirty="0">
                <a:latin typeface="Baskerville" panose="02020502070401020303"/>
              </a:rPr>
              <a:t>Logo © CBRE. All rights reserved. This content is excluded from our </a:t>
            </a:r>
            <a:endParaRPr lang="en-US" altLang="zh-CN" sz="1000" dirty="0" smtClean="0">
              <a:latin typeface="Baskerville" panose="02020502070401020303"/>
            </a:endParaRPr>
          </a:p>
          <a:p>
            <a:r>
              <a:rPr lang="en-US" altLang="zh-CN" sz="1000" dirty="0" smtClean="0">
                <a:latin typeface="Baskerville" panose="02020502070401020303"/>
              </a:rPr>
              <a:t>Creative </a:t>
            </a:r>
            <a:r>
              <a:rPr lang="en-US" altLang="zh-CN" sz="1000" dirty="0">
                <a:latin typeface="Baskerville" panose="02020502070401020303"/>
              </a:rPr>
              <a:t>Commons license. For more information, see </a:t>
            </a:r>
            <a:r>
              <a:rPr lang="en-US" altLang="zh-CN" sz="1000" dirty="0">
                <a:latin typeface="Baskerville" panose="02020502070401020303"/>
                <a:hlinkClick r:id="rId3"/>
              </a:rPr>
              <a:t>https://ocw.mit.edu/help/faq-fair-use</a:t>
            </a:r>
            <a:r>
              <a:rPr lang="en-US" altLang="zh-CN" sz="1000" dirty="0" smtClean="0">
                <a:latin typeface="Baskerville" panose="02020502070401020303"/>
                <a:hlinkClick r:id="rId3"/>
              </a:rPr>
              <a:t>/</a:t>
            </a:r>
            <a:r>
              <a:rPr lang="en-US" altLang="zh-CN" sz="1000" dirty="0" smtClean="0">
                <a:latin typeface="Baskerville" panose="02020502070401020303"/>
              </a:rPr>
              <a:t>.</a:t>
            </a:r>
            <a:endParaRPr lang="zh-CN" altLang="en-US" sz="1000" dirty="0">
              <a:latin typeface="Baskerville" panose="02020502070401020303"/>
            </a:endParaRPr>
          </a:p>
        </p:txBody>
      </p:sp>
      <p:pic>
        <p:nvPicPr>
          <p:cNvPr id="1026" name="Picture 2" descr="CBRE Investment Management - The Defined Contribution Investment Forum">
            <a:extLst>
              <a:ext uri="{FF2B5EF4-FFF2-40B4-BE49-F238E27FC236}">
                <a16:creationId xmlns:a16="http://schemas.microsoft.com/office/drawing/2014/main" id="{B95F2576-A3A4-4F79-8C99-CD2277BBA9B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5497" b="35497"/>
          <a:stretch/>
        </p:blipFill>
        <p:spPr bwMode="auto">
          <a:xfrm>
            <a:off x="376404" y="2033548"/>
            <a:ext cx="3069043" cy="5726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61596E63-8D60-4402-A20E-BEF74D9A5F6F}"/>
              </a:ext>
            </a:extLst>
          </p:cNvPr>
          <p:cNvSpPr txBox="1"/>
          <p:nvPr/>
        </p:nvSpPr>
        <p:spPr>
          <a:xfrm>
            <a:off x="4135207" y="1879252"/>
            <a:ext cx="4678052" cy="1384995"/>
          </a:xfrm>
          <a:prstGeom prst="rect">
            <a:avLst/>
          </a:prstGeom>
          <a:noFill/>
          <a:ln>
            <a:solidFill>
              <a:schemeClr val="accent2"/>
            </a:solidFill>
          </a:ln>
        </p:spPr>
        <p:txBody>
          <a:bodyPr wrap="square" rtlCol="0">
            <a:spAutoFit/>
          </a:bodyPr>
          <a:lstStyle/>
          <a:p>
            <a:r>
              <a:rPr lang="en-US" altLang="zh-CN" u="sng" dirty="0">
                <a:latin typeface="Baskerville" panose="02020502070401020303"/>
              </a:rPr>
              <a:t>Due Diligence: </a:t>
            </a:r>
          </a:p>
          <a:p>
            <a:pPr marL="342900" indent="-342900">
              <a:buAutoNum type="arabicParenBoth"/>
            </a:pPr>
            <a:r>
              <a:rPr lang="en-US" altLang="zh-CN" b="1" dirty="0">
                <a:latin typeface="Baskerville" panose="02020502070401020303"/>
              </a:rPr>
              <a:t>Questionnaire</a:t>
            </a:r>
            <a:r>
              <a:rPr lang="en-US" altLang="zh-CN" dirty="0">
                <a:latin typeface="Baskerville" panose="02020502070401020303"/>
              </a:rPr>
              <a:t> asking transaction team to fill in environment related information (Energy, Carbon Footprint, Pollution, etc.)</a:t>
            </a:r>
          </a:p>
          <a:p>
            <a:pPr marL="342900" indent="-342900">
              <a:buAutoNum type="arabicParenBoth"/>
            </a:pPr>
            <a:r>
              <a:rPr lang="en-US" altLang="zh-CN" dirty="0">
                <a:latin typeface="Baskerville" panose="02020502070401020303"/>
              </a:rPr>
              <a:t>ESG team to run the </a:t>
            </a:r>
            <a:r>
              <a:rPr lang="en-US" altLang="zh-CN" b="1" dirty="0">
                <a:latin typeface="Baskerville" panose="02020502070401020303"/>
              </a:rPr>
              <a:t>CREEM</a:t>
            </a:r>
            <a:r>
              <a:rPr lang="en-US" altLang="zh-CN" dirty="0">
                <a:latin typeface="Baskerville" panose="02020502070401020303"/>
              </a:rPr>
              <a:t> model for carbon</a:t>
            </a:r>
          </a:p>
          <a:p>
            <a:pPr marL="342900" indent="-342900">
              <a:buAutoNum type="arabicParenBoth"/>
            </a:pPr>
            <a:r>
              <a:rPr lang="en-US" altLang="zh-CN" dirty="0">
                <a:latin typeface="Baskerville" panose="02020502070401020303"/>
              </a:rPr>
              <a:t>Benchmark against </a:t>
            </a:r>
            <a:r>
              <a:rPr lang="en-US" altLang="zh-CN" b="1" dirty="0">
                <a:latin typeface="Baskerville" panose="02020502070401020303"/>
              </a:rPr>
              <a:t>GRESB</a:t>
            </a:r>
            <a:r>
              <a:rPr lang="en-US" altLang="zh-CN" dirty="0">
                <a:latin typeface="Baskerville" panose="02020502070401020303"/>
              </a:rPr>
              <a:t> results for energy intensity</a:t>
            </a:r>
            <a:endParaRPr lang="zh-CN" altLang="en-US" dirty="0">
              <a:latin typeface="Baskerville" panose="02020502070401020303"/>
            </a:endParaRPr>
          </a:p>
        </p:txBody>
      </p:sp>
      <p:sp>
        <p:nvSpPr>
          <p:cNvPr id="8" name="TextBox 7">
            <a:extLst>
              <a:ext uri="{FF2B5EF4-FFF2-40B4-BE49-F238E27FC236}">
                <a16:creationId xmlns:a16="http://schemas.microsoft.com/office/drawing/2014/main" id="{F97DC98A-B49F-4107-95B2-D2046D829835}"/>
              </a:ext>
            </a:extLst>
          </p:cNvPr>
          <p:cNvSpPr txBox="1"/>
          <p:nvPr/>
        </p:nvSpPr>
        <p:spPr>
          <a:xfrm>
            <a:off x="183696" y="3463417"/>
            <a:ext cx="3828943" cy="1169551"/>
          </a:xfrm>
          <a:prstGeom prst="rect">
            <a:avLst/>
          </a:prstGeom>
          <a:noFill/>
          <a:ln>
            <a:solidFill>
              <a:schemeClr val="tx1"/>
            </a:solidFill>
          </a:ln>
        </p:spPr>
        <p:txBody>
          <a:bodyPr wrap="square" rtlCol="0">
            <a:spAutoFit/>
          </a:bodyPr>
          <a:lstStyle/>
          <a:p>
            <a:r>
              <a:rPr lang="en-US" altLang="zh-CN" u="sng" dirty="0">
                <a:latin typeface="Baskerville" panose="02020502070401020303"/>
              </a:rPr>
              <a:t>Acquisition</a:t>
            </a:r>
            <a:r>
              <a:rPr lang="en-US" altLang="zh-CN" dirty="0">
                <a:latin typeface="Baskerville" panose="02020502070401020303"/>
              </a:rPr>
              <a:t>: </a:t>
            </a:r>
          </a:p>
          <a:p>
            <a:pPr marL="342900" indent="-342900">
              <a:buAutoNum type="arabicParenBoth"/>
            </a:pPr>
            <a:r>
              <a:rPr lang="en-US" altLang="zh-CN" dirty="0">
                <a:latin typeface="Baskerville" panose="02020502070401020303"/>
              </a:rPr>
              <a:t>One slide on ESG in the </a:t>
            </a:r>
            <a:r>
              <a:rPr lang="en-US" altLang="zh-CN" b="1" dirty="0">
                <a:latin typeface="Baskerville" panose="02020502070401020303"/>
              </a:rPr>
              <a:t>investment memo</a:t>
            </a:r>
            <a:r>
              <a:rPr lang="en-US" altLang="zh-CN" dirty="0">
                <a:latin typeface="Baskerville" panose="02020502070401020303"/>
              </a:rPr>
              <a:t>.</a:t>
            </a:r>
          </a:p>
          <a:p>
            <a:pPr marL="342900" indent="-342900">
              <a:buAutoNum type="arabicParenBoth"/>
            </a:pPr>
            <a:r>
              <a:rPr lang="en-US" altLang="zh-CN" dirty="0">
                <a:latin typeface="Baskerville" panose="02020502070401020303"/>
              </a:rPr>
              <a:t>Prefer certified asset with little </a:t>
            </a:r>
            <a:r>
              <a:rPr lang="en-US" altLang="zh-CN" b="1" dirty="0">
                <a:latin typeface="Baskerville" panose="02020502070401020303"/>
              </a:rPr>
              <a:t>physical risk</a:t>
            </a:r>
            <a:r>
              <a:rPr lang="en-US" altLang="zh-CN" dirty="0">
                <a:latin typeface="Baskerville" panose="02020502070401020303"/>
              </a:rPr>
              <a:t>.</a:t>
            </a:r>
          </a:p>
          <a:p>
            <a:pPr marL="342900" indent="-342900">
              <a:buAutoNum type="arabicParenBoth"/>
            </a:pPr>
            <a:r>
              <a:rPr lang="en-US" altLang="zh-CN" dirty="0">
                <a:latin typeface="Baskerville" panose="02020502070401020303"/>
              </a:rPr>
              <a:t>Have a grasp of </a:t>
            </a:r>
            <a:r>
              <a:rPr lang="en-US" altLang="zh-CN" b="1" dirty="0">
                <a:latin typeface="Baskerville" panose="02020502070401020303"/>
              </a:rPr>
              <a:t>Capex to mitigate risks</a:t>
            </a:r>
            <a:r>
              <a:rPr lang="en-US" altLang="zh-CN" dirty="0">
                <a:latin typeface="Baskerville" panose="02020502070401020303"/>
              </a:rPr>
              <a:t>.</a:t>
            </a:r>
          </a:p>
        </p:txBody>
      </p:sp>
      <p:sp>
        <p:nvSpPr>
          <p:cNvPr id="9" name="TextBox 8">
            <a:extLst>
              <a:ext uri="{FF2B5EF4-FFF2-40B4-BE49-F238E27FC236}">
                <a16:creationId xmlns:a16="http://schemas.microsoft.com/office/drawing/2014/main" id="{CE85BA64-F072-4D21-9216-81F7C73F108E}"/>
              </a:ext>
            </a:extLst>
          </p:cNvPr>
          <p:cNvSpPr txBox="1"/>
          <p:nvPr/>
        </p:nvSpPr>
        <p:spPr>
          <a:xfrm>
            <a:off x="4135207" y="3463417"/>
            <a:ext cx="4678052" cy="1169551"/>
          </a:xfrm>
          <a:prstGeom prst="rect">
            <a:avLst/>
          </a:prstGeom>
          <a:noFill/>
          <a:ln>
            <a:solidFill>
              <a:schemeClr val="tx1"/>
            </a:solidFill>
          </a:ln>
        </p:spPr>
        <p:txBody>
          <a:bodyPr wrap="square" rtlCol="0">
            <a:spAutoFit/>
          </a:bodyPr>
          <a:lstStyle/>
          <a:p>
            <a:r>
              <a:rPr lang="en-US" altLang="zh-CN" u="sng" dirty="0">
                <a:latin typeface="Baskerville" panose="02020502070401020303"/>
              </a:rPr>
              <a:t>Asset management &amp; Disposition: </a:t>
            </a:r>
          </a:p>
          <a:p>
            <a:pPr marL="342900" indent="-342900">
              <a:buAutoNum type="arabicParenBoth"/>
            </a:pPr>
            <a:r>
              <a:rPr lang="en-US" altLang="zh-CN" b="1" dirty="0">
                <a:latin typeface="Baskerville" panose="02020502070401020303"/>
              </a:rPr>
              <a:t>Decarbonization audits </a:t>
            </a:r>
            <a:r>
              <a:rPr lang="en-US" altLang="zh-CN" dirty="0">
                <a:latin typeface="Baskerville" panose="02020502070401020303"/>
              </a:rPr>
              <a:t>for asset level planning</a:t>
            </a:r>
          </a:p>
          <a:p>
            <a:pPr marL="342900" indent="-342900">
              <a:buAutoNum type="arabicParenBoth"/>
            </a:pPr>
            <a:r>
              <a:rPr lang="en-US" altLang="zh-CN" dirty="0">
                <a:latin typeface="Baskerville" panose="02020502070401020303"/>
              </a:rPr>
              <a:t>Coordinate the timing of retrofits to minimize disruption</a:t>
            </a:r>
          </a:p>
          <a:p>
            <a:pPr marL="342900" indent="-342900">
              <a:buAutoNum type="arabicParenBoth"/>
            </a:pPr>
            <a:r>
              <a:rPr lang="en-US" altLang="zh-CN" dirty="0">
                <a:latin typeface="Baskerville" panose="02020502070401020303"/>
              </a:rPr>
              <a:t>Hold and sell decisions are made with consideration of the </a:t>
            </a:r>
            <a:r>
              <a:rPr lang="en-US" altLang="zh-CN" b="1" dirty="0">
                <a:latin typeface="Baskerville" panose="02020502070401020303"/>
              </a:rPr>
              <a:t>decarbonization Capex </a:t>
            </a:r>
            <a:r>
              <a:rPr lang="en-US" altLang="zh-CN" dirty="0">
                <a:latin typeface="Baskerville" panose="02020502070401020303"/>
              </a:rPr>
              <a:t>required</a:t>
            </a:r>
          </a:p>
        </p:txBody>
      </p:sp>
      <p:sp>
        <p:nvSpPr>
          <p:cNvPr id="6" name="TextBox 5">
            <a:extLst>
              <a:ext uri="{FF2B5EF4-FFF2-40B4-BE49-F238E27FC236}">
                <a16:creationId xmlns:a16="http://schemas.microsoft.com/office/drawing/2014/main" id="{D199D3AD-F3C6-41FE-8B9C-8F93C79E9FD1}"/>
              </a:ext>
            </a:extLst>
          </p:cNvPr>
          <p:cNvSpPr txBox="1"/>
          <p:nvPr/>
        </p:nvSpPr>
        <p:spPr>
          <a:xfrm>
            <a:off x="564274" y="2624201"/>
            <a:ext cx="3349210" cy="646331"/>
          </a:xfrm>
          <a:prstGeom prst="rect">
            <a:avLst/>
          </a:prstGeom>
          <a:noFill/>
        </p:spPr>
        <p:txBody>
          <a:bodyPr wrap="square" rtlCol="0">
            <a:spAutoFit/>
          </a:bodyPr>
          <a:lstStyle/>
          <a:p>
            <a:r>
              <a:rPr lang="en-US" altLang="zh-CN" sz="1200" dirty="0">
                <a:solidFill>
                  <a:schemeClr val="bg2"/>
                </a:solidFill>
                <a:latin typeface="Baskerville" panose="02020502070401020303"/>
              </a:rPr>
              <a:t>Investment benefits of sustainable assets:</a:t>
            </a:r>
          </a:p>
          <a:p>
            <a:r>
              <a:rPr lang="en-US" altLang="zh-CN" sz="1200" dirty="0">
                <a:solidFill>
                  <a:schemeClr val="bg2"/>
                </a:solidFill>
                <a:latin typeface="Baskerville" panose="02020502070401020303"/>
              </a:rPr>
              <a:t>-5% operating cost, +4% occupancy, +5% rental income, +14% sales price, -50bps yield </a:t>
            </a:r>
            <a:endParaRPr lang="zh-CN" altLang="en-US" sz="1200" dirty="0">
              <a:solidFill>
                <a:schemeClr val="bg2"/>
              </a:solidFill>
              <a:latin typeface="Baskerville" panose="02020502070401020303"/>
            </a:endParaRPr>
          </a:p>
        </p:txBody>
      </p:sp>
    </p:spTree>
    <p:extLst>
      <p:ext uri="{BB962C8B-B14F-4D97-AF65-F5344CB8AC3E}">
        <p14:creationId xmlns:p14="http://schemas.microsoft.com/office/powerpoint/2010/main" val="24396742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p:nvPr>
        </p:nvSpPr>
        <p:spPr>
          <a:xfrm>
            <a:off x="311700" y="267604"/>
            <a:ext cx="8520600" cy="572700"/>
          </a:xfrm>
          <a:prstGeom prst="rect">
            <a:avLst/>
          </a:prstGeom>
        </p:spPr>
        <p:txBody>
          <a:bodyPr spcFirstLastPara="1" wrap="square" lIns="91425" tIns="91425" rIns="91425" bIns="91425" anchor="t" anchorCtr="0">
            <a:noAutofit/>
          </a:bodyPr>
          <a:lstStyle/>
          <a:p>
            <a:r>
              <a:rPr lang="en-US" sz="3200" dirty="0">
                <a:solidFill>
                  <a:srgbClr val="993333"/>
                </a:solidFill>
                <a:latin typeface="Baskerville"/>
              </a:rPr>
              <a:t>Out</a:t>
            </a:r>
            <a:r>
              <a:rPr lang="en-US" altLang="zh-CN" sz="3200" dirty="0">
                <a:solidFill>
                  <a:srgbClr val="993333"/>
                </a:solidFill>
                <a:latin typeface="Baskerville"/>
              </a:rPr>
              <a:t>line</a:t>
            </a:r>
            <a:endParaRPr sz="3600" dirty="0">
              <a:latin typeface="Baskerville"/>
            </a:endParaRPr>
          </a:p>
        </p:txBody>
      </p:sp>
      <p:sp>
        <p:nvSpPr>
          <p:cNvPr id="209" name="Google Shape;209;p27"/>
          <p:cNvSpPr txBox="1">
            <a:spLocks noGrp="1"/>
          </p:cNvSpPr>
          <p:nvPr>
            <p:ph type="body" idx="1"/>
          </p:nvPr>
        </p:nvSpPr>
        <p:spPr>
          <a:xfrm>
            <a:off x="311700" y="946300"/>
            <a:ext cx="8520600" cy="3718500"/>
          </a:xfrm>
          <a:prstGeom prst="rect">
            <a:avLst/>
          </a:prstGeom>
        </p:spPr>
        <p:txBody>
          <a:bodyPr spcFirstLastPara="1" wrap="square" lIns="91425" tIns="91425" rIns="91425" bIns="91425" anchor="t" anchorCtr="0">
            <a:noAutofit/>
          </a:bodyPr>
          <a:lstStyle/>
          <a:p>
            <a:pPr>
              <a:lnSpc>
                <a:spcPct val="100000"/>
              </a:lnSpc>
              <a:spcBef>
                <a:spcPts val="600"/>
              </a:spcBef>
            </a:pPr>
            <a:r>
              <a:rPr lang="en-US" altLang="zh-CN" sz="2400" dirty="0">
                <a:solidFill>
                  <a:srgbClr val="9D0405"/>
                </a:solidFill>
                <a:latin typeface="Baskerville"/>
              </a:rPr>
              <a:t>Big</a:t>
            </a:r>
            <a:r>
              <a:rPr lang="zh-CN" altLang="en-US" sz="2400" dirty="0">
                <a:solidFill>
                  <a:srgbClr val="9D0405"/>
                </a:solidFill>
                <a:latin typeface="Baskerville"/>
              </a:rPr>
              <a:t> </a:t>
            </a:r>
            <a:r>
              <a:rPr lang="en-US" altLang="zh-CN" sz="2400" dirty="0">
                <a:solidFill>
                  <a:srgbClr val="9D0405"/>
                </a:solidFill>
                <a:latin typeface="Baskerville"/>
              </a:rPr>
              <a:t>picture:</a:t>
            </a:r>
            <a:r>
              <a:rPr lang="zh-CN" altLang="en-US" sz="2400" dirty="0">
                <a:solidFill>
                  <a:srgbClr val="9D0405"/>
                </a:solidFill>
                <a:latin typeface="Baskerville"/>
              </a:rPr>
              <a:t> </a:t>
            </a:r>
            <a:r>
              <a:rPr lang="en-US" altLang="zh-CN" sz="2400" dirty="0">
                <a:solidFill>
                  <a:srgbClr val="9D0405"/>
                </a:solidFill>
                <a:latin typeface="Baskerville"/>
              </a:rPr>
              <a:t>Sustainable finance + RE</a:t>
            </a:r>
            <a:endParaRPr lang="en-US" sz="2400" dirty="0">
              <a:solidFill>
                <a:srgbClr val="9D0405"/>
              </a:solidFill>
              <a:latin typeface="Baskerville"/>
            </a:endParaRPr>
          </a:p>
          <a:p>
            <a:pPr marL="114308" indent="0">
              <a:lnSpc>
                <a:spcPct val="100000"/>
              </a:lnSpc>
              <a:spcBef>
                <a:spcPts val="600"/>
              </a:spcBef>
              <a:buNone/>
            </a:pPr>
            <a:endParaRPr lang="en-US" sz="2400" dirty="0">
              <a:solidFill>
                <a:schemeClr val="tx1"/>
              </a:solidFill>
              <a:latin typeface="Baskerville"/>
            </a:endParaRPr>
          </a:p>
          <a:p>
            <a:pPr>
              <a:lnSpc>
                <a:spcPct val="100000"/>
              </a:lnSpc>
              <a:spcBef>
                <a:spcPts val="600"/>
              </a:spcBef>
            </a:pPr>
            <a:r>
              <a:rPr lang="en-US" sz="2400" dirty="0">
                <a:solidFill>
                  <a:schemeClr val="tx1"/>
                </a:solidFill>
                <a:latin typeface="Baskerville"/>
              </a:rPr>
              <a:t>Debt: Mortgage markets</a:t>
            </a:r>
          </a:p>
          <a:p>
            <a:pPr lvl="1" indent="-342921">
              <a:lnSpc>
                <a:spcPct val="100000"/>
              </a:lnSpc>
              <a:spcBef>
                <a:spcPts val="600"/>
              </a:spcBef>
              <a:buSzPts val="1800"/>
              <a:buFont typeface="Arial"/>
              <a:buChar char="●"/>
            </a:pPr>
            <a:r>
              <a:rPr lang="en-US" altLang="zh-CN" sz="2000" dirty="0">
                <a:solidFill>
                  <a:schemeClr val="tx1"/>
                </a:solidFill>
                <a:latin typeface="Baskerville"/>
              </a:rPr>
              <a:t>Mortgage</a:t>
            </a:r>
            <a:r>
              <a:rPr lang="zh-CN" altLang="en-US" sz="2000" dirty="0">
                <a:solidFill>
                  <a:schemeClr val="tx1"/>
                </a:solidFill>
                <a:latin typeface="Baskerville"/>
              </a:rPr>
              <a:t> </a:t>
            </a:r>
            <a:r>
              <a:rPr lang="en-US" altLang="zh-CN" sz="2000" dirty="0">
                <a:solidFill>
                  <a:schemeClr val="tx1"/>
                </a:solidFill>
                <a:latin typeface="Baskerville"/>
              </a:rPr>
              <a:t>markets</a:t>
            </a:r>
            <a:r>
              <a:rPr lang="en-US" sz="2000" dirty="0">
                <a:solidFill>
                  <a:schemeClr val="tx1"/>
                </a:solidFill>
                <a:latin typeface="Baskerville"/>
              </a:rPr>
              <a:t> an</a:t>
            </a:r>
            <a:r>
              <a:rPr lang="en-US" altLang="zh-CN" sz="2000" dirty="0">
                <a:solidFill>
                  <a:schemeClr val="tx1"/>
                </a:solidFill>
                <a:latin typeface="Baskerville"/>
              </a:rPr>
              <a:t>d</a:t>
            </a:r>
            <a:r>
              <a:rPr lang="en-US" sz="2000" dirty="0">
                <a:solidFill>
                  <a:schemeClr val="tx1"/>
                </a:solidFill>
                <a:latin typeface="Baskerville"/>
              </a:rPr>
              <a:t> climate risks </a:t>
            </a:r>
            <a:r>
              <a:rPr lang="en-US" altLang="zh-CN" sz="2000" dirty="0">
                <a:solidFill>
                  <a:srgbClr val="9D0405"/>
                </a:solidFill>
                <a:latin typeface="Baskerville"/>
              </a:rPr>
              <a:t>(-)</a:t>
            </a:r>
            <a:r>
              <a:rPr lang="zh-CN" altLang="en-US" sz="2000" dirty="0">
                <a:solidFill>
                  <a:srgbClr val="9D0405"/>
                </a:solidFill>
                <a:latin typeface="Baskerville"/>
              </a:rPr>
              <a:t> </a:t>
            </a:r>
            <a:r>
              <a:rPr lang="en-US" altLang="zh-CN" sz="2000" dirty="0">
                <a:solidFill>
                  <a:schemeClr val="tx1"/>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default</a:t>
            </a:r>
            <a:r>
              <a:rPr lang="zh-CN" altLang="en-US" sz="2000" dirty="0">
                <a:solidFill>
                  <a:schemeClr val="tx1"/>
                </a:solidFill>
                <a:latin typeface="Baskerville"/>
              </a:rPr>
              <a:t> </a:t>
            </a:r>
            <a:r>
              <a:rPr lang="en-US" altLang="zh-CN" sz="2000" dirty="0">
                <a:solidFill>
                  <a:schemeClr val="tx1"/>
                </a:solidFill>
                <a:latin typeface="Baskerville"/>
              </a:rPr>
              <a:t>risk</a:t>
            </a:r>
            <a:r>
              <a:rPr lang="zh-CN" altLang="en-US" sz="2000" dirty="0">
                <a:solidFill>
                  <a:schemeClr val="tx1"/>
                </a:solidFill>
                <a:latin typeface="Baskerville"/>
              </a:rPr>
              <a:t> </a:t>
            </a:r>
            <a:r>
              <a:rPr lang="en-US" altLang="zh-CN" sz="2000" dirty="0">
                <a:solidFill>
                  <a:schemeClr val="tx1"/>
                </a:solidFill>
                <a:latin typeface="Baskerville"/>
              </a:rPr>
              <a:t>and</a:t>
            </a:r>
            <a:r>
              <a:rPr lang="zh-CN" altLang="en-US" sz="2000" dirty="0">
                <a:solidFill>
                  <a:schemeClr val="tx1"/>
                </a:solidFill>
                <a:latin typeface="Baskerville"/>
              </a:rPr>
              <a:t> </a:t>
            </a:r>
            <a:r>
              <a:rPr lang="en-US" altLang="zh-CN" sz="2000" dirty="0">
                <a:solidFill>
                  <a:schemeClr val="tx1"/>
                </a:solidFill>
                <a:latin typeface="Baskerville"/>
              </a:rPr>
              <a:t>securitization</a:t>
            </a:r>
          </a:p>
          <a:p>
            <a:pPr lvl="1" indent="-342921">
              <a:lnSpc>
                <a:spcPct val="100000"/>
              </a:lnSpc>
              <a:spcBef>
                <a:spcPts val="600"/>
              </a:spcBef>
              <a:buSzPts val="1800"/>
              <a:buFont typeface="Arial"/>
              <a:buChar char="●"/>
            </a:pPr>
            <a:r>
              <a:rPr lang="en-US" sz="2000" dirty="0">
                <a:solidFill>
                  <a:schemeClr val="tx1"/>
                </a:solidFill>
                <a:latin typeface="Baskerville"/>
              </a:rPr>
              <a:t>Mortgage markets and sustainable buildings </a:t>
            </a:r>
            <a:r>
              <a:rPr lang="en-US" altLang="zh-CN" sz="2000" dirty="0">
                <a:solidFill>
                  <a:srgbClr val="00B050"/>
                </a:solidFill>
                <a:latin typeface="Baskerville"/>
              </a:rPr>
              <a:t>(+)</a:t>
            </a:r>
            <a:r>
              <a:rPr lang="en-US" altLang="zh-CN" sz="2000" dirty="0">
                <a:solidFill>
                  <a:schemeClr val="tx1"/>
                </a:solidFill>
                <a:latin typeface="Baskerville"/>
              </a:rPr>
              <a:t>:</a:t>
            </a:r>
            <a:r>
              <a:rPr lang="zh-CN" altLang="en-US" sz="2000" dirty="0">
                <a:solidFill>
                  <a:schemeClr val="tx1"/>
                </a:solidFill>
                <a:latin typeface="Baskerville"/>
              </a:rPr>
              <a:t> </a:t>
            </a:r>
            <a:r>
              <a:rPr lang="en-US" altLang="zh-CN" sz="2000" dirty="0">
                <a:solidFill>
                  <a:schemeClr val="tx1"/>
                </a:solidFill>
                <a:latin typeface="Baskerville"/>
              </a:rPr>
              <a:t>default</a:t>
            </a:r>
            <a:r>
              <a:rPr lang="zh-CN" altLang="en-US" sz="2000" dirty="0">
                <a:solidFill>
                  <a:schemeClr val="tx1"/>
                </a:solidFill>
                <a:latin typeface="Baskerville"/>
              </a:rPr>
              <a:t> </a:t>
            </a:r>
            <a:r>
              <a:rPr lang="en-US" altLang="zh-CN" sz="2000" dirty="0">
                <a:solidFill>
                  <a:schemeClr val="tx1"/>
                </a:solidFill>
                <a:latin typeface="Baskerville"/>
              </a:rPr>
              <a:t>risk</a:t>
            </a:r>
            <a:r>
              <a:rPr lang="zh-CN" altLang="en-US" sz="2000" dirty="0">
                <a:solidFill>
                  <a:schemeClr val="tx1"/>
                </a:solidFill>
                <a:latin typeface="Baskerville"/>
              </a:rPr>
              <a:t> </a:t>
            </a:r>
            <a:r>
              <a:rPr lang="en-US" altLang="zh-CN" sz="2000" dirty="0">
                <a:solidFill>
                  <a:schemeClr val="tx1"/>
                </a:solidFill>
                <a:latin typeface="Baskerville"/>
              </a:rPr>
              <a:t>and</a:t>
            </a:r>
            <a:r>
              <a:rPr lang="zh-CN" altLang="en-US" sz="2000" dirty="0">
                <a:solidFill>
                  <a:schemeClr val="tx1"/>
                </a:solidFill>
                <a:latin typeface="Baskerville"/>
              </a:rPr>
              <a:t> </a:t>
            </a:r>
            <a:r>
              <a:rPr lang="en-US" altLang="zh-CN" sz="2000" dirty="0">
                <a:solidFill>
                  <a:schemeClr val="tx1"/>
                </a:solidFill>
                <a:latin typeface="Baskerville"/>
              </a:rPr>
              <a:t>green</a:t>
            </a:r>
            <a:r>
              <a:rPr lang="zh-CN" altLang="en-US" sz="2000" dirty="0">
                <a:solidFill>
                  <a:schemeClr val="tx1"/>
                </a:solidFill>
                <a:latin typeface="Baskerville"/>
              </a:rPr>
              <a:t> </a:t>
            </a:r>
            <a:r>
              <a:rPr lang="en-US" altLang="zh-CN" sz="2000" dirty="0">
                <a:solidFill>
                  <a:schemeClr val="tx1"/>
                </a:solidFill>
                <a:latin typeface="Baskerville"/>
              </a:rPr>
              <a:t>mortgages</a:t>
            </a:r>
            <a:r>
              <a:rPr lang="en-US" sz="2000" dirty="0">
                <a:solidFill>
                  <a:schemeClr val="tx1"/>
                </a:solidFill>
                <a:latin typeface="Baskerville"/>
              </a:rPr>
              <a:t> </a:t>
            </a:r>
          </a:p>
          <a:p>
            <a:pPr marL="571536" lvl="1" indent="0">
              <a:lnSpc>
                <a:spcPct val="100000"/>
              </a:lnSpc>
              <a:spcBef>
                <a:spcPts val="600"/>
              </a:spcBef>
              <a:buSzPts val="1800"/>
              <a:buNone/>
            </a:pPr>
            <a:endParaRPr lang="en-US" sz="2000" dirty="0">
              <a:solidFill>
                <a:schemeClr val="tx1"/>
              </a:solidFill>
              <a:latin typeface="Baskerville"/>
            </a:endParaRPr>
          </a:p>
          <a:p>
            <a:pPr>
              <a:lnSpc>
                <a:spcPct val="100000"/>
              </a:lnSpc>
              <a:spcBef>
                <a:spcPts val="600"/>
              </a:spcBef>
            </a:pP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Private</a:t>
            </a:r>
            <a:r>
              <a:rPr lang="zh-CN" altLang="en-US" sz="2400" dirty="0">
                <a:solidFill>
                  <a:schemeClr val="tx1"/>
                </a:solidFill>
                <a:latin typeface="Baskerville"/>
              </a:rPr>
              <a:t> </a:t>
            </a:r>
            <a:r>
              <a:rPr lang="en-US" altLang="zh-CN" sz="2400" dirty="0">
                <a:solidFill>
                  <a:schemeClr val="tx1"/>
                </a:solidFill>
                <a:latin typeface="Baskerville"/>
              </a:rPr>
              <a:t>equity</a:t>
            </a:r>
            <a:r>
              <a:rPr lang="zh-CN" altLang="en-US" sz="2400" dirty="0">
                <a:solidFill>
                  <a:schemeClr val="tx1"/>
                </a:solidFill>
                <a:latin typeface="Baskerville"/>
              </a:rPr>
              <a:t> </a:t>
            </a:r>
            <a:r>
              <a:rPr lang="en-US" altLang="zh-CN" sz="2400" dirty="0">
                <a:solidFill>
                  <a:schemeClr val="tx1"/>
                </a:solidFill>
                <a:latin typeface="Baskerville"/>
              </a:rPr>
              <a:t>funds</a:t>
            </a:r>
            <a:r>
              <a:rPr lang="zh-CN" altLang="en-US" sz="2400" dirty="0">
                <a:solidFill>
                  <a:schemeClr val="tx1"/>
                </a:solidFill>
                <a:latin typeface="Baskerville"/>
              </a:rPr>
              <a:t> </a:t>
            </a:r>
            <a:r>
              <a:rPr lang="en-US" altLang="zh-CN" sz="2400" dirty="0">
                <a:solidFill>
                  <a:schemeClr val="tx1"/>
                </a:solidFill>
                <a:latin typeface="Baskerville"/>
              </a:rPr>
              <a:t>for</a:t>
            </a:r>
            <a:r>
              <a:rPr lang="zh-CN" altLang="en-US" sz="2400" dirty="0">
                <a:solidFill>
                  <a:schemeClr val="tx1"/>
                </a:solidFill>
                <a:latin typeface="Baskerville"/>
              </a:rPr>
              <a:t> </a:t>
            </a:r>
            <a:r>
              <a:rPr lang="en-US" altLang="zh-CN" sz="2400" dirty="0">
                <a:solidFill>
                  <a:schemeClr val="tx1"/>
                </a:solidFill>
                <a:latin typeface="Baskerville"/>
              </a:rPr>
              <a:t>sustainable</a:t>
            </a:r>
            <a:r>
              <a:rPr lang="zh-CN" altLang="en-US" sz="2400" dirty="0">
                <a:solidFill>
                  <a:schemeClr val="tx1"/>
                </a:solidFill>
                <a:latin typeface="Baskerville"/>
              </a:rPr>
              <a:t> </a:t>
            </a:r>
            <a:r>
              <a:rPr lang="en-US" altLang="zh-CN" sz="2400" dirty="0">
                <a:solidFill>
                  <a:schemeClr val="tx1"/>
                </a:solidFill>
                <a:latin typeface="Baskerville"/>
              </a:rPr>
              <a:t>real</a:t>
            </a:r>
            <a:r>
              <a:rPr lang="zh-CN" altLang="en-US" sz="2400" dirty="0">
                <a:solidFill>
                  <a:schemeClr val="tx1"/>
                </a:solidFill>
                <a:latin typeface="Baskerville"/>
              </a:rPr>
              <a:t> </a:t>
            </a:r>
            <a:r>
              <a:rPr lang="en-US" altLang="zh-CN" sz="2400" dirty="0">
                <a:solidFill>
                  <a:schemeClr val="tx1"/>
                </a:solidFill>
                <a:latin typeface="Baskerville"/>
              </a:rPr>
              <a:t>estate</a:t>
            </a:r>
          </a:p>
          <a:p>
            <a:pPr>
              <a:lnSpc>
                <a:spcPct val="100000"/>
              </a:lnSpc>
              <a:spcBef>
                <a:spcPts val="600"/>
              </a:spcBef>
            </a:pPr>
            <a:endParaRPr lang="en-US" sz="2400" dirty="0">
              <a:solidFill>
                <a:schemeClr val="tx1"/>
              </a:solidFill>
              <a:latin typeface="Baskerville"/>
            </a:endParaRPr>
          </a:p>
        </p:txBody>
      </p:sp>
      <p:sp>
        <p:nvSpPr>
          <p:cNvPr id="210" name="Google Shape;210;p27"/>
          <p:cNvSpPr txBox="1"/>
          <p:nvPr/>
        </p:nvSpPr>
        <p:spPr>
          <a:xfrm>
            <a:off x="50850" y="4321900"/>
            <a:ext cx="9042300" cy="685800"/>
          </a:xfrm>
          <a:prstGeom prst="rect">
            <a:avLst/>
          </a:prstGeom>
          <a:noFill/>
          <a:ln>
            <a:noFill/>
          </a:ln>
        </p:spPr>
        <p:txBody>
          <a:bodyPr spcFirstLastPara="1" wrap="square" lIns="91425" tIns="91425" rIns="91425" bIns="91425" anchor="t" anchorCtr="0">
            <a:noAutofit/>
          </a:bodyPr>
          <a:lstStyle/>
          <a:p>
            <a:pPr marL="457229">
              <a:lnSpc>
                <a:spcPct val="115000"/>
              </a:lnSpc>
            </a:pPr>
            <a:endParaRPr sz="900" dirty="0">
              <a:solidFill>
                <a:schemeClr val="dk2"/>
              </a:solidFill>
            </a:endParaRPr>
          </a:p>
        </p:txBody>
      </p:sp>
    </p:spTree>
    <p:extLst>
      <p:ext uri="{BB962C8B-B14F-4D97-AF65-F5344CB8AC3E}">
        <p14:creationId xmlns:p14="http://schemas.microsoft.com/office/powerpoint/2010/main" val="1313487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altLang="zh-CN" dirty="0">
                <a:solidFill>
                  <a:srgbClr val="1B4453"/>
                </a:solidFill>
                <a:latin typeface="Eurostile" panose="020B0504020202050204" pitchFamily="34" charset="77"/>
              </a:rPr>
              <a:t>PE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team</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at</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Harrison</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Street</a:t>
            </a:r>
            <a:endParaRPr dirty="0">
              <a:solidFill>
                <a:srgbClr val="1B4453"/>
              </a:solidFill>
              <a:latin typeface="Eurostile" panose="020B0504020202050204" pitchFamily="34" charset="77"/>
            </a:endParaRPr>
          </a:p>
        </p:txBody>
      </p:sp>
      <p:sp>
        <p:nvSpPr>
          <p:cNvPr id="3" name="TextBox 2">
            <a:extLst>
              <a:ext uri="{FF2B5EF4-FFF2-40B4-BE49-F238E27FC236}">
                <a16:creationId xmlns:a16="http://schemas.microsoft.com/office/drawing/2014/main" id="{61596E63-8D60-4402-A20E-BEF74D9A5F6F}"/>
              </a:ext>
            </a:extLst>
          </p:cNvPr>
          <p:cNvSpPr txBox="1"/>
          <p:nvPr/>
        </p:nvSpPr>
        <p:spPr>
          <a:xfrm>
            <a:off x="4070309" y="1410315"/>
            <a:ext cx="4477415" cy="1384995"/>
          </a:xfrm>
          <a:prstGeom prst="rect">
            <a:avLst/>
          </a:prstGeom>
          <a:noFill/>
          <a:ln>
            <a:solidFill>
              <a:schemeClr val="accent2"/>
            </a:solidFill>
          </a:ln>
        </p:spPr>
        <p:txBody>
          <a:bodyPr wrap="square" rtlCol="0">
            <a:spAutoFit/>
          </a:bodyPr>
          <a:lstStyle/>
          <a:p>
            <a:r>
              <a:rPr lang="en-US" altLang="zh-CN" u="sng" dirty="0">
                <a:latin typeface="Baskerville" panose="02020502070401020303"/>
              </a:rPr>
              <a:t>Due Diligence: </a:t>
            </a:r>
          </a:p>
          <a:p>
            <a:pPr marL="342900" indent="-342900">
              <a:buAutoNum type="arabicParenBoth"/>
            </a:pPr>
            <a:r>
              <a:rPr lang="fr-FR" altLang="zh-CN" b="1" dirty="0">
                <a:latin typeface="Baskerville" panose="02020502070401020303"/>
              </a:rPr>
              <a:t>Checklist (questionnaire) </a:t>
            </a:r>
            <a:r>
              <a:rPr lang="fr-FR" altLang="zh-CN" dirty="0">
                <a:latin typeface="Baskerville" panose="02020502070401020303"/>
              </a:rPr>
              <a:t>to JV </a:t>
            </a:r>
            <a:r>
              <a:rPr lang="fr-FR" altLang="zh-CN" dirty="0" err="1">
                <a:latin typeface="Baskerville" panose="02020502070401020303"/>
              </a:rPr>
              <a:t>partner</a:t>
            </a:r>
            <a:r>
              <a:rPr lang="fr-FR" altLang="zh-CN" dirty="0">
                <a:latin typeface="Baskerville" panose="02020502070401020303"/>
              </a:rPr>
              <a:t> (GP)</a:t>
            </a:r>
            <a:br>
              <a:rPr lang="fr-FR" altLang="zh-CN" dirty="0">
                <a:latin typeface="Baskerville" panose="02020502070401020303"/>
              </a:rPr>
            </a:br>
            <a:r>
              <a:rPr lang="en-US" altLang="zh-CN" dirty="0">
                <a:latin typeface="Baskerville" panose="02020502070401020303"/>
              </a:rPr>
              <a:t>ESG personnel; ESG program; Physical &amp; transition risk assessment; Building certification; Renewable energy, etc.</a:t>
            </a:r>
          </a:p>
          <a:p>
            <a:pPr marL="342900" indent="-342900">
              <a:buAutoNum type="arabicParenBoth"/>
            </a:pPr>
            <a:r>
              <a:rPr lang="en-US" altLang="zh-CN" dirty="0">
                <a:latin typeface="Baskerville" panose="02020502070401020303"/>
              </a:rPr>
              <a:t>Mitigation plan if climate risks exist.</a:t>
            </a:r>
            <a:endParaRPr lang="zh-CN" altLang="en-US" dirty="0">
              <a:latin typeface="Baskerville" panose="02020502070401020303"/>
            </a:endParaRPr>
          </a:p>
        </p:txBody>
      </p:sp>
      <p:sp>
        <p:nvSpPr>
          <p:cNvPr id="8" name="TextBox 7">
            <a:extLst>
              <a:ext uri="{FF2B5EF4-FFF2-40B4-BE49-F238E27FC236}">
                <a16:creationId xmlns:a16="http://schemas.microsoft.com/office/drawing/2014/main" id="{F97DC98A-B49F-4107-95B2-D2046D829835}"/>
              </a:ext>
            </a:extLst>
          </p:cNvPr>
          <p:cNvSpPr txBox="1"/>
          <p:nvPr/>
        </p:nvSpPr>
        <p:spPr>
          <a:xfrm>
            <a:off x="371432" y="2740539"/>
            <a:ext cx="3443826" cy="1384995"/>
          </a:xfrm>
          <a:prstGeom prst="rect">
            <a:avLst/>
          </a:prstGeom>
          <a:noFill/>
          <a:ln>
            <a:solidFill>
              <a:schemeClr val="tx1"/>
            </a:solidFill>
          </a:ln>
        </p:spPr>
        <p:txBody>
          <a:bodyPr wrap="square" rtlCol="0">
            <a:spAutoFit/>
          </a:bodyPr>
          <a:lstStyle/>
          <a:p>
            <a:r>
              <a:rPr lang="en-US" altLang="zh-CN" u="sng" dirty="0">
                <a:latin typeface="Baskerville" panose="02020502070401020303"/>
              </a:rPr>
              <a:t>Acquisition</a:t>
            </a:r>
            <a:r>
              <a:rPr lang="en-US" altLang="zh-CN" dirty="0">
                <a:latin typeface="Baskerville" panose="02020502070401020303"/>
              </a:rPr>
              <a:t>: </a:t>
            </a:r>
          </a:p>
          <a:p>
            <a:pPr marL="342900" indent="-342900">
              <a:buAutoNum type="arabicParenBoth"/>
            </a:pPr>
            <a:r>
              <a:rPr lang="en-US" altLang="zh-CN" dirty="0">
                <a:latin typeface="Baskerville" panose="02020502070401020303"/>
              </a:rPr>
              <a:t>Dedicated session on ESG in the </a:t>
            </a:r>
            <a:r>
              <a:rPr lang="en-US" altLang="zh-CN" b="1" dirty="0">
                <a:latin typeface="Baskerville" panose="02020502070401020303"/>
              </a:rPr>
              <a:t>investment memo</a:t>
            </a:r>
            <a:r>
              <a:rPr lang="en-US" altLang="zh-CN" dirty="0">
                <a:latin typeface="Baskerville" panose="02020502070401020303"/>
              </a:rPr>
              <a:t>. </a:t>
            </a:r>
          </a:p>
          <a:p>
            <a:pPr marL="342900" indent="-342900">
              <a:buAutoNum type="arabicParenBoth"/>
            </a:pPr>
            <a:r>
              <a:rPr lang="en-US" altLang="zh-CN" dirty="0">
                <a:latin typeface="Baskerville" panose="02020502070401020303"/>
              </a:rPr>
              <a:t>Evaluation through 3rd party. With asset manager for </a:t>
            </a:r>
            <a:r>
              <a:rPr lang="en-US" altLang="zh-CN" b="1" dirty="0">
                <a:latin typeface="Baskerville" panose="02020502070401020303"/>
              </a:rPr>
              <a:t>retrofit potentials. </a:t>
            </a:r>
            <a:r>
              <a:rPr lang="en-US" altLang="zh-CN" dirty="0">
                <a:latin typeface="Baskerville" panose="02020502070401020303"/>
              </a:rPr>
              <a:t>(smart meters, solar potential, </a:t>
            </a:r>
            <a:r>
              <a:rPr lang="en-US" altLang="zh-CN" dirty="0" err="1">
                <a:latin typeface="Baskerville" panose="02020502070401020303"/>
              </a:rPr>
              <a:t>etc</a:t>
            </a:r>
            <a:r>
              <a:rPr lang="en-US" altLang="zh-CN" dirty="0">
                <a:latin typeface="Baskerville" panose="02020502070401020303"/>
              </a:rPr>
              <a:t>). </a:t>
            </a:r>
          </a:p>
        </p:txBody>
      </p:sp>
      <p:sp>
        <p:nvSpPr>
          <p:cNvPr id="9" name="TextBox 8">
            <a:extLst>
              <a:ext uri="{FF2B5EF4-FFF2-40B4-BE49-F238E27FC236}">
                <a16:creationId xmlns:a16="http://schemas.microsoft.com/office/drawing/2014/main" id="{CE85BA64-F072-4D21-9216-81F7C73F108E}"/>
              </a:ext>
            </a:extLst>
          </p:cNvPr>
          <p:cNvSpPr txBox="1"/>
          <p:nvPr/>
        </p:nvSpPr>
        <p:spPr>
          <a:xfrm>
            <a:off x="4070309" y="2955983"/>
            <a:ext cx="4428832" cy="1169551"/>
          </a:xfrm>
          <a:prstGeom prst="rect">
            <a:avLst/>
          </a:prstGeom>
          <a:noFill/>
          <a:ln>
            <a:solidFill>
              <a:schemeClr val="tx1"/>
            </a:solidFill>
          </a:ln>
        </p:spPr>
        <p:txBody>
          <a:bodyPr wrap="square" rtlCol="0">
            <a:spAutoFit/>
          </a:bodyPr>
          <a:lstStyle/>
          <a:p>
            <a:r>
              <a:rPr lang="en-US" altLang="zh-CN" u="sng" dirty="0">
                <a:latin typeface="Baskerville" panose="02020502070401020303"/>
              </a:rPr>
              <a:t>Asset management &amp; Disposition: </a:t>
            </a:r>
          </a:p>
          <a:p>
            <a:r>
              <a:rPr lang="en-US" altLang="zh-CN" dirty="0">
                <a:latin typeface="Baskerville" panose="02020502070401020303"/>
              </a:rPr>
              <a:t>(The firms (LP) doesn’t operate the building, but do JV partner or 3rd party operating partner.)</a:t>
            </a:r>
          </a:p>
          <a:p>
            <a:r>
              <a:rPr lang="en-US" altLang="zh-CN" dirty="0">
                <a:latin typeface="Baskerville" panose="02020502070401020303"/>
              </a:rPr>
              <a:t>Capture ESG practice as part of the marketing material when selling. E.g., LEED certificate, social programs.</a:t>
            </a:r>
          </a:p>
        </p:txBody>
      </p:sp>
      <p:pic>
        <p:nvPicPr>
          <p:cNvPr id="2050" name="Picture 2" descr="Harrison Street - Headquarters Locations, Products, Competitors,  Financials, Employees">
            <a:extLst>
              <a:ext uri="{FF2B5EF4-FFF2-40B4-BE49-F238E27FC236}">
                <a16:creationId xmlns:a16="http://schemas.microsoft.com/office/drawing/2014/main" id="{D90B680B-C43B-4E5F-B450-13A0166693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481" y="1313657"/>
            <a:ext cx="3310160" cy="70743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C2A253FD-828E-4A99-A39D-72EA6D04BF0A}"/>
              </a:ext>
            </a:extLst>
          </p:cNvPr>
          <p:cNvSpPr txBox="1"/>
          <p:nvPr/>
        </p:nvSpPr>
        <p:spPr>
          <a:xfrm>
            <a:off x="546265" y="2102812"/>
            <a:ext cx="3349210" cy="461665"/>
          </a:xfrm>
          <a:prstGeom prst="rect">
            <a:avLst/>
          </a:prstGeom>
          <a:noFill/>
        </p:spPr>
        <p:txBody>
          <a:bodyPr wrap="square" rtlCol="0">
            <a:spAutoFit/>
          </a:bodyPr>
          <a:lstStyle/>
          <a:p>
            <a:r>
              <a:rPr lang="en-US" altLang="zh-CN" sz="1200" dirty="0">
                <a:solidFill>
                  <a:schemeClr val="bg2"/>
                </a:solidFill>
                <a:latin typeface="Baskerville" panose="02020502070401020303"/>
              </a:rPr>
              <a:t>ESG enhance the value of the building asset and increase the investor base.</a:t>
            </a:r>
          </a:p>
        </p:txBody>
      </p:sp>
      <p:sp>
        <p:nvSpPr>
          <p:cNvPr id="2" name="TextBox 1">
            <a:extLst>
              <a:ext uri="{FF2B5EF4-FFF2-40B4-BE49-F238E27FC236}">
                <a16:creationId xmlns:a16="http://schemas.microsoft.com/office/drawing/2014/main" id="{0900C8D0-BD35-EF07-A4FB-27E00C7BAFA0}"/>
              </a:ext>
            </a:extLst>
          </p:cNvPr>
          <p:cNvSpPr txBox="1"/>
          <p:nvPr/>
        </p:nvSpPr>
        <p:spPr>
          <a:xfrm>
            <a:off x="371432" y="4301596"/>
            <a:ext cx="7047122" cy="430887"/>
          </a:xfrm>
          <a:prstGeom prst="rect">
            <a:avLst/>
          </a:prstGeom>
          <a:noFill/>
        </p:spPr>
        <p:txBody>
          <a:bodyPr wrap="none" rtlCol="0">
            <a:spAutoFit/>
          </a:bodyPr>
          <a:lstStyle/>
          <a:p>
            <a:r>
              <a:rPr lang="en-US" altLang="zh-CN" sz="1100" dirty="0">
                <a:latin typeface="Baskerville Old Face" panose="02020602080505020303" pitchFamily="18" charset="0"/>
              </a:rPr>
              <a:t>(Source: Chen Zhao’s MSRED thesis,</a:t>
            </a:r>
            <a:r>
              <a:rPr lang="zh-CN" altLang="en-US" sz="1100" dirty="0">
                <a:latin typeface="Baskerville Old Face" panose="02020602080505020303" pitchFamily="18" charset="0"/>
              </a:rPr>
              <a:t> </a:t>
            </a:r>
            <a:r>
              <a:rPr lang="en-US" altLang="zh-CN" sz="1100" dirty="0">
                <a:latin typeface="Baskerville Old Face" panose="02020602080505020303" pitchFamily="18" charset="0"/>
              </a:rPr>
              <a:t>2022). </a:t>
            </a:r>
            <a:r>
              <a:rPr lang="en-US" altLang="zh-CN" sz="1100" dirty="0" smtClean="0">
                <a:latin typeface="Baskerville Old Face" panose="02020602080505020303" pitchFamily="18" charset="0"/>
              </a:rPr>
              <a:t>Logo © Harrison Street Real Estate Capital. </a:t>
            </a:r>
            <a:r>
              <a:rPr lang="en-US" altLang="zh-CN" sz="1100" dirty="0">
                <a:latin typeface="Baskerville Old Face" panose="02020602080505020303" pitchFamily="18" charset="0"/>
              </a:rPr>
              <a:t>All rights reserved. This content </a:t>
            </a:r>
            <a:endParaRPr lang="en-US" altLang="zh-CN" sz="1100" dirty="0" smtClean="0">
              <a:latin typeface="Baskerville Old Face" panose="02020602080505020303" pitchFamily="18" charset="0"/>
            </a:endParaRPr>
          </a:p>
          <a:p>
            <a:r>
              <a:rPr lang="en-US" altLang="zh-CN" sz="1100" dirty="0" smtClean="0">
                <a:latin typeface="Baskerville Old Face" panose="02020602080505020303" pitchFamily="18" charset="0"/>
              </a:rPr>
              <a:t>is </a:t>
            </a:r>
            <a:r>
              <a:rPr lang="en-US" altLang="zh-CN" sz="1100" dirty="0">
                <a:latin typeface="Baskerville Old Face" panose="02020602080505020303" pitchFamily="18" charset="0"/>
              </a:rPr>
              <a:t>excluded from </a:t>
            </a:r>
            <a:r>
              <a:rPr lang="en-US" altLang="zh-CN" sz="1100" dirty="0" smtClean="0">
                <a:latin typeface="Baskerville Old Face" panose="02020602080505020303" pitchFamily="18" charset="0"/>
              </a:rPr>
              <a:t>our </a:t>
            </a:r>
            <a:r>
              <a:rPr lang="en-US" altLang="zh-CN" sz="1100" dirty="0">
                <a:latin typeface="Baskerville Old Face" panose="02020602080505020303" pitchFamily="18" charset="0"/>
              </a:rPr>
              <a:t>Creative Commons license. For more information, see </a:t>
            </a:r>
            <a:r>
              <a:rPr lang="en-US" altLang="zh-CN" sz="1100" dirty="0">
                <a:latin typeface="Baskerville Old Face" panose="02020602080505020303" pitchFamily="18" charset="0"/>
                <a:hlinkClick r:id="rId4"/>
              </a:rPr>
              <a:t>https://ocw.mit.edu/help/faq-fair-use</a:t>
            </a:r>
            <a:r>
              <a:rPr lang="en-US" altLang="zh-CN" sz="1100" dirty="0" smtClean="0">
                <a:latin typeface="Baskerville Old Face" panose="02020602080505020303" pitchFamily="18" charset="0"/>
                <a:hlinkClick r:id="rId4"/>
              </a:rPr>
              <a:t>/</a:t>
            </a:r>
            <a:r>
              <a:rPr lang="en-US" altLang="zh-CN" sz="1100" dirty="0" smtClean="0">
                <a:latin typeface="Baskerville Old Face" panose="02020602080505020303" pitchFamily="18" charset="0"/>
              </a:rPr>
              <a:t>. </a:t>
            </a:r>
            <a:endParaRPr lang="zh-CN" altLang="en-US" sz="1100" dirty="0">
              <a:latin typeface="Baskerville Old Face" panose="02020602080505020303" pitchFamily="18" charset="0"/>
            </a:endParaRPr>
          </a:p>
        </p:txBody>
      </p:sp>
    </p:spTree>
    <p:extLst>
      <p:ext uri="{BB962C8B-B14F-4D97-AF65-F5344CB8AC3E}">
        <p14:creationId xmlns:p14="http://schemas.microsoft.com/office/powerpoint/2010/main" val="28096079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dirty="0" err="1">
                <a:solidFill>
                  <a:srgbClr val="1B4453"/>
                </a:solidFill>
                <a:latin typeface="Eurostile" panose="020B0504020202050204" pitchFamily="34" charset="77"/>
              </a:rPr>
              <a:t>Akrisht</a:t>
            </a:r>
            <a:r>
              <a:rPr lang="en-US" dirty="0">
                <a:solidFill>
                  <a:srgbClr val="1B4453"/>
                </a:solidFill>
                <a:latin typeface="Eurostile" panose="020B0504020202050204" pitchFamily="34" charset="77"/>
              </a:rPr>
              <a:t> Pandey’s Real Estate Private Equity</a:t>
            </a:r>
            <a:endParaRPr dirty="0">
              <a:solidFill>
                <a:srgbClr val="1B4453"/>
              </a:solidFill>
              <a:latin typeface="Eurostile" panose="020B0504020202050204" pitchFamily="34" charset="77"/>
            </a:endParaRPr>
          </a:p>
        </p:txBody>
      </p:sp>
      <p:pic>
        <p:nvPicPr>
          <p:cNvPr id="3" name="Picture 2" descr="Akrisht Pandey - MIT Center for Real Estate">
            <a:extLst>
              <a:ext uri="{FF2B5EF4-FFF2-40B4-BE49-F238E27FC236}">
                <a16:creationId xmlns:a16="http://schemas.microsoft.com/office/drawing/2014/main" id="{0615933D-C670-5E5F-49C5-B29B35F259F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068" y="1120569"/>
            <a:ext cx="3365500" cy="3365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525568" y="4486069"/>
            <a:ext cx="4892686" cy="430887"/>
          </a:xfrm>
          <a:prstGeom prst="rect">
            <a:avLst/>
          </a:prstGeom>
          <a:noFill/>
        </p:spPr>
        <p:txBody>
          <a:bodyPr wrap="none" rtlCol="0">
            <a:spAutoFit/>
          </a:bodyPr>
          <a:lstStyle/>
          <a:p>
            <a:r>
              <a:rPr lang="en-US" sz="1100" dirty="0">
                <a:latin typeface="Baskerville Old Face" panose="02020602080505020303" pitchFamily="18" charset="0"/>
              </a:rPr>
              <a:t>© Akrisht Pandey. All rights reserved. This content is excluded from our Creative </a:t>
            </a:r>
            <a:endParaRPr lang="en-US" sz="1100" dirty="0" smtClean="0">
              <a:latin typeface="Baskerville Old Face" panose="02020602080505020303" pitchFamily="18" charset="0"/>
            </a:endParaRPr>
          </a:p>
          <a:p>
            <a:r>
              <a:rPr lang="en-US" sz="1100" dirty="0" smtClean="0">
                <a:latin typeface="Baskerville Old Face" panose="02020602080505020303" pitchFamily="18" charset="0"/>
              </a:rPr>
              <a:t>Commons </a:t>
            </a:r>
            <a:r>
              <a:rPr lang="en-US" sz="1100" dirty="0">
                <a:latin typeface="Baskerville Old Face" panose="02020602080505020303" pitchFamily="18" charset="0"/>
              </a:rPr>
              <a:t>license. For more information, see </a:t>
            </a:r>
            <a:r>
              <a:rPr lang="en-US" sz="1100" dirty="0">
                <a:latin typeface="Baskerville Old Face" panose="02020602080505020303" pitchFamily="18" charset="0"/>
                <a:hlinkClick r:id="rId4"/>
              </a:rPr>
              <a:t>https://ocw.mit.edu/help/faq-fair-use</a:t>
            </a:r>
            <a:r>
              <a:rPr lang="en-US" sz="1100" dirty="0" smtClean="0">
                <a:latin typeface="Baskerville Old Face" panose="02020602080505020303" pitchFamily="18" charset="0"/>
                <a:hlinkClick r:id="rId4"/>
              </a:rPr>
              <a:t>/</a:t>
            </a:r>
            <a:r>
              <a:rPr lang="en-US" sz="1100" dirty="0" smtClean="0">
                <a:latin typeface="Baskerville Old Face" panose="02020602080505020303" pitchFamily="18" charset="0"/>
              </a:rPr>
              <a:t>.</a:t>
            </a:r>
            <a:endParaRPr lang="en-US" sz="1100" dirty="0">
              <a:latin typeface="Baskerville Old Face" panose="02020602080505020303" pitchFamily="18" charset="0"/>
            </a:endParaRPr>
          </a:p>
        </p:txBody>
      </p:sp>
    </p:spTree>
    <p:extLst>
      <p:ext uri="{BB962C8B-B14F-4D97-AF65-F5344CB8AC3E}">
        <p14:creationId xmlns:p14="http://schemas.microsoft.com/office/powerpoint/2010/main" val="3947632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raphical user interface, text, application, email&#10;&#10;Description automatically generated">
            <a:extLst>
              <a:ext uri="{FF2B5EF4-FFF2-40B4-BE49-F238E27FC236}">
                <a16:creationId xmlns:a16="http://schemas.microsoft.com/office/drawing/2014/main" id="{355A3299-0B64-8452-CDFB-CB89C7942518}"/>
              </a:ext>
            </a:extLst>
          </p:cNvPr>
          <p:cNvPicPr>
            <a:picLocks noChangeAspect="1"/>
          </p:cNvPicPr>
          <p:nvPr/>
        </p:nvPicPr>
        <p:blipFill>
          <a:blip r:embed="rId2"/>
          <a:stretch>
            <a:fillRect/>
          </a:stretch>
        </p:blipFill>
        <p:spPr>
          <a:xfrm>
            <a:off x="90488" y="165192"/>
            <a:ext cx="8963025" cy="4459104"/>
          </a:xfrm>
          <a:prstGeom prst="rect">
            <a:avLst/>
          </a:prstGeom>
          <a:noFill/>
        </p:spPr>
      </p:pic>
      <p:pic>
        <p:nvPicPr>
          <p:cNvPr id="1026" name="Picture 2" descr="BlackRock C.E.O. Larry Fink: Climate Crisis Will Reshape Finance - The New  York Times">
            <a:extLst>
              <a:ext uri="{FF2B5EF4-FFF2-40B4-BE49-F238E27FC236}">
                <a16:creationId xmlns:a16="http://schemas.microsoft.com/office/drawing/2014/main" id="{7B45EFDA-A28D-F477-7063-EB4C6D58A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725" y="3232656"/>
            <a:ext cx="2476787" cy="139164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962868" y="4681835"/>
            <a:ext cx="5301451" cy="461665"/>
          </a:xfrm>
          <a:prstGeom prst="rect">
            <a:avLst/>
          </a:prstGeom>
          <a:noFill/>
        </p:spPr>
        <p:txBody>
          <a:bodyPr wrap="none" rtlCol="0">
            <a:spAutoFit/>
          </a:bodyPr>
          <a:lstStyle/>
          <a:p>
            <a:r>
              <a:rPr lang="en-US" sz="1200" dirty="0">
                <a:latin typeface="Baskerville Old Face" panose="02020602080505020303" pitchFamily="18" charset="0"/>
              </a:rPr>
              <a:t>© Black Rock, Inc. All rights reserved. This content is excluded from our Creative </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rPr>
              <a:t>Commons </a:t>
            </a:r>
            <a:r>
              <a:rPr lang="en-US" sz="1200" dirty="0">
                <a:latin typeface="Baskerville Old Face" panose="02020602080505020303" pitchFamily="18" charset="0"/>
              </a:rPr>
              <a:t>license. For more information, see </a:t>
            </a:r>
            <a:r>
              <a:rPr lang="en-US" sz="1200" dirty="0">
                <a:latin typeface="Baskerville Old Face" panose="02020602080505020303" pitchFamily="18" charset="0"/>
                <a:hlinkClick r:id="rId4"/>
              </a:rPr>
              <a:t>https://ocw.mit.edu/help/faq-fair-use</a:t>
            </a:r>
            <a:r>
              <a:rPr lang="en-US" sz="1200" dirty="0" smtClean="0">
                <a:latin typeface="Baskerville Old Face" panose="02020602080505020303" pitchFamily="18" charset="0"/>
                <a:hlinkClick r:id="rId4"/>
              </a:rPr>
              <a:t>/</a:t>
            </a:r>
            <a:r>
              <a:rPr lang="en-US" sz="1200" dirty="0" smtClean="0">
                <a:latin typeface="Baskerville Old Face" panose="02020602080505020303" pitchFamily="18" charset="0"/>
              </a:rPr>
              <a:t>.</a:t>
            </a:r>
            <a:endParaRPr lang="en-US" sz="1200" dirty="0">
              <a:latin typeface="Baskerville Old Face" panose="02020602080505020303" pitchFamily="18" charset="0"/>
            </a:endParaRPr>
          </a:p>
        </p:txBody>
      </p:sp>
    </p:spTree>
    <p:extLst>
      <p:ext uri="{BB962C8B-B14F-4D97-AF65-F5344CB8AC3E}">
        <p14:creationId xmlns:p14="http://schemas.microsoft.com/office/powerpoint/2010/main" val="2455024505"/>
      </p:ext>
    </p:extLst>
  </p:cSld>
  <p:clrMapOvr>
    <a:masterClrMapping/>
  </p:clrMapOvr>
  <p:transition spd="slow">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8452659-1D96-4298-92E4-A958DF0EA858}"/>
              </a:ext>
            </a:extLst>
          </p:cNvPr>
          <p:cNvPicPr>
            <a:picLocks noChangeAspect="1"/>
          </p:cNvPicPr>
          <p:nvPr/>
        </p:nvPicPr>
        <p:blipFill>
          <a:blip r:embed="rId3"/>
          <a:stretch>
            <a:fillRect/>
          </a:stretch>
        </p:blipFill>
        <p:spPr>
          <a:xfrm>
            <a:off x="421670" y="2699099"/>
            <a:ext cx="4529054" cy="1505491"/>
          </a:xfrm>
          <a:prstGeom prst="rect">
            <a:avLst/>
          </a:prstGeom>
        </p:spPr>
      </p:pic>
      <p:cxnSp>
        <p:nvCxnSpPr>
          <p:cNvPr id="6" name="Straight Connector 5">
            <a:extLst>
              <a:ext uri="{FF2B5EF4-FFF2-40B4-BE49-F238E27FC236}">
                <a16:creationId xmlns:a16="http://schemas.microsoft.com/office/drawing/2014/main" id="{B3310644-2359-420E-A1E4-09768A9D52AB}"/>
              </a:ext>
            </a:extLst>
          </p:cNvPr>
          <p:cNvCxnSpPr>
            <a:cxnSpLocks/>
          </p:cNvCxnSpPr>
          <p:nvPr/>
        </p:nvCxnSpPr>
        <p:spPr>
          <a:xfrm flipH="1" flipV="1">
            <a:off x="4262154" y="2158789"/>
            <a:ext cx="800431" cy="24226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E7990E5B-6678-4D68-9DCE-11E50BD4971D}"/>
              </a:ext>
            </a:extLst>
          </p:cNvPr>
          <p:cNvCxnSpPr>
            <a:cxnSpLocks/>
          </p:cNvCxnSpPr>
          <p:nvPr/>
        </p:nvCxnSpPr>
        <p:spPr>
          <a:xfrm flipH="1">
            <a:off x="4896595" y="2364571"/>
            <a:ext cx="140977" cy="1866466"/>
          </a:xfrm>
          <a:prstGeom prst="line">
            <a:avLst/>
          </a:prstGeom>
        </p:spPr>
        <p:style>
          <a:lnRef idx="1">
            <a:schemeClr val="dk1"/>
          </a:lnRef>
          <a:fillRef idx="0">
            <a:schemeClr val="dk1"/>
          </a:fillRef>
          <a:effectRef idx="0">
            <a:schemeClr val="dk1"/>
          </a:effectRef>
          <a:fontRef idx="minor">
            <a:schemeClr val="tx1"/>
          </a:fontRef>
        </p:style>
      </p:cxnSp>
      <p:sp>
        <p:nvSpPr>
          <p:cNvPr id="17" name="Google Shape;208;p27">
            <a:extLst>
              <a:ext uri="{FF2B5EF4-FFF2-40B4-BE49-F238E27FC236}">
                <a16:creationId xmlns:a16="http://schemas.microsoft.com/office/drawing/2014/main" id="{F5BF7D3E-A084-4467-879C-91C68CA6F965}"/>
              </a:ext>
            </a:extLst>
          </p:cNvPr>
          <p:cNvSpPr txBox="1">
            <a:spLocks/>
          </p:cNvSpPr>
          <p:nvPr/>
        </p:nvSpPr>
        <p:spPr>
          <a:xfrm>
            <a:off x="183696" y="68094"/>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Big</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Picture</a:t>
            </a:r>
            <a:endParaRPr lang="en-US" dirty="0">
              <a:solidFill>
                <a:srgbClr val="1B4453"/>
              </a:solidFill>
              <a:latin typeface="Eurostile" panose="020B0504020202050204" pitchFamily="34" charset="77"/>
            </a:endParaRPr>
          </a:p>
        </p:txBody>
      </p:sp>
      <p:sp>
        <p:nvSpPr>
          <p:cNvPr id="56" name="Text Placeholder 2">
            <a:extLst>
              <a:ext uri="{FF2B5EF4-FFF2-40B4-BE49-F238E27FC236}">
                <a16:creationId xmlns:a16="http://schemas.microsoft.com/office/drawing/2014/main" id="{584CBF33-63B7-AC4F-868C-6819E1D0E62B}"/>
              </a:ext>
            </a:extLst>
          </p:cNvPr>
          <p:cNvSpPr txBox="1">
            <a:spLocks/>
          </p:cNvSpPr>
          <p:nvPr/>
        </p:nvSpPr>
        <p:spPr>
          <a:xfrm>
            <a:off x="602102" y="982217"/>
            <a:ext cx="5024160" cy="14188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altLang="en-US" sz="2400" dirty="0">
                <a:latin typeface="Baskerville" panose="02020502070401020303" pitchFamily="18" charset="0"/>
                <a:ea typeface="Baskerville" panose="02020502070401020303" pitchFamily="18" charset="0"/>
              </a:rPr>
              <a:t>Where we are for this class?</a:t>
            </a:r>
            <a:br>
              <a:rPr lang="en-US" altLang="en-US" sz="2400" dirty="0">
                <a:latin typeface="Baskerville" panose="02020502070401020303" pitchFamily="18" charset="0"/>
                <a:ea typeface="Baskerville" panose="02020502070401020303" pitchFamily="18" charset="0"/>
              </a:rPr>
            </a:br>
            <a:r>
              <a:rPr lang="en-US" altLang="en-US" sz="2400" dirty="0">
                <a:latin typeface="Baskerville" panose="02020502070401020303" pitchFamily="18" charset="0"/>
                <a:ea typeface="Baskerville" panose="02020502070401020303" pitchFamily="18" charset="0"/>
              </a:rPr>
              <a:t/>
            </a:r>
            <a:br>
              <a:rPr lang="en-US" altLang="en-US" sz="2400" dirty="0">
                <a:latin typeface="Baskerville" panose="02020502070401020303" pitchFamily="18" charset="0"/>
                <a:ea typeface="Baskerville" panose="02020502070401020303" pitchFamily="18" charset="0"/>
              </a:rPr>
            </a:br>
            <a:r>
              <a:rPr lang="en-US" altLang="zh-CN" sz="2400" dirty="0">
                <a:latin typeface="Baskerville" panose="02020502070401020303" pitchFamily="18" charset="0"/>
                <a:ea typeface="Baskerville" panose="02020502070401020303" pitchFamily="18" charset="0"/>
              </a:rPr>
              <a:t>Asset</a:t>
            </a:r>
            <a:r>
              <a:rPr lang="zh-CN" altLang="en-US" sz="2400" dirty="0">
                <a:latin typeface="Baskerville" panose="02020502070401020303" pitchFamily="18" charset="0"/>
                <a:ea typeface="Baskerville" panose="02020502070401020303" pitchFamily="18" charset="0"/>
              </a:rPr>
              <a:t> </a:t>
            </a:r>
            <a:r>
              <a:rPr lang="en-US" altLang="zh-CN" sz="2400" dirty="0">
                <a:latin typeface="Baskerville" panose="02020502070401020303" pitchFamily="18" charset="0"/>
                <a:ea typeface="Baskerville" panose="02020502070401020303" pitchFamily="18" charset="0"/>
              </a:rPr>
              <a:t>level</a:t>
            </a:r>
            <a:r>
              <a:rPr lang="zh-CN" altLang="en-US" sz="2400" dirty="0">
                <a:latin typeface="Baskerville" panose="02020502070401020303" pitchFamily="18" charset="0"/>
                <a:ea typeface="Baskerville" panose="02020502070401020303" pitchFamily="18" charset="0"/>
              </a:rPr>
              <a:t> </a:t>
            </a:r>
            <a:r>
              <a:rPr lang="en-US" altLang="zh-CN" sz="2400" dirty="0">
                <a:latin typeface="Baskerville" panose="02020502070401020303" pitchFamily="18" charset="0"/>
                <a:ea typeface="Baskerville" panose="02020502070401020303" pitchFamily="18" charset="0"/>
              </a:rPr>
              <a:t>financing</a:t>
            </a:r>
            <a:r>
              <a:rPr lang="en-US" altLang="en-US" sz="2400" dirty="0">
                <a:latin typeface="Baskerville" panose="02020502070401020303" pitchFamily="18" charset="0"/>
                <a:ea typeface="Baskerville" panose="02020502070401020303" pitchFamily="18" charset="0"/>
              </a:rPr>
              <a:t>!  </a:t>
            </a:r>
            <a:endParaRPr lang="en-US" sz="2000" dirty="0">
              <a:latin typeface="Baskerville" panose="02020502070401020303" pitchFamily="18" charset="0"/>
              <a:ea typeface="Baskerville" panose="02020502070401020303" pitchFamily="18" charset="0"/>
            </a:endParaRPr>
          </a:p>
        </p:txBody>
      </p:sp>
      <p:sp>
        <p:nvSpPr>
          <p:cNvPr id="61" name="Rectangle 60">
            <a:extLst>
              <a:ext uri="{FF2B5EF4-FFF2-40B4-BE49-F238E27FC236}">
                <a16:creationId xmlns:a16="http://schemas.microsoft.com/office/drawing/2014/main" id="{4290E725-1441-F940-BB1E-687E8CE21AC5}"/>
              </a:ext>
            </a:extLst>
          </p:cNvPr>
          <p:cNvSpPr/>
          <p:nvPr/>
        </p:nvSpPr>
        <p:spPr>
          <a:xfrm>
            <a:off x="421670" y="2699099"/>
            <a:ext cx="1474408" cy="119030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Rectangle 62">
            <a:extLst>
              <a:ext uri="{FF2B5EF4-FFF2-40B4-BE49-F238E27FC236}">
                <a16:creationId xmlns:a16="http://schemas.microsoft.com/office/drawing/2014/main" id="{2E322E45-8E77-EC41-8CCE-A33508D19010}"/>
              </a:ext>
            </a:extLst>
          </p:cNvPr>
          <p:cNvSpPr/>
          <p:nvPr/>
        </p:nvSpPr>
        <p:spPr>
          <a:xfrm>
            <a:off x="3010478" y="2699099"/>
            <a:ext cx="926091" cy="12180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Picture 1">
            <a:extLst>
              <a:ext uri="{FF2B5EF4-FFF2-40B4-BE49-F238E27FC236}">
                <a16:creationId xmlns:a16="http://schemas.microsoft.com/office/drawing/2014/main" id="{0CB653B4-05D9-4ECE-9AA1-760F25330117}"/>
              </a:ext>
            </a:extLst>
          </p:cNvPr>
          <p:cNvPicPr>
            <a:picLocks noChangeAspect="1"/>
          </p:cNvPicPr>
          <p:nvPr/>
        </p:nvPicPr>
        <p:blipFill>
          <a:blip r:embed="rId4"/>
          <a:stretch>
            <a:fillRect/>
          </a:stretch>
        </p:blipFill>
        <p:spPr>
          <a:xfrm>
            <a:off x="5397716" y="127349"/>
            <a:ext cx="4027933" cy="5143500"/>
          </a:xfrm>
          <a:prstGeom prst="rect">
            <a:avLst/>
          </a:prstGeom>
        </p:spPr>
      </p:pic>
      <p:sp>
        <p:nvSpPr>
          <p:cNvPr id="3" name="TextBox 2"/>
          <p:cNvSpPr txBox="1"/>
          <p:nvPr/>
        </p:nvSpPr>
        <p:spPr>
          <a:xfrm>
            <a:off x="0" y="4027806"/>
            <a:ext cx="5825634" cy="830997"/>
          </a:xfrm>
          <a:prstGeom prst="rect">
            <a:avLst/>
          </a:prstGeom>
          <a:noFill/>
        </p:spPr>
        <p:txBody>
          <a:bodyPr wrap="none" rtlCol="0">
            <a:spAutoFit/>
          </a:bodyPr>
          <a:lstStyle/>
          <a:p>
            <a:r>
              <a:rPr lang="en-US" sz="1200" dirty="0" smtClean="0">
                <a:latin typeface="Baskerville Old Face" panose="02020602080505020303" pitchFamily="18" charset="0"/>
              </a:rPr>
              <a:t>Graph icon </a:t>
            </a:r>
            <a:r>
              <a:rPr lang="en-US" sz="1200" dirty="0">
                <a:latin typeface="Baskerville Old Face" panose="02020602080505020303" pitchFamily="18" charset="0"/>
              </a:rPr>
              <a:t>© </a:t>
            </a:r>
            <a:r>
              <a:rPr lang="en-US" sz="1200" dirty="0" smtClean="0">
                <a:latin typeface="Baskerville Old Face" panose="02020602080505020303" pitchFamily="18" charset="0"/>
              </a:rPr>
              <a:t> JIPM; other clip art icons </a:t>
            </a:r>
            <a:r>
              <a:rPr lang="en-US" sz="1200" dirty="0">
                <a:latin typeface="Baskerville Old Face" panose="02020602080505020303" pitchFamily="18" charset="0"/>
              </a:rPr>
              <a:t>© source </a:t>
            </a:r>
            <a:r>
              <a:rPr lang="en-US" sz="1200" dirty="0" smtClean="0">
                <a:latin typeface="Baskerville Old Face" panose="02020602080505020303" pitchFamily="18" charset="0"/>
              </a:rPr>
              <a:t>unknown; corporate </a:t>
            </a:r>
            <a:r>
              <a:rPr lang="en-US" sz="1200" dirty="0">
                <a:latin typeface="Baskerville Old Face" panose="02020602080505020303" pitchFamily="18" charset="0"/>
              </a:rPr>
              <a:t>logos </a:t>
            </a:r>
            <a:r>
              <a:rPr lang="en-US" sz="1200" dirty="0" smtClean="0">
                <a:latin typeface="Baskerville Old Face" panose="02020602080505020303" pitchFamily="18" charset="0"/>
              </a:rPr>
              <a:t>© BlackRock, </a:t>
            </a:r>
          </a:p>
          <a:p>
            <a:r>
              <a:rPr lang="en-US" sz="1200" dirty="0" smtClean="0">
                <a:latin typeface="Baskerville Old Face" panose="02020602080505020303" pitchFamily="18" charset="0"/>
              </a:rPr>
              <a:t>JP Morgan Chase &amp; Co., and AAA Life Insurance Co.  </a:t>
            </a:r>
            <a:r>
              <a:rPr lang="en-US" sz="1200" dirty="0">
                <a:latin typeface="Baskerville Old Face" panose="02020602080505020303" pitchFamily="18" charset="0"/>
              </a:rPr>
              <a:t>All rights reserved. This content is </a:t>
            </a:r>
            <a:endParaRPr lang="en-US" sz="1200" dirty="0" smtClean="0">
              <a:latin typeface="Baskerville Old Face" panose="02020602080505020303" pitchFamily="18" charset="0"/>
            </a:endParaRPr>
          </a:p>
          <a:p>
            <a:r>
              <a:rPr lang="en-US" sz="1200" dirty="0" smtClean="0">
                <a:latin typeface="Baskerville Old Face" panose="02020602080505020303" pitchFamily="18" charset="0"/>
              </a:rPr>
              <a:t>excluded </a:t>
            </a:r>
            <a:r>
              <a:rPr lang="en-US" sz="1200" dirty="0">
                <a:latin typeface="Baskerville Old Face" panose="02020602080505020303" pitchFamily="18" charset="0"/>
              </a:rPr>
              <a:t>from our Creative </a:t>
            </a:r>
            <a:r>
              <a:rPr lang="en-US" sz="1200" dirty="0" smtClean="0">
                <a:latin typeface="Baskerville Old Face" panose="02020602080505020303" pitchFamily="18" charset="0"/>
              </a:rPr>
              <a:t>Commons </a:t>
            </a:r>
            <a:r>
              <a:rPr lang="en-US" sz="1200" dirty="0">
                <a:latin typeface="Baskerville Old Face" panose="02020602080505020303" pitchFamily="18" charset="0"/>
              </a:rPr>
              <a:t>license. For more information, </a:t>
            </a:r>
            <a:r>
              <a:rPr lang="en-US" sz="1200" dirty="0" smtClean="0">
                <a:latin typeface="Baskerville Old Face" panose="02020602080505020303" pitchFamily="18" charset="0"/>
              </a:rPr>
              <a:t>see</a:t>
            </a:r>
          </a:p>
          <a:p>
            <a:r>
              <a:rPr lang="en-US" sz="1200" dirty="0" smtClean="0">
                <a:latin typeface="Baskerville Old Face" panose="02020602080505020303" pitchFamily="18" charset="0"/>
              </a:rPr>
              <a:t> </a:t>
            </a:r>
            <a:r>
              <a:rPr lang="en-US" sz="1200" dirty="0">
                <a:latin typeface="Baskerville Old Face" panose="02020602080505020303" pitchFamily="18" charset="0"/>
                <a:hlinkClick r:id="rId5"/>
              </a:rPr>
              <a:t>https://ocw.mit.edu/help/faq-fair-use</a:t>
            </a:r>
            <a:r>
              <a:rPr lang="en-US" sz="1200" dirty="0" smtClean="0">
                <a:latin typeface="Baskerville Old Face" panose="02020602080505020303" pitchFamily="18" charset="0"/>
                <a:hlinkClick r:id="rId5"/>
              </a:rPr>
              <a:t>/</a:t>
            </a:r>
            <a:r>
              <a:rPr lang="en-US" sz="1200" dirty="0" smtClean="0">
                <a:latin typeface="Baskerville Old Face" panose="02020602080505020303" pitchFamily="18" charset="0"/>
              </a:rPr>
              <a:t>.</a:t>
            </a:r>
            <a:endParaRPr lang="en-US" sz="1200" dirty="0">
              <a:latin typeface="Baskerville Old Face" panose="02020602080505020303" pitchFamily="18" charset="0"/>
            </a:endParaRPr>
          </a:p>
        </p:txBody>
      </p:sp>
    </p:spTree>
    <p:extLst>
      <p:ext uri="{BB962C8B-B14F-4D97-AF65-F5344CB8AC3E}">
        <p14:creationId xmlns:p14="http://schemas.microsoft.com/office/powerpoint/2010/main" val="184482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61" grpId="0" animBg="1"/>
      <p:bldP spid="6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08;p27">
            <a:extLst>
              <a:ext uri="{FF2B5EF4-FFF2-40B4-BE49-F238E27FC236}">
                <a16:creationId xmlns:a16="http://schemas.microsoft.com/office/drawing/2014/main" id="{F5BF7D3E-A084-4467-879C-91C68CA6F965}"/>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Capital</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Market</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Space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Market</a:t>
            </a:r>
            <a:endParaRPr lang="en-US" dirty="0">
              <a:solidFill>
                <a:srgbClr val="1B4453"/>
              </a:solidFill>
              <a:latin typeface="Eurostile" panose="020B0504020202050204" pitchFamily="34" charset="77"/>
            </a:endParaRPr>
          </a:p>
        </p:txBody>
      </p:sp>
      <p:sp>
        <p:nvSpPr>
          <p:cNvPr id="18" name="Partial Circle 17">
            <a:extLst>
              <a:ext uri="{FF2B5EF4-FFF2-40B4-BE49-F238E27FC236}">
                <a16:creationId xmlns:a16="http://schemas.microsoft.com/office/drawing/2014/main" id="{21FC4576-97EA-4165-863B-FE11DF4E8CDE}"/>
              </a:ext>
            </a:extLst>
          </p:cNvPr>
          <p:cNvSpPr/>
          <p:nvPr/>
        </p:nvSpPr>
        <p:spPr>
          <a:xfrm>
            <a:off x="2717060" y="1575337"/>
            <a:ext cx="774797" cy="739896"/>
          </a:xfrm>
          <a:prstGeom prst="pi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1" name="Partial Circle 20">
            <a:extLst>
              <a:ext uri="{FF2B5EF4-FFF2-40B4-BE49-F238E27FC236}">
                <a16:creationId xmlns:a16="http://schemas.microsoft.com/office/drawing/2014/main" id="{66A87524-C0D9-4136-85E0-54D1B157248E}"/>
              </a:ext>
            </a:extLst>
          </p:cNvPr>
          <p:cNvSpPr/>
          <p:nvPr/>
        </p:nvSpPr>
        <p:spPr>
          <a:xfrm rot="5400000">
            <a:off x="2791436" y="1460166"/>
            <a:ext cx="774797" cy="739896"/>
          </a:xfrm>
          <a:prstGeom prst="pie">
            <a:avLst>
              <a:gd name="adj1" fmla="val 10727638"/>
              <a:gd name="adj2" fmla="val 16200000"/>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2" name="TextBox 21">
            <a:extLst>
              <a:ext uri="{FF2B5EF4-FFF2-40B4-BE49-F238E27FC236}">
                <a16:creationId xmlns:a16="http://schemas.microsoft.com/office/drawing/2014/main" id="{4EABAFB2-3C92-4302-BC3E-E5B01037C2E7}"/>
              </a:ext>
            </a:extLst>
          </p:cNvPr>
          <p:cNvSpPr txBox="1"/>
          <p:nvPr/>
        </p:nvSpPr>
        <p:spPr>
          <a:xfrm>
            <a:off x="2808886" y="1938307"/>
            <a:ext cx="1081924" cy="276999"/>
          </a:xfrm>
          <a:prstGeom prst="rect">
            <a:avLst/>
          </a:prstGeom>
          <a:noFill/>
        </p:spPr>
        <p:txBody>
          <a:bodyPr wrap="square" rtlCol="0">
            <a:spAutoFit/>
          </a:bodyPr>
          <a:lstStyle/>
          <a:p>
            <a:r>
              <a:rPr lang="en-US" altLang="zh-CN" sz="1200" dirty="0">
                <a:solidFill>
                  <a:schemeClr val="bg1"/>
                </a:solidFill>
                <a:latin typeface="Baskerville" panose="02020502070401020303"/>
              </a:rPr>
              <a:t>equity</a:t>
            </a:r>
            <a:endParaRPr lang="zh-CN" altLang="en-US" sz="1200" dirty="0">
              <a:solidFill>
                <a:schemeClr val="bg1"/>
              </a:solidFill>
              <a:latin typeface="Baskerville" panose="02020502070401020303"/>
            </a:endParaRPr>
          </a:p>
        </p:txBody>
      </p:sp>
      <p:sp>
        <p:nvSpPr>
          <p:cNvPr id="24" name="TextBox 23">
            <a:extLst>
              <a:ext uri="{FF2B5EF4-FFF2-40B4-BE49-F238E27FC236}">
                <a16:creationId xmlns:a16="http://schemas.microsoft.com/office/drawing/2014/main" id="{E84FFD78-9728-404B-B87E-19EE415D0669}"/>
              </a:ext>
            </a:extLst>
          </p:cNvPr>
          <p:cNvSpPr txBox="1"/>
          <p:nvPr/>
        </p:nvSpPr>
        <p:spPr>
          <a:xfrm>
            <a:off x="3139596" y="1563588"/>
            <a:ext cx="1081924" cy="276999"/>
          </a:xfrm>
          <a:prstGeom prst="rect">
            <a:avLst/>
          </a:prstGeom>
          <a:noFill/>
        </p:spPr>
        <p:txBody>
          <a:bodyPr wrap="square" rtlCol="0">
            <a:spAutoFit/>
          </a:bodyPr>
          <a:lstStyle/>
          <a:p>
            <a:r>
              <a:rPr lang="en-US" altLang="zh-CN" sz="1200" dirty="0">
                <a:solidFill>
                  <a:schemeClr val="bg1"/>
                </a:solidFill>
                <a:latin typeface="Baskerville" panose="02020502070401020303"/>
              </a:rPr>
              <a:t>debt</a:t>
            </a:r>
            <a:endParaRPr lang="zh-CN" altLang="en-US" sz="1200" dirty="0">
              <a:solidFill>
                <a:schemeClr val="bg1"/>
              </a:solidFill>
              <a:latin typeface="Baskerville" panose="02020502070401020303"/>
            </a:endParaRPr>
          </a:p>
        </p:txBody>
      </p:sp>
      <p:sp>
        <p:nvSpPr>
          <p:cNvPr id="25" name="Arrow: Right 24">
            <a:extLst>
              <a:ext uri="{FF2B5EF4-FFF2-40B4-BE49-F238E27FC236}">
                <a16:creationId xmlns:a16="http://schemas.microsoft.com/office/drawing/2014/main" id="{B7933665-538D-4A10-BCFC-90884D2F31CB}"/>
              </a:ext>
            </a:extLst>
          </p:cNvPr>
          <p:cNvSpPr/>
          <p:nvPr/>
        </p:nvSpPr>
        <p:spPr>
          <a:xfrm>
            <a:off x="3805155" y="1945285"/>
            <a:ext cx="302078" cy="132621"/>
          </a:xfrm>
          <a:prstGeom prs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27" name="Graphic 26" descr="Man">
            <a:extLst>
              <a:ext uri="{FF2B5EF4-FFF2-40B4-BE49-F238E27FC236}">
                <a16:creationId xmlns:a16="http://schemas.microsoft.com/office/drawing/2014/main" id="{6FA6336D-30E2-4251-B123-E0210A7E4B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448024" y="1742503"/>
            <a:ext cx="572691" cy="572691"/>
          </a:xfrm>
          <a:prstGeom prst="rect">
            <a:avLst/>
          </a:prstGeom>
        </p:spPr>
      </p:pic>
      <p:sp>
        <p:nvSpPr>
          <p:cNvPr id="29" name="TextBox 28">
            <a:extLst>
              <a:ext uri="{FF2B5EF4-FFF2-40B4-BE49-F238E27FC236}">
                <a16:creationId xmlns:a16="http://schemas.microsoft.com/office/drawing/2014/main" id="{DE4F12C9-3D55-4886-BA41-004F8C5101E4}"/>
              </a:ext>
            </a:extLst>
          </p:cNvPr>
          <p:cNvSpPr txBox="1"/>
          <p:nvPr/>
        </p:nvSpPr>
        <p:spPr>
          <a:xfrm>
            <a:off x="4383745" y="2339484"/>
            <a:ext cx="740908" cy="307777"/>
          </a:xfrm>
          <a:prstGeom prst="rect">
            <a:avLst/>
          </a:prstGeom>
          <a:noFill/>
        </p:spPr>
        <p:txBody>
          <a:bodyPr wrap="none" rtlCol="0">
            <a:spAutoFit/>
          </a:bodyPr>
          <a:lstStyle/>
          <a:p>
            <a:r>
              <a:rPr lang="en-US" altLang="zh-CN" dirty="0">
                <a:latin typeface="Baskerville" panose="02020502070401020303"/>
              </a:rPr>
              <a:t>investor</a:t>
            </a:r>
            <a:endParaRPr lang="zh-CN" altLang="en-US" dirty="0">
              <a:latin typeface="Baskerville" panose="02020502070401020303"/>
            </a:endParaRPr>
          </a:p>
        </p:txBody>
      </p:sp>
      <p:sp>
        <p:nvSpPr>
          <p:cNvPr id="30" name="Arrow: Right 29">
            <a:extLst>
              <a:ext uri="{FF2B5EF4-FFF2-40B4-BE49-F238E27FC236}">
                <a16:creationId xmlns:a16="http://schemas.microsoft.com/office/drawing/2014/main" id="{2616E100-096F-4739-B207-310EF7F042BF}"/>
              </a:ext>
            </a:extLst>
          </p:cNvPr>
          <p:cNvSpPr/>
          <p:nvPr/>
        </p:nvSpPr>
        <p:spPr>
          <a:xfrm rot="10800000">
            <a:off x="5345710" y="1988451"/>
            <a:ext cx="302078" cy="132621"/>
          </a:xfrm>
          <a:prstGeom prs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cxnSp>
        <p:nvCxnSpPr>
          <p:cNvPr id="32" name="Google Shape;141;p21">
            <a:extLst>
              <a:ext uri="{FF2B5EF4-FFF2-40B4-BE49-F238E27FC236}">
                <a16:creationId xmlns:a16="http://schemas.microsoft.com/office/drawing/2014/main" id="{A51D31F4-9C88-4F5F-8ADF-105D2309E09A}"/>
              </a:ext>
            </a:extLst>
          </p:cNvPr>
          <p:cNvCxnSpPr>
            <a:cxnSpLocks/>
          </p:cNvCxnSpPr>
          <p:nvPr/>
        </p:nvCxnSpPr>
        <p:spPr>
          <a:xfrm>
            <a:off x="7119817" y="1951223"/>
            <a:ext cx="1094135" cy="0"/>
          </a:xfrm>
          <a:prstGeom prst="straightConnector1">
            <a:avLst/>
          </a:prstGeom>
          <a:noFill/>
          <a:ln w="22225" cap="flat" cmpd="sng">
            <a:solidFill>
              <a:schemeClr val="bg1">
                <a:lumMod val="50000"/>
              </a:schemeClr>
            </a:solidFill>
            <a:prstDash val="solid"/>
            <a:round/>
            <a:headEnd type="none" w="med" len="med"/>
            <a:tailEnd type="triangle" w="med" len="med"/>
          </a:ln>
        </p:spPr>
      </p:cxnSp>
      <p:cxnSp>
        <p:nvCxnSpPr>
          <p:cNvPr id="33" name="Google Shape;159;p21">
            <a:extLst>
              <a:ext uri="{FF2B5EF4-FFF2-40B4-BE49-F238E27FC236}">
                <a16:creationId xmlns:a16="http://schemas.microsoft.com/office/drawing/2014/main" id="{728E15FA-5AD0-407C-9843-B712C6B425D5}"/>
              </a:ext>
            </a:extLst>
          </p:cNvPr>
          <p:cNvCxnSpPr>
            <a:cxnSpLocks/>
          </p:cNvCxnSpPr>
          <p:nvPr/>
        </p:nvCxnSpPr>
        <p:spPr>
          <a:xfrm flipV="1">
            <a:off x="7127276" y="1965428"/>
            <a:ext cx="0" cy="310293"/>
          </a:xfrm>
          <a:prstGeom prst="straightConnector1">
            <a:avLst/>
          </a:prstGeom>
          <a:noFill/>
          <a:ln w="19050" cap="flat" cmpd="sng">
            <a:solidFill>
              <a:srgbClr val="993333"/>
            </a:solidFill>
            <a:prstDash val="solid"/>
            <a:round/>
            <a:headEnd type="triangle" w="med" len="med"/>
            <a:tailEnd type="none" w="med" len="med"/>
          </a:ln>
        </p:spPr>
      </p:cxnSp>
      <p:cxnSp>
        <p:nvCxnSpPr>
          <p:cNvPr id="34" name="Google Shape;159;p21">
            <a:extLst>
              <a:ext uri="{FF2B5EF4-FFF2-40B4-BE49-F238E27FC236}">
                <a16:creationId xmlns:a16="http://schemas.microsoft.com/office/drawing/2014/main" id="{B8A314EE-2ADE-4B42-B7DA-0E460FE1753B}"/>
              </a:ext>
            </a:extLst>
          </p:cNvPr>
          <p:cNvCxnSpPr>
            <a:cxnSpLocks/>
          </p:cNvCxnSpPr>
          <p:nvPr/>
        </p:nvCxnSpPr>
        <p:spPr>
          <a:xfrm flipV="1">
            <a:off x="7302789" y="1767313"/>
            <a:ext cx="0" cy="185810"/>
          </a:xfrm>
          <a:prstGeom prst="straightConnector1">
            <a:avLst/>
          </a:prstGeom>
          <a:noFill/>
          <a:ln w="19050" cap="flat" cmpd="sng">
            <a:solidFill>
              <a:srgbClr val="0097A7"/>
            </a:solidFill>
            <a:prstDash val="solid"/>
            <a:round/>
            <a:headEnd type="none" w="med" len="med"/>
            <a:tailEnd type="triangle" w="med" len="med"/>
          </a:ln>
        </p:spPr>
      </p:cxnSp>
      <p:cxnSp>
        <p:nvCxnSpPr>
          <p:cNvPr id="35" name="Google Shape;159;p21">
            <a:extLst>
              <a:ext uri="{FF2B5EF4-FFF2-40B4-BE49-F238E27FC236}">
                <a16:creationId xmlns:a16="http://schemas.microsoft.com/office/drawing/2014/main" id="{ABD0F725-1277-4408-B69A-48291537088D}"/>
              </a:ext>
            </a:extLst>
          </p:cNvPr>
          <p:cNvCxnSpPr>
            <a:cxnSpLocks/>
          </p:cNvCxnSpPr>
          <p:nvPr/>
        </p:nvCxnSpPr>
        <p:spPr>
          <a:xfrm flipV="1">
            <a:off x="7602000" y="1767313"/>
            <a:ext cx="0" cy="185810"/>
          </a:xfrm>
          <a:prstGeom prst="straightConnector1">
            <a:avLst/>
          </a:prstGeom>
          <a:noFill/>
          <a:ln w="19050" cap="flat" cmpd="sng">
            <a:solidFill>
              <a:srgbClr val="0097A7"/>
            </a:solidFill>
            <a:prstDash val="solid"/>
            <a:round/>
            <a:headEnd type="none" w="med" len="med"/>
            <a:tailEnd type="triangle" w="med" len="med"/>
          </a:ln>
        </p:spPr>
      </p:cxnSp>
      <p:cxnSp>
        <p:nvCxnSpPr>
          <p:cNvPr id="36" name="Google Shape;159;p21">
            <a:extLst>
              <a:ext uri="{FF2B5EF4-FFF2-40B4-BE49-F238E27FC236}">
                <a16:creationId xmlns:a16="http://schemas.microsoft.com/office/drawing/2014/main" id="{424FDF52-1680-4217-94EA-26A156C7AD6A}"/>
              </a:ext>
            </a:extLst>
          </p:cNvPr>
          <p:cNvCxnSpPr>
            <a:cxnSpLocks/>
          </p:cNvCxnSpPr>
          <p:nvPr/>
        </p:nvCxnSpPr>
        <p:spPr>
          <a:xfrm flipV="1">
            <a:off x="7893388" y="1767313"/>
            <a:ext cx="0" cy="185810"/>
          </a:xfrm>
          <a:prstGeom prst="straightConnector1">
            <a:avLst/>
          </a:prstGeom>
          <a:noFill/>
          <a:ln w="19050" cap="flat" cmpd="sng">
            <a:solidFill>
              <a:srgbClr val="0097A7"/>
            </a:solidFill>
            <a:prstDash val="solid"/>
            <a:round/>
            <a:headEnd type="none" w="med" len="med"/>
            <a:tailEnd type="triangle" w="med" len="med"/>
          </a:ln>
        </p:spPr>
      </p:cxnSp>
      <p:cxnSp>
        <p:nvCxnSpPr>
          <p:cNvPr id="38" name="Google Shape;141;p21">
            <a:extLst>
              <a:ext uri="{FF2B5EF4-FFF2-40B4-BE49-F238E27FC236}">
                <a16:creationId xmlns:a16="http://schemas.microsoft.com/office/drawing/2014/main" id="{4EEAEF83-403F-4A3A-992E-F25D63AB804A}"/>
              </a:ext>
            </a:extLst>
          </p:cNvPr>
          <p:cNvCxnSpPr>
            <a:cxnSpLocks/>
          </p:cNvCxnSpPr>
          <p:nvPr/>
        </p:nvCxnSpPr>
        <p:spPr>
          <a:xfrm flipH="1">
            <a:off x="7268645" y="2054762"/>
            <a:ext cx="683500" cy="0"/>
          </a:xfrm>
          <a:prstGeom prst="straightConnector1">
            <a:avLst/>
          </a:prstGeom>
          <a:noFill/>
          <a:ln w="22225" cap="flat" cmpd="sng">
            <a:solidFill>
              <a:schemeClr val="bg1">
                <a:lumMod val="50000"/>
              </a:schemeClr>
            </a:solidFill>
            <a:prstDash val="dash"/>
            <a:round/>
            <a:headEnd type="none" w="med" len="med"/>
            <a:tailEnd type="triangle" w="med" len="med"/>
          </a:ln>
        </p:spPr>
      </p:cxnSp>
      <p:sp>
        <p:nvSpPr>
          <p:cNvPr id="42" name="TextBox 41">
            <a:extLst>
              <a:ext uri="{FF2B5EF4-FFF2-40B4-BE49-F238E27FC236}">
                <a16:creationId xmlns:a16="http://schemas.microsoft.com/office/drawing/2014/main" id="{0283E120-1136-41F4-B98C-F673DAA652C3}"/>
              </a:ext>
            </a:extLst>
          </p:cNvPr>
          <p:cNvSpPr txBox="1"/>
          <p:nvPr/>
        </p:nvSpPr>
        <p:spPr>
          <a:xfrm>
            <a:off x="7235001" y="2060248"/>
            <a:ext cx="1023241" cy="261610"/>
          </a:xfrm>
          <a:prstGeom prst="rect">
            <a:avLst/>
          </a:prstGeom>
          <a:noFill/>
        </p:spPr>
        <p:txBody>
          <a:bodyPr wrap="square" rtlCol="0">
            <a:spAutoFit/>
          </a:bodyPr>
          <a:lstStyle/>
          <a:p>
            <a:r>
              <a:rPr lang="en-US" altLang="zh-CN" sz="1100" dirty="0">
                <a:latin typeface="Baskerville" panose="02020502070401020303"/>
              </a:rPr>
              <a:t>Cost</a:t>
            </a:r>
            <a:r>
              <a:rPr lang="zh-CN" altLang="en-US" sz="1100" dirty="0">
                <a:latin typeface="Baskerville" panose="02020502070401020303"/>
              </a:rPr>
              <a:t> </a:t>
            </a:r>
            <a:r>
              <a:rPr lang="en-US" altLang="zh-CN" sz="1100" dirty="0">
                <a:latin typeface="Baskerville" panose="02020502070401020303"/>
              </a:rPr>
              <a:t>of</a:t>
            </a:r>
            <a:r>
              <a:rPr lang="zh-CN" altLang="en-US" sz="1100" dirty="0">
                <a:latin typeface="Baskerville" panose="02020502070401020303"/>
              </a:rPr>
              <a:t> </a:t>
            </a:r>
            <a:r>
              <a:rPr lang="en-US" altLang="zh-CN" sz="1100" dirty="0">
                <a:latin typeface="Baskerville" panose="02020502070401020303"/>
              </a:rPr>
              <a:t>capital</a:t>
            </a:r>
            <a:endParaRPr lang="zh-CN" altLang="en-US" dirty="0">
              <a:latin typeface="Baskerville" panose="02020502070401020303"/>
            </a:endParaRP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1DC265E6-B442-4096-B80F-92303F70FE5D}"/>
                  </a:ext>
                </a:extLst>
              </p:cNvPr>
              <p:cNvSpPr txBox="1"/>
              <p:nvPr/>
            </p:nvSpPr>
            <p:spPr>
              <a:xfrm>
                <a:off x="1829545" y="3268831"/>
                <a:ext cx="3010186" cy="33855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altLang="zh-CN" sz="1600" i="1" smtClean="0">
                              <a:latin typeface="Cambria Math" panose="02040503050406030204" pitchFamily="18" charset="0"/>
                            </a:rPr>
                          </m:ctrlPr>
                        </m:sSubPr>
                        <m:e>
                          <m:r>
                            <a:rPr lang="en-US" altLang="zh-CN" sz="1600" b="0" i="1" smtClean="0">
                              <a:latin typeface="Cambria Math" panose="02040503050406030204" pitchFamily="18" charset="0"/>
                            </a:rPr>
                            <m:t>𝑟</m:t>
                          </m:r>
                        </m:e>
                        <m:sub>
                          <m:r>
                            <a:rPr lang="en-US" altLang="zh-CN" sz="1600" b="0" i="1" smtClean="0">
                              <a:latin typeface="Cambria Math" panose="02040503050406030204" pitchFamily="18" charset="0"/>
                            </a:rPr>
                            <m:t>𝑚𝑎𝑟𝑘𝑒𝑡</m:t>
                          </m:r>
                        </m:sub>
                      </m:sSub>
                    </m:oMath>
                  </m:oMathPara>
                </a14:m>
                <a:endParaRPr lang="zh-CN" altLang="en-US" sz="1600" dirty="0">
                  <a:highlight>
                    <a:srgbClr val="FFFF00"/>
                  </a:highlight>
                  <a:latin typeface="Baskerville" panose="02020502070401020303"/>
                </a:endParaRPr>
              </a:p>
            </p:txBody>
          </p:sp>
        </mc:Choice>
        <mc:Fallback xmlns="">
          <p:sp>
            <p:nvSpPr>
              <p:cNvPr id="43" name="TextBox 42">
                <a:extLst>
                  <a:ext uri="{FF2B5EF4-FFF2-40B4-BE49-F238E27FC236}">
                    <a16:creationId xmlns:a16="http://schemas.microsoft.com/office/drawing/2014/main" id="{1DC265E6-B442-4096-B80F-92303F70FE5D}"/>
                  </a:ext>
                </a:extLst>
              </p:cNvPr>
              <p:cNvSpPr txBox="1">
                <a:spLocks noRot="1" noChangeAspect="1" noMove="1" noResize="1" noEditPoints="1" noAdjustHandles="1" noChangeArrowheads="1" noChangeShapeType="1" noTextEdit="1"/>
              </p:cNvSpPr>
              <p:nvPr/>
            </p:nvSpPr>
            <p:spPr>
              <a:xfrm>
                <a:off x="1829545" y="3268831"/>
                <a:ext cx="3010186" cy="338554"/>
              </a:xfrm>
              <a:prstGeom prst="rect">
                <a:avLst/>
              </a:prstGeom>
              <a:blipFill>
                <a:blip r:embed="rId5"/>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900BDBDC-81E6-48B5-A1A5-2B1D205E156B}"/>
                  </a:ext>
                </a:extLst>
              </p:cNvPr>
              <p:cNvSpPr txBox="1"/>
              <p:nvPr/>
            </p:nvSpPr>
            <p:spPr>
              <a:xfrm>
                <a:off x="693355" y="3174853"/>
                <a:ext cx="1046440" cy="6805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acc>
                        <m:accPr>
                          <m:chr m:val="̅"/>
                          <m:ctrlPr>
                            <a:rPr lang="en-US" altLang="zh-CN" i="1" smtClean="0">
                              <a:latin typeface="Cambria Math" panose="02040503050406030204" pitchFamily="18" charset="0"/>
                            </a:rPr>
                          </m:ctrlPr>
                        </m:accPr>
                        <m:e>
                          <m:r>
                            <a:rPr lang="en-US" altLang="zh-CN" b="0" i="1" smtClean="0">
                              <a:latin typeface="Cambria Math" panose="02040503050406030204" pitchFamily="18" charset="0"/>
                            </a:rPr>
                            <m:t>𝑟</m:t>
                          </m:r>
                        </m:e>
                      </m:acc>
                      <m:r>
                        <a:rPr lang="en-US" altLang="zh-CN" b="0" i="1" smtClean="0">
                          <a:latin typeface="Cambria Math" panose="02040503050406030204" pitchFamily="18" charset="0"/>
                        </a:rPr>
                        <m:t>=</m:t>
                      </m:r>
                      <m:nary>
                        <m:naryPr>
                          <m:chr m:val="∑"/>
                          <m:ctrlPr>
                            <a:rPr lang="en-US" altLang="zh-CN" b="0" i="1" smtClean="0">
                              <a:latin typeface="Cambria Math" panose="02040503050406030204" pitchFamily="18" charset="0"/>
                            </a:rPr>
                          </m:ctrlPr>
                        </m:naryPr>
                        <m:sub>
                          <m:r>
                            <m:rPr>
                              <m:brk m:alnAt="23"/>
                            </m:rPr>
                            <a:rPr lang="en-US" altLang="zh-CN" b="0" i="1" smtClean="0">
                              <a:latin typeface="Cambria Math" panose="02040503050406030204" pitchFamily="18" charset="0"/>
                            </a:rPr>
                            <m:t>𝑖</m:t>
                          </m:r>
                          <m:r>
                            <a:rPr lang="en-US" altLang="zh-CN" b="0" i="1" smtClean="0">
                              <a:latin typeface="Cambria Math" panose="02040503050406030204" pitchFamily="18" charset="0"/>
                            </a:rPr>
                            <m:t>=1</m:t>
                          </m:r>
                        </m:sub>
                        <m:sup>
                          <m:r>
                            <a:rPr lang="en-US" altLang="zh-CN" b="0" i="1" smtClean="0">
                              <a:latin typeface="Cambria Math" panose="02040503050406030204" pitchFamily="18" charset="0"/>
                            </a:rPr>
                            <m:t>𝑛</m:t>
                          </m:r>
                        </m:sup>
                        <m:e>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𝑟</m:t>
                              </m:r>
                            </m:e>
                            <m:sub>
                              <m:r>
                                <a:rPr lang="en-US" altLang="zh-CN" b="0" i="1" smtClean="0">
                                  <a:latin typeface="Cambria Math" panose="02040503050406030204" pitchFamily="18" charset="0"/>
                                </a:rPr>
                                <m:t>𝑐</m:t>
                              </m:r>
                              <m:r>
                                <a:rPr lang="en-US" altLang="zh-CN" b="0" i="1" smtClean="0">
                                  <a:latin typeface="Cambria Math" panose="02040503050406030204" pitchFamily="18" charset="0"/>
                                </a:rPr>
                                <m:t>,</m:t>
                              </m:r>
                              <m:r>
                                <a:rPr lang="en-US" altLang="zh-CN" b="0" i="1" smtClean="0">
                                  <a:latin typeface="Cambria Math" panose="02040503050406030204" pitchFamily="18" charset="0"/>
                                </a:rPr>
                                <m:t>𝑖</m:t>
                              </m:r>
                            </m:sub>
                          </m:sSub>
                        </m:e>
                      </m:nary>
                    </m:oMath>
                  </m:oMathPara>
                </a14:m>
                <a:endParaRPr lang="zh-CN" altLang="en-US" dirty="0"/>
              </a:p>
            </p:txBody>
          </p:sp>
        </mc:Choice>
        <mc:Fallback xmlns="">
          <p:sp>
            <p:nvSpPr>
              <p:cNvPr id="44" name="TextBox 43">
                <a:extLst>
                  <a:ext uri="{FF2B5EF4-FFF2-40B4-BE49-F238E27FC236}">
                    <a16:creationId xmlns:a16="http://schemas.microsoft.com/office/drawing/2014/main" id="{900BDBDC-81E6-48B5-A1A5-2B1D205E156B}"/>
                  </a:ext>
                </a:extLst>
              </p:cNvPr>
              <p:cNvSpPr txBox="1">
                <a:spLocks noRot="1" noChangeAspect="1" noMove="1" noResize="1" noEditPoints="1" noAdjustHandles="1" noChangeArrowheads="1" noChangeShapeType="1" noTextEdit="1"/>
              </p:cNvSpPr>
              <p:nvPr/>
            </p:nvSpPr>
            <p:spPr>
              <a:xfrm>
                <a:off x="693355" y="3174853"/>
                <a:ext cx="1046440" cy="680507"/>
              </a:xfrm>
              <a:prstGeom prst="rect">
                <a:avLst/>
              </a:prstGeom>
              <a:blipFill>
                <a:blip r:embed="rId6"/>
                <a:stretch>
                  <a:fillRect l="-22892" t="-98148" r="-8434" b="-153704"/>
                </a:stretch>
              </a:blipFill>
            </p:spPr>
            <p:txBody>
              <a:bodyPr/>
              <a:lstStyle/>
              <a:p>
                <a:r>
                  <a:rPr lang="en-CN">
                    <a:noFill/>
                  </a:rPr>
                  <a:t> </a:t>
                </a:r>
              </a:p>
            </p:txBody>
          </p:sp>
        </mc:Fallback>
      </mc:AlternateContent>
      <p:sp>
        <p:nvSpPr>
          <p:cNvPr id="45" name="Partial Circle 44">
            <a:extLst>
              <a:ext uri="{FF2B5EF4-FFF2-40B4-BE49-F238E27FC236}">
                <a16:creationId xmlns:a16="http://schemas.microsoft.com/office/drawing/2014/main" id="{4E902342-D049-4DF5-BC75-858A9B17944D}"/>
              </a:ext>
            </a:extLst>
          </p:cNvPr>
          <p:cNvSpPr/>
          <p:nvPr/>
        </p:nvSpPr>
        <p:spPr>
          <a:xfrm>
            <a:off x="1004686" y="1573988"/>
            <a:ext cx="774797" cy="739896"/>
          </a:xfrm>
          <a:prstGeom prst="pie">
            <a:avLst>
              <a:gd name="adj1" fmla="val 0"/>
              <a:gd name="adj2" fmla="val 202141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7" name="Partial Circle 46">
            <a:extLst>
              <a:ext uri="{FF2B5EF4-FFF2-40B4-BE49-F238E27FC236}">
                <a16:creationId xmlns:a16="http://schemas.microsoft.com/office/drawing/2014/main" id="{88659638-56CD-4FAC-A2E7-93B092591F1F}"/>
              </a:ext>
            </a:extLst>
          </p:cNvPr>
          <p:cNvSpPr/>
          <p:nvPr/>
        </p:nvSpPr>
        <p:spPr>
          <a:xfrm rot="2393426">
            <a:off x="997628" y="1591127"/>
            <a:ext cx="774797" cy="739896"/>
          </a:xfrm>
          <a:prstGeom prst="pie">
            <a:avLst>
              <a:gd name="adj1" fmla="val 0"/>
              <a:gd name="adj2" fmla="val 202141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8" name="Partial Circle 47">
            <a:extLst>
              <a:ext uri="{FF2B5EF4-FFF2-40B4-BE49-F238E27FC236}">
                <a16:creationId xmlns:a16="http://schemas.microsoft.com/office/drawing/2014/main" id="{83D18A9F-05AB-4455-AE88-93621B6D1BC0}"/>
              </a:ext>
            </a:extLst>
          </p:cNvPr>
          <p:cNvSpPr/>
          <p:nvPr/>
        </p:nvSpPr>
        <p:spPr>
          <a:xfrm rot="4521303">
            <a:off x="963946" y="1593614"/>
            <a:ext cx="774797" cy="739896"/>
          </a:xfrm>
          <a:prstGeom prst="pie">
            <a:avLst>
              <a:gd name="adj1" fmla="val 0"/>
              <a:gd name="adj2" fmla="val 2021412"/>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49" name="Partial Circle 48">
            <a:extLst>
              <a:ext uri="{FF2B5EF4-FFF2-40B4-BE49-F238E27FC236}">
                <a16:creationId xmlns:a16="http://schemas.microsoft.com/office/drawing/2014/main" id="{8B8542B4-48BC-4349-8F74-102C47385C9E}"/>
              </a:ext>
            </a:extLst>
          </p:cNvPr>
          <p:cNvSpPr/>
          <p:nvPr/>
        </p:nvSpPr>
        <p:spPr>
          <a:xfrm rot="6747626">
            <a:off x="944617" y="1571739"/>
            <a:ext cx="774797" cy="739896"/>
          </a:xfrm>
          <a:prstGeom prst="pie">
            <a:avLst>
              <a:gd name="adj1" fmla="val 0"/>
              <a:gd name="adj2" fmla="val 5546456"/>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0" name="Partial Circle 49">
            <a:extLst>
              <a:ext uri="{FF2B5EF4-FFF2-40B4-BE49-F238E27FC236}">
                <a16:creationId xmlns:a16="http://schemas.microsoft.com/office/drawing/2014/main" id="{68D2B5EB-CA71-44C4-941E-67599E6218D5}"/>
              </a:ext>
            </a:extLst>
          </p:cNvPr>
          <p:cNvSpPr/>
          <p:nvPr/>
        </p:nvSpPr>
        <p:spPr>
          <a:xfrm rot="12383334">
            <a:off x="948810" y="1531150"/>
            <a:ext cx="774797" cy="739896"/>
          </a:xfrm>
          <a:prstGeom prst="pie">
            <a:avLst>
              <a:gd name="adj1" fmla="val 0"/>
              <a:gd name="adj2" fmla="val 3234983"/>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1" name="Partial Circle 50">
            <a:extLst>
              <a:ext uri="{FF2B5EF4-FFF2-40B4-BE49-F238E27FC236}">
                <a16:creationId xmlns:a16="http://schemas.microsoft.com/office/drawing/2014/main" id="{36088974-3A08-42A9-8ABD-DFB244C1B5CE}"/>
              </a:ext>
            </a:extLst>
          </p:cNvPr>
          <p:cNvSpPr/>
          <p:nvPr/>
        </p:nvSpPr>
        <p:spPr>
          <a:xfrm rot="15827985">
            <a:off x="981692" y="1528139"/>
            <a:ext cx="774797" cy="739896"/>
          </a:xfrm>
          <a:prstGeom prst="pie">
            <a:avLst>
              <a:gd name="adj1" fmla="val 0"/>
              <a:gd name="adj2" fmla="val 2021412"/>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2" name="Partial Circle 51">
            <a:extLst>
              <a:ext uri="{FF2B5EF4-FFF2-40B4-BE49-F238E27FC236}">
                <a16:creationId xmlns:a16="http://schemas.microsoft.com/office/drawing/2014/main" id="{E564AAE5-D060-4032-A2BA-21798B96A6F0}"/>
              </a:ext>
            </a:extLst>
          </p:cNvPr>
          <p:cNvSpPr/>
          <p:nvPr/>
        </p:nvSpPr>
        <p:spPr>
          <a:xfrm rot="18144789">
            <a:off x="1015672" y="1548697"/>
            <a:ext cx="774797" cy="739896"/>
          </a:xfrm>
          <a:prstGeom prst="pie">
            <a:avLst>
              <a:gd name="adj1" fmla="val 0"/>
              <a:gd name="adj2" fmla="val 3072084"/>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53" name="TextBox 52">
            <a:extLst>
              <a:ext uri="{FF2B5EF4-FFF2-40B4-BE49-F238E27FC236}">
                <a16:creationId xmlns:a16="http://schemas.microsoft.com/office/drawing/2014/main" id="{087147C0-3614-452E-B8F8-A8C16C3BE61F}"/>
              </a:ext>
            </a:extLst>
          </p:cNvPr>
          <p:cNvSpPr txBox="1"/>
          <p:nvPr/>
        </p:nvSpPr>
        <p:spPr>
          <a:xfrm>
            <a:off x="1289479" y="1516151"/>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1</a:t>
            </a:r>
            <a:endParaRPr lang="zh-CN" altLang="en-US" sz="900" dirty="0">
              <a:solidFill>
                <a:schemeClr val="bg1"/>
              </a:solidFill>
              <a:latin typeface="Baskerville" panose="02020502070401020303"/>
            </a:endParaRPr>
          </a:p>
        </p:txBody>
      </p:sp>
      <p:sp>
        <p:nvSpPr>
          <p:cNvPr id="54" name="TextBox 53">
            <a:extLst>
              <a:ext uri="{FF2B5EF4-FFF2-40B4-BE49-F238E27FC236}">
                <a16:creationId xmlns:a16="http://schemas.microsoft.com/office/drawing/2014/main" id="{F7308619-3259-4AB2-BE07-BFA0801FB5B8}"/>
              </a:ext>
            </a:extLst>
          </p:cNvPr>
          <p:cNvSpPr txBox="1"/>
          <p:nvPr/>
        </p:nvSpPr>
        <p:spPr>
          <a:xfrm>
            <a:off x="1472456" y="1684185"/>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2</a:t>
            </a:r>
            <a:endParaRPr lang="zh-CN" altLang="en-US" sz="900" dirty="0">
              <a:solidFill>
                <a:schemeClr val="bg1"/>
              </a:solidFill>
              <a:latin typeface="Baskerville" panose="02020502070401020303"/>
            </a:endParaRPr>
          </a:p>
        </p:txBody>
      </p:sp>
      <p:sp>
        <p:nvSpPr>
          <p:cNvPr id="57" name="TextBox 56">
            <a:extLst>
              <a:ext uri="{FF2B5EF4-FFF2-40B4-BE49-F238E27FC236}">
                <a16:creationId xmlns:a16="http://schemas.microsoft.com/office/drawing/2014/main" id="{58074C1A-86A7-491C-9E04-B01955EFFE17}"/>
              </a:ext>
            </a:extLst>
          </p:cNvPr>
          <p:cNvSpPr txBox="1"/>
          <p:nvPr/>
        </p:nvSpPr>
        <p:spPr>
          <a:xfrm>
            <a:off x="1546347" y="1913433"/>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3</a:t>
            </a:r>
            <a:endParaRPr lang="zh-CN" altLang="en-US" sz="900" dirty="0">
              <a:solidFill>
                <a:schemeClr val="bg1"/>
              </a:solidFill>
              <a:latin typeface="Baskerville" panose="02020502070401020303"/>
            </a:endParaRPr>
          </a:p>
        </p:txBody>
      </p:sp>
      <p:sp>
        <p:nvSpPr>
          <p:cNvPr id="58" name="TextBox 57">
            <a:extLst>
              <a:ext uri="{FF2B5EF4-FFF2-40B4-BE49-F238E27FC236}">
                <a16:creationId xmlns:a16="http://schemas.microsoft.com/office/drawing/2014/main" id="{ECD19E5B-3E26-4217-A160-C64EE22E2529}"/>
              </a:ext>
            </a:extLst>
          </p:cNvPr>
          <p:cNvSpPr txBox="1"/>
          <p:nvPr/>
        </p:nvSpPr>
        <p:spPr>
          <a:xfrm>
            <a:off x="1066678" y="1592351"/>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7</a:t>
            </a:r>
            <a:endParaRPr lang="zh-CN" altLang="en-US" sz="900" dirty="0">
              <a:solidFill>
                <a:schemeClr val="bg1"/>
              </a:solidFill>
              <a:latin typeface="Baskerville" panose="02020502070401020303"/>
            </a:endParaRPr>
          </a:p>
        </p:txBody>
      </p:sp>
      <p:sp>
        <p:nvSpPr>
          <p:cNvPr id="59" name="TextBox 58">
            <a:extLst>
              <a:ext uri="{FF2B5EF4-FFF2-40B4-BE49-F238E27FC236}">
                <a16:creationId xmlns:a16="http://schemas.microsoft.com/office/drawing/2014/main" id="{ED7BB892-833F-4DC4-80C9-9AF4A317F6E6}"/>
              </a:ext>
            </a:extLst>
          </p:cNvPr>
          <p:cNvSpPr txBox="1"/>
          <p:nvPr/>
        </p:nvSpPr>
        <p:spPr>
          <a:xfrm>
            <a:off x="1204444" y="2122520"/>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5</a:t>
            </a:r>
            <a:endParaRPr lang="zh-CN" altLang="en-US" sz="900" dirty="0">
              <a:solidFill>
                <a:schemeClr val="bg1"/>
              </a:solidFill>
              <a:latin typeface="Baskerville" panose="02020502070401020303"/>
            </a:endParaRPr>
          </a:p>
        </p:txBody>
      </p:sp>
      <p:sp>
        <p:nvSpPr>
          <p:cNvPr id="60" name="TextBox 59">
            <a:extLst>
              <a:ext uri="{FF2B5EF4-FFF2-40B4-BE49-F238E27FC236}">
                <a16:creationId xmlns:a16="http://schemas.microsoft.com/office/drawing/2014/main" id="{9642E834-58B5-4FAD-8C84-46F0A3158714}"/>
              </a:ext>
            </a:extLst>
          </p:cNvPr>
          <p:cNvSpPr txBox="1"/>
          <p:nvPr/>
        </p:nvSpPr>
        <p:spPr>
          <a:xfrm>
            <a:off x="1008689" y="1913433"/>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6</a:t>
            </a:r>
            <a:endParaRPr lang="zh-CN" altLang="en-US" sz="900" dirty="0">
              <a:solidFill>
                <a:schemeClr val="bg1"/>
              </a:solidFill>
              <a:latin typeface="Baskerville" panose="02020502070401020303"/>
            </a:endParaRPr>
          </a:p>
        </p:txBody>
      </p:sp>
      <p:sp>
        <p:nvSpPr>
          <p:cNvPr id="62" name="TextBox 61">
            <a:extLst>
              <a:ext uri="{FF2B5EF4-FFF2-40B4-BE49-F238E27FC236}">
                <a16:creationId xmlns:a16="http://schemas.microsoft.com/office/drawing/2014/main" id="{51405950-E0E4-4FCF-9BDF-20712A4E50ED}"/>
              </a:ext>
            </a:extLst>
          </p:cNvPr>
          <p:cNvSpPr txBox="1"/>
          <p:nvPr/>
        </p:nvSpPr>
        <p:spPr>
          <a:xfrm>
            <a:off x="1411669" y="2108220"/>
            <a:ext cx="240772" cy="230832"/>
          </a:xfrm>
          <a:prstGeom prst="rect">
            <a:avLst/>
          </a:prstGeom>
          <a:noFill/>
        </p:spPr>
        <p:txBody>
          <a:bodyPr wrap="none" rtlCol="0">
            <a:spAutoFit/>
          </a:bodyPr>
          <a:lstStyle/>
          <a:p>
            <a:r>
              <a:rPr lang="en-US" altLang="zh-CN" sz="900" dirty="0">
                <a:solidFill>
                  <a:schemeClr val="bg1"/>
                </a:solidFill>
                <a:latin typeface="Baskerville" panose="02020502070401020303"/>
              </a:rPr>
              <a:t>4</a:t>
            </a:r>
            <a:endParaRPr lang="zh-CN" altLang="en-US" sz="900" dirty="0">
              <a:solidFill>
                <a:schemeClr val="bg1"/>
              </a:solidFill>
              <a:latin typeface="Baskerville" panose="02020502070401020303"/>
            </a:endParaRPr>
          </a:p>
        </p:txBody>
      </p:sp>
      <mc:AlternateContent xmlns:mc="http://schemas.openxmlformats.org/markup-compatibility/2006" xmlns:a14="http://schemas.microsoft.com/office/drawing/2010/main">
        <mc:Choice Requires="a14">
          <p:sp>
            <p:nvSpPr>
              <p:cNvPr id="68" name="TextBox 67">
                <a:extLst>
                  <a:ext uri="{FF2B5EF4-FFF2-40B4-BE49-F238E27FC236}">
                    <a16:creationId xmlns:a16="http://schemas.microsoft.com/office/drawing/2014/main" id="{4DC0CEE8-8CF8-472F-B075-3BA5D29C8EE9}"/>
                  </a:ext>
                </a:extLst>
              </p:cNvPr>
              <p:cNvSpPr txBox="1"/>
              <p:nvPr/>
            </p:nvSpPr>
            <p:spPr>
              <a:xfrm>
                <a:off x="1873212" y="3840001"/>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&gt;</m:t>
                      </m:r>
                    </m:oMath>
                  </m:oMathPara>
                </a14:m>
                <a:endParaRPr lang="zh-CN" altLang="en-US" dirty="0"/>
              </a:p>
            </p:txBody>
          </p:sp>
        </mc:Choice>
        <mc:Fallback xmlns="">
          <p:sp>
            <p:nvSpPr>
              <p:cNvPr id="68" name="TextBox 67">
                <a:extLst>
                  <a:ext uri="{FF2B5EF4-FFF2-40B4-BE49-F238E27FC236}">
                    <a16:creationId xmlns:a16="http://schemas.microsoft.com/office/drawing/2014/main" id="{4DC0CEE8-8CF8-472F-B075-3BA5D29C8EE9}"/>
                  </a:ext>
                </a:extLst>
              </p:cNvPr>
              <p:cNvSpPr txBox="1">
                <a:spLocks noRot="1" noChangeAspect="1" noMove="1" noResize="1" noEditPoints="1" noAdjustHandles="1" noChangeArrowheads="1" noChangeShapeType="1" noTextEdit="1"/>
              </p:cNvSpPr>
              <p:nvPr/>
            </p:nvSpPr>
            <p:spPr>
              <a:xfrm>
                <a:off x="1873212" y="3840001"/>
                <a:ext cx="237244" cy="276999"/>
              </a:xfrm>
              <a:prstGeom prst="rect">
                <a:avLst/>
              </a:prstGeom>
              <a:blipFill>
                <a:blip r:embed="rId7"/>
                <a:stretch>
                  <a:fillRect l="-15000" r="-15000" b="-9091"/>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9" name="TextBox 68">
                <a:extLst>
                  <a:ext uri="{FF2B5EF4-FFF2-40B4-BE49-F238E27FC236}">
                    <a16:creationId xmlns:a16="http://schemas.microsoft.com/office/drawing/2014/main" id="{6FE439A5-77C5-45F1-B167-061EB1B25995}"/>
                  </a:ext>
                </a:extLst>
              </p:cNvPr>
              <p:cNvSpPr txBox="1"/>
              <p:nvPr/>
            </p:nvSpPr>
            <p:spPr>
              <a:xfrm>
                <a:off x="1860867" y="3348533"/>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69" name="TextBox 68">
                <a:extLst>
                  <a:ext uri="{FF2B5EF4-FFF2-40B4-BE49-F238E27FC236}">
                    <a16:creationId xmlns:a16="http://schemas.microsoft.com/office/drawing/2014/main" id="{6FE439A5-77C5-45F1-B167-061EB1B25995}"/>
                  </a:ext>
                </a:extLst>
              </p:cNvPr>
              <p:cNvSpPr txBox="1">
                <a:spLocks noRot="1" noChangeAspect="1" noMove="1" noResize="1" noEditPoints="1" noAdjustHandles="1" noChangeArrowheads="1" noChangeShapeType="1" noTextEdit="1"/>
              </p:cNvSpPr>
              <p:nvPr/>
            </p:nvSpPr>
            <p:spPr>
              <a:xfrm>
                <a:off x="1860867" y="3348533"/>
                <a:ext cx="237244" cy="276999"/>
              </a:xfrm>
              <a:prstGeom prst="rect">
                <a:avLst/>
              </a:prstGeom>
              <a:blipFill>
                <a:blip r:embed="rId8"/>
                <a:stretch>
                  <a:fillRect l="-10000" r="-10000" b="-4348"/>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CCB103FA-E450-4866-8C6D-5CE4F97114E3}"/>
                  </a:ext>
                </a:extLst>
              </p:cNvPr>
              <p:cNvSpPr txBox="1"/>
              <p:nvPr/>
            </p:nvSpPr>
            <p:spPr>
              <a:xfrm>
                <a:off x="1843016" y="2989382"/>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&lt;</m:t>
                      </m:r>
                    </m:oMath>
                  </m:oMathPara>
                </a14:m>
                <a:endParaRPr lang="zh-CN" altLang="en-US" sz="1800" dirty="0"/>
              </a:p>
            </p:txBody>
          </p:sp>
        </mc:Choice>
        <mc:Fallback xmlns="">
          <p:sp>
            <p:nvSpPr>
              <p:cNvPr id="70" name="TextBox 69">
                <a:extLst>
                  <a:ext uri="{FF2B5EF4-FFF2-40B4-BE49-F238E27FC236}">
                    <a16:creationId xmlns:a16="http://schemas.microsoft.com/office/drawing/2014/main" id="{CCB103FA-E450-4866-8C6D-5CE4F97114E3}"/>
                  </a:ext>
                </a:extLst>
              </p:cNvPr>
              <p:cNvSpPr txBox="1">
                <a:spLocks noRot="1" noChangeAspect="1" noMove="1" noResize="1" noEditPoints="1" noAdjustHandles="1" noChangeArrowheads="1" noChangeShapeType="1" noTextEdit="1"/>
              </p:cNvSpPr>
              <p:nvPr/>
            </p:nvSpPr>
            <p:spPr>
              <a:xfrm>
                <a:off x="1843016" y="2989382"/>
                <a:ext cx="237244" cy="276999"/>
              </a:xfrm>
              <a:prstGeom prst="rect">
                <a:avLst/>
              </a:prstGeom>
              <a:blipFill>
                <a:blip r:embed="rId9"/>
                <a:stretch>
                  <a:fillRect l="-10000" r="-20000" b="-8696"/>
                </a:stretch>
              </a:blipFill>
            </p:spPr>
            <p:txBody>
              <a:bodyPr/>
              <a:lstStyle/>
              <a:p>
                <a:r>
                  <a:rPr lang="en-CN">
                    <a:noFill/>
                  </a:rPr>
                  <a:t> </a:t>
                </a:r>
              </a:p>
            </p:txBody>
          </p:sp>
        </mc:Fallback>
      </mc:AlternateContent>
      <p:sp>
        <p:nvSpPr>
          <p:cNvPr id="71" name="TextBox 70">
            <a:extLst>
              <a:ext uri="{FF2B5EF4-FFF2-40B4-BE49-F238E27FC236}">
                <a16:creationId xmlns:a16="http://schemas.microsoft.com/office/drawing/2014/main" id="{954CFF21-9603-49F7-8A4A-089198AB59A0}"/>
              </a:ext>
            </a:extLst>
          </p:cNvPr>
          <p:cNvSpPr txBox="1"/>
          <p:nvPr/>
        </p:nvSpPr>
        <p:spPr>
          <a:xfrm>
            <a:off x="2294218" y="3024542"/>
            <a:ext cx="614271" cy="307777"/>
          </a:xfrm>
          <a:prstGeom prst="rect">
            <a:avLst/>
          </a:prstGeom>
          <a:noFill/>
        </p:spPr>
        <p:txBody>
          <a:bodyPr wrap="none" rtlCol="0">
            <a:spAutoFit/>
          </a:bodyPr>
          <a:lstStyle/>
          <a:p>
            <a:r>
              <a:rPr lang="en-US" altLang="zh-CN" dirty="0">
                <a:solidFill>
                  <a:srgbClr val="C00000"/>
                </a:solidFill>
                <a:latin typeface="Baskerville" panose="02020502070401020303"/>
              </a:rPr>
              <a:t>(YES)</a:t>
            </a:r>
            <a:endParaRPr lang="zh-CN" altLang="en-US" dirty="0">
              <a:solidFill>
                <a:srgbClr val="C00000"/>
              </a:solidFill>
              <a:latin typeface="Baskerville" panose="02020502070401020303"/>
            </a:endParaRPr>
          </a:p>
        </p:txBody>
      </p:sp>
      <p:sp>
        <p:nvSpPr>
          <p:cNvPr id="72" name="TextBox 71">
            <a:extLst>
              <a:ext uri="{FF2B5EF4-FFF2-40B4-BE49-F238E27FC236}">
                <a16:creationId xmlns:a16="http://schemas.microsoft.com/office/drawing/2014/main" id="{D1447949-8990-47CE-A84A-AB703664E9AB}"/>
              </a:ext>
            </a:extLst>
          </p:cNvPr>
          <p:cNvSpPr txBox="1"/>
          <p:nvPr/>
        </p:nvSpPr>
        <p:spPr>
          <a:xfrm>
            <a:off x="2335896" y="3720448"/>
            <a:ext cx="572593" cy="307777"/>
          </a:xfrm>
          <a:prstGeom prst="rect">
            <a:avLst/>
          </a:prstGeom>
          <a:noFill/>
        </p:spPr>
        <p:txBody>
          <a:bodyPr wrap="none" rtlCol="0">
            <a:spAutoFit/>
          </a:bodyPr>
          <a:lstStyle/>
          <a:p>
            <a:r>
              <a:rPr lang="en-US" altLang="zh-CN" dirty="0">
                <a:solidFill>
                  <a:srgbClr val="C00000"/>
                </a:solidFill>
                <a:latin typeface="Baskerville" panose="02020502070401020303"/>
              </a:rPr>
              <a:t>(NO)</a:t>
            </a:r>
            <a:endParaRPr lang="zh-CN" altLang="en-US" dirty="0">
              <a:solidFill>
                <a:srgbClr val="C00000"/>
              </a:solidFill>
              <a:latin typeface="Baskerville" panose="02020502070401020303"/>
            </a:endParaRPr>
          </a:p>
        </p:txBody>
      </p:sp>
      <p:sp>
        <p:nvSpPr>
          <p:cNvPr id="46" name="Arrow: Right 45">
            <a:extLst>
              <a:ext uri="{FF2B5EF4-FFF2-40B4-BE49-F238E27FC236}">
                <a16:creationId xmlns:a16="http://schemas.microsoft.com/office/drawing/2014/main" id="{AE6C175F-32C7-4C59-886E-F01541162A3D}"/>
              </a:ext>
            </a:extLst>
          </p:cNvPr>
          <p:cNvSpPr/>
          <p:nvPr/>
        </p:nvSpPr>
        <p:spPr>
          <a:xfrm>
            <a:off x="2229315" y="1913433"/>
            <a:ext cx="302078" cy="132621"/>
          </a:xfrm>
          <a:prstGeom prst="rightArrow">
            <a:avLst/>
          </a:prstGeom>
          <a:solidFill>
            <a:schemeClr val="bg1">
              <a:lumMod val="50000"/>
            </a:schemeClr>
          </a:solidFill>
          <a:ln>
            <a:solidFill>
              <a:schemeClr val="bg1">
                <a:lumMod val="50000"/>
              </a:schemeClr>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zh-CN" altLang="en-US"/>
          </a:p>
        </p:txBody>
      </p:sp>
      <p:pic>
        <p:nvPicPr>
          <p:cNvPr id="3" name="Graphic 2" descr="Building">
            <a:extLst>
              <a:ext uri="{FF2B5EF4-FFF2-40B4-BE49-F238E27FC236}">
                <a16:creationId xmlns:a16="http://schemas.microsoft.com/office/drawing/2014/main" id="{D8DC5DEB-E392-4C80-9A09-BDB07949D342}"/>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6045117" y="1517508"/>
            <a:ext cx="914400" cy="914400"/>
          </a:xfrm>
          <a:prstGeom prst="rect">
            <a:avLst/>
          </a:prstGeom>
        </p:spPr>
      </p:pic>
      <p:sp>
        <p:nvSpPr>
          <p:cNvPr id="4" name="Rectangle 3">
            <a:extLst>
              <a:ext uri="{FF2B5EF4-FFF2-40B4-BE49-F238E27FC236}">
                <a16:creationId xmlns:a16="http://schemas.microsoft.com/office/drawing/2014/main" id="{09D354C9-002E-4DEC-BA41-AEBD5A644F5E}"/>
              </a:ext>
            </a:extLst>
          </p:cNvPr>
          <p:cNvSpPr/>
          <p:nvPr/>
        </p:nvSpPr>
        <p:spPr>
          <a:xfrm>
            <a:off x="705173" y="1162373"/>
            <a:ext cx="2957643" cy="1619573"/>
          </a:xfrm>
          <a:prstGeom prst="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Rectangle 54">
            <a:extLst>
              <a:ext uri="{FF2B5EF4-FFF2-40B4-BE49-F238E27FC236}">
                <a16:creationId xmlns:a16="http://schemas.microsoft.com/office/drawing/2014/main" id="{7ADED795-4DCF-4AC0-BD72-8E772CFD4305}"/>
              </a:ext>
            </a:extLst>
          </p:cNvPr>
          <p:cNvSpPr/>
          <p:nvPr/>
        </p:nvSpPr>
        <p:spPr>
          <a:xfrm>
            <a:off x="5999338" y="1162372"/>
            <a:ext cx="2366628" cy="1619573"/>
          </a:xfrm>
          <a:prstGeom prst="rect">
            <a:avLst/>
          </a:prstGeom>
          <a:noFill/>
          <a:ln>
            <a:solidFill>
              <a:schemeClr val="tx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extLst>
              <a:ext uri="{FF2B5EF4-FFF2-40B4-BE49-F238E27FC236}">
                <a16:creationId xmlns:a16="http://schemas.microsoft.com/office/drawing/2014/main" id="{5D3CFC39-B62E-41A1-9EE9-80A0D672C084}"/>
              </a:ext>
            </a:extLst>
          </p:cNvPr>
          <p:cNvSpPr txBox="1"/>
          <p:nvPr/>
        </p:nvSpPr>
        <p:spPr>
          <a:xfrm>
            <a:off x="61120" y="3960066"/>
            <a:ext cx="1792478" cy="523220"/>
          </a:xfrm>
          <a:prstGeom prst="rect">
            <a:avLst/>
          </a:prstGeom>
          <a:noFill/>
        </p:spPr>
        <p:txBody>
          <a:bodyPr wrap="none" rtlCol="0">
            <a:spAutoFit/>
          </a:bodyPr>
          <a:lstStyle/>
          <a:p>
            <a:r>
              <a:rPr lang="en-US" altLang="zh-CN" dirty="0">
                <a:solidFill>
                  <a:schemeClr val="accent5">
                    <a:lumMod val="75000"/>
                  </a:schemeClr>
                </a:solidFill>
                <a:latin typeface="Baskerville" panose="02020502070401020303"/>
              </a:rPr>
              <a:t>Cost</a:t>
            </a:r>
            <a:r>
              <a:rPr lang="zh-CN" altLang="en-US" dirty="0">
                <a:solidFill>
                  <a:schemeClr val="accent5">
                    <a:lumMod val="75000"/>
                  </a:schemeClr>
                </a:solidFill>
                <a:latin typeface="Baskerville" panose="02020502070401020303"/>
              </a:rPr>
              <a:t> </a:t>
            </a:r>
            <a:r>
              <a:rPr lang="en-US" altLang="zh-CN" dirty="0">
                <a:solidFill>
                  <a:schemeClr val="accent5">
                    <a:lumMod val="75000"/>
                  </a:schemeClr>
                </a:solidFill>
                <a:latin typeface="Baskerville" panose="02020502070401020303"/>
              </a:rPr>
              <a:t>of</a:t>
            </a:r>
            <a:r>
              <a:rPr lang="zh-CN" altLang="en-US" dirty="0">
                <a:solidFill>
                  <a:schemeClr val="accent5">
                    <a:lumMod val="75000"/>
                  </a:schemeClr>
                </a:solidFill>
                <a:latin typeface="Baskerville" panose="02020502070401020303"/>
              </a:rPr>
              <a:t> </a:t>
            </a:r>
            <a:r>
              <a:rPr lang="en-US" altLang="zh-CN" dirty="0">
                <a:solidFill>
                  <a:schemeClr val="accent5">
                    <a:lumMod val="75000"/>
                  </a:schemeClr>
                </a:solidFill>
                <a:latin typeface="Baskerville" panose="02020502070401020303"/>
              </a:rPr>
              <a:t>capital</a:t>
            </a:r>
            <a:r>
              <a:rPr lang="zh-CN" altLang="en-US" dirty="0">
                <a:solidFill>
                  <a:schemeClr val="accent5">
                    <a:lumMod val="75000"/>
                  </a:schemeClr>
                </a:solidFill>
                <a:latin typeface="Baskerville" panose="02020502070401020303"/>
              </a:rPr>
              <a:t> </a:t>
            </a:r>
            <a:endParaRPr lang="en-US" altLang="zh-CN" dirty="0">
              <a:solidFill>
                <a:schemeClr val="accent5">
                  <a:lumMod val="75000"/>
                </a:schemeClr>
              </a:solidFill>
              <a:latin typeface="Baskerville" panose="02020502070401020303"/>
            </a:endParaRPr>
          </a:p>
          <a:p>
            <a:r>
              <a:rPr lang="en-US" altLang="zh-CN" dirty="0">
                <a:solidFill>
                  <a:schemeClr val="accent5">
                    <a:lumMod val="75000"/>
                  </a:schemeClr>
                </a:solidFill>
                <a:latin typeface="Baskerville" panose="02020502070401020303"/>
              </a:rPr>
              <a:t>(capital’s requirement)</a:t>
            </a:r>
            <a:endParaRPr lang="zh-CN" altLang="en-US" dirty="0">
              <a:solidFill>
                <a:schemeClr val="accent5">
                  <a:lumMod val="75000"/>
                </a:schemeClr>
              </a:solidFill>
              <a:latin typeface="Baskerville" panose="02020502070401020303"/>
            </a:endParaRPr>
          </a:p>
        </p:txBody>
      </p:sp>
      <p:sp>
        <p:nvSpPr>
          <p:cNvPr id="56" name="TextBox 55">
            <a:extLst>
              <a:ext uri="{FF2B5EF4-FFF2-40B4-BE49-F238E27FC236}">
                <a16:creationId xmlns:a16="http://schemas.microsoft.com/office/drawing/2014/main" id="{565B7013-B233-4997-9302-45EEE412B39F}"/>
              </a:ext>
            </a:extLst>
          </p:cNvPr>
          <p:cNvSpPr txBox="1"/>
          <p:nvPr/>
        </p:nvSpPr>
        <p:spPr>
          <a:xfrm>
            <a:off x="2751359" y="3960066"/>
            <a:ext cx="1734770" cy="307777"/>
          </a:xfrm>
          <a:prstGeom prst="rect">
            <a:avLst/>
          </a:prstGeom>
          <a:noFill/>
        </p:spPr>
        <p:txBody>
          <a:bodyPr wrap="none" rtlCol="0">
            <a:spAutoFit/>
          </a:bodyPr>
          <a:lstStyle/>
          <a:p>
            <a:r>
              <a:rPr lang="en-US" altLang="zh-CN" dirty="0">
                <a:solidFill>
                  <a:schemeClr val="accent5">
                    <a:lumMod val="75000"/>
                  </a:schemeClr>
                </a:solidFill>
                <a:latin typeface="Baskerville" panose="02020502070401020303"/>
              </a:rPr>
              <a:t>Market fundamentals</a:t>
            </a:r>
            <a:endParaRPr lang="zh-CN" altLang="en-US" dirty="0">
              <a:solidFill>
                <a:schemeClr val="accent5">
                  <a:lumMod val="75000"/>
                </a:schemeClr>
              </a:solidFill>
              <a:latin typeface="Baskerville" panose="02020502070401020303"/>
            </a:endParaRPr>
          </a:p>
        </p:txBody>
      </p:sp>
      <p:sp>
        <p:nvSpPr>
          <p:cNvPr id="2" name="Left-Right Arrow 1">
            <a:extLst>
              <a:ext uri="{FF2B5EF4-FFF2-40B4-BE49-F238E27FC236}">
                <a16:creationId xmlns:a16="http://schemas.microsoft.com/office/drawing/2014/main" id="{39C983EF-47CA-C94D-A03A-E08A626AD4F0}"/>
              </a:ext>
            </a:extLst>
          </p:cNvPr>
          <p:cNvSpPr/>
          <p:nvPr/>
        </p:nvSpPr>
        <p:spPr>
          <a:xfrm>
            <a:off x="2910263" y="317536"/>
            <a:ext cx="458666" cy="143307"/>
          </a:xfrm>
          <a:prstGeom prst="lef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0D32D59F-88B1-EB41-A093-F3C06E1DDF1D}"/>
              </a:ext>
            </a:extLst>
          </p:cNvPr>
          <p:cNvSpPr txBox="1"/>
          <p:nvPr/>
        </p:nvSpPr>
        <p:spPr>
          <a:xfrm>
            <a:off x="7854345" y="1541689"/>
            <a:ext cx="1023241" cy="261610"/>
          </a:xfrm>
          <a:prstGeom prst="rect">
            <a:avLst/>
          </a:prstGeom>
          <a:noFill/>
        </p:spPr>
        <p:txBody>
          <a:bodyPr wrap="square" rtlCol="0">
            <a:spAutoFit/>
          </a:bodyPr>
          <a:lstStyle/>
          <a:p>
            <a:r>
              <a:rPr lang="en-US" altLang="zh-CN" sz="1100" dirty="0">
                <a:latin typeface="Baskerville" panose="02020502070401020303"/>
              </a:rPr>
              <a:t>CF</a:t>
            </a:r>
            <a:endParaRPr lang="zh-CN" altLang="en-US" dirty="0">
              <a:latin typeface="Baskerville" panose="02020502070401020303"/>
            </a:endParaRPr>
          </a:p>
        </p:txBody>
      </p:sp>
      <mc:AlternateContent xmlns:mc="http://schemas.openxmlformats.org/markup-compatibility/2006" xmlns:a14="http://schemas.microsoft.com/office/drawing/2010/main">
        <mc:Choice Requires="a14">
          <p:sp>
            <p:nvSpPr>
              <p:cNvPr id="6" name="Rectangle 5">
                <a:extLst>
                  <a:ext uri="{FF2B5EF4-FFF2-40B4-BE49-F238E27FC236}">
                    <a16:creationId xmlns:a16="http://schemas.microsoft.com/office/drawing/2014/main" id="{E9E7D886-3D91-4B46-A9E6-A12F4ACAC391}"/>
                  </a:ext>
                </a:extLst>
              </p:cNvPr>
              <p:cNvSpPr/>
              <p:nvPr/>
            </p:nvSpPr>
            <p:spPr>
              <a:xfrm>
                <a:off x="5879761" y="3418829"/>
                <a:ext cx="589520"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𝑁𝑃𝑉</m:t>
                      </m:r>
                    </m:oMath>
                  </m:oMathPara>
                </a14:m>
                <a:endParaRPr lang="zh-CN" altLang="en-US" dirty="0">
                  <a:highlight>
                    <a:srgbClr val="FFFF00"/>
                  </a:highlight>
                  <a:latin typeface="Baskerville" panose="02020502070401020303"/>
                </a:endParaRPr>
              </a:p>
            </p:txBody>
          </p:sp>
        </mc:Choice>
        <mc:Fallback xmlns="">
          <p:sp>
            <p:nvSpPr>
              <p:cNvPr id="6" name="Rectangle 5">
                <a:extLst>
                  <a:ext uri="{FF2B5EF4-FFF2-40B4-BE49-F238E27FC236}">
                    <a16:creationId xmlns:a16="http://schemas.microsoft.com/office/drawing/2014/main" id="{E9E7D886-3D91-4B46-A9E6-A12F4ACAC391}"/>
                  </a:ext>
                </a:extLst>
              </p:cNvPr>
              <p:cNvSpPr>
                <a:spLocks noRot="1" noChangeAspect="1" noMove="1" noResize="1" noEditPoints="1" noAdjustHandles="1" noChangeArrowheads="1" noChangeShapeType="1" noTextEdit="1"/>
              </p:cNvSpPr>
              <p:nvPr/>
            </p:nvSpPr>
            <p:spPr>
              <a:xfrm>
                <a:off x="5879761" y="3418829"/>
                <a:ext cx="589520" cy="307777"/>
              </a:xfrm>
              <a:prstGeom prst="rect">
                <a:avLst/>
              </a:prstGeom>
              <a:blipFill>
                <a:blip r:embed="rId12"/>
                <a:stretch>
                  <a:fillRect/>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3" name="TextBox 62">
                <a:extLst>
                  <a:ext uri="{FF2B5EF4-FFF2-40B4-BE49-F238E27FC236}">
                    <a16:creationId xmlns:a16="http://schemas.microsoft.com/office/drawing/2014/main" id="{0B1F9B74-B259-7B4C-88E8-1ED8E38CCB26}"/>
                  </a:ext>
                </a:extLst>
              </p:cNvPr>
              <p:cNvSpPr txBox="1"/>
              <p:nvPr/>
            </p:nvSpPr>
            <p:spPr>
              <a:xfrm>
                <a:off x="6636652" y="3895715"/>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&gt;</m:t>
                      </m:r>
                    </m:oMath>
                  </m:oMathPara>
                </a14:m>
                <a:endParaRPr lang="zh-CN" altLang="en-US" dirty="0"/>
              </a:p>
            </p:txBody>
          </p:sp>
        </mc:Choice>
        <mc:Fallback xmlns="">
          <p:sp>
            <p:nvSpPr>
              <p:cNvPr id="63" name="TextBox 62">
                <a:extLst>
                  <a:ext uri="{FF2B5EF4-FFF2-40B4-BE49-F238E27FC236}">
                    <a16:creationId xmlns:a16="http://schemas.microsoft.com/office/drawing/2014/main" id="{0B1F9B74-B259-7B4C-88E8-1ED8E38CCB26}"/>
                  </a:ext>
                </a:extLst>
              </p:cNvPr>
              <p:cNvSpPr txBox="1">
                <a:spLocks noRot="1" noChangeAspect="1" noMove="1" noResize="1" noEditPoints="1" noAdjustHandles="1" noChangeArrowheads="1" noChangeShapeType="1" noTextEdit="1"/>
              </p:cNvSpPr>
              <p:nvPr/>
            </p:nvSpPr>
            <p:spPr>
              <a:xfrm>
                <a:off x="6636652" y="3895715"/>
                <a:ext cx="237244" cy="276999"/>
              </a:xfrm>
              <a:prstGeom prst="rect">
                <a:avLst/>
              </a:prstGeom>
              <a:blipFill>
                <a:blip r:embed="rId13"/>
                <a:stretch>
                  <a:fillRect l="-15000" r="-15000" b="-8696"/>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4" name="TextBox 63">
                <a:extLst>
                  <a:ext uri="{FF2B5EF4-FFF2-40B4-BE49-F238E27FC236}">
                    <a16:creationId xmlns:a16="http://schemas.microsoft.com/office/drawing/2014/main" id="{D21CE13D-9DE1-8B48-B08C-99428E6AD452}"/>
                  </a:ext>
                </a:extLst>
              </p:cNvPr>
              <p:cNvSpPr txBox="1"/>
              <p:nvPr/>
            </p:nvSpPr>
            <p:spPr>
              <a:xfrm>
                <a:off x="6624307" y="3404247"/>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m:t>
                      </m:r>
                    </m:oMath>
                  </m:oMathPara>
                </a14:m>
                <a:endParaRPr lang="zh-CN" altLang="en-US" dirty="0"/>
              </a:p>
            </p:txBody>
          </p:sp>
        </mc:Choice>
        <mc:Fallback xmlns="">
          <p:sp>
            <p:nvSpPr>
              <p:cNvPr id="64" name="TextBox 63">
                <a:extLst>
                  <a:ext uri="{FF2B5EF4-FFF2-40B4-BE49-F238E27FC236}">
                    <a16:creationId xmlns:a16="http://schemas.microsoft.com/office/drawing/2014/main" id="{D21CE13D-9DE1-8B48-B08C-99428E6AD452}"/>
                  </a:ext>
                </a:extLst>
              </p:cNvPr>
              <p:cNvSpPr txBox="1">
                <a:spLocks noRot="1" noChangeAspect="1" noMove="1" noResize="1" noEditPoints="1" noAdjustHandles="1" noChangeArrowheads="1" noChangeShapeType="1" noTextEdit="1"/>
              </p:cNvSpPr>
              <p:nvPr/>
            </p:nvSpPr>
            <p:spPr>
              <a:xfrm>
                <a:off x="6624307" y="3404247"/>
                <a:ext cx="237244" cy="276999"/>
              </a:xfrm>
              <a:prstGeom prst="rect">
                <a:avLst/>
              </a:prstGeom>
              <a:blipFill>
                <a:blip r:embed="rId14"/>
                <a:stretch>
                  <a:fillRect l="-10000" r="-5000" b="-4348"/>
                </a:stretch>
              </a:blipFill>
            </p:spPr>
            <p:txBody>
              <a:bodyPr/>
              <a:lstStyle/>
              <a:p>
                <a:r>
                  <a:rPr lang="en-CN">
                    <a:noFill/>
                  </a:rPr>
                  <a:t> </a:t>
                </a:r>
              </a:p>
            </p:txBody>
          </p:sp>
        </mc:Fallback>
      </mc:AlternateContent>
      <mc:AlternateContent xmlns:mc="http://schemas.openxmlformats.org/markup-compatibility/2006" xmlns:a14="http://schemas.microsoft.com/office/drawing/2010/main">
        <mc:Choice Requires="a14">
          <p:sp>
            <p:nvSpPr>
              <p:cNvPr id="65" name="TextBox 64">
                <a:extLst>
                  <a:ext uri="{FF2B5EF4-FFF2-40B4-BE49-F238E27FC236}">
                    <a16:creationId xmlns:a16="http://schemas.microsoft.com/office/drawing/2014/main" id="{E8D20052-18B3-B047-A806-27742B8CC8AF}"/>
                  </a:ext>
                </a:extLst>
              </p:cNvPr>
              <p:cNvSpPr txBox="1"/>
              <p:nvPr/>
            </p:nvSpPr>
            <p:spPr>
              <a:xfrm>
                <a:off x="6606456" y="3045096"/>
                <a:ext cx="23724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altLang="zh-CN" sz="1800" i="1" smtClean="0">
                          <a:latin typeface="Cambria Math" panose="02040503050406030204" pitchFamily="18" charset="0"/>
                          <a:ea typeface="Cambria Math" panose="02040503050406030204" pitchFamily="18" charset="0"/>
                        </a:rPr>
                        <m:t>&lt;</m:t>
                      </m:r>
                    </m:oMath>
                  </m:oMathPara>
                </a14:m>
                <a:endParaRPr lang="zh-CN" altLang="en-US" sz="1800" dirty="0"/>
              </a:p>
            </p:txBody>
          </p:sp>
        </mc:Choice>
        <mc:Fallback xmlns="">
          <p:sp>
            <p:nvSpPr>
              <p:cNvPr id="65" name="TextBox 64">
                <a:extLst>
                  <a:ext uri="{FF2B5EF4-FFF2-40B4-BE49-F238E27FC236}">
                    <a16:creationId xmlns:a16="http://schemas.microsoft.com/office/drawing/2014/main" id="{E8D20052-18B3-B047-A806-27742B8CC8AF}"/>
                  </a:ext>
                </a:extLst>
              </p:cNvPr>
              <p:cNvSpPr txBox="1">
                <a:spLocks noRot="1" noChangeAspect="1" noMove="1" noResize="1" noEditPoints="1" noAdjustHandles="1" noChangeArrowheads="1" noChangeShapeType="1" noTextEdit="1"/>
              </p:cNvSpPr>
              <p:nvPr/>
            </p:nvSpPr>
            <p:spPr>
              <a:xfrm>
                <a:off x="6606456" y="3045096"/>
                <a:ext cx="237244" cy="276999"/>
              </a:xfrm>
              <a:prstGeom prst="rect">
                <a:avLst/>
              </a:prstGeom>
              <a:blipFill>
                <a:blip r:embed="rId15"/>
                <a:stretch>
                  <a:fillRect l="-20000" r="-10000" b="-9091"/>
                </a:stretch>
              </a:blipFill>
            </p:spPr>
            <p:txBody>
              <a:bodyPr/>
              <a:lstStyle/>
              <a:p>
                <a:r>
                  <a:rPr lang="en-CN">
                    <a:noFill/>
                  </a:rPr>
                  <a:t> </a:t>
                </a:r>
              </a:p>
            </p:txBody>
          </p:sp>
        </mc:Fallback>
      </mc:AlternateContent>
      <p:sp>
        <p:nvSpPr>
          <p:cNvPr id="67" name="TextBox 66">
            <a:extLst>
              <a:ext uri="{FF2B5EF4-FFF2-40B4-BE49-F238E27FC236}">
                <a16:creationId xmlns:a16="http://schemas.microsoft.com/office/drawing/2014/main" id="{4D54C63B-3120-B24B-BD0D-782CA79E6457}"/>
              </a:ext>
            </a:extLst>
          </p:cNvPr>
          <p:cNvSpPr txBox="1"/>
          <p:nvPr/>
        </p:nvSpPr>
        <p:spPr>
          <a:xfrm>
            <a:off x="7057658" y="3080256"/>
            <a:ext cx="553357" cy="307777"/>
          </a:xfrm>
          <a:prstGeom prst="rect">
            <a:avLst/>
          </a:prstGeom>
          <a:noFill/>
        </p:spPr>
        <p:txBody>
          <a:bodyPr wrap="none" rtlCol="0">
            <a:spAutoFit/>
          </a:bodyPr>
          <a:lstStyle/>
          <a:p>
            <a:r>
              <a:rPr lang="en-US" altLang="zh-CN" dirty="0">
                <a:solidFill>
                  <a:srgbClr val="C00000"/>
                </a:solidFill>
                <a:latin typeface="Baskerville" panose="02020502070401020303"/>
              </a:rPr>
              <a:t>(NO)</a:t>
            </a:r>
            <a:endParaRPr lang="zh-CN" altLang="en-US" dirty="0">
              <a:solidFill>
                <a:srgbClr val="C00000"/>
              </a:solidFill>
              <a:latin typeface="Baskerville" panose="02020502070401020303"/>
            </a:endParaRPr>
          </a:p>
        </p:txBody>
      </p:sp>
      <p:sp>
        <p:nvSpPr>
          <p:cNvPr id="73" name="TextBox 72">
            <a:extLst>
              <a:ext uri="{FF2B5EF4-FFF2-40B4-BE49-F238E27FC236}">
                <a16:creationId xmlns:a16="http://schemas.microsoft.com/office/drawing/2014/main" id="{F0FA2224-4877-A849-91D4-940330BA5B85}"/>
              </a:ext>
            </a:extLst>
          </p:cNvPr>
          <p:cNvSpPr txBox="1"/>
          <p:nvPr/>
        </p:nvSpPr>
        <p:spPr>
          <a:xfrm>
            <a:off x="7099336" y="3776162"/>
            <a:ext cx="603050" cy="307777"/>
          </a:xfrm>
          <a:prstGeom prst="rect">
            <a:avLst/>
          </a:prstGeom>
          <a:noFill/>
        </p:spPr>
        <p:txBody>
          <a:bodyPr wrap="none" rtlCol="0">
            <a:spAutoFit/>
          </a:bodyPr>
          <a:lstStyle/>
          <a:p>
            <a:r>
              <a:rPr lang="en-US" altLang="zh-CN" dirty="0">
                <a:solidFill>
                  <a:srgbClr val="C00000"/>
                </a:solidFill>
                <a:latin typeface="Baskerville" panose="02020502070401020303"/>
              </a:rPr>
              <a:t>(YES)</a:t>
            </a:r>
            <a:endParaRPr lang="zh-CN" altLang="en-US" dirty="0">
              <a:solidFill>
                <a:srgbClr val="C00000"/>
              </a:solidFill>
              <a:latin typeface="Baskerville" panose="02020502070401020303"/>
            </a:endParaRPr>
          </a:p>
        </p:txBody>
      </p:sp>
      <mc:AlternateContent xmlns:mc="http://schemas.openxmlformats.org/markup-compatibility/2006" xmlns:a14="http://schemas.microsoft.com/office/drawing/2010/main">
        <mc:Choice Requires="a14">
          <p:sp>
            <p:nvSpPr>
              <p:cNvPr id="74" name="Rectangle 73">
                <a:extLst>
                  <a:ext uri="{FF2B5EF4-FFF2-40B4-BE49-F238E27FC236}">
                    <a16:creationId xmlns:a16="http://schemas.microsoft.com/office/drawing/2014/main" id="{D5972818-F270-434E-BC66-37A1AAEAF339}"/>
                  </a:ext>
                </a:extLst>
              </p:cNvPr>
              <p:cNvSpPr/>
              <p:nvPr/>
            </p:nvSpPr>
            <p:spPr>
              <a:xfrm>
                <a:off x="7571170" y="3418828"/>
                <a:ext cx="328936"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altLang="zh-CN" b="0" i="1" smtClean="0">
                          <a:latin typeface="Cambria Math" panose="02040503050406030204" pitchFamily="18" charset="0"/>
                        </a:rPr>
                        <m:t>0</m:t>
                      </m:r>
                    </m:oMath>
                  </m:oMathPara>
                </a14:m>
                <a:endParaRPr lang="zh-CN" altLang="en-US" dirty="0">
                  <a:highlight>
                    <a:srgbClr val="FFFF00"/>
                  </a:highlight>
                  <a:latin typeface="Baskerville" panose="02020502070401020303"/>
                </a:endParaRPr>
              </a:p>
            </p:txBody>
          </p:sp>
        </mc:Choice>
        <mc:Fallback xmlns="">
          <p:sp>
            <p:nvSpPr>
              <p:cNvPr id="74" name="Rectangle 73">
                <a:extLst>
                  <a:ext uri="{FF2B5EF4-FFF2-40B4-BE49-F238E27FC236}">
                    <a16:creationId xmlns:a16="http://schemas.microsoft.com/office/drawing/2014/main" id="{D5972818-F270-434E-BC66-37A1AAEAF339}"/>
                  </a:ext>
                </a:extLst>
              </p:cNvPr>
              <p:cNvSpPr>
                <a:spLocks noRot="1" noChangeAspect="1" noMove="1" noResize="1" noEditPoints="1" noAdjustHandles="1" noChangeArrowheads="1" noChangeShapeType="1" noTextEdit="1"/>
              </p:cNvSpPr>
              <p:nvPr/>
            </p:nvSpPr>
            <p:spPr>
              <a:xfrm>
                <a:off x="7571170" y="3418828"/>
                <a:ext cx="328936" cy="307777"/>
              </a:xfrm>
              <a:prstGeom prst="rect">
                <a:avLst/>
              </a:prstGeom>
              <a:blipFill>
                <a:blip r:embed="rId16"/>
                <a:stretch>
                  <a:fillRect/>
                </a:stretch>
              </a:blipFill>
            </p:spPr>
            <p:txBody>
              <a:bodyPr/>
              <a:lstStyle/>
              <a:p>
                <a:r>
                  <a:rPr lang="en-CN">
                    <a:noFill/>
                  </a:rPr>
                  <a:t> </a:t>
                </a:r>
              </a:p>
            </p:txBody>
          </p:sp>
        </mc:Fallback>
      </mc:AlternateContent>
    </p:spTree>
    <p:extLst>
      <p:ext uri="{BB962C8B-B14F-4D97-AF65-F5344CB8AC3E}">
        <p14:creationId xmlns:p14="http://schemas.microsoft.com/office/powerpoint/2010/main" val="216906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6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6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7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7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5"/>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5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7"/>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7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P spid="22" grpId="0"/>
      <p:bldP spid="24" grpId="0"/>
      <p:bldP spid="25" grpId="0" animBg="1"/>
      <p:bldP spid="29" grpId="0"/>
      <p:bldP spid="30" grpId="0" animBg="1"/>
      <p:bldP spid="43" grpId="0"/>
      <p:bldP spid="44" grpId="0"/>
      <p:bldP spid="45" grpId="0" animBg="1"/>
      <p:bldP spid="47" grpId="0" animBg="1"/>
      <p:bldP spid="48" grpId="0" animBg="1"/>
      <p:bldP spid="49" grpId="0" animBg="1"/>
      <p:bldP spid="50" grpId="0" animBg="1"/>
      <p:bldP spid="51" grpId="0" animBg="1"/>
      <p:bldP spid="52" grpId="0" animBg="1"/>
      <p:bldP spid="53" grpId="0"/>
      <p:bldP spid="54" grpId="0"/>
      <p:bldP spid="57" grpId="0"/>
      <p:bldP spid="58" grpId="0"/>
      <p:bldP spid="59" grpId="0"/>
      <p:bldP spid="60" grpId="0"/>
      <p:bldP spid="62" grpId="0"/>
      <p:bldP spid="68" grpId="0"/>
      <p:bldP spid="69" grpId="0"/>
      <p:bldP spid="70" grpId="0"/>
      <p:bldP spid="71" grpId="0"/>
      <p:bldP spid="72" grpId="0"/>
      <p:bldP spid="46" grpId="0" animBg="1"/>
      <p:bldP spid="4" grpId="0" animBg="1"/>
      <p:bldP spid="5" grpId="0"/>
      <p:bldP spid="56" grpId="0"/>
      <p:bldP spid="6" grpId="0"/>
      <p:bldP spid="63" grpId="0"/>
      <p:bldP spid="64" grpId="0"/>
      <p:bldP spid="65" grpId="0"/>
      <p:bldP spid="67" grpId="0"/>
      <p:bldP spid="73" grpId="0"/>
      <p:bldP spid="7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7"/>
          <p:cNvSpPr txBox="1">
            <a:spLocks noGrp="1"/>
          </p:cNvSpPr>
          <p:nvPr>
            <p:ph type="title" idx="4294967295"/>
          </p:nvPr>
        </p:nvSpPr>
        <p:spPr>
          <a:xfrm>
            <a:off x="183696" y="68094"/>
            <a:ext cx="8629563" cy="572691"/>
          </a:xfrm>
          <a:prstGeom prst="rect">
            <a:avLst/>
          </a:prstGeom>
        </p:spPr>
        <p:txBody>
          <a:bodyPr spcFirstLastPara="1" vert="horz" wrap="square" lIns="91425" tIns="91425" rIns="91425" bIns="91425" rtlCol="0" anchor="t" anchorCtr="0">
            <a:noAutofit/>
          </a:bodyPr>
          <a:lstStyle/>
          <a:p>
            <a:r>
              <a:rPr lang="en-US" dirty="0">
                <a:solidFill>
                  <a:srgbClr val="1B4453"/>
                </a:solidFill>
                <a:latin typeface="Eurostile" panose="020B0504020202050204" pitchFamily="34" charset="77"/>
              </a:rPr>
              <a:t>Cost of capital in real estate investments</a:t>
            </a:r>
            <a:endParaRPr dirty="0">
              <a:solidFill>
                <a:srgbClr val="1B4453"/>
              </a:solidFill>
              <a:latin typeface="Eurostile" panose="020B0504020202050204" pitchFamily="34" charset="77"/>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6E3B3744-D7DA-CB4F-9904-9E5D93CD7E1E}"/>
                  </a:ext>
                </a:extLst>
              </p:cNvPr>
              <p:cNvSpPr/>
              <p:nvPr/>
            </p:nvSpPr>
            <p:spPr>
              <a:xfrm>
                <a:off x="183696" y="890302"/>
                <a:ext cx="8503104" cy="3572645"/>
              </a:xfrm>
              <a:prstGeom prst="rect">
                <a:avLst/>
              </a:prstGeom>
            </p:spPr>
            <p:txBody>
              <a:bodyPr wrap="square">
                <a:spAutoFit/>
              </a:bodyPr>
              <a:lstStyle/>
              <a:p>
                <a:pPr marL="285768" indent="-285768">
                  <a:buFont typeface="Arial" panose="020B0604020202020204" pitchFamily="34" charset="0"/>
                  <a:buChar char="•"/>
                </a:pPr>
                <a:endParaRPr lang="en-US" dirty="0">
                  <a:latin typeface="Baskerville"/>
                </a:endParaRPr>
              </a:p>
              <a:p>
                <a:pPr marL="285768" indent="-285768">
                  <a:buFont typeface="Arial" panose="020B0604020202020204" pitchFamily="34" charset="0"/>
                  <a:buChar char="•"/>
                </a:pPr>
                <a:r>
                  <a:rPr lang="en-US" b="1" dirty="0">
                    <a:solidFill>
                      <a:srgbClr val="9D0405"/>
                    </a:solidFill>
                    <a:latin typeface="Baskerville"/>
                  </a:rPr>
                  <a:t>WACC</a:t>
                </a:r>
                <a:r>
                  <a:rPr lang="en-US" b="1" dirty="0">
                    <a:latin typeface="Baskerville"/>
                  </a:rPr>
                  <a:t> (weighted average cost of capital)</a:t>
                </a:r>
                <a:r>
                  <a:rPr lang="en-US" dirty="0">
                    <a:latin typeface="Baskerville"/>
                  </a:rPr>
                  <a:t> describes the required return associated with an investment. </a:t>
                </a:r>
              </a:p>
              <a:p>
                <a:pPr marL="285768" indent="-285768">
                  <a:buFont typeface="Arial" panose="020B0604020202020204" pitchFamily="34" charset="0"/>
                  <a:buChar char="•"/>
                </a:pPr>
                <a:endParaRPr lang="en-US" dirty="0">
                  <a:latin typeface="Baskerville"/>
                </a:endParaRPr>
              </a:p>
              <a:p>
                <a:pPr marL="285768" indent="-285768">
                  <a:buFont typeface="Arial" panose="020B0604020202020204" pitchFamily="34" charset="0"/>
                  <a:buChar char="•"/>
                </a:pPr>
                <a:r>
                  <a:rPr lang="en-US" dirty="0">
                    <a:latin typeface="Baskerville"/>
                  </a:rPr>
                  <a:t>The investment capital consists of a </a:t>
                </a:r>
                <a:r>
                  <a:rPr lang="en-US" b="1" dirty="0">
                    <a:solidFill>
                      <a:srgbClr val="9D0405"/>
                    </a:solidFill>
                    <a:latin typeface="Baskerville"/>
                  </a:rPr>
                  <a:t>debt</a:t>
                </a:r>
                <a:r>
                  <a:rPr lang="en-US" dirty="0">
                    <a:latin typeface="Baskerville"/>
                  </a:rPr>
                  <a:t> share and an </a:t>
                </a:r>
                <a:r>
                  <a:rPr lang="en-US" b="1" dirty="0">
                    <a:solidFill>
                      <a:srgbClr val="9D0405"/>
                    </a:solidFill>
                    <a:latin typeface="Baskerville"/>
                  </a:rPr>
                  <a:t>equity</a:t>
                </a:r>
                <a:r>
                  <a:rPr lang="en-US" dirty="0">
                    <a:latin typeface="Baskerville"/>
                  </a:rPr>
                  <a:t> share:</a:t>
                </a:r>
              </a:p>
              <a:p>
                <a:pPr algn="ctr"/>
                <a:r>
                  <a:rPr lang="en-US" dirty="0">
                    <a:latin typeface="Baskerville"/>
                  </a:rPr>
                  <a:t>Investment = Debt + Equity</a:t>
                </a:r>
              </a:p>
              <a:p>
                <a:pPr algn="ctr"/>
                <a:r>
                  <a:rPr lang="en-US" dirty="0">
                    <a:latin typeface="Baskerville"/>
                  </a:rPr>
                  <a:t> ﻿ Cash Flow = Debt Cash Flow + Equity Cash Flow</a:t>
                </a:r>
              </a:p>
              <a:p>
                <a:pPr marL="285768" indent="-285768">
                  <a:buFont typeface="Arial" panose="020B0604020202020204" pitchFamily="34" charset="0"/>
                  <a:buChar char="•"/>
                </a:pPr>
                <a:endParaRPr lang="en-US" dirty="0">
                  <a:latin typeface="Baskerville"/>
                </a:endParaRPr>
              </a:p>
              <a:p>
                <a:pPr marL="285768" indent="-285768">
                  <a:buFont typeface="Arial" panose="020B0604020202020204" pitchFamily="34" charset="0"/>
                  <a:buChar char="•"/>
                </a:pPr>
                <a:r>
                  <a:rPr lang="en-US" dirty="0">
                    <a:latin typeface="Baskerville"/>
                  </a:rPr>
                  <a:t>In the WACC formula, the return to each component is simply weighted by that component’s share of the underlying property asset value:</a:t>
                </a:r>
              </a:p>
              <a:p>
                <a:pPr marL="285768" indent="-285768">
                  <a:buFont typeface="Arial" panose="020B0604020202020204" pitchFamily="34" charset="0"/>
                  <a:buChar char="•"/>
                </a:pPr>
                <a:endParaRPr lang="en-US" dirty="0">
                  <a:latin typeface="Baskerville"/>
                </a:endParaRPr>
              </a:p>
              <a:p>
                <a:pPr algn="ctr"/>
                <a14:m>
                  <m:oMathPara xmlns:m="http://schemas.openxmlformats.org/officeDocument/2006/math">
                    <m:oMathParaPr>
                      <m:jc m:val="centerGroup"/>
                    </m:oMathParaPr>
                    <m:oMath xmlns:m="http://schemas.openxmlformats.org/officeDocument/2006/math">
                      <m:sSub>
                        <m:sSubPr>
                          <m:ctrlPr>
                            <a:rPr lang="en-US" sz="2000" i="1" smtClean="0">
                              <a:solidFill>
                                <a:srgbClr val="9D0405"/>
                              </a:solidFill>
                              <a:latin typeface="Cambria Math" panose="02040503050406030204" pitchFamily="18" charset="0"/>
                            </a:rPr>
                          </m:ctrlPr>
                        </m:sSubPr>
                        <m:e>
                          <m:r>
                            <a:rPr lang="en-US" sz="2000" i="1">
                              <a:solidFill>
                                <a:srgbClr val="9D0405"/>
                              </a:solidFill>
                              <a:latin typeface="Cambria Math" panose="02040503050406030204" pitchFamily="18" charset="0"/>
                            </a:rPr>
                            <m:t>𝑟</m:t>
                          </m:r>
                        </m:e>
                        <m:sub>
                          <m:r>
                            <a:rPr lang="en-US" sz="2000" i="1">
                              <a:solidFill>
                                <a:srgbClr val="9D0405"/>
                              </a:solidFill>
                              <a:latin typeface="Cambria Math" panose="02040503050406030204" pitchFamily="18" charset="0"/>
                            </a:rPr>
                            <m:t>𝑝</m:t>
                          </m:r>
                        </m:sub>
                      </m:sSub>
                      <m:r>
                        <a:rPr lang="en-US" sz="2000" i="1">
                          <a:solidFill>
                            <a:srgbClr val="9D0405"/>
                          </a:solidFill>
                          <a:latin typeface="Cambria Math" panose="02040503050406030204" pitchFamily="18" charset="0"/>
                        </a:rPr>
                        <m:t>=</m:t>
                      </m:r>
                      <m:d>
                        <m:dPr>
                          <m:ctrlPr>
                            <a:rPr lang="en-US" sz="2000" i="1">
                              <a:solidFill>
                                <a:srgbClr val="9D0405"/>
                              </a:solidFill>
                              <a:latin typeface="Cambria Math" panose="02040503050406030204" pitchFamily="18" charset="0"/>
                            </a:rPr>
                          </m:ctrlPr>
                        </m:dPr>
                        <m:e>
                          <m:r>
                            <a:rPr lang="en-US" sz="2000" i="1">
                              <a:solidFill>
                                <a:srgbClr val="9D0405"/>
                              </a:solidFill>
                              <a:latin typeface="Cambria Math" panose="02040503050406030204" pitchFamily="18" charset="0"/>
                            </a:rPr>
                            <m:t>𝐿𝑇𝑉</m:t>
                          </m:r>
                        </m:e>
                      </m:d>
                      <m:sSub>
                        <m:sSubPr>
                          <m:ctrlPr>
                            <a:rPr lang="en-US" sz="2000" i="1">
                              <a:solidFill>
                                <a:srgbClr val="9D0405"/>
                              </a:solidFill>
                              <a:latin typeface="Cambria Math" panose="02040503050406030204" pitchFamily="18" charset="0"/>
                            </a:rPr>
                          </m:ctrlPr>
                        </m:sSubPr>
                        <m:e>
                          <m:r>
                            <a:rPr lang="en-US" sz="2000" i="1">
                              <a:solidFill>
                                <a:srgbClr val="9D0405"/>
                              </a:solidFill>
                              <a:latin typeface="Cambria Math" panose="02040503050406030204" pitchFamily="18" charset="0"/>
                            </a:rPr>
                            <m:t>∗</m:t>
                          </m:r>
                          <m:r>
                            <a:rPr lang="en-US" sz="2000" i="1">
                              <a:solidFill>
                                <a:srgbClr val="9D0405"/>
                              </a:solidFill>
                              <a:latin typeface="Cambria Math" panose="02040503050406030204" pitchFamily="18" charset="0"/>
                            </a:rPr>
                            <m:t>𝑟</m:t>
                          </m:r>
                        </m:e>
                        <m:sub>
                          <m:r>
                            <a:rPr lang="en-US" sz="2000" i="1">
                              <a:solidFill>
                                <a:srgbClr val="9D0405"/>
                              </a:solidFill>
                              <a:latin typeface="Cambria Math" panose="02040503050406030204" pitchFamily="18" charset="0"/>
                            </a:rPr>
                            <m:t>𝐷</m:t>
                          </m:r>
                        </m:sub>
                      </m:sSub>
                      <m:r>
                        <a:rPr lang="en-US" sz="2000" i="1">
                          <a:solidFill>
                            <a:srgbClr val="9D0405"/>
                          </a:solidFill>
                          <a:latin typeface="Cambria Math" panose="02040503050406030204" pitchFamily="18" charset="0"/>
                        </a:rPr>
                        <m:t>+</m:t>
                      </m:r>
                      <m:d>
                        <m:dPr>
                          <m:ctrlPr>
                            <a:rPr lang="en-US" sz="2000" i="1">
                              <a:solidFill>
                                <a:srgbClr val="9D0405"/>
                              </a:solidFill>
                              <a:latin typeface="Cambria Math" panose="02040503050406030204" pitchFamily="18" charset="0"/>
                            </a:rPr>
                          </m:ctrlPr>
                        </m:dPr>
                        <m:e>
                          <m:r>
                            <a:rPr lang="en-US" sz="2000" i="1">
                              <a:solidFill>
                                <a:srgbClr val="9D0405"/>
                              </a:solidFill>
                              <a:latin typeface="Cambria Math" panose="02040503050406030204" pitchFamily="18" charset="0"/>
                            </a:rPr>
                            <m:t>1−</m:t>
                          </m:r>
                          <m:r>
                            <a:rPr lang="en-US" sz="2000" i="1">
                              <a:solidFill>
                                <a:srgbClr val="9D0405"/>
                              </a:solidFill>
                              <a:latin typeface="Cambria Math" panose="02040503050406030204" pitchFamily="18" charset="0"/>
                            </a:rPr>
                            <m:t>𝐿𝑇𝑉</m:t>
                          </m:r>
                        </m:e>
                      </m:d>
                      <m:r>
                        <a:rPr lang="en-US" sz="2000" i="1">
                          <a:solidFill>
                            <a:srgbClr val="9D0405"/>
                          </a:solidFill>
                          <a:latin typeface="Cambria Math" panose="02040503050406030204" pitchFamily="18" charset="0"/>
                        </a:rPr>
                        <m:t>∗</m:t>
                      </m:r>
                      <m:sSub>
                        <m:sSubPr>
                          <m:ctrlPr>
                            <a:rPr lang="en-US" sz="2000" i="1">
                              <a:solidFill>
                                <a:srgbClr val="9D0405"/>
                              </a:solidFill>
                              <a:latin typeface="Cambria Math" panose="02040503050406030204" pitchFamily="18" charset="0"/>
                            </a:rPr>
                          </m:ctrlPr>
                        </m:sSubPr>
                        <m:e>
                          <m:r>
                            <a:rPr lang="en-US" sz="2000" i="1">
                              <a:solidFill>
                                <a:srgbClr val="9D0405"/>
                              </a:solidFill>
                              <a:latin typeface="Cambria Math" panose="02040503050406030204" pitchFamily="18" charset="0"/>
                            </a:rPr>
                            <m:t>𝑟</m:t>
                          </m:r>
                        </m:e>
                        <m:sub>
                          <m:r>
                            <a:rPr lang="en-US" sz="2000" i="1">
                              <a:solidFill>
                                <a:srgbClr val="9D0405"/>
                              </a:solidFill>
                              <a:latin typeface="Cambria Math" panose="02040503050406030204" pitchFamily="18" charset="0"/>
                            </a:rPr>
                            <m:t>𝐸</m:t>
                          </m:r>
                        </m:sub>
                      </m:sSub>
                    </m:oMath>
                  </m:oMathPara>
                </a14:m>
                <a:endParaRPr lang="en-US" dirty="0">
                  <a:latin typeface="Baskerville"/>
                </a:endParaRPr>
              </a:p>
              <a:p>
                <a:endParaRPr lang="en-US" dirty="0">
                  <a:latin typeface="Baskerville"/>
                </a:endParaRPr>
              </a:p>
              <a:p>
                <a:r>
                  <a:rPr lang="en-US" sz="1200" dirty="0">
                    <a:latin typeface="Baskerville"/>
                  </a:rPr>
                  <a:t>	</a:t>
                </a:r>
                <a14:m>
                  <m:oMath xmlns:m="http://schemas.openxmlformats.org/officeDocument/2006/math">
                    <m:acc>
                      <m:accPr>
                        <m:chr m:val="̅"/>
                        <m:ctrlPr>
                          <a:rPr lang="en-US" altLang="zh-CN" sz="1200" i="1" smtClean="0">
                            <a:latin typeface="Cambria Math" panose="02040503050406030204" pitchFamily="18" charset="0"/>
                          </a:rPr>
                        </m:ctrlPr>
                      </m:accPr>
                      <m:e>
                        <m:r>
                          <a:rPr lang="en-US" altLang="zh-CN" sz="1200" b="0" i="1" smtClean="0">
                            <a:latin typeface="Cambria Math" panose="02040503050406030204" pitchFamily="18" charset="0"/>
                          </a:rPr>
                          <m:t>𝑟</m:t>
                        </m:r>
                      </m:e>
                    </m:acc>
                  </m:oMath>
                </a14:m>
                <a:r>
                  <a:rPr lang="en-US" sz="1200" dirty="0">
                    <a:latin typeface="Baskerville"/>
                  </a:rPr>
                  <a:t> is the required return on the underlying property free and clear; </a:t>
                </a:r>
              </a:p>
              <a:p>
                <a:r>
                  <a:rPr lang="en-US" sz="1200" dirty="0">
                    <a:latin typeface="Baskerville"/>
                  </a:rPr>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𝐷</m:t>
                        </m:r>
                      </m:sub>
                    </m:sSub>
                    <m:r>
                      <a:rPr lang="en-US" sz="1200" i="1">
                        <a:latin typeface="Cambria Math" panose="02040503050406030204" pitchFamily="18" charset="0"/>
                      </a:rPr>
                      <m:t> </m:t>
                    </m:r>
                  </m:oMath>
                </a14:m>
                <a:r>
                  <a:rPr lang="en-US" sz="1200" dirty="0">
                    <a:latin typeface="Baskerville"/>
                  </a:rPr>
                  <a:t>is the return to the debt on the property; </a:t>
                </a:r>
              </a:p>
              <a:p>
                <a:r>
                  <a:rPr lang="en-US" sz="1200" dirty="0">
                    <a:latin typeface="Baskerville"/>
                  </a:rPr>
                  <a:t>	</a:t>
                </a:r>
                <a14:m>
                  <m:oMath xmlns:m="http://schemas.openxmlformats.org/officeDocument/2006/math">
                    <m:sSub>
                      <m:sSubPr>
                        <m:ctrlPr>
                          <a:rPr lang="en-US" sz="1200" i="1">
                            <a:latin typeface="Cambria Math" panose="02040503050406030204" pitchFamily="18" charset="0"/>
                          </a:rPr>
                        </m:ctrlPr>
                      </m:sSubPr>
                      <m:e>
                        <m:r>
                          <a:rPr lang="en-US" sz="1200" i="1">
                            <a:latin typeface="Cambria Math" panose="02040503050406030204" pitchFamily="18" charset="0"/>
                          </a:rPr>
                          <m:t>𝑟</m:t>
                        </m:r>
                      </m:e>
                      <m:sub>
                        <m:r>
                          <a:rPr lang="en-US" sz="1200" i="1">
                            <a:latin typeface="Cambria Math" panose="02040503050406030204" pitchFamily="18" charset="0"/>
                          </a:rPr>
                          <m:t>𝐸</m:t>
                        </m:r>
                      </m:sub>
                    </m:sSub>
                  </m:oMath>
                </a14:m>
                <a:r>
                  <a:rPr lang="en-US" sz="1200" dirty="0">
                    <a:latin typeface="Baskerville"/>
                  </a:rPr>
                  <a:t> is the return on the levered equity in the property; </a:t>
                </a:r>
              </a:p>
              <a:p>
                <a:r>
                  <a:rPr lang="en-US" sz="1200" dirty="0">
                    <a:latin typeface="Baskerville"/>
                  </a:rPr>
                  <a:t>	LTV is the loan- to-value ratio: L/V</a:t>
                </a:r>
              </a:p>
            </p:txBody>
          </p:sp>
        </mc:Choice>
        <mc:Fallback xmlns="">
          <p:sp>
            <p:nvSpPr>
              <p:cNvPr id="2" name="Rectangle 1">
                <a:extLst>
                  <a:ext uri="{FF2B5EF4-FFF2-40B4-BE49-F238E27FC236}">
                    <a16:creationId xmlns:a16="http://schemas.microsoft.com/office/drawing/2014/main" id="{6E3B3744-D7DA-CB4F-9904-9E5D93CD7E1E}"/>
                  </a:ext>
                </a:extLst>
              </p:cNvPr>
              <p:cNvSpPr>
                <a:spLocks noRot="1" noChangeAspect="1" noMove="1" noResize="1" noEditPoints="1" noAdjustHandles="1" noChangeArrowheads="1" noChangeShapeType="1" noTextEdit="1"/>
              </p:cNvSpPr>
              <p:nvPr/>
            </p:nvSpPr>
            <p:spPr>
              <a:xfrm>
                <a:off x="183696" y="890302"/>
                <a:ext cx="8503104" cy="3572645"/>
              </a:xfrm>
              <a:prstGeom prst="rect">
                <a:avLst/>
              </a:prstGeom>
              <a:blipFill>
                <a:blip r:embed="rId3"/>
                <a:stretch>
                  <a:fillRect l="-72"/>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5651035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Google Shape;208;p27">
            <a:extLst>
              <a:ext uri="{FF2B5EF4-FFF2-40B4-BE49-F238E27FC236}">
                <a16:creationId xmlns:a16="http://schemas.microsoft.com/office/drawing/2014/main" id="{F5BF7D3E-A084-4467-879C-91C68CA6F965}"/>
              </a:ext>
            </a:extLst>
          </p:cNvPr>
          <p:cNvSpPr txBox="1">
            <a:spLocks/>
          </p:cNvSpPr>
          <p:nvPr/>
        </p:nvSpPr>
        <p:spPr>
          <a:xfrm>
            <a:off x="290841" y="67881"/>
            <a:ext cx="8629563" cy="572691"/>
          </a:xfrm>
          <a:prstGeom prst="rect">
            <a:avLst/>
          </a:prstGeom>
          <a:noFill/>
          <a:ln>
            <a:noFill/>
          </a:ln>
        </p:spPr>
        <p:txBody>
          <a:bodyPr spcFirstLastPara="1" vert="horz" wrap="square" lIns="91425" tIns="91425" rIns="91425" bIns="91425" rtlCol="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r>
              <a:rPr lang="en-US" altLang="zh-CN" dirty="0">
                <a:solidFill>
                  <a:srgbClr val="1B4453"/>
                </a:solidFill>
                <a:latin typeface="Eurostile" panose="020B0504020202050204" pitchFamily="34" charset="77"/>
              </a:rPr>
              <a:t>A</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Simplified</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Framework</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for</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Sustainable Finance</a:t>
            </a:r>
            <a:r>
              <a:rPr lang="zh-CN" altLang="en-US" dirty="0">
                <a:solidFill>
                  <a:srgbClr val="1B4453"/>
                </a:solidFill>
                <a:latin typeface="Eurostile" panose="020B0504020202050204" pitchFamily="34" charset="77"/>
              </a:rPr>
              <a:t> </a:t>
            </a:r>
            <a:r>
              <a:rPr lang="en-US" altLang="zh-CN" dirty="0">
                <a:solidFill>
                  <a:srgbClr val="1B4453"/>
                </a:solidFill>
                <a:latin typeface="Eurostile" panose="020B0504020202050204" pitchFamily="34" charset="77"/>
              </a:rPr>
              <a:t>(1) </a:t>
            </a:r>
            <a:endParaRPr lang="en-US" dirty="0">
              <a:solidFill>
                <a:srgbClr val="1B4453"/>
              </a:solidFill>
              <a:latin typeface="Eurostile" panose="020B0504020202050204" pitchFamily="34" charset="77"/>
            </a:endParaRPr>
          </a:p>
        </p:txBody>
      </p:sp>
      <p:pic>
        <p:nvPicPr>
          <p:cNvPr id="27" name="Graphic 26" descr="Man">
            <a:extLst>
              <a:ext uri="{FF2B5EF4-FFF2-40B4-BE49-F238E27FC236}">
                <a16:creationId xmlns:a16="http://schemas.microsoft.com/office/drawing/2014/main" id="{6FA6336D-30E2-4251-B123-E0210A7E4B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999309" y="1051386"/>
            <a:ext cx="572691" cy="572691"/>
          </a:xfrm>
          <a:prstGeom prst="rect">
            <a:avLst/>
          </a:prstGeom>
        </p:spPr>
      </p:pic>
      <p:sp>
        <p:nvSpPr>
          <p:cNvPr id="29" name="TextBox 28">
            <a:extLst>
              <a:ext uri="{FF2B5EF4-FFF2-40B4-BE49-F238E27FC236}">
                <a16:creationId xmlns:a16="http://schemas.microsoft.com/office/drawing/2014/main" id="{DE4F12C9-3D55-4886-BA41-004F8C5101E4}"/>
              </a:ext>
            </a:extLst>
          </p:cNvPr>
          <p:cNvSpPr txBox="1"/>
          <p:nvPr/>
        </p:nvSpPr>
        <p:spPr>
          <a:xfrm>
            <a:off x="4402862" y="1183842"/>
            <a:ext cx="761747" cy="307777"/>
          </a:xfrm>
          <a:prstGeom prst="rect">
            <a:avLst/>
          </a:prstGeom>
          <a:noFill/>
        </p:spPr>
        <p:txBody>
          <a:bodyPr wrap="none" rtlCol="0">
            <a:spAutoFit/>
          </a:bodyPr>
          <a:lstStyle/>
          <a:p>
            <a:r>
              <a:rPr lang="en-US" altLang="zh-CN" dirty="0">
                <a:latin typeface="Baskerville" panose="02020502070401020303"/>
              </a:rPr>
              <a:t>Investor</a:t>
            </a:r>
            <a:endParaRPr lang="zh-CN" altLang="en-US" dirty="0">
              <a:latin typeface="Baskerville" panose="02020502070401020303"/>
            </a:endParaRPr>
          </a:p>
        </p:txBody>
      </p:sp>
      <p:sp>
        <p:nvSpPr>
          <p:cNvPr id="66" name="TextBox 65">
            <a:extLst>
              <a:ext uri="{FF2B5EF4-FFF2-40B4-BE49-F238E27FC236}">
                <a16:creationId xmlns:a16="http://schemas.microsoft.com/office/drawing/2014/main" id="{D028F6DA-2976-4424-97EC-2465D36DFD7D}"/>
              </a:ext>
            </a:extLst>
          </p:cNvPr>
          <p:cNvSpPr txBox="1"/>
          <p:nvPr/>
        </p:nvSpPr>
        <p:spPr>
          <a:xfrm>
            <a:off x="3127826" y="1583211"/>
            <a:ext cx="2877711" cy="307777"/>
          </a:xfrm>
          <a:prstGeom prst="rect">
            <a:avLst/>
          </a:prstGeom>
          <a:noFill/>
        </p:spPr>
        <p:txBody>
          <a:bodyPr wrap="none" rtlCol="0">
            <a:spAutoFit/>
          </a:bodyPr>
          <a:lstStyle/>
          <a:p>
            <a:r>
              <a:rPr lang="en-US" altLang="zh-CN" dirty="0">
                <a:latin typeface="Baskerville" panose="02020502070401020303"/>
              </a:rPr>
              <a:t>$$$$$$$$ Capital Allocation Problem</a:t>
            </a:r>
            <a:endParaRPr lang="zh-CN" altLang="en-US" dirty="0">
              <a:latin typeface="Baskerville" panose="02020502070401020303"/>
            </a:endParaRPr>
          </a:p>
        </p:txBody>
      </p:sp>
      <p:sp>
        <p:nvSpPr>
          <p:cNvPr id="7" name="Oval 6">
            <a:extLst>
              <a:ext uri="{FF2B5EF4-FFF2-40B4-BE49-F238E27FC236}">
                <a16:creationId xmlns:a16="http://schemas.microsoft.com/office/drawing/2014/main" id="{4656D35B-4E69-4648-822B-28F461893593}"/>
              </a:ext>
            </a:extLst>
          </p:cNvPr>
          <p:cNvSpPr/>
          <p:nvPr/>
        </p:nvSpPr>
        <p:spPr>
          <a:xfrm>
            <a:off x="2892056" y="914400"/>
            <a:ext cx="3317358" cy="1205277"/>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9" name="Graphic 8" descr="House">
            <a:extLst>
              <a:ext uri="{FF2B5EF4-FFF2-40B4-BE49-F238E27FC236}">
                <a16:creationId xmlns:a16="http://schemas.microsoft.com/office/drawing/2014/main" id="{D8AC4499-324C-4BE2-9772-0EC0356BA206}"/>
              </a:ext>
            </a:extLst>
          </p:cNvPr>
          <p:cNvPicPr>
            <a:picLocks noChangeAspect="1"/>
          </p:cNvPicPr>
          <p:nvPr/>
        </p:nvPicPr>
        <p:blipFill>
          <a:blip r:embed="rId5">
            <a:extLst>
              <a:ext uri="{96DAC541-7B7A-43D3-8B79-37D633B846F1}">
                <asvg:svgBlip xmlns="" xmlns:asvg="http://schemas.microsoft.com/office/drawing/2016/SVG/main" r:embed="rId6"/>
              </a:ext>
            </a:extLst>
          </a:blip>
          <a:stretch>
            <a:fillRect/>
          </a:stretch>
        </p:blipFill>
        <p:spPr>
          <a:xfrm>
            <a:off x="1467293" y="2900031"/>
            <a:ext cx="777506" cy="777506"/>
          </a:xfrm>
          <a:prstGeom prst="rect">
            <a:avLst/>
          </a:prstGeom>
        </p:spPr>
      </p:pic>
      <p:pic>
        <p:nvPicPr>
          <p:cNvPr id="75" name="Graphic 74" descr="House">
            <a:extLst>
              <a:ext uri="{FF2B5EF4-FFF2-40B4-BE49-F238E27FC236}">
                <a16:creationId xmlns:a16="http://schemas.microsoft.com/office/drawing/2014/main" id="{B2D50A75-0267-4210-85CA-D07338268240}"/>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3086088" y="2900031"/>
            <a:ext cx="777506" cy="777506"/>
          </a:xfrm>
          <a:prstGeom prst="rect">
            <a:avLst/>
          </a:prstGeom>
        </p:spPr>
      </p:pic>
      <p:pic>
        <p:nvPicPr>
          <p:cNvPr id="11" name="Graphic 10" descr="Upward trend">
            <a:extLst>
              <a:ext uri="{FF2B5EF4-FFF2-40B4-BE49-F238E27FC236}">
                <a16:creationId xmlns:a16="http://schemas.microsoft.com/office/drawing/2014/main" id="{B6471DBB-761C-47A9-922B-434B62BF8721}"/>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623846" y="2831584"/>
            <a:ext cx="914400" cy="914400"/>
          </a:xfrm>
          <a:prstGeom prst="rect">
            <a:avLst/>
          </a:prstGeom>
        </p:spPr>
      </p:pic>
      <p:pic>
        <p:nvPicPr>
          <p:cNvPr id="13" name="Graphic 12" descr="Bank check">
            <a:extLst>
              <a:ext uri="{FF2B5EF4-FFF2-40B4-BE49-F238E27FC236}">
                <a16:creationId xmlns:a16="http://schemas.microsoft.com/office/drawing/2014/main" id="{9A7C764B-3101-4B5D-AC26-87C86593E792}"/>
              </a:ext>
            </a:extLst>
          </p:cNvPr>
          <p:cNvPicPr>
            <a:picLocks noChangeAspect="1"/>
          </p:cNvPicPr>
          <p:nvPr/>
        </p:nvPicPr>
        <p:blipFill>
          <a:blip r:embed="rId11">
            <a:extLst>
              <a:ext uri="{96DAC541-7B7A-43D3-8B79-37D633B846F1}">
                <asvg:svgBlip xmlns="" xmlns:asvg="http://schemas.microsoft.com/office/drawing/2016/SVG/main" r:embed="rId12"/>
              </a:ext>
            </a:extLst>
          </a:blip>
          <a:stretch>
            <a:fillRect/>
          </a:stretch>
        </p:blipFill>
        <p:spPr>
          <a:xfrm>
            <a:off x="6379535" y="2882394"/>
            <a:ext cx="914400" cy="914400"/>
          </a:xfrm>
          <a:prstGeom prst="rect">
            <a:avLst/>
          </a:prstGeom>
        </p:spPr>
      </p:pic>
      <p:sp>
        <p:nvSpPr>
          <p:cNvPr id="76" name="TextBox 75">
            <a:extLst>
              <a:ext uri="{FF2B5EF4-FFF2-40B4-BE49-F238E27FC236}">
                <a16:creationId xmlns:a16="http://schemas.microsoft.com/office/drawing/2014/main" id="{B9242A9E-F54D-49B7-9F41-E780ABF8E39E}"/>
              </a:ext>
            </a:extLst>
          </p:cNvPr>
          <p:cNvSpPr txBox="1"/>
          <p:nvPr/>
        </p:nvSpPr>
        <p:spPr>
          <a:xfrm>
            <a:off x="1265702" y="3677537"/>
            <a:ext cx="1399742" cy="307777"/>
          </a:xfrm>
          <a:prstGeom prst="rect">
            <a:avLst/>
          </a:prstGeom>
          <a:noFill/>
        </p:spPr>
        <p:txBody>
          <a:bodyPr wrap="none" rtlCol="0">
            <a:spAutoFit/>
          </a:bodyPr>
          <a:lstStyle/>
          <a:p>
            <a:r>
              <a:rPr lang="en-US" altLang="zh-CN" dirty="0">
                <a:latin typeface="Baskerville" panose="02020502070401020303"/>
              </a:rPr>
              <a:t>Green Buildings</a:t>
            </a:r>
            <a:endParaRPr lang="zh-CN" altLang="en-US" dirty="0">
              <a:latin typeface="Baskerville" panose="02020502070401020303"/>
            </a:endParaRPr>
          </a:p>
        </p:txBody>
      </p:sp>
      <p:sp>
        <p:nvSpPr>
          <p:cNvPr id="77" name="TextBox 76">
            <a:extLst>
              <a:ext uri="{FF2B5EF4-FFF2-40B4-BE49-F238E27FC236}">
                <a16:creationId xmlns:a16="http://schemas.microsoft.com/office/drawing/2014/main" id="{9EE41343-49AD-4BFE-9F49-B352F12DE7D2}"/>
              </a:ext>
            </a:extLst>
          </p:cNvPr>
          <p:cNvSpPr txBox="1"/>
          <p:nvPr/>
        </p:nvSpPr>
        <p:spPr>
          <a:xfrm>
            <a:off x="2843978" y="3677537"/>
            <a:ext cx="1375698" cy="307777"/>
          </a:xfrm>
          <a:prstGeom prst="rect">
            <a:avLst/>
          </a:prstGeom>
          <a:noFill/>
        </p:spPr>
        <p:txBody>
          <a:bodyPr wrap="none" rtlCol="0">
            <a:spAutoFit/>
          </a:bodyPr>
          <a:lstStyle/>
          <a:p>
            <a:r>
              <a:rPr lang="en-US" altLang="zh-CN" dirty="0">
                <a:latin typeface="Baskerville" panose="02020502070401020303"/>
              </a:rPr>
              <a:t>Brown Buildings</a:t>
            </a:r>
            <a:endParaRPr lang="zh-CN" altLang="en-US" dirty="0">
              <a:latin typeface="Baskerville" panose="02020502070401020303"/>
            </a:endParaRPr>
          </a:p>
        </p:txBody>
      </p:sp>
      <p:sp>
        <p:nvSpPr>
          <p:cNvPr id="78" name="TextBox 77">
            <a:extLst>
              <a:ext uri="{FF2B5EF4-FFF2-40B4-BE49-F238E27FC236}">
                <a16:creationId xmlns:a16="http://schemas.microsoft.com/office/drawing/2014/main" id="{28AB7657-7327-42E2-A0D9-47B476A8A04B}"/>
              </a:ext>
            </a:extLst>
          </p:cNvPr>
          <p:cNvSpPr txBox="1"/>
          <p:nvPr/>
        </p:nvSpPr>
        <p:spPr>
          <a:xfrm>
            <a:off x="4698909" y="3677536"/>
            <a:ext cx="811441" cy="307777"/>
          </a:xfrm>
          <a:prstGeom prst="rect">
            <a:avLst/>
          </a:prstGeom>
          <a:noFill/>
        </p:spPr>
        <p:txBody>
          <a:bodyPr wrap="none" rtlCol="0">
            <a:spAutoFit/>
          </a:bodyPr>
          <a:lstStyle/>
          <a:p>
            <a:r>
              <a:rPr lang="en-US" altLang="zh-CN" dirty="0">
                <a:latin typeface="Baskerville" panose="02020502070401020303"/>
              </a:rPr>
              <a:t>S&amp;P 500</a:t>
            </a:r>
            <a:endParaRPr lang="zh-CN" altLang="en-US" dirty="0">
              <a:latin typeface="Baskerville" panose="02020502070401020303"/>
            </a:endParaRPr>
          </a:p>
        </p:txBody>
      </p:sp>
      <p:sp>
        <p:nvSpPr>
          <p:cNvPr id="79" name="TextBox 78">
            <a:extLst>
              <a:ext uri="{FF2B5EF4-FFF2-40B4-BE49-F238E27FC236}">
                <a16:creationId xmlns:a16="http://schemas.microsoft.com/office/drawing/2014/main" id="{1721B9D3-F71F-40F9-AAE3-F1E084916059}"/>
              </a:ext>
            </a:extLst>
          </p:cNvPr>
          <p:cNvSpPr txBox="1"/>
          <p:nvPr/>
        </p:nvSpPr>
        <p:spPr>
          <a:xfrm>
            <a:off x="6214598" y="3642905"/>
            <a:ext cx="1539204" cy="307777"/>
          </a:xfrm>
          <a:prstGeom prst="rect">
            <a:avLst/>
          </a:prstGeom>
          <a:noFill/>
        </p:spPr>
        <p:txBody>
          <a:bodyPr wrap="none" rtlCol="0">
            <a:spAutoFit/>
          </a:bodyPr>
          <a:lstStyle/>
          <a:p>
            <a:r>
              <a:rPr lang="en-US" altLang="zh-CN" dirty="0">
                <a:latin typeface="Baskerville" panose="02020502070401020303"/>
              </a:rPr>
              <a:t>US Treasury Bond</a:t>
            </a:r>
            <a:endParaRPr lang="zh-CN" altLang="en-US" dirty="0">
              <a:latin typeface="Baskerville" panose="02020502070401020303"/>
            </a:endParaRPr>
          </a:p>
        </p:txBody>
      </p:sp>
      <p:sp>
        <p:nvSpPr>
          <p:cNvPr id="14" name="Oval 13">
            <a:extLst>
              <a:ext uri="{FF2B5EF4-FFF2-40B4-BE49-F238E27FC236}">
                <a16:creationId xmlns:a16="http://schemas.microsoft.com/office/drawing/2014/main" id="{631C8AF1-3A17-47F1-A35C-0DE44B34D6D2}"/>
              </a:ext>
            </a:extLst>
          </p:cNvPr>
          <p:cNvSpPr/>
          <p:nvPr/>
        </p:nvSpPr>
        <p:spPr>
          <a:xfrm>
            <a:off x="1010091" y="2333752"/>
            <a:ext cx="7113183" cy="2259513"/>
          </a:xfrm>
          <a:prstGeom prst="ellipse">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Straight Arrow Connector 15">
            <a:extLst>
              <a:ext uri="{FF2B5EF4-FFF2-40B4-BE49-F238E27FC236}">
                <a16:creationId xmlns:a16="http://schemas.microsoft.com/office/drawing/2014/main" id="{B93930E2-1E46-4DE4-93FA-74DEEFEE608E}"/>
              </a:ext>
            </a:extLst>
          </p:cNvPr>
          <p:cNvCxnSpPr>
            <a:cxnSpLocks/>
          </p:cNvCxnSpPr>
          <p:nvPr/>
        </p:nvCxnSpPr>
        <p:spPr>
          <a:xfrm flipH="1">
            <a:off x="2062716" y="2119677"/>
            <a:ext cx="1023372" cy="78035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0" name="Straight Arrow Connector 79">
            <a:extLst>
              <a:ext uri="{FF2B5EF4-FFF2-40B4-BE49-F238E27FC236}">
                <a16:creationId xmlns:a16="http://schemas.microsoft.com/office/drawing/2014/main" id="{CBB1A1B0-58FC-4FBA-965F-11F4DECCE1D5}"/>
              </a:ext>
            </a:extLst>
          </p:cNvPr>
          <p:cNvCxnSpPr>
            <a:cxnSpLocks/>
            <a:endCxn id="75" idx="0"/>
          </p:cNvCxnSpPr>
          <p:nvPr/>
        </p:nvCxnSpPr>
        <p:spPr>
          <a:xfrm flipH="1">
            <a:off x="3474841" y="2209959"/>
            <a:ext cx="106596" cy="6900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1" name="Straight Arrow Connector 80">
            <a:extLst>
              <a:ext uri="{FF2B5EF4-FFF2-40B4-BE49-F238E27FC236}">
                <a16:creationId xmlns:a16="http://schemas.microsoft.com/office/drawing/2014/main" id="{1E3C6599-3DF7-4C3B-B8FE-E0B979A20847}"/>
              </a:ext>
            </a:extLst>
          </p:cNvPr>
          <p:cNvCxnSpPr>
            <a:cxnSpLocks/>
          </p:cNvCxnSpPr>
          <p:nvPr/>
        </p:nvCxnSpPr>
        <p:spPr>
          <a:xfrm>
            <a:off x="5058013" y="2209959"/>
            <a:ext cx="106596" cy="6724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2" name="Straight Arrow Connector 81">
            <a:extLst>
              <a:ext uri="{FF2B5EF4-FFF2-40B4-BE49-F238E27FC236}">
                <a16:creationId xmlns:a16="http://schemas.microsoft.com/office/drawing/2014/main" id="{D23D2508-1FC2-43AC-AD68-B7E8B36037E2}"/>
              </a:ext>
            </a:extLst>
          </p:cNvPr>
          <p:cNvCxnSpPr>
            <a:cxnSpLocks/>
          </p:cNvCxnSpPr>
          <p:nvPr/>
        </p:nvCxnSpPr>
        <p:spPr>
          <a:xfrm>
            <a:off x="5910386" y="2119677"/>
            <a:ext cx="881813" cy="83200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6" name="Oval 25">
            <a:extLst>
              <a:ext uri="{FF2B5EF4-FFF2-40B4-BE49-F238E27FC236}">
                <a16:creationId xmlns:a16="http://schemas.microsoft.com/office/drawing/2014/main" id="{1DC99996-40B9-4D6B-BB67-0DD65E80A014}"/>
              </a:ext>
            </a:extLst>
          </p:cNvPr>
          <p:cNvSpPr/>
          <p:nvPr/>
        </p:nvSpPr>
        <p:spPr>
          <a:xfrm>
            <a:off x="2192744" y="2919120"/>
            <a:ext cx="372140" cy="343837"/>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A</a:t>
            </a:r>
            <a:endParaRPr lang="zh-CN" altLang="en-US" dirty="0"/>
          </a:p>
        </p:txBody>
      </p:sp>
      <p:sp>
        <p:nvSpPr>
          <p:cNvPr id="84" name="Oval 83">
            <a:extLst>
              <a:ext uri="{FF2B5EF4-FFF2-40B4-BE49-F238E27FC236}">
                <a16:creationId xmlns:a16="http://schemas.microsoft.com/office/drawing/2014/main" id="{C960F9D8-8658-47C4-88A1-BECF8D63D16E}"/>
              </a:ext>
            </a:extLst>
          </p:cNvPr>
          <p:cNvSpPr/>
          <p:nvPr/>
        </p:nvSpPr>
        <p:spPr>
          <a:xfrm>
            <a:off x="3794276" y="2919119"/>
            <a:ext cx="372140" cy="343837"/>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B</a:t>
            </a:r>
            <a:endParaRPr lang="zh-CN" altLang="en-US" dirty="0"/>
          </a:p>
        </p:txBody>
      </p:sp>
      <p:sp>
        <p:nvSpPr>
          <p:cNvPr id="85" name="Oval 84">
            <a:extLst>
              <a:ext uri="{FF2B5EF4-FFF2-40B4-BE49-F238E27FC236}">
                <a16:creationId xmlns:a16="http://schemas.microsoft.com/office/drawing/2014/main" id="{A5B50B22-5689-4937-9BD0-4CAB4C9A94E8}"/>
              </a:ext>
            </a:extLst>
          </p:cNvPr>
          <p:cNvSpPr/>
          <p:nvPr/>
        </p:nvSpPr>
        <p:spPr>
          <a:xfrm>
            <a:off x="5581785" y="2944947"/>
            <a:ext cx="372140" cy="343837"/>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C</a:t>
            </a:r>
            <a:endParaRPr lang="zh-CN" altLang="en-US" dirty="0"/>
          </a:p>
        </p:txBody>
      </p:sp>
      <p:sp>
        <p:nvSpPr>
          <p:cNvPr id="86" name="Oval 85">
            <a:extLst>
              <a:ext uri="{FF2B5EF4-FFF2-40B4-BE49-F238E27FC236}">
                <a16:creationId xmlns:a16="http://schemas.microsoft.com/office/drawing/2014/main" id="{8D47318A-7586-48EC-A7D6-1534653A876E}"/>
              </a:ext>
            </a:extLst>
          </p:cNvPr>
          <p:cNvSpPr/>
          <p:nvPr/>
        </p:nvSpPr>
        <p:spPr>
          <a:xfrm>
            <a:off x="7293935" y="2935284"/>
            <a:ext cx="372140" cy="343837"/>
          </a:xfrm>
          <a:prstGeom prst="ellipse">
            <a:avLst/>
          </a:prstGeom>
          <a:ln w="3175"/>
        </p:spPr>
        <p:style>
          <a:lnRef idx="2">
            <a:schemeClr val="dk1"/>
          </a:lnRef>
          <a:fillRef idx="1">
            <a:schemeClr val="lt1"/>
          </a:fillRef>
          <a:effectRef idx="0">
            <a:schemeClr val="dk1"/>
          </a:effectRef>
          <a:fontRef idx="minor">
            <a:schemeClr val="dk1"/>
          </a:fontRef>
        </p:style>
        <p:txBody>
          <a:bodyPr rtlCol="0" anchor="ctr"/>
          <a:lstStyle/>
          <a:p>
            <a:pPr algn="ctr"/>
            <a:r>
              <a:rPr lang="en-US" altLang="zh-CN" dirty="0"/>
              <a:t>D</a:t>
            </a:r>
            <a:endParaRPr lang="zh-CN" altLang="en-US" dirty="0"/>
          </a:p>
        </p:txBody>
      </p:sp>
      <p:sp>
        <p:nvSpPr>
          <p:cNvPr id="87" name="TextBox 86">
            <a:extLst>
              <a:ext uri="{FF2B5EF4-FFF2-40B4-BE49-F238E27FC236}">
                <a16:creationId xmlns:a16="http://schemas.microsoft.com/office/drawing/2014/main" id="{EE96E75F-0E5C-4F23-90A8-87139822A585}"/>
              </a:ext>
            </a:extLst>
          </p:cNvPr>
          <p:cNvSpPr txBox="1"/>
          <p:nvPr/>
        </p:nvSpPr>
        <p:spPr>
          <a:xfrm>
            <a:off x="2595792" y="2447910"/>
            <a:ext cx="433132" cy="307777"/>
          </a:xfrm>
          <a:prstGeom prst="rect">
            <a:avLst/>
          </a:prstGeom>
          <a:noFill/>
        </p:spPr>
        <p:txBody>
          <a:bodyPr wrap="none" rtlCol="0">
            <a:spAutoFit/>
          </a:bodyPr>
          <a:lstStyle/>
          <a:p>
            <a:r>
              <a:rPr lang="en-US" altLang="zh-CN">
                <a:latin typeface="Baskerville" panose="02020502070401020303"/>
              </a:rPr>
              <a:t>W</a:t>
            </a:r>
            <a:r>
              <a:rPr lang="en-US" altLang="zh-CN" baseline="-25000">
                <a:latin typeface="Baskerville" panose="02020502070401020303"/>
              </a:rPr>
              <a:t>1</a:t>
            </a:r>
            <a:endParaRPr lang="zh-CN" altLang="en-US" baseline="-25000" dirty="0">
              <a:latin typeface="Baskerville" panose="02020502070401020303"/>
            </a:endParaRPr>
          </a:p>
        </p:txBody>
      </p:sp>
      <p:sp>
        <p:nvSpPr>
          <p:cNvPr id="88" name="TextBox 87">
            <a:extLst>
              <a:ext uri="{FF2B5EF4-FFF2-40B4-BE49-F238E27FC236}">
                <a16:creationId xmlns:a16="http://schemas.microsoft.com/office/drawing/2014/main" id="{421B6B8A-6A0B-451D-9476-DD6ECFD5AE7D}"/>
              </a:ext>
            </a:extLst>
          </p:cNvPr>
          <p:cNvSpPr txBox="1"/>
          <p:nvPr/>
        </p:nvSpPr>
        <p:spPr>
          <a:xfrm>
            <a:off x="3566177" y="2451242"/>
            <a:ext cx="433132" cy="307777"/>
          </a:xfrm>
          <a:prstGeom prst="rect">
            <a:avLst/>
          </a:prstGeom>
          <a:noFill/>
        </p:spPr>
        <p:txBody>
          <a:bodyPr wrap="none" rtlCol="0">
            <a:spAutoFit/>
          </a:bodyPr>
          <a:lstStyle/>
          <a:p>
            <a:r>
              <a:rPr lang="en-US" altLang="zh-CN" dirty="0">
                <a:latin typeface="Baskerville" panose="02020502070401020303"/>
              </a:rPr>
              <a:t>W</a:t>
            </a:r>
            <a:r>
              <a:rPr lang="en-US" altLang="zh-CN" baseline="-25000" dirty="0">
                <a:latin typeface="Baskerville" panose="02020502070401020303"/>
              </a:rPr>
              <a:t>2</a:t>
            </a:r>
            <a:endParaRPr lang="zh-CN" altLang="en-US" baseline="-25000" dirty="0">
              <a:latin typeface="Baskerville" panose="02020502070401020303"/>
            </a:endParaRPr>
          </a:p>
        </p:txBody>
      </p:sp>
      <p:sp>
        <p:nvSpPr>
          <p:cNvPr id="89" name="TextBox 88">
            <a:extLst>
              <a:ext uri="{FF2B5EF4-FFF2-40B4-BE49-F238E27FC236}">
                <a16:creationId xmlns:a16="http://schemas.microsoft.com/office/drawing/2014/main" id="{0C86E9CD-801E-47C7-A066-961229DE9B9B}"/>
              </a:ext>
            </a:extLst>
          </p:cNvPr>
          <p:cNvSpPr txBox="1"/>
          <p:nvPr/>
        </p:nvSpPr>
        <p:spPr>
          <a:xfrm>
            <a:off x="4670561" y="2478666"/>
            <a:ext cx="433132" cy="307777"/>
          </a:xfrm>
          <a:prstGeom prst="rect">
            <a:avLst/>
          </a:prstGeom>
          <a:noFill/>
        </p:spPr>
        <p:txBody>
          <a:bodyPr wrap="none" rtlCol="0">
            <a:spAutoFit/>
          </a:bodyPr>
          <a:lstStyle/>
          <a:p>
            <a:r>
              <a:rPr lang="en-US" altLang="zh-CN" dirty="0">
                <a:latin typeface="Baskerville" panose="02020502070401020303"/>
              </a:rPr>
              <a:t>W</a:t>
            </a:r>
            <a:r>
              <a:rPr lang="en-US" altLang="zh-CN" baseline="-25000" dirty="0">
                <a:latin typeface="Baskerville" panose="02020502070401020303"/>
              </a:rPr>
              <a:t>3</a:t>
            </a:r>
            <a:endParaRPr lang="zh-CN" altLang="en-US" baseline="-25000" dirty="0">
              <a:latin typeface="Baskerville" panose="02020502070401020303"/>
            </a:endParaRPr>
          </a:p>
        </p:txBody>
      </p:sp>
      <p:sp>
        <p:nvSpPr>
          <p:cNvPr id="90" name="TextBox 89">
            <a:extLst>
              <a:ext uri="{FF2B5EF4-FFF2-40B4-BE49-F238E27FC236}">
                <a16:creationId xmlns:a16="http://schemas.microsoft.com/office/drawing/2014/main" id="{467C40BD-794E-40D7-9619-EE1DD8514C2E}"/>
              </a:ext>
            </a:extLst>
          </p:cNvPr>
          <p:cNvSpPr txBox="1"/>
          <p:nvPr/>
        </p:nvSpPr>
        <p:spPr>
          <a:xfrm>
            <a:off x="5955211" y="2447910"/>
            <a:ext cx="433132" cy="307777"/>
          </a:xfrm>
          <a:prstGeom prst="rect">
            <a:avLst/>
          </a:prstGeom>
          <a:noFill/>
        </p:spPr>
        <p:txBody>
          <a:bodyPr wrap="none" rtlCol="0">
            <a:spAutoFit/>
          </a:bodyPr>
          <a:lstStyle/>
          <a:p>
            <a:r>
              <a:rPr lang="en-US" altLang="zh-CN" dirty="0">
                <a:latin typeface="Baskerville" panose="02020502070401020303"/>
              </a:rPr>
              <a:t>W</a:t>
            </a:r>
            <a:r>
              <a:rPr lang="en-US" altLang="zh-CN" baseline="-25000" dirty="0">
                <a:latin typeface="Baskerville" panose="02020502070401020303"/>
              </a:rPr>
              <a:t>4</a:t>
            </a:r>
            <a:endParaRPr lang="zh-CN" altLang="en-US" baseline="-25000" dirty="0">
              <a:latin typeface="Baskerville" panose="02020502070401020303"/>
            </a:endParaRPr>
          </a:p>
        </p:txBody>
      </p:sp>
      <p:sp>
        <p:nvSpPr>
          <p:cNvPr id="39" name="Rectangle 38">
            <a:extLst>
              <a:ext uri="{FF2B5EF4-FFF2-40B4-BE49-F238E27FC236}">
                <a16:creationId xmlns:a16="http://schemas.microsoft.com/office/drawing/2014/main" id="{9777393D-5C5D-4952-9844-37097C78A051}"/>
              </a:ext>
            </a:extLst>
          </p:cNvPr>
          <p:cNvSpPr/>
          <p:nvPr/>
        </p:nvSpPr>
        <p:spPr>
          <a:xfrm>
            <a:off x="4094546" y="4191730"/>
            <a:ext cx="994183" cy="369332"/>
          </a:xfrm>
          <a:prstGeom prst="rect">
            <a:avLst/>
          </a:prstGeom>
        </p:spPr>
        <p:txBody>
          <a:bodyPr wrap="none">
            <a:spAutoFit/>
          </a:bodyPr>
          <a:lstStyle/>
          <a:p>
            <a:r>
              <a:rPr lang="en-US" altLang="zh-CN" sz="1800" b="1" dirty="0">
                <a:latin typeface="Baskerville" panose="02020502070401020303"/>
              </a:rPr>
              <a:t>Portfolio</a:t>
            </a:r>
            <a:endParaRPr lang="zh-CN" altLang="en-US" sz="1800" b="1" dirty="0">
              <a:latin typeface="Baskerville" panose="02020502070401020303"/>
            </a:endParaRPr>
          </a:p>
        </p:txBody>
      </p:sp>
    </p:spTree>
    <p:extLst>
      <p:ext uri="{BB962C8B-B14F-4D97-AF65-F5344CB8AC3E}">
        <p14:creationId xmlns:p14="http://schemas.microsoft.com/office/powerpoint/2010/main" val="1064468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7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p:bldP spid="76" grpId="0"/>
      <p:bldP spid="77" grpId="0"/>
      <p:bldP spid="78" grpId="0"/>
      <p:bldP spid="79" grpId="0"/>
      <p:bldP spid="87" grpId="0"/>
      <p:bldP spid="88" grpId="0"/>
      <p:bldP spid="89" grpId="0"/>
      <p:bldP spid="90" grpId="0"/>
    </p:bld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49150</TotalTime>
  <Words>5754</Words>
  <Application>Microsoft Office PowerPoint</Application>
  <PresentationFormat>On-screen Show (16:9)</PresentationFormat>
  <Paragraphs>560</Paragraphs>
  <Slides>41</Slides>
  <Notes>37</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41</vt:i4>
      </vt:variant>
    </vt:vector>
  </HeadingPairs>
  <TitlesOfParts>
    <vt:vector size="58" baseType="lpstr">
      <vt:lpstr>宋体</vt:lpstr>
      <vt:lpstr>宋体</vt:lpstr>
      <vt:lpstr>Arial</vt:lpstr>
      <vt:lpstr>Baskerville</vt:lpstr>
      <vt:lpstr>Baskerville Old Face</vt:lpstr>
      <vt:lpstr>Cambria Math</vt:lpstr>
      <vt:lpstr>Comic Sans MS</vt:lpstr>
      <vt:lpstr>DIN Alternate Bold</vt:lpstr>
      <vt:lpstr>Eurostile</vt:lpstr>
      <vt:lpstr>Georgia</vt:lpstr>
      <vt:lpstr>Gill Sans MT</vt:lpstr>
      <vt:lpstr>Kozuka Gothic Pr6N L</vt:lpstr>
      <vt:lpstr>Libre Baskerville</vt:lpstr>
      <vt:lpstr>Tahoma</vt:lpstr>
      <vt:lpstr>Times New Roman</vt:lpstr>
      <vt:lpstr>Wingdings</vt:lpstr>
      <vt:lpstr>Simple Light</vt:lpstr>
      <vt:lpstr> SRE Economics Lecture 9  Financing Sustainable Real Estate  at the Asset Level </vt:lpstr>
      <vt:lpstr>Course Structure – after Spring Break</vt:lpstr>
      <vt:lpstr>PowerPoint Presentation</vt:lpstr>
      <vt:lpstr>Outline</vt:lpstr>
      <vt:lpstr>PowerPoint Presentation</vt:lpstr>
      <vt:lpstr>PowerPoint Presentation</vt:lpstr>
      <vt:lpstr>PowerPoint Presentation</vt:lpstr>
      <vt:lpstr>Cost of capital in real estate investments</vt:lpstr>
      <vt:lpstr>PowerPoint Presentation</vt:lpstr>
      <vt:lpstr>PowerPoint Presentation</vt:lpstr>
      <vt:lpstr>PowerPoint Presentation</vt:lpstr>
      <vt:lpstr>PowerPoint Presentation</vt:lpstr>
      <vt:lpstr>PowerPoint Presentation</vt:lpstr>
      <vt:lpstr>PowerPoint Presentation</vt:lpstr>
      <vt:lpstr>Real Estate Investment Vehicles</vt:lpstr>
      <vt:lpstr>Outline</vt:lpstr>
      <vt:lpstr>Debt Financing of Sustainable Real Estate (asset level)</vt:lpstr>
      <vt:lpstr>Climate Risks in Mortgage Markets</vt:lpstr>
      <vt:lpstr>Climate Risks in Mortgage Markets</vt:lpstr>
      <vt:lpstr>Climate Risks in Mortgage Markets</vt:lpstr>
      <vt:lpstr>The Impact on Freddie Mac and Fannie Mae</vt:lpstr>
      <vt:lpstr>Climate change threatens U.S. mortgage market </vt:lpstr>
      <vt:lpstr>SUL Research: Climate Risk and Appraisal Values </vt:lpstr>
      <vt:lpstr>Outline</vt:lpstr>
      <vt:lpstr>PowerPoint Presentation</vt:lpstr>
      <vt:lpstr>PowerPoint Presentation</vt:lpstr>
      <vt:lpstr>PowerPoint Presentation</vt:lpstr>
      <vt:lpstr>Mortgages &amp; Sustainability: Homes </vt:lpstr>
      <vt:lpstr>Mortgages &amp; Sustainability: Homes </vt:lpstr>
      <vt:lpstr>Mortgages &amp; Sustainability: Commercial RE </vt:lpstr>
      <vt:lpstr>Mortgages &amp; Sustainability </vt:lpstr>
      <vt:lpstr>Mortgages &amp; Sustainability </vt:lpstr>
      <vt:lpstr>Outline</vt:lpstr>
      <vt:lpstr>Equity Financing of Sustainable Real Estate (asset level)</vt:lpstr>
      <vt:lpstr>Basics of Real Estate Private Equity</vt:lpstr>
      <vt:lpstr>Basics of Real Estate Private Equity</vt:lpstr>
      <vt:lpstr>The Role of ESG in PE Investment</vt:lpstr>
      <vt:lpstr>The Role of ESG in PE Investment</vt:lpstr>
      <vt:lpstr>CBRE Report: REPE’s focus on ESG</vt:lpstr>
      <vt:lpstr>PE team at Harrison Street</vt:lpstr>
      <vt:lpstr>Akrisht Pandey’s Real Estate Private Equity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2.  The Energy-Efficiency Gap of Green Buildings</dc:title>
  <dc:creator>ycfan</dc:creator>
  <cp:lastModifiedBy>Peter Chipman</cp:lastModifiedBy>
  <cp:revision>572</cp:revision>
  <cp:lastPrinted>2022-04-08T21:50:12Z</cp:lastPrinted>
  <dcterms:modified xsi:type="dcterms:W3CDTF">2024-06-03T12:02:55Z</dcterms:modified>
</cp:coreProperties>
</file>