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698" r:id="rId2"/>
  </p:sldMasterIdLst>
  <p:notesMasterIdLst>
    <p:notesMasterId r:id="rId50"/>
  </p:notesMasterIdLst>
  <p:sldIdLst>
    <p:sldId id="256" r:id="rId3"/>
    <p:sldId id="1584" r:id="rId4"/>
    <p:sldId id="1467" r:id="rId5"/>
    <p:sldId id="1413" r:id="rId6"/>
    <p:sldId id="1497" r:id="rId7"/>
    <p:sldId id="1475" r:id="rId8"/>
    <p:sldId id="1366" r:id="rId9"/>
    <p:sldId id="1415" r:id="rId10"/>
    <p:sldId id="1462" r:id="rId11"/>
    <p:sldId id="1426" r:id="rId12"/>
    <p:sldId id="1481" r:id="rId13"/>
    <p:sldId id="1427" r:id="rId14"/>
    <p:sldId id="1482" r:id="rId15"/>
    <p:sldId id="1588" r:id="rId16"/>
    <p:sldId id="1663" r:id="rId17"/>
    <p:sldId id="1453" r:id="rId18"/>
    <p:sldId id="1454" r:id="rId19"/>
    <p:sldId id="1662" r:id="rId20"/>
    <p:sldId id="1626" r:id="rId21"/>
    <p:sldId id="1448" r:id="rId22"/>
    <p:sldId id="1450" r:id="rId23"/>
    <p:sldId id="1451" r:id="rId24"/>
    <p:sldId id="1452" r:id="rId25"/>
    <p:sldId id="1469" r:id="rId26"/>
    <p:sldId id="1589" r:id="rId27"/>
    <p:sldId id="268" r:id="rId28"/>
    <p:sldId id="1590" r:id="rId29"/>
    <p:sldId id="1442" r:id="rId30"/>
    <p:sldId id="1657" r:id="rId31"/>
    <p:sldId id="1659" r:id="rId32"/>
    <p:sldId id="1661" r:id="rId33"/>
    <p:sldId id="1658" r:id="rId34"/>
    <p:sldId id="1457" r:id="rId35"/>
    <p:sldId id="1470" r:id="rId36"/>
    <p:sldId id="1478" r:id="rId37"/>
    <p:sldId id="1686" r:id="rId38"/>
    <p:sldId id="1664" r:id="rId39"/>
    <p:sldId id="1636" r:id="rId40"/>
    <p:sldId id="1621" r:id="rId41"/>
    <p:sldId id="1660" r:id="rId42"/>
    <p:sldId id="1649" r:id="rId43"/>
    <p:sldId id="1635" r:id="rId44"/>
    <p:sldId id="1634" r:id="rId45"/>
    <p:sldId id="1633" r:id="rId46"/>
    <p:sldId id="1642" r:id="rId47"/>
    <p:sldId id="1638" r:id="rId48"/>
    <p:sldId id="165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C0873A-7F23-403B-856B-9BB35D496FA1}">
          <p14:sldIdLst>
            <p14:sldId id="256"/>
            <p14:sldId id="1584"/>
            <p14:sldId id="1467"/>
            <p14:sldId id="1413"/>
            <p14:sldId id="1497"/>
            <p14:sldId id="1475"/>
            <p14:sldId id="1366"/>
            <p14:sldId id="1415"/>
            <p14:sldId id="1462"/>
            <p14:sldId id="1426"/>
            <p14:sldId id="1481"/>
            <p14:sldId id="1427"/>
            <p14:sldId id="1482"/>
            <p14:sldId id="1588"/>
            <p14:sldId id="1663"/>
            <p14:sldId id="1453"/>
            <p14:sldId id="1454"/>
            <p14:sldId id="1662"/>
            <p14:sldId id="1626"/>
            <p14:sldId id="1448"/>
            <p14:sldId id="1450"/>
            <p14:sldId id="1451"/>
            <p14:sldId id="1452"/>
            <p14:sldId id="1469"/>
            <p14:sldId id="1589"/>
            <p14:sldId id="268"/>
            <p14:sldId id="1590"/>
            <p14:sldId id="1442"/>
            <p14:sldId id="1657"/>
            <p14:sldId id="1659"/>
            <p14:sldId id="1661"/>
            <p14:sldId id="1658"/>
            <p14:sldId id="1457"/>
            <p14:sldId id="1470"/>
            <p14:sldId id="1478"/>
            <p14:sldId id="1686"/>
            <p14:sldId id="1664"/>
            <p14:sldId id="1636"/>
            <p14:sldId id="1621"/>
            <p14:sldId id="1660"/>
            <p14:sldId id="1649"/>
            <p14:sldId id="1635"/>
            <p14:sldId id="1634"/>
            <p14:sldId id="1633"/>
            <p14:sldId id="1642"/>
            <p14:sldId id="1638"/>
            <p14:sldId id="165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747B"/>
    <a:srgbClr val="C00000"/>
    <a:srgbClr val="00FA00"/>
    <a:srgbClr val="0097A7"/>
    <a:srgbClr val="980000"/>
    <a:srgbClr val="00FFFF"/>
    <a:srgbClr val="FFD966"/>
    <a:srgbClr val="FFF2CC"/>
    <a:srgbClr val="47ABD0"/>
    <a:srgbClr val="AC02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84" autoAdjust="0"/>
    <p:restoredTop sz="70320" autoAdjust="0"/>
  </p:normalViewPr>
  <p:slideViewPr>
    <p:cSldViewPr snapToGrid="0" snapToObjects="1">
      <p:cViewPr varScale="1">
        <p:scale>
          <a:sx n="48" d="100"/>
          <a:sy n="48" d="100"/>
        </p:scale>
        <p:origin x="1556" y="24"/>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alpha val="72000"/>
              </a:srgbClr>
            </a:solidFill>
            <a:ln>
              <a:noFill/>
            </a:ln>
            <a:effectLst/>
          </c:spPr>
          <c:invertIfNegative val="0"/>
          <c:dLbls>
            <c:delete val="1"/>
          </c:dLbls>
          <c:cat>
            <c:strRef>
              <c:f>Sheet1!$G$4:$G$7</c:f>
              <c:strCache>
                <c:ptCount val="4"/>
                <c:pt idx="0">
                  <c:v>Low beliefs in Climate Change</c:v>
                </c:pt>
                <c:pt idx="3">
                  <c:v>High beliefs in Climate Change</c:v>
                </c:pt>
              </c:strCache>
            </c:strRef>
          </c:cat>
          <c:val>
            <c:numRef>
              <c:f>Sheet1!$F$4:$F$7</c:f>
              <c:numCache>
                <c:formatCode>0%</c:formatCode>
                <c:ptCount val="4"/>
                <c:pt idx="0">
                  <c:v>0.124</c:v>
                </c:pt>
                <c:pt idx="1">
                  <c:v>8.14E-2</c:v>
                </c:pt>
                <c:pt idx="2">
                  <c:v>3.4299999999999997E-2</c:v>
                </c:pt>
                <c:pt idx="3">
                  <c:v>4.0000000000000036E-3</c:v>
                </c:pt>
              </c:numCache>
            </c:numRef>
          </c:val>
          <c:extLst>
            <c:ext xmlns:c16="http://schemas.microsoft.com/office/drawing/2014/chart" uri="{C3380CC4-5D6E-409C-BE32-E72D297353CC}">
              <c16:uniqueId val="{00000000-661B-4AF5-A7F7-FD04FF6FBB0E}"/>
            </c:ext>
          </c:extLst>
        </c:ser>
        <c:dLbls>
          <c:dLblPos val="outEnd"/>
          <c:showLegendKey val="0"/>
          <c:showVal val="1"/>
          <c:showCatName val="0"/>
          <c:showSerName val="0"/>
          <c:showPercent val="0"/>
          <c:showBubbleSize val="0"/>
        </c:dLbls>
        <c:gapWidth val="80"/>
        <c:overlap val="25"/>
        <c:axId val="219983247"/>
        <c:axId val="219957951"/>
      </c:barChart>
      <c:catAx>
        <c:axId val="219983247"/>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Gill Sans MT" panose="020B0502020104020203" pitchFamily="34" charset="77"/>
                <a:ea typeface="+mn-ea"/>
                <a:cs typeface="+mn-cs"/>
              </a:defRPr>
            </a:pPr>
            <a:endParaRPr lang="en-US"/>
          </a:p>
        </c:txPr>
        <c:crossAx val="219957951"/>
        <c:crosses val="autoZero"/>
        <c:auto val="1"/>
        <c:lblAlgn val="ctr"/>
        <c:lblOffset val="100"/>
        <c:tickLblSkip val="1"/>
        <c:noMultiLvlLbl val="0"/>
      </c:catAx>
      <c:valAx>
        <c:axId val="219957951"/>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Gill Sans MT" panose="020B0502020104020203" pitchFamily="34" charset="77"/>
                <a:ea typeface="+mn-ea"/>
                <a:cs typeface="+mn-cs"/>
              </a:defRPr>
            </a:pPr>
            <a:endParaRPr lang="en-US"/>
          </a:p>
        </c:txPr>
        <c:crossAx val="219983247"/>
        <c:crosses val="autoZero"/>
        <c:crossBetween val="between"/>
      </c:valAx>
      <c:spPr>
        <a:noFill/>
        <a:ln>
          <a:noFill/>
        </a:ln>
        <a:effectLst/>
      </c:spPr>
    </c:plotArea>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7D6AAD-4A1F-7D44-995F-85E99831FD84}" type="doc">
      <dgm:prSet loTypeId="urn:microsoft.com/office/officeart/2005/8/layout/venn1" loCatId="" qsTypeId="urn:microsoft.com/office/officeart/2005/8/quickstyle/simple1" qsCatId="simple" csTypeId="urn:microsoft.com/office/officeart/2005/8/colors/colorful4" csCatId="colorful" phldr="1"/>
      <dgm:spPr/>
    </dgm:pt>
    <dgm:pt modelId="{A02A8A4B-4419-834E-B03D-EFE694379FB7}">
      <dgm:prSet phldrT="[Text]" custT="1"/>
      <dgm:spPr>
        <a:solidFill>
          <a:srgbClr val="7030A0">
            <a:alpha val="50000"/>
          </a:srgbClr>
        </a:solidFill>
      </dgm:spPr>
      <dgm:t>
        <a:bodyPr/>
        <a:lstStyle/>
        <a:p>
          <a:r>
            <a:rPr lang="en-US" altLang="zh-CN" sz="2400" dirty="0">
              <a:latin typeface="Baskerville" panose="02020502070401020303"/>
            </a:rPr>
            <a:t>People</a:t>
          </a:r>
        </a:p>
        <a:p>
          <a:r>
            <a:rPr lang="en-US" altLang="zh-CN" sz="1400" dirty="0">
              <a:latin typeface="Baskerville" panose="02020502070401020303"/>
            </a:rPr>
            <a:t>(Social)</a:t>
          </a:r>
          <a:endParaRPr lang="en-US" sz="1400" dirty="0">
            <a:latin typeface="Baskerville" panose="02020502070401020303"/>
          </a:endParaRPr>
        </a:p>
      </dgm:t>
    </dgm:pt>
    <dgm:pt modelId="{A3661F9C-FF68-AB43-B086-8C62B66B96A6}" type="parTrans" cxnId="{DD0AB41F-8DDF-8C47-837C-2A17D4029F2F}">
      <dgm:prSet/>
      <dgm:spPr/>
      <dgm:t>
        <a:bodyPr/>
        <a:lstStyle/>
        <a:p>
          <a:endParaRPr lang="en-US"/>
        </a:p>
      </dgm:t>
    </dgm:pt>
    <dgm:pt modelId="{9F64F55E-BF18-CB48-B969-E62C28B5D000}" type="sibTrans" cxnId="{DD0AB41F-8DDF-8C47-837C-2A17D4029F2F}">
      <dgm:prSet/>
      <dgm:spPr/>
      <dgm:t>
        <a:bodyPr/>
        <a:lstStyle/>
        <a:p>
          <a:endParaRPr lang="en-US"/>
        </a:p>
      </dgm:t>
    </dgm:pt>
    <dgm:pt modelId="{03E7A4F4-77F3-244E-94F8-5E5036DE5641}">
      <dgm:prSet phldrT="[Text]" custT="1"/>
      <dgm:spPr>
        <a:solidFill>
          <a:schemeClr val="accent4">
            <a:lumMod val="75000"/>
            <a:alpha val="50196"/>
          </a:schemeClr>
        </a:solidFill>
      </dgm:spPr>
      <dgm:t>
        <a:bodyPr/>
        <a:lstStyle/>
        <a:p>
          <a:r>
            <a:rPr lang="en-US" altLang="zh-CN" sz="2500" dirty="0">
              <a:latin typeface="Baskerville" panose="02020502070401020303"/>
            </a:rPr>
            <a:t>Profit</a:t>
          </a:r>
        </a:p>
        <a:p>
          <a:r>
            <a:rPr lang="en-US" altLang="zh-CN" sz="1400" dirty="0">
              <a:latin typeface="Baskerville" panose="02020502070401020303"/>
            </a:rPr>
            <a:t>(Economic)</a:t>
          </a:r>
          <a:endParaRPr lang="en-US" sz="1400" dirty="0">
            <a:latin typeface="Baskerville" panose="02020502070401020303"/>
          </a:endParaRPr>
        </a:p>
      </dgm:t>
    </dgm:pt>
    <dgm:pt modelId="{377A6C6F-C445-9148-BB31-2491AB3D8EBE}" type="parTrans" cxnId="{F3857FD1-81C0-254A-A414-1AD98D2A1C19}">
      <dgm:prSet/>
      <dgm:spPr/>
      <dgm:t>
        <a:bodyPr/>
        <a:lstStyle/>
        <a:p>
          <a:endParaRPr lang="en-US"/>
        </a:p>
      </dgm:t>
    </dgm:pt>
    <dgm:pt modelId="{0FFB1760-F9C1-EF49-A894-D6177F89F7EB}" type="sibTrans" cxnId="{F3857FD1-81C0-254A-A414-1AD98D2A1C19}">
      <dgm:prSet/>
      <dgm:spPr/>
      <dgm:t>
        <a:bodyPr/>
        <a:lstStyle/>
        <a:p>
          <a:endParaRPr lang="en-US"/>
        </a:p>
      </dgm:t>
    </dgm:pt>
    <dgm:pt modelId="{9BEC6247-264C-1D45-92AA-C802D7C91A94}">
      <dgm:prSet phldrT="[Text]" custT="1"/>
      <dgm:spPr>
        <a:solidFill>
          <a:srgbClr val="0070C0">
            <a:alpha val="50000"/>
          </a:srgbClr>
        </a:solidFill>
      </dgm:spPr>
      <dgm:t>
        <a:bodyPr/>
        <a:lstStyle/>
        <a:p>
          <a:r>
            <a:rPr lang="en-US" altLang="zh-CN" sz="2400" dirty="0">
              <a:latin typeface="Baskerville" panose="02020502070401020303"/>
            </a:rPr>
            <a:t>Planet</a:t>
          </a:r>
        </a:p>
        <a:p>
          <a:r>
            <a:rPr lang="en-US" altLang="zh-CN" sz="1400" dirty="0">
              <a:latin typeface="Baskerville" panose="02020502070401020303"/>
            </a:rPr>
            <a:t>(Environmental)</a:t>
          </a:r>
          <a:endParaRPr lang="en-US" sz="1400" dirty="0">
            <a:latin typeface="Baskerville" panose="02020502070401020303"/>
          </a:endParaRPr>
        </a:p>
      </dgm:t>
    </dgm:pt>
    <dgm:pt modelId="{8FCF4E28-FC84-2B4E-ABC6-294AA68C37B7}" type="parTrans" cxnId="{66D3E512-B40B-A34A-8CD2-D885A3577CB7}">
      <dgm:prSet/>
      <dgm:spPr/>
      <dgm:t>
        <a:bodyPr/>
        <a:lstStyle/>
        <a:p>
          <a:endParaRPr lang="en-US"/>
        </a:p>
      </dgm:t>
    </dgm:pt>
    <dgm:pt modelId="{6B25B4F9-C105-DF40-89C2-744836205365}" type="sibTrans" cxnId="{66D3E512-B40B-A34A-8CD2-D885A3577CB7}">
      <dgm:prSet/>
      <dgm:spPr/>
      <dgm:t>
        <a:bodyPr/>
        <a:lstStyle/>
        <a:p>
          <a:endParaRPr lang="en-US"/>
        </a:p>
      </dgm:t>
    </dgm:pt>
    <dgm:pt modelId="{2BEA600C-62F7-274A-B894-AEA65C537CD3}" type="pres">
      <dgm:prSet presAssocID="{967D6AAD-4A1F-7D44-995F-85E99831FD84}" presName="compositeShape" presStyleCnt="0">
        <dgm:presLayoutVars>
          <dgm:chMax val="7"/>
          <dgm:dir/>
          <dgm:resizeHandles val="exact"/>
        </dgm:presLayoutVars>
      </dgm:prSet>
      <dgm:spPr/>
    </dgm:pt>
    <dgm:pt modelId="{9BB3172C-5257-FB4C-8063-278406E4E7DC}" type="pres">
      <dgm:prSet presAssocID="{A02A8A4B-4419-834E-B03D-EFE694379FB7}" presName="circ1" presStyleLbl="vennNode1" presStyleIdx="0" presStyleCnt="3" custScaleX="59334" custScaleY="51258"/>
      <dgm:spPr/>
      <dgm:t>
        <a:bodyPr/>
        <a:lstStyle/>
        <a:p>
          <a:endParaRPr lang="en-US"/>
        </a:p>
      </dgm:t>
    </dgm:pt>
    <dgm:pt modelId="{8D212B4B-2614-354A-858E-5096141FD7F0}" type="pres">
      <dgm:prSet presAssocID="{A02A8A4B-4419-834E-B03D-EFE694379FB7}" presName="circ1Tx" presStyleLbl="revTx" presStyleIdx="0" presStyleCnt="0">
        <dgm:presLayoutVars>
          <dgm:chMax val="0"/>
          <dgm:chPref val="0"/>
          <dgm:bulletEnabled val="1"/>
        </dgm:presLayoutVars>
      </dgm:prSet>
      <dgm:spPr/>
      <dgm:t>
        <a:bodyPr/>
        <a:lstStyle/>
        <a:p>
          <a:endParaRPr lang="en-US"/>
        </a:p>
      </dgm:t>
    </dgm:pt>
    <dgm:pt modelId="{FF115BD0-77DB-5440-8AFA-BB8E5DF26938}" type="pres">
      <dgm:prSet presAssocID="{03E7A4F4-77F3-244E-94F8-5E5036DE5641}" presName="circ2" presStyleLbl="vennNode1" presStyleIdx="1" presStyleCnt="3" custScaleX="63295" custScaleY="61505" custLinFactNeighborX="12643" custLinFactNeighborY="-1504"/>
      <dgm:spPr/>
      <dgm:t>
        <a:bodyPr/>
        <a:lstStyle/>
        <a:p>
          <a:endParaRPr lang="en-US"/>
        </a:p>
      </dgm:t>
    </dgm:pt>
    <dgm:pt modelId="{DDDFBF09-160C-2E45-9775-236A8C65AA44}" type="pres">
      <dgm:prSet presAssocID="{03E7A4F4-77F3-244E-94F8-5E5036DE5641}" presName="circ2Tx" presStyleLbl="revTx" presStyleIdx="0" presStyleCnt="0">
        <dgm:presLayoutVars>
          <dgm:chMax val="0"/>
          <dgm:chPref val="0"/>
          <dgm:bulletEnabled val="1"/>
        </dgm:presLayoutVars>
      </dgm:prSet>
      <dgm:spPr/>
      <dgm:t>
        <a:bodyPr/>
        <a:lstStyle/>
        <a:p>
          <a:endParaRPr lang="en-US"/>
        </a:p>
      </dgm:t>
    </dgm:pt>
    <dgm:pt modelId="{0CE5490B-51B2-3443-A540-BD4AA1332523}" type="pres">
      <dgm:prSet presAssocID="{9BEC6247-264C-1D45-92AA-C802D7C91A94}" presName="circ3" presStyleLbl="vennNode1" presStyleIdx="2" presStyleCnt="3" custScaleX="64554" custScaleY="61053"/>
      <dgm:spPr/>
      <dgm:t>
        <a:bodyPr/>
        <a:lstStyle/>
        <a:p>
          <a:endParaRPr lang="en-US"/>
        </a:p>
      </dgm:t>
    </dgm:pt>
    <dgm:pt modelId="{4B563C8E-8986-7040-93A9-19197AE739C6}" type="pres">
      <dgm:prSet presAssocID="{9BEC6247-264C-1D45-92AA-C802D7C91A94}" presName="circ3Tx" presStyleLbl="revTx" presStyleIdx="0" presStyleCnt="0">
        <dgm:presLayoutVars>
          <dgm:chMax val="0"/>
          <dgm:chPref val="0"/>
          <dgm:bulletEnabled val="1"/>
        </dgm:presLayoutVars>
      </dgm:prSet>
      <dgm:spPr/>
      <dgm:t>
        <a:bodyPr/>
        <a:lstStyle/>
        <a:p>
          <a:endParaRPr lang="en-US"/>
        </a:p>
      </dgm:t>
    </dgm:pt>
  </dgm:ptLst>
  <dgm:cxnLst>
    <dgm:cxn modelId="{830FAC2A-1744-364C-BD53-5D5B665217FA}" type="presOf" srcId="{03E7A4F4-77F3-244E-94F8-5E5036DE5641}" destId="{FF115BD0-77DB-5440-8AFA-BB8E5DF26938}" srcOrd="0" destOrd="0" presId="urn:microsoft.com/office/officeart/2005/8/layout/venn1"/>
    <dgm:cxn modelId="{6C46D416-A735-134F-ABCD-0B63D7DA8EF6}" type="presOf" srcId="{9BEC6247-264C-1D45-92AA-C802D7C91A94}" destId="{0CE5490B-51B2-3443-A540-BD4AA1332523}" srcOrd="0" destOrd="0" presId="urn:microsoft.com/office/officeart/2005/8/layout/venn1"/>
    <dgm:cxn modelId="{F3857FD1-81C0-254A-A414-1AD98D2A1C19}" srcId="{967D6AAD-4A1F-7D44-995F-85E99831FD84}" destId="{03E7A4F4-77F3-244E-94F8-5E5036DE5641}" srcOrd="1" destOrd="0" parTransId="{377A6C6F-C445-9148-BB31-2491AB3D8EBE}" sibTransId="{0FFB1760-F9C1-EF49-A894-D6177F89F7EB}"/>
    <dgm:cxn modelId="{DD0AB41F-8DDF-8C47-837C-2A17D4029F2F}" srcId="{967D6AAD-4A1F-7D44-995F-85E99831FD84}" destId="{A02A8A4B-4419-834E-B03D-EFE694379FB7}" srcOrd="0" destOrd="0" parTransId="{A3661F9C-FF68-AB43-B086-8C62B66B96A6}" sibTransId="{9F64F55E-BF18-CB48-B969-E62C28B5D000}"/>
    <dgm:cxn modelId="{BA8D18A2-3092-C54D-8006-A1222E76E718}" type="presOf" srcId="{A02A8A4B-4419-834E-B03D-EFE694379FB7}" destId="{9BB3172C-5257-FB4C-8063-278406E4E7DC}" srcOrd="0" destOrd="0" presId="urn:microsoft.com/office/officeart/2005/8/layout/venn1"/>
    <dgm:cxn modelId="{759F570A-441A-A740-9422-599F3DF6CF18}" type="presOf" srcId="{967D6AAD-4A1F-7D44-995F-85E99831FD84}" destId="{2BEA600C-62F7-274A-B894-AEA65C537CD3}" srcOrd="0" destOrd="0" presId="urn:microsoft.com/office/officeart/2005/8/layout/venn1"/>
    <dgm:cxn modelId="{75CBB5EE-1341-E746-8D40-96236A0750D4}" type="presOf" srcId="{03E7A4F4-77F3-244E-94F8-5E5036DE5641}" destId="{DDDFBF09-160C-2E45-9775-236A8C65AA44}" srcOrd="1" destOrd="0" presId="urn:microsoft.com/office/officeart/2005/8/layout/venn1"/>
    <dgm:cxn modelId="{66D3E512-B40B-A34A-8CD2-D885A3577CB7}" srcId="{967D6AAD-4A1F-7D44-995F-85E99831FD84}" destId="{9BEC6247-264C-1D45-92AA-C802D7C91A94}" srcOrd="2" destOrd="0" parTransId="{8FCF4E28-FC84-2B4E-ABC6-294AA68C37B7}" sibTransId="{6B25B4F9-C105-DF40-89C2-744836205365}"/>
    <dgm:cxn modelId="{303F7F70-BA36-1742-A070-F00FFCAC97EF}" type="presOf" srcId="{9BEC6247-264C-1D45-92AA-C802D7C91A94}" destId="{4B563C8E-8986-7040-93A9-19197AE739C6}" srcOrd="1" destOrd="0" presId="urn:microsoft.com/office/officeart/2005/8/layout/venn1"/>
    <dgm:cxn modelId="{B7FA5E4F-5218-2248-A2E2-D685503EFD40}" type="presOf" srcId="{A02A8A4B-4419-834E-B03D-EFE694379FB7}" destId="{8D212B4B-2614-354A-858E-5096141FD7F0}" srcOrd="1" destOrd="0" presId="urn:microsoft.com/office/officeart/2005/8/layout/venn1"/>
    <dgm:cxn modelId="{735CF33D-AE6D-EB47-A930-B3BD75C682CE}" type="presParOf" srcId="{2BEA600C-62F7-274A-B894-AEA65C537CD3}" destId="{9BB3172C-5257-FB4C-8063-278406E4E7DC}" srcOrd="0" destOrd="0" presId="urn:microsoft.com/office/officeart/2005/8/layout/venn1"/>
    <dgm:cxn modelId="{50B7308E-DEBA-4D41-8E06-E0846C4106CD}" type="presParOf" srcId="{2BEA600C-62F7-274A-B894-AEA65C537CD3}" destId="{8D212B4B-2614-354A-858E-5096141FD7F0}" srcOrd="1" destOrd="0" presId="urn:microsoft.com/office/officeart/2005/8/layout/venn1"/>
    <dgm:cxn modelId="{468B4BF6-B7E4-CA47-AA3C-B9769E400B17}" type="presParOf" srcId="{2BEA600C-62F7-274A-B894-AEA65C537CD3}" destId="{FF115BD0-77DB-5440-8AFA-BB8E5DF26938}" srcOrd="2" destOrd="0" presId="urn:microsoft.com/office/officeart/2005/8/layout/venn1"/>
    <dgm:cxn modelId="{900460C7-DAD4-624A-B238-0A8DA349A41B}" type="presParOf" srcId="{2BEA600C-62F7-274A-B894-AEA65C537CD3}" destId="{DDDFBF09-160C-2E45-9775-236A8C65AA44}" srcOrd="3" destOrd="0" presId="urn:microsoft.com/office/officeart/2005/8/layout/venn1"/>
    <dgm:cxn modelId="{A6AAAB23-95B8-1549-8CC4-B75A3337315C}" type="presParOf" srcId="{2BEA600C-62F7-274A-B894-AEA65C537CD3}" destId="{0CE5490B-51B2-3443-A540-BD4AA1332523}" srcOrd="4" destOrd="0" presId="urn:microsoft.com/office/officeart/2005/8/layout/venn1"/>
    <dgm:cxn modelId="{A26F613C-38E4-7940-8605-830CB27DEAC5}" type="presParOf" srcId="{2BEA600C-62F7-274A-B894-AEA65C537CD3}" destId="{4B563C8E-8986-7040-93A9-19197AE739C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3172C-5257-FB4C-8063-278406E4E7DC}">
      <dsp:nvSpPr>
        <dsp:cNvPr id="0" name=""/>
        <dsp:cNvSpPr/>
      </dsp:nvSpPr>
      <dsp:spPr>
        <a:xfrm>
          <a:off x="2167013" y="885297"/>
          <a:ext cx="2198517" cy="1899275"/>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altLang="zh-CN" sz="2400" kern="1200" dirty="0">
              <a:latin typeface="Baskerville" panose="02020502070401020303"/>
            </a:rPr>
            <a:t>People</a:t>
          </a:r>
        </a:p>
        <a:p>
          <a:pPr lvl="0" algn="ctr" defTabSz="1066800">
            <a:lnSpc>
              <a:spcPct val="90000"/>
            </a:lnSpc>
            <a:spcBef>
              <a:spcPct val="0"/>
            </a:spcBef>
            <a:spcAft>
              <a:spcPct val="35000"/>
            </a:spcAft>
          </a:pPr>
          <a:r>
            <a:rPr lang="en-US" altLang="zh-CN" sz="1400" kern="1200" dirty="0">
              <a:latin typeface="Baskerville" panose="02020502070401020303"/>
            </a:rPr>
            <a:t>(Social)</a:t>
          </a:r>
          <a:endParaRPr lang="en-US" sz="1400" kern="1200" dirty="0">
            <a:latin typeface="Baskerville" panose="02020502070401020303"/>
          </a:endParaRPr>
        </a:p>
      </dsp:txBody>
      <dsp:txXfrm>
        <a:off x="2460149" y="1217671"/>
        <a:ext cx="1612246" cy="854674"/>
      </dsp:txXfrm>
    </dsp:sp>
    <dsp:sp modelId="{FF115BD0-77DB-5440-8AFA-BB8E5DF26938}">
      <dsp:nvSpPr>
        <dsp:cNvPr id="0" name=""/>
        <dsp:cNvSpPr/>
      </dsp:nvSpPr>
      <dsp:spPr>
        <a:xfrm>
          <a:off x="3899098" y="2955555"/>
          <a:ext cx="2345285" cy="2278960"/>
        </a:xfrm>
        <a:prstGeom prst="ellipse">
          <a:avLst/>
        </a:prstGeom>
        <a:solidFill>
          <a:schemeClr val="accent4">
            <a:lumMod val="75000"/>
            <a:alpha val="5019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altLang="zh-CN" sz="2500" kern="1200" dirty="0">
              <a:latin typeface="Baskerville" panose="02020502070401020303"/>
            </a:rPr>
            <a:t>Profit</a:t>
          </a:r>
        </a:p>
        <a:p>
          <a:pPr lvl="0" algn="ctr" defTabSz="1111250">
            <a:lnSpc>
              <a:spcPct val="90000"/>
            </a:lnSpc>
            <a:spcBef>
              <a:spcPct val="0"/>
            </a:spcBef>
            <a:spcAft>
              <a:spcPct val="35000"/>
            </a:spcAft>
          </a:pPr>
          <a:r>
            <a:rPr lang="en-US" altLang="zh-CN" sz="1400" kern="1200" dirty="0">
              <a:latin typeface="Baskerville" panose="02020502070401020303"/>
            </a:rPr>
            <a:t>(Economic)</a:t>
          </a:r>
          <a:endParaRPr lang="en-US" sz="1400" kern="1200" dirty="0">
            <a:latin typeface="Baskerville" panose="02020502070401020303"/>
          </a:endParaRPr>
        </a:p>
      </dsp:txBody>
      <dsp:txXfrm>
        <a:off x="4616365" y="3544287"/>
        <a:ext cx="1407171" cy="1253428"/>
      </dsp:txXfrm>
    </dsp:sp>
    <dsp:sp modelId="{0CE5490B-51B2-3443-A540-BD4AA1332523}">
      <dsp:nvSpPr>
        <dsp:cNvPr id="0" name=""/>
        <dsp:cNvSpPr/>
      </dsp:nvSpPr>
      <dsp:spPr>
        <a:xfrm>
          <a:off x="733299" y="3019657"/>
          <a:ext cx="2391935" cy="2262212"/>
        </a:xfrm>
        <a:prstGeom prst="ellipse">
          <a:avLst/>
        </a:prstGeom>
        <a:solidFill>
          <a:srgbClr val="0070C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altLang="zh-CN" sz="2400" kern="1200" dirty="0">
              <a:latin typeface="Baskerville" panose="02020502070401020303"/>
            </a:rPr>
            <a:t>Planet</a:t>
          </a:r>
        </a:p>
        <a:p>
          <a:pPr lvl="0" algn="ctr" defTabSz="1066800">
            <a:lnSpc>
              <a:spcPct val="90000"/>
            </a:lnSpc>
            <a:spcBef>
              <a:spcPct val="0"/>
            </a:spcBef>
            <a:spcAft>
              <a:spcPct val="35000"/>
            </a:spcAft>
          </a:pPr>
          <a:r>
            <a:rPr lang="en-US" altLang="zh-CN" sz="1400" kern="1200" dirty="0">
              <a:latin typeface="Baskerville" panose="02020502070401020303"/>
            </a:rPr>
            <a:t>(Environmental)</a:t>
          </a:r>
          <a:endParaRPr lang="en-US" sz="1400" kern="1200" dirty="0">
            <a:latin typeface="Baskerville" panose="02020502070401020303"/>
          </a:endParaRPr>
        </a:p>
      </dsp:txBody>
      <dsp:txXfrm>
        <a:off x="958540" y="3604062"/>
        <a:ext cx="1435161" cy="124421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E14593BF-FBE9-424C-A1AF-611EAF024696}"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8B3BEE-1558-374E-8A88-8A25651309F3}" type="slidenum">
              <a:rPr lang="en-US" smtClean="0"/>
              <a:t>‹#›</a:t>
            </a:fld>
            <a:endParaRPr lang="en-US"/>
          </a:p>
        </p:txBody>
      </p:sp>
    </p:spTree>
    <p:extLst>
      <p:ext uri="{BB962C8B-B14F-4D97-AF65-F5344CB8AC3E}">
        <p14:creationId xmlns:p14="http://schemas.microsoft.com/office/powerpoint/2010/main" val="421831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asscec.com/solarize-mass-1" TargetMode="External"/><Relationship Id="rId7" Type="http://schemas.openxmlformats.org/officeDocument/2006/relationships/hyperlink" Target="https://www.masscec.com/program-page-6470"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masscec.com/commonwealth-organics-energy-0" TargetMode="External"/><Relationship Id="rId5" Type="http://schemas.openxmlformats.org/officeDocument/2006/relationships/hyperlink" Target="https://www.masscec.com/hydropower-0" TargetMode="External"/><Relationship Id="rId4" Type="http://schemas.openxmlformats.org/officeDocument/2006/relationships/hyperlink" Target="https://www.masscec.com/heatsmart-mass-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usgbc.org/lee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usgbc.org/lee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50b2e00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50b2e00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9222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hlinkClick r:id="rId3"/>
              </a:rPr>
              <a:t>Solarize Massachusetts</a:t>
            </a:r>
            <a:r>
              <a:rPr lang="en-US" altLang="zh-CN" dirty="0"/>
              <a:t>: seeks to increase the adoption of small-scale solar electricity.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hlinkClick r:id="rId4"/>
              </a:rPr>
              <a:t>HeatSmart</a:t>
            </a:r>
            <a:r>
              <a:rPr lang="en-US" altLang="zh-CN" dirty="0">
                <a:hlinkClick r:id="rId4"/>
              </a:rPr>
              <a:t> Mass</a:t>
            </a:r>
            <a:r>
              <a:rPr lang="en-US" altLang="zh-CN" dirty="0"/>
              <a:t>: seeks to increase the adoption of small-scale clean heating and cooling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hlinkClick r:id="rId5"/>
              </a:rPr>
              <a:t>Hydropower</a:t>
            </a:r>
            <a:r>
              <a:rPr lang="en-US" altLang="zh-CN" dirty="0"/>
              <a:t>: seeks to increase the output of the hydropower assets by providing grants to ecologically-appropriate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hlinkClick r:id="rId6"/>
              </a:rPr>
              <a:t>Organics-to-Energy</a:t>
            </a:r>
            <a:r>
              <a:rPr lang="en-US" altLang="zh-CN" dirty="0"/>
              <a:t>: (closed) subsidize organics-to-energy technologies </a:t>
            </a:r>
            <a:r>
              <a:rPr lang="en-US" altLang="zh-CN" dirty="0">
                <a:sym typeface="Wingdings" panose="05000000000000000000" pitchFamily="2" charset="2"/>
              </a:rPr>
              <a:t> </a:t>
            </a:r>
            <a:r>
              <a:rPr lang="en-US" altLang="zh-CN" dirty="0"/>
              <a:t>those that take certain types of waste – including organic materials such as food, animal or yard waste, and convert it to electricity or heat.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hlinkClick r:id="rId7"/>
              </a:rPr>
              <a:t>Commonwealth Wind (</a:t>
            </a:r>
            <a:r>
              <a:rPr lang="en-US" altLang="zh-CN" dirty="0" err="1">
                <a:hlinkClick r:id="rId7"/>
              </a:rPr>
              <a:t>CommWind</a:t>
            </a:r>
            <a:r>
              <a:rPr lang="en-US" altLang="zh-CN" dirty="0">
                <a:hlinkClick r:id="rId7"/>
              </a:rPr>
              <a:t>) Program</a:t>
            </a:r>
            <a:r>
              <a:rPr lang="en-US" altLang="zh-CN" dirty="0"/>
              <a:t>: assists appropriately-sited wind energy development in Massachusetts.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10</a:t>
            </a:fld>
            <a:endParaRPr lang="en-US"/>
          </a:p>
        </p:txBody>
      </p:sp>
    </p:spTree>
    <p:extLst>
      <p:ext uri="{BB962C8B-B14F-4D97-AF65-F5344CB8AC3E}">
        <p14:creationId xmlns:p14="http://schemas.microsoft.com/office/powerpoint/2010/main" val="107490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841417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12</a:t>
            </a:fld>
            <a:endParaRPr lang="en-US"/>
          </a:p>
        </p:txBody>
      </p:sp>
    </p:spTree>
    <p:extLst>
      <p:ext uri="{BB962C8B-B14F-4D97-AF65-F5344CB8AC3E}">
        <p14:creationId xmlns:p14="http://schemas.microsoft.com/office/powerpoint/2010/main" val="2190262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764926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15</a:t>
            </a:fld>
            <a:endParaRPr lang="en-US"/>
          </a:p>
        </p:txBody>
      </p:sp>
    </p:spTree>
    <p:extLst>
      <p:ext uri="{BB962C8B-B14F-4D97-AF65-F5344CB8AC3E}">
        <p14:creationId xmlns:p14="http://schemas.microsoft.com/office/powerpoint/2010/main" val="1253455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16</a:t>
            </a:fld>
            <a:endParaRPr lang="en-US"/>
          </a:p>
        </p:txBody>
      </p:sp>
    </p:spTree>
    <p:extLst>
      <p:ext uri="{BB962C8B-B14F-4D97-AF65-F5344CB8AC3E}">
        <p14:creationId xmlns:p14="http://schemas.microsoft.com/office/powerpoint/2010/main" val="1163706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ltLang="zh-CN" sz="1200" b="0" i="0" kern="1200" dirty="0">
                <a:solidFill>
                  <a:schemeClr val="tx1"/>
                </a:solidFill>
                <a:effectLst/>
                <a:latin typeface="+mn-lt"/>
                <a:ea typeface="+mn-ea"/>
                <a:cs typeface="+mn-cs"/>
              </a:rPr>
              <a:t>https://sustainability.mit.edu/tab/buildings</a:t>
            </a:r>
          </a:p>
          <a:p>
            <a:pPr marL="0" indent="0">
              <a:buFont typeface="Arial" panose="020B0604020202020204" pitchFamily="34" charset="0"/>
              <a:buNone/>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altLang="zh-CN" sz="1200" b="0" i="0" kern="1200" dirty="0">
                <a:solidFill>
                  <a:schemeClr val="tx1"/>
                </a:solidFill>
                <a:effectLst/>
                <a:latin typeface="+mn-lt"/>
                <a:ea typeface="+mn-ea"/>
                <a:cs typeface="+mn-cs"/>
              </a:rPr>
              <a:t>All new construction and major renovation projects at MIT must earn at least Gold Certification in the </a:t>
            </a:r>
            <a:r>
              <a:rPr lang="en-US" altLang="zh-CN" sz="1200" b="0" i="0" u="none" strike="noStrike" kern="1200" dirty="0">
                <a:solidFill>
                  <a:schemeClr val="tx1"/>
                </a:solidFill>
                <a:effectLst/>
                <a:latin typeface="+mn-lt"/>
                <a:ea typeface="+mn-ea"/>
                <a:cs typeface="+mn-cs"/>
                <a:hlinkClick r:id="rId3"/>
              </a:rPr>
              <a:t>Leadership in Energy and Environmental Design</a:t>
            </a:r>
            <a:r>
              <a:rPr lang="en-US" altLang="zh-CN" sz="1200" b="0" i="0" kern="1200" dirty="0">
                <a:solidFill>
                  <a:schemeClr val="tx1"/>
                </a:solidFill>
                <a:effectLst/>
                <a:latin typeface="+mn-lt"/>
                <a:ea typeface="+mn-ea"/>
                <a:cs typeface="+mn-cs"/>
              </a:rPr>
              <a:t> (LEED) v4 Rating System.</a:t>
            </a:r>
          </a:p>
          <a:p>
            <a:pPr marL="171450" indent="-171450">
              <a:buFont typeface="Arial" panose="020B0604020202020204" pitchFamily="34" charset="0"/>
              <a:buChar char="•"/>
            </a:pPr>
            <a:r>
              <a:rPr lang="en-US" altLang="zh-CN" sz="1200" b="0" i="0" kern="1200" dirty="0">
                <a:solidFill>
                  <a:schemeClr val="tx1"/>
                </a:solidFill>
                <a:effectLst/>
                <a:latin typeface="+mn-lt"/>
                <a:ea typeface="+mn-ea"/>
                <a:cs typeface="+mn-cs"/>
              </a:rPr>
              <a:t>Building 14, and 37/38 just completed sustainability enhancement renovation in 2021. </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https://capitalprojects.mit.edu/projects/hayden-library-building-14</a:t>
            </a:r>
          </a:p>
          <a:p>
            <a:pPr marL="171450" indent="-171450">
              <a:buFont typeface="Arial" panose="020B0604020202020204" pitchFamily="34" charset="0"/>
              <a:buChar char="•"/>
            </a:pPr>
            <a:r>
              <a:rPr lang="en-US" altLang="zh-CN" sz="1200" b="0" i="0" kern="1200" dirty="0">
                <a:solidFill>
                  <a:schemeClr val="tx1"/>
                </a:solidFill>
                <a:effectLst/>
                <a:latin typeface="+mn-lt"/>
                <a:ea typeface="+mn-ea"/>
                <a:cs typeface="+mn-cs"/>
              </a:rPr>
              <a:t>Three buildings in design:  MET </a:t>
            </a:r>
            <a:r>
              <a:rPr lang="en-US" altLang="zh-CN" sz="1200" b="0" i="0" kern="1200" dirty="0" err="1">
                <a:solidFill>
                  <a:schemeClr val="tx1"/>
                </a:solidFill>
                <a:effectLst/>
                <a:latin typeface="+mn-lt"/>
                <a:ea typeface="+mn-ea"/>
                <a:cs typeface="+mn-cs"/>
              </a:rPr>
              <a:t>Wharehouse</a:t>
            </a:r>
            <a:r>
              <a:rPr lang="en-US" altLang="zh-CN" sz="1200" b="0" i="0" kern="1200" dirty="0">
                <a:solidFill>
                  <a:schemeClr val="tx1"/>
                </a:solidFill>
                <a:effectLst/>
                <a:latin typeface="+mn-lt"/>
                <a:ea typeface="+mn-ea"/>
                <a:cs typeface="+mn-cs"/>
              </a:rPr>
              <a:t> (our new School building); College of Computing and the Music Building.</a:t>
            </a:r>
          </a:p>
          <a:p>
            <a:pPr marL="171450" indent="-171450">
              <a:buFont typeface="Arial" panose="020B0604020202020204" pitchFamily="34" charset="0"/>
              <a:buChar char="•"/>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17</a:t>
            </a:fld>
            <a:endParaRPr lang="en-US"/>
          </a:p>
        </p:txBody>
      </p:sp>
    </p:spTree>
    <p:extLst>
      <p:ext uri="{BB962C8B-B14F-4D97-AF65-F5344CB8AC3E}">
        <p14:creationId xmlns:p14="http://schemas.microsoft.com/office/powerpoint/2010/main" val="4104779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ltLang="zh-CN" sz="1200" b="0" i="0" kern="1200" dirty="0">
                <a:solidFill>
                  <a:schemeClr val="tx1"/>
                </a:solidFill>
                <a:effectLst/>
                <a:latin typeface="+mn-lt"/>
                <a:ea typeface="+mn-ea"/>
                <a:cs typeface="+mn-cs"/>
              </a:rPr>
              <a:t>https://sustainability.mit.edu/tab/buildings</a:t>
            </a:r>
          </a:p>
          <a:p>
            <a:pPr marL="0" indent="0">
              <a:buFont typeface="Arial" panose="020B0604020202020204" pitchFamily="34" charset="0"/>
              <a:buNone/>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altLang="zh-CN" sz="1200" b="0" i="0" kern="1200" dirty="0">
                <a:solidFill>
                  <a:schemeClr val="tx1"/>
                </a:solidFill>
                <a:effectLst/>
                <a:latin typeface="+mn-lt"/>
                <a:ea typeface="+mn-ea"/>
                <a:cs typeface="+mn-cs"/>
              </a:rPr>
              <a:t>All new construction and major renovation projects at MIT must earn at least Gold Certification in the </a:t>
            </a:r>
            <a:r>
              <a:rPr lang="en-US" altLang="zh-CN" sz="1200" b="0" i="0" u="none" strike="noStrike" kern="1200" dirty="0">
                <a:solidFill>
                  <a:schemeClr val="tx1"/>
                </a:solidFill>
                <a:effectLst/>
                <a:latin typeface="+mn-lt"/>
                <a:ea typeface="+mn-ea"/>
                <a:cs typeface="+mn-cs"/>
                <a:hlinkClick r:id="rId3"/>
              </a:rPr>
              <a:t>Leadership in Energy and Environmental Design</a:t>
            </a:r>
            <a:r>
              <a:rPr lang="en-US" altLang="zh-CN" sz="1200" b="0" i="0" kern="1200" dirty="0">
                <a:solidFill>
                  <a:schemeClr val="tx1"/>
                </a:solidFill>
                <a:effectLst/>
                <a:latin typeface="+mn-lt"/>
                <a:ea typeface="+mn-ea"/>
                <a:cs typeface="+mn-cs"/>
              </a:rPr>
              <a:t> (LEED) v4 Rating System.</a:t>
            </a:r>
          </a:p>
          <a:p>
            <a:pPr marL="171450" indent="-171450">
              <a:buFont typeface="Arial" panose="020B0604020202020204" pitchFamily="34" charset="0"/>
              <a:buChar char="•"/>
            </a:pPr>
            <a:r>
              <a:rPr lang="en-US" altLang="zh-CN" sz="1200" b="0" i="0" kern="1200" dirty="0">
                <a:solidFill>
                  <a:schemeClr val="tx1"/>
                </a:solidFill>
                <a:effectLst/>
                <a:latin typeface="+mn-lt"/>
                <a:ea typeface="+mn-ea"/>
                <a:cs typeface="+mn-cs"/>
              </a:rPr>
              <a:t>Building 14, and 37/38 just completed sustainability enhancement renovation in 2021. </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https://capitalprojects.mit.edu/projects/hayden-library-building-14</a:t>
            </a:r>
          </a:p>
          <a:p>
            <a:pPr marL="171450" indent="-171450">
              <a:buFont typeface="Arial" panose="020B0604020202020204" pitchFamily="34" charset="0"/>
              <a:buChar char="•"/>
            </a:pPr>
            <a:r>
              <a:rPr lang="en-US" altLang="zh-CN" sz="1200" b="0" i="0" kern="1200" dirty="0">
                <a:solidFill>
                  <a:schemeClr val="tx1"/>
                </a:solidFill>
                <a:effectLst/>
                <a:latin typeface="+mn-lt"/>
                <a:ea typeface="+mn-ea"/>
                <a:cs typeface="+mn-cs"/>
              </a:rPr>
              <a:t>Three buildings in design:  MET </a:t>
            </a:r>
            <a:r>
              <a:rPr lang="en-US" altLang="zh-CN" sz="1200" b="0" i="0" kern="1200" dirty="0" err="1">
                <a:solidFill>
                  <a:schemeClr val="tx1"/>
                </a:solidFill>
                <a:effectLst/>
                <a:latin typeface="+mn-lt"/>
                <a:ea typeface="+mn-ea"/>
                <a:cs typeface="+mn-cs"/>
              </a:rPr>
              <a:t>Wharehouse</a:t>
            </a:r>
            <a:r>
              <a:rPr lang="en-US" altLang="zh-CN" sz="1200" b="0" i="0" kern="1200" dirty="0">
                <a:solidFill>
                  <a:schemeClr val="tx1"/>
                </a:solidFill>
                <a:effectLst/>
                <a:latin typeface="+mn-lt"/>
                <a:ea typeface="+mn-ea"/>
                <a:cs typeface="+mn-cs"/>
              </a:rPr>
              <a:t> (our new School building); College of Computing and the Music Building.</a:t>
            </a:r>
          </a:p>
          <a:p>
            <a:pPr marL="171450" indent="-171450">
              <a:buFont typeface="Arial" panose="020B0604020202020204" pitchFamily="34" charset="0"/>
              <a:buChar char="•"/>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18</a:t>
            </a:fld>
            <a:endParaRPr lang="en-US"/>
          </a:p>
        </p:txBody>
      </p:sp>
    </p:spTree>
    <p:extLst>
      <p:ext uri="{BB962C8B-B14F-4D97-AF65-F5344CB8AC3E}">
        <p14:creationId xmlns:p14="http://schemas.microsoft.com/office/powerpoint/2010/main" val="3583967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B3BEE-1558-374E-8A88-8A25651309F3}" type="slidenum">
              <a:rPr lang="en-US" smtClean="0"/>
              <a:t>19</a:t>
            </a:fld>
            <a:endParaRPr lang="en-US"/>
          </a:p>
        </p:txBody>
      </p:sp>
    </p:spTree>
    <p:extLst>
      <p:ext uri="{BB962C8B-B14F-4D97-AF65-F5344CB8AC3E}">
        <p14:creationId xmlns:p14="http://schemas.microsoft.com/office/powerpoint/2010/main" val="1232990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www.rics.org</a:t>
            </a:r>
            <a:r>
              <a:rPr lang="en-US" dirty="0"/>
              <a:t>/</a:t>
            </a:r>
            <a:r>
              <a:rPr lang="en-US" dirty="0" err="1"/>
              <a:t>globalassets</a:t>
            </a:r>
            <a:r>
              <a:rPr lang="en-US" dirty="0"/>
              <a:t>/</a:t>
            </a:r>
            <a:r>
              <a:rPr lang="en-US" dirty="0" err="1"/>
              <a:t>rics</a:t>
            </a:r>
            <a:r>
              <a:rPr lang="en-US" dirty="0"/>
              <a:t>-website/media/knowledge/research/insights/mees-impact-on-</a:t>
            </a:r>
            <a:r>
              <a:rPr lang="en-US" dirty="0" err="1"/>
              <a:t>uk</a:t>
            </a:r>
            <a:r>
              <a:rPr lang="en-US" dirty="0"/>
              <a:t>-property-management-and-valuation-</a:t>
            </a:r>
            <a:r>
              <a:rPr lang="en-US" dirty="0" err="1"/>
              <a:t>rics.pdf</a:t>
            </a:r>
            <a:r>
              <a:rPr lang="en-US" dirty="0"/>
              <a:t> </a:t>
            </a:r>
          </a:p>
        </p:txBody>
      </p:sp>
      <p:sp>
        <p:nvSpPr>
          <p:cNvPr id="4" name="Slide Number Placeholder 3"/>
          <p:cNvSpPr>
            <a:spLocks noGrp="1"/>
          </p:cNvSpPr>
          <p:nvPr>
            <p:ph type="sldNum" sz="quarter" idx="5"/>
          </p:nvPr>
        </p:nvSpPr>
        <p:spPr/>
        <p:txBody>
          <a:bodyPr/>
          <a:lstStyle/>
          <a:p>
            <a:fld id="{308B3BEE-1558-374E-8A88-8A25651309F3}" type="slidenum">
              <a:rPr lang="en-US" smtClean="0"/>
              <a:t>20</a:t>
            </a:fld>
            <a:endParaRPr lang="en-US"/>
          </a:p>
        </p:txBody>
      </p:sp>
    </p:spTree>
    <p:extLst>
      <p:ext uri="{BB962C8B-B14F-4D97-AF65-F5344CB8AC3E}">
        <p14:creationId xmlns:p14="http://schemas.microsoft.com/office/powerpoint/2010/main" val="329635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96903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www.rics.org</a:t>
            </a:r>
            <a:r>
              <a:rPr lang="en-US" dirty="0"/>
              <a:t>/</a:t>
            </a:r>
            <a:r>
              <a:rPr lang="en-US" dirty="0" err="1"/>
              <a:t>globalassets</a:t>
            </a:r>
            <a:r>
              <a:rPr lang="en-US" dirty="0"/>
              <a:t>/</a:t>
            </a:r>
            <a:r>
              <a:rPr lang="en-US" dirty="0" err="1"/>
              <a:t>rics</a:t>
            </a:r>
            <a:r>
              <a:rPr lang="en-US" dirty="0"/>
              <a:t>-website/media/knowledge/research/insights/mees-impact-on-</a:t>
            </a:r>
            <a:r>
              <a:rPr lang="en-US" dirty="0" err="1"/>
              <a:t>uk</a:t>
            </a:r>
            <a:r>
              <a:rPr lang="en-US" dirty="0"/>
              <a:t>-property-management-and-valuation-</a:t>
            </a:r>
            <a:r>
              <a:rPr lang="en-US" dirty="0" err="1"/>
              <a:t>rics.pdf</a:t>
            </a:r>
            <a:r>
              <a:rPr lang="en-US" dirty="0"/>
              <a:t> </a:t>
            </a:r>
          </a:p>
          <a:p>
            <a:endParaRPr lang="en-US" dirty="0"/>
          </a:p>
          <a:p>
            <a:pPr marL="342900" indent="-342900">
              <a:buFont typeface="Arial" panose="020B0604020202020204" pitchFamily="34" charset="0"/>
              <a:buChar char="•"/>
            </a:pPr>
            <a:r>
              <a:rPr lang="en-US" sz="2200" dirty="0">
                <a:latin typeface="Baskerville"/>
              </a:rPr>
              <a:t>In a cash flow valuation: discount the income expected to be received over the proposed holding period back to today with appropriate discount factor  </a:t>
            </a:r>
          </a:p>
          <a:p>
            <a:pPr marL="342900" indent="-342900">
              <a:buFont typeface="Arial" panose="020B0604020202020204" pitchFamily="34" charset="0"/>
              <a:buChar char="•"/>
            </a:pPr>
            <a:r>
              <a:rPr lang="en-US" sz="2200" dirty="0">
                <a:latin typeface="Baskerville"/>
              </a:rPr>
              <a:t>As with any increased risk, this may have a negative effect on market or investment value:</a:t>
            </a:r>
          </a:p>
          <a:p>
            <a:pPr marL="800100" lvl="1" indent="-342900">
              <a:buFont typeface="Arial" panose="020B0604020202020204" pitchFamily="34" charset="0"/>
              <a:buChar char="•"/>
            </a:pPr>
            <a:r>
              <a:rPr lang="en-US" sz="2200" dirty="0">
                <a:latin typeface="Baskerville"/>
              </a:rPr>
              <a:t>If risk can be quantified, the market value should reflect the cost of the works required to make the property compliant, including an allowance for any void period</a:t>
            </a:r>
          </a:p>
          <a:p>
            <a:pPr marL="800100" lvl="1" indent="-342900">
              <a:buFont typeface="Arial" panose="020B0604020202020204" pitchFamily="34" charset="0"/>
              <a:buChar char="•"/>
            </a:pPr>
            <a:r>
              <a:rPr lang="en-US" sz="2200" dirty="0">
                <a:latin typeface="Baskerville"/>
              </a:rPr>
              <a:t>Only insofar that a well-informed purchaser would so account for these specific costs</a:t>
            </a:r>
          </a:p>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21</a:t>
            </a:fld>
            <a:endParaRPr lang="en-US"/>
          </a:p>
        </p:txBody>
      </p:sp>
    </p:spTree>
    <p:extLst>
      <p:ext uri="{BB962C8B-B14F-4D97-AF65-F5344CB8AC3E}">
        <p14:creationId xmlns:p14="http://schemas.microsoft.com/office/powerpoint/2010/main" val="468538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www.urbangreencouncil.org</a:t>
            </a:r>
            <a:r>
              <a:rPr lang="en-US" dirty="0"/>
              <a:t>/sites/default/files/2020.07.09_urban_green_building_emissions_law_summary_revised_11.17.2020.pdf</a:t>
            </a:r>
          </a:p>
        </p:txBody>
      </p:sp>
      <p:sp>
        <p:nvSpPr>
          <p:cNvPr id="4" name="Slide Number Placeholder 3"/>
          <p:cNvSpPr>
            <a:spLocks noGrp="1"/>
          </p:cNvSpPr>
          <p:nvPr>
            <p:ph type="sldNum" sz="quarter" idx="5"/>
          </p:nvPr>
        </p:nvSpPr>
        <p:spPr/>
        <p:txBody>
          <a:bodyPr/>
          <a:lstStyle/>
          <a:p>
            <a:fld id="{308B3BEE-1558-374E-8A88-8A25651309F3}" type="slidenum">
              <a:rPr lang="en-US" smtClean="0"/>
              <a:t>22</a:t>
            </a:fld>
            <a:endParaRPr lang="en-US"/>
          </a:p>
        </p:txBody>
      </p:sp>
    </p:spTree>
    <p:extLst>
      <p:ext uri="{BB962C8B-B14F-4D97-AF65-F5344CB8AC3E}">
        <p14:creationId xmlns:p14="http://schemas.microsoft.com/office/powerpoint/2010/main" val="3759086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cbcny.org</a:t>
            </a:r>
            <a:r>
              <a:rPr lang="en-US" dirty="0"/>
              <a:t>/research/balancing-incentives-maximize-emission-reduction</a:t>
            </a:r>
          </a:p>
          <a:p>
            <a:r>
              <a:rPr lang="en-US" dirty="0"/>
              <a:t>Check average rent per square meter</a:t>
            </a:r>
          </a:p>
          <a:p>
            <a:endParaRPr lang="en-US" dirty="0"/>
          </a:p>
          <a:p>
            <a:r>
              <a:rPr lang="en-US" altLang="zh-CN" dirty="0"/>
              <a:t>Link</a:t>
            </a:r>
            <a:r>
              <a:rPr lang="zh-CN" altLang="en-US" dirty="0"/>
              <a:t> </a:t>
            </a:r>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23</a:t>
            </a:fld>
            <a:endParaRPr lang="en-US"/>
          </a:p>
        </p:txBody>
      </p:sp>
    </p:spTree>
    <p:extLst>
      <p:ext uri="{BB962C8B-B14F-4D97-AF65-F5344CB8AC3E}">
        <p14:creationId xmlns:p14="http://schemas.microsoft.com/office/powerpoint/2010/main" val="2387296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24</a:t>
            </a:fld>
            <a:endParaRPr lang="en-US"/>
          </a:p>
        </p:txBody>
      </p:sp>
    </p:spTree>
    <p:extLst>
      <p:ext uri="{BB962C8B-B14F-4D97-AF65-F5344CB8AC3E}">
        <p14:creationId xmlns:p14="http://schemas.microsoft.com/office/powerpoint/2010/main" val="2259318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25</a:t>
            </a:fld>
            <a:endParaRPr lang="en-US"/>
          </a:p>
        </p:txBody>
      </p:sp>
    </p:spTree>
    <p:extLst>
      <p:ext uri="{BB962C8B-B14F-4D97-AF65-F5344CB8AC3E}">
        <p14:creationId xmlns:p14="http://schemas.microsoft.com/office/powerpoint/2010/main" val="1861201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bd75a608ca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bd75a608ca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In Boston, we have a similar regulation which levies penalties on commercial buildings that emit greenhouse gases above a specified threshold.</a:t>
            </a:r>
            <a:endParaRPr/>
          </a:p>
        </p:txBody>
      </p:sp>
    </p:spTree>
    <p:extLst>
      <p:ext uri="{BB962C8B-B14F-4D97-AF65-F5344CB8AC3E}">
        <p14:creationId xmlns:p14="http://schemas.microsoft.com/office/powerpoint/2010/main" val="4151779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74371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28</a:t>
            </a:fld>
            <a:endParaRPr lang="en-US"/>
          </a:p>
        </p:txBody>
      </p:sp>
    </p:spTree>
    <p:extLst>
      <p:ext uri="{BB962C8B-B14F-4D97-AF65-F5344CB8AC3E}">
        <p14:creationId xmlns:p14="http://schemas.microsoft.com/office/powerpoint/2010/main" val="3306520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6801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dirty="0"/>
              <a:t>Note: steam is used for water and space heating in MIT buildings. </a:t>
            </a:r>
          </a:p>
          <a:p>
            <a:pPr marL="171450" lvl="0" indent="-171450" algn="l" rtl="0">
              <a:spcBef>
                <a:spcPts val="0"/>
              </a:spcBef>
              <a:spcAft>
                <a:spcPts val="0"/>
              </a:spcAft>
              <a:buFont typeface="Arial" panose="020B0604020202020204" pitchFamily="34" charset="0"/>
              <a:buChar char="•"/>
            </a:pPr>
            <a:r>
              <a:rPr lang="en-US" dirty="0"/>
              <a:t>This steam, along with electricity and chilled water, is generated from the Central Utilities Plan on campus, which is generally 10-15% more efficient than the electric and natural gas grid.</a:t>
            </a:r>
          </a:p>
          <a:p>
            <a:pPr marL="171450" lvl="0" indent="-171450" algn="l" rtl="0">
              <a:spcBef>
                <a:spcPts val="0"/>
              </a:spcBef>
              <a:spcAft>
                <a:spcPts val="0"/>
              </a:spcAft>
              <a:buFont typeface="Arial" panose="020B0604020202020204" pitchFamily="34" charset="0"/>
              <a:buChar char="•"/>
            </a:pPr>
            <a:r>
              <a:rPr lang="en-US" dirty="0"/>
              <a:t>To reduce the emissions from the buildings, the demand for space and water heating needs to be reduced.</a:t>
            </a:r>
          </a:p>
          <a:p>
            <a:pPr marL="628650" lvl="1" indent="-171450" algn="l" rtl="0">
              <a:spcBef>
                <a:spcPts val="0"/>
              </a:spcBef>
              <a:spcAft>
                <a:spcPts val="0"/>
              </a:spcAft>
              <a:buFont typeface="Arial" panose="020B0604020202020204" pitchFamily="34" charset="0"/>
              <a:buChar char="•"/>
            </a:pPr>
            <a:r>
              <a:rPr lang="en-US" dirty="0"/>
              <a:t>More effective insulation, envelope, and shading could be implemented to reduce the heating loads.</a:t>
            </a:r>
          </a:p>
          <a:p>
            <a:pPr marL="171450" lvl="0" indent="-171450" algn="l" rtl="0">
              <a:spcBef>
                <a:spcPts val="0"/>
              </a:spcBef>
              <a:spcAft>
                <a:spcPts val="0"/>
              </a:spcAft>
              <a:buFont typeface="Arial" panose="020B0604020202020204" pitchFamily="34" charset="0"/>
              <a:buChar char="•"/>
            </a:pPr>
            <a:r>
              <a:rPr lang="en-US" dirty="0"/>
              <a:t>Additionally, the central utilities plant could also reduce their emissions by improving their energy efficiency performance, or integrating more renewable energy sources into the campus grid. </a:t>
            </a:r>
          </a:p>
          <a:p>
            <a:pPr marL="171450" lvl="0" indent="-171450" algn="l" rtl="0">
              <a:spcBef>
                <a:spcPts val="0"/>
              </a:spcBef>
              <a:spcAft>
                <a:spcPts val="0"/>
              </a:spcAft>
              <a:buFont typeface="Arial" panose="020B0604020202020204" pitchFamily="34" charset="0"/>
              <a:buChar char="•"/>
            </a:pPr>
            <a:r>
              <a:rPr lang="en-US" dirty="0"/>
              <a:t>In the case of Hayden Library, electricity makes up a much larger portion of CO2 emissions.</a:t>
            </a:r>
          </a:p>
          <a:p>
            <a:pPr marL="628650" lvl="1" indent="-171450" algn="l" rtl="0">
              <a:spcBef>
                <a:spcPts val="0"/>
              </a:spcBef>
              <a:spcAft>
                <a:spcPts val="0"/>
              </a:spcAft>
              <a:buFont typeface="Arial" panose="020B0604020202020204" pitchFamily="34" charset="0"/>
              <a:buChar char="•"/>
            </a:pPr>
            <a:r>
              <a:rPr lang="en-US" dirty="0"/>
              <a:t>To reduce electricity demand, more efficient lighting and equipment could be implemented.  </a:t>
            </a:r>
            <a:endParaRPr dirty="0"/>
          </a:p>
        </p:txBody>
      </p:sp>
    </p:spTree>
    <p:extLst>
      <p:ext uri="{BB962C8B-B14F-4D97-AF65-F5344CB8AC3E}">
        <p14:creationId xmlns:p14="http://schemas.microsoft.com/office/powerpoint/2010/main" val="425543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Quick</a:t>
            </a:r>
            <a:r>
              <a:rPr lang="zh-CN" altLang="en-US" dirty="0"/>
              <a:t> </a:t>
            </a:r>
            <a:r>
              <a:rPr lang="en-US" altLang="zh-CN" dirty="0"/>
              <a:t>recap</a:t>
            </a:r>
            <a:r>
              <a:rPr lang="zh-CN" altLang="en-US" dirty="0"/>
              <a:t> </a:t>
            </a:r>
            <a:r>
              <a:rPr lang="en-US" altLang="zh-CN" dirty="0"/>
              <a:t>E2,</a:t>
            </a:r>
            <a:r>
              <a:rPr lang="zh-CN" altLang="en-US" dirty="0"/>
              <a:t> </a:t>
            </a:r>
            <a:r>
              <a:rPr lang="en-US" altLang="zh-CN" dirty="0"/>
              <a:t>on</a:t>
            </a:r>
            <a:r>
              <a:rPr lang="zh-CN" altLang="en-US" dirty="0"/>
              <a:t> </a:t>
            </a:r>
            <a:r>
              <a:rPr lang="en-US" altLang="zh-CN" dirty="0"/>
              <a:t>the</a:t>
            </a:r>
            <a:r>
              <a:rPr lang="zh-CN" altLang="en-US" dirty="0"/>
              <a:t> </a:t>
            </a:r>
            <a:r>
              <a:rPr lang="en-US" altLang="zh-CN" dirty="0"/>
              <a:t>first</a:t>
            </a:r>
            <a:r>
              <a:rPr lang="zh-CN" altLang="en-US" dirty="0"/>
              <a:t> </a:t>
            </a:r>
            <a:r>
              <a:rPr lang="en-US" altLang="zh-CN" dirty="0"/>
              <a:t>two</a:t>
            </a:r>
            <a:r>
              <a:rPr lang="zh-CN" altLang="en-US" dirty="0"/>
              <a:t> </a:t>
            </a:r>
            <a:r>
              <a:rPr lang="en-US" altLang="zh-CN" dirty="0"/>
              <a:t>failures.</a:t>
            </a:r>
            <a:r>
              <a:rPr lang="zh-CN" altLang="en-US" dirty="0"/>
              <a:t> </a:t>
            </a:r>
            <a:r>
              <a:rPr lang="en-US" altLang="zh-CN" dirty="0"/>
              <a:t>Still</a:t>
            </a:r>
            <a:r>
              <a:rPr lang="zh-CN" altLang="en-US" dirty="0"/>
              <a:t> </a:t>
            </a:r>
            <a:r>
              <a:rPr lang="en-US" altLang="zh-CN" dirty="0"/>
              <a:t>rely</a:t>
            </a:r>
            <a:r>
              <a:rPr lang="zh-CN" altLang="en-US" dirty="0"/>
              <a:t> </a:t>
            </a:r>
            <a:r>
              <a:rPr lang="en-US" altLang="zh-CN" dirty="0"/>
              <a:t>on</a:t>
            </a:r>
            <a:r>
              <a:rPr lang="zh-CN" altLang="en-US" dirty="0"/>
              <a:t> </a:t>
            </a:r>
            <a:r>
              <a:rPr lang="en-US" altLang="zh-CN" dirty="0"/>
              <a:t>market</a:t>
            </a:r>
            <a:r>
              <a:rPr lang="zh-CN" altLang="en-US" dirty="0"/>
              <a:t> </a:t>
            </a:r>
            <a:r>
              <a:rPr lang="en-US" altLang="zh-CN" dirty="0"/>
              <a:t>mechanisms,</a:t>
            </a:r>
            <a:r>
              <a:rPr lang="zh-CN" altLang="en-US" dirty="0"/>
              <a:t> </a:t>
            </a:r>
            <a:r>
              <a:rPr lang="en-US" altLang="zh-CN" dirty="0"/>
              <a:t>but</a:t>
            </a:r>
            <a:r>
              <a:rPr lang="zh-CN" altLang="en-US" dirty="0"/>
              <a:t> </a:t>
            </a:r>
            <a:r>
              <a:rPr lang="en-US" altLang="zh-CN" dirty="0"/>
              <a:t>not</a:t>
            </a:r>
            <a:r>
              <a:rPr lang="zh-CN" altLang="en-US" dirty="0"/>
              <a:t> </a:t>
            </a:r>
            <a:r>
              <a:rPr lang="en-US" altLang="zh-CN" dirty="0"/>
              <a:t>enough.</a:t>
            </a:r>
            <a:r>
              <a:rPr lang="zh-CN" altLang="en-US" dirty="0"/>
              <a:t> </a:t>
            </a:r>
            <a:r>
              <a:rPr lang="en-US" altLang="zh-CN" dirty="0"/>
              <a:t>Government’s</a:t>
            </a:r>
            <a:r>
              <a:rPr lang="zh-CN" altLang="en-US" dirty="0"/>
              <a:t> </a:t>
            </a:r>
            <a:r>
              <a:rPr lang="en-US" altLang="zh-CN" dirty="0"/>
              <a:t>intervention</a:t>
            </a:r>
            <a:r>
              <a:rPr lang="zh-CN" altLang="en-US" dirty="0"/>
              <a:t> </a:t>
            </a:r>
            <a:r>
              <a:rPr lang="en-US" altLang="zh-CN" dirty="0"/>
              <a:t>is</a:t>
            </a:r>
            <a:r>
              <a:rPr lang="zh-CN" altLang="en-US" dirty="0"/>
              <a:t> </a:t>
            </a:r>
            <a:r>
              <a:rPr lang="en-US" altLang="zh-CN" dirty="0"/>
              <a:t>necessary.</a:t>
            </a:r>
            <a:r>
              <a:rPr lang="zh-CN" altLang="en-US" dirty="0"/>
              <a:t> </a:t>
            </a:r>
            <a:r>
              <a:rPr lang="en-US" altLang="zh-CN" dirty="0"/>
              <a:t>In</a:t>
            </a:r>
            <a:r>
              <a:rPr lang="zh-CN" altLang="en-US" dirty="0"/>
              <a:t> </a:t>
            </a:r>
            <a:r>
              <a:rPr lang="en-US" altLang="zh-CN" dirty="0"/>
              <a:t>fact,</a:t>
            </a:r>
            <a:r>
              <a:rPr lang="zh-CN" altLang="en-US" dirty="0"/>
              <a:t> </a:t>
            </a:r>
            <a:r>
              <a:rPr lang="en-US" altLang="zh-CN" dirty="0"/>
              <a:t>this</a:t>
            </a:r>
            <a:r>
              <a:rPr lang="zh-CN" altLang="en-US" dirty="0"/>
              <a:t> </a:t>
            </a:r>
            <a:r>
              <a:rPr lang="en-US" altLang="zh-CN" dirty="0"/>
              <a:t>has</a:t>
            </a:r>
            <a:r>
              <a:rPr lang="zh-CN" altLang="en-US" dirty="0"/>
              <a:t> </a:t>
            </a:r>
            <a:r>
              <a:rPr lang="en-US" altLang="zh-CN" dirty="0"/>
              <a:t>become</a:t>
            </a:r>
            <a:r>
              <a:rPr lang="zh-CN" altLang="en-US" dirty="0"/>
              <a:t> </a:t>
            </a:r>
            <a:r>
              <a:rPr lang="en-US" altLang="zh-CN" dirty="0"/>
              <a:t>a</a:t>
            </a:r>
            <a:r>
              <a:rPr lang="zh-CN" altLang="en-US" dirty="0"/>
              <a:t> </a:t>
            </a:r>
            <a:r>
              <a:rPr lang="en-US" altLang="zh-CN" dirty="0"/>
              <a:t>major</a:t>
            </a:r>
            <a:r>
              <a:rPr lang="zh-CN" altLang="en-US" dirty="0"/>
              <a:t> </a:t>
            </a:r>
            <a:r>
              <a:rPr lang="en-US" altLang="zh-CN" dirty="0"/>
              <a:t>driving</a:t>
            </a:r>
            <a:r>
              <a:rPr lang="zh-CN" altLang="en-US" dirty="0"/>
              <a:t> </a:t>
            </a:r>
            <a:r>
              <a:rPr lang="en-US" altLang="zh-CN" dirty="0"/>
              <a:t>force.</a:t>
            </a:r>
            <a:r>
              <a:rPr lang="zh-CN" altLang="en-US" dirty="0"/>
              <a:t>  </a:t>
            </a:r>
            <a:r>
              <a:rPr lang="en-US" altLang="zh-CN" dirty="0"/>
              <a:t>Why?</a:t>
            </a:r>
            <a:r>
              <a:rPr lang="zh-CN" altLang="en-US" dirty="0"/>
              <a:t> </a:t>
            </a:r>
            <a:r>
              <a:rPr lang="en-US" altLang="zh-CN" dirty="0"/>
              <a:t>Externalities.</a:t>
            </a:r>
            <a:r>
              <a:rPr lang="zh-CN" altLang="en-US" dirty="0"/>
              <a:t> </a:t>
            </a:r>
            <a:endParaRPr dirty="0"/>
          </a:p>
        </p:txBody>
      </p:sp>
    </p:spTree>
    <p:extLst>
      <p:ext uri="{BB962C8B-B14F-4D97-AF65-F5344CB8AC3E}">
        <p14:creationId xmlns:p14="http://schemas.microsoft.com/office/powerpoint/2010/main" val="123375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dirty="0"/>
              <a:t>Note: steam is used for water and space heating in MIT buildings. </a:t>
            </a:r>
          </a:p>
          <a:p>
            <a:pPr marL="171450" lvl="0" indent="-171450" algn="l" rtl="0">
              <a:spcBef>
                <a:spcPts val="0"/>
              </a:spcBef>
              <a:spcAft>
                <a:spcPts val="0"/>
              </a:spcAft>
              <a:buFont typeface="Arial" panose="020B0604020202020204" pitchFamily="34" charset="0"/>
              <a:buChar char="•"/>
            </a:pPr>
            <a:r>
              <a:rPr lang="en-US" dirty="0"/>
              <a:t>This steam, along with electricity and chilled water, is generated from the Central Utilities Plan on campus, which is generally 10-15% more efficient than the electric and natural gas grid.</a:t>
            </a:r>
          </a:p>
          <a:p>
            <a:pPr marL="171450" lvl="0" indent="-171450" algn="l" rtl="0">
              <a:spcBef>
                <a:spcPts val="0"/>
              </a:spcBef>
              <a:spcAft>
                <a:spcPts val="0"/>
              </a:spcAft>
              <a:buFont typeface="Arial" panose="020B0604020202020204" pitchFamily="34" charset="0"/>
              <a:buChar char="•"/>
            </a:pPr>
            <a:r>
              <a:rPr lang="en-US" dirty="0"/>
              <a:t>To reduce the emissions from the buildings, the demand for space and water heating needs to be reduced.</a:t>
            </a:r>
          </a:p>
          <a:p>
            <a:pPr marL="628650" lvl="1" indent="-171450" algn="l" rtl="0">
              <a:spcBef>
                <a:spcPts val="0"/>
              </a:spcBef>
              <a:spcAft>
                <a:spcPts val="0"/>
              </a:spcAft>
              <a:buFont typeface="Arial" panose="020B0604020202020204" pitchFamily="34" charset="0"/>
              <a:buChar char="•"/>
            </a:pPr>
            <a:r>
              <a:rPr lang="en-US" dirty="0"/>
              <a:t>More effective insulation, envelope, and shading could be implemented to reduce the heating loads.</a:t>
            </a:r>
          </a:p>
          <a:p>
            <a:pPr marL="171450" lvl="0" indent="-171450" algn="l" rtl="0">
              <a:spcBef>
                <a:spcPts val="0"/>
              </a:spcBef>
              <a:spcAft>
                <a:spcPts val="0"/>
              </a:spcAft>
              <a:buFont typeface="Arial" panose="020B0604020202020204" pitchFamily="34" charset="0"/>
              <a:buChar char="•"/>
            </a:pPr>
            <a:r>
              <a:rPr lang="en-US" dirty="0"/>
              <a:t>Additionally, the central utilities plant could also reduce their emissions by improving their energy efficiency performance, or integrating more renewable energy sources into the campus grid. </a:t>
            </a:r>
          </a:p>
          <a:p>
            <a:pPr marL="171450" lvl="0" indent="-171450" algn="l" rtl="0">
              <a:spcBef>
                <a:spcPts val="0"/>
              </a:spcBef>
              <a:spcAft>
                <a:spcPts val="0"/>
              </a:spcAft>
              <a:buFont typeface="Arial" panose="020B0604020202020204" pitchFamily="34" charset="0"/>
              <a:buChar char="•"/>
            </a:pPr>
            <a:r>
              <a:rPr lang="en-US" dirty="0"/>
              <a:t>In the case of Hayden Library, electricity makes up a much larger portion of CO2 emissions.</a:t>
            </a:r>
          </a:p>
          <a:p>
            <a:pPr marL="628650" lvl="1" indent="-171450" algn="l" rtl="0">
              <a:spcBef>
                <a:spcPts val="0"/>
              </a:spcBef>
              <a:spcAft>
                <a:spcPts val="0"/>
              </a:spcAft>
              <a:buFont typeface="Arial" panose="020B0604020202020204" pitchFamily="34" charset="0"/>
              <a:buChar char="•"/>
            </a:pPr>
            <a:r>
              <a:rPr lang="en-US" dirty="0"/>
              <a:t>To reduce electricity demand, more efficient lighting and equipment could be implemented.  </a:t>
            </a:r>
            <a:endParaRPr dirty="0"/>
          </a:p>
        </p:txBody>
      </p:sp>
    </p:spTree>
    <p:extLst>
      <p:ext uri="{BB962C8B-B14F-4D97-AF65-F5344CB8AC3E}">
        <p14:creationId xmlns:p14="http://schemas.microsoft.com/office/powerpoint/2010/main" val="2374490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6030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www.nber.org</a:t>
            </a:r>
            <a:r>
              <a:rPr lang="en-US" dirty="0"/>
              <a:t>/system/files/</a:t>
            </a:r>
            <a:r>
              <a:rPr lang="en-US" dirty="0" err="1"/>
              <a:t>working_papers</a:t>
            </a:r>
            <a:r>
              <a:rPr lang="en-US" dirty="0"/>
              <a:t>/w24211/w24211.pdf </a:t>
            </a:r>
          </a:p>
          <a:p>
            <a:endParaRPr lang="en-US" dirty="0"/>
          </a:p>
          <a:p>
            <a:r>
              <a:rPr lang="en-US" dirty="0"/>
              <a:t>https://</a:t>
            </a:r>
            <a:r>
              <a:rPr lang="en-US" dirty="0" err="1"/>
              <a:t>www.wbdg.org</a:t>
            </a:r>
            <a:r>
              <a:rPr lang="en-US" dirty="0"/>
              <a:t>/resources/green-building-standards-and-certification-systems</a:t>
            </a:r>
          </a:p>
          <a:p>
            <a:endParaRPr lang="en-US" dirty="0"/>
          </a:p>
          <a:p>
            <a:r>
              <a:rPr lang="en-US" dirty="0"/>
              <a:t>https://</a:t>
            </a:r>
            <a:r>
              <a:rPr lang="en-US" dirty="0" err="1"/>
              <a:t>www.energy.gov</a:t>
            </a:r>
            <a:r>
              <a:rPr lang="en-US" dirty="0"/>
              <a:t>/</a:t>
            </a:r>
            <a:r>
              <a:rPr lang="en-US" dirty="0" err="1"/>
              <a:t>eere</a:t>
            </a:r>
            <a:r>
              <a:rPr lang="en-US" dirty="0"/>
              <a:t>/buildings/articles/energy-codes-101-what-are-they-and-what-does-role</a:t>
            </a:r>
          </a:p>
          <a:p>
            <a:endParaRPr lang="en-US" dirty="0"/>
          </a:p>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33</a:t>
            </a:fld>
            <a:endParaRPr lang="en-US"/>
          </a:p>
        </p:txBody>
      </p:sp>
    </p:spTree>
    <p:extLst>
      <p:ext uri="{BB962C8B-B14F-4D97-AF65-F5344CB8AC3E}">
        <p14:creationId xmlns:p14="http://schemas.microsoft.com/office/powerpoint/2010/main" val="4113459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35</a:t>
            </a:fld>
            <a:endParaRPr lang="en-US"/>
          </a:p>
        </p:txBody>
      </p:sp>
    </p:spTree>
    <p:extLst>
      <p:ext uri="{BB962C8B-B14F-4D97-AF65-F5344CB8AC3E}">
        <p14:creationId xmlns:p14="http://schemas.microsoft.com/office/powerpoint/2010/main" val="582648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“People have been gravitating to places with severe climate risk because many of these areas are relatively affordable, have lower property taxes, more housing options or access to nature,” said Redfin Economist Sebastian Sandoval-</a:t>
            </a:r>
            <a:r>
              <a:rPr lang="en-US" dirty="0" err="1"/>
              <a:t>Olascoaga</a:t>
            </a:r>
            <a:r>
              <a:rPr lang="en-US" dirty="0"/>
              <a:t>. “For a lot of people, these benefits seem to outweigh the dangers of climate change. But as natural disasters become more frequent, homeowners in these areas may end up losing property value or face considerable difficulty getting their properties insured against environmental disasters.”</a:t>
            </a:r>
          </a:p>
          <a:p>
            <a:pPr marL="0" lvl="0" indent="0" algn="l" rtl="0">
              <a:spcBef>
                <a:spcPts val="0"/>
              </a:spcBef>
              <a:spcAft>
                <a:spcPts val="0"/>
              </a:spcAft>
              <a:buNone/>
            </a:pPr>
            <a:endParaRPr lang="en-US" dirty="0"/>
          </a:p>
          <a:p>
            <a:r>
              <a:rPr lang="en-US" sz="1100" dirty="0">
                <a:solidFill>
                  <a:schemeClr val="tx1"/>
                </a:solidFill>
                <a:latin typeface="Baskerville" panose="02020502070401020303"/>
              </a:rPr>
              <a:t>Climate risks are not yet substantially affecting people’s decision about where to move. </a:t>
            </a:r>
          </a:p>
          <a:p>
            <a:r>
              <a:rPr lang="en-US" sz="1100" dirty="0">
                <a:solidFill>
                  <a:schemeClr val="tx1"/>
                </a:solidFill>
                <a:latin typeface="Baskerville" panose="02020502070401020303"/>
              </a:rPr>
              <a:t>Many people – particularly retirees – are attracted to the warm climate, beaches and other quality-of-life factors that outweigh the seemingly remote risk of a life-threatening hurricane.</a:t>
            </a:r>
          </a:p>
          <a:p>
            <a:r>
              <a:rPr lang="en-US" sz="1100" dirty="0">
                <a:solidFill>
                  <a:schemeClr val="tx1"/>
                </a:solidFill>
                <a:latin typeface="Baskerville" panose="02020502070401020303"/>
              </a:rPr>
              <a:t>Beyond flood risk, people have been gravitating to places with other severe climate risks because many of these areas are relatively affordable, have lower property taxes, more housing options or access to nature.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66798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is also a consistent pattern of building back bigger in the coastal area of the US.</a:t>
            </a:r>
          </a:p>
        </p:txBody>
      </p:sp>
    </p:spTree>
    <p:extLst>
      <p:ext uri="{BB962C8B-B14F-4D97-AF65-F5344CB8AC3E}">
        <p14:creationId xmlns:p14="http://schemas.microsoft.com/office/powerpoint/2010/main" val="531279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43167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story of a rich county: experiment with expensive coastal adaptation plans. </a:t>
            </a:r>
          </a:p>
        </p:txBody>
      </p:sp>
    </p:spTree>
    <p:extLst>
      <p:ext uri="{BB962C8B-B14F-4D97-AF65-F5344CB8AC3E}">
        <p14:creationId xmlns:p14="http://schemas.microsoft.com/office/powerpoint/2010/main" val="1819617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story of a rich county: experiment with expensive coastal adaptation plans. </a:t>
            </a:r>
          </a:p>
        </p:txBody>
      </p:sp>
    </p:spTree>
    <p:extLst>
      <p:ext uri="{BB962C8B-B14F-4D97-AF65-F5344CB8AC3E}">
        <p14:creationId xmlns:p14="http://schemas.microsoft.com/office/powerpoint/2010/main" val="1063351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story of a rich county: experiment with expensive coastal adaptation plans. </a:t>
            </a:r>
          </a:p>
        </p:txBody>
      </p:sp>
    </p:spTree>
    <p:extLst>
      <p:ext uri="{BB962C8B-B14F-4D97-AF65-F5344CB8AC3E}">
        <p14:creationId xmlns:p14="http://schemas.microsoft.com/office/powerpoint/2010/main" val="1345829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www.worldgbc.org</a:t>
            </a:r>
            <a:r>
              <a:rPr lang="en-US" dirty="0"/>
              <a:t>/sites/default/files/</a:t>
            </a:r>
            <a:r>
              <a:rPr lang="en-US" dirty="0" err="1"/>
              <a:t>WorldGBC_Bringing_Embodied_Carbon_Upfront.pdf</a:t>
            </a:r>
            <a:endParaRPr lang="en-US" dirty="0"/>
          </a:p>
          <a:p>
            <a:endParaRPr lang="en-US" dirty="0"/>
          </a:p>
          <a:p>
            <a:r>
              <a:rPr lang="en-US" sz="1200" b="1" kern="1200" dirty="0">
                <a:solidFill>
                  <a:schemeClr val="tx1"/>
                </a:solidFill>
                <a:effectLst/>
                <a:latin typeface="+mn-lt"/>
                <a:ea typeface="+mn-ea"/>
                <a:cs typeface="+mn-cs"/>
              </a:rPr>
              <a:t>Bringing embodied carbon upfront </a:t>
            </a:r>
            <a:endParaRPr lang="en-US" dirty="0">
              <a:effectLst/>
            </a:endParaRPr>
          </a:p>
          <a:p>
            <a:r>
              <a:rPr lang="en-US" sz="1200" b="1" kern="1200" dirty="0">
                <a:solidFill>
                  <a:schemeClr val="tx1"/>
                </a:solidFill>
                <a:effectLst/>
                <a:latin typeface="+mn-lt"/>
                <a:ea typeface="+mn-ea"/>
                <a:cs typeface="+mn-cs"/>
              </a:rPr>
              <a:t>Coordinated action for the building and construction sector to tackle embodied carbon </a:t>
            </a:r>
            <a:endParaRPr lang="en-US" dirty="0">
              <a:effectLst/>
            </a:endParaRPr>
          </a:p>
        </p:txBody>
      </p:sp>
      <p:sp>
        <p:nvSpPr>
          <p:cNvPr id="4" name="Slide Number Placeholder 3"/>
          <p:cNvSpPr>
            <a:spLocks noGrp="1"/>
          </p:cNvSpPr>
          <p:nvPr>
            <p:ph type="sldNum" sz="quarter" idx="5"/>
          </p:nvPr>
        </p:nvSpPr>
        <p:spPr/>
        <p:txBody>
          <a:bodyPr/>
          <a:lstStyle/>
          <a:p>
            <a:fld id="{308B3BEE-1558-374E-8A88-8A25651309F3}" type="slidenum">
              <a:rPr lang="en-US" smtClean="0"/>
              <a:t>4</a:t>
            </a:fld>
            <a:endParaRPr lang="en-US"/>
          </a:p>
        </p:txBody>
      </p:sp>
    </p:spTree>
    <p:extLst>
      <p:ext uri="{BB962C8B-B14F-4D97-AF65-F5344CB8AC3E}">
        <p14:creationId xmlns:p14="http://schemas.microsoft.com/office/powerpoint/2010/main" val="4092075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story of a poor small town: on the brink of insolvency. </a:t>
            </a:r>
          </a:p>
        </p:txBody>
      </p:sp>
    </p:spTree>
    <p:extLst>
      <p:ext uri="{BB962C8B-B14F-4D97-AF65-F5344CB8AC3E}">
        <p14:creationId xmlns:p14="http://schemas.microsoft.com/office/powerpoint/2010/main" val="2000456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Another potential reason for the lock-in in the high-risk area is the infrastructure bills for climate resilience infrastructure, which reinforces coastal development. </a:t>
            </a:r>
          </a:p>
        </p:txBody>
      </p:sp>
    </p:spTree>
    <p:extLst>
      <p:ext uri="{BB962C8B-B14F-4D97-AF65-F5344CB8AC3E}">
        <p14:creationId xmlns:p14="http://schemas.microsoft.com/office/powerpoint/2010/main" val="3423991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required process fuels inequality across cities/counties in accessing the infrastructure bill. </a:t>
            </a:r>
          </a:p>
        </p:txBody>
      </p:sp>
    </p:spTree>
    <p:extLst>
      <p:ext uri="{BB962C8B-B14F-4D97-AF65-F5344CB8AC3E}">
        <p14:creationId xmlns:p14="http://schemas.microsoft.com/office/powerpoint/2010/main" val="2335537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094777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89702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a:t>Although subsidy is the typical economic tool, in the real world, more flexible formats of incentives are used. </a:t>
            </a:r>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5</a:t>
            </a:fld>
            <a:endParaRPr lang="en-US"/>
          </a:p>
        </p:txBody>
      </p:sp>
    </p:spTree>
    <p:extLst>
      <p:ext uri="{BB962C8B-B14F-4D97-AF65-F5344CB8AC3E}">
        <p14:creationId xmlns:p14="http://schemas.microsoft.com/office/powerpoint/2010/main" val="3792238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Although subsidy is the typical economic tool, in the real world, more flexible formats of incentives are used. </a:t>
            </a:r>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6</a:t>
            </a:fld>
            <a:endParaRPr lang="en-US"/>
          </a:p>
        </p:txBody>
      </p:sp>
    </p:spTree>
    <p:extLst>
      <p:ext uri="{BB962C8B-B14F-4D97-AF65-F5344CB8AC3E}">
        <p14:creationId xmlns:p14="http://schemas.microsoft.com/office/powerpoint/2010/main" val="388467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SzPct val="100000"/>
              <a:buNone/>
              <a:defRPr/>
            </a:pPr>
            <a:endParaRPr lang="en-US" altLang="en-US" sz="1800" dirty="0">
              <a:latin typeface="Baskerville" panose="02020502070401020303" pitchFamily="18" charset="0"/>
              <a:ea typeface="Baskerville" panose="02020502070401020303" pitchFamily="18" charset="0"/>
            </a:endParaRPr>
          </a:p>
          <a:p>
            <a:pPr marL="0" indent="0">
              <a:buSzPct val="100000"/>
              <a:buNone/>
              <a:defRPr/>
            </a:pPr>
            <a:r>
              <a:rPr lang="en-US" altLang="en-US" sz="1800" dirty="0">
                <a:latin typeface="Baskerville" panose="02020502070401020303" pitchFamily="18" charset="0"/>
                <a:ea typeface="Baskerville" panose="02020502070401020303" pitchFamily="18" charset="0"/>
              </a:rPr>
              <a:t>2. Benchmarking and Transparency Policies: Stimulate market efficiency through transparency</a:t>
            </a:r>
          </a:p>
          <a:p>
            <a:pPr lvl="1">
              <a:defRPr/>
            </a:pPr>
            <a:r>
              <a:rPr lang="en-US" altLang="en-US" sz="1800" dirty="0">
                <a:latin typeface="Baskerville" panose="02020502070401020303" pitchFamily="18" charset="0"/>
                <a:ea typeface="Baskerville" panose="02020502070401020303" pitchFamily="18" charset="0"/>
              </a:rPr>
              <a:t>Require owners to measure, report and share their energy consumption and/or certify their buildings</a:t>
            </a:r>
          </a:p>
          <a:p>
            <a:pPr marL="0" indent="0">
              <a:buSzPct val="100000"/>
              <a:buNone/>
              <a:defRPr/>
            </a:pPr>
            <a:r>
              <a:rPr lang="en-US" altLang="en-US" sz="1800" dirty="0">
                <a:latin typeface="Baskerville" panose="02020502070401020303" pitchFamily="18" charset="0"/>
                <a:ea typeface="Baskerville" panose="02020502070401020303" pitchFamily="18" charset="0"/>
              </a:rPr>
              <a:t>3. Stricter building codes</a:t>
            </a:r>
          </a:p>
          <a:p>
            <a:pPr lvl="1">
              <a:buSzPct val="100000"/>
              <a:defRPr/>
            </a:pPr>
            <a:r>
              <a:rPr lang="en-US" altLang="en-US" sz="1800" dirty="0">
                <a:latin typeface="Baskerville" panose="02020502070401020303" pitchFamily="18" charset="0"/>
                <a:ea typeface="Baskerville" panose="02020502070401020303" pitchFamily="18" charset="0"/>
              </a:rPr>
              <a:t>Forbidding building industry from constructing  “brown’’ assets</a:t>
            </a:r>
            <a:endParaRPr lang="en-US" altLang="en-US" sz="2200" dirty="0">
              <a:latin typeface="Baskerville" panose="02020502070401020303" pitchFamily="18" charset="0"/>
              <a:ea typeface="Baskerville" panose="02020502070401020303" pitchFamily="18" charset="0"/>
            </a:endParaRPr>
          </a:p>
          <a:p>
            <a:pPr marL="0" indent="0">
              <a:buSzPct val="100000"/>
              <a:buNone/>
              <a:defRPr/>
            </a:pPr>
            <a:r>
              <a:rPr lang="en-US" altLang="en-US" sz="1800" dirty="0">
                <a:latin typeface="Baskerville" panose="02020502070401020303" pitchFamily="18" charset="0"/>
                <a:ea typeface="Baskerville" panose="02020502070401020303" pitchFamily="18" charset="0"/>
              </a:rPr>
              <a:t>4. Minimum energy efficiency standards </a:t>
            </a:r>
          </a:p>
          <a:p>
            <a:pPr lvl="1">
              <a:buSzPct val="100000"/>
              <a:defRPr/>
            </a:pPr>
            <a:r>
              <a:rPr lang="en-US" sz="1800" dirty="0">
                <a:latin typeface="Baskerville" panose="02020502070401020303" pitchFamily="18" charset="0"/>
                <a:ea typeface="Baskerville" panose="02020502070401020303" pitchFamily="18" charset="0"/>
              </a:rPr>
              <a:t>Restriction on the granting and continuation of existing tenancies for buildings not meeting energy efficiency criteria</a:t>
            </a:r>
            <a:endParaRPr lang="en-US" altLang="en-US" sz="1800" dirty="0">
              <a:latin typeface="Baskerville" panose="02020502070401020303" pitchFamily="18" charset="0"/>
              <a:ea typeface="Baskerville" panose="02020502070401020303" pitchFamily="18" charset="0"/>
            </a:endParaRPr>
          </a:p>
          <a:p>
            <a:pPr marL="0" indent="0">
              <a:buSzPct val="100000"/>
              <a:buNone/>
              <a:defRPr/>
            </a:pPr>
            <a:r>
              <a:rPr lang="en-US" altLang="en-US" sz="1800" dirty="0">
                <a:latin typeface="Baskerville" panose="02020502070401020303" pitchFamily="18" charset="0"/>
                <a:ea typeface="Baskerville" panose="02020502070401020303" pitchFamily="18" charset="0"/>
              </a:rPr>
              <a:t>4. Subsidize green real state investment </a:t>
            </a:r>
          </a:p>
          <a:p>
            <a:pPr lvl="1">
              <a:buSzPct val="100000"/>
              <a:defRPr/>
            </a:pPr>
            <a:r>
              <a:rPr lang="en-US" altLang="en-US" sz="1800" dirty="0">
                <a:latin typeface="Baskerville" panose="02020502070401020303" pitchFamily="18" charset="0"/>
                <a:ea typeface="Baskerville" panose="02020502070401020303" pitchFamily="18" charset="0"/>
              </a:rPr>
              <a:t>Mainly targeted at energy retrofits (e.g. renovation wave in Europe)</a:t>
            </a:r>
          </a:p>
          <a:p>
            <a:pPr marL="0" indent="0">
              <a:buSzPct val="100000"/>
              <a:buNone/>
              <a:defRPr/>
            </a:pPr>
            <a:r>
              <a:rPr lang="en-US" altLang="en-US" sz="1800" dirty="0">
                <a:latin typeface="Baskerville" panose="02020502070401020303" pitchFamily="18" charset="0"/>
                <a:ea typeface="Baskerville" panose="02020502070401020303" pitchFamily="18" charset="0"/>
              </a:rPr>
              <a:t>5. Energy performance criteria for existing buildings (NYC LL97)</a:t>
            </a:r>
          </a:p>
          <a:p>
            <a:pPr lvl="1">
              <a:defRPr/>
            </a:pPr>
            <a:r>
              <a:rPr lang="en-US" altLang="en-US" sz="1800" dirty="0">
                <a:latin typeface="Baskerville" panose="02020502070401020303" pitchFamily="18" charset="0"/>
                <a:ea typeface="Baskerville" panose="02020502070401020303" pitchFamily="18" charset="0"/>
              </a:rPr>
              <a:t>Already implemented for commercial real estate, politically difficult/impossible for housing</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3375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Matisoff</a:t>
            </a:r>
            <a:r>
              <a:rPr lang="en-US" altLang="zh-CN" dirty="0"/>
              <a:t>, D. C., Noonan, D. S., &amp; Flowers, M. E. (2016). Policy Monitor—Green Buildings: Economics and Policies. </a:t>
            </a:r>
            <a:r>
              <a:rPr lang="en-US" altLang="zh-CN" i="1" dirty="0"/>
              <a:t>Review of Environmental Economics and Policy</a:t>
            </a:r>
            <a:r>
              <a:rPr lang="en-US" altLang="zh-CN" dirty="0"/>
              <a:t>, </a:t>
            </a:r>
            <a:r>
              <a:rPr lang="en-US" altLang="zh-CN" i="1" dirty="0"/>
              <a:t>10</a:t>
            </a:r>
            <a:r>
              <a:rPr lang="en-US" altLang="zh-CN" dirty="0"/>
              <a:t>(2), 329–346.</a:t>
            </a:r>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8</a:t>
            </a:fld>
            <a:endParaRPr lang="en-US"/>
          </a:p>
        </p:txBody>
      </p:sp>
    </p:spTree>
    <p:extLst>
      <p:ext uri="{BB962C8B-B14F-4D97-AF65-F5344CB8AC3E}">
        <p14:creationId xmlns:p14="http://schemas.microsoft.com/office/powerpoint/2010/main" val="406875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eur-lex.europa.eu</a:t>
            </a:r>
            <a:r>
              <a:rPr lang="en-US" dirty="0"/>
              <a:t>/legal-content/EN/TXT/?</a:t>
            </a:r>
            <a:r>
              <a:rPr lang="en-US" dirty="0" err="1"/>
              <a:t>qid</a:t>
            </a:r>
            <a:r>
              <a:rPr lang="en-US" dirty="0"/>
              <a:t>=1603122220757&amp;uri=CELEX:52020DC0662 </a:t>
            </a:r>
          </a:p>
        </p:txBody>
      </p:sp>
      <p:sp>
        <p:nvSpPr>
          <p:cNvPr id="4" name="Slide Number Placeholder 3"/>
          <p:cNvSpPr>
            <a:spLocks noGrp="1"/>
          </p:cNvSpPr>
          <p:nvPr>
            <p:ph type="sldNum" sz="quarter" idx="5"/>
          </p:nvPr>
        </p:nvSpPr>
        <p:spPr/>
        <p:txBody>
          <a:bodyPr/>
          <a:lstStyle/>
          <a:p>
            <a:fld id="{308B3BEE-1558-374E-8A88-8A25651309F3}" type="slidenum">
              <a:rPr lang="en-US" smtClean="0"/>
              <a:t>9</a:t>
            </a:fld>
            <a:endParaRPr lang="en-US"/>
          </a:p>
        </p:txBody>
      </p:sp>
    </p:spTree>
    <p:extLst>
      <p:ext uri="{BB962C8B-B14F-4D97-AF65-F5344CB8AC3E}">
        <p14:creationId xmlns:p14="http://schemas.microsoft.com/office/powerpoint/2010/main" val="3757537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89EF-D29C-A840-A76D-8996B6ECD8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9495F-FD98-8946-8233-A70E6661DD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7EF794-E617-6549-B0E6-9D4215F69341}"/>
              </a:ext>
            </a:extLst>
          </p:cNvPr>
          <p:cNvSpPr>
            <a:spLocks noGrp="1"/>
          </p:cNvSpPr>
          <p:nvPr>
            <p:ph type="dt" sz="half" idx="10"/>
          </p:nvPr>
        </p:nvSpPr>
        <p:spPr/>
        <p:txBody>
          <a:bodyPr/>
          <a:lstStyle/>
          <a:p>
            <a:fld id="{60455ABE-D0DE-BB4A-A371-290EB79DAE0B}" type="datetimeFigureOut">
              <a:rPr lang="en-US" smtClean="0"/>
              <a:t>1/3/2024</a:t>
            </a:fld>
            <a:endParaRPr lang="en-US"/>
          </a:p>
        </p:txBody>
      </p:sp>
      <p:sp>
        <p:nvSpPr>
          <p:cNvPr id="5" name="Footer Placeholder 4">
            <a:extLst>
              <a:ext uri="{FF2B5EF4-FFF2-40B4-BE49-F238E27FC236}">
                <a16:creationId xmlns:a16="http://schemas.microsoft.com/office/drawing/2014/main" id="{5A5C62DD-BC37-7B47-A115-A6FC16A42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F8942-9CAD-BE4C-AC66-A1D2DBB5C98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42473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8F2-7F67-2B44-9189-BE580CE51D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25E9F4-2355-8E4D-828B-77446A1EE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E2469-F9BD-1E4D-A7C3-BDB3B56F56A4}"/>
              </a:ext>
            </a:extLst>
          </p:cNvPr>
          <p:cNvSpPr>
            <a:spLocks noGrp="1"/>
          </p:cNvSpPr>
          <p:nvPr>
            <p:ph type="dt" sz="half" idx="10"/>
          </p:nvPr>
        </p:nvSpPr>
        <p:spPr/>
        <p:txBody>
          <a:bodyPr/>
          <a:lstStyle/>
          <a:p>
            <a:fld id="{60455ABE-D0DE-BB4A-A371-290EB79DAE0B}" type="datetimeFigureOut">
              <a:rPr lang="en-US" smtClean="0"/>
              <a:t>1/3/2024</a:t>
            </a:fld>
            <a:endParaRPr lang="en-US"/>
          </a:p>
        </p:txBody>
      </p:sp>
      <p:sp>
        <p:nvSpPr>
          <p:cNvPr id="5" name="Footer Placeholder 4">
            <a:extLst>
              <a:ext uri="{FF2B5EF4-FFF2-40B4-BE49-F238E27FC236}">
                <a16:creationId xmlns:a16="http://schemas.microsoft.com/office/drawing/2014/main" id="{29D31E6B-EF74-FF42-9648-D5AEC6B52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E8F3B-10BD-6048-B5A6-9DF806E7AFBD}"/>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29324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FECB1-CC79-E348-9030-A9B132D0AB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7E355-BC52-DF43-A79C-5C9A492997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F3B66-E36E-5748-A092-5953CC9D96BB}"/>
              </a:ext>
            </a:extLst>
          </p:cNvPr>
          <p:cNvSpPr>
            <a:spLocks noGrp="1"/>
          </p:cNvSpPr>
          <p:nvPr>
            <p:ph type="dt" sz="half" idx="10"/>
          </p:nvPr>
        </p:nvSpPr>
        <p:spPr/>
        <p:txBody>
          <a:bodyPr/>
          <a:lstStyle/>
          <a:p>
            <a:fld id="{60455ABE-D0DE-BB4A-A371-290EB79DAE0B}" type="datetimeFigureOut">
              <a:rPr lang="en-US" smtClean="0"/>
              <a:t>1/3/2024</a:t>
            </a:fld>
            <a:endParaRPr lang="en-US"/>
          </a:p>
        </p:txBody>
      </p:sp>
      <p:sp>
        <p:nvSpPr>
          <p:cNvPr id="5" name="Footer Placeholder 4">
            <a:extLst>
              <a:ext uri="{FF2B5EF4-FFF2-40B4-BE49-F238E27FC236}">
                <a16:creationId xmlns:a16="http://schemas.microsoft.com/office/drawing/2014/main" id="{9A59B96D-A0A4-8E47-8170-06E6DEA7F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B4C86-7888-F744-B6FC-5B0AE1DC2A9B}"/>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4104356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F96183-6DCC-0F44-9A14-EEE7F3FD9817}"/>
              </a:ext>
            </a:extLst>
          </p:cNvPr>
          <p:cNvCxnSpPr/>
          <p:nvPr userDrawn="1"/>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8" name="Picture 2" descr="MIT Center for Real Estate Research and Publications - MIT - Center for  Real Estate Center for Real Estate">
            <a:extLst>
              <a:ext uri="{FF2B5EF4-FFF2-40B4-BE49-F238E27FC236}">
                <a16:creationId xmlns:a16="http://schemas.microsoft.com/office/drawing/2014/main" id="{B7D3C919-CC8C-5745-889C-69CE47802594}"/>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393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userDrawn="1"/>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955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5987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 name="Picture 2" descr="MIT Center for Real Estate Research and Publications - MIT - Center for  Real Estate Center for Real Estate">
            <a:extLst>
              <a:ext uri="{FF2B5EF4-FFF2-40B4-BE49-F238E27FC236}">
                <a16:creationId xmlns:a16="http://schemas.microsoft.com/office/drawing/2014/main" id="{A3E1CE3F-26FC-EC4D-98E0-8B435C9692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900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4" name="Picture 2" descr="MIT Center for Real Estate Research and Publications - MIT - Center for  Real Estate Center for Real Estate">
            <a:extLst>
              <a:ext uri="{FF2B5EF4-FFF2-40B4-BE49-F238E27FC236}">
                <a16:creationId xmlns:a16="http://schemas.microsoft.com/office/drawing/2014/main" id="{23FD1D86-96C9-B544-AD3C-1C07BD9B0D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66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p:nvCxnSpPr>
        <p:spPr>
          <a:xfrm>
            <a:off x="242181"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1" y="6385015"/>
            <a:ext cx="2945503" cy="4208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F96183-6DCC-0F44-9A14-EEE7F3FD9817}"/>
              </a:ext>
            </a:extLst>
          </p:cNvPr>
          <p:cNvCxnSpPr/>
          <p:nvPr userDrawn="1"/>
        </p:nvCxnSpPr>
        <p:spPr>
          <a:xfrm>
            <a:off x="242181"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8" name="Picture 2" descr="MIT Center for Real Estate Research and Publications - MIT - Center for  Real Estate Center for Real Estate">
            <a:extLst>
              <a:ext uri="{FF2B5EF4-FFF2-40B4-BE49-F238E27FC236}">
                <a16:creationId xmlns:a16="http://schemas.microsoft.com/office/drawing/2014/main" id="{B7D3C919-CC8C-5745-889C-69CE47802594}"/>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1" y="6385015"/>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644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amp; Text">
    <p:spTree>
      <p:nvGrpSpPr>
        <p:cNvPr id="1" name=""/>
        <p:cNvGrpSpPr/>
        <p:nvPr/>
      </p:nvGrpSpPr>
      <p:grpSpPr>
        <a:xfrm>
          <a:off x="0" y="0"/>
          <a:ext cx="0" cy="0"/>
          <a:chOff x="0" y="0"/>
          <a:chExt cx="0" cy="0"/>
        </a:xfrm>
      </p:grpSpPr>
      <p:sp>
        <p:nvSpPr>
          <p:cNvPr id="2" name="Titel 1"/>
          <p:cNvSpPr>
            <a:spLocks noGrp="1"/>
          </p:cNvSpPr>
          <p:nvPr>
            <p:ph type="title"/>
          </p:nvPr>
        </p:nvSpPr>
        <p:spPr>
          <a:xfrm>
            <a:off x="335361" y="169237"/>
            <a:ext cx="11521280" cy="768087"/>
          </a:xfrm>
          <a:prstGeom prst="rect">
            <a:avLst/>
          </a:prstGeom>
        </p:spPr>
        <p:txBody>
          <a:bodyPr/>
          <a:lstStyle>
            <a:lvl1pPr algn="l">
              <a:defRPr sz="4267">
                <a:solidFill>
                  <a:schemeClr val="tx1"/>
                </a:solidFill>
                <a:latin typeface="+mj-lt"/>
                <a:ea typeface="Kozuka Gothic Pr6N L" panose="020B0200000000000000" pitchFamily="34" charset="-128"/>
              </a:defRPr>
            </a:lvl1pPr>
          </a:lstStyle>
          <a:p>
            <a:r>
              <a:rPr lang="en-US" dirty="0"/>
              <a:t>Click to edit Master title style</a:t>
            </a:r>
            <a:endParaRPr lang="de-DE" dirty="0"/>
          </a:p>
        </p:txBody>
      </p:sp>
      <p:sp>
        <p:nvSpPr>
          <p:cNvPr id="5" name="Text Placeholder 4"/>
          <p:cNvSpPr>
            <a:spLocks noGrp="1"/>
          </p:cNvSpPr>
          <p:nvPr>
            <p:ph type="body" sz="quarter" idx="10" hasCustomPrompt="1"/>
          </p:nvPr>
        </p:nvSpPr>
        <p:spPr>
          <a:xfrm>
            <a:off x="335361" y="836515"/>
            <a:ext cx="11521280" cy="384240"/>
          </a:xfrm>
        </p:spPr>
        <p:txBody>
          <a:bodyPr>
            <a:noAutofit/>
          </a:bodyPr>
          <a:lstStyle>
            <a:lvl1pPr marL="0" indent="0">
              <a:buNone/>
              <a:defRPr sz="2133" baseline="0">
                <a:solidFill>
                  <a:schemeClr val="accent2"/>
                </a:solidFill>
                <a:latin typeface="DIN Alternate Bold"/>
                <a:cs typeface="DIN Alternate Bold"/>
              </a:defRPr>
            </a:lvl1pPr>
          </a:lstStyle>
          <a:p>
            <a:pPr lvl="0"/>
            <a:r>
              <a:rPr lang="en-US" dirty="0"/>
              <a:t>Enter subtitle</a:t>
            </a:r>
          </a:p>
        </p:txBody>
      </p:sp>
      <p:sp>
        <p:nvSpPr>
          <p:cNvPr id="6" name="Textplatzhalter 2"/>
          <p:cNvSpPr>
            <a:spLocks noGrp="1"/>
          </p:cNvSpPr>
          <p:nvPr>
            <p:ph idx="1"/>
          </p:nvPr>
        </p:nvSpPr>
        <p:spPr>
          <a:xfrm>
            <a:off x="719403" y="1508787"/>
            <a:ext cx="10657184" cy="4800533"/>
          </a:xfrm>
          <a:prstGeom prst="rect">
            <a:avLst/>
          </a:prstGeom>
        </p:spPr>
        <p:txBody>
          <a:bodyPr vert="horz" lIns="91440" tIns="45720" rIns="91440" bIns="45720" rtlCol="0">
            <a:normAutofit/>
          </a:bodyPr>
          <a:lstStyle>
            <a:lvl1pPr>
              <a:defRPr sz="2933">
                <a:latin typeface="DIN Alternate Bold"/>
                <a:cs typeface="DIN Alternate Bold"/>
              </a:defRPr>
            </a:lvl1pPr>
            <a:lvl2pPr>
              <a:defRPr sz="2667">
                <a:latin typeface="DIN Alternate Bold"/>
                <a:cs typeface="DIN Alternate Bold"/>
              </a:defRPr>
            </a:lvl2pPr>
            <a:lvl3pPr>
              <a:defRPr sz="2400">
                <a:latin typeface="DIN Alternate Bold"/>
                <a:cs typeface="DIN Alternate Bold"/>
              </a:defRPr>
            </a:lvl3pPr>
            <a:lvl4pPr>
              <a:defRPr sz="2133">
                <a:latin typeface="DIN Alternate Bold"/>
                <a:cs typeface="DIN Alternate Bold"/>
              </a:defRPr>
            </a:lvl4pPr>
            <a:lvl5pPr>
              <a:defRPr sz="2133">
                <a:latin typeface="DIN Alternate Bold"/>
                <a:cs typeface="DIN Alternate Bold"/>
              </a:defRPr>
            </a:lvl5pPr>
          </a:lstStyle>
          <a:p>
            <a:pPr lvl="0"/>
            <a:r>
              <a:rPr lang="en-US" noProof="0" dirty="0" err="1"/>
              <a:t>Textmaster</a:t>
            </a:r>
            <a:endParaRPr lang="en-US" noProof="0" dirty="0"/>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3" name="Slide Number Placeholder 2"/>
          <p:cNvSpPr>
            <a:spLocks noGrp="1"/>
          </p:cNvSpPr>
          <p:nvPr>
            <p:ph type="sldNum" sz="quarter" idx="11"/>
          </p:nvPr>
        </p:nvSpPr>
        <p:spPr/>
        <p:txBody>
          <a:bodyPr/>
          <a:lstStyle/>
          <a:p>
            <a:fld id="{3D734AB3-580E-49C1-967D-33073622AECA}" type="slidenum">
              <a:rPr lang="en-US" smtClean="0"/>
              <a:t>‹#›</a:t>
            </a:fld>
            <a:endParaRPr lang="en-US" dirty="0"/>
          </a:p>
        </p:txBody>
      </p:sp>
      <p:sp>
        <p:nvSpPr>
          <p:cNvPr id="7" name="Text Placeholder 7"/>
          <p:cNvSpPr>
            <a:spLocks noGrp="1"/>
          </p:cNvSpPr>
          <p:nvPr>
            <p:ph type="body" sz="quarter" idx="12" hasCustomPrompt="1"/>
          </p:nvPr>
        </p:nvSpPr>
        <p:spPr>
          <a:xfrm>
            <a:off x="335362" y="6365877"/>
            <a:ext cx="8832980" cy="231475"/>
          </a:xfrm>
        </p:spPr>
        <p:txBody>
          <a:bodyPr>
            <a:noAutofit/>
          </a:bodyPr>
          <a:lstStyle>
            <a:lvl1pPr marL="0" indent="0" algn="l">
              <a:buNone/>
              <a:defRPr sz="1400"/>
            </a:lvl1pPr>
          </a:lstStyle>
          <a:p>
            <a:pPr lvl="0"/>
            <a:r>
              <a:rPr lang="en-US" dirty="0"/>
              <a:t>Add source</a:t>
            </a:r>
          </a:p>
        </p:txBody>
      </p:sp>
    </p:spTree>
    <p:extLst>
      <p:ext uri="{BB962C8B-B14F-4D97-AF65-F5344CB8AC3E}">
        <p14:creationId xmlns:p14="http://schemas.microsoft.com/office/powerpoint/2010/main" val="1709799027"/>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el 1"/>
          <p:cNvSpPr>
            <a:spLocks noGrp="1"/>
          </p:cNvSpPr>
          <p:nvPr>
            <p:ph type="title"/>
          </p:nvPr>
        </p:nvSpPr>
        <p:spPr>
          <a:xfrm>
            <a:off x="1007439" y="4406901"/>
            <a:ext cx="10273143" cy="1362075"/>
          </a:xfrm>
          <a:prstGeom prst="rect">
            <a:avLst/>
          </a:prstGeom>
        </p:spPr>
        <p:txBody>
          <a:bodyPr anchor="t">
            <a:noAutofit/>
          </a:bodyPr>
          <a:lstStyle>
            <a:lvl1pPr algn="l">
              <a:defRPr sz="4800" b="1" cap="none" baseline="0">
                <a:solidFill>
                  <a:schemeClr val="tx1"/>
                </a:solidFill>
                <a:latin typeface="+mj-lt"/>
                <a:ea typeface="Kozuka Gothic Pr6N L" pitchFamily="34" charset="-128"/>
              </a:defRPr>
            </a:lvl1pPr>
          </a:lstStyle>
          <a:p>
            <a:r>
              <a:rPr lang="en-US" dirty="0"/>
              <a:t>Click to edit Master title style</a:t>
            </a:r>
            <a:endParaRPr lang="de-DE" dirty="0"/>
          </a:p>
        </p:txBody>
      </p:sp>
      <p:sp>
        <p:nvSpPr>
          <p:cNvPr id="3" name="Textplatzhalter 2"/>
          <p:cNvSpPr>
            <a:spLocks noGrp="1"/>
          </p:cNvSpPr>
          <p:nvPr>
            <p:ph type="body" idx="1"/>
          </p:nvPr>
        </p:nvSpPr>
        <p:spPr>
          <a:xfrm>
            <a:off x="1007439" y="3063785"/>
            <a:ext cx="10273143" cy="1500187"/>
          </a:xfrm>
        </p:spPr>
        <p:txBody>
          <a:bodyPr anchor="b">
            <a:normAutofit/>
          </a:bodyPr>
          <a:lstStyle>
            <a:lvl1pPr marL="0" indent="0">
              <a:buNone/>
              <a:defRPr sz="3200" b="0" i="0">
                <a:solidFill>
                  <a:srgbClr val="92CECB"/>
                </a:solidFill>
                <a:latin typeface="DIN Alternate Bold"/>
                <a:ea typeface="Kozuka Gothic Pr6N L" pitchFamily="34" charset="-128"/>
                <a:cs typeface="DIN Alternate Bold"/>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3D734AB3-580E-49C1-967D-33073622AECA}" type="slidenum">
              <a:rPr lang="en-US" smtClean="0"/>
              <a:t>‹#›</a:t>
            </a:fld>
            <a:endParaRPr lang="en-US" dirty="0"/>
          </a:p>
        </p:txBody>
      </p:sp>
    </p:spTree>
    <p:extLst>
      <p:ext uri="{BB962C8B-B14F-4D97-AF65-F5344CB8AC3E}">
        <p14:creationId xmlns:p14="http://schemas.microsoft.com/office/powerpoint/2010/main" val="58627100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EA84-B42B-1148-925C-6349BF4D3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FC6C1-CE69-3D4A-994D-60DDAFEA2F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43E9B-55B2-DD45-81D9-485FC77B4CB7}"/>
              </a:ext>
            </a:extLst>
          </p:cNvPr>
          <p:cNvSpPr>
            <a:spLocks noGrp="1"/>
          </p:cNvSpPr>
          <p:nvPr>
            <p:ph type="dt" sz="half" idx="10"/>
          </p:nvPr>
        </p:nvSpPr>
        <p:spPr/>
        <p:txBody>
          <a:bodyPr/>
          <a:lstStyle/>
          <a:p>
            <a:fld id="{60455ABE-D0DE-BB4A-A371-290EB79DAE0B}" type="datetimeFigureOut">
              <a:rPr lang="en-US" smtClean="0"/>
              <a:t>1/3/2024</a:t>
            </a:fld>
            <a:endParaRPr lang="en-US"/>
          </a:p>
        </p:txBody>
      </p:sp>
      <p:sp>
        <p:nvSpPr>
          <p:cNvPr id="5" name="Footer Placeholder 4">
            <a:extLst>
              <a:ext uri="{FF2B5EF4-FFF2-40B4-BE49-F238E27FC236}">
                <a16:creationId xmlns:a16="http://schemas.microsoft.com/office/drawing/2014/main" id="{BF687D1F-D4EC-6842-A6D0-4A23F6AAF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FA4AD-ECE0-4A4D-948A-4B2D950881EC}"/>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3062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34EDC9DC-A2BE-7842-A95E-817DA5430D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920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0622" y="457201"/>
            <a:ext cx="9476316" cy="1239839"/>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66255E-FEF4-934E-AC82-53F5513DEB5A}"/>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8B4546FC-A036-40E9-B4F8-57BB15C08C5C}" type="slidenum">
              <a:rPr lang="en-US" altLang="en-US" smtClean="0"/>
              <a:pPr>
                <a:defRPr/>
              </a:pPr>
              <a:t>‹#›</a:t>
            </a:fld>
            <a:endParaRPr lang="en-US" altLang="en-US"/>
          </a:p>
        </p:txBody>
      </p:sp>
      <p:cxnSp>
        <p:nvCxnSpPr>
          <p:cNvPr id="5" name="Straight Connector 4">
            <a:extLst>
              <a:ext uri="{FF2B5EF4-FFF2-40B4-BE49-F238E27FC236}">
                <a16:creationId xmlns:a16="http://schemas.microsoft.com/office/drawing/2014/main" id="{049C0D24-1768-6950-A6AE-54ECEF3A949A}"/>
              </a:ext>
            </a:extLst>
          </p:cNvPr>
          <p:cNvCxnSpPr/>
          <p:nvPr userDrawn="1"/>
        </p:nvCxnSpPr>
        <p:spPr>
          <a:xfrm>
            <a:off x="242181"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6" name="Picture 2" descr="MIT Center for Real Estate Research and Publications - MIT - Center for  Real Estate Center for Real Estate">
            <a:extLst>
              <a:ext uri="{FF2B5EF4-FFF2-40B4-BE49-F238E27FC236}">
                <a16:creationId xmlns:a16="http://schemas.microsoft.com/office/drawing/2014/main" id="{D8DE79D0-F95D-0EA0-CA41-2DE920F9908A}"/>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1" y="6385015"/>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272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ECB9-3192-5941-B334-EAA55826E7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30EADB-13EC-7E42-BCDB-A130E49DCB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436FF2-7FB6-4349-8A79-01C7DB90D217}"/>
              </a:ext>
            </a:extLst>
          </p:cNvPr>
          <p:cNvSpPr>
            <a:spLocks noGrp="1"/>
          </p:cNvSpPr>
          <p:nvPr>
            <p:ph type="dt" sz="half" idx="10"/>
          </p:nvPr>
        </p:nvSpPr>
        <p:spPr/>
        <p:txBody>
          <a:bodyPr/>
          <a:lstStyle/>
          <a:p>
            <a:fld id="{60455ABE-D0DE-BB4A-A371-290EB79DAE0B}" type="datetimeFigureOut">
              <a:rPr lang="en-US" smtClean="0"/>
              <a:t>1/3/2024</a:t>
            </a:fld>
            <a:endParaRPr lang="en-US"/>
          </a:p>
        </p:txBody>
      </p:sp>
      <p:sp>
        <p:nvSpPr>
          <p:cNvPr id="5" name="Footer Placeholder 4">
            <a:extLst>
              <a:ext uri="{FF2B5EF4-FFF2-40B4-BE49-F238E27FC236}">
                <a16:creationId xmlns:a16="http://schemas.microsoft.com/office/drawing/2014/main" id="{F4C5CFDA-6A15-2646-B19F-A688113DF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E521C-0A16-624C-AF1D-16B0815C0F7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54724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D124-24AD-634A-B24D-F3557D1A14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81E67-37B4-C04F-B767-CA76733EF2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7E9B5C-EF68-5F44-B1AE-CA7A59402D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D0AD4A-8C59-EC40-9AF7-F562C5B7B5E8}"/>
              </a:ext>
            </a:extLst>
          </p:cNvPr>
          <p:cNvSpPr>
            <a:spLocks noGrp="1"/>
          </p:cNvSpPr>
          <p:nvPr>
            <p:ph type="dt" sz="half" idx="10"/>
          </p:nvPr>
        </p:nvSpPr>
        <p:spPr/>
        <p:txBody>
          <a:bodyPr/>
          <a:lstStyle/>
          <a:p>
            <a:fld id="{60455ABE-D0DE-BB4A-A371-290EB79DAE0B}" type="datetimeFigureOut">
              <a:rPr lang="en-US" smtClean="0"/>
              <a:t>1/3/2024</a:t>
            </a:fld>
            <a:endParaRPr lang="en-US"/>
          </a:p>
        </p:txBody>
      </p:sp>
      <p:sp>
        <p:nvSpPr>
          <p:cNvPr id="6" name="Footer Placeholder 5">
            <a:extLst>
              <a:ext uri="{FF2B5EF4-FFF2-40B4-BE49-F238E27FC236}">
                <a16:creationId xmlns:a16="http://schemas.microsoft.com/office/drawing/2014/main" id="{5CF894D2-D6E8-F64F-AC45-896A15FD3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2428B-468D-8C48-962C-8770CD46B2E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125568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716C-5BD3-7447-A5F1-04E5E9200C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215D3-8D3E-A54F-8A3A-5406E1BC26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DB5464-192F-A141-8830-AAA210926E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E2578C-F55A-C64B-8F09-69FA1FAEA0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251777-C8C4-1248-92F9-2B70E75E0B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9CCEE4-B7C0-E944-9208-1A5AEEB3B9E6}"/>
              </a:ext>
            </a:extLst>
          </p:cNvPr>
          <p:cNvSpPr>
            <a:spLocks noGrp="1"/>
          </p:cNvSpPr>
          <p:nvPr>
            <p:ph type="dt" sz="half" idx="10"/>
          </p:nvPr>
        </p:nvSpPr>
        <p:spPr/>
        <p:txBody>
          <a:bodyPr/>
          <a:lstStyle/>
          <a:p>
            <a:fld id="{60455ABE-D0DE-BB4A-A371-290EB79DAE0B}" type="datetimeFigureOut">
              <a:rPr lang="en-US" smtClean="0"/>
              <a:t>1/3/2024</a:t>
            </a:fld>
            <a:endParaRPr lang="en-US"/>
          </a:p>
        </p:txBody>
      </p:sp>
      <p:sp>
        <p:nvSpPr>
          <p:cNvPr id="8" name="Footer Placeholder 7">
            <a:extLst>
              <a:ext uri="{FF2B5EF4-FFF2-40B4-BE49-F238E27FC236}">
                <a16:creationId xmlns:a16="http://schemas.microsoft.com/office/drawing/2014/main" id="{C2BD4127-7DF3-E248-AD45-5EBD39BC37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10894B-F799-EB4F-9D07-53B70EC2145A}"/>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74274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C4CF4-D8B8-7348-8862-0338363FCB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A5BF87-D5F1-434D-9B37-D1334B3C8E5B}"/>
              </a:ext>
            </a:extLst>
          </p:cNvPr>
          <p:cNvSpPr>
            <a:spLocks noGrp="1"/>
          </p:cNvSpPr>
          <p:nvPr>
            <p:ph type="dt" sz="half" idx="10"/>
          </p:nvPr>
        </p:nvSpPr>
        <p:spPr/>
        <p:txBody>
          <a:bodyPr/>
          <a:lstStyle/>
          <a:p>
            <a:fld id="{60455ABE-D0DE-BB4A-A371-290EB79DAE0B}" type="datetimeFigureOut">
              <a:rPr lang="en-US" smtClean="0"/>
              <a:t>1/3/2024</a:t>
            </a:fld>
            <a:endParaRPr lang="en-US"/>
          </a:p>
        </p:txBody>
      </p:sp>
      <p:sp>
        <p:nvSpPr>
          <p:cNvPr id="4" name="Footer Placeholder 3">
            <a:extLst>
              <a:ext uri="{FF2B5EF4-FFF2-40B4-BE49-F238E27FC236}">
                <a16:creationId xmlns:a16="http://schemas.microsoft.com/office/drawing/2014/main" id="{99124584-9B11-344F-9939-0BE37A7C14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05EC0C-AA43-DE4E-A6A7-8F087C7E8435}"/>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33626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B3BE7-00F0-C845-ADEC-AC8197CDDF87}"/>
              </a:ext>
            </a:extLst>
          </p:cNvPr>
          <p:cNvSpPr>
            <a:spLocks noGrp="1"/>
          </p:cNvSpPr>
          <p:nvPr>
            <p:ph type="dt" sz="half" idx="10"/>
          </p:nvPr>
        </p:nvSpPr>
        <p:spPr/>
        <p:txBody>
          <a:bodyPr/>
          <a:lstStyle/>
          <a:p>
            <a:fld id="{60455ABE-D0DE-BB4A-A371-290EB79DAE0B}" type="datetimeFigureOut">
              <a:rPr lang="en-US" smtClean="0"/>
              <a:t>1/3/2024</a:t>
            </a:fld>
            <a:endParaRPr lang="en-US"/>
          </a:p>
        </p:txBody>
      </p:sp>
      <p:sp>
        <p:nvSpPr>
          <p:cNvPr id="3" name="Footer Placeholder 2">
            <a:extLst>
              <a:ext uri="{FF2B5EF4-FFF2-40B4-BE49-F238E27FC236}">
                <a16:creationId xmlns:a16="http://schemas.microsoft.com/office/drawing/2014/main" id="{89967CA7-D45D-4547-85EF-36D2456BCA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F72BFF-E4AE-FE41-95AE-146E9EFBD6F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106305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F25D-7AED-1843-97D5-25E1763A28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5834D-591C-5346-BDE3-CF6F1D5AC8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D84871-3F3D-DA48-BA6E-BBE480320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47FF7-343D-5242-A497-33D97EBB7334}"/>
              </a:ext>
            </a:extLst>
          </p:cNvPr>
          <p:cNvSpPr>
            <a:spLocks noGrp="1"/>
          </p:cNvSpPr>
          <p:nvPr>
            <p:ph type="dt" sz="half" idx="10"/>
          </p:nvPr>
        </p:nvSpPr>
        <p:spPr/>
        <p:txBody>
          <a:bodyPr/>
          <a:lstStyle/>
          <a:p>
            <a:fld id="{60455ABE-D0DE-BB4A-A371-290EB79DAE0B}" type="datetimeFigureOut">
              <a:rPr lang="en-US" smtClean="0"/>
              <a:t>1/3/2024</a:t>
            </a:fld>
            <a:endParaRPr lang="en-US"/>
          </a:p>
        </p:txBody>
      </p:sp>
      <p:sp>
        <p:nvSpPr>
          <p:cNvPr id="6" name="Footer Placeholder 5">
            <a:extLst>
              <a:ext uri="{FF2B5EF4-FFF2-40B4-BE49-F238E27FC236}">
                <a16:creationId xmlns:a16="http://schemas.microsoft.com/office/drawing/2014/main" id="{9F67A1D4-1AB4-D447-B377-42B6F5B60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510BB-8283-BC4F-97C6-4F2C843254E9}"/>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126999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A1F8-820B-7843-9675-20227AB1E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0B5601-4D99-8441-998A-0490092689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CE28B60-08B3-624E-A7E2-11A298730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2EE49-59E9-FA4E-AC8C-A94DAAB820B2}"/>
              </a:ext>
            </a:extLst>
          </p:cNvPr>
          <p:cNvSpPr>
            <a:spLocks noGrp="1"/>
          </p:cNvSpPr>
          <p:nvPr>
            <p:ph type="dt" sz="half" idx="10"/>
          </p:nvPr>
        </p:nvSpPr>
        <p:spPr/>
        <p:txBody>
          <a:bodyPr/>
          <a:lstStyle/>
          <a:p>
            <a:fld id="{60455ABE-D0DE-BB4A-A371-290EB79DAE0B}" type="datetimeFigureOut">
              <a:rPr lang="en-US" smtClean="0"/>
              <a:t>1/3/2024</a:t>
            </a:fld>
            <a:endParaRPr lang="en-US"/>
          </a:p>
        </p:txBody>
      </p:sp>
      <p:sp>
        <p:nvSpPr>
          <p:cNvPr id="6" name="Footer Placeholder 5">
            <a:extLst>
              <a:ext uri="{FF2B5EF4-FFF2-40B4-BE49-F238E27FC236}">
                <a16:creationId xmlns:a16="http://schemas.microsoft.com/office/drawing/2014/main" id="{295056D1-98ED-684E-AEE2-87175D7A0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7B191-65B1-F047-8D64-63FD52B86930}"/>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613234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D3E6C5-0D6F-494A-A41D-D2D046D14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5E3CAC-7825-CE48-B982-E404D3E855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E68D8-74FC-9842-BB35-85668483CC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455ABE-D0DE-BB4A-A371-290EB79DAE0B}" type="datetimeFigureOut">
              <a:rPr lang="en-US" smtClean="0"/>
              <a:t>1/3/2024</a:t>
            </a:fld>
            <a:endParaRPr lang="en-US"/>
          </a:p>
        </p:txBody>
      </p:sp>
      <p:sp>
        <p:nvSpPr>
          <p:cNvPr id="5" name="Footer Placeholder 4">
            <a:extLst>
              <a:ext uri="{FF2B5EF4-FFF2-40B4-BE49-F238E27FC236}">
                <a16:creationId xmlns:a16="http://schemas.microsoft.com/office/drawing/2014/main" id="{50A042FB-881F-074B-BF4C-664CE1E2E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CD961D-BA15-3C4E-A6E1-60173EF3E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B19A0-7BD9-3248-BED1-09ECB48DDA69}" type="slidenum">
              <a:rPr lang="en-US" smtClean="0"/>
              <a:t>‹#›</a:t>
            </a:fld>
            <a:endParaRPr lang="en-US"/>
          </a:p>
        </p:txBody>
      </p:sp>
    </p:spTree>
    <p:extLst>
      <p:ext uri="{BB962C8B-B14F-4D97-AF65-F5344CB8AC3E}">
        <p14:creationId xmlns:p14="http://schemas.microsoft.com/office/powerpoint/2010/main" val="158646852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9531981B-0414-C749-9A11-A042762E4643}"/>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527505"/>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masscec.com/program-page-6470" TargetMode="External"/><Relationship Id="rId3" Type="http://schemas.openxmlformats.org/officeDocument/2006/relationships/hyperlink" Target="https://archive.epa.gov/greenbuilding/web/html/funding.html#guides" TargetMode="External"/><Relationship Id="rId7" Type="http://schemas.openxmlformats.org/officeDocument/2006/relationships/hyperlink" Target="https://www.masscec.com/hydropower-0"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www.masscec.com/heatsmart-mass-0" TargetMode="External"/><Relationship Id="rId11" Type="http://schemas.openxmlformats.org/officeDocument/2006/relationships/hyperlink" Target="https://ocw.mit.edu/help/faq-fair-use/" TargetMode="External"/><Relationship Id="rId5" Type="http://schemas.openxmlformats.org/officeDocument/2006/relationships/hyperlink" Target="https://www.masscec.com/solarize-mass-1" TargetMode="External"/><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notesSlide" Target="../notesSlides/notesSlide11.xml"/><Relationship Id="rId7" Type="http://schemas.openxmlformats.org/officeDocument/2006/relationships/image" Target="../media/image130.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20.png"/><Relationship Id="rId5" Type="http://schemas.openxmlformats.org/officeDocument/2006/relationships/image" Target="../media/image110.png"/><Relationship Id="rId10" Type="http://schemas.openxmlformats.org/officeDocument/2006/relationships/image" Target="../media/image12.emf"/><Relationship Id="rId4" Type="http://schemas.openxmlformats.org/officeDocument/2006/relationships/image" Target="../media/image100.png"/><Relationship Id="rId9"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hyperlink" Target="https://environment.arlingtonva.us/energy/green-building/new-construction/"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700.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0.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ocw.mit.edu/help/faq-fair-use/"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www.cambridgema.gov/CDD/cddlocatormap#map" TargetMode="External"/><Relationship Id="rId5" Type="http://schemas.openxmlformats.org/officeDocument/2006/relationships/hyperlink" Target="https://cambridgegis.maps.arcgis.com/apps/MapSeries/index.html?appid=8c993ecbdf4f48eab403ea36c9886ed9" TargetMode="External"/><Relationship Id="rId10" Type="http://schemas.openxmlformats.org/officeDocument/2006/relationships/hyperlink" Target="https://ocw.mit.edu/help/faq-fair-use/" TargetMode="External"/><Relationship Id="rId4" Type="http://schemas.openxmlformats.org/officeDocument/2006/relationships/image" Target="../media/image25.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hyperlink" Target="https://libraries.mit.edu/future-spaces/project-fact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90.png"/><Relationship Id="rId7" Type="http://schemas.openxmlformats.org/officeDocument/2006/relationships/image" Target="../media/image50.png"/><Relationship Id="rId12" Type="http://schemas.openxmlformats.org/officeDocument/2006/relationships/image" Target="../media/image47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image" Target="../media/image460.png"/><Relationship Id="rId9" Type="http://schemas.openxmlformats.org/officeDocument/2006/relationships/image" Target="../media/image5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notesSlide" Target="../notesSlides/notesSlide20.xml"/><Relationship Id="rId7" Type="http://schemas.openxmlformats.org/officeDocument/2006/relationships/image" Target="../media/image260.png"/><Relationship Id="rId12" Type="http://schemas.openxmlformats.org/officeDocument/2006/relationships/image" Target="../media/image32.e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50.png"/><Relationship Id="rId11" Type="http://schemas.openxmlformats.org/officeDocument/2006/relationships/oleObject" Target="../embeddings/oleObject2.bin"/><Relationship Id="rId5" Type="http://schemas.openxmlformats.org/officeDocument/2006/relationships/image" Target="../media/image240.png"/><Relationship Id="rId10" Type="http://schemas.openxmlformats.org/officeDocument/2006/relationships/image" Target="../media/image290.png"/><Relationship Id="rId4" Type="http://schemas.openxmlformats.org/officeDocument/2006/relationships/image" Target="../media/image4700.png"/><Relationship Id="rId9" Type="http://schemas.openxmlformats.org/officeDocument/2006/relationships/image" Target="../media/image28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notesSlide" Target="../notesSlides/notesSlide26.xml"/><Relationship Id="rId7" Type="http://schemas.openxmlformats.org/officeDocument/2006/relationships/image" Target="../media/image370.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360.png"/><Relationship Id="rId5" Type="http://schemas.openxmlformats.org/officeDocument/2006/relationships/image" Target="../media/image350.png"/><Relationship Id="rId10" Type="http://schemas.openxmlformats.org/officeDocument/2006/relationships/image" Target="../media/image12.emf"/><Relationship Id="rId4" Type="http://schemas.openxmlformats.org/officeDocument/2006/relationships/image" Target="../media/image47000.png"/><Relationship Id="rId9"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hyperlink" Target="https://www.cambridgema.gov/cdd/zoninganddevelopment/sustainablebldgs/buildingenergydisclosureordinance"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s://ocw.mit.edu/help/faq-fair-use/"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hyperlink" Target="https://tableau.mit.edu/views/Energize_MIT/Energize_MIT?%3Aembed=y&amp;%3AisGuestRedirectFromVizportal=y#1"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hyperlink" Target="https://ocw.mit.edu/help/faq-fair-use/" TargetMode="External"/><Relationship Id="rId4" Type="http://schemas.openxmlformats.org/officeDocument/2006/relationships/image" Target="../media/image43.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https://www.cnn.com/2022/12/08/us/americans-moving-to-areas-with-high-climate-risk/index.html" TargetMode="External"/><Relationship Id="rId7" Type="http://schemas.openxmlformats.org/officeDocument/2006/relationships/hyperlink" Target="https://ocw.mit.edu/help/faq-fair-use/"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redfin.com/news/climate-migration-real-estate-2021/"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miami-dade-county-sea-level-rise-strategy-draft-mdc.hub.arcgis.com/"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60.png"/><Relationship Id="rId4" Type="http://schemas.openxmlformats.org/officeDocument/2006/relationships/hyperlink" Target="https://ocw.mit.edu/help/faq-fair-us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https://ocw.mit.edu/help/faq-fair-use/" TargetMode="External"/><Relationship Id="rId5" Type="http://schemas.openxmlformats.org/officeDocument/2006/relationships/image" Target="../media/image63.pn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hyperlink" Target="https://www.nytimes.com/2021/03/02/climate/miami-sea-level-rise.html?searchResultPosition=62" TargetMode="External"/><Relationship Id="rId7"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hyperlink" Target="https://miami-dade-county-sea-level-rise-strategy-draft-mdc.hub.arcgis.com/" TargetMode="External"/><Relationship Id="rId4" Type="http://schemas.openxmlformats.org/officeDocument/2006/relationships/hyperlink" Target="https://ocw.mit.edu/help/faq-fair-us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nytimes.com/2021/09/02/climate/climate-towns-bankruptcy.html?smid=em-share" TargetMode="External"/><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hyperlink" Target="https://ocw.mit.edu/help/faq-fair-us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nytimes.com/2022/10/04/opinion/hurricane-ian-coast-rebuilding.html?searchResultPosition=18"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hyperlink" Target="https://ocw.mit.edu/help/faq-fair-us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nytimes.com/2021/12/03/climate/climate-change-infrastructure-bill.html?searchResultPosition=35"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hyperlink" Target="https://ocw.mit.edu/help/faq-fair-us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hyperlink" Target="https://ocw.mit.edu/help/faq-fair-use/" TargetMode="External"/><Relationship Id="rId5" Type="http://schemas.openxmlformats.org/officeDocument/2006/relationships/image" Target="../media/image72.png"/><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hyperlink" Target="https://www.nytimes.com/2020/08/26/climate/flooding-relocation-managed-retreat.html" TargetMode="External"/><Relationship Id="rId7"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hyperlink" Target="https://www.fema.gov/grants/mitigation/fy2020-nofo" TargetMode="External"/><Relationship Id="rId4" Type="http://schemas.openxmlformats.org/officeDocument/2006/relationships/hyperlink" Target="https://ocw.mit.edu/help/faq-fair-us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1098002"/>
            <a:ext cx="12191999" cy="2789602"/>
          </a:xfrm>
          <a:prstGeom prst="rect">
            <a:avLst/>
          </a:prstGeom>
        </p:spPr>
        <p:txBody>
          <a:bodyPr spcFirstLastPara="1" vert="horz" wrap="square" lIns="121900" tIns="121900" rIns="121900" bIns="121900" rtlCol="0" anchor="b" anchorCtr="0">
            <a:noAutofit/>
          </a:bodyPr>
          <a:lstStyle/>
          <a:p>
            <a:pPr>
              <a:spcBef>
                <a:spcPts val="0"/>
              </a:spcBef>
            </a:pPr>
            <a:r>
              <a:rPr lang="en" sz="4000" dirty="0"/>
              <a:t/>
            </a:r>
            <a:br>
              <a:rPr lang="en" sz="4000" dirty="0"/>
            </a:br>
            <a:r>
              <a:rPr lang="en" sz="4000" dirty="0"/>
              <a:t/>
            </a:r>
            <a:br>
              <a:rPr lang="en" sz="4000" dirty="0"/>
            </a:br>
            <a:r>
              <a:rPr lang="en" sz="4000" dirty="0"/>
              <a:t/>
            </a:r>
            <a:br>
              <a:rPr lang="en" sz="4000" dirty="0"/>
            </a:br>
            <a:r>
              <a:rPr lang="zh-CN" altLang="en-US" sz="4000" dirty="0"/>
              <a:t> </a:t>
            </a:r>
            <a:r>
              <a:rPr lang="en-US" altLang="zh-CN" sz="4000" dirty="0">
                <a:latin typeface="Baskerville" panose="02020502070401020303"/>
              </a:rPr>
              <a:t>SRE</a:t>
            </a:r>
            <a:r>
              <a:rPr lang="zh-CN" altLang="en-US" sz="4000" dirty="0">
                <a:latin typeface="Baskerville" panose="02020502070401020303"/>
              </a:rPr>
              <a:t> </a:t>
            </a:r>
            <a:r>
              <a:rPr lang="en-US" altLang="zh-CN" sz="4000" dirty="0">
                <a:latin typeface="Baskerville" panose="02020502070401020303"/>
              </a:rPr>
              <a:t>Econ</a:t>
            </a:r>
            <a:r>
              <a:rPr lang="zh-CN" altLang="en-US" sz="4000" dirty="0">
                <a:latin typeface="Baskerville" panose="02020502070401020303"/>
              </a:rPr>
              <a:t> </a:t>
            </a:r>
            <a:r>
              <a:rPr lang="en" sz="4000" dirty="0">
                <a:latin typeface="Baskerville" panose="02020502070401020303"/>
              </a:rPr>
              <a:t>Lecture </a:t>
            </a:r>
            <a:r>
              <a:rPr lang="en-US" altLang="zh-CN" sz="4000" dirty="0">
                <a:latin typeface="Baskerville" panose="02020502070401020303"/>
              </a:rPr>
              <a:t>8</a:t>
            </a:r>
            <a:r>
              <a:rPr lang="en" sz="5400" dirty="0"/>
              <a:t/>
            </a:r>
            <a:br>
              <a:rPr lang="en" sz="5400" dirty="0"/>
            </a:br>
            <a:r>
              <a:rPr lang="en-US" sz="6600" dirty="0"/>
              <a:t/>
            </a:r>
            <a:br>
              <a:rPr lang="en-US" sz="6600" dirty="0"/>
            </a:br>
            <a:r>
              <a:rPr lang="en-US" altLang="zh-CN" b="1" dirty="0">
                <a:solidFill>
                  <a:srgbClr val="980000"/>
                </a:solidFill>
                <a:latin typeface="Baskerville" panose="02020502070401020303"/>
              </a:rPr>
              <a:t>Policy</a:t>
            </a:r>
            <a:r>
              <a:rPr lang="zh-CN" altLang="en-US" b="1" dirty="0">
                <a:solidFill>
                  <a:srgbClr val="980000"/>
                </a:solidFill>
                <a:latin typeface="Baskerville" panose="02020502070401020303"/>
              </a:rPr>
              <a:t> </a:t>
            </a:r>
            <a:r>
              <a:rPr lang="en-US" altLang="zh-CN" b="1" dirty="0">
                <a:solidFill>
                  <a:srgbClr val="980000"/>
                </a:solidFill>
                <a:latin typeface="Baskerville" panose="02020502070401020303"/>
              </a:rPr>
              <a:t>as</a:t>
            </a:r>
            <a:r>
              <a:rPr lang="zh-CN" altLang="en-US" b="1" dirty="0">
                <a:solidFill>
                  <a:srgbClr val="980000"/>
                </a:solidFill>
                <a:latin typeface="Baskerville" panose="02020502070401020303"/>
              </a:rPr>
              <a:t> </a:t>
            </a:r>
            <a:r>
              <a:rPr lang="en-US" altLang="zh-CN" b="1" dirty="0">
                <a:solidFill>
                  <a:srgbClr val="980000"/>
                </a:solidFill>
                <a:latin typeface="Baskerville" panose="02020502070401020303"/>
              </a:rPr>
              <a:t>a</a:t>
            </a:r>
            <a:r>
              <a:rPr lang="zh-CN" altLang="en-US" b="1" dirty="0">
                <a:solidFill>
                  <a:srgbClr val="980000"/>
                </a:solidFill>
                <a:latin typeface="Baskerville" panose="02020502070401020303"/>
              </a:rPr>
              <a:t> </a:t>
            </a:r>
            <a:r>
              <a:rPr lang="en-US" altLang="zh-CN" b="1" dirty="0">
                <a:solidFill>
                  <a:srgbClr val="980000"/>
                </a:solidFill>
                <a:latin typeface="Baskerville" panose="02020502070401020303"/>
              </a:rPr>
              <a:t>Game</a:t>
            </a:r>
            <a:r>
              <a:rPr lang="zh-CN" altLang="en-US" b="1" dirty="0">
                <a:solidFill>
                  <a:srgbClr val="980000"/>
                </a:solidFill>
                <a:latin typeface="Baskerville" panose="02020502070401020303"/>
              </a:rPr>
              <a:t> </a:t>
            </a:r>
            <a:r>
              <a:rPr lang="en-US" altLang="zh-CN" b="1" dirty="0">
                <a:solidFill>
                  <a:srgbClr val="980000"/>
                </a:solidFill>
                <a:latin typeface="Baskerville" panose="02020502070401020303"/>
              </a:rPr>
              <a:t>Changer</a:t>
            </a:r>
            <a:r>
              <a:rPr lang="zh-CN" altLang="en-US" b="1" dirty="0">
                <a:solidFill>
                  <a:srgbClr val="980000"/>
                </a:solidFill>
                <a:latin typeface="Baskerville" panose="02020502070401020303"/>
              </a:rPr>
              <a:t> </a:t>
            </a:r>
            <a:r>
              <a:rPr lang="en-US" altLang="zh-CN" b="1" dirty="0">
                <a:solidFill>
                  <a:srgbClr val="980000"/>
                </a:solidFill>
                <a:latin typeface="Baskerville" panose="02020502070401020303"/>
              </a:rPr>
              <a:t>for</a:t>
            </a:r>
            <a:r>
              <a:rPr lang="zh-CN" altLang="en-US" b="1" dirty="0">
                <a:solidFill>
                  <a:srgbClr val="980000"/>
                </a:solidFill>
                <a:latin typeface="Baskerville" panose="02020502070401020303"/>
              </a:rPr>
              <a:t> </a:t>
            </a:r>
            <a:r>
              <a:rPr lang="en-US" altLang="zh-CN" b="1" dirty="0">
                <a:solidFill>
                  <a:srgbClr val="980000"/>
                </a:solidFill>
                <a:latin typeface="Baskerville" panose="02020502070401020303"/>
              </a:rPr>
              <a:t>Sustainable</a:t>
            </a:r>
            <a:r>
              <a:rPr lang="zh-CN" altLang="en-US" b="1" dirty="0">
                <a:solidFill>
                  <a:srgbClr val="980000"/>
                </a:solidFill>
                <a:latin typeface="Baskerville" panose="02020502070401020303"/>
              </a:rPr>
              <a:t> </a:t>
            </a:r>
            <a:r>
              <a:rPr lang="en-US" altLang="zh-CN" b="1" dirty="0">
                <a:solidFill>
                  <a:srgbClr val="980000"/>
                </a:solidFill>
                <a:latin typeface="Baskerville" panose="02020502070401020303"/>
              </a:rPr>
              <a:t>Real</a:t>
            </a:r>
            <a:r>
              <a:rPr lang="zh-CN" altLang="en-US" b="1" dirty="0">
                <a:solidFill>
                  <a:srgbClr val="980000"/>
                </a:solidFill>
                <a:latin typeface="Baskerville" panose="02020502070401020303"/>
              </a:rPr>
              <a:t> </a:t>
            </a:r>
            <a:r>
              <a:rPr lang="en-US" altLang="zh-CN" b="1" dirty="0">
                <a:solidFill>
                  <a:srgbClr val="980000"/>
                </a:solidFill>
                <a:latin typeface="Baskerville" panose="02020502070401020303"/>
              </a:rPr>
              <a:t>Estate</a:t>
            </a:r>
            <a:endParaRPr sz="5400" b="1" dirty="0">
              <a:solidFill>
                <a:srgbClr val="980000"/>
              </a:solidFill>
              <a:latin typeface="Baskerville" panose="02020502070401020303"/>
            </a:endParaRPr>
          </a:p>
        </p:txBody>
      </p:sp>
      <p:sp>
        <p:nvSpPr>
          <p:cNvPr id="55" name="Google Shape;55;p13"/>
          <p:cNvSpPr txBox="1">
            <a:spLocks noGrp="1"/>
          </p:cNvSpPr>
          <p:nvPr>
            <p:ph type="subTitle" idx="1"/>
          </p:nvPr>
        </p:nvSpPr>
        <p:spPr>
          <a:xfrm>
            <a:off x="415600" y="4521965"/>
            <a:ext cx="11360800" cy="1056800"/>
          </a:xfrm>
          <a:prstGeom prst="rect">
            <a:avLst/>
          </a:prstGeom>
        </p:spPr>
        <p:txBody>
          <a:bodyPr spcFirstLastPara="1" vert="horz" wrap="square" lIns="121900" tIns="121900" rIns="121900" bIns="121900" rtlCol="0" anchor="t" anchorCtr="0">
            <a:noAutofit/>
          </a:bodyPr>
          <a:lstStyle/>
          <a:p>
            <a:pPr>
              <a:spcBef>
                <a:spcPts val="0"/>
              </a:spcBef>
            </a:pPr>
            <a:r>
              <a:rPr lang="en-US" altLang="zh-CN" sz="4000" dirty="0" err="1">
                <a:latin typeface="Baskerville" panose="02020502070401020303"/>
              </a:rPr>
              <a:t>Siqi</a:t>
            </a:r>
            <a:r>
              <a:rPr lang="zh-CN" altLang="en-US" sz="4000" dirty="0">
                <a:latin typeface="Baskerville" panose="02020502070401020303"/>
              </a:rPr>
              <a:t> </a:t>
            </a:r>
            <a:r>
              <a:rPr lang="en-US" altLang="zh-CN" sz="4000" dirty="0">
                <a:latin typeface="Baskerville" panose="02020502070401020303"/>
              </a:rPr>
              <a:t>Zheng</a:t>
            </a:r>
          </a:p>
          <a:p>
            <a:pPr>
              <a:spcBef>
                <a:spcPts val="0"/>
              </a:spcBef>
            </a:pPr>
            <a:endParaRPr lang="en-US" altLang="zh-CN" sz="2667" dirty="0">
              <a:latin typeface="Baskerville" panose="02020502070401020303"/>
            </a:endParaRPr>
          </a:p>
          <a:p>
            <a:pPr>
              <a:spcBef>
                <a:spcPts val="0"/>
              </a:spcBef>
            </a:pPr>
            <a:r>
              <a:rPr lang="en-US" altLang="zh-CN" sz="2667" dirty="0">
                <a:latin typeface="Baskerville" panose="02020502070401020303"/>
              </a:rPr>
              <a:t>March</a:t>
            </a:r>
            <a:r>
              <a:rPr lang="zh-CN" altLang="en-US" sz="2667" dirty="0">
                <a:latin typeface="Baskerville" panose="02020502070401020303"/>
              </a:rPr>
              <a:t> </a:t>
            </a:r>
            <a:r>
              <a:rPr lang="en-US" altLang="zh-CN" sz="2667">
                <a:latin typeface="Baskerville" panose="02020502070401020303"/>
              </a:rPr>
              <a:t>2023</a:t>
            </a:r>
            <a:endParaRPr lang="en-US" altLang="zh-CN" sz="2667" dirty="0">
              <a:latin typeface="Baskerville" panose="02020502070401020303"/>
            </a:endParaRPr>
          </a:p>
          <a:p>
            <a:pPr>
              <a:lnSpc>
                <a:spcPct val="150000"/>
              </a:lnSpc>
              <a:spcBef>
                <a:spcPts val="0"/>
              </a:spcBef>
            </a:pPr>
            <a:r>
              <a:rPr lang="en-US" altLang="zh-CN" sz="2667" dirty="0">
                <a:latin typeface="Baskerville" panose="02020502070401020303"/>
              </a:rPr>
              <a:t>(MIT</a:t>
            </a:r>
            <a:r>
              <a:rPr lang="zh-CN" altLang="en-US" sz="2667" dirty="0">
                <a:latin typeface="Baskerville" panose="02020502070401020303"/>
              </a:rPr>
              <a:t> </a:t>
            </a:r>
            <a:r>
              <a:rPr lang="en-US" altLang="zh-CN" sz="2667" dirty="0">
                <a:latin typeface="Baskerville" panose="02020502070401020303"/>
              </a:rPr>
              <a:t>Center</a:t>
            </a:r>
            <a:r>
              <a:rPr lang="zh-CN" altLang="en-US" sz="2667" dirty="0">
                <a:latin typeface="Baskerville" panose="02020502070401020303"/>
              </a:rPr>
              <a:t> </a:t>
            </a:r>
            <a:r>
              <a:rPr lang="en-US" altLang="zh-CN" sz="2667" dirty="0">
                <a:latin typeface="Baskerville" panose="02020502070401020303"/>
              </a:rPr>
              <a:t>for</a:t>
            </a:r>
            <a:r>
              <a:rPr lang="zh-CN" altLang="en-US" sz="2667" dirty="0">
                <a:latin typeface="Baskerville" panose="02020502070401020303"/>
              </a:rPr>
              <a:t> </a:t>
            </a:r>
            <a:r>
              <a:rPr lang="en-US" altLang="zh-CN" sz="2667" dirty="0">
                <a:latin typeface="Baskerville" panose="02020502070401020303"/>
              </a:rPr>
              <a:t>Real</a:t>
            </a:r>
            <a:r>
              <a:rPr lang="zh-CN" altLang="en-US" sz="2667" dirty="0">
                <a:latin typeface="Baskerville" panose="02020502070401020303"/>
              </a:rPr>
              <a:t> </a:t>
            </a:r>
            <a:r>
              <a:rPr lang="en-US" altLang="zh-CN" sz="2667" dirty="0">
                <a:latin typeface="Baskerville" panose="02020502070401020303"/>
              </a:rPr>
              <a:t>Estate)</a:t>
            </a:r>
            <a:endParaRPr sz="2667" dirty="0">
              <a:latin typeface="Baskerville" panose="02020502070401020303"/>
            </a:endParaRPr>
          </a:p>
        </p:txBody>
      </p:sp>
    </p:spTree>
    <p:extLst>
      <p:ext uri="{BB962C8B-B14F-4D97-AF65-F5344CB8AC3E}">
        <p14:creationId xmlns:p14="http://schemas.microsoft.com/office/powerpoint/2010/main" val="3249010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32BED-9EFD-4260-B136-DD98F3EDED61}"/>
              </a:ext>
            </a:extLst>
          </p:cNvPr>
          <p:cNvSpPr txBox="1"/>
          <p:nvPr/>
        </p:nvSpPr>
        <p:spPr>
          <a:xfrm>
            <a:off x="477981" y="168008"/>
            <a:ext cx="7127272" cy="748988"/>
          </a:xfrm>
          <a:prstGeom prst="rect">
            <a:avLst/>
          </a:prstGeom>
          <a:noFill/>
        </p:spPr>
        <p:txBody>
          <a:bodyPr wrap="none" rtlCol="0">
            <a:spAutoFit/>
          </a:bodyPr>
          <a:lstStyle/>
          <a:p>
            <a:r>
              <a:rPr lang="en-US" altLang="zh-CN" sz="4267" dirty="0">
                <a:solidFill>
                  <a:srgbClr val="1B4453"/>
                </a:solidFill>
                <a:latin typeface="Eurostile" panose="020B0504020202050204" pitchFamily="34" charset="77"/>
              </a:rPr>
              <a:t>“Carrots”: </a:t>
            </a:r>
            <a:r>
              <a:rPr lang="en-US" altLang="zh-CN" sz="4267" dirty="0">
                <a:solidFill>
                  <a:srgbClr val="1B4453"/>
                </a:solidFill>
                <a:latin typeface="Eurostile" panose="020B0504020202050204" pitchFamily="34" charset="77"/>
                <a:ea typeface="+mj-ea"/>
                <a:cs typeface="+mj-cs"/>
              </a:rPr>
              <a:t>Subsidies</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for</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Green</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Buildings</a:t>
            </a:r>
            <a:endParaRPr lang="zh-CN" altLang="en-US" sz="4267" dirty="0">
              <a:solidFill>
                <a:srgbClr val="1B4453"/>
              </a:solidFill>
              <a:latin typeface="Eurostile" panose="020B0504020202050204" pitchFamily="34" charset="77"/>
              <a:ea typeface="+mj-ea"/>
              <a:cs typeface="+mj-cs"/>
            </a:endParaRPr>
          </a:p>
        </p:txBody>
      </p:sp>
      <p:sp>
        <p:nvSpPr>
          <p:cNvPr id="2" name="TextBox 1">
            <a:extLst>
              <a:ext uri="{FF2B5EF4-FFF2-40B4-BE49-F238E27FC236}">
                <a16:creationId xmlns:a16="http://schemas.microsoft.com/office/drawing/2014/main" id="{28B967F2-A2B4-4A5E-BF18-CD7B2F650681}"/>
              </a:ext>
            </a:extLst>
          </p:cNvPr>
          <p:cNvSpPr txBox="1"/>
          <p:nvPr/>
        </p:nvSpPr>
        <p:spPr>
          <a:xfrm>
            <a:off x="106058" y="1121573"/>
            <a:ext cx="11979883" cy="677108"/>
          </a:xfrm>
          <a:prstGeom prst="rect">
            <a:avLst/>
          </a:prstGeom>
          <a:noFill/>
        </p:spPr>
        <p:txBody>
          <a:bodyPr wrap="none" rtlCol="0">
            <a:spAutoFit/>
          </a:bodyPr>
          <a:lstStyle/>
          <a:p>
            <a:r>
              <a:rPr lang="en-US" altLang="zh-CN" sz="2000" dirty="0">
                <a:latin typeface="Baskerville"/>
              </a:rPr>
              <a:t>Funding opportunities for green buildings: </a:t>
            </a:r>
            <a:r>
              <a:rPr lang="en-US" altLang="zh-CN" sz="2000" dirty="0">
                <a:latin typeface="Baskerville"/>
                <a:hlinkClick r:id="rId3"/>
              </a:rPr>
              <a:t>https://archive.epa.gov/greenbuilding/web/html/funding.html#guides</a:t>
            </a:r>
            <a:endParaRPr lang="en-US" altLang="zh-CN" sz="2000" dirty="0">
              <a:latin typeface="Baskerville"/>
            </a:endParaRPr>
          </a:p>
          <a:p>
            <a:endParaRPr lang="zh-CN" altLang="en-US" dirty="0"/>
          </a:p>
        </p:txBody>
      </p:sp>
      <p:sp>
        <p:nvSpPr>
          <p:cNvPr id="6" name="TextBox 5">
            <a:extLst>
              <a:ext uri="{FF2B5EF4-FFF2-40B4-BE49-F238E27FC236}">
                <a16:creationId xmlns:a16="http://schemas.microsoft.com/office/drawing/2014/main" id="{22479BF6-6672-485A-8C6A-12ED5E981BD7}"/>
              </a:ext>
            </a:extLst>
          </p:cNvPr>
          <p:cNvSpPr txBox="1"/>
          <p:nvPr/>
        </p:nvSpPr>
        <p:spPr>
          <a:xfrm>
            <a:off x="448441" y="1591059"/>
            <a:ext cx="1744388" cy="400110"/>
          </a:xfrm>
          <a:prstGeom prst="rect">
            <a:avLst/>
          </a:prstGeom>
          <a:noFill/>
        </p:spPr>
        <p:txBody>
          <a:bodyPr wrap="none" rtlCol="0">
            <a:spAutoFit/>
          </a:bodyPr>
          <a:lstStyle/>
          <a:p>
            <a:r>
              <a:rPr lang="en-US" altLang="zh-CN" sz="2000" dirty="0">
                <a:latin typeface="Baskerville"/>
              </a:rPr>
              <a:t>Massachusetts: </a:t>
            </a:r>
            <a:endParaRPr lang="zh-CN" altLang="en-US" sz="2000" dirty="0">
              <a:latin typeface="Baskerville"/>
            </a:endParaRPr>
          </a:p>
        </p:txBody>
      </p:sp>
      <p:pic>
        <p:nvPicPr>
          <p:cNvPr id="7" name="Picture 6">
            <a:extLst>
              <a:ext uri="{FF2B5EF4-FFF2-40B4-BE49-F238E27FC236}">
                <a16:creationId xmlns:a16="http://schemas.microsoft.com/office/drawing/2014/main" id="{266E891A-BDE2-416E-BE20-B3A97F27690C}"/>
              </a:ext>
            </a:extLst>
          </p:cNvPr>
          <p:cNvPicPr>
            <a:picLocks noChangeAspect="1"/>
          </p:cNvPicPr>
          <p:nvPr/>
        </p:nvPicPr>
        <p:blipFill rotWithShape="1">
          <a:blip r:embed="rId4"/>
          <a:srcRect r="33648"/>
          <a:stretch/>
        </p:blipFill>
        <p:spPr>
          <a:xfrm>
            <a:off x="-1" y="1981657"/>
            <a:ext cx="9408023" cy="2691216"/>
          </a:xfrm>
          <a:prstGeom prst="rect">
            <a:avLst/>
          </a:prstGeom>
        </p:spPr>
      </p:pic>
      <p:sp>
        <p:nvSpPr>
          <p:cNvPr id="8" name="TextBox 7">
            <a:extLst>
              <a:ext uri="{FF2B5EF4-FFF2-40B4-BE49-F238E27FC236}">
                <a16:creationId xmlns:a16="http://schemas.microsoft.com/office/drawing/2014/main" id="{E88A92CB-8A4A-46A9-94D1-AE86200655BB}"/>
              </a:ext>
            </a:extLst>
          </p:cNvPr>
          <p:cNvSpPr txBox="1"/>
          <p:nvPr/>
        </p:nvSpPr>
        <p:spPr>
          <a:xfrm>
            <a:off x="287676" y="4480385"/>
            <a:ext cx="2876764" cy="1477328"/>
          </a:xfrm>
          <a:prstGeom prst="rect">
            <a:avLst/>
          </a:prstGeom>
          <a:noFill/>
        </p:spPr>
        <p:txBody>
          <a:bodyPr wrap="square" rtlCol="0">
            <a:spAutoFit/>
          </a:bodyPr>
          <a:lstStyle/>
          <a:p>
            <a:r>
              <a:rPr lang="en-US" altLang="zh-CN" dirty="0"/>
              <a:t>Community aggregation</a:t>
            </a:r>
            <a:endParaRPr lang="en-US" altLang="zh-CN" dirty="0">
              <a:hlinkClick r:id="rId5"/>
            </a:endParaRPr>
          </a:p>
          <a:p>
            <a:pPr marL="285750" indent="-285750">
              <a:buFont typeface="Arial" panose="020B0604020202020204" pitchFamily="34" charset="0"/>
              <a:buChar char="•"/>
            </a:pPr>
            <a:r>
              <a:rPr lang="en-US" altLang="zh-CN" dirty="0">
                <a:hlinkClick r:id="rId5"/>
              </a:rPr>
              <a:t>Solarize Massachusetts</a:t>
            </a:r>
            <a:endParaRPr lang="en-US" altLang="zh-CN" dirty="0"/>
          </a:p>
          <a:p>
            <a:pPr marL="285750" indent="-285750">
              <a:buFont typeface="Arial" panose="020B0604020202020204" pitchFamily="34" charset="0"/>
              <a:buChar char="•"/>
            </a:pPr>
            <a:r>
              <a:rPr lang="en-US" altLang="zh-CN" dirty="0">
                <a:hlinkClick r:id="rId6"/>
              </a:rPr>
              <a:t>HeatSmart Mass</a:t>
            </a:r>
            <a:endParaRPr lang="en-US" altLang="zh-CN" dirty="0"/>
          </a:p>
          <a:p>
            <a:endParaRPr lang="en-US" altLang="zh-CN" dirty="0"/>
          </a:p>
          <a:p>
            <a:endParaRPr lang="zh-CN" altLang="en-US" dirty="0"/>
          </a:p>
        </p:txBody>
      </p:sp>
      <p:sp>
        <p:nvSpPr>
          <p:cNvPr id="9" name="TextBox 8">
            <a:extLst>
              <a:ext uri="{FF2B5EF4-FFF2-40B4-BE49-F238E27FC236}">
                <a16:creationId xmlns:a16="http://schemas.microsoft.com/office/drawing/2014/main" id="{44164F45-7468-4E91-88D9-AB2EC79F9EDB}"/>
              </a:ext>
            </a:extLst>
          </p:cNvPr>
          <p:cNvSpPr txBox="1"/>
          <p:nvPr/>
        </p:nvSpPr>
        <p:spPr>
          <a:xfrm>
            <a:off x="4231241" y="4480385"/>
            <a:ext cx="3566844" cy="2031325"/>
          </a:xfrm>
          <a:prstGeom prst="rect">
            <a:avLst/>
          </a:prstGeom>
          <a:noFill/>
        </p:spPr>
        <p:txBody>
          <a:bodyPr wrap="square" rtlCol="0">
            <a:spAutoFit/>
          </a:bodyPr>
          <a:lstStyle/>
          <a:p>
            <a:r>
              <a:rPr lang="en-US" altLang="zh-CN" dirty="0"/>
              <a:t>Rebates and technical assistance for renewable energy projects</a:t>
            </a:r>
            <a:endParaRPr lang="en-US" altLang="zh-CN" dirty="0">
              <a:hlinkClick r:id="rId5"/>
            </a:endParaRPr>
          </a:p>
          <a:p>
            <a:pPr marL="285750" indent="-285750">
              <a:buFont typeface="Arial" panose="020B0604020202020204" pitchFamily="34" charset="0"/>
              <a:buChar char="•"/>
            </a:pPr>
            <a:r>
              <a:rPr lang="en-US" altLang="zh-CN" dirty="0">
                <a:hlinkClick r:id="rId7"/>
              </a:rPr>
              <a:t>Hydropower</a:t>
            </a:r>
            <a:endParaRPr lang="en-US" altLang="zh-CN" dirty="0"/>
          </a:p>
          <a:p>
            <a:pPr marL="285750" indent="-285750">
              <a:buFont typeface="Arial" panose="020B0604020202020204" pitchFamily="34" charset="0"/>
              <a:buChar char="•"/>
            </a:pPr>
            <a:r>
              <a:rPr lang="en-US" altLang="zh-CN" dirty="0">
                <a:hlinkClick r:id="rId8"/>
              </a:rPr>
              <a:t>Commonwealth Wind (CommWind) Program</a:t>
            </a:r>
            <a:endParaRPr lang="en-US" altLang="zh-CN" dirty="0"/>
          </a:p>
          <a:p>
            <a:pPr marL="285750" indent="-285750">
              <a:buFont typeface="Arial" panose="020B0604020202020204" pitchFamily="34" charset="0"/>
              <a:buChar char="•"/>
            </a:pPr>
            <a:endParaRPr lang="en-US" altLang="zh-CN" dirty="0"/>
          </a:p>
          <a:p>
            <a:endParaRPr lang="zh-CN" altLang="en-US" dirty="0"/>
          </a:p>
        </p:txBody>
      </p:sp>
      <p:pic>
        <p:nvPicPr>
          <p:cNvPr id="4" name="Picture 3">
            <a:extLst>
              <a:ext uri="{FF2B5EF4-FFF2-40B4-BE49-F238E27FC236}">
                <a16:creationId xmlns:a16="http://schemas.microsoft.com/office/drawing/2014/main" id="{2063F413-1A7E-E471-A442-D51A5B9C7BEC}"/>
              </a:ext>
            </a:extLst>
          </p:cNvPr>
          <p:cNvPicPr>
            <a:picLocks noChangeAspect="1"/>
          </p:cNvPicPr>
          <p:nvPr/>
        </p:nvPicPr>
        <p:blipFill>
          <a:blip r:embed="rId9"/>
          <a:stretch>
            <a:fillRect/>
          </a:stretch>
        </p:blipFill>
        <p:spPr>
          <a:xfrm>
            <a:off x="9483785" y="1950765"/>
            <a:ext cx="1692893" cy="3278568"/>
          </a:xfrm>
          <a:prstGeom prst="rect">
            <a:avLst/>
          </a:prstGeom>
        </p:spPr>
      </p:pic>
      <p:pic>
        <p:nvPicPr>
          <p:cNvPr id="5" name="Picture 4" descr="Inflation Reduction Act | Congressman Jim Costa">
            <a:extLst>
              <a:ext uri="{FF2B5EF4-FFF2-40B4-BE49-F238E27FC236}">
                <a16:creationId xmlns:a16="http://schemas.microsoft.com/office/drawing/2014/main" id="{1F1A944C-AAD7-A8C7-74CD-BCC77D4EC0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83784" y="5490561"/>
            <a:ext cx="2039853" cy="679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31241" y="6334780"/>
            <a:ext cx="7083991" cy="523220"/>
          </a:xfrm>
          <a:prstGeom prst="rect">
            <a:avLst/>
          </a:prstGeom>
          <a:noFill/>
        </p:spPr>
        <p:txBody>
          <a:bodyPr wrap="none" rtlCol="0">
            <a:spAutoFit/>
          </a:bodyPr>
          <a:lstStyle/>
          <a:p>
            <a:r>
              <a:rPr lang="en-US" sz="1400" dirty="0" smtClean="0">
                <a:latin typeface="Baskerville Old Face" panose="02020602080505020303" pitchFamily="18" charset="0"/>
              </a:rPr>
              <a:t>Left: © </a:t>
            </a:r>
            <a:r>
              <a:rPr lang="en-US" sz="1400" dirty="0" err="1" smtClean="0">
                <a:latin typeface="Baskerville Old Face" panose="02020602080505020303" pitchFamily="18" charset="0"/>
              </a:rPr>
              <a:t>MassCEC</a:t>
            </a:r>
            <a:r>
              <a:rPr lang="en-US" sz="1400" dirty="0" smtClean="0">
                <a:latin typeface="Baskerville Old Face" panose="02020602080505020303" pitchFamily="18" charset="0"/>
              </a:rPr>
              <a:t>; right: © </a:t>
            </a:r>
            <a:r>
              <a:rPr lang="en-US" sz="1400" dirty="0" err="1" smtClean="0">
                <a:latin typeface="Baskerville Old Face" panose="02020602080505020303" pitchFamily="18" charset="0"/>
              </a:rPr>
              <a:t>MassSave</a:t>
            </a:r>
            <a:r>
              <a:rPr lang="en-US" sz="1400" dirty="0" smtClean="0">
                <a:latin typeface="Baskerville Old Face" panose="02020602080505020303" pitchFamily="18" charset="0"/>
              </a:rPr>
              <a:t>. </a:t>
            </a:r>
            <a:r>
              <a:rPr lang="en-US" sz="1400" dirty="0">
                <a:latin typeface="Baskerville Old Face" panose="02020602080505020303" pitchFamily="18" charset="0"/>
              </a:rPr>
              <a:t>All rights reserved. This content is excluded from </a:t>
            </a:r>
            <a:endParaRPr lang="en-US" sz="1400" dirty="0" smtClean="0">
              <a:latin typeface="Baskerville Old Face" panose="02020602080505020303" pitchFamily="18" charset="0"/>
            </a:endParaRPr>
          </a:p>
          <a:p>
            <a:r>
              <a:rPr lang="en-US" sz="1400" dirty="0" smtClean="0">
                <a:latin typeface="Baskerville Old Face" panose="02020602080505020303" pitchFamily="18" charset="0"/>
              </a:rPr>
              <a:t>our </a:t>
            </a:r>
            <a:r>
              <a:rPr lang="en-US" sz="1400" dirty="0">
                <a:latin typeface="Baskerville Old Face" panose="02020602080505020303" pitchFamily="18" charset="0"/>
              </a:rPr>
              <a:t>Creative Commons license. </a:t>
            </a:r>
            <a:r>
              <a:rPr lang="en-US" sz="1400" dirty="0" smtClean="0">
                <a:latin typeface="Baskerville Old Face" panose="02020602080505020303" pitchFamily="18" charset="0"/>
              </a:rPr>
              <a:t>For </a:t>
            </a:r>
            <a:r>
              <a:rPr lang="en-US" sz="1400" dirty="0">
                <a:latin typeface="Baskerville Old Face" panose="02020602080505020303" pitchFamily="18" charset="0"/>
              </a:rPr>
              <a:t>more information, see </a:t>
            </a:r>
            <a:r>
              <a:rPr lang="en-US" sz="1400" dirty="0">
                <a:latin typeface="Baskerville Old Face" panose="02020602080505020303" pitchFamily="18" charset="0"/>
                <a:hlinkClick r:id="rId11"/>
              </a:rPr>
              <a:t>https://ocw.mit.edu/help/faq-fair-use</a:t>
            </a:r>
            <a:r>
              <a:rPr lang="en-US" sz="1400" dirty="0" smtClean="0">
                <a:latin typeface="Baskerville Old Face" panose="02020602080505020303" pitchFamily="18" charset="0"/>
                <a:hlinkClick r:id="rId11"/>
              </a:rPr>
              <a:t>/</a:t>
            </a:r>
            <a:r>
              <a:rPr lang="en-US" sz="1400" dirty="0" smtClean="0">
                <a:latin typeface="Baskerville Old Face" panose="02020602080505020303" pitchFamily="18" charset="0"/>
              </a:rPr>
              <a:t>.</a:t>
            </a:r>
            <a:endParaRPr lang="en-US" sz="1400" dirty="0">
              <a:latin typeface="Baskerville Old Face" panose="02020602080505020303" pitchFamily="18" charset="0"/>
            </a:endParaRPr>
          </a:p>
        </p:txBody>
      </p:sp>
    </p:spTree>
    <p:extLst>
      <p:ext uri="{BB962C8B-B14F-4D97-AF65-F5344CB8AC3E}">
        <p14:creationId xmlns:p14="http://schemas.microsoft.com/office/powerpoint/2010/main" val="2974936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6" name="Google Shape;137;p21">
            <a:extLst>
              <a:ext uri="{FF2B5EF4-FFF2-40B4-BE49-F238E27FC236}">
                <a16:creationId xmlns:a16="http://schemas.microsoft.com/office/drawing/2014/main" id="{9F5C976A-540F-154D-BA08-9912B6B48A7E}"/>
              </a:ext>
            </a:extLst>
          </p:cNvPr>
          <p:cNvSpPr txBox="1">
            <a:spLocks/>
          </p:cNvSpPr>
          <p:nvPr/>
        </p:nvSpPr>
        <p:spPr>
          <a:xfrm>
            <a:off x="139538" y="316183"/>
            <a:ext cx="11912923" cy="12404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267" dirty="0">
                <a:solidFill>
                  <a:srgbClr val="1B4453"/>
                </a:solidFill>
                <a:latin typeface="Eurostile" panose="020B0504020202050204" pitchFamily="34" charset="77"/>
              </a:rPr>
              <a:t>“Carrots”: Subsidies</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for</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Green</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Buildings</a:t>
            </a:r>
            <a:endParaRPr lang="zh-CN" altLang="en-US" sz="4267" dirty="0">
              <a:solidFill>
                <a:srgbClr val="1B4453"/>
              </a:solidFill>
              <a:latin typeface="Eurostile" panose="020B0504020202050204" pitchFamily="34" charset="77"/>
            </a:endParaRPr>
          </a:p>
        </p:txBody>
      </p:sp>
      <p:sp>
        <p:nvSpPr>
          <p:cNvPr id="7" name="Rectangle 6">
            <a:extLst>
              <a:ext uri="{FF2B5EF4-FFF2-40B4-BE49-F238E27FC236}">
                <a16:creationId xmlns:a16="http://schemas.microsoft.com/office/drawing/2014/main" id="{EBF7F7F2-F139-7049-97C4-716F149C8984}"/>
              </a:ext>
            </a:extLst>
          </p:cNvPr>
          <p:cNvSpPr/>
          <p:nvPr/>
        </p:nvSpPr>
        <p:spPr>
          <a:xfrm>
            <a:off x="3811694" y="1215378"/>
            <a:ext cx="7125480" cy="2892366"/>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Baskerville" panose="02020502070401020303" pitchFamily="18" charset="0"/>
              <a:ea typeface="Baskerville" panose="02020502070401020303" pitchFamily="18" charset="0"/>
            </a:endParaRPr>
          </a:p>
        </p:txBody>
      </p:sp>
      <p:grpSp>
        <p:nvGrpSpPr>
          <p:cNvPr id="8" name="Group 7">
            <a:extLst>
              <a:ext uri="{FF2B5EF4-FFF2-40B4-BE49-F238E27FC236}">
                <a16:creationId xmlns:a16="http://schemas.microsoft.com/office/drawing/2014/main" id="{4D2ACBB5-57EC-1B4C-B588-69F43AA01682}"/>
              </a:ext>
            </a:extLst>
          </p:cNvPr>
          <p:cNvGrpSpPr/>
          <p:nvPr/>
        </p:nvGrpSpPr>
        <p:grpSpPr>
          <a:xfrm>
            <a:off x="-162577" y="1493430"/>
            <a:ext cx="10560040" cy="1473121"/>
            <a:chOff x="960738" y="2140714"/>
            <a:chExt cx="7920030" cy="1104841"/>
          </a:xfrm>
        </p:grpSpPr>
        <p:sp>
          <p:nvSpPr>
            <p:cNvPr id="9" name="Google Shape;145;p21">
              <a:extLst>
                <a:ext uri="{FF2B5EF4-FFF2-40B4-BE49-F238E27FC236}">
                  <a16:creationId xmlns:a16="http://schemas.microsoft.com/office/drawing/2014/main" id="{31CEAA56-C08A-7749-8A09-A3FB388FF6F5}"/>
                </a:ext>
              </a:extLst>
            </p:cNvPr>
            <p:cNvSpPr txBox="1"/>
            <p:nvPr/>
          </p:nvSpPr>
          <p:spPr>
            <a:xfrm>
              <a:off x="6783445" y="2470345"/>
              <a:ext cx="2097323" cy="481894"/>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Refurbishment/</a:t>
              </a:r>
              <a:r>
                <a:rPr lang="en" dirty="0">
                  <a:latin typeface="Baskerville" panose="02020502070401020303" pitchFamily="18" charset="0"/>
                  <a:ea typeface="Baskerville" panose="02020502070401020303" pitchFamily="18" charset="0"/>
                </a:rPr>
                <a:t>Acquisition</a:t>
              </a:r>
              <a:endParaRPr dirty="0">
                <a:latin typeface="Baskerville" panose="02020502070401020303" pitchFamily="18" charset="0"/>
                <a:ea typeface="Baskerville" panose="02020502070401020303" pitchFamily="18" charset="0"/>
              </a:endParaRPr>
            </a:p>
          </p:txBody>
        </p:sp>
        <p:sp>
          <p:nvSpPr>
            <p:cNvPr id="10" name="Google Shape;142;p21">
              <a:extLst>
                <a:ext uri="{FF2B5EF4-FFF2-40B4-BE49-F238E27FC236}">
                  <a16:creationId xmlns:a16="http://schemas.microsoft.com/office/drawing/2014/main" id="{F03FE744-2C3E-C44D-8714-66285B88E3E4}"/>
                </a:ext>
              </a:extLst>
            </p:cNvPr>
            <p:cNvSpPr txBox="1"/>
            <p:nvPr/>
          </p:nvSpPr>
          <p:spPr>
            <a:xfrm>
              <a:off x="960738" y="2479586"/>
              <a:ext cx="1752219" cy="307331"/>
            </a:xfrm>
            <a:prstGeom prst="rect">
              <a:avLst/>
            </a:prstGeom>
            <a:noFill/>
            <a:ln>
              <a:noFill/>
              <a:prstDash val="solid"/>
            </a:ln>
          </p:spPr>
          <p:txBody>
            <a:bodyPr spcFirstLastPara="1" wrap="square" lIns="121900" tIns="121900" rIns="121900" bIns="121900" anchor="t" anchorCtr="0">
              <a:noAutofit/>
            </a:bodyPr>
            <a:lstStyle/>
            <a:p>
              <a:endParaRPr sz="2800">
                <a:latin typeface="Baskerville" panose="02020502070401020303" pitchFamily="18" charset="0"/>
                <a:ea typeface="Baskerville" panose="02020502070401020303" pitchFamily="18" charset="0"/>
              </a:endParaRPr>
            </a:p>
          </p:txBody>
        </p:sp>
        <p:sp>
          <p:nvSpPr>
            <p:cNvPr id="11" name="Google Shape;155;p21">
              <a:extLst>
                <a:ext uri="{FF2B5EF4-FFF2-40B4-BE49-F238E27FC236}">
                  <a16:creationId xmlns:a16="http://schemas.microsoft.com/office/drawing/2014/main" id="{AA3EF89B-3889-4E4A-BC02-FA2A6C94FD9D}"/>
                </a:ext>
              </a:extLst>
            </p:cNvPr>
            <p:cNvSpPr txBox="1"/>
            <p:nvPr/>
          </p:nvSpPr>
          <p:spPr>
            <a:xfrm>
              <a:off x="1333061" y="2832551"/>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Cost</a:t>
              </a:r>
              <a:endParaRPr sz="1600" dirty="0">
                <a:latin typeface="Baskerville" panose="02020502070401020303" pitchFamily="18" charset="0"/>
                <a:ea typeface="Baskerville" panose="02020502070401020303" pitchFamily="18" charset="0"/>
              </a:endParaRPr>
            </a:p>
          </p:txBody>
        </p:sp>
        <p:cxnSp>
          <p:nvCxnSpPr>
            <p:cNvPr id="12" name="Google Shape;159;p21">
              <a:extLst>
                <a:ext uri="{FF2B5EF4-FFF2-40B4-BE49-F238E27FC236}">
                  <a16:creationId xmlns:a16="http://schemas.microsoft.com/office/drawing/2014/main" id="{3A530FD8-E7AE-9448-8756-C49F2B97D67E}"/>
                </a:ext>
              </a:extLst>
            </p:cNvPr>
            <p:cNvCxnSpPr>
              <a:cxnSpLocks/>
            </p:cNvCxnSpPr>
            <p:nvPr/>
          </p:nvCxnSpPr>
          <p:spPr>
            <a:xfrm flipV="1">
              <a:off x="4480180" y="2140714"/>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3" name="Google Shape;141;p21">
              <a:extLst>
                <a:ext uri="{FF2B5EF4-FFF2-40B4-BE49-F238E27FC236}">
                  <a16:creationId xmlns:a16="http://schemas.microsoft.com/office/drawing/2014/main" id="{DE5E5AD4-B881-1649-8494-F39B8744427A}"/>
                </a:ext>
              </a:extLst>
            </p:cNvPr>
            <p:cNvCxnSpPr>
              <a:cxnSpLocks/>
            </p:cNvCxnSpPr>
            <p:nvPr/>
          </p:nvCxnSpPr>
          <p:spPr>
            <a:xfrm flipV="1">
              <a:off x="3526164" y="2786917"/>
              <a:ext cx="4735802" cy="9584"/>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14" name="Google Shape;155;p21">
              <a:extLst>
                <a:ext uri="{FF2B5EF4-FFF2-40B4-BE49-F238E27FC236}">
                  <a16:creationId xmlns:a16="http://schemas.microsoft.com/office/drawing/2014/main" id="{74BF7114-B6E7-7F42-B11A-224C8DC9617A}"/>
                </a:ext>
              </a:extLst>
            </p:cNvPr>
            <p:cNvSpPr txBox="1"/>
            <p:nvPr/>
          </p:nvSpPr>
          <p:spPr>
            <a:xfrm>
              <a:off x="1308104" y="2252940"/>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Benefit</a:t>
              </a:r>
              <a:endParaRPr sz="1600" dirty="0">
                <a:latin typeface="Baskerville" panose="02020502070401020303" pitchFamily="18" charset="0"/>
                <a:ea typeface="Baskerville" panose="02020502070401020303" pitchFamily="18" charset="0"/>
              </a:endParaRPr>
            </a:p>
          </p:txBody>
        </p:sp>
        <p:cxnSp>
          <p:nvCxnSpPr>
            <p:cNvPr id="15" name="Google Shape;141;p21">
              <a:extLst>
                <a:ext uri="{FF2B5EF4-FFF2-40B4-BE49-F238E27FC236}">
                  <a16:creationId xmlns:a16="http://schemas.microsoft.com/office/drawing/2014/main" id="{27E9E2DC-9D22-7C43-98B8-191A50EF6120}"/>
                </a:ext>
              </a:extLst>
            </p:cNvPr>
            <p:cNvCxnSpPr>
              <a:cxnSpLocks/>
              <a:stCxn id="10" idx="2"/>
            </p:cNvCxnSpPr>
            <p:nvPr/>
          </p:nvCxnSpPr>
          <p:spPr>
            <a:xfrm>
              <a:off x="1836848" y="2786917"/>
              <a:ext cx="6425120" cy="9584"/>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6" name="Google Shape;144;p21">
              <a:extLst>
                <a:ext uri="{FF2B5EF4-FFF2-40B4-BE49-F238E27FC236}">
                  <a16:creationId xmlns:a16="http://schemas.microsoft.com/office/drawing/2014/main" id="{A9E1AE70-21E5-F74E-97D3-BF885E5338EC}"/>
                </a:ext>
              </a:extLst>
            </p:cNvPr>
            <p:cNvSpPr txBox="1"/>
            <p:nvPr/>
          </p:nvSpPr>
          <p:spPr>
            <a:xfrm>
              <a:off x="4247936" y="2491488"/>
              <a:ext cx="865931" cy="345038"/>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Tenancy</a:t>
              </a:r>
              <a:endParaRPr dirty="0">
                <a:latin typeface="Baskerville" panose="02020502070401020303" pitchFamily="18" charset="0"/>
                <a:ea typeface="Baskerville" panose="02020502070401020303" pitchFamily="18" charset="0"/>
              </a:endParaRPr>
            </a:p>
          </p:txBody>
        </p:sp>
        <p:sp>
          <p:nvSpPr>
            <p:cNvPr id="17" name="Rectangle 16">
              <a:extLst>
                <a:ext uri="{FF2B5EF4-FFF2-40B4-BE49-F238E27FC236}">
                  <a16:creationId xmlns:a16="http://schemas.microsoft.com/office/drawing/2014/main" id="{01EBBF5C-FA1C-CA4A-811C-D463A79EAAF5}"/>
                </a:ext>
              </a:extLst>
            </p:cNvPr>
            <p:cNvSpPr/>
            <p:nvPr/>
          </p:nvSpPr>
          <p:spPr>
            <a:xfrm>
              <a:off x="5490227" y="2486617"/>
              <a:ext cx="1020609" cy="360192"/>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Operation</a:t>
              </a:r>
              <a:endParaRPr lang="en-US" dirty="0">
                <a:solidFill>
                  <a:schemeClr val="dk1"/>
                </a:solidFill>
                <a:latin typeface="Baskerville" panose="02020502070401020303" pitchFamily="18" charset="0"/>
                <a:ea typeface="Baskerville" panose="02020502070401020303" pitchFamily="18" charset="0"/>
              </a:endParaRPr>
            </a:p>
          </p:txBody>
        </p:sp>
        <p:cxnSp>
          <p:nvCxnSpPr>
            <p:cNvPr id="18" name="Google Shape;159;p21">
              <a:extLst>
                <a:ext uri="{FF2B5EF4-FFF2-40B4-BE49-F238E27FC236}">
                  <a16:creationId xmlns:a16="http://schemas.microsoft.com/office/drawing/2014/main" id="{9E6C1586-A29F-0547-A353-C55F0267718D}"/>
                </a:ext>
              </a:extLst>
            </p:cNvPr>
            <p:cNvCxnSpPr>
              <a:cxnSpLocks/>
            </p:cNvCxnSpPr>
            <p:nvPr/>
          </p:nvCxnSpPr>
          <p:spPr>
            <a:xfrm flipV="1">
              <a:off x="5894065" y="2859293"/>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9" name="Google Shape;159;p21">
              <a:extLst>
                <a:ext uri="{FF2B5EF4-FFF2-40B4-BE49-F238E27FC236}">
                  <a16:creationId xmlns:a16="http://schemas.microsoft.com/office/drawing/2014/main" id="{29D62884-A482-964E-A892-111504B8B271}"/>
                </a:ext>
              </a:extLst>
            </p:cNvPr>
            <p:cNvCxnSpPr>
              <a:cxnSpLocks/>
            </p:cNvCxnSpPr>
            <p:nvPr/>
          </p:nvCxnSpPr>
          <p:spPr>
            <a:xfrm flipV="1">
              <a:off x="7544436" y="2185488"/>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7CF68F8-96F4-9540-A0C1-090AD93A90CB}"/>
                    </a:ext>
                  </a:extLst>
                </p:cNvPr>
                <p:cNvSpPr/>
                <p:nvPr/>
              </p:nvSpPr>
              <p:spPr>
                <a:xfrm>
                  <a:off x="7616214" y="2845530"/>
                  <a:ext cx="764889" cy="276999"/>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𝑦𝑒𝑎𝑟</m:t>
                        </m:r>
                        <m:r>
                          <a:rPr lang="zh-CN" altLang="en-US" i="1">
                            <a:latin typeface="Cambria Math" panose="02040503050406030204" pitchFamily="18" charset="0"/>
                          </a:rPr>
                          <m:t> </m:t>
                        </m:r>
                        <m:r>
                          <a:rPr lang="en-US" altLang="zh-CN" i="1">
                            <a:latin typeface="Cambria Math" panose="02040503050406030204" pitchFamily="18" charset="0"/>
                          </a:rPr>
                          <m:t>𝑇</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20" name="Rectangle 19">
                  <a:extLst>
                    <a:ext uri="{FF2B5EF4-FFF2-40B4-BE49-F238E27FC236}">
                      <a16:creationId xmlns:a16="http://schemas.microsoft.com/office/drawing/2014/main" id="{A7CF68F8-96F4-9540-A0C1-090AD93A90CB}"/>
                    </a:ext>
                  </a:extLst>
                </p:cNvPr>
                <p:cNvSpPr>
                  <a:spLocks noRot="1" noChangeAspect="1" noMove="1" noResize="1" noEditPoints="1" noAdjustHandles="1" noChangeArrowheads="1" noChangeShapeType="1" noTextEdit="1"/>
                </p:cNvSpPr>
                <p:nvPr/>
              </p:nvSpPr>
              <p:spPr>
                <a:xfrm>
                  <a:off x="7616214" y="2845530"/>
                  <a:ext cx="764889" cy="276999"/>
                </a:xfrm>
                <a:prstGeom prst="rect">
                  <a:avLst/>
                </a:prstGeom>
                <a:blipFill>
                  <a:blip r:embed="rId4"/>
                  <a:stretch>
                    <a:fillRect b="-6557"/>
                  </a:stretch>
                </a:blipFill>
                <a:ln>
                  <a:noFill/>
                  <a:prstDash val="solid"/>
                </a:ln>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76CE67A0-0F8E-A348-A2E3-9EA08EEDD01F}"/>
                  </a:ext>
                </a:extLst>
              </p:cNvPr>
              <p:cNvSpPr/>
              <p:nvPr/>
            </p:nvSpPr>
            <p:spPr>
              <a:xfrm>
                <a:off x="6346118" y="2336846"/>
                <a:ext cx="1841042" cy="954107"/>
              </a:xfrm>
              <a:prstGeom prst="rect">
                <a:avLst/>
              </a:prstGeom>
            </p:spPr>
            <p:txBody>
              <a:bodyPr wrap="square">
                <a:spAutoFit/>
              </a:bodyPr>
              <a:lstStyle/>
              <a:p>
                <a:pPr marL="211661">
                  <a:buSzPts val="1100"/>
                </a:pPr>
                <a:r>
                  <a:rPr lang="en-US" altLang="zh-CN" sz="1400" b="1" dirty="0">
                    <a:solidFill>
                      <a:srgbClr val="0097A7"/>
                    </a:solidFill>
                    <a:latin typeface="Baskerville" panose="02020502070401020303" pitchFamily="18" charset="0"/>
                    <a:ea typeface="Baskerville" panose="02020502070401020303" pitchFamily="18" charset="0"/>
                  </a:rPr>
                  <a:t>A</a:t>
                </a:r>
                <a:r>
                  <a:rPr lang="en-US" sz="1400" b="1" dirty="0">
                    <a:solidFill>
                      <a:srgbClr val="0097A7"/>
                    </a:solidFill>
                    <a:latin typeface="Baskerville" panose="02020502070401020303" pitchFamily="18" charset="0"/>
                    <a:ea typeface="Baskerville" panose="02020502070401020303" pitchFamily="18" charset="0"/>
                  </a:rPr>
                  <a:t>ggregate operating cost </a:t>
                </a:r>
                <a:r>
                  <a:rPr lang="en-US" altLang="zh-CN" sz="1400" b="1" dirty="0">
                    <a:solidFill>
                      <a:srgbClr val="0097A7"/>
                    </a:solidFill>
                    <a:latin typeface="Baskerville" panose="02020502070401020303" pitchFamily="18" charset="0"/>
                    <a:ea typeface="Baskerville" panose="02020502070401020303" pitchFamily="18" charset="0"/>
                  </a:rPr>
                  <a:t>-14~26%</a:t>
                </a:r>
                <a:endParaRPr lang="en-US" sz="1400" b="1" dirty="0">
                  <a:solidFill>
                    <a:srgbClr val="0097A7"/>
                  </a:solidFill>
                  <a:latin typeface="Baskerville" panose="02020502070401020303" pitchFamily="18" charset="0"/>
                  <a:ea typeface="Baskerville" panose="02020502070401020303" pitchFamily="18" charset="0"/>
                </a:endParaRPr>
              </a:p>
              <a:p>
                <a:pPr marL="211661">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1</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43" name="Rectangle 42">
                <a:extLst>
                  <a:ext uri="{FF2B5EF4-FFF2-40B4-BE49-F238E27FC236}">
                    <a16:creationId xmlns:a16="http://schemas.microsoft.com/office/drawing/2014/main" id="{76CE67A0-0F8E-A348-A2E3-9EA08EEDD01F}"/>
                  </a:ext>
                </a:extLst>
              </p:cNvPr>
              <p:cNvSpPr>
                <a:spLocks noRot="1" noChangeAspect="1" noMove="1" noResize="1" noEditPoints="1" noAdjustHandles="1" noChangeArrowheads="1" noChangeShapeType="1" noTextEdit="1"/>
              </p:cNvSpPr>
              <p:nvPr/>
            </p:nvSpPr>
            <p:spPr>
              <a:xfrm>
                <a:off x="6346118" y="2336846"/>
                <a:ext cx="1841042" cy="954107"/>
              </a:xfrm>
              <a:prstGeom prst="rect">
                <a:avLst/>
              </a:prstGeom>
              <a:blipFill>
                <a:blip r:embed="rId5"/>
                <a:stretch>
                  <a:fillRect t="-637" r="-662" b="-57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7420767-4F35-914A-9D9D-F62E4CC2EB31}"/>
                  </a:ext>
                </a:extLst>
              </p:cNvPr>
              <p:cNvSpPr/>
              <p:nvPr/>
            </p:nvSpPr>
            <p:spPr>
              <a:xfrm>
                <a:off x="4476460" y="1319239"/>
                <a:ext cx="2928021" cy="738664"/>
              </a:xfrm>
              <a:prstGeom prst="rect">
                <a:avLst/>
              </a:prstGeom>
            </p:spPr>
            <p:txBody>
              <a:bodyPr wrap="square">
                <a:spAutoFit/>
              </a:bodyPr>
              <a:lstStyle/>
              <a:p>
                <a:pPr marL="211661">
                  <a:buSzPts val="1100"/>
                </a:pPr>
                <a:r>
                  <a:rPr lang="en-US" altLang="zh-CN" sz="1400" b="1" dirty="0">
                    <a:solidFill>
                      <a:srgbClr val="0097A7"/>
                    </a:solidFill>
                    <a:latin typeface="Baskerville" panose="02020502070401020303" pitchFamily="18" charset="0"/>
                    <a:ea typeface="Baskerville" panose="02020502070401020303" pitchFamily="18" charset="0"/>
                  </a:rPr>
                  <a:t>Rental</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17</a:t>
                </a:r>
                <a:r>
                  <a:rPr lang="en-US" sz="1400" b="1" dirty="0">
                    <a:solidFill>
                      <a:srgbClr val="0097A7"/>
                    </a:solidFill>
                    <a:latin typeface="Baskerville" panose="02020502070401020303" pitchFamily="18" charset="0"/>
                    <a:ea typeface="Baskerville" panose="02020502070401020303" pitchFamily="18" charset="0"/>
                  </a:rPr>
                  <a:t>%</a:t>
                </a:r>
                <a:endParaRPr lang="en-US" altLang="zh-CN" sz="1400" b="1" dirty="0">
                  <a:solidFill>
                    <a:srgbClr val="0097A7"/>
                  </a:solidFill>
                  <a:latin typeface="Baskerville" panose="02020502070401020303" pitchFamily="18" charset="0"/>
                  <a:ea typeface="Baskerville" panose="02020502070401020303" pitchFamily="18" charset="0"/>
                </a:endParaRPr>
              </a:p>
              <a:p>
                <a:pPr marL="211661">
                  <a:buSzPts val="1100"/>
                </a:pPr>
                <a:r>
                  <a:rPr lang="en-US" altLang="zh-CN" sz="1400" b="1" dirty="0">
                    <a:solidFill>
                      <a:srgbClr val="0097A7"/>
                    </a:solidFill>
                    <a:latin typeface="Baskerville" panose="02020502070401020303" pitchFamily="18" charset="0"/>
                    <a:ea typeface="Baskerville" panose="02020502070401020303" pitchFamily="18" charset="0"/>
                  </a:rPr>
                  <a:t>Occupancy</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0~23%</a:t>
                </a:r>
                <a:endParaRPr lang="en-US" sz="1400" dirty="0">
                  <a:solidFill>
                    <a:srgbClr val="0097A7"/>
                  </a:solidFill>
                  <a:latin typeface="Baskerville" panose="02020502070401020303" pitchFamily="18" charset="0"/>
                  <a:ea typeface="Baskerville" panose="02020502070401020303" pitchFamily="18" charset="0"/>
                </a:endParaRPr>
              </a:p>
              <a:p>
                <a:pPr marL="211661">
                  <a:buSzPts val="1100"/>
                </a:pPr>
                <a:r>
                  <a:rPr lang="en-US" sz="1400" dirty="0">
                    <a:latin typeface="Baskerville" panose="02020502070401020303" pitchFamily="18" charset="0"/>
                    <a:ea typeface="Baskerville" panose="02020502070401020303" pitchFamily="18" charset="0"/>
                  </a:rPr>
                  <a:t>Higher </a:t>
                </a:r>
                <a:r>
                  <a:rPr lang="en-US" altLang="zh-CN" sz="1400" dirty="0">
                    <a:latin typeface="Baskerville" panose="02020502070401020303" pitchFamily="18" charset="0"/>
                    <a:ea typeface="Baskerville" panose="02020502070401020303" pitchFamily="18" charset="0"/>
                  </a:rPr>
                  <a:t>Effective</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Rent</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𝑅</m:t>
                    </m:r>
                  </m:oMath>
                </a14:m>
                <a:endParaRPr lang="en-US" sz="1400" dirty="0">
                  <a:latin typeface="Baskerville" panose="02020502070401020303" pitchFamily="18" charset="0"/>
                  <a:ea typeface="Baskerville" panose="02020502070401020303" pitchFamily="18" charset="0"/>
                </a:endParaRPr>
              </a:p>
            </p:txBody>
          </p:sp>
        </mc:Choice>
        <mc:Fallback xmlns="">
          <p:sp>
            <p:nvSpPr>
              <p:cNvPr id="44" name="Rectangle 43">
                <a:extLst>
                  <a:ext uri="{FF2B5EF4-FFF2-40B4-BE49-F238E27FC236}">
                    <a16:creationId xmlns:a16="http://schemas.microsoft.com/office/drawing/2014/main" id="{27420767-4F35-914A-9D9D-F62E4CC2EB31}"/>
                  </a:ext>
                </a:extLst>
              </p:cNvPr>
              <p:cNvSpPr>
                <a:spLocks noRot="1" noChangeAspect="1" noMove="1" noResize="1" noEditPoints="1" noAdjustHandles="1" noChangeArrowheads="1" noChangeShapeType="1" noTextEdit="1"/>
              </p:cNvSpPr>
              <p:nvPr/>
            </p:nvSpPr>
            <p:spPr>
              <a:xfrm>
                <a:off x="4476460" y="1319239"/>
                <a:ext cx="2928021" cy="738664"/>
              </a:xfrm>
              <a:prstGeom prst="rect">
                <a:avLst/>
              </a:prstGeom>
              <a:blipFill>
                <a:blip r:embed="rId6"/>
                <a:stretch>
                  <a:fillRect t="-820" b="-73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599698E-5CE4-464A-910A-5334C23E47B5}"/>
                  </a:ext>
                </a:extLst>
              </p:cNvPr>
              <p:cNvSpPr/>
              <p:nvPr/>
            </p:nvSpPr>
            <p:spPr>
              <a:xfrm>
                <a:off x="8615687" y="1469740"/>
                <a:ext cx="2134296" cy="523220"/>
              </a:xfrm>
              <a:prstGeom prst="rect">
                <a:avLst/>
              </a:prstGeom>
            </p:spPr>
            <p:txBody>
              <a:bodyPr wrap="square">
                <a:spAutoFit/>
              </a:bodyPr>
              <a:lstStyle/>
              <a:p>
                <a:pPr marL="211661">
                  <a:buSzPts val="1100"/>
                </a:pPr>
                <a:r>
                  <a:rPr lang="en-US" altLang="zh-CN" sz="1400" b="1" dirty="0">
                    <a:solidFill>
                      <a:srgbClr val="0097A7"/>
                    </a:solidFill>
                    <a:latin typeface="Baskerville" panose="02020502070401020303" pitchFamily="18" charset="0"/>
                    <a:ea typeface="Baskerville" panose="02020502070401020303" pitchFamily="18" charset="0"/>
                  </a:rPr>
                  <a:t>Resale</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~10</a:t>
                </a:r>
                <a:r>
                  <a:rPr lang="en-US" sz="1400" b="1" dirty="0">
                    <a:solidFill>
                      <a:srgbClr val="0097A7"/>
                    </a:solidFill>
                    <a:latin typeface="Baskerville" panose="02020502070401020303" pitchFamily="18" charset="0"/>
                    <a:ea typeface="Baskerville" panose="02020502070401020303" pitchFamily="18" charset="0"/>
                  </a:rPr>
                  <a:t>%</a:t>
                </a:r>
                <a:endParaRPr lang="en-US" sz="1400" dirty="0">
                  <a:solidFill>
                    <a:srgbClr val="0097A7"/>
                  </a:solidFill>
                  <a:latin typeface="Baskerville" panose="02020502070401020303" pitchFamily="18" charset="0"/>
                  <a:ea typeface="Baskerville" panose="02020502070401020303" pitchFamily="18" charset="0"/>
                </a:endParaRPr>
              </a:p>
              <a:p>
                <a:pPr marL="211661">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depreciation</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𝑉</m:t>
                    </m:r>
                    <m:r>
                      <a:rPr lang="en-US" altLang="zh-CN" sz="1400" i="1">
                        <a:latin typeface="Cambria Math" panose="02040503050406030204" pitchFamily="18" charset="0"/>
                      </a:rPr>
                      <m:t>′</m:t>
                    </m:r>
                  </m:oMath>
                </a14:m>
                <a:endParaRPr lang="en-US" sz="1400" dirty="0">
                  <a:latin typeface="Baskerville" panose="02020502070401020303" pitchFamily="18" charset="0"/>
                  <a:ea typeface="Baskerville" panose="02020502070401020303" pitchFamily="18" charset="0"/>
                </a:endParaRPr>
              </a:p>
            </p:txBody>
          </p:sp>
        </mc:Choice>
        <mc:Fallback xmlns="">
          <p:sp>
            <p:nvSpPr>
              <p:cNvPr id="45" name="Rectangle 44">
                <a:extLst>
                  <a:ext uri="{FF2B5EF4-FFF2-40B4-BE49-F238E27FC236}">
                    <a16:creationId xmlns:a16="http://schemas.microsoft.com/office/drawing/2014/main" id="{9599698E-5CE4-464A-910A-5334C23E47B5}"/>
                  </a:ext>
                </a:extLst>
              </p:cNvPr>
              <p:cNvSpPr>
                <a:spLocks noRot="1" noChangeAspect="1" noMove="1" noResize="1" noEditPoints="1" noAdjustHandles="1" noChangeArrowheads="1" noChangeShapeType="1" noTextEdit="1"/>
              </p:cNvSpPr>
              <p:nvPr/>
            </p:nvSpPr>
            <p:spPr>
              <a:xfrm>
                <a:off x="8615687" y="1469740"/>
                <a:ext cx="2134296" cy="523220"/>
              </a:xfrm>
              <a:prstGeom prst="rect">
                <a:avLst/>
              </a:prstGeom>
              <a:blipFill>
                <a:blip r:embed="rId7"/>
                <a:stretch>
                  <a:fillRect t="-2326" b="-11628"/>
                </a:stretch>
              </a:blipFill>
            </p:spPr>
            <p:txBody>
              <a:bodyPr/>
              <a:lstStyle/>
              <a:p>
                <a:r>
                  <a:rPr lang="zh-CN" altLang="en-US">
                    <a:noFill/>
                  </a:rPr>
                  <a:t> </a:t>
                </a:r>
              </a:p>
            </p:txBody>
          </p:sp>
        </mc:Fallback>
      </mc:AlternateContent>
      <p:cxnSp>
        <p:nvCxnSpPr>
          <p:cNvPr id="50" name="Straight Connector 49">
            <a:extLst>
              <a:ext uri="{FF2B5EF4-FFF2-40B4-BE49-F238E27FC236}">
                <a16:creationId xmlns:a16="http://schemas.microsoft.com/office/drawing/2014/main" id="{C95E8A3C-97B0-8B44-A41A-8381EAEEF9E1}"/>
              </a:ext>
            </a:extLst>
          </p:cNvPr>
          <p:cNvCxnSpPr>
            <a:cxnSpLocks/>
          </p:cNvCxnSpPr>
          <p:nvPr/>
        </p:nvCxnSpPr>
        <p:spPr>
          <a:xfrm flipH="1" flipV="1">
            <a:off x="4269727" y="2733904"/>
            <a:ext cx="9732" cy="369509"/>
          </a:xfrm>
          <a:prstGeom prst="line">
            <a:avLst/>
          </a:prstGeom>
          <a:ln w="44450">
            <a:solidFill>
              <a:srgbClr val="4B747B"/>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51" name="Google Shape;143;p21">
            <a:extLst>
              <a:ext uri="{FF2B5EF4-FFF2-40B4-BE49-F238E27FC236}">
                <a16:creationId xmlns:a16="http://schemas.microsoft.com/office/drawing/2014/main" id="{ECEE2484-4D4D-BE41-BABF-AB9F36D63492}"/>
              </a:ext>
            </a:extLst>
          </p:cNvPr>
          <p:cNvSpPr txBox="1"/>
          <p:nvPr/>
        </p:nvSpPr>
        <p:spPr>
          <a:xfrm>
            <a:off x="3427649" y="3448765"/>
            <a:ext cx="2948833" cy="452749"/>
          </a:xfrm>
          <a:prstGeom prst="rect">
            <a:avLst/>
          </a:prstGeom>
          <a:noFill/>
          <a:ln>
            <a:noFill/>
            <a:prstDash val="solid"/>
          </a:ln>
        </p:spPr>
        <p:txBody>
          <a:bodyPr spcFirstLastPara="1" wrap="square" lIns="121900" tIns="121900" rIns="121900" bIns="121900" anchor="t" anchorCtr="0">
            <a:noAutofit/>
          </a:bodyPr>
          <a:lstStyle/>
          <a:p>
            <a:pPr algn="ctr"/>
            <a:r>
              <a:rPr lang="en" dirty="0">
                <a:solidFill>
                  <a:schemeClr val="accent6"/>
                </a:solidFill>
                <a:latin typeface="Baskerville" panose="02020502070401020303" pitchFamily="18" charset="0"/>
                <a:ea typeface="Baskerville" panose="02020502070401020303" pitchFamily="18" charset="0"/>
              </a:rPr>
              <a:t>Subsidies</a:t>
            </a:r>
            <a:r>
              <a:rPr lang="en-US" dirty="0">
                <a:solidFill>
                  <a:schemeClr val="accent6"/>
                </a:solidFill>
                <a:latin typeface="Baskerville" panose="02020502070401020303" pitchFamily="18" charset="0"/>
                <a:ea typeface="Baskerville" panose="02020502070401020303" pitchFamily="18" charset="0"/>
              </a:rPr>
              <a:t> for green retrofits/renewable energy</a:t>
            </a:r>
            <a:endParaRPr dirty="0">
              <a:solidFill>
                <a:schemeClr val="accent6"/>
              </a:solidFill>
              <a:latin typeface="Baskerville" panose="02020502070401020303" pitchFamily="18" charset="0"/>
              <a:ea typeface="Baskerville" panose="02020502070401020303" pitchFamily="18" charset="0"/>
            </a:endParaRPr>
          </a:p>
        </p:txBody>
      </p:sp>
      <p:sp>
        <p:nvSpPr>
          <p:cNvPr id="53" name="Google Shape;143;p21">
            <a:extLst>
              <a:ext uri="{FF2B5EF4-FFF2-40B4-BE49-F238E27FC236}">
                <a16:creationId xmlns:a16="http://schemas.microsoft.com/office/drawing/2014/main" id="{D1A97E61-798D-3749-B9FC-8B87A7CDACCD}"/>
              </a:ext>
            </a:extLst>
          </p:cNvPr>
          <p:cNvSpPr txBox="1"/>
          <p:nvPr/>
        </p:nvSpPr>
        <p:spPr>
          <a:xfrm>
            <a:off x="5094809" y="4683502"/>
            <a:ext cx="2948833" cy="452749"/>
          </a:xfrm>
          <a:prstGeom prst="rect">
            <a:avLst/>
          </a:prstGeom>
          <a:noFill/>
          <a:ln>
            <a:noFill/>
            <a:prstDash val="solid"/>
          </a:ln>
        </p:spPr>
        <p:txBody>
          <a:bodyPr spcFirstLastPara="1" wrap="square" lIns="121900" tIns="121900" rIns="121900" bIns="121900" anchor="t" anchorCtr="0">
            <a:noAutofit/>
          </a:bodyPr>
          <a:lstStyle/>
          <a:p>
            <a:pPr algn="ctr"/>
            <a:endParaRPr dirty="0">
              <a:latin typeface="Baskerville" panose="02020502070401020303" pitchFamily="18" charset="0"/>
              <a:ea typeface="Baskerville" panose="02020502070401020303" pitchFamily="18" charset="0"/>
            </a:endParaRPr>
          </a:p>
        </p:txBody>
      </p:sp>
      <p:cxnSp>
        <p:nvCxnSpPr>
          <p:cNvPr id="46" name="Google Shape;159;p21">
            <a:extLst>
              <a:ext uri="{FF2B5EF4-FFF2-40B4-BE49-F238E27FC236}">
                <a16:creationId xmlns:a16="http://schemas.microsoft.com/office/drawing/2014/main" id="{B5A11702-5C85-42FD-8401-22B8EBD450A8}"/>
              </a:ext>
            </a:extLst>
          </p:cNvPr>
          <p:cNvCxnSpPr>
            <a:cxnSpLocks/>
          </p:cNvCxnSpPr>
          <p:nvPr/>
        </p:nvCxnSpPr>
        <p:spPr>
          <a:xfrm flipV="1">
            <a:off x="4065974" y="2505057"/>
            <a:ext cx="0" cy="572449"/>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375E5814-992C-4D08-97F3-E27AB979AC0D}"/>
                  </a:ext>
                </a:extLst>
              </p:cNvPr>
              <p:cNvSpPr/>
              <p:nvPr/>
            </p:nvSpPr>
            <p:spPr>
              <a:xfrm>
                <a:off x="2339059" y="2843982"/>
                <a:ext cx="1755345" cy="584775"/>
              </a:xfrm>
              <a:prstGeom prst="rect">
                <a:avLst/>
              </a:prstGeom>
            </p:spPr>
            <p:txBody>
              <a:bodyPr wrap="square">
                <a:spAutoFit/>
              </a:bodyPr>
              <a:lstStyle/>
              <a:p>
                <a:pPr marL="211661">
                  <a:buSzPts val="1100"/>
                </a:pPr>
                <a:r>
                  <a:rPr lang="en-US" sz="1600" dirty="0">
                    <a:latin typeface="Baskerville" panose="02020502070401020303" pitchFamily="18" charset="0"/>
                    <a:ea typeface="Baskerville" panose="02020502070401020303" pitchFamily="18" charset="0"/>
                  </a:rPr>
                  <a:t>Higher Upfront Investment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57" name="Rectangle 56">
                <a:extLst>
                  <a:ext uri="{FF2B5EF4-FFF2-40B4-BE49-F238E27FC236}">
                    <a16:creationId xmlns:a16="http://schemas.microsoft.com/office/drawing/2014/main" id="{375E5814-992C-4D08-97F3-E27AB979AC0D}"/>
                  </a:ext>
                </a:extLst>
              </p:cNvPr>
              <p:cNvSpPr>
                <a:spLocks noRot="1" noChangeAspect="1" noMove="1" noResize="1" noEditPoints="1" noAdjustHandles="1" noChangeArrowheads="1" noChangeShapeType="1" noTextEdit="1"/>
              </p:cNvSpPr>
              <p:nvPr/>
            </p:nvSpPr>
            <p:spPr>
              <a:xfrm>
                <a:off x="2339059" y="2843982"/>
                <a:ext cx="1755345" cy="584775"/>
              </a:xfrm>
              <a:prstGeom prst="rect">
                <a:avLst/>
              </a:prstGeom>
              <a:blipFill>
                <a:blip r:embed="rId8"/>
                <a:stretch>
                  <a:fillRect t="-3158" b="-13684"/>
                </a:stretch>
              </a:blipFill>
            </p:spPr>
            <p:txBody>
              <a:bodyPr/>
              <a:lstStyle/>
              <a:p>
                <a:r>
                  <a:rPr lang="zh-CN" altLang="en-US">
                    <a:noFill/>
                  </a:rPr>
                  <a:t> </a:t>
                </a:r>
              </a:p>
            </p:txBody>
          </p:sp>
        </mc:Fallback>
      </mc:AlternateContent>
      <p:cxnSp>
        <p:nvCxnSpPr>
          <p:cNvPr id="60" name="Straight Arrow Connector 59">
            <a:extLst>
              <a:ext uri="{FF2B5EF4-FFF2-40B4-BE49-F238E27FC236}">
                <a16:creationId xmlns:a16="http://schemas.microsoft.com/office/drawing/2014/main" id="{405127A4-F18D-4A02-BECB-5BF475BE4EE0}"/>
              </a:ext>
            </a:extLst>
          </p:cNvPr>
          <p:cNvCxnSpPr>
            <a:cxnSpLocks/>
          </p:cNvCxnSpPr>
          <p:nvPr/>
        </p:nvCxnSpPr>
        <p:spPr>
          <a:xfrm flipH="1">
            <a:off x="4651635" y="3290953"/>
            <a:ext cx="5320646" cy="9574"/>
          </a:xfrm>
          <a:prstGeom prst="straightConnector1">
            <a:avLst/>
          </a:prstGeom>
          <a:ln w="19050">
            <a:solidFill>
              <a:schemeClr val="bg1">
                <a:lumMod val="65000"/>
              </a:schemeClr>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61" name="TextBox 60">
            <a:extLst>
              <a:ext uri="{FF2B5EF4-FFF2-40B4-BE49-F238E27FC236}">
                <a16:creationId xmlns:a16="http://schemas.microsoft.com/office/drawing/2014/main" id="{2B3820A8-E2FA-4171-8053-936D8D8387DB}"/>
              </a:ext>
            </a:extLst>
          </p:cNvPr>
          <p:cNvSpPr txBox="1"/>
          <p:nvPr/>
        </p:nvSpPr>
        <p:spPr>
          <a:xfrm>
            <a:off x="5600551" y="3344044"/>
            <a:ext cx="4379725" cy="369332"/>
          </a:xfrm>
          <a:prstGeom prst="rect">
            <a:avLst/>
          </a:prstGeom>
          <a:noFill/>
        </p:spPr>
        <p:txBody>
          <a:bodyPr wrap="none" rtlCol="0">
            <a:spAutoFit/>
          </a:bodyPr>
          <a:lstStyle/>
          <a:p>
            <a:r>
              <a:rPr lang="en-US" altLang="zh-CN" dirty="0">
                <a:latin typeface="Baskerville" panose="02020502070401020303"/>
              </a:rPr>
              <a:t>Lower discount rate </a:t>
            </a:r>
            <a:r>
              <a:rPr lang="en-US" altLang="zh-CN" dirty="0" err="1">
                <a:latin typeface="Baskerville" panose="02020502070401020303"/>
              </a:rPr>
              <a:t>i</a:t>
            </a:r>
            <a:r>
              <a:rPr lang="en-US" altLang="zh-CN" dirty="0">
                <a:latin typeface="Baskerville" panose="02020502070401020303"/>
              </a:rPr>
              <a:t> (expected rate of return)</a:t>
            </a:r>
            <a:endParaRPr lang="zh-CN" altLang="en-US" dirty="0">
              <a:latin typeface="Baskerville" panose="02020502070401020303"/>
            </a:endParaRPr>
          </a:p>
        </p:txBody>
      </p:sp>
      <p:graphicFrame>
        <p:nvGraphicFramePr>
          <p:cNvPr id="47" name="Object 15">
            <a:extLst>
              <a:ext uri="{FF2B5EF4-FFF2-40B4-BE49-F238E27FC236}">
                <a16:creationId xmlns:a16="http://schemas.microsoft.com/office/drawing/2014/main" id="{576B1BBE-178E-4CB0-B5F1-2D99EC5A908C}"/>
              </a:ext>
            </a:extLst>
          </p:cNvPr>
          <p:cNvGraphicFramePr>
            <a:graphicFrameLocks noChangeAspect="1"/>
          </p:cNvGraphicFramePr>
          <p:nvPr>
            <p:extLst>
              <p:ext uri="{D42A27DB-BD31-4B8C-83A1-F6EECF244321}">
                <p14:modId xmlns:p14="http://schemas.microsoft.com/office/powerpoint/2010/main" val="1566511185"/>
              </p:ext>
            </p:extLst>
          </p:nvPr>
        </p:nvGraphicFramePr>
        <p:xfrm>
          <a:off x="1417693" y="4678000"/>
          <a:ext cx="9917578" cy="1216751"/>
        </p:xfrm>
        <a:graphic>
          <a:graphicData uri="http://schemas.openxmlformats.org/presentationml/2006/ole">
            <mc:AlternateContent xmlns:mc="http://schemas.openxmlformats.org/markup-compatibility/2006">
              <mc:Choice xmlns:v="urn:schemas-microsoft-com:vml" Requires="v">
                <p:oleObj spid="_x0000_s1072" name="Document" r:id="rId9" imgW="9105900" imgH="1117600" progId="Word.Document.8">
                  <p:embed/>
                </p:oleObj>
              </mc:Choice>
              <mc:Fallback>
                <p:oleObj name="Document" r:id="rId9" imgW="9105900" imgH="1117600" progId="Word.Document.8">
                  <p:embed/>
                  <p:pic>
                    <p:nvPicPr>
                      <p:cNvPr id="2" name="Object 15">
                        <a:extLst>
                          <a:ext uri="{FF2B5EF4-FFF2-40B4-BE49-F238E27FC236}">
                            <a16:creationId xmlns:a16="http://schemas.microsoft.com/office/drawing/2014/main" id="{918CBB99-831B-4248-ABAD-401020B28297}"/>
                          </a:ext>
                        </a:extLst>
                      </p:cNvPr>
                      <p:cNvPicPr>
                        <a:picLocks noChangeAspect="1" noChangeArrowheads="1"/>
                      </p:cNvPicPr>
                      <p:nvPr/>
                    </p:nvPicPr>
                    <p:blipFill>
                      <a:blip r:embed="rId10"/>
                      <a:srcRect/>
                      <a:stretch>
                        <a:fillRect/>
                      </a:stretch>
                    </p:blipFill>
                    <p:spPr bwMode="auto">
                      <a:xfrm>
                        <a:off x="1417693" y="4678000"/>
                        <a:ext cx="9917578" cy="1216751"/>
                      </a:xfrm>
                      <a:prstGeom prst="rect">
                        <a:avLst/>
                      </a:prstGeom>
                      <a:noFill/>
                      <a:ln>
                        <a:noFill/>
                      </a:ln>
                    </p:spPr>
                  </p:pic>
                </p:oleObj>
              </mc:Fallback>
            </mc:AlternateContent>
          </a:graphicData>
        </a:graphic>
      </p:graphicFrame>
      <p:sp>
        <p:nvSpPr>
          <p:cNvPr id="23" name="TextBox 22">
            <a:extLst>
              <a:ext uri="{FF2B5EF4-FFF2-40B4-BE49-F238E27FC236}">
                <a16:creationId xmlns:a16="http://schemas.microsoft.com/office/drawing/2014/main" id="{D43ED43F-6D72-47A0-B312-61720E66BE7A}"/>
              </a:ext>
            </a:extLst>
          </p:cNvPr>
          <p:cNvSpPr txBox="1"/>
          <p:nvPr/>
        </p:nvSpPr>
        <p:spPr>
          <a:xfrm>
            <a:off x="2208504" y="4859367"/>
            <a:ext cx="1213794" cy="461665"/>
          </a:xfrm>
          <a:prstGeom prst="rect">
            <a:avLst/>
          </a:prstGeom>
          <a:noFill/>
        </p:spPr>
        <p:txBody>
          <a:bodyPr wrap="none" rtlCol="0">
            <a:spAutoFit/>
          </a:bodyPr>
          <a:lstStyle/>
          <a:p>
            <a:r>
              <a:rPr lang="en-US" altLang="zh-CN" sz="2400" dirty="0">
                <a:latin typeface="Baskerville" panose="02020502070401020303"/>
              </a:rPr>
              <a:t>Owners’</a:t>
            </a:r>
            <a:endParaRPr lang="zh-CN" altLang="en-US" sz="2400" dirty="0">
              <a:latin typeface="Baskerville" panose="02020502070401020303"/>
            </a:endParaRPr>
          </a:p>
        </p:txBody>
      </p:sp>
      <p:sp>
        <p:nvSpPr>
          <p:cNvPr id="52" name="Google Shape;143;p21">
            <a:extLst>
              <a:ext uri="{FF2B5EF4-FFF2-40B4-BE49-F238E27FC236}">
                <a16:creationId xmlns:a16="http://schemas.microsoft.com/office/drawing/2014/main" id="{567D23A1-B016-4458-8469-DAEAA38072F9}"/>
              </a:ext>
            </a:extLst>
          </p:cNvPr>
          <p:cNvSpPr txBox="1"/>
          <p:nvPr/>
        </p:nvSpPr>
        <p:spPr>
          <a:xfrm>
            <a:off x="2755526" y="5668376"/>
            <a:ext cx="3418917" cy="452749"/>
          </a:xfrm>
          <a:prstGeom prst="rect">
            <a:avLst/>
          </a:prstGeom>
          <a:noFill/>
          <a:ln>
            <a:noFill/>
            <a:prstDash val="solid"/>
          </a:ln>
        </p:spPr>
        <p:txBody>
          <a:bodyPr spcFirstLastPara="1" wrap="square" lIns="121900" tIns="121900" rIns="121900" bIns="121900" anchor="t" anchorCtr="0">
            <a:noAutofit/>
          </a:bodyPr>
          <a:lstStyle/>
          <a:p>
            <a:pPr algn="ctr"/>
            <a:r>
              <a:rPr lang="en-US" altLang="zh-CN" b="1" dirty="0">
                <a:solidFill>
                  <a:schemeClr val="accent6"/>
                </a:solidFill>
                <a:latin typeface="Baskerville" panose="02020502070401020303" pitchFamily="18" charset="0"/>
                <a:ea typeface="Baskerville" panose="02020502070401020303" pitchFamily="18" charset="0"/>
              </a:rPr>
              <a:t>Investment cost decrease</a:t>
            </a:r>
            <a:endParaRPr b="1" dirty="0">
              <a:solidFill>
                <a:schemeClr val="accent6"/>
              </a:solidFill>
              <a:latin typeface="Baskerville" panose="02020502070401020303" pitchFamily="18" charset="0"/>
              <a:ea typeface="Baskerville" panose="02020502070401020303" pitchFamily="18" charset="0"/>
            </a:endParaRPr>
          </a:p>
        </p:txBody>
      </p:sp>
      <p:cxnSp>
        <p:nvCxnSpPr>
          <p:cNvPr id="30" name="Straight Arrow Connector 29">
            <a:extLst>
              <a:ext uri="{FF2B5EF4-FFF2-40B4-BE49-F238E27FC236}">
                <a16:creationId xmlns:a16="http://schemas.microsoft.com/office/drawing/2014/main" id="{6E4D9238-CB36-409C-982B-6D04D27B9706}"/>
              </a:ext>
            </a:extLst>
          </p:cNvPr>
          <p:cNvCxnSpPr/>
          <p:nvPr/>
        </p:nvCxnSpPr>
        <p:spPr>
          <a:xfrm>
            <a:off x="4464985" y="5322239"/>
            <a:ext cx="0" cy="320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Google Shape;159;p21">
            <a:extLst>
              <a:ext uri="{FF2B5EF4-FFF2-40B4-BE49-F238E27FC236}">
                <a16:creationId xmlns:a16="http://schemas.microsoft.com/office/drawing/2014/main" id="{C98773A8-190E-41C1-9A36-0977670C5A4C}"/>
              </a:ext>
            </a:extLst>
          </p:cNvPr>
          <p:cNvCxnSpPr>
            <a:cxnSpLocks/>
          </p:cNvCxnSpPr>
          <p:nvPr/>
        </p:nvCxnSpPr>
        <p:spPr>
          <a:xfrm>
            <a:off x="9972281" y="3344044"/>
            <a:ext cx="0" cy="419354"/>
          </a:xfrm>
          <a:prstGeom prst="straightConnector1">
            <a:avLst/>
          </a:prstGeom>
          <a:noFill/>
          <a:ln w="19050" cap="flat" cmpd="sng">
            <a:solidFill>
              <a:srgbClr val="0097A7"/>
            </a:solidFill>
            <a:prstDash val="solid"/>
            <a:round/>
            <a:headEnd type="none" w="med" len="med"/>
            <a:tailEnd type="triangle" w="med" len="med"/>
          </a:ln>
        </p:spPr>
      </p:cxnSp>
      <p:sp>
        <p:nvSpPr>
          <p:cNvPr id="56" name="Google Shape;143;p21">
            <a:extLst>
              <a:ext uri="{FF2B5EF4-FFF2-40B4-BE49-F238E27FC236}">
                <a16:creationId xmlns:a16="http://schemas.microsoft.com/office/drawing/2014/main" id="{61C93290-3AEA-4411-A214-10F10D713831}"/>
              </a:ext>
            </a:extLst>
          </p:cNvPr>
          <p:cNvSpPr txBox="1"/>
          <p:nvPr/>
        </p:nvSpPr>
        <p:spPr>
          <a:xfrm>
            <a:off x="658531" y="1872489"/>
            <a:ext cx="2948833" cy="452749"/>
          </a:xfrm>
          <a:prstGeom prst="rect">
            <a:avLst/>
          </a:prstGeom>
          <a:noFill/>
          <a:ln>
            <a:noFill/>
            <a:prstDash val="solid"/>
          </a:ln>
        </p:spPr>
        <p:txBody>
          <a:bodyPr spcFirstLastPara="1" wrap="square" lIns="121900" tIns="121900" rIns="121900" bIns="121900" anchor="t" anchorCtr="0">
            <a:noAutofit/>
          </a:bodyPr>
          <a:lstStyle/>
          <a:p>
            <a:pPr algn="ctr"/>
            <a:r>
              <a:rPr lang="en" dirty="0">
                <a:latin typeface="Baskerville" panose="02020502070401020303" pitchFamily="18" charset="0"/>
                <a:ea typeface="Baskerville" panose="02020502070401020303" pitchFamily="18" charset="0"/>
              </a:rPr>
              <a:t>Design/Construction</a:t>
            </a:r>
            <a:endParaRPr dirty="0">
              <a:latin typeface="Baskerville" panose="02020502070401020303" pitchFamily="18" charset="0"/>
              <a:ea typeface="Baskerville" panose="02020502070401020303" pitchFamily="18" charset="0"/>
            </a:endParaRPr>
          </a:p>
        </p:txBody>
      </p:sp>
      <p:sp>
        <p:nvSpPr>
          <p:cNvPr id="34" name="Rectangle 33">
            <a:extLst>
              <a:ext uri="{FF2B5EF4-FFF2-40B4-BE49-F238E27FC236}">
                <a16:creationId xmlns:a16="http://schemas.microsoft.com/office/drawing/2014/main" id="{4D143CC0-AAC1-4BA9-81DC-B4072D693150}"/>
              </a:ext>
            </a:extLst>
          </p:cNvPr>
          <p:cNvSpPr/>
          <p:nvPr/>
        </p:nvSpPr>
        <p:spPr>
          <a:xfrm>
            <a:off x="2593585" y="2632919"/>
            <a:ext cx="1645697" cy="307777"/>
          </a:xfrm>
          <a:prstGeom prst="rect">
            <a:avLst/>
          </a:prstGeom>
        </p:spPr>
        <p:txBody>
          <a:bodyPr wrap="square">
            <a:spAutoFit/>
          </a:bodyPr>
          <a:lstStyle/>
          <a:p>
            <a:pPr marL="211656">
              <a:buSzPts val="1100"/>
            </a:pPr>
            <a:r>
              <a:rPr lang="en-US" altLang="zh-CN" sz="1400" b="1" dirty="0">
                <a:solidFill>
                  <a:srgbClr val="980000"/>
                </a:solidFill>
                <a:latin typeface="Baskerville" panose="02020502070401020303" pitchFamily="18" charset="0"/>
                <a:ea typeface="Baskerville" panose="02020502070401020303" pitchFamily="18" charset="0"/>
              </a:rPr>
              <a:t>0</a:t>
            </a:r>
            <a:r>
              <a:rPr lang="en-US" sz="1400" b="1" dirty="0">
                <a:solidFill>
                  <a:srgbClr val="980000"/>
                </a:solidFill>
                <a:latin typeface="Baskerville" panose="02020502070401020303" pitchFamily="18" charset="0"/>
                <a:ea typeface="Baskerville" panose="02020502070401020303" pitchFamily="18" charset="0"/>
              </a:rPr>
              <a:t> </a:t>
            </a:r>
            <a:r>
              <a:rPr lang="en-US" altLang="zh-CN" sz="1400" b="1" dirty="0">
                <a:solidFill>
                  <a:srgbClr val="980000"/>
                </a:solidFill>
                <a:latin typeface="Baskerville" panose="02020502070401020303" pitchFamily="18" charset="0"/>
                <a:ea typeface="Baskerville" panose="02020502070401020303" pitchFamily="18" charset="0"/>
              </a:rPr>
              <a:t>~</a:t>
            </a:r>
            <a:r>
              <a:rPr lang="en-US" sz="1400" b="1" dirty="0">
                <a:solidFill>
                  <a:srgbClr val="980000"/>
                </a:solidFill>
                <a:latin typeface="Baskerville" panose="02020502070401020303" pitchFamily="18" charset="0"/>
                <a:ea typeface="Baskerville" panose="02020502070401020303" pitchFamily="18" charset="0"/>
              </a:rPr>
              <a:t> </a:t>
            </a:r>
            <a:r>
              <a:rPr lang="en-US" altLang="zh-CN" sz="1400" b="1" dirty="0">
                <a:solidFill>
                  <a:srgbClr val="980000"/>
                </a:solidFill>
                <a:latin typeface="Baskerville" panose="02020502070401020303" pitchFamily="18" charset="0"/>
                <a:ea typeface="Baskerville" panose="02020502070401020303" pitchFamily="18" charset="0"/>
              </a:rPr>
              <a:t>43</a:t>
            </a:r>
            <a:r>
              <a:rPr lang="en-US" sz="1400" b="1" dirty="0">
                <a:solidFill>
                  <a:srgbClr val="980000"/>
                </a:solidFill>
                <a:latin typeface="Baskerville" panose="02020502070401020303" pitchFamily="18" charset="0"/>
                <a:ea typeface="Baskerville" panose="02020502070401020303" pitchFamily="18" charset="0"/>
              </a:rPr>
              <a:t>%</a:t>
            </a:r>
            <a:endParaRPr lang="en-US" sz="1400" dirty="0">
              <a:solidFill>
                <a:srgbClr val="980000"/>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53390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32BED-9EFD-4260-B136-DD98F3EDED61}"/>
              </a:ext>
            </a:extLst>
          </p:cNvPr>
          <p:cNvSpPr txBox="1"/>
          <p:nvPr/>
        </p:nvSpPr>
        <p:spPr>
          <a:xfrm>
            <a:off x="477981" y="168008"/>
            <a:ext cx="4493538" cy="748988"/>
          </a:xfrm>
          <a:prstGeom prst="rect">
            <a:avLst/>
          </a:prstGeom>
          <a:noFill/>
        </p:spPr>
        <p:txBody>
          <a:bodyPr wrap="none" rtlCol="0">
            <a:spAutoFit/>
          </a:bodyPr>
          <a:lstStyle/>
          <a:p>
            <a:r>
              <a:rPr lang="en-US" altLang="zh-CN" sz="4267" dirty="0">
                <a:solidFill>
                  <a:srgbClr val="1B4453"/>
                </a:solidFill>
                <a:latin typeface="Eurostile" panose="020B0504020202050204" pitchFamily="34" charset="77"/>
              </a:rPr>
              <a:t>“Carrots”: </a:t>
            </a:r>
            <a:r>
              <a:rPr lang="en-US" altLang="zh-CN" sz="4267" dirty="0">
                <a:solidFill>
                  <a:srgbClr val="1B4453"/>
                </a:solidFill>
                <a:latin typeface="Eurostile" panose="020B0504020202050204" pitchFamily="34" charset="77"/>
                <a:ea typeface="+mj-ea"/>
                <a:cs typeface="+mj-cs"/>
              </a:rPr>
              <a:t>Density</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Bonus</a:t>
            </a:r>
            <a:endParaRPr lang="zh-CN" altLang="en-US" sz="4267" dirty="0">
              <a:solidFill>
                <a:srgbClr val="1B4453"/>
              </a:solidFill>
              <a:latin typeface="Eurostile" panose="020B0504020202050204" pitchFamily="34" charset="77"/>
              <a:ea typeface="+mj-ea"/>
              <a:cs typeface="+mj-cs"/>
            </a:endParaRPr>
          </a:p>
        </p:txBody>
      </p:sp>
      <p:sp>
        <p:nvSpPr>
          <p:cNvPr id="6" name="TextBox 5">
            <a:extLst>
              <a:ext uri="{FF2B5EF4-FFF2-40B4-BE49-F238E27FC236}">
                <a16:creationId xmlns:a16="http://schemas.microsoft.com/office/drawing/2014/main" id="{22479BF6-6672-485A-8C6A-12ED5E981BD7}"/>
              </a:ext>
            </a:extLst>
          </p:cNvPr>
          <p:cNvSpPr txBox="1"/>
          <p:nvPr/>
        </p:nvSpPr>
        <p:spPr>
          <a:xfrm>
            <a:off x="596733" y="1094705"/>
            <a:ext cx="10998534" cy="1138773"/>
          </a:xfrm>
          <a:prstGeom prst="rect">
            <a:avLst/>
          </a:prstGeom>
          <a:noFill/>
        </p:spPr>
        <p:txBody>
          <a:bodyPr wrap="square" rtlCol="0">
            <a:spAutoFit/>
          </a:bodyPr>
          <a:lstStyle/>
          <a:p>
            <a:r>
              <a:rPr lang="en-US" altLang="zh-CN" sz="2400" dirty="0">
                <a:latin typeface="Baskerville"/>
              </a:rPr>
              <a:t>Some local governments adopt other formats of subsidy.</a:t>
            </a:r>
          </a:p>
          <a:p>
            <a:r>
              <a:rPr lang="en-US" altLang="zh-CN" sz="2400" dirty="0">
                <a:latin typeface="Baskerville"/>
              </a:rPr>
              <a:t>Arlington , VA : </a:t>
            </a:r>
            <a:r>
              <a:rPr lang="en-US" altLang="zh-CN" sz="2400" dirty="0">
                <a:latin typeface="Baskerville"/>
                <a:hlinkClick r:id="rId3"/>
              </a:rPr>
              <a:t>Green Building Incentive Program</a:t>
            </a:r>
            <a:endParaRPr lang="en-US" altLang="zh-CN" sz="2400" dirty="0">
              <a:latin typeface="Baskerville"/>
            </a:endParaRPr>
          </a:p>
          <a:p>
            <a:endParaRPr lang="zh-CN" altLang="en-US" sz="2000" dirty="0">
              <a:latin typeface="Baskerville"/>
            </a:endParaRPr>
          </a:p>
        </p:txBody>
      </p:sp>
      <p:pic>
        <p:nvPicPr>
          <p:cNvPr id="4" name="Picture 3">
            <a:extLst>
              <a:ext uri="{FF2B5EF4-FFF2-40B4-BE49-F238E27FC236}">
                <a16:creationId xmlns:a16="http://schemas.microsoft.com/office/drawing/2014/main" id="{01A2E3C9-8024-4460-8247-9D1049BD2099}"/>
              </a:ext>
            </a:extLst>
          </p:cNvPr>
          <p:cNvPicPr>
            <a:picLocks noChangeAspect="1"/>
          </p:cNvPicPr>
          <p:nvPr/>
        </p:nvPicPr>
        <p:blipFill>
          <a:blip r:embed="rId4"/>
          <a:stretch>
            <a:fillRect/>
          </a:stretch>
        </p:blipFill>
        <p:spPr>
          <a:xfrm>
            <a:off x="3048989" y="2048545"/>
            <a:ext cx="6648470" cy="3790794"/>
          </a:xfrm>
          <a:prstGeom prst="rect">
            <a:avLst/>
          </a:prstGeom>
        </p:spPr>
      </p:pic>
      <p:sp>
        <p:nvSpPr>
          <p:cNvPr id="7" name="TextBox 6">
            <a:extLst>
              <a:ext uri="{FF2B5EF4-FFF2-40B4-BE49-F238E27FC236}">
                <a16:creationId xmlns:a16="http://schemas.microsoft.com/office/drawing/2014/main" id="{09C72FEF-04C0-C443-90C7-35F0AA3FEA23}"/>
              </a:ext>
            </a:extLst>
          </p:cNvPr>
          <p:cNvSpPr txBox="1"/>
          <p:nvPr/>
        </p:nvSpPr>
        <p:spPr>
          <a:xfrm>
            <a:off x="2915619" y="5802040"/>
            <a:ext cx="6648470" cy="461665"/>
          </a:xfrm>
          <a:prstGeom prst="rect">
            <a:avLst/>
          </a:prstGeom>
          <a:noFill/>
        </p:spPr>
        <p:txBody>
          <a:bodyPr wrap="square">
            <a:spAutoFit/>
          </a:bodyPr>
          <a:lstStyle/>
          <a:p>
            <a:pPr marL="342900" indent="-342900">
              <a:buFont typeface="Arial" panose="020B0604020202020204" pitchFamily="34" charset="0"/>
              <a:buChar char="•"/>
            </a:pPr>
            <a:r>
              <a:rPr lang="en-US" altLang="zh-CN" sz="1200" dirty="0">
                <a:latin typeface="Baskerville"/>
              </a:rPr>
              <a:t>Under 2020 new updates, LEED Gold becomes the minimum level of green building certification required in order to receive </a:t>
            </a:r>
            <a:r>
              <a:rPr lang="en-US" altLang="zh-CN" sz="1200" b="1" dirty="0">
                <a:latin typeface="Baskerville"/>
              </a:rPr>
              <a:t>bonus density </a:t>
            </a:r>
            <a:r>
              <a:rPr lang="en-US" altLang="zh-CN" sz="1200" dirty="0">
                <a:latin typeface="Baskerville"/>
              </a:rPr>
              <a:t>in the program</a:t>
            </a:r>
          </a:p>
        </p:txBody>
      </p:sp>
      <p:sp>
        <p:nvSpPr>
          <p:cNvPr id="5" name="TextBox 4"/>
          <p:cNvSpPr txBox="1"/>
          <p:nvPr/>
        </p:nvSpPr>
        <p:spPr>
          <a:xfrm>
            <a:off x="3419778" y="6366806"/>
            <a:ext cx="6277681" cy="461665"/>
          </a:xfrm>
          <a:prstGeom prst="rect">
            <a:avLst/>
          </a:prstGeom>
          <a:noFill/>
        </p:spPr>
        <p:txBody>
          <a:bodyPr wrap="none" rtlCol="0">
            <a:spAutoFit/>
          </a:bodyPr>
          <a:lstStyle/>
          <a:p>
            <a:r>
              <a:rPr lang="en-US" sz="1200" dirty="0">
                <a:latin typeface="Baskerville Old Face" panose="02020602080505020303" pitchFamily="18" charset="0"/>
              </a:rPr>
              <a:t>© Arlington County, VA. All rights reserved. This content is excluded from our Creative Commons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license</a:t>
            </a:r>
            <a:r>
              <a:rPr lang="en-US" sz="1200" dirty="0">
                <a:latin typeface="Baskerville Old Face" panose="02020602080505020303" pitchFamily="18" charset="0"/>
              </a:rPr>
              <a:t>.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11858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6" name="Google Shape;137;p21">
            <a:extLst>
              <a:ext uri="{FF2B5EF4-FFF2-40B4-BE49-F238E27FC236}">
                <a16:creationId xmlns:a16="http://schemas.microsoft.com/office/drawing/2014/main" id="{9F5C976A-540F-154D-BA08-9912B6B48A7E}"/>
              </a:ext>
            </a:extLst>
          </p:cNvPr>
          <p:cNvSpPr txBox="1">
            <a:spLocks/>
          </p:cNvSpPr>
          <p:nvPr/>
        </p:nvSpPr>
        <p:spPr>
          <a:xfrm>
            <a:off x="139538" y="316183"/>
            <a:ext cx="11912923" cy="12404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267" dirty="0">
                <a:solidFill>
                  <a:srgbClr val="1B4453"/>
                </a:solidFill>
                <a:latin typeface="Eurostile" panose="020B0504020202050204" pitchFamily="34" charset="77"/>
              </a:rPr>
              <a:t>“Carrots”: Density</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Bonus</a:t>
            </a:r>
            <a:endParaRPr lang="zh-CN" altLang="en-US" sz="4267" dirty="0">
              <a:solidFill>
                <a:srgbClr val="1B4453"/>
              </a:solidFill>
              <a:latin typeface="Eurostile" panose="020B0504020202050204" pitchFamily="34" charset="77"/>
            </a:endParaRPr>
          </a:p>
        </p:txBody>
      </p:sp>
      <p:sp>
        <p:nvSpPr>
          <p:cNvPr id="7" name="Rectangle 6">
            <a:extLst>
              <a:ext uri="{FF2B5EF4-FFF2-40B4-BE49-F238E27FC236}">
                <a16:creationId xmlns:a16="http://schemas.microsoft.com/office/drawing/2014/main" id="{EBF7F7F2-F139-7049-97C4-716F149C8984}"/>
              </a:ext>
            </a:extLst>
          </p:cNvPr>
          <p:cNvSpPr/>
          <p:nvPr/>
        </p:nvSpPr>
        <p:spPr>
          <a:xfrm>
            <a:off x="1155711" y="2013304"/>
            <a:ext cx="4378542" cy="2718279"/>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Baskerville" panose="02020502070401020303" pitchFamily="18" charset="0"/>
              <a:ea typeface="Baskerville" panose="02020502070401020303" pitchFamily="18" charset="0"/>
            </a:endParaRPr>
          </a:p>
        </p:txBody>
      </p:sp>
      <p:grpSp>
        <p:nvGrpSpPr>
          <p:cNvPr id="8" name="Group 7">
            <a:extLst>
              <a:ext uri="{FF2B5EF4-FFF2-40B4-BE49-F238E27FC236}">
                <a16:creationId xmlns:a16="http://schemas.microsoft.com/office/drawing/2014/main" id="{4D2ACBB5-57EC-1B4C-B588-69F43AA01682}"/>
              </a:ext>
            </a:extLst>
          </p:cNvPr>
          <p:cNvGrpSpPr/>
          <p:nvPr/>
        </p:nvGrpSpPr>
        <p:grpSpPr>
          <a:xfrm>
            <a:off x="142986" y="2688834"/>
            <a:ext cx="11660196" cy="2039365"/>
            <a:chOff x="135621" y="2185488"/>
            <a:chExt cx="8745147" cy="1529524"/>
          </a:xfrm>
        </p:grpSpPr>
        <p:sp>
          <p:nvSpPr>
            <p:cNvPr id="9" name="Google Shape;145;p21">
              <a:extLst>
                <a:ext uri="{FF2B5EF4-FFF2-40B4-BE49-F238E27FC236}">
                  <a16:creationId xmlns:a16="http://schemas.microsoft.com/office/drawing/2014/main" id="{31CEAA56-C08A-7749-8A09-A3FB388FF6F5}"/>
                </a:ext>
              </a:extLst>
            </p:cNvPr>
            <p:cNvSpPr txBox="1"/>
            <p:nvPr/>
          </p:nvSpPr>
          <p:spPr>
            <a:xfrm>
              <a:off x="6783445" y="2443892"/>
              <a:ext cx="2097323" cy="481894"/>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Refurbishment/</a:t>
              </a:r>
              <a:r>
                <a:rPr lang="en" dirty="0">
                  <a:latin typeface="Baskerville" panose="02020502070401020303" pitchFamily="18" charset="0"/>
                  <a:ea typeface="Baskerville" panose="02020502070401020303" pitchFamily="18" charset="0"/>
                </a:rPr>
                <a:t>Acquisition</a:t>
              </a:r>
              <a:endParaRPr dirty="0">
                <a:latin typeface="Baskerville" panose="02020502070401020303" pitchFamily="18" charset="0"/>
                <a:ea typeface="Baskerville" panose="02020502070401020303" pitchFamily="18" charset="0"/>
              </a:endParaRPr>
            </a:p>
          </p:txBody>
        </p:sp>
        <p:sp>
          <p:nvSpPr>
            <p:cNvPr id="10" name="Google Shape;142;p21">
              <a:extLst>
                <a:ext uri="{FF2B5EF4-FFF2-40B4-BE49-F238E27FC236}">
                  <a16:creationId xmlns:a16="http://schemas.microsoft.com/office/drawing/2014/main" id="{F03FE744-2C3E-C44D-8714-66285B88E3E4}"/>
                </a:ext>
              </a:extLst>
            </p:cNvPr>
            <p:cNvSpPr txBox="1"/>
            <p:nvPr/>
          </p:nvSpPr>
          <p:spPr>
            <a:xfrm>
              <a:off x="960738" y="2479586"/>
              <a:ext cx="1752219" cy="307331"/>
            </a:xfrm>
            <a:prstGeom prst="rect">
              <a:avLst/>
            </a:prstGeom>
            <a:noFill/>
            <a:ln>
              <a:noFill/>
              <a:prstDash val="solid"/>
            </a:ln>
          </p:spPr>
          <p:txBody>
            <a:bodyPr spcFirstLastPara="1" wrap="square" lIns="121900" tIns="121900" rIns="121900" bIns="121900" anchor="t" anchorCtr="0">
              <a:noAutofit/>
            </a:bodyPr>
            <a:lstStyle/>
            <a:p>
              <a:endParaRPr sz="2800">
                <a:latin typeface="Baskerville" panose="02020502070401020303" pitchFamily="18" charset="0"/>
                <a:ea typeface="Baskerville" panose="02020502070401020303" pitchFamily="18" charset="0"/>
              </a:endParaRPr>
            </a:p>
          </p:txBody>
        </p:sp>
        <p:sp>
          <p:nvSpPr>
            <p:cNvPr id="11" name="Google Shape;155;p21">
              <a:extLst>
                <a:ext uri="{FF2B5EF4-FFF2-40B4-BE49-F238E27FC236}">
                  <a16:creationId xmlns:a16="http://schemas.microsoft.com/office/drawing/2014/main" id="{AA3EF89B-3889-4E4A-BC02-FA2A6C94FD9D}"/>
                </a:ext>
              </a:extLst>
            </p:cNvPr>
            <p:cNvSpPr txBox="1"/>
            <p:nvPr/>
          </p:nvSpPr>
          <p:spPr>
            <a:xfrm>
              <a:off x="135621" y="2961667"/>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Cost</a:t>
              </a:r>
              <a:endParaRPr sz="1600" dirty="0">
                <a:latin typeface="Baskerville" panose="02020502070401020303" pitchFamily="18" charset="0"/>
                <a:ea typeface="Baskerville" panose="02020502070401020303" pitchFamily="18" charset="0"/>
              </a:endParaRPr>
            </a:p>
          </p:txBody>
        </p:sp>
        <p:cxnSp>
          <p:nvCxnSpPr>
            <p:cNvPr id="12" name="Google Shape;159;p21">
              <a:extLst>
                <a:ext uri="{FF2B5EF4-FFF2-40B4-BE49-F238E27FC236}">
                  <a16:creationId xmlns:a16="http://schemas.microsoft.com/office/drawing/2014/main" id="{3A530FD8-E7AE-9448-8756-C49F2B97D67E}"/>
                </a:ext>
              </a:extLst>
            </p:cNvPr>
            <p:cNvCxnSpPr>
              <a:cxnSpLocks/>
            </p:cNvCxnSpPr>
            <p:nvPr/>
          </p:nvCxnSpPr>
          <p:spPr>
            <a:xfrm flipV="1">
              <a:off x="4480180" y="2192409"/>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3" name="Google Shape;141;p21">
              <a:extLst>
                <a:ext uri="{FF2B5EF4-FFF2-40B4-BE49-F238E27FC236}">
                  <a16:creationId xmlns:a16="http://schemas.microsoft.com/office/drawing/2014/main" id="{DE5E5AD4-B881-1649-8494-F39B8744427A}"/>
                </a:ext>
              </a:extLst>
            </p:cNvPr>
            <p:cNvCxnSpPr>
              <a:cxnSpLocks/>
            </p:cNvCxnSpPr>
            <p:nvPr/>
          </p:nvCxnSpPr>
          <p:spPr>
            <a:xfrm>
              <a:off x="841248" y="2786917"/>
              <a:ext cx="7420718" cy="0"/>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14" name="Google Shape;155;p21">
              <a:extLst>
                <a:ext uri="{FF2B5EF4-FFF2-40B4-BE49-F238E27FC236}">
                  <a16:creationId xmlns:a16="http://schemas.microsoft.com/office/drawing/2014/main" id="{74BF7114-B6E7-7F42-B11A-224C8DC9617A}"/>
                </a:ext>
              </a:extLst>
            </p:cNvPr>
            <p:cNvSpPr txBox="1"/>
            <p:nvPr/>
          </p:nvSpPr>
          <p:spPr>
            <a:xfrm>
              <a:off x="135621" y="2402333"/>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Benefit</a:t>
              </a:r>
              <a:endParaRPr sz="1600" dirty="0">
                <a:latin typeface="Baskerville" panose="02020502070401020303" pitchFamily="18" charset="0"/>
                <a:ea typeface="Baskerville" panose="02020502070401020303" pitchFamily="18" charset="0"/>
              </a:endParaRPr>
            </a:p>
          </p:txBody>
        </p:sp>
        <p:cxnSp>
          <p:nvCxnSpPr>
            <p:cNvPr id="15" name="Google Shape;141;p21">
              <a:extLst>
                <a:ext uri="{FF2B5EF4-FFF2-40B4-BE49-F238E27FC236}">
                  <a16:creationId xmlns:a16="http://schemas.microsoft.com/office/drawing/2014/main" id="{27E9E2DC-9D22-7C43-98B8-191A50EF6120}"/>
                </a:ext>
              </a:extLst>
            </p:cNvPr>
            <p:cNvCxnSpPr>
              <a:cxnSpLocks/>
            </p:cNvCxnSpPr>
            <p:nvPr/>
          </p:nvCxnSpPr>
          <p:spPr>
            <a:xfrm>
              <a:off x="841248" y="2786917"/>
              <a:ext cx="7420718" cy="9583"/>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6" name="Google Shape;144;p21">
              <a:extLst>
                <a:ext uri="{FF2B5EF4-FFF2-40B4-BE49-F238E27FC236}">
                  <a16:creationId xmlns:a16="http://schemas.microsoft.com/office/drawing/2014/main" id="{A9E1AE70-21E5-F74E-97D3-BF885E5338EC}"/>
                </a:ext>
              </a:extLst>
            </p:cNvPr>
            <p:cNvSpPr txBox="1"/>
            <p:nvPr/>
          </p:nvSpPr>
          <p:spPr>
            <a:xfrm>
              <a:off x="4247936" y="2491488"/>
              <a:ext cx="865931" cy="345038"/>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Tenancy</a:t>
              </a:r>
              <a:endParaRPr dirty="0">
                <a:latin typeface="Baskerville" panose="02020502070401020303" pitchFamily="18" charset="0"/>
                <a:ea typeface="Baskerville" panose="02020502070401020303" pitchFamily="18" charset="0"/>
              </a:endParaRPr>
            </a:p>
          </p:txBody>
        </p:sp>
        <p:sp>
          <p:nvSpPr>
            <p:cNvPr id="17" name="Rectangle 16">
              <a:extLst>
                <a:ext uri="{FF2B5EF4-FFF2-40B4-BE49-F238E27FC236}">
                  <a16:creationId xmlns:a16="http://schemas.microsoft.com/office/drawing/2014/main" id="{01EBBF5C-FA1C-CA4A-811C-D463A79EAAF5}"/>
                </a:ext>
              </a:extLst>
            </p:cNvPr>
            <p:cNvSpPr/>
            <p:nvPr/>
          </p:nvSpPr>
          <p:spPr>
            <a:xfrm>
              <a:off x="5490227" y="2486617"/>
              <a:ext cx="1020609" cy="360192"/>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Operation</a:t>
              </a:r>
              <a:endParaRPr lang="en-US" dirty="0">
                <a:solidFill>
                  <a:schemeClr val="dk1"/>
                </a:solidFill>
                <a:latin typeface="Baskerville" panose="02020502070401020303" pitchFamily="18" charset="0"/>
                <a:ea typeface="Baskerville" panose="02020502070401020303" pitchFamily="18" charset="0"/>
              </a:endParaRPr>
            </a:p>
          </p:txBody>
        </p:sp>
        <p:cxnSp>
          <p:nvCxnSpPr>
            <p:cNvPr id="18" name="Google Shape;159;p21">
              <a:extLst>
                <a:ext uri="{FF2B5EF4-FFF2-40B4-BE49-F238E27FC236}">
                  <a16:creationId xmlns:a16="http://schemas.microsoft.com/office/drawing/2014/main" id="{9E6C1586-A29F-0547-A353-C55F0267718D}"/>
                </a:ext>
              </a:extLst>
            </p:cNvPr>
            <p:cNvCxnSpPr>
              <a:cxnSpLocks/>
            </p:cNvCxnSpPr>
            <p:nvPr/>
          </p:nvCxnSpPr>
          <p:spPr>
            <a:xfrm flipV="1">
              <a:off x="5892090" y="2852467"/>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9" name="Google Shape;159;p21">
              <a:extLst>
                <a:ext uri="{FF2B5EF4-FFF2-40B4-BE49-F238E27FC236}">
                  <a16:creationId xmlns:a16="http://schemas.microsoft.com/office/drawing/2014/main" id="{29D62884-A482-964E-A892-111504B8B271}"/>
                </a:ext>
              </a:extLst>
            </p:cNvPr>
            <p:cNvCxnSpPr>
              <a:cxnSpLocks/>
            </p:cNvCxnSpPr>
            <p:nvPr/>
          </p:nvCxnSpPr>
          <p:spPr>
            <a:xfrm flipV="1">
              <a:off x="7544436" y="2185488"/>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7CF68F8-96F4-9540-A0C1-090AD93A90CB}"/>
                    </a:ext>
                  </a:extLst>
                </p:cNvPr>
                <p:cNvSpPr/>
                <p:nvPr/>
              </p:nvSpPr>
              <p:spPr>
                <a:xfrm>
                  <a:off x="7216910" y="2782782"/>
                  <a:ext cx="764889" cy="276999"/>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𝑦𝑒𝑎𝑟</m:t>
                        </m:r>
                        <m:r>
                          <a:rPr lang="zh-CN" altLang="en-US" i="1">
                            <a:latin typeface="Cambria Math" panose="02040503050406030204" pitchFamily="18" charset="0"/>
                          </a:rPr>
                          <m:t> </m:t>
                        </m:r>
                        <m:r>
                          <a:rPr lang="en-US" altLang="zh-CN" i="1">
                            <a:latin typeface="Cambria Math" panose="02040503050406030204" pitchFamily="18" charset="0"/>
                          </a:rPr>
                          <m:t>𝑇</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20" name="Rectangle 19">
                  <a:extLst>
                    <a:ext uri="{FF2B5EF4-FFF2-40B4-BE49-F238E27FC236}">
                      <a16:creationId xmlns:a16="http://schemas.microsoft.com/office/drawing/2014/main" id="{A7CF68F8-96F4-9540-A0C1-090AD93A90CB}"/>
                    </a:ext>
                  </a:extLst>
                </p:cNvPr>
                <p:cNvSpPr>
                  <a:spLocks noRot="1" noChangeAspect="1" noMove="1" noResize="1" noEditPoints="1" noAdjustHandles="1" noChangeArrowheads="1" noChangeShapeType="1" noTextEdit="1"/>
                </p:cNvSpPr>
                <p:nvPr/>
              </p:nvSpPr>
              <p:spPr>
                <a:xfrm>
                  <a:off x="7216910" y="2782782"/>
                  <a:ext cx="764889" cy="276999"/>
                </a:xfrm>
                <a:prstGeom prst="rect">
                  <a:avLst/>
                </a:prstGeom>
                <a:blipFill>
                  <a:blip r:embed="rId3"/>
                  <a:stretch>
                    <a:fillRect b="-16667"/>
                  </a:stretch>
                </a:blipFill>
                <a:ln>
                  <a:noFill/>
                  <a:prstDash val="solid"/>
                </a:ln>
              </p:spPr>
              <p:txBody>
                <a:bodyPr/>
                <a:lstStyle/>
                <a:p>
                  <a:r>
                    <a:rPr lang="en-US">
                      <a:noFill/>
                    </a:rPr>
                    <a:t> </a:t>
                  </a:r>
                </a:p>
              </p:txBody>
            </p:sp>
          </mc:Fallback>
        </mc:AlternateContent>
        <p:sp>
          <p:nvSpPr>
            <p:cNvPr id="21" name="Google Shape;143;p21">
              <a:extLst>
                <a:ext uri="{FF2B5EF4-FFF2-40B4-BE49-F238E27FC236}">
                  <a16:creationId xmlns:a16="http://schemas.microsoft.com/office/drawing/2014/main" id="{F4C02F1C-ADAA-514C-9F04-76F6E1143211}"/>
                </a:ext>
              </a:extLst>
            </p:cNvPr>
            <p:cNvSpPr txBox="1"/>
            <p:nvPr/>
          </p:nvSpPr>
          <p:spPr>
            <a:xfrm>
              <a:off x="772284" y="2492440"/>
              <a:ext cx="2211625" cy="339562"/>
            </a:xfrm>
            <a:prstGeom prst="rect">
              <a:avLst/>
            </a:prstGeom>
            <a:noFill/>
            <a:ln>
              <a:noFill/>
              <a:prstDash val="solid"/>
            </a:ln>
          </p:spPr>
          <p:txBody>
            <a:bodyPr spcFirstLastPara="1" wrap="square" lIns="121900" tIns="121900" rIns="121900" bIns="121900" anchor="t" anchorCtr="0">
              <a:noAutofit/>
            </a:bodyPr>
            <a:lstStyle/>
            <a:p>
              <a:pPr algn="ctr"/>
              <a:r>
                <a:rPr lang="en" dirty="0">
                  <a:latin typeface="Baskerville" panose="02020502070401020303" pitchFamily="18" charset="0"/>
                  <a:ea typeface="Baskerville" panose="02020502070401020303" pitchFamily="18" charset="0"/>
                </a:rPr>
                <a:t>Design/Construction</a:t>
              </a:r>
              <a:endParaRPr dirty="0">
                <a:latin typeface="Baskerville" panose="02020502070401020303" pitchFamily="18" charset="0"/>
                <a:ea typeface="Baskerville" panose="02020502070401020303" pitchFamily="18" charset="0"/>
              </a:endParaRPr>
            </a:p>
          </p:txBody>
        </p:sp>
        <p:cxnSp>
          <p:nvCxnSpPr>
            <p:cNvPr id="25" name="Google Shape;159;p21">
              <a:extLst>
                <a:ext uri="{FF2B5EF4-FFF2-40B4-BE49-F238E27FC236}">
                  <a16:creationId xmlns:a16="http://schemas.microsoft.com/office/drawing/2014/main" id="{005D5609-6223-8B4D-9060-6135607F086B}"/>
                </a:ext>
              </a:extLst>
            </p:cNvPr>
            <p:cNvCxnSpPr>
              <a:cxnSpLocks/>
            </p:cNvCxnSpPr>
            <p:nvPr/>
          </p:nvCxnSpPr>
          <p:spPr>
            <a:xfrm flipV="1">
              <a:off x="1782801" y="2840489"/>
              <a:ext cx="0" cy="429337"/>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5ED09C01-CE36-5246-8B6A-93A2068DB66D}"/>
                    </a:ext>
                  </a:extLst>
                </p:cNvPr>
                <p:cNvSpPr/>
                <p:nvPr/>
              </p:nvSpPr>
              <p:spPr>
                <a:xfrm>
                  <a:off x="1605462" y="3045598"/>
                  <a:ext cx="1888146" cy="669414"/>
                </a:xfrm>
                <a:prstGeom prst="rect">
                  <a:avLst/>
                </a:prstGeom>
                <a:ln>
                  <a:noFill/>
                  <a:prstDash val="solid"/>
                </a:ln>
              </p:spPr>
              <p:txBody>
                <a:bodyPr wrap="square">
                  <a:spAutoFit/>
                </a:bodyPr>
                <a:lstStyle/>
                <a:p>
                  <a:pPr marL="211661">
                    <a:buSzPts val="1100"/>
                  </a:pPr>
                  <a:r>
                    <a:rPr lang="en-US" altLang="zh-CN" sz="2000" b="1" dirty="0">
                      <a:solidFill>
                        <a:srgbClr val="993333"/>
                      </a:solidFill>
                      <a:latin typeface="Baskerville" panose="02020502070401020303" pitchFamily="18" charset="0"/>
                      <a:ea typeface="Baskerville" panose="02020502070401020303" pitchFamily="18" charset="0"/>
                    </a:rPr>
                    <a:t>0</a:t>
                  </a:r>
                  <a:r>
                    <a:rPr lang="en-US" sz="2000" b="1" dirty="0">
                      <a:solidFill>
                        <a:srgbClr val="993333"/>
                      </a:solidFill>
                      <a:latin typeface="Baskerville" panose="02020502070401020303" pitchFamily="18" charset="0"/>
                      <a:ea typeface="Baskerville" panose="02020502070401020303" pitchFamily="18" charset="0"/>
                    </a:rPr>
                    <a:t> </a:t>
                  </a:r>
                  <a:r>
                    <a:rPr lang="en-US" altLang="zh-CN" sz="2000" b="1" dirty="0">
                      <a:solidFill>
                        <a:srgbClr val="993333"/>
                      </a:solidFill>
                      <a:latin typeface="Baskerville" panose="02020502070401020303" pitchFamily="18" charset="0"/>
                      <a:ea typeface="Baskerville" panose="02020502070401020303" pitchFamily="18" charset="0"/>
                    </a:rPr>
                    <a:t>~</a:t>
                  </a:r>
                  <a:r>
                    <a:rPr lang="en-US" sz="2000" b="1" dirty="0">
                      <a:solidFill>
                        <a:srgbClr val="993333"/>
                      </a:solidFill>
                      <a:latin typeface="Baskerville" panose="02020502070401020303" pitchFamily="18" charset="0"/>
                      <a:ea typeface="Baskerville" panose="02020502070401020303" pitchFamily="18" charset="0"/>
                    </a:rPr>
                    <a:t> 12.5%</a:t>
                  </a:r>
                  <a:endParaRPr lang="en-US" sz="1200" b="1" dirty="0">
                    <a:solidFill>
                      <a:srgbClr val="993333"/>
                    </a:solidFill>
                    <a:latin typeface="Baskerville" panose="02020502070401020303" pitchFamily="18" charset="0"/>
                    <a:ea typeface="Baskerville" panose="02020502070401020303" pitchFamily="18" charset="0"/>
                  </a:endParaRPr>
                </a:p>
                <a:p>
                  <a:pPr marL="211661">
                    <a:buSzPts val="1100"/>
                  </a:pPr>
                  <a:r>
                    <a:rPr lang="en-US" sz="1600" dirty="0">
                      <a:latin typeface="Baskerville" panose="02020502070401020303" pitchFamily="18" charset="0"/>
                      <a:ea typeface="Baskerville" panose="02020502070401020303" pitchFamily="18" charset="0"/>
                    </a:rPr>
                    <a:t>Higher Upfront cost</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𝐶</m:t>
                      </m:r>
                    </m:oMath>
                  </a14:m>
                  <a:endParaRPr lang="en-US" altLang="zh-CN" sz="1600" dirty="0">
                    <a:latin typeface="Baskerville" panose="02020502070401020303" pitchFamily="18" charset="0"/>
                    <a:ea typeface="Baskerville" panose="02020502070401020303" pitchFamily="18" charset="0"/>
                  </a:endParaRPr>
                </a:p>
                <a:p>
                  <a:pPr marL="211661">
                    <a:buSzPts val="1100"/>
                  </a:pPr>
                  <a:endParaRPr lang="en-US" sz="1600" dirty="0">
                    <a:latin typeface="Baskerville" panose="02020502070401020303" pitchFamily="18" charset="0"/>
                    <a:ea typeface="Baskerville" panose="02020502070401020303" pitchFamily="18" charset="0"/>
                  </a:endParaRPr>
                </a:p>
              </p:txBody>
            </p:sp>
          </mc:Choice>
          <mc:Fallback xmlns="">
            <p:sp>
              <p:nvSpPr>
                <p:cNvPr id="26" name="Rectangle 25">
                  <a:extLst>
                    <a:ext uri="{FF2B5EF4-FFF2-40B4-BE49-F238E27FC236}">
                      <a16:creationId xmlns:a16="http://schemas.microsoft.com/office/drawing/2014/main" id="{5ED09C01-CE36-5246-8B6A-93A2068DB66D}"/>
                    </a:ext>
                  </a:extLst>
                </p:cNvPr>
                <p:cNvSpPr>
                  <a:spLocks noRot="1" noChangeAspect="1" noMove="1" noResize="1" noEditPoints="1" noAdjustHandles="1" noChangeArrowheads="1" noChangeShapeType="1" noTextEdit="1"/>
                </p:cNvSpPr>
                <p:nvPr/>
              </p:nvSpPr>
              <p:spPr>
                <a:xfrm>
                  <a:off x="1605462" y="3045598"/>
                  <a:ext cx="1888146" cy="669414"/>
                </a:xfrm>
                <a:prstGeom prst="rect">
                  <a:avLst/>
                </a:prstGeom>
                <a:blipFill>
                  <a:blip r:embed="rId4"/>
                  <a:stretch>
                    <a:fillRect t="-3401"/>
                  </a:stretch>
                </a:blipFill>
                <a:ln>
                  <a:noFill/>
                  <a:prstDash val="solid"/>
                </a:ln>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5232CE3-1E4F-C744-B7C5-FA5A9AAB9472}"/>
                  </a:ext>
                </a:extLst>
              </p:cNvPr>
              <p:cNvSpPr/>
              <p:nvPr/>
            </p:nvSpPr>
            <p:spPr>
              <a:xfrm>
                <a:off x="3996495" y="2164604"/>
                <a:ext cx="1645697" cy="861774"/>
              </a:xfrm>
              <a:prstGeom prst="rect">
                <a:avLst/>
              </a:prstGeom>
            </p:spPr>
            <p:txBody>
              <a:bodyPr wrap="square">
                <a:spAutoFit/>
              </a:bodyPr>
              <a:lstStyle/>
              <a:p>
                <a:pPr marL="211661">
                  <a:buSzPts val="1100"/>
                </a:pPr>
                <a:r>
                  <a:rPr lang="en-US" altLang="zh-CN" b="1" dirty="0">
                    <a:solidFill>
                      <a:srgbClr val="0097A7"/>
                    </a:solidFill>
                    <a:latin typeface="Baskerville" panose="02020502070401020303" pitchFamily="18" charset="0"/>
                    <a:ea typeface="Baskerville" panose="02020502070401020303" pitchFamily="18" charset="0"/>
                  </a:rPr>
                  <a:t>0</a:t>
                </a:r>
                <a:r>
                  <a:rPr lang="en-US" b="1" dirty="0">
                    <a:solidFill>
                      <a:srgbClr val="0097A7"/>
                    </a:solidFill>
                    <a:latin typeface="Baskerville" panose="02020502070401020303" pitchFamily="18" charset="0"/>
                    <a:ea typeface="Baskerville" panose="02020502070401020303" pitchFamily="18" charset="0"/>
                  </a:rPr>
                  <a:t> </a:t>
                </a:r>
                <a:r>
                  <a:rPr lang="en-US" altLang="zh-CN" b="1" dirty="0">
                    <a:solidFill>
                      <a:srgbClr val="0097A7"/>
                    </a:solidFill>
                    <a:latin typeface="Baskerville" panose="02020502070401020303" pitchFamily="18" charset="0"/>
                    <a:ea typeface="Baskerville" panose="02020502070401020303" pitchFamily="18" charset="0"/>
                  </a:rPr>
                  <a:t>~</a:t>
                </a:r>
                <a:r>
                  <a:rPr lang="en-US" b="1" dirty="0">
                    <a:solidFill>
                      <a:srgbClr val="0097A7"/>
                    </a:solidFill>
                    <a:latin typeface="Baskerville" panose="02020502070401020303" pitchFamily="18" charset="0"/>
                    <a:ea typeface="Baskerville" panose="02020502070401020303" pitchFamily="18" charset="0"/>
                  </a:rPr>
                  <a:t> </a:t>
                </a:r>
                <a:r>
                  <a:rPr lang="en-US" altLang="zh-CN" b="1" dirty="0">
                    <a:solidFill>
                      <a:srgbClr val="0097A7"/>
                    </a:solidFill>
                    <a:latin typeface="Baskerville" panose="02020502070401020303" pitchFamily="18" charset="0"/>
                    <a:ea typeface="Baskerville" panose="02020502070401020303" pitchFamily="18" charset="0"/>
                  </a:rPr>
                  <a:t>43</a:t>
                </a:r>
                <a:r>
                  <a:rPr lang="en-US" b="1" dirty="0">
                    <a:solidFill>
                      <a:srgbClr val="0097A7"/>
                    </a:solidFill>
                    <a:latin typeface="Baskerville" panose="02020502070401020303" pitchFamily="18" charset="0"/>
                    <a:ea typeface="Baskerville" panose="02020502070401020303" pitchFamily="18" charset="0"/>
                  </a:rPr>
                  <a:t>%</a:t>
                </a:r>
                <a:endParaRPr lang="en-US" dirty="0">
                  <a:solidFill>
                    <a:srgbClr val="0097A7"/>
                  </a:solidFill>
                  <a:latin typeface="Baskerville" panose="02020502070401020303" pitchFamily="18" charset="0"/>
                  <a:ea typeface="Baskerville" panose="02020502070401020303" pitchFamily="18" charset="0"/>
                </a:endParaRPr>
              </a:p>
              <a:p>
                <a:pPr marL="211661">
                  <a:buSzPts val="1100"/>
                </a:pPr>
                <a:r>
                  <a:rPr lang="en-US" sz="1600" dirty="0">
                    <a:latin typeface="Baskerville" panose="02020502070401020303" pitchFamily="18" charset="0"/>
                    <a:ea typeface="Baskerville" panose="02020502070401020303" pitchFamily="18" charset="0"/>
                  </a:rPr>
                  <a:t>Higher </a:t>
                </a:r>
                <a:r>
                  <a:rPr lang="en-US" altLang="zh-CN" sz="1600" dirty="0">
                    <a:latin typeface="Baskerville" panose="02020502070401020303" pitchFamily="18" charset="0"/>
                    <a:ea typeface="Baskerville" panose="02020502070401020303" pitchFamily="18" charset="0"/>
                  </a:rPr>
                  <a:t>Sale</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Price</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27" name="Rectangle 26">
                <a:extLst>
                  <a:ext uri="{FF2B5EF4-FFF2-40B4-BE49-F238E27FC236}">
                    <a16:creationId xmlns:a16="http://schemas.microsoft.com/office/drawing/2014/main" id="{15232CE3-1E4F-C744-B7C5-FA5A9AAB9472}"/>
                  </a:ext>
                </a:extLst>
              </p:cNvPr>
              <p:cNvSpPr>
                <a:spLocks noRot="1" noChangeAspect="1" noMove="1" noResize="1" noEditPoints="1" noAdjustHandles="1" noChangeArrowheads="1" noChangeShapeType="1" noTextEdit="1"/>
              </p:cNvSpPr>
              <p:nvPr/>
            </p:nvSpPr>
            <p:spPr>
              <a:xfrm>
                <a:off x="3996495" y="2164604"/>
                <a:ext cx="1645697" cy="861774"/>
              </a:xfrm>
              <a:prstGeom prst="rect">
                <a:avLst/>
              </a:prstGeom>
              <a:blipFill>
                <a:blip r:embed="rId5"/>
                <a:stretch>
                  <a:fillRect t="-2837" b="-8511"/>
                </a:stretch>
              </a:blipFill>
            </p:spPr>
            <p:txBody>
              <a:bodyPr/>
              <a:lstStyle/>
              <a:p>
                <a:r>
                  <a:rPr lang="zh-CN" altLang="en-US">
                    <a:noFill/>
                  </a:rPr>
                  <a:t> </a:t>
                </a:r>
              </a:p>
            </p:txBody>
          </p:sp>
        </mc:Fallback>
      </mc:AlternateContent>
      <p:sp>
        <p:nvSpPr>
          <p:cNvPr id="28" name="Google Shape;143;p21">
            <a:extLst>
              <a:ext uri="{FF2B5EF4-FFF2-40B4-BE49-F238E27FC236}">
                <a16:creationId xmlns:a16="http://schemas.microsoft.com/office/drawing/2014/main" id="{D7818347-7922-A346-A2E0-269FDEE2931C}"/>
              </a:ext>
            </a:extLst>
          </p:cNvPr>
          <p:cNvSpPr txBox="1"/>
          <p:nvPr/>
        </p:nvSpPr>
        <p:spPr>
          <a:xfrm>
            <a:off x="3675593" y="3086787"/>
            <a:ext cx="1051813" cy="409775"/>
          </a:xfrm>
          <a:prstGeom prst="rect">
            <a:avLst/>
          </a:prstGeom>
          <a:noFill/>
          <a:ln>
            <a:noFill/>
          </a:ln>
        </p:spPr>
        <p:txBody>
          <a:bodyPr spcFirstLastPara="1" wrap="square" lIns="121900" tIns="121900" rIns="121900" bIns="121900" anchor="t" anchorCtr="0">
            <a:noAutofit/>
          </a:bodyPr>
          <a:lstStyle/>
          <a:p>
            <a:pPr algn="ctr"/>
            <a:r>
              <a:rPr lang="en-US" altLang="zh-CN" dirty="0">
                <a:latin typeface="Baskerville" panose="02020502070401020303" pitchFamily="18" charset="0"/>
                <a:ea typeface="Baskerville" panose="02020502070401020303" pitchFamily="18" charset="0"/>
                <a:sym typeface="Wingdings" pitchFamily="2" charset="2"/>
              </a:rPr>
              <a:t>Sale</a:t>
            </a:r>
            <a:endParaRPr dirty="0">
              <a:latin typeface="Baskerville" panose="02020502070401020303" pitchFamily="18" charset="0"/>
              <a:ea typeface="Baskerville" panose="02020502070401020303" pitchFamily="18" charset="0"/>
            </a:endParaRPr>
          </a:p>
        </p:txBody>
      </p:sp>
      <p:cxnSp>
        <p:nvCxnSpPr>
          <p:cNvPr id="29" name="Google Shape;159;p21">
            <a:extLst>
              <a:ext uri="{FF2B5EF4-FFF2-40B4-BE49-F238E27FC236}">
                <a16:creationId xmlns:a16="http://schemas.microsoft.com/office/drawing/2014/main" id="{ADA00D27-E0DE-F14F-87B5-3FF44A4445B9}"/>
              </a:ext>
            </a:extLst>
          </p:cNvPr>
          <p:cNvCxnSpPr>
            <a:cxnSpLocks/>
          </p:cNvCxnSpPr>
          <p:nvPr/>
        </p:nvCxnSpPr>
        <p:spPr>
          <a:xfrm flipV="1">
            <a:off x="4223596" y="2670928"/>
            <a:ext cx="0" cy="515016"/>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76CE67A0-0F8E-A348-A2E3-9EA08EEDD01F}"/>
                  </a:ext>
                </a:extLst>
              </p:cNvPr>
              <p:cNvSpPr/>
              <p:nvPr/>
            </p:nvSpPr>
            <p:spPr>
              <a:xfrm>
                <a:off x="7748955" y="3487850"/>
                <a:ext cx="1756557" cy="1169551"/>
              </a:xfrm>
              <a:prstGeom prst="rect">
                <a:avLst/>
              </a:prstGeom>
            </p:spPr>
            <p:txBody>
              <a:bodyPr wrap="square">
                <a:spAutoFit/>
              </a:bodyPr>
              <a:lstStyle/>
              <a:p>
                <a:pPr marL="211661">
                  <a:buSzPts val="1100"/>
                </a:pPr>
                <a:r>
                  <a:rPr lang="en-US" altLang="zh-CN" sz="1400" b="1" dirty="0">
                    <a:solidFill>
                      <a:srgbClr val="0097A7"/>
                    </a:solidFill>
                    <a:latin typeface="Baskerville" panose="02020502070401020303" pitchFamily="18" charset="0"/>
                    <a:ea typeface="Baskerville" panose="02020502070401020303" pitchFamily="18" charset="0"/>
                  </a:rPr>
                  <a:t>A</a:t>
                </a:r>
                <a:r>
                  <a:rPr lang="en-US" sz="1400" b="1" dirty="0">
                    <a:solidFill>
                      <a:srgbClr val="0097A7"/>
                    </a:solidFill>
                    <a:latin typeface="Baskerville" panose="02020502070401020303" pitchFamily="18" charset="0"/>
                    <a:ea typeface="Baskerville" panose="02020502070401020303" pitchFamily="18" charset="0"/>
                  </a:rPr>
                  <a:t>ggregate operating cost </a:t>
                </a:r>
                <a:r>
                  <a:rPr lang="en-US" altLang="zh-CN" sz="1400" b="1" dirty="0">
                    <a:solidFill>
                      <a:srgbClr val="0097A7"/>
                    </a:solidFill>
                    <a:latin typeface="Baskerville" panose="02020502070401020303" pitchFamily="18" charset="0"/>
                    <a:ea typeface="Baskerville" panose="02020502070401020303" pitchFamily="18" charset="0"/>
                  </a:rPr>
                  <a:t>-14~26%</a:t>
                </a:r>
                <a:endParaRPr lang="en-US" sz="1400" b="1" dirty="0">
                  <a:solidFill>
                    <a:srgbClr val="0097A7"/>
                  </a:solidFill>
                  <a:latin typeface="Baskerville" panose="02020502070401020303" pitchFamily="18" charset="0"/>
                  <a:ea typeface="Baskerville" panose="02020502070401020303" pitchFamily="18" charset="0"/>
                </a:endParaRPr>
              </a:p>
              <a:p>
                <a:pPr marL="211661">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1</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43" name="Rectangle 42">
                <a:extLst>
                  <a:ext uri="{FF2B5EF4-FFF2-40B4-BE49-F238E27FC236}">
                    <a16:creationId xmlns:a16="http://schemas.microsoft.com/office/drawing/2014/main" id="{76CE67A0-0F8E-A348-A2E3-9EA08EEDD01F}"/>
                  </a:ext>
                </a:extLst>
              </p:cNvPr>
              <p:cNvSpPr>
                <a:spLocks noRot="1" noChangeAspect="1" noMove="1" noResize="1" noEditPoints="1" noAdjustHandles="1" noChangeArrowheads="1" noChangeShapeType="1" noTextEdit="1"/>
              </p:cNvSpPr>
              <p:nvPr/>
            </p:nvSpPr>
            <p:spPr>
              <a:xfrm>
                <a:off x="7748955" y="3487850"/>
                <a:ext cx="1756557" cy="1169551"/>
              </a:xfrm>
              <a:prstGeom prst="rect">
                <a:avLst/>
              </a:prstGeom>
              <a:blipFill>
                <a:blip r:embed="rId6"/>
                <a:stretch>
                  <a:fillRect t="-1042" b="-46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7420767-4F35-914A-9D9D-F62E4CC2EB31}"/>
                  </a:ext>
                </a:extLst>
              </p:cNvPr>
              <p:cNvSpPr/>
              <p:nvPr/>
            </p:nvSpPr>
            <p:spPr>
              <a:xfrm>
                <a:off x="5787353" y="2268887"/>
                <a:ext cx="2239024" cy="954107"/>
              </a:xfrm>
              <a:prstGeom prst="rect">
                <a:avLst/>
              </a:prstGeom>
            </p:spPr>
            <p:txBody>
              <a:bodyPr wrap="square">
                <a:spAutoFit/>
              </a:bodyPr>
              <a:lstStyle/>
              <a:p>
                <a:pPr marL="211661">
                  <a:buSzPts val="1100"/>
                </a:pPr>
                <a:r>
                  <a:rPr lang="en-US" altLang="zh-CN" sz="1400" b="1" dirty="0">
                    <a:solidFill>
                      <a:srgbClr val="0097A7"/>
                    </a:solidFill>
                    <a:latin typeface="Baskerville" panose="02020502070401020303" pitchFamily="18" charset="0"/>
                    <a:ea typeface="Baskerville" panose="02020502070401020303" pitchFamily="18" charset="0"/>
                  </a:rPr>
                  <a:t>Rental</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17</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Occupancy</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0~23%</a:t>
                </a:r>
                <a:endParaRPr lang="en-US" sz="1400" dirty="0">
                  <a:solidFill>
                    <a:srgbClr val="0097A7"/>
                  </a:solidFill>
                  <a:latin typeface="Baskerville" panose="02020502070401020303" pitchFamily="18" charset="0"/>
                  <a:ea typeface="Baskerville" panose="02020502070401020303" pitchFamily="18" charset="0"/>
                </a:endParaRPr>
              </a:p>
              <a:p>
                <a:pPr marL="211661">
                  <a:buSzPts val="1100"/>
                </a:pPr>
                <a:r>
                  <a:rPr lang="en-US" sz="1400" dirty="0">
                    <a:latin typeface="Baskerville" panose="02020502070401020303" pitchFamily="18" charset="0"/>
                    <a:ea typeface="Baskerville" panose="02020502070401020303" pitchFamily="18" charset="0"/>
                  </a:rPr>
                  <a:t>Higher </a:t>
                </a:r>
              </a:p>
              <a:p>
                <a:pPr marL="211661">
                  <a:buSzPts val="1100"/>
                </a:pPr>
                <a:r>
                  <a:rPr lang="en-US" altLang="zh-CN" sz="1400" dirty="0">
                    <a:latin typeface="Baskerville" panose="02020502070401020303" pitchFamily="18" charset="0"/>
                    <a:ea typeface="Baskerville" panose="02020502070401020303" pitchFamily="18" charset="0"/>
                  </a:rPr>
                  <a:t>Effective</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Rent</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𝑅</m:t>
                    </m:r>
                  </m:oMath>
                </a14:m>
                <a:endParaRPr lang="en-US" sz="1400" dirty="0">
                  <a:latin typeface="Baskerville" panose="02020502070401020303" pitchFamily="18" charset="0"/>
                  <a:ea typeface="Baskerville" panose="02020502070401020303" pitchFamily="18" charset="0"/>
                </a:endParaRPr>
              </a:p>
            </p:txBody>
          </p:sp>
        </mc:Choice>
        <mc:Fallback xmlns="">
          <p:sp>
            <p:nvSpPr>
              <p:cNvPr id="44" name="Rectangle 43">
                <a:extLst>
                  <a:ext uri="{FF2B5EF4-FFF2-40B4-BE49-F238E27FC236}">
                    <a16:creationId xmlns:a16="http://schemas.microsoft.com/office/drawing/2014/main" id="{27420767-4F35-914A-9D9D-F62E4CC2EB31}"/>
                  </a:ext>
                </a:extLst>
              </p:cNvPr>
              <p:cNvSpPr>
                <a:spLocks noRot="1" noChangeAspect="1" noMove="1" noResize="1" noEditPoints="1" noAdjustHandles="1" noChangeArrowheads="1" noChangeShapeType="1" noTextEdit="1"/>
              </p:cNvSpPr>
              <p:nvPr/>
            </p:nvSpPr>
            <p:spPr>
              <a:xfrm>
                <a:off x="5787353" y="2268887"/>
                <a:ext cx="2239024" cy="954107"/>
              </a:xfrm>
              <a:prstGeom prst="rect">
                <a:avLst/>
              </a:prstGeom>
              <a:blipFill>
                <a:blip r:embed="rId7"/>
                <a:stretch>
                  <a:fillRect t="-1274" b="-57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599698E-5CE4-464A-910A-5334C23E47B5}"/>
                  </a:ext>
                </a:extLst>
              </p:cNvPr>
              <p:cNvSpPr/>
              <p:nvPr/>
            </p:nvSpPr>
            <p:spPr>
              <a:xfrm>
                <a:off x="9918165" y="2603110"/>
                <a:ext cx="2134296" cy="523220"/>
              </a:xfrm>
              <a:prstGeom prst="rect">
                <a:avLst/>
              </a:prstGeom>
            </p:spPr>
            <p:txBody>
              <a:bodyPr wrap="square">
                <a:spAutoFit/>
              </a:bodyPr>
              <a:lstStyle/>
              <a:p>
                <a:pPr marL="211661">
                  <a:buSzPts val="1100"/>
                </a:pPr>
                <a:r>
                  <a:rPr lang="en-US" altLang="zh-CN" sz="1400" b="1" dirty="0">
                    <a:solidFill>
                      <a:srgbClr val="0097A7"/>
                    </a:solidFill>
                    <a:latin typeface="Baskerville" panose="02020502070401020303" pitchFamily="18" charset="0"/>
                    <a:ea typeface="Baskerville" panose="02020502070401020303" pitchFamily="18" charset="0"/>
                  </a:rPr>
                  <a:t>Resale</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~10</a:t>
                </a:r>
                <a:r>
                  <a:rPr lang="en-US" sz="1400" b="1" dirty="0">
                    <a:solidFill>
                      <a:srgbClr val="0097A7"/>
                    </a:solidFill>
                    <a:latin typeface="Baskerville" panose="02020502070401020303" pitchFamily="18" charset="0"/>
                    <a:ea typeface="Baskerville" panose="02020502070401020303" pitchFamily="18" charset="0"/>
                  </a:rPr>
                  <a:t>%</a:t>
                </a:r>
                <a:endParaRPr lang="en-US" sz="1400" dirty="0">
                  <a:solidFill>
                    <a:srgbClr val="0097A7"/>
                  </a:solidFill>
                  <a:latin typeface="Baskerville" panose="02020502070401020303" pitchFamily="18" charset="0"/>
                  <a:ea typeface="Baskerville" panose="02020502070401020303" pitchFamily="18" charset="0"/>
                </a:endParaRPr>
              </a:p>
              <a:p>
                <a:pPr marL="211661">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depreciation</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𝑉</m:t>
                    </m:r>
                    <m:r>
                      <a:rPr lang="en-US" altLang="zh-CN" sz="1400" i="1">
                        <a:latin typeface="Cambria Math" panose="02040503050406030204" pitchFamily="18" charset="0"/>
                      </a:rPr>
                      <m:t>′</m:t>
                    </m:r>
                  </m:oMath>
                </a14:m>
                <a:endParaRPr lang="en-US" sz="1400" dirty="0">
                  <a:latin typeface="Baskerville" panose="02020502070401020303" pitchFamily="18" charset="0"/>
                  <a:ea typeface="Baskerville" panose="02020502070401020303" pitchFamily="18" charset="0"/>
                </a:endParaRPr>
              </a:p>
            </p:txBody>
          </p:sp>
        </mc:Choice>
        <mc:Fallback xmlns="">
          <p:sp>
            <p:nvSpPr>
              <p:cNvPr id="45" name="Rectangle 44">
                <a:extLst>
                  <a:ext uri="{FF2B5EF4-FFF2-40B4-BE49-F238E27FC236}">
                    <a16:creationId xmlns:a16="http://schemas.microsoft.com/office/drawing/2014/main" id="{9599698E-5CE4-464A-910A-5334C23E47B5}"/>
                  </a:ext>
                </a:extLst>
              </p:cNvPr>
              <p:cNvSpPr>
                <a:spLocks noRot="1" noChangeAspect="1" noMove="1" noResize="1" noEditPoints="1" noAdjustHandles="1" noChangeArrowheads="1" noChangeShapeType="1" noTextEdit="1"/>
              </p:cNvSpPr>
              <p:nvPr/>
            </p:nvSpPr>
            <p:spPr>
              <a:xfrm>
                <a:off x="9918165" y="2603110"/>
                <a:ext cx="2134296" cy="523220"/>
              </a:xfrm>
              <a:prstGeom prst="rect">
                <a:avLst/>
              </a:prstGeom>
              <a:blipFill>
                <a:blip r:embed="rId8"/>
                <a:stretch>
                  <a:fillRect t="-2326" b="-11628"/>
                </a:stretch>
              </a:blipFill>
            </p:spPr>
            <p:txBody>
              <a:bodyPr/>
              <a:lstStyle/>
              <a:p>
                <a:r>
                  <a:rPr lang="zh-CN" altLang="en-US">
                    <a:noFill/>
                  </a:rPr>
                  <a:t> </a:t>
                </a:r>
              </a:p>
            </p:txBody>
          </p:sp>
        </mc:Fallback>
      </mc:AlternateContent>
      <p:cxnSp>
        <p:nvCxnSpPr>
          <p:cNvPr id="47" name="Straight Arrow Connector 46">
            <a:extLst>
              <a:ext uri="{FF2B5EF4-FFF2-40B4-BE49-F238E27FC236}">
                <a16:creationId xmlns:a16="http://schemas.microsoft.com/office/drawing/2014/main" id="{5BB9B150-1115-4401-A387-4CED666B3298}"/>
              </a:ext>
            </a:extLst>
          </p:cNvPr>
          <p:cNvCxnSpPr>
            <a:cxnSpLocks/>
          </p:cNvCxnSpPr>
          <p:nvPr/>
        </p:nvCxnSpPr>
        <p:spPr>
          <a:xfrm flipH="1">
            <a:off x="6095704" y="4744529"/>
            <a:ext cx="5320646" cy="9574"/>
          </a:xfrm>
          <a:prstGeom prst="straightConnector1">
            <a:avLst/>
          </a:prstGeom>
          <a:ln w="19050">
            <a:solidFill>
              <a:schemeClr val="bg1">
                <a:lumMod val="65000"/>
              </a:schemeClr>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48" name="TextBox 47">
            <a:extLst>
              <a:ext uri="{FF2B5EF4-FFF2-40B4-BE49-F238E27FC236}">
                <a16:creationId xmlns:a16="http://schemas.microsoft.com/office/drawing/2014/main" id="{F6EF58F2-2349-46DA-BACA-BB915B95529A}"/>
              </a:ext>
            </a:extLst>
          </p:cNvPr>
          <p:cNvSpPr txBox="1"/>
          <p:nvPr/>
        </p:nvSpPr>
        <p:spPr>
          <a:xfrm>
            <a:off x="6566164" y="4852444"/>
            <a:ext cx="4379725" cy="369332"/>
          </a:xfrm>
          <a:prstGeom prst="rect">
            <a:avLst/>
          </a:prstGeom>
          <a:noFill/>
        </p:spPr>
        <p:txBody>
          <a:bodyPr wrap="none" rtlCol="0">
            <a:spAutoFit/>
          </a:bodyPr>
          <a:lstStyle/>
          <a:p>
            <a:r>
              <a:rPr lang="en-US" altLang="zh-CN" dirty="0">
                <a:latin typeface="Baskerville" panose="02020502070401020303"/>
              </a:rPr>
              <a:t>Lower discount rate </a:t>
            </a:r>
            <a:r>
              <a:rPr lang="en-US" altLang="zh-CN" dirty="0" err="1">
                <a:latin typeface="Baskerville" panose="02020502070401020303"/>
              </a:rPr>
              <a:t>i</a:t>
            </a:r>
            <a:r>
              <a:rPr lang="en-US" altLang="zh-CN" dirty="0">
                <a:latin typeface="Baskerville" panose="02020502070401020303"/>
              </a:rPr>
              <a:t> (expected rate of return)</a:t>
            </a:r>
            <a:endParaRPr lang="zh-CN" altLang="en-US" dirty="0">
              <a:latin typeface="Baskerville" panose="02020502070401020303"/>
            </a:endParaRPr>
          </a:p>
        </p:txBody>
      </p:sp>
      <p:cxnSp>
        <p:nvCxnSpPr>
          <p:cNvPr id="50" name="Google Shape;159;p21">
            <a:extLst>
              <a:ext uri="{FF2B5EF4-FFF2-40B4-BE49-F238E27FC236}">
                <a16:creationId xmlns:a16="http://schemas.microsoft.com/office/drawing/2014/main" id="{53140334-C08A-4428-9146-F0F4D8FB02B0}"/>
              </a:ext>
            </a:extLst>
          </p:cNvPr>
          <p:cNvCxnSpPr>
            <a:cxnSpLocks/>
          </p:cNvCxnSpPr>
          <p:nvPr/>
        </p:nvCxnSpPr>
        <p:spPr>
          <a:xfrm flipV="1">
            <a:off x="5626073" y="3534554"/>
            <a:ext cx="0" cy="572449"/>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389A0314-C34F-4B01-AAE9-3B36B464EC38}"/>
                  </a:ext>
                </a:extLst>
              </p:cNvPr>
              <p:cNvSpPr/>
              <p:nvPr/>
            </p:nvSpPr>
            <p:spPr>
              <a:xfrm>
                <a:off x="4505834" y="3922570"/>
                <a:ext cx="1619004" cy="861774"/>
              </a:xfrm>
              <a:prstGeom prst="rect">
                <a:avLst/>
              </a:prstGeom>
            </p:spPr>
            <p:txBody>
              <a:bodyPr wrap="square">
                <a:spAutoFit/>
              </a:bodyPr>
              <a:lstStyle/>
              <a:p>
                <a:pPr marL="211661">
                  <a:buSzPts val="1100"/>
                </a:pPr>
                <a:r>
                  <a:rPr lang="en-US" sz="1600" dirty="0">
                    <a:latin typeface="Baskerville" panose="02020502070401020303" pitchFamily="18" charset="0"/>
                    <a:ea typeface="Baskerville" panose="02020502070401020303" pitchFamily="18" charset="0"/>
                  </a:rPr>
                  <a:t>Higher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Purchaing Price</a:t>
                </a:r>
                <a14:m>
                  <m:oMath xmlns:m="http://schemas.openxmlformats.org/officeDocument/2006/math">
                    <m:r>
                      <a:rPr lang="zh-CN" altLang="en-US" sz="1600">
                        <a:latin typeface="Cambria Math" panose="02040503050406030204" pitchFamily="18" charset="0"/>
                      </a:rPr>
                      <m:t> </m:t>
                    </m:r>
                    <m:r>
                      <a:rPr lang="zh-CN" altLang="en-US" sz="1600" i="1">
                        <a:latin typeface="Cambria Math" panose="02040503050406030204" pitchFamily="18" charset="0"/>
                      </a:rPr>
                      <m:t>∆</m:t>
                    </m:r>
                    <m:r>
                      <a:rPr lang="en-US" altLang="zh-CN" sz="1600" b="0" i="1" smtClean="0">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51" name="Rectangle 50">
                <a:extLst>
                  <a:ext uri="{FF2B5EF4-FFF2-40B4-BE49-F238E27FC236}">
                    <a16:creationId xmlns:a16="http://schemas.microsoft.com/office/drawing/2014/main" id="{389A0314-C34F-4B01-AAE9-3B36B464EC38}"/>
                  </a:ext>
                </a:extLst>
              </p:cNvPr>
              <p:cNvSpPr>
                <a:spLocks noRot="1" noChangeAspect="1" noMove="1" noResize="1" noEditPoints="1" noAdjustHandles="1" noChangeArrowheads="1" noChangeShapeType="1" noTextEdit="1"/>
              </p:cNvSpPr>
              <p:nvPr/>
            </p:nvSpPr>
            <p:spPr>
              <a:xfrm>
                <a:off x="4505834" y="3922570"/>
                <a:ext cx="1619004" cy="861774"/>
              </a:xfrm>
              <a:prstGeom prst="rect">
                <a:avLst/>
              </a:prstGeom>
              <a:blipFill>
                <a:blip r:embed="rId9"/>
                <a:stretch>
                  <a:fillRect t="-2113" b="-4225"/>
                </a:stretch>
              </a:blipFill>
            </p:spPr>
            <p:txBody>
              <a:bodyPr/>
              <a:lstStyle/>
              <a:p>
                <a:r>
                  <a:rPr lang="zh-CN" altLang="en-US">
                    <a:noFill/>
                  </a:rPr>
                  <a:t> </a:t>
                </a:r>
              </a:p>
            </p:txBody>
          </p:sp>
        </mc:Fallback>
      </mc:AlternateContent>
      <p:cxnSp>
        <p:nvCxnSpPr>
          <p:cNvPr id="53" name="Google Shape;159;p21">
            <a:extLst>
              <a:ext uri="{FF2B5EF4-FFF2-40B4-BE49-F238E27FC236}">
                <a16:creationId xmlns:a16="http://schemas.microsoft.com/office/drawing/2014/main" id="{FA953AF5-C31A-4FCA-B3A3-E2FB6DB6925F}"/>
              </a:ext>
            </a:extLst>
          </p:cNvPr>
          <p:cNvCxnSpPr>
            <a:cxnSpLocks/>
          </p:cNvCxnSpPr>
          <p:nvPr/>
        </p:nvCxnSpPr>
        <p:spPr>
          <a:xfrm flipV="1">
            <a:off x="11044079" y="4884694"/>
            <a:ext cx="0" cy="392921"/>
          </a:xfrm>
          <a:prstGeom prst="straightConnector1">
            <a:avLst/>
          </a:prstGeom>
          <a:noFill/>
          <a:ln w="19050" cap="flat" cmpd="sng">
            <a:solidFill>
              <a:srgbClr val="0097A7"/>
            </a:solidFill>
            <a:prstDash val="solid"/>
            <a:round/>
            <a:headEnd type="triangle" w="med" len="med"/>
            <a:tailEnd type="none" w="med" len="med"/>
          </a:ln>
        </p:spPr>
      </p:cxnSp>
      <p:sp>
        <p:nvSpPr>
          <p:cNvPr id="54" name="Google Shape;143;p21">
            <a:extLst>
              <a:ext uri="{FF2B5EF4-FFF2-40B4-BE49-F238E27FC236}">
                <a16:creationId xmlns:a16="http://schemas.microsoft.com/office/drawing/2014/main" id="{4C2DEFC6-484F-45A3-9560-EA89A92A4858}"/>
              </a:ext>
            </a:extLst>
          </p:cNvPr>
          <p:cNvSpPr txBox="1"/>
          <p:nvPr/>
        </p:nvSpPr>
        <p:spPr>
          <a:xfrm>
            <a:off x="4505834" y="1006444"/>
            <a:ext cx="1410377" cy="452749"/>
          </a:xfrm>
          <a:prstGeom prst="rect">
            <a:avLst/>
          </a:prstGeom>
          <a:noFill/>
          <a:ln>
            <a:noFill/>
            <a:prstDash val="solid"/>
          </a:ln>
        </p:spPr>
        <p:txBody>
          <a:bodyPr spcFirstLastPara="1" wrap="square" lIns="121900" tIns="121900" rIns="121900" bIns="121900" anchor="t" anchorCtr="0">
            <a:noAutofit/>
          </a:bodyPr>
          <a:lstStyle/>
          <a:p>
            <a:pPr algn="ctr"/>
            <a:r>
              <a:rPr lang="en-US" altLang="zh-CN" dirty="0">
                <a:solidFill>
                  <a:schemeClr val="accent6"/>
                </a:solidFill>
                <a:latin typeface="Baskerville" panose="02020502070401020303" pitchFamily="18" charset="0"/>
                <a:ea typeface="Baskerville" panose="02020502070401020303" pitchFamily="18" charset="0"/>
              </a:rPr>
              <a:t>Density Bonus </a:t>
            </a:r>
            <a:endParaRPr dirty="0">
              <a:solidFill>
                <a:schemeClr val="accent6"/>
              </a:solidFill>
              <a:latin typeface="Baskerville" panose="02020502070401020303" pitchFamily="18" charset="0"/>
              <a:ea typeface="Baskerville" panose="02020502070401020303" pitchFamily="18" charset="0"/>
            </a:endParaRPr>
          </a:p>
        </p:txBody>
      </p:sp>
      <p:cxnSp>
        <p:nvCxnSpPr>
          <p:cNvPr id="55" name="Straight Connector 54">
            <a:extLst>
              <a:ext uri="{FF2B5EF4-FFF2-40B4-BE49-F238E27FC236}">
                <a16:creationId xmlns:a16="http://schemas.microsoft.com/office/drawing/2014/main" id="{7E5CDD72-D975-40DE-907F-F1EBF0D39FD3}"/>
              </a:ext>
            </a:extLst>
          </p:cNvPr>
          <p:cNvCxnSpPr>
            <a:cxnSpLocks/>
          </p:cNvCxnSpPr>
          <p:nvPr/>
        </p:nvCxnSpPr>
        <p:spPr>
          <a:xfrm flipH="1" flipV="1">
            <a:off x="4247404" y="1644440"/>
            <a:ext cx="9732" cy="369509"/>
          </a:xfrm>
          <a:prstGeom prst="line">
            <a:avLst/>
          </a:prstGeom>
          <a:ln w="41275">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34" name="Rectangle 33">
            <a:extLst>
              <a:ext uri="{FF2B5EF4-FFF2-40B4-BE49-F238E27FC236}">
                <a16:creationId xmlns:a16="http://schemas.microsoft.com/office/drawing/2014/main" id="{33E8F7EA-16B8-41EC-BE0A-100C9F05886B}"/>
              </a:ext>
            </a:extLst>
          </p:cNvPr>
          <p:cNvSpPr/>
          <p:nvPr/>
        </p:nvSpPr>
        <p:spPr>
          <a:xfrm>
            <a:off x="4505834" y="4762476"/>
            <a:ext cx="1645697" cy="307777"/>
          </a:xfrm>
          <a:prstGeom prst="rect">
            <a:avLst/>
          </a:prstGeom>
        </p:spPr>
        <p:txBody>
          <a:bodyPr wrap="square">
            <a:spAutoFit/>
          </a:bodyPr>
          <a:lstStyle/>
          <a:p>
            <a:pPr marL="211656">
              <a:buSzPts val="1100"/>
            </a:pPr>
            <a:r>
              <a:rPr lang="en-US" altLang="zh-CN" sz="1400" b="1" dirty="0">
                <a:solidFill>
                  <a:srgbClr val="980000"/>
                </a:solidFill>
                <a:latin typeface="Baskerville" panose="02020502070401020303" pitchFamily="18" charset="0"/>
                <a:ea typeface="Baskerville" panose="02020502070401020303" pitchFamily="18" charset="0"/>
              </a:rPr>
              <a:t>0</a:t>
            </a:r>
            <a:r>
              <a:rPr lang="en-US" sz="1400" b="1" dirty="0">
                <a:solidFill>
                  <a:srgbClr val="980000"/>
                </a:solidFill>
                <a:latin typeface="Baskerville" panose="02020502070401020303" pitchFamily="18" charset="0"/>
                <a:ea typeface="Baskerville" panose="02020502070401020303" pitchFamily="18" charset="0"/>
              </a:rPr>
              <a:t> </a:t>
            </a:r>
            <a:r>
              <a:rPr lang="en-US" altLang="zh-CN" sz="1400" b="1" dirty="0">
                <a:solidFill>
                  <a:srgbClr val="980000"/>
                </a:solidFill>
                <a:latin typeface="Baskerville" panose="02020502070401020303" pitchFamily="18" charset="0"/>
                <a:ea typeface="Baskerville" panose="02020502070401020303" pitchFamily="18" charset="0"/>
              </a:rPr>
              <a:t>~</a:t>
            </a:r>
            <a:r>
              <a:rPr lang="en-US" sz="1400" b="1" dirty="0">
                <a:solidFill>
                  <a:srgbClr val="980000"/>
                </a:solidFill>
                <a:latin typeface="Baskerville" panose="02020502070401020303" pitchFamily="18" charset="0"/>
                <a:ea typeface="Baskerville" panose="02020502070401020303" pitchFamily="18" charset="0"/>
              </a:rPr>
              <a:t> </a:t>
            </a:r>
            <a:r>
              <a:rPr lang="en-US" altLang="zh-CN" sz="1400" b="1" dirty="0">
                <a:solidFill>
                  <a:srgbClr val="980000"/>
                </a:solidFill>
                <a:latin typeface="Baskerville" panose="02020502070401020303" pitchFamily="18" charset="0"/>
                <a:ea typeface="Baskerville" panose="02020502070401020303" pitchFamily="18" charset="0"/>
              </a:rPr>
              <a:t>43</a:t>
            </a:r>
            <a:r>
              <a:rPr lang="en-US" sz="1400" b="1" dirty="0">
                <a:solidFill>
                  <a:srgbClr val="980000"/>
                </a:solidFill>
                <a:latin typeface="Baskerville" panose="02020502070401020303" pitchFamily="18" charset="0"/>
                <a:ea typeface="Baskerville" panose="02020502070401020303" pitchFamily="18" charset="0"/>
              </a:rPr>
              <a:t>%</a:t>
            </a:r>
            <a:endParaRPr lang="en-US" sz="1400" dirty="0">
              <a:solidFill>
                <a:srgbClr val="980000"/>
              </a:solidFill>
              <a:latin typeface="Baskerville" panose="02020502070401020303" pitchFamily="18" charset="0"/>
              <a:ea typeface="Baskerville" panose="02020502070401020303" pitchFamily="18" charset="0"/>
            </a:endParaRPr>
          </a:p>
        </p:txBody>
      </p:sp>
      <p:cxnSp>
        <p:nvCxnSpPr>
          <p:cNvPr id="35" name="Straight Connector 34">
            <a:extLst>
              <a:ext uri="{FF2B5EF4-FFF2-40B4-BE49-F238E27FC236}">
                <a16:creationId xmlns:a16="http://schemas.microsoft.com/office/drawing/2014/main" id="{8294C53C-8BA1-104A-AD95-CFBDD2420AFC}"/>
              </a:ext>
            </a:extLst>
          </p:cNvPr>
          <p:cNvCxnSpPr>
            <a:cxnSpLocks/>
          </p:cNvCxnSpPr>
          <p:nvPr/>
        </p:nvCxnSpPr>
        <p:spPr>
          <a:xfrm flipH="1" flipV="1">
            <a:off x="6206507" y="1650636"/>
            <a:ext cx="9732" cy="369509"/>
          </a:xfrm>
          <a:prstGeom prst="line">
            <a:avLst/>
          </a:prstGeom>
          <a:ln w="41275">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36" name="Straight Connector 35">
            <a:extLst>
              <a:ext uri="{FF2B5EF4-FFF2-40B4-BE49-F238E27FC236}">
                <a16:creationId xmlns:a16="http://schemas.microsoft.com/office/drawing/2014/main" id="{261DF9DF-CC78-5949-B283-EE6B6833D725}"/>
              </a:ext>
            </a:extLst>
          </p:cNvPr>
          <p:cNvCxnSpPr>
            <a:cxnSpLocks/>
          </p:cNvCxnSpPr>
          <p:nvPr/>
        </p:nvCxnSpPr>
        <p:spPr>
          <a:xfrm flipH="1" flipV="1">
            <a:off x="10011674" y="1641530"/>
            <a:ext cx="9732" cy="369509"/>
          </a:xfrm>
          <a:prstGeom prst="line">
            <a:avLst/>
          </a:prstGeom>
          <a:ln w="41275">
            <a:headEnd type="none" w="med" len="med"/>
            <a:tailEnd type="arrow"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2193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me Builders &amp; Remodelers Association of Massachusetts">
            <a:extLst>
              <a:ext uri="{FF2B5EF4-FFF2-40B4-BE49-F238E27FC236}">
                <a16:creationId xmlns:a16="http://schemas.microsoft.com/office/drawing/2014/main" id="{5A1C1207-57B6-6C4E-988C-759C45980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67" y="1477576"/>
            <a:ext cx="2664725" cy="2063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B6D02A-B86C-0E4F-A70A-8275011F6E1C}"/>
              </a:ext>
            </a:extLst>
          </p:cNvPr>
          <p:cNvSpPr txBox="1"/>
          <p:nvPr/>
        </p:nvSpPr>
        <p:spPr>
          <a:xfrm>
            <a:off x="104031" y="207255"/>
            <a:ext cx="11716711" cy="748988"/>
          </a:xfrm>
          <a:prstGeom prst="rect">
            <a:avLst/>
          </a:prstGeom>
          <a:noFill/>
        </p:spPr>
        <p:txBody>
          <a:bodyPr wrap="square">
            <a:spAutoFit/>
          </a:bodyPr>
          <a:lstStyle/>
          <a:p>
            <a:r>
              <a:rPr lang="en-US" altLang="zh-CN" sz="4267" dirty="0">
                <a:solidFill>
                  <a:srgbClr val="1B4453"/>
                </a:solidFill>
                <a:latin typeface="Eurostile" panose="020B0504020202050204" pitchFamily="34" charset="77"/>
                <a:ea typeface="+mj-ea"/>
                <a:cs typeface="+mj-cs"/>
              </a:rPr>
              <a:t>Balance</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between</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sustainability</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and</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a</a:t>
            </a:r>
            <a:r>
              <a:rPr lang="en-US" sz="4267" dirty="0">
                <a:solidFill>
                  <a:srgbClr val="1B4453"/>
                </a:solidFill>
                <a:latin typeface="Eurostile" panose="020B0504020202050204" pitchFamily="34" charset="77"/>
                <a:ea typeface="+mj-ea"/>
                <a:cs typeface="+mj-cs"/>
              </a:rPr>
              <a:t>ffordability </a:t>
            </a:r>
          </a:p>
        </p:txBody>
      </p:sp>
      <p:sp>
        <p:nvSpPr>
          <p:cNvPr id="2" name="Google Shape;99;p14">
            <a:extLst>
              <a:ext uri="{FF2B5EF4-FFF2-40B4-BE49-F238E27FC236}">
                <a16:creationId xmlns:a16="http://schemas.microsoft.com/office/drawing/2014/main" id="{4E51BD84-884A-CD20-7359-7503AA47DAAF}"/>
              </a:ext>
            </a:extLst>
          </p:cNvPr>
          <p:cNvSpPr/>
          <p:nvPr/>
        </p:nvSpPr>
        <p:spPr>
          <a:xfrm>
            <a:off x="7274010" y="2903697"/>
            <a:ext cx="1597200" cy="44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a:t>Monthly payments</a:t>
            </a:r>
            <a:endParaRPr sz="1400" b="1"/>
          </a:p>
        </p:txBody>
      </p:sp>
      <p:sp>
        <p:nvSpPr>
          <p:cNvPr id="3" name="Google Shape;100;p14">
            <a:extLst>
              <a:ext uri="{FF2B5EF4-FFF2-40B4-BE49-F238E27FC236}">
                <a16:creationId xmlns:a16="http://schemas.microsoft.com/office/drawing/2014/main" id="{353AF027-942A-500D-4390-CFBBB93554A8}"/>
              </a:ext>
            </a:extLst>
          </p:cNvPr>
          <p:cNvSpPr/>
          <p:nvPr/>
        </p:nvSpPr>
        <p:spPr>
          <a:xfrm>
            <a:off x="5002973" y="2910847"/>
            <a:ext cx="1597200" cy="44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a:t>Utilities bill</a:t>
            </a:r>
            <a:endParaRPr sz="1400" b="1"/>
          </a:p>
        </p:txBody>
      </p:sp>
      <p:sp>
        <p:nvSpPr>
          <p:cNvPr id="4" name="Google Shape;101;p14">
            <a:extLst>
              <a:ext uri="{FF2B5EF4-FFF2-40B4-BE49-F238E27FC236}">
                <a16:creationId xmlns:a16="http://schemas.microsoft.com/office/drawing/2014/main" id="{E54E5679-ADF3-D2C3-C8D5-7183AE745358}"/>
              </a:ext>
            </a:extLst>
          </p:cNvPr>
          <p:cNvSpPr/>
          <p:nvPr/>
        </p:nvSpPr>
        <p:spPr>
          <a:xfrm>
            <a:off x="6749329" y="2965097"/>
            <a:ext cx="362400" cy="317700"/>
          </a:xfrm>
          <a:prstGeom prst="mathPl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 name="Google Shape;102;p14">
            <a:extLst>
              <a:ext uri="{FF2B5EF4-FFF2-40B4-BE49-F238E27FC236}">
                <a16:creationId xmlns:a16="http://schemas.microsoft.com/office/drawing/2014/main" id="{7C967253-6F84-C2DE-7BB3-CC5B2AE865FB}"/>
              </a:ext>
            </a:extLst>
          </p:cNvPr>
          <p:cNvSpPr txBox="1"/>
          <p:nvPr/>
        </p:nvSpPr>
        <p:spPr>
          <a:xfrm>
            <a:off x="3621665" y="3541235"/>
            <a:ext cx="14850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tLang="zh-CN" sz="1400" dirty="0">
                <a:latin typeface="Lato"/>
                <a:ea typeface="Lato"/>
                <a:cs typeface="Lato"/>
                <a:sym typeface="Lato"/>
              </a:rPr>
              <a:t>If</a:t>
            </a:r>
            <a:r>
              <a:rPr lang="zh-CN" altLang="en-US" sz="1400" dirty="0">
                <a:latin typeface="Lato"/>
                <a:ea typeface="Lato"/>
                <a:cs typeface="Lato"/>
                <a:sym typeface="Lato"/>
              </a:rPr>
              <a:t> </a:t>
            </a:r>
            <a:r>
              <a:rPr lang="en-US" altLang="zh-CN" sz="1400" dirty="0">
                <a:latin typeface="Lato"/>
                <a:ea typeface="Lato"/>
                <a:cs typeface="Lato"/>
                <a:sym typeface="Lato"/>
              </a:rPr>
              <a:t>go</a:t>
            </a:r>
            <a:r>
              <a:rPr lang="zh-CN" altLang="en-US" sz="1400" dirty="0">
                <a:latin typeface="Lato"/>
                <a:ea typeface="Lato"/>
                <a:cs typeface="Lato"/>
                <a:sym typeface="Lato"/>
              </a:rPr>
              <a:t> </a:t>
            </a:r>
            <a:r>
              <a:rPr lang="en-US" altLang="zh-CN" sz="1400" dirty="0">
                <a:latin typeface="Lato"/>
                <a:ea typeface="Lato"/>
                <a:cs typeface="Lato"/>
                <a:sym typeface="Lato"/>
              </a:rPr>
              <a:t>to</a:t>
            </a:r>
            <a:r>
              <a:rPr lang="zh-CN" altLang="en-US" sz="1400" dirty="0">
                <a:latin typeface="Lato"/>
                <a:ea typeface="Lato"/>
                <a:cs typeface="Lato"/>
                <a:sym typeface="Lato"/>
              </a:rPr>
              <a:t> </a:t>
            </a:r>
            <a:r>
              <a:rPr lang="en-US" altLang="zh-CN" sz="1400" dirty="0">
                <a:latin typeface="Lato"/>
                <a:ea typeface="Lato"/>
                <a:cs typeface="Lato"/>
                <a:sym typeface="Lato"/>
              </a:rPr>
              <a:t>net-zero:</a:t>
            </a:r>
            <a:endParaRPr sz="1400" dirty="0">
              <a:latin typeface="Lato"/>
              <a:ea typeface="Lato"/>
              <a:cs typeface="Lato"/>
              <a:sym typeface="Lato"/>
            </a:endParaRPr>
          </a:p>
        </p:txBody>
      </p:sp>
      <p:sp>
        <p:nvSpPr>
          <p:cNvPr id="8" name="Google Shape;103;p14">
            <a:extLst>
              <a:ext uri="{FF2B5EF4-FFF2-40B4-BE49-F238E27FC236}">
                <a16:creationId xmlns:a16="http://schemas.microsoft.com/office/drawing/2014/main" id="{005FD6EE-09F5-B9F4-B6C2-64936C37231B}"/>
              </a:ext>
            </a:extLst>
          </p:cNvPr>
          <p:cNvSpPr txBox="1"/>
          <p:nvPr/>
        </p:nvSpPr>
        <p:spPr>
          <a:xfrm>
            <a:off x="8921888" y="3803135"/>
            <a:ext cx="3128400" cy="830966"/>
          </a:xfrm>
          <a:prstGeom prst="rect">
            <a:avLst/>
          </a:prstGeom>
          <a:noFill/>
          <a:ln>
            <a:noFill/>
          </a:ln>
        </p:spPr>
        <p:txBody>
          <a:bodyPr spcFirstLastPara="1" wrap="square" lIns="91425" tIns="91425" rIns="91425" bIns="91425" anchor="t" anchorCtr="0">
            <a:spAutoFit/>
          </a:bodyPr>
          <a:lstStyle/>
          <a:p>
            <a:pPr marL="158750" lvl="0" algn="l" rtl="0">
              <a:spcBef>
                <a:spcPts val="0"/>
              </a:spcBef>
              <a:spcAft>
                <a:spcPts val="0"/>
              </a:spcAft>
              <a:buSzPts val="1100"/>
            </a:pPr>
            <a:r>
              <a:rPr lang="en" sz="1400" b="1" dirty="0">
                <a:latin typeface="Lato"/>
                <a:ea typeface="Lato"/>
                <a:cs typeface="Lato"/>
                <a:sym typeface="Lato"/>
              </a:rPr>
              <a:t>Owners</a:t>
            </a:r>
            <a:r>
              <a:rPr lang="en" sz="1400" dirty="0">
                <a:latin typeface="Lato"/>
                <a:ea typeface="Lato"/>
                <a:cs typeface="Lato"/>
                <a:sym typeface="Lato"/>
              </a:rPr>
              <a:t>: mortgage + taxes + insurance</a:t>
            </a:r>
            <a:endParaRPr sz="1400" dirty="0">
              <a:latin typeface="Lato"/>
              <a:ea typeface="Lato"/>
              <a:cs typeface="Lato"/>
              <a:sym typeface="Lato"/>
            </a:endParaRPr>
          </a:p>
          <a:p>
            <a:pPr marL="158750" lvl="0" algn="l" rtl="0">
              <a:spcBef>
                <a:spcPts val="0"/>
              </a:spcBef>
              <a:spcAft>
                <a:spcPts val="0"/>
              </a:spcAft>
              <a:buSzPts val="1100"/>
            </a:pPr>
            <a:r>
              <a:rPr lang="en" sz="1400" b="1" dirty="0">
                <a:latin typeface="Lato"/>
                <a:ea typeface="Lato"/>
                <a:cs typeface="Lato"/>
                <a:sym typeface="Lato"/>
              </a:rPr>
              <a:t>Renters</a:t>
            </a:r>
            <a:r>
              <a:rPr lang="en" sz="1400" dirty="0">
                <a:latin typeface="Lato"/>
                <a:ea typeface="Lato"/>
                <a:cs typeface="Lato"/>
                <a:sym typeface="Lato"/>
              </a:rPr>
              <a:t>: rent</a:t>
            </a:r>
            <a:endParaRPr sz="1400" dirty="0">
              <a:latin typeface="Lato"/>
              <a:ea typeface="Lato"/>
              <a:cs typeface="Lato"/>
              <a:sym typeface="Lato"/>
            </a:endParaRPr>
          </a:p>
        </p:txBody>
      </p:sp>
      <p:grpSp>
        <p:nvGrpSpPr>
          <p:cNvPr id="9" name="Google Shape;104;p14">
            <a:extLst>
              <a:ext uri="{FF2B5EF4-FFF2-40B4-BE49-F238E27FC236}">
                <a16:creationId xmlns:a16="http://schemas.microsoft.com/office/drawing/2014/main" id="{3D899F78-F34F-FD36-6041-B1DED85F95E9}"/>
              </a:ext>
            </a:extLst>
          </p:cNvPr>
          <p:cNvGrpSpPr/>
          <p:nvPr/>
        </p:nvGrpSpPr>
        <p:grpSpPr>
          <a:xfrm>
            <a:off x="7414887" y="3464254"/>
            <a:ext cx="1384875" cy="932010"/>
            <a:chOff x="4592600" y="2391263"/>
            <a:chExt cx="1384875" cy="932010"/>
          </a:xfrm>
        </p:grpSpPr>
        <p:sp>
          <p:nvSpPr>
            <p:cNvPr id="10" name="Google Shape;105;p14">
              <a:extLst>
                <a:ext uri="{FF2B5EF4-FFF2-40B4-BE49-F238E27FC236}">
                  <a16:creationId xmlns:a16="http://schemas.microsoft.com/office/drawing/2014/main" id="{DBBBA329-9A86-71F6-F72A-27B426C52CDB}"/>
                </a:ext>
              </a:extLst>
            </p:cNvPr>
            <p:cNvSpPr/>
            <p:nvPr/>
          </p:nvSpPr>
          <p:spPr>
            <a:xfrm rot="-5400000">
              <a:off x="5183600" y="1800263"/>
              <a:ext cx="180600" cy="1362600"/>
            </a:xfrm>
            <a:prstGeom prst="leftBrace">
              <a:avLst>
                <a:gd name="adj1" fmla="val 50000"/>
                <a:gd name="adj2" fmla="val 50264"/>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11" name="Google Shape;106;p14">
              <a:extLst>
                <a:ext uri="{FF2B5EF4-FFF2-40B4-BE49-F238E27FC236}">
                  <a16:creationId xmlns:a16="http://schemas.microsoft.com/office/drawing/2014/main" id="{EFF7ED9F-B414-F0E9-C61D-107EF2DAD497}"/>
                </a:ext>
              </a:extLst>
            </p:cNvPr>
            <p:cNvGrpSpPr/>
            <p:nvPr/>
          </p:nvGrpSpPr>
          <p:grpSpPr>
            <a:xfrm>
              <a:off x="4604125" y="2693325"/>
              <a:ext cx="1373350" cy="629948"/>
              <a:chOff x="3559325" y="2034500"/>
              <a:chExt cx="1373350" cy="629948"/>
            </a:xfrm>
          </p:grpSpPr>
          <p:sp>
            <p:nvSpPr>
              <p:cNvPr id="12" name="Google Shape;107;p14">
                <a:extLst>
                  <a:ext uri="{FF2B5EF4-FFF2-40B4-BE49-F238E27FC236}">
                    <a16:creationId xmlns:a16="http://schemas.microsoft.com/office/drawing/2014/main" id="{7CAD6BEA-64BB-C68B-023B-6010C8B65754}"/>
                  </a:ext>
                </a:extLst>
              </p:cNvPr>
              <p:cNvSpPr/>
              <p:nvPr/>
            </p:nvSpPr>
            <p:spPr>
              <a:xfrm rot="-5400000">
                <a:off x="3508025" y="2085800"/>
                <a:ext cx="382500" cy="279900"/>
              </a:xfrm>
              <a:prstGeom prst="rightArrow">
                <a:avLst>
                  <a:gd name="adj1" fmla="val 50000"/>
                  <a:gd name="adj2" fmla="val 50000"/>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 name="Google Shape;108;p14">
                <a:extLst>
                  <a:ext uri="{FF2B5EF4-FFF2-40B4-BE49-F238E27FC236}">
                    <a16:creationId xmlns:a16="http://schemas.microsoft.com/office/drawing/2014/main" id="{AF904B12-067F-2CE3-CFBA-078349277F7B}"/>
                  </a:ext>
                </a:extLst>
              </p:cNvPr>
              <p:cNvSpPr txBox="1"/>
              <p:nvPr/>
            </p:nvSpPr>
            <p:spPr>
              <a:xfrm>
                <a:off x="3851475" y="2048925"/>
                <a:ext cx="10812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b="1">
                    <a:solidFill>
                      <a:srgbClr val="CC4125"/>
                    </a:solidFill>
                    <a:latin typeface="Lato"/>
                    <a:ea typeface="Lato"/>
                    <a:cs typeface="Lato"/>
                    <a:sym typeface="Lato"/>
                  </a:rPr>
                  <a:t>will increase</a:t>
                </a:r>
                <a:endParaRPr sz="1400" b="1">
                  <a:solidFill>
                    <a:srgbClr val="CC4125"/>
                  </a:solidFill>
                  <a:latin typeface="Lato"/>
                  <a:ea typeface="Lato"/>
                  <a:cs typeface="Lato"/>
                  <a:sym typeface="Lato"/>
                </a:endParaRPr>
              </a:p>
            </p:txBody>
          </p:sp>
        </p:grpSp>
      </p:grpSp>
      <p:sp>
        <p:nvSpPr>
          <p:cNvPr id="14" name="Google Shape;109;p14">
            <a:extLst>
              <a:ext uri="{FF2B5EF4-FFF2-40B4-BE49-F238E27FC236}">
                <a16:creationId xmlns:a16="http://schemas.microsoft.com/office/drawing/2014/main" id="{08576590-8EB2-C118-1EC1-74AB86586B90}"/>
              </a:ext>
            </a:extLst>
          </p:cNvPr>
          <p:cNvSpPr txBox="1"/>
          <p:nvPr/>
        </p:nvSpPr>
        <p:spPr>
          <a:xfrm>
            <a:off x="4126481" y="1448524"/>
            <a:ext cx="6879762"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tLang="zh-CN" dirty="0">
                <a:latin typeface="Lato"/>
                <a:ea typeface="Lato"/>
                <a:cs typeface="Lato"/>
                <a:sym typeface="Lato"/>
              </a:rPr>
              <a:t>Housing</a:t>
            </a:r>
            <a:r>
              <a:rPr lang="zh-CN" altLang="en-US" dirty="0">
                <a:latin typeface="Lato"/>
                <a:ea typeface="Lato"/>
                <a:cs typeface="Lato"/>
                <a:sym typeface="Lato"/>
              </a:rPr>
              <a:t> </a:t>
            </a:r>
            <a:r>
              <a:rPr lang="en-US" altLang="zh-CN" dirty="0">
                <a:latin typeface="Lato"/>
                <a:ea typeface="Lato"/>
                <a:cs typeface="Lato"/>
                <a:sym typeface="Lato"/>
              </a:rPr>
              <a:t>affordability</a:t>
            </a:r>
            <a:r>
              <a:rPr lang="zh-CN" altLang="en-US" dirty="0">
                <a:latin typeface="Lato"/>
                <a:ea typeface="Lato"/>
                <a:cs typeface="Lato"/>
                <a:sym typeface="Lato"/>
              </a:rPr>
              <a:t> </a:t>
            </a:r>
            <a:r>
              <a:rPr lang="en-US" altLang="zh-CN" dirty="0">
                <a:latin typeface="Lato"/>
                <a:ea typeface="Lato"/>
                <a:cs typeface="Lato"/>
                <a:sym typeface="Lato"/>
              </a:rPr>
              <a:t>=</a:t>
            </a:r>
            <a:r>
              <a:rPr lang="zh-CN" altLang="en-US" dirty="0">
                <a:latin typeface="Lato"/>
                <a:ea typeface="Lato"/>
                <a:cs typeface="Lato"/>
                <a:sym typeface="Lato"/>
              </a:rPr>
              <a:t> </a:t>
            </a:r>
            <a:r>
              <a:rPr lang="en-US" altLang="zh-CN" dirty="0">
                <a:latin typeface="Lato"/>
                <a:ea typeface="Lato"/>
                <a:cs typeface="Lato"/>
                <a:sym typeface="Lato"/>
              </a:rPr>
              <a:t>housing</a:t>
            </a:r>
            <a:r>
              <a:rPr lang="zh-CN" altLang="en-US" dirty="0">
                <a:latin typeface="Lato"/>
                <a:ea typeface="Lato"/>
                <a:cs typeface="Lato"/>
                <a:sym typeface="Lato"/>
              </a:rPr>
              <a:t> </a:t>
            </a:r>
            <a:r>
              <a:rPr lang="en-US" altLang="zh-CN" dirty="0">
                <a:latin typeface="Lato"/>
                <a:ea typeface="Lato"/>
                <a:cs typeface="Lato"/>
                <a:sym typeface="Lato"/>
              </a:rPr>
              <a:t>cost</a:t>
            </a:r>
            <a:r>
              <a:rPr lang="zh-CN" altLang="en-US" dirty="0">
                <a:latin typeface="Lato"/>
                <a:ea typeface="Lato"/>
                <a:cs typeface="Lato"/>
                <a:sym typeface="Lato"/>
              </a:rPr>
              <a:t> </a:t>
            </a:r>
            <a:r>
              <a:rPr lang="en-US" altLang="zh-CN" dirty="0">
                <a:latin typeface="Lato"/>
                <a:ea typeface="Lato"/>
                <a:cs typeface="Lato"/>
                <a:sym typeface="Lato"/>
              </a:rPr>
              <a:t>/</a:t>
            </a:r>
            <a:r>
              <a:rPr lang="zh-CN" altLang="en-US" dirty="0">
                <a:latin typeface="Lato"/>
                <a:ea typeface="Lato"/>
                <a:cs typeface="Lato"/>
                <a:sym typeface="Lato"/>
              </a:rPr>
              <a:t> </a:t>
            </a:r>
            <a:r>
              <a:rPr lang="en-US" altLang="zh-CN" dirty="0">
                <a:latin typeface="Lato"/>
                <a:ea typeface="Lato"/>
                <a:cs typeface="Lato"/>
                <a:sym typeface="Lato"/>
              </a:rPr>
              <a:t>household</a:t>
            </a:r>
            <a:r>
              <a:rPr lang="zh-CN" altLang="en-US" dirty="0">
                <a:latin typeface="Lato"/>
                <a:ea typeface="Lato"/>
                <a:cs typeface="Lato"/>
                <a:sym typeface="Lato"/>
              </a:rPr>
              <a:t> </a:t>
            </a:r>
            <a:r>
              <a:rPr lang="en-US" altLang="zh-CN" dirty="0">
                <a:latin typeface="Lato"/>
                <a:ea typeface="Lato"/>
                <a:cs typeface="Lato"/>
                <a:sym typeface="Lato"/>
              </a:rPr>
              <a:t>income</a:t>
            </a:r>
          </a:p>
          <a:p>
            <a:pPr marL="0" lvl="0" indent="0" algn="l" rtl="0">
              <a:spcBef>
                <a:spcPts val="0"/>
              </a:spcBef>
              <a:spcAft>
                <a:spcPts val="0"/>
              </a:spcAft>
              <a:buNone/>
            </a:pPr>
            <a:endParaRPr lang="en-US" altLang="zh-CN" dirty="0">
              <a:latin typeface="Lato"/>
              <a:ea typeface="Lato"/>
              <a:cs typeface="Lato"/>
              <a:sym typeface="Lato"/>
            </a:endParaRPr>
          </a:p>
          <a:p>
            <a:pPr marL="0" lvl="0" indent="0" algn="l" rtl="0">
              <a:spcBef>
                <a:spcPts val="0"/>
              </a:spcBef>
              <a:spcAft>
                <a:spcPts val="0"/>
              </a:spcAft>
              <a:buNone/>
            </a:pPr>
            <a:r>
              <a:rPr lang="en" dirty="0">
                <a:latin typeface="Lato"/>
                <a:ea typeface="Lato"/>
                <a:cs typeface="Lato"/>
                <a:sym typeface="Lato"/>
              </a:rPr>
              <a:t>Total housing costs can be broken down into*:</a:t>
            </a:r>
            <a:endParaRPr dirty="0">
              <a:latin typeface="Lato"/>
              <a:ea typeface="Lato"/>
              <a:cs typeface="Lato"/>
              <a:sym typeface="Lato"/>
            </a:endParaRPr>
          </a:p>
        </p:txBody>
      </p:sp>
      <p:sp>
        <p:nvSpPr>
          <p:cNvPr id="15" name="Google Shape;110;p14">
            <a:extLst>
              <a:ext uri="{FF2B5EF4-FFF2-40B4-BE49-F238E27FC236}">
                <a16:creationId xmlns:a16="http://schemas.microsoft.com/office/drawing/2014/main" id="{59907225-93A2-A7D2-0B4D-9C8DEE796812}"/>
              </a:ext>
            </a:extLst>
          </p:cNvPr>
          <p:cNvSpPr/>
          <p:nvPr/>
        </p:nvSpPr>
        <p:spPr>
          <a:xfrm rot="-5400000">
            <a:off x="6840225" y="3214479"/>
            <a:ext cx="180600" cy="2512200"/>
          </a:xfrm>
          <a:prstGeom prst="leftBrace">
            <a:avLst>
              <a:gd name="adj1" fmla="val 50000"/>
              <a:gd name="adj2" fmla="val 50264"/>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6" name="Google Shape;111;p14">
            <a:extLst>
              <a:ext uri="{FF2B5EF4-FFF2-40B4-BE49-F238E27FC236}">
                <a16:creationId xmlns:a16="http://schemas.microsoft.com/office/drawing/2014/main" id="{2B4F8F95-6E2C-8919-60EC-6713B1E91986}"/>
              </a:ext>
            </a:extLst>
          </p:cNvPr>
          <p:cNvSpPr txBox="1"/>
          <p:nvPr/>
        </p:nvSpPr>
        <p:spPr>
          <a:xfrm>
            <a:off x="4865750" y="4925877"/>
            <a:ext cx="4816519" cy="677078"/>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Font typeface="Lato"/>
              <a:buChar char="●"/>
            </a:pPr>
            <a:r>
              <a:rPr lang="en" sz="1600" i="1" dirty="0">
                <a:latin typeface="Lato"/>
                <a:ea typeface="Lato"/>
                <a:cs typeface="Lato"/>
                <a:sym typeface="Lato"/>
              </a:rPr>
              <a:t>Empirical question: Which effect will dominate?</a:t>
            </a:r>
          </a:p>
          <a:p>
            <a:pPr marL="457200" lvl="0" indent="-311150" algn="l" rtl="0">
              <a:spcBef>
                <a:spcPts val="0"/>
              </a:spcBef>
              <a:spcAft>
                <a:spcPts val="0"/>
              </a:spcAft>
              <a:buSzPts val="1300"/>
              <a:buFont typeface="Lato"/>
              <a:buChar char="●"/>
            </a:pPr>
            <a:r>
              <a:rPr lang="en-US" altLang="zh-CN" sz="1600" i="1" dirty="0">
                <a:latin typeface="Lato"/>
                <a:ea typeface="Lato"/>
                <a:cs typeface="Lato"/>
                <a:sym typeface="Lato"/>
              </a:rPr>
              <a:t>How</a:t>
            </a:r>
            <a:r>
              <a:rPr lang="zh-CN" altLang="en-US" sz="1600" i="1" dirty="0">
                <a:latin typeface="Lato"/>
                <a:ea typeface="Lato"/>
                <a:cs typeface="Lato"/>
                <a:sym typeface="Lato"/>
              </a:rPr>
              <a:t> </a:t>
            </a:r>
            <a:r>
              <a:rPr lang="en-US" altLang="zh-CN" sz="1600" i="1" dirty="0">
                <a:latin typeface="Lato"/>
                <a:ea typeface="Lato"/>
                <a:cs typeface="Lato"/>
                <a:sym typeface="Lato"/>
              </a:rPr>
              <a:t>to</a:t>
            </a:r>
            <a:r>
              <a:rPr lang="zh-CN" altLang="en-US" sz="1600" i="1" dirty="0">
                <a:latin typeface="Lato"/>
                <a:ea typeface="Lato"/>
                <a:cs typeface="Lato"/>
                <a:sym typeface="Lato"/>
              </a:rPr>
              <a:t> </a:t>
            </a:r>
            <a:r>
              <a:rPr lang="en-US" altLang="zh-CN" sz="1600" i="1" dirty="0">
                <a:latin typeface="Lato"/>
                <a:ea typeface="Lato"/>
                <a:cs typeface="Lato"/>
                <a:sym typeface="Lato"/>
              </a:rPr>
              <a:t>mitigate</a:t>
            </a:r>
            <a:r>
              <a:rPr lang="zh-CN" altLang="en-US" sz="1600" i="1" dirty="0">
                <a:latin typeface="Lato"/>
                <a:ea typeface="Lato"/>
                <a:cs typeface="Lato"/>
                <a:sym typeface="Lato"/>
              </a:rPr>
              <a:t> </a:t>
            </a:r>
            <a:r>
              <a:rPr lang="en-US" altLang="zh-CN" sz="1600" i="1" dirty="0">
                <a:latin typeface="Lato"/>
                <a:ea typeface="Lato"/>
                <a:cs typeface="Lato"/>
                <a:sym typeface="Lato"/>
              </a:rPr>
              <a:t>the</a:t>
            </a:r>
            <a:r>
              <a:rPr lang="zh-CN" altLang="en-US" sz="1600" i="1" dirty="0">
                <a:latin typeface="Lato"/>
                <a:ea typeface="Lato"/>
                <a:cs typeface="Lato"/>
                <a:sym typeface="Lato"/>
              </a:rPr>
              <a:t> </a:t>
            </a:r>
            <a:r>
              <a:rPr lang="en-US" altLang="zh-CN" sz="1600" i="1" dirty="0">
                <a:latin typeface="Lato"/>
                <a:ea typeface="Lato"/>
                <a:cs typeface="Lato"/>
                <a:sym typeface="Lato"/>
              </a:rPr>
              <a:t>increased</a:t>
            </a:r>
            <a:r>
              <a:rPr lang="zh-CN" altLang="en-US" sz="1600" i="1" dirty="0">
                <a:latin typeface="Lato"/>
                <a:ea typeface="Lato"/>
                <a:cs typeface="Lato"/>
                <a:sym typeface="Lato"/>
              </a:rPr>
              <a:t> </a:t>
            </a:r>
            <a:r>
              <a:rPr lang="en-US" altLang="zh-CN" sz="1600" i="1" dirty="0">
                <a:latin typeface="Lato"/>
                <a:ea typeface="Lato"/>
                <a:cs typeface="Lato"/>
                <a:sym typeface="Lato"/>
              </a:rPr>
              <a:t>upfront</a:t>
            </a:r>
            <a:r>
              <a:rPr lang="zh-CN" altLang="en-US" sz="1600" i="1" dirty="0">
                <a:latin typeface="Lato"/>
                <a:ea typeface="Lato"/>
                <a:cs typeface="Lato"/>
                <a:sym typeface="Lato"/>
              </a:rPr>
              <a:t> </a:t>
            </a:r>
            <a:r>
              <a:rPr lang="en-US" altLang="zh-CN" sz="1600" i="1" dirty="0">
                <a:latin typeface="Lato"/>
                <a:ea typeface="Lato"/>
                <a:cs typeface="Lato"/>
                <a:sym typeface="Lato"/>
              </a:rPr>
              <a:t>cost?</a:t>
            </a:r>
            <a:endParaRPr sz="1600" dirty="0">
              <a:latin typeface="Lato"/>
              <a:ea typeface="Lato"/>
              <a:cs typeface="Lato"/>
              <a:sym typeface="Lato"/>
            </a:endParaRPr>
          </a:p>
        </p:txBody>
      </p:sp>
      <p:grpSp>
        <p:nvGrpSpPr>
          <p:cNvPr id="18" name="Google Shape;113;p14">
            <a:extLst>
              <a:ext uri="{FF2B5EF4-FFF2-40B4-BE49-F238E27FC236}">
                <a16:creationId xmlns:a16="http://schemas.microsoft.com/office/drawing/2014/main" id="{1368599C-5DE0-A16D-4C36-67D853351AC2}"/>
              </a:ext>
            </a:extLst>
          </p:cNvPr>
          <p:cNvGrpSpPr/>
          <p:nvPr/>
        </p:nvGrpSpPr>
        <p:grpSpPr>
          <a:xfrm>
            <a:off x="5118112" y="3471404"/>
            <a:ext cx="1384875" cy="932010"/>
            <a:chOff x="2295825" y="2398413"/>
            <a:chExt cx="1384875" cy="932010"/>
          </a:xfrm>
        </p:grpSpPr>
        <p:sp>
          <p:nvSpPr>
            <p:cNvPr id="19" name="Google Shape;114;p14">
              <a:extLst>
                <a:ext uri="{FF2B5EF4-FFF2-40B4-BE49-F238E27FC236}">
                  <a16:creationId xmlns:a16="http://schemas.microsoft.com/office/drawing/2014/main" id="{C145D71E-CCC5-4ECF-76E9-CDD3A1F13127}"/>
                </a:ext>
              </a:extLst>
            </p:cNvPr>
            <p:cNvSpPr/>
            <p:nvPr/>
          </p:nvSpPr>
          <p:spPr>
            <a:xfrm rot="-5400000">
              <a:off x="2886825" y="1807413"/>
              <a:ext cx="180600" cy="1362600"/>
            </a:xfrm>
            <a:prstGeom prst="leftBrace">
              <a:avLst>
                <a:gd name="adj1" fmla="val 50000"/>
                <a:gd name="adj2" fmla="val 50264"/>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20" name="Google Shape;115;p14">
              <a:extLst>
                <a:ext uri="{FF2B5EF4-FFF2-40B4-BE49-F238E27FC236}">
                  <a16:creationId xmlns:a16="http://schemas.microsoft.com/office/drawing/2014/main" id="{A9F17425-3CF9-B82C-6DE8-E091CC0D52DF}"/>
                </a:ext>
              </a:extLst>
            </p:cNvPr>
            <p:cNvGrpSpPr/>
            <p:nvPr/>
          </p:nvGrpSpPr>
          <p:grpSpPr>
            <a:xfrm>
              <a:off x="2307350" y="2700475"/>
              <a:ext cx="1373350" cy="629948"/>
              <a:chOff x="3559325" y="2034500"/>
              <a:chExt cx="1373350" cy="629948"/>
            </a:xfrm>
          </p:grpSpPr>
          <p:sp>
            <p:nvSpPr>
              <p:cNvPr id="21" name="Google Shape;116;p14">
                <a:extLst>
                  <a:ext uri="{FF2B5EF4-FFF2-40B4-BE49-F238E27FC236}">
                    <a16:creationId xmlns:a16="http://schemas.microsoft.com/office/drawing/2014/main" id="{4C069B5F-92B4-92DB-8A38-C14811089232}"/>
                  </a:ext>
                </a:extLst>
              </p:cNvPr>
              <p:cNvSpPr/>
              <p:nvPr/>
            </p:nvSpPr>
            <p:spPr>
              <a:xfrm rot="5400000">
                <a:off x="3508025" y="2085800"/>
                <a:ext cx="382500" cy="279900"/>
              </a:xfrm>
              <a:prstGeom prst="rightArrow">
                <a:avLst>
                  <a:gd name="adj1" fmla="val 50000"/>
                  <a:gd name="adj2" fmla="val 50000"/>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 name="Google Shape;117;p14">
                <a:extLst>
                  <a:ext uri="{FF2B5EF4-FFF2-40B4-BE49-F238E27FC236}">
                    <a16:creationId xmlns:a16="http://schemas.microsoft.com/office/drawing/2014/main" id="{EA96039C-8A0E-8B47-E24C-FFE9746FD71D}"/>
                  </a:ext>
                </a:extLst>
              </p:cNvPr>
              <p:cNvSpPr txBox="1"/>
              <p:nvPr/>
            </p:nvSpPr>
            <p:spPr>
              <a:xfrm>
                <a:off x="3851475" y="2048925"/>
                <a:ext cx="10812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b="1">
                    <a:solidFill>
                      <a:srgbClr val="CC4125"/>
                    </a:solidFill>
                    <a:latin typeface="Lato"/>
                    <a:ea typeface="Lato"/>
                    <a:cs typeface="Lato"/>
                    <a:sym typeface="Lato"/>
                  </a:rPr>
                  <a:t>will decrease</a:t>
                </a:r>
                <a:endParaRPr sz="1400" b="1">
                  <a:solidFill>
                    <a:srgbClr val="CC4125"/>
                  </a:solidFill>
                  <a:latin typeface="Lato"/>
                  <a:ea typeface="Lato"/>
                  <a:cs typeface="Lato"/>
                  <a:sym typeface="Lato"/>
                </a:endParaRPr>
              </a:p>
            </p:txBody>
          </p:sp>
        </p:grpSp>
      </p:grpSp>
      <p:cxnSp>
        <p:nvCxnSpPr>
          <p:cNvPr id="23" name="Google Shape;119;p14">
            <a:extLst>
              <a:ext uri="{FF2B5EF4-FFF2-40B4-BE49-F238E27FC236}">
                <a16:creationId xmlns:a16="http://schemas.microsoft.com/office/drawing/2014/main" id="{FE11CD3A-AACB-7D91-149A-0F1C54461BF3}"/>
              </a:ext>
            </a:extLst>
          </p:cNvPr>
          <p:cNvCxnSpPr>
            <a:cxnSpLocks/>
          </p:cNvCxnSpPr>
          <p:nvPr/>
        </p:nvCxnSpPr>
        <p:spPr>
          <a:xfrm>
            <a:off x="8980337" y="3131041"/>
            <a:ext cx="228600" cy="656850"/>
          </a:xfrm>
          <a:prstGeom prst="straightConnector1">
            <a:avLst/>
          </a:prstGeom>
          <a:noFill/>
          <a:ln w="19050" cap="flat" cmpd="sng">
            <a:solidFill>
              <a:schemeClr val="dk2"/>
            </a:solidFill>
            <a:prstDash val="solid"/>
            <a:round/>
            <a:headEnd type="none" w="med" len="med"/>
            <a:tailEnd type="triangle" w="med" len="med"/>
          </a:ln>
        </p:spPr>
      </p:cxnSp>
      <p:sp>
        <p:nvSpPr>
          <p:cNvPr id="7" name="TextBox 6">
            <a:extLst>
              <a:ext uri="{FF2B5EF4-FFF2-40B4-BE49-F238E27FC236}">
                <a16:creationId xmlns:a16="http://schemas.microsoft.com/office/drawing/2014/main" id="{2887D930-7D55-0504-5B4D-D994D479D223}"/>
              </a:ext>
            </a:extLst>
          </p:cNvPr>
          <p:cNvSpPr txBox="1"/>
          <p:nvPr/>
        </p:nvSpPr>
        <p:spPr>
          <a:xfrm>
            <a:off x="352467" y="3652004"/>
            <a:ext cx="2547246" cy="646331"/>
          </a:xfrm>
          <a:prstGeom prst="rect">
            <a:avLst/>
          </a:prstGeom>
          <a:noFill/>
        </p:spPr>
        <p:txBody>
          <a:bodyPr wrap="square" rtlCol="0">
            <a:spAutoFit/>
          </a:bodyPr>
          <a:lstStyle/>
          <a:p>
            <a:pPr algn="ctr"/>
            <a:r>
              <a:rPr lang="en-US" altLang="zh-CN" b="1" dirty="0">
                <a:solidFill>
                  <a:srgbClr val="002060"/>
                </a:solidFill>
              </a:rPr>
              <a:t>“Net-Zero”</a:t>
            </a:r>
            <a:r>
              <a:rPr lang="zh-CN" altLang="en-US" b="1" dirty="0">
                <a:solidFill>
                  <a:srgbClr val="002060"/>
                </a:solidFill>
              </a:rPr>
              <a:t> </a:t>
            </a:r>
            <a:r>
              <a:rPr lang="en-US" altLang="zh-CN" b="1" dirty="0">
                <a:solidFill>
                  <a:srgbClr val="002060"/>
                </a:solidFill>
              </a:rPr>
              <a:t>and</a:t>
            </a:r>
            <a:r>
              <a:rPr lang="zh-CN" altLang="en-US" b="1" dirty="0">
                <a:solidFill>
                  <a:srgbClr val="002060"/>
                </a:solidFill>
              </a:rPr>
              <a:t> </a:t>
            </a:r>
            <a:r>
              <a:rPr lang="en-US" altLang="zh-CN" b="1" dirty="0">
                <a:solidFill>
                  <a:srgbClr val="002060"/>
                </a:solidFill>
              </a:rPr>
              <a:t>housing</a:t>
            </a:r>
            <a:r>
              <a:rPr lang="zh-CN" altLang="en-US" b="1" dirty="0">
                <a:solidFill>
                  <a:srgbClr val="002060"/>
                </a:solidFill>
              </a:rPr>
              <a:t> </a:t>
            </a:r>
            <a:r>
              <a:rPr lang="en-US" altLang="zh-CN" b="1" dirty="0">
                <a:solidFill>
                  <a:srgbClr val="002060"/>
                </a:solidFill>
              </a:rPr>
              <a:t>affordability</a:t>
            </a:r>
            <a:r>
              <a:rPr lang="zh-CN" altLang="en-US" b="1" dirty="0">
                <a:solidFill>
                  <a:srgbClr val="002060"/>
                </a:solidFill>
              </a:rPr>
              <a:t> </a:t>
            </a:r>
            <a:r>
              <a:rPr lang="en-US" altLang="zh-CN" b="1" dirty="0">
                <a:solidFill>
                  <a:srgbClr val="002060"/>
                </a:solidFill>
              </a:rPr>
              <a:t>project</a:t>
            </a:r>
            <a:endParaRPr lang="en-US" b="1" dirty="0">
              <a:solidFill>
                <a:srgbClr val="002060"/>
              </a:solidFill>
            </a:endParaRPr>
          </a:p>
        </p:txBody>
      </p:sp>
      <p:sp>
        <p:nvSpPr>
          <p:cNvPr id="17" name="TextBox 16"/>
          <p:cNvSpPr txBox="1"/>
          <p:nvPr/>
        </p:nvSpPr>
        <p:spPr>
          <a:xfrm>
            <a:off x="5002973" y="6321761"/>
            <a:ext cx="5609228" cy="553998"/>
          </a:xfrm>
          <a:prstGeom prst="rect">
            <a:avLst/>
          </a:prstGeom>
          <a:noFill/>
        </p:spPr>
        <p:txBody>
          <a:bodyPr wrap="none" rtlCol="0">
            <a:spAutoFit/>
          </a:bodyPr>
          <a:lstStyle/>
          <a:p>
            <a:r>
              <a:rPr lang="en-US" dirty="0" smtClean="0"/>
              <a:t>© </a:t>
            </a:r>
            <a:r>
              <a:rPr lang="en-US" sz="1200" dirty="0" smtClean="0">
                <a:latin typeface="Baskerville Old Face" panose="02020602080505020303" pitchFamily="18" charset="0"/>
              </a:rPr>
              <a:t>HBRA </a:t>
            </a:r>
            <a:r>
              <a:rPr lang="en-US" sz="1200" dirty="0">
                <a:latin typeface="Baskerville Old Face" panose="02020602080505020303" pitchFamily="18" charset="0"/>
              </a:rPr>
              <a:t>Massachusetts.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3"/>
              </a:rPr>
              <a:t>https://ocw.mit.edu/help/faq-fair-use</a:t>
            </a:r>
            <a:r>
              <a:rPr lang="en-US" sz="1200" dirty="0" smtClean="0">
                <a:latin typeface="Baskerville Old Face" panose="02020602080505020303" pitchFamily="18" charset="0"/>
                <a:hlinkClick r:id="rId3"/>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55952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7C8EA-E65D-1186-D9B8-93AFA10DABA1}"/>
              </a:ext>
            </a:extLst>
          </p:cNvPr>
          <p:cNvPicPr>
            <a:picLocks noChangeAspect="1"/>
          </p:cNvPicPr>
          <p:nvPr/>
        </p:nvPicPr>
        <p:blipFill>
          <a:blip r:embed="rId3"/>
          <a:stretch>
            <a:fillRect/>
          </a:stretch>
        </p:blipFill>
        <p:spPr>
          <a:xfrm>
            <a:off x="0" y="0"/>
            <a:ext cx="8276037" cy="4016088"/>
          </a:xfrm>
          <a:prstGeom prst="rect">
            <a:avLst/>
          </a:prstGeom>
        </p:spPr>
      </p:pic>
      <p:pic>
        <p:nvPicPr>
          <p:cNvPr id="4" name="Picture 3">
            <a:extLst>
              <a:ext uri="{FF2B5EF4-FFF2-40B4-BE49-F238E27FC236}">
                <a16:creationId xmlns:a16="http://schemas.microsoft.com/office/drawing/2014/main" id="{32E6E92C-FD7E-8613-0D33-EE3C6943AD99}"/>
              </a:ext>
            </a:extLst>
          </p:cNvPr>
          <p:cNvPicPr>
            <a:picLocks noChangeAspect="1"/>
          </p:cNvPicPr>
          <p:nvPr/>
        </p:nvPicPr>
        <p:blipFill>
          <a:blip r:embed="rId4"/>
          <a:stretch>
            <a:fillRect/>
          </a:stretch>
        </p:blipFill>
        <p:spPr>
          <a:xfrm>
            <a:off x="4941822" y="2984767"/>
            <a:ext cx="7489075" cy="3659820"/>
          </a:xfrm>
          <a:prstGeom prst="rect">
            <a:avLst/>
          </a:prstGeom>
        </p:spPr>
      </p:pic>
      <p:sp>
        <p:nvSpPr>
          <p:cNvPr id="5" name="TextBox 4">
            <a:extLst>
              <a:ext uri="{FF2B5EF4-FFF2-40B4-BE49-F238E27FC236}">
                <a16:creationId xmlns:a16="http://schemas.microsoft.com/office/drawing/2014/main" id="{61B36925-FBA9-B740-75B4-5CD264A230FC}"/>
              </a:ext>
            </a:extLst>
          </p:cNvPr>
          <p:cNvSpPr txBox="1"/>
          <p:nvPr/>
        </p:nvSpPr>
        <p:spPr>
          <a:xfrm>
            <a:off x="0" y="4168346"/>
            <a:ext cx="7376746" cy="646331"/>
          </a:xfrm>
          <a:prstGeom prst="rect">
            <a:avLst/>
          </a:prstGeom>
          <a:noFill/>
        </p:spPr>
        <p:txBody>
          <a:bodyPr wrap="square">
            <a:spAutoFit/>
          </a:bodyPr>
          <a:lstStyle/>
          <a:p>
            <a:pPr rtl="0">
              <a:spcBef>
                <a:spcPts val="0"/>
              </a:spcBef>
              <a:spcAft>
                <a:spcPts val="0"/>
              </a:spcAft>
            </a:pPr>
            <a:r>
              <a:rPr lang="en-US" sz="1200" b="1" i="0" u="none" strike="noStrike" dirty="0">
                <a:solidFill>
                  <a:srgbClr val="666666"/>
                </a:solidFill>
                <a:effectLst/>
                <a:latin typeface="Raleway" pitchFamily="2" charset="0"/>
              </a:rPr>
              <a:t>SINGLE-FAMILY HOMES: HERS SCORE 55 TO 42</a:t>
            </a:r>
            <a:endParaRPr lang="en-US" sz="1200" b="0" dirty="0">
              <a:effectLst/>
            </a:endParaRPr>
          </a:p>
          <a:p>
            <a:r>
              <a:rPr lang="en-US" sz="1200" b="0" dirty="0">
                <a:effectLst/>
              </a:rPr>
              <a:t/>
            </a:r>
            <a:br>
              <a:rPr lang="en-US" sz="1200" b="0" dirty="0">
                <a:effectLst/>
              </a:rPr>
            </a:br>
            <a:endParaRPr lang="en-US" sz="1200" dirty="0"/>
          </a:p>
        </p:txBody>
      </p:sp>
      <p:sp>
        <p:nvSpPr>
          <p:cNvPr id="6" name="TextBox 5">
            <a:extLst>
              <a:ext uri="{FF2B5EF4-FFF2-40B4-BE49-F238E27FC236}">
                <a16:creationId xmlns:a16="http://schemas.microsoft.com/office/drawing/2014/main" id="{087CF364-6B1F-9EAB-E847-A3969542F685}"/>
              </a:ext>
            </a:extLst>
          </p:cNvPr>
          <p:cNvSpPr txBox="1"/>
          <p:nvPr/>
        </p:nvSpPr>
        <p:spPr>
          <a:xfrm>
            <a:off x="5787319" y="6422887"/>
            <a:ext cx="7376746" cy="738664"/>
          </a:xfrm>
          <a:prstGeom prst="rect">
            <a:avLst/>
          </a:prstGeom>
          <a:noFill/>
        </p:spPr>
        <p:txBody>
          <a:bodyPr wrap="square">
            <a:spAutoFit/>
          </a:bodyPr>
          <a:lstStyle/>
          <a:p>
            <a:pPr rtl="0">
              <a:spcBef>
                <a:spcPts val="0"/>
              </a:spcBef>
              <a:spcAft>
                <a:spcPts val="0"/>
              </a:spcAft>
            </a:pPr>
            <a:r>
              <a:rPr lang="en-US" sz="1400" b="1" dirty="0">
                <a:solidFill>
                  <a:srgbClr val="666666"/>
                </a:solidFill>
                <a:latin typeface="Raleway" pitchFamily="2" charset="0"/>
              </a:rPr>
              <a:t>MULTI-FAMILY</a:t>
            </a:r>
            <a:r>
              <a:rPr lang="en-US" sz="1400" b="1" i="0" u="none" strike="noStrike" dirty="0">
                <a:solidFill>
                  <a:srgbClr val="666666"/>
                </a:solidFill>
                <a:effectLst/>
                <a:latin typeface="Raleway" pitchFamily="2" charset="0"/>
              </a:rPr>
              <a:t> HOMES: HERS SCORE 55 TO 42</a:t>
            </a:r>
            <a:endParaRPr lang="en-US" sz="1400" b="0" dirty="0">
              <a:effectLst/>
            </a:endParaRPr>
          </a:p>
          <a:p>
            <a:r>
              <a:rPr lang="en-US" sz="1400" b="0" dirty="0">
                <a:effectLst/>
              </a:rPr>
              <a:t/>
            </a:r>
            <a:br>
              <a:rPr lang="en-US" sz="1400" b="0" dirty="0">
                <a:effectLst/>
              </a:rPr>
            </a:br>
            <a:endParaRPr lang="en-US" sz="1400" dirty="0"/>
          </a:p>
        </p:txBody>
      </p:sp>
    </p:spTree>
    <p:extLst>
      <p:ext uri="{BB962C8B-B14F-4D97-AF65-F5344CB8AC3E}">
        <p14:creationId xmlns:p14="http://schemas.microsoft.com/office/powerpoint/2010/main" val="2119303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27">
            <a:extLst>
              <a:ext uri="{FF2B5EF4-FFF2-40B4-BE49-F238E27FC236}">
                <a16:creationId xmlns:a16="http://schemas.microsoft.com/office/drawing/2014/main" id="{D20434B1-FA94-9E4C-86F7-2FBEE32AD236}"/>
              </a:ext>
            </a:extLst>
          </p:cNvPr>
          <p:cNvSpPr txBox="1">
            <a:spLocks/>
          </p:cNvSpPr>
          <p:nvPr/>
        </p:nvSpPr>
        <p:spPr>
          <a:xfrm>
            <a:off x="244928" y="241300"/>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rgbClr val="1B4453"/>
                </a:solidFill>
                <a:latin typeface="Baskerville" panose="02020502070401020303"/>
              </a:rPr>
              <a:t>“Sticks”:</a:t>
            </a:r>
            <a:r>
              <a:rPr lang="zh-CN" altLang="en-US" sz="3600" dirty="0">
                <a:solidFill>
                  <a:srgbClr val="1B4453"/>
                </a:solidFill>
                <a:latin typeface="Baskerville" panose="02020502070401020303"/>
              </a:rPr>
              <a:t> </a:t>
            </a:r>
            <a:r>
              <a:rPr lang="en-US" altLang="en-US" sz="3600" dirty="0">
                <a:solidFill>
                  <a:srgbClr val="1B4453"/>
                </a:solidFill>
                <a:latin typeface="Baskerville" panose="02020502070401020303"/>
              </a:rPr>
              <a:t>Energy </a:t>
            </a:r>
            <a:r>
              <a:rPr lang="en-US" altLang="zh-CN" sz="3600" dirty="0">
                <a:solidFill>
                  <a:srgbClr val="1B4453"/>
                </a:solidFill>
                <a:latin typeface="Baskerville" panose="02020502070401020303"/>
              </a:rPr>
              <a:t>Efficiency</a:t>
            </a:r>
            <a:r>
              <a:rPr lang="zh-CN" altLang="en-US" sz="3600" dirty="0">
                <a:solidFill>
                  <a:srgbClr val="1B4453"/>
                </a:solidFill>
                <a:latin typeface="Baskerville" panose="02020502070401020303"/>
              </a:rPr>
              <a:t> </a:t>
            </a:r>
            <a:r>
              <a:rPr lang="en-US" altLang="en-US" sz="3600" dirty="0">
                <a:solidFill>
                  <a:srgbClr val="1B4453"/>
                </a:solidFill>
                <a:latin typeface="Baskerville" panose="02020502070401020303"/>
              </a:rPr>
              <a:t>Benchmark </a:t>
            </a:r>
            <a:r>
              <a:rPr lang="en-US" altLang="zh-CN" sz="3600" dirty="0">
                <a:solidFill>
                  <a:srgbClr val="1B4453"/>
                </a:solidFill>
                <a:latin typeface="Baskerville" panose="02020502070401020303"/>
              </a:rPr>
              <a:t>and</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Disclosure</a:t>
            </a:r>
            <a:endParaRPr lang="en-US" sz="3600" dirty="0">
              <a:solidFill>
                <a:srgbClr val="1B4453"/>
              </a:solidFill>
              <a:latin typeface="Baskerville" panose="02020502070401020303"/>
            </a:endParaRPr>
          </a:p>
        </p:txBody>
      </p:sp>
      <p:pic>
        <p:nvPicPr>
          <p:cNvPr id="15" name="Google Shape;278;p37">
            <a:extLst>
              <a:ext uri="{FF2B5EF4-FFF2-40B4-BE49-F238E27FC236}">
                <a16:creationId xmlns:a16="http://schemas.microsoft.com/office/drawing/2014/main" id="{64301FDE-28E0-F349-8691-231F9444B7E5}"/>
              </a:ext>
            </a:extLst>
          </p:cNvPr>
          <p:cNvPicPr preferRelativeResize="0"/>
          <p:nvPr/>
        </p:nvPicPr>
        <p:blipFill>
          <a:blip r:embed="rId3">
            <a:alphaModFix/>
          </a:blip>
          <a:stretch>
            <a:fillRect/>
          </a:stretch>
        </p:blipFill>
        <p:spPr>
          <a:xfrm>
            <a:off x="1539399" y="1763411"/>
            <a:ext cx="3318229" cy="4155981"/>
          </a:xfrm>
          <a:prstGeom prst="rect">
            <a:avLst/>
          </a:prstGeom>
          <a:noFill/>
          <a:ln>
            <a:noFill/>
          </a:ln>
        </p:spPr>
      </p:pic>
      <p:pic>
        <p:nvPicPr>
          <p:cNvPr id="16" name="Google Shape;277;p37">
            <a:extLst>
              <a:ext uri="{FF2B5EF4-FFF2-40B4-BE49-F238E27FC236}">
                <a16:creationId xmlns:a16="http://schemas.microsoft.com/office/drawing/2014/main" id="{23830B97-C483-F14A-918C-3D5E3A90DB33}"/>
              </a:ext>
            </a:extLst>
          </p:cNvPr>
          <p:cNvPicPr preferRelativeResize="0"/>
          <p:nvPr/>
        </p:nvPicPr>
        <p:blipFill>
          <a:blip r:embed="rId4">
            <a:alphaModFix/>
          </a:blip>
          <a:stretch>
            <a:fillRect/>
          </a:stretch>
        </p:blipFill>
        <p:spPr>
          <a:xfrm>
            <a:off x="6506851" y="1203500"/>
            <a:ext cx="3153984" cy="2838413"/>
          </a:xfrm>
          <a:prstGeom prst="rect">
            <a:avLst/>
          </a:prstGeom>
          <a:noFill/>
          <a:ln>
            <a:noFill/>
          </a:ln>
        </p:spPr>
      </p:pic>
      <p:pic>
        <p:nvPicPr>
          <p:cNvPr id="17" name="Google Shape;279;p37">
            <a:extLst>
              <a:ext uri="{FF2B5EF4-FFF2-40B4-BE49-F238E27FC236}">
                <a16:creationId xmlns:a16="http://schemas.microsoft.com/office/drawing/2014/main" id="{A9B6B4AD-2211-0445-B1AC-697402E23D55}"/>
              </a:ext>
            </a:extLst>
          </p:cNvPr>
          <p:cNvPicPr preferRelativeResize="0"/>
          <p:nvPr/>
        </p:nvPicPr>
        <p:blipFill>
          <a:blip r:embed="rId5">
            <a:alphaModFix/>
          </a:blip>
          <a:stretch>
            <a:fillRect/>
          </a:stretch>
        </p:blipFill>
        <p:spPr>
          <a:xfrm>
            <a:off x="6324600" y="4041913"/>
            <a:ext cx="3770075" cy="2120667"/>
          </a:xfrm>
          <a:prstGeom prst="rect">
            <a:avLst/>
          </a:prstGeom>
          <a:noFill/>
          <a:ln>
            <a:noFill/>
          </a:ln>
        </p:spPr>
      </p:pic>
      <p:sp>
        <p:nvSpPr>
          <p:cNvPr id="4" name="TextBox 3"/>
          <p:cNvSpPr txBox="1"/>
          <p:nvPr/>
        </p:nvSpPr>
        <p:spPr>
          <a:xfrm>
            <a:off x="3564834" y="6357106"/>
            <a:ext cx="7598555" cy="523220"/>
          </a:xfrm>
          <a:prstGeom prst="rect">
            <a:avLst/>
          </a:prstGeom>
          <a:noFill/>
        </p:spPr>
        <p:txBody>
          <a:bodyPr wrap="none" rtlCol="0">
            <a:spAutoFit/>
          </a:bodyPr>
          <a:lstStyle/>
          <a:p>
            <a:r>
              <a:rPr lang="en-US" sz="1400" dirty="0" smtClean="0">
                <a:latin typeface="Baskerville Old Face" panose="02020602080505020303" pitchFamily="18" charset="0"/>
              </a:rPr>
              <a:t>Left: © </a:t>
            </a:r>
            <a:r>
              <a:rPr lang="en-US" sz="1400" dirty="0">
                <a:latin typeface="Baskerville Old Face" panose="02020602080505020303" pitchFamily="18" charset="0"/>
              </a:rPr>
              <a:t>City of New </a:t>
            </a:r>
            <a:r>
              <a:rPr lang="en-US" sz="1400" dirty="0" smtClean="0">
                <a:latin typeface="Baskerville Old Face" panose="02020602080505020303" pitchFamily="18" charset="0"/>
              </a:rPr>
              <a:t>York; right: source unknown. </a:t>
            </a:r>
            <a:r>
              <a:rPr lang="en-US" sz="1400" dirty="0">
                <a:latin typeface="Baskerville Old Face" panose="02020602080505020303" pitchFamily="18" charset="0"/>
              </a:rPr>
              <a:t>All rights reserved. This content is excluded from our </a:t>
            </a:r>
            <a:endParaRPr lang="en-US" sz="1400" dirty="0" smtClean="0">
              <a:latin typeface="Baskerville Old Face" panose="02020602080505020303" pitchFamily="18" charset="0"/>
            </a:endParaRPr>
          </a:p>
          <a:p>
            <a:r>
              <a:rPr lang="en-US" sz="1400" dirty="0" smtClean="0">
                <a:latin typeface="Baskerville Old Face" panose="02020602080505020303" pitchFamily="18" charset="0"/>
              </a:rPr>
              <a:t>Creative </a:t>
            </a:r>
            <a:r>
              <a:rPr lang="en-US" sz="1400" dirty="0">
                <a:latin typeface="Baskerville Old Face" panose="02020602080505020303" pitchFamily="18" charset="0"/>
              </a:rPr>
              <a:t>Commons license. For more information, see </a:t>
            </a:r>
            <a:r>
              <a:rPr lang="en-US" sz="1400" dirty="0">
                <a:latin typeface="Baskerville Old Face" panose="02020602080505020303" pitchFamily="18" charset="0"/>
                <a:hlinkClick r:id="rId6"/>
              </a:rPr>
              <a:t>https://ocw.mit.edu/help/faq-fair-use</a:t>
            </a:r>
            <a:r>
              <a:rPr lang="en-US" sz="1400" dirty="0" smtClean="0">
                <a:latin typeface="Baskerville Old Face" panose="02020602080505020303" pitchFamily="18" charset="0"/>
                <a:hlinkClick r:id="rId6"/>
              </a:rPr>
              <a:t>/</a:t>
            </a:r>
            <a:r>
              <a:rPr lang="en-US" sz="1400" dirty="0" smtClean="0">
                <a:latin typeface="Baskerville Old Face" panose="02020602080505020303" pitchFamily="18" charset="0"/>
              </a:rPr>
              <a:t>.</a:t>
            </a:r>
            <a:endParaRPr lang="en-US" sz="1400" dirty="0">
              <a:latin typeface="Baskerville Old Face" panose="02020602080505020303" pitchFamily="18" charset="0"/>
            </a:endParaRPr>
          </a:p>
        </p:txBody>
      </p:sp>
    </p:spTree>
    <p:extLst>
      <p:ext uri="{BB962C8B-B14F-4D97-AF65-F5344CB8AC3E}">
        <p14:creationId xmlns:p14="http://schemas.microsoft.com/office/powerpoint/2010/main" val="2654509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27">
            <a:extLst>
              <a:ext uri="{FF2B5EF4-FFF2-40B4-BE49-F238E27FC236}">
                <a16:creationId xmlns:a16="http://schemas.microsoft.com/office/drawing/2014/main" id="{D20434B1-FA94-9E4C-86F7-2FBEE32AD236}"/>
              </a:ext>
            </a:extLst>
          </p:cNvPr>
          <p:cNvSpPr txBox="1">
            <a:spLocks/>
          </p:cNvSpPr>
          <p:nvPr/>
        </p:nvSpPr>
        <p:spPr>
          <a:xfrm>
            <a:off x="244928" y="241300"/>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solidFill>
                <a:srgbClr val="1B4453"/>
              </a:solidFill>
              <a:latin typeface="Eurostile" panose="020B0504020202050204" pitchFamily="34" charset="77"/>
            </a:endParaRPr>
          </a:p>
        </p:txBody>
      </p:sp>
      <p:sp>
        <p:nvSpPr>
          <p:cNvPr id="6" name="Google Shape;208;p27">
            <a:extLst>
              <a:ext uri="{FF2B5EF4-FFF2-40B4-BE49-F238E27FC236}">
                <a16:creationId xmlns:a16="http://schemas.microsoft.com/office/drawing/2014/main" id="{F42EE7CA-3A73-B44D-BD0E-A06A73817EF3}"/>
              </a:ext>
            </a:extLst>
          </p:cNvPr>
          <p:cNvSpPr txBox="1">
            <a:spLocks/>
          </p:cNvSpPr>
          <p:nvPr/>
        </p:nvSpPr>
        <p:spPr>
          <a:xfrm>
            <a:off x="203160" y="165844"/>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rgbClr val="1B4453"/>
                </a:solidFill>
                <a:latin typeface="Baskerville" panose="02020502070401020303"/>
              </a:rPr>
              <a:t>MIT Energy Use Intensity and LEED Certificates</a:t>
            </a:r>
            <a:endParaRPr lang="en-US" sz="3600" dirty="0">
              <a:solidFill>
                <a:srgbClr val="1B4453"/>
              </a:solidFill>
              <a:latin typeface="Baskerville" panose="02020502070401020303"/>
            </a:endParaRPr>
          </a:p>
        </p:txBody>
      </p:sp>
      <p:pic>
        <p:nvPicPr>
          <p:cNvPr id="4" name="Picture 3">
            <a:extLst>
              <a:ext uri="{FF2B5EF4-FFF2-40B4-BE49-F238E27FC236}">
                <a16:creationId xmlns:a16="http://schemas.microsoft.com/office/drawing/2014/main" id="{ADB78D30-77FB-4046-914D-CCC7969C3EA0}"/>
              </a:ext>
            </a:extLst>
          </p:cNvPr>
          <p:cNvPicPr>
            <a:picLocks noChangeAspect="1"/>
          </p:cNvPicPr>
          <p:nvPr/>
        </p:nvPicPr>
        <p:blipFill>
          <a:blip r:embed="rId3"/>
          <a:stretch>
            <a:fillRect/>
          </a:stretch>
        </p:blipFill>
        <p:spPr>
          <a:xfrm>
            <a:off x="244928" y="1727478"/>
            <a:ext cx="4749827" cy="4014104"/>
          </a:xfrm>
          <a:prstGeom prst="rect">
            <a:avLst/>
          </a:prstGeom>
        </p:spPr>
      </p:pic>
      <p:pic>
        <p:nvPicPr>
          <p:cNvPr id="7" name="Picture 6">
            <a:extLst>
              <a:ext uri="{FF2B5EF4-FFF2-40B4-BE49-F238E27FC236}">
                <a16:creationId xmlns:a16="http://schemas.microsoft.com/office/drawing/2014/main" id="{A6CECD5A-296F-4FF1-B8AE-09EFF3F1F83D}"/>
              </a:ext>
            </a:extLst>
          </p:cNvPr>
          <p:cNvPicPr>
            <a:picLocks noChangeAspect="1"/>
          </p:cNvPicPr>
          <p:nvPr/>
        </p:nvPicPr>
        <p:blipFill>
          <a:blip r:embed="rId4"/>
          <a:stretch>
            <a:fillRect/>
          </a:stretch>
        </p:blipFill>
        <p:spPr>
          <a:xfrm>
            <a:off x="1290266" y="5176052"/>
            <a:ext cx="1587096" cy="1259600"/>
          </a:xfrm>
          <a:prstGeom prst="rect">
            <a:avLst/>
          </a:prstGeom>
        </p:spPr>
      </p:pic>
      <p:sp>
        <p:nvSpPr>
          <p:cNvPr id="9" name="TextBox 8">
            <a:extLst>
              <a:ext uri="{FF2B5EF4-FFF2-40B4-BE49-F238E27FC236}">
                <a16:creationId xmlns:a16="http://schemas.microsoft.com/office/drawing/2014/main" id="{17323FD4-8DA9-48BB-9EC4-FC0E73DFA2C3}"/>
              </a:ext>
            </a:extLst>
          </p:cNvPr>
          <p:cNvSpPr txBox="1"/>
          <p:nvPr/>
        </p:nvSpPr>
        <p:spPr>
          <a:xfrm>
            <a:off x="244928" y="1193931"/>
            <a:ext cx="5290231" cy="400110"/>
          </a:xfrm>
          <a:prstGeom prst="rect">
            <a:avLst/>
          </a:prstGeom>
          <a:noFill/>
        </p:spPr>
        <p:txBody>
          <a:bodyPr wrap="none" rtlCol="0">
            <a:spAutoFit/>
          </a:bodyPr>
          <a:lstStyle/>
          <a:p>
            <a:r>
              <a:rPr lang="en-US" altLang="zh-CN" sz="2000" dirty="0">
                <a:latin typeface="Baskerville"/>
              </a:rPr>
              <a:t>MIT Energy Use Intensity and LEED Certificates.</a:t>
            </a:r>
            <a:endParaRPr lang="zh-CN" altLang="en-US" sz="2000" dirty="0">
              <a:latin typeface="Baskerville"/>
            </a:endParaRPr>
          </a:p>
        </p:txBody>
      </p:sp>
      <p:sp>
        <p:nvSpPr>
          <p:cNvPr id="10" name="TextBox 9">
            <a:extLst>
              <a:ext uri="{FF2B5EF4-FFF2-40B4-BE49-F238E27FC236}">
                <a16:creationId xmlns:a16="http://schemas.microsoft.com/office/drawing/2014/main" id="{AA70218F-27C5-4E26-A063-7244497AA540}"/>
              </a:ext>
            </a:extLst>
          </p:cNvPr>
          <p:cNvSpPr txBox="1"/>
          <p:nvPr/>
        </p:nvSpPr>
        <p:spPr>
          <a:xfrm>
            <a:off x="3865915" y="5945115"/>
            <a:ext cx="1329018" cy="369332"/>
          </a:xfrm>
          <a:prstGeom prst="rect">
            <a:avLst/>
          </a:prstGeom>
          <a:noFill/>
        </p:spPr>
        <p:txBody>
          <a:bodyPr wrap="none" rtlCol="0">
            <a:spAutoFit/>
          </a:bodyPr>
          <a:lstStyle/>
          <a:p>
            <a:r>
              <a:rPr lang="en-US" altLang="zh-CN" dirty="0">
                <a:latin typeface="Baskerville"/>
              </a:rPr>
              <a:t>Source: </a:t>
            </a:r>
            <a:r>
              <a:rPr lang="en-US" altLang="zh-CN" dirty="0">
                <a:latin typeface="Baskerville"/>
                <a:hlinkClick r:id="rId5"/>
              </a:rPr>
              <a:t>link</a:t>
            </a:r>
            <a:r>
              <a:rPr lang="en-US" altLang="zh-CN" dirty="0">
                <a:latin typeface="Baskerville"/>
              </a:rPr>
              <a:t>.</a:t>
            </a:r>
            <a:endParaRPr lang="zh-CN" altLang="en-US" dirty="0">
              <a:latin typeface="Baskerville"/>
            </a:endParaRPr>
          </a:p>
        </p:txBody>
      </p:sp>
      <p:sp>
        <p:nvSpPr>
          <p:cNvPr id="11" name="TextBox 10">
            <a:extLst>
              <a:ext uri="{FF2B5EF4-FFF2-40B4-BE49-F238E27FC236}">
                <a16:creationId xmlns:a16="http://schemas.microsoft.com/office/drawing/2014/main" id="{7D073409-CA59-4EAD-AD5B-94321DEF3383}"/>
              </a:ext>
            </a:extLst>
          </p:cNvPr>
          <p:cNvSpPr txBox="1"/>
          <p:nvPr/>
        </p:nvSpPr>
        <p:spPr>
          <a:xfrm>
            <a:off x="5535159" y="5945115"/>
            <a:ext cx="6234399" cy="369332"/>
          </a:xfrm>
          <a:prstGeom prst="rect">
            <a:avLst/>
          </a:prstGeom>
          <a:noFill/>
        </p:spPr>
        <p:txBody>
          <a:bodyPr wrap="square" rtlCol="0">
            <a:spAutoFit/>
          </a:bodyPr>
          <a:lstStyle/>
          <a:p>
            <a:r>
              <a:rPr lang="en-US" altLang="zh-CN" dirty="0">
                <a:latin typeface="Baskerville"/>
              </a:rPr>
              <a:t>Source</a:t>
            </a:r>
            <a:r>
              <a:rPr lang="en-US" altLang="zh-CN" dirty="0">
                <a:latin typeface="Baskerville"/>
                <a:hlinkClick r:id="rId6"/>
              </a:rPr>
              <a:t>: https://www.cambridgema.gov/CDD/cddlocatormap#map</a:t>
            </a:r>
            <a:r>
              <a:rPr lang="en-US" altLang="zh-CN" dirty="0">
                <a:latin typeface="Baskerville"/>
              </a:rPr>
              <a:t>.</a:t>
            </a:r>
            <a:endParaRPr lang="zh-CN" altLang="en-US" dirty="0">
              <a:latin typeface="Baskerville"/>
            </a:endParaRPr>
          </a:p>
        </p:txBody>
      </p:sp>
      <p:pic>
        <p:nvPicPr>
          <p:cNvPr id="5" name="Picture 4">
            <a:extLst>
              <a:ext uri="{FF2B5EF4-FFF2-40B4-BE49-F238E27FC236}">
                <a16:creationId xmlns:a16="http://schemas.microsoft.com/office/drawing/2014/main" id="{35CC6E9D-E34D-498F-8880-323FB05B8D80}"/>
              </a:ext>
            </a:extLst>
          </p:cNvPr>
          <p:cNvPicPr>
            <a:picLocks noChangeAspect="1"/>
          </p:cNvPicPr>
          <p:nvPr/>
        </p:nvPicPr>
        <p:blipFill>
          <a:blip r:embed="rId7"/>
          <a:stretch>
            <a:fillRect/>
          </a:stretch>
        </p:blipFill>
        <p:spPr>
          <a:xfrm>
            <a:off x="5535159" y="1192356"/>
            <a:ext cx="4634079" cy="4534735"/>
          </a:xfrm>
          <a:prstGeom prst="rect">
            <a:avLst/>
          </a:prstGeom>
        </p:spPr>
      </p:pic>
      <p:sp>
        <p:nvSpPr>
          <p:cNvPr id="12" name="Rectangle 11">
            <a:extLst>
              <a:ext uri="{FF2B5EF4-FFF2-40B4-BE49-F238E27FC236}">
                <a16:creationId xmlns:a16="http://schemas.microsoft.com/office/drawing/2014/main" id="{48B1EB05-AEF1-49A7-9F12-500534A6D70C}"/>
              </a:ext>
            </a:extLst>
          </p:cNvPr>
          <p:cNvSpPr/>
          <p:nvPr/>
        </p:nvSpPr>
        <p:spPr>
          <a:xfrm>
            <a:off x="1267543" y="5901831"/>
            <a:ext cx="1632541" cy="517200"/>
          </a:xfrm>
          <a:prstGeom prst="rect">
            <a:avLst/>
          </a:prstGeom>
          <a:noFill/>
          <a:ln>
            <a:solidFill>
              <a:srgbClr val="9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C5B4A8F8-CF28-448E-8E57-09B7D5813D56}"/>
              </a:ext>
            </a:extLst>
          </p:cNvPr>
          <p:cNvPicPr>
            <a:picLocks noChangeAspect="1"/>
          </p:cNvPicPr>
          <p:nvPr/>
        </p:nvPicPr>
        <p:blipFill>
          <a:blip r:embed="rId8"/>
          <a:stretch>
            <a:fillRect/>
          </a:stretch>
        </p:blipFill>
        <p:spPr>
          <a:xfrm>
            <a:off x="10169238" y="2518946"/>
            <a:ext cx="1684988" cy="2189671"/>
          </a:xfrm>
          <a:prstGeom prst="rect">
            <a:avLst/>
          </a:prstGeom>
        </p:spPr>
      </p:pic>
      <p:sp>
        <p:nvSpPr>
          <p:cNvPr id="14" name="Rectangle 13">
            <a:extLst>
              <a:ext uri="{FF2B5EF4-FFF2-40B4-BE49-F238E27FC236}">
                <a16:creationId xmlns:a16="http://schemas.microsoft.com/office/drawing/2014/main" id="{C50A9103-0150-438B-9EF7-88DEF65C7785}"/>
              </a:ext>
            </a:extLst>
          </p:cNvPr>
          <p:cNvSpPr/>
          <p:nvPr/>
        </p:nvSpPr>
        <p:spPr>
          <a:xfrm>
            <a:off x="10169238" y="4215251"/>
            <a:ext cx="1486724" cy="493366"/>
          </a:xfrm>
          <a:prstGeom prst="rect">
            <a:avLst/>
          </a:prstGeom>
          <a:noFill/>
          <a:ln>
            <a:solidFill>
              <a:srgbClr val="9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a:extLst>
              <a:ext uri="{FF2B5EF4-FFF2-40B4-BE49-F238E27FC236}">
                <a16:creationId xmlns:a16="http://schemas.microsoft.com/office/drawing/2014/main" id="{3AC7C8C9-5287-467F-98C2-1EF209913463}"/>
              </a:ext>
            </a:extLst>
          </p:cNvPr>
          <p:cNvSpPr txBox="1"/>
          <p:nvPr/>
        </p:nvSpPr>
        <p:spPr>
          <a:xfrm>
            <a:off x="10169238" y="1393986"/>
            <a:ext cx="1934687" cy="923330"/>
          </a:xfrm>
          <a:prstGeom prst="rect">
            <a:avLst/>
          </a:prstGeom>
          <a:noFill/>
        </p:spPr>
        <p:txBody>
          <a:bodyPr wrap="square" rtlCol="0">
            <a:spAutoFit/>
          </a:bodyPr>
          <a:lstStyle/>
          <a:p>
            <a:r>
              <a:rPr lang="en-US" altLang="zh-CN" dirty="0"/>
              <a:t>2018 performance</a:t>
            </a:r>
          </a:p>
          <a:p>
            <a:r>
              <a:rPr lang="en-US" altLang="zh-CN" dirty="0"/>
              <a:t>(gets better after the retrofit)</a:t>
            </a:r>
            <a:endParaRPr lang="zh-CN" altLang="en-US" dirty="0"/>
          </a:p>
        </p:txBody>
      </p:sp>
      <p:pic>
        <p:nvPicPr>
          <p:cNvPr id="8" name="Picture 7">
            <a:extLst>
              <a:ext uri="{FF2B5EF4-FFF2-40B4-BE49-F238E27FC236}">
                <a16:creationId xmlns:a16="http://schemas.microsoft.com/office/drawing/2014/main" id="{6373C0BC-D607-49AF-A618-8F047A026121}"/>
              </a:ext>
            </a:extLst>
          </p:cNvPr>
          <p:cNvPicPr>
            <a:picLocks noChangeAspect="1"/>
          </p:cNvPicPr>
          <p:nvPr/>
        </p:nvPicPr>
        <p:blipFill>
          <a:blip r:embed="rId9"/>
          <a:stretch>
            <a:fillRect/>
          </a:stretch>
        </p:blipFill>
        <p:spPr>
          <a:xfrm>
            <a:off x="6281286" y="2165930"/>
            <a:ext cx="1305377" cy="615636"/>
          </a:xfrm>
          <a:prstGeom prst="rect">
            <a:avLst/>
          </a:prstGeom>
        </p:spPr>
      </p:pic>
      <p:cxnSp>
        <p:nvCxnSpPr>
          <p:cNvPr id="16" name="Straight Arrow Connector 15">
            <a:extLst>
              <a:ext uri="{FF2B5EF4-FFF2-40B4-BE49-F238E27FC236}">
                <a16:creationId xmlns:a16="http://schemas.microsoft.com/office/drawing/2014/main" id="{F25078ED-8B3C-48E2-A4C4-BD49B82F77A0}"/>
              </a:ext>
            </a:extLst>
          </p:cNvPr>
          <p:cNvCxnSpPr/>
          <p:nvPr/>
        </p:nvCxnSpPr>
        <p:spPr>
          <a:xfrm flipH="1" flipV="1">
            <a:off x="7324725" y="2695575"/>
            <a:ext cx="123825" cy="219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367398" y="6266322"/>
            <a:ext cx="8438529" cy="923330"/>
          </a:xfrm>
          <a:prstGeom prst="rect">
            <a:avLst/>
          </a:prstGeom>
          <a:noFill/>
        </p:spPr>
        <p:txBody>
          <a:bodyPr wrap="none" rtlCol="0">
            <a:spAutoFit/>
          </a:bodyPr>
          <a:lstStyle/>
          <a:p>
            <a:r>
              <a:rPr lang="en-US" dirty="0">
                <a:latin typeface="Baskerville Old Face" panose="02020602080505020303" pitchFamily="18" charset="0"/>
              </a:rPr>
              <a:t>© City of Cambridge, MA. All rights reserved. This content is excluded from our Creative </a:t>
            </a:r>
          </a:p>
          <a:p>
            <a:r>
              <a:rPr lang="en-US" dirty="0">
                <a:latin typeface="Baskerville Old Face" panose="02020602080505020303" pitchFamily="18" charset="0"/>
              </a:rPr>
              <a:t>Commons license. For more information, see </a:t>
            </a:r>
            <a:r>
              <a:rPr lang="en-US" dirty="0">
                <a:latin typeface="Baskerville Old Face" panose="02020602080505020303" pitchFamily="18" charset="0"/>
                <a:hlinkClick r:id="rId10"/>
              </a:rPr>
              <a:t>https://ocw.mit.edu/help/faq-fair-use/</a:t>
            </a:r>
            <a:r>
              <a:rPr lang="en-US" dirty="0">
                <a:latin typeface="Baskerville Old Face" panose="02020602080505020303" pitchFamily="18" charset="0"/>
              </a:rPr>
              <a:t>.</a:t>
            </a:r>
          </a:p>
          <a:p>
            <a:endParaRPr lang="en-US" dirty="0"/>
          </a:p>
        </p:txBody>
      </p:sp>
    </p:spTree>
    <p:extLst>
      <p:ext uri="{BB962C8B-B14F-4D97-AF65-F5344CB8AC3E}">
        <p14:creationId xmlns:p14="http://schemas.microsoft.com/office/powerpoint/2010/main" val="353179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27">
            <a:extLst>
              <a:ext uri="{FF2B5EF4-FFF2-40B4-BE49-F238E27FC236}">
                <a16:creationId xmlns:a16="http://schemas.microsoft.com/office/drawing/2014/main" id="{D20434B1-FA94-9E4C-86F7-2FBEE32AD236}"/>
              </a:ext>
            </a:extLst>
          </p:cNvPr>
          <p:cNvSpPr txBox="1">
            <a:spLocks/>
          </p:cNvSpPr>
          <p:nvPr/>
        </p:nvSpPr>
        <p:spPr>
          <a:xfrm>
            <a:off x="244928" y="241300"/>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solidFill>
                <a:srgbClr val="1B4453"/>
              </a:solidFill>
              <a:latin typeface="Eurostile" panose="020B0504020202050204" pitchFamily="34" charset="77"/>
            </a:endParaRPr>
          </a:p>
        </p:txBody>
      </p:sp>
      <p:sp>
        <p:nvSpPr>
          <p:cNvPr id="6" name="Google Shape;208;p27">
            <a:extLst>
              <a:ext uri="{FF2B5EF4-FFF2-40B4-BE49-F238E27FC236}">
                <a16:creationId xmlns:a16="http://schemas.microsoft.com/office/drawing/2014/main" id="{F42EE7CA-3A73-B44D-BD0E-A06A73817EF3}"/>
              </a:ext>
            </a:extLst>
          </p:cNvPr>
          <p:cNvSpPr txBox="1">
            <a:spLocks/>
          </p:cNvSpPr>
          <p:nvPr/>
        </p:nvSpPr>
        <p:spPr>
          <a:xfrm>
            <a:off x="203160" y="165844"/>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olidFill>
                  <a:srgbClr val="1B4453"/>
                </a:solidFill>
                <a:latin typeface="Baskerville" panose="02020502070401020303"/>
              </a:rPr>
              <a:t>MIT</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Hayden</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Library</a:t>
            </a:r>
            <a:endParaRPr lang="en-US" sz="3600" dirty="0">
              <a:solidFill>
                <a:srgbClr val="1B4453"/>
              </a:solidFill>
              <a:latin typeface="Baskerville" panose="02020502070401020303"/>
            </a:endParaRPr>
          </a:p>
        </p:txBody>
      </p:sp>
      <p:pic>
        <p:nvPicPr>
          <p:cNvPr id="15" name="Picture 14">
            <a:extLst>
              <a:ext uri="{FF2B5EF4-FFF2-40B4-BE49-F238E27FC236}">
                <a16:creationId xmlns:a16="http://schemas.microsoft.com/office/drawing/2014/main" id="{D6D0834B-B3A9-42E0-BF5D-039E392EB4E0}"/>
              </a:ext>
            </a:extLst>
          </p:cNvPr>
          <p:cNvPicPr>
            <a:picLocks noChangeAspect="1"/>
          </p:cNvPicPr>
          <p:nvPr/>
        </p:nvPicPr>
        <p:blipFill>
          <a:blip r:embed="rId3"/>
          <a:stretch>
            <a:fillRect/>
          </a:stretch>
        </p:blipFill>
        <p:spPr>
          <a:xfrm>
            <a:off x="892484" y="1132559"/>
            <a:ext cx="9115759" cy="2071090"/>
          </a:xfrm>
          <a:prstGeom prst="rect">
            <a:avLst/>
          </a:prstGeom>
        </p:spPr>
      </p:pic>
      <p:sp>
        <p:nvSpPr>
          <p:cNvPr id="16" name="TextBox 15">
            <a:extLst>
              <a:ext uri="{FF2B5EF4-FFF2-40B4-BE49-F238E27FC236}">
                <a16:creationId xmlns:a16="http://schemas.microsoft.com/office/drawing/2014/main" id="{4F8F78A8-4F6E-4247-BD91-B121D7341535}"/>
              </a:ext>
            </a:extLst>
          </p:cNvPr>
          <p:cNvSpPr txBox="1"/>
          <p:nvPr/>
        </p:nvSpPr>
        <p:spPr>
          <a:xfrm>
            <a:off x="527252" y="3389817"/>
            <a:ext cx="4911100"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LEED Gold V4 Certification</a:t>
            </a:r>
          </a:p>
          <a:p>
            <a:pPr marL="342900" indent="-342900">
              <a:buFont typeface="Arial" panose="020B0604020202020204" pitchFamily="34" charset="0"/>
              <a:buChar char="•"/>
            </a:pPr>
            <a:r>
              <a:rPr lang="en-US" sz="2000" dirty="0" err="1">
                <a:latin typeface="Baskerville" panose="02020502070401020303" pitchFamily="18" charset="0"/>
                <a:ea typeface="Baskerville" panose="02020502070401020303" pitchFamily="18" charset="0"/>
              </a:rPr>
              <a:t>Fitwel</a:t>
            </a:r>
            <a:r>
              <a:rPr lang="en-US" sz="2000" dirty="0">
                <a:latin typeface="Baskerville" panose="02020502070401020303" pitchFamily="18" charset="0"/>
                <a:ea typeface="Baskerville" panose="02020502070401020303" pitchFamily="18" charset="0"/>
              </a:rPr>
              <a:t> Health Certification</a:t>
            </a:r>
            <a:br>
              <a:rPr lang="en-US" sz="2000" dirty="0">
                <a:latin typeface="Baskerville" panose="02020502070401020303" pitchFamily="18" charset="0"/>
                <a:ea typeface="Baskerville" panose="02020502070401020303" pitchFamily="18" charset="0"/>
              </a:rPr>
            </a:br>
            <a:endParaRPr lang="en-US" sz="2000" dirty="0">
              <a:latin typeface="Baskerville" panose="02020502070401020303" pitchFamily="18" charset="0"/>
              <a:ea typeface="Baskerville" panose="02020502070401020303" pitchFamily="18" charset="0"/>
            </a:endParaRPr>
          </a:p>
          <a:p>
            <a:pPr marL="342900"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Material: </a:t>
            </a:r>
            <a:br>
              <a:rPr lang="en-US" sz="2000" dirty="0">
                <a:latin typeface="Baskerville" panose="02020502070401020303" pitchFamily="18" charset="0"/>
                <a:ea typeface="Baskerville" panose="02020502070401020303" pitchFamily="18" charset="0"/>
              </a:rPr>
            </a:br>
            <a:r>
              <a:rPr lang="en-US" sz="2000" u="sng" dirty="0">
                <a:latin typeface="Baskerville" panose="02020502070401020303" pitchFamily="18" charset="0"/>
                <a:ea typeface="Baskerville" panose="02020502070401020303" pitchFamily="18" charset="0"/>
              </a:rPr>
              <a:t>“Red List Free” materials </a:t>
            </a:r>
            <a:r>
              <a:rPr lang="en-US" sz="2000" dirty="0">
                <a:latin typeface="Baskerville" panose="02020502070401020303" pitchFamily="18" charset="0"/>
                <a:ea typeface="Baskerville" panose="02020502070401020303" pitchFamily="18" charset="0"/>
              </a:rPr>
              <a:t>for all interior finish materials and fabrics</a:t>
            </a:r>
          </a:p>
          <a:p>
            <a:pPr marL="342900"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Water:</a:t>
            </a:r>
            <a:br>
              <a:rPr lang="en-US" sz="2000" dirty="0">
                <a:latin typeface="Baskerville" panose="02020502070401020303" pitchFamily="18" charset="0"/>
                <a:ea typeface="Baskerville" panose="02020502070401020303" pitchFamily="18" charset="0"/>
              </a:rPr>
            </a:br>
            <a:r>
              <a:rPr lang="en-US" sz="2000" dirty="0">
                <a:latin typeface="Baskerville" panose="02020502070401020303" pitchFamily="18" charset="0"/>
                <a:ea typeface="Baskerville" panose="02020502070401020303" pitchFamily="18" charset="0"/>
              </a:rPr>
              <a:t>Use 1.0 gallon-per-flush toilets. </a:t>
            </a:r>
          </a:p>
        </p:txBody>
      </p:sp>
      <p:sp>
        <p:nvSpPr>
          <p:cNvPr id="18" name="TextBox 17">
            <a:extLst>
              <a:ext uri="{FF2B5EF4-FFF2-40B4-BE49-F238E27FC236}">
                <a16:creationId xmlns:a16="http://schemas.microsoft.com/office/drawing/2014/main" id="{A7063C57-5A4A-4E81-A7FF-BD7FBF418157}"/>
              </a:ext>
            </a:extLst>
          </p:cNvPr>
          <p:cNvSpPr txBox="1"/>
          <p:nvPr/>
        </p:nvSpPr>
        <p:spPr>
          <a:xfrm>
            <a:off x="5035592" y="3355659"/>
            <a:ext cx="7156408"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Energy:</a:t>
            </a:r>
          </a:p>
          <a:p>
            <a:pPr marL="800100" lvl="1"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Reduce thermal loss by replacing single-pane glass in the large bay windows with </a:t>
            </a:r>
            <a:r>
              <a:rPr lang="en-US" sz="2000" u="sng" dirty="0">
                <a:latin typeface="Baskerville" panose="02020502070401020303" pitchFamily="18" charset="0"/>
                <a:ea typeface="Baskerville" panose="02020502070401020303" pitchFamily="18" charset="0"/>
              </a:rPr>
              <a:t>high-performance sealed insulated windows</a:t>
            </a:r>
            <a:r>
              <a:rPr lang="en-US" sz="2000" dirty="0">
                <a:latin typeface="Baskerville" panose="02020502070401020303" pitchFamily="18" charset="0"/>
                <a:ea typeface="Baskerville" panose="02020502070401020303" pitchFamily="18" charset="0"/>
              </a:rPr>
              <a:t>.</a:t>
            </a:r>
          </a:p>
          <a:p>
            <a:pPr marL="800100" lvl="1"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Update air-handling units and perimeter radiators with </a:t>
            </a:r>
            <a:r>
              <a:rPr lang="en-US" sz="2000" u="sng" dirty="0">
                <a:latin typeface="Baskerville" panose="02020502070401020303" pitchFamily="18" charset="0"/>
                <a:ea typeface="Baskerville" panose="02020502070401020303" pitchFamily="18" charset="0"/>
              </a:rPr>
              <a:t>new controls </a:t>
            </a:r>
            <a:r>
              <a:rPr lang="en-US" sz="2000" dirty="0">
                <a:latin typeface="Baskerville" panose="02020502070401020303" pitchFamily="18" charset="0"/>
                <a:ea typeface="Baskerville" panose="02020502070401020303" pitchFamily="18" charset="0"/>
              </a:rPr>
              <a:t>to optimize energy use.</a:t>
            </a:r>
          </a:p>
          <a:p>
            <a:pPr marL="800100" lvl="1"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Upgrade all lighting to </a:t>
            </a:r>
            <a:r>
              <a:rPr lang="en-US" sz="2000" u="sng" dirty="0">
                <a:latin typeface="Baskerville" panose="02020502070401020303" pitchFamily="18" charset="0"/>
                <a:ea typeface="Baskerville" panose="02020502070401020303" pitchFamily="18" charset="0"/>
              </a:rPr>
              <a:t>low-energy LEDs </a:t>
            </a:r>
            <a:r>
              <a:rPr lang="en-US" sz="2000" dirty="0">
                <a:latin typeface="Baskerville" panose="02020502070401020303" pitchFamily="18" charset="0"/>
                <a:ea typeface="Baskerville" panose="02020502070401020303" pitchFamily="18" charset="0"/>
              </a:rPr>
              <a:t>controlled with daylight and occupancy sensors.</a:t>
            </a:r>
          </a:p>
          <a:p>
            <a:pPr marL="800100" lvl="1" indent="-342900">
              <a:buFont typeface="Arial" panose="020B0604020202020204" pitchFamily="34" charset="0"/>
              <a:buChar char="•"/>
            </a:pPr>
            <a:r>
              <a:rPr lang="en-US" sz="2000" u="sng" dirty="0">
                <a:latin typeface="Baskerville" panose="02020502070401020303" pitchFamily="18" charset="0"/>
                <a:ea typeface="Baskerville" panose="02020502070401020303" pitchFamily="18" charset="0"/>
              </a:rPr>
              <a:t>EnergyStar appliances </a:t>
            </a:r>
            <a:r>
              <a:rPr lang="en-US" sz="2000" dirty="0">
                <a:latin typeface="Baskerville" panose="02020502070401020303" pitchFamily="18" charset="0"/>
                <a:ea typeface="Baskerville" panose="02020502070401020303" pitchFamily="18" charset="0"/>
              </a:rPr>
              <a:t>throughout the building.</a:t>
            </a:r>
            <a:br>
              <a:rPr lang="en-US" sz="2000" dirty="0">
                <a:latin typeface="Baskerville" panose="02020502070401020303" pitchFamily="18" charset="0"/>
                <a:ea typeface="Baskerville" panose="02020502070401020303" pitchFamily="18" charset="0"/>
              </a:rPr>
            </a:br>
            <a:endParaRPr lang="en-US" sz="2000" dirty="0">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8C3BC316-2CE8-4464-BDE1-08B3AE4E39BD}"/>
              </a:ext>
            </a:extLst>
          </p:cNvPr>
          <p:cNvSpPr txBox="1"/>
          <p:nvPr/>
        </p:nvSpPr>
        <p:spPr>
          <a:xfrm>
            <a:off x="3089768" y="6308436"/>
            <a:ext cx="9102232" cy="738664"/>
          </a:xfrm>
          <a:prstGeom prst="rect">
            <a:avLst/>
          </a:prstGeom>
          <a:noFill/>
        </p:spPr>
        <p:txBody>
          <a:bodyPr wrap="square" rtlCol="0">
            <a:spAutoFit/>
          </a:bodyPr>
          <a:lstStyle/>
          <a:p>
            <a:r>
              <a:rPr lang="en-US" altLang="zh-CN" sz="1400" dirty="0">
                <a:latin typeface="Baskerville Old Face" panose="02020602080505020303" pitchFamily="18" charset="0"/>
              </a:rPr>
              <a:t>Source: </a:t>
            </a:r>
            <a:r>
              <a:rPr lang="en-US" altLang="zh-CN" sz="1400" dirty="0">
                <a:latin typeface="Baskerville Old Face" panose="02020602080505020303" pitchFamily="18" charset="0"/>
                <a:hlinkClick r:id="rId4"/>
              </a:rPr>
              <a:t>https://libraries.mit.edu/future-spaces/project-facts</a:t>
            </a:r>
            <a:r>
              <a:rPr lang="en-US" altLang="zh-CN" sz="1400" dirty="0" smtClean="0">
                <a:latin typeface="Baskerville Old Face" panose="02020602080505020303" pitchFamily="18" charset="0"/>
                <a:hlinkClick r:id="rId4"/>
              </a:rPr>
              <a:t>/</a:t>
            </a:r>
            <a:r>
              <a:rPr lang="en-US" altLang="zh-CN" sz="1400" dirty="0">
                <a:latin typeface="Baskerville Old Face" panose="02020602080505020303" pitchFamily="18" charset="0"/>
              </a:rPr>
              <a:t> . © Massachusetts Institute of Technology. All rights reserved. This content is excluded from our Creative </a:t>
            </a:r>
            <a:r>
              <a:rPr lang="en-US" altLang="zh-CN" sz="1400" dirty="0" smtClean="0">
                <a:latin typeface="Baskerville Old Face" panose="02020602080505020303" pitchFamily="18" charset="0"/>
              </a:rPr>
              <a:t> Commons </a:t>
            </a:r>
            <a:r>
              <a:rPr lang="en-US" altLang="zh-CN" sz="1400" dirty="0">
                <a:latin typeface="Baskerville Old Face" panose="02020602080505020303" pitchFamily="18" charset="0"/>
              </a:rPr>
              <a:t>license. For more information, see </a:t>
            </a:r>
            <a:r>
              <a:rPr lang="en-US" altLang="zh-CN" sz="1400" dirty="0">
                <a:latin typeface="Baskerville Old Face" panose="02020602080505020303" pitchFamily="18" charset="0"/>
                <a:hlinkClick r:id="rId5"/>
              </a:rPr>
              <a:t>https://ocw.mit.edu/help/faq-fair-use/</a:t>
            </a:r>
            <a:r>
              <a:rPr lang="en-US" altLang="zh-CN" sz="1400" dirty="0">
                <a:latin typeface="Baskerville Old Face" panose="02020602080505020303" pitchFamily="18" charset="0"/>
              </a:rPr>
              <a:t>.</a:t>
            </a:r>
            <a:endParaRPr lang="zh-CN" altLang="en-US" sz="1400" dirty="0">
              <a:latin typeface="Baskerville Old Face" panose="02020602080505020303" pitchFamily="18" charset="0"/>
            </a:endParaRPr>
          </a:p>
          <a:p>
            <a:endParaRPr lang="zh-CN" altLang="en-US" sz="1400" dirty="0">
              <a:latin typeface="Baskerville Old Face" panose="02020602080505020303" pitchFamily="18" charset="0"/>
            </a:endParaRPr>
          </a:p>
        </p:txBody>
      </p:sp>
    </p:spTree>
    <p:extLst>
      <p:ext uri="{BB962C8B-B14F-4D97-AF65-F5344CB8AC3E}">
        <p14:creationId xmlns:p14="http://schemas.microsoft.com/office/powerpoint/2010/main" val="3119547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426F0-361B-5741-AA26-06F43A8F1555}"/>
              </a:ext>
            </a:extLst>
          </p:cNvPr>
          <p:cNvPicPr>
            <a:picLocks noChangeAspect="1"/>
          </p:cNvPicPr>
          <p:nvPr/>
        </p:nvPicPr>
        <p:blipFill>
          <a:blip r:embed="rId3"/>
          <a:stretch>
            <a:fillRect/>
          </a:stretch>
        </p:blipFill>
        <p:spPr>
          <a:xfrm>
            <a:off x="198783" y="-222283"/>
            <a:ext cx="11383617" cy="6358866"/>
          </a:xfrm>
          <a:prstGeom prst="rect">
            <a:avLst/>
          </a:prstGeom>
        </p:spPr>
      </p:pic>
      <p:sp>
        <p:nvSpPr>
          <p:cNvPr id="2" name="TextBox 1"/>
          <p:cNvSpPr txBox="1"/>
          <p:nvPr/>
        </p:nvSpPr>
        <p:spPr>
          <a:xfrm>
            <a:off x="3127513" y="6255024"/>
            <a:ext cx="8048998" cy="923330"/>
          </a:xfrm>
          <a:prstGeom prst="rect">
            <a:avLst/>
          </a:prstGeom>
          <a:noFill/>
        </p:spPr>
        <p:txBody>
          <a:bodyPr wrap="none" rtlCol="0">
            <a:spAutoFit/>
          </a:bodyPr>
          <a:lstStyle/>
          <a:p>
            <a:r>
              <a:rPr lang="en-US" dirty="0">
                <a:latin typeface="Baskerville Old Face" panose="02020602080505020303" pitchFamily="18" charset="0"/>
              </a:rPr>
              <a:t>© Wall Street Journal. All rights reserved. This content is excluded from our Creative </a:t>
            </a:r>
          </a:p>
          <a:p>
            <a:r>
              <a:rPr lang="en-US" dirty="0">
                <a:latin typeface="Baskerville Old Face" panose="02020602080505020303" pitchFamily="18" charset="0"/>
              </a:rPr>
              <a:t>Commons license. For more information, see </a:t>
            </a:r>
            <a:r>
              <a:rPr lang="en-US" dirty="0">
                <a:latin typeface="Baskerville Old Face" panose="02020602080505020303" pitchFamily="18" charset="0"/>
                <a:hlinkClick r:id="rId4"/>
              </a:rPr>
              <a:t>https://ocw.mit.edu/help/faq-fair-use/</a:t>
            </a:r>
            <a:r>
              <a:rPr lang="en-US" dirty="0">
                <a:latin typeface="Baskerville Old Face" panose="02020602080505020303" pitchFamily="18" charset="0"/>
              </a:rPr>
              <a:t>.</a:t>
            </a:r>
          </a:p>
          <a:p>
            <a:endParaRPr lang="en-US" dirty="0"/>
          </a:p>
        </p:txBody>
      </p:sp>
    </p:spTree>
    <p:extLst>
      <p:ext uri="{BB962C8B-B14F-4D97-AF65-F5344CB8AC3E}">
        <p14:creationId xmlns:p14="http://schemas.microsoft.com/office/powerpoint/2010/main" val="1668225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54" name="Rectangle 53">
            <a:extLst>
              <a:ext uri="{FF2B5EF4-FFF2-40B4-BE49-F238E27FC236}">
                <a16:creationId xmlns:a16="http://schemas.microsoft.com/office/drawing/2014/main" id="{ECB04CB3-47E4-40D3-A772-75FD9CA17B45}"/>
              </a:ext>
            </a:extLst>
          </p:cNvPr>
          <p:cNvSpPr/>
          <p:nvPr/>
        </p:nvSpPr>
        <p:spPr>
          <a:xfrm>
            <a:off x="5626820" y="1227012"/>
            <a:ext cx="6296481" cy="3244515"/>
          </a:xfrm>
          <a:prstGeom prst="rect">
            <a:avLst/>
          </a:prstGeom>
          <a:solidFill>
            <a:srgbClr val="EEFF41">
              <a:alpha val="25098"/>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56" name="Rectangle 55">
            <a:extLst>
              <a:ext uri="{FF2B5EF4-FFF2-40B4-BE49-F238E27FC236}">
                <a16:creationId xmlns:a16="http://schemas.microsoft.com/office/drawing/2014/main" id="{01302DE2-23A6-4EEF-A9A4-1B8EC17428E8}"/>
              </a:ext>
            </a:extLst>
          </p:cNvPr>
          <p:cNvSpPr/>
          <p:nvPr/>
        </p:nvSpPr>
        <p:spPr>
          <a:xfrm>
            <a:off x="1348441" y="1239468"/>
            <a:ext cx="4186925" cy="3232059"/>
          </a:xfrm>
          <a:prstGeom prst="rect">
            <a:avLst/>
          </a:prstGeom>
          <a:solidFill>
            <a:schemeClr val="accent1">
              <a:lumMod val="40000"/>
              <a:lumOff val="60000"/>
              <a:alpha val="25098"/>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6" name="Google Shape;137;p21">
            <a:extLst>
              <a:ext uri="{FF2B5EF4-FFF2-40B4-BE49-F238E27FC236}">
                <a16:creationId xmlns:a16="http://schemas.microsoft.com/office/drawing/2014/main" id="{9F5C976A-540F-154D-BA08-9912B6B48A7E}"/>
              </a:ext>
            </a:extLst>
          </p:cNvPr>
          <p:cNvSpPr txBox="1">
            <a:spLocks/>
          </p:cNvSpPr>
          <p:nvPr/>
        </p:nvSpPr>
        <p:spPr>
          <a:xfrm>
            <a:off x="139539" y="250192"/>
            <a:ext cx="11912923" cy="12404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Is There a Business Case for Green Buildings?</a:t>
            </a:r>
            <a:endParaRPr lang="en-US" sz="4267" dirty="0">
              <a:solidFill>
                <a:srgbClr val="1B4453"/>
              </a:solidFill>
              <a:latin typeface="Baskerville" panose="02020502070401020303"/>
            </a:endParaRPr>
          </a:p>
        </p:txBody>
      </p:sp>
      <p:grpSp>
        <p:nvGrpSpPr>
          <p:cNvPr id="8" name="Group 7">
            <a:extLst>
              <a:ext uri="{FF2B5EF4-FFF2-40B4-BE49-F238E27FC236}">
                <a16:creationId xmlns:a16="http://schemas.microsoft.com/office/drawing/2014/main" id="{4D2ACBB5-57EC-1B4C-B588-69F43AA01682}"/>
              </a:ext>
            </a:extLst>
          </p:cNvPr>
          <p:cNvGrpSpPr/>
          <p:nvPr/>
        </p:nvGrpSpPr>
        <p:grpSpPr>
          <a:xfrm>
            <a:off x="228549" y="2092670"/>
            <a:ext cx="11660196" cy="2039365"/>
            <a:chOff x="135621" y="2185488"/>
            <a:chExt cx="8745147" cy="1529524"/>
          </a:xfrm>
        </p:grpSpPr>
        <p:sp>
          <p:nvSpPr>
            <p:cNvPr id="9" name="Google Shape;145;p21">
              <a:extLst>
                <a:ext uri="{FF2B5EF4-FFF2-40B4-BE49-F238E27FC236}">
                  <a16:creationId xmlns:a16="http://schemas.microsoft.com/office/drawing/2014/main" id="{31CEAA56-C08A-7749-8A09-A3FB388FF6F5}"/>
                </a:ext>
              </a:extLst>
            </p:cNvPr>
            <p:cNvSpPr txBox="1"/>
            <p:nvPr/>
          </p:nvSpPr>
          <p:spPr>
            <a:xfrm>
              <a:off x="6783445" y="2502135"/>
              <a:ext cx="2097323" cy="481894"/>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Refurbishment/</a:t>
              </a:r>
              <a:r>
                <a:rPr lang="en" sz="1400" dirty="0">
                  <a:latin typeface="Baskerville" panose="02020502070401020303" pitchFamily="18" charset="0"/>
                  <a:ea typeface="Baskerville" panose="02020502070401020303" pitchFamily="18" charset="0"/>
                </a:rPr>
                <a:t>Acquisition</a:t>
              </a:r>
              <a:endParaRPr sz="1400" dirty="0">
                <a:latin typeface="Baskerville" panose="02020502070401020303" pitchFamily="18" charset="0"/>
                <a:ea typeface="Baskerville" panose="02020502070401020303" pitchFamily="18" charset="0"/>
              </a:endParaRPr>
            </a:p>
          </p:txBody>
        </p:sp>
        <p:sp>
          <p:nvSpPr>
            <p:cNvPr id="10" name="Google Shape;142;p21">
              <a:extLst>
                <a:ext uri="{FF2B5EF4-FFF2-40B4-BE49-F238E27FC236}">
                  <a16:creationId xmlns:a16="http://schemas.microsoft.com/office/drawing/2014/main" id="{F03FE744-2C3E-C44D-8714-66285B88E3E4}"/>
                </a:ext>
              </a:extLst>
            </p:cNvPr>
            <p:cNvSpPr txBox="1"/>
            <p:nvPr/>
          </p:nvSpPr>
          <p:spPr>
            <a:xfrm>
              <a:off x="960738" y="2479586"/>
              <a:ext cx="1752219" cy="307331"/>
            </a:xfrm>
            <a:prstGeom prst="rect">
              <a:avLst/>
            </a:prstGeom>
            <a:noFill/>
            <a:ln>
              <a:noFill/>
              <a:prstDash val="solid"/>
            </a:ln>
          </p:spPr>
          <p:txBody>
            <a:bodyPr spcFirstLastPara="1" wrap="square" lIns="121900" tIns="121900" rIns="121900" bIns="121900" anchor="t" anchorCtr="0">
              <a:noAutofit/>
            </a:bodyPr>
            <a:lstStyle/>
            <a:p>
              <a:endParaRPr sz="2800">
                <a:latin typeface="Baskerville" panose="02020502070401020303" pitchFamily="18" charset="0"/>
                <a:ea typeface="Baskerville" panose="02020502070401020303" pitchFamily="18" charset="0"/>
              </a:endParaRPr>
            </a:p>
          </p:txBody>
        </p:sp>
        <p:sp>
          <p:nvSpPr>
            <p:cNvPr id="11" name="Google Shape;155;p21">
              <a:extLst>
                <a:ext uri="{FF2B5EF4-FFF2-40B4-BE49-F238E27FC236}">
                  <a16:creationId xmlns:a16="http://schemas.microsoft.com/office/drawing/2014/main" id="{AA3EF89B-3889-4E4A-BC02-FA2A6C94FD9D}"/>
                </a:ext>
              </a:extLst>
            </p:cNvPr>
            <p:cNvSpPr txBox="1"/>
            <p:nvPr/>
          </p:nvSpPr>
          <p:spPr>
            <a:xfrm>
              <a:off x="135621" y="2961667"/>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Cost</a:t>
              </a:r>
              <a:endParaRPr sz="1600" dirty="0">
                <a:latin typeface="Baskerville" panose="02020502070401020303" pitchFamily="18" charset="0"/>
                <a:ea typeface="Baskerville" panose="02020502070401020303" pitchFamily="18" charset="0"/>
              </a:endParaRPr>
            </a:p>
          </p:txBody>
        </p:sp>
        <p:cxnSp>
          <p:nvCxnSpPr>
            <p:cNvPr id="12" name="Google Shape;159;p21">
              <a:extLst>
                <a:ext uri="{FF2B5EF4-FFF2-40B4-BE49-F238E27FC236}">
                  <a16:creationId xmlns:a16="http://schemas.microsoft.com/office/drawing/2014/main" id="{3A530FD8-E7AE-9448-8756-C49F2B97D67E}"/>
                </a:ext>
              </a:extLst>
            </p:cNvPr>
            <p:cNvCxnSpPr>
              <a:cxnSpLocks/>
            </p:cNvCxnSpPr>
            <p:nvPr/>
          </p:nvCxnSpPr>
          <p:spPr>
            <a:xfrm flipV="1">
              <a:off x="4480180" y="2192409"/>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3" name="Google Shape;141;p21">
              <a:extLst>
                <a:ext uri="{FF2B5EF4-FFF2-40B4-BE49-F238E27FC236}">
                  <a16:creationId xmlns:a16="http://schemas.microsoft.com/office/drawing/2014/main" id="{DE5E5AD4-B881-1649-8494-F39B8744427A}"/>
                </a:ext>
              </a:extLst>
            </p:cNvPr>
            <p:cNvCxnSpPr>
              <a:cxnSpLocks/>
            </p:cNvCxnSpPr>
            <p:nvPr/>
          </p:nvCxnSpPr>
          <p:spPr>
            <a:xfrm>
              <a:off x="841248" y="2786917"/>
              <a:ext cx="7420718" cy="0"/>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14" name="Google Shape;155;p21">
              <a:extLst>
                <a:ext uri="{FF2B5EF4-FFF2-40B4-BE49-F238E27FC236}">
                  <a16:creationId xmlns:a16="http://schemas.microsoft.com/office/drawing/2014/main" id="{74BF7114-B6E7-7F42-B11A-224C8DC9617A}"/>
                </a:ext>
              </a:extLst>
            </p:cNvPr>
            <p:cNvSpPr txBox="1"/>
            <p:nvPr/>
          </p:nvSpPr>
          <p:spPr>
            <a:xfrm>
              <a:off x="135621" y="2402333"/>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Benefit</a:t>
              </a:r>
              <a:endParaRPr sz="1600" dirty="0">
                <a:latin typeface="Baskerville" panose="02020502070401020303" pitchFamily="18" charset="0"/>
                <a:ea typeface="Baskerville" panose="02020502070401020303" pitchFamily="18" charset="0"/>
              </a:endParaRPr>
            </a:p>
          </p:txBody>
        </p:sp>
        <p:cxnSp>
          <p:nvCxnSpPr>
            <p:cNvPr id="15" name="Google Shape;141;p21">
              <a:extLst>
                <a:ext uri="{FF2B5EF4-FFF2-40B4-BE49-F238E27FC236}">
                  <a16:creationId xmlns:a16="http://schemas.microsoft.com/office/drawing/2014/main" id="{27E9E2DC-9D22-7C43-98B8-191A50EF6120}"/>
                </a:ext>
              </a:extLst>
            </p:cNvPr>
            <p:cNvCxnSpPr>
              <a:cxnSpLocks/>
            </p:cNvCxnSpPr>
            <p:nvPr/>
          </p:nvCxnSpPr>
          <p:spPr>
            <a:xfrm>
              <a:off x="841248" y="2786917"/>
              <a:ext cx="7420718" cy="9583"/>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6" name="Google Shape;144;p21">
              <a:extLst>
                <a:ext uri="{FF2B5EF4-FFF2-40B4-BE49-F238E27FC236}">
                  <a16:creationId xmlns:a16="http://schemas.microsoft.com/office/drawing/2014/main" id="{A9E1AE70-21E5-F74E-97D3-BF885E5338EC}"/>
                </a:ext>
              </a:extLst>
            </p:cNvPr>
            <p:cNvSpPr txBox="1"/>
            <p:nvPr/>
          </p:nvSpPr>
          <p:spPr>
            <a:xfrm>
              <a:off x="4247936" y="2491488"/>
              <a:ext cx="865931" cy="345038"/>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17" name="Rectangle 16">
              <a:extLst>
                <a:ext uri="{FF2B5EF4-FFF2-40B4-BE49-F238E27FC236}">
                  <a16:creationId xmlns:a16="http://schemas.microsoft.com/office/drawing/2014/main" id="{01EBBF5C-FA1C-CA4A-811C-D463A79EAAF5}"/>
                </a:ext>
              </a:extLst>
            </p:cNvPr>
            <p:cNvSpPr/>
            <p:nvPr/>
          </p:nvSpPr>
          <p:spPr>
            <a:xfrm>
              <a:off x="5490227" y="2486617"/>
              <a:ext cx="1020609" cy="360192"/>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cxnSp>
          <p:nvCxnSpPr>
            <p:cNvPr id="18" name="Google Shape;159;p21">
              <a:extLst>
                <a:ext uri="{FF2B5EF4-FFF2-40B4-BE49-F238E27FC236}">
                  <a16:creationId xmlns:a16="http://schemas.microsoft.com/office/drawing/2014/main" id="{9E6C1586-A29F-0547-A353-C55F0267718D}"/>
                </a:ext>
              </a:extLst>
            </p:cNvPr>
            <p:cNvCxnSpPr>
              <a:cxnSpLocks/>
            </p:cNvCxnSpPr>
            <p:nvPr/>
          </p:nvCxnSpPr>
          <p:spPr>
            <a:xfrm flipV="1">
              <a:off x="5859403" y="2862852"/>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9" name="Google Shape;159;p21">
              <a:extLst>
                <a:ext uri="{FF2B5EF4-FFF2-40B4-BE49-F238E27FC236}">
                  <a16:creationId xmlns:a16="http://schemas.microsoft.com/office/drawing/2014/main" id="{29D62884-A482-964E-A892-111504B8B271}"/>
                </a:ext>
              </a:extLst>
            </p:cNvPr>
            <p:cNvCxnSpPr>
              <a:cxnSpLocks/>
            </p:cNvCxnSpPr>
            <p:nvPr/>
          </p:nvCxnSpPr>
          <p:spPr>
            <a:xfrm flipV="1">
              <a:off x="7544436" y="2185488"/>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7CF68F8-96F4-9540-A0C1-090AD93A90CB}"/>
                    </a:ext>
                  </a:extLst>
                </p:cNvPr>
                <p:cNvSpPr/>
                <p:nvPr/>
              </p:nvSpPr>
              <p:spPr>
                <a:xfrm>
                  <a:off x="7216910" y="2782782"/>
                  <a:ext cx="764889" cy="230833"/>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𝑦𝑒𝑎𝑟</m:t>
                        </m:r>
                        <m:r>
                          <a:rPr lang="zh-CN" altLang="en-US" sz="1400" i="1">
                            <a:latin typeface="Cambria Math" panose="02040503050406030204" pitchFamily="18" charset="0"/>
                          </a:rPr>
                          <m:t> </m:t>
                        </m:r>
                        <m:r>
                          <a:rPr lang="en-US" altLang="zh-CN" sz="1400" i="1">
                            <a:latin typeface="Cambria Math" panose="02040503050406030204" pitchFamily="18" charset="0"/>
                          </a:rPr>
                          <m:t>𝑇</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20" name="Rectangle 19">
                  <a:extLst>
                    <a:ext uri="{FF2B5EF4-FFF2-40B4-BE49-F238E27FC236}">
                      <a16:creationId xmlns:a16="http://schemas.microsoft.com/office/drawing/2014/main" id="{A7CF68F8-96F4-9540-A0C1-090AD93A90CB}"/>
                    </a:ext>
                  </a:extLst>
                </p:cNvPr>
                <p:cNvSpPr>
                  <a:spLocks noRot="1" noChangeAspect="1" noMove="1" noResize="1" noEditPoints="1" noAdjustHandles="1" noChangeArrowheads="1" noChangeShapeType="1" noTextEdit="1"/>
                </p:cNvSpPr>
                <p:nvPr/>
              </p:nvSpPr>
              <p:spPr>
                <a:xfrm>
                  <a:off x="7216910" y="2782782"/>
                  <a:ext cx="764889" cy="230833"/>
                </a:xfrm>
                <a:prstGeom prst="rect">
                  <a:avLst/>
                </a:prstGeom>
                <a:blipFill>
                  <a:blip r:embed="rId3"/>
                  <a:stretch>
                    <a:fillRect/>
                  </a:stretch>
                </a:blipFill>
                <a:ln>
                  <a:noFill/>
                  <a:prstDash val="solid"/>
                </a:ln>
              </p:spPr>
              <p:txBody>
                <a:bodyPr/>
                <a:lstStyle/>
                <a:p>
                  <a:r>
                    <a:rPr lang="zh-CN" altLang="en-US">
                      <a:noFill/>
                    </a:rPr>
                    <a:t> </a:t>
                  </a:r>
                </a:p>
              </p:txBody>
            </p:sp>
          </mc:Fallback>
        </mc:AlternateContent>
        <p:sp>
          <p:nvSpPr>
            <p:cNvPr id="21" name="Google Shape;143;p21">
              <a:extLst>
                <a:ext uri="{FF2B5EF4-FFF2-40B4-BE49-F238E27FC236}">
                  <a16:creationId xmlns:a16="http://schemas.microsoft.com/office/drawing/2014/main" id="{F4C02F1C-ADAA-514C-9F04-76F6E1143211}"/>
                </a:ext>
              </a:extLst>
            </p:cNvPr>
            <p:cNvSpPr txBox="1"/>
            <p:nvPr/>
          </p:nvSpPr>
          <p:spPr>
            <a:xfrm>
              <a:off x="772284" y="2492440"/>
              <a:ext cx="2211625" cy="339562"/>
            </a:xfrm>
            <a:prstGeom prst="rect">
              <a:avLst/>
            </a:prstGeom>
            <a:noFill/>
            <a:ln>
              <a:noFill/>
              <a:prstDash val="solid"/>
            </a:ln>
          </p:spPr>
          <p:txBody>
            <a:bodyPr spcFirstLastPara="1" wrap="square" lIns="121900" tIns="121900" rIns="121900" bIns="121900" anchor="t" anchorCtr="0">
              <a:noAutofit/>
            </a:bodyPr>
            <a:lstStyle/>
            <a:p>
              <a:pPr algn="ctr"/>
              <a:r>
                <a:rPr lang="en" sz="1400" dirty="0">
                  <a:latin typeface="Baskerville" panose="02020502070401020303" pitchFamily="18" charset="0"/>
                  <a:ea typeface="Baskerville" panose="02020502070401020303" pitchFamily="18" charset="0"/>
                </a:rPr>
                <a:t>Design/Construction</a:t>
              </a:r>
              <a:endParaRPr sz="1400" dirty="0">
                <a:latin typeface="Baskerville" panose="02020502070401020303" pitchFamily="18" charset="0"/>
                <a:ea typeface="Baskerville" panose="02020502070401020303" pitchFamily="18" charset="0"/>
              </a:endParaRPr>
            </a:p>
          </p:txBody>
        </p:sp>
        <p:cxnSp>
          <p:nvCxnSpPr>
            <p:cNvPr id="25" name="Google Shape;159;p21">
              <a:extLst>
                <a:ext uri="{FF2B5EF4-FFF2-40B4-BE49-F238E27FC236}">
                  <a16:creationId xmlns:a16="http://schemas.microsoft.com/office/drawing/2014/main" id="{005D5609-6223-8B4D-9060-6135607F086B}"/>
                </a:ext>
              </a:extLst>
            </p:cNvPr>
            <p:cNvCxnSpPr>
              <a:cxnSpLocks/>
            </p:cNvCxnSpPr>
            <p:nvPr/>
          </p:nvCxnSpPr>
          <p:spPr>
            <a:xfrm flipV="1">
              <a:off x="1782801" y="2840489"/>
              <a:ext cx="0" cy="429337"/>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5ED09C01-CE36-5246-8B6A-93A2068DB66D}"/>
                    </a:ext>
                  </a:extLst>
                </p:cNvPr>
                <p:cNvSpPr/>
                <p:nvPr/>
              </p:nvSpPr>
              <p:spPr>
                <a:xfrm>
                  <a:off x="1605462" y="3045598"/>
                  <a:ext cx="1888146" cy="669414"/>
                </a:xfrm>
                <a:prstGeom prst="rect">
                  <a:avLst/>
                </a:prstGeom>
                <a:ln>
                  <a:noFill/>
                  <a:prstDash val="solid"/>
                </a:ln>
              </p:spPr>
              <p:txBody>
                <a:bodyPr wrap="square">
                  <a:spAutoFit/>
                </a:bodyPr>
                <a:lstStyle/>
                <a:p>
                  <a:pPr marL="211656">
                    <a:buSzPts val="1100"/>
                  </a:pPr>
                  <a:r>
                    <a:rPr lang="en-US" altLang="zh-CN" sz="2000" b="1" dirty="0">
                      <a:solidFill>
                        <a:srgbClr val="993333"/>
                      </a:solidFill>
                      <a:latin typeface="Baskerville" panose="02020502070401020303" pitchFamily="18" charset="0"/>
                      <a:ea typeface="Baskerville" panose="02020502070401020303" pitchFamily="18" charset="0"/>
                    </a:rPr>
                    <a:t>0</a:t>
                  </a:r>
                  <a:r>
                    <a:rPr lang="en-US" sz="2000" b="1" dirty="0">
                      <a:solidFill>
                        <a:srgbClr val="993333"/>
                      </a:solidFill>
                      <a:latin typeface="Baskerville" panose="02020502070401020303" pitchFamily="18" charset="0"/>
                      <a:ea typeface="Baskerville" panose="02020502070401020303" pitchFamily="18" charset="0"/>
                    </a:rPr>
                    <a:t> </a:t>
                  </a:r>
                  <a:r>
                    <a:rPr lang="en-US" altLang="zh-CN" sz="2000" b="1" dirty="0">
                      <a:solidFill>
                        <a:srgbClr val="993333"/>
                      </a:solidFill>
                      <a:latin typeface="Baskerville" panose="02020502070401020303" pitchFamily="18" charset="0"/>
                      <a:ea typeface="Baskerville" panose="02020502070401020303" pitchFamily="18" charset="0"/>
                    </a:rPr>
                    <a:t>~</a:t>
                  </a:r>
                  <a:r>
                    <a:rPr lang="en-US" sz="2000" b="1" dirty="0">
                      <a:solidFill>
                        <a:srgbClr val="993333"/>
                      </a:solidFill>
                      <a:latin typeface="Baskerville" panose="02020502070401020303" pitchFamily="18" charset="0"/>
                      <a:ea typeface="Baskerville" panose="02020502070401020303" pitchFamily="18" charset="0"/>
                    </a:rPr>
                    <a:t> 12.5%</a:t>
                  </a:r>
                  <a:endParaRPr lang="en-US" sz="1200" b="1" dirty="0">
                    <a:solidFill>
                      <a:srgbClr val="993333"/>
                    </a:solidFill>
                    <a:latin typeface="Baskerville" panose="02020502070401020303" pitchFamily="18" charset="0"/>
                    <a:ea typeface="Baskerville" panose="02020502070401020303" pitchFamily="18" charset="0"/>
                  </a:endParaRPr>
                </a:p>
                <a:p>
                  <a:pPr marL="211656">
                    <a:buSzPts val="1100"/>
                  </a:pPr>
                  <a:r>
                    <a:rPr lang="en-US" sz="1600" dirty="0">
                      <a:latin typeface="Baskerville" panose="02020502070401020303" pitchFamily="18" charset="0"/>
                      <a:ea typeface="Baskerville" panose="02020502070401020303" pitchFamily="18" charset="0"/>
                    </a:rPr>
                    <a:t>Higher Upfront cost</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𝐶</m:t>
                      </m:r>
                    </m:oMath>
                  </a14:m>
                  <a:endParaRPr lang="en-US" altLang="zh-CN" sz="1600" dirty="0">
                    <a:latin typeface="Baskerville" panose="02020502070401020303" pitchFamily="18" charset="0"/>
                    <a:ea typeface="Baskerville" panose="02020502070401020303" pitchFamily="18" charset="0"/>
                  </a:endParaRPr>
                </a:p>
                <a:p>
                  <a:pPr marL="211656">
                    <a:buSzPts val="1100"/>
                  </a:pPr>
                  <a:endParaRPr lang="en-US" sz="1600" dirty="0">
                    <a:latin typeface="Baskerville" panose="02020502070401020303" pitchFamily="18" charset="0"/>
                    <a:ea typeface="Baskerville" panose="02020502070401020303" pitchFamily="18" charset="0"/>
                  </a:endParaRPr>
                </a:p>
              </p:txBody>
            </p:sp>
          </mc:Choice>
          <mc:Fallback xmlns="">
            <p:sp>
              <p:nvSpPr>
                <p:cNvPr id="26" name="Rectangle 25">
                  <a:extLst>
                    <a:ext uri="{FF2B5EF4-FFF2-40B4-BE49-F238E27FC236}">
                      <a16:creationId xmlns:a16="http://schemas.microsoft.com/office/drawing/2014/main" id="{5ED09C01-CE36-5246-8B6A-93A2068DB66D}"/>
                    </a:ext>
                  </a:extLst>
                </p:cNvPr>
                <p:cNvSpPr>
                  <a:spLocks noRot="1" noChangeAspect="1" noMove="1" noResize="1" noEditPoints="1" noAdjustHandles="1" noChangeArrowheads="1" noChangeShapeType="1" noTextEdit="1"/>
                </p:cNvSpPr>
                <p:nvPr/>
              </p:nvSpPr>
              <p:spPr>
                <a:xfrm>
                  <a:off x="1605462" y="3045598"/>
                  <a:ext cx="1888146" cy="669414"/>
                </a:xfrm>
                <a:prstGeom prst="rect">
                  <a:avLst/>
                </a:prstGeom>
                <a:blipFill>
                  <a:blip r:embed="rId4"/>
                  <a:stretch>
                    <a:fillRect t="-2778"/>
                  </a:stretch>
                </a:blipFill>
                <a:ln>
                  <a:noFill/>
                  <a:prstDash val="solid"/>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5232CE3-1E4F-C744-B7C5-FA5A9AAB9472}"/>
                  </a:ext>
                </a:extLst>
              </p:cNvPr>
              <p:cNvSpPr/>
              <p:nvPr/>
            </p:nvSpPr>
            <p:spPr>
              <a:xfrm>
                <a:off x="4082059" y="1568438"/>
                <a:ext cx="1645697" cy="800219"/>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0</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43</a:t>
                </a:r>
                <a:r>
                  <a:rPr lang="en-US" sz="1400" b="1" dirty="0">
                    <a:solidFill>
                      <a:srgbClr val="0097A7"/>
                    </a:solidFill>
                    <a:latin typeface="Baskerville" panose="02020502070401020303" pitchFamily="18" charset="0"/>
                    <a:ea typeface="Baskerville" panose="02020502070401020303" pitchFamily="18" charset="0"/>
                  </a:rPr>
                  <a:t>%</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600" dirty="0">
                    <a:latin typeface="Baskerville" panose="02020502070401020303" pitchFamily="18" charset="0"/>
                    <a:ea typeface="Baskerville" panose="02020502070401020303" pitchFamily="18" charset="0"/>
                  </a:rPr>
                  <a:t>Higher </a:t>
                </a:r>
                <a:r>
                  <a:rPr lang="en-US" altLang="zh-CN" sz="1600" dirty="0">
                    <a:latin typeface="Baskerville" panose="02020502070401020303" pitchFamily="18" charset="0"/>
                    <a:ea typeface="Baskerville" panose="02020502070401020303" pitchFamily="18" charset="0"/>
                  </a:rPr>
                  <a:t>Sale</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Price</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27" name="Rectangle 26">
                <a:extLst>
                  <a:ext uri="{FF2B5EF4-FFF2-40B4-BE49-F238E27FC236}">
                    <a16:creationId xmlns:a16="http://schemas.microsoft.com/office/drawing/2014/main" id="{15232CE3-1E4F-C744-B7C5-FA5A9AAB9472}"/>
                  </a:ext>
                </a:extLst>
              </p:cNvPr>
              <p:cNvSpPr>
                <a:spLocks noRot="1" noChangeAspect="1" noMove="1" noResize="1" noEditPoints="1" noAdjustHandles="1" noChangeArrowheads="1" noChangeShapeType="1" noTextEdit="1"/>
              </p:cNvSpPr>
              <p:nvPr/>
            </p:nvSpPr>
            <p:spPr>
              <a:xfrm>
                <a:off x="4082059" y="1568438"/>
                <a:ext cx="1645697" cy="800219"/>
              </a:xfrm>
              <a:prstGeom prst="rect">
                <a:avLst/>
              </a:prstGeom>
              <a:blipFill>
                <a:blip r:embed="rId5"/>
                <a:stretch>
                  <a:fillRect t="-758" b="-8333"/>
                </a:stretch>
              </a:blipFill>
            </p:spPr>
            <p:txBody>
              <a:bodyPr/>
              <a:lstStyle/>
              <a:p>
                <a:r>
                  <a:rPr lang="zh-CN" altLang="en-US">
                    <a:noFill/>
                  </a:rPr>
                  <a:t> </a:t>
                </a:r>
              </a:p>
            </p:txBody>
          </p:sp>
        </mc:Fallback>
      </mc:AlternateContent>
      <p:sp>
        <p:nvSpPr>
          <p:cNvPr id="28" name="Google Shape;143;p21">
            <a:extLst>
              <a:ext uri="{FF2B5EF4-FFF2-40B4-BE49-F238E27FC236}">
                <a16:creationId xmlns:a16="http://schemas.microsoft.com/office/drawing/2014/main" id="{D7818347-7922-A346-A2E0-269FDEE2931C}"/>
              </a:ext>
            </a:extLst>
          </p:cNvPr>
          <p:cNvSpPr txBox="1"/>
          <p:nvPr/>
        </p:nvSpPr>
        <p:spPr>
          <a:xfrm>
            <a:off x="3761155" y="2490622"/>
            <a:ext cx="1051813" cy="409775"/>
          </a:xfrm>
          <a:prstGeom prst="rect">
            <a:avLst/>
          </a:prstGeom>
          <a:noFill/>
          <a:ln>
            <a:noFill/>
          </a:ln>
        </p:spPr>
        <p:txBody>
          <a:bodyPr spcFirstLastPara="1" wrap="square" lIns="121900" tIns="121900" rIns="121900" bIns="121900" anchor="t" anchorCtr="0">
            <a:noAutofit/>
          </a:bodyPr>
          <a:lstStyle/>
          <a:p>
            <a:pPr algn="ctr"/>
            <a:r>
              <a:rPr lang="en-US" altLang="zh-CN" sz="1400" dirty="0">
                <a:latin typeface="Baskerville" panose="02020502070401020303" pitchFamily="18" charset="0"/>
                <a:ea typeface="Baskerville" panose="02020502070401020303" pitchFamily="18" charset="0"/>
                <a:sym typeface="Wingdings" pitchFamily="2" charset="2"/>
              </a:rPr>
              <a:t>Sale</a:t>
            </a:r>
            <a:endParaRPr sz="1400" dirty="0">
              <a:latin typeface="Baskerville" panose="02020502070401020303" pitchFamily="18" charset="0"/>
              <a:ea typeface="Baskerville" panose="02020502070401020303" pitchFamily="18" charset="0"/>
            </a:endParaRPr>
          </a:p>
        </p:txBody>
      </p:sp>
      <p:cxnSp>
        <p:nvCxnSpPr>
          <p:cNvPr id="29" name="Google Shape;159;p21">
            <a:extLst>
              <a:ext uri="{FF2B5EF4-FFF2-40B4-BE49-F238E27FC236}">
                <a16:creationId xmlns:a16="http://schemas.microsoft.com/office/drawing/2014/main" id="{ADA00D27-E0DE-F14F-87B5-3FF44A4445B9}"/>
              </a:ext>
            </a:extLst>
          </p:cNvPr>
          <p:cNvCxnSpPr>
            <a:cxnSpLocks/>
          </p:cNvCxnSpPr>
          <p:nvPr/>
        </p:nvCxnSpPr>
        <p:spPr>
          <a:xfrm flipV="1">
            <a:off x="4309158" y="2074762"/>
            <a:ext cx="0" cy="515016"/>
          </a:xfrm>
          <a:prstGeom prst="straightConnector1">
            <a:avLst/>
          </a:prstGeom>
          <a:noFill/>
          <a:ln w="19050" cap="flat" cmpd="sng">
            <a:solidFill>
              <a:srgbClr val="0097A7"/>
            </a:solidFill>
            <a:prstDash val="solid"/>
            <a:round/>
            <a:headEnd type="none" w="med" len="med"/>
            <a:tailEnd type="triangle" w="med" len="med"/>
          </a:ln>
        </p:spPr>
      </p:cxnSp>
      <p:grpSp>
        <p:nvGrpSpPr>
          <p:cNvPr id="30" name="Group 29">
            <a:extLst>
              <a:ext uri="{FF2B5EF4-FFF2-40B4-BE49-F238E27FC236}">
                <a16:creationId xmlns:a16="http://schemas.microsoft.com/office/drawing/2014/main" id="{BD5BDA17-FBF4-E247-9C8B-BD34A968C529}"/>
              </a:ext>
            </a:extLst>
          </p:cNvPr>
          <p:cNvGrpSpPr/>
          <p:nvPr/>
        </p:nvGrpSpPr>
        <p:grpSpPr>
          <a:xfrm>
            <a:off x="7215639" y="4567361"/>
            <a:ext cx="4490071" cy="2192581"/>
            <a:chOff x="4797313" y="3039248"/>
            <a:chExt cx="3367554" cy="1644436"/>
          </a:xfrm>
        </p:grpSpPr>
        <p:sp>
          <p:nvSpPr>
            <p:cNvPr id="31" name="Rectangle 30">
              <a:extLst>
                <a:ext uri="{FF2B5EF4-FFF2-40B4-BE49-F238E27FC236}">
                  <a16:creationId xmlns:a16="http://schemas.microsoft.com/office/drawing/2014/main" id="{B072E877-5C89-774D-A778-04624A142828}"/>
                </a:ext>
              </a:extLst>
            </p:cNvPr>
            <p:cNvSpPr/>
            <p:nvPr/>
          </p:nvSpPr>
          <p:spPr>
            <a:xfrm>
              <a:off x="4797313" y="3039248"/>
              <a:ext cx="3367554" cy="1644436"/>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Baskerville" panose="02020502070401020303" pitchFamily="18" charset="0"/>
                <a:ea typeface="Baskerville" panose="02020502070401020303" pitchFamily="18" charset="0"/>
              </a:endParaRPr>
            </a:p>
          </p:txBody>
        </p:sp>
        <p:cxnSp>
          <p:nvCxnSpPr>
            <p:cNvPr id="32" name="Google Shape;159;p21">
              <a:extLst>
                <a:ext uri="{FF2B5EF4-FFF2-40B4-BE49-F238E27FC236}">
                  <a16:creationId xmlns:a16="http://schemas.microsoft.com/office/drawing/2014/main" id="{98290992-FE79-8547-91F7-CD779A99BB83}"/>
                </a:ext>
              </a:extLst>
            </p:cNvPr>
            <p:cNvCxnSpPr>
              <a:cxnSpLocks/>
            </p:cNvCxnSpPr>
            <p:nvPr/>
          </p:nvCxnSpPr>
          <p:spPr>
            <a:xfrm flipV="1">
              <a:off x="5348252" y="3560971"/>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33" name="Google Shape;159;p21">
              <a:extLst>
                <a:ext uri="{FF2B5EF4-FFF2-40B4-BE49-F238E27FC236}">
                  <a16:creationId xmlns:a16="http://schemas.microsoft.com/office/drawing/2014/main" id="{9F4A4C28-55E1-DE47-8E65-380DEB4F82DE}"/>
                </a:ext>
              </a:extLst>
            </p:cNvPr>
            <p:cNvCxnSpPr>
              <a:cxnSpLocks/>
            </p:cNvCxnSpPr>
            <p:nvPr/>
          </p:nvCxnSpPr>
          <p:spPr>
            <a:xfrm flipV="1">
              <a:off x="5005821" y="4159453"/>
              <a:ext cx="0" cy="429337"/>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C93E292A-E315-2146-953E-8E699D643F04}"/>
                    </a:ext>
                  </a:extLst>
                </p:cNvPr>
                <p:cNvSpPr/>
                <p:nvPr/>
              </p:nvSpPr>
              <p:spPr>
                <a:xfrm>
                  <a:off x="4901061" y="4372961"/>
                  <a:ext cx="1285400" cy="253916"/>
                </a:xfrm>
                <a:prstGeom prst="rect">
                  <a:avLst/>
                </a:prstGeom>
              </p:spPr>
              <p:txBody>
                <a:bodyPr wrap="none">
                  <a:spAutoFit/>
                </a:bodyPr>
                <a:lstStyle/>
                <a:p>
                  <a:pPr marL="211656">
                    <a:buSzPts val="1100"/>
                  </a:pPr>
                  <a:r>
                    <a:rPr lang="en-US" sz="1600" dirty="0">
                      <a:latin typeface="Baskerville" panose="02020502070401020303" pitchFamily="18" charset="0"/>
                      <a:ea typeface="Baskerville" panose="02020502070401020303" pitchFamily="18" charset="0"/>
                    </a:rPr>
                    <a:t>Higher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Rent</a:t>
                  </a:r>
                  <a14:m>
                    <m:oMath xmlns:m="http://schemas.openxmlformats.org/officeDocument/2006/math">
                      <m:r>
                        <a:rPr lang="zh-CN" altLang="en-US" sz="1600">
                          <a:latin typeface="Cambria Math" panose="02040503050406030204" pitchFamily="18" charset="0"/>
                        </a:rPr>
                        <m:t> </m:t>
                      </m:r>
                      <m:r>
                        <a:rPr lang="zh-CN" altLang="en-US" sz="1600" i="1">
                          <a:latin typeface="Cambria Math" panose="02040503050406030204" pitchFamily="18" charset="0"/>
                        </a:rPr>
                        <m:t>∆</m:t>
                      </m:r>
                      <m:r>
                        <a:rPr lang="en-US" altLang="zh-CN" sz="1600" i="1">
                          <a:latin typeface="Cambria Math" panose="02040503050406030204" pitchFamily="18" charset="0"/>
                        </a:rPr>
                        <m:t>𝑅</m:t>
                      </m:r>
                    </m:oMath>
                  </a14:m>
                  <a:endParaRPr lang="en-US" sz="1600" dirty="0">
                    <a:latin typeface="Baskerville" panose="02020502070401020303" pitchFamily="18" charset="0"/>
                    <a:ea typeface="Baskerville" panose="02020502070401020303" pitchFamily="18" charset="0"/>
                  </a:endParaRPr>
                </a:p>
              </p:txBody>
            </p:sp>
          </mc:Choice>
          <mc:Fallback xmlns="">
            <p:sp>
              <p:nvSpPr>
                <p:cNvPr id="34" name="Rectangle 33">
                  <a:extLst>
                    <a:ext uri="{FF2B5EF4-FFF2-40B4-BE49-F238E27FC236}">
                      <a16:creationId xmlns:a16="http://schemas.microsoft.com/office/drawing/2014/main" id="{C93E292A-E315-2146-953E-8E699D643F04}"/>
                    </a:ext>
                  </a:extLst>
                </p:cNvPr>
                <p:cNvSpPr>
                  <a:spLocks noRot="1" noChangeAspect="1" noMove="1" noResize="1" noEditPoints="1" noAdjustHandles="1" noChangeArrowheads="1" noChangeShapeType="1" noTextEdit="1"/>
                </p:cNvSpPr>
                <p:nvPr/>
              </p:nvSpPr>
              <p:spPr>
                <a:xfrm>
                  <a:off x="4901061" y="4372961"/>
                  <a:ext cx="1285400" cy="253916"/>
                </a:xfrm>
                <a:prstGeom prst="rect">
                  <a:avLst/>
                </a:prstGeom>
                <a:blipFill>
                  <a:blip r:embed="rId6"/>
                  <a:stretch>
                    <a:fillRect t="-5455" b="-23636"/>
                  </a:stretch>
                </a:blipFill>
              </p:spPr>
              <p:txBody>
                <a:bodyPr/>
                <a:lstStyle/>
                <a:p>
                  <a:r>
                    <a:rPr lang="zh-CN" altLang="en-US">
                      <a:noFill/>
                    </a:rPr>
                    <a:t> </a:t>
                  </a:r>
                </a:p>
              </p:txBody>
            </p:sp>
          </mc:Fallback>
        </mc:AlternateContent>
        <p:cxnSp>
          <p:nvCxnSpPr>
            <p:cNvPr id="35" name="Google Shape;141;p21">
              <a:extLst>
                <a:ext uri="{FF2B5EF4-FFF2-40B4-BE49-F238E27FC236}">
                  <a16:creationId xmlns:a16="http://schemas.microsoft.com/office/drawing/2014/main" id="{4C9831C9-4019-0E43-940D-C350BBC26AB3}"/>
                </a:ext>
              </a:extLst>
            </p:cNvPr>
            <p:cNvCxnSpPr>
              <a:cxnSpLocks/>
            </p:cNvCxnSpPr>
            <p:nvPr/>
          </p:nvCxnSpPr>
          <p:spPr>
            <a:xfrm>
              <a:off x="4815706" y="4159453"/>
              <a:ext cx="3213311" cy="0"/>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36" name="Google Shape;144;p21">
              <a:extLst>
                <a:ext uri="{FF2B5EF4-FFF2-40B4-BE49-F238E27FC236}">
                  <a16:creationId xmlns:a16="http://schemas.microsoft.com/office/drawing/2014/main" id="{B01F20D2-4D72-464C-A778-3198FE1B3C15}"/>
                </a:ext>
              </a:extLst>
            </p:cNvPr>
            <p:cNvSpPr txBox="1"/>
            <p:nvPr/>
          </p:nvSpPr>
          <p:spPr>
            <a:xfrm>
              <a:off x="5116008" y="3860050"/>
              <a:ext cx="865931" cy="345038"/>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37" name="Rectangle 36">
              <a:extLst>
                <a:ext uri="{FF2B5EF4-FFF2-40B4-BE49-F238E27FC236}">
                  <a16:creationId xmlns:a16="http://schemas.microsoft.com/office/drawing/2014/main" id="{930F9D9A-FE32-C041-BE93-C129F4FDF523}"/>
                </a:ext>
              </a:extLst>
            </p:cNvPr>
            <p:cNvSpPr/>
            <p:nvPr/>
          </p:nvSpPr>
          <p:spPr>
            <a:xfrm>
              <a:off x="6358299" y="3855179"/>
              <a:ext cx="857927" cy="276999"/>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cxnSp>
          <p:nvCxnSpPr>
            <p:cNvPr id="38" name="Google Shape;159;p21">
              <a:extLst>
                <a:ext uri="{FF2B5EF4-FFF2-40B4-BE49-F238E27FC236}">
                  <a16:creationId xmlns:a16="http://schemas.microsoft.com/office/drawing/2014/main" id="{D5BA9F88-8340-3448-82E9-65D2556AEC4D}"/>
                </a:ext>
              </a:extLst>
            </p:cNvPr>
            <p:cNvCxnSpPr>
              <a:cxnSpLocks/>
            </p:cNvCxnSpPr>
            <p:nvPr/>
          </p:nvCxnSpPr>
          <p:spPr>
            <a:xfrm flipV="1">
              <a:off x="6710891" y="4196207"/>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B8F5809F-550E-8542-AE23-33FA1544E9B5}"/>
                    </a:ext>
                  </a:extLst>
                </p:cNvPr>
                <p:cNvSpPr/>
                <p:nvPr/>
              </p:nvSpPr>
              <p:spPr>
                <a:xfrm>
                  <a:off x="6625551" y="4072879"/>
                  <a:ext cx="1324617" cy="553998"/>
                </a:xfrm>
                <a:prstGeom prst="rect">
                  <a:avLst/>
                </a:prstGeom>
              </p:spPr>
              <p:txBody>
                <a:bodyPr wrap="square">
                  <a:spAutoFit/>
                </a:bodyPr>
                <a:lstStyle/>
                <a:p>
                  <a:pPr marL="211656">
                    <a:buSzPts val="1100"/>
                  </a:pP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2</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39" name="Rectangle 38">
                  <a:extLst>
                    <a:ext uri="{FF2B5EF4-FFF2-40B4-BE49-F238E27FC236}">
                      <a16:creationId xmlns:a16="http://schemas.microsoft.com/office/drawing/2014/main" id="{B8F5809F-550E-8542-AE23-33FA1544E9B5}"/>
                    </a:ext>
                  </a:extLst>
                </p:cNvPr>
                <p:cNvSpPr>
                  <a:spLocks noRot="1" noChangeAspect="1" noMove="1" noResize="1" noEditPoints="1" noAdjustHandles="1" noChangeArrowheads="1" noChangeShapeType="1" noTextEdit="1"/>
                </p:cNvSpPr>
                <p:nvPr/>
              </p:nvSpPr>
              <p:spPr>
                <a:xfrm>
                  <a:off x="6625551" y="4072879"/>
                  <a:ext cx="1324617" cy="553998"/>
                </a:xfrm>
                <a:prstGeom prst="rect">
                  <a:avLst/>
                </a:prstGeom>
                <a:blipFill>
                  <a:blip r:embed="rId7"/>
                  <a:stretch>
                    <a:fillRect b="-82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4ABE980-0C77-6144-B179-295031317C45}"/>
                    </a:ext>
                  </a:extLst>
                </p:cNvPr>
                <p:cNvSpPr/>
                <p:nvPr/>
              </p:nvSpPr>
              <p:spPr>
                <a:xfrm>
                  <a:off x="5268588" y="3132535"/>
                  <a:ext cx="1539938" cy="877163"/>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Less</a:t>
                  </a:r>
                  <a:r>
                    <a:rPr lang="zh-CN" alt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sick</a:t>
                  </a:r>
                  <a:r>
                    <a:rPr lang="zh-CN" alt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days</a:t>
                  </a: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Learn</a:t>
                  </a:r>
                  <a:r>
                    <a:rPr lang="zh-CN" alt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faster</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latin typeface="Baskerville" panose="02020502070401020303" pitchFamily="18" charset="0"/>
                      <a:ea typeface="Baskerville" panose="02020502070401020303" pitchFamily="18" charset="0"/>
                    </a:rPr>
                    <a:t>Higher  </a:t>
                  </a:r>
                  <a:r>
                    <a:rPr lang="en-US" altLang="zh-CN" sz="1400" dirty="0">
                      <a:latin typeface="Baskerville" panose="02020502070401020303" pitchFamily="18" charset="0"/>
                      <a:ea typeface="Baskerville" panose="02020502070401020303" pitchFamily="18" charset="0"/>
                    </a:rPr>
                    <a:t>Productivity/Health/</a:t>
                  </a:r>
                </a:p>
                <a:p>
                  <a:pPr marL="211656">
                    <a:buSzPts val="1100"/>
                  </a:pPr>
                  <a:r>
                    <a:rPr lang="en-US" altLang="zh-CN" sz="1400" dirty="0">
                      <a:latin typeface="Baskerville" panose="02020502070401020303" pitchFamily="18" charset="0"/>
                      <a:ea typeface="Baskerville" panose="02020502070401020303" pitchFamily="18" charset="0"/>
                    </a:rPr>
                    <a:t>WB</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𝐻</m:t>
                      </m:r>
                    </m:oMath>
                  </a14:m>
                  <a:endParaRPr lang="en-US" sz="1400" dirty="0">
                    <a:latin typeface="Baskerville" panose="02020502070401020303" pitchFamily="18" charset="0"/>
                    <a:ea typeface="Baskerville" panose="02020502070401020303" pitchFamily="18" charset="0"/>
                  </a:endParaRPr>
                </a:p>
              </p:txBody>
            </p:sp>
          </mc:Choice>
          <mc:Fallback xmlns="">
            <p:sp>
              <p:nvSpPr>
                <p:cNvPr id="40" name="Rectangle 39">
                  <a:extLst>
                    <a:ext uri="{FF2B5EF4-FFF2-40B4-BE49-F238E27FC236}">
                      <a16:creationId xmlns:a16="http://schemas.microsoft.com/office/drawing/2014/main" id="{C4ABE980-0C77-6144-B179-295031317C45}"/>
                    </a:ext>
                  </a:extLst>
                </p:cNvPr>
                <p:cNvSpPr>
                  <a:spLocks noRot="1" noChangeAspect="1" noMove="1" noResize="1" noEditPoints="1" noAdjustHandles="1" noChangeArrowheads="1" noChangeShapeType="1" noTextEdit="1"/>
                </p:cNvSpPr>
                <p:nvPr/>
              </p:nvSpPr>
              <p:spPr>
                <a:xfrm>
                  <a:off x="5268588" y="3132535"/>
                  <a:ext cx="1539938" cy="877163"/>
                </a:xfrm>
                <a:prstGeom prst="rect">
                  <a:avLst/>
                </a:prstGeom>
                <a:blipFill>
                  <a:blip r:embed="rId8"/>
                  <a:stretch>
                    <a:fillRect t="-1075" b="-4301"/>
                  </a:stretch>
                </a:blipFill>
              </p:spPr>
              <p:txBody>
                <a:bodyPr/>
                <a:lstStyle/>
                <a:p>
                  <a:r>
                    <a:rPr lang="en-US">
                      <a:noFill/>
                    </a:rPr>
                    <a:t> </a:t>
                  </a:r>
                </a:p>
              </p:txBody>
            </p:sp>
          </mc:Fallback>
        </mc:AlternateContent>
        <p:sp>
          <p:nvSpPr>
            <p:cNvPr id="41" name="Google Shape;144;p21">
              <a:extLst>
                <a:ext uri="{FF2B5EF4-FFF2-40B4-BE49-F238E27FC236}">
                  <a16:creationId xmlns:a16="http://schemas.microsoft.com/office/drawing/2014/main" id="{72C192C5-B175-604E-A216-9B3147DFF249}"/>
                </a:ext>
              </a:extLst>
            </p:cNvPr>
            <p:cNvSpPr txBox="1"/>
            <p:nvPr/>
          </p:nvSpPr>
          <p:spPr>
            <a:xfrm>
              <a:off x="5116008" y="3860050"/>
              <a:ext cx="865931" cy="345038"/>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42" name="Rectangle 41">
              <a:extLst>
                <a:ext uri="{FF2B5EF4-FFF2-40B4-BE49-F238E27FC236}">
                  <a16:creationId xmlns:a16="http://schemas.microsoft.com/office/drawing/2014/main" id="{B1143F9A-EED2-AC4E-82D2-4F3675DC51D6}"/>
                </a:ext>
              </a:extLst>
            </p:cNvPr>
            <p:cNvSpPr/>
            <p:nvPr/>
          </p:nvSpPr>
          <p:spPr>
            <a:xfrm>
              <a:off x="6358299" y="3855179"/>
              <a:ext cx="857927" cy="276999"/>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gr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76CE67A0-0F8E-A348-A2E3-9EA08EEDD01F}"/>
                  </a:ext>
                </a:extLst>
              </p:cNvPr>
              <p:cNvSpPr/>
              <p:nvPr/>
            </p:nvSpPr>
            <p:spPr>
              <a:xfrm>
                <a:off x="7753657" y="2939264"/>
                <a:ext cx="1882055" cy="954107"/>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A</a:t>
                </a:r>
                <a:r>
                  <a:rPr lang="en-US" sz="1400" b="1" dirty="0">
                    <a:solidFill>
                      <a:srgbClr val="0097A7"/>
                    </a:solidFill>
                    <a:latin typeface="Baskerville" panose="02020502070401020303" pitchFamily="18" charset="0"/>
                    <a:ea typeface="Baskerville" panose="02020502070401020303" pitchFamily="18" charset="0"/>
                  </a:rPr>
                  <a:t>ggregate operating cost </a:t>
                </a:r>
                <a:r>
                  <a:rPr lang="en-US" altLang="zh-CN" sz="1400" b="1" dirty="0">
                    <a:solidFill>
                      <a:srgbClr val="0097A7"/>
                    </a:solidFill>
                    <a:latin typeface="Baskerville" panose="02020502070401020303" pitchFamily="18" charset="0"/>
                    <a:ea typeface="Baskerville" panose="02020502070401020303" pitchFamily="18" charset="0"/>
                  </a:rPr>
                  <a:t>-14~26%</a:t>
                </a:r>
                <a:endParaRPr lang="en-US" sz="1400" b="1"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1</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43" name="Rectangle 42">
                <a:extLst>
                  <a:ext uri="{FF2B5EF4-FFF2-40B4-BE49-F238E27FC236}">
                    <a16:creationId xmlns:a16="http://schemas.microsoft.com/office/drawing/2014/main" id="{76CE67A0-0F8E-A348-A2E3-9EA08EEDD01F}"/>
                  </a:ext>
                </a:extLst>
              </p:cNvPr>
              <p:cNvSpPr>
                <a:spLocks noRot="1" noChangeAspect="1" noMove="1" noResize="1" noEditPoints="1" noAdjustHandles="1" noChangeArrowheads="1" noChangeShapeType="1" noTextEdit="1"/>
              </p:cNvSpPr>
              <p:nvPr/>
            </p:nvSpPr>
            <p:spPr>
              <a:xfrm>
                <a:off x="7753657" y="2939264"/>
                <a:ext cx="1882055" cy="954107"/>
              </a:xfrm>
              <a:prstGeom prst="rect">
                <a:avLst/>
              </a:prstGeom>
              <a:blipFill>
                <a:blip r:embed="rId9"/>
                <a:stretch>
                  <a:fillRect t="-1274" b="-57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7420767-4F35-914A-9D9D-F62E4CC2EB31}"/>
                  </a:ext>
                </a:extLst>
              </p:cNvPr>
              <p:cNvSpPr/>
              <p:nvPr/>
            </p:nvSpPr>
            <p:spPr>
              <a:xfrm>
                <a:off x="5872065" y="1783823"/>
                <a:ext cx="2340025" cy="738664"/>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Rental</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17</a:t>
                </a:r>
                <a:r>
                  <a:rPr lang="en-US" sz="1400" b="1" dirty="0">
                    <a:solidFill>
                      <a:srgbClr val="0097A7"/>
                    </a:solidFill>
                    <a:latin typeface="Baskerville" panose="02020502070401020303" pitchFamily="18" charset="0"/>
                    <a:ea typeface="Baskerville" panose="02020502070401020303" pitchFamily="18" charset="0"/>
                  </a:rPr>
                  <a:t>%</a:t>
                </a:r>
                <a:endParaRPr lang="en-US" altLang="zh-CN" sz="1400" b="1"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Occupancy</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0~23%</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latin typeface="Baskerville" panose="02020502070401020303" pitchFamily="18" charset="0"/>
                    <a:ea typeface="Baskerville" panose="02020502070401020303" pitchFamily="18" charset="0"/>
                  </a:rPr>
                  <a:t>Higher </a:t>
                </a:r>
                <a:r>
                  <a:rPr lang="en-US" altLang="zh-CN" sz="1400" dirty="0">
                    <a:latin typeface="Baskerville" panose="02020502070401020303" pitchFamily="18" charset="0"/>
                    <a:ea typeface="Baskerville" panose="02020502070401020303" pitchFamily="18" charset="0"/>
                  </a:rPr>
                  <a:t>Effective</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Rent</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𝑅</m:t>
                    </m:r>
                  </m:oMath>
                </a14:m>
                <a:endParaRPr lang="en-US" sz="1400" dirty="0">
                  <a:latin typeface="Baskerville" panose="02020502070401020303" pitchFamily="18" charset="0"/>
                  <a:ea typeface="Baskerville" panose="02020502070401020303" pitchFamily="18" charset="0"/>
                </a:endParaRPr>
              </a:p>
            </p:txBody>
          </p:sp>
        </mc:Choice>
        <mc:Fallback xmlns="">
          <p:sp>
            <p:nvSpPr>
              <p:cNvPr id="44" name="Rectangle 43">
                <a:extLst>
                  <a:ext uri="{FF2B5EF4-FFF2-40B4-BE49-F238E27FC236}">
                    <a16:creationId xmlns:a16="http://schemas.microsoft.com/office/drawing/2014/main" id="{27420767-4F35-914A-9D9D-F62E4CC2EB31}"/>
                  </a:ext>
                </a:extLst>
              </p:cNvPr>
              <p:cNvSpPr>
                <a:spLocks noRot="1" noChangeAspect="1" noMove="1" noResize="1" noEditPoints="1" noAdjustHandles="1" noChangeArrowheads="1" noChangeShapeType="1" noTextEdit="1"/>
              </p:cNvSpPr>
              <p:nvPr/>
            </p:nvSpPr>
            <p:spPr>
              <a:xfrm>
                <a:off x="5872065" y="1783823"/>
                <a:ext cx="2340025" cy="738664"/>
              </a:xfrm>
              <a:prstGeom prst="rect">
                <a:avLst/>
              </a:prstGeom>
              <a:blipFill>
                <a:blip r:embed="rId10"/>
                <a:stretch>
                  <a:fillRect t="-1653" b="-74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599698E-5CE4-464A-910A-5334C23E47B5}"/>
                  </a:ext>
                </a:extLst>
              </p:cNvPr>
              <p:cNvSpPr/>
              <p:nvPr/>
            </p:nvSpPr>
            <p:spPr>
              <a:xfrm>
                <a:off x="10051392" y="1863910"/>
                <a:ext cx="1759760" cy="738664"/>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Resale</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~10</a:t>
                </a:r>
                <a:r>
                  <a:rPr lang="en-US" sz="1400" b="1" dirty="0">
                    <a:solidFill>
                      <a:srgbClr val="0097A7"/>
                    </a:solidFill>
                    <a:latin typeface="Baskerville" panose="02020502070401020303" pitchFamily="18" charset="0"/>
                    <a:ea typeface="Baskerville" panose="02020502070401020303" pitchFamily="18" charset="0"/>
                  </a:rPr>
                  <a:t>%</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depreciation</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𝑉</m:t>
                    </m:r>
                    <m:r>
                      <a:rPr lang="en-US" altLang="zh-CN" sz="1400" i="1">
                        <a:latin typeface="Cambria Math" panose="02040503050406030204" pitchFamily="18" charset="0"/>
                      </a:rPr>
                      <m:t>′</m:t>
                    </m:r>
                  </m:oMath>
                </a14:m>
                <a:endParaRPr lang="en-US" sz="1400" dirty="0">
                  <a:latin typeface="Baskerville" panose="02020502070401020303" pitchFamily="18" charset="0"/>
                  <a:ea typeface="Baskerville" panose="02020502070401020303" pitchFamily="18" charset="0"/>
                </a:endParaRPr>
              </a:p>
            </p:txBody>
          </p:sp>
        </mc:Choice>
        <mc:Fallback xmlns="">
          <p:sp>
            <p:nvSpPr>
              <p:cNvPr id="45" name="Rectangle 44">
                <a:extLst>
                  <a:ext uri="{FF2B5EF4-FFF2-40B4-BE49-F238E27FC236}">
                    <a16:creationId xmlns:a16="http://schemas.microsoft.com/office/drawing/2014/main" id="{9599698E-5CE4-464A-910A-5334C23E47B5}"/>
                  </a:ext>
                </a:extLst>
              </p:cNvPr>
              <p:cNvSpPr>
                <a:spLocks noRot="1" noChangeAspect="1" noMove="1" noResize="1" noEditPoints="1" noAdjustHandles="1" noChangeArrowheads="1" noChangeShapeType="1" noTextEdit="1"/>
              </p:cNvSpPr>
              <p:nvPr/>
            </p:nvSpPr>
            <p:spPr>
              <a:xfrm>
                <a:off x="10051392" y="1863910"/>
                <a:ext cx="1759760" cy="738664"/>
              </a:xfrm>
              <a:prstGeom prst="rect">
                <a:avLst/>
              </a:prstGeom>
              <a:blipFill>
                <a:blip r:embed="rId11"/>
                <a:stretch>
                  <a:fillRect t="-1653" b="-7438"/>
                </a:stretch>
              </a:blipFill>
            </p:spPr>
            <p:txBody>
              <a:bodyPr/>
              <a:lstStyle/>
              <a:p>
                <a:r>
                  <a:rPr lang="zh-CN" altLang="en-US">
                    <a:noFill/>
                  </a:rPr>
                  <a:t> </a:t>
                </a:r>
              </a:p>
            </p:txBody>
          </p:sp>
        </mc:Fallback>
      </mc:AlternateContent>
      <p:sp>
        <p:nvSpPr>
          <p:cNvPr id="46" name="Curved Right Arrow 45">
            <a:extLst>
              <a:ext uri="{FF2B5EF4-FFF2-40B4-BE49-F238E27FC236}">
                <a16:creationId xmlns:a16="http://schemas.microsoft.com/office/drawing/2014/main" id="{3993E0C2-14DD-2549-936B-D7BE5F546EC9}"/>
              </a:ext>
            </a:extLst>
          </p:cNvPr>
          <p:cNvSpPr/>
          <p:nvPr/>
        </p:nvSpPr>
        <p:spPr>
          <a:xfrm rot="19921441">
            <a:off x="5999081" y="3365659"/>
            <a:ext cx="757187" cy="2366292"/>
          </a:xfrm>
          <a:prstGeom prst="curvedRightArrow">
            <a:avLst/>
          </a:prstGeom>
          <a:solidFill>
            <a:srgbClr val="0069A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solidFill>
                <a:schemeClr val="tx1"/>
              </a:solidFill>
              <a:latin typeface="Baskerville" panose="02020502070401020303" pitchFamily="18" charset="0"/>
              <a:ea typeface="Baskerville" panose="02020502070401020303" pitchFamily="18" charset="0"/>
            </a:endParaRPr>
          </a:p>
        </p:txBody>
      </p:sp>
      <p:cxnSp>
        <p:nvCxnSpPr>
          <p:cNvPr id="47" name="Straight Arrow Connector 46">
            <a:extLst>
              <a:ext uri="{FF2B5EF4-FFF2-40B4-BE49-F238E27FC236}">
                <a16:creationId xmlns:a16="http://schemas.microsoft.com/office/drawing/2014/main" id="{5BB9B150-1115-4401-A387-4CED666B3298}"/>
              </a:ext>
            </a:extLst>
          </p:cNvPr>
          <p:cNvCxnSpPr>
            <a:cxnSpLocks/>
          </p:cNvCxnSpPr>
          <p:nvPr/>
        </p:nvCxnSpPr>
        <p:spPr>
          <a:xfrm flipH="1">
            <a:off x="5945995" y="4036693"/>
            <a:ext cx="5320647" cy="9575"/>
          </a:xfrm>
          <a:prstGeom prst="straightConnector1">
            <a:avLst/>
          </a:prstGeom>
          <a:ln w="19050">
            <a:solidFill>
              <a:schemeClr val="bg1">
                <a:lumMod val="65000"/>
              </a:schemeClr>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48" name="TextBox 47">
            <a:extLst>
              <a:ext uri="{FF2B5EF4-FFF2-40B4-BE49-F238E27FC236}">
                <a16:creationId xmlns:a16="http://schemas.microsoft.com/office/drawing/2014/main" id="{F6EF58F2-2349-46DA-BACA-BB915B95529A}"/>
              </a:ext>
            </a:extLst>
          </p:cNvPr>
          <p:cNvSpPr txBox="1"/>
          <p:nvPr/>
        </p:nvSpPr>
        <p:spPr>
          <a:xfrm>
            <a:off x="7006827" y="4117203"/>
            <a:ext cx="2856679" cy="307777"/>
          </a:xfrm>
          <a:prstGeom prst="rect">
            <a:avLst/>
          </a:prstGeom>
          <a:noFill/>
        </p:spPr>
        <p:txBody>
          <a:bodyPr wrap="none" rtlCol="0">
            <a:spAutoFit/>
          </a:bodyPr>
          <a:lstStyle/>
          <a:p>
            <a:r>
              <a:rPr lang="en-US" altLang="zh-CN" sz="1400" dirty="0">
                <a:latin typeface="Baskerville" panose="02020502070401020303"/>
              </a:rPr>
              <a:t>Lower discount rate </a:t>
            </a:r>
            <a:r>
              <a:rPr lang="en-US" altLang="zh-CN" sz="1400" dirty="0" err="1">
                <a:latin typeface="Baskerville" panose="02020502070401020303"/>
              </a:rPr>
              <a:t>i</a:t>
            </a:r>
            <a:r>
              <a:rPr lang="en-US" altLang="zh-CN" sz="1400" dirty="0">
                <a:latin typeface="Baskerville" panose="02020502070401020303"/>
              </a:rPr>
              <a:t> (cost</a:t>
            </a:r>
            <a:r>
              <a:rPr lang="zh-CN" altLang="en-US" sz="1400" dirty="0">
                <a:latin typeface="Baskerville" panose="02020502070401020303"/>
              </a:rPr>
              <a:t> </a:t>
            </a:r>
            <a:r>
              <a:rPr lang="en-US" altLang="zh-CN" sz="1400" dirty="0">
                <a:latin typeface="Baskerville" panose="02020502070401020303"/>
              </a:rPr>
              <a:t>of</a:t>
            </a:r>
            <a:r>
              <a:rPr lang="zh-CN" altLang="en-US" sz="1400" dirty="0">
                <a:latin typeface="Baskerville" panose="02020502070401020303"/>
              </a:rPr>
              <a:t> </a:t>
            </a:r>
            <a:r>
              <a:rPr lang="en-US" altLang="zh-CN" sz="1400" dirty="0">
                <a:latin typeface="Baskerville" panose="02020502070401020303"/>
              </a:rPr>
              <a:t>capital)</a:t>
            </a:r>
            <a:endParaRPr lang="zh-CN" altLang="en-US" sz="1400" dirty="0">
              <a:latin typeface="Baskerville" panose="02020502070401020303"/>
            </a:endParaRPr>
          </a:p>
        </p:txBody>
      </p:sp>
      <p:cxnSp>
        <p:nvCxnSpPr>
          <p:cNvPr id="50" name="Google Shape;159;p21">
            <a:extLst>
              <a:ext uri="{FF2B5EF4-FFF2-40B4-BE49-F238E27FC236}">
                <a16:creationId xmlns:a16="http://schemas.microsoft.com/office/drawing/2014/main" id="{53140334-C08A-4428-9146-F0F4D8FB02B0}"/>
              </a:ext>
            </a:extLst>
          </p:cNvPr>
          <p:cNvCxnSpPr>
            <a:cxnSpLocks/>
          </p:cNvCxnSpPr>
          <p:nvPr/>
        </p:nvCxnSpPr>
        <p:spPr>
          <a:xfrm flipV="1">
            <a:off x="5711635" y="2938389"/>
            <a:ext cx="0" cy="572449"/>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389A0314-C34F-4B01-AAE9-3B36B464EC38}"/>
                  </a:ext>
                </a:extLst>
              </p:cNvPr>
              <p:cNvSpPr/>
              <p:nvPr/>
            </p:nvSpPr>
            <p:spPr>
              <a:xfrm>
                <a:off x="4605382" y="3429734"/>
                <a:ext cx="1619004" cy="830997"/>
              </a:xfrm>
              <a:prstGeom prst="rect">
                <a:avLst/>
              </a:prstGeom>
            </p:spPr>
            <p:txBody>
              <a:bodyPr wrap="square">
                <a:spAutoFit/>
              </a:bodyPr>
              <a:lstStyle/>
              <a:p>
                <a:pPr marL="211656">
                  <a:buSzPts val="1100"/>
                </a:pPr>
                <a:r>
                  <a:rPr lang="en-US" sz="1600" dirty="0">
                    <a:latin typeface="Baskerville" panose="02020502070401020303" pitchFamily="18" charset="0"/>
                    <a:ea typeface="Baskerville" panose="02020502070401020303" pitchFamily="18" charset="0"/>
                  </a:rPr>
                  <a:t>Higher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Purchaing Price</a:t>
                </a:r>
                <a14:m>
                  <m:oMath xmlns:m="http://schemas.openxmlformats.org/officeDocument/2006/math">
                    <m:r>
                      <a:rPr lang="zh-CN" altLang="en-US" sz="1600">
                        <a:latin typeface="Cambria Math" panose="02040503050406030204" pitchFamily="18" charset="0"/>
                      </a:rPr>
                      <m:t> </m:t>
                    </m:r>
                    <m:r>
                      <a:rPr lang="zh-CN" altLang="en-US" sz="1600" i="1">
                        <a:latin typeface="Cambria Math" panose="02040503050406030204" pitchFamily="18" charset="0"/>
                      </a:rPr>
                      <m:t>∆</m:t>
                    </m:r>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51" name="Rectangle 50">
                <a:extLst>
                  <a:ext uri="{FF2B5EF4-FFF2-40B4-BE49-F238E27FC236}">
                    <a16:creationId xmlns:a16="http://schemas.microsoft.com/office/drawing/2014/main" id="{389A0314-C34F-4B01-AAE9-3B36B464EC38}"/>
                  </a:ext>
                </a:extLst>
              </p:cNvPr>
              <p:cNvSpPr>
                <a:spLocks noRot="1" noChangeAspect="1" noMove="1" noResize="1" noEditPoints="1" noAdjustHandles="1" noChangeArrowheads="1" noChangeShapeType="1" noTextEdit="1"/>
              </p:cNvSpPr>
              <p:nvPr/>
            </p:nvSpPr>
            <p:spPr>
              <a:xfrm>
                <a:off x="4605382" y="3429734"/>
                <a:ext cx="1619004" cy="830997"/>
              </a:xfrm>
              <a:prstGeom prst="rect">
                <a:avLst/>
              </a:prstGeom>
              <a:blipFill>
                <a:blip r:embed="rId12"/>
                <a:stretch>
                  <a:fillRect t="-3030" b="-9091"/>
                </a:stretch>
              </a:blipFill>
            </p:spPr>
            <p:txBody>
              <a:bodyPr/>
              <a:lstStyle/>
              <a:p>
                <a:r>
                  <a:rPr lang="en-US">
                    <a:noFill/>
                  </a:rPr>
                  <a:t> </a:t>
                </a:r>
              </a:p>
            </p:txBody>
          </p:sp>
        </mc:Fallback>
      </mc:AlternateContent>
      <p:cxnSp>
        <p:nvCxnSpPr>
          <p:cNvPr id="53" name="Google Shape;159;p21">
            <a:extLst>
              <a:ext uri="{FF2B5EF4-FFF2-40B4-BE49-F238E27FC236}">
                <a16:creationId xmlns:a16="http://schemas.microsoft.com/office/drawing/2014/main" id="{FA953AF5-C31A-4FCA-B3A3-E2FB6DB6925F}"/>
              </a:ext>
            </a:extLst>
          </p:cNvPr>
          <p:cNvCxnSpPr>
            <a:cxnSpLocks/>
          </p:cNvCxnSpPr>
          <p:nvPr/>
        </p:nvCxnSpPr>
        <p:spPr>
          <a:xfrm flipV="1">
            <a:off x="10106969" y="4095424"/>
            <a:ext cx="0" cy="392921"/>
          </a:xfrm>
          <a:prstGeom prst="straightConnector1">
            <a:avLst/>
          </a:prstGeom>
          <a:noFill/>
          <a:ln w="19050" cap="flat" cmpd="sng">
            <a:solidFill>
              <a:srgbClr val="0097A7"/>
            </a:solidFill>
            <a:prstDash val="solid"/>
            <a:round/>
            <a:headEnd type="triangle" w="med" len="med"/>
            <a:tailEnd type="none" w="med" len="med"/>
          </a:ln>
        </p:spPr>
      </p:cxnSp>
      <p:sp>
        <p:nvSpPr>
          <p:cNvPr id="49" name="Rectangle 48">
            <a:extLst>
              <a:ext uri="{FF2B5EF4-FFF2-40B4-BE49-F238E27FC236}">
                <a16:creationId xmlns:a16="http://schemas.microsoft.com/office/drawing/2014/main" id="{4AE957A4-20FE-4812-B8BB-2E9828C14D8A}"/>
              </a:ext>
            </a:extLst>
          </p:cNvPr>
          <p:cNvSpPr/>
          <p:nvPr/>
        </p:nvSpPr>
        <p:spPr>
          <a:xfrm>
            <a:off x="4317412" y="3135680"/>
            <a:ext cx="1645697" cy="307777"/>
          </a:xfrm>
          <a:prstGeom prst="rect">
            <a:avLst/>
          </a:prstGeom>
        </p:spPr>
        <p:txBody>
          <a:bodyPr wrap="square">
            <a:spAutoFit/>
          </a:bodyPr>
          <a:lstStyle/>
          <a:p>
            <a:pPr marL="211656">
              <a:buSzPts val="1100"/>
            </a:pPr>
            <a:r>
              <a:rPr lang="en-US" altLang="zh-CN" sz="1400" b="1" dirty="0">
                <a:solidFill>
                  <a:srgbClr val="980000"/>
                </a:solidFill>
                <a:latin typeface="Baskerville" panose="02020502070401020303" pitchFamily="18" charset="0"/>
                <a:ea typeface="Baskerville" panose="02020502070401020303" pitchFamily="18" charset="0"/>
              </a:rPr>
              <a:t>0</a:t>
            </a:r>
            <a:r>
              <a:rPr lang="en-US" sz="1400" b="1" dirty="0">
                <a:solidFill>
                  <a:srgbClr val="980000"/>
                </a:solidFill>
                <a:latin typeface="Baskerville" panose="02020502070401020303" pitchFamily="18" charset="0"/>
                <a:ea typeface="Baskerville" panose="02020502070401020303" pitchFamily="18" charset="0"/>
              </a:rPr>
              <a:t> </a:t>
            </a:r>
            <a:r>
              <a:rPr lang="en-US" altLang="zh-CN" sz="1400" b="1" dirty="0">
                <a:solidFill>
                  <a:srgbClr val="980000"/>
                </a:solidFill>
                <a:latin typeface="Baskerville" panose="02020502070401020303" pitchFamily="18" charset="0"/>
                <a:ea typeface="Baskerville" panose="02020502070401020303" pitchFamily="18" charset="0"/>
              </a:rPr>
              <a:t>~</a:t>
            </a:r>
            <a:r>
              <a:rPr lang="en-US" sz="1400" b="1" dirty="0">
                <a:solidFill>
                  <a:srgbClr val="980000"/>
                </a:solidFill>
                <a:latin typeface="Baskerville" panose="02020502070401020303" pitchFamily="18" charset="0"/>
                <a:ea typeface="Baskerville" panose="02020502070401020303" pitchFamily="18" charset="0"/>
              </a:rPr>
              <a:t> </a:t>
            </a:r>
            <a:r>
              <a:rPr lang="en-US" altLang="zh-CN" sz="1400" b="1">
                <a:solidFill>
                  <a:srgbClr val="980000"/>
                </a:solidFill>
                <a:latin typeface="Baskerville" panose="02020502070401020303" pitchFamily="18" charset="0"/>
                <a:ea typeface="Baskerville" panose="02020502070401020303" pitchFamily="18" charset="0"/>
              </a:rPr>
              <a:t>43</a:t>
            </a:r>
            <a:r>
              <a:rPr lang="en-US" sz="1400" b="1">
                <a:solidFill>
                  <a:srgbClr val="980000"/>
                </a:solidFill>
                <a:latin typeface="Baskerville" panose="02020502070401020303" pitchFamily="18" charset="0"/>
                <a:ea typeface="Baskerville" panose="02020502070401020303" pitchFamily="18" charset="0"/>
              </a:rPr>
              <a:t>%</a:t>
            </a:r>
            <a:endParaRPr lang="en-US" sz="1400" dirty="0">
              <a:solidFill>
                <a:srgbClr val="980000"/>
              </a:solidFill>
              <a:latin typeface="Baskerville" panose="02020502070401020303" pitchFamily="18" charset="0"/>
              <a:ea typeface="Baskerville" panose="02020502070401020303" pitchFamily="18" charset="0"/>
            </a:endParaRPr>
          </a:p>
        </p:txBody>
      </p:sp>
      <p:sp>
        <p:nvSpPr>
          <p:cNvPr id="55" name="TextBox 54">
            <a:extLst>
              <a:ext uri="{FF2B5EF4-FFF2-40B4-BE49-F238E27FC236}">
                <a16:creationId xmlns:a16="http://schemas.microsoft.com/office/drawing/2014/main" id="{074F9EEF-6EB7-4362-BF31-146FDEF20072}"/>
              </a:ext>
            </a:extLst>
          </p:cNvPr>
          <p:cNvSpPr txBox="1"/>
          <p:nvPr/>
        </p:nvSpPr>
        <p:spPr>
          <a:xfrm>
            <a:off x="8231284" y="1239468"/>
            <a:ext cx="979755" cy="400110"/>
          </a:xfrm>
          <a:prstGeom prst="rect">
            <a:avLst/>
          </a:prstGeom>
          <a:noFill/>
        </p:spPr>
        <p:txBody>
          <a:bodyPr wrap="none" rtlCol="0">
            <a:spAutoFit/>
          </a:bodyPr>
          <a:lstStyle/>
          <a:p>
            <a:r>
              <a:rPr lang="en-US" altLang="zh-CN" sz="2000" b="1" dirty="0">
                <a:latin typeface="Baskerville" panose="02020502070401020303"/>
              </a:rPr>
              <a:t>Owners</a:t>
            </a:r>
            <a:endParaRPr lang="zh-CN" altLang="en-US" sz="2000" b="1" dirty="0">
              <a:latin typeface="Baskerville" panose="02020502070401020303"/>
            </a:endParaRPr>
          </a:p>
        </p:txBody>
      </p:sp>
      <p:sp>
        <p:nvSpPr>
          <p:cNvPr id="57" name="TextBox 56">
            <a:extLst>
              <a:ext uri="{FF2B5EF4-FFF2-40B4-BE49-F238E27FC236}">
                <a16:creationId xmlns:a16="http://schemas.microsoft.com/office/drawing/2014/main" id="{7E5699C9-691E-4944-AA55-18ED347B85FA}"/>
              </a:ext>
            </a:extLst>
          </p:cNvPr>
          <p:cNvSpPr txBox="1"/>
          <p:nvPr/>
        </p:nvSpPr>
        <p:spPr>
          <a:xfrm>
            <a:off x="2735215" y="1227012"/>
            <a:ext cx="1346844" cy="400110"/>
          </a:xfrm>
          <a:prstGeom prst="rect">
            <a:avLst/>
          </a:prstGeom>
          <a:noFill/>
        </p:spPr>
        <p:txBody>
          <a:bodyPr wrap="none" rtlCol="0">
            <a:spAutoFit/>
          </a:bodyPr>
          <a:lstStyle/>
          <a:p>
            <a:r>
              <a:rPr lang="en-US" altLang="zh-CN" sz="2000" b="1" dirty="0">
                <a:latin typeface="Baskerville" panose="02020502070401020303"/>
              </a:rPr>
              <a:t>Developers</a:t>
            </a:r>
            <a:endParaRPr lang="zh-CN" altLang="en-US" sz="2000" b="1" dirty="0">
              <a:latin typeface="Baskerville" panose="02020502070401020303"/>
            </a:endParaRPr>
          </a:p>
        </p:txBody>
      </p:sp>
      <p:sp>
        <p:nvSpPr>
          <p:cNvPr id="58" name="TextBox 57">
            <a:extLst>
              <a:ext uri="{FF2B5EF4-FFF2-40B4-BE49-F238E27FC236}">
                <a16:creationId xmlns:a16="http://schemas.microsoft.com/office/drawing/2014/main" id="{2F22F547-F907-4A8D-BD53-F64D1D4D5285}"/>
              </a:ext>
            </a:extLst>
          </p:cNvPr>
          <p:cNvSpPr txBox="1"/>
          <p:nvPr/>
        </p:nvSpPr>
        <p:spPr>
          <a:xfrm>
            <a:off x="10595922" y="4658626"/>
            <a:ext cx="1010213" cy="400110"/>
          </a:xfrm>
          <a:prstGeom prst="rect">
            <a:avLst/>
          </a:prstGeom>
          <a:noFill/>
        </p:spPr>
        <p:txBody>
          <a:bodyPr wrap="none" rtlCol="0">
            <a:spAutoFit/>
          </a:bodyPr>
          <a:lstStyle/>
          <a:p>
            <a:r>
              <a:rPr lang="en-US" altLang="zh-CN" sz="2000" b="1" dirty="0">
                <a:latin typeface="Baskerville" panose="02020502070401020303"/>
              </a:rPr>
              <a:t>Tenants</a:t>
            </a:r>
            <a:endParaRPr lang="zh-CN" altLang="en-US" sz="2400" b="1" dirty="0">
              <a:latin typeface="Baskerville" panose="02020502070401020303"/>
            </a:endParaRPr>
          </a:p>
        </p:txBody>
      </p:sp>
    </p:spTree>
    <p:extLst>
      <p:ext uri="{BB962C8B-B14F-4D97-AF65-F5344CB8AC3E}">
        <p14:creationId xmlns:p14="http://schemas.microsoft.com/office/powerpoint/2010/main" val="3201571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32BED-9EFD-4260-B136-DD98F3EDED61}"/>
              </a:ext>
            </a:extLst>
          </p:cNvPr>
          <p:cNvSpPr txBox="1"/>
          <p:nvPr/>
        </p:nvSpPr>
        <p:spPr>
          <a:xfrm>
            <a:off x="36260" y="287028"/>
            <a:ext cx="11283858" cy="646331"/>
          </a:xfrm>
          <a:prstGeom prst="rect">
            <a:avLst/>
          </a:prstGeom>
          <a:noFill/>
        </p:spPr>
        <p:txBody>
          <a:bodyPr wrap="none" rtlCol="0">
            <a:spAutoFit/>
          </a:bodyPr>
          <a:lstStyle/>
          <a:p>
            <a:r>
              <a:rPr lang="en-US" altLang="zh-CN" sz="3600" dirty="0">
                <a:solidFill>
                  <a:srgbClr val="1B4453"/>
                </a:solidFill>
                <a:latin typeface="Eurostile" panose="020B0504020202050204" pitchFamily="34" charset="77"/>
                <a:ea typeface="+mj-ea"/>
                <a:cs typeface="+mj-cs"/>
              </a:rPr>
              <a:t>“Sticks”:</a:t>
            </a:r>
            <a:r>
              <a:rPr lang="zh-CN" altLang="en-US" sz="3600" dirty="0">
                <a:solidFill>
                  <a:srgbClr val="1B4453"/>
                </a:solidFill>
                <a:latin typeface="Eurostile" panose="020B0504020202050204" pitchFamily="34" charset="77"/>
                <a:ea typeface="+mj-ea"/>
                <a:cs typeface="+mj-cs"/>
              </a:rPr>
              <a:t> </a:t>
            </a:r>
            <a:r>
              <a:rPr lang="en-US" altLang="zh-CN" sz="3600" dirty="0">
                <a:solidFill>
                  <a:srgbClr val="1B4453"/>
                </a:solidFill>
                <a:latin typeface="Eurostile" panose="020B0504020202050204" pitchFamily="34" charset="77"/>
                <a:ea typeface="+mj-ea"/>
                <a:cs typeface="+mj-cs"/>
              </a:rPr>
              <a:t>Minimum Energy Efficiency Standards</a:t>
            </a:r>
            <a:r>
              <a:rPr lang="zh-CN" altLang="en-US" sz="3600" dirty="0">
                <a:solidFill>
                  <a:srgbClr val="1B4453"/>
                </a:solidFill>
                <a:latin typeface="Eurostile" panose="020B0504020202050204" pitchFamily="34" charset="77"/>
                <a:ea typeface="+mj-ea"/>
                <a:cs typeface="+mj-cs"/>
              </a:rPr>
              <a:t> </a:t>
            </a:r>
            <a:r>
              <a:rPr lang="en-US" altLang="zh-CN" sz="3600" dirty="0">
                <a:solidFill>
                  <a:srgbClr val="1B4453"/>
                </a:solidFill>
                <a:latin typeface="Eurostile" panose="020B0504020202050204" pitchFamily="34" charset="77"/>
                <a:ea typeface="+mj-ea"/>
                <a:cs typeface="+mj-cs"/>
              </a:rPr>
              <a:t>(MEES,</a:t>
            </a:r>
            <a:r>
              <a:rPr lang="zh-CN" altLang="en-US" sz="3600" dirty="0">
                <a:solidFill>
                  <a:srgbClr val="1B4453"/>
                </a:solidFill>
                <a:latin typeface="Eurostile" panose="020B0504020202050204" pitchFamily="34" charset="77"/>
                <a:ea typeface="+mj-ea"/>
                <a:cs typeface="+mj-cs"/>
              </a:rPr>
              <a:t> </a:t>
            </a:r>
            <a:r>
              <a:rPr lang="en-US" altLang="zh-CN" sz="3600" dirty="0">
                <a:solidFill>
                  <a:srgbClr val="1B4453"/>
                </a:solidFill>
                <a:latin typeface="Eurostile" panose="020B0504020202050204" pitchFamily="34" charset="77"/>
                <a:ea typeface="+mj-ea"/>
                <a:cs typeface="+mj-cs"/>
              </a:rPr>
              <a:t>UK)</a:t>
            </a:r>
            <a:endParaRPr lang="zh-CN" altLang="en-US" sz="3600" dirty="0">
              <a:solidFill>
                <a:srgbClr val="1B4453"/>
              </a:solidFill>
              <a:latin typeface="Eurostile" panose="020B0504020202050204" pitchFamily="34" charset="77"/>
              <a:ea typeface="+mj-ea"/>
              <a:cs typeface="+mj-cs"/>
            </a:endParaRPr>
          </a:p>
        </p:txBody>
      </p:sp>
      <p:sp>
        <p:nvSpPr>
          <p:cNvPr id="4" name="Rectangle 3">
            <a:extLst>
              <a:ext uri="{FF2B5EF4-FFF2-40B4-BE49-F238E27FC236}">
                <a16:creationId xmlns:a16="http://schemas.microsoft.com/office/drawing/2014/main" id="{C14A4241-1919-1B47-8DFB-5B822790D515}"/>
              </a:ext>
            </a:extLst>
          </p:cNvPr>
          <p:cNvSpPr/>
          <p:nvPr/>
        </p:nvSpPr>
        <p:spPr>
          <a:xfrm>
            <a:off x="449105" y="750930"/>
            <a:ext cx="6096000" cy="6370975"/>
          </a:xfrm>
          <a:prstGeom prst="rect">
            <a:avLst/>
          </a:prstGeom>
        </p:spPr>
        <p:txBody>
          <a:bodyPr anchor="ctr">
            <a:spAutoFit/>
          </a:bodyPr>
          <a:lstStyle/>
          <a:p>
            <a:pPr marL="342900" indent="-342900">
              <a:buFont typeface="Arial" panose="020B0604020202020204" pitchFamily="34" charset="0"/>
              <a:buChar char="•"/>
            </a:pPr>
            <a:endParaRPr lang="en-US" sz="2400" dirty="0">
              <a:latin typeface="Baskerville"/>
            </a:endParaRPr>
          </a:p>
          <a:p>
            <a:pPr marL="342900" indent="-342900">
              <a:buFont typeface="Arial" panose="020B0604020202020204" pitchFamily="34" charset="0"/>
              <a:buChar char="•"/>
            </a:pPr>
            <a:endParaRPr lang="en-US" sz="2400" dirty="0">
              <a:latin typeface="Baskerville"/>
            </a:endParaRPr>
          </a:p>
          <a:p>
            <a:pPr marL="342900" indent="-342900">
              <a:buFont typeface="Arial" panose="020B0604020202020204" pitchFamily="34" charset="0"/>
              <a:buChar char="•"/>
            </a:pPr>
            <a:r>
              <a:rPr lang="en-US" altLang="zh-CN" sz="2400" dirty="0">
                <a:latin typeface="Baskerville"/>
              </a:rPr>
              <a:t>Energy</a:t>
            </a:r>
            <a:r>
              <a:rPr lang="zh-CN" altLang="en-US" sz="2400" dirty="0">
                <a:latin typeface="Baskerville"/>
              </a:rPr>
              <a:t> </a:t>
            </a:r>
            <a:r>
              <a:rPr lang="en-US" altLang="zh-CN" sz="2400" dirty="0">
                <a:latin typeface="Baskerville"/>
              </a:rPr>
              <a:t>Performance</a:t>
            </a:r>
            <a:r>
              <a:rPr lang="zh-CN" altLang="en-US" sz="2400" dirty="0">
                <a:latin typeface="Baskerville"/>
              </a:rPr>
              <a:t> </a:t>
            </a:r>
            <a:r>
              <a:rPr lang="en-US" altLang="zh-CN" sz="2400" dirty="0">
                <a:latin typeface="Baskerville"/>
              </a:rPr>
              <a:t>Certificate</a:t>
            </a:r>
            <a:r>
              <a:rPr lang="zh-CN" altLang="en-US" sz="2400" dirty="0">
                <a:latin typeface="Baskerville"/>
              </a:rPr>
              <a:t> </a:t>
            </a:r>
            <a:r>
              <a:rPr lang="en-US" altLang="zh-CN" sz="2400" dirty="0">
                <a:latin typeface="Baskerville"/>
              </a:rPr>
              <a:t>(</a:t>
            </a:r>
            <a:r>
              <a:rPr lang="en-US" sz="2400" dirty="0">
                <a:latin typeface="Baskerville"/>
              </a:rPr>
              <a:t>EPC</a:t>
            </a:r>
            <a:r>
              <a:rPr lang="en-US" altLang="zh-CN" sz="2400" dirty="0">
                <a:latin typeface="Baskerville"/>
              </a:rPr>
              <a:t>)</a:t>
            </a:r>
            <a:r>
              <a:rPr lang="en-US" sz="2400" dirty="0">
                <a:latin typeface="Baskerville"/>
              </a:rPr>
              <a:t> labels in European markets rank buildings from A (highest energy efficiency) to F (lowest energy efficiency)</a:t>
            </a:r>
          </a:p>
          <a:p>
            <a:pPr marL="342900" indent="-342900">
              <a:buFont typeface="Arial" panose="020B0604020202020204" pitchFamily="34" charset="0"/>
              <a:buChar char="•"/>
            </a:pPr>
            <a:endParaRPr lang="en-US" sz="2400" dirty="0">
              <a:latin typeface="Baskerville"/>
            </a:endParaRPr>
          </a:p>
          <a:p>
            <a:pPr marL="342900" indent="-342900">
              <a:buFont typeface="Arial" panose="020B0604020202020204" pitchFamily="34" charset="0"/>
              <a:buChar char="•"/>
            </a:pPr>
            <a:r>
              <a:rPr lang="en-US" sz="2400" dirty="0">
                <a:latin typeface="Baskerville"/>
              </a:rPr>
              <a:t>Since 1 April 20</a:t>
            </a:r>
            <a:r>
              <a:rPr lang="en-US" altLang="zh-CN" sz="2400" dirty="0">
                <a:latin typeface="Baskerville"/>
              </a:rPr>
              <a:t>20</a:t>
            </a:r>
            <a:r>
              <a:rPr lang="en-US" sz="2400" dirty="0">
                <a:latin typeface="Baskerville"/>
              </a:rPr>
              <a:t>, landlords can no longer let or continue to let properties if they have an EPC rating below E</a:t>
            </a:r>
          </a:p>
          <a:p>
            <a:pPr marL="342900" indent="-342900">
              <a:buFont typeface="Arial" panose="020B0604020202020204" pitchFamily="34" charset="0"/>
              <a:buChar char="•"/>
            </a:pPr>
            <a:endParaRPr lang="en-US" sz="2400" dirty="0">
              <a:latin typeface="Baskerville"/>
            </a:endParaRPr>
          </a:p>
          <a:p>
            <a:pPr marL="342900" indent="-342900">
              <a:buFont typeface="Arial" panose="020B0604020202020204" pitchFamily="34" charset="0"/>
              <a:buChar char="•"/>
            </a:pPr>
            <a:r>
              <a:rPr lang="en-US" sz="2400" dirty="0">
                <a:latin typeface="Baskerville"/>
              </a:rPr>
              <a:t>Properties with EPC rating of F or G, need to improve the property’s rating to E</a:t>
            </a:r>
          </a:p>
          <a:p>
            <a:endParaRPr lang="en-US" sz="2400" dirty="0">
              <a:latin typeface="Baskerville"/>
            </a:endParaRPr>
          </a:p>
          <a:p>
            <a:endParaRPr lang="en-US" sz="2400" dirty="0">
              <a:latin typeface="Baskerville"/>
            </a:endParaRPr>
          </a:p>
          <a:p>
            <a:r>
              <a:rPr lang="en-US" sz="2400" dirty="0">
                <a:latin typeface="Baskerville"/>
              </a:rPr>
              <a:t/>
            </a:r>
            <a:br>
              <a:rPr lang="en-US" sz="2400" dirty="0">
                <a:latin typeface="Baskerville"/>
              </a:rPr>
            </a:br>
            <a:endParaRPr lang="en-US" sz="2400" dirty="0">
              <a:latin typeface="Baskerville"/>
            </a:endParaRPr>
          </a:p>
        </p:txBody>
      </p:sp>
      <p:pic>
        <p:nvPicPr>
          <p:cNvPr id="6" name="Picture 5">
            <a:extLst>
              <a:ext uri="{FF2B5EF4-FFF2-40B4-BE49-F238E27FC236}">
                <a16:creationId xmlns:a16="http://schemas.microsoft.com/office/drawing/2014/main" id="{0A05AFF9-2BEC-DA47-A2E2-C1D966A759D4}"/>
              </a:ext>
            </a:extLst>
          </p:cNvPr>
          <p:cNvPicPr>
            <a:picLocks noChangeAspect="1"/>
          </p:cNvPicPr>
          <p:nvPr/>
        </p:nvPicPr>
        <p:blipFill>
          <a:blip r:embed="rId3"/>
          <a:stretch>
            <a:fillRect/>
          </a:stretch>
        </p:blipFill>
        <p:spPr>
          <a:xfrm>
            <a:off x="6942698" y="1367273"/>
            <a:ext cx="5073114" cy="4354797"/>
          </a:xfrm>
          <a:prstGeom prst="rect">
            <a:avLst/>
          </a:prstGeom>
        </p:spPr>
      </p:pic>
      <p:sp>
        <p:nvSpPr>
          <p:cNvPr id="5" name="TextBox 4"/>
          <p:cNvSpPr txBox="1"/>
          <p:nvPr/>
        </p:nvSpPr>
        <p:spPr>
          <a:xfrm>
            <a:off x="5792043" y="6334540"/>
            <a:ext cx="6399957" cy="523220"/>
          </a:xfrm>
          <a:prstGeom prst="rect">
            <a:avLst/>
          </a:prstGeom>
          <a:noFill/>
        </p:spPr>
        <p:txBody>
          <a:bodyPr wrap="none" rtlCol="0">
            <a:spAutoFit/>
          </a:bodyPr>
          <a:lstStyle/>
          <a:p>
            <a:r>
              <a:rPr lang="en-US" sz="1400" dirty="0"/>
              <a:t>© Source unknown. All rights reserved. This content is excluded from our Creative </a:t>
            </a:r>
            <a:endParaRPr lang="en-US" sz="1400" dirty="0" smtClean="0"/>
          </a:p>
          <a:p>
            <a:r>
              <a:rPr lang="en-US" sz="1400" dirty="0" smtClean="0"/>
              <a:t>Commons </a:t>
            </a:r>
            <a:r>
              <a:rPr lang="en-US" sz="1400" dirty="0"/>
              <a:t>license. For more information, see </a:t>
            </a:r>
            <a:r>
              <a:rPr lang="en-US" sz="1400" dirty="0">
                <a:hlinkClick r:id="rId4"/>
              </a:rPr>
              <a:t>https://ocw.mit.edu/help/faq-fair-use</a:t>
            </a:r>
            <a:r>
              <a:rPr lang="en-US" sz="1400" dirty="0" smtClean="0">
                <a:hlinkClick r:id="rId4"/>
              </a:rPr>
              <a:t>/</a:t>
            </a:r>
            <a:r>
              <a:rPr lang="en-US" sz="1400" dirty="0" smtClean="0"/>
              <a:t>.</a:t>
            </a:r>
            <a:endParaRPr lang="en-US" sz="1400" dirty="0"/>
          </a:p>
        </p:txBody>
      </p:sp>
    </p:spTree>
    <p:extLst>
      <p:ext uri="{BB962C8B-B14F-4D97-AF65-F5344CB8AC3E}">
        <p14:creationId xmlns:p14="http://schemas.microsoft.com/office/powerpoint/2010/main" val="3754609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DE6373-0862-43E3-8D8D-6F7AC87194AA}"/>
              </a:ext>
            </a:extLst>
          </p:cNvPr>
          <p:cNvSpPr/>
          <p:nvPr/>
        </p:nvSpPr>
        <p:spPr>
          <a:xfrm>
            <a:off x="4850212" y="4260023"/>
            <a:ext cx="7085256" cy="220520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Baskerville" panose="02020502070401020303" pitchFamily="18" charset="0"/>
              <a:ea typeface="Baskerville" panose="02020502070401020303" pitchFamily="18" charset="0"/>
            </a:endParaRPr>
          </a:p>
        </p:txBody>
      </p:sp>
      <p:sp>
        <p:nvSpPr>
          <p:cNvPr id="4" name="Rectangle 3">
            <a:extLst>
              <a:ext uri="{FF2B5EF4-FFF2-40B4-BE49-F238E27FC236}">
                <a16:creationId xmlns:a16="http://schemas.microsoft.com/office/drawing/2014/main" id="{C14A4241-1919-1B47-8DFB-5B822790D515}"/>
              </a:ext>
            </a:extLst>
          </p:cNvPr>
          <p:cNvSpPr/>
          <p:nvPr/>
        </p:nvSpPr>
        <p:spPr>
          <a:xfrm>
            <a:off x="688680" y="1149562"/>
            <a:ext cx="10814640" cy="2462213"/>
          </a:xfrm>
          <a:prstGeom prst="rect">
            <a:avLst/>
          </a:prstGeom>
        </p:spPr>
        <p:txBody>
          <a:bodyPr wrap="square" anchor="ctr">
            <a:spAutoFit/>
          </a:bodyPr>
          <a:lstStyle/>
          <a:p>
            <a:pPr marL="342900" indent="-342900">
              <a:buFont typeface="Arial" panose="020B0604020202020204" pitchFamily="34" charset="0"/>
              <a:buChar char="•"/>
            </a:pPr>
            <a:r>
              <a:rPr lang="en-US" sz="2200" dirty="0">
                <a:latin typeface="Baskerville"/>
              </a:rPr>
              <a:t>When a property is non-compliant with the energy standards, asset value will be affected: </a:t>
            </a:r>
          </a:p>
          <a:p>
            <a:pPr marL="800100" lvl="1" indent="-342900">
              <a:buFont typeface="Arial" panose="020B0604020202020204" pitchFamily="34" charset="0"/>
              <a:buChar char="•"/>
            </a:pPr>
            <a:r>
              <a:rPr lang="en-US" sz="2200" dirty="0">
                <a:latin typeface="Baskerville"/>
              </a:rPr>
              <a:t>Disruption in income flow (risk of property being vacant)</a:t>
            </a:r>
          </a:p>
          <a:p>
            <a:pPr marL="800100" lvl="1" indent="-342900">
              <a:buFont typeface="Arial" panose="020B0604020202020204" pitchFamily="34" charset="0"/>
              <a:buChar char="•"/>
            </a:pPr>
            <a:r>
              <a:rPr lang="en-US" sz="2200" dirty="0">
                <a:latin typeface="Baskerville"/>
              </a:rPr>
              <a:t>Require a capital injection to bring the property up to standards </a:t>
            </a:r>
          </a:p>
          <a:p>
            <a:pPr marL="800100" lvl="1" indent="-342900">
              <a:buFont typeface="Arial" panose="020B0604020202020204" pitchFamily="34" charset="0"/>
              <a:buChar char="•"/>
            </a:pPr>
            <a:endParaRPr lang="en-US" sz="2200" dirty="0">
              <a:latin typeface="Baskerville"/>
            </a:endParaRPr>
          </a:p>
          <a:p>
            <a:pPr marL="800100" lvl="1" indent="-342900">
              <a:buFont typeface="Arial" panose="020B0604020202020204" pitchFamily="34" charset="0"/>
              <a:buChar char="•"/>
            </a:pPr>
            <a:endParaRPr lang="en-US" sz="2200" dirty="0">
              <a:latin typeface="Baskerville"/>
            </a:endParaRPr>
          </a:p>
          <a:p>
            <a:pPr marL="342900" indent="-342900">
              <a:buFont typeface="Arial" panose="020B0604020202020204" pitchFamily="34" charset="0"/>
              <a:buChar char="•"/>
            </a:pPr>
            <a:endParaRPr lang="en-US" sz="2200" dirty="0">
              <a:latin typeface="Baskerville"/>
            </a:endParaRPr>
          </a:p>
          <a:p>
            <a:pPr marL="342900" indent="-342900">
              <a:buFont typeface="Arial" panose="020B0604020202020204" pitchFamily="34" charset="0"/>
              <a:buChar char="•"/>
            </a:pPr>
            <a:endParaRPr lang="en-US" sz="2200" dirty="0">
              <a:latin typeface="Baskerville"/>
            </a:endParaRPr>
          </a:p>
        </p:txBody>
      </p:sp>
      <p:grpSp>
        <p:nvGrpSpPr>
          <p:cNvPr id="7" name="Group 6">
            <a:extLst>
              <a:ext uri="{FF2B5EF4-FFF2-40B4-BE49-F238E27FC236}">
                <a16:creationId xmlns:a16="http://schemas.microsoft.com/office/drawing/2014/main" id="{5746B7A5-D7FC-4528-B76E-8DC82597FF9C}"/>
              </a:ext>
            </a:extLst>
          </p:cNvPr>
          <p:cNvGrpSpPr/>
          <p:nvPr/>
        </p:nvGrpSpPr>
        <p:grpSpPr>
          <a:xfrm>
            <a:off x="131022" y="4512576"/>
            <a:ext cx="11660196" cy="1702800"/>
            <a:chOff x="135621" y="2185488"/>
            <a:chExt cx="8745147" cy="1277111"/>
          </a:xfrm>
        </p:grpSpPr>
        <p:sp>
          <p:nvSpPr>
            <p:cNvPr id="8" name="Google Shape;145;p21">
              <a:extLst>
                <a:ext uri="{FF2B5EF4-FFF2-40B4-BE49-F238E27FC236}">
                  <a16:creationId xmlns:a16="http://schemas.microsoft.com/office/drawing/2014/main" id="{E58BB4DB-3F54-4B54-90F8-9F8DEEFE0BB8}"/>
                </a:ext>
              </a:extLst>
            </p:cNvPr>
            <p:cNvSpPr txBox="1"/>
            <p:nvPr/>
          </p:nvSpPr>
          <p:spPr>
            <a:xfrm>
              <a:off x="6783445" y="2502135"/>
              <a:ext cx="2097323" cy="481894"/>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Refurbishment/</a:t>
              </a:r>
              <a:r>
                <a:rPr lang="en" dirty="0">
                  <a:latin typeface="Baskerville" panose="02020502070401020303" pitchFamily="18" charset="0"/>
                  <a:ea typeface="Baskerville" panose="02020502070401020303" pitchFamily="18" charset="0"/>
                </a:rPr>
                <a:t>Acquisition</a:t>
              </a:r>
              <a:endParaRPr dirty="0">
                <a:latin typeface="Baskerville" panose="02020502070401020303" pitchFamily="18" charset="0"/>
                <a:ea typeface="Baskerville" panose="02020502070401020303" pitchFamily="18" charset="0"/>
              </a:endParaRPr>
            </a:p>
          </p:txBody>
        </p:sp>
        <p:sp>
          <p:nvSpPr>
            <p:cNvPr id="9" name="Google Shape;142;p21">
              <a:extLst>
                <a:ext uri="{FF2B5EF4-FFF2-40B4-BE49-F238E27FC236}">
                  <a16:creationId xmlns:a16="http://schemas.microsoft.com/office/drawing/2014/main" id="{584C777E-5CAA-4B68-9A6E-52377D0C4410}"/>
                </a:ext>
              </a:extLst>
            </p:cNvPr>
            <p:cNvSpPr txBox="1"/>
            <p:nvPr/>
          </p:nvSpPr>
          <p:spPr>
            <a:xfrm>
              <a:off x="960738" y="2479586"/>
              <a:ext cx="1752219" cy="307331"/>
            </a:xfrm>
            <a:prstGeom prst="rect">
              <a:avLst/>
            </a:prstGeom>
            <a:noFill/>
            <a:ln>
              <a:noFill/>
              <a:prstDash val="solid"/>
            </a:ln>
          </p:spPr>
          <p:txBody>
            <a:bodyPr spcFirstLastPara="1" wrap="square" lIns="121900" tIns="121900" rIns="121900" bIns="121900" anchor="t" anchorCtr="0">
              <a:noAutofit/>
            </a:bodyPr>
            <a:lstStyle/>
            <a:p>
              <a:endParaRPr sz="2800">
                <a:latin typeface="Baskerville" panose="02020502070401020303" pitchFamily="18" charset="0"/>
                <a:ea typeface="Baskerville" panose="02020502070401020303" pitchFamily="18" charset="0"/>
              </a:endParaRPr>
            </a:p>
          </p:txBody>
        </p:sp>
        <p:sp>
          <p:nvSpPr>
            <p:cNvPr id="10" name="Google Shape;155;p21">
              <a:extLst>
                <a:ext uri="{FF2B5EF4-FFF2-40B4-BE49-F238E27FC236}">
                  <a16:creationId xmlns:a16="http://schemas.microsoft.com/office/drawing/2014/main" id="{CA57A6F8-A27A-4A0D-A76F-3F32CD93A9AA}"/>
                </a:ext>
              </a:extLst>
            </p:cNvPr>
            <p:cNvSpPr txBox="1"/>
            <p:nvPr/>
          </p:nvSpPr>
          <p:spPr>
            <a:xfrm>
              <a:off x="135621" y="2961667"/>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Cost</a:t>
              </a:r>
              <a:endParaRPr sz="1600" dirty="0">
                <a:latin typeface="Baskerville" panose="02020502070401020303" pitchFamily="18" charset="0"/>
                <a:ea typeface="Baskerville" panose="02020502070401020303" pitchFamily="18" charset="0"/>
              </a:endParaRPr>
            </a:p>
          </p:txBody>
        </p:sp>
        <p:cxnSp>
          <p:nvCxnSpPr>
            <p:cNvPr id="11" name="Google Shape;159;p21">
              <a:extLst>
                <a:ext uri="{FF2B5EF4-FFF2-40B4-BE49-F238E27FC236}">
                  <a16:creationId xmlns:a16="http://schemas.microsoft.com/office/drawing/2014/main" id="{22D329D9-948C-48EC-A569-6006D84C476B}"/>
                </a:ext>
              </a:extLst>
            </p:cNvPr>
            <p:cNvCxnSpPr>
              <a:cxnSpLocks/>
            </p:cNvCxnSpPr>
            <p:nvPr/>
          </p:nvCxnSpPr>
          <p:spPr>
            <a:xfrm flipV="1">
              <a:off x="4480180" y="2192409"/>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2" name="Google Shape;141;p21">
              <a:extLst>
                <a:ext uri="{FF2B5EF4-FFF2-40B4-BE49-F238E27FC236}">
                  <a16:creationId xmlns:a16="http://schemas.microsoft.com/office/drawing/2014/main" id="{DBF43808-5B9C-46D4-9DA2-25B5B2D1765E}"/>
                </a:ext>
              </a:extLst>
            </p:cNvPr>
            <p:cNvCxnSpPr>
              <a:cxnSpLocks/>
            </p:cNvCxnSpPr>
            <p:nvPr/>
          </p:nvCxnSpPr>
          <p:spPr>
            <a:xfrm>
              <a:off x="841248" y="2786917"/>
              <a:ext cx="7420718" cy="0"/>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13" name="Google Shape;155;p21">
              <a:extLst>
                <a:ext uri="{FF2B5EF4-FFF2-40B4-BE49-F238E27FC236}">
                  <a16:creationId xmlns:a16="http://schemas.microsoft.com/office/drawing/2014/main" id="{530DE3A5-D2FE-45E8-A68F-032195E100D9}"/>
                </a:ext>
              </a:extLst>
            </p:cNvPr>
            <p:cNvSpPr txBox="1"/>
            <p:nvPr/>
          </p:nvSpPr>
          <p:spPr>
            <a:xfrm>
              <a:off x="135621" y="2402333"/>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Benefit</a:t>
              </a:r>
              <a:endParaRPr sz="1600" dirty="0">
                <a:latin typeface="Baskerville" panose="02020502070401020303" pitchFamily="18" charset="0"/>
                <a:ea typeface="Baskerville" panose="02020502070401020303" pitchFamily="18" charset="0"/>
              </a:endParaRPr>
            </a:p>
          </p:txBody>
        </p:sp>
        <p:cxnSp>
          <p:nvCxnSpPr>
            <p:cNvPr id="14" name="Google Shape;141;p21">
              <a:extLst>
                <a:ext uri="{FF2B5EF4-FFF2-40B4-BE49-F238E27FC236}">
                  <a16:creationId xmlns:a16="http://schemas.microsoft.com/office/drawing/2014/main" id="{2B514569-496B-480D-8ADF-C8331F8662B6}"/>
                </a:ext>
              </a:extLst>
            </p:cNvPr>
            <p:cNvCxnSpPr>
              <a:cxnSpLocks/>
            </p:cNvCxnSpPr>
            <p:nvPr/>
          </p:nvCxnSpPr>
          <p:spPr>
            <a:xfrm>
              <a:off x="841248" y="2786917"/>
              <a:ext cx="7420718" cy="9583"/>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5" name="Google Shape;144;p21">
              <a:extLst>
                <a:ext uri="{FF2B5EF4-FFF2-40B4-BE49-F238E27FC236}">
                  <a16:creationId xmlns:a16="http://schemas.microsoft.com/office/drawing/2014/main" id="{B5B4653D-FABD-4E6E-A12D-3B486EA50EC4}"/>
                </a:ext>
              </a:extLst>
            </p:cNvPr>
            <p:cNvSpPr txBox="1"/>
            <p:nvPr/>
          </p:nvSpPr>
          <p:spPr>
            <a:xfrm>
              <a:off x="4247936" y="2491488"/>
              <a:ext cx="865931" cy="345038"/>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Tenancy</a:t>
              </a:r>
              <a:endParaRPr dirty="0">
                <a:latin typeface="Baskerville" panose="02020502070401020303" pitchFamily="18" charset="0"/>
                <a:ea typeface="Baskerville" panose="02020502070401020303" pitchFamily="18" charset="0"/>
              </a:endParaRPr>
            </a:p>
          </p:txBody>
        </p:sp>
        <p:sp>
          <p:nvSpPr>
            <p:cNvPr id="16" name="Rectangle 15">
              <a:extLst>
                <a:ext uri="{FF2B5EF4-FFF2-40B4-BE49-F238E27FC236}">
                  <a16:creationId xmlns:a16="http://schemas.microsoft.com/office/drawing/2014/main" id="{E816AEFA-1C5A-4DEC-89DB-D59AAE3BF334}"/>
                </a:ext>
              </a:extLst>
            </p:cNvPr>
            <p:cNvSpPr/>
            <p:nvPr/>
          </p:nvSpPr>
          <p:spPr>
            <a:xfrm>
              <a:off x="5490227" y="2486617"/>
              <a:ext cx="1020609" cy="360192"/>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Operation</a:t>
              </a:r>
              <a:endParaRPr lang="en-US" dirty="0">
                <a:solidFill>
                  <a:schemeClr val="dk1"/>
                </a:solidFill>
                <a:latin typeface="Baskerville" panose="02020502070401020303" pitchFamily="18" charset="0"/>
                <a:ea typeface="Baskerville" panose="02020502070401020303" pitchFamily="18" charset="0"/>
              </a:endParaRPr>
            </a:p>
          </p:txBody>
        </p:sp>
        <p:cxnSp>
          <p:nvCxnSpPr>
            <p:cNvPr id="17" name="Google Shape;159;p21">
              <a:extLst>
                <a:ext uri="{FF2B5EF4-FFF2-40B4-BE49-F238E27FC236}">
                  <a16:creationId xmlns:a16="http://schemas.microsoft.com/office/drawing/2014/main" id="{11079585-D7EF-45FB-923B-D3E791C3E1DE}"/>
                </a:ext>
              </a:extLst>
            </p:cNvPr>
            <p:cNvCxnSpPr>
              <a:cxnSpLocks/>
            </p:cNvCxnSpPr>
            <p:nvPr/>
          </p:nvCxnSpPr>
          <p:spPr>
            <a:xfrm>
              <a:off x="5886689" y="2832002"/>
              <a:ext cx="0" cy="453023"/>
            </a:xfrm>
            <a:prstGeom prst="straightConnector1">
              <a:avLst/>
            </a:prstGeom>
            <a:noFill/>
            <a:ln w="19050" cap="flat" cmpd="sng">
              <a:solidFill>
                <a:srgbClr val="980000"/>
              </a:solidFill>
              <a:prstDash val="solid"/>
              <a:round/>
              <a:headEnd type="none" w="med" len="med"/>
              <a:tailEnd type="triangle" w="med" len="med"/>
            </a:ln>
          </p:spPr>
        </p:cxnSp>
        <p:cxnSp>
          <p:nvCxnSpPr>
            <p:cNvPr id="18" name="Google Shape;159;p21">
              <a:extLst>
                <a:ext uri="{FF2B5EF4-FFF2-40B4-BE49-F238E27FC236}">
                  <a16:creationId xmlns:a16="http://schemas.microsoft.com/office/drawing/2014/main" id="{FCBB49AB-6F91-4BBF-9E5E-4FD913A96751}"/>
                </a:ext>
              </a:extLst>
            </p:cNvPr>
            <p:cNvCxnSpPr>
              <a:cxnSpLocks/>
            </p:cNvCxnSpPr>
            <p:nvPr/>
          </p:nvCxnSpPr>
          <p:spPr>
            <a:xfrm flipV="1">
              <a:off x="7544436" y="2185488"/>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B199369B-862B-4C14-B403-EE01555C7E9D}"/>
                    </a:ext>
                  </a:extLst>
                </p:cNvPr>
                <p:cNvSpPr/>
                <p:nvPr/>
              </p:nvSpPr>
              <p:spPr>
                <a:xfrm>
                  <a:off x="7216910" y="2782782"/>
                  <a:ext cx="764889" cy="276999"/>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𝑦𝑒𝑎𝑟</m:t>
                        </m:r>
                        <m:r>
                          <a:rPr lang="zh-CN" altLang="en-US" i="1">
                            <a:latin typeface="Cambria Math" panose="02040503050406030204" pitchFamily="18" charset="0"/>
                          </a:rPr>
                          <m:t> </m:t>
                        </m:r>
                        <m:r>
                          <a:rPr lang="en-US" altLang="zh-CN" i="1">
                            <a:latin typeface="Cambria Math" panose="02040503050406030204" pitchFamily="18" charset="0"/>
                          </a:rPr>
                          <m:t>𝑇</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20" name="Rectangle 19">
                  <a:extLst>
                    <a:ext uri="{FF2B5EF4-FFF2-40B4-BE49-F238E27FC236}">
                      <a16:creationId xmlns:a16="http://schemas.microsoft.com/office/drawing/2014/main" id="{A7CF68F8-96F4-9540-A0C1-090AD93A90CB}"/>
                    </a:ext>
                  </a:extLst>
                </p:cNvPr>
                <p:cNvSpPr>
                  <a:spLocks noRot="1" noChangeAspect="1" noMove="1" noResize="1" noEditPoints="1" noAdjustHandles="1" noChangeArrowheads="1" noChangeShapeType="1" noTextEdit="1"/>
                </p:cNvSpPr>
                <p:nvPr/>
              </p:nvSpPr>
              <p:spPr>
                <a:xfrm>
                  <a:off x="7216910" y="2782782"/>
                  <a:ext cx="764889" cy="276999"/>
                </a:xfrm>
                <a:prstGeom prst="rect">
                  <a:avLst/>
                </a:prstGeom>
                <a:blipFill>
                  <a:blip r:embed="rId4"/>
                  <a:stretch>
                    <a:fillRect b="-16667"/>
                  </a:stretch>
                </a:blipFill>
                <a:ln>
                  <a:noFill/>
                  <a:prstDash val="solid"/>
                </a:ln>
              </p:spPr>
              <p:txBody>
                <a:bodyPr/>
                <a:lstStyle/>
                <a:p>
                  <a:r>
                    <a:rPr lang="en-US">
                      <a:noFill/>
                    </a:rPr>
                    <a:t> </a:t>
                  </a:r>
                </a:p>
              </p:txBody>
            </p:sp>
          </mc:Fallback>
        </mc:AlternateContent>
        <p:sp>
          <p:nvSpPr>
            <p:cNvPr id="20" name="Google Shape;143;p21">
              <a:extLst>
                <a:ext uri="{FF2B5EF4-FFF2-40B4-BE49-F238E27FC236}">
                  <a16:creationId xmlns:a16="http://schemas.microsoft.com/office/drawing/2014/main" id="{278529BE-1495-45C7-865E-F46BE08F22D7}"/>
                </a:ext>
              </a:extLst>
            </p:cNvPr>
            <p:cNvSpPr txBox="1"/>
            <p:nvPr/>
          </p:nvSpPr>
          <p:spPr>
            <a:xfrm>
              <a:off x="772284" y="2492440"/>
              <a:ext cx="2211625" cy="339562"/>
            </a:xfrm>
            <a:prstGeom prst="rect">
              <a:avLst/>
            </a:prstGeom>
            <a:noFill/>
            <a:ln>
              <a:noFill/>
              <a:prstDash val="solid"/>
            </a:ln>
          </p:spPr>
          <p:txBody>
            <a:bodyPr spcFirstLastPara="1" wrap="square" lIns="121900" tIns="121900" rIns="121900" bIns="121900" anchor="t" anchorCtr="0">
              <a:noAutofit/>
            </a:bodyPr>
            <a:lstStyle/>
            <a:p>
              <a:pPr algn="ctr"/>
              <a:r>
                <a:rPr lang="en" dirty="0">
                  <a:latin typeface="Baskerville" panose="02020502070401020303" pitchFamily="18" charset="0"/>
                  <a:ea typeface="Baskerville" panose="02020502070401020303" pitchFamily="18" charset="0"/>
                </a:rPr>
                <a:t>Design/Construction</a:t>
              </a:r>
              <a:endParaRPr dirty="0">
                <a:latin typeface="Baskerville" panose="02020502070401020303" pitchFamily="18" charset="0"/>
                <a:ea typeface="Baskerville" panose="02020502070401020303" pitchFamily="18" charset="0"/>
              </a:endParaRPr>
            </a:p>
          </p:txBody>
        </p:sp>
        <p:cxnSp>
          <p:nvCxnSpPr>
            <p:cNvPr id="21" name="Google Shape;159;p21">
              <a:extLst>
                <a:ext uri="{FF2B5EF4-FFF2-40B4-BE49-F238E27FC236}">
                  <a16:creationId xmlns:a16="http://schemas.microsoft.com/office/drawing/2014/main" id="{93C7C74E-3911-4ABC-93CA-3B8301D1EF91}"/>
                </a:ext>
              </a:extLst>
            </p:cNvPr>
            <p:cNvCxnSpPr>
              <a:cxnSpLocks/>
            </p:cNvCxnSpPr>
            <p:nvPr/>
          </p:nvCxnSpPr>
          <p:spPr>
            <a:xfrm flipV="1">
              <a:off x="1782801" y="2840491"/>
              <a:ext cx="0" cy="622108"/>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6865620C-CB19-47FF-B8DA-2DB8D48962C4}"/>
                    </a:ext>
                  </a:extLst>
                </p:cNvPr>
                <p:cNvSpPr/>
                <p:nvPr/>
              </p:nvSpPr>
              <p:spPr>
                <a:xfrm>
                  <a:off x="499114" y="2948616"/>
                  <a:ext cx="1350032" cy="438581"/>
                </a:xfrm>
                <a:prstGeom prst="rect">
                  <a:avLst/>
                </a:prstGeom>
                <a:ln>
                  <a:noFill/>
                  <a:prstDash val="solid"/>
                </a:ln>
              </p:spPr>
              <p:txBody>
                <a:bodyPr wrap="square">
                  <a:spAutoFit/>
                </a:bodyPr>
                <a:lstStyle/>
                <a:p>
                  <a:pPr marL="211661">
                    <a:buSzPts val="1100"/>
                  </a:pPr>
                  <a:r>
                    <a:rPr lang="en-US" sz="1600" dirty="0">
                      <a:latin typeface="Baskerville" panose="02020502070401020303" pitchFamily="18" charset="0"/>
                      <a:ea typeface="Baskerville" panose="02020502070401020303" pitchFamily="18" charset="0"/>
                    </a:rPr>
                    <a:t>Upfront cost</a:t>
                  </a:r>
                  <a:r>
                    <a:rPr lang="zh-CN" altLang="en-US" sz="1600" dirty="0">
                      <a:latin typeface="Baskerville" panose="02020502070401020303" pitchFamily="18" charset="0"/>
                    </a:rPr>
                    <a:t> </a:t>
                  </a:r>
                  <a14:m>
                    <m:oMath xmlns:m="http://schemas.openxmlformats.org/officeDocument/2006/math">
                      <m:r>
                        <a:rPr lang="en-US" altLang="zh-CN" sz="1600" i="1">
                          <a:latin typeface="Cambria Math" panose="02040503050406030204" pitchFamily="18" charset="0"/>
                        </a:rPr>
                        <m:t>𝐶</m:t>
                      </m:r>
                    </m:oMath>
                  </a14:m>
                  <a:endParaRPr lang="en-US" altLang="zh-CN" sz="1600" dirty="0">
                    <a:latin typeface="Baskerville" panose="02020502070401020303" pitchFamily="18" charset="0"/>
                    <a:ea typeface="Baskerville" panose="02020502070401020303" pitchFamily="18" charset="0"/>
                  </a:endParaRPr>
                </a:p>
                <a:p>
                  <a:pPr marL="211661">
                    <a:buSzPts val="1100"/>
                  </a:pPr>
                  <a:endParaRPr lang="en-US" sz="1600" dirty="0">
                    <a:latin typeface="Baskerville" panose="02020502070401020303" pitchFamily="18" charset="0"/>
                    <a:ea typeface="Baskerville" panose="02020502070401020303" pitchFamily="18" charset="0"/>
                  </a:endParaRPr>
                </a:p>
              </p:txBody>
            </p:sp>
          </mc:Choice>
          <mc:Fallback xmlns="">
            <p:sp>
              <p:nvSpPr>
                <p:cNvPr id="22" name="Rectangle 21">
                  <a:extLst>
                    <a:ext uri="{FF2B5EF4-FFF2-40B4-BE49-F238E27FC236}">
                      <a16:creationId xmlns:a16="http://schemas.microsoft.com/office/drawing/2014/main" id="{6865620C-CB19-47FF-B8DA-2DB8D48962C4}"/>
                    </a:ext>
                  </a:extLst>
                </p:cNvPr>
                <p:cNvSpPr>
                  <a:spLocks noRot="1" noChangeAspect="1" noMove="1" noResize="1" noEditPoints="1" noAdjustHandles="1" noChangeArrowheads="1" noChangeShapeType="1" noTextEdit="1"/>
                </p:cNvSpPr>
                <p:nvPr/>
              </p:nvSpPr>
              <p:spPr>
                <a:xfrm>
                  <a:off x="499114" y="2948616"/>
                  <a:ext cx="1350032" cy="438581"/>
                </a:xfrm>
                <a:prstGeom prst="rect">
                  <a:avLst/>
                </a:prstGeom>
                <a:blipFill>
                  <a:blip r:embed="rId5"/>
                  <a:stretch>
                    <a:fillRect t="-4255"/>
                  </a:stretch>
                </a:blipFill>
                <a:ln>
                  <a:noFill/>
                  <a:prstDash val="solid"/>
                </a:ln>
              </p:spPr>
              <p:txBody>
                <a:bodyPr/>
                <a:lstStyle/>
                <a:p>
                  <a:r>
                    <a:rPr lang="en-CN">
                      <a:noFill/>
                    </a:rPr>
                    <a:t> </a:t>
                  </a:r>
                </a:p>
              </p:txBody>
            </p:sp>
          </mc:Fallback>
        </mc:AlternateContent>
      </p:gr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9804DC9A-A585-4A86-B021-B743E3A6D5D0}"/>
                  </a:ext>
                </a:extLst>
              </p:cNvPr>
              <p:cNvSpPr/>
              <p:nvPr/>
            </p:nvSpPr>
            <p:spPr>
              <a:xfrm>
                <a:off x="3536426" y="4671965"/>
                <a:ext cx="1645697" cy="338554"/>
              </a:xfrm>
              <a:prstGeom prst="rect">
                <a:avLst/>
              </a:prstGeom>
            </p:spPr>
            <p:txBody>
              <a:bodyPr wrap="square">
                <a:spAutoFit/>
              </a:bodyPr>
              <a:lstStyle/>
              <a:p>
                <a:pPr marL="211661">
                  <a:buSzPts val="1100"/>
                </a:pPr>
                <a:r>
                  <a:rPr lang="en-US" altLang="zh-CN" sz="1600" dirty="0">
                    <a:latin typeface="Baskerville" panose="02020502070401020303" pitchFamily="18" charset="0"/>
                    <a:ea typeface="Baskerville" panose="02020502070401020303" pitchFamily="18" charset="0"/>
                  </a:rPr>
                  <a:t>Sale</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Price</a:t>
                </a:r>
                <a:r>
                  <a:rPr lang="zh-CN" altLang="en-US" sz="1600" dirty="0">
                    <a:latin typeface="Baskerville" panose="02020502070401020303" pitchFamily="18" charset="0"/>
                  </a:rPr>
                  <a:t> </a:t>
                </a:r>
                <a14:m>
                  <m:oMath xmlns:m="http://schemas.openxmlformats.org/officeDocument/2006/math">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23" name="Rectangle 22">
                <a:extLst>
                  <a:ext uri="{FF2B5EF4-FFF2-40B4-BE49-F238E27FC236}">
                    <a16:creationId xmlns:a16="http://schemas.microsoft.com/office/drawing/2014/main" id="{9804DC9A-A585-4A86-B021-B743E3A6D5D0}"/>
                  </a:ext>
                </a:extLst>
              </p:cNvPr>
              <p:cNvSpPr>
                <a:spLocks noRot="1" noChangeAspect="1" noMove="1" noResize="1" noEditPoints="1" noAdjustHandles="1" noChangeArrowheads="1" noChangeShapeType="1" noTextEdit="1"/>
              </p:cNvSpPr>
              <p:nvPr/>
            </p:nvSpPr>
            <p:spPr>
              <a:xfrm>
                <a:off x="3536426" y="4671965"/>
                <a:ext cx="1645697" cy="338554"/>
              </a:xfrm>
              <a:prstGeom prst="rect">
                <a:avLst/>
              </a:prstGeom>
              <a:blipFill>
                <a:blip r:embed="rId6"/>
                <a:stretch>
                  <a:fillRect t="-3571" b="-21429"/>
                </a:stretch>
              </a:blipFill>
            </p:spPr>
            <p:txBody>
              <a:bodyPr/>
              <a:lstStyle/>
              <a:p>
                <a:r>
                  <a:rPr lang="en-CN">
                    <a:noFill/>
                  </a:rPr>
                  <a:t> </a:t>
                </a:r>
              </a:p>
            </p:txBody>
          </p:sp>
        </mc:Fallback>
      </mc:AlternateContent>
      <p:sp>
        <p:nvSpPr>
          <p:cNvPr id="24" name="Google Shape;143;p21">
            <a:extLst>
              <a:ext uri="{FF2B5EF4-FFF2-40B4-BE49-F238E27FC236}">
                <a16:creationId xmlns:a16="http://schemas.microsoft.com/office/drawing/2014/main" id="{95405319-555F-46A4-89C5-A9D5A72EB366}"/>
              </a:ext>
            </a:extLst>
          </p:cNvPr>
          <p:cNvSpPr txBox="1"/>
          <p:nvPr/>
        </p:nvSpPr>
        <p:spPr>
          <a:xfrm>
            <a:off x="3257999" y="4919602"/>
            <a:ext cx="1051813" cy="305676"/>
          </a:xfrm>
          <a:prstGeom prst="rect">
            <a:avLst/>
          </a:prstGeom>
          <a:noFill/>
          <a:ln>
            <a:noFill/>
          </a:ln>
        </p:spPr>
        <p:txBody>
          <a:bodyPr spcFirstLastPara="1" wrap="square" lIns="121900" tIns="121900" rIns="121900" bIns="121900" anchor="t" anchorCtr="0">
            <a:noAutofit/>
          </a:bodyPr>
          <a:lstStyle/>
          <a:p>
            <a:pPr algn="ctr"/>
            <a:r>
              <a:rPr lang="en-US" altLang="zh-CN" dirty="0">
                <a:latin typeface="Baskerville" panose="02020502070401020303" pitchFamily="18" charset="0"/>
                <a:ea typeface="Baskerville" panose="02020502070401020303" pitchFamily="18" charset="0"/>
                <a:sym typeface="Wingdings" pitchFamily="2" charset="2"/>
              </a:rPr>
              <a:t>Sale</a:t>
            </a:r>
            <a:endParaRPr dirty="0">
              <a:latin typeface="Baskerville" panose="02020502070401020303" pitchFamily="18" charset="0"/>
              <a:ea typeface="Baskerville" panose="02020502070401020303" pitchFamily="18" charset="0"/>
            </a:endParaRPr>
          </a:p>
        </p:txBody>
      </p:sp>
      <p:cxnSp>
        <p:nvCxnSpPr>
          <p:cNvPr id="25" name="Google Shape;159;p21">
            <a:extLst>
              <a:ext uri="{FF2B5EF4-FFF2-40B4-BE49-F238E27FC236}">
                <a16:creationId xmlns:a16="http://schemas.microsoft.com/office/drawing/2014/main" id="{519E4B1B-31E1-499B-A9B6-5398010989B2}"/>
              </a:ext>
            </a:extLst>
          </p:cNvPr>
          <p:cNvCxnSpPr>
            <a:cxnSpLocks/>
          </p:cNvCxnSpPr>
          <p:nvPr/>
        </p:nvCxnSpPr>
        <p:spPr>
          <a:xfrm flipV="1">
            <a:off x="3702249" y="4336444"/>
            <a:ext cx="0" cy="722769"/>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812CCB09-6570-4EE1-ACD0-3773C081EC21}"/>
                  </a:ext>
                </a:extLst>
              </p:cNvPr>
              <p:cNvSpPr/>
              <p:nvPr/>
            </p:nvSpPr>
            <p:spPr>
              <a:xfrm>
                <a:off x="7714369" y="5429797"/>
                <a:ext cx="1787531" cy="307777"/>
              </a:xfrm>
              <a:prstGeom prst="rect">
                <a:avLst/>
              </a:prstGeom>
            </p:spPr>
            <p:txBody>
              <a:bodyPr wrap="square">
                <a:spAutoFit/>
              </a:bodyPr>
              <a:lstStyle/>
              <a:p>
                <a:pPr marL="211661">
                  <a:buSzPts val="1100"/>
                </a:pP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1</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26" name="Rectangle 25">
                <a:extLst>
                  <a:ext uri="{FF2B5EF4-FFF2-40B4-BE49-F238E27FC236}">
                    <a16:creationId xmlns:a16="http://schemas.microsoft.com/office/drawing/2014/main" id="{812CCB09-6570-4EE1-ACD0-3773C081EC21}"/>
                  </a:ext>
                </a:extLst>
              </p:cNvPr>
              <p:cNvSpPr>
                <a:spLocks noRot="1" noChangeAspect="1" noMove="1" noResize="1" noEditPoints="1" noAdjustHandles="1" noChangeArrowheads="1" noChangeShapeType="1" noTextEdit="1"/>
              </p:cNvSpPr>
              <p:nvPr/>
            </p:nvSpPr>
            <p:spPr>
              <a:xfrm>
                <a:off x="7714369" y="5429797"/>
                <a:ext cx="1787531" cy="307777"/>
              </a:xfrm>
              <a:prstGeom prst="rect">
                <a:avLst/>
              </a:prstGeom>
              <a:blipFill>
                <a:blip r:embed="rId7"/>
                <a:stretch>
                  <a:fillRect t="-4000" b="-20000"/>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C55B01F-08B5-43E8-81AE-4A725C95EF7F}"/>
                  </a:ext>
                </a:extLst>
              </p:cNvPr>
              <p:cNvSpPr/>
              <p:nvPr/>
            </p:nvSpPr>
            <p:spPr>
              <a:xfrm>
                <a:off x="5764311" y="4555201"/>
                <a:ext cx="2340025" cy="307777"/>
              </a:xfrm>
              <a:prstGeom prst="rect">
                <a:avLst/>
              </a:prstGeom>
            </p:spPr>
            <p:txBody>
              <a:bodyPr wrap="square">
                <a:spAutoFit/>
              </a:bodyPr>
              <a:lstStyle/>
              <a:p>
                <a:pPr marL="211661">
                  <a:buSzPts val="1100"/>
                </a:pPr>
                <a:r>
                  <a:rPr lang="en-US" altLang="zh-CN" sz="1400" dirty="0">
                    <a:latin typeface="Baskerville" panose="02020502070401020303" pitchFamily="18" charset="0"/>
                    <a:ea typeface="Baskerville" panose="02020502070401020303" pitchFamily="18" charset="0"/>
                  </a:rPr>
                  <a:t>Effective</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Rent</a:t>
                </a:r>
                <a:r>
                  <a:rPr lang="zh-CN" altLang="en-US" sz="1400" dirty="0">
                    <a:latin typeface="Baskerville" panose="02020502070401020303" pitchFamily="18" charset="0"/>
                  </a:rPr>
                  <a:t> </a:t>
                </a:r>
                <a14:m>
                  <m:oMath xmlns:m="http://schemas.openxmlformats.org/officeDocument/2006/math">
                    <m:r>
                      <a:rPr lang="en-US" altLang="zh-CN" sz="1400" i="1">
                        <a:latin typeface="Cambria Math" panose="02040503050406030204" pitchFamily="18" charset="0"/>
                      </a:rPr>
                      <m:t>𝑅</m:t>
                    </m:r>
                  </m:oMath>
                </a14:m>
                <a:endParaRPr lang="en-US" sz="1400" dirty="0">
                  <a:latin typeface="Baskerville" panose="02020502070401020303" pitchFamily="18" charset="0"/>
                  <a:ea typeface="Baskerville" panose="02020502070401020303" pitchFamily="18" charset="0"/>
                </a:endParaRPr>
              </a:p>
            </p:txBody>
          </p:sp>
        </mc:Choice>
        <mc:Fallback xmlns="">
          <p:sp>
            <p:nvSpPr>
              <p:cNvPr id="27" name="Rectangle 26">
                <a:extLst>
                  <a:ext uri="{FF2B5EF4-FFF2-40B4-BE49-F238E27FC236}">
                    <a16:creationId xmlns:a16="http://schemas.microsoft.com/office/drawing/2014/main" id="{1C55B01F-08B5-43E8-81AE-4A725C95EF7F}"/>
                  </a:ext>
                </a:extLst>
              </p:cNvPr>
              <p:cNvSpPr>
                <a:spLocks noRot="1" noChangeAspect="1" noMove="1" noResize="1" noEditPoints="1" noAdjustHandles="1" noChangeArrowheads="1" noChangeShapeType="1" noTextEdit="1"/>
              </p:cNvSpPr>
              <p:nvPr/>
            </p:nvSpPr>
            <p:spPr>
              <a:xfrm>
                <a:off x="5764311" y="4555201"/>
                <a:ext cx="2340025" cy="307777"/>
              </a:xfrm>
              <a:prstGeom prst="rect">
                <a:avLst/>
              </a:prstGeom>
              <a:blipFill>
                <a:blip r:embed="rId8"/>
                <a:stretch>
                  <a:fillRect t="-3846" b="-15385"/>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EB329FB-605C-44D4-BA2D-245B44F8A812}"/>
                  </a:ext>
                </a:extLst>
              </p:cNvPr>
              <p:cNvSpPr/>
              <p:nvPr/>
            </p:nvSpPr>
            <p:spPr>
              <a:xfrm>
                <a:off x="10123683" y="4465555"/>
                <a:ext cx="2134296" cy="307777"/>
              </a:xfrm>
              <a:prstGeom prst="rect">
                <a:avLst/>
              </a:prstGeom>
            </p:spPr>
            <p:txBody>
              <a:bodyPr wrap="square">
                <a:spAutoFit/>
              </a:bodyPr>
              <a:lstStyle/>
              <a:p>
                <a:pPr marL="211661">
                  <a:buSzPts val="1100"/>
                </a:pPr>
                <a:r>
                  <a:rPr lang="en-US" sz="1400" dirty="0">
                    <a:latin typeface="Baskerville" panose="02020502070401020303" pitchFamily="18" charset="0"/>
                    <a:ea typeface="Baskerville" panose="02020502070401020303" pitchFamily="18" charset="0"/>
                  </a:rPr>
                  <a:t>D</a:t>
                </a:r>
                <a:r>
                  <a:rPr lang="en-US" altLang="zh-CN" sz="1400" dirty="0">
                    <a:latin typeface="Baskerville" panose="02020502070401020303" pitchFamily="18" charset="0"/>
                    <a:ea typeface="Baskerville" panose="02020502070401020303" pitchFamily="18" charset="0"/>
                  </a:rPr>
                  <a:t>epreciation</a:t>
                </a:r>
                <a:r>
                  <a:rPr lang="zh-CN" altLang="en-US" sz="1400" dirty="0">
                    <a:latin typeface="Baskerville" panose="02020502070401020303" pitchFamily="18" charset="0"/>
                  </a:rPr>
                  <a:t> </a:t>
                </a:r>
                <a14:m>
                  <m:oMath xmlns:m="http://schemas.openxmlformats.org/officeDocument/2006/math">
                    <m:r>
                      <a:rPr lang="en-US" altLang="zh-CN" sz="1400" i="1">
                        <a:latin typeface="Cambria Math" panose="02040503050406030204" pitchFamily="18" charset="0"/>
                      </a:rPr>
                      <m:t>𝑉</m:t>
                    </m:r>
                    <m:r>
                      <a:rPr lang="en-US" altLang="zh-CN" sz="1400" i="1">
                        <a:latin typeface="Cambria Math" panose="02040503050406030204" pitchFamily="18" charset="0"/>
                      </a:rPr>
                      <m:t>′</m:t>
                    </m:r>
                  </m:oMath>
                </a14:m>
                <a:endParaRPr lang="en-US" sz="1400" dirty="0">
                  <a:latin typeface="Baskerville" panose="02020502070401020303" pitchFamily="18" charset="0"/>
                  <a:ea typeface="Baskerville" panose="02020502070401020303" pitchFamily="18" charset="0"/>
                </a:endParaRPr>
              </a:p>
            </p:txBody>
          </p:sp>
        </mc:Choice>
        <mc:Fallback xmlns="">
          <p:sp>
            <p:nvSpPr>
              <p:cNvPr id="28" name="Rectangle 27">
                <a:extLst>
                  <a:ext uri="{FF2B5EF4-FFF2-40B4-BE49-F238E27FC236}">
                    <a16:creationId xmlns:a16="http://schemas.microsoft.com/office/drawing/2014/main" id="{EEB329FB-605C-44D4-BA2D-245B44F8A812}"/>
                  </a:ext>
                </a:extLst>
              </p:cNvPr>
              <p:cNvSpPr>
                <a:spLocks noRot="1" noChangeAspect="1" noMove="1" noResize="1" noEditPoints="1" noAdjustHandles="1" noChangeArrowheads="1" noChangeShapeType="1" noTextEdit="1"/>
              </p:cNvSpPr>
              <p:nvPr/>
            </p:nvSpPr>
            <p:spPr>
              <a:xfrm>
                <a:off x="10123683" y="4465555"/>
                <a:ext cx="2134296" cy="307777"/>
              </a:xfrm>
              <a:prstGeom prst="rect">
                <a:avLst/>
              </a:prstGeom>
              <a:blipFill>
                <a:blip r:embed="rId9"/>
                <a:stretch>
                  <a:fillRect t="-4000" b="-24000"/>
                </a:stretch>
              </a:blipFill>
            </p:spPr>
            <p:txBody>
              <a:bodyPr/>
              <a:lstStyle/>
              <a:p>
                <a:r>
                  <a:rPr lang="en-CN">
                    <a:noFill/>
                  </a:rPr>
                  <a:t> </a:t>
                </a:r>
              </a:p>
            </p:txBody>
          </p:sp>
        </mc:Fallback>
      </mc:AlternateContent>
      <p:cxnSp>
        <p:nvCxnSpPr>
          <p:cNvPr id="29" name="Straight Arrow Connector 28">
            <a:extLst>
              <a:ext uri="{FF2B5EF4-FFF2-40B4-BE49-F238E27FC236}">
                <a16:creationId xmlns:a16="http://schemas.microsoft.com/office/drawing/2014/main" id="{9F06DCF5-9626-4B97-8672-DEC22952AFFA}"/>
              </a:ext>
            </a:extLst>
          </p:cNvPr>
          <p:cNvCxnSpPr>
            <a:cxnSpLocks/>
          </p:cNvCxnSpPr>
          <p:nvPr/>
        </p:nvCxnSpPr>
        <p:spPr>
          <a:xfrm flipH="1">
            <a:off x="6191396" y="6107395"/>
            <a:ext cx="5320646" cy="9574"/>
          </a:xfrm>
          <a:prstGeom prst="straightConnector1">
            <a:avLst/>
          </a:prstGeom>
          <a:ln w="19050">
            <a:solidFill>
              <a:schemeClr val="bg1">
                <a:lumMod val="65000"/>
              </a:schemeClr>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30" name="TextBox 29">
            <a:extLst>
              <a:ext uri="{FF2B5EF4-FFF2-40B4-BE49-F238E27FC236}">
                <a16:creationId xmlns:a16="http://schemas.microsoft.com/office/drawing/2014/main" id="{FC78B1FD-7AF4-4C6D-9897-B31103DC9E95}"/>
              </a:ext>
            </a:extLst>
          </p:cNvPr>
          <p:cNvSpPr txBox="1"/>
          <p:nvPr/>
        </p:nvSpPr>
        <p:spPr>
          <a:xfrm>
            <a:off x="7173123" y="6125893"/>
            <a:ext cx="3793026" cy="369332"/>
          </a:xfrm>
          <a:prstGeom prst="rect">
            <a:avLst/>
          </a:prstGeom>
          <a:noFill/>
        </p:spPr>
        <p:txBody>
          <a:bodyPr wrap="none" rtlCol="0">
            <a:spAutoFit/>
          </a:bodyPr>
          <a:lstStyle/>
          <a:p>
            <a:r>
              <a:rPr lang="en-US" altLang="zh-CN" dirty="0">
                <a:latin typeface="Baskerville" panose="02020502070401020303"/>
              </a:rPr>
              <a:t>Discount rate </a:t>
            </a:r>
            <a:r>
              <a:rPr lang="en-US" altLang="zh-CN" dirty="0" err="1">
                <a:latin typeface="Baskerville" panose="02020502070401020303"/>
              </a:rPr>
              <a:t>i</a:t>
            </a:r>
            <a:r>
              <a:rPr lang="en-US" altLang="zh-CN" dirty="0">
                <a:latin typeface="Baskerville" panose="02020502070401020303"/>
              </a:rPr>
              <a:t> (expected rate of return)</a:t>
            </a:r>
            <a:endParaRPr lang="zh-CN" altLang="en-US" dirty="0">
              <a:latin typeface="Baskerville" panose="02020502070401020303"/>
            </a:endParaRPr>
          </a:p>
        </p:txBody>
      </p:sp>
      <p:cxnSp>
        <p:nvCxnSpPr>
          <p:cNvPr id="31" name="Google Shape;159;p21">
            <a:extLst>
              <a:ext uri="{FF2B5EF4-FFF2-40B4-BE49-F238E27FC236}">
                <a16:creationId xmlns:a16="http://schemas.microsoft.com/office/drawing/2014/main" id="{16C0D50F-E7B4-4B78-A48E-EF4991BBA090}"/>
              </a:ext>
            </a:extLst>
          </p:cNvPr>
          <p:cNvCxnSpPr>
            <a:cxnSpLocks/>
          </p:cNvCxnSpPr>
          <p:nvPr/>
        </p:nvCxnSpPr>
        <p:spPr>
          <a:xfrm flipV="1">
            <a:off x="5614109" y="5358299"/>
            <a:ext cx="0" cy="857091"/>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07571E8D-6FBD-4EA0-A21B-029F85F390B4}"/>
                  </a:ext>
                </a:extLst>
              </p:cNvPr>
              <p:cNvSpPr/>
              <p:nvPr/>
            </p:nvSpPr>
            <p:spPr>
              <a:xfrm>
                <a:off x="4321738" y="5618659"/>
                <a:ext cx="1619004" cy="584775"/>
              </a:xfrm>
              <a:prstGeom prst="rect">
                <a:avLst/>
              </a:prstGeom>
            </p:spPr>
            <p:txBody>
              <a:bodyPr wrap="square">
                <a:spAutoFit/>
              </a:bodyPr>
              <a:lstStyle/>
              <a:p>
                <a:pPr marL="211661">
                  <a:buSzPts val="1100"/>
                </a:pPr>
                <a:r>
                  <a:rPr lang="en-US" altLang="zh-CN" sz="1600" dirty="0">
                    <a:latin typeface="Baskerville" panose="02020502070401020303" pitchFamily="18" charset="0"/>
                    <a:ea typeface="Baskerville" panose="02020502070401020303" pitchFamily="18" charset="0"/>
                  </a:rPr>
                  <a:t>Purchasing Price</a:t>
                </a:r>
                <a14:m>
                  <m:oMath xmlns:m="http://schemas.openxmlformats.org/officeDocument/2006/math">
                    <m:r>
                      <a:rPr lang="zh-CN" altLang="en-US" sz="1600">
                        <a:latin typeface="Cambria Math" panose="02040503050406030204" pitchFamily="18" charset="0"/>
                      </a:rPr>
                      <m:t> </m:t>
                    </m:r>
                    <m:r>
                      <a:rPr lang="en-US" altLang="zh-CN" sz="1600" b="0" i="1" smtClean="0">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32" name="Rectangle 31">
                <a:extLst>
                  <a:ext uri="{FF2B5EF4-FFF2-40B4-BE49-F238E27FC236}">
                    <a16:creationId xmlns:a16="http://schemas.microsoft.com/office/drawing/2014/main" id="{07571E8D-6FBD-4EA0-A21B-029F85F390B4}"/>
                  </a:ext>
                </a:extLst>
              </p:cNvPr>
              <p:cNvSpPr>
                <a:spLocks noRot="1" noChangeAspect="1" noMove="1" noResize="1" noEditPoints="1" noAdjustHandles="1" noChangeArrowheads="1" noChangeShapeType="1" noTextEdit="1"/>
              </p:cNvSpPr>
              <p:nvPr/>
            </p:nvSpPr>
            <p:spPr>
              <a:xfrm>
                <a:off x="4321738" y="5618659"/>
                <a:ext cx="1619004" cy="584775"/>
              </a:xfrm>
              <a:prstGeom prst="rect">
                <a:avLst/>
              </a:prstGeom>
              <a:blipFill>
                <a:blip r:embed="rId10"/>
                <a:stretch>
                  <a:fillRect t="-2128" b="-10638"/>
                </a:stretch>
              </a:blipFill>
            </p:spPr>
            <p:txBody>
              <a:bodyPr/>
              <a:lstStyle/>
              <a:p>
                <a:r>
                  <a:rPr lang="en-CN">
                    <a:noFill/>
                  </a:rPr>
                  <a:t> </a:t>
                </a:r>
              </a:p>
            </p:txBody>
          </p:sp>
        </mc:Fallback>
      </mc:AlternateContent>
      <p:sp>
        <p:nvSpPr>
          <p:cNvPr id="35" name="Google Shape;143;p21">
            <a:extLst>
              <a:ext uri="{FF2B5EF4-FFF2-40B4-BE49-F238E27FC236}">
                <a16:creationId xmlns:a16="http://schemas.microsoft.com/office/drawing/2014/main" id="{E3831831-4832-483B-A1AA-66E35E5CD57D}"/>
              </a:ext>
            </a:extLst>
          </p:cNvPr>
          <p:cNvSpPr txBox="1"/>
          <p:nvPr/>
        </p:nvSpPr>
        <p:spPr>
          <a:xfrm>
            <a:off x="4526096" y="4255008"/>
            <a:ext cx="1410377" cy="946349"/>
          </a:xfrm>
          <a:prstGeom prst="rect">
            <a:avLst/>
          </a:prstGeom>
          <a:noFill/>
          <a:ln>
            <a:noFill/>
            <a:prstDash val="solid"/>
          </a:ln>
        </p:spPr>
        <p:txBody>
          <a:bodyPr spcFirstLastPara="1" wrap="square" lIns="121900" tIns="121900" rIns="121900" bIns="121900" anchor="t" anchorCtr="0">
            <a:noAutofit/>
          </a:bodyPr>
          <a:lstStyle/>
          <a:p>
            <a:pPr algn="ctr"/>
            <a:r>
              <a:rPr lang="en-US" altLang="zh-CN" dirty="0">
                <a:solidFill>
                  <a:schemeClr val="accent2"/>
                </a:solidFill>
                <a:latin typeface="Baskerville" panose="02020502070401020303" pitchFamily="18" charset="0"/>
                <a:ea typeface="Baskerville" panose="02020502070401020303" pitchFamily="18" charset="0"/>
              </a:rPr>
              <a:t>MEES</a:t>
            </a:r>
            <a:r>
              <a:rPr lang="en" altLang="zh-CN" dirty="0">
                <a:solidFill>
                  <a:schemeClr val="accent2"/>
                </a:solidFill>
                <a:latin typeface="Baskerville" panose="02020502070401020303" pitchFamily="18" charset="0"/>
                <a:ea typeface="Baskerville" panose="02020502070401020303" pitchFamily="18" charset="0"/>
              </a:rPr>
              <a:t> </a:t>
            </a:r>
          </a:p>
        </p:txBody>
      </p:sp>
      <p:graphicFrame>
        <p:nvGraphicFramePr>
          <p:cNvPr id="38" name="Object 15">
            <a:extLst>
              <a:ext uri="{FF2B5EF4-FFF2-40B4-BE49-F238E27FC236}">
                <a16:creationId xmlns:a16="http://schemas.microsoft.com/office/drawing/2014/main" id="{75A43068-877E-46D0-BB22-A864EB6A5BCA}"/>
              </a:ext>
            </a:extLst>
          </p:cNvPr>
          <p:cNvGraphicFramePr>
            <a:graphicFrameLocks noChangeAspect="1"/>
          </p:cNvGraphicFramePr>
          <p:nvPr>
            <p:extLst>
              <p:ext uri="{D42A27DB-BD31-4B8C-83A1-F6EECF244321}">
                <p14:modId xmlns:p14="http://schemas.microsoft.com/office/powerpoint/2010/main" val="678366939"/>
              </p:ext>
            </p:extLst>
          </p:nvPr>
        </p:nvGraphicFramePr>
        <p:xfrm>
          <a:off x="587286" y="3188904"/>
          <a:ext cx="9536397" cy="1169986"/>
        </p:xfrm>
        <a:graphic>
          <a:graphicData uri="http://schemas.openxmlformats.org/presentationml/2006/ole">
            <mc:AlternateContent xmlns:mc="http://schemas.openxmlformats.org/markup-compatibility/2006">
              <mc:Choice xmlns:v="urn:schemas-microsoft-com:vml" Requires="v">
                <p:oleObj spid="_x0000_s2096" name="Document" r:id="rId11" imgW="9105900" imgH="1117600" progId="Word.Document.8">
                  <p:embed/>
                </p:oleObj>
              </mc:Choice>
              <mc:Fallback>
                <p:oleObj name="Document" r:id="rId11" imgW="9105900" imgH="1117600" progId="Word.Document.8">
                  <p:embed/>
                  <p:pic>
                    <p:nvPicPr>
                      <p:cNvPr id="2" name="Object 15">
                        <a:extLst>
                          <a:ext uri="{FF2B5EF4-FFF2-40B4-BE49-F238E27FC236}">
                            <a16:creationId xmlns:a16="http://schemas.microsoft.com/office/drawing/2014/main" id="{918CBB99-831B-4248-ABAD-401020B28297}"/>
                          </a:ext>
                        </a:extLst>
                      </p:cNvPr>
                      <p:cNvPicPr>
                        <a:picLocks noChangeAspect="1" noChangeArrowheads="1"/>
                      </p:cNvPicPr>
                      <p:nvPr/>
                    </p:nvPicPr>
                    <p:blipFill>
                      <a:blip r:embed="rId12"/>
                      <a:srcRect/>
                      <a:stretch>
                        <a:fillRect/>
                      </a:stretch>
                    </p:blipFill>
                    <p:spPr bwMode="auto">
                      <a:xfrm>
                        <a:off x="587286" y="3188904"/>
                        <a:ext cx="9536397" cy="1169986"/>
                      </a:xfrm>
                      <a:prstGeom prst="rect">
                        <a:avLst/>
                      </a:prstGeom>
                      <a:noFill/>
                      <a:ln>
                        <a:noFill/>
                      </a:ln>
                    </p:spPr>
                  </p:pic>
                </p:oleObj>
              </mc:Fallback>
            </mc:AlternateContent>
          </a:graphicData>
        </a:graphic>
      </p:graphicFrame>
      <p:sp>
        <p:nvSpPr>
          <p:cNvPr id="39" name="Tekstvak 1">
            <a:extLst>
              <a:ext uri="{FF2B5EF4-FFF2-40B4-BE49-F238E27FC236}">
                <a16:creationId xmlns:a16="http://schemas.microsoft.com/office/drawing/2014/main" id="{F437A3FE-F617-4559-8CBD-05BBC848269B}"/>
              </a:ext>
            </a:extLst>
          </p:cNvPr>
          <p:cNvSpPr txBox="1">
            <a:spLocks noChangeArrowheads="1"/>
          </p:cNvSpPr>
          <p:nvPr/>
        </p:nvSpPr>
        <p:spPr bwMode="auto">
          <a:xfrm>
            <a:off x="3116524" y="2376410"/>
            <a:ext cx="6202363" cy="3693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12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SzPct val="65000"/>
              <a:buFont typeface="Wingdings" panose="05000000000000000000" pitchFamily="2" charset="2"/>
              <a:buChar char="q"/>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SzPct val="65000"/>
              <a:buFont typeface="Wingdings" panose="05000000000000000000" pitchFamily="2" charset="2"/>
              <a:buChar char="q"/>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SzPct val="65000"/>
              <a:buFont typeface="Wingdings" panose="05000000000000000000" pitchFamily="2" charset="2"/>
              <a:buChar char="q"/>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r>
              <a:rPr lang="en-US" altLang="nl-NL" sz="1800" dirty="0">
                <a:latin typeface="Baskerville" panose="02020502070401020303"/>
              </a:rPr>
              <a:t>CF: </a:t>
            </a:r>
            <a:r>
              <a:rPr lang="en-US" altLang="nl-NL" sz="1800" b="1" dirty="0">
                <a:solidFill>
                  <a:schemeClr val="accent2"/>
                </a:solidFill>
                <a:latin typeface="Baskerville" panose="02020502070401020303"/>
              </a:rPr>
              <a:t>Rental income   </a:t>
            </a:r>
            <a:r>
              <a:rPr lang="en-US" altLang="nl-NL" sz="1800" dirty="0">
                <a:latin typeface="Baskerville" panose="02020502070401020303"/>
              </a:rPr>
              <a:t>-  Operating costs (e.g. energy) </a:t>
            </a:r>
          </a:p>
        </p:txBody>
      </p:sp>
      <p:cxnSp>
        <p:nvCxnSpPr>
          <p:cNvPr id="40" name="Rechte verbindingslijn met pijl 5">
            <a:extLst>
              <a:ext uri="{FF2B5EF4-FFF2-40B4-BE49-F238E27FC236}">
                <a16:creationId xmlns:a16="http://schemas.microsoft.com/office/drawing/2014/main" id="{E0F3EF5D-FA74-41A2-AD13-819B08A5B0A9}"/>
              </a:ext>
            </a:extLst>
          </p:cNvPr>
          <p:cNvCxnSpPr>
            <a:cxnSpLocks noChangeShapeType="1"/>
          </p:cNvCxnSpPr>
          <p:nvPr/>
        </p:nvCxnSpPr>
        <p:spPr bwMode="auto">
          <a:xfrm>
            <a:off x="4981859" y="2796244"/>
            <a:ext cx="115887" cy="37685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1" name="Rechte verbindingslijn met pijl 9">
            <a:extLst>
              <a:ext uri="{FF2B5EF4-FFF2-40B4-BE49-F238E27FC236}">
                <a16:creationId xmlns:a16="http://schemas.microsoft.com/office/drawing/2014/main" id="{5814D483-9EB2-4273-A2C8-179B9A1F6F1E}"/>
              </a:ext>
            </a:extLst>
          </p:cNvPr>
          <p:cNvCxnSpPr>
            <a:cxnSpLocks noChangeShapeType="1"/>
          </p:cNvCxnSpPr>
          <p:nvPr/>
        </p:nvCxnSpPr>
        <p:spPr bwMode="auto">
          <a:xfrm>
            <a:off x="5259671" y="2796244"/>
            <a:ext cx="836329" cy="3098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2" name="Rechte verbindingslijn met pijl 11">
            <a:extLst>
              <a:ext uri="{FF2B5EF4-FFF2-40B4-BE49-F238E27FC236}">
                <a16:creationId xmlns:a16="http://schemas.microsoft.com/office/drawing/2014/main" id="{AB1F5233-6C0B-458D-9355-BDBE779F5DE6}"/>
              </a:ext>
            </a:extLst>
          </p:cNvPr>
          <p:cNvCxnSpPr>
            <a:cxnSpLocks noChangeShapeType="1"/>
          </p:cNvCxnSpPr>
          <p:nvPr/>
        </p:nvCxnSpPr>
        <p:spPr bwMode="auto">
          <a:xfrm flipH="1">
            <a:off x="4218374" y="2796244"/>
            <a:ext cx="569812" cy="350118"/>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7" name="Google Shape;159;p21">
            <a:extLst>
              <a:ext uri="{FF2B5EF4-FFF2-40B4-BE49-F238E27FC236}">
                <a16:creationId xmlns:a16="http://schemas.microsoft.com/office/drawing/2014/main" id="{423EBBE5-B5C1-364E-A64F-A556F61765E0}"/>
              </a:ext>
            </a:extLst>
          </p:cNvPr>
          <p:cNvCxnSpPr>
            <a:cxnSpLocks/>
          </p:cNvCxnSpPr>
          <p:nvPr/>
        </p:nvCxnSpPr>
        <p:spPr>
          <a:xfrm flipV="1">
            <a:off x="5683624" y="4550542"/>
            <a:ext cx="0" cy="508671"/>
          </a:xfrm>
          <a:prstGeom prst="straightConnector1">
            <a:avLst/>
          </a:prstGeom>
          <a:noFill/>
          <a:ln w="50800" cap="flat" cmpd="sng">
            <a:solidFill>
              <a:schemeClr val="accent2"/>
            </a:solidFill>
            <a:prstDash val="solid"/>
            <a:round/>
            <a:headEnd type="triangle" w="med" len="med"/>
            <a:tailEnd type="none" w="med" len="med"/>
          </a:ln>
        </p:spPr>
      </p:cxnSp>
      <p:sp>
        <p:nvSpPr>
          <p:cNvPr id="43" name="TextBox 42">
            <a:extLst>
              <a:ext uri="{FF2B5EF4-FFF2-40B4-BE49-F238E27FC236}">
                <a16:creationId xmlns:a16="http://schemas.microsoft.com/office/drawing/2014/main" id="{3007FCF8-875F-4249-8B1C-C15A649C4617}"/>
              </a:ext>
            </a:extLst>
          </p:cNvPr>
          <p:cNvSpPr txBox="1"/>
          <p:nvPr/>
        </p:nvSpPr>
        <p:spPr>
          <a:xfrm>
            <a:off x="164433" y="118596"/>
            <a:ext cx="11283858" cy="646331"/>
          </a:xfrm>
          <a:prstGeom prst="rect">
            <a:avLst/>
          </a:prstGeom>
          <a:noFill/>
        </p:spPr>
        <p:txBody>
          <a:bodyPr wrap="none" rtlCol="0">
            <a:spAutoFit/>
          </a:bodyPr>
          <a:lstStyle/>
          <a:p>
            <a:r>
              <a:rPr lang="en-US" altLang="zh-CN" sz="3600" dirty="0">
                <a:solidFill>
                  <a:srgbClr val="1B4453"/>
                </a:solidFill>
                <a:latin typeface="Eurostile" panose="020B0504020202050204" pitchFamily="34" charset="77"/>
                <a:ea typeface="+mj-ea"/>
                <a:cs typeface="+mj-cs"/>
              </a:rPr>
              <a:t>“Sticks”:</a:t>
            </a:r>
            <a:r>
              <a:rPr lang="zh-CN" altLang="en-US" sz="3600" dirty="0">
                <a:solidFill>
                  <a:srgbClr val="1B4453"/>
                </a:solidFill>
                <a:latin typeface="Eurostile" panose="020B0504020202050204" pitchFamily="34" charset="77"/>
                <a:ea typeface="+mj-ea"/>
                <a:cs typeface="+mj-cs"/>
              </a:rPr>
              <a:t> </a:t>
            </a:r>
            <a:r>
              <a:rPr lang="en-US" altLang="zh-CN" sz="3600" dirty="0">
                <a:solidFill>
                  <a:srgbClr val="1B4453"/>
                </a:solidFill>
                <a:latin typeface="Eurostile" panose="020B0504020202050204" pitchFamily="34" charset="77"/>
                <a:ea typeface="+mj-ea"/>
                <a:cs typeface="+mj-cs"/>
              </a:rPr>
              <a:t>Minimum Energy Efficiency Standards</a:t>
            </a:r>
            <a:r>
              <a:rPr lang="zh-CN" altLang="en-US" sz="3600" dirty="0">
                <a:solidFill>
                  <a:srgbClr val="1B4453"/>
                </a:solidFill>
                <a:latin typeface="Eurostile" panose="020B0504020202050204" pitchFamily="34" charset="77"/>
                <a:ea typeface="+mj-ea"/>
                <a:cs typeface="+mj-cs"/>
              </a:rPr>
              <a:t> </a:t>
            </a:r>
            <a:r>
              <a:rPr lang="en-US" altLang="zh-CN" sz="3600" dirty="0">
                <a:solidFill>
                  <a:srgbClr val="1B4453"/>
                </a:solidFill>
                <a:latin typeface="Eurostile" panose="020B0504020202050204" pitchFamily="34" charset="77"/>
                <a:ea typeface="+mj-ea"/>
                <a:cs typeface="+mj-cs"/>
              </a:rPr>
              <a:t>(MEES,</a:t>
            </a:r>
            <a:r>
              <a:rPr lang="zh-CN" altLang="en-US" sz="3600" dirty="0">
                <a:solidFill>
                  <a:srgbClr val="1B4453"/>
                </a:solidFill>
                <a:latin typeface="Eurostile" panose="020B0504020202050204" pitchFamily="34" charset="77"/>
                <a:ea typeface="+mj-ea"/>
                <a:cs typeface="+mj-cs"/>
              </a:rPr>
              <a:t> </a:t>
            </a:r>
            <a:r>
              <a:rPr lang="en-US" altLang="zh-CN" sz="3600" dirty="0">
                <a:solidFill>
                  <a:srgbClr val="1B4453"/>
                </a:solidFill>
                <a:latin typeface="Eurostile" panose="020B0504020202050204" pitchFamily="34" charset="77"/>
                <a:ea typeface="+mj-ea"/>
                <a:cs typeface="+mj-cs"/>
              </a:rPr>
              <a:t>UK)</a:t>
            </a:r>
            <a:endParaRPr lang="zh-CN" altLang="en-US" sz="3600" dirty="0">
              <a:solidFill>
                <a:srgbClr val="1B4453"/>
              </a:solidFill>
              <a:latin typeface="Eurostile" panose="020B0504020202050204" pitchFamily="34" charset="77"/>
              <a:ea typeface="+mj-ea"/>
              <a:cs typeface="+mj-cs"/>
            </a:endParaRPr>
          </a:p>
        </p:txBody>
      </p:sp>
    </p:spTree>
    <p:extLst>
      <p:ext uri="{BB962C8B-B14F-4D97-AF65-F5344CB8AC3E}">
        <p14:creationId xmlns:p14="http://schemas.microsoft.com/office/powerpoint/2010/main" val="6882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32BED-9EFD-4260-B136-DD98F3EDED61}"/>
              </a:ext>
            </a:extLst>
          </p:cNvPr>
          <p:cNvSpPr txBox="1"/>
          <p:nvPr/>
        </p:nvSpPr>
        <p:spPr>
          <a:xfrm>
            <a:off x="234610" y="161728"/>
            <a:ext cx="11386450" cy="707886"/>
          </a:xfrm>
          <a:prstGeom prst="rect">
            <a:avLst/>
          </a:prstGeom>
          <a:noFill/>
        </p:spPr>
        <p:txBody>
          <a:bodyPr wrap="none" rtlCol="0">
            <a:spAutoFit/>
          </a:bodyPr>
          <a:lstStyle/>
          <a:p>
            <a:r>
              <a:rPr lang="en-US" altLang="zh-CN" sz="4000" dirty="0">
                <a:solidFill>
                  <a:srgbClr val="1B4453"/>
                </a:solidFill>
                <a:latin typeface="Eurostile" panose="020B0504020202050204" pitchFamily="34" charset="77"/>
                <a:ea typeface="+mj-ea"/>
                <a:cs typeface="+mj-cs"/>
              </a:rPr>
              <a:t>“Sticks”:</a:t>
            </a:r>
            <a:r>
              <a:rPr lang="zh-CN" altLang="en-US" sz="4000" dirty="0">
                <a:solidFill>
                  <a:srgbClr val="1B4453"/>
                </a:solidFill>
                <a:latin typeface="Eurostile" panose="020B0504020202050204" pitchFamily="34" charset="77"/>
                <a:ea typeface="+mj-ea"/>
                <a:cs typeface="+mj-cs"/>
              </a:rPr>
              <a:t> </a:t>
            </a:r>
            <a:r>
              <a:rPr lang="en-US" altLang="en-US" sz="4000" dirty="0">
                <a:solidFill>
                  <a:srgbClr val="1B4453"/>
                </a:solidFill>
                <a:latin typeface="Eurostile" panose="020B0504020202050204" pitchFamily="34" charset="77"/>
                <a:ea typeface="+mj-ea"/>
                <a:cs typeface="+mj-cs"/>
              </a:rPr>
              <a:t>Energy </a:t>
            </a:r>
            <a:r>
              <a:rPr lang="en-US" altLang="zh-CN" sz="4000" dirty="0">
                <a:solidFill>
                  <a:srgbClr val="1B4453"/>
                </a:solidFill>
                <a:latin typeface="Eurostile" panose="020B0504020202050204" pitchFamily="34" charset="77"/>
                <a:ea typeface="+mj-ea"/>
                <a:cs typeface="+mj-cs"/>
              </a:rPr>
              <a:t>P</a:t>
            </a:r>
            <a:r>
              <a:rPr lang="en-US" altLang="en-US" sz="4000" dirty="0">
                <a:solidFill>
                  <a:srgbClr val="1B4453"/>
                </a:solidFill>
                <a:latin typeface="Eurostile" panose="020B0504020202050204" pitchFamily="34" charset="77"/>
                <a:ea typeface="+mj-ea"/>
                <a:cs typeface="+mj-cs"/>
              </a:rPr>
              <a:t>erformance </a:t>
            </a:r>
            <a:r>
              <a:rPr lang="en-US" altLang="zh-CN" sz="4000" dirty="0">
                <a:solidFill>
                  <a:srgbClr val="1B4453"/>
                </a:solidFill>
                <a:latin typeface="Eurostile" panose="020B0504020202050204" pitchFamily="34" charset="77"/>
                <a:ea typeface="+mj-ea"/>
                <a:cs typeface="+mj-cs"/>
              </a:rPr>
              <a:t>C</a:t>
            </a:r>
            <a:r>
              <a:rPr lang="en-US" altLang="en-US" sz="4000" dirty="0">
                <a:solidFill>
                  <a:srgbClr val="1B4453"/>
                </a:solidFill>
                <a:latin typeface="Eurostile" panose="020B0504020202050204" pitchFamily="34" charset="77"/>
                <a:ea typeface="+mj-ea"/>
                <a:cs typeface="+mj-cs"/>
              </a:rPr>
              <a:t>riteria</a:t>
            </a:r>
            <a:r>
              <a:rPr lang="zh-CN" altLang="en-US" sz="4000" dirty="0">
                <a:solidFill>
                  <a:srgbClr val="1B4453"/>
                </a:solidFill>
                <a:latin typeface="Eurostile" panose="020B0504020202050204" pitchFamily="34" charset="77"/>
                <a:ea typeface="+mj-ea"/>
                <a:cs typeface="+mj-cs"/>
              </a:rPr>
              <a:t> </a:t>
            </a:r>
            <a:r>
              <a:rPr lang="en-US" altLang="zh-CN" sz="4000" dirty="0">
                <a:solidFill>
                  <a:srgbClr val="1B4453"/>
                </a:solidFill>
                <a:latin typeface="Eurostile" panose="020B0504020202050204" pitchFamily="34" charset="77"/>
                <a:ea typeface="+mj-ea"/>
                <a:cs typeface="+mj-cs"/>
              </a:rPr>
              <a:t>–</a:t>
            </a:r>
            <a:r>
              <a:rPr lang="zh-CN" altLang="en-US" sz="4000" dirty="0">
                <a:solidFill>
                  <a:srgbClr val="1B4453"/>
                </a:solidFill>
                <a:latin typeface="Eurostile" panose="020B0504020202050204" pitchFamily="34" charset="77"/>
                <a:ea typeface="+mj-ea"/>
                <a:cs typeface="+mj-cs"/>
              </a:rPr>
              <a:t> </a:t>
            </a:r>
            <a:r>
              <a:rPr lang="en-US" altLang="zh-CN" sz="4000" dirty="0">
                <a:solidFill>
                  <a:srgbClr val="1B4453"/>
                </a:solidFill>
                <a:latin typeface="Eurostile" panose="020B0504020202050204" pitchFamily="34" charset="77"/>
                <a:ea typeface="+mj-ea"/>
                <a:cs typeface="+mj-cs"/>
              </a:rPr>
              <a:t>LL97</a:t>
            </a:r>
            <a:r>
              <a:rPr lang="zh-CN" altLang="en-US" sz="4000" dirty="0">
                <a:solidFill>
                  <a:srgbClr val="1B4453"/>
                </a:solidFill>
                <a:latin typeface="Eurostile" panose="020B0504020202050204" pitchFamily="34" charset="77"/>
                <a:ea typeface="+mj-ea"/>
                <a:cs typeface="+mj-cs"/>
              </a:rPr>
              <a:t> </a:t>
            </a:r>
            <a:r>
              <a:rPr lang="en-US" altLang="zh-CN" sz="4000" dirty="0">
                <a:solidFill>
                  <a:srgbClr val="1B4453"/>
                </a:solidFill>
                <a:latin typeface="Eurostile" panose="020B0504020202050204" pitchFamily="34" charset="77"/>
                <a:ea typeface="+mj-ea"/>
                <a:cs typeface="+mj-cs"/>
              </a:rPr>
              <a:t>in</a:t>
            </a:r>
            <a:r>
              <a:rPr lang="zh-CN" altLang="en-US" sz="4000" dirty="0">
                <a:solidFill>
                  <a:srgbClr val="1B4453"/>
                </a:solidFill>
                <a:latin typeface="Eurostile" panose="020B0504020202050204" pitchFamily="34" charset="77"/>
                <a:ea typeface="+mj-ea"/>
                <a:cs typeface="+mj-cs"/>
              </a:rPr>
              <a:t> </a:t>
            </a:r>
            <a:r>
              <a:rPr lang="en-US" altLang="zh-CN" sz="4000" dirty="0">
                <a:solidFill>
                  <a:srgbClr val="1B4453"/>
                </a:solidFill>
                <a:latin typeface="Eurostile" panose="020B0504020202050204" pitchFamily="34" charset="77"/>
                <a:ea typeface="+mj-ea"/>
                <a:cs typeface="+mj-cs"/>
              </a:rPr>
              <a:t>NYC</a:t>
            </a:r>
            <a:endParaRPr lang="zh-CN" altLang="en-US" sz="4000" dirty="0">
              <a:solidFill>
                <a:srgbClr val="1B4453"/>
              </a:solidFill>
              <a:latin typeface="Eurostile" panose="020B0504020202050204" pitchFamily="34" charset="77"/>
              <a:ea typeface="+mj-ea"/>
              <a:cs typeface="+mj-cs"/>
            </a:endParaRPr>
          </a:p>
        </p:txBody>
      </p:sp>
      <p:sp>
        <p:nvSpPr>
          <p:cNvPr id="6" name="Rectangle 5">
            <a:extLst>
              <a:ext uri="{FF2B5EF4-FFF2-40B4-BE49-F238E27FC236}">
                <a16:creationId xmlns:a16="http://schemas.microsoft.com/office/drawing/2014/main" id="{1B8E04CD-218B-A343-B2A9-6197035210EA}"/>
              </a:ext>
            </a:extLst>
          </p:cNvPr>
          <p:cNvSpPr/>
          <p:nvPr/>
        </p:nvSpPr>
        <p:spPr>
          <a:xfrm>
            <a:off x="262069" y="1499401"/>
            <a:ext cx="6602859" cy="4647426"/>
          </a:xfrm>
          <a:prstGeom prst="rect">
            <a:avLst/>
          </a:prstGeom>
        </p:spPr>
        <p:txBody>
          <a:bodyPr wrap="square" anchor="ctr">
            <a:spAutoFit/>
          </a:bodyPr>
          <a:lstStyle/>
          <a:p>
            <a:endParaRPr lang="en-US" sz="3200" dirty="0">
              <a:latin typeface="Baskerville"/>
            </a:endParaRPr>
          </a:p>
          <a:p>
            <a:pPr marL="342900" indent="-342900">
              <a:buFont typeface="Arial" panose="020B0604020202020204" pitchFamily="34" charset="0"/>
              <a:buChar char="•"/>
            </a:pPr>
            <a:r>
              <a:rPr lang="en-US" sz="2400" dirty="0">
                <a:latin typeface="Baskerville"/>
              </a:rPr>
              <a:t>The City of New York enacted Local Law 97 (LL97) in 2019</a:t>
            </a:r>
          </a:p>
          <a:p>
            <a:endParaRPr lang="en-US" sz="2400" dirty="0">
              <a:latin typeface="Baskerville"/>
            </a:endParaRPr>
          </a:p>
          <a:p>
            <a:pPr marL="342900" indent="-342900">
              <a:buFont typeface="Arial" panose="020B0604020202020204" pitchFamily="34" charset="0"/>
              <a:buChar char="•"/>
            </a:pPr>
            <a:r>
              <a:rPr lang="en-US" sz="2400" dirty="0">
                <a:latin typeface="Baskerville"/>
              </a:rPr>
              <a:t>Law introduces  carbon caps on 50,000 buildings and nearly 60 percent of the city’s building area: 59 percent residential and 41 percent commercial  </a:t>
            </a:r>
          </a:p>
          <a:p>
            <a:endParaRPr lang="en-US" sz="2400" dirty="0">
              <a:latin typeface="Baskerville"/>
            </a:endParaRPr>
          </a:p>
          <a:p>
            <a:pPr marL="342900" indent="-342900">
              <a:buFont typeface="Arial" panose="020B0604020202020204" pitchFamily="34" charset="0"/>
              <a:buChar char="•"/>
            </a:pPr>
            <a:r>
              <a:rPr lang="en-US" sz="2400" dirty="0">
                <a:latin typeface="Baskerville"/>
              </a:rPr>
              <a:t>Sets increasingly stringent limits on carbon emissions per square foot in 2024 and 2030 </a:t>
            </a:r>
          </a:p>
          <a:p>
            <a:pPr marL="342900" indent="-342900">
              <a:buFont typeface="Arial" panose="020B0604020202020204" pitchFamily="34" charset="0"/>
              <a:buChar char="•"/>
            </a:pPr>
            <a:endParaRPr lang="en-US" sz="2400" dirty="0">
              <a:latin typeface="Baskerville"/>
            </a:endParaRPr>
          </a:p>
          <a:p>
            <a:pPr marL="342900" indent="-342900">
              <a:buFont typeface="Arial" panose="020B0604020202020204" pitchFamily="34" charset="0"/>
              <a:buChar char="•"/>
            </a:pPr>
            <a:endParaRPr lang="en-US" sz="2400" dirty="0">
              <a:latin typeface="Baskerville"/>
            </a:endParaRPr>
          </a:p>
        </p:txBody>
      </p:sp>
      <p:pic>
        <p:nvPicPr>
          <p:cNvPr id="7" name="Picture 6">
            <a:extLst>
              <a:ext uri="{FF2B5EF4-FFF2-40B4-BE49-F238E27FC236}">
                <a16:creationId xmlns:a16="http://schemas.microsoft.com/office/drawing/2014/main" id="{474E9983-B83D-C443-BA07-8CE7F991947D}"/>
              </a:ext>
            </a:extLst>
          </p:cNvPr>
          <p:cNvPicPr>
            <a:picLocks noChangeAspect="1"/>
          </p:cNvPicPr>
          <p:nvPr/>
        </p:nvPicPr>
        <p:blipFill>
          <a:blip r:embed="rId3"/>
          <a:stretch>
            <a:fillRect/>
          </a:stretch>
        </p:blipFill>
        <p:spPr>
          <a:xfrm>
            <a:off x="7047477" y="2357993"/>
            <a:ext cx="5027928" cy="2930237"/>
          </a:xfrm>
          <a:prstGeom prst="rect">
            <a:avLst/>
          </a:prstGeom>
        </p:spPr>
      </p:pic>
      <p:sp>
        <p:nvSpPr>
          <p:cNvPr id="8" name="Rectangle 7">
            <a:extLst>
              <a:ext uri="{FF2B5EF4-FFF2-40B4-BE49-F238E27FC236}">
                <a16:creationId xmlns:a16="http://schemas.microsoft.com/office/drawing/2014/main" id="{0AF6482C-3879-0C4A-A27F-DCA43FF5289A}"/>
              </a:ext>
            </a:extLst>
          </p:cNvPr>
          <p:cNvSpPr/>
          <p:nvPr/>
        </p:nvSpPr>
        <p:spPr>
          <a:xfrm>
            <a:off x="7128676" y="1789607"/>
            <a:ext cx="4492384" cy="369332"/>
          </a:xfrm>
          <a:prstGeom prst="rect">
            <a:avLst/>
          </a:prstGeom>
        </p:spPr>
        <p:txBody>
          <a:bodyPr wrap="none">
            <a:spAutoFit/>
          </a:bodyPr>
          <a:lstStyle/>
          <a:p>
            <a:r>
              <a:rPr lang="en-US" b="1" dirty="0">
                <a:latin typeface="Gotham"/>
              </a:rPr>
              <a:t>Emissions Distribution of Covered Properties </a:t>
            </a:r>
            <a:endParaRPr lang="en-US" dirty="0"/>
          </a:p>
        </p:txBody>
      </p:sp>
      <p:sp>
        <p:nvSpPr>
          <p:cNvPr id="9" name="Rectangle 8">
            <a:extLst>
              <a:ext uri="{FF2B5EF4-FFF2-40B4-BE49-F238E27FC236}">
                <a16:creationId xmlns:a16="http://schemas.microsoft.com/office/drawing/2014/main" id="{9A6371EC-1146-1141-A0A3-AB48003FE992}"/>
              </a:ext>
            </a:extLst>
          </p:cNvPr>
          <p:cNvSpPr/>
          <p:nvPr/>
        </p:nvSpPr>
        <p:spPr>
          <a:xfrm>
            <a:off x="6177637" y="5487284"/>
            <a:ext cx="5897768" cy="246221"/>
          </a:xfrm>
          <a:prstGeom prst="rect">
            <a:avLst/>
          </a:prstGeom>
        </p:spPr>
        <p:txBody>
          <a:bodyPr wrap="none">
            <a:spAutoFit/>
          </a:bodyPr>
          <a:lstStyle/>
          <a:p>
            <a:r>
              <a:rPr lang="en-US" sz="1000" i="1" dirty="0">
                <a:latin typeface="Gotham"/>
              </a:rPr>
              <a:t>This graph is meant as a conceptual aid and does not represent actual properties or emissions limits</a:t>
            </a:r>
            <a:r>
              <a:rPr lang="en-US" sz="800" i="1" dirty="0">
                <a:latin typeface="Gotham"/>
              </a:rPr>
              <a:t>. </a:t>
            </a:r>
            <a:endParaRPr lang="en-US" dirty="0"/>
          </a:p>
        </p:txBody>
      </p:sp>
      <p:sp>
        <p:nvSpPr>
          <p:cNvPr id="4" name="TextBox 3"/>
          <p:cNvSpPr txBox="1"/>
          <p:nvPr/>
        </p:nvSpPr>
        <p:spPr>
          <a:xfrm>
            <a:off x="3563498" y="6400800"/>
            <a:ext cx="184731" cy="369332"/>
          </a:xfrm>
          <a:prstGeom prst="rect">
            <a:avLst/>
          </a:prstGeom>
          <a:noFill/>
        </p:spPr>
        <p:txBody>
          <a:bodyPr wrap="none" rtlCol="0">
            <a:spAutoFit/>
          </a:bodyPr>
          <a:lstStyle/>
          <a:p>
            <a:endParaRPr lang="en-US" dirty="0"/>
          </a:p>
        </p:txBody>
      </p:sp>
      <p:sp>
        <p:nvSpPr>
          <p:cNvPr id="5" name="TextBox 4"/>
          <p:cNvSpPr txBox="1"/>
          <p:nvPr/>
        </p:nvSpPr>
        <p:spPr>
          <a:xfrm>
            <a:off x="5616161" y="6323856"/>
            <a:ext cx="6575839" cy="523220"/>
          </a:xfrm>
          <a:prstGeom prst="rect">
            <a:avLst/>
          </a:prstGeom>
          <a:noFill/>
        </p:spPr>
        <p:txBody>
          <a:bodyPr wrap="none" rtlCol="0">
            <a:spAutoFit/>
          </a:bodyPr>
          <a:lstStyle/>
          <a:p>
            <a:r>
              <a:rPr lang="en-US" sz="1400" dirty="0">
                <a:latin typeface="Baskerville Old Face" panose="02020602080505020303" pitchFamily="18" charset="0"/>
              </a:rPr>
              <a:t>© Verdigris Technologies. All rights reserved. This content is excluded from our Creative </a:t>
            </a:r>
            <a:endParaRPr lang="en-US" sz="1400" dirty="0" smtClean="0">
              <a:latin typeface="Baskerville Old Face" panose="02020602080505020303" pitchFamily="18" charset="0"/>
            </a:endParaRPr>
          </a:p>
          <a:p>
            <a:r>
              <a:rPr lang="en-US" sz="1400" dirty="0" smtClean="0">
                <a:latin typeface="Baskerville Old Face" panose="02020602080505020303" pitchFamily="18" charset="0"/>
              </a:rPr>
              <a:t>Commons </a:t>
            </a:r>
            <a:r>
              <a:rPr lang="en-US" sz="1400" dirty="0">
                <a:latin typeface="Baskerville Old Face" panose="02020602080505020303" pitchFamily="18" charset="0"/>
              </a:rPr>
              <a:t>license. For more information, see </a:t>
            </a:r>
            <a:r>
              <a:rPr lang="en-US" sz="1400" dirty="0">
                <a:latin typeface="Baskerville Old Face" panose="02020602080505020303" pitchFamily="18" charset="0"/>
                <a:hlinkClick r:id="rId4"/>
              </a:rPr>
              <a:t>https://ocw.mit.edu/help/faq-fair-use</a:t>
            </a:r>
            <a:r>
              <a:rPr lang="en-US" sz="1400" dirty="0" smtClean="0">
                <a:latin typeface="Baskerville Old Face" panose="02020602080505020303" pitchFamily="18" charset="0"/>
                <a:hlinkClick r:id="rId4"/>
              </a:rPr>
              <a:t>/</a:t>
            </a:r>
            <a:r>
              <a:rPr lang="en-US" sz="1400" dirty="0" smtClean="0">
                <a:latin typeface="Baskerville Old Face" panose="02020602080505020303" pitchFamily="18" charset="0"/>
              </a:rPr>
              <a:t>.</a:t>
            </a:r>
            <a:endParaRPr lang="en-US" sz="1400" dirty="0">
              <a:latin typeface="Baskerville Old Face" panose="02020602080505020303" pitchFamily="18" charset="0"/>
            </a:endParaRPr>
          </a:p>
        </p:txBody>
      </p:sp>
    </p:spTree>
    <p:extLst>
      <p:ext uri="{BB962C8B-B14F-4D97-AF65-F5344CB8AC3E}">
        <p14:creationId xmlns:p14="http://schemas.microsoft.com/office/powerpoint/2010/main" val="2622401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F98CCB-771B-DC4F-BBCA-F5F2C45C18B3}"/>
              </a:ext>
            </a:extLst>
          </p:cNvPr>
          <p:cNvPicPr>
            <a:picLocks noChangeAspect="1"/>
          </p:cNvPicPr>
          <p:nvPr/>
        </p:nvPicPr>
        <p:blipFill>
          <a:blip r:embed="rId3"/>
          <a:stretch>
            <a:fillRect/>
          </a:stretch>
        </p:blipFill>
        <p:spPr>
          <a:xfrm>
            <a:off x="5486399" y="1225448"/>
            <a:ext cx="6084089" cy="5216916"/>
          </a:xfrm>
          <a:prstGeom prst="rect">
            <a:avLst/>
          </a:prstGeom>
        </p:spPr>
      </p:pic>
      <p:sp>
        <p:nvSpPr>
          <p:cNvPr id="4" name="Rectangle 3">
            <a:extLst>
              <a:ext uri="{FF2B5EF4-FFF2-40B4-BE49-F238E27FC236}">
                <a16:creationId xmlns:a16="http://schemas.microsoft.com/office/drawing/2014/main" id="{C4209DF0-5274-DF42-80C9-BA81EEBBFDFA}"/>
              </a:ext>
            </a:extLst>
          </p:cNvPr>
          <p:cNvSpPr/>
          <p:nvPr/>
        </p:nvSpPr>
        <p:spPr>
          <a:xfrm>
            <a:off x="288437" y="1440993"/>
            <a:ext cx="5542960" cy="4739759"/>
          </a:xfrm>
          <a:prstGeom prst="rect">
            <a:avLst/>
          </a:prstGeom>
        </p:spPr>
        <p:txBody>
          <a:bodyPr wrap="square" anchor="ctr">
            <a:spAutoFit/>
          </a:bodyPr>
          <a:lstStyle/>
          <a:p>
            <a:pPr marL="342900" indent="-342900">
              <a:buFont typeface="Arial" panose="020B0604020202020204" pitchFamily="34" charset="0"/>
              <a:buChar char="•"/>
            </a:pPr>
            <a:r>
              <a:rPr lang="en-US" sz="2000" dirty="0">
                <a:latin typeface="Baskerville"/>
              </a:rPr>
              <a:t>With the current building stock, building owners face sizeable fines </a:t>
            </a:r>
          </a:p>
          <a:p>
            <a:pPr marL="342900" indent="-342900">
              <a:buFont typeface="Arial" panose="020B0604020202020204" pitchFamily="34" charset="0"/>
              <a:buChar char="•"/>
            </a:pPr>
            <a:r>
              <a:rPr lang="en-US" sz="2000" dirty="0">
                <a:latin typeface="Baskerville"/>
              </a:rPr>
              <a:t>Strong need to retrofit properties to meet targets</a:t>
            </a:r>
          </a:p>
          <a:p>
            <a:pPr marL="342900" indent="-342900">
              <a:buFont typeface="Arial" panose="020B0604020202020204" pitchFamily="34" charset="0"/>
              <a:buChar char="•"/>
            </a:pPr>
            <a:r>
              <a:rPr lang="en-US" sz="2000" dirty="0">
                <a:latin typeface="Baskerville"/>
              </a:rPr>
              <a:t>This will require major capital investments by building owners </a:t>
            </a:r>
          </a:p>
          <a:p>
            <a:pPr marL="800100" lvl="1" indent="-342900">
              <a:buFont typeface="Arial" panose="020B0604020202020204" pitchFamily="34" charset="0"/>
              <a:buChar char="•"/>
            </a:pPr>
            <a:r>
              <a:rPr lang="en-US" dirty="0">
                <a:latin typeface="Baskerville"/>
              </a:rPr>
              <a:t>Owners will need to replace HVAC systems, building envelopes, etc. before LL97 is active, instead of in their programmed depreciation cycle</a:t>
            </a:r>
          </a:p>
          <a:p>
            <a:pPr marL="342900" indent="-342900">
              <a:buFont typeface="Arial" panose="020B0604020202020204" pitchFamily="34" charset="0"/>
              <a:buChar char="•"/>
            </a:pPr>
            <a:r>
              <a:rPr lang="en-US" sz="2000" dirty="0">
                <a:latin typeface="Baskerville"/>
              </a:rPr>
              <a:t>Owners have limited ability to pass these expenditures to tenants (split incentive):</a:t>
            </a:r>
          </a:p>
          <a:p>
            <a:pPr marL="800100" lvl="1" indent="-342900">
              <a:buFont typeface="Arial" panose="020B0604020202020204" pitchFamily="34" charset="0"/>
              <a:buChar char="•"/>
            </a:pPr>
            <a:r>
              <a:rPr lang="en-US" dirty="0">
                <a:latin typeface="Baskerville"/>
              </a:rPr>
              <a:t>Large proportion of buildings lack smart meters at the tenant level (preventing them to give personalized contracts as a function of energy consumption)</a:t>
            </a:r>
          </a:p>
          <a:p>
            <a:pPr marL="800100" lvl="1" indent="-342900">
              <a:buFont typeface="Arial" panose="020B0604020202020204" pitchFamily="34" charset="0"/>
              <a:buChar char="•"/>
            </a:pPr>
            <a:r>
              <a:rPr lang="en-US" dirty="0">
                <a:latin typeface="Baskerville"/>
              </a:rPr>
              <a:t>They need the skills and  time adjust the leases </a:t>
            </a:r>
          </a:p>
        </p:txBody>
      </p:sp>
      <p:sp>
        <p:nvSpPr>
          <p:cNvPr id="6" name="TextBox 5">
            <a:extLst>
              <a:ext uri="{FF2B5EF4-FFF2-40B4-BE49-F238E27FC236}">
                <a16:creationId xmlns:a16="http://schemas.microsoft.com/office/drawing/2014/main" id="{DE7B1F01-5132-F54B-B880-C2EAEA8387C1}"/>
              </a:ext>
            </a:extLst>
          </p:cNvPr>
          <p:cNvSpPr txBox="1"/>
          <p:nvPr/>
        </p:nvSpPr>
        <p:spPr>
          <a:xfrm>
            <a:off x="234610" y="161728"/>
            <a:ext cx="11386450" cy="707886"/>
          </a:xfrm>
          <a:prstGeom prst="rect">
            <a:avLst/>
          </a:prstGeom>
          <a:noFill/>
        </p:spPr>
        <p:txBody>
          <a:bodyPr wrap="none" rtlCol="0">
            <a:spAutoFit/>
          </a:bodyPr>
          <a:lstStyle/>
          <a:p>
            <a:r>
              <a:rPr lang="en-US" altLang="zh-CN" sz="4000" dirty="0">
                <a:solidFill>
                  <a:srgbClr val="1B4453"/>
                </a:solidFill>
                <a:latin typeface="Eurostile" panose="020B0504020202050204" pitchFamily="34" charset="77"/>
                <a:ea typeface="+mj-ea"/>
                <a:cs typeface="+mj-cs"/>
              </a:rPr>
              <a:t>“Sticks”:</a:t>
            </a:r>
            <a:r>
              <a:rPr lang="zh-CN" altLang="en-US" sz="4000" dirty="0">
                <a:solidFill>
                  <a:srgbClr val="1B4453"/>
                </a:solidFill>
                <a:latin typeface="Eurostile" panose="020B0504020202050204" pitchFamily="34" charset="77"/>
                <a:ea typeface="+mj-ea"/>
                <a:cs typeface="+mj-cs"/>
              </a:rPr>
              <a:t> </a:t>
            </a:r>
            <a:r>
              <a:rPr lang="en-US" altLang="en-US" sz="4000" dirty="0">
                <a:solidFill>
                  <a:srgbClr val="1B4453"/>
                </a:solidFill>
                <a:latin typeface="Eurostile" panose="020B0504020202050204" pitchFamily="34" charset="77"/>
                <a:ea typeface="+mj-ea"/>
                <a:cs typeface="+mj-cs"/>
              </a:rPr>
              <a:t>Energy </a:t>
            </a:r>
            <a:r>
              <a:rPr lang="en-US" altLang="zh-CN" sz="4000" dirty="0">
                <a:solidFill>
                  <a:srgbClr val="1B4453"/>
                </a:solidFill>
                <a:latin typeface="Eurostile" panose="020B0504020202050204" pitchFamily="34" charset="77"/>
                <a:ea typeface="+mj-ea"/>
                <a:cs typeface="+mj-cs"/>
              </a:rPr>
              <a:t>P</a:t>
            </a:r>
            <a:r>
              <a:rPr lang="en-US" altLang="en-US" sz="4000" dirty="0">
                <a:solidFill>
                  <a:srgbClr val="1B4453"/>
                </a:solidFill>
                <a:latin typeface="Eurostile" panose="020B0504020202050204" pitchFamily="34" charset="77"/>
                <a:ea typeface="+mj-ea"/>
                <a:cs typeface="+mj-cs"/>
              </a:rPr>
              <a:t>erformance </a:t>
            </a:r>
            <a:r>
              <a:rPr lang="en-US" altLang="zh-CN" sz="4000" dirty="0">
                <a:solidFill>
                  <a:srgbClr val="1B4453"/>
                </a:solidFill>
                <a:latin typeface="Eurostile" panose="020B0504020202050204" pitchFamily="34" charset="77"/>
                <a:ea typeface="+mj-ea"/>
                <a:cs typeface="+mj-cs"/>
              </a:rPr>
              <a:t>C</a:t>
            </a:r>
            <a:r>
              <a:rPr lang="en-US" altLang="en-US" sz="4000" dirty="0">
                <a:solidFill>
                  <a:srgbClr val="1B4453"/>
                </a:solidFill>
                <a:latin typeface="Eurostile" panose="020B0504020202050204" pitchFamily="34" charset="77"/>
                <a:ea typeface="+mj-ea"/>
                <a:cs typeface="+mj-cs"/>
              </a:rPr>
              <a:t>riteria</a:t>
            </a:r>
            <a:r>
              <a:rPr lang="zh-CN" altLang="en-US" sz="4000" dirty="0">
                <a:solidFill>
                  <a:srgbClr val="1B4453"/>
                </a:solidFill>
                <a:latin typeface="Eurostile" panose="020B0504020202050204" pitchFamily="34" charset="77"/>
                <a:ea typeface="+mj-ea"/>
                <a:cs typeface="+mj-cs"/>
              </a:rPr>
              <a:t> </a:t>
            </a:r>
            <a:r>
              <a:rPr lang="en-US" altLang="zh-CN" sz="4000" dirty="0">
                <a:solidFill>
                  <a:srgbClr val="1B4453"/>
                </a:solidFill>
                <a:latin typeface="Eurostile" panose="020B0504020202050204" pitchFamily="34" charset="77"/>
                <a:ea typeface="+mj-ea"/>
                <a:cs typeface="+mj-cs"/>
              </a:rPr>
              <a:t>–</a:t>
            </a:r>
            <a:r>
              <a:rPr lang="zh-CN" altLang="en-US" sz="4000" dirty="0">
                <a:solidFill>
                  <a:srgbClr val="1B4453"/>
                </a:solidFill>
                <a:latin typeface="Eurostile" panose="020B0504020202050204" pitchFamily="34" charset="77"/>
                <a:ea typeface="+mj-ea"/>
                <a:cs typeface="+mj-cs"/>
              </a:rPr>
              <a:t> </a:t>
            </a:r>
            <a:r>
              <a:rPr lang="en-US" altLang="zh-CN" sz="4000" dirty="0">
                <a:solidFill>
                  <a:srgbClr val="1B4453"/>
                </a:solidFill>
                <a:latin typeface="Eurostile" panose="020B0504020202050204" pitchFamily="34" charset="77"/>
                <a:ea typeface="+mj-ea"/>
                <a:cs typeface="+mj-cs"/>
              </a:rPr>
              <a:t>LL97</a:t>
            </a:r>
            <a:r>
              <a:rPr lang="zh-CN" altLang="en-US" sz="4000" dirty="0">
                <a:solidFill>
                  <a:srgbClr val="1B4453"/>
                </a:solidFill>
                <a:latin typeface="Eurostile" panose="020B0504020202050204" pitchFamily="34" charset="77"/>
                <a:ea typeface="+mj-ea"/>
                <a:cs typeface="+mj-cs"/>
              </a:rPr>
              <a:t> </a:t>
            </a:r>
            <a:r>
              <a:rPr lang="en-US" altLang="zh-CN" sz="4000" dirty="0">
                <a:solidFill>
                  <a:srgbClr val="1B4453"/>
                </a:solidFill>
                <a:latin typeface="Eurostile" panose="020B0504020202050204" pitchFamily="34" charset="77"/>
                <a:ea typeface="+mj-ea"/>
                <a:cs typeface="+mj-cs"/>
              </a:rPr>
              <a:t>in</a:t>
            </a:r>
            <a:r>
              <a:rPr lang="zh-CN" altLang="en-US" sz="4000" dirty="0">
                <a:solidFill>
                  <a:srgbClr val="1B4453"/>
                </a:solidFill>
                <a:latin typeface="Eurostile" panose="020B0504020202050204" pitchFamily="34" charset="77"/>
                <a:ea typeface="+mj-ea"/>
                <a:cs typeface="+mj-cs"/>
              </a:rPr>
              <a:t> </a:t>
            </a:r>
            <a:r>
              <a:rPr lang="en-US" altLang="zh-CN" sz="4000" dirty="0">
                <a:solidFill>
                  <a:srgbClr val="1B4453"/>
                </a:solidFill>
                <a:latin typeface="Eurostile" panose="020B0504020202050204" pitchFamily="34" charset="77"/>
                <a:ea typeface="+mj-ea"/>
                <a:cs typeface="+mj-cs"/>
              </a:rPr>
              <a:t>NYC</a:t>
            </a:r>
            <a:endParaRPr lang="zh-CN" altLang="en-US" sz="4000" dirty="0">
              <a:solidFill>
                <a:srgbClr val="1B4453"/>
              </a:solidFill>
              <a:latin typeface="Eurostile" panose="020B0504020202050204" pitchFamily="34" charset="77"/>
              <a:ea typeface="+mj-ea"/>
              <a:cs typeface="+mj-cs"/>
            </a:endParaRPr>
          </a:p>
        </p:txBody>
      </p:sp>
      <p:sp>
        <p:nvSpPr>
          <p:cNvPr id="3" name="TextBox 2"/>
          <p:cNvSpPr txBox="1"/>
          <p:nvPr/>
        </p:nvSpPr>
        <p:spPr>
          <a:xfrm>
            <a:off x="3949148" y="6334780"/>
            <a:ext cx="6989414" cy="523220"/>
          </a:xfrm>
          <a:prstGeom prst="rect">
            <a:avLst/>
          </a:prstGeom>
          <a:noFill/>
        </p:spPr>
        <p:txBody>
          <a:bodyPr wrap="none" rtlCol="0">
            <a:spAutoFit/>
          </a:bodyPr>
          <a:lstStyle/>
          <a:p>
            <a:r>
              <a:rPr lang="en-US" sz="1400" dirty="0">
                <a:latin typeface="Baskerville Old Face" panose="02020602080505020303" pitchFamily="18" charset="0"/>
              </a:rPr>
              <a:t>© Citizens Budget Commission. All rights reserved. This content is excluded from our Creative </a:t>
            </a:r>
            <a:endParaRPr lang="en-US" sz="1400" dirty="0" smtClean="0">
              <a:latin typeface="Baskerville Old Face" panose="02020602080505020303" pitchFamily="18" charset="0"/>
            </a:endParaRPr>
          </a:p>
          <a:p>
            <a:r>
              <a:rPr lang="en-US" sz="1400" dirty="0" smtClean="0">
                <a:latin typeface="Baskerville Old Face" panose="02020602080505020303" pitchFamily="18" charset="0"/>
              </a:rPr>
              <a:t>Commons </a:t>
            </a:r>
            <a:r>
              <a:rPr lang="en-US" sz="1400" dirty="0">
                <a:latin typeface="Baskerville Old Face" panose="02020602080505020303" pitchFamily="18" charset="0"/>
              </a:rPr>
              <a:t>license. For more information, see </a:t>
            </a:r>
            <a:r>
              <a:rPr lang="en-US" sz="1400" dirty="0">
                <a:latin typeface="Baskerville Old Face" panose="02020602080505020303" pitchFamily="18" charset="0"/>
                <a:hlinkClick r:id="rId4"/>
              </a:rPr>
              <a:t>https://ocw.mit.edu/help/faq-fair-use</a:t>
            </a:r>
            <a:r>
              <a:rPr lang="en-US" sz="1400" dirty="0" smtClean="0">
                <a:latin typeface="Baskerville Old Face" panose="02020602080505020303" pitchFamily="18" charset="0"/>
                <a:hlinkClick r:id="rId4"/>
              </a:rPr>
              <a:t>/</a:t>
            </a:r>
            <a:r>
              <a:rPr lang="en-US" sz="1400" dirty="0" smtClean="0">
                <a:latin typeface="Baskerville Old Face" panose="02020602080505020303" pitchFamily="18" charset="0"/>
              </a:rPr>
              <a:t>.</a:t>
            </a:r>
            <a:endParaRPr lang="en-US" sz="1400" dirty="0">
              <a:latin typeface="Baskerville Old Face" panose="02020602080505020303" pitchFamily="18" charset="0"/>
            </a:endParaRPr>
          </a:p>
        </p:txBody>
      </p:sp>
    </p:spTree>
    <p:extLst>
      <p:ext uri="{BB962C8B-B14F-4D97-AF65-F5344CB8AC3E}">
        <p14:creationId xmlns:p14="http://schemas.microsoft.com/office/powerpoint/2010/main" val="1925000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10;p40">
            <a:extLst>
              <a:ext uri="{FF2B5EF4-FFF2-40B4-BE49-F238E27FC236}">
                <a16:creationId xmlns:a16="http://schemas.microsoft.com/office/drawing/2014/main" id="{BF025F46-0F93-7143-A056-91ACEECD5616}"/>
              </a:ext>
            </a:extLst>
          </p:cNvPr>
          <p:cNvPicPr preferRelativeResize="0"/>
          <p:nvPr/>
        </p:nvPicPr>
        <p:blipFill>
          <a:blip r:embed="rId3">
            <a:alphaModFix/>
          </a:blip>
          <a:stretch>
            <a:fillRect/>
          </a:stretch>
        </p:blipFill>
        <p:spPr>
          <a:xfrm>
            <a:off x="1372967" y="494970"/>
            <a:ext cx="9829927" cy="5593936"/>
          </a:xfrm>
          <a:prstGeom prst="rect">
            <a:avLst/>
          </a:prstGeom>
          <a:noFill/>
          <a:ln>
            <a:noFill/>
          </a:ln>
        </p:spPr>
      </p:pic>
      <p:sp>
        <p:nvSpPr>
          <p:cNvPr id="3" name="Google Shape;313;p40">
            <a:extLst>
              <a:ext uri="{FF2B5EF4-FFF2-40B4-BE49-F238E27FC236}">
                <a16:creationId xmlns:a16="http://schemas.microsoft.com/office/drawing/2014/main" id="{3C23D5DC-0668-0343-A802-5543F1582872}"/>
              </a:ext>
            </a:extLst>
          </p:cNvPr>
          <p:cNvSpPr txBox="1">
            <a:spLocks/>
          </p:cNvSpPr>
          <p:nvPr/>
        </p:nvSpPr>
        <p:spPr>
          <a:xfrm flipH="1">
            <a:off x="6654780" y="5719026"/>
            <a:ext cx="4618389" cy="102100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5000"/>
              </a:lnSpc>
              <a:spcBef>
                <a:spcPts val="0"/>
              </a:spcBef>
              <a:buSzPts val="1200"/>
              <a:buFont typeface="Arial" panose="020B0604020202020204" pitchFamily="34" charset="0"/>
              <a:buNone/>
            </a:pPr>
            <a:r>
              <a:rPr lang="en-US" sz="2000" dirty="0"/>
              <a:t>Example: Madison Square Garden</a:t>
            </a:r>
          </a:p>
          <a:p>
            <a:pPr marL="0" indent="0" algn="r">
              <a:lnSpc>
                <a:spcPct val="115000"/>
              </a:lnSpc>
              <a:spcBef>
                <a:spcPts val="0"/>
              </a:spcBef>
              <a:buSzPts val="1200"/>
              <a:buFont typeface="Arial" panose="020B0604020202020204" pitchFamily="34" charset="0"/>
              <a:buNone/>
            </a:pPr>
            <a:r>
              <a:rPr lang="en-US" sz="1000" dirty="0"/>
              <a:t>Data from 2019 As Required by LL84</a:t>
            </a:r>
          </a:p>
          <a:p>
            <a:pPr marL="0" indent="0" algn="r">
              <a:lnSpc>
                <a:spcPct val="115000"/>
              </a:lnSpc>
              <a:spcBef>
                <a:spcPts val="0"/>
              </a:spcBef>
              <a:buSzPts val="1200"/>
              <a:buFont typeface="Arial" panose="020B0604020202020204" pitchFamily="34" charset="0"/>
              <a:buNone/>
            </a:pPr>
            <a:r>
              <a:rPr lang="en-US" sz="800" dirty="0"/>
              <a:t>https://be-</a:t>
            </a:r>
            <a:r>
              <a:rPr lang="en-US" sz="800" dirty="0" err="1"/>
              <a:t>exchange.org</a:t>
            </a:r>
            <a:r>
              <a:rPr lang="en-US" sz="800" dirty="0"/>
              <a:t>/ll97-calculator/</a:t>
            </a:r>
          </a:p>
        </p:txBody>
      </p:sp>
      <p:sp>
        <p:nvSpPr>
          <p:cNvPr id="4" name="Google Shape;314;p40">
            <a:extLst>
              <a:ext uri="{FF2B5EF4-FFF2-40B4-BE49-F238E27FC236}">
                <a16:creationId xmlns:a16="http://schemas.microsoft.com/office/drawing/2014/main" id="{556670AA-E213-AD40-BB59-76FCD98BD5D9}"/>
              </a:ext>
            </a:extLst>
          </p:cNvPr>
          <p:cNvSpPr txBox="1">
            <a:spLocks/>
          </p:cNvSpPr>
          <p:nvPr/>
        </p:nvSpPr>
        <p:spPr>
          <a:xfrm flipH="1">
            <a:off x="3023640" y="5732451"/>
            <a:ext cx="2243840" cy="408309"/>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5000"/>
              </a:lnSpc>
              <a:spcBef>
                <a:spcPts val="0"/>
              </a:spcBef>
              <a:buSzPts val="1200"/>
              <a:buFont typeface="Arial" panose="020B0604020202020204" pitchFamily="34" charset="0"/>
              <a:buNone/>
            </a:pPr>
            <a:r>
              <a:rPr lang="en-US" sz="2000" dirty="0">
                <a:solidFill>
                  <a:srgbClr val="C7372F"/>
                </a:solidFill>
              </a:rPr>
              <a:t>$1.31M Penalty</a:t>
            </a:r>
            <a:endParaRPr lang="en-US" sz="600" dirty="0">
              <a:solidFill>
                <a:srgbClr val="C7372F"/>
              </a:solidFill>
            </a:endParaRPr>
          </a:p>
        </p:txBody>
      </p:sp>
      <p:sp>
        <p:nvSpPr>
          <p:cNvPr id="5" name="Google Shape;315;p40">
            <a:extLst>
              <a:ext uri="{FF2B5EF4-FFF2-40B4-BE49-F238E27FC236}">
                <a16:creationId xmlns:a16="http://schemas.microsoft.com/office/drawing/2014/main" id="{E810E582-DD47-C14A-B6ED-E670665E8ABA}"/>
              </a:ext>
            </a:extLst>
          </p:cNvPr>
          <p:cNvSpPr txBox="1">
            <a:spLocks/>
          </p:cNvSpPr>
          <p:nvPr/>
        </p:nvSpPr>
        <p:spPr>
          <a:xfrm flipH="1">
            <a:off x="5014139" y="5732451"/>
            <a:ext cx="2056399" cy="535107"/>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5000"/>
              </a:lnSpc>
              <a:spcBef>
                <a:spcPts val="0"/>
              </a:spcBef>
              <a:buSzPts val="1200"/>
              <a:buFont typeface="Arial" panose="020B0604020202020204" pitchFamily="34" charset="0"/>
              <a:buNone/>
            </a:pPr>
            <a:r>
              <a:rPr lang="en-US" sz="2000" dirty="0">
                <a:solidFill>
                  <a:srgbClr val="C7372F"/>
                </a:solidFill>
              </a:rPr>
              <a:t>$2.14M Penalty</a:t>
            </a:r>
            <a:endParaRPr lang="en-US" sz="600" dirty="0">
              <a:solidFill>
                <a:srgbClr val="C7372F"/>
              </a:solidFill>
            </a:endParaRPr>
          </a:p>
        </p:txBody>
      </p:sp>
      <p:cxnSp>
        <p:nvCxnSpPr>
          <p:cNvPr id="6" name="Google Shape;316;p40">
            <a:extLst>
              <a:ext uri="{FF2B5EF4-FFF2-40B4-BE49-F238E27FC236}">
                <a16:creationId xmlns:a16="http://schemas.microsoft.com/office/drawing/2014/main" id="{5AD81A64-37E7-234C-A17E-7D3CF60A09B9}"/>
              </a:ext>
            </a:extLst>
          </p:cNvPr>
          <p:cNvCxnSpPr>
            <a:stCxn id="4" idx="0"/>
          </p:cNvCxnSpPr>
          <p:nvPr/>
        </p:nvCxnSpPr>
        <p:spPr>
          <a:xfrm flipV="1">
            <a:off x="4145560" y="4653652"/>
            <a:ext cx="2061980" cy="1078799"/>
          </a:xfrm>
          <a:prstGeom prst="straightConnector1">
            <a:avLst/>
          </a:prstGeom>
          <a:noFill/>
          <a:ln w="19050" cap="flat" cmpd="sng">
            <a:solidFill>
              <a:srgbClr val="C7372F"/>
            </a:solidFill>
            <a:prstDash val="solid"/>
            <a:round/>
            <a:headEnd type="none" w="med" len="med"/>
            <a:tailEnd type="triangle" w="med" len="med"/>
          </a:ln>
        </p:spPr>
      </p:cxnSp>
      <p:cxnSp>
        <p:nvCxnSpPr>
          <p:cNvPr id="7" name="Google Shape;317;p40">
            <a:extLst>
              <a:ext uri="{FF2B5EF4-FFF2-40B4-BE49-F238E27FC236}">
                <a16:creationId xmlns:a16="http://schemas.microsoft.com/office/drawing/2014/main" id="{CA074E04-30A1-F840-84AF-416F00237331}"/>
              </a:ext>
            </a:extLst>
          </p:cNvPr>
          <p:cNvCxnSpPr>
            <a:stCxn id="5" idx="0"/>
          </p:cNvCxnSpPr>
          <p:nvPr/>
        </p:nvCxnSpPr>
        <p:spPr>
          <a:xfrm flipV="1">
            <a:off x="6042338" y="4934752"/>
            <a:ext cx="305752" cy="797699"/>
          </a:xfrm>
          <a:prstGeom prst="straightConnector1">
            <a:avLst/>
          </a:prstGeom>
          <a:noFill/>
          <a:ln w="19050" cap="flat" cmpd="sng">
            <a:solidFill>
              <a:srgbClr val="C7372F"/>
            </a:solidFill>
            <a:prstDash val="solid"/>
            <a:round/>
            <a:headEnd type="none" w="med" len="med"/>
            <a:tailEnd type="triangle" w="med" len="med"/>
          </a:ln>
        </p:spPr>
      </p:cxnSp>
      <p:sp>
        <p:nvSpPr>
          <p:cNvPr id="8" name="TextBox 7"/>
          <p:cNvSpPr txBox="1"/>
          <p:nvPr/>
        </p:nvSpPr>
        <p:spPr>
          <a:xfrm>
            <a:off x="3253047" y="6383258"/>
            <a:ext cx="6803466" cy="523220"/>
          </a:xfrm>
          <a:prstGeom prst="rect">
            <a:avLst/>
          </a:prstGeom>
          <a:noFill/>
        </p:spPr>
        <p:txBody>
          <a:bodyPr wrap="none" rtlCol="0">
            <a:spAutoFit/>
          </a:bodyPr>
          <a:lstStyle/>
          <a:p>
            <a:r>
              <a:rPr lang="en-US" sz="1400" dirty="0">
                <a:latin typeface="Baskerville Old Face" panose="02020602080505020303" pitchFamily="18" charset="0"/>
              </a:rPr>
              <a:t>© Building Energy Exchange. All rights reserved. This content is excluded from our Creative </a:t>
            </a:r>
            <a:endParaRPr lang="en-US" sz="1400" dirty="0" smtClean="0">
              <a:latin typeface="Baskerville Old Face" panose="02020602080505020303" pitchFamily="18" charset="0"/>
            </a:endParaRPr>
          </a:p>
          <a:p>
            <a:r>
              <a:rPr lang="en-US" sz="1400" dirty="0" smtClean="0">
                <a:latin typeface="Baskerville Old Face" panose="02020602080505020303" pitchFamily="18" charset="0"/>
              </a:rPr>
              <a:t>Commons </a:t>
            </a:r>
            <a:r>
              <a:rPr lang="en-US" sz="1400" dirty="0">
                <a:latin typeface="Baskerville Old Face" panose="02020602080505020303" pitchFamily="18" charset="0"/>
              </a:rPr>
              <a:t>license. For more information, see </a:t>
            </a:r>
            <a:r>
              <a:rPr lang="en-US" sz="1400" dirty="0">
                <a:latin typeface="Baskerville Old Face" panose="02020602080505020303" pitchFamily="18" charset="0"/>
                <a:hlinkClick r:id="rId4"/>
              </a:rPr>
              <a:t>https://ocw.mit.edu/help/faq-fair-use</a:t>
            </a:r>
            <a:r>
              <a:rPr lang="en-US" sz="1400" dirty="0" smtClean="0">
                <a:latin typeface="Baskerville Old Face" panose="02020602080505020303" pitchFamily="18" charset="0"/>
                <a:hlinkClick r:id="rId4"/>
              </a:rPr>
              <a:t>/</a:t>
            </a:r>
            <a:r>
              <a:rPr lang="en-US" sz="1400" dirty="0" smtClean="0">
                <a:latin typeface="Baskerville Old Face" panose="02020602080505020303" pitchFamily="18" charset="0"/>
              </a:rPr>
              <a:t>.</a:t>
            </a:r>
            <a:endParaRPr lang="en-US" sz="1400" dirty="0">
              <a:latin typeface="Baskerville Old Face" panose="02020602080505020303" pitchFamily="18" charset="0"/>
            </a:endParaRPr>
          </a:p>
        </p:txBody>
      </p:sp>
    </p:spTree>
    <p:extLst>
      <p:ext uri="{BB962C8B-B14F-4D97-AF65-F5344CB8AC3E}">
        <p14:creationId xmlns:p14="http://schemas.microsoft.com/office/powerpoint/2010/main" val="427266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947994-C2A3-438D-92D3-C98214CCD5C4}"/>
              </a:ext>
            </a:extLst>
          </p:cNvPr>
          <p:cNvSpPr txBox="1"/>
          <p:nvPr/>
        </p:nvSpPr>
        <p:spPr>
          <a:xfrm>
            <a:off x="449105" y="178981"/>
            <a:ext cx="5012911" cy="748988"/>
          </a:xfrm>
          <a:prstGeom prst="rect">
            <a:avLst/>
          </a:prstGeom>
          <a:noFill/>
        </p:spPr>
        <p:txBody>
          <a:bodyPr wrap="none" rtlCol="0">
            <a:spAutoFit/>
          </a:bodyPr>
          <a:lstStyle/>
          <a:p>
            <a:r>
              <a:rPr lang="en-US" altLang="en-US" sz="4267" dirty="0">
                <a:solidFill>
                  <a:srgbClr val="1B4453"/>
                </a:solidFill>
                <a:latin typeface="Eurostile" panose="020B0504020202050204" pitchFamily="34" charset="77"/>
                <a:ea typeface="+mj-ea"/>
                <a:cs typeface="+mj-cs"/>
              </a:rPr>
              <a:t>BERDO 2.0</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in</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Boston</a:t>
            </a:r>
            <a:endParaRPr lang="zh-CN" altLang="en-US" sz="4267" dirty="0">
              <a:solidFill>
                <a:srgbClr val="1B4453"/>
              </a:solidFill>
              <a:latin typeface="Eurostile" panose="020B0504020202050204" pitchFamily="34" charset="77"/>
              <a:ea typeface="+mj-ea"/>
              <a:cs typeface="+mj-cs"/>
            </a:endParaRPr>
          </a:p>
        </p:txBody>
      </p:sp>
      <p:pic>
        <p:nvPicPr>
          <p:cNvPr id="4" name="Picture 3">
            <a:extLst>
              <a:ext uri="{FF2B5EF4-FFF2-40B4-BE49-F238E27FC236}">
                <a16:creationId xmlns:a16="http://schemas.microsoft.com/office/drawing/2014/main" id="{CFDE9651-6D08-47C8-8C3C-08B7FB90D9F2}"/>
              </a:ext>
            </a:extLst>
          </p:cNvPr>
          <p:cNvPicPr>
            <a:picLocks noChangeAspect="1"/>
          </p:cNvPicPr>
          <p:nvPr/>
        </p:nvPicPr>
        <p:blipFill>
          <a:blip r:embed="rId3"/>
          <a:stretch>
            <a:fillRect/>
          </a:stretch>
        </p:blipFill>
        <p:spPr>
          <a:xfrm>
            <a:off x="4397643" y="1298926"/>
            <a:ext cx="7012480" cy="4898884"/>
          </a:xfrm>
          <a:prstGeom prst="rect">
            <a:avLst/>
          </a:prstGeom>
        </p:spPr>
      </p:pic>
      <p:sp>
        <p:nvSpPr>
          <p:cNvPr id="5" name="Rectangle 4">
            <a:extLst>
              <a:ext uri="{FF2B5EF4-FFF2-40B4-BE49-F238E27FC236}">
                <a16:creationId xmlns:a16="http://schemas.microsoft.com/office/drawing/2014/main" id="{C1AC402D-D21D-4F60-B914-90897DB528A2}"/>
              </a:ext>
            </a:extLst>
          </p:cNvPr>
          <p:cNvSpPr/>
          <p:nvPr/>
        </p:nvSpPr>
        <p:spPr>
          <a:xfrm>
            <a:off x="316471" y="2318962"/>
            <a:ext cx="4066035" cy="3170099"/>
          </a:xfrm>
          <a:prstGeom prst="rect">
            <a:avLst/>
          </a:prstGeom>
        </p:spPr>
        <p:txBody>
          <a:bodyPr wrap="square" anchor="ctr">
            <a:spAutoFit/>
          </a:bodyPr>
          <a:lstStyle/>
          <a:p>
            <a:pPr marL="342900" indent="-342900">
              <a:buFont typeface="Arial" panose="020B0604020202020204" pitchFamily="34" charset="0"/>
              <a:buChar char="•"/>
            </a:pPr>
            <a:r>
              <a:rPr lang="en-US" sz="2000" dirty="0">
                <a:latin typeface="Baskerville"/>
              </a:rPr>
              <a:t>Boston's Building Energy Reporting and Disclosure Ordinance was amended in October 2021.</a:t>
            </a:r>
          </a:p>
          <a:p>
            <a:pPr marL="342900" indent="-342900">
              <a:buFont typeface="Arial" panose="020B0604020202020204" pitchFamily="34" charset="0"/>
              <a:buChar char="•"/>
            </a:pPr>
            <a:endParaRPr lang="en-US" sz="2000" dirty="0">
              <a:latin typeface="Baskerville"/>
            </a:endParaRPr>
          </a:p>
          <a:p>
            <a:pPr marL="342900" indent="-342900">
              <a:buFont typeface="Arial" panose="020B0604020202020204" pitchFamily="34" charset="0"/>
              <a:buChar char="•"/>
            </a:pPr>
            <a:r>
              <a:rPr lang="en-US" sz="2000" dirty="0">
                <a:latin typeface="Baskerville"/>
              </a:rPr>
              <a:t>Buildings greater than 20,000 square feet or with 15 or more units are now required to meet the requirements under BERDO.</a:t>
            </a:r>
          </a:p>
          <a:p>
            <a:pPr marL="342900" indent="-342900">
              <a:buFont typeface="Arial" panose="020B0604020202020204" pitchFamily="34" charset="0"/>
              <a:buChar char="•"/>
            </a:pPr>
            <a:endParaRPr lang="en-US" sz="2000" dirty="0">
              <a:latin typeface="Baskerville"/>
            </a:endParaRPr>
          </a:p>
        </p:txBody>
      </p:sp>
      <p:sp>
        <p:nvSpPr>
          <p:cNvPr id="6" name="TextBox 5"/>
          <p:cNvSpPr txBox="1"/>
          <p:nvPr/>
        </p:nvSpPr>
        <p:spPr>
          <a:xfrm>
            <a:off x="3538330" y="6264677"/>
            <a:ext cx="8187819" cy="646331"/>
          </a:xfrm>
          <a:prstGeom prst="rect">
            <a:avLst/>
          </a:prstGeom>
          <a:noFill/>
        </p:spPr>
        <p:txBody>
          <a:bodyPr wrap="none" rtlCol="0">
            <a:spAutoFit/>
          </a:bodyPr>
          <a:lstStyle/>
          <a:p>
            <a:r>
              <a:rPr lang="en-US" dirty="0"/>
              <a:t>© City of Boston. All rights reserved. This content is excluded from our Creative </a:t>
            </a:r>
            <a:endParaRPr lang="en-US" dirty="0" smtClean="0"/>
          </a:p>
          <a:p>
            <a:r>
              <a:rPr lang="en-US" dirty="0" smtClean="0"/>
              <a:t>Commons </a:t>
            </a:r>
            <a:r>
              <a:rPr lang="en-US" dirty="0"/>
              <a:t>license. For more information, see </a:t>
            </a:r>
            <a:r>
              <a:rPr lang="en-US" dirty="0">
                <a:hlinkClick r:id="rId4"/>
              </a:rPr>
              <a:t>https://ocw.mit.edu/help/faq-fair-use</a:t>
            </a:r>
            <a:r>
              <a:rPr lang="en-US" dirty="0" smtClean="0">
                <a:hlinkClick r:id="rId4"/>
              </a:rPr>
              <a:t>/</a:t>
            </a:r>
            <a:r>
              <a:rPr lang="en-US" dirty="0" smtClean="0"/>
              <a:t>.</a:t>
            </a:r>
            <a:endParaRPr lang="en-US" dirty="0"/>
          </a:p>
        </p:txBody>
      </p:sp>
    </p:spTree>
    <p:extLst>
      <p:ext uri="{BB962C8B-B14F-4D97-AF65-F5344CB8AC3E}">
        <p14:creationId xmlns:p14="http://schemas.microsoft.com/office/powerpoint/2010/main" val="3982190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Google Shape;342;p41"/>
          <p:cNvSpPr txBox="1">
            <a:spLocks noGrp="1"/>
          </p:cNvSpPr>
          <p:nvPr>
            <p:ph type="body" idx="4294967295"/>
          </p:nvPr>
        </p:nvSpPr>
        <p:spPr>
          <a:xfrm>
            <a:off x="327808" y="1382923"/>
            <a:ext cx="3815823" cy="4351200"/>
          </a:xfrm>
          <a:prstGeom prst="rect">
            <a:avLst/>
          </a:prstGeom>
          <a:noFill/>
          <a:ln>
            <a:noFill/>
          </a:ln>
        </p:spPr>
        <p:txBody>
          <a:bodyPr spcFirstLastPara="1" wrap="square" lIns="91433" tIns="45700" rIns="91433" bIns="45700" anchor="t" anchorCtr="0">
            <a:noAutofit/>
          </a:bodyPr>
          <a:lstStyle/>
          <a:p>
            <a:pPr marL="186262" indent="0">
              <a:lnSpc>
                <a:spcPct val="90000"/>
              </a:lnSpc>
              <a:spcBef>
                <a:spcPts val="1067"/>
              </a:spcBef>
              <a:buSzPts val="1400"/>
              <a:buNone/>
            </a:pPr>
            <a:r>
              <a:rPr lang="en" b="1" dirty="0">
                <a:solidFill>
                  <a:srgbClr val="000000"/>
                </a:solidFill>
                <a:latin typeface="Baskerville" panose="02020502070401020303" pitchFamily="18" charset="0"/>
                <a:ea typeface="Baskerville" panose="02020502070401020303" pitchFamily="18" charset="0"/>
              </a:rPr>
              <a:t>Boston BERDO 2.0 </a:t>
            </a:r>
            <a:endParaRPr dirty="0">
              <a:solidFill>
                <a:srgbClr val="000000"/>
              </a:solidFill>
              <a:latin typeface="Baskerville" panose="02020502070401020303" pitchFamily="18" charset="0"/>
              <a:ea typeface="Baskerville" panose="02020502070401020303" pitchFamily="18" charset="0"/>
            </a:endParaRPr>
          </a:p>
          <a:p>
            <a:pPr marL="186262" indent="0">
              <a:lnSpc>
                <a:spcPct val="90000"/>
              </a:lnSpc>
              <a:spcBef>
                <a:spcPts val="1067"/>
              </a:spcBef>
              <a:buSzPts val="1400"/>
              <a:buNone/>
            </a:pPr>
            <a:endParaRPr dirty="0">
              <a:solidFill>
                <a:srgbClr val="000000"/>
              </a:solidFill>
              <a:latin typeface="Baskerville" panose="02020502070401020303" pitchFamily="18" charset="0"/>
              <a:ea typeface="Baskerville" panose="02020502070401020303" pitchFamily="18" charset="0"/>
            </a:endParaRPr>
          </a:p>
          <a:p>
            <a:pPr marL="186262" indent="0">
              <a:lnSpc>
                <a:spcPct val="90000"/>
              </a:lnSpc>
              <a:spcBef>
                <a:spcPts val="1067"/>
              </a:spcBef>
              <a:buSzPts val="1400"/>
              <a:buNone/>
            </a:pPr>
            <a:r>
              <a:rPr lang="en" sz="2133" dirty="0">
                <a:solidFill>
                  <a:srgbClr val="000000"/>
                </a:solidFill>
                <a:latin typeface="Baskerville" panose="02020502070401020303" pitchFamily="18" charset="0"/>
                <a:ea typeface="Baskerville" panose="02020502070401020303" pitchFamily="18" charset="0"/>
              </a:rPr>
              <a:t>Sets emissions standards for buildings greater than or equal to 20,000 </a:t>
            </a:r>
            <a:r>
              <a:rPr lang="en" sz="2133" dirty="0" err="1">
                <a:solidFill>
                  <a:srgbClr val="000000"/>
                </a:solidFill>
                <a:latin typeface="Baskerville" panose="02020502070401020303" pitchFamily="18" charset="0"/>
                <a:ea typeface="Baskerville" panose="02020502070401020303" pitchFamily="18" charset="0"/>
              </a:rPr>
              <a:t>sq.ft</a:t>
            </a:r>
            <a:r>
              <a:rPr lang="en" sz="2133" dirty="0">
                <a:solidFill>
                  <a:srgbClr val="000000"/>
                </a:solidFill>
                <a:latin typeface="Baskerville" panose="02020502070401020303" pitchFamily="18" charset="0"/>
                <a:ea typeface="Baskerville" panose="02020502070401020303" pitchFamily="18" charset="0"/>
              </a:rPr>
              <a:t>.</a:t>
            </a:r>
            <a:endParaRPr sz="2133" dirty="0">
              <a:solidFill>
                <a:srgbClr val="000000"/>
              </a:solidFill>
              <a:latin typeface="Baskerville" panose="02020502070401020303" pitchFamily="18" charset="0"/>
              <a:ea typeface="Baskerville" panose="02020502070401020303" pitchFamily="18" charset="0"/>
            </a:endParaRPr>
          </a:p>
          <a:p>
            <a:pPr marL="186262" indent="0">
              <a:lnSpc>
                <a:spcPct val="90000"/>
              </a:lnSpc>
              <a:spcBef>
                <a:spcPts val="1067"/>
              </a:spcBef>
              <a:buSzPts val="1400"/>
              <a:buNone/>
            </a:pPr>
            <a:endParaRPr sz="2133" dirty="0">
              <a:solidFill>
                <a:srgbClr val="000000"/>
              </a:solidFill>
              <a:latin typeface="Baskerville" panose="02020502070401020303" pitchFamily="18" charset="0"/>
              <a:ea typeface="Baskerville" panose="02020502070401020303" pitchFamily="18" charset="0"/>
            </a:endParaRPr>
          </a:p>
          <a:p>
            <a:pPr marL="186262" indent="0">
              <a:lnSpc>
                <a:spcPct val="90000"/>
              </a:lnSpc>
              <a:spcBef>
                <a:spcPts val="1067"/>
              </a:spcBef>
              <a:buSzPts val="1400"/>
              <a:buNone/>
            </a:pPr>
            <a:r>
              <a:rPr lang="en" sz="2133" dirty="0">
                <a:solidFill>
                  <a:srgbClr val="000000"/>
                </a:solidFill>
                <a:latin typeface="Baskerville" panose="02020502070401020303" pitchFamily="18" charset="0"/>
                <a:ea typeface="Baskerville" panose="02020502070401020303" pitchFamily="18" charset="0"/>
              </a:rPr>
              <a:t>Failure to meet standards results in payments of</a:t>
            </a:r>
            <a:r>
              <a:rPr lang="en" sz="2133" dirty="0">
                <a:latin typeface="Baskerville" panose="02020502070401020303" pitchFamily="18" charset="0"/>
                <a:ea typeface="Baskerville" panose="02020502070401020303" pitchFamily="18" charset="0"/>
              </a:rPr>
              <a:t> </a:t>
            </a:r>
            <a:r>
              <a:rPr lang="en" sz="2133" dirty="0">
                <a:solidFill>
                  <a:srgbClr val="C00000"/>
                </a:solidFill>
                <a:latin typeface="Baskerville" panose="02020502070401020303" pitchFamily="18" charset="0"/>
                <a:ea typeface="Baskerville" panose="02020502070401020303" pitchFamily="18" charset="0"/>
              </a:rPr>
              <a:t>$234 per metric ton of CO2e</a:t>
            </a:r>
            <a:endParaRPr sz="2133" dirty="0">
              <a:solidFill>
                <a:srgbClr val="C00000"/>
              </a:solidFill>
              <a:latin typeface="Baskerville" panose="02020502070401020303" pitchFamily="18" charset="0"/>
              <a:ea typeface="Baskerville" panose="02020502070401020303" pitchFamily="18" charset="0"/>
            </a:endParaRPr>
          </a:p>
        </p:txBody>
      </p:sp>
      <p:pic>
        <p:nvPicPr>
          <p:cNvPr id="343" name="Google Shape;343;p41" descr="BERDO 2.0 - Boston's Bold Move to Regulate Existing Building Emissions -  Reshape Strategi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21951" y="1184140"/>
            <a:ext cx="7156633" cy="4992600"/>
          </a:xfrm>
          <a:prstGeom prst="rect">
            <a:avLst/>
          </a:prstGeom>
          <a:noFill/>
          <a:ln>
            <a:noFill/>
          </a:ln>
        </p:spPr>
      </p:pic>
      <p:sp>
        <p:nvSpPr>
          <p:cNvPr id="2" name="TextBox 1">
            <a:extLst>
              <a:ext uri="{FF2B5EF4-FFF2-40B4-BE49-F238E27FC236}">
                <a16:creationId xmlns:a16="http://schemas.microsoft.com/office/drawing/2014/main" id="{B593780E-0849-7EA2-5484-391F9C463825}"/>
              </a:ext>
            </a:extLst>
          </p:cNvPr>
          <p:cNvSpPr txBox="1"/>
          <p:nvPr/>
        </p:nvSpPr>
        <p:spPr>
          <a:xfrm>
            <a:off x="449105" y="178981"/>
            <a:ext cx="5012911" cy="748988"/>
          </a:xfrm>
          <a:prstGeom prst="rect">
            <a:avLst/>
          </a:prstGeom>
          <a:noFill/>
        </p:spPr>
        <p:txBody>
          <a:bodyPr wrap="none" rtlCol="0">
            <a:spAutoFit/>
          </a:bodyPr>
          <a:lstStyle/>
          <a:p>
            <a:r>
              <a:rPr lang="en-US" altLang="en-US" sz="4267" dirty="0">
                <a:solidFill>
                  <a:srgbClr val="1B4453"/>
                </a:solidFill>
                <a:latin typeface="Eurostile" panose="020B0504020202050204" pitchFamily="34" charset="77"/>
                <a:ea typeface="+mj-ea"/>
                <a:cs typeface="+mj-cs"/>
              </a:rPr>
              <a:t>BERDO 2.0</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in</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Boston</a:t>
            </a:r>
            <a:endParaRPr lang="zh-CN" altLang="en-US" sz="4267" dirty="0">
              <a:solidFill>
                <a:srgbClr val="1B4453"/>
              </a:solidFill>
              <a:latin typeface="Eurostile" panose="020B0504020202050204" pitchFamily="34" charset="77"/>
              <a:ea typeface="+mj-ea"/>
              <a:cs typeface="+mj-cs"/>
            </a:endParaRPr>
          </a:p>
        </p:txBody>
      </p:sp>
      <p:sp>
        <p:nvSpPr>
          <p:cNvPr id="3" name="TextBox 2"/>
          <p:cNvSpPr txBox="1"/>
          <p:nvPr/>
        </p:nvSpPr>
        <p:spPr>
          <a:xfrm>
            <a:off x="4876800" y="6217723"/>
            <a:ext cx="6247223" cy="523220"/>
          </a:xfrm>
          <a:prstGeom prst="rect">
            <a:avLst/>
          </a:prstGeom>
          <a:noFill/>
        </p:spPr>
        <p:txBody>
          <a:bodyPr wrap="none" rtlCol="0">
            <a:spAutoFit/>
          </a:bodyPr>
          <a:lstStyle/>
          <a:p>
            <a:r>
              <a:rPr lang="en-US" sz="1400" dirty="0">
                <a:latin typeface="Baskerville Old Face" panose="02020602080505020303" pitchFamily="18" charset="0"/>
              </a:rPr>
              <a:t>© Reshape Strategies. All rights reserved. This content is excluded from our Creative </a:t>
            </a:r>
            <a:endParaRPr lang="en-US" sz="1400" dirty="0" smtClean="0">
              <a:latin typeface="Baskerville Old Face" panose="02020602080505020303" pitchFamily="18" charset="0"/>
            </a:endParaRPr>
          </a:p>
          <a:p>
            <a:r>
              <a:rPr lang="en-US" sz="1400" dirty="0" smtClean="0">
                <a:latin typeface="Baskerville Old Face" panose="02020602080505020303" pitchFamily="18" charset="0"/>
              </a:rPr>
              <a:t>Commons </a:t>
            </a:r>
            <a:r>
              <a:rPr lang="en-US" sz="1400" dirty="0">
                <a:latin typeface="Baskerville Old Face" panose="02020602080505020303" pitchFamily="18" charset="0"/>
              </a:rPr>
              <a:t>license. For more information, see </a:t>
            </a:r>
            <a:r>
              <a:rPr lang="en-US" sz="1400" dirty="0">
                <a:latin typeface="Baskerville Old Face" panose="02020602080505020303" pitchFamily="18" charset="0"/>
                <a:hlinkClick r:id="rId4"/>
              </a:rPr>
              <a:t>https://ocw.mit.edu/help/faq-fair-use</a:t>
            </a:r>
            <a:r>
              <a:rPr lang="en-US" sz="1400" dirty="0" smtClean="0">
                <a:latin typeface="Baskerville Old Face" panose="02020602080505020303" pitchFamily="18" charset="0"/>
                <a:hlinkClick r:id="rId4"/>
              </a:rPr>
              <a:t>/</a:t>
            </a:r>
            <a:r>
              <a:rPr lang="en-US" sz="1400" dirty="0" smtClean="0">
                <a:latin typeface="Baskerville Old Face" panose="02020602080505020303" pitchFamily="18" charset="0"/>
              </a:rPr>
              <a:t>.</a:t>
            </a:r>
            <a:endParaRPr lang="en-US" sz="1400" dirty="0">
              <a:latin typeface="Baskerville Old Face" panose="02020602080505020303" pitchFamily="18" charset="0"/>
            </a:endParaRPr>
          </a:p>
        </p:txBody>
      </p:sp>
    </p:spTree>
    <p:extLst>
      <p:ext uri="{BB962C8B-B14F-4D97-AF65-F5344CB8AC3E}">
        <p14:creationId xmlns:p14="http://schemas.microsoft.com/office/powerpoint/2010/main" val="1081698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86" name="Rectangle 85">
            <a:extLst>
              <a:ext uri="{FF2B5EF4-FFF2-40B4-BE49-F238E27FC236}">
                <a16:creationId xmlns:a16="http://schemas.microsoft.com/office/drawing/2014/main" id="{E61A0420-8CF3-4C3A-8543-3293FADD8CEC}"/>
              </a:ext>
            </a:extLst>
          </p:cNvPr>
          <p:cNvSpPr/>
          <p:nvPr/>
        </p:nvSpPr>
        <p:spPr>
          <a:xfrm>
            <a:off x="4390703" y="3253573"/>
            <a:ext cx="7125480" cy="3212691"/>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97A7"/>
              </a:solidFill>
              <a:latin typeface="Baskerville" panose="02020502070401020303" pitchFamily="18" charset="0"/>
              <a:ea typeface="Baskerville" panose="02020502070401020303" pitchFamily="18" charset="0"/>
            </a:endParaRPr>
          </a:p>
          <a:p>
            <a:pPr algn="ctr"/>
            <a:endParaRPr lang="en-US" sz="2800" dirty="0">
              <a:latin typeface="Baskerville" panose="02020502070401020303" pitchFamily="18" charset="0"/>
              <a:ea typeface="Baskerville" panose="02020502070401020303" pitchFamily="18" charset="0"/>
            </a:endParaRPr>
          </a:p>
        </p:txBody>
      </p:sp>
      <p:grpSp>
        <p:nvGrpSpPr>
          <p:cNvPr id="87" name="Group 86">
            <a:extLst>
              <a:ext uri="{FF2B5EF4-FFF2-40B4-BE49-F238E27FC236}">
                <a16:creationId xmlns:a16="http://schemas.microsoft.com/office/drawing/2014/main" id="{C29238F9-4F1F-4C94-BCAC-C9F8C7447A14}"/>
              </a:ext>
            </a:extLst>
          </p:cNvPr>
          <p:cNvGrpSpPr/>
          <p:nvPr/>
        </p:nvGrpSpPr>
        <p:grpSpPr>
          <a:xfrm>
            <a:off x="374171" y="3347276"/>
            <a:ext cx="10560040" cy="1710325"/>
            <a:chOff x="960738" y="2100820"/>
            <a:chExt cx="7920030" cy="1282744"/>
          </a:xfrm>
        </p:grpSpPr>
        <p:sp>
          <p:nvSpPr>
            <p:cNvPr id="88" name="Google Shape;145;p21">
              <a:extLst>
                <a:ext uri="{FF2B5EF4-FFF2-40B4-BE49-F238E27FC236}">
                  <a16:creationId xmlns:a16="http://schemas.microsoft.com/office/drawing/2014/main" id="{D5D2107A-BF32-4246-8D4C-4944C6A4DD9E}"/>
                </a:ext>
              </a:extLst>
            </p:cNvPr>
            <p:cNvSpPr txBox="1"/>
            <p:nvPr/>
          </p:nvSpPr>
          <p:spPr>
            <a:xfrm>
              <a:off x="6783445" y="2502135"/>
              <a:ext cx="2097323" cy="481894"/>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Refurbishment/</a:t>
              </a:r>
              <a:r>
                <a:rPr lang="en" dirty="0">
                  <a:latin typeface="Baskerville" panose="02020502070401020303" pitchFamily="18" charset="0"/>
                  <a:ea typeface="Baskerville" panose="02020502070401020303" pitchFamily="18" charset="0"/>
                </a:rPr>
                <a:t>Acquisition</a:t>
              </a:r>
              <a:endParaRPr dirty="0">
                <a:latin typeface="Baskerville" panose="02020502070401020303" pitchFamily="18" charset="0"/>
                <a:ea typeface="Baskerville" panose="02020502070401020303" pitchFamily="18" charset="0"/>
              </a:endParaRPr>
            </a:p>
          </p:txBody>
        </p:sp>
        <p:sp>
          <p:nvSpPr>
            <p:cNvPr id="89" name="Google Shape;142;p21">
              <a:extLst>
                <a:ext uri="{FF2B5EF4-FFF2-40B4-BE49-F238E27FC236}">
                  <a16:creationId xmlns:a16="http://schemas.microsoft.com/office/drawing/2014/main" id="{FCB126A5-531C-4123-B744-ADC251315B4B}"/>
                </a:ext>
              </a:extLst>
            </p:cNvPr>
            <p:cNvSpPr txBox="1"/>
            <p:nvPr/>
          </p:nvSpPr>
          <p:spPr>
            <a:xfrm>
              <a:off x="960738" y="2479586"/>
              <a:ext cx="1752219" cy="307331"/>
            </a:xfrm>
            <a:prstGeom prst="rect">
              <a:avLst/>
            </a:prstGeom>
            <a:noFill/>
            <a:ln>
              <a:noFill/>
              <a:prstDash val="solid"/>
            </a:ln>
          </p:spPr>
          <p:txBody>
            <a:bodyPr spcFirstLastPara="1" wrap="square" lIns="121900" tIns="121900" rIns="121900" bIns="121900" anchor="t" anchorCtr="0">
              <a:noAutofit/>
            </a:bodyPr>
            <a:lstStyle/>
            <a:p>
              <a:endParaRPr sz="2800">
                <a:latin typeface="Baskerville" panose="02020502070401020303" pitchFamily="18" charset="0"/>
                <a:ea typeface="Baskerville" panose="02020502070401020303" pitchFamily="18" charset="0"/>
              </a:endParaRPr>
            </a:p>
          </p:txBody>
        </p:sp>
        <p:sp>
          <p:nvSpPr>
            <p:cNvPr id="90" name="Google Shape;155;p21">
              <a:extLst>
                <a:ext uri="{FF2B5EF4-FFF2-40B4-BE49-F238E27FC236}">
                  <a16:creationId xmlns:a16="http://schemas.microsoft.com/office/drawing/2014/main" id="{1F7D0C40-0D91-4ADC-A27C-BADE3A903374}"/>
                </a:ext>
              </a:extLst>
            </p:cNvPr>
            <p:cNvSpPr txBox="1"/>
            <p:nvPr/>
          </p:nvSpPr>
          <p:spPr>
            <a:xfrm>
              <a:off x="1360577" y="3030887"/>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Cost</a:t>
              </a:r>
              <a:endParaRPr sz="1600" dirty="0">
                <a:latin typeface="Baskerville" panose="02020502070401020303" pitchFamily="18" charset="0"/>
                <a:ea typeface="Baskerville" panose="02020502070401020303" pitchFamily="18" charset="0"/>
              </a:endParaRPr>
            </a:p>
          </p:txBody>
        </p:sp>
        <p:cxnSp>
          <p:nvCxnSpPr>
            <p:cNvPr id="91" name="Google Shape;159;p21">
              <a:extLst>
                <a:ext uri="{FF2B5EF4-FFF2-40B4-BE49-F238E27FC236}">
                  <a16:creationId xmlns:a16="http://schemas.microsoft.com/office/drawing/2014/main" id="{74B93B9C-1B4B-4696-BD1A-845596194B2E}"/>
                </a:ext>
              </a:extLst>
            </p:cNvPr>
            <p:cNvCxnSpPr>
              <a:cxnSpLocks/>
            </p:cNvCxnSpPr>
            <p:nvPr/>
          </p:nvCxnSpPr>
          <p:spPr>
            <a:xfrm flipV="1">
              <a:off x="4480180" y="2100820"/>
              <a:ext cx="0" cy="477851"/>
            </a:xfrm>
            <a:prstGeom prst="straightConnector1">
              <a:avLst/>
            </a:prstGeom>
            <a:noFill/>
            <a:ln w="19050" cap="flat" cmpd="sng">
              <a:solidFill>
                <a:srgbClr val="0097A7"/>
              </a:solidFill>
              <a:prstDash val="solid"/>
              <a:round/>
              <a:headEnd type="none" w="med" len="med"/>
              <a:tailEnd type="triangle" w="med" len="med"/>
            </a:ln>
          </p:spPr>
        </p:cxnSp>
        <p:cxnSp>
          <p:nvCxnSpPr>
            <p:cNvPr id="92" name="Google Shape;141;p21">
              <a:extLst>
                <a:ext uri="{FF2B5EF4-FFF2-40B4-BE49-F238E27FC236}">
                  <a16:creationId xmlns:a16="http://schemas.microsoft.com/office/drawing/2014/main" id="{7279077A-DC85-42C2-AD90-F25528A68601}"/>
                </a:ext>
              </a:extLst>
            </p:cNvPr>
            <p:cNvCxnSpPr>
              <a:cxnSpLocks/>
            </p:cNvCxnSpPr>
            <p:nvPr/>
          </p:nvCxnSpPr>
          <p:spPr>
            <a:xfrm flipV="1">
              <a:off x="3526164" y="2786917"/>
              <a:ext cx="4735802" cy="9584"/>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93" name="Google Shape;155;p21">
              <a:extLst>
                <a:ext uri="{FF2B5EF4-FFF2-40B4-BE49-F238E27FC236}">
                  <a16:creationId xmlns:a16="http://schemas.microsoft.com/office/drawing/2014/main" id="{7F9696E3-45C9-402A-BC05-07003424E45D}"/>
                </a:ext>
              </a:extLst>
            </p:cNvPr>
            <p:cNvSpPr txBox="1"/>
            <p:nvPr/>
          </p:nvSpPr>
          <p:spPr>
            <a:xfrm>
              <a:off x="1238956" y="2330117"/>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Benefit</a:t>
              </a:r>
              <a:endParaRPr sz="1600" dirty="0">
                <a:latin typeface="Baskerville" panose="02020502070401020303" pitchFamily="18" charset="0"/>
                <a:ea typeface="Baskerville" panose="02020502070401020303" pitchFamily="18" charset="0"/>
              </a:endParaRPr>
            </a:p>
          </p:txBody>
        </p:sp>
        <p:cxnSp>
          <p:nvCxnSpPr>
            <p:cNvPr id="94" name="Google Shape;141;p21">
              <a:extLst>
                <a:ext uri="{FF2B5EF4-FFF2-40B4-BE49-F238E27FC236}">
                  <a16:creationId xmlns:a16="http://schemas.microsoft.com/office/drawing/2014/main" id="{FE8682D0-61B4-409F-9E02-FBD77D954EF3}"/>
                </a:ext>
              </a:extLst>
            </p:cNvPr>
            <p:cNvCxnSpPr>
              <a:cxnSpLocks/>
              <a:stCxn id="89" idx="2"/>
            </p:cNvCxnSpPr>
            <p:nvPr/>
          </p:nvCxnSpPr>
          <p:spPr>
            <a:xfrm>
              <a:off x="1836848" y="2786917"/>
              <a:ext cx="6425120" cy="9584"/>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95" name="Google Shape;144;p21">
              <a:extLst>
                <a:ext uri="{FF2B5EF4-FFF2-40B4-BE49-F238E27FC236}">
                  <a16:creationId xmlns:a16="http://schemas.microsoft.com/office/drawing/2014/main" id="{EBC74EE7-FF98-45A7-A6FC-ACCF306F375E}"/>
                </a:ext>
              </a:extLst>
            </p:cNvPr>
            <p:cNvSpPr txBox="1"/>
            <p:nvPr/>
          </p:nvSpPr>
          <p:spPr>
            <a:xfrm>
              <a:off x="4247936" y="2491488"/>
              <a:ext cx="865931" cy="345038"/>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Tenancy</a:t>
              </a:r>
              <a:endParaRPr dirty="0">
                <a:latin typeface="Baskerville" panose="02020502070401020303" pitchFamily="18" charset="0"/>
                <a:ea typeface="Baskerville" panose="02020502070401020303" pitchFamily="18" charset="0"/>
              </a:endParaRPr>
            </a:p>
          </p:txBody>
        </p:sp>
        <p:sp>
          <p:nvSpPr>
            <p:cNvPr id="96" name="Rectangle 95">
              <a:extLst>
                <a:ext uri="{FF2B5EF4-FFF2-40B4-BE49-F238E27FC236}">
                  <a16:creationId xmlns:a16="http://schemas.microsoft.com/office/drawing/2014/main" id="{BE49ED77-0B6D-4FAB-B4D8-20C214D632A2}"/>
                </a:ext>
              </a:extLst>
            </p:cNvPr>
            <p:cNvSpPr/>
            <p:nvPr/>
          </p:nvSpPr>
          <p:spPr>
            <a:xfrm>
              <a:off x="5490227" y="2486617"/>
              <a:ext cx="1020609" cy="360192"/>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Operation</a:t>
              </a:r>
              <a:endParaRPr lang="en-US" dirty="0">
                <a:solidFill>
                  <a:schemeClr val="dk1"/>
                </a:solidFill>
                <a:latin typeface="Baskerville" panose="02020502070401020303" pitchFamily="18" charset="0"/>
                <a:ea typeface="Baskerville" panose="02020502070401020303" pitchFamily="18" charset="0"/>
              </a:endParaRPr>
            </a:p>
          </p:txBody>
        </p:sp>
        <p:cxnSp>
          <p:nvCxnSpPr>
            <p:cNvPr id="97" name="Google Shape;159;p21">
              <a:extLst>
                <a:ext uri="{FF2B5EF4-FFF2-40B4-BE49-F238E27FC236}">
                  <a16:creationId xmlns:a16="http://schemas.microsoft.com/office/drawing/2014/main" id="{ECA4DAF0-6A61-4DA0-B3A2-E6A6A1F82A22}"/>
                </a:ext>
              </a:extLst>
            </p:cNvPr>
            <p:cNvCxnSpPr>
              <a:cxnSpLocks/>
            </p:cNvCxnSpPr>
            <p:nvPr/>
          </p:nvCxnSpPr>
          <p:spPr>
            <a:xfrm>
              <a:off x="5918155" y="2836527"/>
              <a:ext cx="0" cy="497753"/>
            </a:xfrm>
            <a:prstGeom prst="straightConnector1">
              <a:avLst/>
            </a:prstGeom>
            <a:noFill/>
            <a:ln w="19050" cap="flat" cmpd="sng">
              <a:solidFill>
                <a:srgbClr val="0097A7"/>
              </a:solidFill>
              <a:prstDash val="solid"/>
              <a:round/>
              <a:headEnd type="none" w="med" len="med"/>
              <a:tailEnd type="triangle" w="med" len="med"/>
            </a:ln>
          </p:spPr>
        </p:cxnSp>
        <p:cxnSp>
          <p:nvCxnSpPr>
            <p:cNvPr id="98" name="Google Shape;159;p21">
              <a:extLst>
                <a:ext uri="{FF2B5EF4-FFF2-40B4-BE49-F238E27FC236}">
                  <a16:creationId xmlns:a16="http://schemas.microsoft.com/office/drawing/2014/main" id="{C85645B8-D6DF-4669-9FB4-41BD1EA8A7B9}"/>
                </a:ext>
              </a:extLst>
            </p:cNvPr>
            <p:cNvCxnSpPr>
              <a:cxnSpLocks/>
            </p:cNvCxnSpPr>
            <p:nvPr/>
          </p:nvCxnSpPr>
          <p:spPr>
            <a:xfrm flipV="1">
              <a:off x="7544436" y="2185488"/>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99" name="Rectangle 98">
                  <a:extLst>
                    <a:ext uri="{FF2B5EF4-FFF2-40B4-BE49-F238E27FC236}">
                      <a16:creationId xmlns:a16="http://schemas.microsoft.com/office/drawing/2014/main" id="{B6516318-97B1-4EEA-A1BD-3288410E4E8F}"/>
                    </a:ext>
                  </a:extLst>
                </p:cNvPr>
                <p:cNvSpPr/>
                <p:nvPr/>
              </p:nvSpPr>
              <p:spPr>
                <a:xfrm>
                  <a:off x="7216910" y="2782782"/>
                  <a:ext cx="764889" cy="276999"/>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𝑦𝑒𝑎𝑟</m:t>
                        </m:r>
                        <m:r>
                          <a:rPr lang="zh-CN" altLang="en-US" i="1">
                            <a:latin typeface="Cambria Math" panose="02040503050406030204" pitchFamily="18" charset="0"/>
                          </a:rPr>
                          <m:t> </m:t>
                        </m:r>
                        <m:r>
                          <a:rPr lang="en-US" altLang="zh-CN" i="1">
                            <a:latin typeface="Cambria Math" panose="02040503050406030204" pitchFamily="18" charset="0"/>
                          </a:rPr>
                          <m:t>𝑇</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20" name="Rectangle 19">
                  <a:extLst>
                    <a:ext uri="{FF2B5EF4-FFF2-40B4-BE49-F238E27FC236}">
                      <a16:creationId xmlns:a16="http://schemas.microsoft.com/office/drawing/2014/main" id="{A7CF68F8-96F4-9540-A0C1-090AD93A90CB}"/>
                    </a:ext>
                  </a:extLst>
                </p:cNvPr>
                <p:cNvSpPr>
                  <a:spLocks noRot="1" noChangeAspect="1" noMove="1" noResize="1" noEditPoints="1" noAdjustHandles="1" noChangeArrowheads="1" noChangeShapeType="1" noTextEdit="1"/>
                </p:cNvSpPr>
                <p:nvPr/>
              </p:nvSpPr>
              <p:spPr>
                <a:xfrm>
                  <a:off x="7216910" y="2782782"/>
                  <a:ext cx="764889" cy="276999"/>
                </a:xfrm>
                <a:prstGeom prst="rect">
                  <a:avLst/>
                </a:prstGeom>
                <a:blipFill>
                  <a:blip r:embed="rId4"/>
                  <a:stretch>
                    <a:fillRect b="-16667"/>
                  </a:stretch>
                </a:blipFill>
                <a:ln>
                  <a:noFill/>
                  <a:prstDash val="solid"/>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912CC42-9E94-45FF-BC27-B1A92F3F5B85}"/>
                  </a:ext>
                </a:extLst>
              </p:cNvPr>
              <p:cNvSpPr/>
              <p:nvPr/>
            </p:nvSpPr>
            <p:spPr>
              <a:xfrm>
                <a:off x="6951100" y="4420815"/>
                <a:ext cx="2134296" cy="307777"/>
              </a:xfrm>
              <a:prstGeom prst="rect">
                <a:avLst/>
              </a:prstGeom>
            </p:spPr>
            <p:txBody>
              <a:bodyPr wrap="square">
                <a:spAutoFit/>
              </a:bodyPr>
              <a:lstStyle/>
              <a:p>
                <a:pPr marL="211661">
                  <a:buSzPts val="1100"/>
                </a:pP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1</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100" name="Rectangle 99">
                <a:extLst>
                  <a:ext uri="{FF2B5EF4-FFF2-40B4-BE49-F238E27FC236}">
                    <a16:creationId xmlns:a16="http://schemas.microsoft.com/office/drawing/2014/main" id="{4912CC42-9E94-45FF-BC27-B1A92F3F5B85}"/>
                  </a:ext>
                </a:extLst>
              </p:cNvPr>
              <p:cNvSpPr>
                <a:spLocks noRot="1" noChangeAspect="1" noMove="1" noResize="1" noEditPoints="1" noAdjustHandles="1" noChangeArrowheads="1" noChangeShapeType="1" noTextEdit="1"/>
              </p:cNvSpPr>
              <p:nvPr/>
            </p:nvSpPr>
            <p:spPr>
              <a:xfrm>
                <a:off x="6951100" y="4420815"/>
                <a:ext cx="2134296" cy="307777"/>
              </a:xfrm>
              <a:prstGeom prst="rect">
                <a:avLst/>
              </a:prstGeom>
              <a:blipFill>
                <a:blip r:embed="rId5"/>
                <a:stretch>
                  <a:fillRect t="-4000" b="-20000"/>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58BFD74A-A524-41AF-BAFD-193F50673164}"/>
                  </a:ext>
                </a:extLst>
              </p:cNvPr>
              <p:cNvSpPr/>
              <p:nvPr/>
            </p:nvSpPr>
            <p:spPr>
              <a:xfrm>
                <a:off x="4871078" y="3547582"/>
                <a:ext cx="1945801" cy="307777"/>
              </a:xfrm>
              <a:prstGeom prst="rect">
                <a:avLst/>
              </a:prstGeom>
            </p:spPr>
            <p:txBody>
              <a:bodyPr wrap="square">
                <a:spAutoFit/>
              </a:bodyPr>
              <a:lstStyle/>
              <a:p>
                <a:pPr marL="211661">
                  <a:buSzPts val="1100"/>
                </a:pPr>
                <a:r>
                  <a:rPr lang="en-US" sz="1400" dirty="0">
                    <a:latin typeface="Baskerville" panose="02020502070401020303" pitchFamily="18" charset="0"/>
                    <a:ea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Effective</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Rent</a:t>
                </a:r>
                <a:r>
                  <a:rPr lang="zh-CN" altLang="en-US" sz="1400" dirty="0">
                    <a:latin typeface="Baskerville" panose="02020502070401020303" pitchFamily="18" charset="0"/>
                  </a:rPr>
                  <a:t> </a:t>
                </a:r>
                <a14:m>
                  <m:oMath xmlns:m="http://schemas.openxmlformats.org/officeDocument/2006/math">
                    <m:r>
                      <a:rPr lang="en-US" altLang="zh-CN" sz="1400" i="1">
                        <a:latin typeface="Cambria Math" panose="02040503050406030204" pitchFamily="18" charset="0"/>
                      </a:rPr>
                      <m:t>𝑅</m:t>
                    </m:r>
                  </m:oMath>
                </a14:m>
                <a:endParaRPr lang="en-US" sz="1400" dirty="0">
                  <a:latin typeface="Baskerville" panose="02020502070401020303" pitchFamily="18" charset="0"/>
                  <a:ea typeface="Baskerville" panose="02020502070401020303" pitchFamily="18" charset="0"/>
                </a:endParaRPr>
              </a:p>
            </p:txBody>
          </p:sp>
        </mc:Choice>
        <mc:Fallback xmlns="">
          <p:sp>
            <p:nvSpPr>
              <p:cNvPr id="101" name="Rectangle 100">
                <a:extLst>
                  <a:ext uri="{FF2B5EF4-FFF2-40B4-BE49-F238E27FC236}">
                    <a16:creationId xmlns:a16="http://schemas.microsoft.com/office/drawing/2014/main" id="{58BFD74A-A524-41AF-BAFD-193F50673164}"/>
                  </a:ext>
                </a:extLst>
              </p:cNvPr>
              <p:cNvSpPr>
                <a:spLocks noRot="1" noChangeAspect="1" noMove="1" noResize="1" noEditPoints="1" noAdjustHandles="1" noChangeArrowheads="1" noChangeShapeType="1" noTextEdit="1"/>
              </p:cNvSpPr>
              <p:nvPr/>
            </p:nvSpPr>
            <p:spPr>
              <a:xfrm>
                <a:off x="4871078" y="3547582"/>
                <a:ext cx="1945801" cy="307777"/>
              </a:xfrm>
              <a:prstGeom prst="rect">
                <a:avLst/>
              </a:prstGeom>
              <a:blipFill>
                <a:blip r:embed="rId6"/>
                <a:stretch>
                  <a:fillRect t="-4000" b="-20000"/>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02" name="Rectangle 101">
                <a:extLst>
                  <a:ext uri="{FF2B5EF4-FFF2-40B4-BE49-F238E27FC236}">
                    <a16:creationId xmlns:a16="http://schemas.microsoft.com/office/drawing/2014/main" id="{A909A012-53FC-4231-915D-3336BC1169E8}"/>
                  </a:ext>
                </a:extLst>
              </p:cNvPr>
              <p:cNvSpPr/>
              <p:nvPr/>
            </p:nvSpPr>
            <p:spPr>
              <a:xfrm>
                <a:off x="8988104" y="3560390"/>
                <a:ext cx="2134296" cy="307777"/>
              </a:xfrm>
              <a:prstGeom prst="rect">
                <a:avLst/>
              </a:prstGeom>
            </p:spPr>
            <p:txBody>
              <a:bodyPr wrap="square">
                <a:spAutoFit/>
              </a:bodyPr>
              <a:lstStyle/>
              <a:p>
                <a:pPr marL="211661">
                  <a:buSzPts val="1100"/>
                </a:pPr>
                <a:r>
                  <a:rPr lang="en-US" altLang="zh-CN" sz="1400" dirty="0">
                    <a:latin typeface="Baskerville" panose="02020502070401020303" pitchFamily="18" charset="0"/>
                    <a:ea typeface="Baskerville" panose="02020502070401020303" pitchFamily="18" charset="0"/>
                  </a:rPr>
                  <a:t>Resale</a:t>
                </a:r>
                <a:r>
                  <a:rPr lang="zh-CN" altLang="en-US" sz="1400" dirty="0">
                    <a:latin typeface="Baskerville" panose="02020502070401020303" pitchFamily="18" charset="0"/>
                  </a:rPr>
                  <a:t> </a:t>
                </a:r>
                <a14:m>
                  <m:oMath xmlns:m="http://schemas.openxmlformats.org/officeDocument/2006/math">
                    <m:r>
                      <a:rPr lang="en-US" altLang="zh-CN" sz="1400" i="1">
                        <a:latin typeface="Cambria Math" panose="02040503050406030204" pitchFamily="18" charset="0"/>
                      </a:rPr>
                      <m:t>𝑉</m:t>
                    </m:r>
                    <m:r>
                      <a:rPr lang="en-US" altLang="zh-CN" sz="1400" i="1">
                        <a:latin typeface="Cambria Math" panose="02040503050406030204" pitchFamily="18" charset="0"/>
                      </a:rPr>
                      <m:t>′</m:t>
                    </m:r>
                  </m:oMath>
                </a14:m>
                <a:endParaRPr lang="en-US" sz="1400" dirty="0">
                  <a:latin typeface="Baskerville" panose="02020502070401020303" pitchFamily="18" charset="0"/>
                  <a:ea typeface="Baskerville" panose="02020502070401020303" pitchFamily="18" charset="0"/>
                </a:endParaRPr>
              </a:p>
            </p:txBody>
          </p:sp>
        </mc:Choice>
        <mc:Fallback xmlns="">
          <p:sp>
            <p:nvSpPr>
              <p:cNvPr id="102" name="Rectangle 101">
                <a:extLst>
                  <a:ext uri="{FF2B5EF4-FFF2-40B4-BE49-F238E27FC236}">
                    <a16:creationId xmlns:a16="http://schemas.microsoft.com/office/drawing/2014/main" id="{A909A012-53FC-4231-915D-3336BC1169E8}"/>
                  </a:ext>
                </a:extLst>
              </p:cNvPr>
              <p:cNvSpPr>
                <a:spLocks noRot="1" noChangeAspect="1" noMove="1" noResize="1" noEditPoints="1" noAdjustHandles="1" noChangeArrowheads="1" noChangeShapeType="1" noTextEdit="1"/>
              </p:cNvSpPr>
              <p:nvPr/>
            </p:nvSpPr>
            <p:spPr>
              <a:xfrm>
                <a:off x="8988104" y="3560390"/>
                <a:ext cx="2134296" cy="307777"/>
              </a:xfrm>
              <a:prstGeom prst="rect">
                <a:avLst/>
              </a:prstGeom>
              <a:blipFill>
                <a:blip r:embed="rId7"/>
                <a:stretch>
                  <a:fillRect t="-4000" b="-20000"/>
                </a:stretch>
              </a:blipFill>
            </p:spPr>
            <p:txBody>
              <a:bodyPr/>
              <a:lstStyle/>
              <a:p>
                <a:r>
                  <a:rPr lang="en-CN">
                    <a:noFill/>
                  </a:rPr>
                  <a:t> </a:t>
                </a:r>
              </a:p>
            </p:txBody>
          </p:sp>
        </mc:Fallback>
      </mc:AlternateContent>
      <p:sp>
        <p:nvSpPr>
          <p:cNvPr id="105" name="Google Shape;143;p21">
            <a:extLst>
              <a:ext uri="{FF2B5EF4-FFF2-40B4-BE49-F238E27FC236}">
                <a16:creationId xmlns:a16="http://schemas.microsoft.com/office/drawing/2014/main" id="{196D7A52-0255-4A8B-A9F6-30E0FBC27985}"/>
              </a:ext>
            </a:extLst>
          </p:cNvPr>
          <p:cNvSpPr txBox="1"/>
          <p:nvPr/>
        </p:nvSpPr>
        <p:spPr>
          <a:xfrm>
            <a:off x="6429643" y="1311787"/>
            <a:ext cx="2948833" cy="452749"/>
          </a:xfrm>
          <a:prstGeom prst="rect">
            <a:avLst/>
          </a:prstGeom>
          <a:noFill/>
          <a:ln>
            <a:noFill/>
            <a:prstDash val="solid"/>
          </a:ln>
        </p:spPr>
        <p:txBody>
          <a:bodyPr spcFirstLastPara="1" wrap="square" lIns="121900" tIns="121900" rIns="121900" bIns="121900" anchor="t" anchorCtr="0">
            <a:noAutofit/>
          </a:bodyPr>
          <a:lstStyle/>
          <a:p>
            <a:pPr algn="ctr"/>
            <a:endParaRPr dirty="0">
              <a:latin typeface="Baskerville" panose="02020502070401020303" pitchFamily="18" charset="0"/>
              <a:ea typeface="Baskerville" panose="02020502070401020303" pitchFamily="18" charset="0"/>
            </a:endParaRPr>
          </a:p>
        </p:txBody>
      </p:sp>
      <p:cxnSp>
        <p:nvCxnSpPr>
          <p:cNvPr id="106" name="Google Shape;159;p21">
            <a:extLst>
              <a:ext uri="{FF2B5EF4-FFF2-40B4-BE49-F238E27FC236}">
                <a16:creationId xmlns:a16="http://schemas.microsoft.com/office/drawing/2014/main" id="{C95C38E2-C55F-4CF7-8932-B81A4FB60003}"/>
              </a:ext>
            </a:extLst>
          </p:cNvPr>
          <p:cNvCxnSpPr>
            <a:cxnSpLocks/>
          </p:cNvCxnSpPr>
          <p:nvPr/>
        </p:nvCxnSpPr>
        <p:spPr>
          <a:xfrm flipV="1">
            <a:off x="4602722" y="4301141"/>
            <a:ext cx="0" cy="994342"/>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107" name="Rectangle 106">
                <a:extLst>
                  <a:ext uri="{FF2B5EF4-FFF2-40B4-BE49-F238E27FC236}">
                    <a16:creationId xmlns:a16="http://schemas.microsoft.com/office/drawing/2014/main" id="{B567BA0E-0EBF-4C5A-825F-94C1F34D7FEE}"/>
                  </a:ext>
                </a:extLst>
              </p:cNvPr>
              <p:cNvSpPr/>
              <p:nvPr/>
            </p:nvSpPr>
            <p:spPr>
              <a:xfrm>
                <a:off x="2951741" y="4728618"/>
                <a:ext cx="1755345" cy="584775"/>
              </a:xfrm>
              <a:prstGeom prst="rect">
                <a:avLst/>
              </a:prstGeom>
            </p:spPr>
            <p:txBody>
              <a:bodyPr wrap="square">
                <a:spAutoFit/>
              </a:bodyPr>
              <a:lstStyle/>
              <a:p>
                <a:pPr marL="211661">
                  <a:buSzPts val="1100"/>
                </a:pPr>
                <a:r>
                  <a:rPr lang="en-US" sz="1600" dirty="0">
                    <a:latin typeface="Baskerville" panose="02020502070401020303" pitchFamily="18" charset="0"/>
                    <a:ea typeface="Baskerville" panose="02020502070401020303" pitchFamily="18" charset="0"/>
                  </a:rPr>
                  <a:t>Upfront Investment </a:t>
                </a:r>
                <a14:m>
                  <m:oMath xmlns:m="http://schemas.openxmlformats.org/officeDocument/2006/math">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107" name="Rectangle 106">
                <a:extLst>
                  <a:ext uri="{FF2B5EF4-FFF2-40B4-BE49-F238E27FC236}">
                    <a16:creationId xmlns:a16="http://schemas.microsoft.com/office/drawing/2014/main" id="{B567BA0E-0EBF-4C5A-825F-94C1F34D7FEE}"/>
                  </a:ext>
                </a:extLst>
              </p:cNvPr>
              <p:cNvSpPr>
                <a:spLocks noRot="1" noChangeAspect="1" noMove="1" noResize="1" noEditPoints="1" noAdjustHandles="1" noChangeArrowheads="1" noChangeShapeType="1" noTextEdit="1"/>
              </p:cNvSpPr>
              <p:nvPr/>
            </p:nvSpPr>
            <p:spPr>
              <a:xfrm>
                <a:off x="2951741" y="4728618"/>
                <a:ext cx="1755345" cy="584775"/>
              </a:xfrm>
              <a:prstGeom prst="rect">
                <a:avLst/>
              </a:prstGeom>
              <a:blipFill>
                <a:blip r:embed="rId8"/>
                <a:stretch>
                  <a:fillRect t="-2128" b="-10638"/>
                </a:stretch>
              </a:blipFill>
            </p:spPr>
            <p:txBody>
              <a:bodyPr/>
              <a:lstStyle/>
              <a:p>
                <a:r>
                  <a:rPr lang="en-CN">
                    <a:noFill/>
                  </a:rPr>
                  <a:t> </a:t>
                </a:r>
              </a:p>
            </p:txBody>
          </p:sp>
        </mc:Fallback>
      </mc:AlternateContent>
      <p:cxnSp>
        <p:nvCxnSpPr>
          <p:cNvPr id="108" name="Straight Arrow Connector 107">
            <a:extLst>
              <a:ext uri="{FF2B5EF4-FFF2-40B4-BE49-F238E27FC236}">
                <a16:creationId xmlns:a16="http://schemas.microsoft.com/office/drawing/2014/main" id="{DAD4C3E5-92A2-48F2-94A8-033D65D5C219}"/>
              </a:ext>
            </a:extLst>
          </p:cNvPr>
          <p:cNvCxnSpPr>
            <a:cxnSpLocks/>
          </p:cNvCxnSpPr>
          <p:nvPr/>
        </p:nvCxnSpPr>
        <p:spPr>
          <a:xfrm flipH="1">
            <a:off x="5117836" y="5915768"/>
            <a:ext cx="5087230" cy="15331"/>
          </a:xfrm>
          <a:prstGeom prst="straightConnector1">
            <a:avLst/>
          </a:prstGeom>
          <a:ln w="19050">
            <a:solidFill>
              <a:schemeClr val="bg1">
                <a:lumMod val="65000"/>
              </a:schemeClr>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109" name="TextBox 108">
            <a:extLst>
              <a:ext uri="{FF2B5EF4-FFF2-40B4-BE49-F238E27FC236}">
                <a16:creationId xmlns:a16="http://schemas.microsoft.com/office/drawing/2014/main" id="{2FD8D692-2890-4CA5-BFCD-3E2CDFF1128A}"/>
              </a:ext>
            </a:extLst>
          </p:cNvPr>
          <p:cNvSpPr txBox="1"/>
          <p:nvPr/>
        </p:nvSpPr>
        <p:spPr>
          <a:xfrm>
            <a:off x="6147767" y="5975744"/>
            <a:ext cx="2393669" cy="307777"/>
          </a:xfrm>
          <a:prstGeom prst="rect">
            <a:avLst/>
          </a:prstGeom>
          <a:noFill/>
        </p:spPr>
        <p:txBody>
          <a:bodyPr wrap="none" rtlCol="0">
            <a:spAutoFit/>
          </a:bodyPr>
          <a:lstStyle/>
          <a:p>
            <a:r>
              <a:rPr lang="en-US" altLang="zh-CN" sz="1400" dirty="0">
                <a:latin typeface="Baskerville" panose="02020502070401020303"/>
              </a:rPr>
              <a:t>Discount rate </a:t>
            </a:r>
            <a:r>
              <a:rPr lang="en-US" altLang="zh-CN" sz="1400" dirty="0" err="1">
                <a:latin typeface="Baskerville" panose="02020502070401020303"/>
              </a:rPr>
              <a:t>i</a:t>
            </a:r>
            <a:r>
              <a:rPr lang="en-US" altLang="zh-CN" sz="1400" dirty="0">
                <a:latin typeface="Baskerville" panose="02020502070401020303"/>
              </a:rPr>
              <a:t> (cost</a:t>
            </a:r>
            <a:r>
              <a:rPr lang="zh-CN" altLang="en-US" sz="1400" dirty="0">
                <a:latin typeface="Baskerville" panose="02020502070401020303"/>
              </a:rPr>
              <a:t> </a:t>
            </a:r>
            <a:r>
              <a:rPr lang="en-US" altLang="zh-CN" sz="1400" dirty="0">
                <a:latin typeface="Baskerville" panose="02020502070401020303"/>
              </a:rPr>
              <a:t>of</a:t>
            </a:r>
            <a:r>
              <a:rPr lang="zh-CN" altLang="en-US" sz="1400" dirty="0">
                <a:latin typeface="Baskerville" panose="02020502070401020303"/>
              </a:rPr>
              <a:t> </a:t>
            </a:r>
            <a:r>
              <a:rPr lang="en-US" altLang="zh-CN" sz="1400" dirty="0">
                <a:latin typeface="Baskerville" panose="02020502070401020303"/>
              </a:rPr>
              <a:t>capital)</a:t>
            </a:r>
            <a:endParaRPr lang="zh-CN" altLang="en-US" sz="1400" dirty="0">
              <a:latin typeface="Baskerville" panose="02020502070401020303"/>
            </a:endParaRPr>
          </a:p>
        </p:txBody>
      </p:sp>
      <p:graphicFrame>
        <p:nvGraphicFramePr>
          <p:cNvPr id="111" name="Object 15">
            <a:extLst>
              <a:ext uri="{FF2B5EF4-FFF2-40B4-BE49-F238E27FC236}">
                <a16:creationId xmlns:a16="http://schemas.microsoft.com/office/drawing/2014/main" id="{2A35C872-6170-4887-A1DF-7B62C8A4F61C}"/>
              </a:ext>
            </a:extLst>
          </p:cNvPr>
          <p:cNvGraphicFramePr>
            <a:graphicFrameLocks noChangeAspect="1"/>
          </p:cNvGraphicFramePr>
          <p:nvPr/>
        </p:nvGraphicFramePr>
        <p:xfrm>
          <a:off x="2794231" y="1929522"/>
          <a:ext cx="9917578" cy="1216751"/>
        </p:xfrm>
        <a:graphic>
          <a:graphicData uri="http://schemas.openxmlformats.org/presentationml/2006/ole">
            <mc:AlternateContent xmlns:mc="http://schemas.openxmlformats.org/markup-compatibility/2006">
              <mc:Choice xmlns:v="urn:schemas-microsoft-com:vml" Requires="v">
                <p:oleObj spid="_x0000_s3120" name="Document" r:id="rId9" imgW="9105900" imgH="1117600" progId="Word.Document.8">
                  <p:embed/>
                </p:oleObj>
              </mc:Choice>
              <mc:Fallback>
                <p:oleObj name="Document" r:id="rId9" imgW="9105900" imgH="1117600" progId="Word.Document.8">
                  <p:embed/>
                  <p:pic>
                    <p:nvPicPr>
                      <p:cNvPr id="111" name="Object 15">
                        <a:extLst>
                          <a:ext uri="{FF2B5EF4-FFF2-40B4-BE49-F238E27FC236}">
                            <a16:creationId xmlns:a16="http://schemas.microsoft.com/office/drawing/2014/main" id="{2A35C872-6170-4887-A1DF-7B62C8A4F61C}"/>
                          </a:ext>
                        </a:extLst>
                      </p:cNvPr>
                      <p:cNvPicPr>
                        <a:picLocks noChangeAspect="1" noChangeArrowheads="1"/>
                      </p:cNvPicPr>
                      <p:nvPr/>
                    </p:nvPicPr>
                    <p:blipFill>
                      <a:blip r:embed="rId10"/>
                      <a:srcRect/>
                      <a:stretch>
                        <a:fillRect/>
                      </a:stretch>
                    </p:blipFill>
                    <p:spPr bwMode="auto">
                      <a:xfrm>
                        <a:off x="2794231" y="1929522"/>
                        <a:ext cx="9917578" cy="1216751"/>
                      </a:xfrm>
                      <a:prstGeom prst="rect">
                        <a:avLst/>
                      </a:prstGeom>
                      <a:noFill/>
                      <a:ln>
                        <a:noFill/>
                      </a:ln>
                    </p:spPr>
                  </p:pic>
                </p:oleObj>
              </mc:Fallback>
            </mc:AlternateContent>
          </a:graphicData>
        </a:graphic>
      </p:graphicFrame>
      <p:sp>
        <p:nvSpPr>
          <p:cNvPr id="112" name="TextBox 111">
            <a:extLst>
              <a:ext uri="{FF2B5EF4-FFF2-40B4-BE49-F238E27FC236}">
                <a16:creationId xmlns:a16="http://schemas.microsoft.com/office/drawing/2014/main" id="{CBF68B9F-B3A7-4CD9-82B8-E3E0C8B6C64C}"/>
              </a:ext>
            </a:extLst>
          </p:cNvPr>
          <p:cNvSpPr txBox="1"/>
          <p:nvPr/>
        </p:nvSpPr>
        <p:spPr>
          <a:xfrm>
            <a:off x="3559267" y="2042649"/>
            <a:ext cx="1213794" cy="461665"/>
          </a:xfrm>
          <a:prstGeom prst="rect">
            <a:avLst/>
          </a:prstGeom>
          <a:noFill/>
        </p:spPr>
        <p:txBody>
          <a:bodyPr wrap="none" rtlCol="0">
            <a:spAutoFit/>
          </a:bodyPr>
          <a:lstStyle/>
          <a:p>
            <a:r>
              <a:rPr lang="en-US" altLang="zh-CN" sz="2400" dirty="0">
                <a:latin typeface="Baskerville" panose="02020502070401020303"/>
              </a:rPr>
              <a:t>Owners’</a:t>
            </a:r>
            <a:endParaRPr lang="zh-CN" altLang="en-US" sz="2400" dirty="0">
              <a:latin typeface="Baskerville" panose="02020502070401020303"/>
            </a:endParaRPr>
          </a:p>
        </p:txBody>
      </p:sp>
      <p:sp>
        <p:nvSpPr>
          <p:cNvPr id="116" name="Google Shape;143;p21">
            <a:extLst>
              <a:ext uri="{FF2B5EF4-FFF2-40B4-BE49-F238E27FC236}">
                <a16:creationId xmlns:a16="http://schemas.microsoft.com/office/drawing/2014/main" id="{41838223-F0D7-473A-AE0C-7DA095AC4B9E}"/>
              </a:ext>
            </a:extLst>
          </p:cNvPr>
          <p:cNvSpPr txBox="1"/>
          <p:nvPr/>
        </p:nvSpPr>
        <p:spPr>
          <a:xfrm>
            <a:off x="1080326" y="3858359"/>
            <a:ext cx="2948833" cy="452749"/>
          </a:xfrm>
          <a:prstGeom prst="rect">
            <a:avLst/>
          </a:prstGeom>
          <a:noFill/>
          <a:ln>
            <a:noFill/>
            <a:prstDash val="solid"/>
          </a:ln>
        </p:spPr>
        <p:txBody>
          <a:bodyPr spcFirstLastPara="1" wrap="square" lIns="121900" tIns="121900" rIns="121900" bIns="121900" anchor="t" anchorCtr="0">
            <a:noAutofit/>
          </a:bodyPr>
          <a:lstStyle/>
          <a:p>
            <a:pPr algn="ctr"/>
            <a:r>
              <a:rPr lang="en" dirty="0">
                <a:latin typeface="Baskerville" panose="02020502070401020303" pitchFamily="18" charset="0"/>
                <a:ea typeface="Baskerville" panose="02020502070401020303" pitchFamily="18" charset="0"/>
              </a:rPr>
              <a:t>Design/Construction</a:t>
            </a:r>
            <a:endParaRPr dirty="0">
              <a:latin typeface="Baskerville" panose="02020502070401020303" pitchFamily="18" charset="0"/>
              <a:ea typeface="Baskerville" panose="02020502070401020303" pitchFamily="18" charset="0"/>
            </a:endParaRPr>
          </a:p>
        </p:txBody>
      </p:sp>
      <p:sp>
        <p:nvSpPr>
          <p:cNvPr id="118" name="Google Shape;143;p21">
            <a:extLst>
              <a:ext uri="{FF2B5EF4-FFF2-40B4-BE49-F238E27FC236}">
                <a16:creationId xmlns:a16="http://schemas.microsoft.com/office/drawing/2014/main" id="{9CAEAB8F-18C1-4818-9D03-F52D47F4C7ED}"/>
              </a:ext>
            </a:extLst>
          </p:cNvPr>
          <p:cNvSpPr txBox="1"/>
          <p:nvPr/>
        </p:nvSpPr>
        <p:spPr>
          <a:xfrm>
            <a:off x="6199030" y="5214061"/>
            <a:ext cx="2571772" cy="946349"/>
          </a:xfrm>
          <a:prstGeom prst="rect">
            <a:avLst/>
          </a:prstGeom>
          <a:noFill/>
          <a:ln>
            <a:noFill/>
            <a:prstDash val="solid"/>
          </a:ln>
        </p:spPr>
        <p:txBody>
          <a:bodyPr spcFirstLastPara="1" wrap="square" lIns="121900" tIns="121900" rIns="121900" bIns="121900" anchor="t" anchorCtr="0">
            <a:noAutofit/>
          </a:bodyPr>
          <a:lstStyle/>
          <a:p>
            <a:pPr algn="ctr"/>
            <a:r>
              <a:rPr lang="en-US" altLang="zh-CN" sz="1600" dirty="0">
                <a:solidFill>
                  <a:schemeClr val="accent2"/>
                </a:solidFill>
                <a:latin typeface="Baskerville" panose="02020502070401020303" pitchFamily="18" charset="0"/>
                <a:ea typeface="Baskerville" panose="02020502070401020303" pitchFamily="18" charset="0"/>
              </a:rPr>
              <a:t>Penalty</a:t>
            </a:r>
            <a:endParaRPr lang="en" altLang="zh-CN" sz="1600" dirty="0">
              <a:solidFill>
                <a:schemeClr val="accent2"/>
              </a:solidFill>
              <a:latin typeface="Baskerville" panose="02020502070401020303" pitchFamily="18" charset="0"/>
              <a:ea typeface="Baskerville" panose="02020502070401020303" pitchFamily="18" charset="0"/>
            </a:endParaRPr>
          </a:p>
        </p:txBody>
      </p:sp>
      <p:cxnSp>
        <p:nvCxnSpPr>
          <p:cNvPr id="119" name="Straight Connector 118">
            <a:extLst>
              <a:ext uri="{FF2B5EF4-FFF2-40B4-BE49-F238E27FC236}">
                <a16:creationId xmlns:a16="http://schemas.microsoft.com/office/drawing/2014/main" id="{6C0312FB-29E3-4554-937D-52EB2D667339}"/>
              </a:ext>
            </a:extLst>
          </p:cNvPr>
          <p:cNvCxnSpPr>
            <a:cxnSpLocks/>
          </p:cNvCxnSpPr>
          <p:nvPr/>
        </p:nvCxnSpPr>
        <p:spPr>
          <a:xfrm>
            <a:off x="6992396" y="5057601"/>
            <a:ext cx="0" cy="731377"/>
          </a:xfrm>
          <a:prstGeom prst="line">
            <a:avLst/>
          </a:prstGeom>
          <a:ln w="88900">
            <a:solidFill>
              <a:srgbClr val="FF00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120" name="Tekstvak 1">
            <a:extLst>
              <a:ext uri="{FF2B5EF4-FFF2-40B4-BE49-F238E27FC236}">
                <a16:creationId xmlns:a16="http://schemas.microsoft.com/office/drawing/2014/main" id="{314CD76F-B8FD-4C1B-9BBF-6434489CC486}"/>
              </a:ext>
            </a:extLst>
          </p:cNvPr>
          <p:cNvSpPr txBox="1">
            <a:spLocks noChangeArrowheads="1"/>
          </p:cNvSpPr>
          <p:nvPr/>
        </p:nvSpPr>
        <p:spPr bwMode="auto">
          <a:xfrm>
            <a:off x="5383402" y="1279662"/>
            <a:ext cx="6202363" cy="3693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12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SzPct val="65000"/>
              <a:buFont typeface="Wingdings" panose="05000000000000000000" pitchFamily="2" charset="2"/>
              <a:buChar char="q"/>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SzPct val="65000"/>
              <a:buFont typeface="Wingdings" panose="05000000000000000000" pitchFamily="2" charset="2"/>
              <a:buChar char="q"/>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SzPct val="65000"/>
              <a:buFont typeface="Wingdings" panose="05000000000000000000" pitchFamily="2" charset="2"/>
              <a:buChar char="q"/>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SzTx/>
              <a:buFontTx/>
              <a:buNone/>
            </a:pPr>
            <a:r>
              <a:rPr lang="en-US" altLang="nl-NL" sz="1800" dirty="0">
                <a:latin typeface="Baskerville" panose="02020502070401020303"/>
              </a:rPr>
              <a:t>CF: Rental income   -  Operating costs (e.g. energy) - </a:t>
            </a:r>
            <a:r>
              <a:rPr lang="en-US" altLang="zh-CN" sz="1800" b="1" dirty="0">
                <a:solidFill>
                  <a:schemeClr val="accent2"/>
                </a:solidFill>
                <a:latin typeface="Baskerville" panose="02020502070401020303"/>
              </a:rPr>
              <a:t>Penalty</a:t>
            </a:r>
            <a:r>
              <a:rPr lang="en-US" altLang="nl-NL" sz="1800" dirty="0">
                <a:latin typeface="Baskerville" panose="02020502070401020303"/>
              </a:rPr>
              <a:t> </a:t>
            </a:r>
          </a:p>
        </p:txBody>
      </p:sp>
      <p:cxnSp>
        <p:nvCxnSpPr>
          <p:cNvPr id="121" name="Rechte verbindingslijn met pijl 5">
            <a:extLst>
              <a:ext uri="{FF2B5EF4-FFF2-40B4-BE49-F238E27FC236}">
                <a16:creationId xmlns:a16="http://schemas.microsoft.com/office/drawing/2014/main" id="{40EA98A3-E7B2-4BD4-ADCE-2348F703EAD8}"/>
              </a:ext>
            </a:extLst>
          </p:cNvPr>
          <p:cNvCxnSpPr>
            <a:cxnSpLocks noChangeShapeType="1"/>
          </p:cNvCxnSpPr>
          <p:nvPr/>
        </p:nvCxnSpPr>
        <p:spPr bwMode="auto">
          <a:xfrm>
            <a:off x="7326268" y="1620812"/>
            <a:ext cx="115887" cy="37685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2" name="Rechte verbindingslijn met pijl 9">
            <a:extLst>
              <a:ext uri="{FF2B5EF4-FFF2-40B4-BE49-F238E27FC236}">
                <a16:creationId xmlns:a16="http://schemas.microsoft.com/office/drawing/2014/main" id="{D1F1BAF9-DCCA-44C8-B126-A4D246BEAA07}"/>
              </a:ext>
            </a:extLst>
          </p:cNvPr>
          <p:cNvCxnSpPr>
            <a:cxnSpLocks noChangeShapeType="1"/>
          </p:cNvCxnSpPr>
          <p:nvPr/>
        </p:nvCxnSpPr>
        <p:spPr bwMode="auto">
          <a:xfrm>
            <a:off x="7604080" y="1620812"/>
            <a:ext cx="836329" cy="3098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 name="Rechte verbindingslijn met pijl 11">
            <a:extLst>
              <a:ext uri="{FF2B5EF4-FFF2-40B4-BE49-F238E27FC236}">
                <a16:creationId xmlns:a16="http://schemas.microsoft.com/office/drawing/2014/main" id="{31CEF63D-664C-4A46-BA6B-DD1F9ED0E1A2}"/>
              </a:ext>
            </a:extLst>
          </p:cNvPr>
          <p:cNvCxnSpPr>
            <a:cxnSpLocks noChangeShapeType="1"/>
          </p:cNvCxnSpPr>
          <p:nvPr/>
        </p:nvCxnSpPr>
        <p:spPr bwMode="auto">
          <a:xfrm flipH="1">
            <a:off x="6562783" y="1620812"/>
            <a:ext cx="569812" cy="350118"/>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24" name="Rectangle 123">
            <a:extLst>
              <a:ext uri="{FF2B5EF4-FFF2-40B4-BE49-F238E27FC236}">
                <a16:creationId xmlns:a16="http://schemas.microsoft.com/office/drawing/2014/main" id="{F97C82C2-93C8-4445-9FB5-D324989DCE5D}"/>
              </a:ext>
            </a:extLst>
          </p:cNvPr>
          <p:cNvSpPr/>
          <p:nvPr/>
        </p:nvSpPr>
        <p:spPr>
          <a:xfrm>
            <a:off x="374171" y="1346138"/>
            <a:ext cx="3695057" cy="1292662"/>
          </a:xfrm>
          <a:prstGeom prst="rect">
            <a:avLst/>
          </a:prstGeom>
        </p:spPr>
        <p:txBody>
          <a:bodyPr wrap="square" anchor="ctr">
            <a:spAutoFit/>
          </a:bodyPr>
          <a:lstStyle/>
          <a:p>
            <a:r>
              <a:rPr lang="en-US" sz="2000" dirty="0">
                <a:solidFill>
                  <a:srgbClr val="980000"/>
                </a:solidFill>
                <a:latin typeface="Baskerville"/>
              </a:rPr>
              <a:t>Would the extra penalty make costly green retrofit having benefits outweigh costs?  </a:t>
            </a:r>
          </a:p>
          <a:p>
            <a:pPr marL="342900" indent="-342900">
              <a:buFont typeface="Arial" panose="020B0604020202020204" pitchFamily="34" charset="0"/>
              <a:buChar char="•"/>
            </a:pPr>
            <a:endParaRPr lang="en-US" dirty="0">
              <a:latin typeface="Baskerville"/>
            </a:endParaRPr>
          </a:p>
        </p:txBody>
      </p:sp>
      <p:sp>
        <p:nvSpPr>
          <p:cNvPr id="2" name="TextBox 1">
            <a:extLst>
              <a:ext uri="{FF2B5EF4-FFF2-40B4-BE49-F238E27FC236}">
                <a16:creationId xmlns:a16="http://schemas.microsoft.com/office/drawing/2014/main" id="{4959BA58-0701-8B3E-DF99-7803958C3B20}"/>
              </a:ext>
            </a:extLst>
          </p:cNvPr>
          <p:cNvSpPr txBox="1"/>
          <p:nvPr/>
        </p:nvSpPr>
        <p:spPr>
          <a:xfrm>
            <a:off x="449105" y="178981"/>
            <a:ext cx="5012911" cy="748988"/>
          </a:xfrm>
          <a:prstGeom prst="rect">
            <a:avLst/>
          </a:prstGeom>
          <a:noFill/>
        </p:spPr>
        <p:txBody>
          <a:bodyPr wrap="none" rtlCol="0">
            <a:spAutoFit/>
          </a:bodyPr>
          <a:lstStyle/>
          <a:p>
            <a:r>
              <a:rPr lang="en-US" altLang="en-US" sz="4267" dirty="0">
                <a:solidFill>
                  <a:srgbClr val="1B4453"/>
                </a:solidFill>
                <a:latin typeface="Eurostile" panose="020B0504020202050204" pitchFamily="34" charset="77"/>
                <a:ea typeface="+mj-ea"/>
                <a:cs typeface="+mj-cs"/>
              </a:rPr>
              <a:t>BERDO 2.0</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in</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Boston</a:t>
            </a:r>
            <a:endParaRPr lang="zh-CN" altLang="en-US" sz="4267" dirty="0">
              <a:solidFill>
                <a:srgbClr val="1B4453"/>
              </a:solidFill>
              <a:latin typeface="Eurostile" panose="020B0504020202050204" pitchFamily="34" charset="77"/>
              <a:ea typeface="+mj-ea"/>
              <a:cs typeface="+mj-cs"/>
            </a:endParaRPr>
          </a:p>
        </p:txBody>
      </p:sp>
    </p:spTree>
    <p:extLst>
      <p:ext uri="{BB962C8B-B14F-4D97-AF65-F5344CB8AC3E}">
        <p14:creationId xmlns:p14="http://schemas.microsoft.com/office/powerpoint/2010/main" val="285326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27">
            <a:extLst>
              <a:ext uri="{FF2B5EF4-FFF2-40B4-BE49-F238E27FC236}">
                <a16:creationId xmlns:a16="http://schemas.microsoft.com/office/drawing/2014/main" id="{D20434B1-FA94-9E4C-86F7-2FBEE32AD236}"/>
              </a:ext>
            </a:extLst>
          </p:cNvPr>
          <p:cNvSpPr txBox="1">
            <a:spLocks/>
          </p:cNvSpPr>
          <p:nvPr/>
        </p:nvSpPr>
        <p:spPr>
          <a:xfrm>
            <a:off x="244928" y="241300"/>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solidFill>
                <a:srgbClr val="1B4453"/>
              </a:solidFill>
              <a:latin typeface="Eurostile" panose="020B0504020202050204" pitchFamily="34" charset="77"/>
            </a:endParaRPr>
          </a:p>
        </p:txBody>
      </p:sp>
      <p:sp>
        <p:nvSpPr>
          <p:cNvPr id="6" name="Google Shape;208;p27">
            <a:extLst>
              <a:ext uri="{FF2B5EF4-FFF2-40B4-BE49-F238E27FC236}">
                <a16:creationId xmlns:a16="http://schemas.microsoft.com/office/drawing/2014/main" id="{F42EE7CA-3A73-B44D-BD0E-A06A73817EF3}"/>
              </a:ext>
            </a:extLst>
          </p:cNvPr>
          <p:cNvSpPr txBox="1">
            <a:spLocks/>
          </p:cNvSpPr>
          <p:nvPr/>
        </p:nvSpPr>
        <p:spPr>
          <a:xfrm>
            <a:off x="203160" y="165844"/>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rgbClr val="1B4453"/>
                </a:solidFill>
                <a:latin typeface="Baskerville" panose="02020502070401020303" pitchFamily="18" charset="0"/>
                <a:ea typeface="Baskerville" panose="02020502070401020303" pitchFamily="18" charset="0"/>
              </a:rPr>
              <a:t>Cambridge</a:t>
            </a:r>
            <a:r>
              <a:rPr lang="zh-CN" altLang="en-US" sz="3600" dirty="0">
                <a:solidFill>
                  <a:srgbClr val="1B4453"/>
                </a:solidFill>
                <a:latin typeface="Baskerville" panose="02020502070401020303" pitchFamily="18" charset="0"/>
              </a:rPr>
              <a:t> </a:t>
            </a:r>
            <a:r>
              <a:rPr lang="en-US" altLang="zh-CN" sz="3600" dirty="0">
                <a:solidFill>
                  <a:srgbClr val="1B4453"/>
                </a:solidFill>
                <a:latin typeface="Baskerville" panose="02020502070401020303" pitchFamily="18" charset="0"/>
                <a:ea typeface="Baskerville" panose="02020502070401020303" pitchFamily="18" charset="0"/>
              </a:rPr>
              <a:t>MA:</a:t>
            </a:r>
            <a:r>
              <a:rPr lang="zh-CN" altLang="en-US" sz="3600" dirty="0">
                <a:solidFill>
                  <a:srgbClr val="1B4453"/>
                </a:solidFill>
                <a:latin typeface="Baskerville" panose="02020502070401020303" pitchFamily="18" charset="0"/>
              </a:rPr>
              <a:t> </a:t>
            </a:r>
            <a:r>
              <a:rPr lang="en-US" altLang="zh-CN" sz="3600" dirty="0">
                <a:solidFill>
                  <a:srgbClr val="1B4453"/>
                </a:solidFill>
                <a:latin typeface="Baskerville" panose="02020502070401020303" pitchFamily="18" charset="0"/>
                <a:ea typeface="Baskerville" panose="02020502070401020303" pitchFamily="18" charset="0"/>
              </a:rPr>
              <a:t>BEUDO</a:t>
            </a:r>
            <a:endParaRPr lang="en-US" sz="3600" dirty="0">
              <a:solidFill>
                <a:srgbClr val="1B4453"/>
              </a:solidFill>
              <a:latin typeface="Baskerville" panose="02020502070401020303" pitchFamily="18" charset="0"/>
              <a:ea typeface="Baskerville" panose="02020502070401020303" pitchFamily="18" charset="0"/>
            </a:endParaRPr>
          </a:p>
        </p:txBody>
      </p:sp>
      <p:sp>
        <p:nvSpPr>
          <p:cNvPr id="7" name="TextBox 6">
            <a:extLst>
              <a:ext uri="{FF2B5EF4-FFF2-40B4-BE49-F238E27FC236}">
                <a16:creationId xmlns:a16="http://schemas.microsoft.com/office/drawing/2014/main" id="{E9492F7C-7BAE-EF4D-9FF7-B80032B46C97}"/>
              </a:ext>
            </a:extLst>
          </p:cNvPr>
          <p:cNvSpPr txBox="1"/>
          <p:nvPr/>
        </p:nvSpPr>
        <p:spPr>
          <a:xfrm>
            <a:off x="137258" y="1206907"/>
            <a:ext cx="10810828" cy="1261884"/>
          </a:xfrm>
          <a:prstGeom prst="rect">
            <a:avLst/>
          </a:prstGeom>
          <a:noFill/>
        </p:spPr>
        <p:txBody>
          <a:bodyPr wrap="square" rtlCol="0">
            <a:spAutoFit/>
          </a:bodyPr>
          <a:lstStyle/>
          <a:p>
            <a:pPr marL="342900" indent="-342900">
              <a:buFont typeface="Arial" panose="020B0604020202020204" pitchFamily="34" charset="0"/>
              <a:buChar char="•"/>
            </a:pPr>
            <a:r>
              <a:rPr lang="en-US" altLang="zh-CN" sz="2800" dirty="0">
                <a:latin typeface="Baskerville" panose="02020502070401020303" pitchFamily="18" charset="0"/>
                <a:ea typeface="Baskerville" panose="02020502070401020303" pitchFamily="18" charset="0"/>
              </a:rPr>
              <a:t>Cambridge </a:t>
            </a:r>
            <a:r>
              <a:rPr lang="en-US" altLang="zh-CN" sz="2800" dirty="0">
                <a:latin typeface="Baskerville" panose="02020502070401020303" pitchFamily="18" charset="0"/>
                <a:ea typeface="Baskerville" panose="02020502070401020303" pitchFamily="18" charset="0"/>
                <a:hlinkClick r:id="rId3">
                  <a:extLst>
                    <a:ext uri="{A12FA001-AC4F-418D-AE19-62706E023703}">
                      <ahyp:hlinkClr xmlns="" xmlns:ahyp="http://schemas.microsoft.com/office/drawing/2018/hyperlinkcolor" val="tx"/>
                    </a:ext>
                  </a:extLst>
                </a:hlinkClick>
              </a:rPr>
              <a:t>Building Energy Use Disclosure Ordinance</a:t>
            </a:r>
            <a:r>
              <a:rPr lang="en-US" altLang="zh-CN" sz="2800" dirty="0">
                <a:latin typeface="Baskerville" panose="02020502070401020303" pitchFamily="18" charset="0"/>
                <a:ea typeface="Baskerville" panose="02020502070401020303" pitchFamily="18" charset="0"/>
              </a:rPr>
              <a:t>:</a:t>
            </a:r>
          </a:p>
          <a:p>
            <a:pPr marL="800100" lvl="1" indent="-342900">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BEUDO sets forth incremental decreases in GHG emissions starting in 2025</a:t>
            </a:r>
            <a:r>
              <a:rPr lang="en-US" altLang="zh-CN" sz="2400" dirty="0">
                <a:latin typeface="Baskerville" panose="02020502070401020303" pitchFamily="18" charset="0"/>
                <a:ea typeface="Baskerville" panose="02020502070401020303" pitchFamily="18" charset="0"/>
              </a:rPr>
              <a:t> </a:t>
            </a:r>
          </a:p>
          <a:p>
            <a:endParaRPr lang="en-US" sz="2400" dirty="0">
              <a:latin typeface="Baskerville" panose="02020502070401020303" pitchFamily="18" charset="0"/>
              <a:ea typeface="Baskerville" panose="02020502070401020303" pitchFamily="18" charset="0"/>
            </a:endParaRPr>
          </a:p>
        </p:txBody>
      </p:sp>
      <p:pic>
        <p:nvPicPr>
          <p:cNvPr id="3" name="Picture 2">
            <a:extLst>
              <a:ext uri="{FF2B5EF4-FFF2-40B4-BE49-F238E27FC236}">
                <a16:creationId xmlns:a16="http://schemas.microsoft.com/office/drawing/2014/main" id="{F9C689C7-71B1-4C59-9AE6-F22D635FF107}"/>
              </a:ext>
            </a:extLst>
          </p:cNvPr>
          <p:cNvPicPr>
            <a:picLocks noChangeAspect="1"/>
          </p:cNvPicPr>
          <p:nvPr/>
        </p:nvPicPr>
        <p:blipFill>
          <a:blip r:embed="rId4"/>
          <a:stretch>
            <a:fillRect/>
          </a:stretch>
        </p:blipFill>
        <p:spPr>
          <a:xfrm>
            <a:off x="6758609" y="2188168"/>
            <a:ext cx="4694107" cy="2723627"/>
          </a:xfrm>
          <a:prstGeom prst="rect">
            <a:avLst/>
          </a:prstGeom>
        </p:spPr>
      </p:pic>
      <p:sp>
        <p:nvSpPr>
          <p:cNvPr id="8" name="TextBox 7">
            <a:extLst>
              <a:ext uri="{FF2B5EF4-FFF2-40B4-BE49-F238E27FC236}">
                <a16:creationId xmlns:a16="http://schemas.microsoft.com/office/drawing/2014/main" id="{3DCF1A41-0DF4-4067-B1CF-609BC017ECE9}"/>
              </a:ext>
            </a:extLst>
          </p:cNvPr>
          <p:cNvSpPr txBox="1"/>
          <p:nvPr/>
        </p:nvSpPr>
        <p:spPr>
          <a:xfrm>
            <a:off x="6588641" y="5007996"/>
            <a:ext cx="5603358" cy="923330"/>
          </a:xfrm>
          <a:prstGeom prst="rect">
            <a:avLst/>
          </a:prstGeom>
          <a:noFill/>
        </p:spPr>
        <p:txBody>
          <a:bodyPr wrap="square" rtlCol="0">
            <a:spAutoFit/>
          </a:bodyPr>
          <a:lstStyle/>
          <a:p>
            <a:r>
              <a:rPr lang="en-US" altLang="zh-CN" dirty="0">
                <a:latin typeface="Baskerville" panose="02020502070401020303"/>
              </a:rPr>
              <a:t>Source: https://cambridgegis.maps.arcgis.com/apps/MapSeries/index.html?appid=8c993ecbdf4f48eab403ea36c9886ed9</a:t>
            </a:r>
            <a:endParaRPr lang="zh-CN" altLang="en-US" dirty="0">
              <a:latin typeface="Baskerville" panose="02020502070401020303"/>
            </a:endParaRPr>
          </a:p>
        </p:txBody>
      </p:sp>
      <p:graphicFrame>
        <p:nvGraphicFramePr>
          <p:cNvPr id="5" name="Table 4">
            <a:extLst>
              <a:ext uri="{FF2B5EF4-FFF2-40B4-BE49-F238E27FC236}">
                <a16:creationId xmlns:a16="http://schemas.microsoft.com/office/drawing/2014/main" id="{425C9166-746F-A6C7-D520-7FB405351ACD}"/>
              </a:ext>
            </a:extLst>
          </p:cNvPr>
          <p:cNvGraphicFramePr>
            <a:graphicFrameLocks noGrp="1"/>
          </p:cNvGraphicFramePr>
          <p:nvPr>
            <p:extLst>
              <p:ext uri="{D42A27DB-BD31-4B8C-83A1-F6EECF244321}">
                <p14:modId xmlns:p14="http://schemas.microsoft.com/office/powerpoint/2010/main" val="1213785439"/>
              </p:ext>
            </p:extLst>
          </p:nvPr>
        </p:nvGraphicFramePr>
        <p:xfrm>
          <a:off x="2220193" y="2253892"/>
          <a:ext cx="3137799" cy="3101340"/>
        </p:xfrm>
        <a:graphic>
          <a:graphicData uri="http://schemas.openxmlformats.org/drawingml/2006/table">
            <a:tbl>
              <a:tblPr firstRow="1" bandRow="1">
                <a:tableStyleId>{5C22544A-7EE6-4342-B048-85BDC9FD1C3A}</a:tableStyleId>
              </a:tblPr>
              <a:tblGrid>
                <a:gridCol w="1131418">
                  <a:extLst>
                    <a:ext uri="{9D8B030D-6E8A-4147-A177-3AD203B41FA5}">
                      <a16:colId xmlns:a16="http://schemas.microsoft.com/office/drawing/2014/main" val="1749828275"/>
                    </a:ext>
                  </a:extLst>
                </a:gridCol>
                <a:gridCol w="2006381">
                  <a:extLst>
                    <a:ext uri="{9D8B030D-6E8A-4147-A177-3AD203B41FA5}">
                      <a16:colId xmlns:a16="http://schemas.microsoft.com/office/drawing/2014/main" val="1366567073"/>
                    </a:ext>
                  </a:extLst>
                </a:gridCol>
              </a:tblGrid>
              <a:tr h="622300">
                <a:tc>
                  <a:txBody>
                    <a:bodyPr/>
                    <a:lstStyle/>
                    <a:p>
                      <a:pPr algn="ctr" fontAlgn="b"/>
                      <a:endParaRPr lang="en-US" sz="1400" dirty="0">
                        <a:effectLst/>
                      </a:endParaRPr>
                    </a:p>
                  </a:txBody>
                  <a:tcPr marL="9525" marR="9525" marT="9525" marB="0" anchor="b"/>
                </a:tc>
                <a:tc>
                  <a:txBody>
                    <a:bodyPr/>
                    <a:lstStyle/>
                    <a:p>
                      <a:pPr algn="ctr" fontAlgn="b"/>
                      <a:r>
                        <a:rPr lang="en-US" sz="1400" dirty="0">
                          <a:effectLst/>
                        </a:rPr>
                        <a:t>GHG Emissions Requirement Relative to 2018-2019 Baseline</a:t>
                      </a:r>
                      <a:endParaRPr lang="en-US" sz="1400" b="1" dirty="0">
                        <a:effectLst/>
                        <a:latin typeface="Calibri"/>
                      </a:endParaRPr>
                    </a:p>
                  </a:txBody>
                  <a:tcPr marL="9525" marR="9525" marT="9525" marB="0" anchor="b"/>
                </a:tc>
                <a:extLst>
                  <a:ext uri="{0D108BD9-81ED-4DB2-BD59-A6C34878D82A}">
                    <a16:rowId xmlns:a16="http://schemas.microsoft.com/office/drawing/2014/main" val="1132829137"/>
                  </a:ext>
                </a:extLst>
              </a:tr>
              <a:tr h="215900">
                <a:tc>
                  <a:txBody>
                    <a:bodyPr/>
                    <a:lstStyle/>
                    <a:p>
                      <a:pPr algn="ctr" fontAlgn="b"/>
                      <a:r>
                        <a:rPr lang="en-US" sz="1400" dirty="0">
                          <a:effectLst/>
                        </a:rPr>
                        <a:t>2025</a:t>
                      </a:r>
                      <a:endParaRPr lang="en-US" sz="1400" dirty="0">
                        <a:effectLst/>
                        <a:latin typeface="Calibri"/>
                      </a:endParaRPr>
                    </a:p>
                  </a:txBody>
                  <a:tcPr marL="9525" marR="9525" marT="9525" marB="0" anchor="b"/>
                </a:tc>
                <a:tc>
                  <a:txBody>
                    <a:bodyPr/>
                    <a:lstStyle/>
                    <a:p>
                      <a:pPr algn="ctr" fontAlgn="b"/>
                      <a:r>
                        <a:rPr lang="en-US" sz="1400" dirty="0">
                          <a:effectLst/>
                        </a:rPr>
                        <a:t>80%</a:t>
                      </a:r>
                      <a:endParaRPr lang="en-US" sz="1400" dirty="0">
                        <a:effectLst/>
                        <a:latin typeface="Calibri"/>
                      </a:endParaRPr>
                    </a:p>
                  </a:txBody>
                  <a:tcPr marL="9525" marR="9525" marT="9525" marB="0" anchor="b"/>
                </a:tc>
                <a:extLst>
                  <a:ext uri="{0D108BD9-81ED-4DB2-BD59-A6C34878D82A}">
                    <a16:rowId xmlns:a16="http://schemas.microsoft.com/office/drawing/2014/main" val="47672624"/>
                  </a:ext>
                </a:extLst>
              </a:tr>
              <a:tr h="203200">
                <a:tc>
                  <a:txBody>
                    <a:bodyPr/>
                    <a:lstStyle/>
                    <a:p>
                      <a:pPr algn="ctr" fontAlgn="b"/>
                      <a:r>
                        <a:rPr lang="en-US" sz="1400" dirty="0">
                          <a:effectLst/>
                        </a:rPr>
                        <a:t>2026</a:t>
                      </a:r>
                      <a:endParaRPr lang="en-US" sz="1400" dirty="0">
                        <a:effectLst/>
                        <a:latin typeface="Calibri"/>
                      </a:endParaRPr>
                    </a:p>
                  </a:txBody>
                  <a:tcPr marL="9525" marR="9525" marT="9525" marB="0" anchor="b"/>
                </a:tc>
                <a:tc>
                  <a:txBody>
                    <a:bodyPr/>
                    <a:lstStyle/>
                    <a:p>
                      <a:pPr algn="ctr" fontAlgn="b"/>
                      <a:r>
                        <a:rPr lang="en-US" sz="1400" dirty="0">
                          <a:effectLst/>
                        </a:rPr>
                        <a:t>72%</a:t>
                      </a:r>
                      <a:endParaRPr lang="en-US" sz="1400" dirty="0">
                        <a:effectLst/>
                        <a:latin typeface="Calibri"/>
                      </a:endParaRPr>
                    </a:p>
                  </a:txBody>
                  <a:tcPr marL="9525" marR="9525" marT="9525" marB="0" anchor="b"/>
                </a:tc>
                <a:extLst>
                  <a:ext uri="{0D108BD9-81ED-4DB2-BD59-A6C34878D82A}">
                    <a16:rowId xmlns:a16="http://schemas.microsoft.com/office/drawing/2014/main" val="675412056"/>
                  </a:ext>
                </a:extLst>
              </a:tr>
              <a:tr h="203200">
                <a:tc>
                  <a:txBody>
                    <a:bodyPr/>
                    <a:lstStyle/>
                    <a:p>
                      <a:pPr algn="ctr" fontAlgn="b"/>
                      <a:r>
                        <a:rPr lang="en-US" sz="1400" dirty="0">
                          <a:effectLst/>
                        </a:rPr>
                        <a:t>2027</a:t>
                      </a:r>
                      <a:endParaRPr lang="en-US" sz="1400" dirty="0">
                        <a:effectLst/>
                        <a:latin typeface="Calibri"/>
                      </a:endParaRPr>
                    </a:p>
                  </a:txBody>
                  <a:tcPr marL="9525" marR="9525" marT="9525" marB="0" anchor="b"/>
                </a:tc>
                <a:tc>
                  <a:txBody>
                    <a:bodyPr/>
                    <a:lstStyle/>
                    <a:p>
                      <a:pPr algn="ctr" fontAlgn="b"/>
                      <a:r>
                        <a:rPr lang="en-US" sz="1400" dirty="0">
                          <a:effectLst/>
                        </a:rPr>
                        <a:t>64%</a:t>
                      </a:r>
                      <a:endParaRPr lang="en-US" sz="1400" dirty="0">
                        <a:effectLst/>
                        <a:latin typeface="Calibri"/>
                      </a:endParaRPr>
                    </a:p>
                  </a:txBody>
                  <a:tcPr marL="9525" marR="9525" marT="9525" marB="0" anchor="b"/>
                </a:tc>
                <a:extLst>
                  <a:ext uri="{0D108BD9-81ED-4DB2-BD59-A6C34878D82A}">
                    <a16:rowId xmlns:a16="http://schemas.microsoft.com/office/drawing/2014/main" val="4232934371"/>
                  </a:ext>
                </a:extLst>
              </a:tr>
              <a:tr h="203200">
                <a:tc>
                  <a:txBody>
                    <a:bodyPr/>
                    <a:lstStyle/>
                    <a:p>
                      <a:pPr algn="ctr" fontAlgn="b"/>
                      <a:r>
                        <a:rPr lang="en-US" sz="1400" dirty="0">
                          <a:effectLst/>
                        </a:rPr>
                        <a:t>2028</a:t>
                      </a:r>
                      <a:endParaRPr lang="en-US" sz="1400" dirty="0">
                        <a:effectLst/>
                        <a:latin typeface="Calibri"/>
                      </a:endParaRPr>
                    </a:p>
                  </a:txBody>
                  <a:tcPr marL="9525" marR="9525" marT="9525" marB="0" anchor="b"/>
                </a:tc>
                <a:tc>
                  <a:txBody>
                    <a:bodyPr/>
                    <a:lstStyle/>
                    <a:p>
                      <a:pPr algn="ctr" fontAlgn="b"/>
                      <a:r>
                        <a:rPr lang="en-US" sz="1400" dirty="0">
                          <a:effectLst/>
                        </a:rPr>
                        <a:t>56%</a:t>
                      </a:r>
                      <a:endParaRPr lang="en-US" sz="1400" dirty="0">
                        <a:effectLst/>
                        <a:latin typeface="Calibri"/>
                      </a:endParaRPr>
                    </a:p>
                  </a:txBody>
                  <a:tcPr marL="9525" marR="9525" marT="9525" marB="0" anchor="b"/>
                </a:tc>
                <a:extLst>
                  <a:ext uri="{0D108BD9-81ED-4DB2-BD59-A6C34878D82A}">
                    <a16:rowId xmlns:a16="http://schemas.microsoft.com/office/drawing/2014/main" val="2827053590"/>
                  </a:ext>
                </a:extLst>
              </a:tr>
              <a:tr h="203200">
                <a:tc>
                  <a:txBody>
                    <a:bodyPr/>
                    <a:lstStyle/>
                    <a:p>
                      <a:pPr algn="ctr" fontAlgn="b"/>
                      <a:r>
                        <a:rPr lang="en-US" sz="1400" dirty="0">
                          <a:effectLst/>
                        </a:rPr>
                        <a:t>2029</a:t>
                      </a:r>
                      <a:endParaRPr lang="en-US" sz="1400" dirty="0">
                        <a:effectLst/>
                        <a:latin typeface="Calibri"/>
                      </a:endParaRPr>
                    </a:p>
                  </a:txBody>
                  <a:tcPr marL="9525" marR="9525" marT="9525" marB="0" anchor="b"/>
                </a:tc>
                <a:tc>
                  <a:txBody>
                    <a:bodyPr/>
                    <a:lstStyle/>
                    <a:p>
                      <a:pPr algn="ctr" fontAlgn="b"/>
                      <a:r>
                        <a:rPr lang="en-US" sz="1400" dirty="0">
                          <a:effectLst/>
                        </a:rPr>
                        <a:t>48%</a:t>
                      </a:r>
                      <a:endParaRPr lang="en-US" sz="1400" dirty="0">
                        <a:effectLst/>
                        <a:latin typeface="Calibri"/>
                      </a:endParaRPr>
                    </a:p>
                  </a:txBody>
                  <a:tcPr marL="9525" marR="9525" marT="9525" marB="0" anchor="b"/>
                </a:tc>
                <a:extLst>
                  <a:ext uri="{0D108BD9-81ED-4DB2-BD59-A6C34878D82A}">
                    <a16:rowId xmlns:a16="http://schemas.microsoft.com/office/drawing/2014/main" val="1855959314"/>
                  </a:ext>
                </a:extLst>
              </a:tr>
              <a:tr h="203200">
                <a:tc>
                  <a:txBody>
                    <a:bodyPr/>
                    <a:lstStyle/>
                    <a:p>
                      <a:pPr algn="ctr" fontAlgn="b"/>
                      <a:r>
                        <a:rPr lang="en-US" sz="1400" dirty="0">
                          <a:effectLst/>
                        </a:rPr>
                        <a:t>2030</a:t>
                      </a:r>
                      <a:endParaRPr lang="en-US" sz="1400" dirty="0">
                        <a:effectLst/>
                        <a:latin typeface="Calibri"/>
                      </a:endParaRPr>
                    </a:p>
                  </a:txBody>
                  <a:tcPr marL="9525" marR="9525" marT="9525" marB="0" anchor="b"/>
                </a:tc>
                <a:tc>
                  <a:txBody>
                    <a:bodyPr/>
                    <a:lstStyle/>
                    <a:p>
                      <a:pPr algn="ctr" fontAlgn="b"/>
                      <a:r>
                        <a:rPr lang="en-US" sz="1400" dirty="0">
                          <a:effectLst/>
                        </a:rPr>
                        <a:t>40%</a:t>
                      </a:r>
                      <a:endParaRPr lang="en-US" sz="1400" dirty="0">
                        <a:effectLst/>
                        <a:latin typeface="Calibri"/>
                      </a:endParaRPr>
                    </a:p>
                  </a:txBody>
                  <a:tcPr marL="9525" marR="9525" marT="9525" marB="0" anchor="b"/>
                </a:tc>
                <a:extLst>
                  <a:ext uri="{0D108BD9-81ED-4DB2-BD59-A6C34878D82A}">
                    <a16:rowId xmlns:a16="http://schemas.microsoft.com/office/drawing/2014/main" val="758797846"/>
                  </a:ext>
                </a:extLst>
              </a:tr>
              <a:tr h="203200">
                <a:tc>
                  <a:txBody>
                    <a:bodyPr/>
                    <a:lstStyle/>
                    <a:p>
                      <a:pPr algn="ctr" fontAlgn="b"/>
                      <a:r>
                        <a:rPr lang="en-US" sz="1400" dirty="0">
                          <a:effectLst/>
                        </a:rPr>
                        <a:t>2031</a:t>
                      </a:r>
                      <a:endParaRPr lang="en-US" sz="1400" dirty="0">
                        <a:effectLst/>
                        <a:latin typeface="Calibri"/>
                      </a:endParaRPr>
                    </a:p>
                  </a:txBody>
                  <a:tcPr marL="9525" marR="9525" marT="9525" marB="0" anchor="b"/>
                </a:tc>
                <a:tc>
                  <a:txBody>
                    <a:bodyPr/>
                    <a:lstStyle/>
                    <a:p>
                      <a:pPr algn="ctr" fontAlgn="b"/>
                      <a:r>
                        <a:rPr lang="en-US" sz="1400" dirty="0">
                          <a:effectLst/>
                        </a:rPr>
                        <a:t>32%</a:t>
                      </a:r>
                      <a:endParaRPr lang="en-US" sz="1400" dirty="0">
                        <a:effectLst/>
                        <a:latin typeface="Calibri"/>
                      </a:endParaRPr>
                    </a:p>
                  </a:txBody>
                  <a:tcPr marL="9525" marR="9525" marT="9525" marB="0" anchor="b"/>
                </a:tc>
                <a:extLst>
                  <a:ext uri="{0D108BD9-81ED-4DB2-BD59-A6C34878D82A}">
                    <a16:rowId xmlns:a16="http://schemas.microsoft.com/office/drawing/2014/main" val="425755559"/>
                  </a:ext>
                </a:extLst>
              </a:tr>
              <a:tr h="203200">
                <a:tc>
                  <a:txBody>
                    <a:bodyPr/>
                    <a:lstStyle/>
                    <a:p>
                      <a:pPr algn="ctr" fontAlgn="b"/>
                      <a:r>
                        <a:rPr lang="en-US" sz="1400" dirty="0">
                          <a:effectLst/>
                        </a:rPr>
                        <a:t>2032</a:t>
                      </a:r>
                      <a:endParaRPr lang="en-US" sz="1400" dirty="0">
                        <a:effectLst/>
                        <a:latin typeface="Calibri"/>
                      </a:endParaRPr>
                    </a:p>
                  </a:txBody>
                  <a:tcPr marL="9525" marR="9525" marT="9525" marB="0" anchor="b"/>
                </a:tc>
                <a:tc>
                  <a:txBody>
                    <a:bodyPr/>
                    <a:lstStyle/>
                    <a:p>
                      <a:pPr algn="ctr" fontAlgn="b"/>
                      <a:r>
                        <a:rPr lang="en-US" sz="1400" dirty="0">
                          <a:effectLst/>
                        </a:rPr>
                        <a:t>24%</a:t>
                      </a:r>
                      <a:endParaRPr lang="en-US" sz="1400" dirty="0">
                        <a:effectLst/>
                        <a:latin typeface="Calibri"/>
                      </a:endParaRPr>
                    </a:p>
                  </a:txBody>
                  <a:tcPr marL="9525" marR="9525" marT="9525" marB="0" anchor="b"/>
                </a:tc>
                <a:extLst>
                  <a:ext uri="{0D108BD9-81ED-4DB2-BD59-A6C34878D82A}">
                    <a16:rowId xmlns:a16="http://schemas.microsoft.com/office/drawing/2014/main" val="2604466519"/>
                  </a:ext>
                </a:extLst>
              </a:tr>
              <a:tr h="203200">
                <a:tc>
                  <a:txBody>
                    <a:bodyPr/>
                    <a:lstStyle/>
                    <a:p>
                      <a:pPr algn="ctr" fontAlgn="b"/>
                      <a:r>
                        <a:rPr lang="en-US" sz="1400" dirty="0">
                          <a:effectLst/>
                        </a:rPr>
                        <a:t>2033</a:t>
                      </a:r>
                      <a:endParaRPr lang="en-US" sz="1400" dirty="0">
                        <a:effectLst/>
                        <a:latin typeface="Calibri"/>
                      </a:endParaRPr>
                    </a:p>
                  </a:txBody>
                  <a:tcPr marL="9525" marR="9525" marT="9525" marB="0" anchor="b"/>
                </a:tc>
                <a:tc>
                  <a:txBody>
                    <a:bodyPr/>
                    <a:lstStyle/>
                    <a:p>
                      <a:pPr algn="ctr" fontAlgn="b"/>
                      <a:r>
                        <a:rPr lang="en-US" sz="1400" dirty="0">
                          <a:effectLst/>
                        </a:rPr>
                        <a:t>16%</a:t>
                      </a:r>
                      <a:endParaRPr lang="en-US" sz="1400" dirty="0">
                        <a:effectLst/>
                        <a:latin typeface="Calibri"/>
                      </a:endParaRPr>
                    </a:p>
                  </a:txBody>
                  <a:tcPr marL="9525" marR="9525" marT="9525" marB="0" anchor="b"/>
                </a:tc>
                <a:extLst>
                  <a:ext uri="{0D108BD9-81ED-4DB2-BD59-A6C34878D82A}">
                    <a16:rowId xmlns:a16="http://schemas.microsoft.com/office/drawing/2014/main" val="2266403601"/>
                  </a:ext>
                </a:extLst>
              </a:tr>
              <a:tr h="203200">
                <a:tc>
                  <a:txBody>
                    <a:bodyPr/>
                    <a:lstStyle/>
                    <a:p>
                      <a:pPr algn="ctr" fontAlgn="b"/>
                      <a:r>
                        <a:rPr lang="en-US" sz="1400" dirty="0">
                          <a:effectLst/>
                        </a:rPr>
                        <a:t>2034</a:t>
                      </a:r>
                      <a:endParaRPr lang="en-US" sz="1400" dirty="0">
                        <a:effectLst/>
                        <a:latin typeface="Calibri"/>
                      </a:endParaRPr>
                    </a:p>
                  </a:txBody>
                  <a:tcPr marL="9525" marR="9525" marT="9525" marB="0" anchor="b"/>
                </a:tc>
                <a:tc>
                  <a:txBody>
                    <a:bodyPr/>
                    <a:lstStyle/>
                    <a:p>
                      <a:pPr algn="ctr" fontAlgn="b"/>
                      <a:r>
                        <a:rPr lang="en-US" sz="1400" dirty="0">
                          <a:effectLst/>
                        </a:rPr>
                        <a:t>8%</a:t>
                      </a:r>
                      <a:endParaRPr lang="en-US" sz="1400" dirty="0">
                        <a:effectLst/>
                        <a:latin typeface="Calibri"/>
                      </a:endParaRPr>
                    </a:p>
                  </a:txBody>
                  <a:tcPr marL="9525" marR="9525" marT="9525" marB="0" anchor="b"/>
                </a:tc>
                <a:extLst>
                  <a:ext uri="{0D108BD9-81ED-4DB2-BD59-A6C34878D82A}">
                    <a16:rowId xmlns:a16="http://schemas.microsoft.com/office/drawing/2014/main" val="1973148276"/>
                  </a:ext>
                </a:extLst>
              </a:tr>
              <a:tr h="215900">
                <a:tc>
                  <a:txBody>
                    <a:bodyPr/>
                    <a:lstStyle/>
                    <a:p>
                      <a:pPr algn="ctr" fontAlgn="b"/>
                      <a:r>
                        <a:rPr lang="en-US" sz="1400" dirty="0">
                          <a:effectLst/>
                        </a:rPr>
                        <a:t>2035</a:t>
                      </a:r>
                      <a:endParaRPr lang="en-US" sz="1400" dirty="0">
                        <a:effectLst/>
                        <a:latin typeface="Calibri"/>
                      </a:endParaRPr>
                    </a:p>
                  </a:txBody>
                  <a:tcPr marL="9525" marR="9525" marT="9525" marB="0" anchor="b"/>
                </a:tc>
                <a:tc>
                  <a:txBody>
                    <a:bodyPr/>
                    <a:lstStyle/>
                    <a:p>
                      <a:pPr algn="ctr" fontAlgn="b"/>
                      <a:r>
                        <a:rPr lang="en-US" sz="1400" dirty="0">
                          <a:effectLst/>
                        </a:rPr>
                        <a:t>0%</a:t>
                      </a:r>
                      <a:endParaRPr lang="en-US" sz="1400" dirty="0">
                        <a:effectLst/>
                        <a:latin typeface="Calibri"/>
                      </a:endParaRPr>
                    </a:p>
                  </a:txBody>
                  <a:tcPr marL="9525" marR="9525" marT="9525" marB="0" anchor="b"/>
                </a:tc>
                <a:extLst>
                  <a:ext uri="{0D108BD9-81ED-4DB2-BD59-A6C34878D82A}">
                    <a16:rowId xmlns:a16="http://schemas.microsoft.com/office/drawing/2014/main" val="3100581433"/>
                  </a:ext>
                </a:extLst>
              </a:tr>
            </a:tbl>
          </a:graphicData>
        </a:graphic>
      </p:graphicFrame>
      <p:sp>
        <p:nvSpPr>
          <p:cNvPr id="9" name="TextBox 8">
            <a:extLst>
              <a:ext uri="{FF2B5EF4-FFF2-40B4-BE49-F238E27FC236}">
                <a16:creationId xmlns:a16="http://schemas.microsoft.com/office/drawing/2014/main" id="{B9A55F91-B694-92CD-FC0E-6C1DC7CCA40F}"/>
              </a:ext>
            </a:extLst>
          </p:cNvPr>
          <p:cNvSpPr txBox="1"/>
          <p:nvPr/>
        </p:nvSpPr>
        <p:spPr>
          <a:xfrm>
            <a:off x="448930" y="5523021"/>
            <a:ext cx="621413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Libre Baskerville"/>
                <a:cs typeface="Calibri"/>
              </a:rPr>
              <a:t>Failure to comply with requirements forces buildings to purchase a </a:t>
            </a:r>
            <a:r>
              <a:rPr lang="en-US" sz="1600" b="1" dirty="0">
                <a:latin typeface="Libre Baskerville"/>
                <a:cs typeface="Calibri"/>
              </a:rPr>
              <a:t>$234 "Alternative Compliance Credit" for each ton of CO2 above the threshold</a:t>
            </a:r>
            <a:endParaRPr lang="en-US" sz="1600" b="1" dirty="0">
              <a:latin typeface="Libre Baskerville"/>
            </a:endParaRPr>
          </a:p>
        </p:txBody>
      </p:sp>
      <p:sp>
        <p:nvSpPr>
          <p:cNvPr id="4" name="TextBox 3"/>
          <p:cNvSpPr txBox="1"/>
          <p:nvPr/>
        </p:nvSpPr>
        <p:spPr>
          <a:xfrm>
            <a:off x="5585704" y="6334780"/>
            <a:ext cx="6606296" cy="523220"/>
          </a:xfrm>
          <a:prstGeom prst="rect">
            <a:avLst/>
          </a:prstGeom>
          <a:noFill/>
        </p:spPr>
        <p:txBody>
          <a:bodyPr wrap="none" rtlCol="0">
            <a:spAutoFit/>
          </a:bodyPr>
          <a:lstStyle/>
          <a:p>
            <a:r>
              <a:rPr lang="en-US" sz="1400" dirty="0">
                <a:latin typeface="Baskerville Old Face" panose="02020602080505020303" pitchFamily="18" charset="0"/>
              </a:rPr>
              <a:t>© City of Cambridge, MA. All rights reserved. This content is excluded from our Creative </a:t>
            </a:r>
            <a:endParaRPr lang="en-US" sz="1400" dirty="0" smtClean="0">
              <a:latin typeface="Baskerville Old Face" panose="02020602080505020303" pitchFamily="18" charset="0"/>
            </a:endParaRPr>
          </a:p>
          <a:p>
            <a:r>
              <a:rPr lang="en-US" sz="1400" dirty="0" smtClean="0">
                <a:latin typeface="Baskerville Old Face" panose="02020602080505020303" pitchFamily="18" charset="0"/>
              </a:rPr>
              <a:t>Commons </a:t>
            </a:r>
            <a:r>
              <a:rPr lang="en-US" sz="1400" dirty="0">
                <a:latin typeface="Baskerville Old Face" panose="02020602080505020303" pitchFamily="18" charset="0"/>
              </a:rPr>
              <a:t>license. For more information, see </a:t>
            </a:r>
            <a:r>
              <a:rPr lang="en-US" sz="1400" dirty="0">
                <a:latin typeface="Baskerville Old Face" panose="02020602080505020303" pitchFamily="18" charset="0"/>
                <a:hlinkClick r:id="rId5"/>
              </a:rPr>
              <a:t>https://ocw.mit.edu/help/faq-fair-use</a:t>
            </a:r>
            <a:r>
              <a:rPr lang="en-US" sz="1400" dirty="0" smtClean="0">
                <a:latin typeface="Baskerville Old Face" panose="02020602080505020303" pitchFamily="18" charset="0"/>
                <a:hlinkClick r:id="rId5"/>
              </a:rPr>
              <a:t>/</a:t>
            </a:r>
            <a:r>
              <a:rPr lang="en-US" sz="1400" dirty="0" smtClean="0">
                <a:latin typeface="Baskerville Old Face" panose="02020602080505020303" pitchFamily="18" charset="0"/>
              </a:rPr>
              <a:t>.</a:t>
            </a:r>
            <a:endParaRPr lang="en-US" sz="1400" dirty="0">
              <a:latin typeface="Baskerville Old Face" panose="02020602080505020303" pitchFamily="18" charset="0"/>
            </a:endParaRPr>
          </a:p>
        </p:txBody>
      </p:sp>
    </p:spTree>
    <p:extLst>
      <p:ext uri="{BB962C8B-B14F-4D97-AF65-F5344CB8AC3E}">
        <p14:creationId xmlns:p14="http://schemas.microsoft.com/office/powerpoint/2010/main" val="3379631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449642" y="233047"/>
            <a:ext cx="758303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MIT Net Zero Plan</a:t>
            </a:r>
            <a:endParaRPr sz="4800" dirty="0">
              <a:solidFill>
                <a:srgbClr val="1B4453"/>
              </a:solidFill>
              <a:latin typeface="Baskerville" panose="02020502070401020303"/>
            </a:endParaRPr>
          </a:p>
        </p:txBody>
      </p:sp>
      <p:sp>
        <p:nvSpPr>
          <p:cNvPr id="3" name="TextBox 2">
            <a:extLst>
              <a:ext uri="{FF2B5EF4-FFF2-40B4-BE49-F238E27FC236}">
                <a16:creationId xmlns:a16="http://schemas.microsoft.com/office/drawing/2014/main" id="{24F44639-6CB3-5684-9A75-7CAF2A8E8202}"/>
              </a:ext>
            </a:extLst>
          </p:cNvPr>
          <p:cNvSpPr txBox="1"/>
          <p:nvPr/>
        </p:nvSpPr>
        <p:spPr>
          <a:xfrm>
            <a:off x="6594764" y="4805387"/>
            <a:ext cx="5597236" cy="1569660"/>
          </a:xfrm>
          <a:prstGeom prst="rect">
            <a:avLst/>
          </a:prstGeom>
          <a:noFill/>
        </p:spPr>
        <p:txBody>
          <a:bodyPr wrap="square" rtlCol="0">
            <a:spAutoFit/>
          </a:bodyPr>
          <a:lstStyle/>
          <a:p>
            <a:r>
              <a:rPr lang="en-US" sz="3200" b="1" dirty="0">
                <a:solidFill>
                  <a:srgbClr val="C00000"/>
                </a:solidFill>
                <a:latin typeface="Baskerville" panose="02020502070401020303" pitchFamily="18" charset="0"/>
                <a:ea typeface="Baskerville" panose="02020502070401020303" pitchFamily="18" charset="0"/>
              </a:rPr>
              <a:t>2026</a:t>
            </a:r>
            <a:r>
              <a:rPr lang="en-US" sz="3200" dirty="0">
                <a:latin typeface="Baskerville" panose="02020502070401020303" pitchFamily="18" charset="0"/>
                <a:ea typeface="Baskerville" panose="02020502070401020303" pitchFamily="18" charset="0"/>
              </a:rPr>
              <a:t>: Net zero emissions</a:t>
            </a:r>
          </a:p>
          <a:p>
            <a:endParaRPr lang="en-US" sz="3200" dirty="0">
              <a:latin typeface="Baskerville" panose="02020502070401020303" pitchFamily="18" charset="0"/>
              <a:ea typeface="Baskerville" panose="02020502070401020303" pitchFamily="18" charset="0"/>
            </a:endParaRPr>
          </a:p>
          <a:p>
            <a:r>
              <a:rPr lang="en-US" sz="3200" b="1" dirty="0">
                <a:solidFill>
                  <a:srgbClr val="C00000"/>
                </a:solidFill>
                <a:latin typeface="Baskerville" panose="02020502070401020303" pitchFamily="18" charset="0"/>
                <a:ea typeface="Baskerville" panose="02020502070401020303" pitchFamily="18" charset="0"/>
              </a:rPr>
              <a:t>2050</a:t>
            </a:r>
            <a:r>
              <a:rPr lang="en-US" sz="3200" dirty="0">
                <a:latin typeface="Baskerville" panose="02020502070401020303" pitchFamily="18" charset="0"/>
                <a:ea typeface="Baskerville" panose="02020502070401020303" pitchFamily="18" charset="0"/>
              </a:rPr>
              <a:t>: Zero direct emissions</a:t>
            </a:r>
          </a:p>
        </p:txBody>
      </p:sp>
      <p:sp>
        <p:nvSpPr>
          <p:cNvPr id="4" name="TextBox 3">
            <a:extLst>
              <a:ext uri="{FF2B5EF4-FFF2-40B4-BE49-F238E27FC236}">
                <a16:creationId xmlns:a16="http://schemas.microsoft.com/office/drawing/2014/main" id="{AEABF903-DFA9-77C0-CE81-5DB419428CEE}"/>
              </a:ext>
            </a:extLst>
          </p:cNvPr>
          <p:cNvSpPr txBox="1"/>
          <p:nvPr/>
        </p:nvSpPr>
        <p:spPr>
          <a:xfrm>
            <a:off x="221693" y="1215701"/>
            <a:ext cx="5874307" cy="2966389"/>
          </a:xfrm>
          <a:prstGeom prst="rect">
            <a:avLst/>
          </a:prstGeom>
          <a:noFill/>
        </p:spPr>
        <p:txBody>
          <a:bodyPr wrap="square" rtlCol="0">
            <a:spAutoFit/>
          </a:bodyPr>
          <a:lstStyle/>
          <a:p>
            <a:pPr>
              <a:lnSpc>
                <a:spcPct val="150000"/>
              </a:lnSpc>
            </a:pPr>
            <a:r>
              <a:rPr lang="en-US" sz="1400" b="1" u="sng" dirty="0">
                <a:latin typeface="Baskerville" panose="02020502070401020303" pitchFamily="18" charset="0"/>
                <a:ea typeface="Baskerville" panose="02020502070401020303" pitchFamily="18" charset="0"/>
              </a:rPr>
              <a:t>Actions: </a:t>
            </a:r>
          </a:p>
          <a:p>
            <a:pPr marL="285750" indent="-285750">
              <a:lnSpc>
                <a:spcPct val="150000"/>
              </a:lnSpc>
              <a:buFont typeface="Arial" panose="020B0604020202020204" pitchFamily="34" charset="0"/>
              <a:buChar char="•"/>
            </a:pPr>
            <a:r>
              <a:rPr lang="en-US" sz="1400" dirty="0">
                <a:solidFill>
                  <a:schemeClr val="tx1"/>
                </a:solidFill>
                <a:latin typeface="Baskerville" panose="02020502070401020303" pitchFamily="18" charset="0"/>
                <a:ea typeface="Baskerville" panose="02020502070401020303" pitchFamily="18" charset="0"/>
              </a:rPr>
              <a:t>All new buildings and major renovations required to achieve LEED Gold certification</a:t>
            </a:r>
          </a:p>
          <a:p>
            <a:pPr marL="285750" indent="-285750">
              <a:lnSpc>
                <a:spcPct val="150000"/>
              </a:lnSpc>
              <a:buFont typeface="Arial" panose="020B0604020202020204" pitchFamily="34" charset="0"/>
              <a:buChar char="•"/>
            </a:pPr>
            <a:r>
              <a:rPr lang="en-US" sz="1400" dirty="0">
                <a:solidFill>
                  <a:schemeClr val="tx1"/>
                </a:solidFill>
                <a:latin typeface="Baskerville" panose="02020502070401020303" pitchFamily="18" charset="0"/>
                <a:ea typeface="Baskerville" panose="02020502070401020303" pitchFamily="18" charset="0"/>
              </a:rPr>
              <a:t>Replacing MIT-owned vehicles with electric vehicles</a:t>
            </a:r>
          </a:p>
          <a:p>
            <a:pPr marL="285750" indent="-285750">
              <a:lnSpc>
                <a:spcPct val="150000"/>
              </a:lnSpc>
              <a:buFont typeface="Arial" panose="020B0604020202020204" pitchFamily="34" charset="0"/>
              <a:buChar char="•"/>
            </a:pPr>
            <a:r>
              <a:rPr lang="en-US" sz="1400" dirty="0">
                <a:solidFill>
                  <a:schemeClr val="tx1"/>
                </a:solidFill>
                <a:latin typeface="Baskerville" panose="02020502070401020303" pitchFamily="18" charset="0"/>
                <a:ea typeface="Baskerville" panose="02020502070401020303" pitchFamily="18" charset="0"/>
              </a:rPr>
              <a:t>Expanding electric vehicle charging stations</a:t>
            </a:r>
          </a:p>
          <a:p>
            <a:pPr marL="285750" indent="-285750">
              <a:lnSpc>
                <a:spcPct val="150000"/>
              </a:lnSpc>
              <a:buFont typeface="Arial" panose="020B0604020202020204" pitchFamily="34" charset="0"/>
              <a:buChar char="•"/>
            </a:pPr>
            <a:r>
              <a:rPr lang="en-US" sz="1400" dirty="0">
                <a:solidFill>
                  <a:schemeClr val="tx1"/>
                </a:solidFill>
                <a:latin typeface="Baskerville" panose="02020502070401020303" pitchFamily="18" charset="0"/>
                <a:ea typeface="Baskerville" panose="02020502070401020303" pitchFamily="18" charset="0"/>
              </a:rPr>
              <a:t>Installing solar panels on MIT buildings</a:t>
            </a:r>
          </a:p>
          <a:p>
            <a:pPr marL="285750" indent="-285750">
              <a:lnSpc>
                <a:spcPct val="150000"/>
              </a:lnSpc>
              <a:buFont typeface="Arial" panose="020B0604020202020204" pitchFamily="34" charset="0"/>
              <a:buChar char="•"/>
            </a:pPr>
            <a:r>
              <a:rPr lang="en-US" sz="1400" dirty="0">
                <a:solidFill>
                  <a:schemeClr val="tx1"/>
                </a:solidFill>
                <a:latin typeface="Baskerville" panose="02020502070401020303" pitchFamily="18" charset="0"/>
                <a:ea typeface="Baskerville" panose="02020502070401020303" pitchFamily="18" charset="0"/>
              </a:rPr>
              <a:t>Implementing innovative technologies (thermal batteries, geothermal exchange, microreactors, green hydrogen)</a:t>
            </a:r>
          </a:p>
          <a:p>
            <a:pPr marL="285750" indent="-285750">
              <a:lnSpc>
                <a:spcPct val="150000"/>
              </a:lnSpc>
              <a:buFont typeface="Arial" panose="020B0604020202020204" pitchFamily="34" charset="0"/>
              <a:buChar char="•"/>
            </a:pPr>
            <a:r>
              <a:rPr lang="en-US" sz="1400" dirty="0">
                <a:solidFill>
                  <a:schemeClr val="tx1"/>
                </a:solidFill>
                <a:latin typeface="Baskerville" panose="02020502070401020303" pitchFamily="18" charset="0"/>
                <a:ea typeface="Baskerville" panose="02020502070401020303" pitchFamily="18" charset="0"/>
              </a:rPr>
              <a:t>Purchasing carbon offsets</a:t>
            </a:r>
          </a:p>
        </p:txBody>
      </p:sp>
      <p:sp>
        <p:nvSpPr>
          <p:cNvPr id="5" name="TextBox 4">
            <a:extLst>
              <a:ext uri="{FF2B5EF4-FFF2-40B4-BE49-F238E27FC236}">
                <a16:creationId xmlns:a16="http://schemas.microsoft.com/office/drawing/2014/main" id="{ECCC856F-7CCB-0265-709B-731371114B89}"/>
              </a:ext>
            </a:extLst>
          </p:cNvPr>
          <p:cNvSpPr txBox="1"/>
          <p:nvPr/>
        </p:nvSpPr>
        <p:spPr>
          <a:xfrm>
            <a:off x="221694" y="4294304"/>
            <a:ext cx="5874306" cy="1675010"/>
          </a:xfrm>
          <a:prstGeom prst="rect">
            <a:avLst/>
          </a:prstGeom>
          <a:noFill/>
        </p:spPr>
        <p:txBody>
          <a:bodyPr wrap="square" rtlCol="0">
            <a:spAutoFit/>
          </a:bodyPr>
          <a:lstStyle/>
          <a:p>
            <a:pPr>
              <a:lnSpc>
                <a:spcPct val="150000"/>
              </a:lnSpc>
            </a:pPr>
            <a:r>
              <a:rPr lang="en-US" sz="1400" b="1" u="sng" dirty="0">
                <a:latin typeface="Baskerville" panose="02020502070401020303" pitchFamily="18" charset="0"/>
                <a:ea typeface="Baskerville" panose="02020502070401020303" pitchFamily="18" charset="0"/>
              </a:rPr>
              <a:t>Challenges: </a:t>
            </a:r>
          </a:p>
          <a:p>
            <a:pPr marL="285750" indent="-285750">
              <a:lnSpc>
                <a:spcPct val="150000"/>
              </a:lnSpc>
              <a:buFont typeface="Arial" panose="020B0604020202020204" pitchFamily="34" charset="0"/>
              <a:buChar char="•"/>
            </a:pPr>
            <a:r>
              <a:rPr lang="en-US" sz="1400" dirty="0">
                <a:solidFill>
                  <a:srgbClr val="C00000"/>
                </a:solidFill>
                <a:latin typeface="Baskerville" panose="02020502070401020303" pitchFamily="18" charset="0"/>
                <a:ea typeface="Baskerville" panose="02020502070401020303" pitchFamily="18" charset="0"/>
              </a:rPr>
              <a:t>Replacing existing infrastructure</a:t>
            </a:r>
          </a:p>
          <a:p>
            <a:pPr marL="285750" indent="-285750">
              <a:lnSpc>
                <a:spcPct val="150000"/>
              </a:lnSpc>
              <a:buFont typeface="Arial" panose="020B0604020202020204" pitchFamily="34" charset="0"/>
              <a:buChar char="•"/>
            </a:pPr>
            <a:r>
              <a:rPr lang="en-US" sz="1400" dirty="0">
                <a:solidFill>
                  <a:srgbClr val="C00000"/>
                </a:solidFill>
                <a:latin typeface="Baskerville" panose="02020502070401020303" pitchFamily="18" charset="0"/>
                <a:ea typeface="Baskerville" panose="02020502070401020303" pitchFamily="18" charset="0"/>
              </a:rPr>
              <a:t>Importing electricity from grid vs using co-gen plant</a:t>
            </a:r>
          </a:p>
          <a:p>
            <a:pPr marL="285750" indent="-285750">
              <a:lnSpc>
                <a:spcPct val="150000"/>
              </a:lnSpc>
              <a:buFont typeface="Arial" panose="020B0604020202020204" pitchFamily="34" charset="0"/>
              <a:buChar char="•"/>
            </a:pPr>
            <a:r>
              <a:rPr lang="en-US" sz="1400" dirty="0">
                <a:solidFill>
                  <a:srgbClr val="C00000"/>
                </a:solidFill>
                <a:latin typeface="Baskerville" panose="02020502070401020303" pitchFamily="18" charset="0"/>
                <a:ea typeface="Baskerville" panose="02020502070401020303" pitchFamily="18" charset="0"/>
              </a:rPr>
              <a:t>Growing campus, energy-intensive laboratories</a:t>
            </a:r>
          </a:p>
          <a:p>
            <a:pPr marL="285750" indent="-285750">
              <a:lnSpc>
                <a:spcPct val="150000"/>
              </a:lnSpc>
              <a:buFont typeface="Arial" panose="020B0604020202020204" pitchFamily="34" charset="0"/>
              <a:buChar char="•"/>
            </a:pPr>
            <a:r>
              <a:rPr lang="en-US" sz="1400" dirty="0">
                <a:solidFill>
                  <a:srgbClr val="C00000"/>
                </a:solidFill>
                <a:latin typeface="Baskerville" panose="02020502070401020303" pitchFamily="18" charset="0"/>
                <a:ea typeface="Baskerville" panose="02020502070401020303" pitchFamily="18" charset="0"/>
              </a:rPr>
              <a:t>Costs</a:t>
            </a:r>
          </a:p>
        </p:txBody>
      </p:sp>
      <p:pic>
        <p:nvPicPr>
          <p:cNvPr id="2" name="Picture 1">
            <a:extLst>
              <a:ext uri="{FF2B5EF4-FFF2-40B4-BE49-F238E27FC236}">
                <a16:creationId xmlns:a16="http://schemas.microsoft.com/office/drawing/2014/main" id="{C5CA4263-9D6E-9609-E5B4-5A20A96B622E}"/>
              </a:ext>
            </a:extLst>
          </p:cNvPr>
          <p:cNvPicPr>
            <a:picLocks noChangeAspect="1"/>
          </p:cNvPicPr>
          <p:nvPr/>
        </p:nvPicPr>
        <p:blipFill>
          <a:blip r:embed="rId3"/>
          <a:stretch>
            <a:fillRect/>
          </a:stretch>
        </p:blipFill>
        <p:spPr>
          <a:xfrm>
            <a:off x="6373072" y="1215701"/>
            <a:ext cx="3948564" cy="3504549"/>
          </a:xfrm>
          <a:prstGeom prst="rect">
            <a:avLst/>
          </a:prstGeom>
        </p:spPr>
      </p:pic>
      <p:pic>
        <p:nvPicPr>
          <p:cNvPr id="6" name="Picture 5">
            <a:extLst>
              <a:ext uri="{FF2B5EF4-FFF2-40B4-BE49-F238E27FC236}">
                <a16:creationId xmlns:a16="http://schemas.microsoft.com/office/drawing/2014/main" id="{5DA50B2D-D042-4ACB-E9FD-95812AA148E2}"/>
              </a:ext>
            </a:extLst>
          </p:cNvPr>
          <p:cNvPicPr>
            <a:picLocks noChangeAspect="1"/>
          </p:cNvPicPr>
          <p:nvPr/>
        </p:nvPicPr>
        <p:blipFill>
          <a:blip r:embed="rId4"/>
          <a:stretch>
            <a:fillRect/>
          </a:stretch>
        </p:blipFill>
        <p:spPr>
          <a:xfrm>
            <a:off x="10070176" y="1215701"/>
            <a:ext cx="2085712" cy="1573432"/>
          </a:xfrm>
          <a:prstGeom prst="rect">
            <a:avLst/>
          </a:prstGeom>
        </p:spPr>
      </p:pic>
      <p:pic>
        <p:nvPicPr>
          <p:cNvPr id="8" name="Picture 7">
            <a:extLst>
              <a:ext uri="{FF2B5EF4-FFF2-40B4-BE49-F238E27FC236}">
                <a16:creationId xmlns:a16="http://schemas.microsoft.com/office/drawing/2014/main" id="{D472A6A1-8148-F970-0406-FD274A52BE0E}"/>
              </a:ext>
            </a:extLst>
          </p:cNvPr>
          <p:cNvPicPr>
            <a:picLocks noChangeAspect="1"/>
          </p:cNvPicPr>
          <p:nvPr/>
        </p:nvPicPr>
        <p:blipFill>
          <a:blip r:embed="rId5"/>
          <a:stretch>
            <a:fillRect/>
          </a:stretch>
        </p:blipFill>
        <p:spPr>
          <a:xfrm>
            <a:off x="10070176" y="2789133"/>
            <a:ext cx="2085712" cy="1278740"/>
          </a:xfrm>
          <a:prstGeom prst="rect">
            <a:avLst/>
          </a:prstGeom>
        </p:spPr>
      </p:pic>
      <p:sp>
        <p:nvSpPr>
          <p:cNvPr id="9" name="Rectangle 8">
            <a:extLst>
              <a:ext uri="{FF2B5EF4-FFF2-40B4-BE49-F238E27FC236}">
                <a16:creationId xmlns:a16="http://schemas.microsoft.com/office/drawing/2014/main" id="{2D636A0F-D1DB-E58F-24D6-FCA02C49C7F7}"/>
              </a:ext>
            </a:extLst>
          </p:cNvPr>
          <p:cNvSpPr/>
          <p:nvPr/>
        </p:nvSpPr>
        <p:spPr>
          <a:xfrm>
            <a:off x="10070176" y="4067873"/>
            <a:ext cx="2085712" cy="652378"/>
          </a:xfrm>
          <a:prstGeom prst="rect">
            <a:avLst/>
          </a:prstGeom>
          <a:solidFill>
            <a:srgbClr val="E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31714" y="6375047"/>
            <a:ext cx="5960286" cy="461665"/>
          </a:xfrm>
          <a:prstGeom prst="rect">
            <a:avLst/>
          </a:prstGeom>
          <a:noFill/>
        </p:spPr>
        <p:txBody>
          <a:bodyPr wrap="none" rtlCol="0">
            <a:spAutoFit/>
          </a:bodyPr>
          <a:lstStyle/>
          <a:p>
            <a:r>
              <a:rPr lang="en-US" sz="1200" dirty="0">
                <a:latin typeface="Baskerville Old Face" panose="02020602080505020303" pitchFamily="18" charset="0"/>
              </a:rPr>
              <a:t>© MIT Office of Sustainability.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6"/>
              </a:rPr>
              <a:t>https://ocw.mit.edu/help/</a:t>
            </a:r>
            <a:r>
              <a:rPr lang="en-US" sz="1200" dirty="0" err="1">
                <a:latin typeface="Baskerville Old Face" panose="02020602080505020303" pitchFamily="18" charset="0"/>
                <a:hlinkClick r:id="rId6"/>
              </a:rPr>
              <a:t>faq</a:t>
            </a:r>
            <a:r>
              <a:rPr lang="en-US" sz="1200" dirty="0">
                <a:latin typeface="Baskerville Old Face" panose="02020602080505020303" pitchFamily="18" charset="0"/>
                <a:hlinkClick r:id="rId6"/>
              </a:rPr>
              <a:t>-fair-use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906575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0" y="241300"/>
            <a:ext cx="12191999"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Eurostile" panose="020B0504020202050204" pitchFamily="34" charset="77"/>
              </a:rPr>
              <a:t>Market</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Failures</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Threaten</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the</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Three</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Bottom</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Lines</a:t>
            </a:r>
            <a:r>
              <a:rPr lang="en-US" sz="4800" dirty="0">
                <a:sym typeface="Proxima Nova"/>
              </a:rPr>
              <a:t/>
            </a:r>
            <a:br>
              <a:rPr lang="en-US" sz="4800" dirty="0">
                <a:sym typeface="Proxima Nova"/>
              </a:rPr>
            </a:br>
            <a:endParaRPr sz="4800" dirty="0">
              <a:solidFill>
                <a:srgbClr val="1B4453"/>
              </a:solidFill>
              <a:latin typeface="Eurostile" panose="020B0504020202050204" pitchFamily="34" charset="77"/>
            </a:endParaRPr>
          </a:p>
        </p:txBody>
      </p:sp>
      <p:sp>
        <p:nvSpPr>
          <p:cNvPr id="7" name="Google Shape;76;p15">
            <a:extLst>
              <a:ext uri="{FF2B5EF4-FFF2-40B4-BE49-F238E27FC236}">
                <a16:creationId xmlns:a16="http://schemas.microsoft.com/office/drawing/2014/main" id="{EF054009-5D70-014B-8C04-925434025AA5}"/>
              </a:ext>
            </a:extLst>
          </p:cNvPr>
          <p:cNvSpPr txBox="1"/>
          <p:nvPr/>
        </p:nvSpPr>
        <p:spPr>
          <a:xfrm>
            <a:off x="9888304" y="3939467"/>
            <a:ext cx="1424800" cy="557600"/>
          </a:xfrm>
          <a:prstGeom prst="rect">
            <a:avLst/>
          </a:prstGeom>
          <a:noFill/>
          <a:ln>
            <a:noFill/>
          </a:ln>
        </p:spPr>
        <p:txBody>
          <a:bodyPr spcFirstLastPara="1" wrap="square" lIns="121900" tIns="121900" rIns="121900" bIns="121900" anchor="t" anchorCtr="0">
            <a:noAutofit/>
          </a:bodyPr>
          <a:lstStyle/>
          <a:p>
            <a:endParaRPr sz="2133" b="1" dirty="0"/>
          </a:p>
        </p:txBody>
      </p:sp>
      <p:graphicFrame>
        <p:nvGraphicFramePr>
          <p:cNvPr id="12" name="Diagram 11">
            <a:extLst>
              <a:ext uri="{FF2B5EF4-FFF2-40B4-BE49-F238E27FC236}">
                <a16:creationId xmlns:a16="http://schemas.microsoft.com/office/drawing/2014/main" id="{0A60EC36-5FF6-E541-9E1F-1EF4D4D51246}"/>
              </a:ext>
            </a:extLst>
          </p:cNvPr>
          <p:cNvGraphicFramePr/>
          <p:nvPr>
            <p:extLst>
              <p:ext uri="{D42A27DB-BD31-4B8C-83A1-F6EECF244321}">
                <p14:modId xmlns:p14="http://schemas.microsoft.com/office/powerpoint/2010/main" val="2867117423"/>
              </p:ext>
            </p:extLst>
          </p:nvPr>
        </p:nvGraphicFramePr>
        <p:xfrm>
          <a:off x="-413219" y="241300"/>
          <a:ext cx="6509220" cy="6175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9613A905-4E2F-D14E-A161-15471EED238C}"/>
              </a:ext>
            </a:extLst>
          </p:cNvPr>
          <p:cNvSpPr txBox="1"/>
          <p:nvPr/>
        </p:nvSpPr>
        <p:spPr>
          <a:xfrm>
            <a:off x="2054210" y="3098238"/>
            <a:ext cx="1779654" cy="461665"/>
          </a:xfrm>
          <a:prstGeom prst="rect">
            <a:avLst/>
          </a:prstGeom>
          <a:noFill/>
        </p:spPr>
        <p:txBody>
          <a:bodyPr wrap="none" rtlCol="0">
            <a:spAutoFit/>
          </a:bodyPr>
          <a:lstStyle/>
          <a:p>
            <a:r>
              <a:rPr lang="en-US" altLang="zh-CN" sz="2400" b="1" dirty="0">
                <a:solidFill>
                  <a:srgbClr val="993333"/>
                </a:solidFill>
                <a:latin typeface="Baskerville" panose="02020502070401020303"/>
              </a:rPr>
              <a:t>Sustainable</a:t>
            </a:r>
            <a:r>
              <a:rPr lang="zh-CN" altLang="en-US" sz="2400" b="1" dirty="0">
                <a:solidFill>
                  <a:srgbClr val="993333"/>
                </a:solidFill>
                <a:latin typeface="Baskerville" panose="02020502070401020303"/>
              </a:rPr>
              <a:t> </a:t>
            </a:r>
            <a:r>
              <a:rPr lang="en-US" altLang="zh-CN" sz="2400" b="1" dirty="0">
                <a:solidFill>
                  <a:srgbClr val="993333"/>
                </a:solidFill>
                <a:latin typeface="Baskerville" panose="02020502070401020303"/>
              </a:rPr>
              <a:t>?</a:t>
            </a:r>
            <a:endParaRPr lang="en-US" sz="2400" b="1" dirty="0">
              <a:solidFill>
                <a:srgbClr val="993333"/>
              </a:solidFill>
              <a:latin typeface="Baskerville" panose="02020502070401020303"/>
            </a:endParaRPr>
          </a:p>
        </p:txBody>
      </p:sp>
      <p:sp>
        <p:nvSpPr>
          <p:cNvPr id="8" name="TextBox 7">
            <a:extLst>
              <a:ext uri="{FF2B5EF4-FFF2-40B4-BE49-F238E27FC236}">
                <a16:creationId xmlns:a16="http://schemas.microsoft.com/office/drawing/2014/main" id="{F9ED3946-6309-4BDA-BE2F-DBD018B736BA}"/>
              </a:ext>
            </a:extLst>
          </p:cNvPr>
          <p:cNvSpPr txBox="1"/>
          <p:nvPr/>
        </p:nvSpPr>
        <p:spPr>
          <a:xfrm>
            <a:off x="6208258" y="1790188"/>
            <a:ext cx="4637808" cy="3539430"/>
          </a:xfrm>
          <a:prstGeom prst="rect">
            <a:avLst/>
          </a:prstGeom>
          <a:noFill/>
        </p:spPr>
        <p:txBody>
          <a:bodyPr wrap="none" rtlCol="0">
            <a:spAutoFit/>
          </a:bodyPr>
          <a:lstStyle/>
          <a:p>
            <a:r>
              <a:rPr lang="en-CN" sz="3200" dirty="0">
                <a:latin typeface="Baskerville" panose="02020502070401020303" pitchFamily="18" charset="0"/>
                <a:ea typeface="Baskerville" panose="02020502070401020303" pitchFamily="18" charset="0"/>
              </a:rPr>
              <a:t>Market Failures: </a:t>
            </a:r>
          </a:p>
          <a:p>
            <a:endParaRPr lang="en-CN" sz="3200" dirty="0">
              <a:latin typeface="Baskerville" panose="02020502070401020303" pitchFamily="18" charset="0"/>
              <a:ea typeface="Baskerville" panose="02020502070401020303" pitchFamily="18" charset="0"/>
            </a:endParaRPr>
          </a:p>
          <a:p>
            <a:pPr marL="514350" indent="-514350">
              <a:buAutoNum type="arabicPeriod"/>
            </a:pPr>
            <a:r>
              <a:rPr lang="en-US" sz="3200" dirty="0">
                <a:latin typeface="Baskerville" panose="02020502070401020303" pitchFamily="18" charset="0"/>
                <a:ea typeface="Baskerville" panose="02020502070401020303" pitchFamily="18" charset="0"/>
              </a:rPr>
              <a:t>Information Asymmetry</a:t>
            </a:r>
          </a:p>
          <a:p>
            <a:r>
              <a:rPr lang="en-US" sz="3200" dirty="0">
                <a:latin typeface="Baskerville" panose="02020502070401020303" pitchFamily="18" charset="0"/>
                <a:ea typeface="Baskerville" panose="02020502070401020303" pitchFamily="18" charset="0"/>
              </a:rPr>
              <a:t> </a:t>
            </a:r>
            <a:endParaRPr lang="en-CN" sz="3200" dirty="0">
              <a:latin typeface="Baskerville" panose="02020502070401020303" pitchFamily="18" charset="0"/>
              <a:ea typeface="Baskerville" panose="02020502070401020303" pitchFamily="18" charset="0"/>
            </a:endParaRPr>
          </a:p>
          <a:p>
            <a:r>
              <a:rPr lang="en-CN" sz="3200" dirty="0">
                <a:latin typeface="Baskerville" panose="02020502070401020303" pitchFamily="18" charset="0"/>
                <a:ea typeface="Baskerville" panose="02020502070401020303" pitchFamily="18" charset="0"/>
              </a:rPr>
              <a:t>2. Split Incentive</a:t>
            </a:r>
          </a:p>
          <a:p>
            <a:endParaRPr lang="en-CN" sz="3200" dirty="0">
              <a:latin typeface="Baskerville" panose="02020502070401020303" pitchFamily="18" charset="0"/>
              <a:ea typeface="Baskerville" panose="02020502070401020303" pitchFamily="18" charset="0"/>
            </a:endParaRPr>
          </a:p>
          <a:p>
            <a:r>
              <a:rPr lang="en-CN" sz="3200" b="1" dirty="0">
                <a:solidFill>
                  <a:srgbClr val="980000"/>
                </a:solidFill>
                <a:latin typeface="Baskerville" panose="02020502070401020303" pitchFamily="18" charset="0"/>
                <a:ea typeface="Baskerville" panose="02020502070401020303" pitchFamily="18" charset="0"/>
              </a:rPr>
              <a:t>3. Externality</a:t>
            </a:r>
          </a:p>
        </p:txBody>
      </p:sp>
    </p:spTree>
    <p:extLst>
      <p:ext uri="{BB962C8B-B14F-4D97-AF65-F5344CB8AC3E}">
        <p14:creationId xmlns:p14="http://schemas.microsoft.com/office/powerpoint/2010/main" val="346796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392622" y="127341"/>
            <a:ext cx="758303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MIT Net Zero Plan</a:t>
            </a:r>
            <a:endParaRPr sz="4800" dirty="0">
              <a:solidFill>
                <a:srgbClr val="1B4453"/>
              </a:solidFill>
              <a:latin typeface="Baskerville" panose="02020502070401020303"/>
            </a:endParaRPr>
          </a:p>
        </p:txBody>
      </p:sp>
      <p:pic>
        <p:nvPicPr>
          <p:cNvPr id="2050" name="Picture 2">
            <a:extLst>
              <a:ext uri="{FF2B5EF4-FFF2-40B4-BE49-F238E27FC236}">
                <a16:creationId xmlns:a16="http://schemas.microsoft.com/office/drawing/2014/main" id="{361ADBA4-FDF0-C4AC-E8B5-76BF4E314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149" y="4478528"/>
            <a:ext cx="3129843" cy="19352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F142361-3BEF-F15C-5233-C8A4B6D83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8891" y="4478528"/>
            <a:ext cx="3129843" cy="19352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muel Tak Lee Building, Building 9 renovation">
            <a:extLst>
              <a:ext uri="{FF2B5EF4-FFF2-40B4-BE49-F238E27FC236}">
                <a16:creationId xmlns:a16="http://schemas.microsoft.com/office/drawing/2014/main" id="{5A9CE986-8779-BAFF-821E-8508CD03A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7137" y="1754001"/>
            <a:ext cx="3312852" cy="21349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yden Library redesign | MIT Libraries News">
            <a:extLst>
              <a:ext uri="{FF2B5EF4-FFF2-40B4-BE49-F238E27FC236}">
                <a16:creationId xmlns:a16="http://schemas.microsoft.com/office/drawing/2014/main" id="{3D714199-655D-9FC1-B074-47CDC2F914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8951" y="1797395"/>
            <a:ext cx="3312852" cy="22054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256744A-2D73-5AD4-40DB-99F0B597BEB1}"/>
              </a:ext>
            </a:extLst>
          </p:cNvPr>
          <p:cNvSpPr txBox="1"/>
          <p:nvPr/>
        </p:nvSpPr>
        <p:spPr>
          <a:xfrm>
            <a:off x="2049698" y="1247841"/>
            <a:ext cx="1891865" cy="461665"/>
          </a:xfrm>
          <a:prstGeom prst="rect">
            <a:avLst/>
          </a:prstGeom>
          <a:noFill/>
        </p:spPr>
        <p:txBody>
          <a:bodyPr wrap="none" lIns="91440" tIns="45720" rIns="91440" bIns="45720" rtlCol="0" anchor="t">
            <a:spAutoFit/>
          </a:bodyPr>
          <a:lstStyle/>
          <a:p>
            <a:r>
              <a:rPr lang="en-US" sz="2400" b="1" dirty="0">
                <a:latin typeface="Libre Baskerville"/>
                <a:ea typeface="Baskerville SemiBold" panose="02020502070401020303" pitchFamily="18" charset="0"/>
              </a:rPr>
              <a:t>Building 9</a:t>
            </a:r>
          </a:p>
        </p:txBody>
      </p:sp>
      <p:sp>
        <p:nvSpPr>
          <p:cNvPr id="13" name="TextBox 12">
            <a:extLst>
              <a:ext uri="{FF2B5EF4-FFF2-40B4-BE49-F238E27FC236}">
                <a16:creationId xmlns:a16="http://schemas.microsoft.com/office/drawing/2014/main" id="{612D457E-1D61-569F-0BA1-7504084EB9C2}"/>
              </a:ext>
            </a:extLst>
          </p:cNvPr>
          <p:cNvSpPr txBox="1"/>
          <p:nvPr/>
        </p:nvSpPr>
        <p:spPr>
          <a:xfrm>
            <a:off x="7681600" y="1294970"/>
            <a:ext cx="2781531" cy="461665"/>
          </a:xfrm>
          <a:prstGeom prst="rect">
            <a:avLst/>
          </a:prstGeom>
          <a:noFill/>
        </p:spPr>
        <p:txBody>
          <a:bodyPr wrap="none" lIns="91440" tIns="45720" rIns="91440" bIns="45720" rtlCol="0" anchor="t">
            <a:spAutoFit/>
          </a:bodyPr>
          <a:lstStyle/>
          <a:p>
            <a:r>
              <a:rPr lang="en-US" sz="2400" b="1" dirty="0">
                <a:latin typeface="Libre Baskerville"/>
                <a:ea typeface="Baskerville SemiBold" panose="02020502070401020303" pitchFamily="18" charset="0"/>
              </a:rPr>
              <a:t>Hayden Library</a:t>
            </a:r>
          </a:p>
        </p:txBody>
      </p:sp>
      <p:sp>
        <p:nvSpPr>
          <p:cNvPr id="14" name="TextBox 13">
            <a:extLst>
              <a:ext uri="{FF2B5EF4-FFF2-40B4-BE49-F238E27FC236}">
                <a16:creationId xmlns:a16="http://schemas.microsoft.com/office/drawing/2014/main" id="{215022C9-EA58-A529-C011-1E64E975A731}"/>
              </a:ext>
            </a:extLst>
          </p:cNvPr>
          <p:cNvSpPr txBox="1"/>
          <p:nvPr/>
        </p:nvSpPr>
        <p:spPr>
          <a:xfrm>
            <a:off x="4100383" y="5184682"/>
            <a:ext cx="917245" cy="477054"/>
          </a:xfrm>
          <a:prstGeom prst="rect">
            <a:avLst/>
          </a:prstGeom>
          <a:noFill/>
        </p:spPr>
        <p:txBody>
          <a:bodyPr wrap="square" lIns="91440" tIns="45720" rIns="91440" bIns="45720" rtlCol="0" anchor="t">
            <a:spAutoFit/>
          </a:bodyPr>
          <a:lstStyle/>
          <a:p>
            <a:pPr algn="ctr"/>
            <a:r>
              <a:rPr lang="en-US" sz="1400" b="1" dirty="0">
                <a:latin typeface="Libre Baskerville"/>
              </a:rPr>
              <a:t>15.18</a:t>
            </a:r>
            <a:r>
              <a:rPr lang="en-US" sz="1100" dirty="0">
                <a:latin typeface="Libre Baskerville"/>
              </a:rPr>
              <a:t> kgCO2/sf</a:t>
            </a:r>
          </a:p>
        </p:txBody>
      </p:sp>
      <p:sp>
        <p:nvSpPr>
          <p:cNvPr id="18" name="TextBox 17">
            <a:extLst>
              <a:ext uri="{FF2B5EF4-FFF2-40B4-BE49-F238E27FC236}">
                <a16:creationId xmlns:a16="http://schemas.microsoft.com/office/drawing/2014/main" id="{6C25B95E-5F0E-DFF1-5AA6-78F873CEB2A5}"/>
              </a:ext>
            </a:extLst>
          </p:cNvPr>
          <p:cNvSpPr txBox="1"/>
          <p:nvPr/>
        </p:nvSpPr>
        <p:spPr>
          <a:xfrm>
            <a:off x="9078891" y="6601768"/>
            <a:ext cx="3355443" cy="253916"/>
          </a:xfrm>
          <a:prstGeom prst="rect">
            <a:avLst/>
          </a:prstGeom>
          <a:noFill/>
        </p:spPr>
        <p:txBody>
          <a:bodyPr wrap="square" lIns="91440" tIns="45720" rIns="91440" bIns="45720" rtlCol="0" anchor="t">
            <a:spAutoFit/>
          </a:bodyPr>
          <a:lstStyle/>
          <a:p>
            <a:r>
              <a:rPr lang="en-US" sz="1050" dirty="0">
                <a:solidFill>
                  <a:schemeClr val="bg2">
                    <a:lumMod val="50000"/>
                  </a:schemeClr>
                </a:solidFill>
              </a:rPr>
              <a:t>Source: </a:t>
            </a:r>
            <a:r>
              <a:rPr lang="en-US" sz="1050" dirty="0">
                <a:solidFill>
                  <a:schemeClr val="bg2">
                    <a:lumMod val="50000"/>
                  </a:schemeClr>
                </a:solidFill>
                <a:hlinkClick r:id="rId7">
                  <a:extLst>
                    <a:ext uri="{A12FA001-AC4F-418D-AE19-62706E023703}">
                      <ahyp:hlinkClr xmlns="" xmlns:ahyp="http://schemas.microsoft.com/office/drawing/2018/hyperlinkcolor" val="tx"/>
                    </a:ext>
                  </a:extLst>
                </a:hlinkClick>
              </a:rPr>
              <a:t>Energize_MIT dashboard</a:t>
            </a:r>
            <a:endParaRPr lang="en-US" sz="1050" dirty="0">
              <a:solidFill>
                <a:schemeClr val="bg2">
                  <a:lumMod val="50000"/>
                </a:schemeClr>
              </a:solidFill>
              <a:cs typeface="Calibri"/>
            </a:endParaRPr>
          </a:p>
        </p:txBody>
      </p:sp>
      <p:sp>
        <p:nvSpPr>
          <p:cNvPr id="2" name="TextBox 1">
            <a:extLst>
              <a:ext uri="{FF2B5EF4-FFF2-40B4-BE49-F238E27FC236}">
                <a16:creationId xmlns:a16="http://schemas.microsoft.com/office/drawing/2014/main" id="{CCF7E879-AB05-4B4D-7F4B-506E52008BFB}"/>
              </a:ext>
            </a:extLst>
          </p:cNvPr>
          <p:cNvSpPr txBox="1"/>
          <p:nvPr/>
        </p:nvSpPr>
        <p:spPr>
          <a:xfrm>
            <a:off x="10259949" y="5184681"/>
            <a:ext cx="763708" cy="646331"/>
          </a:xfrm>
          <a:prstGeom prst="rect">
            <a:avLst/>
          </a:prstGeom>
          <a:noFill/>
        </p:spPr>
        <p:txBody>
          <a:bodyPr wrap="square" lIns="91440" tIns="45720" rIns="91440" bIns="45720" rtlCol="0" anchor="t">
            <a:spAutoFit/>
          </a:bodyPr>
          <a:lstStyle/>
          <a:p>
            <a:pPr algn="ctr"/>
            <a:r>
              <a:rPr lang="en-US" sz="1400" b="1" dirty="0">
                <a:latin typeface="Libre Baskerville"/>
              </a:rPr>
              <a:t>4.59</a:t>
            </a:r>
            <a:r>
              <a:rPr lang="en-US" sz="1100" dirty="0">
                <a:latin typeface="Libre Baskerville"/>
              </a:rPr>
              <a:t> kgCO2/sf</a:t>
            </a:r>
          </a:p>
        </p:txBody>
      </p:sp>
      <p:pic>
        <p:nvPicPr>
          <p:cNvPr id="4" name="Picture 4" descr="A picture containing logo&#10;&#10;Description automatically generated">
            <a:extLst>
              <a:ext uri="{FF2B5EF4-FFF2-40B4-BE49-F238E27FC236}">
                <a16:creationId xmlns:a16="http://schemas.microsoft.com/office/drawing/2014/main" id="{7F51D822-C935-21B2-2849-DEFA888DE87A}"/>
              </a:ext>
            </a:extLst>
          </p:cNvPr>
          <p:cNvPicPr>
            <a:picLocks noChangeAspect="1"/>
          </p:cNvPicPr>
          <p:nvPr/>
        </p:nvPicPr>
        <p:blipFill>
          <a:blip r:embed="rId8"/>
          <a:stretch>
            <a:fillRect/>
          </a:stretch>
        </p:blipFill>
        <p:spPr>
          <a:xfrm>
            <a:off x="6032311" y="4478528"/>
            <a:ext cx="3129886" cy="1935048"/>
          </a:xfrm>
          <a:prstGeom prst="rect">
            <a:avLst/>
          </a:prstGeom>
        </p:spPr>
      </p:pic>
      <p:sp>
        <p:nvSpPr>
          <p:cNvPr id="5" name="TextBox 4">
            <a:extLst>
              <a:ext uri="{FF2B5EF4-FFF2-40B4-BE49-F238E27FC236}">
                <a16:creationId xmlns:a16="http://schemas.microsoft.com/office/drawing/2014/main" id="{E7E36E0C-916C-C01F-3D9D-61A189BA434F}"/>
              </a:ext>
            </a:extLst>
          </p:cNvPr>
          <p:cNvSpPr txBox="1"/>
          <p:nvPr/>
        </p:nvSpPr>
        <p:spPr>
          <a:xfrm>
            <a:off x="7211948" y="5184681"/>
            <a:ext cx="763708" cy="646331"/>
          </a:xfrm>
          <a:prstGeom prst="rect">
            <a:avLst/>
          </a:prstGeom>
          <a:noFill/>
        </p:spPr>
        <p:txBody>
          <a:bodyPr wrap="square" lIns="91440" tIns="45720" rIns="91440" bIns="45720" rtlCol="0" anchor="t">
            <a:spAutoFit/>
          </a:bodyPr>
          <a:lstStyle/>
          <a:p>
            <a:pPr algn="ctr"/>
            <a:r>
              <a:rPr lang="en-US" sz="1400" b="1" dirty="0">
                <a:latin typeface="Libre Baskerville"/>
              </a:rPr>
              <a:t>14.51</a:t>
            </a:r>
            <a:r>
              <a:rPr lang="en-US" sz="1100" dirty="0">
                <a:latin typeface="Libre Baskerville"/>
              </a:rPr>
              <a:t> kgCO2/sf</a:t>
            </a:r>
          </a:p>
        </p:txBody>
      </p:sp>
      <p:sp>
        <p:nvSpPr>
          <p:cNvPr id="6" name="TextBox 5">
            <a:extLst>
              <a:ext uri="{FF2B5EF4-FFF2-40B4-BE49-F238E27FC236}">
                <a16:creationId xmlns:a16="http://schemas.microsoft.com/office/drawing/2014/main" id="{D7F64E4F-6384-B463-CB00-9EAA6E40ABB2}"/>
              </a:ext>
            </a:extLst>
          </p:cNvPr>
          <p:cNvSpPr txBox="1"/>
          <p:nvPr/>
        </p:nvSpPr>
        <p:spPr>
          <a:xfrm>
            <a:off x="6266596" y="4191000"/>
            <a:ext cx="8871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Libre Baskerville"/>
                <a:cs typeface="Calibri"/>
              </a:rPr>
              <a:t>2015</a:t>
            </a:r>
            <a:endParaRPr lang="en-US" sz="1600">
              <a:latin typeface="Libre Baskerville"/>
            </a:endParaRPr>
          </a:p>
        </p:txBody>
      </p:sp>
      <p:sp>
        <p:nvSpPr>
          <p:cNvPr id="8" name="TextBox 7">
            <a:extLst>
              <a:ext uri="{FF2B5EF4-FFF2-40B4-BE49-F238E27FC236}">
                <a16:creationId xmlns:a16="http://schemas.microsoft.com/office/drawing/2014/main" id="{78C6B9C5-3A89-73C2-1A75-1BF02E15C154}"/>
              </a:ext>
            </a:extLst>
          </p:cNvPr>
          <p:cNvSpPr txBox="1"/>
          <p:nvPr/>
        </p:nvSpPr>
        <p:spPr>
          <a:xfrm>
            <a:off x="9394208" y="4191000"/>
            <a:ext cx="8871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Libre Baskerville"/>
                <a:cs typeface="Calibri"/>
              </a:rPr>
              <a:t>2021</a:t>
            </a:r>
            <a:endParaRPr lang="en-US" sz="1600">
              <a:latin typeface="Libre Baskerville"/>
            </a:endParaRPr>
          </a:p>
        </p:txBody>
      </p:sp>
      <p:sp>
        <p:nvSpPr>
          <p:cNvPr id="9" name="TextBox 8">
            <a:extLst>
              <a:ext uri="{FF2B5EF4-FFF2-40B4-BE49-F238E27FC236}">
                <a16:creationId xmlns:a16="http://schemas.microsoft.com/office/drawing/2014/main" id="{665BEA83-B6C8-0CA8-764C-3AD54A77BF20}"/>
              </a:ext>
            </a:extLst>
          </p:cNvPr>
          <p:cNvSpPr txBox="1"/>
          <p:nvPr/>
        </p:nvSpPr>
        <p:spPr>
          <a:xfrm>
            <a:off x="3144670" y="4191000"/>
            <a:ext cx="8871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Libre Baskerville"/>
                <a:cs typeface="Calibri"/>
              </a:rPr>
              <a:t>2021</a:t>
            </a:r>
            <a:endParaRPr lang="en-US" sz="1600">
              <a:latin typeface="Libre Baskerville"/>
            </a:endParaRPr>
          </a:p>
        </p:txBody>
      </p:sp>
      <p:pic>
        <p:nvPicPr>
          <p:cNvPr id="11" name="Picture 14" descr="Chart, sunburst chart&#10;&#10;Description automatically generated">
            <a:extLst>
              <a:ext uri="{FF2B5EF4-FFF2-40B4-BE49-F238E27FC236}">
                <a16:creationId xmlns:a16="http://schemas.microsoft.com/office/drawing/2014/main" id="{3D40FA8F-2822-73BD-170C-7264123B3468}"/>
              </a:ext>
            </a:extLst>
          </p:cNvPr>
          <p:cNvPicPr>
            <a:picLocks noChangeAspect="1"/>
          </p:cNvPicPr>
          <p:nvPr/>
        </p:nvPicPr>
        <p:blipFill rotWithShape="1">
          <a:blip r:embed="rId9"/>
          <a:srcRect l="291" r="2073" b="293"/>
          <a:stretch/>
        </p:blipFill>
        <p:spPr>
          <a:xfrm>
            <a:off x="25020" y="4480208"/>
            <a:ext cx="3055909" cy="1929374"/>
          </a:xfrm>
          <a:prstGeom prst="rect">
            <a:avLst/>
          </a:prstGeom>
        </p:spPr>
      </p:pic>
      <p:sp>
        <p:nvSpPr>
          <p:cNvPr id="10" name="TextBox 9">
            <a:extLst>
              <a:ext uri="{FF2B5EF4-FFF2-40B4-BE49-F238E27FC236}">
                <a16:creationId xmlns:a16="http://schemas.microsoft.com/office/drawing/2014/main" id="{FE7A5EC4-C019-A104-A67B-B415002A43B3}"/>
              </a:ext>
            </a:extLst>
          </p:cNvPr>
          <p:cNvSpPr txBox="1"/>
          <p:nvPr/>
        </p:nvSpPr>
        <p:spPr>
          <a:xfrm>
            <a:off x="73924" y="4191000"/>
            <a:ext cx="8871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Libre Baskerville"/>
                <a:cs typeface="Calibri"/>
              </a:rPr>
              <a:t>2015</a:t>
            </a:r>
            <a:endParaRPr lang="en-US" sz="1600">
              <a:latin typeface="Libre Baskerville"/>
            </a:endParaRPr>
          </a:p>
        </p:txBody>
      </p:sp>
      <p:sp>
        <p:nvSpPr>
          <p:cNvPr id="15" name="TextBox 14">
            <a:extLst>
              <a:ext uri="{FF2B5EF4-FFF2-40B4-BE49-F238E27FC236}">
                <a16:creationId xmlns:a16="http://schemas.microsoft.com/office/drawing/2014/main" id="{8AB48824-2B0E-D8A2-3A83-1D23E9369F57}"/>
              </a:ext>
            </a:extLst>
          </p:cNvPr>
          <p:cNvSpPr txBox="1"/>
          <p:nvPr/>
        </p:nvSpPr>
        <p:spPr>
          <a:xfrm>
            <a:off x="1097875" y="5184682"/>
            <a:ext cx="917245" cy="477054"/>
          </a:xfrm>
          <a:prstGeom prst="rect">
            <a:avLst/>
          </a:prstGeom>
          <a:noFill/>
        </p:spPr>
        <p:txBody>
          <a:bodyPr wrap="square" lIns="91440" tIns="45720" rIns="91440" bIns="45720" rtlCol="0" anchor="t">
            <a:spAutoFit/>
          </a:bodyPr>
          <a:lstStyle/>
          <a:p>
            <a:pPr algn="ctr"/>
            <a:r>
              <a:rPr lang="en-US" sz="1400" b="1" dirty="0">
                <a:latin typeface="Libre Baskerville"/>
              </a:rPr>
              <a:t>16.54</a:t>
            </a:r>
            <a:r>
              <a:rPr lang="en-US" sz="1100" dirty="0">
                <a:latin typeface="Libre Baskerville"/>
              </a:rPr>
              <a:t> kgCO2/sf</a:t>
            </a:r>
          </a:p>
        </p:txBody>
      </p:sp>
      <p:sp>
        <p:nvSpPr>
          <p:cNvPr id="3" name="TextBox 2"/>
          <p:cNvSpPr txBox="1"/>
          <p:nvPr/>
        </p:nvSpPr>
        <p:spPr>
          <a:xfrm>
            <a:off x="5122025" y="219759"/>
            <a:ext cx="8607829" cy="523220"/>
          </a:xfrm>
          <a:prstGeom prst="rect">
            <a:avLst/>
          </a:prstGeom>
          <a:noFill/>
        </p:spPr>
        <p:txBody>
          <a:bodyPr wrap="square" rtlCol="0">
            <a:spAutoFit/>
          </a:bodyPr>
          <a:lstStyle/>
          <a:p>
            <a:r>
              <a:rPr lang="en-US" sz="1400" dirty="0" smtClean="0">
                <a:latin typeface="Baskerville Old Face" panose="02020602080505020303" pitchFamily="18" charset="0"/>
              </a:rPr>
              <a:t>Photos © </a:t>
            </a:r>
            <a:r>
              <a:rPr lang="en-US" sz="1400" dirty="0">
                <a:latin typeface="Baskerville Old Face" panose="02020602080505020303" pitchFamily="18" charset="0"/>
              </a:rPr>
              <a:t>Massachusetts Institute of Technology. All rights reserved. This content is excluded from </a:t>
            </a:r>
            <a:endParaRPr lang="en-US" sz="1400" dirty="0" smtClean="0">
              <a:latin typeface="Baskerville Old Face" panose="02020602080505020303" pitchFamily="18" charset="0"/>
            </a:endParaRPr>
          </a:p>
          <a:p>
            <a:r>
              <a:rPr lang="en-US" sz="1400" dirty="0" smtClean="0">
                <a:latin typeface="Baskerville Old Face" panose="02020602080505020303" pitchFamily="18" charset="0"/>
              </a:rPr>
              <a:t>our Creative </a:t>
            </a:r>
            <a:r>
              <a:rPr lang="en-US" sz="1400" dirty="0">
                <a:latin typeface="Baskerville Old Face" panose="02020602080505020303" pitchFamily="18" charset="0"/>
              </a:rPr>
              <a:t>Commons license. For more information, see </a:t>
            </a:r>
            <a:r>
              <a:rPr lang="en-US" sz="1400" dirty="0">
                <a:latin typeface="Baskerville Old Face" panose="02020602080505020303" pitchFamily="18" charset="0"/>
                <a:hlinkClick r:id="rId10"/>
              </a:rPr>
              <a:t>https://ocw.mit.edu/help/faq-fair-use</a:t>
            </a:r>
            <a:r>
              <a:rPr lang="en-US" sz="1400" dirty="0" smtClean="0">
                <a:latin typeface="Baskerville Old Face" panose="02020602080505020303" pitchFamily="18" charset="0"/>
                <a:hlinkClick r:id="rId10"/>
              </a:rPr>
              <a:t>/</a:t>
            </a:r>
            <a:r>
              <a:rPr lang="en-US" sz="1400" dirty="0" smtClean="0">
                <a:latin typeface="Baskerville Old Face" panose="02020602080505020303" pitchFamily="18" charset="0"/>
              </a:rPr>
              <a:t>.</a:t>
            </a:r>
            <a:endParaRPr lang="en-US" sz="1400" dirty="0">
              <a:latin typeface="Baskerville Old Face" panose="02020602080505020303" pitchFamily="18" charset="0"/>
            </a:endParaRPr>
          </a:p>
        </p:txBody>
      </p:sp>
    </p:spTree>
    <p:extLst>
      <p:ext uri="{BB962C8B-B14F-4D97-AF65-F5344CB8AC3E}">
        <p14:creationId xmlns:p14="http://schemas.microsoft.com/office/powerpoint/2010/main" val="2963862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6" name="Picture 10" descr="Chart, line chart&#10;&#10;Description automatically generated">
            <a:extLst>
              <a:ext uri="{FF2B5EF4-FFF2-40B4-BE49-F238E27FC236}">
                <a16:creationId xmlns:a16="http://schemas.microsoft.com/office/drawing/2014/main" id="{5BC4AB86-5013-5C1A-8C67-08838704555A}"/>
              </a:ext>
            </a:extLst>
          </p:cNvPr>
          <p:cNvPicPr>
            <a:picLocks noChangeAspect="1"/>
          </p:cNvPicPr>
          <p:nvPr/>
        </p:nvPicPr>
        <p:blipFill>
          <a:blip r:embed="rId3"/>
          <a:stretch>
            <a:fillRect/>
          </a:stretch>
        </p:blipFill>
        <p:spPr>
          <a:xfrm>
            <a:off x="6851176" y="1415999"/>
            <a:ext cx="4528782" cy="4480927"/>
          </a:xfrm>
          <a:prstGeom prst="rect">
            <a:avLst/>
          </a:prstGeom>
        </p:spPr>
      </p:pic>
      <p:sp>
        <p:nvSpPr>
          <p:cNvPr id="208" name="Google Shape;208;p27"/>
          <p:cNvSpPr txBox="1">
            <a:spLocks noGrp="1"/>
          </p:cNvSpPr>
          <p:nvPr>
            <p:ph type="title" idx="4294967295"/>
          </p:nvPr>
        </p:nvSpPr>
        <p:spPr>
          <a:xfrm>
            <a:off x="449642" y="233047"/>
            <a:ext cx="8138289" cy="775401"/>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MIT Potential BEUDO Fines</a:t>
            </a:r>
            <a:endParaRPr sz="4800" dirty="0">
              <a:solidFill>
                <a:srgbClr val="1B4453"/>
              </a:solidFill>
              <a:latin typeface="Baskerville" panose="02020502070401020303"/>
            </a:endParaRPr>
          </a:p>
        </p:txBody>
      </p:sp>
      <p:cxnSp>
        <p:nvCxnSpPr>
          <p:cNvPr id="3" name="Straight Arrow Connector 2">
            <a:extLst>
              <a:ext uri="{FF2B5EF4-FFF2-40B4-BE49-F238E27FC236}">
                <a16:creationId xmlns:a16="http://schemas.microsoft.com/office/drawing/2014/main" id="{8F06ECDF-C5CD-8EDB-C421-423139D43E67}"/>
              </a:ext>
            </a:extLst>
          </p:cNvPr>
          <p:cNvCxnSpPr/>
          <p:nvPr/>
        </p:nvCxnSpPr>
        <p:spPr>
          <a:xfrm flipH="1">
            <a:off x="9006624" y="1875746"/>
            <a:ext cx="7089" cy="3430771"/>
          </a:xfrm>
          <a:prstGeom prst="straightConnector1">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90AD0DD7-3980-0AC2-0C32-C1091574B9C8}"/>
              </a:ext>
            </a:extLst>
          </p:cNvPr>
          <p:cNvSpPr txBox="1"/>
          <p:nvPr/>
        </p:nvSpPr>
        <p:spPr>
          <a:xfrm>
            <a:off x="9005803" y="4857738"/>
            <a:ext cx="23416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cs typeface="Calibri"/>
              </a:rPr>
              <a:t>&lt;- BEUDO mandates 0 GHG emissions in 2035</a:t>
            </a:r>
            <a:endParaRPr lang="en-US" sz="1200" dirty="0">
              <a:solidFill>
                <a:srgbClr val="FF0000"/>
              </a:solidFill>
            </a:endParaRPr>
          </a:p>
        </p:txBody>
      </p:sp>
      <p:sp>
        <p:nvSpPr>
          <p:cNvPr id="5" name="TextBox 4">
            <a:extLst>
              <a:ext uri="{FF2B5EF4-FFF2-40B4-BE49-F238E27FC236}">
                <a16:creationId xmlns:a16="http://schemas.microsoft.com/office/drawing/2014/main" id="{6A772355-2B56-C873-B441-29AD5DB5BF72}"/>
              </a:ext>
            </a:extLst>
          </p:cNvPr>
          <p:cNvSpPr txBox="1"/>
          <p:nvPr/>
        </p:nvSpPr>
        <p:spPr>
          <a:xfrm>
            <a:off x="531627" y="1435395"/>
            <a:ext cx="478701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latin typeface="Libre Baskerville"/>
                <a:cs typeface="Calibri"/>
              </a:rPr>
              <a:t>BEUDO sets forth incremental decreases in GHG emissions starting in 2025:</a:t>
            </a:r>
          </a:p>
        </p:txBody>
      </p:sp>
      <p:graphicFrame>
        <p:nvGraphicFramePr>
          <p:cNvPr id="8" name="Table 7">
            <a:extLst>
              <a:ext uri="{FF2B5EF4-FFF2-40B4-BE49-F238E27FC236}">
                <a16:creationId xmlns:a16="http://schemas.microsoft.com/office/drawing/2014/main" id="{652F5E8C-E573-7CD8-C054-243A86D4E77A}"/>
              </a:ext>
            </a:extLst>
          </p:cNvPr>
          <p:cNvGraphicFramePr>
            <a:graphicFrameLocks noGrp="1"/>
          </p:cNvGraphicFramePr>
          <p:nvPr>
            <p:extLst>
              <p:ext uri="{D42A27DB-BD31-4B8C-83A1-F6EECF244321}">
                <p14:modId xmlns:p14="http://schemas.microsoft.com/office/powerpoint/2010/main" val="2292255368"/>
              </p:ext>
            </p:extLst>
          </p:nvPr>
        </p:nvGraphicFramePr>
        <p:xfrm>
          <a:off x="1396409" y="2164760"/>
          <a:ext cx="3137799" cy="3101340"/>
        </p:xfrm>
        <a:graphic>
          <a:graphicData uri="http://schemas.openxmlformats.org/drawingml/2006/table">
            <a:tbl>
              <a:tblPr firstRow="1" bandRow="1">
                <a:tableStyleId>{5C22544A-7EE6-4342-B048-85BDC9FD1C3A}</a:tableStyleId>
              </a:tblPr>
              <a:tblGrid>
                <a:gridCol w="1131418">
                  <a:extLst>
                    <a:ext uri="{9D8B030D-6E8A-4147-A177-3AD203B41FA5}">
                      <a16:colId xmlns:a16="http://schemas.microsoft.com/office/drawing/2014/main" val="1749828275"/>
                    </a:ext>
                  </a:extLst>
                </a:gridCol>
                <a:gridCol w="2006381">
                  <a:extLst>
                    <a:ext uri="{9D8B030D-6E8A-4147-A177-3AD203B41FA5}">
                      <a16:colId xmlns:a16="http://schemas.microsoft.com/office/drawing/2014/main" val="1366567073"/>
                    </a:ext>
                  </a:extLst>
                </a:gridCol>
              </a:tblGrid>
              <a:tr h="622300">
                <a:tc>
                  <a:txBody>
                    <a:bodyPr/>
                    <a:lstStyle/>
                    <a:p>
                      <a:pPr algn="ctr" fontAlgn="b"/>
                      <a:endParaRPr lang="en-US" sz="1400" dirty="0">
                        <a:effectLst/>
                      </a:endParaRPr>
                    </a:p>
                  </a:txBody>
                  <a:tcPr marL="9525" marR="9525" marT="9525" marB="0" anchor="b"/>
                </a:tc>
                <a:tc>
                  <a:txBody>
                    <a:bodyPr/>
                    <a:lstStyle/>
                    <a:p>
                      <a:pPr algn="ctr" fontAlgn="b"/>
                      <a:r>
                        <a:rPr lang="en-US" sz="1400" dirty="0">
                          <a:effectLst/>
                        </a:rPr>
                        <a:t>GHG Emissions Requirement Relative to 2018-2019 Baseline</a:t>
                      </a:r>
                      <a:endParaRPr lang="en-US" sz="1400" b="1" dirty="0">
                        <a:effectLst/>
                        <a:latin typeface="Calibri"/>
                      </a:endParaRPr>
                    </a:p>
                  </a:txBody>
                  <a:tcPr marL="9525" marR="9525" marT="9525" marB="0" anchor="b"/>
                </a:tc>
                <a:extLst>
                  <a:ext uri="{0D108BD9-81ED-4DB2-BD59-A6C34878D82A}">
                    <a16:rowId xmlns:a16="http://schemas.microsoft.com/office/drawing/2014/main" val="1132829137"/>
                  </a:ext>
                </a:extLst>
              </a:tr>
              <a:tr h="215900">
                <a:tc>
                  <a:txBody>
                    <a:bodyPr/>
                    <a:lstStyle/>
                    <a:p>
                      <a:pPr algn="ctr" fontAlgn="b"/>
                      <a:r>
                        <a:rPr lang="en-US" sz="1400" dirty="0">
                          <a:effectLst/>
                        </a:rPr>
                        <a:t>2025</a:t>
                      </a:r>
                      <a:endParaRPr lang="en-US" sz="1400" dirty="0">
                        <a:effectLst/>
                        <a:latin typeface="Calibri"/>
                      </a:endParaRPr>
                    </a:p>
                  </a:txBody>
                  <a:tcPr marL="9525" marR="9525" marT="9525" marB="0" anchor="b"/>
                </a:tc>
                <a:tc>
                  <a:txBody>
                    <a:bodyPr/>
                    <a:lstStyle/>
                    <a:p>
                      <a:pPr algn="ctr" fontAlgn="b"/>
                      <a:r>
                        <a:rPr lang="en-US" sz="1400" dirty="0">
                          <a:effectLst/>
                        </a:rPr>
                        <a:t>80%</a:t>
                      </a:r>
                      <a:endParaRPr lang="en-US" sz="1400" dirty="0">
                        <a:effectLst/>
                        <a:latin typeface="Calibri"/>
                      </a:endParaRPr>
                    </a:p>
                  </a:txBody>
                  <a:tcPr marL="9525" marR="9525" marT="9525" marB="0" anchor="b"/>
                </a:tc>
                <a:extLst>
                  <a:ext uri="{0D108BD9-81ED-4DB2-BD59-A6C34878D82A}">
                    <a16:rowId xmlns:a16="http://schemas.microsoft.com/office/drawing/2014/main" val="47672624"/>
                  </a:ext>
                </a:extLst>
              </a:tr>
              <a:tr h="203200">
                <a:tc>
                  <a:txBody>
                    <a:bodyPr/>
                    <a:lstStyle/>
                    <a:p>
                      <a:pPr algn="ctr" fontAlgn="b"/>
                      <a:r>
                        <a:rPr lang="en-US" sz="1400" dirty="0">
                          <a:effectLst/>
                        </a:rPr>
                        <a:t>2026</a:t>
                      </a:r>
                      <a:endParaRPr lang="en-US" sz="1400" dirty="0">
                        <a:effectLst/>
                        <a:latin typeface="Calibri"/>
                      </a:endParaRPr>
                    </a:p>
                  </a:txBody>
                  <a:tcPr marL="9525" marR="9525" marT="9525" marB="0" anchor="b"/>
                </a:tc>
                <a:tc>
                  <a:txBody>
                    <a:bodyPr/>
                    <a:lstStyle/>
                    <a:p>
                      <a:pPr algn="ctr" fontAlgn="b"/>
                      <a:r>
                        <a:rPr lang="en-US" sz="1400" dirty="0">
                          <a:effectLst/>
                        </a:rPr>
                        <a:t>72%</a:t>
                      </a:r>
                      <a:endParaRPr lang="en-US" sz="1400" dirty="0">
                        <a:effectLst/>
                        <a:latin typeface="Calibri"/>
                      </a:endParaRPr>
                    </a:p>
                  </a:txBody>
                  <a:tcPr marL="9525" marR="9525" marT="9525" marB="0" anchor="b"/>
                </a:tc>
                <a:extLst>
                  <a:ext uri="{0D108BD9-81ED-4DB2-BD59-A6C34878D82A}">
                    <a16:rowId xmlns:a16="http://schemas.microsoft.com/office/drawing/2014/main" val="675412056"/>
                  </a:ext>
                </a:extLst>
              </a:tr>
              <a:tr h="203200">
                <a:tc>
                  <a:txBody>
                    <a:bodyPr/>
                    <a:lstStyle/>
                    <a:p>
                      <a:pPr algn="ctr" fontAlgn="b"/>
                      <a:r>
                        <a:rPr lang="en-US" sz="1400" dirty="0">
                          <a:effectLst/>
                        </a:rPr>
                        <a:t>2027</a:t>
                      </a:r>
                      <a:endParaRPr lang="en-US" sz="1400" dirty="0">
                        <a:effectLst/>
                        <a:latin typeface="Calibri"/>
                      </a:endParaRPr>
                    </a:p>
                  </a:txBody>
                  <a:tcPr marL="9525" marR="9525" marT="9525" marB="0" anchor="b"/>
                </a:tc>
                <a:tc>
                  <a:txBody>
                    <a:bodyPr/>
                    <a:lstStyle/>
                    <a:p>
                      <a:pPr algn="ctr" fontAlgn="b"/>
                      <a:r>
                        <a:rPr lang="en-US" sz="1400" dirty="0">
                          <a:effectLst/>
                        </a:rPr>
                        <a:t>64%</a:t>
                      </a:r>
                      <a:endParaRPr lang="en-US" sz="1400" dirty="0">
                        <a:effectLst/>
                        <a:latin typeface="Calibri"/>
                      </a:endParaRPr>
                    </a:p>
                  </a:txBody>
                  <a:tcPr marL="9525" marR="9525" marT="9525" marB="0" anchor="b"/>
                </a:tc>
                <a:extLst>
                  <a:ext uri="{0D108BD9-81ED-4DB2-BD59-A6C34878D82A}">
                    <a16:rowId xmlns:a16="http://schemas.microsoft.com/office/drawing/2014/main" val="4232934371"/>
                  </a:ext>
                </a:extLst>
              </a:tr>
              <a:tr h="203200">
                <a:tc>
                  <a:txBody>
                    <a:bodyPr/>
                    <a:lstStyle/>
                    <a:p>
                      <a:pPr algn="ctr" fontAlgn="b"/>
                      <a:r>
                        <a:rPr lang="en-US" sz="1400" dirty="0">
                          <a:effectLst/>
                        </a:rPr>
                        <a:t>2028</a:t>
                      </a:r>
                      <a:endParaRPr lang="en-US" sz="1400" dirty="0">
                        <a:effectLst/>
                        <a:latin typeface="Calibri"/>
                      </a:endParaRPr>
                    </a:p>
                  </a:txBody>
                  <a:tcPr marL="9525" marR="9525" marT="9525" marB="0" anchor="b"/>
                </a:tc>
                <a:tc>
                  <a:txBody>
                    <a:bodyPr/>
                    <a:lstStyle/>
                    <a:p>
                      <a:pPr algn="ctr" fontAlgn="b"/>
                      <a:r>
                        <a:rPr lang="en-US" sz="1400" dirty="0">
                          <a:effectLst/>
                        </a:rPr>
                        <a:t>56%</a:t>
                      </a:r>
                      <a:endParaRPr lang="en-US" sz="1400" dirty="0">
                        <a:effectLst/>
                        <a:latin typeface="Calibri"/>
                      </a:endParaRPr>
                    </a:p>
                  </a:txBody>
                  <a:tcPr marL="9525" marR="9525" marT="9525" marB="0" anchor="b"/>
                </a:tc>
                <a:extLst>
                  <a:ext uri="{0D108BD9-81ED-4DB2-BD59-A6C34878D82A}">
                    <a16:rowId xmlns:a16="http://schemas.microsoft.com/office/drawing/2014/main" val="2827053590"/>
                  </a:ext>
                </a:extLst>
              </a:tr>
              <a:tr h="203200">
                <a:tc>
                  <a:txBody>
                    <a:bodyPr/>
                    <a:lstStyle/>
                    <a:p>
                      <a:pPr algn="ctr" fontAlgn="b"/>
                      <a:r>
                        <a:rPr lang="en-US" sz="1400" dirty="0">
                          <a:effectLst/>
                        </a:rPr>
                        <a:t>2029</a:t>
                      </a:r>
                      <a:endParaRPr lang="en-US" sz="1400" dirty="0">
                        <a:effectLst/>
                        <a:latin typeface="Calibri"/>
                      </a:endParaRPr>
                    </a:p>
                  </a:txBody>
                  <a:tcPr marL="9525" marR="9525" marT="9525" marB="0" anchor="b"/>
                </a:tc>
                <a:tc>
                  <a:txBody>
                    <a:bodyPr/>
                    <a:lstStyle/>
                    <a:p>
                      <a:pPr algn="ctr" fontAlgn="b"/>
                      <a:r>
                        <a:rPr lang="en-US" sz="1400" dirty="0">
                          <a:effectLst/>
                        </a:rPr>
                        <a:t>48%</a:t>
                      </a:r>
                      <a:endParaRPr lang="en-US" sz="1400" dirty="0">
                        <a:effectLst/>
                        <a:latin typeface="Calibri"/>
                      </a:endParaRPr>
                    </a:p>
                  </a:txBody>
                  <a:tcPr marL="9525" marR="9525" marT="9525" marB="0" anchor="b"/>
                </a:tc>
                <a:extLst>
                  <a:ext uri="{0D108BD9-81ED-4DB2-BD59-A6C34878D82A}">
                    <a16:rowId xmlns:a16="http://schemas.microsoft.com/office/drawing/2014/main" val="1855959314"/>
                  </a:ext>
                </a:extLst>
              </a:tr>
              <a:tr h="203200">
                <a:tc>
                  <a:txBody>
                    <a:bodyPr/>
                    <a:lstStyle/>
                    <a:p>
                      <a:pPr algn="ctr" fontAlgn="b"/>
                      <a:r>
                        <a:rPr lang="en-US" sz="1400" dirty="0">
                          <a:effectLst/>
                        </a:rPr>
                        <a:t>2030</a:t>
                      </a:r>
                      <a:endParaRPr lang="en-US" sz="1400" dirty="0">
                        <a:effectLst/>
                        <a:latin typeface="Calibri"/>
                      </a:endParaRPr>
                    </a:p>
                  </a:txBody>
                  <a:tcPr marL="9525" marR="9525" marT="9525" marB="0" anchor="b"/>
                </a:tc>
                <a:tc>
                  <a:txBody>
                    <a:bodyPr/>
                    <a:lstStyle/>
                    <a:p>
                      <a:pPr algn="ctr" fontAlgn="b"/>
                      <a:r>
                        <a:rPr lang="en-US" sz="1400" dirty="0">
                          <a:effectLst/>
                        </a:rPr>
                        <a:t>40%</a:t>
                      </a:r>
                      <a:endParaRPr lang="en-US" sz="1400" dirty="0">
                        <a:effectLst/>
                        <a:latin typeface="Calibri"/>
                      </a:endParaRPr>
                    </a:p>
                  </a:txBody>
                  <a:tcPr marL="9525" marR="9525" marT="9525" marB="0" anchor="b"/>
                </a:tc>
                <a:extLst>
                  <a:ext uri="{0D108BD9-81ED-4DB2-BD59-A6C34878D82A}">
                    <a16:rowId xmlns:a16="http://schemas.microsoft.com/office/drawing/2014/main" val="758797846"/>
                  </a:ext>
                </a:extLst>
              </a:tr>
              <a:tr h="203200">
                <a:tc>
                  <a:txBody>
                    <a:bodyPr/>
                    <a:lstStyle/>
                    <a:p>
                      <a:pPr algn="ctr" fontAlgn="b"/>
                      <a:r>
                        <a:rPr lang="en-US" sz="1400" dirty="0">
                          <a:effectLst/>
                        </a:rPr>
                        <a:t>2031</a:t>
                      </a:r>
                      <a:endParaRPr lang="en-US" sz="1400" dirty="0">
                        <a:effectLst/>
                        <a:latin typeface="Calibri"/>
                      </a:endParaRPr>
                    </a:p>
                  </a:txBody>
                  <a:tcPr marL="9525" marR="9525" marT="9525" marB="0" anchor="b"/>
                </a:tc>
                <a:tc>
                  <a:txBody>
                    <a:bodyPr/>
                    <a:lstStyle/>
                    <a:p>
                      <a:pPr algn="ctr" fontAlgn="b"/>
                      <a:r>
                        <a:rPr lang="en-US" sz="1400" dirty="0">
                          <a:effectLst/>
                        </a:rPr>
                        <a:t>32%</a:t>
                      </a:r>
                      <a:endParaRPr lang="en-US" sz="1400" dirty="0">
                        <a:effectLst/>
                        <a:latin typeface="Calibri"/>
                      </a:endParaRPr>
                    </a:p>
                  </a:txBody>
                  <a:tcPr marL="9525" marR="9525" marT="9525" marB="0" anchor="b"/>
                </a:tc>
                <a:extLst>
                  <a:ext uri="{0D108BD9-81ED-4DB2-BD59-A6C34878D82A}">
                    <a16:rowId xmlns:a16="http://schemas.microsoft.com/office/drawing/2014/main" val="425755559"/>
                  </a:ext>
                </a:extLst>
              </a:tr>
              <a:tr h="203200">
                <a:tc>
                  <a:txBody>
                    <a:bodyPr/>
                    <a:lstStyle/>
                    <a:p>
                      <a:pPr algn="ctr" fontAlgn="b"/>
                      <a:r>
                        <a:rPr lang="en-US" sz="1400" dirty="0">
                          <a:effectLst/>
                        </a:rPr>
                        <a:t>2032</a:t>
                      </a:r>
                      <a:endParaRPr lang="en-US" sz="1400" dirty="0">
                        <a:effectLst/>
                        <a:latin typeface="Calibri"/>
                      </a:endParaRPr>
                    </a:p>
                  </a:txBody>
                  <a:tcPr marL="9525" marR="9525" marT="9525" marB="0" anchor="b"/>
                </a:tc>
                <a:tc>
                  <a:txBody>
                    <a:bodyPr/>
                    <a:lstStyle/>
                    <a:p>
                      <a:pPr algn="ctr" fontAlgn="b"/>
                      <a:r>
                        <a:rPr lang="en-US" sz="1400" dirty="0">
                          <a:effectLst/>
                        </a:rPr>
                        <a:t>24%</a:t>
                      </a:r>
                      <a:endParaRPr lang="en-US" sz="1400" dirty="0">
                        <a:effectLst/>
                        <a:latin typeface="Calibri"/>
                      </a:endParaRPr>
                    </a:p>
                  </a:txBody>
                  <a:tcPr marL="9525" marR="9525" marT="9525" marB="0" anchor="b"/>
                </a:tc>
                <a:extLst>
                  <a:ext uri="{0D108BD9-81ED-4DB2-BD59-A6C34878D82A}">
                    <a16:rowId xmlns:a16="http://schemas.microsoft.com/office/drawing/2014/main" val="2604466519"/>
                  </a:ext>
                </a:extLst>
              </a:tr>
              <a:tr h="203200">
                <a:tc>
                  <a:txBody>
                    <a:bodyPr/>
                    <a:lstStyle/>
                    <a:p>
                      <a:pPr algn="ctr" fontAlgn="b"/>
                      <a:r>
                        <a:rPr lang="en-US" sz="1400" dirty="0">
                          <a:effectLst/>
                        </a:rPr>
                        <a:t>2033</a:t>
                      </a:r>
                      <a:endParaRPr lang="en-US" sz="1400" dirty="0">
                        <a:effectLst/>
                        <a:latin typeface="Calibri"/>
                      </a:endParaRPr>
                    </a:p>
                  </a:txBody>
                  <a:tcPr marL="9525" marR="9525" marT="9525" marB="0" anchor="b"/>
                </a:tc>
                <a:tc>
                  <a:txBody>
                    <a:bodyPr/>
                    <a:lstStyle/>
                    <a:p>
                      <a:pPr algn="ctr" fontAlgn="b"/>
                      <a:r>
                        <a:rPr lang="en-US" sz="1400" dirty="0">
                          <a:effectLst/>
                        </a:rPr>
                        <a:t>16%</a:t>
                      </a:r>
                      <a:endParaRPr lang="en-US" sz="1400" dirty="0">
                        <a:effectLst/>
                        <a:latin typeface="Calibri"/>
                      </a:endParaRPr>
                    </a:p>
                  </a:txBody>
                  <a:tcPr marL="9525" marR="9525" marT="9525" marB="0" anchor="b"/>
                </a:tc>
                <a:extLst>
                  <a:ext uri="{0D108BD9-81ED-4DB2-BD59-A6C34878D82A}">
                    <a16:rowId xmlns:a16="http://schemas.microsoft.com/office/drawing/2014/main" val="2266403601"/>
                  </a:ext>
                </a:extLst>
              </a:tr>
              <a:tr h="203200">
                <a:tc>
                  <a:txBody>
                    <a:bodyPr/>
                    <a:lstStyle/>
                    <a:p>
                      <a:pPr algn="ctr" fontAlgn="b"/>
                      <a:r>
                        <a:rPr lang="en-US" sz="1400" dirty="0">
                          <a:effectLst/>
                        </a:rPr>
                        <a:t>2034</a:t>
                      </a:r>
                      <a:endParaRPr lang="en-US" sz="1400" dirty="0">
                        <a:effectLst/>
                        <a:latin typeface="Calibri"/>
                      </a:endParaRPr>
                    </a:p>
                  </a:txBody>
                  <a:tcPr marL="9525" marR="9525" marT="9525" marB="0" anchor="b"/>
                </a:tc>
                <a:tc>
                  <a:txBody>
                    <a:bodyPr/>
                    <a:lstStyle/>
                    <a:p>
                      <a:pPr algn="ctr" fontAlgn="b"/>
                      <a:r>
                        <a:rPr lang="en-US" sz="1400" dirty="0">
                          <a:effectLst/>
                        </a:rPr>
                        <a:t>8%</a:t>
                      </a:r>
                      <a:endParaRPr lang="en-US" sz="1400" dirty="0">
                        <a:effectLst/>
                        <a:latin typeface="Calibri"/>
                      </a:endParaRPr>
                    </a:p>
                  </a:txBody>
                  <a:tcPr marL="9525" marR="9525" marT="9525" marB="0" anchor="b"/>
                </a:tc>
                <a:extLst>
                  <a:ext uri="{0D108BD9-81ED-4DB2-BD59-A6C34878D82A}">
                    <a16:rowId xmlns:a16="http://schemas.microsoft.com/office/drawing/2014/main" val="1973148276"/>
                  </a:ext>
                </a:extLst>
              </a:tr>
              <a:tr h="215900">
                <a:tc>
                  <a:txBody>
                    <a:bodyPr/>
                    <a:lstStyle/>
                    <a:p>
                      <a:pPr algn="ctr" fontAlgn="b"/>
                      <a:r>
                        <a:rPr lang="en-US" sz="1400" dirty="0">
                          <a:effectLst/>
                        </a:rPr>
                        <a:t>2035</a:t>
                      </a:r>
                      <a:endParaRPr lang="en-US" sz="1400" dirty="0">
                        <a:effectLst/>
                        <a:latin typeface="Calibri"/>
                      </a:endParaRPr>
                    </a:p>
                  </a:txBody>
                  <a:tcPr marL="9525" marR="9525" marT="9525" marB="0" anchor="b"/>
                </a:tc>
                <a:tc>
                  <a:txBody>
                    <a:bodyPr/>
                    <a:lstStyle/>
                    <a:p>
                      <a:pPr algn="ctr" fontAlgn="b"/>
                      <a:r>
                        <a:rPr lang="en-US" sz="1400" dirty="0">
                          <a:effectLst/>
                        </a:rPr>
                        <a:t>0%</a:t>
                      </a:r>
                      <a:endParaRPr lang="en-US" sz="1400" dirty="0">
                        <a:effectLst/>
                        <a:latin typeface="Calibri"/>
                      </a:endParaRPr>
                    </a:p>
                  </a:txBody>
                  <a:tcPr marL="9525" marR="9525" marT="9525" marB="0" anchor="b"/>
                </a:tc>
                <a:extLst>
                  <a:ext uri="{0D108BD9-81ED-4DB2-BD59-A6C34878D82A}">
                    <a16:rowId xmlns:a16="http://schemas.microsoft.com/office/drawing/2014/main" val="3100581433"/>
                  </a:ext>
                </a:extLst>
              </a:tr>
            </a:tbl>
          </a:graphicData>
        </a:graphic>
      </p:graphicFrame>
      <p:sp>
        <p:nvSpPr>
          <p:cNvPr id="9" name="TextBox 8">
            <a:extLst>
              <a:ext uri="{FF2B5EF4-FFF2-40B4-BE49-F238E27FC236}">
                <a16:creationId xmlns:a16="http://schemas.microsoft.com/office/drawing/2014/main" id="{2191F017-8260-534A-331B-B75058D291AE}"/>
              </a:ext>
            </a:extLst>
          </p:cNvPr>
          <p:cNvSpPr txBox="1"/>
          <p:nvPr/>
        </p:nvSpPr>
        <p:spPr>
          <a:xfrm>
            <a:off x="448930" y="5410791"/>
            <a:ext cx="621413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Libre Baskerville"/>
                <a:cs typeface="Calibri"/>
              </a:rPr>
              <a:t>Failure to comply with requirements forces buildings to purchase a </a:t>
            </a:r>
            <a:r>
              <a:rPr lang="en-US" sz="1600" b="1" dirty="0">
                <a:latin typeface="Libre Baskerville"/>
                <a:cs typeface="Calibri"/>
              </a:rPr>
              <a:t>$234 "Alternative Compliance Credit" for each ton of CO2 above the threshold</a:t>
            </a:r>
            <a:endParaRPr lang="en-US" sz="1600" b="1" dirty="0">
              <a:latin typeface="Libre Baskerville"/>
            </a:endParaRPr>
          </a:p>
        </p:txBody>
      </p:sp>
      <p:sp>
        <p:nvSpPr>
          <p:cNvPr id="10" name="TextBox 9">
            <a:extLst>
              <a:ext uri="{FF2B5EF4-FFF2-40B4-BE49-F238E27FC236}">
                <a16:creationId xmlns:a16="http://schemas.microsoft.com/office/drawing/2014/main" id="{1981C950-1975-82DF-0E42-5B87D4CC6221}"/>
              </a:ext>
            </a:extLst>
          </p:cNvPr>
          <p:cNvSpPr txBox="1"/>
          <p:nvPr/>
        </p:nvSpPr>
        <p:spPr>
          <a:xfrm>
            <a:off x="7164954" y="6173672"/>
            <a:ext cx="44184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Libre Baskerville"/>
                <a:cs typeface="Calibri"/>
              </a:rPr>
              <a:t>* Assuming GHG emissions remain constant after 2021</a:t>
            </a:r>
          </a:p>
        </p:txBody>
      </p:sp>
    </p:spTree>
    <p:extLst>
      <p:ext uri="{BB962C8B-B14F-4D97-AF65-F5344CB8AC3E}">
        <p14:creationId xmlns:p14="http://schemas.microsoft.com/office/powerpoint/2010/main" val="3724108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412984" y="134399"/>
            <a:ext cx="8836598"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MIT Net Zero Plan &amp; BEUDO</a:t>
            </a:r>
            <a:endParaRPr sz="4800" dirty="0">
              <a:solidFill>
                <a:srgbClr val="1B4453"/>
              </a:solidFill>
              <a:latin typeface="Baskerville" panose="02020502070401020303"/>
            </a:endParaRPr>
          </a:p>
        </p:txBody>
      </p:sp>
      <p:pic>
        <p:nvPicPr>
          <p:cNvPr id="10" name="Picture 9">
            <a:extLst>
              <a:ext uri="{FF2B5EF4-FFF2-40B4-BE49-F238E27FC236}">
                <a16:creationId xmlns:a16="http://schemas.microsoft.com/office/drawing/2014/main" id="{BBB2746F-11E3-50E3-752A-7D2584614AE6}"/>
              </a:ext>
            </a:extLst>
          </p:cNvPr>
          <p:cNvPicPr>
            <a:picLocks noChangeAspect="1"/>
          </p:cNvPicPr>
          <p:nvPr/>
        </p:nvPicPr>
        <p:blipFill>
          <a:blip r:embed="rId3"/>
          <a:stretch>
            <a:fillRect/>
          </a:stretch>
        </p:blipFill>
        <p:spPr>
          <a:xfrm>
            <a:off x="6157298" y="2184400"/>
            <a:ext cx="5616652" cy="4247513"/>
          </a:xfrm>
          <a:prstGeom prst="rect">
            <a:avLst/>
          </a:prstGeom>
        </p:spPr>
      </p:pic>
      <p:pic>
        <p:nvPicPr>
          <p:cNvPr id="11" name="Picture 10">
            <a:extLst>
              <a:ext uri="{FF2B5EF4-FFF2-40B4-BE49-F238E27FC236}">
                <a16:creationId xmlns:a16="http://schemas.microsoft.com/office/drawing/2014/main" id="{84B23D4B-71FC-4FD3-1164-C97106655F34}"/>
              </a:ext>
            </a:extLst>
          </p:cNvPr>
          <p:cNvPicPr>
            <a:picLocks noChangeAspect="1"/>
          </p:cNvPicPr>
          <p:nvPr/>
        </p:nvPicPr>
        <p:blipFill rotWithShape="1">
          <a:blip r:embed="rId4"/>
          <a:srcRect r="27736"/>
          <a:stretch/>
        </p:blipFill>
        <p:spPr>
          <a:xfrm>
            <a:off x="6157298" y="1375209"/>
            <a:ext cx="5616652" cy="865646"/>
          </a:xfrm>
          <a:prstGeom prst="rect">
            <a:avLst/>
          </a:prstGeom>
        </p:spPr>
      </p:pic>
      <p:sp>
        <p:nvSpPr>
          <p:cNvPr id="12" name="Oval 11">
            <a:extLst>
              <a:ext uri="{FF2B5EF4-FFF2-40B4-BE49-F238E27FC236}">
                <a16:creationId xmlns:a16="http://schemas.microsoft.com/office/drawing/2014/main" id="{1ED39961-2E06-4383-E1B1-D7624AC1CD72}"/>
              </a:ext>
            </a:extLst>
          </p:cNvPr>
          <p:cNvSpPr/>
          <p:nvPr/>
        </p:nvSpPr>
        <p:spPr>
          <a:xfrm>
            <a:off x="9478240" y="2275000"/>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3DA21A-ABBD-EF15-01A2-7AE34FD1A726}"/>
              </a:ext>
            </a:extLst>
          </p:cNvPr>
          <p:cNvSpPr/>
          <p:nvPr/>
        </p:nvSpPr>
        <p:spPr>
          <a:xfrm>
            <a:off x="9776109" y="2614231"/>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907A2D-6508-8E8D-AF20-103DC3981216}"/>
              </a:ext>
            </a:extLst>
          </p:cNvPr>
          <p:cNvSpPr/>
          <p:nvPr/>
        </p:nvSpPr>
        <p:spPr>
          <a:xfrm>
            <a:off x="10032414" y="2815120"/>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52E169-F5FA-E260-E185-07F48559679C}"/>
              </a:ext>
            </a:extLst>
          </p:cNvPr>
          <p:cNvSpPr/>
          <p:nvPr/>
        </p:nvSpPr>
        <p:spPr>
          <a:xfrm>
            <a:off x="10586592" y="3473205"/>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2D7643A-233A-E455-65EF-B0EE119C4997}"/>
              </a:ext>
            </a:extLst>
          </p:cNvPr>
          <p:cNvSpPr/>
          <p:nvPr/>
        </p:nvSpPr>
        <p:spPr>
          <a:xfrm>
            <a:off x="10690503" y="3625605"/>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EF057C4-BB0A-99D7-BBEF-CAE25B989F04}"/>
              </a:ext>
            </a:extLst>
          </p:cNvPr>
          <p:cNvSpPr/>
          <p:nvPr/>
        </p:nvSpPr>
        <p:spPr>
          <a:xfrm>
            <a:off x="10766706" y="3784932"/>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4B93EF5-7750-393E-E9FB-0903D161F353}"/>
              </a:ext>
            </a:extLst>
          </p:cNvPr>
          <p:cNvSpPr/>
          <p:nvPr/>
        </p:nvSpPr>
        <p:spPr>
          <a:xfrm>
            <a:off x="10837717" y="4023429"/>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29CA8D-C668-A304-22B8-EEF1D3D89A6B}"/>
              </a:ext>
            </a:extLst>
          </p:cNvPr>
          <p:cNvSpPr/>
          <p:nvPr/>
        </p:nvSpPr>
        <p:spPr>
          <a:xfrm>
            <a:off x="10905258" y="4165929"/>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C81777E-5C50-3725-2896-865584CE430C}"/>
              </a:ext>
            </a:extLst>
          </p:cNvPr>
          <p:cNvSpPr/>
          <p:nvPr/>
        </p:nvSpPr>
        <p:spPr>
          <a:xfrm>
            <a:off x="10981461" y="4283694"/>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B0A228C-CF4C-DC4A-7C5E-9D0CFD39B2C4}"/>
              </a:ext>
            </a:extLst>
          </p:cNvPr>
          <p:cNvCxnSpPr>
            <a:cxnSpLocks/>
            <a:stCxn id="12" idx="5"/>
            <a:endCxn id="13" idx="1"/>
          </p:cNvCxnSpPr>
          <p:nvPr/>
        </p:nvCxnSpPr>
        <p:spPr>
          <a:xfrm>
            <a:off x="9565453" y="2362213"/>
            <a:ext cx="225619" cy="26698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D73DFA9-824C-BE2B-F56C-0A1EF2447A76}"/>
              </a:ext>
            </a:extLst>
          </p:cNvPr>
          <p:cNvCxnSpPr>
            <a:cxnSpLocks/>
            <a:stCxn id="13" idx="5"/>
            <a:endCxn id="14" idx="1"/>
          </p:cNvCxnSpPr>
          <p:nvPr/>
        </p:nvCxnSpPr>
        <p:spPr>
          <a:xfrm>
            <a:off x="9863322" y="2701444"/>
            <a:ext cx="184055" cy="12863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15EC7259-1BA7-179E-FC5D-161815DF578F}"/>
              </a:ext>
            </a:extLst>
          </p:cNvPr>
          <p:cNvSpPr/>
          <p:nvPr/>
        </p:nvSpPr>
        <p:spPr>
          <a:xfrm>
            <a:off x="10219460" y="3010572"/>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E25816E-1DB6-DE4E-FFC2-9B9898E74938}"/>
              </a:ext>
            </a:extLst>
          </p:cNvPr>
          <p:cNvSpPr/>
          <p:nvPr/>
        </p:nvSpPr>
        <p:spPr>
          <a:xfrm>
            <a:off x="10383829" y="3160098"/>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5D74F11-DC20-D096-A644-0BC39E7FFFD6}"/>
              </a:ext>
            </a:extLst>
          </p:cNvPr>
          <p:cNvSpPr/>
          <p:nvPr/>
        </p:nvSpPr>
        <p:spPr>
          <a:xfrm>
            <a:off x="10500764" y="3302869"/>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20B8161D-2B3A-F38F-C798-65AA31C973E5}"/>
              </a:ext>
            </a:extLst>
          </p:cNvPr>
          <p:cNvCxnSpPr>
            <a:cxnSpLocks/>
            <a:endCxn id="30" idx="1"/>
          </p:cNvCxnSpPr>
          <p:nvPr/>
        </p:nvCxnSpPr>
        <p:spPr>
          <a:xfrm>
            <a:off x="10083502" y="2870215"/>
            <a:ext cx="150921" cy="15532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3BC9EA1-7425-D266-B69F-2ECE06723BE1}"/>
              </a:ext>
            </a:extLst>
          </p:cNvPr>
          <p:cNvCxnSpPr>
            <a:cxnSpLocks/>
            <a:endCxn id="31" idx="1"/>
          </p:cNvCxnSpPr>
          <p:nvPr/>
        </p:nvCxnSpPr>
        <p:spPr>
          <a:xfrm>
            <a:off x="10270548" y="3061660"/>
            <a:ext cx="128244" cy="11340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01B247D-856D-D054-5E87-03C07DF96CCD}"/>
              </a:ext>
            </a:extLst>
          </p:cNvPr>
          <p:cNvCxnSpPr>
            <a:cxnSpLocks/>
            <a:endCxn id="32" idx="1"/>
          </p:cNvCxnSpPr>
          <p:nvPr/>
        </p:nvCxnSpPr>
        <p:spPr>
          <a:xfrm>
            <a:off x="10436642" y="3225680"/>
            <a:ext cx="79085" cy="9215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EE069D1-22B4-C966-A47A-036418A4B48E}"/>
              </a:ext>
            </a:extLst>
          </p:cNvPr>
          <p:cNvCxnSpPr>
            <a:cxnSpLocks/>
            <a:stCxn id="32" idx="5"/>
            <a:endCxn id="15" idx="5"/>
          </p:cNvCxnSpPr>
          <p:nvPr/>
        </p:nvCxnSpPr>
        <p:spPr>
          <a:xfrm>
            <a:off x="10587977" y="3390082"/>
            <a:ext cx="85828" cy="17033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ECF5298-F113-5867-3A18-AE7A37EB23FF}"/>
              </a:ext>
            </a:extLst>
          </p:cNvPr>
          <p:cNvCxnSpPr>
            <a:cxnSpLocks/>
            <a:endCxn id="16" idx="1"/>
          </p:cNvCxnSpPr>
          <p:nvPr/>
        </p:nvCxnSpPr>
        <p:spPr>
          <a:xfrm>
            <a:off x="10642100" y="3528039"/>
            <a:ext cx="63366" cy="11252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4E8EE06-F590-96E7-CEED-9E0913500DC7}"/>
              </a:ext>
            </a:extLst>
          </p:cNvPr>
          <p:cNvCxnSpPr>
            <a:cxnSpLocks/>
            <a:endCxn id="17" idx="5"/>
          </p:cNvCxnSpPr>
          <p:nvPr/>
        </p:nvCxnSpPr>
        <p:spPr>
          <a:xfrm>
            <a:off x="10745458" y="3682565"/>
            <a:ext cx="108461" cy="18958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BE68B64-A08A-B020-5595-485D178D24B6}"/>
              </a:ext>
            </a:extLst>
          </p:cNvPr>
          <p:cNvCxnSpPr>
            <a:cxnSpLocks/>
            <a:endCxn id="18" idx="0"/>
          </p:cNvCxnSpPr>
          <p:nvPr/>
        </p:nvCxnSpPr>
        <p:spPr>
          <a:xfrm>
            <a:off x="10817794" y="3833849"/>
            <a:ext cx="71011" cy="18958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D4BCA23-06CB-8DFA-37B0-58CF515924CE}"/>
              </a:ext>
            </a:extLst>
          </p:cNvPr>
          <p:cNvCxnSpPr>
            <a:cxnSpLocks/>
          </p:cNvCxnSpPr>
          <p:nvPr/>
        </p:nvCxnSpPr>
        <p:spPr>
          <a:xfrm>
            <a:off x="10888805" y="4063753"/>
            <a:ext cx="92656" cy="1981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0C5A85A-9467-45C6-4594-79EC64741AC5}"/>
              </a:ext>
            </a:extLst>
          </p:cNvPr>
          <p:cNvCxnSpPr>
            <a:cxnSpLocks/>
            <a:endCxn id="20" idx="5"/>
          </p:cNvCxnSpPr>
          <p:nvPr/>
        </p:nvCxnSpPr>
        <p:spPr>
          <a:xfrm>
            <a:off x="10956572" y="4217017"/>
            <a:ext cx="112102" cy="15389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7226F3B4-AC9C-BF22-A89E-3BFB50218D77}"/>
              </a:ext>
            </a:extLst>
          </p:cNvPr>
          <p:cNvSpPr/>
          <p:nvPr/>
        </p:nvSpPr>
        <p:spPr>
          <a:xfrm rot="17112858">
            <a:off x="8870976" y="4746643"/>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1DC8F63-3D4F-7818-E73A-408420492517}"/>
              </a:ext>
            </a:extLst>
          </p:cNvPr>
          <p:cNvSpPr/>
          <p:nvPr/>
        </p:nvSpPr>
        <p:spPr>
          <a:xfrm rot="17112858">
            <a:off x="9198495" y="4748292"/>
            <a:ext cx="102176" cy="1021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19D3BAC0-A230-D599-A5D3-8A1D07EE919D}"/>
              </a:ext>
            </a:extLst>
          </p:cNvPr>
          <p:cNvCxnSpPr>
            <a:cxnSpLocks/>
          </p:cNvCxnSpPr>
          <p:nvPr/>
        </p:nvCxnSpPr>
        <p:spPr>
          <a:xfrm>
            <a:off x="8967297" y="4797731"/>
            <a:ext cx="282285"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070F23C9-E18D-BAF6-A7B6-21E5E712ABD1}"/>
              </a:ext>
            </a:extLst>
          </p:cNvPr>
          <p:cNvSpPr txBox="1"/>
          <p:nvPr/>
        </p:nvSpPr>
        <p:spPr>
          <a:xfrm>
            <a:off x="9312288" y="4665450"/>
            <a:ext cx="2159000" cy="246221"/>
          </a:xfrm>
          <a:prstGeom prst="rect">
            <a:avLst/>
          </a:prstGeom>
          <a:noFill/>
        </p:spPr>
        <p:txBody>
          <a:bodyPr wrap="square" rtlCol="0">
            <a:spAutoFit/>
          </a:bodyPr>
          <a:lstStyle/>
          <a:p>
            <a:r>
              <a:rPr lang="en-US" sz="1000" dirty="0">
                <a:solidFill>
                  <a:srgbClr val="00B050"/>
                </a:solidFill>
              </a:rPr>
              <a:t>BEUDO Cap (estimated)</a:t>
            </a:r>
          </a:p>
        </p:txBody>
      </p:sp>
      <p:cxnSp>
        <p:nvCxnSpPr>
          <p:cNvPr id="197" name="Straight Connector 196">
            <a:extLst>
              <a:ext uri="{FF2B5EF4-FFF2-40B4-BE49-F238E27FC236}">
                <a16:creationId xmlns:a16="http://schemas.microsoft.com/office/drawing/2014/main" id="{8C83BB48-1EBB-D7F2-0CEA-B3FA9618B3E1}"/>
              </a:ext>
            </a:extLst>
          </p:cNvPr>
          <p:cNvCxnSpPr>
            <a:cxnSpLocks/>
          </p:cNvCxnSpPr>
          <p:nvPr/>
        </p:nvCxnSpPr>
        <p:spPr>
          <a:xfrm>
            <a:off x="7846142" y="6341806"/>
            <a:ext cx="237331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471C9BC6-3534-2EE7-17DD-FFA68ED1DD10}"/>
              </a:ext>
            </a:extLst>
          </p:cNvPr>
          <p:cNvSpPr txBox="1"/>
          <p:nvPr/>
        </p:nvSpPr>
        <p:spPr>
          <a:xfrm>
            <a:off x="418050" y="1438700"/>
            <a:ext cx="4827639" cy="2108269"/>
          </a:xfrm>
          <a:prstGeom prst="rect">
            <a:avLst/>
          </a:prstGeom>
          <a:noFill/>
        </p:spPr>
        <p:txBody>
          <a:bodyPr wrap="square" rtlCol="0">
            <a:spAutoFit/>
          </a:bodyPr>
          <a:lstStyle/>
          <a:p>
            <a:r>
              <a:rPr lang="en-US" b="1" u="sng" dirty="0">
                <a:latin typeface="Baskerville SemiBold" panose="02020502070401020303" pitchFamily="18" charset="0"/>
                <a:ea typeface="Baskerville SemiBold" panose="02020502070401020303" pitchFamily="18" charset="0"/>
              </a:rPr>
              <a:t>Will BEUDO impose penalties on MIT?</a:t>
            </a:r>
          </a:p>
          <a:p>
            <a:endParaRPr lang="en-US" b="1" u="sng" dirty="0">
              <a:latin typeface="Baskerville SemiBold" panose="02020502070401020303" pitchFamily="18" charset="0"/>
              <a:ea typeface="Baskerville SemiBold" panose="02020502070401020303" pitchFamily="18" charset="0"/>
            </a:endParaRP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If BEUDO </a:t>
            </a:r>
            <a:r>
              <a:rPr lang="en-US" b="1" dirty="0">
                <a:latin typeface="Baskerville" panose="02020502070401020303" pitchFamily="18" charset="0"/>
                <a:ea typeface="Baskerville" panose="02020502070401020303" pitchFamily="18" charset="0"/>
              </a:rPr>
              <a:t>accepts offsets</a:t>
            </a:r>
            <a:r>
              <a:rPr lang="en-US" b="1" dirty="0">
                <a:solidFill>
                  <a:srgbClr val="C00000"/>
                </a:solidFill>
                <a:latin typeface="Baskerville" panose="02020502070401020303" pitchFamily="18" charset="0"/>
                <a:ea typeface="Baskerville" panose="02020502070401020303" pitchFamily="18" charset="0"/>
              </a:rPr>
              <a:t> </a:t>
            </a:r>
            <a:r>
              <a:rPr lang="en-US" dirty="0">
                <a:solidFill>
                  <a:srgbClr val="C00000"/>
                </a:solidFill>
                <a:latin typeface="Baskerville" panose="02020502070401020303" pitchFamily="18" charset="0"/>
                <a:ea typeface="Baskerville" panose="02020502070401020303" pitchFamily="18" charset="0"/>
              </a:rPr>
              <a:t>(red trend line)</a:t>
            </a:r>
            <a:r>
              <a:rPr lang="en-US" dirty="0">
                <a:latin typeface="Baskerville" panose="02020502070401020303" pitchFamily="18" charset="0"/>
                <a:ea typeface="Baskerville" panose="02020502070401020303" pitchFamily="18" charset="0"/>
              </a:rPr>
              <a:t>, then MIT will face no penalties</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If BEUDO </a:t>
            </a:r>
            <a:r>
              <a:rPr lang="en-US" b="1" dirty="0">
                <a:latin typeface="Baskerville" panose="02020502070401020303" pitchFamily="18" charset="0"/>
                <a:ea typeface="Baskerville" panose="02020502070401020303" pitchFamily="18" charset="0"/>
              </a:rPr>
              <a:t>does not</a:t>
            </a:r>
            <a:r>
              <a:rPr lang="en-US" dirty="0">
                <a:latin typeface="Baskerville" panose="02020502070401020303" pitchFamily="18" charset="0"/>
                <a:ea typeface="Baskerville" panose="02020502070401020303" pitchFamily="18" charset="0"/>
              </a:rPr>
              <a:t> accept offsets, then MIT could face penalties after 2030 based on direct emissions </a:t>
            </a:r>
            <a:r>
              <a:rPr lang="en-US" dirty="0">
                <a:solidFill>
                  <a:schemeClr val="accent4">
                    <a:lumMod val="75000"/>
                  </a:schemeClr>
                </a:solidFill>
                <a:latin typeface="Baskerville" panose="02020502070401020303" pitchFamily="18" charset="0"/>
                <a:ea typeface="Baskerville" panose="02020502070401020303" pitchFamily="18" charset="0"/>
              </a:rPr>
              <a:t>(yellow trend line)</a:t>
            </a:r>
          </a:p>
        </p:txBody>
      </p:sp>
      <p:cxnSp>
        <p:nvCxnSpPr>
          <p:cNvPr id="202" name="Straight Connector 201">
            <a:extLst>
              <a:ext uri="{FF2B5EF4-FFF2-40B4-BE49-F238E27FC236}">
                <a16:creationId xmlns:a16="http://schemas.microsoft.com/office/drawing/2014/main" id="{26046A6D-124C-F0CE-79DD-3099586B35D1}"/>
              </a:ext>
            </a:extLst>
          </p:cNvPr>
          <p:cNvCxnSpPr>
            <a:cxnSpLocks/>
          </p:cNvCxnSpPr>
          <p:nvPr/>
        </p:nvCxnSpPr>
        <p:spPr>
          <a:xfrm>
            <a:off x="1330682" y="4217017"/>
            <a:ext cx="1746261" cy="19170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03FB28E8-6ED3-B007-9CD2-F294C301EB57}"/>
              </a:ext>
            </a:extLst>
          </p:cNvPr>
          <p:cNvCxnSpPr>
            <a:cxnSpLocks/>
          </p:cNvCxnSpPr>
          <p:nvPr/>
        </p:nvCxnSpPr>
        <p:spPr>
          <a:xfrm>
            <a:off x="1184566" y="4308156"/>
            <a:ext cx="2038494" cy="51420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34F4EB89-464B-8C5E-95EE-974D97B66A49}"/>
              </a:ext>
            </a:extLst>
          </p:cNvPr>
          <p:cNvCxnSpPr>
            <a:cxnSpLocks/>
          </p:cNvCxnSpPr>
          <p:nvPr/>
        </p:nvCxnSpPr>
        <p:spPr>
          <a:xfrm>
            <a:off x="2595716" y="4665450"/>
            <a:ext cx="0" cy="919523"/>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3" name="TextBox 222">
            <a:extLst>
              <a:ext uri="{FF2B5EF4-FFF2-40B4-BE49-F238E27FC236}">
                <a16:creationId xmlns:a16="http://schemas.microsoft.com/office/drawing/2014/main" id="{F86184EA-E0C8-B61D-0870-00D43C38EE88}"/>
              </a:ext>
            </a:extLst>
          </p:cNvPr>
          <p:cNvSpPr txBox="1"/>
          <p:nvPr/>
        </p:nvSpPr>
        <p:spPr>
          <a:xfrm>
            <a:off x="2658423" y="4860436"/>
            <a:ext cx="2710413" cy="923330"/>
          </a:xfrm>
          <a:prstGeom prst="rect">
            <a:avLst/>
          </a:prstGeom>
          <a:noFill/>
        </p:spPr>
        <p:txBody>
          <a:bodyPr wrap="square" rtlCol="0">
            <a:spAutoFit/>
          </a:bodyPr>
          <a:lstStyle/>
          <a:p>
            <a:r>
              <a:rPr lang="en-US" dirty="0">
                <a:solidFill>
                  <a:srgbClr val="0070C0"/>
                </a:solidFill>
                <a:latin typeface="Baskerville" panose="02020502070401020303" pitchFamily="18" charset="0"/>
                <a:ea typeface="Baskerville" panose="02020502070401020303" pitchFamily="18" charset="0"/>
              </a:rPr>
              <a:t>Size of penalties depends on difference between cap and emissions</a:t>
            </a:r>
          </a:p>
        </p:txBody>
      </p:sp>
      <p:sp>
        <p:nvSpPr>
          <p:cNvPr id="2" name="TextBox 1"/>
          <p:cNvSpPr txBox="1"/>
          <p:nvPr/>
        </p:nvSpPr>
        <p:spPr>
          <a:xfrm>
            <a:off x="5368836" y="6428456"/>
            <a:ext cx="6925294" cy="800219"/>
          </a:xfrm>
          <a:prstGeom prst="rect">
            <a:avLst/>
          </a:prstGeom>
          <a:noFill/>
        </p:spPr>
        <p:txBody>
          <a:bodyPr wrap="none" rtlCol="0">
            <a:spAutoFit/>
          </a:bodyPr>
          <a:lstStyle/>
          <a:p>
            <a:r>
              <a:rPr lang="en-US" sz="1400" dirty="0">
                <a:latin typeface="Baskerville Old Face" panose="02020602080505020303" pitchFamily="18" charset="0"/>
              </a:rPr>
              <a:t>© MIT Office of Sustainability. All rights reserved. This content is excluded from our Creative </a:t>
            </a:r>
          </a:p>
          <a:p>
            <a:r>
              <a:rPr lang="en-US" sz="1400" dirty="0">
                <a:latin typeface="Baskerville Old Face" panose="02020602080505020303" pitchFamily="18" charset="0"/>
              </a:rPr>
              <a:t>Commons license. For more information, see </a:t>
            </a:r>
            <a:r>
              <a:rPr lang="en-US" sz="1400" dirty="0">
                <a:latin typeface="Baskerville Old Face" panose="02020602080505020303" pitchFamily="18" charset="0"/>
                <a:hlinkClick r:id="rId5"/>
              </a:rPr>
              <a:t>https://ocw.mit.edu/help/</a:t>
            </a:r>
            <a:r>
              <a:rPr lang="en-US" sz="1400" dirty="0" err="1">
                <a:latin typeface="Baskerville Old Face" panose="02020602080505020303" pitchFamily="18" charset="0"/>
                <a:hlinkClick r:id="rId5"/>
              </a:rPr>
              <a:t>faq</a:t>
            </a:r>
            <a:r>
              <a:rPr lang="en-US" sz="1400" dirty="0">
                <a:latin typeface="Baskerville Old Face" panose="02020602080505020303" pitchFamily="18" charset="0"/>
                <a:hlinkClick r:id="rId5"/>
              </a:rPr>
              <a:t>-fair-use/</a:t>
            </a:r>
            <a:r>
              <a:rPr lang="en-US" sz="1400" dirty="0">
                <a:latin typeface="Baskerville Old Face" panose="02020602080505020303" pitchFamily="18" charset="0"/>
              </a:rPr>
              <a:t>..</a:t>
            </a:r>
          </a:p>
          <a:p>
            <a:endParaRPr lang="en-US" dirty="0"/>
          </a:p>
        </p:txBody>
      </p:sp>
    </p:spTree>
    <p:extLst>
      <p:ext uri="{BB962C8B-B14F-4D97-AF65-F5344CB8AC3E}">
        <p14:creationId xmlns:p14="http://schemas.microsoft.com/office/powerpoint/2010/main" val="1008354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37F1B8-D19B-0D4F-BFD7-E258EFE91C22}"/>
              </a:ext>
            </a:extLst>
          </p:cNvPr>
          <p:cNvSpPr txBox="1"/>
          <p:nvPr/>
        </p:nvSpPr>
        <p:spPr>
          <a:xfrm>
            <a:off x="449105" y="178981"/>
            <a:ext cx="7120860" cy="748988"/>
          </a:xfrm>
          <a:prstGeom prst="rect">
            <a:avLst/>
          </a:prstGeom>
          <a:noFill/>
        </p:spPr>
        <p:txBody>
          <a:bodyPr wrap="none" rtlCol="0">
            <a:spAutoFit/>
          </a:bodyPr>
          <a:lstStyle/>
          <a:p>
            <a:r>
              <a:rPr lang="en-US" altLang="zh-CN" sz="4267" dirty="0">
                <a:solidFill>
                  <a:srgbClr val="1B4453"/>
                </a:solidFill>
                <a:latin typeface="Eurostile" panose="020B0504020202050204" pitchFamily="34" charset="77"/>
                <a:ea typeface="+mj-ea"/>
                <a:cs typeface="+mj-cs"/>
              </a:rPr>
              <a:t>“Sticks”:</a:t>
            </a:r>
            <a:r>
              <a:rPr lang="zh-CN" altLang="en-US" sz="4267" dirty="0">
                <a:solidFill>
                  <a:srgbClr val="1B4453"/>
                </a:solidFill>
                <a:latin typeface="Eurostile" panose="020B0504020202050204" pitchFamily="34" charset="77"/>
                <a:ea typeface="+mj-ea"/>
                <a:cs typeface="+mj-cs"/>
              </a:rPr>
              <a:t> </a:t>
            </a:r>
            <a:r>
              <a:rPr lang="en-US" altLang="en-US" sz="4267" dirty="0">
                <a:solidFill>
                  <a:srgbClr val="1B4453"/>
                </a:solidFill>
                <a:latin typeface="Eurostile" panose="020B0504020202050204" pitchFamily="34" charset="77"/>
                <a:ea typeface="+mj-ea"/>
                <a:cs typeface="+mj-cs"/>
              </a:rPr>
              <a:t>Building </a:t>
            </a:r>
            <a:r>
              <a:rPr lang="en-US" altLang="zh-CN" sz="4267" dirty="0">
                <a:solidFill>
                  <a:srgbClr val="1B4453"/>
                </a:solidFill>
                <a:latin typeface="Eurostile" panose="020B0504020202050204" pitchFamily="34" charset="77"/>
                <a:ea typeface="+mj-ea"/>
                <a:cs typeface="+mj-cs"/>
              </a:rPr>
              <a:t>Energy C</a:t>
            </a:r>
            <a:r>
              <a:rPr lang="en-US" altLang="en-US" sz="4267" dirty="0">
                <a:solidFill>
                  <a:srgbClr val="1B4453"/>
                </a:solidFill>
                <a:latin typeface="Eurostile" panose="020B0504020202050204" pitchFamily="34" charset="77"/>
                <a:ea typeface="+mj-ea"/>
                <a:cs typeface="+mj-cs"/>
              </a:rPr>
              <a:t>odes</a:t>
            </a:r>
            <a:endParaRPr lang="zh-CN" altLang="en-US" sz="4267" dirty="0">
              <a:solidFill>
                <a:srgbClr val="1B4453"/>
              </a:solidFill>
              <a:latin typeface="Eurostile" panose="020B0504020202050204" pitchFamily="34" charset="77"/>
              <a:ea typeface="+mj-ea"/>
              <a:cs typeface="+mj-cs"/>
            </a:endParaRPr>
          </a:p>
        </p:txBody>
      </p:sp>
      <p:sp>
        <p:nvSpPr>
          <p:cNvPr id="6" name="TextBox 5">
            <a:extLst>
              <a:ext uri="{FF2B5EF4-FFF2-40B4-BE49-F238E27FC236}">
                <a16:creationId xmlns:a16="http://schemas.microsoft.com/office/drawing/2014/main" id="{0F3BFE22-15D4-D545-9C5D-B5DCABA6917A}"/>
              </a:ext>
            </a:extLst>
          </p:cNvPr>
          <p:cNvSpPr txBox="1"/>
          <p:nvPr/>
        </p:nvSpPr>
        <p:spPr>
          <a:xfrm>
            <a:off x="449105" y="1272209"/>
            <a:ext cx="10815243" cy="5755422"/>
          </a:xfrm>
          <a:prstGeom prst="rect">
            <a:avLst/>
          </a:prstGeom>
          <a:noFill/>
        </p:spPr>
        <p:txBody>
          <a:bodyPr wrap="square" rtlCol="0">
            <a:spAutoFit/>
          </a:bodyPr>
          <a:lstStyle/>
          <a:p>
            <a:pPr marL="457200" indent="-457200">
              <a:buFont typeface="Arial" panose="020B0604020202020204" pitchFamily="34" charset="0"/>
              <a:buChar char="•"/>
            </a:pPr>
            <a:r>
              <a:rPr lang="en-US" altLang="zh-CN" sz="2400" dirty="0">
                <a:latin typeface="Baskerville"/>
              </a:rPr>
              <a:t>E</a:t>
            </a:r>
            <a:r>
              <a:rPr lang="en-US" sz="2400" dirty="0">
                <a:latin typeface="Baskerville"/>
              </a:rPr>
              <a:t>nergy</a:t>
            </a:r>
            <a:r>
              <a:rPr lang="zh-CN" altLang="en-US" sz="2400" dirty="0">
                <a:latin typeface="Baskerville"/>
              </a:rPr>
              <a:t> </a:t>
            </a:r>
            <a:r>
              <a:rPr lang="en-US" altLang="zh-CN" sz="2400" dirty="0">
                <a:latin typeface="Baskerville"/>
              </a:rPr>
              <a:t>b</a:t>
            </a:r>
            <a:r>
              <a:rPr lang="en-US" sz="2400" dirty="0">
                <a:latin typeface="Baskerville"/>
              </a:rPr>
              <a:t>uilding codes that set minimum efficiency requirements for new construction</a:t>
            </a:r>
            <a:r>
              <a:rPr lang="en-US" altLang="zh-CN" sz="2400" dirty="0">
                <a:latin typeface="Baskerville"/>
              </a:rPr>
              <a:t>.</a:t>
            </a:r>
            <a:r>
              <a:rPr lang="zh-CN" altLang="en-US" sz="2400" dirty="0">
                <a:latin typeface="Baskerville"/>
              </a:rPr>
              <a:t> </a:t>
            </a:r>
            <a:r>
              <a:rPr lang="en-US" altLang="zh-CN" sz="2400" dirty="0">
                <a:latin typeface="Baskerville"/>
              </a:rPr>
              <a:t>They</a:t>
            </a:r>
            <a:r>
              <a:rPr lang="en-US" sz="2400" dirty="0">
                <a:latin typeface="Baskerville"/>
              </a:rPr>
              <a:t> aim at tackling environmental externalities associated with energy use in buildings</a:t>
            </a:r>
            <a:r>
              <a:rPr lang="en-US" altLang="zh-CN" sz="2400" dirty="0">
                <a:latin typeface="Baskerville"/>
              </a:rPr>
              <a:t>.</a:t>
            </a:r>
          </a:p>
          <a:p>
            <a:endParaRPr lang="en-US" sz="2400" dirty="0">
              <a:latin typeface="Baskerville"/>
            </a:endParaRPr>
          </a:p>
          <a:p>
            <a:pPr marL="457200" indent="-457200">
              <a:buFont typeface="Arial" panose="020B0604020202020204" pitchFamily="34" charset="0"/>
              <a:buChar char="•"/>
            </a:pPr>
            <a:r>
              <a:rPr lang="en-US" sz="2400" dirty="0">
                <a:latin typeface="Baskerville"/>
              </a:rPr>
              <a:t>Energy codes cover the building itself—for example, the walls/floors/ceiling insulation, windows, air leakage, and duct leakage</a:t>
            </a:r>
            <a:r>
              <a:rPr lang="en-US" altLang="zh-CN" sz="2400" dirty="0">
                <a:latin typeface="Baskerville"/>
              </a:rPr>
              <a:t>.</a:t>
            </a:r>
          </a:p>
          <a:p>
            <a:pPr marL="457200" indent="-457200">
              <a:buFont typeface="Arial" panose="020B0604020202020204" pitchFamily="34" charset="0"/>
              <a:buChar char="•"/>
            </a:pPr>
            <a:endParaRPr lang="en-US" sz="2400" dirty="0">
              <a:latin typeface="Baskerville"/>
            </a:endParaRPr>
          </a:p>
          <a:p>
            <a:pPr marL="457200" indent="-457200">
              <a:buFont typeface="Arial" panose="020B0604020202020204" pitchFamily="34" charset="0"/>
              <a:buChar char="•"/>
            </a:pPr>
            <a:r>
              <a:rPr lang="en-US" sz="2400" dirty="0">
                <a:latin typeface="Baskerville"/>
              </a:rPr>
              <a:t>Enforcement is almost always done by building permit</a:t>
            </a:r>
            <a:r>
              <a:rPr lang="en-US" altLang="zh-CN" sz="2400" dirty="0">
                <a:latin typeface="Baskerville"/>
              </a:rPr>
              <a:t>ting</a:t>
            </a:r>
            <a:r>
              <a:rPr lang="zh-CN" altLang="en-US" sz="2400" dirty="0">
                <a:latin typeface="Baskerville"/>
              </a:rPr>
              <a:t> </a:t>
            </a:r>
            <a:r>
              <a:rPr lang="en-US" altLang="zh-CN" sz="2400" dirty="0">
                <a:latin typeface="Baskerville"/>
              </a:rPr>
              <a:t>process.</a:t>
            </a:r>
            <a:endParaRPr lang="en-US" sz="2400" dirty="0">
              <a:latin typeface="Baskerville"/>
            </a:endParaRPr>
          </a:p>
          <a:p>
            <a:pPr marL="914400" lvl="1" indent="-457200">
              <a:buFont typeface="Arial" panose="020B0604020202020204" pitchFamily="34" charset="0"/>
              <a:buChar char="•"/>
            </a:pPr>
            <a:endParaRPr lang="en-US" sz="2400" dirty="0">
              <a:latin typeface="Baskerville"/>
            </a:endParaRPr>
          </a:p>
          <a:p>
            <a:pPr marL="285750" indent="-285750">
              <a:buFont typeface="Arial" panose="020B0604020202020204" pitchFamily="34" charset="0"/>
              <a:buChar char="•"/>
            </a:pPr>
            <a:r>
              <a:rPr lang="en-US" sz="2400" dirty="0">
                <a:latin typeface="Baskerville"/>
              </a:rPr>
              <a:t> The introduction of building codes restricts building supply for non-compliant projects</a:t>
            </a:r>
            <a:r>
              <a:rPr lang="en-US" altLang="zh-CN" sz="2400" dirty="0">
                <a:latin typeface="Baskerville"/>
              </a:rPr>
              <a:t>.</a:t>
            </a:r>
            <a:r>
              <a:rPr lang="zh-CN" altLang="en-US" sz="2400" dirty="0">
                <a:latin typeface="Baskerville"/>
              </a:rPr>
              <a:t> </a:t>
            </a:r>
            <a:r>
              <a:rPr lang="en-US" sz="2400" dirty="0">
                <a:latin typeface="Baskerville"/>
              </a:rPr>
              <a:t>In addition, the introduction of extra ﻿layers in permitting review process is associated with higher project uncertainty for developers, which might limit the overall supply. </a:t>
            </a:r>
          </a:p>
          <a:p>
            <a:pPr marL="285750" indent="-285750">
              <a:buFont typeface="Arial" panose="020B0604020202020204" pitchFamily="34" charset="0"/>
              <a:buChar char="•"/>
            </a:pPr>
            <a:endParaRPr lang="en-US" sz="2000" dirty="0">
              <a:latin typeface="Baskerville"/>
            </a:endParaRPr>
          </a:p>
          <a:p>
            <a:pPr marL="457200" indent="-457200">
              <a:buFont typeface="Arial" panose="020B0604020202020204" pitchFamily="34" charset="0"/>
              <a:buChar char="•"/>
            </a:pPr>
            <a:endParaRPr lang="en-US" sz="2000" dirty="0">
              <a:latin typeface="Baskerville"/>
            </a:endParaRPr>
          </a:p>
          <a:p>
            <a:endParaRPr lang="en-US" sz="1600" dirty="0"/>
          </a:p>
        </p:txBody>
      </p:sp>
    </p:spTree>
    <p:extLst>
      <p:ext uri="{BB962C8B-B14F-4D97-AF65-F5344CB8AC3E}">
        <p14:creationId xmlns:p14="http://schemas.microsoft.com/office/powerpoint/2010/main" val="235944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6;p38">
            <a:extLst>
              <a:ext uri="{FF2B5EF4-FFF2-40B4-BE49-F238E27FC236}">
                <a16:creationId xmlns:a16="http://schemas.microsoft.com/office/drawing/2014/main" id="{E9B9BF2A-9AC6-B142-95C7-A0427E4AFACC}"/>
              </a:ext>
            </a:extLst>
          </p:cNvPr>
          <p:cNvSpPr txBox="1"/>
          <p:nvPr/>
        </p:nvSpPr>
        <p:spPr>
          <a:xfrm>
            <a:off x="1277579" y="1350683"/>
            <a:ext cx="2782662" cy="183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latin typeface="Roboto"/>
                <a:ea typeface="Roboto"/>
                <a:cs typeface="Roboto"/>
                <a:sym typeface="Roboto"/>
              </a:rPr>
              <a:t>2009</a:t>
            </a:r>
            <a:endParaRPr sz="2400" b="1" dirty="0">
              <a:latin typeface="Roboto"/>
              <a:ea typeface="Roboto"/>
              <a:cs typeface="Roboto"/>
              <a:sym typeface="Roboto"/>
            </a:endParaRPr>
          </a:p>
          <a:p>
            <a:pPr marL="0" lvl="0" indent="0" algn="ctr" rtl="0">
              <a:spcBef>
                <a:spcPts val="0"/>
              </a:spcBef>
              <a:spcAft>
                <a:spcPts val="0"/>
              </a:spcAft>
              <a:buNone/>
            </a:pPr>
            <a:r>
              <a:rPr lang="en" b="1" dirty="0">
                <a:latin typeface="Roboto"/>
                <a:ea typeface="Roboto"/>
                <a:cs typeface="Roboto"/>
                <a:sym typeface="Roboto"/>
              </a:rPr>
              <a:t>LL85</a:t>
            </a:r>
            <a:endParaRPr b="1" dirty="0">
              <a:latin typeface="Roboto"/>
              <a:ea typeface="Roboto"/>
              <a:cs typeface="Roboto"/>
              <a:sym typeface="Roboto"/>
            </a:endParaRPr>
          </a:p>
          <a:p>
            <a:pPr marL="0" lvl="0" indent="0" algn="ctr" rtl="0">
              <a:spcBef>
                <a:spcPts val="0"/>
              </a:spcBef>
              <a:spcAft>
                <a:spcPts val="0"/>
              </a:spcAft>
              <a:buNone/>
            </a:pPr>
            <a:endParaRPr b="1" dirty="0">
              <a:latin typeface="Nunito"/>
              <a:ea typeface="Nunito"/>
              <a:cs typeface="Nunito"/>
              <a:sym typeface="Nunito"/>
            </a:endParaRPr>
          </a:p>
          <a:p>
            <a:pPr marL="0" lvl="0" indent="0" algn="ctr" rtl="0">
              <a:spcBef>
                <a:spcPts val="0"/>
              </a:spcBef>
              <a:spcAft>
                <a:spcPts val="0"/>
              </a:spcAft>
              <a:buNone/>
            </a:pPr>
            <a:r>
              <a:rPr lang="en" b="1" dirty="0">
                <a:latin typeface="Nunito"/>
                <a:ea typeface="Nunito"/>
                <a:cs typeface="Nunito"/>
                <a:sym typeface="Nunito"/>
              </a:rPr>
              <a:t>NYCECC Established</a:t>
            </a:r>
            <a:endParaRPr b="1" dirty="0">
              <a:latin typeface="Nunito"/>
              <a:ea typeface="Nunito"/>
              <a:cs typeface="Nunito"/>
              <a:sym typeface="Nunito"/>
            </a:endParaRPr>
          </a:p>
          <a:p>
            <a:pPr marL="0" lvl="0" indent="0" algn="ctr" rtl="0">
              <a:spcBef>
                <a:spcPts val="0"/>
              </a:spcBef>
              <a:spcAft>
                <a:spcPts val="0"/>
              </a:spcAft>
              <a:buNone/>
            </a:pPr>
            <a:r>
              <a:rPr lang="en" u="sng" dirty="0">
                <a:latin typeface="Nunito SemiBold"/>
                <a:ea typeface="Nunito SemiBold"/>
                <a:cs typeface="Nunito SemiBold"/>
                <a:sym typeface="Nunito SemiBold"/>
              </a:rPr>
              <a:t> </a:t>
            </a:r>
            <a:endParaRPr u="sng" dirty="0">
              <a:latin typeface="Nunito SemiBold"/>
              <a:ea typeface="Nunito SemiBold"/>
              <a:cs typeface="Nunito SemiBold"/>
              <a:sym typeface="Nunito SemiBold"/>
            </a:endParaRPr>
          </a:p>
          <a:p>
            <a:pPr marL="0" lvl="0" indent="0" algn="ctr" rtl="0">
              <a:spcBef>
                <a:spcPts val="0"/>
              </a:spcBef>
              <a:spcAft>
                <a:spcPts val="0"/>
              </a:spcAft>
              <a:buNone/>
            </a:pPr>
            <a:r>
              <a:rPr lang="en" sz="1200" dirty="0">
                <a:latin typeface="Nunito SemiBold"/>
                <a:ea typeface="Nunito SemiBold"/>
                <a:cs typeface="Nunito SemiBold"/>
                <a:sym typeface="Nunito SemiBold"/>
              </a:rPr>
              <a:t>Allowed for City specific regulations</a:t>
            </a:r>
            <a:endParaRPr sz="1200" b="1" dirty="0">
              <a:latin typeface="Nunito"/>
              <a:ea typeface="Nunito"/>
              <a:cs typeface="Nunito"/>
              <a:sym typeface="Nunito"/>
            </a:endParaRPr>
          </a:p>
        </p:txBody>
      </p:sp>
      <p:sp>
        <p:nvSpPr>
          <p:cNvPr id="3" name="Google Shape;287;p38">
            <a:extLst>
              <a:ext uri="{FF2B5EF4-FFF2-40B4-BE49-F238E27FC236}">
                <a16:creationId xmlns:a16="http://schemas.microsoft.com/office/drawing/2014/main" id="{B9272B0F-F3CC-2042-8FBA-8B3F05E50926}"/>
              </a:ext>
            </a:extLst>
          </p:cNvPr>
          <p:cNvSpPr txBox="1"/>
          <p:nvPr/>
        </p:nvSpPr>
        <p:spPr>
          <a:xfrm>
            <a:off x="8966777" y="1446298"/>
            <a:ext cx="2782662" cy="183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latin typeface="Roboto"/>
                <a:ea typeface="Roboto"/>
                <a:cs typeface="Roboto"/>
                <a:sym typeface="Roboto"/>
              </a:rPr>
              <a:t>2014</a:t>
            </a:r>
            <a:endParaRPr sz="1600" b="1" dirty="0">
              <a:latin typeface="Roboto"/>
              <a:ea typeface="Roboto"/>
              <a:cs typeface="Roboto"/>
              <a:sym typeface="Roboto"/>
            </a:endParaRPr>
          </a:p>
          <a:p>
            <a:pPr marL="0" lvl="0" indent="0" algn="ctr" rtl="0">
              <a:spcBef>
                <a:spcPts val="0"/>
              </a:spcBef>
              <a:spcAft>
                <a:spcPts val="0"/>
              </a:spcAft>
              <a:buNone/>
            </a:pPr>
            <a:r>
              <a:rPr lang="en" b="1" dirty="0">
                <a:latin typeface="Roboto"/>
                <a:ea typeface="Roboto"/>
                <a:cs typeface="Roboto"/>
                <a:sym typeface="Roboto"/>
              </a:rPr>
              <a:t>LL4</a:t>
            </a:r>
            <a:endParaRPr b="1" dirty="0">
              <a:latin typeface="Roboto"/>
              <a:ea typeface="Roboto"/>
              <a:cs typeface="Roboto"/>
              <a:sym typeface="Roboto"/>
            </a:endParaRPr>
          </a:p>
          <a:p>
            <a:pPr marL="0" lvl="0" indent="0" algn="ctr" rtl="0">
              <a:spcBef>
                <a:spcPts val="0"/>
              </a:spcBef>
              <a:spcAft>
                <a:spcPts val="0"/>
              </a:spcAft>
              <a:buNone/>
            </a:pPr>
            <a:endParaRPr b="1" dirty="0">
              <a:latin typeface="Nunito"/>
              <a:ea typeface="Nunito"/>
              <a:cs typeface="Nunito"/>
              <a:sym typeface="Nunito"/>
            </a:endParaRPr>
          </a:p>
          <a:p>
            <a:pPr marL="0" lvl="0" indent="0" algn="ctr" rtl="0">
              <a:spcBef>
                <a:spcPts val="0"/>
              </a:spcBef>
              <a:spcAft>
                <a:spcPts val="0"/>
              </a:spcAft>
              <a:buNone/>
            </a:pPr>
            <a:r>
              <a:rPr lang="en" b="1" dirty="0">
                <a:latin typeface="Nunito"/>
                <a:ea typeface="Nunito"/>
                <a:cs typeface="Nunito"/>
                <a:sym typeface="Nunito"/>
              </a:rPr>
              <a:t>Amendment to NYCECC</a:t>
            </a:r>
            <a:endParaRPr b="1" dirty="0">
              <a:latin typeface="Nunito"/>
              <a:ea typeface="Nunito"/>
              <a:cs typeface="Nunito"/>
              <a:sym typeface="Nunito"/>
            </a:endParaRPr>
          </a:p>
          <a:p>
            <a:pPr marL="0" lvl="0" indent="0" algn="ctr" rtl="0">
              <a:spcBef>
                <a:spcPts val="0"/>
              </a:spcBef>
              <a:spcAft>
                <a:spcPts val="0"/>
              </a:spcAft>
              <a:buNone/>
            </a:pPr>
            <a:r>
              <a:rPr lang="en" u="sng" dirty="0">
                <a:latin typeface="Nunito SemiBold"/>
                <a:ea typeface="Nunito SemiBold"/>
                <a:cs typeface="Nunito SemiBold"/>
                <a:sym typeface="Nunito SemiBold"/>
              </a:rPr>
              <a:t> </a:t>
            </a:r>
            <a:endParaRPr u="sng" dirty="0">
              <a:latin typeface="Nunito SemiBold"/>
              <a:ea typeface="Nunito SemiBold"/>
              <a:cs typeface="Nunito SemiBold"/>
              <a:sym typeface="Nunito SemiBold"/>
            </a:endParaRPr>
          </a:p>
          <a:p>
            <a:pPr marL="0" lvl="0" indent="0" algn="ctr" rtl="0">
              <a:spcBef>
                <a:spcPts val="0"/>
              </a:spcBef>
              <a:spcAft>
                <a:spcPts val="0"/>
              </a:spcAft>
              <a:buNone/>
            </a:pPr>
            <a:r>
              <a:rPr lang="en" sz="1200" dirty="0">
                <a:latin typeface="Nunito SemiBold"/>
                <a:ea typeface="Nunito SemiBold"/>
                <a:cs typeface="Nunito SemiBold"/>
                <a:sym typeface="Nunito SemiBold"/>
              </a:rPr>
              <a:t>More stringent and greater separation of req’s of Residential and Commercial</a:t>
            </a:r>
            <a:endParaRPr sz="1200" dirty="0">
              <a:latin typeface="Nunito SemiBold"/>
              <a:ea typeface="Nunito SemiBold"/>
              <a:cs typeface="Nunito SemiBold"/>
              <a:sym typeface="Nunito SemiBold"/>
            </a:endParaRPr>
          </a:p>
        </p:txBody>
      </p:sp>
      <p:sp>
        <p:nvSpPr>
          <p:cNvPr id="4" name="Google Shape;288;p38">
            <a:extLst>
              <a:ext uri="{FF2B5EF4-FFF2-40B4-BE49-F238E27FC236}">
                <a16:creationId xmlns:a16="http://schemas.microsoft.com/office/drawing/2014/main" id="{992D8FC2-5D88-1D4A-814E-98E0B6575847}"/>
              </a:ext>
            </a:extLst>
          </p:cNvPr>
          <p:cNvSpPr txBox="1"/>
          <p:nvPr/>
        </p:nvSpPr>
        <p:spPr>
          <a:xfrm>
            <a:off x="5078305" y="1478873"/>
            <a:ext cx="2782662" cy="183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latin typeface="Roboto"/>
                <a:ea typeface="Roboto"/>
                <a:cs typeface="Roboto"/>
                <a:sym typeface="Roboto"/>
              </a:rPr>
              <a:t>2011</a:t>
            </a:r>
            <a:endParaRPr sz="1600" b="1" dirty="0">
              <a:latin typeface="Roboto"/>
              <a:ea typeface="Roboto"/>
              <a:cs typeface="Roboto"/>
              <a:sym typeface="Roboto"/>
            </a:endParaRPr>
          </a:p>
          <a:p>
            <a:pPr marL="0" lvl="0" indent="0" algn="ctr" rtl="0">
              <a:spcBef>
                <a:spcPts val="0"/>
              </a:spcBef>
              <a:spcAft>
                <a:spcPts val="0"/>
              </a:spcAft>
              <a:buNone/>
            </a:pPr>
            <a:r>
              <a:rPr lang="en" b="1" dirty="0">
                <a:latin typeface="Roboto"/>
                <a:ea typeface="Roboto"/>
                <a:cs typeface="Roboto"/>
                <a:sym typeface="Roboto"/>
              </a:rPr>
              <a:t>LL1</a:t>
            </a:r>
            <a:endParaRPr b="1" dirty="0">
              <a:latin typeface="Roboto"/>
              <a:ea typeface="Roboto"/>
              <a:cs typeface="Roboto"/>
              <a:sym typeface="Roboto"/>
            </a:endParaRPr>
          </a:p>
          <a:p>
            <a:pPr marL="0" lvl="0" indent="0" algn="ctr" rtl="0">
              <a:spcBef>
                <a:spcPts val="0"/>
              </a:spcBef>
              <a:spcAft>
                <a:spcPts val="0"/>
              </a:spcAft>
              <a:buNone/>
            </a:pPr>
            <a:endParaRPr b="1" dirty="0">
              <a:latin typeface="Nunito"/>
              <a:ea typeface="Nunito"/>
              <a:cs typeface="Nunito"/>
              <a:sym typeface="Nunito"/>
            </a:endParaRPr>
          </a:p>
          <a:p>
            <a:pPr marL="0" lvl="0" indent="0" algn="ctr" rtl="0">
              <a:spcBef>
                <a:spcPts val="0"/>
              </a:spcBef>
              <a:spcAft>
                <a:spcPts val="0"/>
              </a:spcAft>
              <a:buNone/>
            </a:pPr>
            <a:r>
              <a:rPr lang="en" b="1" dirty="0">
                <a:latin typeface="Nunito"/>
                <a:ea typeface="Nunito"/>
                <a:cs typeface="Nunito"/>
                <a:sym typeface="Nunito"/>
              </a:rPr>
              <a:t>Amendment to NYCECC</a:t>
            </a:r>
            <a:endParaRPr b="1" dirty="0">
              <a:latin typeface="Nunito"/>
              <a:ea typeface="Nunito"/>
              <a:cs typeface="Nunito"/>
              <a:sym typeface="Nunito"/>
            </a:endParaRPr>
          </a:p>
          <a:p>
            <a:pPr marL="0" lvl="0" indent="0" algn="ctr" rtl="0">
              <a:spcBef>
                <a:spcPts val="0"/>
              </a:spcBef>
              <a:spcAft>
                <a:spcPts val="0"/>
              </a:spcAft>
              <a:buNone/>
            </a:pPr>
            <a:r>
              <a:rPr lang="en" u="sng" dirty="0">
                <a:latin typeface="Nunito SemiBold"/>
                <a:ea typeface="Nunito SemiBold"/>
                <a:cs typeface="Nunito SemiBold"/>
                <a:sym typeface="Nunito SemiBold"/>
              </a:rPr>
              <a:t> </a:t>
            </a:r>
            <a:endParaRPr u="sng" dirty="0">
              <a:latin typeface="Nunito SemiBold"/>
              <a:ea typeface="Nunito SemiBold"/>
              <a:cs typeface="Nunito SemiBold"/>
              <a:sym typeface="Nunito SemiBold"/>
            </a:endParaRPr>
          </a:p>
          <a:p>
            <a:pPr marL="0" lvl="0" indent="0" algn="ctr" rtl="0">
              <a:spcBef>
                <a:spcPts val="0"/>
              </a:spcBef>
              <a:spcAft>
                <a:spcPts val="0"/>
              </a:spcAft>
              <a:buNone/>
            </a:pPr>
            <a:r>
              <a:rPr lang="en" sz="1200" dirty="0">
                <a:latin typeface="Nunito SemiBold"/>
                <a:ea typeface="Nunito SemiBold"/>
                <a:cs typeface="Nunito SemiBold"/>
                <a:sym typeface="Nunito SemiBold"/>
              </a:rPr>
              <a:t>Set up more stringent standards</a:t>
            </a:r>
            <a:endParaRPr sz="1200" b="1" dirty="0">
              <a:latin typeface="Nunito"/>
              <a:ea typeface="Nunito"/>
              <a:cs typeface="Nunito"/>
              <a:sym typeface="Nunito"/>
            </a:endParaRPr>
          </a:p>
        </p:txBody>
      </p:sp>
      <p:cxnSp>
        <p:nvCxnSpPr>
          <p:cNvPr id="5" name="Google Shape;289;p38">
            <a:extLst>
              <a:ext uri="{FF2B5EF4-FFF2-40B4-BE49-F238E27FC236}">
                <a16:creationId xmlns:a16="http://schemas.microsoft.com/office/drawing/2014/main" id="{4976114B-E0CD-4E45-B47F-8ED4C1933F72}"/>
              </a:ext>
            </a:extLst>
          </p:cNvPr>
          <p:cNvCxnSpPr>
            <a:cxnSpLocks/>
          </p:cNvCxnSpPr>
          <p:nvPr/>
        </p:nvCxnSpPr>
        <p:spPr>
          <a:xfrm>
            <a:off x="3704920" y="1714825"/>
            <a:ext cx="2011528" cy="0"/>
          </a:xfrm>
          <a:prstGeom prst="straightConnector1">
            <a:avLst/>
          </a:prstGeom>
          <a:noFill/>
          <a:ln w="76200" cap="flat" cmpd="sng">
            <a:solidFill>
              <a:schemeClr val="accent3"/>
            </a:solidFill>
            <a:prstDash val="solid"/>
            <a:round/>
            <a:headEnd type="none" w="med" len="med"/>
            <a:tailEnd type="triangle" w="med" len="med"/>
          </a:ln>
        </p:spPr>
      </p:cxnSp>
      <p:cxnSp>
        <p:nvCxnSpPr>
          <p:cNvPr id="6" name="Google Shape;290;p38">
            <a:extLst>
              <a:ext uri="{FF2B5EF4-FFF2-40B4-BE49-F238E27FC236}">
                <a16:creationId xmlns:a16="http://schemas.microsoft.com/office/drawing/2014/main" id="{8E1EA8F1-2450-7942-8DBD-E41607030F38}"/>
              </a:ext>
            </a:extLst>
          </p:cNvPr>
          <p:cNvCxnSpPr>
            <a:cxnSpLocks/>
          </p:cNvCxnSpPr>
          <p:nvPr/>
        </p:nvCxnSpPr>
        <p:spPr>
          <a:xfrm>
            <a:off x="7240770" y="1714825"/>
            <a:ext cx="2011528" cy="0"/>
          </a:xfrm>
          <a:prstGeom prst="straightConnector1">
            <a:avLst/>
          </a:prstGeom>
          <a:noFill/>
          <a:ln w="76200" cap="flat" cmpd="sng">
            <a:solidFill>
              <a:schemeClr val="accent3"/>
            </a:solidFill>
            <a:prstDash val="solid"/>
            <a:round/>
            <a:headEnd type="none" w="med" len="med"/>
            <a:tailEnd type="triangle" w="med" len="med"/>
          </a:ln>
        </p:spPr>
      </p:cxnSp>
      <p:sp>
        <p:nvSpPr>
          <p:cNvPr id="7" name="Google Shape;291;p38">
            <a:extLst>
              <a:ext uri="{FF2B5EF4-FFF2-40B4-BE49-F238E27FC236}">
                <a16:creationId xmlns:a16="http://schemas.microsoft.com/office/drawing/2014/main" id="{622E7BC6-E9F2-5440-B2EB-23F6B19EC825}"/>
              </a:ext>
            </a:extLst>
          </p:cNvPr>
          <p:cNvSpPr txBox="1"/>
          <p:nvPr/>
        </p:nvSpPr>
        <p:spPr>
          <a:xfrm>
            <a:off x="993245" y="3599825"/>
            <a:ext cx="2782662" cy="183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latin typeface="Roboto"/>
                <a:ea typeface="Roboto"/>
                <a:cs typeface="Roboto"/>
                <a:sym typeface="Roboto"/>
              </a:rPr>
              <a:t>2020</a:t>
            </a:r>
            <a:endParaRPr sz="2400" b="1" dirty="0">
              <a:latin typeface="Roboto"/>
              <a:ea typeface="Roboto"/>
              <a:cs typeface="Roboto"/>
              <a:sym typeface="Roboto"/>
            </a:endParaRPr>
          </a:p>
          <a:p>
            <a:pPr marL="0" lvl="0" indent="0" algn="ctr" rtl="0">
              <a:spcBef>
                <a:spcPts val="0"/>
              </a:spcBef>
              <a:spcAft>
                <a:spcPts val="0"/>
              </a:spcAft>
              <a:buNone/>
            </a:pPr>
            <a:r>
              <a:rPr lang="en" b="1" dirty="0">
                <a:latin typeface="Roboto"/>
                <a:ea typeface="Roboto"/>
                <a:cs typeface="Roboto"/>
                <a:sym typeface="Roboto"/>
              </a:rPr>
              <a:t>LL48</a:t>
            </a:r>
            <a:endParaRPr b="1" dirty="0">
              <a:latin typeface="Roboto"/>
              <a:ea typeface="Roboto"/>
              <a:cs typeface="Roboto"/>
              <a:sym typeface="Roboto"/>
            </a:endParaRPr>
          </a:p>
          <a:p>
            <a:pPr marL="0" lvl="0" indent="0" algn="ctr" rtl="0">
              <a:spcBef>
                <a:spcPts val="0"/>
              </a:spcBef>
              <a:spcAft>
                <a:spcPts val="0"/>
              </a:spcAft>
              <a:buNone/>
            </a:pPr>
            <a:endParaRPr b="1" dirty="0">
              <a:latin typeface="Nunito"/>
              <a:ea typeface="Nunito"/>
              <a:cs typeface="Nunito"/>
              <a:sym typeface="Nunito"/>
            </a:endParaRPr>
          </a:p>
          <a:p>
            <a:pPr marL="0" lvl="0" indent="0" algn="ctr" rtl="0">
              <a:spcBef>
                <a:spcPts val="0"/>
              </a:spcBef>
              <a:spcAft>
                <a:spcPts val="0"/>
              </a:spcAft>
              <a:buNone/>
            </a:pPr>
            <a:r>
              <a:rPr lang="en" b="1" dirty="0">
                <a:latin typeface="Nunito"/>
                <a:ea typeface="Nunito"/>
                <a:cs typeface="Nunito"/>
                <a:sym typeface="Nunito"/>
              </a:rPr>
              <a:t>Amendment to NYCECC</a:t>
            </a:r>
            <a:r>
              <a:rPr lang="en" u="sng" dirty="0">
                <a:latin typeface="Nunito SemiBold"/>
                <a:ea typeface="Nunito SemiBold"/>
                <a:cs typeface="Nunito SemiBold"/>
                <a:sym typeface="Nunito SemiBold"/>
              </a:rPr>
              <a:t> </a:t>
            </a:r>
            <a:endParaRPr u="sng" dirty="0">
              <a:latin typeface="Nunito SemiBold"/>
              <a:ea typeface="Nunito SemiBold"/>
              <a:cs typeface="Nunito SemiBold"/>
              <a:sym typeface="Nunito SemiBold"/>
            </a:endParaRPr>
          </a:p>
          <a:p>
            <a:pPr marL="0" lvl="0" indent="0" algn="ctr" rtl="0">
              <a:spcBef>
                <a:spcPts val="0"/>
              </a:spcBef>
              <a:spcAft>
                <a:spcPts val="0"/>
              </a:spcAft>
              <a:buNone/>
            </a:pPr>
            <a:endParaRPr u="sng" dirty="0">
              <a:latin typeface="Nunito SemiBold"/>
              <a:ea typeface="Nunito SemiBold"/>
              <a:cs typeface="Nunito SemiBold"/>
              <a:sym typeface="Nunito SemiBold"/>
            </a:endParaRPr>
          </a:p>
          <a:p>
            <a:pPr marL="0" lvl="0" indent="0" algn="ctr" rtl="0">
              <a:spcBef>
                <a:spcPts val="0"/>
              </a:spcBef>
              <a:spcAft>
                <a:spcPts val="0"/>
              </a:spcAft>
              <a:buNone/>
            </a:pPr>
            <a:r>
              <a:rPr lang="en" sz="1200" dirty="0">
                <a:latin typeface="Nunito SemiBold"/>
                <a:ea typeface="Nunito SemiBold"/>
                <a:cs typeface="Nunito SemiBold"/>
                <a:sym typeface="Nunito SemiBold"/>
              </a:rPr>
              <a:t>More stringent, especially on existing buildings </a:t>
            </a:r>
            <a:endParaRPr b="1" dirty="0">
              <a:latin typeface="Nunito"/>
              <a:ea typeface="Nunito"/>
              <a:cs typeface="Nunito"/>
              <a:sym typeface="Nunito"/>
            </a:endParaRPr>
          </a:p>
        </p:txBody>
      </p:sp>
      <p:sp>
        <p:nvSpPr>
          <p:cNvPr id="8" name="Google Shape;292;p38">
            <a:extLst>
              <a:ext uri="{FF2B5EF4-FFF2-40B4-BE49-F238E27FC236}">
                <a16:creationId xmlns:a16="http://schemas.microsoft.com/office/drawing/2014/main" id="{9221A66A-1F3F-B349-8D72-4D7AB9B9F1C8}"/>
              </a:ext>
            </a:extLst>
          </p:cNvPr>
          <p:cNvSpPr txBox="1"/>
          <p:nvPr/>
        </p:nvSpPr>
        <p:spPr>
          <a:xfrm>
            <a:off x="5463756" y="3599048"/>
            <a:ext cx="2782662" cy="183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latin typeface="Roboto"/>
                <a:ea typeface="Roboto"/>
                <a:cs typeface="Roboto"/>
                <a:sym typeface="Roboto"/>
              </a:rPr>
              <a:t>2016</a:t>
            </a:r>
            <a:endParaRPr sz="1600" b="1" dirty="0">
              <a:latin typeface="Roboto"/>
              <a:ea typeface="Roboto"/>
              <a:cs typeface="Roboto"/>
              <a:sym typeface="Roboto"/>
            </a:endParaRPr>
          </a:p>
          <a:p>
            <a:pPr marL="0" lvl="0" indent="0" algn="ctr" rtl="0">
              <a:spcBef>
                <a:spcPts val="0"/>
              </a:spcBef>
              <a:spcAft>
                <a:spcPts val="0"/>
              </a:spcAft>
              <a:buNone/>
            </a:pPr>
            <a:r>
              <a:rPr lang="en" b="1" dirty="0">
                <a:latin typeface="Roboto"/>
                <a:ea typeface="Roboto"/>
                <a:cs typeface="Roboto"/>
                <a:sym typeface="Roboto"/>
              </a:rPr>
              <a:t>LL91</a:t>
            </a:r>
            <a:endParaRPr b="1" dirty="0">
              <a:latin typeface="Roboto"/>
              <a:ea typeface="Roboto"/>
              <a:cs typeface="Roboto"/>
              <a:sym typeface="Roboto"/>
            </a:endParaRPr>
          </a:p>
          <a:p>
            <a:pPr marL="0" lvl="0" indent="0" algn="ctr" rtl="0">
              <a:spcBef>
                <a:spcPts val="0"/>
              </a:spcBef>
              <a:spcAft>
                <a:spcPts val="0"/>
              </a:spcAft>
              <a:buNone/>
            </a:pPr>
            <a:endParaRPr b="1" dirty="0">
              <a:latin typeface="Nunito"/>
              <a:ea typeface="Nunito"/>
              <a:cs typeface="Nunito"/>
              <a:sym typeface="Nunito"/>
            </a:endParaRPr>
          </a:p>
          <a:p>
            <a:pPr marL="0" lvl="0" indent="0" algn="ctr" rtl="0">
              <a:spcBef>
                <a:spcPts val="0"/>
              </a:spcBef>
              <a:spcAft>
                <a:spcPts val="0"/>
              </a:spcAft>
              <a:buNone/>
            </a:pPr>
            <a:r>
              <a:rPr lang="en" b="1" dirty="0">
                <a:latin typeface="Nunito"/>
                <a:ea typeface="Nunito"/>
                <a:cs typeface="Nunito"/>
                <a:sym typeface="Nunito"/>
              </a:rPr>
              <a:t>Amendment to NYCECC</a:t>
            </a:r>
            <a:endParaRPr b="1" dirty="0">
              <a:latin typeface="Nunito"/>
              <a:ea typeface="Nunito"/>
              <a:cs typeface="Nunito"/>
              <a:sym typeface="Nunito"/>
            </a:endParaRPr>
          </a:p>
          <a:p>
            <a:pPr marL="0" lvl="0" indent="0" algn="ctr" rtl="0">
              <a:spcBef>
                <a:spcPts val="0"/>
              </a:spcBef>
              <a:spcAft>
                <a:spcPts val="0"/>
              </a:spcAft>
              <a:buNone/>
            </a:pPr>
            <a:r>
              <a:rPr lang="en" u="sng" dirty="0">
                <a:latin typeface="Nunito SemiBold"/>
                <a:ea typeface="Nunito SemiBold"/>
                <a:cs typeface="Nunito SemiBold"/>
                <a:sym typeface="Nunito SemiBold"/>
              </a:rPr>
              <a:t> </a:t>
            </a:r>
            <a:endParaRPr u="sng" dirty="0">
              <a:latin typeface="Nunito SemiBold"/>
              <a:ea typeface="Nunito SemiBold"/>
              <a:cs typeface="Nunito SemiBold"/>
              <a:sym typeface="Nunito SemiBold"/>
            </a:endParaRPr>
          </a:p>
          <a:p>
            <a:pPr marL="0" lvl="0" indent="0" algn="ctr" rtl="0">
              <a:spcBef>
                <a:spcPts val="0"/>
              </a:spcBef>
              <a:spcAft>
                <a:spcPts val="0"/>
              </a:spcAft>
              <a:buNone/>
            </a:pPr>
            <a:endParaRPr sz="1200" b="1" dirty="0">
              <a:latin typeface="Nunito"/>
              <a:ea typeface="Nunito"/>
              <a:cs typeface="Nunito"/>
              <a:sym typeface="Nunito"/>
            </a:endParaRPr>
          </a:p>
        </p:txBody>
      </p:sp>
      <p:cxnSp>
        <p:nvCxnSpPr>
          <p:cNvPr id="9" name="Google Shape;293;p38">
            <a:extLst>
              <a:ext uri="{FF2B5EF4-FFF2-40B4-BE49-F238E27FC236}">
                <a16:creationId xmlns:a16="http://schemas.microsoft.com/office/drawing/2014/main" id="{E590CD0F-94A7-F244-BD4B-08C0FB8A5DDE}"/>
              </a:ext>
            </a:extLst>
          </p:cNvPr>
          <p:cNvCxnSpPr>
            <a:cxnSpLocks/>
          </p:cNvCxnSpPr>
          <p:nvPr/>
        </p:nvCxnSpPr>
        <p:spPr>
          <a:xfrm>
            <a:off x="3704908" y="3867575"/>
            <a:ext cx="2011528" cy="0"/>
          </a:xfrm>
          <a:prstGeom prst="straightConnector1">
            <a:avLst/>
          </a:prstGeom>
          <a:noFill/>
          <a:ln w="76200" cap="flat" cmpd="sng">
            <a:solidFill>
              <a:schemeClr val="accent3"/>
            </a:solidFill>
            <a:prstDash val="solid"/>
            <a:round/>
            <a:headEnd type="triangle" w="med" len="med"/>
            <a:tailEnd type="none" w="med" len="med"/>
          </a:ln>
        </p:spPr>
      </p:cxnSp>
      <p:cxnSp>
        <p:nvCxnSpPr>
          <p:cNvPr id="10" name="Google Shape;294;p38">
            <a:extLst>
              <a:ext uri="{FF2B5EF4-FFF2-40B4-BE49-F238E27FC236}">
                <a16:creationId xmlns:a16="http://schemas.microsoft.com/office/drawing/2014/main" id="{190921CA-1204-294A-BF72-5688E7EDDC9E}"/>
              </a:ext>
            </a:extLst>
          </p:cNvPr>
          <p:cNvCxnSpPr>
            <a:cxnSpLocks/>
          </p:cNvCxnSpPr>
          <p:nvPr/>
        </p:nvCxnSpPr>
        <p:spPr>
          <a:xfrm flipH="1">
            <a:off x="7993737" y="3561575"/>
            <a:ext cx="1248600" cy="306000"/>
          </a:xfrm>
          <a:prstGeom prst="straightConnector1">
            <a:avLst/>
          </a:prstGeom>
          <a:noFill/>
          <a:ln w="76200" cap="flat" cmpd="sng">
            <a:solidFill>
              <a:schemeClr val="accent3"/>
            </a:solidFill>
            <a:prstDash val="solid"/>
            <a:round/>
            <a:headEnd type="none" w="med" len="med"/>
            <a:tailEnd type="triangle" w="med" len="med"/>
          </a:ln>
        </p:spPr>
      </p:cxnSp>
      <p:sp>
        <p:nvSpPr>
          <p:cNvPr id="11" name="Google Shape;295;p38">
            <a:extLst>
              <a:ext uri="{FF2B5EF4-FFF2-40B4-BE49-F238E27FC236}">
                <a16:creationId xmlns:a16="http://schemas.microsoft.com/office/drawing/2014/main" id="{51FCFE83-59E2-7F43-9074-5D607F931BAC}"/>
              </a:ext>
            </a:extLst>
          </p:cNvPr>
          <p:cNvSpPr txBox="1"/>
          <p:nvPr/>
        </p:nvSpPr>
        <p:spPr>
          <a:xfrm>
            <a:off x="4596890" y="5165255"/>
            <a:ext cx="4516393"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latin typeface="Nunito SemiBold"/>
                <a:ea typeface="Nunito SemiBold"/>
                <a:cs typeface="Nunito SemiBold"/>
                <a:sym typeface="Nunito SemiBold"/>
              </a:rPr>
              <a:t>More stringent and fully separated Res and Com, allowed for PV on small buildings</a:t>
            </a:r>
            <a:endParaRPr sz="1200" b="1" dirty="0">
              <a:latin typeface="Nunito"/>
              <a:ea typeface="Nunito"/>
              <a:cs typeface="Nunito"/>
              <a:sym typeface="Nunito"/>
            </a:endParaRPr>
          </a:p>
        </p:txBody>
      </p:sp>
      <p:sp>
        <p:nvSpPr>
          <p:cNvPr id="16" name="TextBox 15">
            <a:extLst>
              <a:ext uri="{FF2B5EF4-FFF2-40B4-BE49-F238E27FC236}">
                <a16:creationId xmlns:a16="http://schemas.microsoft.com/office/drawing/2014/main" id="{DDC9F80D-4FEC-194A-90BD-7BC269B05692}"/>
              </a:ext>
            </a:extLst>
          </p:cNvPr>
          <p:cNvSpPr txBox="1"/>
          <p:nvPr/>
        </p:nvSpPr>
        <p:spPr>
          <a:xfrm>
            <a:off x="449105" y="178981"/>
            <a:ext cx="10629712" cy="748988"/>
          </a:xfrm>
          <a:prstGeom prst="rect">
            <a:avLst/>
          </a:prstGeom>
          <a:noFill/>
        </p:spPr>
        <p:txBody>
          <a:bodyPr wrap="square" rtlCol="0">
            <a:spAutoFit/>
          </a:bodyPr>
          <a:lstStyle/>
          <a:p>
            <a:r>
              <a:rPr lang="en-US" altLang="zh-CN" sz="4267" dirty="0">
                <a:solidFill>
                  <a:srgbClr val="1B4453"/>
                </a:solidFill>
                <a:latin typeface="Eurostile" panose="020B0504020202050204" pitchFamily="34" charset="77"/>
                <a:ea typeface="+mj-ea"/>
                <a:cs typeface="+mj-cs"/>
              </a:rPr>
              <a:t>“Sticks”:</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Energy</a:t>
            </a:r>
            <a:r>
              <a:rPr lang="zh-CN" altLang="en-US" sz="4267" dirty="0">
                <a:solidFill>
                  <a:srgbClr val="1B4453"/>
                </a:solidFill>
                <a:latin typeface="Eurostile" panose="020B0504020202050204" pitchFamily="34" charset="77"/>
                <a:ea typeface="+mj-ea"/>
                <a:cs typeface="+mj-cs"/>
              </a:rPr>
              <a:t> </a:t>
            </a:r>
            <a:r>
              <a:rPr lang="en-US" altLang="en-US" sz="4267" dirty="0">
                <a:solidFill>
                  <a:srgbClr val="1B4453"/>
                </a:solidFill>
                <a:latin typeface="Eurostile" panose="020B0504020202050204" pitchFamily="34" charset="77"/>
                <a:ea typeface="+mj-ea"/>
                <a:cs typeface="+mj-cs"/>
              </a:rPr>
              <a:t>Building </a:t>
            </a:r>
            <a:r>
              <a:rPr lang="en-US" altLang="zh-CN" sz="4267" dirty="0">
                <a:solidFill>
                  <a:srgbClr val="1B4453"/>
                </a:solidFill>
                <a:latin typeface="Eurostile" panose="020B0504020202050204" pitchFamily="34" charset="77"/>
                <a:ea typeface="+mj-ea"/>
                <a:cs typeface="+mj-cs"/>
              </a:rPr>
              <a:t>C</a:t>
            </a:r>
            <a:r>
              <a:rPr lang="en-US" altLang="en-US" sz="4267" dirty="0">
                <a:solidFill>
                  <a:srgbClr val="1B4453"/>
                </a:solidFill>
                <a:latin typeface="Eurostile" panose="020B0504020202050204" pitchFamily="34" charset="77"/>
                <a:ea typeface="+mj-ea"/>
                <a:cs typeface="+mj-cs"/>
              </a:rPr>
              <a:t>odes</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in</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NYC</a:t>
            </a:r>
            <a:endParaRPr lang="zh-CN" altLang="en-US" sz="4267" dirty="0">
              <a:solidFill>
                <a:srgbClr val="1B4453"/>
              </a:solidFill>
              <a:latin typeface="Eurostile" panose="020B0504020202050204" pitchFamily="34" charset="77"/>
              <a:ea typeface="+mj-ea"/>
              <a:cs typeface="+mj-cs"/>
            </a:endParaRPr>
          </a:p>
        </p:txBody>
      </p:sp>
      <p:sp>
        <p:nvSpPr>
          <p:cNvPr id="12" name="TextBox 11">
            <a:extLst>
              <a:ext uri="{FF2B5EF4-FFF2-40B4-BE49-F238E27FC236}">
                <a16:creationId xmlns:a16="http://schemas.microsoft.com/office/drawing/2014/main" id="{5315C8E8-08C6-4B58-83C4-1B1AF543B4A9}"/>
              </a:ext>
            </a:extLst>
          </p:cNvPr>
          <p:cNvSpPr txBox="1"/>
          <p:nvPr/>
        </p:nvSpPr>
        <p:spPr>
          <a:xfrm>
            <a:off x="5225143" y="6317673"/>
            <a:ext cx="4170309" cy="369332"/>
          </a:xfrm>
          <a:prstGeom prst="rect">
            <a:avLst/>
          </a:prstGeom>
          <a:noFill/>
        </p:spPr>
        <p:txBody>
          <a:bodyPr wrap="none" rtlCol="0">
            <a:spAutoFit/>
          </a:bodyPr>
          <a:lstStyle/>
          <a:p>
            <a:r>
              <a:rPr lang="en-US" altLang="zh-CN" dirty="0">
                <a:latin typeface="Baskerville"/>
              </a:rPr>
              <a:t>Source: Ashley. Industrial Mapping Report.</a:t>
            </a:r>
            <a:endParaRPr lang="zh-CN" altLang="en-US" dirty="0">
              <a:latin typeface="Baskerville"/>
            </a:endParaRPr>
          </a:p>
        </p:txBody>
      </p:sp>
    </p:spTree>
    <p:extLst>
      <p:ext uri="{BB962C8B-B14F-4D97-AF65-F5344CB8AC3E}">
        <p14:creationId xmlns:p14="http://schemas.microsoft.com/office/powerpoint/2010/main" val="696356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1D5F3E-B74E-3841-8A3E-B7320E5EF54D}"/>
              </a:ext>
            </a:extLst>
          </p:cNvPr>
          <p:cNvSpPr/>
          <p:nvPr/>
        </p:nvSpPr>
        <p:spPr>
          <a:xfrm>
            <a:off x="340898" y="271580"/>
            <a:ext cx="10023898" cy="646331"/>
          </a:xfrm>
          <a:prstGeom prst="rect">
            <a:avLst/>
          </a:prstGeom>
        </p:spPr>
        <p:txBody>
          <a:bodyPr wrap="none">
            <a:spAutoFit/>
          </a:bodyPr>
          <a:lstStyle/>
          <a:p>
            <a:r>
              <a:rPr lang="en-US" altLang="zh-CN" sz="3600" dirty="0">
                <a:solidFill>
                  <a:srgbClr val="1B4453"/>
                </a:solidFill>
                <a:latin typeface="Eurostile" panose="020B0504020202050204" pitchFamily="34" charset="77"/>
                <a:ea typeface="+mj-ea"/>
                <a:cs typeface="+mj-cs"/>
              </a:rPr>
              <a:t>“Sticks”:</a:t>
            </a:r>
            <a:r>
              <a:rPr lang="zh-CN" altLang="en-US" sz="3600" dirty="0">
                <a:solidFill>
                  <a:srgbClr val="1B4453"/>
                </a:solidFill>
                <a:latin typeface="Eurostile" panose="020B0504020202050204" pitchFamily="34" charset="77"/>
                <a:ea typeface="+mj-ea"/>
                <a:cs typeface="+mj-cs"/>
              </a:rPr>
              <a:t> </a:t>
            </a:r>
            <a:r>
              <a:rPr lang="en-US" sz="3600" dirty="0">
                <a:solidFill>
                  <a:srgbClr val="1B4453"/>
                </a:solidFill>
                <a:latin typeface="Eurostile" panose="020B0504020202050204" pitchFamily="34" charset="77"/>
                <a:ea typeface="+mj-ea"/>
                <a:cs typeface="+mj-cs"/>
              </a:rPr>
              <a:t>US policy landscape: Building Energy Codes</a:t>
            </a:r>
            <a:endParaRPr lang="en-US" sz="4000" dirty="0">
              <a:solidFill>
                <a:srgbClr val="1B4453"/>
              </a:solidFill>
              <a:latin typeface="Eurostile" panose="020B0504020202050204" pitchFamily="34" charset="77"/>
              <a:ea typeface="+mj-ea"/>
              <a:cs typeface="+mj-cs"/>
            </a:endParaRPr>
          </a:p>
        </p:txBody>
      </p:sp>
      <p:pic>
        <p:nvPicPr>
          <p:cNvPr id="4" name="Picture 3">
            <a:extLst>
              <a:ext uri="{FF2B5EF4-FFF2-40B4-BE49-F238E27FC236}">
                <a16:creationId xmlns:a16="http://schemas.microsoft.com/office/drawing/2014/main" id="{046B1AC5-3CB0-4138-81F0-1836548391DB}"/>
              </a:ext>
            </a:extLst>
          </p:cNvPr>
          <p:cNvPicPr>
            <a:picLocks noChangeAspect="1"/>
          </p:cNvPicPr>
          <p:nvPr/>
        </p:nvPicPr>
        <p:blipFill>
          <a:blip r:embed="rId3"/>
          <a:stretch>
            <a:fillRect/>
          </a:stretch>
        </p:blipFill>
        <p:spPr>
          <a:xfrm>
            <a:off x="5672132" y="2302083"/>
            <a:ext cx="5484077" cy="3851278"/>
          </a:xfrm>
          <a:prstGeom prst="rect">
            <a:avLst/>
          </a:prstGeom>
        </p:spPr>
      </p:pic>
      <p:pic>
        <p:nvPicPr>
          <p:cNvPr id="5" name="Picture 4">
            <a:extLst>
              <a:ext uri="{FF2B5EF4-FFF2-40B4-BE49-F238E27FC236}">
                <a16:creationId xmlns:a16="http://schemas.microsoft.com/office/drawing/2014/main" id="{DD016BBF-AE13-4A1F-AD6F-CE4015D2D45E}"/>
              </a:ext>
            </a:extLst>
          </p:cNvPr>
          <p:cNvPicPr>
            <a:picLocks noChangeAspect="1"/>
          </p:cNvPicPr>
          <p:nvPr/>
        </p:nvPicPr>
        <p:blipFill>
          <a:blip r:embed="rId4"/>
          <a:stretch>
            <a:fillRect/>
          </a:stretch>
        </p:blipFill>
        <p:spPr>
          <a:xfrm>
            <a:off x="271341" y="2323891"/>
            <a:ext cx="5565532" cy="3851278"/>
          </a:xfrm>
          <a:prstGeom prst="rect">
            <a:avLst/>
          </a:prstGeom>
        </p:spPr>
      </p:pic>
      <p:sp>
        <p:nvSpPr>
          <p:cNvPr id="6" name="TextBox 5">
            <a:extLst>
              <a:ext uri="{FF2B5EF4-FFF2-40B4-BE49-F238E27FC236}">
                <a16:creationId xmlns:a16="http://schemas.microsoft.com/office/drawing/2014/main" id="{17721C2B-A367-499D-9A41-4920F5DF552E}"/>
              </a:ext>
            </a:extLst>
          </p:cNvPr>
          <p:cNvSpPr txBox="1"/>
          <p:nvPr/>
        </p:nvSpPr>
        <p:spPr>
          <a:xfrm>
            <a:off x="4215740" y="6175169"/>
            <a:ext cx="4102405" cy="369332"/>
          </a:xfrm>
          <a:prstGeom prst="rect">
            <a:avLst/>
          </a:prstGeom>
          <a:noFill/>
        </p:spPr>
        <p:txBody>
          <a:bodyPr wrap="none" rtlCol="0">
            <a:spAutoFit/>
          </a:bodyPr>
          <a:lstStyle/>
          <a:p>
            <a:r>
              <a:rPr lang="en-US" altLang="zh-CN" dirty="0">
                <a:latin typeface="Baskerville"/>
              </a:rPr>
              <a:t>Source: https://www.energycodes.gov/status</a:t>
            </a:r>
            <a:endParaRPr lang="zh-CN" altLang="en-US" dirty="0">
              <a:latin typeface="Baskerville"/>
            </a:endParaRPr>
          </a:p>
        </p:txBody>
      </p:sp>
      <p:sp>
        <p:nvSpPr>
          <p:cNvPr id="7" name="TextBox 6">
            <a:extLst>
              <a:ext uri="{FF2B5EF4-FFF2-40B4-BE49-F238E27FC236}">
                <a16:creationId xmlns:a16="http://schemas.microsoft.com/office/drawing/2014/main" id="{56348D12-D8D5-4795-B96D-C5AC034F1D46}"/>
              </a:ext>
            </a:extLst>
          </p:cNvPr>
          <p:cNvSpPr txBox="1"/>
          <p:nvPr/>
        </p:nvSpPr>
        <p:spPr>
          <a:xfrm>
            <a:off x="743890" y="1286420"/>
            <a:ext cx="10068518" cy="1015663"/>
          </a:xfrm>
          <a:prstGeom prst="rect">
            <a:avLst/>
          </a:prstGeom>
          <a:noFill/>
        </p:spPr>
        <p:txBody>
          <a:bodyPr wrap="square" rtlCol="0">
            <a:spAutoFit/>
          </a:bodyPr>
          <a:lstStyle/>
          <a:p>
            <a:r>
              <a:rPr lang="en-US" altLang="zh-CN" sz="2000" dirty="0">
                <a:latin typeface="Baskerville" panose="02020502070401020303"/>
              </a:rPr>
              <a:t>State adoption is reviewed based on the national model energy codes–the International Energy Conservation Code (IECC) for residential buildings and Standard 90.1 for commercial buildings (42 USC 6833). (i.e., the equivalent stringency level)</a:t>
            </a:r>
          </a:p>
        </p:txBody>
      </p:sp>
      <p:sp>
        <p:nvSpPr>
          <p:cNvPr id="2" name="TextBox 1"/>
          <p:cNvSpPr txBox="1"/>
          <p:nvPr/>
        </p:nvSpPr>
        <p:spPr>
          <a:xfrm>
            <a:off x="4015408" y="6550223"/>
            <a:ext cx="4725974" cy="307777"/>
          </a:xfrm>
          <a:prstGeom prst="rect">
            <a:avLst/>
          </a:prstGeom>
          <a:noFill/>
        </p:spPr>
        <p:txBody>
          <a:bodyPr wrap="none" rtlCol="0">
            <a:spAutoFit/>
          </a:bodyPr>
          <a:lstStyle/>
          <a:p>
            <a:r>
              <a:rPr lang="en-US" sz="1400" dirty="0">
                <a:latin typeface="Baskerville Old Face" panose="02020602080505020303" pitchFamily="18" charset="0"/>
              </a:rPr>
              <a:t>Public domain image courtesy of the US Department of Energy.</a:t>
            </a:r>
          </a:p>
        </p:txBody>
      </p:sp>
    </p:spTree>
    <p:extLst>
      <p:ext uri="{BB962C8B-B14F-4D97-AF65-F5344CB8AC3E}">
        <p14:creationId xmlns:p14="http://schemas.microsoft.com/office/powerpoint/2010/main" val="1329540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alpha val="8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31F-353C-7B40-BAE7-90E2E590D1BD}"/>
              </a:ext>
            </a:extLst>
          </p:cNvPr>
          <p:cNvSpPr>
            <a:spLocks noGrp="1"/>
          </p:cNvSpPr>
          <p:nvPr>
            <p:ph type="title"/>
          </p:nvPr>
        </p:nvSpPr>
        <p:spPr>
          <a:xfrm>
            <a:off x="1023469" y="3606801"/>
            <a:ext cx="10273143" cy="1362075"/>
          </a:xfrm>
        </p:spPr>
        <p:txBody>
          <a:bodyPr/>
          <a:lstStyle/>
          <a:p>
            <a:r>
              <a:rPr lang="en-US" altLang="zh-CN" sz="3733" cap="all" dirty="0">
                <a:latin typeface="Baskerville"/>
              </a:rPr>
              <a:t>Climate</a:t>
            </a:r>
            <a:r>
              <a:rPr lang="zh-CN" altLang="en-US" sz="3733" cap="all" dirty="0">
                <a:latin typeface="Baskerville"/>
              </a:rPr>
              <a:t> </a:t>
            </a:r>
            <a:r>
              <a:rPr lang="en-US" altLang="zh-CN" sz="3733" cap="all" dirty="0">
                <a:latin typeface="Baskerville"/>
              </a:rPr>
              <a:t>resiliency</a:t>
            </a:r>
            <a:r>
              <a:rPr lang="zh-CN" altLang="en-US" sz="3733" cap="all" dirty="0">
                <a:latin typeface="Baskerville"/>
              </a:rPr>
              <a:t> </a:t>
            </a:r>
            <a:r>
              <a:rPr lang="en-US" altLang="zh-CN" sz="3733" cap="all" dirty="0">
                <a:latin typeface="Baskerville"/>
              </a:rPr>
              <a:t>investments</a:t>
            </a:r>
            <a:r>
              <a:rPr lang="zh-CN" altLang="en-US" sz="3733" cap="all" dirty="0">
                <a:latin typeface="Baskerville"/>
              </a:rPr>
              <a:t> </a:t>
            </a:r>
            <a:r>
              <a:rPr lang="en-US" altLang="zh-CN" sz="3733" cap="all" dirty="0">
                <a:latin typeface="Baskerville"/>
              </a:rPr>
              <a:t>in</a:t>
            </a:r>
            <a:r>
              <a:rPr lang="zh-CN" altLang="en-US" sz="3733" cap="all" dirty="0">
                <a:latin typeface="Baskerville"/>
              </a:rPr>
              <a:t> </a:t>
            </a:r>
            <a:r>
              <a:rPr lang="en-US" altLang="zh-CN" sz="3733" cap="all" dirty="0">
                <a:latin typeface="Baskerville"/>
              </a:rPr>
              <a:t>coastal</a:t>
            </a:r>
            <a:r>
              <a:rPr lang="zh-CN" altLang="en-US" sz="3733" cap="all" dirty="0">
                <a:latin typeface="Baskerville"/>
              </a:rPr>
              <a:t> </a:t>
            </a:r>
            <a:r>
              <a:rPr lang="en-US" altLang="zh-CN" sz="3733" cap="all" dirty="0">
                <a:latin typeface="Baskerville"/>
              </a:rPr>
              <a:t>areas</a:t>
            </a:r>
            <a:r>
              <a:rPr lang="en-US" altLang="zh-CN" sz="3733" cap="all" dirty="0">
                <a:latin typeface="Gill Sans MT" panose="020B0502020104020203" pitchFamily="34" charset="77"/>
              </a:rPr>
              <a:t/>
            </a:r>
            <a:br>
              <a:rPr lang="en-US" altLang="zh-CN" sz="3733" cap="all" dirty="0">
                <a:latin typeface="Gill Sans MT" panose="020B0502020104020203" pitchFamily="34" charset="77"/>
              </a:rPr>
            </a:br>
            <a:endParaRPr lang="en-US" sz="3733" cap="all" dirty="0">
              <a:latin typeface="Gill Sans MT" panose="020B0502020104020203" pitchFamily="34" charset="77"/>
            </a:endParaRPr>
          </a:p>
        </p:txBody>
      </p:sp>
      <p:sp>
        <p:nvSpPr>
          <p:cNvPr id="4" name="Slide Number Placeholder 3">
            <a:extLst>
              <a:ext uri="{FF2B5EF4-FFF2-40B4-BE49-F238E27FC236}">
                <a16:creationId xmlns:a16="http://schemas.microsoft.com/office/drawing/2014/main" id="{11D1573B-5488-1347-B6E3-A4E48778D88F}"/>
              </a:ext>
            </a:extLst>
          </p:cNvPr>
          <p:cNvSpPr>
            <a:spLocks noGrp="1"/>
          </p:cNvSpPr>
          <p:nvPr>
            <p:ph type="sldNum" sz="quarter" idx="10"/>
          </p:nvPr>
        </p:nvSpPr>
        <p:spPr/>
        <p:txBody>
          <a:bodyPr/>
          <a:lstStyle/>
          <a:p>
            <a:pPr defTabSz="1219170">
              <a:buClr>
                <a:srgbClr val="000000"/>
              </a:buClr>
              <a:defRPr/>
            </a:pPr>
            <a:fld id="{3D734AB3-580E-49C1-967D-33073622AECA}" type="slidenum">
              <a:rPr lang="en-US" kern="0">
                <a:solidFill>
                  <a:srgbClr val="595959"/>
                </a:solidFill>
                <a:latin typeface="Arial"/>
                <a:cs typeface="Arial"/>
                <a:sym typeface="Arial"/>
              </a:rPr>
              <a:pPr defTabSz="1219170">
                <a:buClr>
                  <a:srgbClr val="000000"/>
                </a:buClr>
                <a:defRPr/>
              </a:pPr>
              <a:t>36</a:t>
            </a:fld>
            <a:endParaRPr lang="en-US" kern="0" dirty="0">
              <a:solidFill>
                <a:srgbClr val="595959"/>
              </a:solidFill>
              <a:latin typeface="Arial"/>
              <a:cs typeface="Arial"/>
              <a:sym typeface="Arial"/>
            </a:endParaRPr>
          </a:p>
        </p:txBody>
      </p:sp>
    </p:spTree>
    <p:extLst>
      <p:ext uri="{BB962C8B-B14F-4D97-AF65-F5344CB8AC3E}">
        <p14:creationId xmlns:p14="http://schemas.microsoft.com/office/powerpoint/2010/main" val="168305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6" name="Rectangle 5">
            <a:extLst>
              <a:ext uri="{FF2B5EF4-FFF2-40B4-BE49-F238E27FC236}">
                <a16:creationId xmlns:a16="http://schemas.microsoft.com/office/drawing/2014/main" id="{2DC25F4C-AB91-493C-8318-431139EF8D05}"/>
              </a:ext>
            </a:extLst>
          </p:cNvPr>
          <p:cNvSpPr/>
          <p:nvPr/>
        </p:nvSpPr>
        <p:spPr>
          <a:xfrm>
            <a:off x="3492663" y="6355427"/>
            <a:ext cx="8369095" cy="502573"/>
          </a:xfrm>
          <a:prstGeom prst="rect">
            <a:avLst/>
          </a:prstGeom>
        </p:spPr>
        <p:txBody>
          <a:bodyPr wrap="square">
            <a:spAutoFit/>
          </a:bodyPr>
          <a:lstStyle/>
          <a:p>
            <a:pPr defTabSz="1219170">
              <a:buClr>
                <a:srgbClr val="000000"/>
              </a:buClr>
            </a:pPr>
            <a:r>
              <a:rPr lang="en-US" sz="1333" kern="0" dirty="0">
                <a:solidFill>
                  <a:srgbClr val="595959"/>
                </a:solidFill>
                <a:latin typeface="Baskerville" panose="02020502070401020303"/>
                <a:cs typeface="Arial"/>
                <a:sym typeface="Arial"/>
              </a:rPr>
              <a:t>Source: </a:t>
            </a:r>
            <a:r>
              <a:rPr lang="en-US" sz="1333" kern="0" dirty="0">
                <a:solidFill>
                  <a:srgbClr val="595959"/>
                </a:solidFill>
                <a:latin typeface="Baskerville" panose="02020502070401020303"/>
                <a:cs typeface="Arial"/>
                <a:sym typeface="Arial"/>
                <a:hlinkClick r:id="rId3"/>
              </a:rPr>
              <a:t>https://www.cnn.com/2022/12/08/us/americans-moving-to-areas-with-high-climate-risk/index.html</a:t>
            </a:r>
            <a:r>
              <a:rPr lang="en-US" sz="1333" kern="0" dirty="0">
                <a:solidFill>
                  <a:srgbClr val="595959"/>
                </a:solidFill>
                <a:latin typeface="Baskerville" panose="02020502070401020303"/>
                <a:cs typeface="Arial"/>
                <a:sym typeface="Arial"/>
              </a:rPr>
              <a:t>; </a:t>
            </a:r>
          </a:p>
          <a:p>
            <a:pPr defTabSz="1219170">
              <a:buClr>
                <a:srgbClr val="000000"/>
              </a:buClr>
            </a:pPr>
            <a:r>
              <a:rPr lang="en-US" sz="1333" kern="0" dirty="0">
                <a:solidFill>
                  <a:srgbClr val="595959"/>
                </a:solidFill>
                <a:latin typeface="Baskerville" panose="02020502070401020303"/>
                <a:cs typeface="Arial"/>
                <a:sym typeface="Arial"/>
              </a:rPr>
              <a:t>            </a:t>
            </a:r>
            <a:r>
              <a:rPr lang="en-US" sz="1333" kern="0" dirty="0">
                <a:solidFill>
                  <a:srgbClr val="595959"/>
                </a:solidFill>
                <a:latin typeface="Baskerville" panose="02020502070401020303"/>
                <a:cs typeface="Arial"/>
                <a:sym typeface="Arial"/>
                <a:hlinkClick r:id="rId4"/>
              </a:rPr>
              <a:t>https://</a:t>
            </a:r>
            <a:r>
              <a:rPr lang="en-US" sz="1333" kern="0" dirty="0" err="1">
                <a:solidFill>
                  <a:srgbClr val="595959"/>
                </a:solidFill>
                <a:latin typeface="Baskerville" panose="02020502070401020303"/>
                <a:cs typeface="Arial"/>
                <a:sym typeface="Arial"/>
                <a:hlinkClick r:id="rId4"/>
              </a:rPr>
              <a:t>www.redfin.com</a:t>
            </a:r>
            <a:r>
              <a:rPr lang="en-US" sz="1333" kern="0" dirty="0">
                <a:solidFill>
                  <a:srgbClr val="595959"/>
                </a:solidFill>
                <a:latin typeface="Baskerville" panose="02020502070401020303"/>
                <a:cs typeface="Arial"/>
                <a:sym typeface="Arial"/>
                <a:hlinkClick r:id="rId4"/>
              </a:rPr>
              <a:t>/news/climate-migration-real-estate-2021/</a:t>
            </a:r>
            <a:endParaRPr lang="en-US" sz="1333" kern="0" dirty="0">
              <a:solidFill>
                <a:srgbClr val="595959"/>
              </a:solidFill>
              <a:latin typeface="Baskerville" panose="02020502070401020303"/>
              <a:cs typeface="Arial"/>
              <a:sym typeface="Arial"/>
            </a:endParaRPr>
          </a:p>
        </p:txBody>
      </p:sp>
      <p:pic>
        <p:nvPicPr>
          <p:cNvPr id="3" name="Picture 2">
            <a:extLst>
              <a:ext uri="{FF2B5EF4-FFF2-40B4-BE49-F238E27FC236}">
                <a16:creationId xmlns:a16="http://schemas.microsoft.com/office/drawing/2014/main" id="{CEF8EEC7-3D63-88DD-6F8D-5E79747ED0B8}"/>
              </a:ext>
            </a:extLst>
          </p:cNvPr>
          <p:cNvPicPr>
            <a:picLocks noChangeAspect="1"/>
          </p:cNvPicPr>
          <p:nvPr/>
        </p:nvPicPr>
        <p:blipFill>
          <a:blip r:embed="rId5"/>
          <a:stretch>
            <a:fillRect/>
          </a:stretch>
        </p:blipFill>
        <p:spPr>
          <a:xfrm>
            <a:off x="478096" y="1531426"/>
            <a:ext cx="5255628" cy="4308821"/>
          </a:xfrm>
          <a:prstGeom prst="rect">
            <a:avLst/>
          </a:prstGeom>
        </p:spPr>
      </p:pic>
      <p:pic>
        <p:nvPicPr>
          <p:cNvPr id="7170" name="Picture 2">
            <a:extLst>
              <a:ext uri="{FF2B5EF4-FFF2-40B4-BE49-F238E27FC236}">
                <a16:creationId xmlns:a16="http://schemas.microsoft.com/office/drawing/2014/main" id="{7BEB189E-99C2-12F2-5820-93F7B6858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5896" y="1538248"/>
            <a:ext cx="5468009" cy="378150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08;p27">
            <a:extLst>
              <a:ext uri="{FF2B5EF4-FFF2-40B4-BE49-F238E27FC236}">
                <a16:creationId xmlns:a16="http://schemas.microsoft.com/office/drawing/2014/main" id="{FBD3D09C-6F41-D2A7-24CF-D06571D4A93F}"/>
              </a:ext>
            </a:extLst>
          </p:cNvPr>
          <p:cNvSpPr txBox="1">
            <a:spLocks/>
          </p:cNvSpPr>
          <p:nvPr/>
        </p:nvSpPr>
        <p:spPr>
          <a:xfrm>
            <a:off x="234461" y="203215"/>
            <a:ext cx="11521280" cy="763588"/>
          </a:xfrm>
          <a:prstGeom prst="rect">
            <a:avLst/>
          </a:prstGeom>
          <a:noFill/>
          <a:ln>
            <a:noFill/>
          </a:ln>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altLang="zh-CN" sz="4267" kern="0">
                <a:solidFill>
                  <a:srgbClr val="1B4453"/>
                </a:solidFill>
                <a:latin typeface="Baskerville" panose="02020502070401020303"/>
              </a:rPr>
              <a:t>Expanding Coastal Population Escalates the Risk</a:t>
            </a:r>
            <a:endParaRPr lang="en-US" sz="4267" kern="0" dirty="0">
              <a:solidFill>
                <a:srgbClr val="1B4453"/>
              </a:solidFill>
              <a:latin typeface="Baskerville" panose="02020502070401020303"/>
            </a:endParaRPr>
          </a:p>
        </p:txBody>
      </p:sp>
      <p:sp>
        <p:nvSpPr>
          <p:cNvPr id="4" name="TextBox 3"/>
          <p:cNvSpPr txBox="1"/>
          <p:nvPr/>
        </p:nvSpPr>
        <p:spPr>
          <a:xfrm>
            <a:off x="46419" y="5706692"/>
            <a:ext cx="6118983" cy="738664"/>
          </a:xfrm>
          <a:prstGeom prst="rect">
            <a:avLst/>
          </a:prstGeom>
          <a:noFill/>
        </p:spPr>
        <p:txBody>
          <a:bodyPr wrap="none" rtlCol="0">
            <a:spAutoFit/>
          </a:bodyPr>
          <a:lstStyle/>
          <a:p>
            <a:r>
              <a:rPr lang="en-US" sz="1400" dirty="0">
                <a:latin typeface="Baskerville Old Face" panose="02020602080505020303" pitchFamily="18" charset="0"/>
              </a:rPr>
              <a:t>© CNN. All rights reserved. This content is excluded from our Creative </a:t>
            </a:r>
          </a:p>
          <a:p>
            <a:r>
              <a:rPr lang="en-US" sz="1400" dirty="0">
                <a:latin typeface="Baskerville Old Face" panose="02020602080505020303" pitchFamily="18" charset="0"/>
              </a:rPr>
              <a:t>Commons license. For more information, see </a:t>
            </a:r>
            <a:r>
              <a:rPr lang="en-US" sz="1400" dirty="0">
                <a:latin typeface="Baskerville Old Face" panose="02020602080505020303" pitchFamily="18" charset="0"/>
                <a:hlinkClick r:id="rId7"/>
              </a:rPr>
              <a:t>https://ocw.mit.edu/help/faq-fair-use/</a:t>
            </a:r>
            <a:r>
              <a:rPr lang="en-US" sz="1400" dirty="0">
                <a:latin typeface="Baskerville Old Face" panose="02020602080505020303" pitchFamily="18" charset="0"/>
              </a:rPr>
              <a:t>.</a:t>
            </a:r>
          </a:p>
          <a:p>
            <a:endParaRPr lang="en-US" sz="1400" dirty="0"/>
          </a:p>
        </p:txBody>
      </p:sp>
      <p:sp>
        <p:nvSpPr>
          <p:cNvPr id="5" name="TextBox 4"/>
          <p:cNvSpPr txBox="1"/>
          <p:nvPr/>
        </p:nvSpPr>
        <p:spPr>
          <a:xfrm>
            <a:off x="6165402" y="5706692"/>
            <a:ext cx="6118983" cy="800219"/>
          </a:xfrm>
          <a:prstGeom prst="rect">
            <a:avLst/>
          </a:prstGeom>
          <a:noFill/>
        </p:spPr>
        <p:txBody>
          <a:bodyPr wrap="none" rtlCol="0">
            <a:spAutoFit/>
          </a:bodyPr>
          <a:lstStyle/>
          <a:p>
            <a:r>
              <a:rPr lang="en-US" sz="1400" dirty="0">
                <a:latin typeface="Baskerville Old Face" panose="02020602080505020303" pitchFamily="18" charset="0"/>
              </a:rPr>
              <a:t>© </a:t>
            </a:r>
            <a:r>
              <a:rPr lang="en-US" sz="1400" dirty="0" err="1" smtClean="0">
                <a:latin typeface="Baskerville Old Face" panose="02020602080505020303" pitchFamily="18" charset="0"/>
              </a:rPr>
              <a:t>Redfin</a:t>
            </a:r>
            <a:r>
              <a:rPr lang="en-US" sz="1400" dirty="0" smtClean="0">
                <a:latin typeface="Baskerville Old Face" panose="02020602080505020303" pitchFamily="18" charset="0"/>
              </a:rPr>
              <a:t>. </a:t>
            </a:r>
            <a:r>
              <a:rPr lang="en-US" sz="1400" dirty="0">
                <a:latin typeface="Baskerville Old Face" panose="02020602080505020303" pitchFamily="18" charset="0"/>
              </a:rPr>
              <a:t>All rights reserved. This content is excluded from our Creative </a:t>
            </a:r>
          </a:p>
          <a:p>
            <a:r>
              <a:rPr lang="en-US" sz="1400" dirty="0">
                <a:latin typeface="Baskerville Old Face" panose="02020602080505020303" pitchFamily="18" charset="0"/>
              </a:rPr>
              <a:t>Commons license. For more information, see </a:t>
            </a:r>
            <a:r>
              <a:rPr lang="en-US" sz="1400" dirty="0">
                <a:latin typeface="Baskerville Old Face" panose="02020602080505020303" pitchFamily="18" charset="0"/>
                <a:hlinkClick r:id="rId7"/>
              </a:rPr>
              <a:t>https://ocw.mit.edu/help/faq-fair-use/</a:t>
            </a:r>
            <a:r>
              <a:rPr lang="en-US" sz="1400" dirty="0">
                <a:latin typeface="Baskerville Old Face" panose="02020602080505020303" pitchFamily="18" charset="0"/>
              </a:rPr>
              <a:t>.</a:t>
            </a:r>
          </a:p>
          <a:p>
            <a:endParaRPr lang="en-US" dirty="0"/>
          </a:p>
        </p:txBody>
      </p:sp>
    </p:spTree>
    <p:extLst>
      <p:ext uri="{BB962C8B-B14F-4D97-AF65-F5344CB8AC3E}">
        <p14:creationId xmlns:p14="http://schemas.microsoft.com/office/powerpoint/2010/main" val="3675580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03215"/>
            <a:ext cx="11521280"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Building</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Back</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Bigger</a:t>
            </a:r>
            <a:endParaRPr sz="4267"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34461" y="1050564"/>
            <a:ext cx="11521280" cy="3842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altLang="zh-CN" sz="1867" kern="0" dirty="0">
                <a:solidFill>
                  <a:srgbClr val="C00000"/>
                </a:solidFill>
                <a:latin typeface="Baskerville" panose="02020502070401020303"/>
              </a:rPr>
              <a:t>Expanding coastal population escalates the risk. </a:t>
            </a:r>
          </a:p>
        </p:txBody>
      </p:sp>
      <p:sp>
        <p:nvSpPr>
          <p:cNvPr id="7" name="Rectangle 6">
            <a:extLst>
              <a:ext uri="{FF2B5EF4-FFF2-40B4-BE49-F238E27FC236}">
                <a16:creationId xmlns:a16="http://schemas.microsoft.com/office/drawing/2014/main" id="{14D76C79-E732-4A20-BB32-EBB4210FB112}"/>
              </a:ext>
            </a:extLst>
          </p:cNvPr>
          <p:cNvSpPr/>
          <p:nvPr/>
        </p:nvSpPr>
        <p:spPr>
          <a:xfrm>
            <a:off x="3087757" y="6129577"/>
            <a:ext cx="9289773" cy="933461"/>
          </a:xfrm>
          <a:prstGeom prst="rect">
            <a:avLst/>
          </a:prstGeom>
        </p:spPr>
        <p:txBody>
          <a:bodyPr wrap="square">
            <a:spAutoFit/>
          </a:bodyPr>
          <a:lstStyle/>
          <a:p>
            <a:pPr defTabSz="1219170">
              <a:buClr>
                <a:srgbClr val="000000"/>
              </a:buClr>
            </a:pPr>
            <a:r>
              <a:rPr lang="en-US" sz="1333" kern="0" dirty="0">
                <a:solidFill>
                  <a:srgbClr val="595959"/>
                </a:solidFill>
                <a:latin typeface="Baskerville" panose="02020502070401020303"/>
                <a:cs typeface="Arial"/>
                <a:sym typeface="Arial"/>
              </a:rPr>
              <a:t>Source: Lazarus, E. D., Limber, P. W., Goldstein, E. B., Dodd, R., &amp; Armstrong, S. B. (2018). Building back bigger in hurricane strike zones. Nature Sustainability, 1(12), 759–762</a:t>
            </a:r>
            <a:r>
              <a:rPr lang="en-US" sz="1333" kern="0" dirty="0" smtClean="0">
                <a:solidFill>
                  <a:srgbClr val="595959"/>
                </a:solidFill>
                <a:latin typeface="Baskerville" panose="02020502070401020303"/>
                <a:cs typeface="Arial"/>
                <a:sym typeface="Arial"/>
              </a:rPr>
              <a:t>.</a:t>
            </a:r>
            <a:r>
              <a:rPr lang="en-US" sz="1400" dirty="0" smtClean="0">
                <a:solidFill>
                  <a:schemeClr val="bg2"/>
                </a:solidFill>
                <a:latin typeface="Baskerville" panose="02020502070401020303"/>
              </a:rPr>
              <a:t> </a:t>
            </a:r>
            <a:r>
              <a:rPr lang="en-US" sz="1400" dirty="0">
                <a:solidFill>
                  <a:schemeClr val="bg2"/>
                </a:solidFill>
                <a:latin typeface="Baskerville" panose="02020502070401020303"/>
              </a:rPr>
              <a:t>© Springer Nature, Ltd. All rights reserved. This content is excluded from our Creative Commons license. For more information, see </a:t>
            </a:r>
            <a:r>
              <a:rPr lang="en-US" sz="1400" dirty="0">
                <a:solidFill>
                  <a:schemeClr val="bg2"/>
                </a:solidFill>
                <a:latin typeface="Baskerville" panose="02020502070401020303"/>
                <a:hlinkClick r:id="rId3"/>
              </a:rPr>
              <a:t>https://ocw.mit.edu/help/faq-fair-use/</a:t>
            </a:r>
            <a:r>
              <a:rPr lang="en-US" sz="1400" dirty="0">
                <a:solidFill>
                  <a:schemeClr val="bg2"/>
                </a:solidFill>
                <a:latin typeface="Baskerville" panose="02020502070401020303"/>
              </a:rPr>
              <a:t>.</a:t>
            </a:r>
          </a:p>
          <a:p>
            <a:pPr defTabSz="1219170">
              <a:buClr>
                <a:srgbClr val="000000"/>
              </a:buClr>
            </a:pPr>
            <a:endParaRPr lang="en-US" sz="1333" kern="0" dirty="0">
              <a:solidFill>
                <a:srgbClr val="595959"/>
              </a:solidFill>
              <a:latin typeface="Baskerville" panose="02020502070401020303"/>
              <a:cs typeface="Arial"/>
              <a:sym typeface="Arial"/>
            </a:endParaRPr>
          </a:p>
        </p:txBody>
      </p:sp>
      <p:sp>
        <p:nvSpPr>
          <p:cNvPr id="6" name="Content Placeholder 2">
            <a:extLst>
              <a:ext uri="{FF2B5EF4-FFF2-40B4-BE49-F238E27FC236}">
                <a16:creationId xmlns:a16="http://schemas.microsoft.com/office/drawing/2014/main" id="{13F08257-9CBD-4E5D-B6BC-E3B410E916B7}"/>
              </a:ext>
            </a:extLst>
          </p:cNvPr>
          <p:cNvSpPr txBox="1">
            <a:spLocks/>
          </p:cNvSpPr>
          <p:nvPr/>
        </p:nvSpPr>
        <p:spPr>
          <a:xfrm>
            <a:off x="-160534" y="1339908"/>
            <a:ext cx="12311270" cy="1302287"/>
          </a:xfrm>
          <a:prstGeom prst="rect">
            <a:avLst/>
          </a:prstGeom>
          <a:noFill/>
          <a:ln>
            <a:noFill/>
          </a:ln>
        </p:spPr>
        <p:txBody>
          <a:bodyPr spcFirstLastPara="1" vert="horz" wrap="square" lIns="121920" tIns="60960" rIns="121920" bIns="6096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609585" indent="-457189" defTabSz="1219170">
              <a:buClr>
                <a:srgbClr val="595959"/>
              </a:buClr>
            </a:pPr>
            <a:r>
              <a:rPr lang="en-US" sz="1867" kern="0" dirty="0">
                <a:solidFill>
                  <a:srgbClr val="000000"/>
                </a:solidFill>
                <a:latin typeface="Baskerville" panose="02020502070401020303"/>
              </a:rPr>
              <a:t>Despite decades of regulatory efforts in the US, exposure of residential assets to hurricane damage is increasing.</a:t>
            </a:r>
          </a:p>
          <a:p>
            <a:pPr marL="609585" indent="-457189" defTabSz="1219170">
              <a:buClr>
                <a:srgbClr val="595959"/>
              </a:buClr>
            </a:pPr>
            <a:r>
              <a:rPr lang="en-US" sz="1867" kern="0" dirty="0">
                <a:solidFill>
                  <a:srgbClr val="000000"/>
                </a:solidFill>
                <a:latin typeface="Baskerville" panose="02020502070401020303"/>
              </a:rPr>
              <a:t>Comparing plan-view footprints of individual residential buildings before and long after major hurricane strikes, the authors find a systematic pattern of ‘</a:t>
            </a:r>
            <a:r>
              <a:rPr lang="en-US" sz="1867" b="1" kern="0" dirty="0">
                <a:solidFill>
                  <a:srgbClr val="000000"/>
                </a:solidFill>
                <a:latin typeface="Baskerville" panose="02020502070401020303"/>
              </a:rPr>
              <a:t>building back bigger</a:t>
            </a:r>
            <a:r>
              <a:rPr lang="en-US" sz="1867" kern="0" dirty="0">
                <a:solidFill>
                  <a:srgbClr val="000000"/>
                </a:solidFill>
                <a:latin typeface="Baskerville" panose="02020502070401020303"/>
              </a:rPr>
              <a:t>’ among renovated and new properties. </a:t>
            </a:r>
          </a:p>
          <a:p>
            <a:pPr marL="609585" indent="-457189" defTabSz="1219170">
              <a:buClr>
                <a:srgbClr val="595959"/>
              </a:buClr>
            </a:pPr>
            <a:endParaRPr lang="en-US" sz="1867" kern="0" dirty="0">
              <a:solidFill>
                <a:srgbClr val="000000"/>
              </a:solidFill>
              <a:latin typeface="Baskerville" panose="02020502070401020303"/>
            </a:endParaRPr>
          </a:p>
          <a:p>
            <a:pPr marL="609585" indent="-457189" defTabSz="1219170">
              <a:buClr>
                <a:srgbClr val="595959"/>
              </a:buClr>
            </a:pPr>
            <a:endParaRPr lang="en-US" sz="1867" kern="0" dirty="0">
              <a:solidFill>
                <a:srgbClr val="000000"/>
              </a:solidFill>
              <a:latin typeface="Baskerville" panose="02020502070401020303"/>
            </a:endParaRPr>
          </a:p>
        </p:txBody>
      </p:sp>
      <p:pic>
        <p:nvPicPr>
          <p:cNvPr id="8" name="Picture 2" descr="figure 2">
            <a:extLst>
              <a:ext uri="{FF2B5EF4-FFF2-40B4-BE49-F238E27FC236}">
                <a16:creationId xmlns:a16="http://schemas.microsoft.com/office/drawing/2014/main" id="{458F7703-E2E3-43BD-83B2-7D5D1770E5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9897"/>
          <a:stretch/>
        </p:blipFill>
        <p:spPr bwMode="auto">
          <a:xfrm>
            <a:off x="3420534" y="2686019"/>
            <a:ext cx="5350933" cy="343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662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03215"/>
            <a:ext cx="11521280" cy="763588"/>
          </a:xfrm>
          <a:prstGeom prst="rect">
            <a:avLst/>
          </a:prstGeom>
        </p:spPr>
        <p:txBody>
          <a:bodyPr spcFirstLastPara="1" vert="horz" wrap="square" lIns="121900" tIns="121900" rIns="121900" bIns="121900" rtlCol="0" anchor="t" anchorCtr="0">
            <a:noAutofit/>
          </a:bodyPr>
          <a:lstStyle/>
          <a:p>
            <a:r>
              <a:rPr lang="en-US" altLang="zh-CN" dirty="0">
                <a:solidFill>
                  <a:srgbClr val="1B4453"/>
                </a:solidFill>
                <a:latin typeface="Baskerville" panose="02020502070401020303"/>
              </a:rPr>
              <a:t>Developers</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Went</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to</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Locations</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with</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Low</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Climate</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Beliefs</a:t>
            </a:r>
            <a:endParaRPr dirty="0">
              <a:solidFill>
                <a:srgbClr val="1B4453"/>
              </a:solidFill>
              <a:highlight>
                <a:srgbClr val="FF00FF"/>
              </a:highlight>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335360" y="1069263"/>
            <a:ext cx="11521280" cy="3842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altLang="zh-CN" sz="1867" kern="0" dirty="0">
                <a:solidFill>
                  <a:srgbClr val="C00000"/>
                </a:solidFill>
                <a:latin typeface="Baskerville" panose="02020502070401020303"/>
              </a:rPr>
              <a:t>Climate belief also plays a role. </a:t>
            </a:r>
          </a:p>
        </p:txBody>
      </p:sp>
      <p:sp>
        <p:nvSpPr>
          <p:cNvPr id="7" name="Rectangle 6">
            <a:extLst>
              <a:ext uri="{FF2B5EF4-FFF2-40B4-BE49-F238E27FC236}">
                <a16:creationId xmlns:a16="http://schemas.microsoft.com/office/drawing/2014/main" id="{14D76C79-E732-4A20-BB32-EBB4210FB112}"/>
              </a:ext>
            </a:extLst>
          </p:cNvPr>
          <p:cNvSpPr/>
          <p:nvPr/>
        </p:nvSpPr>
        <p:spPr>
          <a:xfrm>
            <a:off x="3445006" y="6121306"/>
            <a:ext cx="8171545" cy="502573"/>
          </a:xfrm>
          <a:prstGeom prst="rect">
            <a:avLst/>
          </a:prstGeom>
        </p:spPr>
        <p:txBody>
          <a:bodyPr wrap="square">
            <a:spAutoFit/>
          </a:bodyPr>
          <a:lstStyle/>
          <a:p>
            <a:pPr defTabSz="1219170">
              <a:buClr>
                <a:srgbClr val="000000"/>
              </a:buClr>
            </a:pPr>
            <a:r>
              <a:rPr lang="en-US" sz="1333" kern="0" dirty="0">
                <a:solidFill>
                  <a:srgbClr val="595959"/>
                </a:solidFill>
                <a:latin typeface="Baskerville" panose="02020502070401020303"/>
                <a:cs typeface="Arial"/>
                <a:sym typeface="Arial"/>
              </a:rPr>
              <a:t>Source: Barrage, L. and </a:t>
            </a:r>
            <a:r>
              <a:rPr lang="en-US" sz="1333" kern="0" dirty="0" err="1">
                <a:solidFill>
                  <a:srgbClr val="595959"/>
                </a:solidFill>
                <a:latin typeface="Baskerville" panose="02020502070401020303"/>
                <a:cs typeface="Arial"/>
                <a:sym typeface="Arial"/>
              </a:rPr>
              <a:t>Furst</a:t>
            </a:r>
            <a:r>
              <a:rPr lang="en-US" sz="1333" kern="0" dirty="0">
                <a:solidFill>
                  <a:srgbClr val="595959"/>
                </a:solidFill>
                <a:latin typeface="Baskerville" panose="02020502070401020303"/>
                <a:cs typeface="Arial"/>
                <a:sym typeface="Arial"/>
              </a:rPr>
              <a:t>, J., 2019. Housing investment, sea level rise, and climate change beliefs. Economics letters, 177, pp.105-108</a:t>
            </a:r>
          </a:p>
        </p:txBody>
      </p:sp>
      <p:graphicFrame>
        <p:nvGraphicFramePr>
          <p:cNvPr id="10" name="Chart 9">
            <a:extLst>
              <a:ext uri="{FF2B5EF4-FFF2-40B4-BE49-F238E27FC236}">
                <a16:creationId xmlns:a16="http://schemas.microsoft.com/office/drawing/2014/main" id="{D8875642-A8DA-4882-8E38-160AEB52856A}"/>
              </a:ext>
            </a:extLst>
          </p:cNvPr>
          <p:cNvGraphicFramePr>
            <a:graphicFrameLocks/>
          </p:cNvGraphicFramePr>
          <p:nvPr/>
        </p:nvGraphicFramePr>
        <p:xfrm>
          <a:off x="1856024" y="2041791"/>
          <a:ext cx="6456704" cy="404644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45DAEB39-2118-4BA1-8508-79886AD611F8}"/>
              </a:ext>
            </a:extLst>
          </p:cNvPr>
          <p:cNvSpPr/>
          <p:nvPr/>
        </p:nvSpPr>
        <p:spPr>
          <a:xfrm>
            <a:off x="575449" y="1879190"/>
            <a:ext cx="3593104" cy="338554"/>
          </a:xfrm>
          <a:prstGeom prst="rect">
            <a:avLst/>
          </a:prstGeom>
        </p:spPr>
        <p:txBody>
          <a:bodyPr wrap="square">
            <a:spAutoFit/>
          </a:bodyPr>
          <a:lstStyle/>
          <a:p>
            <a:pPr defTabSz="1219170">
              <a:buClr>
                <a:srgbClr val="000000"/>
              </a:buClr>
            </a:pPr>
            <a:endParaRPr lang="en-US" altLang="zh-CN" sz="1600" kern="0" dirty="0">
              <a:solidFill>
                <a:srgbClr val="000000"/>
              </a:solidFill>
              <a:latin typeface="Baskerville" panose="02020502070401020303"/>
              <a:cs typeface="Arial"/>
              <a:sym typeface="Arial"/>
            </a:endParaRPr>
          </a:p>
        </p:txBody>
      </p:sp>
    </p:spTree>
    <p:extLst>
      <p:ext uri="{BB962C8B-B14F-4D97-AF65-F5344CB8AC3E}">
        <p14:creationId xmlns:p14="http://schemas.microsoft.com/office/powerpoint/2010/main" val="3498717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7302C8-9B94-4E22-96F3-54C7DEEA27F0}"/>
              </a:ext>
            </a:extLst>
          </p:cNvPr>
          <p:cNvSpPr txBox="1"/>
          <p:nvPr/>
        </p:nvSpPr>
        <p:spPr>
          <a:xfrm>
            <a:off x="261906" y="5315079"/>
            <a:ext cx="5616101" cy="70788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Baskerville"/>
              </a:rPr>
              <a:t>Without</a:t>
            </a:r>
            <a:r>
              <a:rPr lang="zh-CN" altLang="en-US" sz="2000" dirty="0">
                <a:latin typeface="Baskerville"/>
              </a:rPr>
              <a:t> </a:t>
            </a:r>
            <a:r>
              <a:rPr lang="en-US" altLang="zh-CN" sz="2000" dirty="0">
                <a:latin typeface="Baskerville"/>
              </a:rPr>
              <a:t>considering</a:t>
            </a:r>
            <a:r>
              <a:rPr lang="zh-CN" altLang="en-US" sz="2000" dirty="0">
                <a:latin typeface="Baskerville"/>
              </a:rPr>
              <a:t> </a:t>
            </a:r>
            <a:r>
              <a:rPr lang="en-US" altLang="zh-CN" sz="2000" dirty="0">
                <a:latin typeface="Baskerville"/>
              </a:rPr>
              <a:t>externalities,</a:t>
            </a:r>
            <a:r>
              <a:rPr lang="zh-CN" altLang="en-US" sz="2000" dirty="0">
                <a:latin typeface="Baskerville"/>
              </a:rPr>
              <a:t> </a:t>
            </a:r>
            <a:r>
              <a:rPr lang="en-US" altLang="zh-CN" sz="2000" dirty="0">
                <a:latin typeface="Baskerville"/>
              </a:rPr>
              <a:t>equilibrium in markets will underproduce green buildings</a:t>
            </a:r>
          </a:p>
        </p:txBody>
      </p:sp>
      <p:sp>
        <p:nvSpPr>
          <p:cNvPr id="3" name="TextBox 2">
            <a:extLst>
              <a:ext uri="{FF2B5EF4-FFF2-40B4-BE49-F238E27FC236}">
                <a16:creationId xmlns:a16="http://schemas.microsoft.com/office/drawing/2014/main" id="{C0D32BED-9EFD-4260-B136-DD98F3EDED61}"/>
              </a:ext>
            </a:extLst>
          </p:cNvPr>
          <p:cNvSpPr txBox="1"/>
          <p:nvPr/>
        </p:nvSpPr>
        <p:spPr>
          <a:xfrm>
            <a:off x="449105" y="178981"/>
            <a:ext cx="10750059" cy="748988"/>
          </a:xfrm>
          <a:prstGeom prst="rect">
            <a:avLst/>
          </a:prstGeom>
          <a:noFill/>
        </p:spPr>
        <p:txBody>
          <a:bodyPr wrap="none" rtlCol="0">
            <a:spAutoFit/>
          </a:bodyPr>
          <a:lstStyle/>
          <a:p>
            <a:r>
              <a:rPr lang="en-US" altLang="zh-CN" sz="4267" dirty="0">
                <a:solidFill>
                  <a:srgbClr val="1B4453"/>
                </a:solidFill>
                <a:latin typeface="Eurostile" panose="020B0504020202050204" pitchFamily="34" charset="77"/>
                <a:ea typeface="+mj-ea"/>
                <a:cs typeface="+mj-cs"/>
              </a:rPr>
              <a:t>Green</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Buildings</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Generate</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Positive</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Externalities</a:t>
            </a:r>
            <a:endParaRPr lang="zh-CN" altLang="en-US" sz="4267" dirty="0">
              <a:solidFill>
                <a:srgbClr val="1B4453"/>
              </a:solidFill>
              <a:latin typeface="Eurostile" panose="020B0504020202050204" pitchFamily="34" charset="77"/>
              <a:ea typeface="+mj-ea"/>
              <a:cs typeface="+mj-cs"/>
            </a:endParaRPr>
          </a:p>
        </p:txBody>
      </p:sp>
      <p:pic>
        <p:nvPicPr>
          <p:cNvPr id="31" name="Picture 30">
            <a:extLst>
              <a:ext uri="{FF2B5EF4-FFF2-40B4-BE49-F238E27FC236}">
                <a16:creationId xmlns:a16="http://schemas.microsoft.com/office/drawing/2014/main" id="{9096CCB5-2A51-9942-B699-87A9E2BC9D9C}"/>
              </a:ext>
            </a:extLst>
          </p:cNvPr>
          <p:cNvPicPr>
            <a:picLocks noChangeAspect="1"/>
          </p:cNvPicPr>
          <p:nvPr/>
        </p:nvPicPr>
        <p:blipFill>
          <a:blip r:embed="rId3"/>
          <a:stretch>
            <a:fillRect/>
          </a:stretch>
        </p:blipFill>
        <p:spPr>
          <a:xfrm>
            <a:off x="1329480" y="1346998"/>
            <a:ext cx="3881623" cy="3838698"/>
          </a:xfrm>
          <a:prstGeom prst="rect">
            <a:avLst/>
          </a:prstGeom>
        </p:spPr>
      </p:pic>
      <p:sp>
        <p:nvSpPr>
          <p:cNvPr id="33" name="TextBox 32">
            <a:extLst>
              <a:ext uri="{FF2B5EF4-FFF2-40B4-BE49-F238E27FC236}">
                <a16:creationId xmlns:a16="http://schemas.microsoft.com/office/drawing/2014/main" id="{6CA4B923-6B65-4CE6-80DD-4CA5DA19F4A0}"/>
              </a:ext>
            </a:extLst>
          </p:cNvPr>
          <p:cNvSpPr txBox="1"/>
          <p:nvPr/>
        </p:nvSpPr>
        <p:spPr>
          <a:xfrm>
            <a:off x="6096000" y="1273455"/>
            <a:ext cx="5616102" cy="4339650"/>
          </a:xfrm>
          <a:prstGeom prst="rect">
            <a:avLst/>
          </a:prstGeom>
          <a:noFill/>
        </p:spPr>
        <p:txBody>
          <a:bodyPr wrap="square" rtlCol="0">
            <a:spAutoFit/>
          </a:bodyPr>
          <a:lstStyle/>
          <a:p>
            <a:r>
              <a:rPr lang="en-US" altLang="zh-CN" sz="2400" dirty="0">
                <a:latin typeface="Baskerville"/>
              </a:rPr>
              <a:t>Standard policy instruments to address positive externality: </a:t>
            </a:r>
          </a:p>
          <a:p>
            <a:pPr marL="342900" indent="-342900">
              <a:buFont typeface="Arial" panose="020B0604020202020204" pitchFamily="34" charset="0"/>
              <a:buChar char="•"/>
            </a:pPr>
            <a:r>
              <a:rPr lang="en-US" altLang="zh-CN" sz="2000" dirty="0">
                <a:latin typeface="Baskerville"/>
              </a:rPr>
              <a:t>Pigouvian subsidy or tax</a:t>
            </a:r>
            <a:r>
              <a:rPr lang="zh-CN" altLang="en-US" sz="2000" dirty="0">
                <a:latin typeface="Baskerville"/>
              </a:rPr>
              <a:t> </a:t>
            </a:r>
            <a:r>
              <a:rPr lang="en-US" altLang="zh-CN" sz="2000" dirty="0">
                <a:latin typeface="Baskerville"/>
              </a:rPr>
              <a:t>reduction to incentivize</a:t>
            </a:r>
            <a:r>
              <a:rPr lang="zh-CN" altLang="en-US" sz="2000" dirty="0">
                <a:latin typeface="Baskerville"/>
              </a:rPr>
              <a:t> </a:t>
            </a:r>
            <a:r>
              <a:rPr lang="en-US" altLang="zh-CN" sz="2000" dirty="0">
                <a:latin typeface="Baskerville"/>
              </a:rPr>
              <a:t>supply</a:t>
            </a:r>
            <a:r>
              <a:rPr lang="zh-CN" altLang="en-US" sz="2000" dirty="0">
                <a:latin typeface="Baskerville"/>
              </a:rPr>
              <a:t> </a:t>
            </a:r>
            <a:r>
              <a:rPr lang="en-US" altLang="zh-CN" sz="2000" dirty="0">
                <a:latin typeface="Baskerville"/>
              </a:rPr>
              <a:t>side</a:t>
            </a:r>
            <a:r>
              <a:rPr lang="zh-CN" altLang="en-US" sz="2000" dirty="0">
                <a:latin typeface="Baskerville"/>
              </a:rPr>
              <a:t> </a:t>
            </a:r>
            <a:r>
              <a:rPr lang="en-US" altLang="zh-CN" sz="2000" dirty="0">
                <a:latin typeface="Baskerville"/>
              </a:rPr>
              <a:t>to produce</a:t>
            </a:r>
            <a:r>
              <a:rPr lang="zh-CN" altLang="en-US" sz="2000" dirty="0">
                <a:latin typeface="Baskerville"/>
              </a:rPr>
              <a:t> </a:t>
            </a:r>
            <a:r>
              <a:rPr lang="en-US" altLang="zh-CN" sz="2000" dirty="0">
                <a:latin typeface="Baskerville"/>
              </a:rPr>
              <a:t>more</a:t>
            </a:r>
            <a:r>
              <a:rPr lang="zh-CN" altLang="en-US" sz="2000" dirty="0">
                <a:latin typeface="Baskerville"/>
              </a:rPr>
              <a:t> </a:t>
            </a:r>
            <a:r>
              <a:rPr lang="en-US" altLang="zh-CN" sz="2000" dirty="0">
                <a:latin typeface="Baskerville"/>
              </a:rPr>
              <a:t>or</a:t>
            </a:r>
            <a:r>
              <a:rPr lang="zh-CN" altLang="en-US" sz="2000" dirty="0">
                <a:latin typeface="Baskerville"/>
              </a:rPr>
              <a:t> </a:t>
            </a:r>
            <a:r>
              <a:rPr lang="en-US" altLang="zh-CN" sz="2000" dirty="0">
                <a:latin typeface="Baskerville"/>
              </a:rPr>
              <a:t>demand</a:t>
            </a:r>
            <a:r>
              <a:rPr lang="zh-CN" altLang="en-US" sz="2000" dirty="0">
                <a:latin typeface="Baskerville"/>
              </a:rPr>
              <a:t> </a:t>
            </a:r>
            <a:r>
              <a:rPr lang="en-US" altLang="zh-CN" sz="2000" dirty="0">
                <a:latin typeface="Baskerville"/>
              </a:rPr>
              <a:t>side</a:t>
            </a:r>
            <a:r>
              <a:rPr lang="zh-CN" altLang="en-US" sz="2000" dirty="0">
                <a:latin typeface="Baskerville"/>
              </a:rPr>
              <a:t> </a:t>
            </a:r>
            <a:r>
              <a:rPr lang="en-US" altLang="zh-CN" sz="2000" dirty="0">
                <a:latin typeface="Baskerville"/>
              </a:rPr>
              <a:t>to</a:t>
            </a:r>
            <a:r>
              <a:rPr lang="zh-CN" altLang="en-US" sz="2000" dirty="0">
                <a:latin typeface="Baskerville"/>
              </a:rPr>
              <a:t> </a:t>
            </a:r>
            <a:r>
              <a:rPr lang="en-US" altLang="zh-CN" sz="2000" dirty="0">
                <a:latin typeface="Baskerville"/>
              </a:rPr>
              <a:t>pay</a:t>
            </a:r>
            <a:r>
              <a:rPr lang="zh-CN" altLang="en-US" sz="2000" dirty="0">
                <a:latin typeface="Baskerville"/>
              </a:rPr>
              <a:t> </a:t>
            </a:r>
            <a:r>
              <a:rPr lang="en-US" altLang="zh-CN" sz="2000" dirty="0">
                <a:latin typeface="Baskerville"/>
              </a:rPr>
              <a:t>higher</a:t>
            </a:r>
            <a:r>
              <a:rPr lang="zh-CN" altLang="en-US" sz="2000" dirty="0">
                <a:latin typeface="Baskerville"/>
              </a:rPr>
              <a:t> </a:t>
            </a:r>
            <a:r>
              <a:rPr lang="en-US" altLang="zh-CN" sz="2000" dirty="0">
                <a:latin typeface="Baskerville"/>
              </a:rPr>
              <a:t>price.</a:t>
            </a:r>
          </a:p>
          <a:p>
            <a:pPr marL="342900" indent="-342900">
              <a:buFont typeface="Arial" panose="020B0604020202020204" pitchFamily="34" charset="0"/>
              <a:buChar char="•"/>
            </a:pPr>
            <a:endParaRPr lang="en-US" altLang="zh-CN" sz="2000" dirty="0">
              <a:latin typeface="Baskerville"/>
            </a:endParaRPr>
          </a:p>
          <a:p>
            <a:pPr marL="342900" indent="-342900">
              <a:buFont typeface="Arial" panose="020B0604020202020204" pitchFamily="34" charset="0"/>
              <a:buChar char="•"/>
            </a:pPr>
            <a:endParaRPr lang="en-US" altLang="zh-CN" sz="2400" dirty="0">
              <a:latin typeface="Baskerville"/>
            </a:endParaRPr>
          </a:p>
          <a:p>
            <a:r>
              <a:rPr lang="en-US" altLang="zh-CN" sz="2400" dirty="0">
                <a:latin typeface="Baskerville"/>
              </a:rPr>
              <a:t>In reality, state/county: </a:t>
            </a:r>
          </a:p>
          <a:p>
            <a:pPr marL="457200" indent="-457200">
              <a:buFont typeface="Arial" panose="020B0604020202020204" pitchFamily="34" charset="0"/>
              <a:buChar char="•"/>
            </a:pPr>
            <a:r>
              <a:rPr lang="en-US" altLang="zh-CN" sz="2000" dirty="0">
                <a:latin typeface="Baskerville"/>
              </a:rPr>
              <a:t>Tax rebates </a:t>
            </a:r>
          </a:p>
          <a:p>
            <a:pPr marL="457200" indent="-457200">
              <a:buFont typeface="Arial" panose="020B0604020202020204" pitchFamily="34" charset="0"/>
              <a:buChar char="•"/>
            </a:pPr>
            <a:r>
              <a:rPr lang="en-US" altLang="zh-CN" sz="2000" dirty="0">
                <a:latin typeface="Baskerville"/>
              </a:rPr>
              <a:t>Subsidy </a:t>
            </a:r>
          </a:p>
          <a:p>
            <a:pPr marL="457200" indent="-457200">
              <a:buFont typeface="Arial" panose="020B0604020202020204" pitchFamily="34" charset="0"/>
              <a:buChar char="•"/>
            </a:pPr>
            <a:r>
              <a:rPr lang="en-US" altLang="zh-CN" sz="2000" dirty="0">
                <a:latin typeface="Baskerville"/>
              </a:rPr>
              <a:t>Links to other planning goals</a:t>
            </a:r>
            <a:br>
              <a:rPr lang="en-US" altLang="zh-CN" sz="2000" dirty="0">
                <a:latin typeface="Baskerville"/>
              </a:rPr>
            </a:br>
            <a:r>
              <a:rPr lang="en-US" altLang="zh-CN" sz="2000" dirty="0">
                <a:latin typeface="Baskerville"/>
              </a:rPr>
              <a:t>(e.g.,</a:t>
            </a:r>
            <a:r>
              <a:rPr lang="zh-CN" altLang="en-US" sz="2000" dirty="0">
                <a:latin typeface="Baskerville"/>
              </a:rPr>
              <a:t> </a:t>
            </a:r>
            <a:r>
              <a:rPr lang="en-US" altLang="zh-CN" sz="2000" dirty="0">
                <a:latin typeface="Baskerville"/>
              </a:rPr>
              <a:t>FAR</a:t>
            </a:r>
            <a:r>
              <a:rPr lang="zh-CN" altLang="en-US" sz="2000" dirty="0">
                <a:latin typeface="Baskerville"/>
              </a:rPr>
              <a:t> </a:t>
            </a:r>
            <a:r>
              <a:rPr lang="en-US" altLang="zh-CN" sz="2000" dirty="0">
                <a:latin typeface="Baskerville"/>
              </a:rPr>
              <a:t>bonus smart growth, affordable housing )</a:t>
            </a:r>
          </a:p>
        </p:txBody>
      </p:sp>
      <p:sp>
        <p:nvSpPr>
          <p:cNvPr id="4" name="TextBox 3"/>
          <p:cNvSpPr txBox="1"/>
          <p:nvPr/>
        </p:nvSpPr>
        <p:spPr>
          <a:xfrm>
            <a:off x="3270291" y="6201756"/>
            <a:ext cx="9100696" cy="646331"/>
          </a:xfrm>
          <a:prstGeom prst="rect">
            <a:avLst/>
          </a:prstGeom>
          <a:noFill/>
        </p:spPr>
        <p:txBody>
          <a:bodyPr wrap="none" rtlCol="0">
            <a:spAutoFit/>
          </a:bodyPr>
          <a:lstStyle/>
          <a:p>
            <a:r>
              <a:rPr lang="en-US" dirty="0"/>
              <a:t>© World Green Building Council. All rights reserved. This content is excluded from our Creative </a:t>
            </a:r>
            <a:endParaRPr lang="en-US" dirty="0" smtClean="0"/>
          </a:p>
          <a:p>
            <a:r>
              <a:rPr lang="en-US" dirty="0" smtClean="0"/>
              <a:t>Commons </a:t>
            </a:r>
            <a:r>
              <a:rPr lang="en-US" dirty="0"/>
              <a:t>license. For more information, see </a:t>
            </a:r>
            <a:r>
              <a:rPr lang="en-US" dirty="0">
                <a:hlinkClick r:id="rId4"/>
              </a:rPr>
              <a:t>https://ocw.mit.edu/help/faq-fair-use</a:t>
            </a:r>
            <a:r>
              <a:rPr lang="en-US" dirty="0" smtClean="0">
                <a:hlinkClick r:id="rId4"/>
              </a:rPr>
              <a:t>/</a:t>
            </a:r>
            <a:r>
              <a:rPr lang="en-US" dirty="0" smtClean="0"/>
              <a:t>.</a:t>
            </a:r>
            <a:endParaRPr lang="en-US" dirty="0"/>
          </a:p>
        </p:txBody>
      </p:sp>
    </p:spTree>
    <p:extLst>
      <p:ext uri="{BB962C8B-B14F-4D97-AF65-F5344CB8AC3E}">
        <p14:creationId xmlns:p14="http://schemas.microsoft.com/office/powerpoint/2010/main" val="253485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7" name="Rectangle 6">
            <a:extLst>
              <a:ext uri="{FF2B5EF4-FFF2-40B4-BE49-F238E27FC236}">
                <a16:creationId xmlns:a16="http://schemas.microsoft.com/office/drawing/2014/main" id="{14D76C79-E732-4A20-BB32-EBB4210FB112}"/>
              </a:ext>
            </a:extLst>
          </p:cNvPr>
          <p:cNvSpPr/>
          <p:nvPr/>
        </p:nvSpPr>
        <p:spPr>
          <a:xfrm>
            <a:off x="3180522" y="6256688"/>
            <a:ext cx="8841611" cy="523220"/>
          </a:xfrm>
          <a:prstGeom prst="rect">
            <a:avLst/>
          </a:prstGeom>
        </p:spPr>
        <p:txBody>
          <a:bodyPr wrap="square">
            <a:spAutoFit/>
          </a:bodyPr>
          <a:lstStyle/>
          <a:p>
            <a:pPr defTabSz="1219170">
              <a:buClr>
                <a:srgbClr val="000000"/>
              </a:buClr>
            </a:pPr>
            <a:r>
              <a:rPr lang="en-US" sz="1333" kern="0" dirty="0">
                <a:solidFill>
                  <a:srgbClr val="595959"/>
                </a:solidFill>
                <a:latin typeface="Baskerville" panose="02020502070401020303"/>
                <a:cs typeface="Arial"/>
                <a:sym typeface="Arial"/>
              </a:rPr>
              <a:t>Source: </a:t>
            </a:r>
            <a:r>
              <a:rPr lang="en-US" sz="1333" kern="0" dirty="0">
                <a:solidFill>
                  <a:srgbClr val="595959"/>
                </a:solidFill>
                <a:latin typeface="Baskerville" panose="02020502070401020303"/>
                <a:cs typeface="Arial"/>
                <a:sym typeface="Arial"/>
                <a:hlinkClick r:id="rId3"/>
              </a:rPr>
              <a:t>https://miami-dade-county-sea-level-rise-strategy-draft-mdc.hub.arcgis.com</a:t>
            </a:r>
            <a:r>
              <a:rPr lang="en-US" sz="1333" kern="0" dirty="0" smtClean="0">
                <a:solidFill>
                  <a:srgbClr val="595959"/>
                </a:solidFill>
                <a:latin typeface="Baskerville" panose="02020502070401020303"/>
                <a:cs typeface="Arial"/>
                <a:sym typeface="Arial"/>
                <a:hlinkClick r:id="rId3"/>
              </a:rPr>
              <a:t>/</a:t>
            </a:r>
            <a:r>
              <a:rPr lang="en-US" sz="1333" kern="0" dirty="0" smtClean="0">
                <a:solidFill>
                  <a:srgbClr val="595959"/>
                </a:solidFill>
                <a:latin typeface="Baskerville" panose="02020502070401020303"/>
                <a:cs typeface="Arial"/>
                <a:sym typeface="Arial"/>
              </a:rPr>
              <a:t>. </a:t>
            </a:r>
            <a:r>
              <a:rPr lang="en-US" sz="1400" dirty="0">
                <a:solidFill>
                  <a:schemeClr val="bg2"/>
                </a:solidFill>
                <a:latin typeface="Baskerville" panose="02020502070401020303"/>
              </a:rPr>
              <a:t>© Miami-Dade County, FL. All rights reserved. This content is excluded from our Creative Commons license. For more information, see </a:t>
            </a:r>
            <a:r>
              <a:rPr lang="en-US" sz="1400" dirty="0">
                <a:solidFill>
                  <a:schemeClr val="bg2"/>
                </a:solidFill>
                <a:latin typeface="Baskerville" panose="02020502070401020303"/>
                <a:hlinkClick r:id="rId4"/>
              </a:rPr>
              <a:t>https://ocw.mit.edu/help/faq-fair-use</a:t>
            </a:r>
            <a:r>
              <a:rPr lang="en-US" sz="1400" dirty="0" smtClean="0">
                <a:solidFill>
                  <a:schemeClr val="bg2"/>
                </a:solidFill>
                <a:latin typeface="Baskerville" panose="02020502070401020303"/>
                <a:hlinkClick r:id="rId4"/>
              </a:rPr>
              <a:t>/</a:t>
            </a:r>
            <a:r>
              <a:rPr lang="en-US" sz="1400" dirty="0" smtClean="0">
                <a:solidFill>
                  <a:schemeClr val="bg2"/>
                </a:solidFill>
                <a:latin typeface="Baskerville" panose="02020502070401020303"/>
              </a:rPr>
              <a:t> .</a:t>
            </a:r>
            <a:endParaRPr lang="en-US" sz="1400" dirty="0">
              <a:solidFill>
                <a:schemeClr val="bg2"/>
              </a:solidFill>
              <a:latin typeface="Baskerville" panose="02020502070401020303"/>
            </a:endParaRPr>
          </a:p>
        </p:txBody>
      </p:sp>
      <p:pic>
        <p:nvPicPr>
          <p:cNvPr id="8" name="Picture 7">
            <a:extLst>
              <a:ext uri="{FF2B5EF4-FFF2-40B4-BE49-F238E27FC236}">
                <a16:creationId xmlns:a16="http://schemas.microsoft.com/office/drawing/2014/main" id="{38CD3068-68A7-D272-382E-E65B1927AF5E}"/>
              </a:ext>
            </a:extLst>
          </p:cNvPr>
          <p:cNvPicPr>
            <a:picLocks noChangeAspect="1"/>
          </p:cNvPicPr>
          <p:nvPr/>
        </p:nvPicPr>
        <p:blipFill>
          <a:blip r:embed="rId5"/>
          <a:stretch>
            <a:fillRect/>
          </a:stretch>
        </p:blipFill>
        <p:spPr>
          <a:xfrm>
            <a:off x="1409098" y="1156499"/>
            <a:ext cx="8848085" cy="5038385"/>
          </a:xfrm>
          <a:prstGeom prst="rect">
            <a:avLst/>
          </a:prstGeom>
        </p:spPr>
      </p:pic>
      <p:sp>
        <p:nvSpPr>
          <p:cNvPr id="2" name="Google Shape;208;p27">
            <a:extLst>
              <a:ext uri="{FF2B5EF4-FFF2-40B4-BE49-F238E27FC236}">
                <a16:creationId xmlns:a16="http://schemas.microsoft.com/office/drawing/2014/main" id="{E9A1F691-757E-C126-1023-E735E2DE9EFF}"/>
              </a:ext>
            </a:extLst>
          </p:cNvPr>
          <p:cNvSpPr txBox="1">
            <a:spLocks/>
          </p:cNvSpPr>
          <p:nvPr/>
        </p:nvSpPr>
        <p:spPr>
          <a:xfrm>
            <a:off x="0" y="119571"/>
            <a:ext cx="12022133" cy="763588"/>
          </a:xfrm>
          <a:prstGeom prst="rect">
            <a:avLst/>
          </a:prstGeom>
          <a:noFill/>
          <a:ln>
            <a:noFill/>
          </a:ln>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altLang="zh-CN" sz="4267" kern="0" dirty="0">
                <a:solidFill>
                  <a:srgbClr val="1B4453"/>
                </a:solidFill>
                <a:latin typeface="Baskerville" panose="02020502070401020303"/>
              </a:rPr>
              <a:t>Climate Resiliency</a:t>
            </a:r>
            <a:r>
              <a:rPr lang="zh-CN" altLang="en-US" sz="4267" kern="0" dirty="0">
                <a:solidFill>
                  <a:srgbClr val="1B4453"/>
                </a:solidFill>
                <a:latin typeface="Baskerville" panose="02020502070401020303"/>
              </a:rPr>
              <a:t> </a:t>
            </a:r>
            <a:r>
              <a:rPr lang="en-US" altLang="zh-CN" sz="4267" kern="0" dirty="0">
                <a:solidFill>
                  <a:srgbClr val="1B4453"/>
                </a:solidFill>
                <a:latin typeface="Baskerville" panose="02020502070401020303"/>
              </a:rPr>
              <a:t>Investment Strategies</a:t>
            </a:r>
            <a:endParaRPr lang="en-US" sz="4267" kern="0" dirty="0">
              <a:solidFill>
                <a:srgbClr val="1B4453"/>
              </a:solidFill>
              <a:latin typeface="Baskerville" panose="02020502070401020303"/>
            </a:endParaRPr>
          </a:p>
        </p:txBody>
      </p:sp>
    </p:spTree>
    <p:extLst>
      <p:ext uri="{BB962C8B-B14F-4D97-AF65-F5344CB8AC3E}">
        <p14:creationId xmlns:p14="http://schemas.microsoft.com/office/powerpoint/2010/main" val="3289580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03215"/>
            <a:ext cx="11521280"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Leave or Rebuild? Striking Inequality </a:t>
            </a:r>
            <a:endParaRPr sz="4267" dirty="0">
              <a:solidFill>
                <a:srgbClr val="1B4453"/>
              </a:solidFill>
              <a:latin typeface="Baskerville" panose="02020502070401020303"/>
            </a:endParaRPr>
          </a:p>
        </p:txBody>
      </p:sp>
      <p:pic>
        <p:nvPicPr>
          <p:cNvPr id="3" name="Picture 2">
            <a:extLst>
              <a:ext uri="{FF2B5EF4-FFF2-40B4-BE49-F238E27FC236}">
                <a16:creationId xmlns:a16="http://schemas.microsoft.com/office/drawing/2014/main" id="{D8534D32-1964-B5E8-E8FD-11B89E5B2716}"/>
              </a:ext>
            </a:extLst>
          </p:cNvPr>
          <p:cNvPicPr>
            <a:picLocks noChangeAspect="1"/>
          </p:cNvPicPr>
          <p:nvPr/>
        </p:nvPicPr>
        <p:blipFill>
          <a:blip r:embed="rId3"/>
          <a:stretch>
            <a:fillRect/>
          </a:stretch>
        </p:blipFill>
        <p:spPr>
          <a:xfrm>
            <a:off x="606463" y="1340873"/>
            <a:ext cx="5096575" cy="2088127"/>
          </a:xfrm>
          <a:prstGeom prst="rect">
            <a:avLst/>
          </a:prstGeom>
        </p:spPr>
      </p:pic>
      <p:pic>
        <p:nvPicPr>
          <p:cNvPr id="4098" name="Picture 2" descr="A flooded street during high tide in Miami Beach in 2015.">
            <a:extLst>
              <a:ext uri="{FF2B5EF4-FFF2-40B4-BE49-F238E27FC236}">
                <a16:creationId xmlns:a16="http://schemas.microsoft.com/office/drawing/2014/main" id="{11EE0118-CBC1-3194-D44B-05DD4426F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790" y="3312885"/>
            <a:ext cx="4185919" cy="27906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A9CFBA5-08E6-80C7-1662-4299740727BC}"/>
              </a:ext>
            </a:extLst>
          </p:cNvPr>
          <p:cNvPicPr>
            <a:picLocks noChangeAspect="1"/>
          </p:cNvPicPr>
          <p:nvPr/>
        </p:nvPicPr>
        <p:blipFill>
          <a:blip r:embed="rId5"/>
          <a:stretch>
            <a:fillRect/>
          </a:stretch>
        </p:blipFill>
        <p:spPr>
          <a:xfrm>
            <a:off x="5910096" y="1747271"/>
            <a:ext cx="5845645" cy="4128111"/>
          </a:xfrm>
          <a:prstGeom prst="rect">
            <a:avLst/>
          </a:prstGeom>
        </p:spPr>
      </p:pic>
      <p:sp>
        <p:nvSpPr>
          <p:cNvPr id="2" name="TextBox 1"/>
          <p:cNvSpPr txBox="1"/>
          <p:nvPr/>
        </p:nvSpPr>
        <p:spPr>
          <a:xfrm>
            <a:off x="4367254" y="6211669"/>
            <a:ext cx="8407841" cy="523220"/>
          </a:xfrm>
          <a:prstGeom prst="rect">
            <a:avLst/>
          </a:prstGeom>
          <a:noFill/>
        </p:spPr>
        <p:txBody>
          <a:bodyPr wrap="square" rtlCol="0">
            <a:spAutoFit/>
          </a:bodyPr>
          <a:lstStyle/>
          <a:p>
            <a:r>
              <a:rPr lang="en-US" sz="1400" dirty="0">
                <a:latin typeface="Baskerville Old Face" panose="02020602080505020303" pitchFamily="18" charset="0"/>
              </a:rPr>
              <a:t>© New York Times. All rights reserved. This content is excluded from our Creative </a:t>
            </a:r>
          </a:p>
          <a:p>
            <a:r>
              <a:rPr lang="en-US" sz="1400" dirty="0">
                <a:latin typeface="Baskerville Old Face" panose="02020602080505020303" pitchFamily="18" charset="0"/>
              </a:rPr>
              <a:t>Commons license. For more information, see </a:t>
            </a:r>
            <a:r>
              <a:rPr lang="en-US" sz="1400" dirty="0">
                <a:latin typeface="Baskerville Old Face" panose="02020602080505020303" pitchFamily="18" charset="0"/>
                <a:hlinkClick r:id="rId6"/>
              </a:rPr>
              <a:t>https://ocw.mit.edu/help/faq-fair-use/</a:t>
            </a:r>
            <a:r>
              <a:rPr lang="en-US" sz="1400" dirty="0">
                <a:latin typeface="Baskerville Old Face" panose="02020602080505020303" pitchFamily="18" charset="0"/>
              </a:rPr>
              <a:t>.</a:t>
            </a:r>
          </a:p>
        </p:txBody>
      </p:sp>
    </p:spTree>
    <p:extLst>
      <p:ext uri="{BB962C8B-B14F-4D97-AF65-F5344CB8AC3E}">
        <p14:creationId xmlns:p14="http://schemas.microsoft.com/office/powerpoint/2010/main" val="346178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0" y="119571"/>
            <a:ext cx="12022133"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A</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Tale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of</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Two</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Towns:</a:t>
            </a:r>
            <a:r>
              <a:rPr lang="zh-CN" altLang="en-US" sz="4267" dirty="0">
                <a:solidFill>
                  <a:srgbClr val="1B4453"/>
                </a:solidFill>
                <a:latin typeface="Baskerville" panose="02020502070401020303"/>
              </a:rPr>
              <a:t> </a:t>
            </a:r>
            <a:r>
              <a:rPr lang="en-US" altLang="zh-CN" b="1" dirty="0">
                <a:solidFill>
                  <a:srgbClr val="1B4453"/>
                </a:solidFill>
                <a:latin typeface="Baskerville" panose="02020502070401020303"/>
              </a:rPr>
              <a:t>Miami-Dade</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and</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NC-</a:t>
            </a:r>
            <a:r>
              <a:rPr lang="zh-CN" altLang="en-US" dirty="0">
                <a:solidFill>
                  <a:srgbClr val="1B4453"/>
                </a:solidFill>
                <a:latin typeface="Baskerville" panose="02020502070401020303"/>
              </a:rPr>
              <a:t> </a:t>
            </a:r>
            <a:r>
              <a:rPr lang="en-US" altLang="zh-CN" dirty="0">
                <a:solidFill>
                  <a:schemeClr val="tx1"/>
                </a:solidFill>
                <a:latin typeface="Baskerville" panose="02020502070401020303"/>
              </a:rPr>
              <a:t>Fair Bluff</a:t>
            </a:r>
            <a:endParaRPr sz="4267"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335360" y="1069263"/>
            <a:ext cx="11521280" cy="3842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altLang="zh-CN" sz="1867" kern="0" dirty="0">
                <a:solidFill>
                  <a:srgbClr val="C00000"/>
                </a:solidFill>
                <a:latin typeface="Baskerville" panose="02020502070401020303"/>
              </a:rPr>
              <a:t>Rich coastal regions are also acting to prevent population loss. </a:t>
            </a:r>
          </a:p>
        </p:txBody>
      </p:sp>
      <p:sp>
        <p:nvSpPr>
          <p:cNvPr id="7" name="Rectangle 6">
            <a:extLst>
              <a:ext uri="{FF2B5EF4-FFF2-40B4-BE49-F238E27FC236}">
                <a16:creationId xmlns:a16="http://schemas.microsoft.com/office/drawing/2014/main" id="{14D76C79-E732-4A20-BB32-EBB4210FB112}"/>
              </a:ext>
            </a:extLst>
          </p:cNvPr>
          <p:cNvSpPr/>
          <p:nvPr/>
        </p:nvSpPr>
        <p:spPr>
          <a:xfrm>
            <a:off x="3061252" y="6223824"/>
            <a:ext cx="9289774" cy="871905"/>
          </a:xfrm>
          <a:prstGeom prst="rect">
            <a:avLst/>
          </a:prstGeom>
        </p:spPr>
        <p:txBody>
          <a:bodyPr wrap="square">
            <a:spAutoFit/>
          </a:bodyPr>
          <a:lstStyle/>
          <a:p>
            <a:r>
              <a:rPr lang="en-US" sz="1333" kern="0" dirty="0">
                <a:solidFill>
                  <a:srgbClr val="595959"/>
                </a:solidFill>
                <a:latin typeface="Baskerville" panose="02020502070401020303"/>
                <a:cs typeface="Arial"/>
                <a:sym typeface="Arial"/>
              </a:rPr>
              <a:t>Source: </a:t>
            </a:r>
            <a:r>
              <a:rPr lang="en-US" sz="1333" kern="0" dirty="0">
                <a:solidFill>
                  <a:srgbClr val="595959"/>
                </a:solidFill>
                <a:latin typeface="Baskerville" panose="02020502070401020303"/>
                <a:cs typeface="Arial"/>
                <a:sym typeface="Arial"/>
                <a:hlinkClick r:id="rId3"/>
              </a:rPr>
              <a:t>https://</a:t>
            </a:r>
            <a:r>
              <a:rPr lang="en-US" sz="1333" kern="0" dirty="0" smtClean="0">
                <a:solidFill>
                  <a:srgbClr val="595959"/>
                </a:solidFill>
                <a:latin typeface="Baskerville" panose="02020502070401020303"/>
                <a:cs typeface="Arial"/>
                <a:sym typeface="Arial"/>
                <a:hlinkClick r:id="rId3"/>
              </a:rPr>
              <a:t>www.nytimes.com/2021/03/02/climate/miami-sea-level-rise.html?searchResultPosition=62</a:t>
            </a:r>
            <a:r>
              <a:rPr lang="en-US" sz="1333" kern="0" dirty="0" smtClean="0">
                <a:solidFill>
                  <a:srgbClr val="595959"/>
                </a:solidFill>
                <a:latin typeface="Baskerville" panose="02020502070401020303"/>
                <a:cs typeface="Arial"/>
                <a:sym typeface="Arial"/>
              </a:rPr>
              <a:t> . </a:t>
            </a:r>
            <a:r>
              <a:rPr lang="en-US" sz="1200" dirty="0">
                <a:latin typeface="Baskerville Old Face" panose="02020602080505020303" pitchFamily="18" charset="0"/>
              </a:rPr>
              <a:t>© New York Times. All rights reserved. This content is excluded from our Creative </a:t>
            </a:r>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4"/>
              </a:rPr>
              <a:t>https://ocw.mit.edu/help/faq-fair-use/</a:t>
            </a:r>
            <a:r>
              <a:rPr lang="en-US" sz="1200" dirty="0">
                <a:latin typeface="Baskerville Old Face" panose="02020602080505020303" pitchFamily="18" charset="0"/>
              </a:rPr>
              <a:t>.</a:t>
            </a:r>
          </a:p>
          <a:p>
            <a:pPr defTabSz="1219170">
              <a:buClr>
                <a:srgbClr val="000000"/>
              </a:buClr>
            </a:pPr>
            <a:endParaRPr lang="en-US" sz="1333" kern="0" dirty="0">
              <a:solidFill>
                <a:srgbClr val="595959"/>
              </a:solidFill>
              <a:latin typeface="Baskerville" panose="02020502070401020303"/>
              <a:cs typeface="Arial"/>
              <a:sym typeface="Arial"/>
            </a:endParaRPr>
          </a:p>
        </p:txBody>
      </p:sp>
      <p:sp>
        <p:nvSpPr>
          <p:cNvPr id="6" name="Content Placeholder 2">
            <a:extLst>
              <a:ext uri="{FF2B5EF4-FFF2-40B4-BE49-F238E27FC236}">
                <a16:creationId xmlns:a16="http://schemas.microsoft.com/office/drawing/2014/main" id="{13F08257-9CBD-4E5D-B6BC-E3B410E916B7}"/>
              </a:ext>
            </a:extLst>
          </p:cNvPr>
          <p:cNvSpPr txBox="1">
            <a:spLocks/>
          </p:cNvSpPr>
          <p:nvPr/>
        </p:nvSpPr>
        <p:spPr>
          <a:xfrm>
            <a:off x="234461" y="1495655"/>
            <a:ext cx="6995395" cy="4907027"/>
          </a:xfrm>
          <a:prstGeom prst="rect">
            <a:avLst/>
          </a:prstGeom>
          <a:noFill/>
          <a:ln>
            <a:noFill/>
          </a:ln>
        </p:spPr>
        <p:txBody>
          <a:bodyPr spcFirstLastPara="1" vert="horz" wrap="square" lIns="121920" tIns="60960" rIns="121920" bIns="6096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609585" indent="-457189" defTabSz="1219170">
              <a:buClr>
                <a:srgbClr val="595959"/>
              </a:buClr>
            </a:pPr>
            <a:r>
              <a:rPr lang="en-US" altLang="zh-CN" sz="1867" kern="0" dirty="0">
                <a:solidFill>
                  <a:srgbClr val="000000"/>
                </a:solidFill>
                <a:latin typeface="Baskerville" panose="02020502070401020303"/>
              </a:rPr>
              <a:t>Disaster experts have increasingly urged local officials to reduce their exposure by encouraging people to leave vulnerable areas. But cities and counties often resist that advice, worrying that retreat would hurt their economies and upset voters.</a:t>
            </a:r>
          </a:p>
          <a:p>
            <a:pPr marL="152396" indent="0" defTabSz="1219170">
              <a:buClr>
                <a:srgbClr val="595959"/>
              </a:buClr>
              <a:buNone/>
            </a:pPr>
            <a:endParaRPr lang="en-US" altLang="zh-CN" sz="1867" kern="0" dirty="0">
              <a:solidFill>
                <a:srgbClr val="000000"/>
              </a:solidFill>
              <a:latin typeface="Baskerville" panose="02020502070401020303"/>
            </a:endParaRPr>
          </a:p>
          <a:p>
            <a:pPr marL="609585" indent="-457189" defTabSz="1219170">
              <a:buClr>
                <a:srgbClr val="595959"/>
              </a:buClr>
            </a:pPr>
            <a:r>
              <a:rPr lang="en-US" altLang="zh-CN" sz="1867" kern="0" dirty="0">
                <a:solidFill>
                  <a:srgbClr val="000000"/>
                </a:solidFill>
                <a:latin typeface="Baskerville" panose="02020502070401020303"/>
              </a:rPr>
              <a:t>Example: Miami-Dade County</a:t>
            </a:r>
          </a:p>
          <a:p>
            <a:pPr marL="1219170" lvl="1" indent="-423323" defTabSz="1219170">
              <a:spcBef>
                <a:spcPts val="2133"/>
              </a:spcBef>
              <a:buClr>
                <a:srgbClr val="595959"/>
              </a:buClr>
            </a:pPr>
            <a:r>
              <a:rPr lang="en-US" sz="1867" kern="0" dirty="0">
                <a:solidFill>
                  <a:srgbClr val="000000"/>
                </a:solidFill>
                <a:latin typeface="Baskerville" panose="02020502070401020303"/>
                <a:hlinkClick r:id="rId5"/>
              </a:rPr>
              <a:t>An upbeat strategy </a:t>
            </a:r>
            <a:r>
              <a:rPr lang="en-US" sz="1867" kern="0" dirty="0">
                <a:solidFill>
                  <a:srgbClr val="000000"/>
                </a:solidFill>
                <a:latin typeface="Baskerville" panose="02020502070401020303"/>
              </a:rPr>
              <a:t>for living with more water.</a:t>
            </a:r>
          </a:p>
          <a:p>
            <a:pPr marL="1219170" lvl="1" indent="-423323" defTabSz="1219170">
              <a:spcBef>
                <a:spcPts val="2133"/>
              </a:spcBef>
              <a:buClr>
                <a:srgbClr val="595959"/>
              </a:buClr>
            </a:pPr>
            <a:r>
              <a:rPr lang="en-US" sz="1867" kern="0" dirty="0">
                <a:solidFill>
                  <a:srgbClr val="000000"/>
                </a:solidFill>
                <a:latin typeface="Baskerville" panose="02020502070401020303"/>
              </a:rPr>
              <a:t>With some of the most expensive coastal real estate in the world, it has an </a:t>
            </a:r>
            <a:r>
              <a:rPr lang="en-US" sz="1867" b="1" kern="0" dirty="0">
                <a:solidFill>
                  <a:srgbClr val="000000"/>
                </a:solidFill>
                <a:latin typeface="Baskerville" panose="02020502070401020303"/>
              </a:rPr>
              <a:t>ample tax base </a:t>
            </a:r>
            <a:r>
              <a:rPr lang="en-US" sz="1867" kern="0" dirty="0">
                <a:solidFill>
                  <a:srgbClr val="000000"/>
                </a:solidFill>
                <a:latin typeface="Baskerville" panose="02020502070401020303"/>
              </a:rPr>
              <a:t>to experiment with solutions — and also enormous </a:t>
            </a:r>
            <a:r>
              <a:rPr lang="en-US" sz="1867" b="1" kern="0" dirty="0">
                <a:solidFill>
                  <a:srgbClr val="000000"/>
                </a:solidFill>
                <a:latin typeface="Baskerville" panose="02020502070401020303"/>
              </a:rPr>
              <a:t>economic incentive to dissuade buyers and investors from leaving</a:t>
            </a:r>
            <a:r>
              <a:rPr lang="en-US" sz="1867" kern="0" dirty="0">
                <a:solidFill>
                  <a:srgbClr val="000000"/>
                </a:solidFill>
                <a:latin typeface="Baskerville" panose="02020502070401020303"/>
              </a:rPr>
              <a:t>.</a:t>
            </a:r>
          </a:p>
          <a:p>
            <a:pPr marL="609585" indent="-457189" defTabSz="1219170">
              <a:buClr>
                <a:srgbClr val="595959"/>
              </a:buClr>
            </a:pPr>
            <a:endParaRPr lang="en-US" sz="1867" kern="0" dirty="0">
              <a:solidFill>
                <a:srgbClr val="000000"/>
              </a:solidFill>
              <a:latin typeface="Baskerville" panose="02020502070401020303"/>
            </a:endParaRPr>
          </a:p>
          <a:p>
            <a:pPr marL="152396" indent="0" defTabSz="1219170">
              <a:buClr>
                <a:srgbClr val="595959"/>
              </a:buClr>
              <a:buNone/>
            </a:pPr>
            <a:endParaRPr lang="en-US" sz="1867" kern="0" dirty="0">
              <a:solidFill>
                <a:srgbClr val="FF0000"/>
              </a:solidFill>
              <a:latin typeface="Baskerville" panose="02020502070401020303"/>
            </a:endParaRPr>
          </a:p>
          <a:p>
            <a:pPr marL="609585" indent="-457189" defTabSz="1219170">
              <a:buClr>
                <a:srgbClr val="595959"/>
              </a:buClr>
            </a:pPr>
            <a:endParaRPr lang="en-US" sz="1867" kern="0" dirty="0">
              <a:solidFill>
                <a:srgbClr val="000000"/>
              </a:solidFill>
              <a:latin typeface="Baskerville" panose="02020502070401020303"/>
            </a:endParaRPr>
          </a:p>
        </p:txBody>
      </p:sp>
      <p:pic>
        <p:nvPicPr>
          <p:cNvPr id="2" name="Picture 1">
            <a:extLst>
              <a:ext uri="{FF2B5EF4-FFF2-40B4-BE49-F238E27FC236}">
                <a16:creationId xmlns:a16="http://schemas.microsoft.com/office/drawing/2014/main" id="{9D0B8AC0-7863-483D-9477-A128CA2272B2}"/>
              </a:ext>
            </a:extLst>
          </p:cNvPr>
          <p:cNvPicPr>
            <a:picLocks noChangeAspect="1"/>
          </p:cNvPicPr>
          <p:nvPr/>
        </p:nvPicPr>
        <p:blipFill rotWithShape="1">
          <a:blip r:embed="rId6"/>
          <a:srcRect b="6854"/>
          <a:stretch/>
        </p:blipFill>
        <p:spPr>
          <a:xfrm>
            <a:off x="7569823" y="3760618"/>
            <a:ext cx="3929636" cy="2441399"/>
          </a:xfrm>
          <a:prstGeom prst="rect">
            <a:avLst/>
          </a:prstGeom>
        </p:spPr>
      </p:pic>
      <p:pic>
        <p:nvPicPr>
          <p:cNvPr id="3" name="Picture 2" descr="A flooded street during high tide in Miami Beach in 2015.">
            <a:extLst>
              <a:ext uri="{FF2B5EF4-FFF2-40B4-BE49-F238E27FC236}">
                <a16:creationId xmlns:a16="http://schemas.microsoft.com/office/drawing/2014/main" id="{7AF5233F-54D8-3153-A6D4-BCEF4CAD3D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9823" y="1140860"/>
            <a:ext cx="3929636" cy="2619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763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335360" y="1069263"/>
            <a:ext cx="11521280" cy="3842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altLang="zh-CN" sz="1867" kern="0" dirty="0">
                <a:solidFill>
                  <a:srgbClr val="C00000"/>
                </a:solidFill>
                <a:latin typeface="Baskerville" panose="02020502070401020303"/>
              </a:rPr>
              <a:t>Repeated climate disasters cause small towns to face existential threats.</a:t>
            </a:r>
          </a:p>
        </p:txBody>
      </p:sp>
      <p:sp>
        <p:nvSpPr>
          <p:cNvPr id="7" name="Rectangle 6">
            <a:extLst>
              <a:ext uri="{FF2B5EF4-FFF2-40B4-BE49-F238E27FC236}">
                <a16:creationId xmlns:a16="http://schemas.microsoft.com/office/drawing/2014/main" id="{14D76C79-E732-4A20-BB32-EBB4210FB112}"/>
              </a:ext>
            </a:extLst>
          </p:cNvPr>
          <p:cNvSpPr/>
          <p:nvPr/>
        </p:nvSpPr>
        <p:spPr>
          <a:xfrm>
            <a:off x="3140765" y="6099889"/>
            <a:ext cx="9051235" cy="707694"/>
          </a:xfrm>
          <a:prstGeom prst="rect">
            <a:avLst/>
          </a:prstGeom>
        </p:spPr>
        <p:txBody>
          <a:bodyPr wrap="square">
            <a:spAutoFit/>
          </a:bodyPr>
          <a:lstStyle/>
          <a:p>
            <a:pPr defTabSz="1219170">
              <a:buClr>
                <a:srgbClr val="000000"/>
              </a:buClr>
            </a:pPr>
            <a:r>
              <a:rPr lang="en-US" sz="1333" kern="0" dirty="0" smtClean="0">
                <a:solidFill>
                  <a:srgbClr val="595959"/>
                </a:solidFill>
                <a:latin typeface="Baskerville" panose="02020502070401020303"/>
                <a:cs typeface="Arial"/>
                <a:sym typeface="Arial"/>
              </a:rPr>
              <a:t>Source: </a:t>
            </a:r>
            <a:r>
              <a:rPr lang="en-US" sz="1333" kern="0" dirty="0" smtClean="0">
                <a:solidFill>
                  <a:srgbClr val="595959"/>
                </a:solidFill>
                <a:latin typeface="Baskerville" panose="02020502070401020303"/>
                <a:cs typeface="Arial"/>
                <a:sym typeface="Arial"/>
                <a:hlinkClick r:id="rId3"/>
              </a:rPr>
              <a:t>https://www.nytimes.com/2021/09/02/climate/climate-towns-bankruptcy.html?smid=em-share</a:t>
            </a:r>
            <a:r>
              <a:rPr lang="en-US" sz="1333" kern="0" dirty="0">
                <a:solidFill>
                  <a:srgbClr val="595959"/>
                </a:solidFill>
                <a:latin typeface="Baskerville" panose="02020502070401020303"/>
                <a:cs typeface="Arial"/>
                <a:sym typeface="Arial"/>
              </a:rPr>
              <a:t>. © New York Times. All rights reserved. This content is excluded from our Creative </a:t>
            </a:r>
            <a:r>
              <a:rPr lang="en-US" sz="1333" kern="0" dirty="0" smtClean="0">
                <a:solidFill>
                  <a:srgbClr val="595959"/>
                </a:solidFill>
                <a:latin typeface="Baskerville" panose="02020502070401020303"/>
                <a:cs typeface="Arial"/>
                <a:sym typeface="Arial"/>
              </a:rPr>
              <a:t>Commons </a:t>
            </a:r>
            <a:r>
              <a:rPr lang="en-US" sz="1333" kern="0" dirty="0">
                <a:solidFill>
                  <a:srgbClr val="595959"/>
                </a:solidFill>
                <a:latin typeface="Baskerville" panose="02020502070401020303"/>
                <a:cs typeface="Arial"/>
                <a:sym typeface="Arial"/>
              </a:rPr>
              <a:t>license. For more information, see </a:t>
            </a:r>
            <a:r>
              <a:rPr lang="en-US" sz="1333" kern="0" dirty="0">
                <a:solidFill>
                  <a:srgbClr val="595959"/>
                </a:solidFill>
                <a:latin typeface="Baskerville" panose="02020502070401020303"/>
                <a:cs typeface="Arial"/>
                <a:sym typeface="Arial"/>
                <a:hlinkClick r:id="rId4"/>
              </a:rPr>
              <a:t>https://ocw.mit.edu/help/faq-fair-use</a:t>
            </a:r>
            <a:r>
              <a:rPr lang="en-US" sz="1333" kern="0" dirty="0" smtClean="0">
                <a:solidFill>
                  <a:srgbClr val="595959"/>
                </a:solidFill>
                <a:latin typeface="Baskerville" panose="02020502070401020303"/>
                <a:cs typeface="Arial"/>
                <a:sym typeface="Arial"/>
                <a:hlinkClick r:id="rId4"/>
              </a:rPr>
              <a:t>/</a:t>
            </a:r>
            <a:r>
              <a:rPr lang="en-US" sz="1333" kern="0" dirty="0" smtClean="0">
                <a:solidFill>
                  <a:srgbClr val="595959"/>
                </a:solidFill>
                <a:latin typeface="Baskerville" panose="02020502070401020303"/>
                <a:cs typeface="Arial"/>
                <a:sym typeface="Arial"/>
              </a:rPr>
              <a:t>.</a:t>
            </a:r>
            <a:endParaRPr lang="en-US" sz="1333" kern="0" dirty="0">
              <a:solidFill>
                <a:srgbClr val="595959"/>
              </a:solidFill>
              <a:latin typeface="Baskerville" panose="02020502070401020303"/>
              <a:cs typeface="Arial"/>
              <a:sym typeface="Arial"/>
            </a:endParaRPr>
          </a:p>
          <a:p>
            <a:pPr defTabSz="1219170">
              <a:buClr>
                <a:srgbClr val="000000"/>
              </a:buClr>
            </a:pPr>
            <a:r>
              <a:rPr lang="en-US" sz="1333" kern="0" dirty="0" smtClean="0">
                <a:solidFill>
                  <a:srgbClr val="595959"/>
                </a:solidFill>
                <a:latin typeface="Baskerville" panose="02020502070401020303"/>
                <a:cs typeface="Arial"/>
                <a:sym typeface="Arial"/>
              </a:rPr>
              <a:t> </a:t>
            </a:r>
            <a:endParaRPr lang="en-US" sz="1333" kern="0" dirty="0">
              <a:solidFill>
                <a:srgbClr val="595959"/>
              </a:solidFill>
              <a:latin typeface="Baskerville" panose="02020502070401020303"/>
              <a:cs typeface="Arial"/>
              <a:sym typeface="Arial"/>
            </a:endParaRPr>
          </a:p>
        </p:txBody>
      </p:sp>
      <p:sp>
        <p:nvSpPr>
          <p:cNvPr id="6" name="Content Placeholder 2">
            <a:extLst>
              <a:ext uri="{FF2B5EF4-FFF2-40B4-BE49-F238E27FC236}">
                <a16:creationId xmlns:a16="http://schemas.microsoft.com/office/drawing/2014/main" id="{13F08257-9CBD-4E5D-B6BC-E3B410E916B7}"/>
              </a:ext>
            </a:extLst>
          </p:cNvPr>
          <p:cNvSpPr txBox="1">
            <a:spLocks/>
          </p:cNvSpPr>
          <p:nvPr/>
        </p:nvSpPr>
        <p:spPr>
          <a:xfrm>
            <a:off x="-132522" y="1453503"/>
            <a:ext cx="7791739" cy="4615993"/>
          </a:xfrm>
          <a:prstGeom prst="rect">
            <a:avLst/>
          </a:prstGeom>
          <a:noFill/>
          <a:ln>
            <a:noFill/>
          </a:ln>
        </p:spPr>
        <p:txBody>
          <a:bodyPr spcFirstLastPara="1" vert="horz" wrap="square" lIns="121920" tIns="60960" rIns="121920" bIns="6096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609585" indent="-457189" defTabSz="1219170">
              <a:buClr>
                <a:srgbClr val="595959"/>
              </a:buClr>
            </a:pPr>
            <a:r>
              <a:rPr lang="en-US" sz="1600" kern="0" dirty="0">
                <a:solidFill>
                  <a:srgbClr val="000000"/>
                </a:solidFill>
                <a:latin typeface="Baskerville" panose="02020502070401020303"/>
              </a:rPr>
              <a:t>Climate shocks are pushing small rural communities, many of which were already struggling economically, to the brink of insolvency. </a:t>
            </a:r>
            <a:br>
              <a:rPr lang="en-US" sz="1600" kern="0" dirty="0">
                <a:solidFill>
                  <a:srgbClr val="000000"/>
                </a:solidFill>
                <a:latin typeface="Baskerville" panose="02020502070401020303"/>
              </a:rPr>
            </a:br>
            <a:endParaRPr lang="en-US" sz="1600" kern="0" dirty="0">
              <a:solidFill>
                <a:srgbClr val="000000"/>
              </a:solidFill>
              <a:latin typeface="Baskerville" panose="02020502070401020303"/>
            </a:endParaRPr>
          </a:p>
          <a:p>
            <a:pPr marL="609585" indent="-457189" defTabSz="1219170">
              <a:buClr>
                <a:srgbClr val="595959"/>
              </a:buClr>
            </a:pPr>
            <a:r>
              <a:rPr lang="en-US" altLang="zh-CN" sz="1600" kern="0" dirty="0">
                <a:solidFill>
                  <a:srgbClr val="000000"/>
                </a:solidFill>
                <a:latin typeface="Baskerville" panose="02020502070401020303"/>
              </a:rPr>
              <a:t>Example: Downward spiral of the Fair Bluff</a:t>
            </a:r>
          </a:p>
          <a:p>
            <a:pPr marL="1219170" lvl="1" indent="-423323" defTabSz="1219170">
              <a:spcBef>
                <a:spcPts val="2133"/>
              </a:spcBef>
              <a:buClr>
                <a:srgbClr val="595959"/>
              </a:buClr>
            </a:pPr>
            <a:r>
              <a:rPr lang="en-US" sz="1600" kern="0" dirty="0">
                <a:solidFill>
                  <a:srgbClr val="000000"/>
                </a:solidFill>
                <a:latin typeface="Baskerville" panose="02020502070401020303"/>
              </a:rPr>
              <a:t>A small town in eastern North Carolina, hit by 19 hurricanes between 1954 and 2016</a:t>
            </a:r>
          </a:p>
          <a:p>
            <a:pPr marL="1219170" lvl="1" indent="-423323" defTabSz="1219170">
              <a:spcBef>
                <a:spcPts val="2133"/>
              </a:spcBef>
              <a:buClr>
                <a:srgbClr val="595959"/>
              </a:buClr>
            </a:pPr>
            <a:r>
              <a:rPr lang="en-US" sz="1600" kern="0" dirty="0">
                <a:solidFill>
                  <a:srgbClr val="000000"/>
                </a:solidFill>
                <a:latin typeface="Baskerville" panose="02020502070401020303"/>
              </a:rPr>
              <a:t>Rather than bouncing back, repeated disasters cause residents and employers leave (aided by buyout programs), the tax base shrinks and it becomes even harder to fund basic services.</a:t>
            </a:r>
          </a:p>
          <a:p>
            <a:pPr marL="1219170" lvl="1" indent="-423323" defTabSz="1219170">
              <a:spcBef>
                <a:spcPts val="2133"/>
              </a:spcBef>
              <a:buClr>
                <a:srgbClr val="595959"/>
              </a:buClr>
            </a:pPr>
            <a:r>
              <a:rPr lang="en-US" sz="1600" kern="0" dirty="0">
                <a:solidFill>
                  <a:srgbClr val="000000"/>
                </a:solidFill>
                <a:latin typeface="Baskerville" panose="02020502070401020303"/>
              </a:rPr>
              <a:t>Rebuild plan: Turn the old downtown into park and build a new downtown. Yet $10M is too much. </a:t>
            </a:r>
          </a:p>
          <a:p>
            <a:pPr marL="609585" indent="-457189" defTabSz="1219170">
              <a:buClr>
                <a:srgbClr val="595959"/>
              </a:buClr>
            </a:pPr>
            <a:endParaRPr lang="en-US" sz="1867" kern="0" dirty="0">
              <a:solidFill>
                <a:srgbClr val="000000"/>
              </a:solidFill>
              <a:latin typeface="Baskerville" panose="02020502070401020303"/>
            </a:endParaRPr>
          </a:p>
          <a:p>
            <a:pPr marL="609585" indent="-457189" defTabSz="1219170">
              <a:buClr>
                <a:srgbClr val="595959"/>
              </a:buClr>
            </a:pPr>
            <a:endParaRPr lang="en-US" sz="1867" kern="0" dirty="0">
              <a:solidFill>
                <a:srgbClr val="000000"/>
              </a:solidFill>
              <a:latin typeface="Baskerville" panose="02020502070401020303"/>
            </a:endParaRPr>
          </a:p>
        </p:txBody>
      </p:sp>
      <p:pic>
        <p:nvPicPr>
          <p:cNvPr id="1030" name="Picture 6" descr="Damage in downtown Fair Bluff. The town cannot afford to buy ruined buildings and tear them down. ">
            <a:extLst>
              <a:ext uri="{FF2B5EF4-FFF2-40B4-BE49-F238E27FC236}">
                <a16:creationId xmlns:a16="http://schemas.microsoft.com/office/drawing/2014/main" id="{C18FC7CE-E81A-4E47-B2BD-77B721794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5755" y="1453503"/>
            <a:ext cx="3443009" cy="22896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eaning up Fair Bluff&amp;rsquo;s downtown is estimated to cost $10 million.">
            <a:extLst>
              <a:ext uri="{FF2B5EF4-FFF2-40B4-BE49-F238E27FC236}">
                <a16:creationId xmlns:a16="http://schemas.microsoft.com/office/drawing/2014/main" id="{C3D3E752-4769-4A9C-823B-7B2F13FF3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5755" y="3743103"/>
            <a:ext cx="3443009" cy="228960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08;p27">
            <a:extLst>
              <a:ext uri="{FF2B5EF4-FFF2-40B4-BE49-F238E27FC236}">
                <a16:creationId xmlns:a16="http://schemas.microsoft.com/office/drawing/2014/main" id="{E160CEBB-9979-6112-CCD7-349AC980A016}"/>
              </a:ext>
            </a:extLst>
          </p:cNvPr>
          <p:cNvSpPr txBox="1">
            <a:spLocks/>
          </p:cNvSpPr>
          <p:nvPr/>
        </p:nvSpPr>
        <p:spPr>
          <a:xfrm>
            <a:off x="-66261" y="119571"/>
            <a:ext cx="12324522" cy="763588"/>
          </a:xfrm>
          <a:prstGeom prst="rect">
            <a:avLst/>
          </a:prstGeom>
          <a:noFill/>
          <a:ln>
            <a:noFill/>
          </a:ln>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altLang="zh-CN" sz="4267" kern="0" dirty="0">
                <a:solidFill>
                  <a:srgbClr val="1B4453"/>
                </a:solidFill>
                <a:latin typeface="Baskerville" panose="02020502070401020303"/>
              </a:rPr>
              <a:t>A Tale of Two Towns: </a:t>
            </a:r>
            <a:r>
              <a:rPr lang="en-US" altLang="zh-CN" sz="3733" kern="0" dirty="0">
                <a:solidFill>
                  <a:srgbClr val="1B4453"/>
                </a:solidFill>
                <a:latin typeface="Baskerville" panose="02020502070401020303"/>
              </a:rPr>
              <a:t>Miami-Dade and </a:t>
            </a:r>
            <a:r>
              <a:rPr lang="en-US" altLang="zh-CN" sz="3733" b="1" kern="0" dirty="0">
                <a:solidFill>
                  <a:srgbClr val="1B4453"/>
                </a:solidFill>
                <a:latin typeface="Baskerville" panose="02020502070401020303"/>
              </a:rPr>
              <a:t>NC- </a:t>
            </a:r>
            <a:r>
              <a:rPr lang="en-US" altLang="zh-CN" sz="3733" b="1" kern="0" dirty="0">
                <a:solidFill>
                  <a:srgbClr val="000000"/>
                </a:solidFill>
                <a:latin typeface="Baskerville" panose="02020502070401020303"/>
              </a:rPr>
              <a:t>Fair Bluff</a:t>
            </a:r>
            <a:endParaRPr lang="en-US" sz="4267" b="1" kern="0" dirty="0">
              <a:solidFill>
                <a:srgbClr val="1B4453"/>
              </a:solidFill>
              <a:latin typeface="Baskerville" panose="02020502070401020303"/>
            </a:endParaRPr>
          </a:p>
        </p:txBody>
      </p:sp>
    </p:spTree>
    <p:extLst>
      <p:ext uri="{BB962C8B-B14F-4D97-AF65-F5344CB8AC3E}">
        <p14:creationId xmlns:p14="http://schemas.microsoft.com/office/powerpoint/2010/main" val="35855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0" y="203215"/>
            <a:ext cx="11957539"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Federal Infrastructure Investment:</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Moral</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Hazard</a:t>
            </a:r>
            <a:endParaRPr sz="4267"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335360" y="1069263"/>
            <a:ext cx="11521280" cy="3842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867" dirty="0">
                <a:solidFill>
                  <a:srgbClr val="C00000"/>
                </a:solidFill>
                <a:latin typeface="Baskerville" panose="02020502070401020303"/>
              </a:rPr>
              <a:t>Federal grey infrastructure reinforces coastal development. </a:t>
            </a:r>
          </a:p>
        </p:txBody>
      </p:sp>
      <p:sp>
        <p:nvSpPr>
          <p:cNvPr id="7" name="Rectangle 6">
            <a:extLst>
              <a:ext uri="{FF2B5EF4-FFF2-40B4-BE49-F238E27FC236}">
                <a16:creationId xmlns:a16="http://schemas.microsoft.com/office/drawing/2014/main" id="{14D76C79-E732-4A20-BB32-EBB4210FB112}"/>
              </a:ext>
            </a:extLst>
          </p:cNvPr>
          <p:cNvSpPr/>
          <p:nvPr/>
        </p:nvSpPr>
        <p:spPr>
          <a:xfrm>
            <a:off x="3263928" y="6429183"/>
            <a:ext cx="9263270" cy="666786"/>
          </a:xfrm>
          <a:prstGeom prst="rect">
            <a:avLst/>
          </a:prstGeom>
        </p:spPr>
        <p:txBody>
          <a:bodyPr wrap="square">
            <a:spAutoFit/>
          </a:bodyPr>
          <a:lstStyle/>
          <a:p>
            <a:r>
              <a:rPr lang="en-US" sz="1200" dirty="0">
                <a:solidFill>
                  <a:schemeClr val="bg2"/>
                </a:solidFill>
                <a:latin typeface="Baskerville Old Face" panose="02020602080505020303" pitchFamily="18" charset="0"/>
              </a:rPr>
              <a:t>Source: </a:t>
            </a:r>
            <a:r>
              <a:rPr lang="en-US" sz="1200" dirty="0">
                <a:solidFill>
                  <a:schemeClr val="bg2"/>
                </a:solidFill>
                <a:latin typeface="Baskerville Old Face" panose="02020602080505020303" pitchFamily="18" charset="0"/>
                <a:hlinkClick r:id="rId3"/>
              </a:rPr>
              <a:t>https://</a:t>
            </a:r>
            <a:r>
              <a:rPr lang="en-US" sz="1200" dirty="0" smtClean="0">
                <a:solidFill>
                  <a:schemeClr val="bg2"/>
                </a:solidFill>
                <a:latin typeface="Baskerville Old Face" panose="02020602080505020303" pitchFamily="18" charset="0"/>
                <a:hlinkClick r:id="rId3"/>
              </a:rPr>
              <a:t>www.nytimes.com/2022/10/04/opinion/hurricane-ian-coast-rebuilding.html?searchResultPosition=18</a:t>
            </a:r>
            <a:r>
              <a:rPr lang="en-US" sz="1200" dirty="0" smtClean="0">
                <a:solidFill>
                  <a:schemeClr val="bg2"/>
                </a:solidFill>
                <a:latin typeface="Baskerville Old Face" panose="02020602080505020303" pitchFamily="18" charset="0"/>
              </a:rPr>
              <a:t> </a:t>
            </a:r>
            <a:r>
              <a:rPr lang="en-US" sz="1200" dirty="0">
                <a:latin typeface="Baskerville Old Face" panose="02020602080505020303" pitchFamily="18" charset="0"/>
              </a:rPr>
              <a:t>© New York Times. All rights reserved. This content is excluded from our Creative </a:t>
            </a:r>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4"/>
              </a:rPr>
              <a:t>https://ocw.mit.edu/help/faq-fair-use/</a:t>
            </a:r>
            <a:r>
              <a:rPr lang="en-US" sz="1200" dirty="0">
                <a:latin typeface="Baskerville Old Face" panose="02020602080505020303" pitchFamily="18" charset="0"/>
              </a:rPr>
              <a:t>.</a:t>
            </a:r>
          </a:p>
          <a:p>
            <a:endParaRPr lang="en-US" sz="1333" dirty="0">
              <a:solidFill>
                <a:schemeClr val="bg2"/>
              </a:solidFill>
              <a:latin typeface="Baskerville" panose="02020502070401020303"/>
            </a:endParaRPr>
          </a:p>
        </p:txBody>
      </p:sp>
      <p:sp>
        <p:nvSpPr>
          <p:cNvPr id="6" name="Content Placeholder 2">
            <a:extLst>
              <a:ext uri="{FF2B5EF4-FFF2-40B4-BE49-F238E27FC236}">
                <a16:creationId xmlns:a16="http://schemas.microsoft.com/office/drawing/2014/main" id="{85DAA11F-A33F-451F-8158-DBBFC8E78B24}"/>
              </a:ext>
            </a:extLst>
          </p:cNvPr>
          <p:cNvSpPr txBox="1">
            <a:spLocks/>
          </p:cNvSpPr>
          <p:nvPr/>
        </p:nvSpPr>
        <p:spPr>
          <a:xfrm>
            <a:off x="234462" y="1555962"/>
            <a:ext cx="6058933" cy="4759132"/>
          </a:xfrm>
          <a:prstGeom prst="rect">
            <a:avLst/>
          </a:prstGeom>
          <a:noFill/>
          <a:ln>
            <a:noFill/>
          </a:ln>
        </p:spPr>
        <p:txBody>
          <a:bodyPr spcFirstLastPara="1" vert="horz" wrap="square" lIns="121920" tIns="60960" rIns="121920" bIns="6096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altLang="zh-CN" sz="1867" dirty="0">
                <a:solidFill>
                  <a:schemeClr val="tx1"/>
                </a:solidFill>
                <a:latin typeface="Baskerville" panose="02020502070401020303"/>
              </a:rPr>
              <a:t>The </a:t>
            </a:r>
            <a:r>
              <a:rPr lang="en-US" altLang="zh-CN" sz="1867" b="1" dirty="0">
                <a:solidFill>
                  <a:schemeClr val="tx1"/>
                </a:solidFill>
                <a:latin typeface="Baskerville" panose="02020502070401020303"/>
              </a:rPr>
              <a:t>2021 Bipartisan Infrastructure Act</a:t>
            </a:r>
            <a:r>
              <a:rPr lang="en-US" altLang="zh-CN" sz="1867" dirty="0">
                <a:solidFill>
                  <a:schemeClr val="tx1"/>
                </a:solidFill>
                <a:latin typeface="Baskerville" panose="02020502070401020303"/>
              </a:rPr>
              <a:t>: </a:t>
            </a:r>
            <a:br>
              <a:rPr lang="en-US" altLang="zh-CN" sz="1867" dirty="0">
                <a:solidFill>
                  <a:schemeClr val="tx1"/>
                </a:solidFill>
                <a:latin typeface="Baskerville" panose="02020502070401020303"/>
              </a:rPr>
            </a:br>
            <a:r>
              <a:rPr lang="en-US" altLang="zh-CN" sz="1867" dirty="0">
                <a:solidFill>
                  <a:schemeClr val="tx1"/>
                </a:solidFill>
                <a:latin typeface="Baskerville" panose="02020502070401020303"/>
              </a:rPr>
              <a:t>Allocate $47 billion over several years for climate resiliency. Mostly to protect existing infrastructure.</a:t>
            </a:r>
            <a:endParaRPr lang="en-US" sz="1867" dirty="0">
              <a:solidFill>
                <a:schemeClr val="tx1"/>
              </a:solidFill>
              <a:latin typeface="Baskerville" panose="02020502070401020303"/>
            </a:endParaRPr>
          </a:p>
          <a:p>
            <a:r>
              <a:rPr lang="en-US" sz="1867" b="1" dirty="0">
                <a:solidFill>
                  <a:schemeClr val="tx1"/>
                </a:solidFill>
                <a:latin typeface="Baskerville" panose="02020502070401020303"/>
              </a:rPr>
              <a:t>Moral Hazard </a:t>
            </a:r>
            <a:r>
              <a:rPr lang="en-US" sz="1867" dirty="0">
                <a:solidFill>
                  <a:schemeClr val="tx1"/>
                </a:solidFill>
                <a:latin typeface="Baskerville" panose="02020502070401020303"/>
              </a:rPr>
              <a:t/>
            </a:r>
            <a:br>
              <a:rPr lang="en-US" sz="1867" dirty="0">
                <a:solidFill>
                  <a:schemeClr val="tx1"/>
                </a:solidFill>
                <a:latin typeface="Baskerville" panose="02020502070401020303"/>
              </a:rPr>
            </a:br>
            <a:r>
              <a:rPr lang="en-US" sz="1867" dirty="0">
                <a:solidFill>
                  <a:schemeClr val="tx1"/>
                </a:solidFill>
                <a:latin typeface="Baskerville" panose="02020502070401020303"/>
              </a:rPr>
              <a:t>Would government spending reinforce the expansion of high-risk zone? </a:t>
            </a:r>
          </a:p>
          <a:p>
            <a:endParaRPr lang="en-US" sz="1867" dirty="0">
              <a:solidFill>
                <a:schemeClr val="tx1"/>
              </a:solidFill>
              <a:latin typeface="Baskerville" panose="02020502070401020303"/>
            </a:endParaRPr>
          </a:p>
          <a:p>
            <a:r>
              <a:rPr lang="en-US" sz="1867" dirty="0">
                <a:solidFill>
                  <a:schemeClr val="tx1"/>
                </a:solidFill>
                <a:latin typeface="Baskerville" panose="02020502070401020303"/>
              </a:rPr>
              <a:t>Example: In Charleston, S.C.</a:t>
            </a:r>
          </a:p>
          <a:p>
            <a:pPr lvl="1">
              <a:spcBef>
                <a:spcPts val="533"/>
              </a:spcBef>
            </a:pPr>
            <a:r>
              <a:rPr lang="en-US" sz="1600" dirty="0">
                <a:solidFill>
                  <a:schemeClr val="tx1"/>
                </a:solidFill>
                <a:latin typeface="Baskerville" panose="02020502070401020303"/>
              </a:rPr>
              <a:t>The city is considering a $1.1 billion project, largely funded with federal money, to build an eight-mile-long sea wall to protect infrastructure. </a:t>
            </a:r>
          </a:p>
          <a:p>
            <a:pPr lvl="1">
              <a:spcBef>
                <a:spcPts val="533"/>
              </a:spcBef>
            </a:pPr>
            <a:r>
              <a:rPr lang="en-US" sz="1600" dirty="0">
                <a:solidFill>
                  <a:schemeClr val="tx1"/>
                </a:solidFill>
                <a:latin typeface="Baskerville" panose="02020502070401020303"/>
              </a:rPr>
              <a:t>It also has approved a development </a:t>
            </a:r>
            <a:r>
              <a:rPr lang="en-US" altLang="zh-CN" sz="1600" dirty="0">
                <a:solidFill>
                  <a:schemeClr val="tx1"/>
                </a:solidFill>
                <a:latin typeface="Baskerville" panose="02020502070401020303"/>
              </a:rPr>
              <a:t>project</a:t>
            </a:r>
            <a:r>
              <a:rPr lang="zh-CN" altLang="en-US" sz="1600" dirty="0">
                <a:solidFill>
                  <a:schemeClr val="tx1"/>
                </a:solidFill>
                <a:latin typeface="Baskerville" panose="02020502070401020303"/>
              </a:rPr>
              <a:t> </a:t>
            </a:r>
            <a:r>
              <a:rPr lang="en-US" sz="1600" dirty="0">
                <a:solidFill>
                  <a:schemeClr val="tx1"/>
                </a:solidFill>
                <a:latin typeface="Baskerville" panose="02020502070401020303"/>
              </a:rPr>
              <a:t>to place thousands of new structures in the flood plain.</a:t>
            </a:r>
            <a:endParaRPr lang="en-US" sz="1333" dirty="0">
              <a:solidFill>
                <a:schemeClr val="tx1"/>
              </a:solidFill>
              <a:latin typeface="Baskerville" panose="02020502070401020303"/>
            </a:endParaRPr>
          </a:p>
        </p:txBody>
      </p:sp>
      <p:pic>
        <p:nvPicPr>
          <p:cNvPr id="2" name="Picture 1">
            <a:extLst>
              <a:ext uri="{FF2B5EF4-FFF2-40B4-BE49-F238E27FC236}">
                <a16:creationId xmlns:a16="http://schemas.microsoft.com/office/drawing/2014/main" id="{EBCC26C8-E500-5B36-25D4-99F83CA23A29}"/>
              </a:ext>
            </a:extLst>
          </p:cNvPr>
          <p:cNvPicPr>
            <a:picLocks noChangeAspect="1"/>
          </p:cNvPicPr>
          <p:nvPr/>
        </p:nvPicPr>
        <p:blipFill>
          <a:blip r:embed="rId5"/>
          <a:stretch>
            <a:fillRect/>
          </a:stretch>
        </p:blipFill>
        <p:spPr>
          <a:xfrm>
            <a:off x="6654514" y="1167022"/>
            <a:ext cx="5202127" cy="2009623"/>
          </a:xfrm>
          <a:prstGeom prst="rect">
            <a:avLst/>
          </a:prstGeom>
        </p:spPr>
      </p:pic>
      <p:pic>
        <p:nvPicPr>
          <p:cNvPr id="3" name="Picture 2" descr="Homes in Buxton, N.C., threatened by beach erosion this year.">
            <a:extLst>
              <a:ext uri="{FF2B5EF4-FFF2-40B4-BE49-F238E27FC236}">
                <a16:creationId xmlns:a16="http://schemas.microsoft.com/office/drawing/2014/main" id="{3708F48C-EFAF-DD70-33FB-C896377A5C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1891" y="3176644"/>
            <a:ext cx="4615141" cy="307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875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03215"/>
            <a:ext cx="11521280"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Federal Infrastructure Investment:</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Inequality</a:t>
            </a:r>
            <a:endParaRPr sz="4267"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335360" y="1069263"/>
            <a:ext cx="11521280" cy="3842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867" dirty="0">
                <a:solidFill>
                  <a:srgbClr val="C00000"/>
                </a:solidFill>
                <a:latin typeface="Baskerville" panose="02020502070401020303"/>
              </a:rPr>
              <a:t>Billions for climate protection fuel new debate: Who deserves it most? </a:t>
            </a:r>
          </a:p>
        </p:txBody>
      </p:sp>
      <p:sp>
        <p:nvSpPr>
          <p:cNvPr id="7" name="Rectangle 6">
            <a:extLst>
              <a:ext uri="{FF2B5EF4-FFF2-40B4-BE49-F238E27FC236}">
                <a16:creationId xmlns:a16="http://schemas.microsoft.com/office/drawing/2014/main" id="{14D76C79-E732-4A20-BB32-EBB4210FB112}"/>
              </a:ext>
            </a:extLst>
          </p:cNvPr>
          <p:cNvSpPr/>
          <p:nvPr/>
        </p:nvSpPr>
        <p:spPr>
          <a:xfrm>
            <a:off x="3114262" y="6352173"/>
            <a:ext cx="10267526" cy="913007"/>
          </a:xfrm>
          <a:prstGeom prst="rect">
            <a:avLst/>
          </a:prstGeom>
        </p:spPr>
        <p:txBody>
          <a:bodyPr wrap="square">
            <a:spAutoFit/>
          </a:bodyPr>
          <a:lstStyle/>
          <a:p>
            <a:r>
              <a:rPr lang="en-US" sz="1200" dirty="0">
                <a:solidFill>
                  <a:schemeClr val="bg2"/>
                </a:solidFill>
                <a:latin typeface="Baskerville Old Face" panose="02020602080505020303" pitchFamily="18" charset="0"/>
              </a:rPr>
              <a:t>Source: </a:t>
            </a:r>
            <a:r>
              <a:rPr lang="en-US" sz="1200" dirty="0">
                <a:solidFill>
                  <a:schemeClr val="bg2"/>
                </a:solidFill>
                <a:latin typeface="Baskerville Old Face" panose="02020602080505020303" pitchFamily="18" charset="0"/>
                <a:hlinkClick r:id="rId3"/>
              </a:rPr>
              <a:t>https://</a:t>
            </a:r>
            <a:r>
              <a:rPr lang="en-US" sz="1200" dirty="0" smtClean="0">
                <a:solidFill>
                  <a:schemeClr val="bg2"/>
                </a:solidFill>
                <a:latin typeface="Baskerville Old Face" panose="02020602080505020303" pitchFamily="18" charset="0"/>
                <a:hlinkClick r:id="rId3"/>
              </a:rPr>
              <a:t>www.nytimes.com/2021/12/03/climate/climate-change-infrastructure-bill.html?searchResultPosition=35</a:t>
            </a:r>
            <a:r>
              <a:rPr lang="en-US" sz="1200" dirty="0" smtClean="0">
                <a:solidFill>
                  <a:schemeClr val="bg2"/>
                </a:solidFill>
                <a:latin typeface="Baskerville Old Face" panose="02020602080505020303" pitchFamily="18" charset="0"/>
              </a:rPr>
              <a:t> </a:t>
            </a:r>
            <a:r>
              <a:rPr lang="en-US" sz="1200" dirty="0">
                <a:latin typeface="Baskerville Old Face" panose="02020602080505020303" pitchFamily="18" charset="0"/>
              </a:rPr>
              <a:t>© New York Times. All rights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reserved</a:t>
            </a:r>
            <a:r>
              <a:rPr lang="en-US" sz="1200" dirty="0">
                <a:latin typeface="Baskerville Old Face" panose="02020602080505020303" pitchFamily="18" charset="0"/>
              </a:rPr>
              <a:t>. This content is excluded from our Creative Commons license. For more information, see </a:t>
            </a:r>
            <a:r>
              <a:rPr lang="en-US" sz="1200" dirty="0">
                <a:latin typeface="Baskerville Old Face" panose="02020602080505020303" pitchFamily="18" charset="0"/>
                <a:hlinkClick r:id="rId4"/>
              </a:rPr>
              <a:t>https://ocw.mit.edu/help/faq-fair-use/</a:t>
            </a:r>
            <a:r>
              <a:rPr lang="en-US" sz="1200" dirty="0">
                <a:latin typeface="Baskerville Old Face" panose="02020602080505020303" pitchFamily="18" charset="0"/>
              </a:rPr>
              <a:t>.</a:t>
            </a:r>
          </a:p>
          <a:p>
            <a:endParaRPr lang="en-US" sz="1600" dirty="0">
              <a:solidFill>
                <a:schemeClr val="bg2"/>
              </a:solidFill>
              <a:latin typeface="Baskerville" panose="02020502070401020303"/>
            </a:endParaRPr>
          </a:p>
          <a:p>
            <a:endParaRPr lang="en-US" sz="1333" dirty="0">
              <a:solidFill>
                <a:schemeClr val="bg2"/>
              </a:solidFill>
              <a:latin typeface="Baskerville" panose="02020502070401020303"/>
            </a:endParaRPr>
          </a:p>
        </p:txBody>
      </p:sp>
      <p:sp>
        <p:nvSpPr>
          <p:cNvPr id="6" name="Content Placeholder 2">
            <a:extLst>
              <a:ext uri="{FF2B5EF4-FFF2-40B4-BE49-F238E27FC236}">
                <a16:creationId xmlns:a16="http://schemas.microsoft.com/office/drawing/2014/main" id="{85DAA11F-A33F-451F-8158-DBBFC8E78B24}"/>
              </a:ext>
            </a:extLst>
          </p:cNvPr>
          <p:cNvSpPr txBox="1">
            <a:spLocks/>
          </p:cNvSpPr>
          <p:nvPr/>
        </p:nvSpPr>
        <p:spPr>
          <a:xfrm>
            <a:off x="335360" y="1523272"/>
            <a:ext cx="7274028" cy="4759132"/>
          </a:xfrm>
          <a:prstGeom prst="rect">
            <a:avLst/>
          </a:prstGeom>
          <a:noFill/>
          <a:ln>
            <a:noFill/>
          </a:ln>
        </p:spPr>
        <p:txBody>
          <a:bodyPr spcFirstLastPara="1" vert="horz" wrap="square" lIns="121920" tIns="60960" rIns="121920" bIns="6096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867" dirty="0">
                <a:solidFill>
                  <a:schemeClr val="tx1"/>
                </a:solidFill>
                <a:latin typeface="Baskerville" panose="02020502070401020303"/>
              </a:rPr>
              <a:t>Historically, it is wealthier, white communities — with both high property values and the resources to apply to competitive programs — that receive the bulk of federal grants. </a:t>
            </a:r>
          </a:p>
          <a:p>
            <a:r>
              <a:rPr lang="en-US" sz="1867" dirty="0">
                <a:solidFill>
                  <a:schemeClr val="tx1"/>
                </a:solidFill>
                <a:latin typeface="Baskerville" panose="02020502070401020303"/>
              </a:rPr>
              <a:t>The new climate provisions in the infrastructure bill inject billions of dollars into competitive grant programs. Cities/counties submit applications and federal agencies rank. </a:t>
            </a:r>
          </a:p>
          <a:p>
            <a:pPr lvl="1">
              <a:spcBef>
                <a:spcPts val="533"/>
              </a:spcBef>
            </a:pPr>
            <a:r>
              <a:rPr lang="en-US" sz="1600" dirty="0">
                <a:solidFill>
                  <a:schemeClr val="tx1"/>
                </a:solidFill>
                <a:latin typeface="Baskerville" panose="02020502070401020303"/>
              </a:rPr>
              <a:t>The </a:t>
            </a:r>
            <a:r>
              <a:rPr lang="en-US" sz="1600" b="1" dirty="0">
                <a:solidFill>
                  <a:schemeClr val="tx1"/>
                </a:solidFill>
                <a:latin typeface="Baskerville" panose="02020502070401020303"/>
              </a:rPr>
              <a:t>ability of local officials </a:t>
            </a:r>
            <a:r>
              <a:rPr lang="en-US" sz="1600" dirty="0">
                <a:solidFill>
                  <a:schemeClr val="tx1"/>
                </a:solidFill>
                <a:latin typeface="Baskerville" panose="02020502070401020303"/>
              </a:rPr>
              <a:t>to use sophisticated tools and resources to write successful applications differs. </a:t>
            </a:r>
          </a:p>
          <a:p>
            <a:pPr lvl="1">
              <a:spcBef>
                <a:spcPts val="533"/>
              </a:spcBef>
            </a:pPr>
            <a:r>
              <a:rPr lang="en-US" sz="1600" dirty="0">
                <a:solidFill>
                  <a:schemeClr val="tx1"/>
                </a:solidFill>
                <a:latin typeface="Baskerville" panose="02020502070401020303"/>
              </a:rPr>
              <a:t>Communities are required to </a:t>
            </a:r>
            <a:r>
              <a:rPr lang="en-US" sz="1600" b="1" dirty="0">
                <a:solidFill>
                  <a:schemeClr val="tx1"/>
                </a:solidFill>
                <a:latin typeface="Baskerville" panose="02020502070401020303"/>
              </a:rPr>
              <a:t>pay a share of the project </a:t>
            </a:r>
            <a:r>
              <a:rPr lang="en-US" sz="1600" dirty="0">
                <a:solidFill>
                  <a:schemeClr val="tx1"/>
                </a:solidFill>
                <a:latin typeface="Baskerville" panose="02020502070401020303"/>
              </a:rPr>
              <a:t>— often 25 percent, which is unaffordable for struggling towns/counties.</a:t>
            </a:r>
          </a:p>
          <a:p>
            <a:pPr lvl="1">
              <a:spcBef>
                <a:spcPts val="533"/>
              </a:spcBef>
            </a:pPr>
            <a:r>
              <a:rPr lang="en-US" sz="1600" dirty="0">
                <a:solidFill>
                  <a:schemeClr val="tx1"/>
                </a:solidFill>
                <a:latin typeface="Baskerville" panose="02020502070401020303"/>
              </a:rPr>
              <a:t>Cost-effective: Governments need to demonstrating the </a:t>
            </a:r>
            <a:r>
              <a:rPr lang="en-US" sz="1600" b="1" dirty="0">
                <a:solidFill>
                  <a:schemeClr val="tx1"/>
                </a:solidFill>
                <a:latin typeface="Baskerville" panose="02020502070401020303"/>
              </a:rPr>
              <a:t>value of the property </a:t>
            </a:r>
            <a:r>
              <a:rPr lang="en-US" sz="1600" dirty="0">
                <a:solidFill>
                  <a:schemeClr val="tx1"/>
                </a:solidFill>
                <a:latin typeface="Baskerville" panose="02020502070401020303"/>
              </a:rPr>
              <a:t>that would be protected is greater than the cost of the project, giving disadvantage to low-income neighborhoods. </a:t>
            </a:r>
          </a:p>
        </p:txBody>
      </p:sp>
      <p:pic>
        <p:nvPicPr>
          <p:cNvPr id="3074" name="Picture 2" descr="Homes in Buxton, N.C., threatened by beach erosion this year.">
            <a:extLst>
              <a:ext uri="{FF2B5EF4-FFF2-40B4-BE49-F238E27FC236}">
                <a16:creationId xmlns:a16="http://schemas.microsoft.com/office/drawing/2014/main" id="{B3AD7E7E-2916-417A-900E-27096A4B1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958" y="1069263"/>
            <a:ext cx="3747468" cy="24983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esident Joe Biden signed the $1 trillion infrastructure bill into law at the White House last month.">
            <a:extLst>
              <a:ext uri="{FF2B5EF4-FFF2-40B4-BE49-F238E27FC236}">
                <a16:creationId xmlns:a16="http://schemas.microsoft.com/office/drawing/2014/main" id="{96B72A0C-8273-4804-BA64-00A55CCBE1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5958" y="3784092"/>
            <a:ext cx="3747468" cy="249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241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8" name="Picture 7">
            <a:extLst>
              <a:ext uri="{FF2B5EF4-FFF2-40B4-BE49-F238E27FC236}">
                <a16:creationId xmlns:a16="http://schemas.microsoft.com/office/drawing/2014/main" id="{F809D5BC-5708-6E9E-3155-11C14680A5FB}"/>
              </a:ext>
            </a:extLst>
          </p:cNvPr>
          <p:cNvPicPr>
            <a:picLocks noChangeAspect="1"/>
          </p:cNvPicPr>
          <p:nvPr/>
        </p:nvPicPr>
        <p:blipFill>
          <a:blip r:embed="rId3"/>
          <a:stretch>
            <a:fillRect/>
          </a:stretch>
        </p:blipFill>
        <p:spPr>
          <a:xfrm>
            <a:off x="6096000" y="1140122"/>
            <a:ext cx="5593643" cy="2848677"/>
          </a:xfrm>
          <a:prstGeom prst="rect">
            <a:avLst/>
          </a:prstGeom>
        </p:spPr>
      </p:pic>
      <p:pic>
        <p:nvPicPr>
          <p:cNvPr id="7170" name="Picture 2" descr="An empty lot near Oakwood Beach on Staten Island, where flooded homes have been bought and demolished by the government.">
            <a:extLst>
              <a:ext uri="{FF2B5EF4-FFF2-40B4-BE49-F238E27FC236}">
                <a16:creationId xmlns:a16="http://schemas.microsoft.com/office/drawing/2014/main" id="{F63D034F-3D76-FB47-6643-2A1F50C08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567" y="3988801"/>
            <a:ext cx="3394633" cy="231989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08;p27">
            <a:extLst>
              <a:ext uri="{FF2B5EF4-FFF2-40B4-BE49-F238E27FC236}">
                <a16:creationId xmlns:a16="http://schemas.microsoft.com/office/drawing/2014/main" id="{9E252F69-32CC-B60F-6678-6A916EA3EE16}"/>
              </a:ext>
            </a:extLst>
          </p:cNvPr>
          <p:cNvSpPr txBox="1">
            <a:spLocks/>
          </p:cNvSpPr>
          <p:nvPr/>
        </p:nvSpPr>
        <p:spPr>
          <a:xfrm>
            <a:off x="409795" y="203215"/>
            <a:ext cx="11521280" cy="763588"/>
          </a:xfrm>
          <a:prstGeom prst="rect">
            <a:avLst/>
          </a:prstGeom>
          <a:noFill/>
          <a:ln>
            <a:noFill/>
          </a:ln>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4267">
                <a:solidFill>
                  <a:srgbClr val="1B4453"/>
                </a:solidFill>
                <a:latin typeface="Baskerville" panose="02020502070401020303"/>
              </a:rPr>
              <a:t>Is Managed Retreat an Option?</a:t>
            </a:r>
            <a:endParaRPr lang="en-US" sz="4267" dirty="0">
              <a:solidFill>
                <a:srgbClr val="1B4453"/>
              </a:solidFill>
              <a:latin typeface="Baskerville" panose="02020502070401020303"/>
            </a:endParaRPr>
          </a:p>
        </p:txBody>
      </p:sp>
      <p:pic>
        <p:nvPicPr>
          <p:cNvPr id="3" name="Picture 2">
            <a:extLst>
              <a:ext uri="{FF2B5EF4-FFF2-40B4-BE49-F238E27FC236}">
                <a16:creationId xmlns:a16="http://schemas.microsoft.com/office/drawing/2014/main" id="{542E0F5B-8CA3-5124-277D-CF97950E009E}"/>
              </a:ext>
            </a:extLst>
          </p:cNvPr>
          <p:cNvPicPr>
            <a:picLocks noChangeAspect="1"/>
          </p:cNvPicPr>
          <p:nvPr/>
        </p:nvPicPr>
        <p:blipFill>
          <a:blip r:embed="rId5"/>
          <a:stretch>
            <a:fillRect/>
          </a:stretch>
        </p:blipFill>
        <p:spPr>
          <a:xfrm>
            <a:off x="409795" y="1320091"/>
            <a:ext cx="5202127" cy="4944533"/>
          </a:xfrm>
          <a:prstGeom prst="rect">
            <a:avLst/>
          </a:prstGeom>
        </p:spPr>
      </p:pic>
      <p:sp>
        <p:nvSpPr>
          <p:cNvPr id="4" name="TextBox 3"/>
          <p:cNvSpPr txBox="1"/>
          <p:nvPr/>
        </p:nvSpPr>
        <p:spPr>
          <a:xfrm>
            <a:off x="3273288" y="6308693"/>
            <a:ext cx="9183756" cy="830997"/>
          </a:xfrm>
          <a:prstGeom prst="rect">
            <a:avLst/>
          </a:prstGeom>
          <a:noFill/>
        </p:spPr>
        <p:txBody>
          <a:bodyPr wrap="square" rtlCol="0">
            <a:spAutoFit/>
          </a:bodyPr>
          <a:lstStyle/>
          <a:p>
            <a:r>
              <a:rPr lang="en-US" sz="1400" dirty="0">
                <a:latin typeface="Baskerville Old Face" panose="02020602080505020303" pitchFamily="18" charset="0"/>
              </a:rPr>
              <a:t>© New York Times. All rights reserved. This content is excluded from our Creative </a:t>
            </a:r>
            <a:endParaRPr lang="en-US" sz="1400" dirty="0" smtClean="0">
              <a:latin typeface="Baskerville Old Face" panose="02020602080505020303" pitchFamily="18" charset="0"/>
            </a:endParaRPr>
          </a:p>
          <a:p>
            <a:r>
              <a:rPr lang="en-US" sz="1400" dirty="0" smtClean="0">
                <a:latin typeface="Baskerville Old Face" panose="02020602080505020303" pitchFamily="18" charset="0"/>
              </a:rPr>
              <a:t>Commons </a:t>
            </a:r>
            <a:r>
              <a:rPr lang="en-US" sz="1400" dirty="0">
                <a:latin typeface="Baskerville Old Face" panose="02020602080505020303" pitchFamily="18" charset="0"/>
              </a:rPr>
              <a:t>license. For more information, see </a:t>
            </a:r>
            <a:r>
              <a:rPr lang="en-US" sz="1400" dirty="0">
                <a:latin typeface="Baskerville Old Face" panose="02020602080505020303" pitchFamily="18" charset="0"/>
                <a:hlinkClick r:id="rId6"/>
              </a:rPr>
              <a:t>https://ocw.mit.edu/help/faq-fair-use/</a:t>
            </a:r>
            <a:r>
              <a:rPr lang="en-US" sz="1400" dirty="0">
                <a:latin typeface="Baskerville Old Face" panose="02020602080505020303" pitchFamily="18" charset="0"/>
              </a:rPr>
              <a:t>.</a:t>
            </a:r>
          </a:p>
          <a:p>
            <a:endParaRPr lang="en-US" sz="2000" dirty="0">
              <a:solidFill>
                <a:schemeClr val="bg2"/>
              </a:solidFill>
              <a:latin typeface="Baskerville" panose="02020502070401020303"/>
            </a:endParaRPr>
          </a:p>
        </p:txBody>
      </p:sp>
    </p:spTree>
    <p:extLst>
      <p:ext uri="{BB962C8B-B14F-4D97-AF65-F5344CB8AC3E}">
        <p14:creationId xmlns:p14="http://schemas.microsoft.com/office/powerpoint/2010/main" val="278075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03215"/>
            <a:ext cx="11521280"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Is</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Managed Retreat</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an</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Option?</a:t>
            </a:r>
            <a:endParaRPr sz="4267" dirty="0">
              <a:solidFill>
                <a:srgbClr val="1B4453"/>
              </a:solidFill>
              <a:latin typeface="Baskerville" panose="02020502070401020303"/>
            </a:endParaRPr>
          </a:p>
        </p:txBody>
      </p:sp>
      <p:sp>
        <p:nvSpPr>
          <p:cNvPr id="7" name="Rectangle 6">
            <a:extLst>
              <a:ext uri="{FF2B5EF4-FFF2-40B4-BE49-F238E27FC236}">
                <a16:creationId xmlns:a16="http://schemas.microsoft.com/office/drawing/2014/main" id="{14D76C79-E732-4A20-BB32-EBB4210FB112}"/>
              </a:ext>
            </a:extLst>
          </p:cNvPr>
          <p:cNvSpPr/>
          <p:nvPr/>
        </p:nvSpPr>
        <p:spPr>
          <a:xfrm>
            <a:off x="3376288" y="6386841"/>
            <a:ext cx="8510912" cy="461665"/>
          </a:xfrm>
          <a:prstGeom prst="rect">
            <a:avLst/>
          </a:prstGeom>
        </p:spPr>
        <p:txBody>
          <a:bodyPr wrap="square">
            <a:spAutoFit/>
          </a:bodyPr>
          <a:lstStyle/>
          <a:p>
            <a:r>
              <a:rPr lang="en-US" sz="1200" dirty="0">
                <a:solidFill>
                  <a:schemeClr val="bg2"/>
                </a:solidFill>
                <a:latin typeface="Baskerville Old Face" panose="02020602080505020303" pitchFamily="18" charset="0"/>
              </a:rPr>
              <a:t>Source: </a:t>
            </a:r>
            <a:r>
              <a:rPr lang="en-US" sz="1200" dirty="0">
                <a:solidFill>
                  <a:schemeClr val="bg2"/>
                </a:solidFill>
                <a:latin typeface="Baskerville Old Face" panose="02020602080505020303" pitchFamily="18" charset="0"/>
                <a:hlinkClick r:id="rId3"/>
              </a:rPr>
              <a:t>https://</a:t>
            </a:r>
            <a:r>
              <a:rPr lang="en-US" sz="1200" dirty="0" smtClean="0">
                <a:solidFill>
                  <a:schemeClr val="bg2"/>
                </a:solidFill>
                <a:latin typeface="Baskerville Old Face" panose="02020602080505020303" pitchFamily="18" charset="0"/>
                <a:hlinkClick r:id="rId3"/>
              </a:rPr>
              <a:t>www.nytimes.com/2020/08/26/climate/flooding-relocation-managed-retreat.html </a:t>
            </a:r>
            <a:r>
              <a:rPr lang="en-US" sz="1200" dirty="0">
                <a:latin typeface="Baskerville Old Face" panose="02020602080505020303" pitchFamily="18" charset="0"/>
              </a:rPr>
              <a:t>© New York Times. All rights reserved. This content is excluded from our Creative </a:t>
            </a:r>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
        <p:nvSpPr>
          <p:cNvPr id="6" name="Content Placeholder 2">
            <a:extLst>
              <a:ext uri="{FF2B5EF4-FFF2-40B4-BE49-F238E27FC236}">
                <a16:creationId xmlns:a16="http://schemas.microsoft.com/office/drawing/2014/main" id="{13F08257-9CBD-4E5D-B6BC-E3B410E916B7}"/>
              </a:ext>
            </a:extLst>
          </p:cNvPr>
          <p:cNvSpPr txBox="1">
            <a:spLocks/>
          </p:cNvSpPr>
          <p:nvPr/>
        </p:nvSpPr>
        <p:spPr>
          <a:xfrm>
            <a:off x="155593" y="1388479"/>
            <a:ext cx="6708503" cy="4907027"/>
          </a:xfrm>
          <a:prstGeom prst="rect">
            <a:avLst/>
          </a:prstGeom>
          <a:noFill/>
          <a:ln>
            <a:noFill/>
          </a:ln>
        </p:spPr>
        <p:txBody>
          <a:bodyPr spcFirstLastPara="1" vert="horz" wrap="square" lIns="121920" tIns="60960" rIns="121920" bIns="6096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867" dirty="0">
                <a:solidFill>
                  <a:schemeClr val="tx1"/>
                </a:solidFill>
                <a:latin typeface="Baskerville" panose="02020502070401020303"/>
              </a:rPr>
              <a:t>What is different for managed retreat? </a:t>
            </a:r>
            <a:br>
              <a:rPr lang="en-US" sz="1867" dirty="0">
                <a:solidFill>
                  <a:schemeClr val="tx1"/>
                </a:solidFill>
                <a:latin typeface="Baskerville" panose="02020502070401020303"/>
              </a:rPr>
            </a:br>
            <a:r>
              <a:rPr lang="en-US" sz="1867" dirty="0">
                <a:solidFill>
                  <a:schemeClr val="tx1"/>
                </a:solidFill>
                <a:latin typeface="Baskerville" panose="02020502070401020303"/>
              </a:rPr>
              <a:t>(1) </a:t>
            </a:r>
            <a:r>
              <a:rPr lang="en-US" sz="1600" dirty="0">
                <a:solidFill>
                  <a:schemeClr val="tx1"/>
                </a:solidFill>
                <a:latin typeface="Baskerville" panose="02020502070401020303"/>
              </a:rPr>
              <a:t>Buyouts on a much </a:t>
            </a:r>
            <a:r>
              <a:rPr lang="en-US" sz="1600" b="1" dirty="0">
                <a:solidFill>
                  <a:schemeClr val="tx1"/>
                </a:solidFill>
                <a:latin typeface="Baskerville" panose="02020502070401020303"/>
              </a:rPr>
              <a:t>larger scale</a:t>
            </a:r>
            <a:r>
              <a:rPr lang="en-US" sz="1600" dirty="0">
                <a:solidFill>
                  <a:schemeClr val="tx1"/>
                </a:solidFill>
                <a:latin typeface="Baskerville" panose="02020502070401020303"/>
              </a:rPr>
              <a:t/>
            </a:r>
            <a:br>
              <a:rPr lang="en-US" sz="1600" dirty="0">
                <a:solidFill>
                  <a:schemeClr val="tx1"/>
                </a:solidFill>
                <a:latin typeface="Baskerville" panose="02020502070401020303"/>
              </a:rPr>
            </a:br>
            <a:r>
              <a:rPr lang="en-US" altLang="zh-CN" sz="1600" dirty="0">
                <a:solidFill>
                  <a:schemeClr val="tx1"/>
                </a:solidFill>
                <a:latin typeface="Baskerville" panose="02020502070401020303"/>
              </a:rPr>
              <a:t>(greater numbers of people/whole neighborhoods)</a:t>
            </a:r>
            <a:br>
              <a:rPr lang="en-US" altLang="zh-CN" sz="1600" dirty="0">
                <a:solidFill>
                  <a:schemeClr val="tx1"/>
                </a:solidFill>
                <a:latin typeface="Baskerville" panose="02020502070401020303"/>
              </a:rPr>
            </a:br>
            <a:r>
              <a:rPr lang="en-US" altLang="zh-CN" sz="1600" dirty="0">
                <a:solidFill>
                  <a:schemeClr val="tx1"/>
                </a:solidFill>
                <a:latin typeface="Baskerville" panose="02020502070401020303"/>
              </a:rPr>
              <a:t>(2) </a:t>
            </a:r>
            <a:r>
              <a:rPr lang="en-US" sz="1600" dirty="0">
                <a:solidFill>
                  <a:schemeClr val="tx1"/>
                </a:solidFill>
                <a:latin typeface="Baskerville" panose="02020502070401020303"/>
              </a:rPr>
              <a:t>Ideally doing it </a:t>
            </a:r>
            <a:r>
              <a:rPr lang="en-US" sz="1600" b="1" dirty="0">
                <a:solidFill>
                  <a:schemeClr val="tx1"/>
                </a:solidFill>
                <a:latin typeface="Baskerville" panose="02020502070401020303"/>
              </a:rPr>
              <a:t>before disaster strikes</a:t>
            </a:r>
            <a:r>
              <a:rPr lang="en-US" sz="1600" dirty="0">
                <a:solidFill>
                  <a:schemeClr val="tx1"/>
                </a:solidFill>
                <a:latin typeface="Baskerville" panose="02020502070401020303"/>
              </a:rPr>
              <a:t>. </a:t>
            </a:r>
            <a:br>
              <a:rPr lang="en-US" sz="1600" dirty="0">
                <a:solidFill>
                  <a:schemeClr val="tx1"/>
                </a:solidFill>
                <a:latin typeface="Baskerville" panose="02020502070401020303"/>
              </a:rPr>
            </a:br>
            <a:endParaRPr lang="en-US" sz="1867" dirty="0">
              <a:solidFill>
                <a:schemeClr val="tx1"/>
              </a:solidFill>
              <a:latin typeface="Baskerville" panose="02020502070401020303"/>
            </a:endParaRPr>
          </a:p>
          <a:p>
            <a:r>
              <a:rPr lang="en-US" sz="1867" dirty="0">
                <a:solidFill>
                  <a:schemeClr val="tx1"/>
                </a:solidFill>
                <a:latin typeface="Baskerville" panose="02020502070401020303"/>
              </a:rPr>
              <a:t>The Obama administration began experimenting with relocation after Hurricane Sandy in 2012. The program ended by President Trump. </a:t>
            </a:r>
          </a:p>
          <a:p>
            <a:r>
              <a:rPr lang="en-US" sz="1867" dirty="0">
                <a:solidFill>
                  <a:schemeClr val="tx1"/>
                </a:solidFill>
                <a:latin typeface="Baskerville" panose="02020502070401020303"/>
              </a:rPr>
              <a:t>The Federal Emergency Management Agency detailed a new program, worth an initial </a:t>
            </a:r>
            <a:r>
              <a:rPr lang="en-US" sz="1867" dirty="0">
                <a:solidFill>
                  <a:schemeClr val="tx1"/>
                </a:solidFill>
                <a:latin typeface="Baskerville" panose="02020502070401020303"/>
                <a:hlinkClick r:id="rId5"/>
              </a:rPr>
              <a:t>$500 million</a:t>
            </a:r>
            <a:r>
              <a:rPr lang="en-US" sz="1867" dirty="0">
                <a:solidFill>
                  <a:schemeClr val="tx1"/>
                </a:solidFill>
                <a:latin typeface="Baskerville" panose="02020502070401020303"/>
              </a:rPr>
              <a:t>, with billions more to come, for large-scale relocation nationwide; A </a:t>
            </a:r>
            <a:r>
              <a:rPr lang="en-US" altLang="zh-CN" sz="1867" dirty="0">
                <a:solidFill>
                  <a:schemeClr val="tx1"/>
                </a:solidFill>
                <a:latin typeface="Baskerville" panose="02020502070401020303"/>
              </a:rPr>
              <a:t>similar $16 billion program is started by </a:t>
            </a:r>
            <a:r>
              <a:rPr lang="en-US" sz="1867" dirty="0">
                <a:solidFill>
                  <a:schemeClr val="tx1"/>
                </a:solidFill>
                <a:latin typeface="Baskerville" panose="02020502070401020303"/>
              </a:rPr>
              <a:t>The Department of Housing and Urban Development. </a:t>
            </a:r>
          </a:p>
          <a:p>
            <a:r>
              <a:rPr lang="en-US" sz="1867" dirty="0">
                <a:solidFill>
                  <a:schemeClr val="tx1"/>
                </a:solidFill>
                <a:latin typeface="Baskerville" panose="02020502070401020303"/>
              </a:rPr>
              <a:t>New Jersey has bought and torn down some 700 flood-prone homes around the state and made offers on hundreds more</a:t>
            </a:r>
          </a:p>
        </p:txBody>
      </p:sp>
      <p:sp>
        <p:nvSpPr>
          <p:cNvPr id="2" name="TextBox 1">
            <a:extLst>
              <a:ext uri="{FF2B5EF4-FFF2-40B4-BE49-F238E27FC236}">
                <a16:creationId xmlns:a16="http://schemas.microsoft.com/office/drawing/2014/main" id="{B3FBA242-490F-459F-8D6B-838F1717D763}"/>
              </a:ext>
            </a:extLst>
          </p:cNvPr>
          <p:cNvSpPr txBox="1"/>
          <p:nvPr/>
        </p:nvSpPr>
        <p:spPr>
          <a:xfrm>
            <a:off x="7043863" y="1207150"/>
            <a:ext cx="4843337" cy="830997"/>
          </a:xfrm>
          <a:prstGeom prst="rect">
            <a:avLst/>
          </a:prstGeom>
          <a:noFill/>
        </p:spPr>
        <p:txBody>
          <a:bodyPr wrap="square" rtlCol="0">
            <a:spAutoFit/>
          </a:bodyPr>
          <a:lstStyle/>
          <a:p>
            <a:r>
              <a:rPr lang="en-US" altLang="zh-CN" sz="2400" dirty="0">
                <a:latin typeface="Baskerville" panose="02020502070401020303"/>
              </a:rPr>
              <a:t>Discussion:</a:t>
            </a:r>
            <a:r>
              <a:rPr lang="zh-CN" altLang="en-US" sz="2400" dirty="0">
                <a:latin typeface="Baskerville" panose="02020502070401020303"/>
              </a:rPr>
              <a:t> </a:t>
            </a:r>
            <a:r>
              <a:rPr lang="en-US" altLang="zh-CN" sz="2400" i="1" dirty="0">
                <a:latin typeface="Baskerville" panose="02020502070401020303"/>
              </a:rPr>
              <a:t>What</a:t>
            </a:r>
            <a:r>
              <a:rPr lang="zh-CN" altLang="en-US" sz="2400" i="1" dirty="0">
                <a:latin typeface="Baskerville" panose="02020502070401020303"/>
              </a:rPr>
              <a:t> </a:t>
            </a:r>
            <a:r>
              <a:rPr lang="en-US" altLang="zh-CN" sz="2400" i="1" dirty="0">
                <a:latin typeface="Baskerville" panose="02020502070401020303"/>
              </a:rPr>
              <a:t>would</a:t>
            </a:r>
            <a:r>
              <a:rPr lang="zh-CN" altLang="en-US" sz="2400" i="1" dirty="0">
                <a:latin typeface="Baskerville" panose="02020502070401020303"/>
              </a:rPr>
              <a:t> </a:t>
            </a:r>
            <a:r>
              <a:rPr lang="en-US" altLang="zh-CN" sz="2400" i="1" dirty="0">
                <a:latin typeface="Baskerville" panose="02020502070401020303"/>
              </a:rPr>
              <a:t>be</a:t>
            </a:r>
            <a:r>
              <a:rPr lang="zh-CN" altLang="en-US" sz="2400" i="1" dirty="0">
                <a:latin typeface="Baskerville" panose="02020502070401020303"/>
              </a:rPr>
              <a:t> </a:t>
            </a:r>
            <a:r>
              <a:rPr lang="en-US" altLang="zh-CN" sz="2400" i="1" dirty="0">
                <a:latin typeface="Baskerville" panose="02020502070401020303"/>
              </a:rPr>
              <a:t>the</a:t>
            </a:r>
            <a:r>
              <a:rPr lang="zh-CN" altLang="en-US" sz="2400" i="1" dirty="0">
                <a:latin typeface="Baskerville" panose="02020502070401020303"/>
              </a:rPr>
              <a:t> </a:t>
            </a:r>
            <a:r>
              <a:rPr lang="en-US" altLang="zh-CN" sz="2400" i="1" dirty="0">
                <a:latin typeface="Baskerville" panose="02020502070401020303"/>
              </a:rPr>
              <a:t>pros and cons</a:t>
            </a:r>
            <a:r>
              <a:rPr lang="zh-CN" altLang="en-US" sz="2400" i="1" dirty="0">
                <a:latin typeface="Baskerville" panose="02020502070401020303"/>
              </a:rPr>
              <a:t> </a:t>
            </a:r>
            <a:r>
              <a:rPr lang="en-US" altLang="zh-CN" sz="2400" i="1" dirty="0">
                <a:latin typeface="Baskerville" panose="02020502070401020303"/>
              </a:rPr>
              <a:t>of</a:t>
            </a:r>
            <a:r>
              <a:rPr lang="zh-CN" altLang="en-US" sz="2400" i="1" dirty="0">
                <a:latin typeface="Baskerville" panose="02020502070401020303"/>
              </a:rPr>
              <a:t> </a:t>
            </a:r>
            <a:r>
              <a:rPr lang="en-US" altLang="zh-CN" sz="2400" i="1" dirty="0">
                <a:latin typeface="Baskerville" panose="02020502070401020303"/>
              </a:rPr>
              <a:t>managed retreat? </a:t>
            </a:r>
            <a:endParaRPr lang="zh-CN" altLang="en-US" sz="2400" i="1" dirty="0">
              <a:latin typeface="Baskerville" panose="02020502070401020303"/>
            </a:endParaRPr>
          </a:p>
        </p:txBody>
      </p:sp>
      <p:pic>
        <p:nvPicPr>
          <p:cNvPr id="3" name="Picture 2">
            <a:extLst>
              <a:ext uri="{FF2B5EF4-FFF2-40B4-BE49-F238E27FC236}">
                <a16:creationId xmlns:a16="http://schemas.microsoft.com/office/drawing/2014/main" id="{B7EBC455-15B0-4C47-919C-E749B21A5748}"/>
              </a:ext>
            </a:extLst>
          </p:cNvPr>
          <p:cNvPicPr>
            <a:picLocks noChangeAspect="1"/>
          </p:cNvPicPr>
          <p:nvPr/>
        </p:nvPicPr>
        <p:blipFill>
          <a:blip r:embed="rId6"/>
          <a:stretch>
            <a:fillRect/>
          </a:stretch>
        </p:blipFill>
        <p:spPr>
          <a:xfrm>
            <a:off x="7462057" y="2129482"/>
            <a:ext cx="3183945" cy="2117449"/>
          </a:xfrm>
          <a:prstGeom prst="rect">
            <a:avLst/>
          </a:prstGeom>
        </p:spPr>
      </p:pic>
      <p:pic>
        <p:nvPicPr>
          <p:cNvPr id="4" name="Picture 3">
            <a:extLst>
              <a:ext uri="{FF2B5EF4-FFF2-40B4-BE49-F238E27FC236}">
                <a16:creationId xmlns:a16="http://schemas.microsoft.com/office/drawing/2014/main" id="{4B595C14-6D00-48C0-B6F2-BC7AEE299F42}"/>
              </a:ext>
            </a:extLst>
          </p:cNvPr>
          <p:cNvPicPr>
            <a:picLocks noChangeAspect="1"/>
          </p:cNvPicPr>
          <p:nvPr/>
        </p:nvPicPr>
        <p:blipFill>
          <a:blip r:embed="rId7"/>
          <a:stretch>
            <a:fillRect/>
          </a:stretch>
        </p:blipFill>
        <p:spPr>
          <a:xfrm>
            <a:off x="7462058" y="4184928"/>
            <a:ext cx="3183945" cy="2117449"/>
          </a:xfrm>
          <a:prstGeom prst="rect">
            <a:avLst/>
          </a:prstGeom>
        </p:spPr>
      </p:pic>
    </p:spTree>
    <p:extLst>
      <p:ext uri="{BB962C8B-B14F-4D97-AF65-F5344CB8AC3E}">
        <p14:creationId xmlns:p14="http://schemas.microsoft.com/office/powerpoint/2010/main" val="2125723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32BED-9EFD-4260-B136-DD98F3EDED61}"/>
              </a:ext>
            </a:extLst>
          </p:cNvPr>
          <p:cNvSpPr txBox="1"/>
          <p:nvPr/>
        </p:nvSpPr>
        <p:spPr>
          <a:xfrm>
            <a:off x="449106" y="178981"/>
            <a:ext cx="7281160" cy="748988"/>
          </a:xfrm>
          <a:prstGeom prst="rect">
            <a:avLst/>
          </a:prstGeom>
          <a:noFill/>
        </p:spPr>
        <p:txBody>
          <a:bodyPr wrap="none" rtlCol="0">
            <a:spAutoFit/>
          </a:bodyPr>
          <a:lstStyle/>
          <a:p>
            <a:r>
              <a:rPr lang="en-US" altLang="zh-CN" sz="4267" dirty="0">
                <a:solidFill>
                  <a:srgbClr val="1B4453"/>
                </a:solidFill>
                <a:latin typeface="Eurostile" panose="020B0504020202050204" pitchFamily="34" charset="77"/>
              </a:rPr>
              <a:t>Positive Externality:</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a:t>
            </a:r>
            <a:r>
              <a:rPr lang="en-US" altLang="zh-CN" sz="4267" dirty="0" smtClean="0">
                <a:solidFill>
                  <a:srgbClr val="1B4453"/>
                </a:solidFill>
                <a:latin typeface="Eurostile" panose="020B0504020202050204" pitchFamily="34" charset="77"/>
              </a:rPr>
              <a:t>Carrots”</a:t>
            </a:r>
            <a:endParaRPr lang="zh-CN" altLang="en-US" sz="4267" dirty="0">
              <a:solidFill>
                <a:srgbClr val="1B4453"/>
              </a:solidFill>
              <a:latin typeface="Eurostile" panose="020B0504020202050204" pitchFamily="34" charset="77"/>
            </a:endParaRPr>
          </a:p>
        </p:txBody>
      </p:sp>
      <p:cxnSp>
        <p:nvCxnSpPr>
          <p:cNvPr id="7" name="Google Shape;222;p29">
            <a:extLst>
              <a:ext uri="{FF2B5EF4-FFF2-40B4-BE49-F238E27FC236}">
                <a16:creationId xmlns:a16="http://schemas.microsoft.com/office/drawing/2014/main" id="{943A1F6E-7435-408C-AEC3-5714BB860C67}"/>
              </a:ext>
            </a:extLst>
          </p:cNvPr>
          <p:cNvCxnSpPr>
            <a:cxnSpLocks/>
            <a:stCxn id="14" idx="4"/>
          </p:cNvCxnSpPr>
          <p:nvPr/>
        </p:nvCxnSpPr>
        <p:spPr>
          <a:xfrm>
            <a:off x="7730281" y="3847508"/>
            <a:ext cx="12563" cy="1794691"/>
          </a:xfrm>
          <a:prstGeom prst="straightConnector1">
            <a:avLst/>
          </a:prstGeom>
          <a:noFill/>
          <a:ln w="19050" cap="flat" cmpd="sng">
            <a:solidFill>
              <a:schemeClr val="dk2"/>
            </a:solidFill>
            <a:prstDash val="dash"/>
            <a:round/>
            <a:headEnd type="none" w="med" len="med"/>
            <a:tailEnd type="none" w="med" len="med"/>
          </a:ln>
        </p:spPr>
      </p:cxnSp>
      <p:cxnSp>
        <p:nvCxnSpPr>
          <p:cNvPr id="8" name="Google Shape;225;p29">
            <a:extLst>
              <a:ext uri="{FF2B5EF4-FFF2-40B4-BE49-F238E27FC236}">
                <a16:creationId xmlns:a16="http://schemas.microsoft.com/office/drawing/2014/main" id="{54001352-0666-4373-8471-C4014BB202DB}"/>
              </a:ext>
            </a:extLst>
          </p:cNvPr>
          <p:cNvCxnSpPr/>
          <p:nvPr/>
        </p:nvCxnSpPr>
        <p:spPr>
          <a:xfrm rot="10800000" flipH="1">
            <a:off x="6817227" y="1844419"/>
            <a:ext cx="3734400" cy="2577200"/>
          </a:xfrm>
          <a:prstGeom prst="straightConnector1">
            <a:avLst/>
          </a:prstGeom>
          <a:noFill/>
          <a:ln w="28575" cap="flat" cmpd="sng">
            <a:solidFill>
              <a:srgbClr val="1155CC"/>
            </a:solidFill>
            <a:prstDash val="solid"/>
            <a:round/>
            <a:headEnd type="none" w="med" len="med"/>
            <a:tailEnd type="none" w="med" len="med"/>
          </a:ln>
        </p:spPr>
      </p:cxnSp>
      <p:cxnSp>
        <p:nvCxnSpPr>
          <p:cNvPr id="9" name="Google Shape;226;p29">
            <a:extLst>
              <a:ext uri="{FF2B5EF4-FFF2-40B4-BE49-F238E27FC236}">
                <a16:creationId xmlns:a16="http://schemas.microsoft.com/office/drawing/2014/main" id="{EE50C4A7-F511-46F5-8531-3C8060A36258}"/>
              </a:ext>
            </a:extLst>
          </p:cNvPr>
          <p:cNvCxnSpPr/>
          <p:nvPr/>
        </p:nvCxnSpPr>
        <p:spPr>
          <a:xfrm>
            <a:off x="6348228" y="2808463"/>
            <a:ext cx="3683600" cy="2629600"/>
          </a:xfrm>
          <a:prstGeom prst="straightConnector1">
            <a:avLst/>
          </a:prstGeom>
          <a:noFill/>
          <a:ln w="28575" cap="flat" cmpd="sng">
            <a:solidFill>
              <a:srgbClr val="980000"/>
            </a:solidFill>
            <a:prstDash val="solid"/>
            <a:round/>
            <a:headEnd type="none" w="med" len="med"/>
            <a:tailEnd type="none" w="med" len="med"/>
          </a:ln>
        </p:spPr>
      </p:cxnSp>
      <p:sp>
        <p:nvSpPr>
          <p:cNvPr id="14" name="Google Shape;231;p29">
            <a:extLst>
              <a:ext uri="{FF2B5EF4-FFF2-40B4-BE49-F238E27FC236}">
                <a16:creationId xmlns:a16="http://schemas.microsoft.com/office/drawing/2014/main" id="{D05484C3-D325-4365-A788-FC1C916A297F}"/>
              </a:ext>
            </a:extLst>
          </p:cNvPr>
          <p:cNvSpPr/>
          <p:nvPr/>
        </p:nvSpPr>
        <p:spPr>
          <a:xfrm>
            <a:off x="7665081" y="3729108"/>
            <a:ext cx="130400" cy="118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233;p29">
            <a:extLst>
              <a:ext uri="{FF2B5EF4-FFF2-40B4-BE49-F238E27FC236}">
                <a16:creationId xmlns:a16="http://schemas.microsoft.com/office/drawing/2014/main" id="{73014323-E0E9-490F-BDE5-2D4F41D09FFD}"/>
              </a:ext>
            </a:extLst>
          </p:cNvPr>
          <p:cNvSpPr txBox="1"/>
          <p:nvPr/>
        </p:nvSpPr>
        <p:spPr>
          <a:xfrm>
            <a:off x="7473537" y="5548931"/>
            <a:ext cx="672400" cy="366800"/>
          </a:xfrm>
          <a:prstGeom prst="rect">
            <a:avLst/>
          </a:prstGeom>
          <a:noFill/>
          <a:ln>
            <a:noFill/>
          </a:ln>
        </p:spPr>
        <p:txBody>
          <a:bodyPr spcFirstLastPara="1" wrap="square" lIns="121900" tIns="121900" rIns="121900" bIns="121900" anchor="t" anchorCtr="0">
            <a:noAutofit/>
          </a:bodyPr>
          <a:lstStyle/>
          <a:p>
            <a:r>
              <a:rPr lang="en" sz="2400" dirty="0"/>
              <a:t>Q’</a:t>
            </a:r>
            <a:endParaRPr sz="2400" dirty="0"/>
          </a:p>
        </p:txBody>
      </p:sp>
      <p:grpSp>
        <p:nvGrpSpPr>
          <p:cNvPr id="19" name="Google Shape;237;p29">
            <a:extLst>
              <a:ext uri="{FF2B5EF4-FFF2-40B4-BE49-F238E27FC236}">
                <a16:creationId xmlns:a16="http://schemas.microsoft.com/office/drawing/2014/main" id="{B7C8E9CB-5E2A-4A0A-A7BA-9FCEB43A604B}"/>
              </a:ext>
            </a:extLst>
          </p:cNvPr>
          <p:cNvGrpSpPr/>
          <p:nvPr/>
        </p:nvGrpSpPr>
        <p:grpSpPr>
          <a:xfrm>
            <a:off x="6277795" y="1666731"/>
            <a:ext cx="4686400" cy="3987600"/>
            <a:chOff x="4610100" y="1324125"/>
            <a:chExt cx="3514800" cy="2990700"/>
          </a:xfrm>
        </p:grpSpPr>
        <p:cxnSp>
          <p:nvCxnSpPr>
            <p:cNvPr id="24" name="Google Shape;242;p29">
              <a:extLst>
                <a:ext uri="{FF2B5EF4-FFF2-40B4-BE49-F238E27FC236}">
                  <a16:creationId xmlns:a16="http://schemas.microsoft.com/office/drawing/2014/main" id="{1CDCF8D1-97F2-457D-93BC-9A171227273E}"/>
                </a:ext>
              </a:extLst>
            </p:cNvPr>
            <p:cNvCxnSpPr/>
            <p:nvPr/>
          </p:nvCxnSpPr>
          <p:spPr>
            <a:xfrm>
              <a:off x="4610100" y="4314825"/>
              <a:ext cx="3514800" cy="0"/>
            </a:xfrm>
            <a:prstGeom prst="straightConnector1">
              <a:avLst/>
            </a:prstGeom>
            <a:noFill/>
            <a:ln w="9525" cap="flat" cmpd="sng">
              <a:solidFill>
                <a:schemeClr val="dk2"/>
              </a:solidFill>
              <a:prstDash val="solid"/>
              <a:round/>
              <a:headEnd type="none" w="med" len="med"/>
              <a:tailEnd type="stealth" w="med" len="med"/>
            </a:ln>
          </p:spPr>
        </p:cxnSp>
        <p:cxnSp>
          <p:nvCxnSpPr>
            <p:cNvPr id="25" name="Google Shape;243;p29">
              <a:extLst>
                <a:ext uri="{FF2B5EF4-FFF2-40B4-BE49-F238E27FC236}">
                  <a16:creationId xmlns:a16="http://schemas.microsoft.com/office/drawing/2014/main" id="{CFD38743-439F-4ED0-A9E4-F03D11A92CC4}"/>
                </a:ext>
              </a:extLst>
            </p:cNvPr>
            <p:cNvCxnSpPr/>
            <p:nvPr/>
          </p:nvCxnSpPr>
          <p:spPr>
            <a:xfrm rot="10800000">
              <a:off x="4623825" y="1324125"/>
              <a:ext cx="0" cy="2990700"/>
            </a:xfrm>
            <a:prstGeom prst="straightConnector1">
              <a:avLst/>
            </a:prstGeom>
            <a:noFill/>
            <a:ln w="9525" cap="flat" cmpd="sng">
              <a:solidFill>
                <a:schemeClr val="dk2"/>
              </a:solidFill>
              <a:prstDash val="solid"/>
              <a:round/>
              <a:headEnd type="none" w="med" len="med"/>
              <a:tailEnd type="stealth" w="med" len="med"/>
            </a:ln>
          </p:spPr>
        </p:cxnSp>
      </p:grpSp>
      <p:sp>
        <p:nvSpPr>
          <p:cNvPr id="29" name="Google Shape;236;p29">
            <a:extLst>
              <a:ext uri="{FF2B5EF4-FFF2-40B4-BE49-F238E27FC236}">
                <a16:creationId xmlns:a16="http://schemas.microsoft.com/office/drawing/2014/main" id="{76A9879A-5005-4BFE-98EE-823B3E35323E}"/>
              </a:ext>
            </a:extLst>
          </p:cNvPr>
          <p:cNvSpPr txBox="1"/>
          <p:nvPr/>
        </p:nvSpPr>
        <p:spPr>
          <a:xfrm>
            <a:off x="10083714" y="5636899"/>
            <a:ext cx="1873927" cy="469600"/>
          </a:xfrm>
          <a:prstGeom prst="rect">
            <a:avLst/>
          </a:prstGeom>
          <a:noFill/>
          <a:ln>
            <a:noFill/>
          </a:ln>
        </p:spPr>
        <p:txBody>
          <a:bodyPr spcFirstLastPara="1" wrap="square" lIns="121900" tIns="121900" rIns="121900" bIns="121900" anchor="t" anchorCtr="0">
            <a:noAutofit/>
          </a:bodyPr>
          <a:lstStyle/>
          <a:p>
            <a:r>
              <a:rPr lang="en-US" sz="1400" dirty="0"/>
              <a:t>Green Building</a:t>
            </a:r>
            <a:endParaRPr sz="1400" dirty="0"/>
          </a:p>
        </p:txBody>
      </p:sp>
      <p:cxnSp>
        <p:nvCxnSpPr>
          <p:cNvPr id="32" name="Google Shape;222;p29">
            <a:extLst>
              <a:ext uri="{FF2B5EF4-FFF2-40B4-BE49-F238E27FC236}">
                <a16:creationId xmlns:a16="http://schemas.microsoft.com/office/drawing/2014/main" id="{D0D112DD-DADE-4764-9269-B63D434BED53}"/>
              </a:ext>
            </a:extLst>
          </p:cNvPr>
          <p:cNvCxnSpPr>
            <a:cxnSpLocks/>
          </p:cNvCxnSpPr>
          <p:nvPr/>
        </p:nvCxnSpPr>
        <p:spPr>
          <a:xfrm>
            <a:off x="8544139" y="3303879"/>
            <a:ext cx="12563" cy="2333021"/>
          </a:xfrm>
          <a:prstGeom prst="straightConnector1">
            <a:avLst/>
          </a:prstGeom>
          <a:noFill/>
          <a:ln w="19050" cap="flat" cmpd="sng">
            <a:solidFill>
              <a:schemeClr val="dk2"/>
            </a:solidFill>
            <a:prstDash val="dash"/>
            <a:round/>
            <a:headEnd type="none" w="med" len="med"/>
            <a:tailEnd type="none" w="med" len="med"/>
          </a:ln>
        </p:spPr>
      </p:cxnSp>
      <p:sp>
        <p:nvSpPr>
          <p:cNvPr id="34" name="Google Shape;236;p29">
            <a:extLst>
              <a:ext uri="{FF2B5EF4-FFF2-40B4-BE49-F238E27FC236}">
                <a16:creationId xmlns:a16="http://schemas.microsoft.com/office/drawing/2014/main" id="{718C00A1-9C73-4A79-A378-6089D45D9841}"/>
              </a:ext>
            </a:extLst>
          </p:cNvPr>
          <p:cNvSpPr txBox="1"/>
          <p:nvPr/>
        </p:nvSpPr>
        <p:spPr>
          <a:xfrm>
            <a:off x="7133839" y="5897197"/>
            <a:ext cx="1328356" cy="469600"/>
          </a:xfrm>
          <a:prstGeom prst="rect">
            <a:avLst/>
          </a:prstGeom>
          <a:noFill/>
          <a:ln>
            <a:noFill/>
          </a:ln>
        </p:spPr>
        <p:txBody>
          <a:bodyPr spcFirstLastPara="1" wrap="square" lIns="121900" tIns="121900" rIns="121900" bIns="121900" anchor="t" anchorCtr="0">
            <a:noAutofit/>
          </a:bodyPr>
          <a:lstStyle/>
          <a:p>
            <a:r>
              <a:rPr lang="en-US" sz="1400" dirty="0"/>
              <a:t>Market Equilibrium</a:t>
            </a:r>
            <a:endParaRPr sz="1400" dirty="0"/>
          </a:p>
        </p:txBody>
      </p:sp>
      <p:sp>
        <p:nvSpPr>
          <p:cNvPr id="35" name="Google Shape;236;p29">
            <a:extLst>
              <a:ext uri="{FF2B5EF4-FFF2-40B4-BE49-F238E27FC236}">
                <a16:creationId xmlns:a16="http://schemas.microsoft.com/office/drawing/2014/main" id="{28FB897B-065F-4A73-92BE-C3226F5E0534}"/>
              </a:ext>
            </a:extLst>
          </p:cNvPr>
          <p:cNvSpPr txBox="1"/>
          <p:nvPr/>
        </p:nvSpPr>
        <p:spPr>
          <a:xfrm>
            <a:off x="8311282" y="5890791"/>
            <a:ext cx="1328356" cy="469600"/>
          </a:xfrm>
          <a:prstGeom prst="rect">
            <a:avLst/>
          </a:prstGeom>
          <a:noFill/>
          <a:ln>
            <a:noFill/>
          </a:ln>
        </p:spPr>
        <p:txBody>
          <a:bodyPr spcFirstLastPara="1" wrap="square" lIns="121900" tIns="121900" rIns="121900" bIns="121900" anchor="t" anchorCtr="0">
            <a:noAutofit/>
          </a:bodyPr>
          <a:lstStyle/>
          <a:p>
            <a:r>
              <a:rPr lang="en-US" sz="1400" dirty="0"/>
              <a:t>Social Optimum</a:t>
            </a:r>
            <a:endParaRPr sz="1400" dirty="0"/>
          </a:p>
        </p:txBody>
      </p:sp>
      <p:sp>
        <p:nvSpPr>
          <p:cNvPr id="52" name="Google Shape;233;p29">
            <a:extLst>
              <a:ext uri="{FF2B5EF4-FFF2-40B4-BE49-F238E27FC236}">
                <a16:creationId xmlns:a16="http://schemas.microsoft.com/office/drawing/2014/main" id="{8394FFA0-F729-4E95-BD77-CEAE95A5C4BF}"/>
              </a:ext>
            </a:extLst>
          </p:cNvPr>
          <p:cNvSpPr txBox="1"/>
          <p:nvPr/>
        </p:nvSpPr>
        <p:spPr>
          <a:xfrm>
            <a:off x="5890795" y="1483331"/>
            <a:ext cx="672400" cy="366800"/>
          </a:xfrm>
          <a:prstGeom prst="rect">
            <a:avLst/>
          </a:prstGeom>
          <a:noFill/>
          <a:ln>
            <a:noFill/>
          </a:ln>
        </p:spPr>
        <p:txBody>
          <a:bodyPr spcFirstLastPara="1" wrap="square" lIns="121900" tIns="121900" rIns="121900" bIns="121900" anchor="t" anchorCtr="0">
            <a:noAutofit/>
          </a:bodyPr>
          <a:lstStyle/>
          <a:p>
            <a:r>
              <a:rPr lang="en-US" sz="2400" dirty="0"/>
              <a:t>P</a:t>
            </a:r>
            <a:endParaRPr sz="2400" dirty="0"/>
          </a:p>
        </p:txBody>
      </p:sp>
      <p:cxnSp>
        <p:nvCxnSpPr>
          <p:cNvPr id="31" name="Google Shape;225;p29">
            <a:extLst>
              <a:ext uri="{FF2B5EF4-FFF2-40B4-BE49-F238E27FC236}">
                <a16:creationId xmlns:a16="http://schemas.microsoft.com/office/drawing/2014/main" id="{B1D94519-547A-4C14-AAD4-6DF18371B21A}"/>
              </a:ext>
            </a:extLst>
          </p:cNvPr>
          <p:cNvCxnSpPr/>
          <p:nvPr/>
        </p:nvCxnSpPr>
        <p:spPr>
          <a:xfrm rot="10800000" flipH="1">
            <a:off x="7456057" y="2513873"/>
            <a:ext cx="3734400" cy="2577200"/>
          </a:xfrm>
          <a:prstGeom prst="straightConnector1">
            <a:avLst/>
          </a:prstGeom>
          <a:noFill/>
          <a:ln w="28575" cap="flat" cmpd="sng">
            <a:solidFill>
              <a:srgbClr val="1155CC"/>
            </a:solidFill>
            <a:prstDash val="solid"/>
            <a:round/>
            <a:headEnd type="none" w="med" len="med"/>
            <a:tailEnd type="none" w="med" len="med"/>
          </a:ln>
        </p:spPr>
      </p:cxnSp>
      <p:cxnSp>
        <p:nvCxnSpPr>
          <p:cNvPr id="36" name="Google Shape;227;p29">
            <a:extLst>
              <a:ext uri="{FF2B5EF4-FFF2-40B4-BE49-F238E27FC236}">
                <a16:creationId xmlns:a16="http://schemas.microsoft.com/office/drawing/2014/main" id="{AA100B18-46CC-4438-9E60-0014456DA592}"/>
              </a:ext>
            </a:extLst>
          </p:cNvPr>
          <p:cNvCxnSpPr/>
          <p:nvPr/>
        </p:nvCxnSpPr>
        <p:spPr>
          <a:xfrm>
            <a:off x="9998863" y="2296012"/>
            <a:ext cx="0" cy="1010400"/>
          </a:xfrm>
          <a:prstGeom prst="straightConnector1">
            <a:avLst/>
          </a:prstGeom>
          <a:noFill/>
          <a:ln w="19050" cap="flat" cmpd="sng">
            <a:solidFill>
              <a:srgbClr val="4A86E8"/>
            </a:solidFill>
            <a:prstDash val="solid"/>
            <a:round/>
            <a:headEnd type="none" w="med" len="med"/>
            <a:tailEnd type="stealth" w="med" len="med"/>
          </a:ln>
        </p:spPr>
      </p:cxnSp>
      <p:cxnSp>
        <p:nvCxnSpPr>
          <p:cNvPr id="11" name="Straight Arrow Connector 10">
            <a:extLst>
              <a:ext uri="{FF2B5EF4-FFF2-40B4-BE49-F238E27FC236}">
                <a16:creationId xmlns:a16="http://schemas.microsoft.com/office/drawing/2014/main" id="{F792C811-C7BE-4F51-AD3D-7DADE973B2B3}"/>
              </a:ext>
            </a:extLst>
          </p:cNvPr>
          <p:cNvCxnSpPr>
            <a:cxnSpLocks/>
          </p:cNvCxnSpPr>
          <p:nvPr/>
        </p:nvCxnSpPr>
        <p:spPr>
          <a:xfrm flipV="1">
            <a:off x="9639637" y="4103360"/>
            <a:ext cx="0" cy="987715"/>
          </a:xfrm>
          <a:prstGeom prst="straightConnector1">
            <a:avLst/>
          </a:prstGeom>
          <a:ln>
            <a:solidFill>
              <a:srgbClr val="980000"/>
            </a:solidFill>
            <a:tailEnd type="triangle"/>
          </a:ln>
        </p:spPr>
        <p:style>
          <a:lnRef idx="1">
            <a:schemeClr val="accent1"/>
          </a:lnRef>
          <a:fillRef idx="0">
            <a:schemeClr val="accent1"/>
          </a:fillRef>
          <a:effectRef idx="0">
            <a:schemeClr val="accent1"/>
          </a:effectRef>
          <a:fontRef idx="minor">
            <a:schemeClr val="tx1"/>
          </a:fontRef>
        </p:style>
      </p:cxnSp>
      <p:sp>
        <p:nvSpPr>
          <p:cNvPr id="39" name="Google Shape;235;p29">
            <a:extLst>
              <a:ext uri="{FF2B5EF4-FFF2-40B4-BE49-F238E27FC236}">
                <a16:creationId xmlns:a16="http://schemas.microsoft.com/office/drawing/2014/main" id="{F587D9DB-7E8A-40F5-AF7F-09CA15CD0E95}"/>
              </a:ext>
            </a:extLst>
          </p:cNvPr>
          <p:cNvSpPr txBox="1"/>
          <p:nvPr/>
        </p:nvSpPr>
        <p:spPr>
          <a:xfrm>
            <a:off x="7415005" y="1270308"/>
            <a:ext cx="2643673" cy="469600"/>
          </a:xfrm>
          <a:prstGeom prst="rect">
            <a:avLst/>
          </a:prstGeom>
          <a:noFill/>
          <a:ln>
            <a:noFill/>
          </a:ln>
        </p:spPr>
        <p:txBody>
          <a:bodyPr spcFirstLastPara="1" wrap="square" lIns="121900" tIns="121900" rIns="121900" bIns="121900" anchor="t" anchorCtr="0">
            <a:noAutofit/>
          </a:bodyPr>
          <a:lstStyle/>
          <a:p>
            <a:r>
              <a:rPr lang="en-US" dirty="0"/>
              <a:t>Demand “subsidy”</a:t>
            </a:r>
          </a:p>
          <a:p>
            <a:r>
              <a:rPr lang="en-US" dirty="0"/>
              <a:t>(E.g., Mass Save Rebate for home buyers)</a:t>
            </a:r>
            <a:endParaRPr dirty="0"/>
          </a:p>
        </p:txBody>
      </p:sp>
      <p:cxnSp>
        <p:nvCxnSpPr>
          <p:cNvPr id="26" name="Google Shape;222;p29">
            <a:extLst>
              <a:ext uri="{FF2B5EF4-FFF2-40B4-BE49-F238E27FC236}">
                <a16:creationId xmlns:a16="http://schemas.microsoft.com/office/drawing/2014/main" id="{E9B0F376-BC1C-4859-8083-40C532EF8C9F}"/>
              </a:ext>
            </a:extLst>
          </p:cNvPr>
          <p:cNvCxnSpPr>
            <a:cxnSpLocks/>
            <a:stCxn id="33" idx="4"/>
          </p:cNvCxnSpPr>
          <p:nvPr/>
        </p:nvCxnSpPr>
        <p:spPr>
          <a:xfrm>
            <a:off x="1856231" y="3692264"/>
            <a:ext cx="12564" cy="1794691"/>
          </a:xfrm>
          <a:prstGeom prst="straightConnector1">
            <a:avLst/>
          </a:prstGeom>
          <a:noFill/>
          <a:ln w="19050" cap="flat" cmpd="sng">
            <a:solidFill>
              <a:schemeClr val="dk2"/>
            </a:solidFill>
            <a:prstDash val="dash"/>
            <a:round/>
            <a:headEnd type="none" w="med" len="med"/>
            <a:tailEnd type="none" w="med" len="med"/>
          </a:ln>
        </p:spPr>
      </p:cxnSp>
      <p:cxnSp>
        <p:nvCxnSpPr>
          <p:cNvPr id="27" name="Google Shape;225;p29">
            <a:extLst>
              <a:ext uri="{FF2B5EF4-FFF2-40B4-BE49-F238E27FC236}">
                <a16:creationId xmlns:a16="http://schemas.microsoft.com/office/drawing/2014/main" id="{79140DFB-3B0D-4EB1-B732-B1110372A874}"/>
              </a:ext>
            </a:extLst>
          </p:cNvPr>
          <p:cNvCxnSpPr/>
          <p:nvPr/>
        </p:nvCxnSpPr>
        <p:spPr>
          <a:xfrm rot="10800000" flipH="1">
            <a:off x="943177" y="1689175"/>
            <a:ext cx="3734400" cy="2577200"/>
          </a:xfrm>
          <a:prstGeom prst="straightConnector1">
            <a:avLst/>
          </a:prstGeom>
          <a:noFill/>
          <a:ln w="28575" cap="flat" cmpd="sng">
            <a:solidFill>
              <a:srgbClr val="1155CC"/>
            </a:solidFill>
            <a:prstDash val="solid"/>
            <a:round/>
            <a:headEnd type="none" w="med" len="med"/>
            <a:tailEnd type="none" w="med" len="med"/>
          </a:ln>
        </p:spPr>
      </p:cxnSp>
      <p:cxnSp>
        <p:nvCxnSpPr>
          <p:cNvPr id="28" name="Google Shape;226;p29">
            <a:extLst>
              <a:ext uri="{FF2B5EF4-FFF2-40B4-BE49-F238E27FC236}">
                <a16:creationId xmlns:a16="http://schemas.microsoft.com/office/drawing/2014/main" id="{D3795CF4-1C46-44CE-927B-8C85DD6218D5}"/>
              </a:ext>
            </a:extLst>
          </p:cNvPr>
          <p:cNvCxnSpPr/>
          <p:nvPr/>
        </p:nvCxnSpPr>
        <p:spPr>
          <a:xfrm>
            <a:off x="474179" y="2653219"/>
            <a:ext cx="3683600" cy="2629600"/>
          </a:xfrm>
          <a:prstGeom prst="straightConnector1">
            <a:avLst/>
          </a:prstGeom>
          <a:noFill/>
          <a:ln w="28575" cap="flat" cmpd="sng">
            <a:solidFill>
              <a:srgbClr val="980000"/>
            </a:solidFill>
            <a:prstDash val="solid"/>
            <a:round/>
            <a:headEnd type="none" w="med" len="med"/>
            <a:tailEnd type="none" w="med" len="med"/>
          </a:ln>
        </p:spPr>
      </p:cxnSp>
      <p:sp>
        <p:nvSpPr>
          <p:cNvPr id="30" name="Google Shape;229;p29">
            <a:extLst>
              <a:ext uri="{FF2B5EF4-FFF2-40B4-BE49-F238E27FC236}">
                <a16:creationId xmlns:a16="http://schemas.microsoft.com/office/drawing/2014/main" id="{4D1D04DC-801E-40FD-A6A3-70BE8499FEB5}"/>
              </a:ext>
            </a:extLst>
          </p:cNvPr>
          <p:cNvSpPr/>
          <p:nvPr/>
        </p:nvSpPr>
        <p:spPr>
          <a:xfrm>
            <a:off x="2594379" y="3030235"/>
            <a:ext cx="130400" cy="118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 name="Google Shape;231;p29">
            <a:extLst>
              <a:ext uri="{FF2B5EF4-FFF2-40B4-BE49-F238E27FC236}">
                <a16:creationId xmlns:a16="http://schemas.microsoft.com/office/drawing/2014/main" id="{B56A41F3-D6A0-44FC-90C0-BC88A505E5DA}"/>
              </a:ext>
            </a:extLst>
          </p:cNvPr>
          <p:cNvSpPr/>
          <p:nvPr/>
        </p:nvSpPr>
        <p:spPr>
          <a:xfrm>
            <a:off x="1791031" y="3573864"/>
            <a:ext cx="130400" cy="118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 name="Google Shape;233;p29">
            <a:extLst>
              <a:ext uri="{FF2B5EF4-FFF2-40B4-BE49-F238E27FC236}">
                <a16:creationId xmlns:a16="http://schemas.microsoft.com/office/drawing/2014/main" id="{F3AA3EE7-68D4-4A08-8DD8-E6474742FC1B}"/>
              </a:ext>
            </a:extLst>
          </p:cNvPr>
          <p:cNvSpPr txBox="1"/>
          <p:nvPr/>
        </p:nvSpPr>
        <p:spPr>
          <a:xfrm>
            <a:off x="1599487" y="5393687"/>
            <a:ext cx="672400" cy="366800"/>
          </a:xfrm>
          <a:prstGeom prst="rect">
            <a:avLst/>
          </a:prstGeom>
          <a:noFill/>
          <a:ln>
            <a:noFill/>
          </a:ln>
        </p:spPr>
        <p:txBody>
          <a:bodyPr spcFirstLastPara="1" wrap="square" lIns="121900" tIns="121900" rIns="121900" bIns="121900" anchor="t" anchorCtr="0">
            <a:noAutofit/>
          </a:bodyPr>
          <a:lstStyle/>
          <a:p>
            <a:r>
              <a:rPr lang="en" sz="2400" dirty="0"/>
              <a:t>Q’</a:t>
            </a:r>
            <a:endParaRPr sz="2400" dirty="0"/>
          </a:p>
        </p:txBody>
      </p:sp>
      <p:sp>
        <p:nvSpPr>
          <p:cNvPr id="41" name="Google Shape;236;p29">
            <a:extLst>
              <a:ext uri="{FF2B5EF4-FFF2-40B4-BE49-F238E27FC236}">
                <a16:creationId xmlns:a16="http://schemas.microsoft.com/office/drawing/2014/main" id="{C6A38043-F60F-4A03-9881-C4F7731A908F}"/>
              </a:ext>
            </a:extLst>
          </p:cNvPr>
          <p:cNvSpPr txBox="1"/>
          <p:nvPr/>
        </p:nvSpPr>
        <p:spPr>
          <a:xfrm>
            <a:off x="3840971" y="4805008"/>
            <a:ext cx="2697255" cy="469600"/>
          </a:xfrm>
          <a:prstGeom prst="rect">
            <a:avLst/>
          </a:prstGeom>
          <a:noFill/>
          <a:ln>
            <a:noFill/>
          </a:ln>
        </p:spPr>
        <p:txBody>
          <a:bodyPr spcFirstLastPara="1" wrap="square" lIns="121900" tIns="121900" rIns="121900" bIns="121900" anchor="t" anchorCtr="0">
            <a:noAutofit/>
          </a:bodyPr>
          <a:lstStyle/>
          <a:p>
            <a:r>
              <a:rPr lang="en-US" sz="1600" dirty="0"/>
              <a:t>D1: Marginal Private Benefit </a:t>
            </a:r>
            <a:endParaRPr sz="1600" dirty="0"/>
          </a:p>
        </p:txBody>
      </p:sp>
      <p:grpSp>
        <p:nvGrpSpPr>
          <p:cNvPr id="42" name="Google Shape;237;p29">
            <a:extLst>
              <a:ext uri="{FF2B5EF4-FFF2-40B4-BE49-F238E27FC236}">
                <a16:creationId xmlns:a16="http://schemas.microsoft.com/office/drawing/2014/main" id="{0BF00B1B-A3E8-4563-B269-17C58C271103}"/>
              </a:ext>
            </a:extLst>
          </p:cNvPr>
          <p:cNvGrpSpPr/>
          <p:nvPr/>
        </p:nvGrpSpPr>
        <p:grpSpPr>
          <a:xfrm>
            <a:off x="403745" y="1511487"/>
            <a:ext cx="4686400" cy="3987600"/>
            <a:chOff x="4610100" y="1324125"/>
            <a:chExt cx="3514800" cy="2990700"/>
          </a:xfrm>
        </p:grpSpPr>
        <p:cxnSp>
          <p:nvCxnSpPr>
            <p:cNvPr id="45" name="Google Shape;242;p29">
              <a:extLst>
                <a:ext uri="{FF2B5EF4-FFF2-40B4-BE49-F238E27FC236}">
                  <a16:creationId xmlns:a16="http://schemas.microsoft.com/office/drawing/2014/main" id="{EFA2B0CB-C4D9-45D6-9C79-7E679BE83893}"/>
                </a:ext>
              </a:extLst>
            </p:cNvPr>
            <p:cNvCxnSpPr/>
            <p:nvPr/>
          </p:nvCxnSpPr>
          <p:spPr>
            <a:xfrm>
              <a:off x="4610100" y="4314825"/>
              <a:ext cx="3514800" cy="0"/>
            </a:xfrm>
            <a:prstGeom prst="straightConnector1">
              <a:avLst/>
            </a:prstGeom>
            <a:noFill/>
            <a:ln w="9525" cap="flat" cmpd="sng">
              <a:solidFill>
                <a:schemeClr val="dk2"/>
              </a:solidFill>
              <a:prstDash val="solid"/>
              <a:round/>
              <a:headEnd type="none" w="med" len="med"/>
              <a:tailEnd type="stealth" w="med" len="med"/>
            </a:ln>
          </p:spPr>
        </p:cxnSp>
        <p:cxnSp>
          <p:nvCxnSpPr>
            <p:cNvPr id="46" name="Google Shape;243;p29">
              <a:extLst>
                <a:ext uri="{FF2B5EF4-FFF2-40B4-BE49-F238E27FC236}">
                  <a16:creationId xmlns:a16="http://schemas.microsoft.com/office/drawing/2014/main" id="{0009189B-0861-4796-9E91-E55F5ADFE3BB}"/>
                </a:ext>
              </a:extLst>
            </p:cNvPr>
            <p:cNvCxnSpPr/>
            <p:nvPr/>
          </p:nvCxnSpPr>
          <p:spPr>
            <a:xfrm rot="10800000">
              <a:off x="4623825" y="1324125"/>
              <a:ext cx="0" cy="2990700"/>
            </a:xfrm>
            <a:prstGeom prst="straightConnector1">
              <a:avLst/>
            </a:prstGeom>
            <a:noFill/>
            <a:ln w="9525" cap="flat" cmpd="sng">
              <a:solidFill>
                <a:schemeClr val="dk2"/>
              </a:solidFill>
              <a:prstDash val="solid"/>
              <a:round/>
              <a:headEnd type="none" w="med" len="med"/>
              <a:tailEnd type="stealth" w="med" len="med"/>
            </a:ln>
          </p:spPr>
        </p:cxnSp>
      </p:grpSp>
      <p:sp>
        <p:nvSpPr>
          <p:cNvPr id="47" name="Google Shape;236;p29">
            <a:extLst>
              <a:ext uri="{FF2B5EF4-FFF2-40B4-BE49-F238E27FC236}">
                <a16:creationId xmlns:a16="http://schemas.microsoft.com/office/drawing/2014/main" id="{38D0E200-AECF-42D5-8702-6DA06F65C3F9}"/>
              </a:ext>
            </a:extLst>
          </p:cNvPr>
          <p:cNvSpPr txBox="1"/>
          <p:nvPr/>
        </p:nvSpPr>
        <p:spPr>
          <a:xfrm>
            <a:off x="3888193" y="4327197"/>
            <a:ext cx="2697255" cy="469600"/>
          </a:xfrm>
          <a:prstGeom prst="rect">
            <a:avLst/>
          </a:prstGeom>
          <a:noFill/>
          <a:ln>
            <a:noFill/>
          </a:ln>
        </p:spPr>
        <p:txBody>
          <a:bodyPr spcFirstLastPara="1" wrap="square" lIns="121900" tIns="121900" rIns="121900" bIns="121900" anchor="t" anchorCtr="0">
            <a:noAutofit/>
          </a:bodyPr>
          <a:lstStyle/>
          <a:p>
            <a:r>
              <a:rPr lang="en-US" sz="1600" dirty="0"/>
              <a:t>D2: Marginal Social Benefit </a:t>
            </a:r>
            <a:endParaRPr sz="1600" dirty="0"/>
          </a:p>
        </p:txBody>
      </p:sp>
      <p:sp>
        <p:nvSpPr>
          <p:cNvPr id="48" name="Right Brace 47">
            <a:extLst>
              <a:ext uri="{FF2B5EF4-FFF2-40B4-BE49-F238E27FC236}">
                <a16:creationId xmlns:a16="http://schemas.microsoft.com/office/drawing/2014/main" id="{A7BAE9A1-1053-4057-9988-459169A8879C}"/>
              </a:ext>
            </a:extLst>
          </p:cNvPr>
          <p:cNvSpPr/>
          <p:nvPr/>
        </p:nvSpPr>
        <p:spPr>
          <a:xfrm>
            <a:off x="2724779" y="3148635"/>
            <a:ext cx="45719" cy="105138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400"/>
          </a:p>
        </p:txBody>
      </p:sp>
      <p:sp>
        <p:nvSpPr>
          <p:cNvPr id="50" name="Google Shape;236;p29">
            <a:extLst>
              <a:ext uri="{FF2B5EF4-FFF2-40B4-BE49-F238E27FC236}">
                <a16:creationId xmlns:a16="http://schemas.microsoft.com/office/drawing/2014/main" id="{70E084FA-017A-4CA2-B38F-0942A36942F1}"/>
              </a:ext>
            </a:extLst>
          </p:cNvPr>
          <p:cNvSpPr txBox="1"/>
          <p:nvPr/>
        </p:nvSpPr>
        <p:spPr>
          <a:xfrm>
            <a:off x="4209665" y="5481655"/>
            <a:ext cx="1873927" cy="469600"/>
          </a:xfrm>
          <a:prstGeom prst="rect">
            <a:avLst/>
          </a:prstGeom>
          <a:noFill/>
          <a:ln>
            <a:noFill/>
          </a:ln>
        </p:spPr>
        <p:txBody>
          <a:bodyPr spcFirstLastPara="1" wrap="square" lIns="121900" tIns="121900" rIns="121900" bIns="121900" anchor="t" anchorCtr="0">
            <a:noAutofit/>
          </a:bodyPr>
          <a:lstStyle/>
          <a:p>
            <a:r>
              <a:rPr lang="en-US" sz="1400" dirty="0"/>
              <a:t>Green Building</a:t>
            </a:r>
            <a:endParaRPr sz="1400" dirty="0"/>
          </a:p>
        </p:txBody>
      </p:sp>
      <p:cxnSp>
        <p:nvCxnSpPr>
          <p:cNvPr id="51" name="Google Shape;222;p29">
            <a:extLst>
              <a:ext uri="{FF2B5EF4-FFF2-40B4-BE49-F238E27FC236}">
                <a16:creationId xmlns:a16="http://schemas.microsoft.com/office/drawing/2014/main" id="{EC77B09D-5E85-47ED-9150-9402EFEA11E3}"/>
              </a:ext>
            </a:extLst>
          </p:cNvPr>
          <p:cNvCxnSpPr>
            <a:cxnSpLocks/>
          </p:cNvCxnSpPr>
          <p:nvPr/>
        </p:nvCxnSpPr>
        <p:spPr>
          <a:xfrm>
            <a:off x="2670089" y="3148635"/>
            <a:ext cx="12563" cy="2333021"/>
          </a:xfrm>
          <a:prstGeom prst="straightConnector1">
            <a:avLst/>
          </a:prstGeom>
          <a:noFill/>
          <a:ln w="19050" cap="flat" cmpd="sng">
            <a:solidFill>
              <a:schemeClr val="dk2"/>
            </a:solidFill>
            <a:prstDash val="dash"/>
            <a:round/>
            <a:headEnd type="none" w="med" len="med"/>
            <a:tailEnd type="none" w="med" len="med"/>
          </a:ln>
        </p:spPr>
      </p:cxnSp>
      <p:sp>
        <p:nvSpPr>
          <p:cNvPr id="53" name="Google Shape;236;p29">
            <a:extLst>
              <a:ext uri="{FF2B5EF4-FFF2-40B4-BE49-F238E27FC236}">
                <a16:creationId xmlns:a16="http://schemas.microsoft.com/office/drawing/2014/main" id="{9C713E80-84C5-48F3-A014-575B3661E05F}"/>
              </a:ext>
            </a:extLst>
          </p:cNvPr>
          <p:cNvSpPr txBox="1"/>
          <p:nvPr/>
        </p:nvSpPr>
        <p:spPr>
          <a:xfrm>
            <a:off x="1259790" y="5741953"/>
            <a:ext cx="1328356" cy="469600"/>
          </a:xfrm>
          <a:prstGeom prst="rect">
            <a:avLst/>
          </a:prstGeom>
          <a:noFill/>
          <a:ln>
            <a:noFill/>
          </a:ln>
        </p:spPr>
        <p:txBody>
          <a:bodyPr spcFirstLastPara="1" wrap="square" lIns="121900" tIns="121900" rIns="121900" bIns="121900" anchor="t" anchorCtr="0">
            <a:noAutofit/>
          </a:bodyPr>
          <a:lstStyle/>
          <a:p>
            <a:r>
              <a:rPr lang="en-US" sz="1400" dirty="0"/>
              <a:t>Market Equilibrium</a:t>
            </a:r>
            <a:endParaRPr sz="1400" dirty="0"/>
          </a:p>
        </p:txBody>
      </p:sp>
      <p:sp>
        <p:nvSpPr>
          <p:cNvPr id="54" name="Google Shape;236;p29">
            <a:extLst>
              <a:ext uri="{FF2B5EF4-FFF2-40B4-BE49-F238E27FC236}">
                <a16:creationId xmlns:a16="http://schemas.microsoft.com/office/drawing/2014/main" id="{5C93B4A6-DBF8-4838-A2E0-5D73DB39C058}"/>
              </a:ext>
            </a:extLst>
          </p:cNvPr>
          <p:cNvSpPr txBox="1"/>
          <p:nvPr/>
        </p:nvSpPr>
        <p:spPr>
          <a:xfrm>
            <a:off x="2437231" y="5735547"/>
            <a:ext cx="1328356" cy="469600"/>
          </a:xfrm>
          <a:prstGeom prst="rect">
            <a:avLst/>
          </a:prstGeom>
          <a:noFill/>
          <a:ln>
            <a:noFill/>
          </a:ln>
        </p:spPr>
        <p:txBody>
          <a:bodyPr spcFirstLastPara="1" wrap="square" lIns="121900" tIns="121900" rIns="121900" bIns="121900" anchor="t" anchorCtr="0">
            <a:noAutofit/>
          </a:bodyPr>
          <a:lstStyle/>
          <a:p>
            <a:r>
              <a:rPr lang="en-US" sz="1400" dirty="0"/>
              <a:t>Social Optimum</a:t>
            </a:r>
            <a:endParaRPr sz="1400" dirty="0"/>
          </a:p>
        </p:txBody>
      </p:sp>
      <p:sp>
        <p:nvSpPr>
          <p:cNvPr id="61" name="Google Shape;233;p29">
            <a:extLst>
              <a:ext uri="{FF2B5EF4-FFF2-40B4-BE49-F238E27FC236}">
                <a16:creationId xmlns:a16="http://schemas.microsoft.com/office/drawing/2014/main" id="{1775DC52-C7BA-444C-8994-4DC9D62BE2C5}"/>
              </a:ext>
            </a:extLst>
          </p:cNvPr>
          <p:cNvSpPr txBox="1"/>
          <p:nvPr/>
        </p:nvSpPr>
        <p:spPr>
          <a:xfrm>
            <a:off x="16745" y="1328087"/>
            <a:ext cx="672400" cy="366800"/>
          </a:xfrm>
          <a:prstGeom prst="rect">
            <a:avLst/>
          </a:prstGeom>
          <a:noFill/>
          <a:ln>
            <a:noFill/>
          </a:ln>
        </p:spPr>
        <p:txBody>
          <a:bodyPr spcFirstLastPara="1" wrap="square" lIns="121900" tIns="121900" rIns="121900" bIns="121900" anchor="t" anchorCtr="0">
            <a:noAutofit/>
          </a:bodyPr>
          <a:lstStyle/>
          <a:p>
            <a:r>
              <a:rPr lang="en-US" sz="2400" dirty="0"/>
              <a:t>P</a:t>
            </a:r>
            <a:endParaRPr sz="2400" dirty="0"/>
          </a:p>
        </p:txBody>
      </p:sp>
      <p:sp>
        <p:nvSpPr>
          <p:cNvPr id="62" name="Google Shape;235;p29">
            <a:extLst>
              <a:ext uri="{FF2B5EF4-FFF2-40B4-BE49-F238E27FC236}">
                <a16:creationId xmlns:a16="http://schemas.microsoft.com/office/drawing/2014/main" id="{D55FEB99-C3BB-4631-9ABD-78FFC0D4C242}"/>
              </a:ext>
            </a:extLst>
          </p:cNvPr>
          <p:cNvSpPr txBox="1"/>
          <p:nvPr/>
        </p:nvSpPr>
        <p:spPr>
          <a:xfrm>
            <a:off x="10123512" y="2075467"/>
            <a:ext cx="2040752" cy="469600"/>
          </a:xfrm>
          <a:prstGeom prst="rect">
            <a:avLst/>
          </a:prstGeom>
          <a:noFill/>
          <a:ln>
            <a:noFill/>
          </a:ln>
        </p:spPr>
        <p:txBody>
          <a:bodyPr spcFirstLastPara="1" wrap="square" lIns="121900" tIns="121900" rIns="121900" bIns="121900" anchor="t" anchorCtr="0">
            <a:noAutofit/>
          </a:bodyPr>
          <a:lstStyle/>
          <a:p>
            <a:r>
              <a:rPr lang="en-US" dirty="0"/>
              <a:t>Supply “subsidy”</a:t>
            </a:r>
          </a:p>
          <a:p>
            <a:endParaRPr lang="en-US" altLang="zh-CN" sz="2000" dirty="0"/>
          </a:p>
          <a:p>
            <a:r>
              <a:rPr lang="en-US" altLang="zh-CN" dirty="0"/>
              <a:t>(E.g., FAR bonus, Tax credit for builders, etc.)</a:t>
            </a:r>
            <a:endParaRPr dirty="0"/>
          </a:p>
        </p:txBody>
      </p:sp>
      <p:cxnSp>
        <p:nvCxnSpPr>
          <p:cNvPr id="63" name="Google Shape;222;p29">
            <a:extLst>
              <a:ext uri="{FF2B5EF4-FFF2-40B4-BE49-F238E27FC236}">
                <a16:creationId xmlns:a16="http://schemas.microsoft.com/office/drawing/2014/main" id="{3377730F-887C-4D49-BC90-7019495A31BD}"/>
              </a:ext>
            </a:extLst>
          </p:cNvPr>
          <p:cNvCxnSpPr>
            <a:cxnSpLocks/>
          </p:cNvCxnSpPr>
          <p:nvPr/>
        </p:nvCxnSpPr>
        <p:spPr>
          <a:xfrm>
            <a:off x="8533497" y="4347674"/>
            <a:ext cx="12563" cy="1306657"/>
          </a:xfrm>
          <a:prstGeom prst="straightConnector1">
            <a:avLst/>
          </a:prstGeom>
          <a:noFill/>
          <a:ln w="19050" cap="flat" cmpd="sng">
            <a:solidFill>
              <a:schemeClr val="dk2"/>
            </a:solidFill>
            <a:prstDash val="dash"/>
            <a:round/>
            <a:headEnd type="none" w="med" len="med"/>
            <a:tailEnd type="none" w="med" len="med"/>
          </a:ln>
        </p:spPr>
      </p:cxnSp>
      <p:cxnSp>
        <p:nvCxnSpPr>
          <p:cNvPr id="65" name="Google Shape;239;p29">
            <a:extLst>
              <a:ext uri="{FF2B5EF4-FFF2-40B4-BE49-F238E27FC236}">
                <a16:creationId xmlns:a16="http://schemas.microsoft.com/office/drawing/2014/main" id="{4028A08F-7283-4800-8DE5-5D333FD626C0}"/>
              </a:ext>
            </a:extLst>
          </p:cNvPr>
          <p:cNvCxnSpPr/>
          <p:nvPr/>
        </p:nvCxnSpPr>
        <p:spPr>
          <a:xfrm>
            <a:off x="6878001" y="2014931"/>
            <a:ext cx="3606800" cy="2679600"/>
          </a:xfrm>
          <a:prstGeom prst="straightConnector1">
            <a:avLst/>
          </a:prstGeom>
          <a:noFill/>
          <a:ln w="19050" cap="flat" cmpd="sng">
            <a:solidFill>
              <a:srgbClr val="980000"/>
            </a:solidFill>
            <a:prstDash val="solid"/>
            <a:round/>
            <a:headEnd type="none" w="med" len="med"/>
            <a:tailEnd type="none" w="med" len="med"/>
          </a:ln>
        </p:spPr>
      </p:cxnSp>
      <p:cxnSp>
        <p:nvCxnSpPr>
          <p:cNvPr id="64" name="Google Shape;226;p29">
            <a:extLst>
              <a:ext uri="{FF2B5EF4-FFF2-40B4-BE49-F238E27FC236}">
                <a16:creationId xmlns:a16="http://schemas.microsoft.com/office/drawing/2014/main" id="{26393435-B633-4770-BF08-B8AB705A154D}"/>
              </a:ext>
            </a:extLst>
          </p:cNvPr>
          <p:cNvCxnSpPr>
            <a:cxnSpLocks/>
          </p:cNvCxnSpPr>
          <p:nvPr/>
        </p:nvCxnSpPr>
        <p:spPr>
          <a:xfrm>
            <a:off x="1154295" y="1960770"/>
            <a:ext cx="3408783" cy="2484295"/>
          </a:xfrm>
          <a:prstGeom prst="straightConnector1">
            <a:avLst/>
          </a:prstGeom>
          <a:noFill/>
          <a:ln w="28575" cap="flat" cmpd="sng">
            <a:solidFill>
              <a:srgbClr val="980000"/>
            </a:solidFill>
            <a:prstDash val="solid"/>
            <a:round/>
            <a:headEnd type="none" w="med" len="med"/>
            <a:tailEnd type="none" w="med" len="med"/>
          </a:ln>
        </p:spPr>
      </p:cxnSp>
      <p:sp>
        <p:nvSpPr>
          <p:cNvPr id="49" name="Google Shape;236;p29">
            <a:extLst>
              <a:ext uri="{FF2B5EF4-FFF2-40B4-BE49-F238E27FC236}">
                <a16:creationId xmlns:a16="http://schemas.microsoft.com/office/drawing/2014/main" id="{17F70E60-38C0-4116-BCDB-BD90677AB378}"/>
              </a:ext>
            </a:extLst>
          </p:cNvPr>
          <p:cNvSpPr txBox="1"/>
          <p:nvPr/>
        </p:nvSpPr>
        <p:spPr>
          <a:xfrm>
            <a:off x="2810595" y="3411385"/>
            <a:ext cx="1850475" cy="606951"/>
          </a:xfrm>
          <a:prstGeom prst="rect">
            <a:avLst/>
          </a:prstGeom>
          <a:noFill/>
          <a:ln>
            <a:noFill/>
          </a:ln>
        </p:spPr>
        <p:txBody>
          <a:bodyPr spcFirstLastPara="1" wrap="square" lIns="121900" tIns="121900" rIns="121900" bIns="121900" anchor="t" anchorCtr="0">
            <a:noAutofit/>
          </a:bodyPr>
          <a:lstStyle/>
          <a:p>
            <a:r>
              <a:rPr lang="en-US" sz="1600" dirty="0"/>
              <a:t>Positive externality</a:t>
            </a:r>
          </a:p>
          <a:p>
            <a:r>
              <a:rPr lang="en-US" altLang="zh-CN" sz="1600" dirty="0"/>
              <a:t>(Reducing carbon emission)</a:t>
            </a:r>
            <a:endParaRPr sz="1600" dirty="0"/>
          </a:p>
        </p:txBody>
      </p:sp>
      <p:cxnSp>
        <p:nvCxnSpPr>
          <p:cNvPr id="66" name="Google Shape;222;p29">
            <a:extLst>
              <a:ext uri="{FF2B5EF4-FFF2-40B4-BE49-F238E27FC236}">
                <a16:creationId xmlns:a16="http://schemas.microsoft.com/office/drawing/2014/main" id="{45E014C7-E4AF-4A73-B33C-AFF71C45BA29}"/>
              </a:ext>
            </a:extLst>
          </p:cNvPr>
          <p:cNvCxnSpPr>
            <a:cxnSpLocks/>
            <a:endCxn id="33" idx="0"/>
          </p:cNvCxnSpPr>
          <p:nvPr/>
        </p:nvCxnSpPr>
        <p:spPr>
          <a:xfrm flipH="1">
            <a:off x="1856231" y="2513872"/>
            <a:ext cx="17367" cy="1059992"/>
          </a:xfrm>
          <a:prstGeom prst="straightConnector1">
            <a:avLst/>
          </a:prstGeom>
          <a:noFill/>
          <a:ln w="19050" cap="flat" cmpd="sng">
            <a:solidFill>
              <a:schemeClr val="dk2"/>
            </a:solidFill>
            <a:prstDash val="dash"/>
            <a:round/>
            <a:headEnd type="none" w="med" len="med"/>
            <a:tailEnd type="none" w="med" len="med"/>
          </a:ln>
        </p:spPr>
      </p:cxnSp>
      <p:sp>
        <p:nvSpPr>
          <p:cNvPr id="12" name="TextBox 11">
            <a:extLst>
              <a:ext uri="{FF2B5EF4-FFF2-40B4-BE49-F238E27FC236}">
                <a16:creationId xmlns:a16="http://schemas.microsoft.com/office/drawing/2014/main" id="{A1D73C90-2B26-4F36-A04C-D10E59A1ACD7}"/>
              </a:ext>
            </a:extLst>
          </p:cNvPr>
          <p:cNvSpPr txBox="1"/>
          <p:nvPr/>
        </p:nvSpPr>
        <p:spPr>
          <a:xfrm>
            <a:off x="2478545" y="5492739"/>
            <a:ext cx="505267" cy="420564"/>
          </a:xfrm>
          <a:prstGeom prst="rect">
            <a:avLst/>
          </a:prstGeom>
          <a:noFill/>
        </p:spPr>
        <p:txBody>
          <a:bodyPr wrap="none" rtlCol="0">
            <a:spAutoFit/>
          </a:bodyPr>
          <a:lstStyle/>
          <a:p>
            <a:r>
              <a:rPr lang="en-US" altLang="zh-CN" sz="2133" dirty="0"/>
              <a:t>Q*</a:t>
            </a:r>
            <a:endParaRPr lang="zh-CN" altLang="en-US" sz="2133" dirty="0"/>
          </a:p>
        </p:txBody>
      </p:sp>
      <p:sp>
        <p:nvSpPr>
          <p:cNvPr id="2" name="TextBox 1">
            <a:extLst>
              <a:ext uri="{FF2B5EF4-FFF2-40B4-BE49-F238E27FC236}">
                <a16:creationId xmlns:a16="http://schemas.microsoft.com/office/drawing/2014/main" id="{83260D44-36A5-4606-B100-0B28F467B215}"/>
              </a:ext>
            </a:extLst>
          </p:cNvPr>
          <p:cNvSpPr txBox="1"/>
          <p:nvPr/>
        </p:nvSpPr>
        <p:spPr>
          <a:xfrm>
            <a:off x="8372015" y="5648621"/>
            <a:ext cx="545342" cy="461665"/>
          </a:xfrm>
          <a:prstGeom prst="rect">
            <a:avLst/>
          </a:prstGeom>
          <a:noFill/>
        </p:spPr>
        <p:txBody>
          <a:bodyPr wrap="none" rtlCol="0">
            <a:spAutoFit/>
          </a:bodyPr>
          <a:lstStyle/>
          <a:p>
            <a:r>
              <a:rPr lang="en-US" altLang="zh-CN" sz="2400" dirty="0"/>
              <a:t>Q*</a:t>
            </a:r>
            <a:endParaRPr lang="zh-CN" altLang="en-US" sz="2400" dirty="0"/>
          </a:p>
        </p:txBody>
      </p:sp>
    </p:spTree>
    <p:extLst>
      <p:ext uri="{BB962C8B-B14F-4D97-AF65-F5344CB8AC3E}">
        <p14:creationId xmlns:p14="http://schemas.microsoft.com/office/powerpoint/2010/main" val="32344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6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6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6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9"/>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P spid="39" grpId="1"/>
      <p:bldP spid="30" grpId="0" animBg="1"/>
      <p:bldP spid="47" grpId="0"/>
      <p:bldP spid="48" grpId="0" animBg="1"/>
      <p:bldP spid="54" grpId="0"/>
      <p:bldP spid="62" grpId="0"/>
      <p:bldP spid="62" grpId="1"/>
      <p:bldP spid="49" grpId="0"/>
      <p:bldP spid="1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32BED-9EFD-4260-B136-DD98F3EDED61}"/>
              </a:ext>
            </a:extLst>
          </p:cNvPr>
          <p:cNvSpPr txBox="1"/>
          <p:nvPr/>
        </p:nvSpPr>
        <p:spPr>
          <a:xfrm>
            <a:off x="293359" y="14145"/>
            <a:ext cx="5694188" cy="1077218"/>
          </a:xfrm>
          <a:prstGeom prst="rect">
            <a:avLst/>
          </a:prstGeom>
          <a:noFill/>
        </p:spPr>
        <p:txBody>
          <a:bodyPr wrap="none" rtlCol="0">
            <a:spAutoFit/>
          </a:bodyPr>
          <a:lstStyle/>
          <a:p>
            <a:r>
              <a:rPr lang="en-US" altLang="zh-CN" sz="3600" dirty="0">
                <a:solidFill>
                  <a:srgbClr val="1B4453"/>
                </a:solidFill>
                <a:latin typeface="Eurostile" panose="020B0504020202050204" pitchFamily="34" charset="77"/>
                <a:ea typeface="+mj-ea"/>
                <a:cs typeface="+mj-cs"/>
              </a:rPr>
              <a:t>Negative Externality: “Sticks”</a:t>
            </a:r>
            <a:r>
              <a:rPr lang="zh-CN" altLang="en-US" sz="3600" dirty="0">
                <a:solidFill>
                  <a:srgbClr val="1B4453"/>
                </a:solidFill>
                <a:latin typeface="Eurostile" panose="020B0504020202050204" pitchFamily="34" charset="77"/>
                <a:ea typeface="+mj-ea"/>
                <a:cs typeface="+mj-cs"/>
              </a:rPr>
              <a:t> </a:t>
            </a:r>
            <a:endParaRPr lang="en-US" altLang="zh-CN" sz="3600" dirty="0">
              <a:solidFill>
                <a:srgbClr val="1B4453"/>
              </a:solidFill>
              <a:latin typeface="Eurostile" panose="020B0504020202050204" pitchFamily="34" charset="77"/>
              <a:ea typeface="+mj-ea"/>
              <a:cs typeface="+mj-cs"/>
            </a:endParaRPr>
          </a:p>
          <a:p>
            <a:r>
              <a:rPr lang="en-US" altLang="zh-CN" sz="2800" dirty="0">
                <a:solidFill>
                  <a:srgbClr val="1B4453"/>
                </a:solidFill>
                <a:latin typeface="Eurostile" panose="020B0504020202050204" pitchFamily="34" charset="77"/>
                <a:ea typeface="+mj-ea"/>
                <a:cs typeface="+mj-cs"/>
              </a:rPr>
              <a:t>to</a:t>
            </a:r>
            <a:r>
              <a:rPr lang="zh-CN" altLang="en-US" sz="2800" dirty="0">
                <a:solidFill>
                  <a:srgbClr val="1B4453"/>
                </a:solidFill>
                <a:latin typeface="Eurostile" panose="020B0504020202050204" pitchFamily="34" charset="77"/>
                <a:ea typeface="+mj-ea"/>
                <a:cs typeface="+mj-cs"/>
              </a:rPr>
              <a:t> </a:t>
            </a:r>
            <a:r>
              <a:rPr lang="en-US" altLang="zh-CN" sz="2800" dirty="0">
                <a:solidFill>
                  <a:srgbClr val="1B4453"/>
                </a:solidFill>
                <a:latin typeface="Eurostile" panose="020B0504020202050204" pitchFamily="34" charset="77"/>
                <a:ea typeface="+mj-ea"/>
                <a:cs typeface="+mj-cs"/>
              </a:rPr>
              <a:t>discourage</a:t>
            </a:r>
            <a:r>
              <a:rPr lang="zh-CN" altLang="en-US" sz="2800" dirty="0">
                <a:solidFill>
                  <a:srgbClr val="1B4453"/>
                </a:solidFill>
                <a:latin typeface="Eurostile" panose="020B0504020202050204" pitchFamily="34" charset="77"/>
                <a:ea typeface="+mj-ea"/>
                <a:cs typeface="+mj-cs"/>
              </a:rPr>
              <a:t> </a:t>
            </a:r>
            <a:r>
              <a:rPr lang="en-US" altLang="zh-CN" sz="2800" dirty="0">
                <a:solidFill>
                  <a:srgbClr val="1B4453"/>
                </a:solidFill>
                <a:latin typeface="Eurostile" panose="020B0504020202050204" pitchFamily="34" charset="77"/>
                <a:ea typeface="+mj-ea"/>
                <a:cs typeface="+mj-cs"/>
              </a:rPr>
              <a:t>brown</a:t>
            </a:r>
            <a:r>
              <a:rPr lang="zh-CN" altLang="en-US" sz="2800" dirty="0">
                <a:solidFill>
                  <a:srgbClr val="1B4453"/>
                </a:solidFill>
                <a:latin typeface="Eurostile" panose="020B0504020202050204" pitchFamily="34" charset="77"/>
                <a:ea typeface="+mj-ea"/>
                <a:cs typeface="+mj-cs"/>
              </a:rPr>
              <a:t> </a:t>
            </a:r>
            <a:r>
              <a:rPr lang="en-US" altLang="zh-CN" sz="2800" dirty="0">
                <a:solidFill>
                  <a:srgbClr val="1B4453"/>
                </a:solidFill>
                <a:latin typeface="Eurostile" panose="020B0504020202050204" pitchFamily="34" charset="77"/>
                <a:ea typeface="+mj-ea"/>
                <a:cs typeface="+mj-cs"/>
              </a:rPr>
              <a:t>buildings</a:t>
            </a:r>
            <a:endParaRPr lang="zh-CN" altLang="en-US" sz="2800" dirty="0">
              <a:solidFill>
                <a:srgbClr val="1B4453"/>
              </a:solidFill>
              <a:latin typeface="Eurostile" panose="020B0504020202050204" pitchFamily="34" charset="77"/>
              <a:ea typeface="+mj-ea"/>
              <a:cs typeface="+mj-cs"/>
            </a:endParaRPr>
          </a:p>
        </p:txBody>
      </p:sp>
      <p:cxnSp>
        <p:nvCxnSpPr>
          <p:cNvPr id="7" name="Google Shape;222;p29">
            <a:extLst>
              <a:ext uri="{FF2B5EF4-FFF2-40B4-BE49-F238E27FC236}">
                <a16:creationId xmlns:a16="http://schemas.microsoft.com/office/drawing/2014/main" id="{943A1F6E-7435-408C-AEC3-5714BB860C67}"/>
              </a:ext>
            </a:extLst>
          </p:cNvPr>
          <p:cNvCxnSpPr>
            <a:cxnSpLocks/>
            <a:stCxn id="14" idx="4"/>
          </p:cNvCxnSpPr>
          <p:nvPr/>
        </p:nvCxnSpPr>
        <p:spPr>
          <a:xfrm>
            <a:off x="7730281" y="3847508"/>
            <a:ext cx="12563" cy="1794690"/>
          </a:xfrm>
          <a:prstGeom prst="straightConnector1">
            <a:avLst/>
          </a:prstGeom>
          <a:noFill/>
          <a:ln w="19050" cap="flat" cmpd="sng">
            <a:solidFill>
              <a:schemeClr val="dk2"/>
            </a:solidFill>
            <a:prstDash val="dash"/>
            <a:round/>
            <a:headEnd type="none" w="med" len="med"/>
            <a:tailEnd type="none" w="med" len="med"/>
          </a:ln>
        </p:spPr>
      </p:cxnSp>
      <p:cxnSp>
        <p:nvCxnSpPr>
          <p:cNvPr id="8" name="Google Shape;225;p29">
            <a:extLst>
              <a:ext uri="{FF2B5EF4-FFF2-40B4-BE49-F238E27FC236}">
                <a16:creationId xmlns:a16="http://schemas.microsoft.com/office/drawing/2014/main" id="{54001352-0666-4373-8471-C4014BB202DB}"/>
              </a:ext>
            </a:extLst>
          </p:cNvPr>
          <p:cNvCxnSpPr/>
          <p:nvPr/>
        </p:nvCxnSpPr>
        <p:spPr>
          <a:xfrm rot="10800000" flipH="1">
            <a:off x="6817227" y="1844418"/>
            <a:ext cx="3734400" cy="2577200"/>
          </a:xfrm>
          <a:prstGeom prst="straightConnector1">
            <a:avLst/>
          </a:prstGeom>
          <a:noFill/>
          <a:ln w="28575" cap="flat" cmpd="sng">
            <a:solidFill>
              <a:srgbClr val="1155CC"/>
            </a:solidFill>
            <a:prstDash val="solid"/>
            <a:round/>
            <a:headEnd type="none" w="med" len="med"/>
            <a:tailEnd type="none" w="med" len="med"/>
          </a:ln>
        </p:spPr>
      </p:cxnSp>
      <p:cxnSp>
        <p:nvCxnSpPr>
          <p:cNvPr id="9" name="Google Shape;226;p29">
            <a:extLst>
              <a:ext uri="{FF2B5EF4-FFF2-40B4-BE49-F238E27FC236}">
                <a16:creationId xmlns:a16="http://schemas.microsoft.com/office/drawing/2014/main" id="{EE50C4A7-F511-46F5-8531-3C8060A36258}"/>
              </a:ext>
            </a:extLst>
          </p:cNvPr>
          <p:cNvCxnSpPr/>
          <p:nvPr/>
        </p:nvCxnSpPr>
        <p:spPr>
          <a:xfrm>
            <a:off x="6348228" y="2808463"/>
            <a:ext cx="3683600" cy="2629600"/>
          </a:xfrm>
          <a:prstGeom prst="straightConnector1">
            <a:avLst/>
          </a:prstGeom>
          <a:noFill/>
          <a:ln w="28575" cap="flat" cmpd="sng">
            <a:solidFill>
              <a:srgbClr val="980000"/>
            </a:solidFill>
            <a:prstDash val="solid"/>
            <a:round/>
            <a:headEnd type="none" w="med" len="med"/>
            <a:tailEnd type="none" w="med" len="med"/>
          </a:ln>
        </p:spPr>
      </p:cxnSp>
      <p:sp>
        <p:nvSpPr>
          <p:cNvPr id="14" name="Google Shape;231;p29">
            <a:extLst>
              <a:ext uri="{FF2B5EF4-FFF2-40B4-BE49-F238E27FC236}">
                <a16:creationId xmlns:a16="http://schemas.microsoft.com/office/drawing/2014/main" id="{D05484C3-D325-4365-A788-FC1C916A297F}"/>
              </a:ext>
            </a:extLst>
          </p:cNvPr>
          <p:cNvSpPr/>
          <p:nvPr/>
        </p:nvSpPr>
        <p:spPr>
          <a:xfrm>
            <a:off x="7665081" y="3729108"/>
            <a:ext cx="130400" cy="118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233;p29">
            <a:extLst>
              <a:ext uri="{FF2B5EF4-FFF2-40B4-BE49-F238E27FC236}">
                <a16:creationId xmlns:a16="http://schemas.microsoft.com/office/drawing/2014/main" id="{73014323-E0E9-490F-BDE5-2D4F41D09FFD}"/>
              </a:ext>
            </a:extLst>
          </p:cNvPr>
          <p:cNvSpPr txBox="1"/>
          <p:nvPr/>
        </p:nvSpPr>
        <p:spPr>
          <a:xfrm>
            <a:off x="8308173" y="5604193"/>
            <a:ext cx="672400" cy="366800"/>
          </a:xfrm>
          <a:prstGeom prst="rect">
            <a:avLst/>
          </a:prstGeom>
          <a:noFill/>
          <a:ln>
            <a:noFill/>
          </a:ln>
        </p:spPr>
        <p:txBody>
          <a:bodyPr spcFirstLastPara="1" wrap="square" lIns="121900" tIns="121900" rIns="121900" bIns="121900" anchor="t" anchorCtr="0">
            <a:noAutofit/>
          </a:bodyPr>
          <a:lstStyle/>
          <a:p>
            <a:r>
              <a:rPr lang="en" sz="2400" dirty="0"/>
              <a:t>Q’</a:t>
            </a:r>
            <a:endParaRPr sz="2400" dirty="0"/>
          </a:p>
        </p:txBody>
      </p:sp>
      <p:grpSp>
        <p:nvGrpSpPr>
          <p:cNvPr id="19" name="Google Shape;237;p29">
            <a:extLst>
              <a:ext uri="{FF2B5EF4-FFF2-40B4-BE49-F238E27FC236}">
                <a16:creationId xmlns:a16="http://schemas.microsoft.com/office/drawing/2014/main" id="{B7C8E9CB-5E2A-4A0A-A7BA-9FCEB43A604B}"/>
              </a:ext>
            </a:extLst>
          </p:cNvPr>
          <p:cNvGrpSpPr/>
          <p:nvPr/>
        </p:nvGrpSpPr>
        <p:grpSpPr>
          <a:xfrm>
            <a:off x="6277795" y="1666730"/>
            <a:ext cx="4686400" cy="3987599"/>
            <a:chOff x="4610100" y="1324125"/>
            <a:chExt cx="3514800" cy="2990700"/>
          </a:xfrm>
        </p:grpSpPr>
        <p:cxnSp>
          <p:nvCxnSpPr>
            <p:cNvPr id="24" name="Google Shape;242;p29">
              <a:extLst>
                <a:ext uri="{FF2B5EF4-FFF2-40B4-BE49-F238E27FC236}">
                  <a16:creationId xmlns:a16="http://schemas.microsoft.com/office/drawing/2014/main" id="{1CDCF8D1-97F2-457D-93BC-9A171227273E}"/>
                </a:ext>
              </a:extLst>
            </p:cNvPr>
            <p:cNvCxnSpPr/>
            <p:nvPr/>
          </p:nvCxnSpPr>
          <p:spPr>
            <a:xfrm>
              <a:off x="4610100" y="4314825"/>
              <a:ext cx="3514800" cy="0"/>
            </a:xfrm>
            <a:prstGeom prst="straightConnector1">
              <a:avLst/>
            </a:prstGeom>
            <a:noFill/>
            <a:ln w="9525" cap="flat" cmpd="sng">
              <a:solidFill>
                <a:schemeClr val="dk2"/>
              </a:solidFill>
              <a:prstDash val="solid"/>
              <a:round/>
              <a:headEnd type="none" w="med" len="med"/>
              <a:tailEnd type="stealth" w="med" len="med"/>
            </a:ln>
          </p:spPr>
        </p:cxnSp>
        <p:cxnSp>
          <p:nvCxnSpPr>
            <p:cNvPr id="25" name="Google Shape;243;p29">
              <a:extLst>
                <a:ext uri="{FF2B5EF4-FFF2-40B4-BE49-F238E27FC236}">
                  <a16:creationId xmlns:a16="http://schemas.microsoft.com/office/drawing/2014/main" id="{CFD38743-439F-4ED0-A9E4-F03D11A92CC4}"/>
                </a:ext>
              </a:extLst>
            </p:cNvPr>
            <p:cNvCxnSpPr/>
            <p:nvPr/>
          </p:nvCxnSpPr>
          <p:spPr>
            <a:xfrm rot="10800000">
              <a:off x="4623825" y="1324125"/>
              <a:ext cx="0" cy="2990700"/>
            </a:xfrm>
            <a:prstGeom prst="straightConnector1">
              <a:avLst/>
            </a:prstGeom>
            <a:noFill/>
            <a:ln w="9525" cap="flat" cmpd="sng">
              <a:solidFill>
                <a:schemeClr val="dk2"/>
              </a:solidFill>
              <a:prstDash val="solid"/>
              <a:round/>
              <a:headEnd type="none" w="med" len="med"/>
              <a:tailEnd type="stealth" w="med" len="med"/>
            </a:ln>
          </p:spPr>
        </p:cxnSp>
      </p:grpSp>
      <p:sp>
        <p:nvSpPr>
          <p:cNvPr id="29" name="Google Shape;236;p29">
            <a:extLst>
              <a:ext uri="{FF2B5EF4-FFF2-40B4-BE49-F238E27FC236}">
                <a16:creationId xmlns:a16="http://schemas.microsoft.com/office/drawing/2014/main" id="{76A9879A-5005-4BFE-98EE-823B3E35323E}"/>
              </a:ext>
            </a:extLst>
          </p:cNvPr>
          <p:cNvSpPr txBox="1"/>
          <p:nvPr/>
        </p:nvSpPr>
        <p:spPr>
          <a:xfrm>
            <a:off x="10083713" y="5636899"/>
            <a:ext cx="1873927" cy="469600"/>
          </a:xfrm>
          <a:prstGeom prst="rect">
            <a:avLst/>
          </a:prstGeom>
          <a:noFill/>
          <a:ln>
            <a:noFill/>
          </a:ln>
        </p:spPr>
        <p:txBody>
          <a:bodyPr spcFirstLastPara="1" wrap="square" lIns="121900" tIns="121900" rIns="121900" bIns="121900" anchor="t" anchorCtr="0">
            <a:noAutofit/>
          </a:bodyPr>
          <a:lstStyle/>
          <a:p>
            <a:r>
              <a:rPr lang="en-US" altLang="zh-CN" dirty="0"/>
              <a:t>Brown Building</a:t>
            </a:r>
          </a:p>
        </p:txBody>
      </p:sp>
      <p:sp>
        <p:nvSpPr>
          <p:cNvPr id="34" name="Google Shape;236;p29">
            <a:extLst>
              <a:ext uri="{FF2B5EF4-FFF2-40B4-BE49-F238E27FC236}">
                <a16:creationId xmlns:a16="http://schemas.microsoft.com/office/drawing/2014/main" id="{718C00A1-9C73-4A79-A378-6089D45D9841}"/>
              </a:ext>
            </a:extLst>
          </p:cNvPr>
          <p:cNvSpPr txBox="1"/>
          <p:nvPr/>
        </p:nvSpPr>
        <p:spPr>
          <a:xfrm>
            <a:off x="8190028" y="6022393"/>
            <a:ext cx="1328356" cy="469600"/>
          </a:xfrm>
          <a:prstGeom prst="rect">
            <a:avLst/>
          </a:prstGeom>
          <a:noFill/>
          <a:ln>
            <a:noFill/>
          </a:ln>
        </p:spPr>
        <p:txBody>
          <a:bodyPr spcFirstLastPara="1" wrap="square" lIns="121900" tIns="121900" rIns="121900" bIns="121900" anchor="t" anchorCtr="0">
            <a:noAutofit/>
          </a:bodyPr>
          <a:lstStyle/>
          <a:p>
            <a:r>
              <a:rPr lang="en-US" dirty="0"/>
              <a:t>Market Equilibrium</a:t>
            </a:r>
            <a:endParaRPr dirty="0"/>
          </a:p>
        </p:txBody>
      </p:sp>
      <p:sp>
        <p:nvSpPr>
          <p:cNvPr id="35" name="Google Shape;236;p29">
            <a:extLst>
              <a:ext uri="{FF2B5EF4-FFF2-40B4-BE49-F238E27FC236}">
                <a16:creationId xmlns:a16="http://schemas.microsoft.com/office/drawing/2014/main" id="{28FB897B-065F-4A73-92BE-C3226F5E0534}"/>
              </a:ext>
            </a:extLst>
          </p:cNvPr>
          <p:cNvSpPr txBox="1"/>
          <p:nvPr/>
        </p:nvSpPr>
        <p:spPr>
          <a:xfrm>
            <a:off x="7131303" y="6039782"/>
            <a:ext cx="1328356" cy="469600"/>
          </a:xfrm>
          <a:prstGeom prst="rect">
            <a:avLst/>
          </a:prstGeom>
          <a:noFill/>
          <a:ln>
            <a:noFill/>
          </a:ln>
        </p:spPr>
        <p:txBody>
          <a:bodyPr spcFirstLastPara="1" wrap="square" lIns="121900" tIns="121900" rIns="121900" bIns="121900" anchor="t" anchorCtr="0">
            <a:noAutofit/>
          </a:bodyPr>
          <a:lstStyle/>
          <a:p>
            <a:r>
              <a:rPr lang="en-US" dirty="0"/>
              <a:t>Social Optimum</a:t>
            </a:r>
            <a:endParaRPr dirty="0"/>
          </a:p>
        </p:txBody>
      </p:sp>
      <p:sp>
        <p:nvSpPr>
          <p:cNvPr id="52" name="Google Shape;233;p29">
            <a:extLst>
              <a:ext uri="{FF2B5EF4-FFF2-40B4-BE49-F238E27FC236}">
                <a16:creationId xmlns:a16="http://schemas.microsoft.com/office/drawing/2014/main" id="{8394FFA0-F729-4E95-BD77-CEAE95A5C4BF}"/>
              </a:ext>
            </a:extLst>
          </p:cNvPr>
          <p:cNvSpPr txBox="1"/>
          <p:nvPr/>
        </p:nvSpPr>
        <p:spPr>
          <a:xfrm>
            <a:off x="5890795" y="1483330"/>
            <a:ext cx="672400" cy="366800"/>
          </a:xfrm>
          <a:prstGeom prst="rect">
            <a:avLst/>
          </a:prstGeom>
          <a:noFill/>
          <a:ln>
            <a:noFill/>
          </a:ln>
        </p:spPr>
        <p:txBody>
          <a:bodyPr spcFirstLastPara="1" wrap="square" lIns="121900" tIns="121900" rIns="121900" bIns="121900" anchor="t" anchorCtr="0">
            <a:noAutofit/>
          </a:bodyPr>
          <a:lstStyle/>
          <a:p>
            <a:r>
              <a:rPr lang="en-US" sz="2400" dirty="0"/>
              <a:t>P</a:t>
            </a:r>
            <a:endParaRPr sz="2400" dirty="0"/>
          </a:p>
        </p:txBody>
      </p:sp>
      <p:cxnSp>
        <p:nvCxnSpPr>
          <p:cNvPr id="31" name="Google Shape;225;p29">
            <a:extLst>
              <a:ext uri="{FF2B5EF4-FFF2-40B4-BE49-F238E27FC236}">
                <a16:creationId xmlns:a16="http://schemas.microsoft.com/office/drawing/2014/main" id="{B1D94519-547A-4C14-AAD4-6DF18371B21A}"/>
              </a:ext>
            </a:extLst>
          </p:cNvPr>
          <p:cNvCxnSpPr/>
          <p:nvPr/>
        </p:nvCxnSpPr>
        <p:spPr>
          <a:xfrm rot="10800000" flipH="1">
            <a:off x="7456057" y="2513873"/>
            <a:ext cx="3734400" cy="2577200"/>
          </a:xfrm>
          <a:prstGeom prst="straightConnector1">
            <a:avLst/>
          </a:prstGeom>
          <a:noFill/>
          <a:ln w="28575" cap="flat" cmpd="sng">
            <a:solidFill>
              <a:srgbClr val="1155CC"/>
            </a:solidFill>
            <a:prstDash val="solid"/>
            <a:round/>
            <a:headEnd type="none" w="med" len="med"/>
            <a:tailEnd type="none" w="med" len="med"/>
          </a:ln>
        </p:spPr>
      </p:cxnSp>
      <p:cxnSp>
        <p:nvCxnSpPr>
          <p:cNvPr id="36" name="Google Shape;227;p29">
            <a:extLst>
              <a:ext uri="{FF2B5EF4-FFF2-40B4-BE49-F238E27FC236}">
                <a16:creationId xmlns:a16="http://schemas.microsoft.com/office/drawing/2014/main" id="{AA100B18-46CC-4438-9E60-0014456DA592}"/>
              </a:ext>
            </a:extLst>
          </p:cNvPr>
          <p:cNvCxnSpPr>
            <a:cxnSpLocks/>
          </p:cNvCxnSpPr>
          <p:nvPr/>
        </p:nvCxnSpPr>
        <p:spPr>
          <a:xfrm flipV="1">
            <a:off x="9985046" y="2328482"/>
            <a:ext cx="0" cy="959962"/>
          </a:xfrm>
          <a:prstGeom prst="straightConnector1">
            <a:avLst/>
          </a:prstGeom>
          <a:noFill/>
          <a:ln w="19050" cap="flat" cmpd="sng">
            <a:solidFill>
              <a:srgbClr val="4A86E8"/>
            </a:solidFill>
            <a:prstDash val="solid"/>
            <a:round/>
            <a:headEnd type="none" w="med" len="med"/>
            <a:tailEnd type="stealth" w="med" len="med"/>
          </a:ln>
        </p:spPr>
      </p:cxnSp>
      <p:cxnSp>
        <p:nvCxnSpPr>
          <p:cNvPr id="26" name="Google Shape;222;p29">
            <a:extLst>
              <a:ext uri="{FF2B5EF4-FFF2-40B4-BE49-F238E27FC236}">
                <a16:creationId xmlns:a16="http://schemas.microsoft.com/office/drawing/2014/main" id="{E9B0F376-BC1C-4859-8083-40C532EF8C9F}"/>
              </a:ext>
            </a:extLst>
          </p:cNvPr>
          <p:cNvCxnSpPr>
            <a:cxnSpLocks/>
            <a:stCxn id="30" idx="4"/>
          </p:cNvCxnSpPr>
          <p:nvPr/>
        </p:nvCxnSpPr>
        <p:spPr>
          <a:xfrm>
            <a:off x="1852619" y="3719730"/>
            <a:ext cx="16175" cy="1767224"/>
          </a:xfrm>
          <a:prstGeom prst="straightConnector1">
            <a:avLst/>
          </a:prstGeom>
          <a:noFill/>
          <a:ln w="19050" cap="flat" cmpd="sng">
            <a:solidFill>
              <a:schemeClr val="dk2"/>
            </a:solidFill>
            <a:prstDash val="dash"/>
            <a:round/>
            <a:headEnd type="none" w="med" len="med"/>
            <a:tailEnd type="none" w="med" len="med"/>
          </a:ln>
        </p:spPr>
      </p:cxnSp>
      <p:cxnSp>
        <p:nvCxnSpPr>
          <p:cNvPr id="27" name="Google Shape;225;p29">
            <a:extLst>
              <a:ext uri="{FF2B5EF4-FFF2-40B4-BE49-F238E27FC236}">
                <a16:creationId xmlns:a16="http://schemas.microsoft.com/office/drawing/2014/main" id="{79140DFB-3B0D-4EB1-B732-B1110372A874}"/>
              </a:ext>
            </a:extLst>
          </p:cNvPr>
          <p:cNvCxnSpPr/>
          <p:nvPr/>
        </p:nvCxnSpPr>
        <p:spPr>
          <a:xfrm rot="10800000" flipH="1">
            <a:off x="943177" y="1689174"/>
            <a:ext cx="3734400" cy="2577200"/>
          </a:xfrm>
          <a:prstGeom prst="straightConnector1">
            <a:avLst/>
          </a:prstGeom>
          <a:noFill/>
          <a:ln w="28575" cap="flat" cmpd="sng">
            <a:solidFill>
              <a:srgbClr val="1155CC"/>
            </a:solidFill>
            <a:prstDash val="solid"/>
            <a:round/>
            <a:headEnd type="none" w="med" len="med"/>
            <a:tailEnd type="none" w="med" len="med"/>
          </a:ln>
        </p:spPr>
      </p:cxnSp>
      <p:sp>
        <p:nvSpPr>
          <p:cNvPr id="30" name="Google Shape;229;p29">
            <a:extLst>
              <a:ext uri="{FF2B5EF4-FFF2-40B4-BE49-F238E27FC236}">
                <a16:creationId xmlns:a16="http://schemas.microsoft.com/office/drawing/2014/main" id="{4D1D04DC-801E-40FD-A6A3-70BE8499FEB5}"/>
              </a:ext>
            </a:extLst>
          </p:cNvPr>
          <p:cNvSpPr/>
          <p:nvPr/>
        </p:nvSpPr>
        <p:spPr>
          <a:xfrm>
            <a:off x="1787419" y="3601330"/>
            <a:ext cx="130400" cy="118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 name="Google Shape;231;p29">
            <a:extLst>
              <a:ext uri="{FF2B5EF4-FFF2-40B4-BE49-F238E27FC236}">
                <a16:creationId xmlns:a16="http://schemas.microsoft.com/office/drawing/2014/main" id="{B56A41F3-D6A0-44FC-90C0-BC88A505E5DA}"/>
              </a:ext>
            </a:extLst>
          </p:cNvPr>
          <p:cNvSpPr/>
          <p:nvPr/>
        </p:nvSpPr>
        <p:spPr>
          <a:xfrm>
            <a:off x="2614756" y="4199949"/>
            <a:ext cx="130400" cy="118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 name="Google Shape;233;p29">
            <a:extLst>
              <a:ext uri="{FF2B5EF4-FFF2-40B4-BE49-F238E27FC236}">
                <a16:creationId xmlns:a16="http://schemas.microsoft.com/office/drawing/2014/main" id="{F3AA3EE7-68D4-4A08-8DD8-E6474742FC1B}"/>
              </a:ext>
            </a:extLst>
          </p:cNvPr>
          <p:cNvSpPr txBox="1"/>
          <p:nvPr/>
        </p:nvSpPr>
        <p:spPr>
          <a:xfrm>
            <a:off x="2454327" y="5447316"/>
            <a:ext cx="672400" cy="366800"/>
          </a:xfrm>
          <a:prstGeom prst="rect">
            <a:avLst/>
          </a:prstGeom>
          <a:noFill/>
          <a:ln>
            <a:noFill/>
          </a:ln>
        </p:spPr>
        <p:txBody>
          <a:bodyPr spcFirstLastPara="1" wrap="square" lIns="121900" tIns="121900" rIns="121900" bIns="121900" anchor="t" anchorCtr="0">
            <a:noAutofit/>
          </a:bodyPr>
          <a:lstStyle/>
          <a:p>
            <a:r>
              <a:rPr lang="en" sz="2400" dirty="0"/>
              <a:t>Q’</a:t>
            </a:r>
            <a:endParaRPr sz="2400" dirty="0"/>
          </a:p>
        </p:txBody>
      </p:sp>
      <p:grpSp>
        <p:nvGrpSpPr>
          <p:cNvPr id="42" name="Google Shape;237;p29">
            <a:extLst>
              <a:ext uri="{FF2B5EF4-FFF2-40B4-BE49-F238E27FC236}">
                <a16:creationId xmlns:a16="http://schemas.microsoft.com/office/drawing/2014/main" id="{0BF00B1B-A3E8-4563-B269-17C58C271103}"/>
              </a:ext>
            </a:extLst>
          </p:cNvPr>
          <p:cNvGrpSpPr/>
          <p:nvPr/>
        </p:nvGrpSpPr>
        <p:grpSpPr>
          <a:xfrm>
            <a:off x="403745" y="1511486"/>
            <a:ext cx="4686400" cy="3987600"/>
            <a:chOff x="4610100" y="1324125"/>
            <a:chExt cx="3514800" cy="2990700"/>
          </a:xfrm>
        </p:grpSpPr>
        <p:cxnSp>
          <p:nvCxnSpPr>
            <p:cNvPr id="45" name="Google Shape;242;p29">
              <a:extLst>
                <a:ext uri="{FF2B5EF4-FFF2-40B4-BE49-F238E27FC236}">
                  <a16:creationId xmlns:a16="http://schemas.microsoft.com/office/drawing/2014/main" id="{EFA2B0CB-C4D9-45D6-9C79-7E679BE83893}"/>
                </a:ext>
              </a:extLst>
            </p:cNvPr>
            <p:cNvCxnSpPr/>
            <p:nvPr/>
          </p:nvCxnSpPr>
          <p:spPr>
            <a:xfrm>
              <a:off x="4610100" y="4314825"/>
              <a:ext cx="3514800" cy="0"/>
            </a:xfrm>
            <a:prstGeom prst="straightConnector1">
              <a:avLst/>
            </a:prstGeom>
            <a:noFill/>
            <a:ln w="9525" cap="flat" cmpd="sng">
              <a:solidFill>
                <a:schemeClr val="dk2"/>
              </a:solidFill>
              <a:prstDash val="solid"/>
              <a:round/>
              <a:headEnd type="none" w="med" len="med"/>
              <a:tailEnd type="stealth" w="med" len="med"/>
            </a:ln>
          </p:spPr>
        </p:cxnSp>
        <p:cxnSp>
          <p:nvCxnSpPr>
            <p:cNvPr id="46" name="Google Shape;243;p29">
              <a:extLst>
                <a:ext uri="{FF2B5EF4-FFF2-40B4-BE49-F238E27FC236}">
                  <a16:creationId xmlns:a16="http://schemas.microsoft.com/office/drawing/2014/main" id="{0009189B-0861-4796-9E91-E55F5ADFE3BB}"/>
                </a:ext>
              </a:extLst>
            </p:cNvPr>
            <p:cNvCxnSpPr/>
            <p:nvPr/>
          </p:nvCxnSpPr>
          <p:spPr>
            <a:xfrm rot="10800000">
              <a:off x="4623825" y="1324125"/>
              <a:ext cx="0" cy="2990700"/>
            </a:xfrm>
            <a:prstGeom prst="straightConnector1">
              <a:avLst/>
            </a:prstGeom>
            <a:noFill/>
            <a:ln w="9525" cap="flat" cmpd="sng">
              <a:solidFill>
                <a:schemeClr val="dk2"/>
              </a:solidFill>
              <a:prstDash val="solid"/>
              <a:round/>
              <a:headEnd type="none" w="med" len="med"/>
              <a:tailEnd type="stealth" w="med" len="med"/>
            </a:ln>
          </p:spPr>
        </p:cxnSp>
      </p:grpSp>
      <p:sp>
        <p:nvSpPr>
          <p:cNvPr id="47" name="Google Shape;236;p29">
            <a:extLst>
              <a:ext uri="{FF2B5EF4-FFF2-40B4-BE49-F238E27FC236}">
                <a16:creationId xmlns:a16="http://schemas.microsoft.com/office/drawing/2014/main" id="{38D0E200-AECF-42D5-8702-6DA06F65C3F9}"/>
              </a:ext>
            </a:extLst>
          </p:cNvPr>
          <p:cNvSpPr txBox="1"/>
          <p:nvPr/>
        </p:nvSpPr>
        <p:spPr>
          <a:xfrm>
            <a:off x="3280948" y="1197130"/>
            <a:ext cx="1874998" cy="469600"/>
          </a:xfrm>
          <a:prstGeom prst="rect">
            <a:avLst/>
          </a:prstGeom>
          <a:noFill/>
          <a:ln>
            <a:noFill/>
          </a:ln>
        </p:spPr>
        <p:txBody>
          <a:bodyPr spcFirstLastPara="1" wrap="square" lIns="121900" tIns="121900" rIns="121900" bIns="121900" anchor="t" anchorCtr="0">
            <a:noAutofit/>
          </a:bodyPr>
          <a:lstStyle/>
          <a:p>
            <a:r>
              <a:rPr lang="en-US" dirty="0"/>
              <a:t>C2: Marginal Social Cost </a:t>
            </a:r>
            <a:endParaRPr dirty="0"/>
          </a:p>
        </p:txBody>
      </p:sp>
      <p:sp>
        <p:nvSpPr>
          <p:cNvPr id="50" name="Google Shape;236;p29">
            <a:extLst>
              <a:ext uri="{FF2B5EF4-FFF2-40B4-BE49-F238E27FC236}">
                <a16:creationId xmlns:a16="http://schemas.microsoft.com/office/drawing/2014/main" id="{70E084FA-017A-4CA2-B38F-0942A36942F1}"/>
              </a:ext>
            </a:extLst>
          </p:cNvPr>
          <p:cNvSpPr txBox="1"/>
          <p:nvPr/>
        </p:nvSpPr>
        <p:spPr>
          <a:xfrm>
            <a:off x="4209663" y="5481655"/>
            <a:ext cx="1873927" cy="469600"/>
          </a:xfrm>
          <a:prstGeom prst="rect">
            <a:avLst/>
          </a:prstGeom>
          <a:noFill/>
          <a:ln>
            <a:noFill/>
          </a:ln>
        </p:spPr>
        <p:txBody>
          <a:bodyPr spcFirstLastPara="1" wrap="square" lIns="121900" tIns="121900" rIns="121900" bIns="121900" anchor="t" anchorCtr="0">
            <a:noAutofit/>
          </a:bodyPr>
          <a:lstStyle/>
          <a:p>
            <a:r>
              <a:rPr lang="en-US" dirty="0"/>
              <a:t>Brown Building</a:t>
            </a:r>
            <a:endParaRPr dirty="0"/>
          </a:p>
        </p:txBody>
      </p:sp>
      <p:cxnSp>
        <p:nvCxnSpPr>
          <p:cNvPr id="51" name="Google Shape;222;p29">
            <a:extLst>
              <a:ext uri="{FF2B5EF4-FFF2-40B4-BE49-F238E27FC236}">
                <a16:creationId xmlns:a16="http://schemas.microsoft.com/office/drawing/2014/main" id="{EC77B09D-5E85-47ED-9150-9402EFEA11E3}"/>
              </a:ext>
            </a:extLst>
          </p:cNvPr>
          <p:cNvCxnSpPr>
            <a:cxnSpLocks/>
            <a:stCxn id="33" idx="4"/>
          </p:cNvCxnSpPr>
          <p:nvPr/>
        </p:nvCxnSpPr>
        <p:spPr>
          <a:xfrm>
            <a:off x="2679956" y="4318349"/>
            <a:ext cx="2695" cy="1163306"/>
          </a:xfrm>
          <a:prstGeom prst="straightConnector1">
            <a:avLst/>
          </a:prstGeom>
          <a:noFill/>
          <a:ln w="19050" cap="flat" cmpd="sng">
            <a:solidFill>
              <a:schemeClr val="dk2"/>
            </a:solidFill>
            <a:prstDash val="dash"/>
            <a:round/>
            <a:headEnd type="none" w="med" len="med"/>
            <a:tailEnd type="none" w="med" len="med"/>
          </a:ln>
        </p:spPr>
      </p:cxnSp>
      <p:sp>
        <p:nvSpPr>
          <p:cNvPr id="53" name="Google Shape;236;p29">
            <a:extLst>
              <a:ext uri="{FF2B5EF4-FFF2-40B4-BE49-F238E27FC236}">
                <a16:creationId xmlns:a16="http://schemas.microsoft.com/office/drawing/2014/main" id="{9C713E80-84C5-48F3-A014-575B3661E05F}"/>
              </a:ext>
            </a:extLst>
          </p:cNvPr>
          <p:cNvSpPr txBox="1"/>
          <p:nvPr/>
        </p:nvSpPr>
        <p:spPr>
          <a:xfrm>
            <a:off x="2313715" y="5787593"/>
            <a:ext cx="1328356" cy="469600"/>
          </a:xfrm>
          <a:prstGeom prst="rect">
            <a:avLst/>
          </a:prstGeom>
          <a:noFill/>
          <a:ln>
            <a:noFill/>
          </a:ln>
        </p:spPr>
        <p:txBody>
          <a:bodyPr spcFirstLastPara="1" wrap="square" lIns="121900" tIns="121900" rIns="121900" bIns="121900" anchor="t" anchorCtr="0">
            <a:noAutofit/>
          </a:bodyPr>
          <a:lstStyle/>
          <a:p>
            <a:r>
              <a:rPr lang="en-US" dirty="0"/>
              <a:t>Market Equilibrium</a:t>
            </a:r>
            <a:endParaRPr dirty="0"/>
          </a:p>
        </p:txBody>
      </p:sp>
      <p:sp>
        <p:nvSpPr>
          <p:cNvPr id="54" name="Google Shape;236;p29">
            <a:extLst>
              <a:ext uri="{FF2B5EF4-FFF2-40B4-BE49-F238E27FC236}">
                <a16:creationId xmlns:a16="http://schemas.microsoft.com/office/drawing/2014/main" id="{5C93B4A6-DBF8-4838-A2E0-5D73DB39C058}"/>
              </a:ext>
            </a:extLst>
          </p:cNvPr>
          <p:cNvSpPr txBox="1"/>
          <p:nvPr/>
        </p:nvSpPr>
        <p:spPr>
          <a:xfrm>
            <a:off x="1331222" y="5804982"/>
            <a:ext cx="1328356" cy="469600"/>
          </a:xfrm>
          <a:prstGeom prst="rect">
            <a:avLst/>
          </a:prstGeom>
          <a:noFill/>
          <a:ln>
            <a:noFill/>
          </a:ln>
        </p:spPr>
        <p:txBody>
          <a:bodyPr spcFirstLastPara="1" wrap="square" lIns="121900" tIns="121900" rIns="121900" bIns="121900" anchor="t" anchorCtr="0">
            <a:noAutofit/>
          </a:bodyPr>
          <a:lstStyle/>
          <a:p>
            <a:r>
              <a:rPr lang="en-US" dirty="0"/>
              <a:t>Social Optimum</a:t>
            </a:r>
            <a:endParaRPr dirty="0"/>
          </a:p>
        </p:txBody>
      </p:sp>
      <p:sp>
        <p:nvSpPr>
          <p:cNvPr id="61" name="Google Shape;233;p29">
            <a:extLst>
              <a:ext uri="{FF2B5EF4-FFF2-40B4-BE49-F238E27FC236}">
                <a16:creationId xmlns:a16="http://schemas.microsoft.com/office/drawing/2014/main" id="{1775DC52-C7BA-444C-8994-4DC9D62BE2C5}"/>
              </a:ext>
            </a:extLst>
          </p:cNvPr>
          <p:cNvSpPr txBox="1"/>
          <p:nvPr/>
        </p:nvSpPr>
        <p:spPr>
          <a:xfrm>
            <a:off x="16745" y="1328086"/>
            <a:ext cx="672400" cy="366800"/>
          </a:xfrm>
          <a:prstGeom prst="rect">
            <a:avLst/>
          </a:prstGeom>
          <a:noFill/>
          <a:ln>
            <a:noFill/>
          </a:ln>
        </p:spPr>
        <p:txBody>
          <a:bodyPr spcFirstLastPara="1" wrap="square" lIns="121900" tIns="121900" rIns="121900" bIns="121900" anchor="t" anchorCtr="0">
            <a:noAutofit/>
          </a:bodyPr>
          <a:lstStyle/>
          <a:p>
            <a:r>
              <a:rPr lang="en-US" sz="2400" dirty="0"/>
              <a:t>P</a:t>
            </a:r>
            <a:endParaRPr sz="2400" dirty="0"/>
          </a:p>
        </p:txBody>
      </p:sp>
      <p:sp>
        <p:nvSpPr>
          <p:cNvPr id="62" name="Google Shape;235;p29">
            <a:extLst>
              <a:ext uri="{FF2B5EF4-FFF2-40B4-BE49-F238E27FC236}">
                <a16:creationId xmlns:a16="http://schemas.microsoft.com/office/drawing/2014/main" id="{D55FEB99-C3BB-4631-9ABD-78FFC0D4C242}"/>
              </a:ext>
            </a:extLst>
          </p:cNvPr>
          <p:cNvSpPr txBox="1"/>
          <p:nvPr/>
        </p:nvSpPr>
        <p:spPr>
          <a:xfrm>
            <a:off x="9850666" y="3227139"/>
            <a:ext cx="2040752" cy="469600"/>
          </a:xfrm>
          <a:prstGeom prst="rect">
            <a:avLst/>
          </a:prstGeom>
          <a:noFill/>
          <a:ln>
            <a:noFill/>
          </a:ln>
        </p:spPr>
        <p:txBody>
          <a:bodyPr spcFirstLastPara="1" wrap="square" lIns="121900" tIns="121900" rIns="121900" bIns="121900" anchor="t" anchorCtr="0">
            <a:noAutofit/>
          </a:bodyPr>
          <a:lstStyle/>
          <a:p>
            <a:r>
              <a:rPr lang="en-US" sz="2000" dirty="0"/>
              <a:t>Supply “tax”</a:t>
            </a:r>
            <a:endParaRPr lang="en-US" altLang="zh-CN" sz="2000" dirty="0"/>
          </a:p>
          <a:p>
            <a:r>
              <a:rPr lang="en-US" altLang="zh-CN" sz="2000" dirty="0"/>
              <a:t>(E.g., Carbon tax,</a:t>
            </a:r>
          </a:p>
          <a:p>
            <a:r>
              <a:rPr lang="en-US" altLang="zh-CN" sz="2000" dirty="0"/>
              <a:t>Penalty/fine)</a:t>
            </a:r>
            <a:endParaRPr sz="2000" dirty="0"/>
          </a:p>
        </p:txBody>
      </p:sp>
      <p:cxnSp>
        <p:nvCxnSpPr>
          <p:cNvPr id="63" name="Google Shape;222;p29">
            <a:extLst>
              <a:ext uri="{FF2B5EF4-FFF2-40B4-BE49-F238E27FC236}">
                <a16:creationId xmlns:a16="http://schemas.microsoft.com/office/drawing/2014/main" id="{3377730F-887C-4D49-BC90-7019495A31BD}"/>
              </a:ext>
            </a:extLst>
          </p:cNvPr>
          <p:cNvCxnSpPr>
            <a:cxnSpLocks/>
          </p:cNvCxnSpPr>
          <p:nvPr/>
        </p:nvCxnSpPr>
        <p:spPr>
          <a:xfrm>
            <a:off x="8510918" y="4347673"/>
            <a:ext cx="12563" cy="1306657"/>
          </a:xfrm>
          <a:prstGeom prst="straightConnector1">
            <a:avLst/>
          </a:prstGeom>
          <a:noFill/>
          <a:ln w="19050" cap="flat" cmpd="sng">
            <a:solidFill>
              <a:schemeClr val="dk2"/>
            </a:solidFill>
            <a:prstDash val="dash"/>
            <a:round/>
            <a:headEnd type="none" w="med" len="med"/>
            <a:tailEnd type="none" w="med" len="med"/>
          </a:ln>
        </p:spPr>
      </p:cxnSp>
      <p:cxnSp>
        <p:nvCxnSpPr>
          <p:cNvPr id="64" name="Google Shape;225;p29">
            <a:extLst>
              <a:ext uri="{FF2B5EF4-FFF2-40B4-BE49-F238E27FC236}">
                <a16:creationId xmlns:a16="http://schemas.microsoft.com/office/drawing/2014/main" id="{A5515842-CE0F-4C90-BD67-B01ECE24FAA9}"/>
              </a:ext>
            </a:extLst>
          </p:cNvPr>
          <p:cNvCxnSpPr/>
          <p:nvPr/>
        </p:nvCxnSpPr>
        <p:spPr>
          <a:xfrm rot="10800000" flipH="1">
            <a:off x="1584641" y="2460047"/>
            <a:ext cx="3734400" cy="2577200"/>
          </a:xfrm>
          <a:prstGeom prst="straightConnector1">
            <a:avLst/>
          </a:prstGeom>
          <a:noFill/>
          <a:ln w="28575" cap="flat" cmpd="sng">
            <a:solidFill>
              <a:srgbClr val="1155CC"/>
            </a:solidFill>
            <a:prstDash val="solid"/>
            <a:round/>
            <a:headEnd type="none" w="med" len="med"/>
            <a:tailEnd type="none" w="med" len="med"/>
          </a:ln>
        </p:spPr>
      </p:cxnSp>
      <p:sp>
        <p:nvSpPr>
          <p:cNvPr id="66" name="Google Shape;236;p29">
            <a:extLst>
              <a:ext uri="{FF2B5EF4-FFF2-40B4-BE49-F238E27FC236}">
                <a16:creationId xmlns:a16="http://schemas.microsoft.com/office/drawing/2014/main" id="{90D483FD-CA82-406B-B89F-32FC95261CE9}"/>
              </a:ext>
            </a:extLst>
          </p:cNvPr>
          <p:cNvSpPr txBox="1"/>
          <p:nvPr/>
        </p:nvSpPr>
        <p:spPr>
          <a:xfrm>
            <a:off x="4309671" y="2000766"/>
            <a:ext cx="2068784" cy="469600"/>
          </a:xfrm>
          <a:prstGeom prst="rect">
            <a:avLst/>
          </a:prstGeom>
          <a:noFill/>
          <a:ln>
            <a:noFill/>
          </a:ln>
        </p:spPr>
        <p:txBody>
          <a:bodyPr spcFirstLastPara="1" wrap="square" lIns="121900" tIns="121900" rIns="121900" bIns="121900" anchor="t" anchorCtr="0">
            <a:noAutofit/>
          </a:bodyPr>
          <a:lstStyle/>
          <a:p>
            <a:r>
              <a:rPr lang="en-US" dirty="0"/>
              <a:t>C1: Marginal Private Cost </a:t>
            </a:r>
            <a:endParaRPr dirty="0"/>
          </a:p>
        </p:txBody>
      </p:sp>
      <p:sp>
        <p:nvSpPr>
          <p:cNvPr id="68" name="Right Brace 67">
            <a:extLst>
              <a:ext uri="{FF2B5EF4-FFF2-40B4-BE49-F238E27FC236}">
                <a16:creationId xmlns:a16="http://schemas.microsoft.com/office/drawing/2014/main" id="{1FA0A04C-06A7-4028-AF81-BB0597E0D77F}"/>
              </a:ext>
            </a:extLst>
          </p:cNvPr>
          <p:cNvSpPr/>
          <p:nvPr/>
        </p:nvSpPr>
        <p:spPr>
          <a:xfrm>
            <a:off x="2759169" y="3128129"/>
            <a:ext cx="45719" cy="105138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69" name="Google Shape;236;p29">
            <a:extLst>
              <a:ext uri="{FF2B5EF4-FFF2-40B4-BE49-F238E27FC236}">
                <a16:creationId xmlns:a16="http://schemas.microsoft.com/office/drawing/2014/main" id="{2F45E857-0E14-4389-A97F-5703F2381C42}"/>
              </a:ext>
            </a:extLst>
          </p:cNvPr>
          <p:cNvSpPr txBox="1"/>
          <p:nvPr/>
        </p:nvSpPr>
        <p:spPr>
          <a:xfrm>
            <a:off x="2902562" y="2937386"/>
            <a:ext cx="1317540" cy="469600"/>
          </a:xfrm>
          <a:prstGeom prst="rect">
            <a:avLst/>
          </a:prstGeom>
          <a:noFill/>
          <a:ln>
            <a:noFill/>
          </a:ln>
        </p:spPr>
        <p:txBody>
          <a:bodyPr spcFirstLastPara="1" wrap="square" lIns="121900" tIns="121900" rIns="121900" bIns="121900" anchor="t" anchorCtr="0">
            <a:noAutofit/>
          </a:bodyPr>
          <a:lstStyle/>
          <a:p>
            <a:r>
              <a:rPr lang="en-US" dirty="0"/>
              <a:t>Negative externality</a:t>
            </a:r>
            <a:endParaRPr dirty="0"/>
          </a:p>
        </p:txBody>
      </p:sp>
      <p:cxnSp>
        <p:nvCxnSpPr>
          <p:cNvPr id="70" name="Google Shape;226;p29">
            <a:extLst>
              <a:ext uri="{FF2B5EF4-FFF2-40B4-BE49-F238E27FC236}">
                <a16:creationId xmlns:a16="http://schemas.microsoft.com/office/drawing/2014/main" id="{25568072-B52D-4C0A-8208-0FF8FCB0806E}"/>
              </a:ext>
            </a:extLst>
          </p:cNvPr>
          <p:cNvCxnSpPr/>
          <p:nvPr/>
        </p:nvCxnSpPr>
        <p:spPr>
          <a:xfrm>
            <a:off x="626578" y="2805619"/>
            <a:ext cx="3683600" cy="2629600"/>
          </a:xfrm>
          <a:prstGeom prst="straightConnector1">
            <a:avLst/>
          </a:prstGeom>
          <a:noFill/>
          <a:ln w="28575" cap="flat" cmpd="sng">
            <a:solidFill>
              <a:srgbClr val="980000"/>
            </a:solidFill>
            <a:prstDash val="solid"/>
            <a:round/>
            <a:headEnd type="none" w="med" len="med"/>
            <a:tailEnd type="none" w="med" len="med"/>
          </a:ln>
        </p:spPr>
      </p:cxnSp>
      <p:sp>
        <p:nvSpPr>
          <p:cNvPr id="71" name="Google Shape;229;p29">
            <a:extLst>
              <a:ext uri="{FF2B5EF4-FFF2-40B4-BE49-F238E27FC236}">
                <a16:creationId xmlns:a16="http://schemas.microsoft.com/office/drawing/2014/main" id="{814EDD31-5975-4566-A36F-EA7237AD28B8}"/>
              </a:ext>
            </a:extLst>
          </p:cNvPr>
          <p:cNvSpPr/>
          <p:nvPr/>
        </p:nvSpPr>
        <p:spPr>
          <a:xfrm>
            <a:off x="8458281" y="4338686"/>
            <a:ext cx="130400" cy="118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72" name="Google Shape;225;p29">
            <a:extLst>
              <a:ext uri="{FF2B5EF4-FFF2-40B4-BE49-F238E27FC236}">
                <a16:creationId xmlns:a16="http://schemas.microsoft.com/office/drawing/2014/main" id="{53ED13F0-CB91-44AE-A0F8-8F47B6296314}"/>
              </a:ext>
            </a:extLst>
          </p:cNvPr>
          <p:cNvCxnSpPr>
            <a:cxnSpLocks/>
          </p:cNvCxnSpPr>
          <p:nvPr/>
        </p:nvCxnSpPr>
        <p:spPr>
          <a:xfrm flipV="1">
            <a:off x="7719558" y="2000766"/>
            <a:ext cx="10723" cy="3653563"/>
          </a:xfrm>
          <a:prstGeom prst="straightConnector1">
            <a:avLst/>
          </a:prstGeom>
          <a:noFill/>
          <a:ln w="28575" cap="flat" cmpd="sng">
            <a:solidFill>
              <a:srgbClr val="1155CC"/>
            </a:solidFill>
            <a:prstDash val="solid"/>
            <a:round/>
            <a:headEnd type="none" w="med" len="med"/>
            <a:tailEnd type="none" w="med" len="med"/>
          </a:ln>
        </p:spPr>
      </p:cxnSp>
      <p:sp>
        <p:nvSpPr>
          <p:cNvPr id="73" name="Google Shape;235;p29">
            <a:extLst>
              <a:ext uri="{FF2B5EF4-FFF2-40B4-BE49-F238E27FC236}">
                <a16:creationId xmlns:a16="http://schemas.microsoft.com/office/drawing/2014/main" id="{AFDB492D-5077-4F7E-A8E3-2CDBF73465A7}"/>
              </a:ext>
            </a:extLst>
          </p:cNvPr>
          <p:cNvSpPr txBox="1"/>
          <p:nvPr/>
        </p:nvSpPr>
        <p:spPr>
          <a:xfrm>
            <a:off x="7928611" y="1165480"/>
            <a:ext cx="2789291" cy="469600"/>
          </a:xfrm>
          <a:prstGeom prst="rect">
            <a:avLst/>
          </a:prstGeom>
          <a:noFill/>
          <a:ln>
            <a:noFill/>
          </a:ln>
        </p:spPr>
        <p:txBody>
          <a:bodyPr spcFirstLastPara="1" wrap="square" lIns="121900" tIns="121900" rIns="121900" bIns="121900" anchor="t" anchorCtr="0">
            <a:noAutofit/>
          </a:bodyPr>
          <a:lstStyle/>
          <a:p>
            <a:r>
              <a:rPr lang="en-US" sz="2000" dirty="0"/>
              <a:t>Supply mandates </a:t>
            </a:r>
          </a:p>
          <a:p>
            <a:r>
              <a:rPr lang="en-US" sz="2000" dirty="0"/>
              <a:t>(e.g., building codes</a:t>
            </a:r>
            <a:r>
              <a:rPr lang="zh-CN" altLang="en-US" sz="2000" dirty="0"/>
              <a:t>， </a:t>
            </a:r>
            <a:r>
              <a:rPr lang="en-US" altLang="zh-CN" sz="2000" dirty="0"/>
              <a:t>EE mandates</a:t>
            </a:r>
            <a:r>
              <a:rPr lang="en-US" sz="2000" dirty="0"/>
              <a:t>)</a:t>
            </a:r>
            <a:endParaRPr sz="2000" dirty="0"/>
          </a:p>
        </p:txBody>
      </p:sp>
      <p:sp>
        <p:nvSpPr>
          <p:cNvPr id="74" name="Google Shape;229;p29">
            <a:extLst>
              <a:ext uri="{FF2B5EF4-FFF2-40B4-BE49-F238E27FC236}">
                <a16:creationId xmlns:a16="http://schemas.microsoft.com/office/drawing/2014/main" id="{0AB5618A-7062-49DC-B58E-77345AC3C382}"/>
              </a:ext>
            </a:extLst>
          </p:cNvPr>
          <p:cNvSpPr/>
          <p:nvPr/>
        </p:nvSpPr>
        <p:spPr>
          <a:xfrm>
            <a:off x="7662707" y="3712772"/>
            <a:ext cx="130400" cy="118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B0F73CD0-2D69-4E9D-B49F-E71C7331BDB7}"/>
              </a:ext>
            </a:extLst>
          </p:cNvPr>
          <p:cNvSpPr txBox="1"/>
          <p:nvPr/>
        </p:nvSpPr>
        <p:spPr>
          <a:xfrm>
            <a:off x="1596123" y="5511219"/>
            <a:ext cx="545342" cy="461665"/>
          </a:xfrm>
          <a:prstGeom prst="rect">
            <a:avLst/>
          </a:prstGeom>
          <a:noFill/>
        </p:spPr>
        <p:txBody>
          <a:bodyPr wrap="none" rtlCol="0">
            <a:spAutoFit/>
          </a:bodyPr>
          <a:lstStyle/>
          <a:p>
            <a:r>
              <a:rPr lang="en-US" altLang="zh-CN" sz="2400" dirty="0"/>
              <a:t>Q*</a:t>
            </a:r>
            <a:endParaRPr lang="zh-CN" altLang="en-US" sz="2400" dirty="0"/>
          </a:p>
        </p:txBody>
      </p:sp>
      <p:cxnSp>
        <p:nvCxnSpPr>
          <p:cNvPr id="58" name="Google Shape;222;p29">
            <a:extLst>
              <a:ext uri="{FF2B5EF4-FFF2-40B4-BE49-F238E27FC236}">
                <a16:creationId xmlns:a16="http://schemas.microsoft.com/office/drawing/2014/main" id="{D4E58906-DEA2-4E5F-8046-0446AEABE2E3}"/>
              </a:ext>
            </a:extLst>
          </p:cNvPr>
          <p:cNvCxnSpPr>
            <a:cxnSpLocks/>
          </p:cNvCxnSpPr>
          <p:nvPr/>
        </p:nvCxnSpPr>
        <p:spPr>
          <a:xfrm>
            <a:off x="2679956" y="3072170"/>
            <a:ext cx="2695" cy="1163306"/>
          </a:xfrm>
          <a:prstGeom prst="straightConnector1">
            <a:avLst/>
          </a:prstGeom>
          <a:noFill/>
          <a:ln w="19050" cap="flat" cmpd="sng">
            <a:solidFill>
              <a:schemeClr val="dk2"/>
            </a:solidFill>
            <a:prstDash val="dash"/>
            <a:round/>
            <a:headEnd type="none" w="med" len="med"/>
            <a:tailEnd type="none" w="med" len="med"/>
          </a:ln>
        </p:spPr>
      </p:cxnSp>
      <p:sp>
        <p:nvSpPr>
          <p:cNvPr id="6" name="TextBox 5">
            <a:extLst>
              <a:ext uri="{FF2B5EF4-FFF2-40B4-BE49-F238E27FC236}">
                <a16:creationId xmlns:a16="http://schemas.microsoft.com/office/drawing/2014/main" id="{4D702083-5566-4677-9B95-9A93EC936E89}"/>
              </a:ext>
            </a:extLst>
          </p:cNvPr>
          <p:cNvSpPr txBox="1"/>
          <p:nvPr/>
        </p:nvSpPr>
        <p:spPr>
          <a:xfrm>
            <a:off x="7446887" y="5692334"/>
            <a:ext cx="545342" cy="461665"/>
          </a:xfrm>
          <a:prstGeom prst="rect">
            <a:avLst/>
          </a:prstGeom>
          <a:noFill/>
        </p:spPr>
        <p:txBody>
          <a:bodyPr wrap="none" rtlCol="0">
            <a:spAutoFit/>
          </a:bodyPr>
          <a:lstStyle/>
          <a:p>
            <a:r>
              <a:rPr lang="en-US" altLang="zh-CN" sz="2400" dirty="0"/>
              <a:t>Q*</a:t>
            </a:r>
            <a:endParaRPr lang="zh-CN" altLang="en-US" sz="2400" dirty="0"/>
          </a:p>
        </p:txBody>
      </p:sp>
    </p:spTree>
    <p:extLst>
      <p:ext uri="{BB962C8B-B14F-4D97-AF65-F5344CB8AC3E}">
        <p14:creationId xmlns:p14="http://schemas.microsoft.com/office/powerpoint/2010/main" val="330638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6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7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7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35" grpId="0"/>
      <p:bldP spid="30" grpId="0" animBg="1"/>
      <p:bldP spid="47" grpId="0"/>
      <p:bldP spid="54" grpId="0"/>
      <p:bldP spid="62" grpId="0"/>
      <p:bldP spid="62" grpId="1"/>
      <p:bldP spid="68" grpId="0" animBg="1"/>
      <p:bldP spid="69" grpId="0"/>
      <p:bldP spid="73" grpId="0"/>
      <p:bldP spid="73" grpId="1"/>
      <p:bldP spid="74" grpId="0" animBg="1"/>
      <p:bldP spid="74" grpId="1" animBg="1"/>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7583034"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Eurostile" panose="020B0504020202050204" pitchFamily="34" charset="77"/>
              </a:rPr>
              <a:t>The types of policies</a:t>
            </a:r>
            <a:endParaRPr sz="4800" dirty="0">
              <a:solidFill>
                <a:srgbClr val="1B4453"/>
              </a:solidFill>
              <a:latin typeface="Eurostile" panose="020B0504020202050204" pitchFamily="34" charset="77"/>
            </a:endParaRPr>
          </a:p>
        </p:txBody>
      </p:sp>
      <p:sp>
        <p:nvSpPr>
          <p:cNvPr id="7" name="Google Shape;76;p15">
            <a:extLst>
              <a:ext uri="{FF2B5EF4-FFF2-40B4-BE49-F238E27FC236}">
                <a16:creationId xmlns:a16="http://schemas.microsoft.com/office/drawing/2014/main" id="{EF054009-5D70-014B-8C04-925434025AA5}"/>
              </a:ext>
            </a:extLst>
          </p:cNvPr>
          <p:cNvSpPr txBox="1"/>
          <p:nvPr/>
        </p:nvSpPr>
        <p:spPr>
          <a:xfrm>
            <a:off x="9262011" y="3074476"/>
            <a:ext cx="1314132" cy="496653"/>
          </a:xfrm>
          <a:prstGeom prst="rect">
            <a:avLst/>
          </a:prstGeom>
          <a:noFill/>
          <a:ln>
            <a:noFill/>
          </a:ln>
        </p:spPr>
        <p:txBody>
          <a:bodyPr spcFirstLastPara="1" wrap="square" lIns="121900" tIns="121900" rIns="121900" bIns="121900" anchor="t" anchorCtr="0">
            <a:noAutofit/>
          </a:bodyPr>
          <a:lstStyle/>
          <a:p>
            <a:endParaRPr sz="2133" b="1" dirty="0"/>
          </a:p>
        </p:txBody>
      </p:sp>
      <p:graphicFrame>
        <p:nvGraphicFramePr>
          <p:cNvPr id="2" name="Table 2">
            <a:extLst>
              <a:ext uri="{FF2B5EF4-FFF2-40B4-BE49-F238E27FC236}">
                <a16:creationId xmlns:a16="http://schemas.microsoft.com/office/drawing/2014/main" id="{F8DA3DFF-366C-5941-AA8A-ACF572DF6CC2}"/>
              </a:ext>
            </a:extLst>
          </p:cNvPr>
          <p:cNvGraphicFramePr>
            <a:graphicFrameLocks noGrp="1"/>
          </p:cNvGraphicFramePr>
          <p:nvPr>
            <p:extLst>
              <p:ext uri="{D42A27DB-BD31-4B8C-83A1-F6EECF244321}">
                <p14:modId xmlns:p14="http://schemas.microsoft.com/office/powerpoint/2010/main" val="3313679692"/>
              </p:ext>
            </p:extLst>
          </p:nvPr>
        </p:nvGraphicFramePr>
        <p:xfrm>
          <a:off x="723084" y="1302913"/>
          <a:ext cx="10926610" cy="4754880"/>
        </p:xfrm>
        <a:graphic>
          <a:graphicData uri="http://schemas.openxmlformats.org/drawingml/2006/table">
            <a:tbl>
              <a:tblPr firstRow="1" bandRow="1">
                <a:tableStyleId>{5202B0CA-FC54-4496-8BCA-5EF66A818D29}</a:tableStyleId>
              </a:tblPr>
              <a:tblGrid>
                <a:gridCol w="3053269">
                  <a:extLst>
                    <a:ext uri="{9D8B030D-6E8A-4147-A177-3AD203B41FA5}">
                      <a16:colId xmlns:a16="http://schemas.microsoft.com/office/drawing/2014/main" val="3793154613"/>
                    </a:ext>
                  </a:extLst>
                </a:gridCol>
                <a:gridCol w="4073237">
                  <a:extLst>
                    <a:ext uri="{9D8B030D-6E8A-4147-A177-3AD203B41FA5}">
                      <a16:colId xmlns:a16="http://schemas.microsoft.com/office/drawing/2014/main" val="163406201"/>
                    </a:ext>
                  </a:extLst>
                </a:gridCol>
                <a:gridCol w="3800104">
                  <a:extLst>
                    <a:ext uri="{9D8B030D-6E8A-4147-A177-3AD203B41FA5}">
                      <a16:colId xmlns:a16="http://schemas.microsoft.com/office/drawing/2014/main" val="1020329659"/>
                    </a:ext>
                  </a:extLst>
                </a:gridCol>
              </a:tblGrid>
              <a:tr h="879046">
                <a:tc>
                  <a:txBody>
                    <a:bodyPr/>
                    <a:lstStyle/>
                    <a:p>
                      <a:pPr algn="ctr"/>
                      <a:endParaRPr lang="en-US" sz="2000" b="1" dirty="0">
                        <a:solidFill>
                          <a:srgbClr val="C00000"/>
                        </a:solidFill>
                        <a:latin typeface="Baskerville" panose="02020502070401020303"/>
                      </a:endParaRPr>
                    </a:p>
                  </a:txBody>
                  <a:tcPr anchor="ctr">
                    <a:lnL w="12700" cap="flat" cmpd="sng" algn="ctr">
                      <a:solidFill>
                        <a:srgbClr val="980000"/>
                      </a:solidFill>
                      <a:prstDash val="solid"/>
                      <a:round/>
                      <a:headEnd type="none" w="med" len="med"/>
                      <a:tailEnd type="none" w="med" len="med"/>
                    </a:lnL>
                    <a:lnR w="12700" cap="flat" cmpd="sng" algn="ctr">
                      <a:solidFill>
                        <a:srgbClr val="980000"/>
                      </a:solidFill>
                      <a:prstDash val="solid"/>
                      <a:round/>
                      <a:headEnd type="none" w="med" len="med"/>
                      <a:tailEnd type="none" w="med" len="med"/>
                    </a:lnR>
                    <a:lnT w="12700" cap="flat" cmpd="sng" algn="ctr">
                      <a:solidFill>
                        <a:srgbClr val="980000"/>
                      </a:solidFill>
                      <a:prstDash val="solid"/>
                      <a:round/>
                      <a:headEnd type="none" w="med" len="med"/>
                      <a:tailEnd type="none" w="med" len="med"/>
                    </a:lnT>
                    <a:lnB w="12700" cap="flat" cmpd="sng" algn="ctr">
                      <a:solidFill>
                        <a:srgbClr val="980000"/>
                      </a:solidFill>
                      <a:prstDash val="solid"/>
                      <a:round/>
                      <a:headEnd type="none" w="med" len="med"/>
                      <a:tailEnd type="none" w="med" len="med"/>
                    </a:lnB>
                    <a:solidFill>
                      <a:srgbClr val="AC0204">
                        <a:alpha val="65882"/>
                      </a:srgbClr>
                    </a:solidFill>
                  </a:tcPr>
                </a:tc>
                <a:tc>
                  <a:txBody>
                    <a:bodyPr/>
                    <a:lstStyle/>
                    <a:p>
                      <a:pPr algn="ctr"/>
                      <a:r>
                        <a:rPr lang="en-US" sz="2000" dirty="0">
                          <a:latin typeface="Baskerville" panose="02020502070401020303"/>
                        </a:rPr>
                        <a:t>MITIGATION</a:t>
                      </a:r>
                    </a:p>
                  </a:txBody>
                  <a:tcPr anchor="ctr">
                    <a:lnL w="12700" cap="flat" cmpd="sng" algn="ctr">
                      <a:solidFill>
                        <a:srgbClr val="980000"/>
                      </a:solidFill>
                      <a:prstDash val="solid"/>
                      <a:round/>
                      <a:headEnd type="none" w="med" len="med"/>
                      <a:tailEnd type="none" w="med" len="med"/>
                    </a:lnL>
                    <a:lnR w="12700" cap="flat" cmpd="sng" algn="ctr">
                      <a:solidFill>
                        <a:srgbClr val="980000"/>
                      </a:solidFill>
                      <a:prstDash val="solid"/>
                      <a:round/>
                      <a:headEnd type="none" w="med" len="med"/>
                      <a:tailEnd type="none" w="med" len="med"/>
                    </a:lnR>
                    <a:lnT w="12700" cap="flat" cmpd="sng" algn="ctr">
                      <a:solidFill>
                        <a:srgbClr val="980000"/>
                      </a:solidFill>
                      <a:prstDash val="solid"/>
                      <a:round/>
                      <a:headEnd type="none" w="med" len="med"/>
                      <a:tailEnd type="none" w="med" len="med"/>
                    </a:lnT>
                    <a:lnB w="12700" cap="flat" cmpd="sng" algn="ctr">
                      <a:solidFill>
                        <a:srgbClr val="980000"/>
                      </a:solidFill>
                      <a:prstDash val="solid"/>
                      <a:round/>
                      <a:headEnd type="none" w="med" len="med"/>
                      <a:tailEnd type="none" w="med" len="med"/>
                    </a:lnB>
                    <a:solidFill>
                      <a:srgbClr val="AC0204">
                        <a:alpha val="65882"/>
                      </a:srgbClr>
                    </a:solidFill>
                  </a:tcPr>
                </a:tc>
                <a:tc>
                  <a:txBody>
                    <a:bodyPr/>
                    <a:lstStyle/>
                    <a:p>
                      <a:pPr algn="ctr"/>
                      <a:r>
                        <a:rPr lang="en-US" sz="2000" dirty="0">
                          <a:latin typeface="Baskerville" panose="02020502070401020303"/>
                        </a:rPr>
                        <a:t>ADAPTATION</a:t>
                      </a:r>
                    </a:p>
                  </a:txBody>
                  <a:tcPr anchor="ctr">
                    <a:lnL w="12700" cap="flat" cmpd="sng" algn="ctr">
                      <a:solidFill>
                        <a:srgbClr val="980000"/>
                      </a:solidFill>
                      <a:prstDash val="solid"/>
                      <a:round/>
                      <a:headEnd type="none" w="med" len="med"/>
                      <a:tailEnd type="none" w="med" len="med"/>
                    </a:lnL>
                    <a:lnR w="12700" cap="flat" cmpd="sng" algn="ctr">
                      <a:solidFill>
                        <a:srgbClr val="980000"/>
                      </a:solidFill>
                      <a:prstDash val="solid"/>
                      <a:round/>
                      <a:headEnd type="none" w="med" len="med"/>
                      <a:tailEnd type="none" w="med" len="med"/>
                    </a:lnR>
                    <a:lnT w="12700" cap="flat" cmpd="sng" algn="ctr">
                      <a:solidFill>
                        <a:srgbClr val="980000"/>
                      </a:solidFill>
                      <a:prstDash val="solid"/>
                      <a:round/>
                      <a:headEnd type="none" w="med" len="med"/>
                      <a:tailEnd type="none" w="med" len="med"/>
                    </a:lnT>
                    <a:lnB w="12700" cap="flat" cmpd="sng" algn="ctr">
                      <a:solidFill>
                        <a:srgbClr val="980000"/>
                      </a:solidFill>
                      <a:prstDash val="solid"/>
                      <a:round/>
                      <a:headEnd type="none" w="med" len="med"/>
                      <a:tailEnd type="none" w="med" len="med"/>
                    </a:lnB>
                    <a:solidFill>
                      <a:srgbClr val="AC0204">
                        <a:alpha val="65882"/>
                      </a:srgbClr>
                    </a:solidFill>
                  </a:tcPr>
                </a:tc>
                <a:extLst>
                  <a:ext uri="{0D108BD9-81ED-4DB2-BD59-A6C34878D82A}">
                    <a16:rowId xmlns:a16="http://schemas.microsoft.com/office/drawing/2014/main" val="4023880700"/>
                  </a:ext>
                </a:extLst>
              </a:tr>
              <a:tr h="2361915">
                <a:tc>
                  <a:txBody>
                    <a:bodyPr/>
                    <a:lstStyle/>
                    <a:p>
                      <a:pPr algn="ctr"/>
                      <a:r>
                        <a:rPr lang="en-US" sz="2000" b="1" dirty="0">
                          <a:solidFill>
                            <a:srgbClr val="C00000"/>
                          </a:solidFill>
                          <a:latin typeface="Baskerville" panose="02020502070401020303"/>
                        </a:rPr>
                        <a:t>STICKS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Baskerville" panose="02020502070401020303"/>
                        </a:rPr>
                        <a:t>(Enforcement) </a:t>
                      </a:r>
                    </a:p>
                  </a:txBody>
                  <a:tcPr anchor="ctr">
                    <a:lnL w="12700" cap="flat" cmpd="sng" algn="ctr">
                      <a:solidFill>
                        <a:srgbClr val="980000"/>
                      </a:solidFill>
                      <a:prstDash val="solid"/>
                      <a:round/>
                      <a:headEnd type="none" w="med" len="med"/>
                      <a:tailEnd type="none" w="med" len="med"/>
                    </a:lnL>
                    <a:lnR w="12700" cap="flat" cmpd="sng" algn="ctr">
                      <a:solidFill>
                        <a:srgbClr val="980000"/>
                      </a:solidFill>
                      <a:prstDash val="solid"/>
                      <a:round/>
                      <a:headEnd type="none" w="med" len="med"/>
                      <a:tailEnd type="none" w="med" len="med"/>
                    </a:lnR>
                    <a:lnT w="12700" cap="flat" cmpd="sng" algn="ctr">
                      <a:solidFill>
                        <a:srgbClr val="980000"/>
                      </a:solidFill>
                      <a:prstDash val="solid"/>
                      <a:round/>
                      <a:headEnd type="none" w="med" len="med"/>
                      <a:tailEnd type="none" w="med" len="med"/>
                    </a:lnT>
                    <a:lnB w="12700" cap="flat" cmpd="sng" algn="ctr">
                      <a:solidFill>
                        <a:srgbClr val="980000"/>
                      </a:solidFill>
                      <a:prstDash val="solid"/>
                      <a:round/>
                      <a:headEnd type="none" w="med" len="med"/>
                      <a:tailEnd type="none" w="med" len="med"/>
                    </a:lnB>
                    <a:noFill/>
                  </a:tcPr>
                </a:tc>
                <a:tc>
                  <a:txBody>
                    <a:bodyPr/>
                    <a:lstStyle/>
                    <a:p>
                      <a:pPr algn="ctr"/>
                      <a:endParaRPr lang="en-US" sz="2000" dirty="0">
                        <a:latin typeface="Baskerville" panose="02020502070401020303"/>
                      </a:endParaRPr>
                    </a:p>
                    <a:p>
                      <a:pPr algn="ctr"/>
                      <a:endParaRPr lang="en-US" sz="2000" dirty="0">
                        <a:latin typeface="Baskerville" panose="02020502070401020303"/>
                      </a:endParaRPr>
                    </a:p>
                    <a:p>
                      <a:pPr algn="ctr"/>
                      <a:r>
                        <a:rPr lang="en-US" sz="2000" dirty="0">
                          <a:latin typeface="Baskerville" panose="02020502070401020303"/>
                        </a:rPr>
                        <a:t>Minimum EE Standards</a:t>
                      </a:r>
                      <a:r>
                        <a:rPr lang="zh-CN" altLang="en-US" sz="2000" dirty="0">
                          <a:latin typeface="Baskerville" panose="02020502070401020303"/>
                        </a:rPr>
                        <a:t> </a:t>
                      </a:r>
                      <a:r>
                        <a:rPr lang="en-US" altLang="zh-CN" sz="2000" dirty="0">
                          <a:latin typeface="Baskerville" panose="02020502070401020303"/>
                        </a:rPr>
                        <a:t>(UK)</a:t>
                      </a:r>
                    </a:p>
                    <a:p>
                      <a:pPr algn="ctr"/>
                      <a:r>
                        <a:rPr lang="en-US" altLang="zh-CN" sz="2000" dirty="0">
                          <a:latin typeface="Baskerville" panose="02020502070401020303"/>
                        </a:rPr>
                        <a:t>Energy</a:t>
                      </a:r>
                      <a:r>
                        <a:rPr lang="zh-CN" altLang="en-US" sz="2000" dirty="0">
                          <a:latin typeface="Baskerville" panose="02020502070401020303"/>
                        </a:rPr>
                        <a:t> </a:t>
                      </a:r>
                      <a:r>
                        <a:rPr lang="en-US" altLang="zh-CN" sz="2000" dirty="0">
                          <a:latin typeface="Baskerville" panose="02020502070401020303"/>
                        </a:rPr>
                        <a:t>Performance</a:t>
                      </a:r>
                      <a:r>
                        <a:rPr lang="zh-CN" altLang="en-US" sz="2000" dirty="0">
                          <a:latin typeface="Baskerville" panose="02020502070401020303"/>
                        </a:rPr>
                        <a:t> </a:t>
                      </a:r>
                      <a:r>
                        <a:rPr lang="en-US" altLang="zh-CN" sz="2000" dirty="0">
                          <a:latin typeface="Baskerville" panose="02020502070401020303"/>
                        </a:rPr>
                        <a:t>Criteria</a:t>
                      </a:r>
                      <a:r>
                        <a:rPr lang="zh-CN" altLang="en-US" sz="2000" dirty="0">
                          <a:latin typeface="Baskerville" panose="02020502070401020303"/>
                        </a:rPr>
                        <a:t> </a:t>
                      </a:r>
                      <a:r>
                        <a:rPr lang="en-US" altLang="zh-CN" sz="2000" dirty="0">
                          <a:latin typeface="Baskerville" panose="02020502070401020303"/>
                        </a:rPr>
                        <a:t/>
                      </a:r>
                      <a:br>
                        <a:rPr lang="en-US" altLang="zh-CN" sz="2000" dirty="0">
                          <a:latin typeface="Baskerville" panose="02020502070401020303"/>
                        </a:rPr>
                      </a:br>
                      <a:r>
                        <a:rPr lang="en-US" altLang="zh-CN" sz="2000" dirty="0">
                          <a:latin typeface="Baskerville" panose="02020502070401020303"/>
                        </a:rPr>
                        <a:t>(LL97,</a:t>
                      </a:r>
                      <a:r>
                        <a:rPr lang="zh-CN" altLang="en-US" sz="2000" dirty="0">
                          <a:latin typeface="Baskerville" panose="02020502070401020303"/>
                        </a:rPr>
                        <a:t> </a:t>
                      </a:r>
                      <a:r>
                        <a:rPr lang="en-US" altLang="zh-CN" sz="2000" dirty="0">
                          <a:latin typeface="Baskerville" panose="02020502070401020303"/>
                        </a:rPr>
                        <a:t>NYC/BERDO 2.0, Boston)</a:t>
                      </a:r>
                      <a:endParaRPr lang="en-US" sz="2000" dirty="0">
                        <a:latin typeface="Baskerville" panose="02020502070401020303"/>
                      </a:endParaRPr>
                    </a:p>
                    <a:p>
                      <a:pPr algn="ctr"/>
                      <a:r>
                        <a:rPr lang="en-US" sz="2000" dirty="0">
                          <a:latin typeface="Baskerville" panose="02020502070401020303"/>
                        </a:rPr>
                        <a:t>EE Reporting Mandates</a:t>
                      </a:r>
                    </a:p>
                    <a:p>
                      <a:pPr algn="ctr"/>
                      <a:r>
                        <a:rPr lang="en-US" sz="2000" dirty="0">
                          <a:latin typeface="Baskerville" panose="02020502070401020303"/>
                        </a:rPr>
                        <a:t> </a:t>
                      </a:r>
                    </a:p>
                  </a:txBody>
                  <a:tcPr anchor="ctr">
                    <a:lnL w="12700" cap="flat" cmpd="sng" algn="ctr">
                      <a:solidFill>
                        <a:srgbClr val="980000"/>
                      </a:solidFill>
                      <a:prstDash val="solid"/>
                      <a:round/>
                      <a:headEnd type="none" w="med" len="med"/>
                      <a:tailEnd type="none" w="med" len="med"/>
                    </a:lnL>
                    <a:lnR w="12700" cap="flat" cmpd="sng" algn="ctr">
                      <a:solidFill>
                        <a:srgbClr val="980000"/>
                      </a:solidFill>
                      <a:prstDash val="solid"/>
                      <a:round/>
                      <a:headEnd type="none" w="med" len="med"/>
                      <a:tailEnd type="none" w="med" len="med"/>
                    </a:lnR>
                    <a:lnT w="12700" cap="flat" cmpd="sng" algn="ctr">
                      <a:solidFill>
                        <a:srgbClr val="980000"/>
                      </a:solidFill>
                      <a:prstDash val="solid"/>
                      <a:round/>
                      <a:headEnd type="none" w="med" len="med"/>
                      <a:tailEnd type="none" w="med" len="med"/>
                    </a:lnT>
                    <a:lnB w="12700" cap="flat" cmpd="sng" algn="ctr">
                      <a:solidFill>
                        <a:srgbClr val="980000"/>
                      </a:solidFill>
                      <a:prstDash val="solid"/>
                      <a:round/>
                      <a:headEnd type="none" w="med" len="med"/>
                      <a:tailEnd type="none" w="med" len="med"/>
                    </a:lnB>
                    <a:noFill/>
                  </a:tcPr>
                </a:tc>
                <a:tc>
                  <a:txBody>
                    <a:bodyPr/>
                    <a:lstStyle/>
                    <a:p>
                      <a:pPr algn="ctr"/>
                      <a:r>
                        <a:rPr lang="en-US" sz="2000" dirty="0">
                          <a:latin typeface="Baskerville" panose="02020502070401020303"/>
                        </a:rPr>
                        <a:t/>
                      </a:r>
                      <a:br>
                        <a:rPr lang="en-US" sz="2000" dirty="0">
                          <a:latin typeface="Baskerville" panose="02020502070401020303"/>
                        </a:rPr>
                      </a:br>
                      <a:r>
                        <a:rPr lang="en-US" sz="2000" dirty="0">
                          <a:latin typeface="Baskerville" panose="02020502070401020303"/>
                        </a:rPr>
                        <a:t/>
                      </a:r>
                      <a:br>
                        <a:rPr lang="en-US" sz="2000" dirty="0">
                          <a:latin typeface="Baskerville" panose="02020502070401020303"/>
                        </a:rPr>
                      </a:br>
                      <a:r>
                        <a:rPr lang="en-US" sz="2000" dirty="0">
                          <a:latin typeface="Baskerville" panose="02020502070401020303"/>
                        </a:rPr>
                        <a:t>Climate </a:t>
                      </a:r>
                      <a:r>
                        <a:rPr lang="en-US" altLang="zh-CN" sz="2000" dirty="0">
                          <a:latin typeface="Baskerville" panose="02020502070401020303"/>
                        </a:rPr>
                        <a:t>R</a:t>
                      </a:r>
                      <a:r>
                        <a:rPr lang="en-US" sz="2000" dirty="0">
                          <a:latin typeface="Baskerville" panose="02020502070401020303"/>
                        </a:rPr>
                        <a:t>isk Disclosure Mandates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Baskerville" panose="02020502070401020303"/>
                        </a:rPr>
                        <a:t>Flood Insurance Mandates</a:t>
                      </a:r>
                    </a:p>
                    <a:p>
                      <a:pPr algn="ctr"/>
                      <a:endParaRPr lang="en-US" sz="2000" dirty="0">
                        <a:latin typeface="Baskerville" panose="02020502070401020303"/>
                      </a:endParaRPr>
                    </a:p>
                  </a:txBody>
                  <a:tcPr anchor="ctr">
                    <a:lnL w="12700" cap="flat" cmpd="sng" algn="ctr">
                      <a:solidFill>
                        <a:srgbClr val="980000"/>
                      </a:solidFill>
                      <a:prstDash val="solid"/>
                      <a:round/>
                      <a:headEnd type="none" w="med" len="med"/>
                      <a:tailEnd type="none" w="med" len="med"/>
                    </a:lnL>
                    <a:lnR w="12700" cap="flat" cmpd="sng" algn="ctr">
                      <a:solidFill>
                        <a:srgbClr val="980000"/>
                      </a:solidFill>
                      <a:prstDash val="solid"/>
                      <a:round/>
                      <a:headEnd type="none" w="med" len="med"/>
                      <a:tailEnd type="none" w="med" len="med"/>
                    </a:lnR>
                    <a:lnT w="12700" cap="flat" cmpd="sng" algn="ctr">
                      <a:solidFill>
                        <a:srgbClr val="980000"/>
                      </a:solidFill>
                      <a:prstDash val="solid"/>
                      <a:round/>
                      <a:headEnd type="none" w="med" len="med"/>
                      <a:tailEnd type="none" w="med" len="med"/>
                    </a:lnT>
                    <a:lnB w="12700" cap="flat" cmpd="sng" algn="ctr">
                      <a:solidFill>
                        <a:srgbClr val="980000"/>
                      </a:solidFill>
                      <a:prstDash val="solid"/>
                      <a:round/>
                      <a:headEnd type="none" w="med" len="med"/>
                      <a:tailEnd type="none" w="med" len="med"/>
                    </a:lnB>
                    <a:noFill/>
                  </a:tcPr>
                </a:tc>
                <a:extLst>
                  <a:ext uri="{0D108BD9-81ED-4DB2-BD59-A6C34878D82A}">
                    <a16:rowId xmlns:a16="http://schemas.microsoft.com/office/drawing/2014/main" val="3652385775"/>
                  </a:ext>
                </a:extLst>
              </a:tr>
              <a:tr h="1513919">
                <a:tc>
                  <a:txBody>
                    <a:bodyPr/>
                    <a:lstStyle/>
                    <a:p>
                      <a:pPr algn="ctr"/>
                      <a:r>
                        <a:rPr lang="en-US" sz="2000" b="1" dirty="0">
                          <a:solidFill>
                            <a:srgbClr val="C00000"/>
                          </a:solidFill>
                          <a:latin typeface="Baskerville" panose="02020502070401020303"/>
                        </a:rPr>
                        <a:t>CARROTS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Baskerville" panose="02020502070401020303"/>
                        </a:rPr>
                        <a:t>(Incentives)</a:t>
                      </a:r>
                    </a:p>
                    <a:p>
                      <a:pPr algn="ctr"/>
                      <a:endParaRPr lang="en-US" sz="2000" b="1" dirty="0">
                        <a:solidFill>
                          <a:srgbClr val="C00000"/>
                        </a:solidFill>
                        <a:latin typeface="Baskerville" panose="02020502070401020303"/>
                      </a:endParaRPr>
                    </a:p>
                  </a:txBody>
                  <a:tcPr anchor="ctr">
                    <a:lnL w="12700" cap="flat" cmpd="sng" algn="ctr">
                      <a:solidFill>
                        <a:srgbClr val="980000"/>
                      </a:solidFill>
                      <a:prstDash val="solid"/>
                      <a:round/>
                      <a:headEnd type="none" w="med" len="med"/>
                      <a:tailEnd type="none" w="med" len="med"/>
                    </a:lnL>
                    <a:lnR w="12700" cap="flat" cmpd="sng" algn="ctr">
                      <a:solidFill>
                        <a:srgbClr val="980000"/>
                      </a:solidFill>
                      <a:prstDash val="solid"/>
                      <a:round/>
                      <a:headEnd type="none" w="med" len="med"/>
                      <a:tailEnd type="none" w="med" len="med"/>
                    </a:lnR>
                    <a:lnT w="12700" cap="flat" cmpd="sng" algn="ctr">
                      <a:solidFill>
                        <a:srgbClr val="980000"/>
                      </a:solidFill>
                      <a:prstDash val="solid"/>
                      <a:round/>
                      <a:headEnd type="none" w="med" len="med"/>
                      <a:tailEnd type="none" w="med" len="med"/>
                    </a:lnT>
                    <a:lnB w="12700" cap="flat" cmpd="sng" algn="ctr">
                      <a:solidFill>
                        <a:srgbClr val="980000"/>
                      </a:solidFill>
                      <a:prstDash val="solid"/>
                      <a:round/>
                      <a:headEnd type="none" w="med" len="med"/>
                      <a:tailEnd type="none" w="med" len="med"/>
                    </a:lnB>
                    <a:noFill/>
                  </a:tcPr>
                </a:tc>
                <a:tc>
                  <a:txBody>
                    <a:bodyPr/>
                    <a:lstStyle/>
                    <a:p>
                      <a:pPr algn="ctr"/>
                      <a:r>
                        <a:rPr lang="en-US" sz="2000" dirty="0">
                          <a:latin typeface="Baskerville" panose="02020502070401020303"/>
                        </a:rPr>
                        <a:t>FAR</a:t>
                      </a:r>
                      <a:r>
                        <a:rPr lang="zh-CN" altLang="en-US" sz="2000" dirty="0">
                          <a:latin typeface="Baskerville" panose="02020502070401020303"/>
                        </a:rPr>
                        <a:t> </a:t>
                      </a:r>
                      <a:r>
                        <a:rPr lang="en-US" altLang="zh-CN" sz="2000" dirty="0">
                          <a:latin typeface="Baskerville" panose="02020502070401020303"/>
                        </a:rPr>
                        <a:t>Bonus</a:t>
                      </a:r>
                      <a:endParaRPr lang="en-US" sz="2000" dirty="0">
                        <a:latin typeface="Baskerville" panose="02020502070401020303"/>
                      </a:endParaRPr>
                    </a:p>
                    <a:p>
                      <a:pPr algn="ctr"/>
                      <a:r>
                        <a:rPr lang="en-US" sz="2000" dirty="0">
                          <a:latin typeface="Baskerville" panose="02020502070401020303"/>
                        </a:rPr>
                        <a:t>Tax Credits/Rebates</a:t>
                      </a:r>
                    </a:p>
                    <a:p>
                      <a:pPr algn="ctr"/>
                      <a:r>
                        <a:rPr lang="en-US" sz="2000" dirty="0">
                          <a:latin typeface="Baskerville" panose="02020502070401020303"/>
                        </a:rPr>
                        <a:t>EE</a:t>
                      </a:r>
                      <a:r>
                        <a:rPr lang="zh-CN" altLang="en-US" sz="2000" dirty="0">
                          <a:latin typeface="Baskerville" panose="02020502070401020303"/>
                        </a:rPr>
                        <a:t> </a:t>
                      </a:r>
                      <a:r>
                        <a:rPr lang="en-US" sz="2000" dirty="0">
                          <a:latin typeface="Baskerville" panose="02020502070401020303"/>
                        </a:rPr>
                        <a:t>Subsidies</a:t>
                      </a:r>
                    </a:p>
                  </a:txBody>
                  <a:tcPr anchor="ctr">
                    <a:lnL w="12700" cap="flat" cmpd="sng" algn="ctr">
                      <a:solidFill>
                        <a:srgbClr val="980000"/>
                      </a:solidFill>
                      <a:prstDash val="solid"/>
                      <a:round/>
                      <a:headEnd type="none" w="med" len="med"/>
                      <a:tailEnd type="none" w="med" len="med"/>
                    </a:lnL>
                    <a:lnR w="12700" cap="flat" cmpd="sng" algn="ctr">
                      <a:solidFill>
                        <a:srgbClr val="980000"/>
                      </a:solidFill>
                      <a:prstDash val="solid"/>
                      <a:round/>
                      <a:headEnd type="none" w="med" len="med"/>
                      <a:tailEnd type="none" w="med" len="med"/>
                    </a:lnR>
                    <a:lnT w="12700" cap="flat" cmpd="sng" algn="ctr">
                      <a:solidFill>
                        <a:srgbClr val="980000"/>
                      </a:solidFill>
                      <a:prstDash val="solid"/>
                      <a:round/>
                      <a:headEnd type="none" w="med" len="med"/>
                      <a:tailEnd type="none" w="med" len="med"/>
                    </a:lnT>
                    <a:lnB w="12700" cap="flat" cmpd="sng" algn="ctr">
                      <a:solidFill>
                        <a:srgbClr val="980000"/>
                      </a:solidFill>
                      <a:prstDash val="solid"/>
                      <a:round/>
                      <a:headEnd type="none" w="med" len="med"/>
                      <a:tailEnd type="none" w="med" len="med"/>
                    </a:lnB>
                    <a:noFill/>
                  </a:tcPr>
                </a:tc>
                <a:tc>
                  <a:txBody>
                    <a:bodyPr/>
                    <a:lstStyle/>
                    <a:p>
                      <a:pPr algn="ctr"/>
                      <a:r>
                        <a:rPr lang="en-US" sz="2000" dirty="0">
                          <a:latin typeface="Baskerville" panose="02020502070401020303"/>
                        </a:rPr>
                        <a:t>Weatherization Programs</a:t>
                      </a:r>
                    </a:p>
                  </a:txBody>
                  <a:tcPr anchor="ctr">
                    <a:lnL w="12700" cap="flat" cmpd="sng" algn="ctr">
                      <a:solidFill>
                        <a:srgbClr val="980000"/>
                      </a:solidFill>
                      <a:prstDash val="solid"/>
                      <a:round/>
                      <a:headEnd type="none" w="med" len="med"/>
                      <a:tailEnd type="none" w="med" len="med"/>
                    </a:lnL>
                    <a:lnR w="12700" cap="flat" cmpd="sng" algn="ctr">
                      <a:solidFill>
                        <a:srgbClr val="980000"/>
                      </a:solidFill>
                      <a:prstDash val="solid"/>
                      <a:round/>
                      <a:headEnd type="none" w="med" len="med"/>
                      <a:tailEnd type="none" w="med" len="med"/>
                    </a:lnR>
                    <a:lnT w="12700" cap="flat" cmpd="sng" algn="ctr">
                      <a:solidFill>
                        <a:srgbClr val="980000"/>
                      </a:solidFill>
                      <a:prstDash val="solid"/>
                      <a:round/>
                      <a:headEnd type="none" w="med" len="med"/>
                      <a:tailEnd type="none" w="med" len="med"/>
                    </a:lnT>
                    <a:lnB w="12700" cap="flat" cmpd="sng" algn="ctr">
                      <a:solidFill>
                        <a:srgbClr val="980000"/>
                      </a:solidFill>
                      <a:prstDash val="solid"/>
                      <a:round/>
                      <a:headEnd type="none" w="med" len="med"/>
                      <a:tailEnd type="none" w="med" len="med"/>
                    </a:lnB>
                    <a:noFill/>
                  </a:tcPr>
                </a:tc>
                <a:extLst>
                  <a:ext uri="{0D108BD9-81ED-4DB2-BD59-A6C34878D82A}">
                    <a16:rowId xmlns:a16="http://schemas.microsoft.com/office/drawing/2014/main" val="2746121873"/>
                  </a:ext>
                </a:extLst>
              </a:tr>
            </a:tbl>
          </a:graphicData>
        </a:graphic>
      </p:graphicFrame>
      <p:sp>
        <p:nvSpPr>
          <p:cNvPr id="4" name="TextBox 3">
            <a:extLst>
              <a:ext uri="{FF2B5EF4-FFF2-40B4-BE49-F238E27FC236}">
                <a16:creationId xmlns:a16="http://schemas.microsoft.com/office/drawing/2014/main" id="{765277EE-32C6-5E42-883B-AEDE511C9446}"/>
              </a:ext>
            </a:extLst>
          </p:cNvPr>
          <p:cNvSpPr txBox="1"/>
          <p:nvPr/>
        </p:nvSpPr>
        <p:spPr>
          <a:xfrm>
            <a:off x="7009705" y="2316094"/>
            <a:ext cx="1846467" cy="400110"/>
          </a:xfrm>
          <a:prstGeom prst="rect">
            <a:avLst/>
          </a:prstGeom>
          <a:solidFill>
            <a:schemeClr val="bg1"/>
          </a:solidFill>
          <a:ln>
            <a:solidFill>
              <a:srgbClr val="980000"/>
            </a:solidFill>
          </a:ln>
        </p:spPr>
        <p:txBody>
          <a:bodyPr wrap="square" rtlCol="0">
            <a:spAutoFit/>
          </a:bodyPr>
          <a:lstStyle/>
          <a:p>
            <a:r>
              <a:rPr lang="en-US" sz="2000" dirty="0">
                <a:latin typeface="Baskerville" panose="02020502070401020303"/>
              </a:rPr>
              <a:t>Building Codes</a:t>
            </a:r>
          </a:p>
        </p:txBody>
      </p:sp>
    </p:spTree>
    <p:extLst>
      <p:ext uri="{BB962C8B-B14F-4D97-AF65-F5344CB8AC3E}">
        <p14:creationId xmlns:p14="http://schemas.microsoft.com/office/powerpoint/2010/main" val="250840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32BED-9EFD-4260-B136-DD98F3EDED61}"/>
              </a:ext>
            </a:extLst>
          </p:cNvPr>
          <p:cNvSpPr txBox="1"/>
          <p:nvPr/>
        </p:nvSpPr>
        <p:spPr>
          <a:xfrm>
            <a:off x="477981" y="384464"/>
            <a:ext cx="1030282" cy="523220"/>
          </a:xfrm>
          <a:prstGeom prst="rect">
            <a:avLst/>
          </a:prstGeom>
          <a:noFill/>
        </p:spPr>
        <p:txBody>
          <a:bodyPr wrap="none" rtlCol="0">
            <a:spAutoFit/>
          </a:bodyPr>
          <a:lstStyle/>
          <a:p>
            <a:r>
              <a:rPr lang="en-US" altLang="zh-CN" sz="2800" dirty="0">
                <a:highlight>
                  <a:srgbClr val="FFFF00"/>
                </a:highlight>
              </a:rPr>
              <a:t>Policy</a:t>
            </a:r>
            <a:endParaRPr lang="zh-CN" altLang="en-US" sz="2800" dirty="0">
              <a:highlight>
                <a:srgbClr val="FFFF00"/>
              </a:highlight>
            </a:endParaRPr>
          </a:p>
        </p:txBody>
      </p:sp>
      <p:pic>
        <p:nvPicPr>
          <p:cNvPr id="4" name="Picture 3">
            <a:extLst>
              <a:ext uri="{FF2B5EF4-FFF2-40B4-BE49-F238E27FC236}">
                <a16:creationId xmlns:a16="http://schemas.microsoft.com/office/drawing/2014/main" id="{8776DF5B-BC9D-4019-9584-BD6A8C20F6B4}"/>
              </a:ext>
            </a:extLst>
          </p:cNvPr>
          <p:cNvPicPr>
            <a:picLocks noChangeAspect="1"/>
          </p:cNvPicPr>
          <p:nvPr/>
        </p:nvPicPr>
        <p:blipFill>
          <a:blip r:embed="rId3"/>
          <a:stretch>
            <a:fillRect/>
          </a:stretch>
        </p:blipFill>
        <p:spPr>
          <a:xfrm>
            <a:off x="0" y="103910"/>
            <a:ext cx="11999662" cy="6078682"/>
          </a:xfrm>
          <a:prstGeom prst="rect">
            <a:avLst/>
          </a:prstGeom>
        </p:spPr>
      </p:pic>
      <p:sp>
        <p:nvSpPr>
          <p:cNvPr id="5" name="TextBox 4">
            <a:extLst>
              <a:ext uri="{FF2B5EF4-FFF2-40B4-BE49-F238E27FC236}">
                <a16:creationId xmlns:a16="http://schemas.microsoft.com/office/drawing/2014/main" id="{71ED073D-FE94-4E4D-AA56-738329CD0D65}"/>
              </a:ext>
            </a:extLst>
          </p:cNvPr>
          <p:cNvSpPr txBox="1"/>
          <p:nvPr/>
        </p:nvSpPr>
        <p:spPr>
          <a:xfrm>
            <a:off x="3180522" y="6355111"/>
            <a:ext cx="9104243" cy="523220"/>
          </a:xfrm>
          <a:prstGeom prst="rect">
            <a:avLst/>
          </a:prstGeom>
          <a:noFill/>
        </p:spPr>
        <p:txBody>
          <a:bodyPr wrap="square" rtlCol="0">
            <a:spAutoFit/>
          </a:bodyPr>
          <a:lstStyle/>
          <a:p>
            <a:r>
              <a:rPr lang="en-US" altLang="zh-CN" sz="1400" dirty="0" err="1"/>
              <a:t>Matisoff</a:t>
            </a:r>
            <a:r>
              <a:rPr lang="en-US" altLang="zh-CN" sz="1400" dirty="0"/>
              <a:t>, D. C., Noonan, D. S., &amp; Flowers, M. E. (2016). Policy Monitor—Green Buildings: Economics and Policies. </a:t>
            </a:r>
            <a:r>
              <a:rPr lang="en-US" altLang="zh-CN" sz="1400" i="1" dirty="0"/>
              <a:t>Review of Environmental Economics and Policy</a:t>
            </a:r>
            <a:r>
              <a:rPr lang="en-US" altLang="zh-CN" sz="1400" dirty="0"/>
              <a:t>, </a:t>
            </a:r>
            <a:r>
              <a:rPr lang="en-US" altLang="zh-CN" sz="1400" i="1" dirty="0"/>
              <a:t>10</a:t>
            </a:r>
            <a:r>
              <a:rPr lang="en-US" altLang="zh-CN" sz="1400" dirty="0"/>
              <a:t>(2), 329–346</a:t>
            </a:r>
            <a:r>
              <a:rPr lang="en-US" altLang="zh-CN" sz="1400" dirty="0" smtClean="0"/>
              <a:t>. Content courtesy of </a:t>
            </a:r>
            <a:r>
              <a:rPr lang="en-US" altLang="zh-CN" sz="1400" dirty="0" err="1" smtClean="0"/>
              <a:t>Matisoff</a:t>
            </a:r>
            <a:r>
              <a:rPr lang="en-US" altLang="zh-CN" sz="1400" dirty="0" smtClean="0"/>
              <a:t> et al. License: CC BY.</a:t>
            </a:r>
            <a:endParaRPr lang="zh-CN" altLang="en-US" sz="1400" dirty="0"/>
          </a:p>
        </p:txBody>
      </p:sp>
    </p:spTree>
    <p:extLst>
      <p:ext uri="{BB962C8B-B14F-4D97-AF65-F5344CB8AC3E}">
        <p14:creationId xmlns:p14="http://schemas.microsoft.com/office/powerpoint/2010/main" val="329922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4F5325-FCE3-6E4E-8AC7-316F475FA294}"/>
              </a:ext>
            </a:extLst>
          </p:cNvPr>
          <p:cNvSpPr txBox="1"/>
          <p:nvPr/>
        </p:nvSpPr>
        <p:spPr>
          <a:xfrm>
            <a:off x="449105" y="178981"/>
            <a:ext cx="7556877" cy="748988"/>
          </a:xfrm>
          <a:prstGeom prst="rect">
            <a:avLst/>
          </a:prstGeom>
          <a:noFill/>
        </p:spPr>
        <p:txBody>
          <a:bodyPr wrap="none" rtlCol="0">
            <a:spAutoFit/>
          </a:bodyPr>
          <a:lstStyle/>
          <a:p>
            <a:r>
              <a:rPr lang="en-US" altLang="zh-CN" sz="4267" dirty="0">
                <a:solidFill>
                  <a:srgbClr val="1B4453"/>
                </a:solidFill>
                <a:latin typeface="Eurostile" panose="020B0504020202050204" pitchFamily="34" charset="77"/>
                <a:ea typeface="+mj-ea"/>
                <a:cs typeface="+mj-cs"/>
              </a:rPr>
              <a:t>“Carrots”: Subsidies</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for</a:t>
            </a:r>
            <a:r>
              <a:rPr lang="zh-CN" altLang="en-US" sz="4267" dirty="0">
                <a:solidFill>
                  <a:srgbClr val="1B4453"/>
                </a:solidFill>
                <a:latin typeface="Eurostile" panose="020B0504020202050204" pitchFamily="34" charset="77"/>
                <a:ea typeface="+mj-ea"/>
                <a:cs typeface="+mj-cs"/>
              </a:rPr>
              <a:t> </a:t>
            </a:r>
            <a:r>
              <a:rPr lang="en-US" altLang="zh-CN" sz="4267" dirty="0">
                <a:solidFill>
                  <a:srgbClr val="1B4453"/>
                </a:solidFill>
                <a:latin typeface="Eurostile" panose="020B0504020202050204" pitchFamily="34" charset="77"/>
                <a:ea typeface="+mj-ea"/>
                <a:cs typeface="+mj-cs"/>
              </a:rPr>
              <a:t>Retrofit</a:t>
            </a:r>
            <a:endParaRPr lang="zh-CN" altLang="en-US" sz="4267" dirty="0">
              <a:solidFill>
                <a:srgbClr val="1B4453"/>
              </a:solidFill>
              <a:latin typeface="Eurostile" panose="020B0504020202050204" pitchFamily="34" charset="77"/>
              <a:ea typeface="+mj-ea"/>
              <a:cs typeface="+mj-cs"/>
            </a:endParaRPr>
          </a:p>
        </p:txBody>
      </p:sp>
      <p:sp>
        <p:nvSpPr>
          <p:cNvPr id="3" name="TextBox 2">
            <a:extLst>
              <a:ext uri="{FF2B5EF4-FFF2-40B4-BE49-F238E27FC236}">
                <a16:creationId xmlns:a16="http://schemas.microsoft.com/office/drawing/2014/main" id="{A237D77D-A77B-A644-950B-92A0D51D41FE}"/>
              </a:ext>
            </a:extLst>
          </p:cNvPr>
          <p:cNvSpPr txBox="1"/>
          <p:nvPr/>
        </p:nvSpPr>
        <p:spPr>
          <a:xfrm>
            <a:off x="131805" y="1289953"/>
            <a:ext cx="11717283" cy="4278094"/>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One of the key programs of the new </a:t>
            </a:r>
            <a:r>
              <a:rPr lang="en-US" sz="2400" b="1" u="sng" dirty="0">
                <a:latin typeface="Baskerville" panose="02020502070401020303" pitchFamily="18" charset="0"/>
                <a:ea typeface="Baskerville" panose="02020502070401020303" pitchFamily="18" charset="0"/>
              </a:rPr>
              <a:t>European Green </a:t>
            </a:r>
            <a:r>
              <a:rPr lang="en-US" altLang="zh-CN" sz="2400" b="1" u="sng" dirty="0">
                <a:latin typeface="Baskerville" panose="02020502070401020303" pitchFamily="18" charset="0"/>
                <a:ea typeface="Baskerville" panose="02020502070401020303" pitchFamily="18" charset="0"/>
              </a:rPr>
              <a:t>D</a:t>
            </a:r>
            <a:r>
              <a:rPr lang="en-US" sz="2400" b="1" u="sng" dirty="0">
                <a:latin typeface="Baskerville" panose="02020502070401020303" pitchFamily="18" charset="0"/>
                <a:ea typeface="Baskerville" panose="02020502070401020303" pitchFamily="18" charset="0"/>
              </a:rPr>
              <a:t>eal </a:t>
            </a:r>
            <a:r>
              <a:rPr lang="en-US" sz="2400" dirty="0">
                <a:latin typeface="Baskerville" panose="02020502070401020303" pitchFamily="18" charset="0"/>
                <a:ea typeface="Baskerville" panose="02020502070401020303" pitchFamily="18" charset="0"/>
              </a:rPr>
              <a:t>is the “renovation wave” </a:t>
            </a:r>
          </a:p>
          <a:p>
            <a:pPr marL="285750" indent="-285750" algn="just">
              <a:buFont typeface="Arial" panose="020B0604020202020204" pitchFamily="34" charset="0"/>
              <a:buChar char="•"/>
            </a:pPr>
            <a:endParaRPr lang="en-US" sz="2400" dirty="0">
              <a:latin typeface="Baskerville" panose="02020502070401020303" pitchFamily="18" charset="0"/>
              <a:ea typeface="Baskerville" panose="02020502070401020303" pitchFamily="18" charset="0"/>
            </a:endParaRPr>
          </a:p>
          <a:p>
            <a:pPr marL="285750" indent="-285750" algn="just">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The objective is to double the annual energy renovation rate of residential and non-residential buildings by 203</a:t>
            </a:r>
            <a:r>
              <a:rPr lang="en-US" altLang="zh-CN" sz="2400" dirty="0">
                <a:latin typeface="Baskerville" panose="02020502070401020303" pitchFamily="18" charset="0"/>
                <a:ea typeface="Baskerville" panose="02020502070401020303" pitchFamily="18" charset="0"/>
              </a:rPr>
              <a:t>0.</a:t>
            </a:r>
            <a:r>
              <a:rPr lang="zh-CN" altLang="en-US" sz="2400" dirty="0">
                <a:latin typeface="Baskerville" panose="02020502070401020303" pitchFamily="18" charset="0"/>
                <a:ea typeface="Baskerville" panose="02020502070401020303" pitchFamily="18" charset="0"/>
              </a:rPr>
              <a:t> </a:t>
            </a:r>
            <a:r>
              <a:rPr lang="en-US" sz="2400" dirty="0">
                <a:latin typeface="Baskerville" panose="02020502070401020303" pitchFamily="18" charset="0"/>
                <a:ea typeface="Baskerville" panose="02020502070401020303" pitchFamily="18" charset="0"/>
              </a:rPr>
              <a:t>This will result in 35 million building units renovated by 2030</a:t>
            </a:r>
            <a:r>
              <a:rPr lang="en-US" altLang="zh-CN" sz="2400" dirty="0">
                <a:latin typeface="Baskerville" panose="02020502070401020303" pitchFamily="18" charset="0"/>
                <a:ea typeface="Baskerville" panose="02020502070401020303" pitchFamily="18" charset="0"/>
              </a:rPr>
              <a:t>.</a:t>
            </a:r>
            <a:r>
              <a:rPr lang="zh-CN" altLang="en-US" sz="2400" dirty="0">
                <a:latin typeface="Baskerville" panose="02020502070401020303" pitchFamily="18" charset="0"/>
                <a:ea typeface="Baskerville" panose="02020502070401020303" pitchFamily="18" charset="0"/>
              </a:rPr>
              <a:t> </a:t>
            </a:r>
            <a:endParaRPr lang="en-US" altLang="zh-CN" sz="2400" dirty="0">
              <a:latin typeface="Baskerville" panose="02020502070401020303" pitchFamily="18" charset="0"/>
              <a:ea typeface="Baskerville" panose="02020502070401020303" pitchFamily="18" charset="0"/>
            </a:endParaRPr>
          </a:p>
          <a:p>
            <a:pPr marL="285750" indent="-285750" algn="just">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a:p>
            <a:pPr marL="285750" indent="-285750" algn="just">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EU funding driv</a:t>
            </a:r>
            <a:r>
              <a:rPr lang="en-US" altLang="zh-CN" sz="2400" dirty="0">
                <a:latin typeface="Baskerville" panose="02020502070401020303" pitchFamily="18" charset="0"/>
                <a:ea typeface="Baskerville" panose="02020502070401020303" pitchFamily="18" charset="0"/>
              </a:rPr>
              <a:t>es</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such</a:t>
            </a:r>
            <a:r>
              <a:rPr lang="zh-CN" altLang="en-US" sz="2400" dirty="0">
                <a:latin typeface="Baskerville" panose="02020502070401020303" pitchFamily="18" charset="0"/>
                <a:ea typeface="Baskerville" panose="02020502070401020303" pitchFamily="18" charset="0"/>
              </a:rPr>
              <a:t> </a:t>
            </a:r>
            <a:r>
              <a:rPr lang="en-US" sz="2400" dirty="0">
                <a:latin typeface="Baskerville" panose="02020502070401020303" pitchFamily="18" charset="0"/>
                <a:ea typeface="Baskerville" panose="02020502070401020303" pitchFamily="18" charset="0"/>
              </a:rPr>
              <a:t>investment</a:t>
            </a:r>
            <a:r>
              <a:rPr lang="en-US" altLang="zh-CN" sz="2400" dirty="0">
                <a:latin typeface="Baskerville" panose="02020502070401020303" pitchFamily="18" charset="0"/>
                <a:ea typeface="Baskerville" panose="02020502070401020303" pitchFamily="18" charset="0"/>
              </a:rPr>
              <a:t>s</a:t>
            </a:r>
            <a:r>
              <a:rPr lang="en-US" sz="2400" dirty="0">
                <a:latin typeface="Baskerville" panose="02020502070401020303" pitchFamily="18" charset="0"/>
                <a:ea typeface="Baskerville" panose="02020502070401020303" pitchFamily="18" charset="0"/>
              </a:rPr>
              <a:t> for renovation</a:t>
            </a:r>
            <a:endParaRPr lang="en-US" altLang="zh-CN" sz="2400" dirty="0">
              <a:latin typeface="Baskerville" panose="02020502070401020303" pitchFamily="18" charset="0"/>
              <a:ea typeface="Baskerville" panose="02020502070401020303" pitchFamily="18" charset="0"/>
            </a:endParaRPr>
          </a:p>
          <a:p>
            <a:pPr marL="742950" lvl="1" indent="-285750" algn="just">
              <a:buFont typeface="Arial" panose="020B0604020202020204" pitchFamily="34" charset="0"/>
              <a:buChar char="•"/>
            </a:pPr>
            <a:r>
              <a:rPr lang="en-US" altLang="zh-CN" sz="2000" dirty="0">
                <a:latin typeface="Baskerville" panose="02020502070401020303" pitchFamily="18" charset="0"/>
                <a:ea typeface="Baskerville" panose="02020502070401020303" pitchFamily="18" charset="0"/>
              </a:rPr>
              <a:t>The</a:t>
            </a:r>
            <a:r>
              <a:rPr lang="en-US" sz="1600" dirty="0"/>
              <a:t> </a:t>
            </a:r>
            <a:r>
              <a:rPr lang="en-US" sz="2000" dirty="0">
                <a:latin typeface="Baskerville" panose="02020502070401020303" pitchFamily="18" charset="0"/>
                <a:ea typeface="Baskerville" panose="02020502070401020303" pitchFamily="18" charset="0"/>
              </a:rPr>
              <a:t>European Council agreed to endow with EUR 672.5 billion, 37% of which would be targeted to renovation investment and energy efficiency-related reforms</a:t>
            </a:r>
            <a:r>
              <a:rPr lang="en-US" altLang="zh-CN" sz="2000" dirty="0">
                <a:latin typeface="Baskerville" panose="02020502070401020303" pitchFamily="18" charset="0"/>
                <a:ea typeface="Baskerville" panose="02020502070401020303" pitchFamily="18" charset="0"/>
              </a:rPr>
              <a:t>.</a:t>
            </a:r>
            <a:endParaRPr lang="en-US" sz="2000"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endParaRPr lang="en-US" sz="2400" dirty="0">
              <a:latin typeface="Baskerville" panose="02020502070401020303" pitchFamily="18" charset="0"/>
              <a:ea typeface="Baskerville" panose="02020502070401020303" pitchFamily="18" charset="0"/>
            </a:endParaRPr>
          </a:p>
          <a:p>
            <a:pPr marL="285750" indent="-285750" algn="just">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Attracting private investment and stimulating green loan financing</a:t>
            </a:r>
          </a:p>
          <a:p>
            <a:pPr marL="742950" lvl="1" indent="-285750" algn="just">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Member States </a:t>
            </a:r>
            <a:r>
              <a:rPr lang="en-US" altLang="zh-CN" sz="2000" dirty="0">
                <a:latin typeface="Baskerville" panose="02020502070401020303" pitchFamily="18" charset="0"/>
                <a:ea typeface="Baskerville" panose="02020502070401020303" pitchFamily="18" charset="0"/>
              </a:rPr>
              <a:t>e</a:t>
            </a:r>
            <a:r>
              <a:rPr lang="en-US" sz="2000" dirty="0">
                <a:latin typeface="Baskerville" panose="02020502070401020303" pitchFamily="18" charset="0"/>
                <a:ea typeface="Baskerville" panose="02020502070401020303" pitchFamily="18" charset="0"/>
              </a:rPr>
              <a:t>xplore innovative financing solutions </a:t>
            </a:r>
            <a:r>
              <a:rPr lang="en-US" altLang="zh-CN" sz="2000" dirty="0">
                <a:latin typeface="Baskerville" panose="02020502070401020303" pitchFamily="18" charset="0"/>
                <a:ea typeface="Baskerville" panose="02020502070401020303" pitchFamily="18" charset="0"/>
              </a:rPr>
              <a:t>as</a:t>
            </a:r>
            <a:r>
              <a:rPr lang="zh-CN" altLang="en-US" sz="2000" dirty="0">
                <a:latin typeface="Baskerville" panose="02020502070401020303" pitchFamily="18" charset="0"/>
                <a:ea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well</a:t>
            </a:r>
            <a:r>
              <a:rPr lang="zh-CN" altLang="en-US" sz="2000" dirty="0">
                <a:latin typeface="Baskerville" panose="02020502070401020303" pitchFamily="18" charset="0"/>
                <a:ea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as</a:t>
            </a:r>
            <a:r>
              <a:rPr lang="zh-CN" altLang="en-US" sz="2000" dirty="0">
                <a:latin typeface="Baskerville" panose="02020502070401020303" pitchFamily="18" charset="0"/>
                <a:ea typeface="Baskerville" panose="02020502070401020303" pitchFamily="18" charset="0"/>
              </a:rPr>
              <a:t> </a:t>
            </a:r>
            <a:r>
              <a:rPr lang="en-US" sz="2000" dirty="0">
                <a:latin typeface="Baskerville" panose="02020502070401020303" pitchFamily="18" charset="0"/>
                <a:ea typeface="Baskerville" panose="02020502070401020303" pitchFamily="18" charset="0"/>
              </a:rPr>
              <a:t>taxation tools to generate economic incentives to finance building renovation.</a:t>
            </a:r>
            <a:endParaRPr lang="en-US" sz="2400" dirty="0"/>
          </a:p>
        </p:txBody>
      </p:sp>
      <p:pic>
        <p:nvPicPr>
          <p:cNvPr id="4" name="Google Shape;309;p38">
            <a:extLst>
              <a:ext uri="{FF2B5EF4-FFF2-40B4-BE49-F238E27FC236}">
                <a16:creationId xmlns:a16="http://schemas.microsoft.com/office/drawing/2014/main" id="{401BFBE5-609B-6A1B-2450-1064D246B9C4}"/>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35275" y="5237889"/>
            <a:ext cx="3513813" cy="1620111"/>
          </a:xfrm>
          <a:prstGeom prst="rect">
            <a:avLst/>
          </a:prstGeom>
          <a:noFill/>
          <a:ln>
            <a:noFill/>
          </a:ln>
        </p:spPr>
      </p:pic>
      <p:pic>
        <p:nvPicPr>
          <p:cNvPr id="5" name="Google Shape;308;p38">
            <a:extLst>
              <a:ext uri="{FF2B5EF4-FFF2-40B4-BE49-F238E27FC236}">
                <a16:creationId xmlns:a16="http://schemas.microsoft.com/office/drawing/2014/main" id="{564EA008-4A5C-3356-6FAC-257FDA0ADA1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511724" y="5299873"/>
            <a:ext cx="2717533" cy="674867"/>
          </a:xfrm>
          <a:prstGeom prst="rect">
            <a:avLst/>
          </a:prstGeom>
          <a:noFill/>
          <a:ln>
            <a:noFill/>
          </a:ln>
        </p:spPr>
      </p:pic>
      <p:sp>
        <p:nvSpPr>
          <p:cNvPr id="7" name="TextBox 6"/>
          <p:cNvSpPr txBox="1"/>
          <p:nvPr/>
        </p:nvSpPr>
        <p:spPr>
          <a:xfrm>
            <a:off x="1867971" y="5923088"/>
            <a:ext cx="6579045" cy="523220"/>
          </a:xfrm>
          <a:prstGeom prst="rect">
            <a:avLst/>
          </a:prstGeom>
          <a:noFill/>
        </p:spPr>
        <p:txBody>
          <a:bodyPr wrap="none" rtlCol="0">
            <a:spAutoFit/>
          </a:bodyPr>
          <a:lstStyle/>
          <a:p>
            <a:r>
              <a:rPr lang="en-US" sz="1400" dirty="0">
                <a:latin typeface="Baskerville Old Face" panose="02020602080505020303" pitchFamily="18" charset="0"/>
              </a:rPr>
              <a:t>© European Commission. All rights reserved. This content is excluded from our Creative </a:t>
            </a:r>
            <a:endParaRPr lang="en-US" sz="1400" dirty="0" smtClean="0">
              <a:latin typeface="Baskerville Old Face" panose="02020602080505020303" pitchFamily="18" charset="0"/>
            </a:endParaRPr>
          </a:p>
          <a:p>
            <a:r>
              <a:rPr lang="en-US" sz="1400" dirty="0" smtClean="0">
                <a:latin typeface="Baskerville Old Face" panose="02020602080505020303" pitchFamily="18" charset="0"/>
              </a:rPr>
              <a:t>Commons </a:t>
            </a:r>
            <a:r>
              <a:rPr lang="en-US" sz="1400" dirty="0">
                <a:latin typeface="Baskerville Old Face" panose="02020602080505020303" pitchFamily="18" charset="0"/>
              </a:rPr>
              <a:t>license. For more information, see </a:t>
            </a:r>
            <a:r>
              <a:rPr lang="en-US" sz="1400" dirty="0">
                <a:latin typeface="Baskerville Old Face" panose="02020602080505020303" pitchFamily="18" charset="0"/>
                <a:hlinkClick r:id="rId5"/>
              </a:rPr>
              <a:t>https://ocw.mit.edu/help/faq-fair-use</a:t>
            </a:r>
            <a:r>
              <a:rPr lang="en-US" sz="1400" dirty="0" smtClean="0">
                <a:latin typeface="Baskerville Old Face" panose="02020602080505020303" pitchFamily="18" charset="0"/>
                <a:hlinkClick r:id="rId5"/>
              </a:rPr>
              <a:t>/</a:t>
            </a:r>
            <a:r>
              <a:rPr lang="en-US" sz="1400" dirty="0" smtClean="0">
                <a:latin typeface="Baskerville Old Face" panose="02020602080505020303" pitchFamily="18" charset="0"/>
              </a:rPr>
              <a:t>.</a:t>
            </a:r>
            <a:endParaRPr lang="en-US" sz="1400" dirty="0">
              <a:latin typeface="Baskerville Old Face" panose="02020602080505020303" pitchFamily="18" charset="0"/>
            </a:endParaRPr>
          </a:p>
        </p:txBody>
      </p:sp>
    </p:spTree>
    <p:extLst>
      <p:ext uri="{BB962C8B-B14F-4D97-AF65-F5344CB8AC3E}">
        <p14:creationId xmlns:p14="http://schemas.microsoft.com/office/powerpoint/2010/main" val="1621849550"/>
      </p:ext>
    </p:extLst>
  </p:cSld>
  <p:clrMapOvr>
    <a:masterClrMapping/>
  </p:clrMapOvr>
</p:sld>
</file>

<file path=ppt/theme/theme1.xml><?xml version="1.0" encoding="utf-8"?>
<a:theme xmlns:a="http://schemas.openxmlformats.org/drawingml/2006/main" name="Revised_GreenBuildings_v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Revised_GreenBuildings_v2</Template>
  <TotalTime>107867</TotalTime>
  <Words>5213</Words>
  <Application>Microsoft Office PowerPoint</Application>
  <PresentationFormat>Widescreen</PresentationFormat>
  <Paragraphs>671</Paragraphs>
  <Slides>47</Slides>
  <Notes>44</Notes>
  <HiddenSlides>0</HiddenSlides>
  <MMClips>0</MMClips>
  <ScaleCrop>false</ScaleCrop>
  <HeadingPairs>
    <vt:vector size="8" baseType="variant">
      <vt:variant>
        <vt:lpstr>Fonts Used</vt:lpstr>
      </vt:variant>
      <vt:variant>
        <vt:i4>24</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74" baseType="lpstr">
      <vt:lpstr>ＭＳ Ｐゴシック</vt:lpstr>
      <vt:lpstr>宋体</vt:lpstr>
      <vt:lpstr>Arial</vt:lpstr>
      <vt:lpstr>Baskerville</vt:lpstr>
      <vt:lpstr>Baskerville Old Face</vt:lpstr>
      <vt:lpstr>Baskerville SemiBold</vt:lpstr>
      <vt:lpstr>Calibri</vt:lpstr>
      <vt:lpstr>Calibri Light</vt:lpstr>
      <vt:lpstr>Cambria Math</vt:lpstr>
      <vt:lpstr>等线</vt:lpstr>
      <vt:lpstr>等线 Light</vt:lpstr>
      <vt:lpstr>DIN Alternate Bold</vt:lpstr>
      <vt:lpstr>Eurostile</vt:lpstr>
      <vt:lpstr>Gill Sans MT</vt:lpstr>
      <vt:lpstr>Gotham</vt:lpstr>
      <vt:lpstr>Kozuka Gothic Pr6N L</vt:lpstr>
      <vt:lpstr>Lato</vt:lpstr>
      <vt:lpstr>Libre Baskerville</vt:lpstr>
      <vt:lpstr>Nunito</vt:lpstr>
      <vt:lpstr>Nunito SemiBold</vt:lpstr>
      <vt:lpstr>Proxima Nova</vt:lpstr>
      <vt:lpstr>Raleway</vt:lpstr>
      <vt:lpstr>Roboto</vt:lpstr>
      <vt:lpstr>Wingdings</vt:lpstr>
      <vt:lpstr>Revised_GreenBuildings_v2</vt:lpstr>
      <vt:lpstr>Simple Light</vt:lpstr>
      <vt:lpstr>Document</vt:lpstr>
      <vt:lpstr>    SRE Econ Lecture 8  Policy as a Game Changer for Sustainable Real Estate</vt:lpstr>
      <vt:lpstr>PowerPoint Presentation</vt:lpstr>
      <vt:lpstr>Market Failures Threaten the Three Bottom Lines </vt:lpstr>
      <vt:lpstr>PowerPoint Presentation</vt:lpstr>
      <vt:lpstr>PowerPoint Presentation</vt:lpstr>
      <vt:lpstr>PowerPoint Presentation</vt:lpstr>
      <vt:lpstr>The types of policies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MIT Net Zero Plan</vt:lpstr>
      <vt:lpstr>MIT Net Zero Plan</vt:lpstr>
      <vt:lpstr>MIT Potential BEUDO Fines</vt:lpstr>
      <vt:lpstr>MIT Net Zero Plan &amp; BEUDO</vt:lpstr>
      <vt:lpstr>PowerPoint Presentation</vt:lpstr>
      <vt:lpstr>PowerPoint Presentation</vt:lpstr>
      <vt:lpstr>PowerPoint Presentation</vt:lpstr>
      <vt:lpstr>Climate resiliency investments in coastal areas </vt:lpstr>
      <vt:lpstr>PowerPoint Presentation</vt:lpstr>
      <vt:lpstr>Building Back Bigger</vt:lpstr>
      <vt:lpstr>Developers Went to Locations with Low Climate Beliefs</vt:lpstr>
      <vt:lpstr>PowerPoint Presentation</vt:lpstr>
      <vt:lpstr>Leave or Rebuild? Striking Inequality </vt:lpstr>
      <vt:lpstr>A Tale of Two Towns: Miami-Dade and NC- Fair Bluff</vt:lpstr>
      <vt:lpstr>PowerPoint Presentation</vt:lpstr>
      <vt:lpstr>Federal Infrastructure Investment: Moral Hazard</vt:lpstr>
      <vt:lpstr>Federal Infrastructure Investment: Inequality</vt:lpstr>
      <vt:lpstr>PowerPoint Presentation</vt:lpstr>
      <vt:lpstr>Is Managed Retreat an Option?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Zhengzhen Tan</dc:creator>
  <cp:lastModifiedBy>Peter Chipman</cp:lastModifiedBy>
  <cp:revision>689</cp:revision>
  <cp:lastPrinted>2022-03-10T00:08:35Z</cp:lastPrinted>
  <dcterms:created xsi:type="dcterms:W3CDTF">2019-06-14T23:26:31Z</dcterms:created>
  <dcterms:modified xsi:type="dcterms:W3CDTF">2024-01-03T16:18:16Z</dcterms:modified>
</cp:coreProperties>
</file>