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45"/>
  </p:notesMasterIdLst>
  <p:sldIdLst>
    <p:sldId id="256" r:id="rId2"/>
    <p:sldId id="1669" r:id="rId3"/>
    <p:sldId id="1670" r:id="rId4"/>
    <p:sldId id="1671" r:id="rId5"/>
    <p:sldId id="1672" r:id="rId6"/>
    <p:sldId id="1673" r:id="rId7"/>
    <p:sldId id="1674" r:id="rId8"/>
    <p:sldId id="1675" r:id="rId9"/>
    <p:sldId id="1676" r:id="rId10"/>
    <p:sldId id="1688" r:id="rId11"/>
    <p:sldId id="1677" r:id="rId12"/>
    <p:sldId id="1678" r:id="rId13"/>
    <p:sldId id="1679" r:id="rId14"/>
    <p:sldId id="1680" r:id="rId15"/>
    <p:sldId id="1681" r:id="rId16"/>
    <p:sldId id="1682" r:id="rId17"/>
    <p:sldId id="1683" r:id="rId18"/>
    <p:sldId id="1657" r:id="rId19"/>
    <p:sldId id="1664" r:id="rId20"/>
    <p:sldId id="1662" r:id="rId21"/>
    <p:sldId id="1532" r:id="rId22"/>
    <p:sldId id="1529" r:id="rId23"/>
    <p:sldId id="1689" r:id="rId24"/>
    <p:sldId id="1645" r:id="rId25"/>
    <p:sldId id="1622" r:id="rId26"/>
    <p:sldId id="1656" r:id="rId27"/>
    <p:sldId id="1647" r:id="rId28"/>
    <p:sldId id="1668" r:id="rId29"/>
    <p:sldId id="1631" r:id="rId30"/>
    <p:sldId id="1686" r:id="rId31"/>
    <p:sldId id="1659" r:id="rId32"/>
    <p:sldId id="1636" r:id="rId33"/>
    <p:sldId id="1621" r:id="rId34"/>
    <p:sldId id="1660" r:id="rId35"/>
    <p:sldId id="1649" r:id="rId36"/>
    <p:sldId id="1635" r:id="rId37"/>
    <p:sldId id="1634" r:id="rId38"/>
    <p:sldId id="1650" r:id="rId39"/>
    <p:sldId id="1690" r:id="rId40"/>
    <p:sldId id="1633" r:id="rId41"/>
    <p:sldId id="1642" r:id="rId42"/>
    <p:sldId id="1638" r:id="rId43"/>
    <p:sldId id="1654" r:id="rId44"/>
  </p:sldIdLst>
  <p:sldSz cx="9144000" cy="5143500" type="screen16x9"/>
  <p:notesSz cx="9144000" cy="6858000"/>
  <p:embeddedFontLst>
    <p:embeddedFont>
      <p:font typeface="Lora" panose="020B0604020202020204" charset="0"/>
      <p:regular r:id="rId46"/>
      <p:bold r:id="rId47"/>
      <p:italic r:id="rId48"/>
      <p:boldItalic r:id="rId49"/>
    </p:embeddedFont>
    <p:embeddedFont>
      <p:font typeface="Baskerville Old Face" panose="02020602080505020303" pitchFamily="18" charset="0"/>
      <p:regular r:id="rId50"/>
    </p:embeddedFont>
    <p:embeddedFont>
      <p:font typeface="Calibri" panose="020F0502020204030204" pitchFamily="34" charset="0"/>
      <p:regular r:id="rId51"/>
      <p:bold r:id="rId52"/>
      <p:italic r:id="rId53"/>
      <p:boldItalic r:id="rId54"/>
    </p:embeddedFont>
    <p:embeddedFont>
      <p:font typeface="Tahoma" panose="020B0604030504040204" pitchFamily="34" charset="0"/>
      <p:regular r:id="rId55"/>
      <p:bold r:id="rId56"/>
    </p:embeddedFont>
    <p:embeddedFont>
      <p:font typeface="Comic Sans MS" panose="030F0702030302020204" pitchFamily="66" charset="0"/>
      <p:regular r:id="rId57"/>
      <p:bold r:id="rId58"/>
      <p:italic r:id="rId59"/>
      <p:boldItalic r:id="rId60"/>
    </p:embeddedFont>
    <p:embeddedFont>
      <p:font typeface="Georgia Pro" panose="020B0604020202020204" charset="0"/>
      <p:regular r:id="rId61"/>
      <p:bold r:id="rId62"/>
      <p:italic r:id="rId63"/>
      <p:boldItalic r:id="rId64"/>
    </p:embeddedFont>
    <p:embeddedFont>
      <p:font typeface="Source Serif Pro" panose="020B0604020202020204" charset="0"/>
      <p:regular r:id="rId65"/>
      <p:bold r:id="rId66"/>
      <p:italic r:id="rId67"/>
      <p:boldItalic r:id="rId68"/>
    </p:embeddedFont>
    <p:embeddedFont>
      <p:font typeface="SimSun" panose="02010600030101010101" pitchFamily="2" charset="-122"/>
      <p:regular r:id="rId69"/>
    </p:embeddedFont>
    <p:embeddedFont>
      <p:font typeface="SimSun" panose="02010600030101010101" pitchFamily="2" charset="-122"/>
      <p:regular r:id="rId69"/>
    </p:embeddedFont>
    <p:embeddedFont>
      <p:font typeface="Gill Sans MT" panose="020B0502020104020203" pitchFamily="34" charset="0"/>
      <p:regular r:id="rId70"/>
      <p:bold r:id="rId71"/>
      <p:italic r:id="rId72"/>
      <p:boldItalic r:id="rId73"/>
    </p:embeddedFont>
    <p:embeddedFont>
      <p:font typeface="Source Sans Pro" panose="020B060402020202020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an Francisco Palacio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C00000"/>
    <a:srgbClr val="98B2D3"/>
    <a:srgbClr val="FDC36B"/>
    <a:srgbClr val="FF0000"/>
    <a:srgbClr val="008000"/>
    <a:srgbClr val="1B4453"/>
    <a:srgbClr val="D7E7F0"/>
    <a:srgbClr val="F5F8FD"/>
    <a:srgbClr val="F1F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C6483C-AFB3-49CA-9634-CF0214656E38}">
  <a:tblStyle styleId="{0BC6483C-AFB3-49CA-9634-CF0214656E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150" autoAdjust="0"/>
    <p:restoredTop sz="82463" autoAdjust="0"/>
  </p:normalViewPr>
  <p:slideViewPr>
    <p:cSldViewPr snapToGrid="0">
      <p:cViewPr varScale="1">
        <p:scale>
          <a:sx n="75" d="100"/>
          <a:sy n="75" d="100"/>
        </p:scale>
        <p:origin x="1384" y="36"/>
      </p:cViewPr>
      <p:guideLst>
        <p:guide orient="horz" pos="1597"/>
        <p:guide pos="2880"/>
      </p:guideLst>
    </p:cSldViewPr>
  </p:slideViewPr>
  <p:notesTextViewPr>
    <p:cViewPr>
      <p:scale>
        <a:sx n="175" d="100"/>
        <a:sy n="17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6.fntdata"/><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tx>
            <c:strRef>
              <c:f>Sheet1!$B$1</c:f>
              <c:strCache>
                <c:ptCount val="1"/>
                <c:pt idx="0">
                  <c:v>Inundated area</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3DE-494B-8FC9-85CF8984CEA5}"/>
              </c:ext>
            </c:extLst>
          </c:dPt>
          <c:dPt>
            <c:idx val="1"/>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7FC-164B-BF8B-7364AC17421F}"/>
              </c:ext>
            </c:extLst>
          </c:dPt>
          <c:dLbls>
            <c:dLbl>
              <c:idx val="1"/>
              <c:layout>
                <c:manualLayout>
                  <c:x val="5.3038414738268785E-2"/>
                  <c:y val="-0.12958967640772667"/>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7FC-164B-BF8B-7364AC17421F}"/>
                </c:ext>
              </c:extLst>
            </c:dLbl>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FEMA floodplain</c:v>
                </c:pt>
                <c:pt idx="1">
                  <c:v>Non floodplain</c:v>
                </c:pt>
              </c:strCache>
            </c:strRef>
          </c:cat>
          <c:val>
            <c:numRef>
              <c:f>Sheet1!$B$2:$B$3</c:f>
              <c:numCache>
                <c:formatCode>General</c:formatCode>
                <c:ptCount val="2"/>
                <c:pt idx="0">
                  <c:v>8.89</c:v>
                </c:pt>
                <c:pt idx="1">
                  <c:v>91.11</c:v>
                </c:pt>
              </c:numCache>
            </c:numRef>
          </c:val>
          <c:extLst>
            <c:ext xmlns:c16="http://schemas.microsoft.com/office/drawing/2014/chart" uri="{C3380CC4-5D6E-409C-BE32-E72D297353CC}">
              <c16:uniqueId val="{00000000-C7FC-164B-BF8B-7364AC17421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Inundated area</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CA2-874F-84BD-B95AEDBB41A8}"/>
              </c:ext>
            </c:extLst>
          </c:dPt>
          <c:dPt>
            <c:idx val="1"/>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CA2-874F-84BD-B95AEDBB41A8}"/>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FEMA floodplain</c:v>
                </c:pt>
                <c:pt idx="1">
                  <c:v>Non floodplain</c:v>
                </c:pt>
              </c:strCache>
            </c:strRef>
          </c:cat>
          <c:val>
            <c:numRef>
              <c:f>Sheet1!$B$2:$B$3</c:f>
              <c:numCache>
                <c:formatCode>General</c:formatCode>
                <c:ptCount val="2"/>
                <c:pt idx="0">
                  <c:v>15.79</c:v>
                </c:pt>
                <c:pt idx="1">
                  <c:v>84.21</c:v>
                </c:pt>
              </c:numCache>
            </c:numRef>
          </c:val>
          <c:extLst>
            <c:ext xmlns:c16="http://schemas.microsoft.com/office/drawing/2014/chart" uri="{C3380CC4-5D6E-409C-BE32-E72D297353CC}">
              <c16:uniqueId val="{00000004-7CA2-874F-84BD-B95AEDBB41A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tx>
            <c:strRef>
              <c:f>Sheet1!$B$1</c:f>
              <c:strCache>
                <c:ptCount val="1"/>
                <c:pt idx="0">
                  <c:v>Off-floodplain</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E1D-9740-B08A-32F2CF162DD3}"/>
              </c:ext>
            </c:extLst>
          </c:dPt>
          <c:dPt>
            <c:idx val="1"/>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E1D-9740-B08A-32F2CF162DD3}"/>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Inundation</c:v>
                </c:pt>
                <c:pt idx="1">
                  <c:v>No inundation</c:v>
                </c:pt>
              </c:strCache>
            </c:strRef>
          </c:cat>
          <c:val>
            <c:numRef>
              <c:f>Sheet1!$B$2:$B$3</c:f>
              <c:numCache>
                <c:formatCode>General</c:formatCode>
                <c:ptCount val="2"/>
                <c:pt idx="0">
                  <c:v>27.93</c:v>
                </c:pt>
                <c:pt idx="1">
                  <c:v>72.069999999999993</c:v>
                </c:pt>
              </c:numCache>
            </c:numRef>
          </c:val>
          <c:extLst>
            <c:ext xmlns:c16="http://schemas.microsoft.com/office/drawing/2014/chart" uri="{C3380CC4-5D6E-409C-BE32-E72D297353CC}">
              <c16:uniqueId val="{00000004-1E1D-9740-B08A-32F2CF162DD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Off-floodplain</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B4A-FD4C-94FC-2D91D4A98038}"/>
              </c:ext>
            </c:extLst>
          </c:dPt>
          <c:dPt>
            <c:idx val="1"/>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B4A-FD4C-94FC-2D91D4A98038}"/>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Inundation</c:v>
                </c:pt>
                <c:pt idx="1">
                  <c:v>No inundation</c:v>
                </c:pt>
              </c:strCache>
            </c:strRef>
          </c:cat>
          <c:val>
            <c:numRef>
              <c:f>Sheet1!$B$2:$B$3</c:f>
              <c:numCache>
                <c:formatCode>General</c:formatCode>
                <c:ptCount val="2"/>
                <c:pt idx="0">
                  <c:v>13.72</c:v>
                </c:pt>
                <c:pt idx="1">
                  <c:v>86.28</c:v>
                </c:pt>
              </c:numCache>
            </c:numRef>
          </c:val>
          <c:extLst>
            <c:ext xmlns:c16="http://schemas.microsoft.com/office/drawing/2014/chart" uri="{C3380CC4-5D6E-409C-BE32-E72D297353CC}">
              <c16:uniqueId val="{00000004-1B4A-FD4C-94FC-2D91D4A9803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alpha val="72000"/>
              </a:srgbClr>
            </a:solidFill>
            <a:ln>
              <a:noFill/>
            </a:ln>
            <a:effectLst/>
          </c:spPr>
          <c:invertIfNegative val="0"/>
          <c:dLbls>
            <c:delete val="1"/>
          </c:dLbls>
          <c:cat>
            <c:strRef>
              <c:f>Sheet1!$G$4:$G$7</c:f>
              <c:strCache>
                <c:ptCount val="4"/>
                <c:pt idx="0">
                  <c:v>Low beliefs in Climate Change</c:v>
                </c:pt>
                <c:pt idx="3">
                  <c:v>High beliefs in Climate Change</c:v>
                </c:pt>
              </c:strCache>
            </c:strRef>
          </c:cat>
          <c:val>
            <c:numRef>
              <c:f>Sheet1!$F$4:$F$7</c:f>
              <c:numCache>
                <c:formatCode>0%</c:formatCode>
                <c:ptCount val="4"/>
                <c:pt idx="0">
                  <c:v>0.124</c:v>
                </c:pt>
                <c:pt idx="1">
                  <c:v>8.14E-2</c:v>
                </c:pt>
                <c:pt idx="2">
                  <c:v>3.4299999999999997E-2</c:v>
                </c:pt>
                <c:pt idx="3">
                  <c:v>4.0000000000000036E-3</c:v>
                </c:pt>
              </c:numCache>
            </c:numRef>
          </c:val>
          <c:extLst>
            <c:ext xmlns:c16="http://schemas.microsoft.com/office/drawing/2014/chart" uri="{C3380CC4-5D6E-409C-BE32-E72D297353CC}">
              <c16:uniqueId val="{00000000-661B-4AF5-A7F7-FD04FF6FBB0E}"/>
            </c:ext>
          </c:extLst>
        </c:ser>
        <c:dLbls>
          <c:dLblPos val="outEnd"/>
          <c:showLegendKey val="0"/>
          <c:showVal val="1"/>
          <c:showCatName val="0"/>
          <c:showSerName val="0"/>
          <c:showPercent val="0"/>
          <c:showBubbleSize val="0"/>
        </c:dLbls>
        <c:gapWidth val="80"/>
        <c:overlap val="25"/>
        <c:axId val="219983247"/>
        <c:axId val="219957951"/>
      </c:barChart>
      <c:catAx>
        <c:axId val="219983247"/>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Gill Sans MT" panose="020B0502020104020203" pitchFamily="34" charset="77"/>
                <a:ea typeface="+mn-ea"/>
                <a:cs typeface="+mn-cs"/>
              </a:defRPr>
            </a:pPr>
            <a:endParaRPr lang="en-US"/>
          </a:p>
        </c:txPr>
        <c:crossAx val="219957951"/>
        <c:crosses val="autoZero"/>
        <c:auto val="1"/>
        <c:lblAlgn val="ctr"/>
        <c:lblOffset val="100"/>
        <c:tickLblSkip val="1"/>
        <c:noMultiLvlLbl val="0"/>
      </c:catAx>
      <c:valAx>
        <c:axId val="219957951"/>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Gill Sans MT" panose="020B0502020104020203" pitchFamily="34" charset="77"/>
                <a:ea typeface="+mn-ea"/>
                <a:cs typeface="+mn-cs"/>
              </a:defRPr>
            </a:pPr>
            <a:endParaRPr lang="en-US"/>
          </a:p>
        </c:txPr>
        <c:crossAx val="219983247"/>
        <c:crosses val="autoZero"/>
        <c:crossBetween val="between"/>
      </c:valAx>
      <c:spPr>
        <a:noFill/>
        <a:ln>
          <a:noFill/>
        </a:ln>
        <a:effectLst/>
      </c:spPr>
    </c:plotArea>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2E3284-F5DF-BD44-A4DD-4BF4866112D0}" type="doc">
      <dgm:prSet loTypeId="urn:microsoft.com/office/officeart/2005/8/layout/process1" loCatId="" qsTypeId="urn:microsoft.com/office/officeart/2005/8/quickstyle/simple1" qsCatId="simple" csTypeId="urn:microsoft.com/office/officeart/2005/8/colors/accent0_3" csCatId="mainScheme" phldr="1"/>
      <dgm:spPr/>
    </dgm:pt>
    <dgm:pt modelId="{7A3F407C-BB56-DD4C-AD09-B2A89D25F0FF}">
      <dgm:prSet phldrT="[Text]"/>
      <dgm:spPr/>
      <dgm:t>
        <a:bodyPr/>
        <a:lstStyle/>
        <a:p>
          <a:r>
            <a:rPr lang="en-US" dirty="0"/>
            <a:t>Owner</a:t>
          </a:r>
        </a:p>
      </dgm:t>
    </dgm:pt>
    <dgm:pt modelId="{00E3F77B-C1C4-8742-8B9D-0AC55FD7BEF8}" type="parTrans" cxnId="{F7967566-8E8E-4844-AC4F-1D03E9499663}">
      <dgm:prSet/>
      <dgm:spPr/>
      <dgm:t>
        <a:bodyPr/>
        <a:lstStyle/>
        <a:p>
          <a:endParaRPr lang="en-US"/>
        </a:p>
      </dgm:t>
    </dgm:pt>
    <dgm:pt modelId="{ED99B710-AD8A-8D43-AC92-95D9585F3B33}" type="sibTrans" cxnId="{F7967566-8E8E-4844-AC4F-1D03E9499663}">
      <dgm:prSet/>
      <dgm:spPr/>
      <dgm:t>
        <a:bodyPr/>
        <a:lstStyle/>
        <a:p>
          <a:endParaRPr lang="en-US"/>
        </a:p>
      </dgm:t>
    </dgm:pt>
    <dgm:pt modelId="{BAB79F0E-CB89-774F-BA9C-C4E74D0AAAEB}">
      <dgm:prSet phldrT="[Text]"/>
      <dgm:spPr/>
      <dgm:t>
        <a:bodyPr/>
        <a:lstStyle/>
        <a:p>
          <a:r>
            <a:rPr lang="en-US" dirty="0"/>
            <a:t>Originator</a:t>
          </a:r>
        </a:p>
      </dgm:t>
    </dgm:pt>
    <dgm:pt modelId="{A671D1C4-5D24-C548-A43C-F93C13204E7F}" type="parTrans" cxnId="{D3CAC1FB-E77F-EE41-8CA1-92316CAF79EB}">
      <dgm:prSet/>
      <dgm:spPr/>
      <dgm:t>
        <a:bodyPr/>
        <a:lstStyle/>
        <a:p>
          <a:endParaRPr lang="en-US"/>
        </a:p>
      </dgm:t>
    </dgm:pt>
    <dgm:pt modelId="{12917C9A-7F89-3949-B9A7-5C12DE1ADCCE}" type="sibTrans" cxnId="{D3CAC1FB-E77F-EE41-8CA1-92316CAF79EB}">
      <dgm:prSet/>
      <dgm:spPr/>
      <dgm:t>
        <a:bodyPr/>
        <a:lstStyle/>
        <a:p>
          <a:endParaRPr lang="en-US"/>
        </a:p>
      </dgm:t>
    </dgm:pt>
    <dgm:pt modelId="{866E9398-9BA5-7C44-BD56-6E2629522348}">
      <dgm:prSet phldrT="[Text]"/>
      <dgm:spPr/>
      <dgm:t>
        <a:bodyPr/>
        <a:lstStyle/>
        <a:p>
          <a:r>
            <a:rPr lang="en-US" dirty="0"/>
            <a:t>Vast Investors</a:t>
          </a:r>
        </a:p>
      </dgm:t>
    </dgm:pt>
    <dgm:pt modelId="{A9582488-D1C5-184A-BBD8-07E96861D180}" type="parTrans" cxnId="{0DC0FB6B-8931-7E4D-8A01-08314DF9A881}">
      <dgm:prSet/>
      <dgm:spPr/>
      <dgm:t>
        <a:bodyPr/>
        <a:lstStyle/>
        <a:p>
          <a:endParaRPr lang="en-US"/>
        </a:p>
      </dgm:t>
    </dgm:pt>
    <dgm:pt modelId="{127279A7-D1C8-2145-A83A-E6D69158F968}" type="sibTrans" cxnId="{0DC0FB6B-8931-7E4D-8A01-08314DF9A881}">
      <dgm:prSet/>
      <dgm:spPr/>
      <dgm:t>
        <a:bodyPr/>
        <a:lstStyle/>
        <a:p>
          <a:endParaRPr lang="en-US"/>
        </a:p>
      </dgm:t>
    </dgm:pt>
    <dgm:pt modelId="{0A194DED-C10F-7145-BE9A-662729F2D52B}">
      <dgm:prSet phldrT="[Text]"/>
      <dgm:spPr/>
      <dgm:t>
        <a:bodyPr/>
        <a:lstStyle/>
        <a:p>
          <a:r>
            <a:rPr lang="en-US" dirty="0"/>
            <a:t>Freddie Mac</a:t>
          </a:r>
          <a:r>
            <a:rPr lang="en-US" altLang="zh-CN" dirty="0"/>
            <a:t>;</a:t>
          </a:r>
          <a:r>
            <a:rPr lang="zh-CN" altLang="en-US" dirty="0"/>
            <a:t> </a:t>
          </a:r>
          <a:r>
            <a:rPr lang="en-US" altLang="zh-CN" dirty="0"/>
            <a:t>Fannie</a:t>
          </a:r>
          <a:r>
            <a:rPr lang="zh-CN" altLang="en-US" dirty="0"/>
            <a:t> </a:t>
          </a:r>
          <a:r>
            <a:rPr lang="en-US" altLang="zh-CN" dirty="0"/>
            <a:t>Mae</a:t>
          </a:r>
          <a:endParaRPr lang="en-US" dirty="0"/>
        </a:p>
      </dgm:t>
    </dgm:pt>
    <dgm:pt modelId="{A641EDFA-5A6C-4F41-814F-FB5973FF157D}" type="parTrans" cxnId="{273DFCA2-28A1-284A-87F0-C95FAF3B01DC}">
      <dgm:prSet/>
      <dgm:spPr/>
      <dgm:t>
        <a:bodyPr/>
        <a:lstStyle/>
        <a:p>
          <a:endParaRPr lang="en-US"/>
        </a:p>
      </dgm:t>
    </dgm:pt>
    <dgm:pt modelId="{26D523DD-E0E9-6341-9DE3-75F91E61C7C8}" type="sibTrans" cxnId="{273DFCA2-28A1-284A-87F0-C95FAF3B01DC}">
      <dgm:prSet/>
      <dgm:spPr/>
      <dgm:t>
        <a:bodyPr/>
        <a:lstStyle/>
        <a:p>
          <a:endParaRPr lang="en-US"/>
        </a:p>
      </dgm:t>
    </dgm:pt>
    <dgm:pt modelId="{BC501F7A-ECAC-D840-8FD5-A227957CD11C}" type="pres">
      <dgm:prSet presAssocID="{352E3284-F5DF-BD44-A4DD-4BF4866112D0}" presName="Name0" presStyleCnt="0">
        <dgm:presLayoutVars>
          <dgm:dir/>
          <dgm:resizeHandles val="exact"/>
        </dgm:presLayoutVars>
      </dgm:prSet>
      <dgm:spPr/>
    </dgm:pt>
    <dgm:pt modelId="{5658C996-9EEB-6A40-B946-3BA7B6F73CBC}" type="pres">
      <dgm:prSet presAssocID="{7A3F407C-BB56-DD4C-AD09-B2A89D25F0FF}" presName="node" presStyleLbl="node1" presStyleIdx="0" presStyleCnt="4">
        <dgm:presLayoutVars>
          <dgm:bulletEnabled val="1"/>
        </dgm:presLayoutVars>
      </dgm:prSet>
      <dgm:spPr/>
      <dgm:t>
        <a:bodyPr/>
        <a:lstStyle/>
        <a:p>
          <a:endParaRPr lang="en-US"/>
        </a:p>
      </dgm:t>
    </dgm:pt>
    <dgm:pt modelId="{08DA0D76-4A3C-B643-9459-EE115125DEB5}" type="pres">
      <dgm:prSet presAssocID="{ED99B710-AD8A-8D43-AC92-95D9585F3B33}" presName="sibTrans" presStyleLbl="sibTrans2D1" presStyleIdx="0" presStyleCnt="3"/>
      <dgm:spPr/>
      <dgm:t>
        <a:bodyPr/>
        <a:lstStyle/>
        <a:p>
          <a:endParaRPr lang="en-US"/>
        </a:p>
      </dgm:t>
    </dgm:pt>
    <dgm:pt modelId="{A34FF2B5-36A9-0644-9B33-8AC3B22D4F11}" type="pres">
      <dgm:prSet presAssocID="{ED99B710-AD8A-8D43-AC92-95D9585F3B33}" presName="connectorText" presStyleLbl="sibTrans2D1" presStyleIdx="0" presStyleCnt="3"/>
      <dgm:spPr/>
      <dgm:t>
        <a:bodyPr/>
        <a:lstStyle/>
        <a:p>
          <a:endParaRPr lang="en-US"/>
        </a:p>
      </dgm:t>
    </dgm:pt>
    <dgm:pt modelId="{E647055F-6E9C-664A-B639-C4495B3E8AA9}" type="pres">
      <dgm:prSet presAssocID="{BAB79F0E-CB89-774F-BA9C-C4E74D0AAAEB}" presName="node" presStyleLbl="node1" presStyleIdx="1" presStyleCnt="4">
        <dgm:presLayoutVars>
          <dgm:bulletEnabled val="1"/>
        </dgm:presLayoutVars>
      </dgm:prSet>
      <dgm:spPr/>
      <dgm:t>
        <a:bodyPr/>
        <a:lstStyle/>
        <a:p>
          <a:endParaRPr lang="en-US"/>
        </a:p>
      </dgm:t>
    </dgm:pt>
    <dgm:pt modelId="{70998311-F362-3E4B-B77A-D300083020B7}" type="pres">
      <dgm:prSet presAssocID="{12917C9A-7F89-3949-B9A7-5C12DE1ADCCE}" presName="sibTrans" presStyleLbl="sibTrans2D1" presStyleIdx="1" presStyleCnt="3"/>
      <dgm:spPr/>
      <dgm:t>
        <a:bodyPr/>
        <a:lstStyle/>
        <a:p>
          <a:endParaRPr lang="en-US"/>
        </a:p>
      </dgm:t>
    </dgm:pt>
    <dgm:pt modelId="{55C2F23E-BC4A-C94C-BA46-2711613589E6}" type="pres">
      <dgm:prSet presAssocID="{12917C9A-7F89-3949-B9A7-5C12DE1ADCCE}" presName="connectorText" presStyleLbl="sibTrans2D1" presStyleIdx="1" presStyleCnt="3"/>
      <dgm:spPr/>
      <dgm:t>
        <a:bodyPr/>
        <a:lstStyle/>
        <a:p>
          <a:endParaRPr lang="en-US"/>
        </a:p>
      </dgm:t>
    </dgm:pt>
    <dgm:pt modelId="{CC35F928-0E7C-E640-804E-78C80641DA4F}" type="pres">
      <dgm:prSet presAssocID="{0A194DED-C10F-7145-BE9A-662729F2D52B}" presName="node" presStyleLbl="node1" presStyleIdx="2" presStyleCnt="4" custScaleX="150435">
        <dgm:presLayoutVars>
          <dgm:bulletEnabled val="1"/>
        </dgm:presLayoutVars>
      </dgm:prSet>
      <dgm:spPr/>
      <dgm:t>
        <a:bodyPr/>
        <a:lstStyle/>
        <a:p>
          <a:endParaRPr lang="en-US"/>
        </a:p>
      </dgm:t>
    </dgm:pt>
    <dgm:pt modelId="{D349A98E-D177-FE40-ACA4-F345F5A9BF1C}" type="pres">
      <dgm:prSet presAssocID="{26D523DD-E0E9-6341-9DE3-75F91E61C7C8}" presName="sibTrans" presStyleLbl="sibTrans2D1" presStyleIdx="2" presStyleCnt="3"/>
      <dgm:spPr/>
      <dgm:t>
        <a:bodyPr/>
        <a:lstStyle/>
        <a:p>
          <a:endParaRPr lang="en-US"/>
        </a:p>
      </dgm:t>
    </dgm:pt>
    <dgm:pt modelId="{659535CF-EAA9-954D-B940-BC952810337B}" type="pres">
      <dgm:prSet presAssocID="{26D523DD-E0E9-6341-9DE3-75F91E61C7C8}" presName="connectorText" presStyleLbl="sibTrans2D1" presStyleIdx="2" presStyleCnt="3"/>
      <dgm:spPr/>
      <dgm:t>
        <a:bodyPr/>
        <a:lstStyle/>
        <a:p>
          <a:endParaRPr lang="en-US"/>
        </a:p>
      </dgm:t>
    </dgm:pt>
    <dgm:pt modelId="{45497A1F-57A7-824F-A158-DD1995ABC994}" type="pres">
      <dgm:prSet presAssocID="{866E9398-9BA5-7C44-BD56-6E2629522348}" presName="node" presStyleLbl="node1" presStyleIdx="3" presStyleCnt="4">
        <dgm:presLayoutVars>
          <dgm:bulletEnabled val="1"/>
        </dgm:presLayoutVars>
      </dgm:prSet>
      <dgm:spPr/>
      <dgm:t>
        <a:bodyPr/>
        <a:lstStyle/>
        <a:p>
          <a:endParaRPr lang="en-US"/>
        </a:p>
      </dgm:t>
    </dgm:pt>
  </dgm:ptLst>
  <dgm:cxnLst>
    <dgm:cxn modelId="{4D709729-99DE-FF4B-A496-0AF0515D9852}" type="presOf" srcId="{866E9398-9BA5-7C44-BD56-6E2629522348}" destId="{45497A1F-57A7-824F-A158-DD1995ABC994}" srcOrd="0" destOrd="0" presId="urn:microsoft.com/office/officeart/2005/8/layout/process1"/>
    <dgm:cxn modelId="{AC3BFF68-A8BE-6847-9313-12440B5D053C}" type="presOf" srcId="{12917C9A-7F89-3949-B9A7-5C12DE1ADCCE}" destId="{70998311-F362-3E4B-B77A-D300083020B7}" srcOrd="0" destOrd="0" presId="urn:microsoft.com/office/officeart/2005/8/layout/process1"/>
    <dgm:cxn modelId="{4195D83E-8D28-C94F-980D-C0B89C46F460}" type="presOf" srcId="{26D523DD-E0E9-6341-9DE3-75F91E61C7C8}" destId="{D349A98E-D177-FE40-ACA4-F345F5A9BF1C}" srcOrd="0" destOrd="0" presId="urn:microsoft.com/office/officeart/2005/8/layout/process1"/>
    <dgm:cxn modelId="{F4CA0F43-AAC3-F548-B6B8-63C7DDFF7224}" type="presOf" srcId="{352E3284-F5DF-BD44-A4DD-4BF4866112D0}" destId="{BC501F7A-ECAC-D840-8FD5-A227957CD11C}" srcOrd="0" destOrd="0" presId="urn:microsoft.com/office/officeart/2005/8/layout/process1"/>
    <dgm:cxn modelId="{0DC0FB6B-8931-7E4D-8A01-08314DF9A881}" srcId="{352E3284-F5DF-BD44-A4DD-4BF4866112D0}" destId="{866E9398-9BA5-7C44-BD56-6E2629522348}" srcOrd="3" destOrd="0" parTransId="{A9582488-D1C5-184A-BBD8-07E96861D180}" sibTransId="{127279A7-D1C8-2145-A83A-E6D69158F968}"/>
    <dgm:cxn modelId="{96B9330F-F157-0E46-A332-08C6D31BFD33}" type="presOf" srcId="{12917C9A-7F89-3949-B9A7-5C12DE1ADCCE}" destId="{55C2F23E-BC4A-C94C-BA46-2711613589E6}" srcOrd="1" destOrd="0" presId="urn:microsoft.com/office/officeart/2005/8/layout/process1"/>
    <dgm:cxn modelId="{01634393-CB7C-0E4B-82CF-39B20F51D65F}" type="presOf" srcId="{0A194DED-C10F-7145-BE9A-662729F2D52B}" destId="{CC35F928-0E7C-E640-804E-78C80641DA4F}" srcOrd="0" destOrd="0" presId="urn:microsoft.com/office/officeart/2005/8/layout/process1"/>
    <dgm:cxn modelId="{D3CAC1FB-E77F-EE41-8CA1-92316CAF79EB}" srcId="{352E3284-F5DF-BD44-A4DD-4BF4866112D0}" destId="{BAB79F0E-CB89-774F-BA9C-C4E74D0AAAEB}" srcOrd="1" destOrd="0" parTransId="{A671D1C4-5D24-C548-A43C-F93C13204E7F}" sibTransId="{12917C9A-7F89-3949-B9A7-5C12DE1ADCCE}"/>
    <dgm:cxn modelId="{273DFCA2-28A1-284A-87F0-C95FAF3B01DC}" srcId="{352E3284-F5DF-BD44-A4DD-4BF4866112D0}" destId="{0A194DED-C10F-7145-BE9A-662729F2D52B}" srcOrd="2" destOrd="0" parTransId="{A641EDFA-5A6C-4F41-814F-FB5973FF157D}" sibTransId="{26D523DD-E0E9-6341-9DE3-75F91E61C7C8}"/>
    <dgm:cxn modelId="{D88738FB-8219-5542-BB02-A21211201C23}" type="presOf" srcId="{BAB79F0E-CB89-774F-BA9C-C4E74D0AAAEB}" destId="{E647055F-6E9C-664A-B639-C4495B3E8AA9}" srcOrd="0" destOrd="0" presId="urn:microsoft.com/office/officeart/2005/8/layout/process1"/>
    <dgm:cxn modelId="{828BFF78-6D3C-2E4A-A642-EBDE44FD34BE}" type="presOf" srcId="{ED99B710-AD8A-8D43-AC92-95D9585F3B33}" destId="{A34FF2B5-36A9-0644-9B33-8AC3B22D4F11}" srcOrd="1" destOrd="0" presId="urn:microsoft.com/office/officeart/2005/8/layout/process1"/>
    <dgm:cxn modelId="{012251C9-F271-7B45-A16A-105C4C9E522A}" type="presOf" srcId="{ED99B710-AD8A-8D43-AC92-95D9585F3B33}" destId="{08DA0D76-4A3C-B643-9459-EE115125DEB5}" srcOrd="0" destOrd="0" presId="urn:microsoft.com/office/officeart/2005/8/layout/process1"/>
    <dgm:cxn modelId="{1AD194B4-A1B3-6543-A532-75E9F77EF94A}" type="presOf" srcId="{26D523DD-E0E9-6341-9DE3-75F91E61C7C8}" destId="{659535CF-EAA9-954D-B940-BC952810337B}" srcOrd="1" destOrd="0" presId="urn:microsoft.com/office/officeart/2005/8/layout/process1"/>
    <dgm:cxn modelId="{F7967566-8E8E-4844-AC4F-1D03E9499663}" srcId="{352E3284-F5DF-BD44-A4DD-4BF4866112D0}" destId="{7A3F407C-BB56-DD4C-AD09-B2A89D25F0FF}" srcOrd="0" destOrd="0" parTransId="{00E3F77B-C1C4-8742-8B9D-0AC55FD7BEF8}" sibTransId="{ED99B710-AD8A-8D43-AC92-95D9585F3B33}"/>
    <dgm:cxn modelId="{2C9A3F77-E7ED-9F4A-AED0-5940491BD37D}" type="presOf" srcId="{7A3F407C-BB56-DD4C-AD09-B2A89D25F0FF}" destId="{5658C996-9EEB-6A40-B946-3BA7B6F73CBC}" srcOrd="0" destOrd="0" presId="urn:microsoft.com/office/officeart/2005/8/layout/process1"/>
    <dgm:cxn modelId="{2B743BF8-A782-E844-B4D3-07FD67716F56}" type="presParOf" srcId="{BC501F7A-ECAC-D840-8FD5-A227957CD11C}" destId="{5658C996-9EEB-6A40-B946-3BA7B6F73CBC}" srcOrd="0" destOrd="0" presId="urn:microsoft.com/office/officeart/2005/8/layout/process1"/>
    <dgm:cxn modelId="{05EB4C47-F4D2-4D4D-8911-49D7E0BD08BB}" type="presParOf" srcId="{BC501F7A-ECAC-D840-8FD5-A227957CD11C}" destId="{08DA0D76-4A3C-B643-9459-EE115125DEB5}" srcOrd="1" destOrd="0" presId="urn:microsoft.com/office/officeart/2005/8/layout/process1"/>
    <dgm:cxn modelId="{348D5D6B-3F6A-D640-949C-947BC4EB2FB9}" type="presParOf" srcId="{08DA0D76-4A3C-B643-9459-EE115125DEB5}" destId="{A34FF2B5-36A9-0644-9B33-8AC3B22D4F11}" srcOrd="0" destOrd="0" presId="urn:microsoft.com/office/officeart/2005/8/layout/process1"/>
    <dgm:cxn modelId="{46AC5C0E-7E68-3541-86CF-8B80E70FF092}" type="presParOf" srcId="{BC501F7A-ECAC-D840-8FD5-A227957CD11C}" destId="{E647055F-6E9C-664A-B639-C4495B3E8AA9}" srcOrd="2" destOrd="0" presId="urn:microsoft.com/office/officeart/2005/8/layout/process1"/>
    <dgm:cxn modelId="{938EE74D-EECA-3946-9761-D0E2B4A3C665}" type="presParOf" srcId="{BC501F7A-ECAC-D840-8FD5-A227957CD11C}" destId="{70998311-F362-3E4B-B77A-D300083020B7}" srcOrd="3" destOrd="0" presId="urn:microsoft.com/office/officeart/2005/8/layout/process1"/>
    <dgm:cxn modelId="{E1BB5224-3032-D441-8358-8908C6683B36}" type="presParOf" srcId="{70998311-F362-3E4B-B77A-D300083020B7}" destId="{55C2F23E-BC4A-C94C-BA46-2711613589E6}" srcOrd="0" destOrd="0" presId="urn:microsoft.com/office/officeart/2005/8/layout/process1"/>
    <dgm:cxn modelId="{EFF0CCF6-9862-0E46-A471-DE631D192C4B}" type="presParOf" srcId="{BC501F7A-ECAC-D840-8FD5-A227957CD11C}" destId="{CC35F928-0E7C-E640-804E-78C80641DA4F}" srcOrd="4" destOrd="0" presId="urn:microsoft.com/office/officeart/2005/8/layout/process1"/>
    <dgm:cxn modelId="{3CD6A211-29F4-2449-A8D9-99D0C6143070}" type="presParOf" srcId="{BC501F7A-ECAC-D840-8FD5-A227957CD11C}" destId="{D349A98E-D177-FE40-ACA4-F345F5A9BF1C}" srcOrd="5" destOrd="0" presId="urn:microsoft.com/office/officeart/2005/8/layout/process1"/>
    <dgm:cxn modelId="{8CC637A3-3E88-D440-BC43-DC0E65BE050E}" type="presParOf" srcId="{D349A98E-D177-FE40-ACA4-F345F5A9BF1C}" destId="{659535CF-EAA9-954D-B940-BC952810337B}" srcOrd="0" destOrd="0" presId="urn:microsoft.com/office/officeart/2005/8/layout/process1"/>
    <dgm:cxn modelId="{8CD09D57-4F31-1A44-B406-EB2C563373F0}" type="presParOf" srcId="{BC501F7A-ECAC-D840-8FD5-A227957CD11C}" destId="{45497A1F-57A7-824F-A158-DD1995ABC994}" srcOrd="6"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8C996-9EEB-6A40-B946-3BA7B6F73CBC}">
      <dsp:nvSpPr>
        <dsp:cNvPr id="0" name=""/>
        <dsp:cNvSpPr/>
      </dsp:nvSpPr>
      <dsp:spPr>
        <a:xfrm>
          <a:off x="133" y="716648"/>
          <a:ext cx="692926" cy="64961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Owner</a:t>
          </a:r>
        </a:p>
      </dsp:txBody>
      <dsp:txXfrm>
        <a:off x="19160" y="735675"/>
        <a:ext cx="654872" cy="611565"/>
      </dsp:txXfrm>
    </dsp:sp>
    <dsp:sp modelId="{08DA0D76-4A3C-B643-9459-EE115125DEB5}">
      <dsp:nvSpPr>
        <dsp:cNvPr id="0" name=""/>
        <dsp:cNvSpPr/>
      </dsp:nvSpPr>
      <dsp:spPr>
        <a:xfrm>
          <a:off x="762353" y="955535"/>
          <a:ext cx="146900" cy="17184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762353" y="989904"/>
        <a:ext cx="102830" cy="103107"/>
      </dsp:txXfrm>
    </dsp:sp>
    <dsp:sp modelId="{E647055F-6E9C-664A-B639-C4495B3E8AA9}">
      <dsp:nvSpPr>
        <dsp:cNvPr id="0" name=""/>
        <dsp:cNvSpPr/>
      </dsp:nvSpPr>
      <dsp:spPr>
        <a:xfrm>
          <a:off x="970231" y="716648"/>
          <a:ext cx="692926" cy="64961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Originator</a:t>
          </a:r>
        </a:p>
      </dsp:txBody>
      <dsp:txXfrm>
        <a:off x="989258" y="735675"/>
        <a:ext cx="654872" cy="611565"/>
      </dsp:txXfrm>
    </dsp:sp>
    <dsp:sp modelId="{70998311-F362-3E4B-B77A-D300083020B7}">
      <dsp:nvSpPr>
        <dsp:cNvPr id="0" name=""/>
        <dsp:cNvSpPr/>
      </dsp:nvSpPr>
      <dsp:spPr>
        <a:xfrm>
          <a:off x="1732450" y="955535"/>
          <a:ext cx="146900" cy="17184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1732450" y="989904"/>
        <a:ext cx="102830" cy="103107"/>
      </dsp:txXfrm>
    </dsp:sp>
    <dsp:sp modelId="{CC35F928-0E7C-E640-804E-78C80641DA4F}">
      <dsp:nvSpPr>
        <dsp:cNvPr id="0" name=""/>
        <dsp:cNvSpPr/>
      </dsp:nvSpPr>
      <dsp:spPr>
        <a:xfrm>
          <a:off x="1940329" y="716648"/>
          <a:ext cx="1042404" cy="64961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Freddie Mac</a:t>
          </a:r>
          <a:r>
            <a:rPr lang="en-US" altLang="zh-CN" sz="1000" kern="1200" dirty="0"/>
            <a:t>;</a:t>
          </a:r>
          <a:r>
            <a:rPr lang="zh-CN" altLang="en-US" sz="1000" kern="1200" dirty="0"/>
            <a:t> </a:t>
          </a:r>
          <a:r>
            <a:rPr lang="en-US" altLang="zh-CN" sz="1000" kern="1200" dirty="0"/>
            <a:t>Fannie</a:t>
          </a:r>
          <a:r>
            <a:rPr lang="zh-CN" altLang="en-US" sz="1000" kern="1200" dirty="0"/>
            <a:t> </a:t>
          </a:r>
          <a:r>
            <a:rPr lang="en-US" altLang="zh-CN" sz="1000" kern="1200" dirty="0"/>
            <a:t>Mae</a:t>
          </a:r>
          <a:endParaRPr lang="en-US" sz="1000" kern="1200" dirty="0"/>
        </a:p>
      </dsp:txBody>
      <dsp:txXfrm>
        <a:off x="1959356" y="735675"/>
        <a:ext cx="1004350" cy="611565"/>
      </dsp:txXfrm>
    </dsp:sp>
    <dsp:sp modelId="{D349A98E-D177-FE40-ACA4-F345F5A9BF1C}">
      <dsp:nvSpPr>
        <dsp:cNvPr id="0" name=""/>
        <dsp:cNvSpPr/>
      </dsp:nvSpPr>
      <dsp:spPr>
        <a:xfrm>
          <a:off x="3052026" y="955535"/>
          <a:ext cx="146900" cy="17184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3052026" y="989904"/>
        <a:ext cx="102830" cy="103107"/>
      </dsp:txXfrm>
    </dsp:sp>
    <dsp:sp modelId="{45497A1F-57A7-824F-A158-DD1995ABC994}">
      <dsp:nvSpPr>
        <dsp:cNvPr id="0" name=""/>
        <dsp:cNvSpPr/>
      </dsp:nvSpPr>
      <dsp:spPr>
        <a:xfrm>
          <a:off x="3259904" y="716648"/>
          <a:ext cx="692926" cy="64961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Vast Investors</a:t>
          </a:r>
        </a:p>
      </dsp:txBody>
      <dsp:txXfrm>
        <a:off x="3278931" y="735675"/>
        <a:ext cx="654872" cy="6115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50b2e0081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50b2e0081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lvl="1">
              <a:spcBef>
                <a:spcPts val="600"/>
              </a:spcBef>
              <a:spcAft>
                <a:spcPts val="600"/>
              </a:spcAft>
              <a:buClr>
                <a:srgbClr val="3432B6"/>
              </a:buClr>
              <a:buFont typeface="Wingdings" pitchFamily="2" charset="2"/>
              <a:buChar char="Ø"/>
            </a:pPr>
            <a:r>
              <a:rPr lang="en-US" altLang="zh-CN" dirty="0"/>
              <a:t>Over</a:t>
            </a:r>
            <a:r>
              <a:rPr lang="en-US" altLang="zh-CN" sz="1800" dirty="0"/>
              <a:t>all,</a:t>
            </a:r>
            <a:r>
              <a:rPr lang="zh-CN" altLang="en-US" sz="1800" dirty="0"/>
              <a:t> </a:t>
            </a:r>
            <a:r>
              <a:rPr lang="en-US" altLang="zh-CN" sz="1800" dirty="0"/>
              <a:t>hurricane</a:t>
            </a:r>
            <a:r>
              <a:rPr lang="zh-CN" altLang="en-US" sz="1800" dirty="0"/>
              <a:t> </a:t>
            </a:r>
            <a:r>
              <a:rPr lang="en-US" altLang="zh-CN" sz="1800" dirty="0"/>
              <a:t>damages</a:t>
            </a:r>
            <a:r>
              <a:rPr lang="zh-CN" altLang="en-US" sz="1800" dirty="0"/>
              <a:t> </a:t>
            </a:r>
            <a:r>
              <a:rPr lang="en-US" altLang="zh-CN" sz="1800" dirty="0"/>
              <a:t>are</a:t>
            </a:r>
            <a:r>
              <a:rPr lang="zh-CN" altLang="en-US" sz="1800" dirty="0"/>
              <a:t> </a:t>
            </a:r>
            <a:r>
              <a:rPr lang="en-US" altLang="zh-CN" dirty="0"/>
              <a:t>associated</a:t>
            </a:r>
            <a:r>
              <a:rPr lang="zh-CN" altLang="en-US" dirty="0"/>
              <a:t> </a:t>
            </a:r>
            <a:r>
              <a:rPr lang="en-US" altLang="zh-CN" dirty="0"/>
              <a:t>with</a:t>
            </a:r>
            <a:r>
              <a:rPr lang="zh-CN" altLang="en-US" dirty="0"/>
              <a:t> </a:t>
            </a:r>
            <a:r>
              <a:rPr lang="en-US" altLang="zh-CN" dirty="0"/>
              <a:t>a</a:t>
            </a:r>
            <a:r>
              <a:rPr lang="zh-CN" altLang="en-US" dirty="0"/>
              <a:t> </a:t>
            </a:r>
            <a:r>
              <a:rPr lang="en-US" altLang="zh-CN" dirty="0"/>
              <a:t>significant</a:t>
            </a:r>
            <a:r>
              <a:rPr lang="zh-CN" altLang="en-US" dirty="0"/>
              <a:t> </a:t>
            </a:r>
            <a:r>
              <a:rPr lang="en-US" altLang="zh-CN" dirty="0"/>
              <a:t>drop</a:t>
            </a:r>
            <a:r>
              <a:rPr lang="zh-CN" altLang="en-US" dirty="0"/>
              <a:t> </a:t>
            </a:r>
            <a:r>
              <a:rPr lang="en-US" altLang="zh-CN" dirty="0"/>
              <a:t>in</a:t>
            </a:r>
            <a:r>
              <a:rPr lang="zh-CN" altLang="en-US" dirty="0"/>
              <a:t> </a:t>
            </a:r>
            <a:r>
              <a:rPr lang="en-US" altLang="zh-CN" dirty="0"/>
              <a:t>asset</a:t>
            </a:r>
            <a:r>
              <a:rPr lang="zh-CN" altLang="en-US" dirty="0"/>
              <a:t> </a:t>
            </a:r>
            <a:r>
              <a:rPr lang="en-US" altLang="zh-CN" dirty="0"/>
              <a:t>values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081A3AB-3485-9E42-B45E-24421EE69EF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0478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If i</a:t>
            </a:r>
            <a:r>
              <a:rPr lang="en-US" altLang="zh-CN" dirty="0"/>
              <a:t>nvestors</a:t>
            </a:r>
            <a:r>
              <a:rPr lang="en-US" dirty="0"/>
              <a:t> learn about the future location of disasters when observing the geography of damages, then the impact of disasters on </a:t>
            </a:r>
            <a:r>
              <a:rPr lang="en-US" altLang="zh-CN" dirty="0"/>
              <a:t>property</a:t>
            </a:r>
            <a:r>
              <a:rPr lang="zh-CN" altLang="en-US" dirty="0"/>
              <a:t> </a:t>
            </a:r>
            <a:r>
              <a:rPr lang="en-US" altLang="zh-CN" dirty="0"/>
              <a:t>values</a:t>
            </a:r>
            <a:r>
              <a:rPr lang="zh-CN" altLang="en-US" dirty="0"/>
              <a:t> </a:t>
            </a:r>
            <a:r>
              <a:rPr lang="en-US" dirty="0"/>
              <a:t>may be lower in areas with a</a:t>
            </a:r>
            <a:r>
              <a:rPr lang="zh-CN" altLang="en-US" dirty="0"/>
              <a:t> </a:t>
            </a:r>
            <a:r>
              <a:rPr lang="en-US" altLang="zh-CN" dirty="0"/>
              <a:t>prior</a:t>
            </a:r>
            <a:r>
              <a:rPr lang="zh-CN" altLang="en-US" dirty="0"/>
              <a:t> </a:t>
            </a:r>
            <a:r>
              <a:rPr lang="en-US" altLang="zh-CN" dirty="0"/>
              <a:t>information</a:t>
            </a:r>
            <a:r>
              <a:rPr lang="zh-CN" altLang="en-US" dirty="0"/>
              <a:t> </a:t>
            </a:r>
            <a:r>
              <a:rPr lang="en-US" altLang="zh-CN" dirty="0"/>
              <a:t>of</a:t>
            </a:r>
            <a:r>
              <a:rPr lang="zh-CN" altLang="en-US" dirty="0"/>
              <a:t> </a:t>
            </a:r>
            <a:r>
              <a:rPr lang="en-US" altLang="zh-CN" dirty="0"/>
              <a:t>flood</a:t>
            </a:r>
            <a:r>
              <a:rPr lang="zh-CN" altLang="en-US" dirty="0"/>
              <a:t> </a:t>
            </a:r>
            <a:r>
              <a:rPr lang="en-US" altLang="zh-CN" dirty="0"/>
              <a:t>risks.</a:t>
            </a:r>
            <a:r>
              <a:rPr lang="zh-CN" altLang="en-US" dirty="0"/>
              <a:t> </a:t>
            </a:r>
            <a:r>
              <a:rPr lang="en-US" dirty="0"/>
              <a:t>Flooding in </a:t>
            </a:r>
            <a:r>
              <a:rPr lang="en-US" altLang="zh-CN" dirty="0"/>
              <a:t>flood</a:t>
            </a:r>
            <a:r>
              <a:rPr lang="zh-CN" altLang="en-US" dirty="0"/>
              <a:t> </a:t>
            </a:r>
            <a:r>
              <a:rPr lang="en-US" altLang="zh-CN" dirty="0"/>
              <a:t>zones</a:t>
            </a:r>
            <a:r>
              <a:rPr lang="en-US" dirty="0"/>
              <a:t> is less likely to bring new information on disaster probabilities.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081A3AB-3485-9E42-B45E-24421EE69EF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89964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lvl="1">
              <a:spcBef>
                <a:spcPts val="600"/>
              </a:spcBef>
              <a:spcAft>
                <a:spcPts val="600"/>
              </a:spcAft>
              <a:buClr>
                <a:srgbClr val="3432B6"/>
              </a:buClr>
              <a:buFont typeface="Wingdings" pitchFamily="2" charset="2"/>
              <a:buChar char="Ø"/>
            </a:pPr>
            <a:r>
              <a:rPr lang="en-US" altLang="zh-CN" dirty="0"/>
              <a:t>Over</a:t>
            </a:r>
            <a:r>
              <a:rPr lang="en-US" altLang="zh-CN" sz="1800" dirty="0"/>
              <a:t>all,</a:t>
            </a:r>
            <a:r>
              <a:rPr lang="zh-CN" altLang="en-US" sz="1800" dirty="0"/>
              <a:t> </a:t>
            </a:r>
            <a:r>
              <a:rPr lang="en-US" altLang="zh-CN" sz="1800" dirty="0"/>
              <a:t>hurricane</a:t>
            </a:r>
            <a:r>
              <a:rPr lang="zh-CN" altLang="en-US" sz="1800" dirty="0"/>
              <a:t> </a:t>
            </a:r>
            <a:r>
              <a:rPr lang="en-US" altLang="zh-CN" sz="1800" dirty="0"/>
              <a:t>damages</a:t>
            </a:r>
            <a:r>
              <a:rPr lang="zh-CN" altLang="en-US" sz="1800" dirty="0"/>
              <a:t> </a:t>
            </a:r>
            <a:r>
              <a:rPr lang="en-US" altLang="zh-CN" sz="1800" dirty="0"/>
              <a:t>are</a:t>
            </a:r>
            <a:r>
              <a:rPr lang="zh-CN" altLang="en-US" sz="1800" dirty="0"/>
              <a:t> </a:t>
            </a:r>
            <a:r>
              <a:rPr lang="en-US" altLang="zh-CN" dirty="0"/>
              <a:t>associated</a:t>
            </a:r>
            <a:r>
              <a:rPr lang="zh-CN" altLang="en-US" dirty="0"/>
              <a:t> </a:t>
            </a:r>
            <a:r>
              <a:rPr lang="en-US" altLang="zh-CN" dirty="0"/>
              <a:t>with</a:t>
            </a:r>
            <a:r>
              <a:rPr lang="zh-CN" altLang="en-US" dirty="0"/>
              <a:t> </a:t>
            </a:r>
            <a:r>
              <a:rPr lang="en-US" altLang="zh-CN" dirty="0"/>
              <a:t>a</a:t>
            </a:r>
            <a:r>
              <a:rPr lang="zh-CN" altLang="en-US" dirty="0"/>
              <a:t> </a:t>
            </a:r>
            <a:r>
              <a:rPr lang="en-US" altLang="zh-CN" dirty="0"/>
              <a:t>significant</a:t>
            </a:r>
            <a:r>
              <a:rPr lang="zh-CN" altLang="en-US" dirty="0"/>
              <a:t> </a:t>
            </a:r>
            <a:r>
              <a:rPr lang="en-US" altLang="zh-CN" dirty="0"/>
              <a:t>drop</a:t>
            </a:r>
            <a:r>
              <a:rPr lang="zh-CN" altLang="en-US" dirty="0"/>
              <a:t> </a:t>
            </a:r>
            <a:r>
              <a:rPr lang="en-US" altLang="zh-CN" dirty="0"/>
              <a:t>in</a:t>
            </a:r>
            <a:r>
              <a:rPr lang="zh-CN" altLang="en-US" dirty="0"/>
              <a:t> </a:t>
            </a:r>
            <a:r>
              <a:rPr lang="en-US" altLang="zh-CN" dirty="0"/>
              <a:t>asset</a:t>
            </a:r>
            <a:r>
              <a:rPr lang="zh-CN" altLang="en-US" dirty="0"/>
              <a:t> </a:t>
            </a:r>
            <a:r>
              <a:rPr lang="en-US" altLang="zh-CN" dirty="0"/>
              <a:t>values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081A3AB-3485-9E42-B45E-24421EE69EF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64929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1674746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383838"/>
                </a:solidFill>
                <a:effectLst/>
                <a:latin typeface="Lora" pitchFamily="2" charset="77"/>
              </a:rPr>
              <a:t>Insurance premiums were primarily based on which flood zone you lived in according to outdated, often unreliable federal flood maps. It wasn’t uncommon for homeowners in lower-risk areas to be incorrectly placed in flood zones and overcharged by thousands of dollars. On the flip side, homeowners in actual floodplains were often being vastly undercharged for flood insurance. </a:t>
            </a:r>
            <a:endParaRPr lang="en-US" b="0" i="0" dirty="0">
              <a:effectLst/>
              <a:latin typeface="Arial" panose="020B0604020202020204" pitchFamily="34" charset="0"/>
            </a:endParaRPr>
          </a:p>
          <a:p>
            <a:pPr marL="0" lvl="0" indent="0" algn="l" rtl="0">
              <a:spcBef>
                <a:spcPts val="0"/>
              </a:spcBef>
              <a:spcAft>
                <a:spcPts val="0"/>
              </a:spcAft>
              <a:buNone/>
            </a:pPr>
            <a:endParaRPr lang="en-US" b="0" i="0" dirty="0">
              <a:solidFill>
                <a:srgbClr val="000000"/>
              </a:solidFill>
              <a:effectLst/>
              <a:latin typeface="Source Serif Pro" panose="020F0502020204030204" pitchFamily="34" charset="0"/>
            </a:endParaRPr>
          </a:p>
          <a:p>
            <a:pPr marL="0" lvl="0" indent="0" algn="l" rtl="0">
              <a:spcBef>
                <a:spcPts val="0"/>
              </a:spcBef>
              <a:spcAft>
                <a:spcPts val="0"/>
              </a:spcAft>
              <a:buNone/>
            </a:pPr>
            <a:r>
              <a:rPr lang="en-US" b="0" i="0" dirty="0">
                <a:solidFill>
                  <a:srgbClr val="000000"/>
                </a:solidFill>
                <a:effectLst/>
                <a:latin typeface="Source Serif Pro" panose="020F0502020204030204" pitchFamily="34" charset="0"/>
              </a:rPr>
              <a:t>Flood insurance rates are also determined by the elevation height in relation to the flood zone. If a house’s lowest floor is above the base flood elevation, its owner will pay a lower insurance premium than a neighbor whose bottom floor is below the new flood-water mark. </a:t>
            </a:r>
          </a:p>
          <a:p>
            <a:pPr marL="0" lvl="0" indent="0" algn="l" rtl="0">
              <a:spcBef>
                <a:spcPts val="0"/>
              </a:spcBef>
              <a:spcAft>
                <a:spcPts val="0"/>
              </a:spcAft>
              <a:buNone/>
            </a:pPr>
            <a:endParaRPr lang="en-US" b="0" i="0" dirty="0">
              <a:solidFill>
                <a:srgbClr val="000000"/>
              </a:solidFill>
              <a:effectLst/>
              <a:latin typeface="Source Serif Pro" panose="020F0502020204030204" pitchFamily="34" charset="0"/>
            </a:endParaRPr>
          </a:p>
        </p:txBody>
      </p:sp>
    </p:spTree>
    <p:extLst>
      <p:ext uri="{BB962C8B-B14F-4D97-AF65-F5344CB8AC3E}">
        <p14:creationId xmlns:p14="http://schemas.microsoft.com/office/powerpoint/2010/main" val="2917623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00000"/>
                </a:solidFill>
                <a:effectLst/>
                <a:latin typeface="Source Serif Pro" panose="020F0502020204030204" pitchFamily="34" charset="0"/>
              </a:rPr>
              <a:t>Elevation and relocation are most effective ways to reduce the insurance premium. One can also choose other mitigation efforts such as basement infill, raising utilities, or installing flood vents. These give more moderate reduction in flood rate yet could also be cheaper to implement. </a:t>
            </a:r>
            <a:endParaRPr lang="en-US" b="0" i="0" dirty="0">
              <a:effectLst/>
              <a:latin typeface="Arial" panose="020B0604020202020204" pitchFamily="34" charset="0"/>
            </a:endParaRPr>
          </a:p>
        </p:txBody>
      </p:sp>
    </p:spTree>
    <p:extLst>
      <p:ext uri="{BB962C8B-B14F-4D97-AF65-F5344CB8AC3E}">
        <p14:creationId xmlns:p14="http://schemas.microsoft.com/office/powerpoint/2010/main" val="2159322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These</a:t>
            </a:r>
            <a:r>
              <a:rPr lang="zh-CN" altLang="en-US" dirty="0"/>
              <a:t> </a:t>
            </a:r>
            <a:r>
              <a:rPr lang="en-US" altLang="zh-CN" dirty="0"/>
              <a:t>two</a:t>
            </a:r>
            <a:r>
              <a:rPr lang="zh-CN" altLang="en-US" dirty="0"/>
              <a:t> </a:t>
            </a:r>
            <a:r>
              <a:rPr lang="en-US" altLang="zh-CN" dirty="0"/>
              <a:t>articles</a:t>
            </a:r>
            <a:r>
              <a:rPr lang="zh-CN" altLang="en-US" dirty="0"/>
              <a:t> </a:t>
            </a:r>
            <a:r>
              <a:rPr lang="en-US" altLang="zh-CN" dirty="0"/>
              <a:t>can</a:t>
            </a:r>
            <a:r>
              <a:rPr lang="zh-CN" altLang="en-US" dirty="0"/>
              <a:t> </a:t>
            </a:r>
            <a:r>
              <a:rPr lang="en-US" altLang="zh-CN" dirty="0"/>
              <a:t>be</a:t>
            </a:r>
            <a:r>
              <a:rPr lang="zh-CN" altLang="en-US" dirty="0"/>
              <a:t> </a:t>
            </a:r>
            <a:r>
              <a:rPr lang="en-US" altLang="zh-CN" dirty="0"/>
              <a:t>our</a:t>
            </a:r>
            <a:r>
              <a:rPr lang="zh-CN" altLang="en-US" dirty="0"/>
              <a:t> </a:t>
            </a:r>
            <a:r>
              <a:rPr lang="en-US" altLang="zh-CN" dirty="0"/>
              <a:t>readings:</a:t>
            </a:r>
          </a:p>
          <a:p>
            <a:endParaRPr lang="en-US" dirty="0"/>
          </a:p>
          <a:p>
            <a:r>
              <a:rPr lang="en-US" dirty="0"/>
              <a:t>https://</a:t>
            </a:r>
            <a:r>
              <a:rPr lang="en-US" dirty="0" err="1"/>
              <a:t>www.economist.com</a:t>
            </a:r>
            <a:r>
              <a:rPr lang="en-US" dirty="0"/>
              <a:t>/finance-and-economics/2019/09/19/changing-weather-could-put-insurance-firms-out-of-business?utm_source=</a:t>
            </a:r>
            <a:r>
              <a:rPr lang="en-US" dirty="0" err="1"/>
              <a:t>YouTube&amp;utm_medium</a:t>
            </a:r>
            <a:r>
              <a:rPr lang="en-US" dirty="0"/>
              <a:t>=</a:t>
            </a:r>
            <a:r>
              <a:rPr lang="en-US" dirty="0" err="1"/>
              <a:t>Economist_Films&amp;utm_campaign</a:t>
            </a:r>
            <a:r>
              <a:rPr lang="en-US" dirty="0"/>
              <a:t>=</a:t>
            </a:r>
            <a:r>
              <a:rPr lang="en-US" dirty="0" err="1"/>
              <a:t>Link_Description&amp;utm_term</a:t>
            </a:r>
            <a:r>
              <a:rPr lang="en-US" dirty="0"/>
              <a:t>=</a:t>
            </a:r>
            <a:r>
              <a:rPr lang="en-US" dirty="0" err="1"/>
              <a:t>Business_and_Finance&amp;utm_content</a:t>
            </a:r>
            <a:r>
              <a:rPr lang="en-US" dirty="0"/>
              <a:t>=</a:t>
            </a:r>
            <a:r>
              <a:rPr lang="en-US" dirty="0" err="1"/>
              <a:t>Correspondent&amp;linkId</a:t>
            </a:r>
            <a:r>
              <a:rPr lang="en-US" dirty="0"/>
              <a:t>=100000008250400 </a:t>
            </a:r>
          </a:p>
          <a:p>
            <a:endParaRPr lang="en-US" dirty="0"/>
          </a:p>
          <a:p>
            <a:r>
              <a:rPr lang="en-US" dirty="0"/>
              <a:t>https://</a:t>
            </a:r>
            <a:r>
              <a:rPr lang="en-US" dirty="0" err="1"/>
              <a:t>www.swissre.com</a:t>
            </a:r>
            <a:r>
              <a:rPr lang="en-US" dirty="0"/>
              <a:t>/dam/jcr:85598d6e-b5b5-4d4b-971e-5fc9eee143fb/sigma%202%202020%20_EN.pdf</a:t>
            </a:r>
          </a:p>
          <a:p>
            <a:endParaRPr lang="en-US" dirty="0"/>
          </a:p>
          <a:p>
            <a:pPr marL="0" lvl="0" indent="0" algn="l" rtl="0">
              <a:spcBef>
                <a:spcPts val="0"/>
              </a:spcBef>
              <a:spcAft>
                <a:spcPts val="0"/>
              </a:spcAft>
              <a:buNone/>
            </a:pPr>
            <a:endParaRPr lang="en-US" b="0" i="0" dirty="0">
              <a:effectLst/>
              <a:latin typeface="Arial" panose="020B0604020202020204" pitchFamily="34" charset="0"/>
            </a:endParaRPr>
          </a:p>
        </p:txBody>
      </p:sp>
    </p:spTree>
    <p:extLst>
      <p:ext uri="{BB962C8B-B14F-4D97-AF65-F5344CB8AC3E}">
        <p14:creationId xmlns:p14="http://schemas.microsoft.com/office/powerpoint/2010/main" val="2226482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87715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U.S. taxpayers could be on the hook for billions of dollars in climate-related property losses as the government backs a growing number of mortgages on homes in the path of floods, fires and extreme weather.</a:t>
            </a:r>
          </a:p>
          <a:p>
            <a:pPr marL="158750" indent="0">
              <a:buNone/>
            </a:pPr>
            <a:r>
              <a:rPr lang="en-US" sz="1100" b="0" i="0" u="none" strike="noStrike" cap="none" dirty="0">
                <a:solidFill>
                  <a:srgbClr val="000000"/>
                </a:solidFill>
                <a:effectLst/>
                <a:latin typeface="Arial"/>
                <a:ea typeface="Arial"/>
                <a:cs typeface="Arial"/>
                <a:sym typeface="Arial"/>
              </a:rPr>
              <a:t>Violent storms and sunny-day flooding are on the rise, and more houses are being built on at-risk land. But fewer people are buying federally backed flood insurance despite requirements that homeowners in flood plains be insured if their mortgage is backed by taxpayers.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Fannie Mae and Freddie Mac, the government-sponsored, taxpayer-backed enterprises that stand behind roughly half of the nation’s $11 trillion in residential mortgages. For decades, the companies have bought and guaranteed home loans in floodplains and other places vulnerable to natural disasters.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To reduce risk, the companies rely on another government enterprise, the National Flood Insurance Program, to cover the cost of flood damage to homes with Fannie and Freddie mortgages. But the flood insurance program itself is insolvent after years of paying out more than it collects.</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When Congress tried to fix the program in 2012, it was forced to backtrack after flood insurance premiums billed to homeowners spiked.</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In Massachusetts, the average flood insurance premium is </a:t>
            </a:r>
            <a:r>
              <a:rPr lang="en-US" sz="1100" b="1" i="0" u="none" strike="noStrike" cap="none" dirty="0">
                <a:solidFill>
                  <a:srgbClr val="000000"/>
                </a:solidFill>
                <a:effectLst/>
                <a:latin typeface="Arial"/>
                <a:ea typeface="Arial"/>
                <a:cs typeface="Arial"/>
                <a:sym typeface="Arial"/>
              </a:rPr>
              <a:t>$1,294</a:t>
            </a:r>
            <a:r>
              <a:rPr lang="en-US" sz="1100" b="0" i="0" u="none" strike="noStrike" cap="none" dirty="0">
                <a:solidFill>
                  <a:srgbClr val="000000"/>
                </a:solidFill>
                <a:effectLst/>
                <a:latin typeface="Arial"/>
                <a:ea typeface="Arial"/>
                <a:cs typeface="Arial"/>
                <a:sym typeface="Arial"/>
              </a:rPr>
              <a:t> per year</a:t>
            </a:r>
            <a:r>
              <a:rPr lang="en-US" altLang="zh-CN"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for about $260,000 in coverage. However, National Flood Insurance Program (NFIP) rates are based on whether your property is in a high-risk flood zone as defined by FEMA. This average accounts for all federally sponsored flood insurance policies active in the Bay State. If your house is located in one of the special flood hazard areas identified by the Federal Emergency Management Agency's (FEMA) flood mapping system, then your mortgage lender may require you to purchase flood insurance coverage.</a:t>
            </a:r>
          </a:p>
        </p:txBody>
      </p:sp>
    </p:spTree>
    <p:extLst>
      <p:ext uri="{BB962C8B-B14F-4D97-AF65-F5344CB8AC3E}">
        <p14:creationId xmlns:p14="http://schemas.microsoft.com/office/powerpoint/2010/main" val="3498682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0" i="0" dirty="0">
              <a:effectLst/>
              <a:latin typeface="Arial" panose="020B0604020202020204" pitchFamily="34" charset="0"/>
            </a:endParaRPr>
          </a:p>
        </p:txBody>
      </p:sp>
    </p:spTree>
    <p:extLst>
      <p:ext uri="{BB962C8B-B14F-4D97-AF65-F5344CB8AC3E}">
        <p14:creationId xmlns:p14="http://schemas.microsoft.com/office/powerpoint/2010/main" val="132482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Recap</a:t>
            </a:r>
            <a:r>
              <a:rPr lang="zh-CN" altLang="en-US" dirty="0"/>
              <a:t> </a:t>
            </a:r>
            <a:r>
              <a:rPr lang="en-US" altLang="zh-CN" dirty="0"/>
              <a:t>Juan’s</a:t>
            </a:r>
            <a:r>
              <a:rPr lang="zh-CN" altLang="en-US" dirty="0"/>
              <a:t> </a:t>
            </a:r>
            <a:r>
              <a:rPr lang="en-US" altLang="zh-CN" dirty="0"/>
              <a:t>E5.</a:t>
            </a:r>
          </a:p>
        </p:txBody>
      </p:sp>
    </p:spTree>
    <p:extLst>
      <p:ext uri="{BB962C8B-B14F-4D97-AF65-F5344CB8AC3E}">
        <p14:creationId xmlns:p14="http://schemas.microsoft.com/office/powerpoint/2010/main" val="2777194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t>
            </a:r>
            <a:r>
              <a:rPr lang="en-US" dirty="0" err="1"/>
              <a:t>www.nytimes.com</a:t>
            </a:r>
            <a:r>
              <a:rPr lang="en-US" dirty="0"/>
              <a:t>/2022/09/29/climate/hurricane-</a:t>
            </a:r>
            <a:r>
              <a:rPr lang="en-US" dirty="0" err="1"/>
              <a:t>ian</a:t>
            </a:r>
            <a:r>
              <a:rPr lang="en-US" dirty="0"/>
              <a:t>-flood-</a:t>
            </a:r>
            <a:r>
              <a:rPr lang="en-US" dirty="0" err="1"/>
              <a:t>insurance.html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000000"/>
                </a:solidFill>
                <a:effectLst/>
                <a:latin typeface="GothamPro"/>
              </a:rPr>
              <a:t>Today, homeowners base risk decisions on whether their property is in or out of a FEMA Special Flood Hazard Area (SFHA) to ascertain whether it is flooded or not. Even when a property is within an SFHA zone (areas with a greater than one percent annual probability of flooding), only one-third of homeowners hold policies, despite mandatory coverage for the first year of a mortgage term. This low penetration illustrates that </a:t>
            </a:r>
            <a:r>
              <a:rPr lang="en-US" b="1" i="0" dirty="0">
                <a:solidFill>
                  <a:srgbClr val="000000"/>
                </a:solidFill>
                <a:effectLst/>
                <a:highlight>
                  <a:srgbClr val="FFFF00"/>
                </a:highlight>
                <a:latin typeface="GothamPro"/>
              </a:rPr>
              <a:t>policies are rarely renewed when no longer required by law</a:t>
            </a:r>
            <a:r>
              <a:rPr lang="en-US" b="0" i="0" dirty="0">
                <a:solidFill>
                  <a:srgbClr val="000000"/>
                </a:solidFill>
                <a:effectLst/>
                <a:latin typeface="GothamPro"/>
              </a:rPr>
              <a:t>.</a:t>
            </a:r>
          </a:p>
          <a:p>
            <a:pPr marL="0" lvl="0" indent="0" algn="l" rtl="0">
              <a:spcBef>
                <a:spcPts val="0"/>
              </a:spcBef>
              <a:spcAft>
                <a:spcPts val="0"/>
              </a:spcAft>
              <a:buNone/>
            </a:pPr>
            <a:r>
              <a:rPr lang="en-US" b="0" i="0" dirty="0">
                <a:solidFill>
                  <a:srgbClr val="000000"/>
                </a:solidFill>
                <a:effectLst/>
                <a:latin typeface="GothamPro"/>
              </a:rPr>
              <a:t>Link: https://</a:t>
            </a:r>
            <a:r>
              <a:rPr lang="en-US" b="0" i="0" dirty="0" err="1">
                <a:solidFill>
                  <a:srgbClr val="000000"/>
                </a:solidFill>
                <a:effectLst/>
                <a:latin typeface="GothamPro"/>
              </a:rPr>
              <a:t>www.rms.com</a:t>
            </a:r>
            <a:r>
              <a:rPr lang="en-US" b="0" i="0" dirty="0">
                <a:solidFill>
                  <a:srgbClr val="000000"/>
                </a:solidFill>
                <a:effectLst/>
                <a:latin typeface="GothamPro"/>
              </a:rPr>
              <a:t>/blog/2020/10/20/us-flood-why-is-flood-insurance-take-up-so-low</a:t>
            </a:r>
          </a:p>
          <a:p>
            <a:pPr marL="0" lvl="0" indent="0" algn="l" rtl="0">
              <a:spcBef>
                <a:spcPts val="0"/>
              </a:spcBef>
              <a:spcAft>
                <a:spcPts val="0"/>
              </a:spcAft>
              <a:buNone/>
            </a:pPr>
            <a:endParaRPr lang="en-US" b="0" i="0" dirty="0">
              <a:solidFill>
                <a:srgbClr val="000000"/>
              </a:solidFill>
              <a:effectLst/>
              <a:latin typeface="GothamPro"/>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0916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1B1B1B"/>
                </a:solidFill>
                <a:effectLst/>
                <a:latin typeface="Source Sans Pro" panose="020F0502020204030204" pitchFamily="34" charset="0"/>
              </a:rPr>
              <a:t>Flood hazard areas identified on the Flood Insurance Rate Map are identified as a Special Flood Hazard Area (SFHA). SFHA are defined as the area that will be inundated by the flood event having a 1-percent chance of being equaled or exceeded in any given year. The 1-percent annual chance flood is also referred to as the base flood or 100-year flood.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b="0" i="0" dirty="0">
                <a:effectLst/>
                <a:latin typeface="Arial" panose="020B0604020202020204" pitchFamily="34" charset="0"/>
              </a:rPr>
              <a:t>Adverse selection into the NFIP has a number of important policy implications which are likely to become increasingly salient in the coming decades: flood risk is expected to increase in many parts of the country due to climate change and the NFIP will need to price for this higher risk to ensure the fiscal solvency of the program.</a:t>
            </a:r>
            <a:endParaRPr lang="en-US" altLang="zh-CN"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7881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Public insurance FEMA: </a:t>
            </a:r>
          </a:p>
          <a:p>
            <a:pPr marL="0" lvl="0" indent="0" algn="l" rtl="0">
              <a:spcBef>
                <a:spcPts val="0"/>
              </a:spcBef>
              <a:spcAft>
                <a:spcPts val="0"/>
              </a:spcAft>
              <a:buNone/>
            </a:pPr>
            <a:r>
              <a:rPr lang="en-US" dirty="0"/>
              <a:t>Risk Rating 2.0 will adjust the flood insurance price to fair price.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Report: https://sgp.fas.org/crs/homesec/R45999.pdf</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563515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Public insurance FEMA: </a:t>
            </a:r>
          </a:p>
          <a:p>
            <a:pPr marL="0" lvl="0" indent="0" algn="l" rtl="0">
              <a:spcBef>
                <a:spcPts val="0"/>
              </a:spcBef>
              <a:spcAft>
                <a:spcPts val="0"/>
              </a:spcAft>
              <a:buNone/>
            </a:pPr>
            <a:r>
              <a:rPr lang="en-US" dirty="0"/>
              <a:t>Risk Rating 2.0 will adjust the flood insurance price to fair price.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Report: https://sgp.fas.org/crs/homesec/R45999.pdf</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363636"/>
                </a:solidFill>
                <a:effectLst/>
                <a:latin typeface="nyt-imperial"/>
              </a:rPr>
              <a:t>Risk Rating 2.0 takes into account a home’s location, its size and its overall flood risk.</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8952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00000"/>
                </a:solidFill>
                <a:effectLst/>
                <a:latin typeface="Georgia Pro" panose="02040502050405020303" pitchFamily="18" charset="0"/>
              </a:rPr>
              <a:t>Some of the biggest gaps in current premiums versus actual risk appear in the Southeast and Mid-Atlantic regions in places such as Florida, South Carolina and New Jersey. Chasms also exist in pockets of California, Texas and Washington.</a:t>
            </a:r>
          </a:p>
          <a:p>
            <a:pPr marL="0" lvl="0" indent="0" algn="l" rtl="0">
              <a:spcBef>
                <a:spcPts val="0"/>
              </a:spcBef>
              <a:spcAft>
                <a:spcPts val="0"/>
              </a:spcAft>
              <a:buNone/>
            </a:pPr>
            <a:endParaRPr lang="en-US" b="0" i="0" dirty="0">
              <a:solidFill>
                <a:srgbClr val="000000"/>
              </a:solidFill>
              <a:effectLst/>
              <a:latin typeface="Georgia Pro" panose="02040502050405020303" pitchFamily="18" charset="0"/>
            </a:endParaRPr>
          </a:p>
          <a:p>
            <a:pPr marL="0" lvl="0" indent="0" algn="l" rtl="0">
              <a:spcBef>
                <a:spcPts val="0"/>
              </a:spcBef>
              <a:spcAft>
                <a:spcPts val="0"/>
              </a:spcAft>
              <a:buNone/>
            </a:pPr>
            <a:r>
              <a:rPr lang="en-US" b="0" i="0" dirty="0">
                <a:solidFill>
                  <a:srgbClr val="000000"/>
                </a:solidFill>
                <a:effectLst/>
                <a:latin typeface="Georgia Pro" panose="02040502050405020303" pitchFamily="18" charset="0"/>
              </a:rPr>
              <a:t>In the historic waterfront city of Charleston, South Carolina, for example, nearly four in 10 flood-prone homes would need to pay an average premium of $18,211 to cover the anticipated costs of flooding compared to the current average NFIP rate of $2,264, First Street data shows.</a:t>
            </a:r>
          </a:p>
          <a:p>
            <a:pPr marL="0" lvl="0" indent="0" algn="l" rtl="0">
              <a:spcBef>
                <a:spcPts val="0"/>
              </a:spcBef>
              <a:spcAft>
                <a:spcPts val="0"/>
              </a:spcAft>
              <a:buNone/>
            </a:pPr>
            <a:endParaRPr lang="en-US" b="0" i="0" dirty="0">
              <a:solidFill>
                <a:srgbClr val="000000"/>
              </a:solidFill>
              <a:effectLst/>
              <a:latin typeface="Georgia Pro" panose="02040502050405020303" pitchFamily="18" charset="0"/>
            </a:endParaRPr>
          </a:p>
          <a:p>
            <a:pPr marL="0" lvl="0" indent="0" algn="l" rtl="0">
              <a:spcBef>
                <a:spcPts val="0"/>
              </a:spcBef>
              <a:spcAft>
                <a:spcPts val="0"/>
              </a:spcAft>
              <a:buNone/>
            </a:pPr>
            <a:r>
              <a:rPr lang="en-US" b="0" i="0" dirty="0">
                <a:solidFill>
                  <a:srgbClr val="000000"/>
                </a:solidFill>
                <a:effectLst/>
                <a:latin typeface="Georgia Pro" panose="02040502050405020303" pitchFamily="18" charset="0"/>
              </a:rPr>
              <a:t>And almost every homeowner on the barrier island city of South Patrick Shores, Florida, would need to pay an average of $24,724 a year to adequately cover their risk. The average rate there now is $491, First Street data shows.</a:t>
            </a:r>
          </a:p>
          <a:p>
            <a:pPr marL="0" lvl="0" indent="0" algn="l" rtl="0">
              <a:spcBef>
                <a:spcPts val="0"/>
              </a:spcBef>
              <a:spcAft>
                <a:spcPts val="0"/>
              </a:spcAft>
              <a:buNone/>
            </a:pPr>
            <a:endParaRPr lang="en-US" b="0" i="0" dirty="0">
              <a:solidFill>
                <a:srgbClr val="000000"/>
              </a:solidFill>
              <a:effectLst/>
              <a:latin typeface="Georgia Pro" panose="02040502050405020303" pitchFamily="18" charset="0"/>
            </a:endParaRPr>
          </a:p>
          <a:p>
            <a:pPr marL="0" lvl="0" indent="0" algn="l" rtl="0">
              <a:spcBef>
                <a:spcPts val="0"/>
              </a:spcBef>
              <a:spcAft>
                <a:spcPts val="0"/>
              </a:spcAft>
              <a:buNone/>
            </a:pPr>
            <a:r>
              <a:rPr lang="en-US" b="0" i="0" dirty="0">
                <a:solidFill>
                  <a:srgbClr val="000000"/>
                </a:solidFill>
                <a:effectLst/>
                <a:latin typeface="Georgia Pro" panose="02040502050405020303" pitchFamily="18" charset="0"/>
              </a:rPr>
              <a:t>For the low-income households: FEMA itself “does not currently have the authority to implement an affordability program, nor does FEMA’s current rate structure provide the funding required to support an affordability program,” according to a recent Congressional Research Service report about Risk Rating 2.0. </a:t>
            </a:r>
            <a:endParaRPr lang="en-US" dirty="0"/>
          </a:p>
        </p:txBody>
      </p:sp>
    </p:spTree>
    <p:extLst>
      <p:ext uri="{BB962C8B-B14F-4D97-AF65-F5344CB8AC3E}">
        <p14:creationId xmlns:p14="http://schemas.microsoft.com/office/powerpoint/2010/main" val="1858394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Private insurance under regulations of state governments: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Dilemma: affordability and financial loss from insurance companies.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cs typeface="Arial"/>
                <a:sym typeface="Arial"/>
              </a:rPr>
              <a:t>More info about insurance companies leaving: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https://</a:t>
            </a:r>
            <a:r>
              <a:rPr lang="en-US" altLang="zh-CN" dirty="0" err="1"/>
              <a:t>www.wsj.com</a:t>
            </a:r>
            <a:r>
              <a:rPr lang="en-US" altLang="zh-CN" dirty="0"/>
              <a:t>/articles/wildfire-risk-in-california-drives-insurers-to-pull-policies-for-pricey-homes-11642593601</a:t>
            </a:r>
            <a:endParaRPr lang="en-US" altLang="zh-CN" sz="11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129327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“People have been gravitating to places with severe climate risk because many of these areas are relatively affordable, have lower property taxes, more housing options or access to nature,” said Redfin Economist Sebastian Sandoval-</a:t>
            </a:r>
            <a:r>
              <a:rPr lang="en-US" dirty="0" err="1"/>
              <a:t>Olascoaga</a:t>
            </a:r>
            <a:r>
              <a:rPr lang="en-US" dirty="0"/>
              <a:t>. “For a lot of people, these benefits seem to outweigh the dangers of climate change. But as natural disasters become more frequent, homeowners in these areas may end up losing property value or face considerable difficulty getting their properties insured against environmental disasters.”</a:t>
            </a:r>
          </a:p>
          <a:p>
            <a:pPr marL="0" lvl="0" indent="0" algn="l" rtl="0">
              <a:spcBef>
                <a:spcPts val="0"/>
              </a:spcBef>
              <a:spcAft>
                <a:spcPts val="0"/>
              </a:spcAft>
              <a:buNone/>
            </a:pPr>
            <a:endParaRPr lang="en-US" dirty="0"/>
          </a:p>
          <a:p>
            <a:r>
              <a:rPr lang="en-US" sz="1100" dirty="0">
                <a:solidFill>
                  <a:schemeClr val="tx1"/>
                </a:solidFill>
                <a:latin typeface="Baskerville" panose="02020502070401020303"/>
              </a:rPr>
              <a:t>Climate risks are not yet substantially affecting people’s decision about where to move. </a:t>
            </a:r>
          </a:p>
          <a:p>
            <a:r>
              <a:rPr lang="en-US" sz="1100" dirty="0">
                <a:solidFill>
                  <a:schemeClr val="tx1"/>
                </a:solidFill>
                <a:latin typeface="Baskerville" panose="02020502070401020303"/>
              </a:rPr>
              <a:t>Many people – particularly retirees – are attracted to the warm climate, beaches and other quality-of-life factors that outweigh the seemingly remote risk of a life-threatening hurricane.</a:t>
            </a:r>
          </a:p>
          <a:p>
            <a:r>
              <a:rPr lang="en-US" sz="1100" dirty="0">
                <a:solidFill>
                  <a:schemeClr val="tx1"/>
                </a:solidFill>
                <a:latin typeface="Baskerville" panose="02020502070401020303"/>
              </a:rPr>
              <a:t>Beyond flood risk, people have been gravitating to places with other severe climate risks because many of these areas are relatively affordable, have lower property taxes, more housing options or access to nature.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6798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is also a consistent pattern of building back bigger in the coastal area of the US.</a:t>
            </a:r>
          </a:p>
        </p:txBody>
      </p:sp>
    </p:spTree>
    <p:extLst>
      <p:ext uri="{BB962C8B-B14F-4D97-AF65-F5344CB8AC3E}">
        <p14:creationId xmlns:p14="http://schemas.microsoft.com/office/powerpoint/2010/main" val="531279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43167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story of a rich county: experiment with expensive coastal adaptation plans. </a:t>
            </a:r>
          </a:p>
        </p:txBody>
      </p:sp>
    </p:spTree>
    <p:extLst>
      <p:ext uri="{BB962C8B-B14F-4D97-AF65-F5344CB8AC3E}">
        <p14:creationId xmlns:p14="http://schemas.microsoft.com/office/powerpoint/2010/main" val="181961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r>
              <a:rPr lang="en-US" altLang="zh-CN" dirty="0"/>
              <a:t>For</a:t>
            </a:r>
            <a:r>
              <a:rPr lang="zh-CN" altLang="en-US" dirty="0"/>
              <a:t> </a:t>
            </a:r>
            <a:r>
              <a:rPr lang="en-US" altLang="zh-CN" dirty="0"/>
              <a:t>instance,</a:t>
            </a:r>
            <a:r>
              <a:rPr lang="zh-CN" altLang="en-US" dirty="0"/>
              <a:t> </a:t>
            </a:r>
            <a:r>
              <a:rPr lang="en-US" altLang="zh-CN" dirty="0"/>
              <a:t>the</a:t>
            </a:r>
            <a:r>
              <a:rPr lang="zh-CN" altLang="en-US" dirty="0"/>
              <a:t> </a:t>
            </a:r>
            <a:r>
              <a:rPr lang="en-US" altLang="zh-CN" dirty="0"/>
              <a:t>belief.</a:t>
            </a:r>
            <a:r>
              <a:rPr lang="zh-CN" altLang="en-US" dirty="0"/>
              <a:t> </a:t>
            </a:r>
            <a:r>
              <a:rPr lang="en-US" altLang="zh-CN" dirty="0"/>
              <a:t>Any</a:t>
            </a:r>
            <a:r>
              <a:rPr lang="zh-CN" altLang="en-US" dirty="0"/>
              <a:t> </a:t>
            </a:r>
            <a:r>
              <a:rPr lang="en-US" altLang="zh-CN" dirty="0"/>
              <a:t>systematic</a:t>
            </a:r>
            <a:r>
              <a:rPr lang="zh-CN" altLang="en-US" dirty="0"/>
              <a:t> </a:t>
            </a:r>
            <a:r>
              <a:rPr lang="en-US" altLang="zh-CN" dirty="0"/>
              <a:t>difference?</a:t>
            </a:r>
            <a:r>
              <a:rPr lang="zh-CN" altLang="en-US" dirty="0"/>
              <a:t> </a:t>
            </a:r>
            <a:r>
              <a:rPr lang="en-US" altLang="zh-CN" dirty="0"/>
              <a:t>Not</a:t>
            </a:r>
            <a:r>
              <a:rPr lang="zh-CN" altLang="en-US" dirty="0"/>
              <a:t> </a:t>
            </a:r>
            <a:r>
              <a:rPr lang="en-US" altLang="zh-CN" dirty="0"/>
              <a:t>idiosyncratic,</a:t>
            </a:r>
            <a:r>
              <a:rPr lang="zh-CN" altLang="en-US" dirty="0"/>
              <a:t> </a:t>
            </a:r>
            <a:r>
              <a:rPr lang="en-US" altLang="zh-CN" dirty="0"/>
              <a:t>but</a:t>
            </a:r>
            <a:r>
              <a:rPr lang="zh-CN" altLang="en-US" dirty="0"/>
              <a:t> </a:t>
            </a:r>
            <a:r>
              <a:rPr lang="en-US" altLang="zh-CN" dirty="0"/>
              <a:t>systematic.</a:t>
            </a:r>
          </a:p>
          <a:p>
            <a:pPr marL="158750" indent="0">
              <a:buNone/>
            </a:pPr>
            <a:r>
              <a:rPr lang="en-US" altLang="zh-CN" dirty="0"/>
              <a:t>Ask</a:t>
            </a:r>
            <a:r>
              <a:rPr lang="zh-CN" altLang="en-US" dirty="0"/>
              <a:t> </a:t>
            </a:r>
            <a:r>
              <a:rPr lang="en-US" altLang="zh-CN" dirty="0"/>
              <a:t>students:</a:t>
            </a:r>
            <a:r>
              <a:rPr lang="zh-CN" altLang="en-US" dirty="0"/>
              <a:t> </a:t>
            </a:r>
            <a:endParaRPr lang="en-US" altLang="zh-CN" dirty="0"/>
          </a:p>
          <a:p>
            <a:pPr marL="158750" indent="0">
              <a:buNone/>
            </a:pPr>
            <a:endParaRPr dirty="0"/>
          </a:p>
        </p:txBody>
      </p:sp>
    </p:spTree>
    <p:extLst>
      <p:ext uri="{BB962C8B-B14F-4D97-AF65-F5344CB8AC3E}">
        <p14:creationId xmlns:p14="http://schemas.microsoft.com/office/powerpoint/2010/main" val="2059776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story of a rich county: experiment with expensive coastal adaptation plans. </a:t>
            </a:r>
          </a:p>
        </p:txBody>
      </p:sp>
    </p:spTree>
    <p:extLst>
      <p:ext uri="{BB962C8B-B14F-4D97-AF65-F5344CB8AC3E}">
        <p14:creationId xmlns:p14="http://schemas.microsoft.com/office/powerpoint/2010/main" val="1063351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story of a rich county: experiment with expensive coastal adaptation plans. </a:t>
            </a:r>
          </a:p>
        </p:txBody>
      </p:sp>
    </p:spTree>
    <p:extLst>
      <p:ext uri="{BB962C8B-B14F-4D97-AF65-F5344CB8AC3E}">
        <p14:creationId xmlns:p14="http://schemas.microsoft.com/office/powerpoint/2010/main" val="1345829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story of a poor small town: on the brink of insolvency. </a:t>
            </a:r>
          </a:p>
        </p:txBody>
      </p:sp>
    </p:spTree>
    <p:extLst>
      <p:ext uri="{BB962C8B-B14F-4D97-AF65-F5344CB8AC3E}">
        <p14:creationId xmlns:p14="http://schemas.microsoft.com/office/powerpoint/2010/main" val="2000456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05770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Another potential reason for the lock-in in the high-risk area is the infrastructure bills for climate resilience infrastructure, which reinforces coastal development. </a:t>
            </a:r>
          </a:p>
        </p:txBody>
      </p:sp>
    </p:spTree>
    <p:extLst>
      <p:ext uri="{BB962C8B-B14F-4D97-AF65-F5344CB8AC3E}">
        <p14:creationId xmlns:p14="http://schemas.microsoft.com/office/powerpoint/2010/main" val="3423991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required process fuels inequality across cities/counties in accessing the infrastructure bill. </a:t>
            </a:r>
          </a:p>
        </p:txBody>
      </p:sp>
    </p:spTree>
    <p:extLst>
      <p:ext uri="{BB962C8B-B14F-4D97-AF65-F5344CB8AC3E}">
        <p14:creationId xmlns:p14="http://schemas.microsoft.com/office/powerpoint/2010/main" val="2335537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094777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8970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The figure shows a widespread belief in climate change. Across all respondents, only 3% do not expect any temperature increase</a:t>
            </a:r>
            <a:r>
              <a:rPr lang="zh-CN" altLang="en-US" b="1" dirty="0"/>
              <a:t> </a:t>
            </a:r>
            <a:r>
              <a:rPr lang="en-US" altLang="zh-CN" b="1" dirty="0"/>
              <a:t>(compared</a:t>
            </a:r>
            <a:r>
              <a:rPr lang="zh-CN" altLang="en-US" b="1" dirty="0"/>
              <a:t> </a:t>
            </a:r>
            <a:r>
              <a:rPr lang="en-US" altLang="zh-CN" b="1" dirty="0"/>
              <a:t>to</a:t>
            </a:r>
            <a:r>
              <a:rPr lang="zh-CN" altLang="en-US" b="1" dirty="0"/>
              <a:t> </a:t>
            </a:r>
            <a:r>
              <a:rPr lang="en-US" altLang="zh-CN" b="1" dirty="0"/>
              <a:t>12%</a:t>
            </a:r>
            <a:r>
              <a:rPr lang="zh-CN" altLang="en-US" b="1" dirty="0"/>
              <a:t> </a:t>
            </a:r>
            <a:r>
              <a:rPr lang="en-US" altLang="zh-CN" b="1" dirty="0"/>
              <a:t>just</a:t>
            </a:r>
            <a:r>
              <a:rPr lang="zh-CN" altLang="en-US" b="1" dirty="0"/>
              <a:t> </a:t>
            </a:r>
            <a:r>
              <a:rPr lang="en-US" altLang="zh-CN" b="1" dirty="0"/>
              <a:t>now,</a:t>
            </a:r>
            <a:r>
              <a:rPr lang="zh-CN" altLang="en-US" b="1" dirty="0"/>
              <a:t> </a:t>
            </a:r>
            <a:r>
              <a:rPr lang="en-US" altLang="zh-CN" b="1" dirty="0"/>
              <a:t>all</a:t>
            </a:r>
            <a:r>
              <a:rPr lang="zh-CN" altLang="en-US" b="1" dirty="0"/>
              <a:t> </a:t>
            </a:r>
            <a:r>
              <a:rPr lang="en-US" altLang="zh-CN" b="1" dirty="0"/>
              <a:t>people)</a:t>
            </a:r>
            <a:r>
              <a:rPr lang="en-US" altLang="zh-CN" dirty="0"/>
              <a:t>,  16%  expect an</a:t>
            </a:r>
            <a:r>
              <a:rPr lang="zh-CN" altLang="en-US" dirty="0"/>
              <a:t> </a:t>
            </a:r>
            <a:r>
              <a:rPr lang="en-US" altLang="zh-CN" dirty="0"/>
              <a:t>increase</a:t>
            </a:r>
            <a:r>
              <a:rPr lang="zh-CN" altLang="en-US" dirty="0"/>
              <a:t> </a:t>
            </a:r>
            <a:r>
              <a:rPr lang="en-US" altLang="zh-CN" dirty="0"/>
              <a:t>by</a:t>
            </a:r>
            <a:r>
              <a:rPr lang="zh-CN" altLang="en-US" dirty="0"/>
              <a:t> </a:t>
            </a:r>
            <a:r>
              <a:rPr lang="en-US" altLang="zh-CN" dirty="0"/>
              <a:t>up</a:t>
            </a:r>
            <a:r>
              <a:rPr lang="zh-CN" altLang="en-US" dirty="0"/>
              <a:t> </a:t>
            </a:r>
            <a:r>
              <a:rPr lang="en-US" altLang="zh-CN" dirty="0"/>
              <a:t>to</a:t>
            </a:r>
            <a:r>
              <a:rPr lang="zh-CN" altLang="en-US" dirty="0"/>
              <a:t> </a:t>
            </a:r>
            <a:r>
              <a:rPr lang="en-US" altLang="zh-CN" dirty="0"/>
              <a:t>one  degree, and 30% by up to two degrees.  </a:t>
            </a:r>
          </a:p>
          <a:p>
            <a:r>
              <a:rPr lang="en-US" altLang="zh-CN" dirty="0"/>
              <a:t>Europe</a:t>
            </a:r>
            <a:r>
              <a:rPr lang="zh-CN" altLang="en-US" dirty="0"/>
              <a:t> </a:t>
            </a:r>
            <a:r>
              <a:rPr lang="en-US" altLang="zh-CN" dirty="0"/>
              <a:t>leads,</a:t>
            </a:r>
            <a:r>
              <a:rPr lang="zh-CN" altLang="en-US" dirty="0"/>
              <a:t> </a:t>
            </a:r>
            <a:r>
              <a:rPr lang="en-US" altLang="zh-CN" dirty="0"/>
              <a:t>followed</a:t>
            </a:r>
            <a:r>
              <a:rPr lang="zh-CN" altLang="en-US" dirty="0"/>
              <a:t> </a:t>
            </a:r>
            <a:r>
              <a:rPr lang="en-US" altLang="zh-CN" dirty="0"/>
              <a:t>by</a:t>
            </a:r>
            <a:r>
              <a:rPr lang="zh-CN" altLang="en-US" dirty="0"/>
              <a:t> </a:t>
            </a:r>
            <a:r>
              <a:rPr lang="en-US" altLang="zh-CN" dirty="0"/>
              <a:t>north</a:t>
            </a:r>
            <a:r>
              <a:rPr lang="zh-CN" altLang="en-US" dirty="0"/>
              <a:t> </a:t>
            </a:r>
            <a:r>
              <a:rPr lang="en-US" altLang="zh-CN" dirty="0"/>
              <a:t>America,</a:t>
            </a:r>
            <a:r>
              <a:rPr lang="zh-CN" altLang="en-US" dirty="0"/>
              <a:t> </a:t>
            </a:r>
            <a:r>
              <a:rPr lang="en-US" altLang="zh-CN" dirty="0"/>
              <a:t>and</a:t>
            </a:r>
            <a:r>
              <a:rPr lang="zh-CN" altLang="en-US" dirty="0"/>
              <a:t> </a:t>
            </a:r>
            <a:r>
              <a:rPr lang="en-US" altLang="zh-CN" dirty="0"/>
              <a:t>the</a:t>
            </a:r>
            <a:r>
              <a:rPr lang="zh-CN" altLang="en-US" dirty="0"/>
              <a:t> </a:t>
            </a:r>
            <a:r>
              <a:rPr lang="en-US" altLang="zh-CN" dirty="0"/>
              <a:t>rest</a:t>
            </a:r>
            <a:r>
              <a:rPr lang="zh-CN" altLang="en-US" dirty="0"/>
              <a:t> </a:t>
            </a:r>
            <a:r>
              <a:rPr lang="en-US" altLang="zh-CN" dirty="0"/>
              <a:t>of</a:t>
            </a:r>
            <a:r>
              <a:rPr lang="zh-CN" altLang="en-US" dirty="0"/>
              <a:t> </a:t>
            </a:r>
            <a:r>
              <a:rPr lang="en-US" altLang="zh-CN" dirty="0"/>
              <a:t>the</a:t>
            </a:r>
            <a:r>
              <a:rPr lang="zh-CN" altLang="en-US" dirty="0"/>
              <a:t> </a:t>
            </a:r>
            <a:r>
              <a:rPr lang="en-US" altLang="zh-CN" dirty="0"/>
              <a:t>world</a:t>
            </a:r>
          </a:p>
          <a:p>
            <a:pPr marL="158750" indent="0">
              <a:buNone/>
            </a:pPr>
            <a:endParaRPr dirty="0"/>
          </a:p>
        </p:txBody>
      </p:sp>
    </p:spTree>
    <p:extLst>
      <p:ext uri="{BB962C8B-B14F-4D97-AF65-F5344CB8AC3E}">
        <p14:creationId xmlns:p14="http://schemas.microsoft.com/office/powerpoint/2010/main" val="4276833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dirty="0">
                <a:solidFill>
                  <a:srgbClr val="000000"/>
                </a:solidFill>
                <a:effectLst/>
                <a:latin typeface="Arial"/>
                <a:ea typeface="Arial"/>
                <a:cs typeface="Arial"/>
                <a:sym typeface="Arial"/>
              </a:rPr>
              <a:t>More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and</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more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investment</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companies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integrate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climate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risks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into</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their</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portfolio</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decision-making</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process.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What</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are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their</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rationales?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First, climate Risk is an investment Risk, especially in the real estate asset class. Climate risk is location-based, as are real estate investment assets. Climate risk affects the demand and supply, the costs and prices of the products in both real estate space and capital markets. More broadly, the evidence on climate risk is compelling investors to reassess core assumptions about modern finance. They are seeking to understand both how climate risk will influence long-term economic growth and prosperity (productivity), as well as the ways that climate policy will impact prices, costs, and demand across the entire economy. This is vital for real estate investors to understand, in order to make prudent and productive capital allocation decisions.</a:t>
            </a:r>
          </a:p>
          <a:p>
            <a:pPr marL="158750" indent="0">
              <a:buNone/>
            </a:pP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Secondly, more and more investors and market players are putting sustainability at the center of their investment approach, including: making sustainability integral to portfolio construction and risk management; exiting investments that present a high sustainability-related risk, such as energy-intensive sectors; and launching green and low-carbon investment products.  They have started to understand that long-term profitability cannot be achieved without embracing purpose and considering the needs of a broad range of stakeholders (investors, regulators, insurers, and the public) - sustainability, diversity and information transparency (and privacy).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1371571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indent="0">
              <a:buFont typeface="Arial" panose="020B0604020202020204" pitchFamily="34" charset="0"/>
              <a:buNone/>
            </a:pPr>
            <a:r>
              <a:rPr lang="en-US" altLang="zh-CN" sz="1100" dirty="0">
                <a:latin typeface="Gill Sans MT" panose="020B0502020104020203" pitchFamily="34" charset="77"/>
                <a:cs typeface="Arial" panose="020B0604020202020204" pitchFamily="34" charset="0"/>
              </a:rPr>
              <a:t>In</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the</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meantime,</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those</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big</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guys</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care</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more</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about</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their</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own</a:t>
            </a:r>
            <a:r>
              <a:rPr lang="zh-CN" altLang="en-US" sz="1100" dirty="0">
                <a:latin typeface="Gill Sans MT" panose="020B0502020104020203" pitchFamily="34" charset="77"/>
                <a:cs typeface="Arial" panose="020B0604020202020204" pitchFamily="34" charset="0"/>
              </a:rPr>
              <a:t> </a:t>
            </a:r>
            <a:r>
              <a:rPr lang="en-US" altLang="zh-CN" sz="1100" dirty="0">
                <a:latin typeface="Gill Sans MT" panose="020B0502020104020203" pitchFamily="34" charset="77"/>
                <a:cs typeface="Arial" panose="020B0604020202020204" pitchFamily="34" charset="0"/>
              </a:rPr>
              <a:t>reputation.</a:t>
            </a:r>
          </a:p>
          <a:p>
            <a:pPr marL="0" indent="0">
              <a:buFont typeface="Arial" panose="020B0604020202020204" pitchFamily="34" charset="0"/>
              <a:buNone/>
            </a:pPr>
            <a:endParaRPr lang="en-US" altLang="zh-CN" sz="1100" dirty="0">
              <a:latin typeface="Gill Sans MT" panose="020B0502020104020203" pitchFamily="34" charset="77"/>
              <a:cs typeface="Arial" panose="020B0604020202020204" pitchFamily="34" charset="0"/>
            </a:endParaRPr>
          </a:p>
          <a:p>
            <a:pPr marL="0" indent="0">
              <a:buFont typeface="Arial" panose="020B0604020202020204" pitchFamily="34" charset="0"/>
              <a:buNone/>
            </a:pPr>
            <a:endParaRPr lang="en-US" altLang="zh-CN" sz="1100" dirty="0">
              <a:latin typeface="Gill Sans MT" panose="020B0502020104020203" pitchFamily="34" charset="77"/>
              <a:cs typeface="Arial" panose="020B0604020202020204" pitchFamily="34" charset="0"/>
            </a:endParaRPr>
          </a:p>
          <a:p>
            <a:pPr marL="285750" indent="-285750">
              <a:buFont typeface="Arial" panose="020B0604020202020204" pitchFamily="34" charset="0"/>
              <a:buChar char="•"/>
            </a:pPr>
            <a:r>
              <a:rPr lang="en-US" altLang="zh-CN" sz="1100" dirty="0">
                <a:latin typeface="Gill Sans MT" panose="020B0502020104020203" pitchFamily="34" charset="77"/>
                <a:cs typeface="Arial" panose="020B0604020202020204" pitchFamily="34" charset="0"/>
              </a:rPr>
              <a:t>Reduced attractiveness of properties with no climate resilience/mitigation.</a:t>
            </a:r>
          </a:p>
          <a:p>
            <a:pPr marL="285750" indent="-285750">
              <a:buFont typeface="Arial" panose="020B0604020202020204" pitchFamily="34" charset="0"/>
              <a:buChar char="•"/>
            </a:pPr>
            <a:r>
              <a:rPr lang="en-US" altLang="zh-CN" sz="1100" dirty="0">
                <a:latin typeface="Gill Sans MT" panose="020B0502020104020203" pitchFamily="34" charset="77"/>
                <a:cs typeface="Arial" panose="020B0604020202020204" pitchFamily="34" charset="0"/>
              </a:rPr>
              <a:t>Investors prefer to work with companies incorporating climate risks into investment decisions.</a:t>
            </a:r>
          </a:p>
          <a:p>
            <a:endParaRPr lang="en-US" altLang="zh-CN" sz="1100" b="0" i="0" u="none" strike="noStrike" cap="none" dirty="0">
              <a:solidFill>
                <a:srgbClr val="000000"/>
              </a:solidFill>
              <a:effectLst/>
              <a:latin typeface="Arial"/>
              <a:ea typeface="Arial"/>
              <a:cs typeface="Arial"/>
              <a:sym typeface="Arial"/>
            </a:endParaRPr>
          </a:p>
          <a:p>
            <a:r>
              <a:rPr lang="en-US" altLang="zh-CN" sz="1100" b="0" i="0" u="none" strike="noStrike" cap="none" dirty="0">
                <a:solidFill>
                  <a:srgbClr val="000000"/>
                </a:solidFill>
                <a:effectLst/>
                <a:latin typeface="Arial"/>
                <a:ea typeface="Arial"/>
                <a:cs typeface="Arial"/>
                <a:sym typeface="Arial"/>
              </a:rPr>
              <a:t>Companies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would take a tougher stance against corporations that aren’t providing a full accounting of environmental risks.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The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investment giants</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show</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they</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are</a:t>
            </a:r>
            <a:r>
              <a:rPr lang="zh-CN" altLang="en-US" sz="1100" b="0" i="0" u="none" strike="noStrike" cap="none" dirty="0">
                <a:solidFill>
                  <a:srgbClr val="000000"/>
                </a:solidFill>
                <a:effectLst/>
                <a:latin typeface="Arial"/>
                <a:ea typeface="Arial"/>
                <a:cs typeface="Arial"/>
                <a:sym typeface="Arial"/>
              </a:rPr>
              <a:t> </a:t>
            </a:r>
            <a:r>
              <a:rPr lang="en-US" altLang="zh-CN" sz="1100" b="0" i="0" u="none" strike="noStrike" cap="none" dirty="0">
                <a:solidFill>
                  <a:srgbClr val="000000"/>
                </a:solidFill>
                <a:effectLst/>
                <a:latin typeface="Arial"/>
                <a:ea typeface="Arial"/>
                <a:cs typeface="Arial"/>
                <a:sym typeface="Arial"/>
              </a:rPr>
              <a:t>doing more to address investment challenges posed by climate change.</a:t>
            </a:r>
            <a:endParaRPr lang="en-US" altLang="zh-CN" dirty="0"/>
          </a:p>
          <a:p>
            <a:pPr marL="158750" indent="0">
              <a:buNone/>
            </a:pPr>
            <a:endParaRPr dirty="0"/>
          </a:p>
        </p:txBody>
      </p:sp>
    </p:spTree>
    <p:extLst>
      <p:ext uri="{BB962C8B-B14F-4D97-AF65-F5344CB8AC3E}">
        <p14:creationId xmlns:p14="http://schemas.microsoft.com/office/powerpoint/2010/main" val="343637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400" dirty="0">
                <a:solidFill>
                  <a:schemeClr val="tx1">
                    <a:lumMod val="75000"/>
                    <a:lumOff val="25000"/>
                  </a:schemeClr>
                </a:solidFill>
                <a:latin typeface="Gill Sans MT" panose="020B0502020104020203" pitchFamily="34" charset="77"/>
              </a:rPr>
              <a:t>﻿Investors and investment managers are increasingly pushed to report to their stakeholders on climate-related financial risks.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400" dirty="0">
              <a:solidFill>
                <a:schemeClr val="tx1">
                  <a:lumMod val="75000"/>
                  <a:lumOff val="25000"/>
                </a:schemeClr>
              </a:solidFill>
              <a:latin typeface="Gill Sans MT" panose="020B0502020104020203" pitchFamily="34"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400" dirty="0">
                <a:solidFill>
                  <a:schemeClr val="tx1">
                    <a:lumMod val="75000"/>
                    <a:lumOff val="25000"/>
                  </a:schemeClr>
                </a:solidFill>
                <a:latin typeface="Gill Sans MT" panose="020B0502020104020203" pitchFamily="34" charset="77"/>
              </a:rPr>
              <a:t>Policy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makers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know</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those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big</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guys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have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more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money,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and</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can</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afford</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more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stringent</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regulations.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So</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they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start</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with</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those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big</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guys.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400" dirty="0">
              <a:solidFill>
                <a:schemeClr val="tx1">
                  <a:lumMod val="75000"/>
                  <a:lumOff val="25000"/>
                </a:schemeClr>
              </a:solidFill>
              <a:latin typeface="Gill Sans MT" panose="020B0502020104020203" pitchFamily="34" charset="77"/>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400" dirty="0">
                <a:solidFill>
                  <a:schemeClr val="tx1">
                    <a:lumMod val="75000"/>
                    <a:lumOff val="25000"/>
                  </a:schemeClr>
                </a:solidFill>
                <a:latin typeface="Gill Sans MT" panose="020B0502020104020203" pitchFamily="34" charset="77"/>
              </a:rPr>
              <a:t>The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CRE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industry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is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also</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very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well</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organized,</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with</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big</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associations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and</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leaders.</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They</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are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more</a:t>
            </a:r>
            <a:r>
              <a:rPr lang="zh-CN" altLang="en-US" sz="1400" dirty="0">
                <a:solidFill>
                  <a:schemeClr val="tx1">
                    <a:lumMod val="75000"/>
                    <a:lumOff val="25000"/>
                  </a:schemeClr>
                </a:solidFill>
                <a:latin typeface="Gill Sans MT" panose="020B0502020104020203" pitchFamily="34" charset="77"/>
              </a:rPr>
              <a:t> </a:t>
            </a:r>
            <a:r>
              <a:rPr lang="en-US" altLang="zh-CN" sz="1400" dirty="0">
                <a:solidFill>
                  <a:schemeClr val="tx1">
                    <a:lumMod val="75000"/>
                    <a:lumOff val="25000"/>
                  </a:schemeClr>
                </a:solidFill>
                <a:latin typeface="Gill Sans MT" panose="020B0502020104020203" pitchFamily="34" charset="77"/>
              </a:rPr>
              <a:t>proactive.</a:t>
            </a:r>
            <a:r>
              <a:rPr lang="zh-CN" altLang="en-US" sz="1400" dirty="0">
                <a:solidFill>
                  <a:schemeClr val="tx1">
                    <a:lumMod val="75000"/>
                    <a:lumOff val="25000"/>
                  </a:schemeClr>
                </a:solidFill>
                <a:latin typeface="Gill Sans MT" panose="020B0502020104020203" pitchFamily="34" charset="77"/>
              </a:rPr>
              <a:t> </a:t>
            </a:r>
            <a:endParaRPr lang="en-US" altLang="zh-CN" sz="1400" dirty="0">
              <a:solidFill>
                <a:schemeClr val="tx1">
                  <a:lumMod val="75000"/>
                  <a:lumOff val="25000"/>
                </a:schemeClr>
              </a:solidFill>
              <a:latin typeface="Gill Sans MT" panose="020B0502020104020203" pitchFamily="34" charset="77"/>
            </a:endParaRPr>
          </a:p>
          <a:p>
            <a:pPr>
              <a:lnSpc>
                <a:spcPct val="100000"/>
              </a:lnSpc>
            </a:pPr>
            <a:endParaRPr lang="en-US" altLang="zh-CN" sz="1400" b="1" dirty="0">
              <a:solidFill>
                <a:schemeClr val="tx1">
                  <a:lumMod val="75000"/>
                  <a:lumOff val="25000"/>
                </a:schemeClr>
              </a:solidFill>
              <a:latin typeface="Gill Sans MT" panose="020B0502020104020203" pitchFamily="34" charset="77"/>
            </a:endParaRPr>
          </a:p>
          <a:p>
            <a:pPr>
              <a:lnSpc>
                <a:spcPct val="100000"/>
              </a:lnSpc>
            </a:pPr>
            <a:endParaRPr lang="en-US" altLang="zh-CN" sz="1400" b="1" dirty="0">
              <a:solidFill>
                <a:schemeClr val="tx1">
                  <a:lumMod val="75000"/>
                  <a:lumOff val="25000"/>
                </a:schemeClr>
              </a:solidFill>
              <a:latin typeface="Gill Sans MT" panose="020B0502020104020203" pitchFamily="34" charset="77"/>
            </a:endParaRPr>
          </a:p>
          <a:p>
            <a:pPr>
              <a:lnSpc>
                <a:spcPct val="100000"/>
              </a:lnSpc>
            </a:pPr>
            <a:r>
              <a:rPr lang="en-US" altLang="zh-CN" sz="1400" b="1" dirty="0">
                <a:solidFill>
                  <a:schemeClr val="tx1">
                    <a:lumMod val="75000"/>
                    <a:lumOff val="25000"/>
                  </a:schemeClr>
                </a:solidFill>
                <a:latin typeface="Gill Sans MT" panose="020B0502020104020203" pitchFamily="34" charset="77"/>
              </a:rPr>
              <a:t>﻿Global Real Estate Sustainability Benchmark (GRESB)</a:t>
            </a:r>
          </a:p>
          <a:p>
            <a:pPr lvl="1">
              <a:lnSpc>
                <a:spcPct val="100000"/>
              </a:lnSpc>
              <a:spcBef>
                <a:spcPts val="0"/>
              </a:spcBef>
            </a:pPr>
            <a:r>
              <a:rPr lang="en-US" altLang="zh-CN" dirty="0">
                <a:solidFill>
                  <a:schemeClr val="tx1">
                    <a:lumMod val="75000"/>
                    <a:lumOff val="25000"/>
                  </a:schemeClr>
                </a:solidFill>
                <a:latin typeface="Gill Sans MT" panose="020B0502020104020203" pitchFamily="34" charset="77"/>
                <a:sym typeface="Libre Franklin Thin"/>
              </a:rPr>
              <a:t>Assess</a:t>
            </a:r>
            <a:r>
              <a:rPr lang="en-US" altLang="zh-CN" dirty="0">
                <a:solidFill>
                  <a:schemeClr val="tx1">
                    <a:lumMod val="75000"/>
                    <a:lumOff val="25000"/>
                  </a:schemeClr>
                </a:solidFill>
                <a:latin typeface="Gill Sans MT" panose="020B0502020104020203" pitchFamily="34" charset="77"/>
                <a:sym typeface="Libre Franklin"/>
              </a:rPr>
              <a:t> and </a:t>
            </a:r>
            <a:r>
              <a:rPr lang="en-US" altLang="zh-CN" dirty="0">
                <a:solidFill>
                  <a:schemeClr val="tx1">
                    <a:lumMod val="75000"/>
                    <a:lumOff val="25000"/>
                  </a:schemeClr>
                </a:solidFill>
                <a:latin typeface="Gill Sans MT" panose="020B0502020104020203" pitchFamily="34" charset="77"/>
                <a:sym typeface="Libre Franklin Thin"/>
              </a:rPr>
              <a:t>benchmark</a:t>
            </a:r>
            <a:r>
              <a:rPr lang="en-US" altLang="zh-CN" dirty="0">
                <a:solidFill>
                  <a:schemeClr val="tx1">
                    <a:lumMod val="75000"/>
                    <a:lumOff val="25000"/>
                  </a:schemeClr>
                </a:solidFill>
                <a:latin typeface="Gill Sans MT" panose="020B0502020104020203" pitchFamily="34" charset="77"/>
                <a:sym typeface="Libre Franklin"/>
              </a:rPr>
              <a:t> ESG performance of real assets, providing </a:t>
            </a:r>
            <a:r>
              <a:rPr lang="en-US" altLang="zh-CN" dirty="0">
                <a:solidFill>
                  <a:schemeClr val="tx1">
                    <a:lumMod val="75000"/>
                    <a:lumOff val="25000"/>
                  </a:schemeClr>
                </a:solidFill>
                <a:latin typeface="Gill Sans MT" panose="020B0502020104020203" pitchFamily="34" charset="77"/>
                <a:sym typeface="Libre Franklin Thin"/>
              </a:rPr>
              <a:t>standardized</a:t>
            </a:r>
            <a:r>
              <a:rPr lang="en-US" altLang="zh-CN" dirty="0">
                <a:solidFill>
                  <a:schemeClr val="tx1">
                    <a:lumMod val="75000"/>
                    <a:lumOff val="25000"/>
                  </a:schemeClr>
                </a:solidFill>
                <a:latin typeface="Gill Sans MT" panose="020B0502020104020203" pitchFamily="34" charset="77"/>
                <a:sym typeface="Libre Franklin"/>
              </a:rPr>
              <a:t> and </a:t>
            </a:r>
            <a:r>
              <a:rPr lang="en-US" altLang="zh-CN" dirty="0">
                <a:solidFill>
                  <a:schemeClr val="tx1">
                    <a:lumMod val="75000"/>
                    <a:lumOff val="25000"/>
                  </a:schemeClr>
                </a:solidFill>
                <a:latin typeface="Gill Sans MT" panose="020B0502020104020203" pitchFamily="34" charset="77"/>
                <a:sym typeface="Libre Franklin Thin"/>
              </a:rPr>
              <a:t>validated</a:t>
            </a:r>
            <a:r>
              <a:rPr lang="en-US" altLang="zh-CN" dirty="0">
                <a:solidFill>
                  <a:schemeClr val="tx1">
                    <a:lumMod val="75000"/>
                    <a:lumOff val="25000"/>
                  </a:schemeClr>
                </a:solidFill>
                <a:latin typeface="Gill Sans MT" panose="020B0502020104020203" pitchFamily="34" charset="77"/>
                <a:sym typeface="Libre Franklin"/>
              </a:rPr>
              <a:t> data to capital markets.</a:t>
            </a:r>
          </a:p>
          <a:p>
            <a:pPr lvl="1">
              <a:lnSpc>
                <a:spcPct val="100000"/>
              </a:lnSpc>
              <a:spcBef>
                <a:spcPts val="0"/>
              </a:spcBef>
            </a:pPr>
            <a:endParaRPr lang="en-US" altLang="zh-CN" dirty="0">
              <a:solidFill>
                <a:schemeClr val="tx1">
                  <a:lumMod val="75000"/>
                  <a:lumOff val="25000"/>
                </a:schemeClr>
              </a:solidFill>
              <a:latin typeface="Gill Sans MT" panose="020B0502020104020203" pitchFamily="34" charset="77"/>
            </a:endParaRPr>
          </a:p>
          <a:p>
            <a:pPr>
              <a:lnSpc>
                <a:spcPct val="100000"/>
              </a:lnSpc>
            </a:pPr>
            <a:r>
              <a:rPr lang="en-US" altLang="zh-CN" sz="1400" b="1" dirty="0">
                <a:solidFill>
                  <a:schemeClr val="tx1">
                    <a:lumMod val="75000"/>
                    <a:lumOff val="25000"/>
                  </a:schemeClr>
                </a:solidFill>
                <a:latin typeface="Gill Sans MT" panose="020B0502020104020203" pitchFamily="34" charset="77"/>
              </a:rPr>
              <a:t>﻿Task Force on Climate-Related Disclosures (TCFD)</a:t>
            </a:r>
          </a:p>
          <a:p>
            <a:pPr lvl="1">
              <a:lnSpc>
                <a:spcPct val="100000"/>
              </a:lnSpc>
              <a:spcBef>
                <a:spcPts val="0"/>
              </a:spcBef>
            </a:pPr>
            <a:r>
              <a:rPr lang="en-US" altLang="zh-CN" dirty="0">
                <a:solidFill>
                  <a:schemeClr val="tx1">
                    <a:lumMod val="75000"/>
                    <a:lumOff val="25000"/>
                  </a:schemeClr>
                </a:solidFill>
                <a:latin typeface="Gill Sans MT" panose="020B0502020104020203" pitchFamily="34" charset="77"/>
              </a:rPr>
              <a:t>International forum that coordinates financial authorities to increase the stability of international markets.</a:t>
            </a:r>
          </a:p>
          <a:p>
            <a:pPr lvl="1">
              <a:lnSpc>
                <a:spcPct val="100000"/>
              </a:lnSpc>
              <a:spcBef>
                <a:spcPts val="0"/>
              </a:spcBef>
            </a:pPr>
            <a:r>
              <a:rPr lang="en-US" altLang="zh-CN" dirty="0">
                <a:solidFill>
                  <a:schemeClr val="tx1">
                    <a:lumMod val="75000"/>
                    <a:lumOff val="25000"/>
                  </a:schemeClr>
                </a:solidFill>
                <a:latin typeface="Gill Sans MT" panose="020B0502020104020203" pitchFamily="34" charset="77"/>
              </a:rPr>
              <a:t>Managed by the G20’s Financial Stability Board.</a:t>
            </a:r>
          </a:p>
          <a:p>
            <a:pPr lvl="1">
              <a:lnSpc>
                <a:spcPct val="100000"/>
              </a:lnSpc>
              <a:spcBef>
                <a:spcPts val="0"/>
              </a:spcBef>
            </a:pPr>
            <a:r>
              <a:rPr lang="en-US" altLang="zh-CN" dirty="0">
                <a:solidFill>
                  <a:schemeClr val="tx1">
                    <a:lumMod val="75000"/>
                    <a:lumOff val="25000"/>
                  </a:schemeClr>
                </a:solidFill>
                <a:latin typeface="Gill Sans MT" panose="020B0502020104020203" pitchFamily="34" charset="77"/>
              </a:rPr>
              <a:t>Mission: raise market awareness of climate-related financial risks and opportunities and to help drive consistent reporting on climate-related risks across all industries.</a:t>
            </a:r>
          </a:p>
          <a:p>
            <a:endParaRPr lang="en-US" altLang="zh-CN" dirty="0"/>
          </a:p>
          <a:p>
            <a:pPr marL="158750" indent="0">
              <a:buNone/>
            </a:pPr>
            <a:endParaRPr dirty="0"/>
          </a:p>
        </p:txBody>
      </p:sp>
    </p:spTree>
    <p:extLst>
      <p:ext uri="{BB962C8B-B14F-4D97-AF65-F5344CB8AC3E}">
        <p14:creationId xmlns:p14="http://schemas.microsoft.com/office/powerpoint/2010/main" val="69227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3317312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We</a:t>
            </a:r>
            <a:r>
              <a:rPr lang="zh-CN" altLang="en-US" dirty="0"/>
              <a:t> </a:t>
            </a:r>
            <a:r>
              <a:rPr lang="en-US" altLang="zh-CN" dirty="0"/>
              <a:t>assume</a:t>
            </a:r>
            <a:r>
              <a:rPr lang="zh-CN" altLang="en-US" dirty="0"/>
              <a:t> </a:t>
            </a:r>
            <a:r>
              <a:rPr lang="en-US" altLang="zh-CN" dirty="0"/>
              <a:t>the</a:t>
            </a:r>
            <a:r>
              <a:rPr lang="zh-CN" altLang="en-US" dirty="0"/>
              <a:t> </a:t>
            </a:r>
            <a:r>
              <a:rPr lang="en-US" altLang="zh-CN" dirty="0"/>
              <a:t>effect</a:t>
            </a:r>
            <a:r>
              <a:rPr lang="zh-CN" altLang="en-US" dirty="0"/>
              <a:t> </a:t>
            </a:r>
            <a:r>
              <a:rPr lang="en-US" altLang="zh-CN" dirty="0"/>
              <a:t>in</a:t>
            </a:r>
            <a:r>
              <a:rPr lang="zh-CN" altLang="en-US" dirty="0"/>
              <a:t> </a:t>
            </a:r>
            <a:r>
              <a:rPr lang="en-US" altLang="zh-CN" dirty="0"/>
              <a:t>the</a:t>
            </a:r>
            <a:r>
              <a:rPr lang="zh-CN" altLang="en-US" dirty="0"/>
              <a:t> </a:t>
            </a:r>
            <a:r>
              <a:rPr lang="en-US" altLang="zh-CN" dirty="0"/>
              <a:t>first</a:t>
            </a:r>
            <a:r>
              <a:rPr lang="zh-CN" altLang="en-US" dirty="0"/>
              <a:t> </a:t>
            </a:r>
            <a:r>
              <a:rPr lang="en-US" altLang="zh-CN" dirty="0"/>
              <a:t>24</a:t>
            </a:r>
            <a:r>
              <a:rPr lang="zh-CN" altLang="en-US" dirty="0"/>
              <a:t> </a:t>
            </a:r>
            <a:r>
              <a:rPr lang="en-US" altLang="zh-CN" dirty="0"/>
              <a:t>months</a:t>
            </a:r>
            <a:r>
              <a:rPr lang="zh-CN" altLang="en-US" dirty="0"/>
              <a:t> </a:t>
            </a:r>
            <a:r>
              <a:rPr lang="en-US" altLang="zh-CN" dirty="0"/>
              <a:t>after</a:t>
            </a:r>
            <a:r>
              <a:rPr lang="zh-CN" altLang="en-US" dirty="0"/>
              <a:t> </a:t>
            </a:r>
            <a:r>
              <a:rPr lang="en-US" altLang="zh-CN" dirty="0"/>
              <a:t>hurricane</a:t>
            </a:r>
            <a:r>
              <a:rPr lang="zh-CN" altLang="en-US" dirty="0"/>
              <a:t> </a:t>
            </a:r>
            <a:r>
              <a:rPr lang="en-US" altLang="zh-CN" dirty="0"/>
              <a:t>shock</a:t>
            </a:r>
            <a:r>
              <a:rPr lang="zh-CN" altLang="en-US" dirty="0"/>
              <a:t> </a:t>
            </a:r>
            <a:r>
              <a:rPr lang="en-US" altLang="zh-CN" dirty="0"/>
              <a:t>are</a:t>
            </a:r>
            <a:r>
              <a:rPr lang="zh-CN" altLang="en-US" dirty="0"/>
              <a:t> </a:t>
            </a:r>
            <a:r>
              <a:rPr lang="en-US" altLang="zh-CN" dirty="0"/>
              <a:t>the</a:t>
            </a:r>
            <a:r>
              <a:rPr lang="zh-CN" altLang="en-US" dirty="0"/>
              <a:t> </a:t>
            </a:r>
            <a:r>
              <a:rPr lang="en-US" altLang="zh-CN" dirty="0"/>
              <a:t>most</a:t>
            </a:r>
            <a:r>
              <a:rPr lang="zh-CN" altLang="en-US" dirty="0"/>
              <a:t>  </a:t>
            </a:r>
            <a:r>
              <a:rPr lang="en-US" altLang="zh-CN" dirty="0"/>
              <a:t>severe</a:t>
            </a:r>
            <a:r>
              <a:rPr lang="zh-CN" altLang="en-US" dirty="0"/>
              <a:t> </a:t>
            </a:r>
            <a:r>
              <a:rPr lang="en-US" altLang="zh-CN" dirty="0"/>
              <a:t>and</a:t>
            </a:r>
            <a:r>
              <a:rPr lang="zh-CN" altLang="en-US" dirty="0"/>
              <a:t> </a:t>
            </a:r>
            <a:r>
              <a:rPr lang="en-US" altLang="zh-CN" dirty="0"/>
              <a:t>“pure”.</a:t>
            </a:r>
            <a:r>
              <a:rPr lang="zh-CN" altLang="en-US" dirty="0"/>
              <a:t> </a:t>
            </a:r>
            <a:r>
              <a:rPr lang="en-US" altLang="zh-CN" dirty="0"/>
              <a:t>Especially</a:t>
            </a:r>
            <a:r>
              <a:rPr lang="zh-CN" altLang="en-US" dirty="0"/>
              <a:t> </a:t>
            </a:r>
            <a:r>
              <a:rPr lang="en-US" altLang="zh-CN" dirty="0"/>
              <a:t>for</a:t>
            </a:r>
            <a:r>
              <a:rPr lang="zh-CN" altLang="en-US" dirty="0"/>
              <a:t> </a:t>
            </a:r>
            <a:r>
              <a:rPr lang="en-US" altLang="zh-CN" dirty="0"/>
              <a:t>Sandy</a:t>
            </a:r>
            <a:r>
              <a:rPr lang="zh-CN" altLang="en-US" dirty="0"/>
              <a:t> </a:t>
            </a:r>
            <a:r>
              <a:rPr lang="en-US" altLang="zh-CN" dirty="0"/>
              <a:t>(2012),</a:t>
            </a:r>
            <a:r>
              <a:rPr lang="zh-CN" altLang="en-US" dirty="0"/>
              <a:t> </a:t>
            </a:r>
            <a:r>
              <a:rPr lang="en-US" altLang="zh-CN" dirty="0"/>
              <a:t>there</a:t>
            </a:r>
            <a:r>
              <a:rPr lang="zh-CN" altLang="en-US" dirty="0"/>
              <a:t> </a:t>
            </a:r>
            <a:r>
              <a:rPr lang="en-US" altLang="zh-CN" dirty="0"/>
              <a:t>are</a:t>
            </a:r>
            <a:r>
              <a:rPr lang="zh-CN" altLang="en-US" dirty="0"/>
              <a:t> </a:t>
            </a:r>
            <a:r>
              <a:rPr lang="en-US" altLang="zh-CN" dirty="0"/>
              <a:t>too</a:t>
            </a:r>
            <a:r>
              <a:rPr lang="zh-CN" altLang="en-US" dirty="0"/>
              <a:t> </a:t>
            </a:r>
            <a:r>
              <a:rPr lang="en-US" altLang="zh-CN" dirty="0"/>
              <a:t>many</a:t>
            </a:r>
            <a:r>
              <a:rPr lang="zh-CN" altLang="en-US" dirty="0"/>
              <a:t> </a:t>
            </a:r>
            <a:r>
              <a:rPr lang="en-US" altLang="zh-CN" dirty="0"/>
              <a:t>other</a:t>
            </a:r>
            <a:r>
              <a:rPr lang="zh-CN" altLang="en-US" dirty="0"/>
              <a:t> </a:t>
            </a:r>
            <a:r>
              <a:rPr lang="en-US" altLang="zh-CN" dirty="0"/>
              <a:t>factors</a:t>
            </a:r>
            <a:r>
              <a:rPr lang="zh-CN" altLang="en-US" dirty="0"/>
              <a:t> </a:t>
            </a:r>
            <a:r>
              <a:rPr lang="en-US" altLang="zh-CN" dirty="0"/>
              <a:t>influencing</a:t>
            </a:r>
            <a:r>
              <a:rPr lang="zh-CN" altLang="en-US" dirty="0"/>
              <a:t> </a:t>
            </a:r>
            <a:r>
              <a:rPr lang="en-US" altLang="zh-CN" dirty="0"/>
              <a:t>the</a:t>
            </a:r>
            <a:r>
              <a:rPr lang="zh-CN" altLang="en-US" dirty="0"/>
              <a:t> </a:t>
            </a:r>
            <a:r>
              <a:rPr lang="en-US" altLang="zh-CN" dirty="0"/>
              <a:t>market</a:t>
            </a:r>
            <a:r>
              <a:rPr lang="zh-CN" altLang="en-US" dirty="0"/>
              <a:t> </a:t>
            </a:r>
            <a:r>
              <a:rPr lang="en-US" altLang="zh-CN" dirty="0"/>
              <a:t>in</a:t>
            </a:r>
            <a:r>
              <a:rPr lang="zh-CN" altLang="en-US" dirty="0"/>
              <a:t> </a:t>
            </a:r>
            <a:r>
              <a:rPr lang="en-US" altLang="zh-CN" dirty="0"/>
              <a:t>years</a:t>
            </a:r>
            <a:r>
              <a:rPr lang="zh-CN" altLang="en-US" dirty="0"/>
              <a:t> </a:t>
            </a:r>
            <a:r>
              <a:rPr lang="en-US" altLang="zh-CN" dirty="0"/>
              <a:t>long</a:t>
            </a:r>
            <a:r>
              <a:rPr lang="zh-CN" altLang="en-US" dirty="0"/>
              <a:t> </a:t>
            </a:r>
            <a:r>
              <a:rPr lang="en-US" altLang="zh-CN" dirty="0"/>
              <a:t>after</a:t>
            </a:r>
            <a:r>
              <a:rPr lang="zh-CN" altLang="en-US" dirty="0"/>
              <a:t> </a:t>
            </a:r>
            <a:r>
              <a:rPr lang="en-US" altLang="zh-CN" dirty="0"/>
              <a:t>the</a:t>
            </a:r>
            <a:r>
              <a:rPr lang="zh-CN" altLang="en-US" dirty="0"/>
              <a:t> </a:t>
            </a:r>
            <a:r>
              <a:rPr lang="en-US" altLang="zh-CN" dirty="0"/>
              <a:t>shock.</a:t>
            </a:r>
            <a:r>
              <a:rPr lang="zh-CN" altLang="en-US" dirty="0"/>
              <a:t> </a:t>
            </a:r>
            <a:r>
              <a:rPr lang="en-US" altLang="zh-CN" dirty="0"/>
              <a:t>Of</a:t>
            </a:r>
            <a:r>
              <a:rPr lang="zh-CN" altLang="en-US" dirty="0"/>
              <a:t> </a:t>
            </a:r>
            <a:r>
              <a:rPr lang="en-US" altLang="zh-CN" dirty="0"/>
              <a:t>course,</a:t>
            </a:r>
            <a:r>
              <a:rPr lang="zh-CN" altLang="en-US" dirty="0"/>
              <a:t> </a:t>
            </a:r>
            <a:r>
              <a:rPr lang="en-US" altLang="zh-CN" dirty="0"/>
              <a:t>we</a:t>
            </a:r>
            <a:r>
              <a:rPr lang="zh-CN" altLang="en-US" dirty="0"/>
              <a:t> </a:t>
            </a:r>
            <a:r>
              <a:rPr lang="en-US" altLang="zh-CN" dirty="0"/>
              <a:t>can</a:t>
            </a:r>
            <a:r>
              <a:rPr lang="zh-CN" altLang="en-US" dirty="0"/>
              <a:t> </a:t>
            </a:r>
            <a:r>
              <a:rPr lang="en-US" altLang="zh-CN" dirty="0"/>
              <a:t>do</a:t>
            </a:r>
            <a:r>
              <a:rPr lang="zh-CN" altLang="en-US" dirty="0"/>
              <a:t> </a:t>
            </a:r>
            <a:r>
              <a:rPr lang="en-US" altLang="zh-CN" dirty="0"/>
              <a:t>robustness</a:t>
            </a:r>
            <a:r>
              <a:rPr lang="zh-CN" altLang="en-US" dirty="0"/>
              <a:t> </a:t>
            </a:r>
            <a:r>
              <a:rPr lang="en-US" altLang="zh-CN" dirty="0"/>
              <a:t>using</a:t>
            </a:r>
            <a:r>
              <a:rPr lang="zh-CN" altLang="en-US" dirty="0"/>
              <a:t> </a:t>
            </a:r>
            <a:r>
              <a:rPr lang="en-US" altLang="zh-CN" dirty="0"/>
              <a:t>alternative</a:t>
            </a:r>
            <a:r>
              <a:rPr lang="zh-CN" altLang="en-US" dirty="0"/>
              <a:t> </a:t>
            </a:r>
            <a:r>
              <a:rPr lang="en-US" altLang="zh-CN" dirty="0"/>
              <a:t>settings</a:t>
            </a:r>
            <a:r>
              <a:rPr lang="zh-CN" altLang="en-US" dirty="0"/>
              <a:t> </a:t>
            </a:r>
            <a:r>
              <a:rPr lang="en-US" altLang="zh-CN" dirty="0"/>
              <a:t>(appendix).</a:t>
            </a:r>
          </a:p>
          <a:p>
            <a:r>
              <a:rPr lang="en-US" altLang="zh-CN" dirty="0"/>
              <a:t>The</a:t>
            </a:r>
            <a:r>
              <a:rPr lang="zh-CN" altLang="en-US" dirty="0"/>
              <a:t> </a:t>
            </a:r>
            <a:r>
              <a:rPr lang="en-US" altLang="zh-CN" dirty="0"/>
              <a:t>repeated</a:t>
            </a:r>
            <a:r>
              <a:rPr lang="zh-CN" altLang="en-US" dirty="0"/>
              <a:t> </a:t>
            </a:r>
            <a:r>
              <a:rPr lang="en-US" altLang="zh-CN" dirty="0"/>
              <a:t>sales</a:t>
            </a:r>
            <a:r>
              <a:rPr lang="zh-CN" altLang="en-US" dirty="0"/>
              <a:t> </a:t>
            </a:r>
            <a:r>
              <a:rPr lang="en-US" altLang="zh-CN" dirty="0"/>
              <a:t>with</a:t>
            </a:r>
            <a:r>
              <a:rPr lang="zh-CN" altLang="en-US" dirty="0"/>
              <a:t> </a:t>
            </a:r>
            <a:r>
              <a:rPr lang="en-US" altLang="zh-CN" dirty="0"/>
              <a:t>both</a:t>
            </a:r>
            <a:r>
              <a:rPr lang="zh-CN" altLang="en-US" dirty="0"/>
              <a:t> </a:t>
            </a:r>
            <a:r>
              <a:rPr lang="en-US" altLang="zh-CN" dirty="0"/>
              <a:t>pre-</a:t>
            </a:r>
            <a:r>
              <a:rPr lang="zh-CN" altLang="en-US" dirty="0"/>
              <a:t> </a:t>
            </a:r>
            <a:r>
              <a:rPr lang="en-US" altLang="zh-CN" dirty="0"/>
              <a:t>and</a:t>
            </a:r>
            <a:r>
              <a:rPr lang="zh-CN" altLang="en-US" dirty="0"/>
              <a:t> </a:t>
            </a:r>
            <a:r>
              <a:rPr lang="en-US" altLang="zh-CN" dirty="0"/>
              <a:t>post-hurricane</a:t>
            </a:r>
            <a:r>
              <a:rPr lang="zh-CN" altLang="en-US" dirty="0"/>
              <a:t> </a:t>
            </a:r>
            <a:r>
              <a:rPr lang="en-US" altLang="zh-CN" dirty="0"/>
              <a:t>transactions</a:t>
            </a:r>
            <a:r>
              <a:rPr lang="zh-CN" altLang="en-US" dirty="0"/>
              <a:t> </a:t>
            </a:r>
            <a:r>
              <a:rPr lang="en-US" altLang="zh-CN" dirty="0"/>
              <a:t>account</a:t>
            </a:r>
            <a:r>
              <a:rPr lang="zh-CN" altLang="en-US" dirty="0"/>
              <a:t> </a:t>
            </a:r>
            <a:r>
              <a:rPr lang="en-US" altLang="zh-CN" dirty="0"/>
              <a:t>for</a:t>
            </a:r>
            <a:r>
              <a:rPr lang="zh-CN" altLang="en-US" dirty="0"/>
              <a:t> </a:t>
            </a:r>
            <a:r>
              <a:rPr lang="en-US" altLang="zh-CN" dirty="0"/>
              <a:t>about</a:t>
            </a:r>
            <a:r>
              <a:rPr lang="zh-CN" altLang="en-US" dirty="0"/>
              <a:t> </a:t>
            </a:r>
            <a:r>
              <a:rPr lang="en-US" altLang="zh-CN" dirty="0"/>
              <a:t>8%</a:t>
            </a:r>
            <a:r>
              <a:rPr lang="zh-CN" altLang="en-US" dirty="0"/>
              <a:t> </a:t>
            </a:r>
            <a:r>
              <a:rPr lang="en-US" altLang="zh-CN" dirty="0"/>
              <a:t>of</a:t>
            </a:r>
            <a:r>
              <a:rPr lang="zh-CN" altLang="en-US" dirty="0"/>
              <a:t> </a:t>
            </a:r>
            <a:r>
              <a:rPr lang="en-US" altLang="zh-CN" dirty="0"/>
              <a:t>all</a:t>
            </a:r>
            <a:r>
              <a:rPr lang="zh-CN" altLang="en-US" dirty="0"/>
              <a:t> </a:t>
            </a:r>
            <a:r>
              <a:rPr lang="en-US" altLang="zh-CN" dirty="0"/>
              <a:t>properties</a:t>
            </a:r>
            <a:r>
              <a:rPr lang="zh-CN" altLang="en-US" dirty="0"/>
              <a:t> </a:t>
            </a:r>
            <a:r>
              <a:rPr lang="en-US" altLang="zh-CN" dirty="0"/>
              <a:t>in</a:t>
            </a:r>
            <a:r>
              <a:rPr lang="zh-CN" altLang="en-US" dirty="0"/>
              <a:t> </a:t>
            </a:r>
            <a:r>
              <a:rPr lang="en-US" altLang="zh-CN" dirty="0"/>
              <a:t>New</a:t>
            </a:r>
            <a:r>
              <a:rPr lang="zh-CN" altLang="en-US" dirty="0"/>
              <a:t> </a:t>
            </a:r>
            <a:r>
              <a:rPr lang="en-US" altLang="zh-CN" dirty="0"/>
              <a:t>York</a:t>
            </a:r>
            <a:r>
              <a:rPr lang="zh-CN" altLang="en-US" dirty="0"/>
              <a:t> </a:t>
            </a:r>
            <a:r>
              <a:rPr lang="en-US" altLang="zh-CN" dirty="0"/>
              <a:t>and</a:t>
            </a:r>
            <a:r>
              <a:rPr lang="zh-CN" altLang="en-US" dirty="0"/>
              <a:t> </a:t>
            </a:r>
            <a:r>
              <a:rPr lang="en-US" altLang="zh-CN" dirty="0"/>
              <a:t>9.42%</a:t>
            </a:r>
            <a:r>
              <a:rPr lang="zh-CN" altLang="en-US" dirty="0"/>
              <a:t> </a:t>
            </a:r>
            <a:r>
              <a:rPr lang="en-US" altLang="zh-CN" dirty="0"/>
              <a:t>in</a:t>
            </a:r>
            <a:r>
              <a:rPr lang="zh-CN" altLang="en-US" dirty="0"/>
              <a:t> </a:t>
            </a:r>
            <a:r>
              <a:rPr lang="en-US" altLang="zh-CN" dirty="0"/>
              <a:t>Texas.</a:t>
            </a:r>
            <a:r>
              <a:rPr lang="zh-CN" altLang="en-US" dirty="0"/>
              <a:t> </a:t>
            </a:r>
            <a:endParaRPr lang="en-US" altLang="zh-CN" dirty="0"/>
          </a:p>
          <a:p>
            <a:pPr marL="158750" indent="0">
              <a:buNone/>
            </a:pPr>
            <a:endParaRPr dirty="0"/>
          </a:p>
        </p:txBody>
      </p:sp>
    </p:spTree>
    <p:extLst>
      <p:ext uri="{BB962C8B-B14F-4D97-AF65-F5344CB8AC3E}">
        <p14:creationId xmlns:p14="http://schemas.microsoft.com/office/powerpoint/2010/main" val="4165991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 name="Picture 2" descr="MIT Center for Real Estate Research and Publications - MIT - Center for  Real Estate Center for Real Estate">
            <a:extLst>
              <a:ext uri="{FF2B5EF4-FFF2-40B4-BE49-F238E27FC236}">
                <a16:creationId xmlns:a16="http://schemas.microsoft.com/office/drawing/2014/main" id="{A3E1CE3F-26FC-EC4D-98E0-8B435C9692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 name="Picture 2" descr="MIT Center for Real Estate Research and Publications - MIT - Center for  Real Estate Center for Real Estate">
            <a:extLst>
              <a:ext uri="{FF2B5EF4-FFF2-40B4-BE49-F238E27FC236}">
                <a16:creationId xmlns:a16="http://schemas.microsoft.com/office/drawing/2014/main" id="{23FD1D86-96C9-B544-AD3C-1C07BD9B0D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181635" y="781243"/>
            <a:ext cx="8558329"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22843" y="4788761"/>
            <a:ext cx="2209127" cy="31564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181635" y="781243"/>
            <a:ext cx="8558329"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22843" y="4788761"/>
            <a:ext cx="2209127" cy="31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195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amp; Text">
    <p:spTree>
      <p:nvGrpSpPr>
        <p:cNvPr id="1" name=""/>
        <p:cNvGrpSpPr/>
        <p:nvPr/>
      </p:nvGrpSpPr>
      <p:grpSpPr>
        <a:xfrm>
          <a:off x="0" y="0"/>
          <a:ext cx="0" cy="0"/>
          <a:chOff x="0" y="0"/>
          <a:chExt cx="0" cy="0"/>
        </a:xfrm>
      </p:grpSpPr>
      <p:sp>
        <p:nvSpPr>
          <p:cNvPr id="2" name="Titel 1"/>
          <p:cNvSpPr>
            <a:spLocks noGrp="1"/>
          </p:cNvSpPr>
          <p:nvPr>
            <p:ph type="title"/>
          </p:nvPr>
        </p:nvSpPr>
        <p:spPr>
          <a:xfrm>
            <a:off x="251521" y="126927"/>
            <a:ext cx="8640960" cy="576065"/>
          </a:xfrm>
          <a:prstGeom prst="rect">
            <a:avLst/>
          </a:prstGeom>
        </p:spPr>
        <p:txBody>
          <a:bodyPr/>
          <a:lstStyle>
            <a:lvl1pPr algn="l">
              <a:defRPr sz="3200">
                <a:solidFill>
                  <a:schemeClr val="tx1"/>
                </a:solidFill>
                <a:latin typeface="+mj-lt"/>
                <a:ea typeface="Kozuka Gothic Pr6N L" panose="020B0200000000000000" pitchFamily="34" charset="-128"/>
              </a:defRPr>
            </a:lvl1pPr>
          </a:lstStyle>
          <a:p>
            <a:r>
              <a:rPr lang="en-US" dirty="0"/>
              <a:t>Click to edit Master title style</a:t>
            </a:r>
            <a:endParaRPr lang="de-DE" dirty="0"/>
          </a:p>
        </p:txBody>
      </p:sp>
      <p:sp>
        <p:nvSpPr>
          <p:cNvPr id="5" name="Text Placeholder 4"/>
          <p:cNvSpPr>
            <a:spLocks noGrp="1"/>
          </p:cNvSpPr>
          <p:nvPr>
            <p:ph type="body" sz="quarter" idx="10" hasCustomPrompt="1"/>
          </p:nvPr>
        </p:nvSpPr>
        <p:spPr>
          <a:xfrm>
            <a:off x="251521" y="627386"/>
            <a:ext cx="8640960" cy="288180"/>
          </a:xfrm>
        </p:spPr>
        <p:txBody>
          <a:bodyPr>
            <a:noAutofit/>
          </a:bodyPr>
          <a:lstStyle>
            <a:lvl1pPr marL="0" indent="0">
              <a:buNone/>
              <a:defRPr sz="1600" baseline="0">
                <a:solidFill>
                  <a:schemeClr val="accent2"/>
                </a:solidFill>
                <a:latin typeface="DIN Alternate Bold"/>
                <a:cs typeface="DIN Alternate Bold"/>
              </a:defRPr>
            </a:lvl1pPr>
          </a:lstStyle>
          <a:p>
            <a:pPr lvl="0"/>
            <a:r>
              <a:rPr lang="en-US" dirty="0"/>
              <a:t>Enter subtitle</a:t>
            </a:r>
          </a:p>
        </p:txBody>
      </p:sp>
      <p:sp>
        <p:nvSpPr>
          <p:cNvPr id="6" name="Textplatzhalter 2"/>
          <p:cNvSpPr>
            <a:spLocks noGrp="1"/>
          </p:cNvSpPr>
          <p:nvPr>
            <p:ph idx="1"/>
          </p:nvPr>
        </p:nvSpPr>
        <p:spPr>
          <a:xfrm>
            <a:off x="539552" y="1131590"/>
            <a:ext cx="7992888" cy="3600400"/>
          </a:xfrm>
          <a:prstGeom prst="rect">
            <a:avLst/>
          </a:prstGeom>
        </p:spPr>
        <p:txBody>
          <a:bodyPr vert="horz" lIns="91440" tIns="45720" rIns="91440" bIns="45720" rtlCol="0">
            <a:normAutofit/>
          </a:bodyPr>
          <a:lstStyle>
            <a:lvl1pPr>
              <a:defRPr sz="2200">
                <a:latin typeface="DIN Alternate Bold"/>
                <a:cs typeface="DIN Alternate Bold"/>
              </a:defRPr>
            </a:lvl1pPr>
            <a:lvl2pPr>
              <a:defRPr sz="2000">
                <a:latin typeface="DIN Alternate Bold"/>
                <a:cs typeface="DIN Alternate Bold"/>
              </a:defRPr>
            </a:lvl2pPr>
            <a:lvl3pPr>
              <a:defRPr sz="1800">
                <a:latin typeface="DIN Alternate Bold"/>
                <a:cs typeface="DIN Alternate Bold"/>
              </a:defRPr>
            </a:lvl3pPr>
            <a:lvl4pPr>
              <a:defRPr sz="1600">
                <a:latin typeface="DIN Alternate Bold"/>
                <a:cs typeface="DIN Alternate Bold"/>
              </a:defRPr>
            </a:lvl4pPr>
            <a:lvl5pPr>
              <a:defRPr sz="1600">
                <a:latin typeface="DIN Alternate Bold"/>
                <a:cs typeface="DIN Alternate Bold"/>
              </a:defRPr>
            </a:lvl5pPr>
          </a:lstStyle>
          <a:p>
            <a:pPr lvl="0"/>
            <a:r>
              <a:rPr lang="en-US" noProof="0" dirty="0" err="1"/>
              <a:t>Textmaster</a:t>
            </a:r>
            <a:endParaRPr lang="en-US" noProof="0" dirty="0"/>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3" name="Slide Number Placeholder 2"/>
          <p:cNvSpPr>
            <a:spLocks noGrp="1"/>
          </p:cNvSpPr>
          <p:nvPr>
            <p:ph type="sldNum" sz="quarter" idx="11"/>
          </p:nvPr>
        </p:nvSpPr>
        <p:spPr/>
        <p:txBody>
          <a:bodyPr/>
          <a:lstStyle/>
          <a:p>
            <a:fld id="{3D734AB3-580E-49C1-967D-33073622AECA}" type="slidenum">
              <a:rPr lang="en-US" smtClean="0"/>
              <a:t>‹#›</a:t>
            </a:fld>
            <a:endParaRPr lang="en-US" dirty="0"/>
          </a:p>
        </p:txBody>
      </p:sp>
      <p:sp>
        <p:nvSpPr>
          <p:cNvPr id="7" name="Text Placeholder 7"/>
          <p:cNvSpPr>
            <a:spLocks noGrp="1"/>
          </p:cNvSpPr>
          <p:nvPr>
            <p:ph type="body" sz="quarter" idx="12" hasCustomPrompt="1"/>
          </p:nvPr>
        </p:nvSpPr>
        <p:spPr>
          <a:xfrm>
            <a:off x="251521" y="4774408"/>
            <a:ext cx="6624735" cy="173606"/>
          </a:xfrm>
        </p:spPr>
        <p:txBody>
          <a:bodyPr>
            <a:noAutofit/>
          </a:bodyPr>
          <a:lstStyle>
            <a:lvl1pPr marL="0" indent="0" algn="l">
              <a:buNone/>
              <a:defRPr sz="1050"/>
            </a:lvl1pPr>
          </a:lstStyle>
          <a:p>
            <a:pPr lvl="0"/>
            <a:r>
              <a:rPr lang="en-US" dirty="0"/>
              <a:t>Add source</a:t>
            </a:r>
          </a:p>
        </p:txBody>
      </p:sp>
    </p:spTree>
    <p:extLst>
      <p:ext uri="{BB962C8B-B14F-4D97-AF65-F5344CB8AC3E}">
        <p14:creationId xmlns:p14="http://schemas.microsoft.com/office/powerpoint/2010/main" val="2778357733"/>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el 1"/>
          <p:cNvSpPr>
            <a:spLocks noGrp="1"/>
          </p:cNvSpPr>
          <p:nvPr>
            <p:ph type="title"/>
          </p:nvPr>
        </p:nvSpPr>
        <p:spPr>
          <a:xfrm>
            <a:off x="755579" y="3305176"/>
            <a:ext cx="7704857" cy="1021556"/>
          </a:xfrm>
          <a:prstGeom prst="rect">
            <a:avLst/>
          </a:prstGeom>
        </p:spPr>
        <p:txBody>
          <a:bodyPr anchor="t">
            <a:noAutofit/>
          </a:bodyPr>
          <a:lstStyle>
            <a:lvl1pPr algn="l">
              <a:defRPr sz="3600" b="1" cap="none" baseline="0">
                <a:solidFill>
                  <a:schemeClr val="tx1"/>
                </a:solidFill>
                <a:latin typeface="+mj-lt"/>
                <a:ea typeface="Kozuka Gothic Pr6N L" pitchFamily="34" charset="-128"/>
              </a:defRPr>
            </a:lvl1pPr>
          </a:lstStyle>
          <a:p>
            <a:r>
              <a:rPr lang="en-US" dirty="0"/>
              <a:t>Click to edit Master title style</a:t>
            </a:r>
            <a:endParaRPr lang="de-DE" dirty="0"/>
          </a:p>
        </p:txBody>
      </p:sp>
      <p:sp>
        <p:nvSpPr>
          <p:cNvPr id="3" name="Textplatzhalter 2"/>
          <p:cNvSpPr>
            <a:spLocks noGrp="1"/>
          </p:cNvSpPr>
          <p:nvPr>
            <p:ph type="body" idx="1"/>
          </p:nvPr>
        </p:nvSpPr>
        <p:spPr>
          <a:xfrm>
            <a:off x="755579" y="2297839"/>
            <a:ext cx="7704857" cy="1125140"/>
          </a:xfrm>
        </p:spPr>
        <p:txBody>
          <a:bodyPr anchor="b">
            <a:normAutofit/>
          </a:bodyPr>
          <a:lstStyle>
            <a:lvl1pPr marL="0" indent="0">
              <a:buNone/>
              <a:defRPr sz="2400" b="0" i="0">
                <a:solidFill>
                  <a:srgbClr val="92CECB"/>
                </a:solidFill>
                <a:latin typeface="DIN Alternate Bold"/>
                <a:ea typeface="Kozuka Gothic Pr6N L" pitchFamily="34" charset="-128"/>
                <a:cs typeface="DIN Alternate Bold"/>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3D734AB3-580E-49C1-967D-33073622AECA}" type="slidenum">
              <a:rPr lang="en-US" smtClean="0"/>
              <a:t>‹#›</a:t>
            </a:fld>
            <a:endParaRPr lang="en-US" dirty="0"/>
          </a:p>
        </p:txBody>
      </p:sp>
    </p:spTree>
    <p:extLst>
      <p:ext uri="{BB962C8B-B14F-4D97-AF65-F5344CB8AC3E}">
        <p14:creationId xmlns:p14="http://schemas.microsoft.com/office/powerpoint/2010/main" val="416607685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34EDC9DC-A2BE-7842-A95E-817DA5430D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48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2966" y="342900"/>
            <a:ext cx="7107237" cy="929879"/>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66255E-FEF4-934E-AC82-53F5513DEB5A}"/>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8B4546FC-A036-40E9-B4F8-57BB15C08C5C}" type="slidenum">
              <a:rPr lang="en-US" altLang="en-US" smtClean="0"/>
              <a:pPr>
                <a:defRPr/>
              </a:pPr>
              <a:t>‹#›</a:t>
            </a:fld>
            <a:endParaRPr lang="en-US" altLang="en-US"/>
          </a:p>
        </p:txBody>
      </p:sp>
      <p:cxnSp>
        <p:nvCxnSpPr>
          <p:cNvPr id="5" name="Straight Connector 4">
            <a:extLst>
              <a:ext uri="{FF2B5EF4-FFF2-40B4-BE49-F238E27FC236}">
                <a16:creationId xmlns:a16="http://schemas.microsoft.com/office/drawing/2014/main" id="{049C0D24-1768-6950-A6AE-54ECEF3A949A}"/>
              </a:ext>
            </a:extLst>
          </p:cNvPr>
          <p:cNvCxnSpPr/>
          <p:nvPr userDrawn="1"/>
        </p:nvCxnSpPr>
        <p:spPr>
          <a:xfrm>
            <a:off x="181635" y="781243"/>
            <a:ext cx="8558329"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6" name="Picture 2" descr="MIT Center for Real Estate Research and Publications - MIT - Center for  Real Estate Center for Real Estate">
            <a:extLst>
              <a:ext uri="{FF2B5EF4-FFF2-40B4-BE49-F238E27FC236}">
                <a16:creationId xmlns:a16="http://schemas.microsoft.com/office/drawing/2014/main" id="{D8DE79D0-F95D-0EA0-CA41-2DE920F9908A}"/>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22843" y="4788761"/>
            <a:ext cx="2209127" cy="31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57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9531981B-0414-C749-9A11-A042762E4643}"/>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22842" y="4788760"/>
            <a:ext cx="2209127" cy="31564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65" r:id="rId4"/>
    <p:sldLayoutId id="2147483666" r:id="rId5"/>
    <p:sldLayoutId id="2147483667"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ocw.mit.edu/help/faq-fair-use/"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ocw.mit.edu/help/faq-fair-use/" TargetMode="External"/><Relationship Id="rId4" Type="http://schemas.openxmlformats.org/officeDocument/2006/relationships/hyperlink" Target="https://floodcoalition.org/2021/09/flood-insurance-and-risk-rating-2-0-everything-you-need-to-know-in-five-minute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ocw.mit.edu/help/faq-fair-use/"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politico.com/news/2020/06/08/borrowed-time-climate-changemortgage-market-304130"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hyperlink" Target="https://ocw.mit.edu/help/faq-fair-us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ocw.mit.edu/help/faq-fair-use/" TargetMode="External"/><Relationship Id="rId5" Type="http://schemas.openxmlformats.org/officeDocument/2006/relationships/image" Target="https://images.squarespace-cdn.com/content/v1/633346c04e6fd4273e115a44/0833a506-25c6-4fb4-aba5-781123f5e566/hq_hor.png?format=500w" TargetMode="Externa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ocw.mit.edu/help/faq-fair-use/"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ww.sciencedirect.com/" TargetMode="Externa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ocw.mit.edu/help/faq-fair-use/" TargetMode="Externa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hyperlink" Target="https://www.fema.gov/flood-insurance/risk-ratin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s://ocw.mit.edu/help/faq-fair-use/" TargetMode="External"/><Relationship Id="rId4" Type="http://schemas.openxmlformats.org/officeDocument/2006/relationships/hyperlink" Target="https://www.usatoday.com/in-depth/news/investigations/2021/02/21/fema-flood-insurance-rates-could-spike-some-new-study-shows/6764469002/"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jacobin.com/2022/02/california-wildfires-home-insurance-coverage-fossil-fuel-industry"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ocw.mit.edu/help/faq-fair-use/"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cnn.com/2022/12/08/us/americans-moving-to-areas-with-high-climate-risk/index.html" TargetMode="External"/><Relationship Id="rId7" Type="http://schemas.openxmlformats.org/officeDocument/2006/relationships/hyperlink" Target="https://ocw.mit.edu/help/faq-fair-use/"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redfin.com/news/climate-migration-real-estate-2021/"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miami-dade-county-sea-level-rise-strategy-draft-mdc.hub.arcgis.com/"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hyperlink" Target="https://ocw.mit.edu/help/faq-fair-us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ocw.mit.edu/help/faq-fair-use/"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hyperlink" Target="https://www.nytimes.com/2021/03/02/climate/miami-sea-level-rise.html?searchResultPosition=62" TargetMode="External"/><Relationship Id="rId7"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hyperlink" Target="https://miami-dade-county-sea-level-rise-strategy-draft-mdc.hub.arcgis.com/" TargetMode="External"/><Relationship Id="rId4" Type="http://schemas.openxmlformats.org/officeDocument/2006/relationships/hyperlink" Target="https://ocw.mit.edu/help/faq-fair-us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nytimes.com/2021/09/02/climate/climate-towns-bankruptcy.html?smid=em-share"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s://ocw.mit.edu/help/faq-fair-use/"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hyperlink" Target="https://ocw.mit.edu/help/faq-fair-use/" TargetMode="Externa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nytimes.com/2022/10/04/opinion/hurricane-ian-coast-rebuilding.html?searchResultPosition=18"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s://ocw.mit.edu/help/faq-fair-use/" TargetMode="External"/><Relationship Id="rId5" Type="http://schemas.openxmlformats.org/officeDocument/2006/relationships/image" Target="../media/image53.jpe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hyperlink" Target="https://www.nytimes.com/2021/12/03/climate/climate-change-infrastructure-bill.html?searchResultPosition=35"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hyperlink" Target="https://ocw.mit.edu/help/faq-fair-us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https://ocw.mit.edu/help/faq-fair-use/" TargetMode="External"/><Relationship Id="rId5" Type="http://schemas.openxmlformats.org/officeDocument/2006/relationships/image" Target="../media/image57.pn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hyperlink" Target="https://www.nytimes.com/2020/08/26/climate/flooding-relocation-managed-retreat.html" TargetMode="External"/><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hyperlink" Target="https://www.fema.gov/grants/mitigation/fy2020-nofo" TargetMode="External"/><Relationship Id="rId4" Type="http://schemas.openxmlformats.org/officeDocument/2006/relationships/hyperlink" Target="https://ocw.mit.edu/help/faq-fair-us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ocw.mit.edu/help/faq-fair-us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ocw.mit.edu/help/faq-fair-use/"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ocw.mit.edu/help/faq-fair-use/"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ocw.mit.edu/help/faq-fair-use/"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s://ocw.mit.edu/help/faq-fair-use/" TargetMode="External"/><Relationship Id="rId5" Type="http://schemas.openxmlformats.org/officeDocument/2006/relationships/image" Target="../media/image15.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82016" y="967600"/>
            <a:ext cx="8520600" cy="2052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ltLang="zh-CN" sz="2800" dirty="0">
                <a:latin typeface="Baskerville"/>
                <a:ea typeface="Tahoma" panose="020B0604030504040204" pitchFamily="34" charset="0"/>
                <a:cs typeface="Tahoma" panose="020B0604030504040204" pitchFamily="34" charset="0"/>
              </a:rPr>
              <a:t>SRE</a:t>
            </a:r>
            <a:r>
              <a:rPr lang="zh-CN" altLang="en-US" sz="2800" dirty="0">
                <a:latin typeface="Baskerville"/>
                <a:ea typeface="Tahoma" panose="020B0604030504040204" pitchFamily="34" charset="0"/>
                <a:cs typeface="Tahoma" panose="020B0604030504040204" pitchFamily="34" charset="0"/>
              </a:rPr>
              <a:t> </a:t>
            </a:r>
            <a:r>
              <a:rPr lang="en-US" altLang="zh-CN" sz="2800" dirty="0">
                <a:latin typeface="Baskerville"/>
                <a:ea typeface="Tahoma" panose="020B0604030504040204" pitchFamily="34" charset="0"/>
                <a:cs typeface="Tahoma" panose="020B0604030504040204" pitchFamily="34" charset="0"/>
              </a:rPr>
              <a:t>Economics</a:t>
            </a:r>
            <a:r>
              <a:rPr lang="zh-CN" altLang="en-US" sz="2800" dirty="0">
                <a:latin typeface="Baskerville"/>
                <a:ea typeface="Tahoma" panose="020B0604030504040204" pitchFamily="34" charset="0"/>
                <a:cs typeface="Tahoma" panose="020B0604030504040204" pitchFamily="34" charset="0"/>
              </a:rPr>
              <a:t> </a:t>
            </a:r>
            <a:r>
              <a:rPr lang="en" sz="2800" dirty="0">
                <a:latin typeface="Baskerville"/>
                <a:ea typeface="Tahoma" panose="020B0604030504040204" pitchFamily="34" charset="0"/>
                <a:cs typeface="Tahoma" panose="020B0604030504040204" pitchFamily="34" charset="0"/>
              </a:rPr>
              <a:t>Lecture </a:t>
            </a:r>
            <a:r>
              <a:rPr lang="en-US" altLang="zh-CN" sz="2800" dirty="0">
                <a:latin typeface="Baskerville"/>
                <a:ea typeface="Tahoma" panose="020B0604030504040204" pitchFamily="34" charset="0"/>
                <a:cs typeface="Tahoma" panose="020B0604030504040204" pitchFamily="34" charset="0"/>
              </a:rPr>
              <a:t>7</a:t>
            </a:r>
            <a:r>
              <a:rPr lang="en" sz="3600" dirty="0">
                <a:latin typeface="Baskerville"/>
                <a:ea typeface="Tahoma" panose="020B0604030504040204" pitchFamily="34" charset="0"/>
                <a:cs typeface="Tahoma" panose="020B0604030504040204" pitchFamily="34" charset="0"/>
              </a:rPr>
              <a:t/>
            </a:r>
            <a:br>
              <a:rPr lang="en" sz="3600" dirty="0">
                <a:latin typeface="Baskerville"/>
                <a:ea typeface="Tahoma" panose="020B0604030504040204" pitchFamily="34" charset="0"/>
                <a:cs typeface="Tahoma" panose="020B0604030504040204" pitchFamily="34" charset="0"/>
              </a:rPr>
            </a:br>
            <a:endParaRPr sz="3600" dirty="0">
              <a:latin typeface="Baskerville"/>
              <a:ea typeface="Tahoma" panose="020B0604030504040204" pitchFamily="34" charset="0"/>
              <a:cs typeface="Tahoma" panose="020B0604030504040204" pitchFamily="34" charset="0"/>
            </a:endParaRPr>
          </a:p>
          <a:p>
            <a:pPr marL="0" lvl="0" indent="0" rtl="0">
              <a:spcBef>
                <a:spcPts val="0"/>
              </a:spcBef>
              <a:spcAft>
                <a:spcPts val="0"/>
              </a:spcAft>
              <a:buNone/>
            </a:pPr>
            <a:r>
              <a:rPr lang="en-US" altLang="zh-CN" sz="3600" b="1" dirty="0">
                <a:solidFill>
                  <a:srgbClr val="980000"/>
                </a:solidFill>
                <a:latin typeface="Baskerville"/>
                <a:ea typeface="Tahoma" panose="020B0604030504040204" pitchFamily="34" charset="0"/>
                <a:cs typeface="Tahoma" panose="020B0604030504040204" pitchFamily="34" charset="0"/>
              </a:rPr>
              <a:t>Climate and Real Estate </a:t>
            </a:r>
            <a:r>
              <a:rPr lang="en-US" altLang="zh-CN" sz="3600" dirty="0">
                <a:solidFill>
                  <a:srgbClr val="980000"/>
                </a:solidFill>
                <a:latin typeface="Baskerville"/>
                <a:ea typeface="Tahoma" panose="020B0604030504040204" pitchFamily="34" charset="0"/>
                <a:cs typeface="Tahoma" panose="020B0604030504040204" pitchFamily="34" charset="0"/>
              </a:rPr>
              <a:t>(3)</a:t>
            </a:r>
            <a:br>
              <a:rPr lang="en-US" altLang="zh-CN" sz="3600" dirty="0">
                <a:solidFill>
                  <a:srgbClr val="980000"/>
                </a:solidFill>
                <a:latin typeface="Baskerville"/>
                <a:ea typeface="Tahoma" panose="020B0604030504040204" pitchFamily="34" charset="0"/>
                <a:cs typeface="Tahoma" panose="020B0604030504040204" pitchFamily="34" charset="0"/>
              </a:rPr>
            </a:br>
            <a:r>
              <a:rPr lang="en-US" altLang="zh-CN" sz="3200" dirty="0">
                <a:solidFill>
                  <a:srgbClr val="980000"/>
                </a:solidFill>
                <a:latin typeface="Baskerville"/>
                <a:ea typeface="Tahoma" panose="020B0604030504040204" pitchFamily="34" charset="0"/>
                <a:cs typeface="Tahoma" panose="020B0604030504040204" pitchFamily="34" charset="0"/>
              </a:rPr>
              <a:t>Topical</a:t>
            </a:r>
            <a:r>
              <a:rPr lang="zh-CN" altLang="en-US" sz="3200" dirty="0">
                <a:solidFill>
                  <a:srgbClr val="980000"/>
                </a:solidFill>
                <a:latin typeface="Baskerville"/>
                <a:ea typeface="Tahoma" panose="020B0604030504040204" pitchFamily="34" charset="0"/>
                <a:cs typeface="Tahoma" panose="020B0604030504040204" pitchFamily="34" charset="0"/>
              </a:rPr>
              <a:t> </a:t>
            </a:r>
            <a:r>
              <a:rPr lang="en-US" altLang="zh-CN" sz="3200" dirty="0">
                <a:solidFill>
                  <a:srgbClr val="980000"/>
                </a:solidFill>
                <a:latin typeface="Baskerville"/>
                <a:ea typeface="Tahoma" panose="020B0604030504040204" pitchFamily="34" charset="0"/>
                <a:cs typeface="Tahoma" panose="020B0604030504040204" pitchFamily="34" charset="0"/>
              </a:rPr>
              <a:t>discussions</a:t>
            </a:r>
            <a:r>
              <a:rPr lang="en-US" altLang="zh-CN" sz="3600" dirty="0">
                <a:solidFill>
                  <a:srgbClr val="980000"/>
                </a:solidFill>
                <a:latin typeface="Baskerville"/>
                <a:ea typeface="Tahoma" panose="020B0604030504040204" pitchFamily="34" charset="0"/>
                <a:cs typeface="Tahoma" panose="020B0604030504040204" pitchFamily="34" charset="0"/>
              </a:rPr>
              <a:t/>
            </a:r>
            <a:br>
              <a:rPr lang="en-US" altLang="zh-CN" sz="3600" dirty="0">
                <a:solidFill>
                  <a:srgbClr val="980000"/>
                </a:solidFill>
                <a:latin typeface="Baskerville"/>
                <a:ea typeface="Tahoma" panose="020B0604030504040204" pitchFamily="34" charset="0"/>
                <a:cs typeface="Tahoma" panose="020B0604030504040204" pitchFamily="34" charset="0"/>
              </a:rPr>
            </a:br>
            <a:endParaRPr sz="2600" dirty="0">
              <a:solidFill>
                <a:srgbClr val="980000"/>
              </a:solidFill>
              <a:latin typeface="Baskerville"/>
              <a:ea typeface="Tahoma" panose="020B0604030504040204" pitchFamily="34" charset="0"/>
              <a:cs typeface="Tahoma" panose="020B0604030504040204" pitchFamily="34" charset="0"/>
            </a:endParaRPr>
          </a:p>
        </p:txBody>
      </p:sp>
      <p:sp>
        <p:nvSpPr>
          <p:cNvPr id="55" name="Google Shape;55;p13"/>
          <p:cNvSpPr txBox="1">
            <a:spLocks noGrp="1"/>
          </p:cNvSpPr>
          <p:nvPr>
            <p:ph type="subTitle" idx="1"/>
          </p:nvPr>
        </p:nvSpPr>
        <p:spPr>
          <a:xfrm>
            <a:off x="276016" y="3286895"/>
            <a:ext cx="8520600" cy="792600"/>
          </a:xfrm>
          <a:prstGeom prst="rect">
            <a:avLst/>
          </a:prstGeom>
        </p:spPr>
        <p:txBody>
          <a:bodyPr spcFirstLastPara="1" wrap="square" lIns="91425" tIns="91425" rIns="91425" bIns="91425" anchor="t" anchorCtr="0">
            <a:noAutofit/>
          </a:bodyPr>
          <a:lstStyle/>
          <a:p>
            <a:r>
              <a:rPr lang="en-US" altLang="zh-CN" dirty="0" err="1">
                <a:solidFill>
                  <a:schemeClr val="tx1"/>
                </a:solidFill>
                <a:latin typeface="Baskerville"/>
              </a:rPr>
              <a:t>Siqi</a:t>
            </a:r>
            <a:r>
              <a:rPr lang="zh-CN" altLang="en-US" dirty="0">
                <a:solidFill>
                  <a:schemeClr val="tx1"/>
                </a:solidFill>
                <a:latin typeface="Baskerville"/>
              </a:rPr>
              <a:t> </a:t>
            </a:r>
            <a:r>
              <a:rPr lang="en-US" altLang="zh-CN" dirty="0">
                <a:solidFill>
                  <a:schemeClr val="tx1"/>
                </a:solidFill>
                <a:latin typeface="Baskerville"/>
              </a:rPr>
              <a:t>Zheng</a:t>
            </a:r>
          </a:p>
          <a:p>
            <a:endParaRPr lang="en-US" altLang="zh-CN" sz="1600" dirty="0">
              <a:solidFill>
                <a:schemeClr val="tx1"/>
              </a:solidFill>
              <a:latin typeface="Baskerville"/>
            </a:endParaRPr>
          </a:p>
          <a:p>
            <a:r>
              <a:rPr lang="en-US" altLang="zh-CN" sz="1600" dirty="0">
                <a:solidFill>
                  <a:schemeClr val="tx1"/>
                </a:solidFill>
                <a:latin typeface="Baskerville"/>
              </a:rPr>
              <a:t>March</a:t>
            </a:r>
            <a:r>
              <a:rPr lang="zh-CN" altLang="en-US" sz="1600" dirty="0">
                <a:solidFill>
                  <a:schemeClr val="tx1"/>
                </a:solidFill>
                <a:latin typeface="Baskerville"/>
              </a:rPr>
              <a:t> </a:t>
            </a:r>
            <a:r>
              <a:rPr lang="en-US" altLang="zh-CN" sz="1600" dirty="0">
                <a:solidFill>
                  <a:schemeClr val="tx1"/>
                </a:solidFill>
                <a:latin typeface="Baskerville"/>
              </a:rPr>
              <a:t>2023</a:t>
            </a:r>
          </a:p>
          <a:p>
            <a:pPr>
              <a:lnSpc>
                <a:spcPct val="150000"/>
              </a:lnSpc>
            </a:pPr>
            <a:r>
              <a:rPr lang="en-US" altLang="zh-CN" sz="1600" dirty="0">
                <a:solidFill>
                  <a:schemeClr val="tx1"/>
                </a:solidFill>
                <a:latin typeface="Baskerville"/>
              </a:rPr>
              <a:t>(MIT</a:t>
            </a:r>
            <a:r>
              <a:rPr lang="zh-CN" altLang="en-US" sz="1600" dirty="0">
                <a:solidFill>
                  <a:schemeClr val="tx1"/>
                </a:solidFill>
                <a:latin typeface="Baskerville"/>
              </a:rPr>
              <a:t> </a:t>
            </a:r>
            <a:r>
              <a:rPr lang="en-US" altLang="zh-CN" sz="1600" dirty="0">
                <a:solidFill>
                  <a:schemeClr val="tx1"/>
                </a:solidFill>
                <a:latin typeface="Baskerville"/>
              </a:rPr>
              <a:t>Center</a:t>
            </a:r>
            <a:r>
              <a:rPr lang="zh-CN" altLang="en-US" sz="1600" dirty="0">
                <a:solidFill>
                  <a:schemeClr val="tx1"/>
                </a:solidFill>
                <a:latin typeface="Baskerville"/>
              </a:rPr>
              <a:t> </a:t>
            </a:r>
            <a:r>
              <a:rPr lang="en-US" altLang="zh-CN" sz="1600" dirty="0">
                <a:solidFill>
                  <a:schemeClr val="tx1"/>
                </a:solidFill>
                <a:latin typeface="Baskerville"/>
              </a:rPr>
              <a:t>for</a:t>
            </a:r>
            <a:r>
              <a:rPr lang="zh-CN" altLang="en-US" sz="1600" dirty="0">
                <a:solidFill>
                  <a:schemeClr val="tx1"/>
                </a:solidFill>
                <a:latin typeface="Baskerville"/>
              </a:rPr>
              <a:t> </a:t>
            </a:r>
            <a:r>
              <a:rPr lang="en-US" altLang="zh-CN" sz="1600" dirty="0">
                <a:solidFill>
                  <a:schemeClr val="tx1"/>
                </a:solidFill>
                <a:latin typeface="Baskerville"/>
              </a:rPr>
              <a:t>Real</a:t>
            </a:r>
            <a:r>
              <a:rPr lang="zh-CN" altLang="en-US" sz="1600" dirty="0">
                <a:solidFill>
                  <a:schemeClr val="tx1"/>
                </a:solidFill>
                <a:latin typeface="Baskerville"/>
              </a:rPr>
              <a:t> </a:t>
            </a:r>
            <a:r>
              <a:rPr lang="en-US" altLang="zh-CN" sz="1600" dirty="0">
                <a:solidFill>
                  <a:schemeClr val="tx1"/>
                </a:solidFill>
                <a:latin typeface="Baskerville"/>
              </a:rPr>
              <a:t>Estate)</a:t>
            </a:r>
            <a:endParaRPr sz="2000" dirty="0">
              <a:solidFill>
                <a:schemeClr val="tx1"/>
              </a:solidFill>
              <a:latin typeface="Baskerville" panose="02020502070401020303"/>
              <a:ea typeface="Tahoma" panose="020B0604030504040204" pitchFamily="34" charset="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678A11-EDC2-B596-31CE-A04D2E225799}"/>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1872030D-126D-A197-44BB-F782CB757DF4}"/>
              </a:ext>
            </a:extLst>
          </p:cNvPr>
          <p:cNvPicPr>
            <a:picLocks noChangeAspect="1"/>
          </p:cNvPicPr>
          <p:nvPr/>
        </p:nvPicPr>
        <p:blipFill>
          <a:blip r:embed="rId2"/>
          <a:stretch>
            <a:fillRect/>
          </a:stretch>
        </p:blipFill>
        <p:spPr>
          <a:xfrm>
            <a:off x="43107" y="762871"/>
            <a:ext cx="4773638" cy="2562222"/>
          </a:xfrm>
          <a:prstGeom prst="rect">
            <a:avLst/>
          </a:prstGeom>
        </p:spPr>
      </p:pic>
      <p:pic>
        <p:nvPicPr>
          <p:cNvPr id="5" name="Picture 4">
            <a:extLst>
              <a:ext uri="{FF2B5EF4-FFF2-40B4-BE49-F238E27FC236}">
                <a16:creationId xmlns:a16="http://schemas.microsoft.com/office/drawing/2014/main" id="{C1E62DDD-89B7-8F5A-E0BF-B25B09A1A4D5}"/>
              </a:ext>
            </a:extLst>
          </p:cNvPr>
          <p:cNvPicPr>
            <a:picLocks noChangeAspect="1"/>
          </p:cNvPicPr>
          <p:nvPr/>
        </p:nvPicPr>
        <p:blipFill>
          <a:blip r:embed="rId3"/>
          <a:stretch>
            <a:fillRect/>
          </a:stretch>
        </p:blipFill>
        <p:spPr>
          <a:xfrm>
            <a:off x="4404795" y="2582787"/>
            <a:ext cx="4696098" cy="2567084"/>
          </a:xfrm>
          <a:prstGeom prst="rect">
            <a:avLst/>
          </a:prstGeom>
        </p:spPr>
      </p:pic>
      <p:sp>
        <p:nvSpPr>
          <p:cNvPr id="6" name="Google Shape;208;p27">
            <a:extLst>
              <a:ext uri="{FF2B5EF4-FFF2-40B4-BE49-F238E27FC236}">
                <a16:creationId xmlns:a16="http://schemas.microsoft.com/office/drawing/2014/main" id="{36B0FF0A-49ED-8985-3D1E-0AC317EA0F8F}"/>
              </a:ext>
            </a:extLst>
          </p:cNvPr>
          <p:cNvSpPr txBox="1">
            <a:spLocks/>
          </p:cNvSpPr>
          <p:nvPr/>
        </p:nvSpPr>
        <p:spPr>
          <a:xfrm>
            <a:off x="87923" y="38548"/>
            <a:ext cx="8968154"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dirty="0">
                <a:solidFill>
                  <a:srgbClr val="1B4453"/>
                </a:solidFill>
                <a:latin typeface="Baskerville" panose="02020502070401020303"/>
              </a:rPr>
              <a:t>MIT/CRE + Moody’s Analytics </a:t>
            </a:r>
            <a:br>
              <a:rPr lang="en-US" altLang="zh-CN" dirty="0">
                <a:solidFill>
                  <a:srgbClr val="1B4453"/>
                </a:solidFill>
                <a:latin typeface="Baskerville" panose="02020502070401020303"/>
              </a:rPr>
            </a:br>
            <a:endParaRPr lang="en-US" dirty="0">
              <a:solidFill>
                <a:srgbClr val="1B4453"/>
              </a:solidFill>
              <a:latin typeface="Baskerville" panose="02020502070401020303"/>
            </a:endParaRPr>
          </a:p>
        </p:txBody>
      </p:sp>
      <p:grpSp>
        <p:nvGrpSpPr>
          <p:cNvPr id="15" name="Group 14">
            <a:extLst>
              <a:ext uri="{FF2B5EF4-FFF2-40B4-BE49-F238E27FC236}">
                <a16:creationId xmlns:a16="http://schemas.microsoft.com/office/drawing/2014/main" id="{07603CDE-0B46-0A71-B72C-10AEF87CF584}"/>
              </a:ext>
            </a:extLst>
          </p:cNvPr>
          <p:cNvGrpSpPr/>
          <p:nvPr/>
        </p:nvGrpSpPr>
        <p:grpSpPr>
          <a:xfrm>
            <a:off x="156754" y="1039515"/>
            <a:ext cx="4133074" cy="1045317"/>
            <a:chOff x="156754" y="1039515"/>
            <a:chExt cx="4133074" cy="1045317"/>
          </a:xfrm>
        </p:grpSpPr>
        <p:sp>
          <p:nvSpPr>
            <p:cNvPr id="7" name="Rectangle 6">
              <a:extLst>
                <a:ext uri="{FF2B5EF4-FFF2-40B4-BE49-F238E27FC236}">
                  <a16:creationId xmlns:a16="http://schemas.microsoft.com/office/drawing/2014/main" id="{79399DAA-7476-64CC-756B-094D9C7FD684}"/>
                </a:ext>
              </a:extLst>
            </p:cNvPr>
            <p:cNvSpPr/>
            <p:nvPr/>
          </p:nvSpPr>
          <p:spPr>
            <a:xfrm>
              <a:off x="156754" y="1792224"/>
              <a:ext cx="1332412" cy="292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708DC7-9917-BD9C-D524-56DC14B63F25}"/>
                </a:ext>
              </a:extLst>
            </p:cNvPr>
            <p:cNvSpPr txBox="1"/>
            <p:nvPr/>
          </p:nvSpPr>
          <p:spPr>
            <a:xfrm>
              <a:off x="1813110" y="1039515"/>
              <a:ext cx="2476718" cy="307777"/>
            </a:xfrm>
            <a:prstGeom prst="rect">
              <a:avLst/>
            </a:prstGeom>
            <a:noFill/>
          </p:spPr>
          <p:txBody>
            <a:bodyPr wrap="square" rtlCol="0">
              <a:spAutoFit/>
            </a:bodyPr>
            <a:lstStyle/>
            <a:p>
              <a:r>
                <a:rPr lang="en-US" dirty="0">
                  <a:solidFill>
                    <a:srgbClr val="FF0000"/>
                  </a:solidFill>
                </a:rPr>
                <a:t>MIT/CRE expertise!</a:t>
              </a:r>
            </a:p>
          </p:txBody>
        </p:sp>
        <p:sp>
          <p:nvSpPr>
            <p:cNvPr id="9" name="Down Arrow 8">
              <a:extLst>
                <a:ext uri="{FF2B5EF4-FFF2-40B4-BE49-F238E27FC236}">
                  <a16:creationId xmlns:a16="http://schemas.microsoft.com/office/drawing/2014/main" id="{FFB7A600-266F-82A3-D4AF-3C7BB2F0331D}"/>
                </a:ext>
              </a:extLst>
            </p:cNvPr>
            <p:cNvSpPr/>
            <p:nvPr/>
          </p:nvSpPr>
          <p:spPr>
            <a:xfrm rot="2248318">
              <a:off x="1537742" y="1232749"/>
              <a:ext cx="130629" cy="52013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0228B78-9C24-7904-013E-29B261E88BCF}"/>
              </a:ext>
            </a:extLst>
          </p:cNvPr>
          <p:cNvGrpSpPr/>
          <p:nvPr/>
        </p:nvGrpSpPr>
        <p:grpSpPr>
          <a:xfrm>
            <a:off x="156754" y="2093212"/>
            <a:ext cx="3448594" cy="1639668"/>
            <a:chOff x="156754" y="2093212"/>
            <a:chExt cx="3448594" cy="1639668"/>
          </a:xfrm>
        </p:grpSpPr>
        <p:sp>
          <p:nvSpPr>
            <p:cNvPr id="11" name="Rectangle 10">
              <a:extLst>
                <a:ext uri="{FF2B5EF4-FFF2-40B4-BE49-F238E27FC236}">
                  <a16:creationId xmlns:a16="http://schemas.microsoft.com/office/drawing/2014/main" id="{428CEBD1-F786-0B2A-B8CE-C77DC3BB0FC3}"/>
                </a:ext>
              </a:extLst>
            </p:cNvPr>
            <p:cNvSpPr/>
            <p:nvPr/>
          </p:nvSpPr>
          <p:spPr>
            <a:xfrm>
              <a:off x="156754" y="2093212"/>
              <a:ext cx="1332412" cy="381223"/>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9C6D0C9-7C15-D434-1361-7DCA241CC09A}"/>
                </a:ext>
              </a:extLst>
            </p:cNvPr>
            <p:cNvSpPr txBox="1"/>
            <p:nvPr/>
          </p:nvSpPr>
          <p:spPr>
            <a:xfrm>
              <a:off x="555421" y="3425103"/>
              <a:ext cx="3049927" cy="307777"/>
            </a:xfrm>
            <a:prstGeom prst="rect">
              <a:avLst/>
            </a:prstGeom>
            <a:noFill/>
          </p:spPr>
          <p:txBody>
            <a:bodyPr wrap="square" rtlCol="0">
              <a:spAutoFit/>
            </a:bodyPr>
            <a:lstStyle/>
            <a:p>
              <a:r>
                <a:rPr lang="en-US" dirty="0">
                  <a:solidFill>
                    <a:srgbClr val="0432FF"/>
                  </a:solidFill>
                </a:rPr>
                <a:t>MIT climate scientists’ expertise!</a:t>
              </a:r>
            </a:p>
          </p:txBody>
        </p:sp>
        <p:sp>
          <p:nvSpPr>
            <p:cNvPr id="13" name="Down Arrow 12">
              <a:extLst>
                <a:ext uri="{FF2B5EF4-FFF2-40B4-BE49-F238E27FC236}">
                  <a16:creationId xmlns:a16="http://schemas.microsoft.com/office/drawing/2014/main" id="{9FD08794-6BFA-AE6D-5385-912B349ADA21}"/>
                </a:ext>
              </a:extLst>
            </p:cNvPr>
            <p:cNvSpPr/>
            <p:nvPr/>
          </p:nvSpPr>
          <p:spPr>
            <a:xfrm rot="9696011">
              <a:off x="1588766" y="2433190"/>
              <a:ext cx="130629" cy="1095109"/>
            </a:xfrm>
            <a:prstGeom prst="downArrow">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960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1139" y="149513"/>
            <a:ext cx="8968154" cy="572691"/>
          </a:xfrm>
          <a:prstGeom prst="rect">
            <a:avLst/>
          </a:prstGeom>
        </p:spPr>
        <p:txBody>
          <a:bodyPr spcFirstLastPara="1" vert="horz" wrap="square" lIns="91425" tIns="91425" rIns="91425" bIns="91425" rtlCol="0" anchor="t" anchorCtr="0">
            <a:noAutofit/>
          </a:bodyPr>
          <a:lstStyle/>
          <a:p>
            <a:r>
              <a:rPr lang="en-US" altLang="zh-CN" sz="3200" dirty="0" err="1">
                <a:solidFill>
                  <a:srgbClr val="1B4453"/>
                </a:solidFill>
                <a:latin typeface="Baskerville" panose="02020502070401020303"/>
              </a:rPr>
              <a:t>Siqi’s</a:t>
            </a:r>
            <a:r>
              <a:rPr lang="en-US" altLang="zh-CN" sz="3200" dirty="0">
                <a:solidFill>
                  <a:srgbClr val="1B4453"/>
                </a:solidFill>
                <a:latin typeface="Baskerville" panose="02020502070401020303"/>
              </a:rPr>
              <a:t> Research: Hurricane and CRE</a:t>
            </a:r>
            <a:br>
              <a:rPr lang="en-US" altLang="zh-CN" sz="3200" dirty="0">
                <a:solidFill>
                  <a:srgbClr val="1B4453"/>
                </a:solidFill>
                <a:latin typeface="Baskerville" panose="02020502070401020303"/>
              </a:rPr>
            </a:br>
            <a:endParaRPr sz="3200" dirty="0">
              <a:solidFill>
                <a:srgbClr val="1B4453"/>
              </a:solidFill>
              <a:latin typeface="Baskerville" panose="02020502070401020303"/>
            </a:endParaRPr>
          </a:p>
        </p:txBody>
      </p:sp>
      <p:sp>
        <p:nvSpPr>
          <p:cNvPr id="6" name="Text Placeholder 2">
            <a:extLst>
              <a:ext uri="{FF2B5EF4-FFF2-40B4-BE49-F238E27FC236}">
                <a16:creationId xmlns:a16="http://schemas.microsoft.com/office/drawing/2014/main" id="{3F4A06A6-B792-4445-8CF5-F5F6FB6FAB13}"/>
              </a:ext>
            </a:extLst>
          </p:cNvPr>
          <p:cNvSpPr txBox="1">
            <a:spLocks/>
          </p:cNvSpPr>
          <p:nvPr/>
        </p:nvSpPr>
        <p:spPr>
          <a:xfrm>
            <a:off x="231139" y="969060"/>
            <a:ext cx="8514100" cy="4024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Quantifying the Impacts of Climate Shocks in Commercial Real Estate Markets (Hurricane Sandy, 2012;</a:t>
            </a:r>
            <a:r>
              <a:rPr kumimoji="0" lang="zh-CN" alt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 </a:t>
            </a:r>
            <a: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Hurricane Harvey, 2017)</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Authors: </a:t>
            </a:r>
            <a:r>
              <a:rPr kumimoji="0" lang="en-US" sz="1800" b="0" i="0" u="none" strike="noStrike" kern="1200" cap="none" spc="0" normalizeH="0" baseline="0" noProof="0" dirty="0" err="1">
                <a:ln>
                  <a:noFill/>
                </a:ln>
                <a:solidFill>
                  <a:srgbClr val="000000"/>
                </a:solidFill>
                <a:effectLst/>
                <a:uLnTx/>
                <a:uFillTx/>
                <a:latin typeface="Baskerville" panose="02020502070401020303" pitchFamily="18" charset="0"/>
                <a:ea typeface="Baskerville" panose="02020502070401020303" pitchFamily="18" charset="0"/>
                <a:cs typeface="+mn-cs"/>
                <a:sym typeface="Arial"/>
              </a:rPr>
              <a:t>Rogier</a:t>
            </a:r>
            <a: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 </a:t>
            </a:r>
            <a:r>
              <a:rPr kumimoji="0" lang="en-US" sz="1800" b="0" i="0" u="none" strike="noStrike" kern="1200" cap="none" spc="0" normalizeH="0" baseline="0" noProof="0" dirty="0" err="1">
                <a:ln>
                  <a:noFill/>
                </a:ln>
                <a:solidFill>
                  <a:srgbClr val="000000"/>
                </a:solidFill>
                <a:effectLst/>
                <a:uLnTx/>
                <a:uFillTx/>
                <a:latin typeface="Baskerville" panose="02020502070401020303" pitchFamily="18" charset="0"/>
                <a:ea typeface="Baskerville" panose="02020502070401020303" pitchFamily="18" charset="0"/>
                <a:cs typeface="+mn-cs"/>
                <a:sym typeface="Arial"/>
              </a:rPr>
              <a:t>Holtermans</a:t>
            </a:r>
            <a: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 University of Guelph; </a:t>
            </a:r>
            <a:r>
              <a:rPr kumimoji="0" lang="en-US" sz="1800" b="0" i="0" u="none" strike="noStrike" kern="1200" cap="none" spc="0" normalizeH="0" baseline="0" noProof="0" dirty="0" err="1">
                <a:ln>
                  <a:noFill/>
                </a:ln>
                <a:solidFill>
                  <a:srgbClr val="000000"/>
                </a:solidFill>
                <a:effectLst/>
                <a:uLnTx/>
                <a:uFillTx/>
                <a:latin typeface="Baskerville" panose="02020502070401020303" pitchFamily="18" charset="0"/>
                <a:ea typeface="Baskerville" panose="02020502070401020303" pitchFamily="18" charset="0"/>
                <a:cs typeface="+mn-cs"/>
                <a:sym typeface="Arial"/>
              </a:rPr>
              <a:t>Dongxiao</a:t>
            </a:r>
            <a: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 </a:t>
            </a:r>
            <a:r>
              <a:rPr kumimoji="0" lang="en-US" sz="1800" b="0" i="0" u="none" strike="noStrike" kern="1200" cap="none" spc="0" normalizeH="0" baseline="0" noProof="0" dirty="0" err="1">
                <a:ln>
                  <a:noFill/>
                </a:ln>
                <a:solidFill>
                  <a:srgbClr val="000000"/>
                </a:solidFill>
                <a:effectLst/>
                <a:uLnTx/>
                <a:uFillTx/>
                <a:latin typeface="Baskerville" panose="02020502070401020303" pitchFamily="18" charset="0"/>
                <a:ea typeface="Baskerville" panose="02020502070401020303" pitchFamily="18" charset="0"/>
                <a:cs typeface="+mn-cs"/>
                <a:sym typeface="Arial"/>
              </a:rPr>
              <a:t>Niu</a:t>
            </a:r>
            <a: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 Maastricht University; </a:t>
            </a:r>
            <a:r>
              <a:rPr kumimoji="0" lang="en-US" sz="1800" b="0" i="0" u="none" strike="noStrike" kern="1200" cap="none" spc="0" normalizeH="0" baseline="0" noProof="0" dirty="0" err="1">
                <a:ln>
                  <a:noFill/>
                </a:ln>
                <a:solidFill>
                  <a:srgbClr val="000000"/>
                </a:solidFill>
                <a:effectLst/>
                <a:uLnTx/>
                <a:uFillTx/>
                <a:latin typeface="Baskerville" panose="02020502070401020303" pitchFamily="18" charset="0"/>
                <a:ea typeface="Baskerville" panose="02020502070401020303" pitchFamily="18" charset="0"/>
                <a:cs typeface="+mn-cs"/>
                <a:sym typeface="Arial"/>
              </a:rPr>
              <a:t>Siqi</a:t>
            </a:r>
            <a: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 Zheng, MIT</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endParaRPr>
          </a:p>
        </p:txBody>
      </p:sp>
      <p:sp>
        <p:nvSpPr>
          <p:cNvPr id="3" name="Rectangle 2">
            <a:extLst>
              <a:ext uri="{FF2B5EF4-FFF2-40B4-BE49-F238E27FC236}">
                <a16:creationId xmlns:a16="http://schemas.microsoft.com/office/drawing/2014/main" id="{202FB540-82AA-4E78-AE9D-1C02161327E9}"/>
              </a:ext>
            </a:extLst>
          </p:cNvPr>
          <p:cNvSpPr/>
          <p:nvPr/>
        </p:nvSpPr>
        <p:spPr>
          <a:xfrm>
            <a:off x="4982253" y="2095992"/>
            <a:ext cx="3863364" cy="4043607"/>
          </a:xfrm>
          <a:prstGeom prst="rect">
            <a:avLst/>
          </a:prstGeom>
        </p:spPr>
        <p:txBody>
          <a:bodyPr wrap="square">
            <a:spAutoFit/>
          </a:bodyPr>
          <a:lstStyle/>
          <a:p>
            <a:pPr marL="270000" marR="0" lvl="0" indent="-189000" algn="l" defTabSz="914400" rtl="0" eaLnBrk="1" fontAlgn="auto" latinLnBrk="0" hangingPunct="1">
              <a:lnSpc>
                <a:spcPts val="2175"/>
              </a:lnSpc>
              <a:spcBef>
                <a:spcPts val="225"/>
              </a:spcBef>
              <a:spcAft>
                <a:spcPts val="225"/>
              </a:spcAft>
              <a:buClrTx/>
              <a:buSzTx/>
              <a:buFont typeface="Courier New" panose="02070309020205020404" pitchFamily="49" charset="0"/>
              <a:buChar char="o"/>
              <a:tabLst/>
              <a:defRPr/>
            </a:pP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Commercial</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real estate</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transactions</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(Real</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Capital</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Analytics)</a:t>
            </a:r>
            <a:b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b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New York 2007-2017 and Texas, 2012-2021</a:t>
            </a:r>
            <a:b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b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Transaction date, price, location, property type, quality, buyer and seller characteristics, etc. </a:t>
            </a:r>
          </a:p>
          <a:p>
            <a:pPr marL="270000" marR="0" lvl="0" indent="-189000" algn="l" defTabSz="914400" rtl="0" eaLnBrk="1" fontAlgn="auto" latinLnBrk="0" hangingPunct="1">
              <a:lnSpc>
                <a:spcPts val="2175"/>
              </a:lnSpc>
              <a:spcBef>
                <a:spcPts val="225"/>
              </a:spcBef>
              <a:spcAft>
                <a:spcPts val="225"/>
              </a:spcAft>
              <a:buClrTx/>
              <a:buSzTx/>
              <a:buFont typeface="Courier New" panose="02070309020205020404" pitchFamily="49" charset="0"/>
              <a:buChar char="o"/>
              <a:tabLst/>
              <a:defRPr/>
            </a:pP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Hurricanes (3-meter surge map from FEMA Modeling Task Force) </a:t>
            </a:r>
          </a:p>
          <a:p>
            <a:pPr marL="81000" marR="0" lvl="0" indent="0" algn="l" defTabSz="914400" rtl="0" eaLnBrk="1" fontAlgn="auto" latinLnBrk="0" hangingPunct="1">
              <a:lnSpc>
                <a:spcPts val="2175"/>
              </a:lnSpc>
              <a:spcBef>
                <a:spcPts val="225"/>
              </a:spcBef>
              <a:spcAft>
                <a:spcPts val="225"/>
              </a:spcAft>
              <a:buClrTx/>
              <a:buSzTx/>
              <a:buFont typeface="Arial"/>
              <a:buNone/>
              <a:tabLst/>
              <a:defRPr/>
            </a:pP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Final sample: </a:t>
            </a:r>
            <a:r>
              <a:rPr kumimoji="0" lang="en-US" altLang="zh-CN" sz="14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10,359</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 transactions in New York and </a:t>
            </a:r>
            <a:r>
              <a:rPr kumimoji="0" lang="en-US" altLang="zh-CN" sz="14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15,312</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rPr>
              <a:t> in Texas State</a:t>
            </a:r>
          </a:p>
          <a:p>
            <a:pPr marL="81000" marR="0" lvl="0" indent="0" algn="l" defTabSz="914400" rtl="0" eaLnBrk="1" fontAlgn="auto" latinLnBrk="0" hangingPunct="1">
              <a:lnSpc>
                <a:spcPts val="2175"/>
              </a:lnSpc>
              <a:spcBef>
                <a:spcPts val="225"/>
              </a:spcBef>
              <a:spcAft>
                <a:spcPts val="225"/>
              </a:spcAft>
              <a:buClrTx/>
              <a:buSzTx/>
              <a:buFont typeface="Arial"/>
              <a:buNone/>
              <a:tabLst/>
              <a:defRPr/>
            </a:pPr>
            <a:endPar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endParaRPr>
          </a:p>
          <a:p>
            <a:pPr marL="270000" marR="0" lvl="0" indent="-189000" algn="l" defTabSz="914400" rtl="0" eaLnBrk="1" fontAlgn="auto" latinLnBrk="0" hangingPunct="1">
              <a:lnSpc>
                <a:spcPts val="2175"/>
              </a:lnSpc>
              <a:spcBef>
                <a:spcPts val="225"/>
              </a:spcBef>
              <a:spcAft>
                <a:spcPts val="225"/>
              </a:spcAft>
              <a:buClrTx/>
              <a:buSzTx/>
              <a:buFont typeface="Courier New" panose="02070309020205020404" pitchFamily="49" charset="0"/>
              <a:buChar char="o"/>
              <a:tabLst/>
              <a:defRPr/>
            </a:pPr>
            <a:endPar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endParaRPr>
          </a:p>
          <a:p>
            <a:pPr marL="270000" marR="0" lvl="0" indent="-189000" algn="l" defTabSz="914400" rtl="0" eaLnBrk="1" fontAlgn="auto" latinLnBrk="0" hangingPunct="1">
              <a:lnSpc>
                <a:spcPts val="2175"/>
              </a:lnSpc>
              <a:spcBef>
                <a:spcPts val="225"/>
              </a:spcBef>
              <a:spcAft>
                <a:spcPts val="225"/>
              </a:spcAft>
              <a:buClrTx/>
              <a:buSzTx/>
              <a:buFont typeface="Courier New" panose="02070309020205020404" pitchFamily="49" charset="0"/>
              <a:buChar char="o"/>
              <a:tabLst/>
              <a:defRPr/>
            </a:pPr>
            <a:endPar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endParaRPr>
          </a:p>
          <a:p>
            <a:pPr marL="270000" marR="0" lvl="0" indent="-189000" algn="l" defTabSz="914400" rtl="0" eaLnBrk="1" fontAlgn="auto" latinLnBrk="0" hangingPunct="1">
              <a:lnSpc>
                <a:spcPts val="2175"/>
              </a:lnSpc>
              <a:spcBef>
                <a:spcPts val="225"/>
              </a:spcBef>
              <a:spcAft>
                <a:spcPts val="225"/>
              </a:spcAft>
              <a:buClrTx/>
              <a:buSzTx/>
              <a:buFont typeface="Courier New" panose="02070309020205020404" pitchFamily="49" charset="0"/>
              <a:buChar char="o"/>
              <a:tabLst/>
              <a:defRPr/>
            </a:pPr>
            <a:endParaRPr kumimoji="0" lang="en-US" altLang="zh-CN" sz="140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endParaRPr>
          </a:p>
        </p:txBody>
      </p:sp>
      <p:pic>
        <p:nvPicPr>
          <p:cNvPr id="2" name="Picture 1">
            <a:extLst>
              <a:ext uri="{FF2B5EF4-FFF2-40B4-BE49-F238E27FC236}">
                <a16:creationId xmlns:a16="http://schemas.microsoft.com/office/drawing/2014/main" id="{AEE6414D-ADA9-1698-6C7A-FBB8248738F9}"/>
              </a:ext>
            </a:extLst>
          </p:cNvPr>
          <p:cNvPicPr>
            <a:picLocks noChangeAspect="1"/>
          </p:cNvPicPr>
          <p:nvPr/>
        </p:nvPicPr>
        <p:blipFill>
          <a:blip r:embed="rId3"/>
          <a:stretch>
            <a:fillRect/>
          </a:stretch>
        </p:blipFill>
        <p:spPr>
          <a:xfrm>
            <a:off x="231139" y="2221059"/>
            <a:ext cx="4620726" cy="2249371"/>
          </a:xfrm>
          <a:prstGeom prst="rect">
            <a:avLst/>
          </a:prstGeom>
        </p:spPr>
      </p:pic>
      <p:sp>
        <p:nvSpPr>
          <p:cNvPr id="4" name="TextBox 3">
            <a:extLst>
              <a:ext uri="{FF2B5EF4-FFF2-40B4-BE49-F238E27FC236}">
                <a16:creationId xmlns:a16="http://schemas.microsoft.com/office/drawing/2014/main" id="{F9B39946-073E-F835-A489-CED1CB165D92}"/>
              </a:ext>
            </a:extLst>
          </p:cNvPr>
          <p:cNvSpPr txBox="1"/>
          <p:nvPr/>
        </p:nvSpPr>
        <p:spPr>
          <a:xfrm>
            <a:off x="130761" y="4376536"/>
            <a:ext cx="4992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1E1919"/>
                </a:solidFill>
                <a:effectLst/>
                <a:uLnTx/>
                <a:uFillTx/>
                <a:latin typeface="Baskerville" panose="02020502070401020303" pitchFamily="18" charset="0"/>
                <a:ea typeface="Baskerville" panose="02020502070401020303" pitchFamily="18" charset="0"/>
                <a:cs typeface="Arial"/>
                <a:sym typeface="Arial"/>
              </a:rPr>
              <a:t>Notes: This Figure shows the surge level of inundation area by Census block group in Texas and New York, with a focus on Houston and New York City. The blue shades indicate surge level (feet).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
            </a:r>
            <a:br>
              <a:rPr kumimoji="0" lang="en-US" sz="900" b="0" i="0" u="none" strike="noStrike" kern="0" cap="none" spc="0" normalizeH="0" baseline="0" noProof="0" dirty="0">
                <a:ln>
                  <a:noFill/>
                </a:ln>
                <a:solidFill>
                  <a:srgbClr val="000000"/>
                </a:solidFill>
                <a:effectLst/>
                <a:uLnTx/>
                <a:uFillTx/>
                <a:latin typeface="Arial"/>
                <a:cs typeface="Arial"/>
                <a:sym typeface="Arial"/>
              </a:rPr>
            </a:br>
            <a:endParaRPr kumimoji="0" lang="en-CN" sz="9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3874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1139" y="149513"/>
            <a:ext cx="8968154" cy="572691"/>
          </a:xfrm>
          <a:prstGeom prst="rect">
            <a:avLst/>
          </a:prstGeom>
        </p:spPr>
        <p:txBody>
          <a:bodyPr spcFirstLastPara="1" vert="horz" wrap="square" lIns="91425" tIns="91425" rIns="91425" bIns="91425" rtlCol="0" anchor="t" anchorCtr="0">
            <a:noAutofit/>
          </a:bodyPr>
          <a:lstStyle/>
          <a:p>
            <a:r>
              <a:rPr lang="en-US" altLang="zh-CN" sz="3200" dirty="0" err="1">
                <a:solidFill>
                  <a:srgbClr val="1B4453"/>
                </a:solidFill>
                <a:latin typeface="Baskerville" panose="02020502070401020303"/>
              </a:rPr>
              <a:t>Siqi’s</a:t>
            </a:r>
            <a:r>
              <a:rPr lang="en-US" altLang="zh-CN" sz="3200" dirty="0">
                <a:solidFill>
                  <a:srgbClr val="1B4453"/>
                </a:solidFill>
                <a:latin typeface="Baskerville" panose="02020502070401020303"/>
              </a:rPr>
              <a:t> Research: Hurricane and CRE</a:t>
            </a:r>
            <a:br>
              <a:rPr lang="en-US" altLang="zh-CN" sz="3200" dirty="0">
                <a:solidFill>
                  <a:srgbClr val="1B4453"/>
                </a:solidFill>
                <a:latin typeface="Baskerville" panose="02020502070401020303"/>
              </a:rPr>
            </a:br>
            <a:endParaRPr sz="3200" dirty="0">
              <a:solidFill>
                <a:srgbClr val="1B4453"/>
              </a:solidFill>
              <a:latin typeface="Baskerville" panose="02020502070401020303"/>
            </a:endParaRPr>
          </a:p>
        </p:txBody>
      </p:sp>
      <p:sp>
        <p:nvSpPr>
          <p:cNvPr id="6" name="Text Placeholder 2">
            <a:extLst>
              <a:ext uri="{FF2B5EF4-FFF2-40B4-BE49-F238E27FC236}">
                <a16:creationId xmlns:a16="http://schemas.microsoft.com/office/drawing/2014/main" id="{3F4A06A6-B792-4445-8CF5-F5F6FB6FAB13}"/>
              </a:ext>
            </a:extLst>
          </p:cNvPr>
          <p:cNvSpPr txBox="1">
            <a:spLocks/>
          </p:cNvSpPr>
          <p:nvPr/>
        </p:nvSpPr>
        <p:spPr>
          <a:xfrm>
            <a:off x="231139" y="969060"/>
            <a:ext cx="7283227" cy="4024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endParaRPr>
          </a:p>
        </p:txBody>
      </p:sp>
      <p:sp>
        <p:nvSpPr>
          <p:cNvPr id="14" name="Rectangle 2">
            <a:extLst>
              <a:ext uri="{FF2B5EF4-FFF2-40B4-BE49-F238E27FC236}">
                <a16:creationId xmlns:a16="http://schemas.microsoft.com/office/drawing/2014/main" id="{79584C62-1F3D-4FCF-ADCA-FD06E7517752}"/>
              </a:ext>
            </a:extLst>
          </p:cNvPr>
          <p:cNvSpPr>
            <a:spLocks noChangeArrowheads="1"/>
          </p:cNvSpPr>
          <p:nvPr/>
        </p:nvSpPr>
        <p:spPr bwMode="auto">
          <a:xfrm>
            <a:off x="406207" y="969060"/>
            <a:ext cx="8618017" cy="3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pPr marL="270000" marR="0" lvl="1" indent="-216000" algn="l" defTabSz="914400" rtl="0" eaLnBrk="0" fontAlgn="base" latinLnBrk="0" hangingPunct="0">
              <a:lnSpc>
                <a:spcPts val="2400"/>
              </a:lnSpc>
              <a:spcBef>
                <a:spcPct val="0"/>
              </a:spcBef>
              <a:spcAft>
                <a:spcPct val="0"/>
              </a:spcAft>
              <a:buClrTx/>
              <a:buSzTx/>
              <a:buFont typeface="Courier New" panose="02070309020205020404" pitchFamily="49" charset="0"/>
              <a:buChar char="o"/>
              <a:tabLst/>
              <a:defRPr/>
            </a:pPr>
            <a:r>
              <a:rPr kumimoji="0" lang="en-US" altLang="zh-CN"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DID</a:t>
            </a:r>
            <a:r>
              <a:rPr kumimoji="0" lang="zh-CN" alt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model</a:t>
            </a:r>
            <a:r>
              <a:rPr kumimoji="0" lang="zh-CN" alt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using</a:t>
            </a:r>
            <a:r>
              <a:rPr kumimoji="0" lang="zh-CN" alt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hurricanes</a:t>
            </a:r>
            <a:r>
              <a:rPr kumimoji="0" lang="zh-CN" alt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as</a:t>
            </a:r>
            <a:r>
              <a:rPr kumimoji="0" lang="zh-CN" alt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a</a:t>
            </a:r>
            <a:r>
              <a:rPr kumimoji="0" lang="zh-CN" alt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climate</a:t>
            </a:r>
            <a:r>
              <a:rPr kumimoji="0" lang="zh-CN" alt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shock</a:t>
            </a:r>
            <a:r>
              <a:rPr kumimoji="0" lang="zh-CN" alt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(Ortega</a:t>
            </a:r>
            <a:r>
              <a:rPr kumimoji="0" lang="zh-CN" altLang="en-US"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and</a:t>
            </a:r>
            <a:r>
              <a:rPr kumimoji="0" lang="zh-CN" altLang="en-US"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050" b="0" i="0"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Taṣpınar</a:t>
            </a:r>
            <a:r>
              <a:rPr kumimoji="0" lang="en-US" altLang="zh-CN"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a:t>
            </a:r>
            <a:r>
              <a:rPr kumimoji="0" lang="zh-CN" altLang="en-US"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2018; Gibson and Mullins, 2020, Meltzer</a:t>
            </a:r>
            <a:r>
              <a:rPr kumimoji="0" lang="zh-CN" altLang="en-US"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et</a:t>
            </a:r>
            <a:r>
              <a:rPr kumimoji="0" lang="zh-CN" altLang="en-US"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al.,</a:t>
            </a:r>
            <a:r>
              <a:rPr kumimoji="0" lang="zh-CN" altLang="en-US"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r>
              <a:rPr kumimoji="0" lang="en-US" altLang="zh-CN"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2021)</a:t>
            </a:r>
            <a:r>
              <a:rPr kumimoji="0" lang="zh-CN" altLang="en-US" sz="105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Calibri" panose="020F0502020204030204" pitchFamily="34" charset="0"/>
                <a:sym typeface="Arial"/>
              </a:rPr>
              <a:t> </a:t>
            </a:r>
            <a:endParaRPr kumimoji="0" lang="en-US" altLang="en-US" sz="1050" b="0" i="0" u="none" strike="noStrike" kern="0" cap="none" spc="0" normalizeH="0" baseline="0" noProof="0" dirty="0">
              <a:ln>
                <a:noFill/>
              </a:ln>
              <a:solidFill>
                <a:srgbClr val="000000"/>
              </a:solidFill>
              <a:effectLst/>
              <a:uLnTx/>
              <a:uFillTx/>
              <a:latin typeface="Baskerville" panose="02020502070401020303"/>
              <a:cs typeface="Calibri" panose="020F0502020204030204" pitchFamily="34" charset="0"/>
              <a:sym typeface="Arial"/>
            </a:endParaRPr>
          </a:p>
        </p:txBody>
      </p:sp>
      <p:sp>
        <p:nvSpPr>
          <p:cNvPr id="15" name="TextBox 14">
            <a:extLst>
              <a:ext uri="{FF2B5EF4-FFF2-40B4-BE49-F238E27FC236}">
                <a16:creationId xmlns:a16="http://schemas.microsoft.com/office/drawing/2014/main" id="{C0190880-AA6D-4595-8BD0-000F67E899D0}"/>
              </a:ext>
            </a:extLst>
          </p:cNvPr>
          <p:cNvSpPr txBox="1"/>
          <p:nvPr/>
        </p:nvSpPr>
        <p:spPr>
          <a:xfrm>
            <a:off x="1708191" y="2337253"/>
            <a:ext cx="6212537"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1"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Price</a:t>
            </a:r>
            <a:r>
              <a:rPr kumimoji="0" lang="en-US" sz="825" b="0" i="0"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it</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 =  </a:t>
            </a:r>
            <a:r>
              <a:rPr kumimoji="0" lang="en-US" sz="1500" b="0" i="1"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α</a:t>
            </a:r>
            <a:r>
              <a:rPr kumimoji="0" lang="en-US" sz="825"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0 </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 </a:t>
            </a:r>
            <a:r>
              <a:rPr kumimoji="0" lang="en-US" sz="1500" b="0" i="1"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α</a:t>
            </a:r>
            <a:r>
              <a:rPr kumimoji="0" lang="en-US" sz="825"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1</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a:t>
            </a:r>
            <a:r>
              <a:rPr kumimoji="0" lang="en-US" altLang="zh-CN" sz="1500" b="0" i="1"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Post</a:t>
            </a:r>
            <a:r>
              <a:rPr kumimoji="0" lang="en-US" altLang="zh-CN" sz="825" b="0" i="1"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t</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 + </a:t>
            </a:r>
            <a:r>
              <a:rPr kumimoji="0" lang="en-US" sz="1500" b="0" i="1"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α</a:t>
            </a:r>
            <a:r>
              <a:rPr kumimoji="0" lang="en-US" altLang="zh-CN" sz="825" b="0" i="1"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2</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a:t>
            </a:r>
            <a:r>
              <a:rPr kumimoji="0" lang="en-US" sz="1500" b="0" i="1"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Surge</a:t>
            </a:r>
            <a:r>
              <a:rPr kumimoji="0" lang="en-US" sz="825" b="0" i="0"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i</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 + </a:t>
            </a:r>
            <a:r>
              <a:rPr kumimoji="0" lang="en-US" sz="1500" b="0" i="1"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α</a:t>
            </a:r>
            <a:r>
              <a:rPr kumimoji="0" lang="en-US" altLang="zh-CN" sz="825"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3</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a:t>
            </a:r>
            <a:r>
              <a:rPr kumimoji="0" lang="en-US" sz="1500" b="0" i="1"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Surge</a:t>
            </a:r>
            <a:r>
              <a:rPr kumimoji="0" lang="en-US" sz="825" b="0" i="0"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i</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a:t>
            </a:r>
            <a:r>
              <a:rPr kumimoji="0" lang="en-US" sz="1500" b="0" i="1"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post</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 + </a:t>
            </a:r>
            <a:r>
              <a:rPr kumimoji="0" lang="en-US" sz="1500" b="0" i="1"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β</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a:t>
            </a:r>
            <a:r>
              <a:rPr kumimoji="0" lang="en-US" sz="1500" b="0" i="1"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Hedonics</a:t>
            </a:r>
            <a:r>
              <a:rPr kumimoji="0" lang="en-US" sz="825" b="0" i="0"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it</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 + </a:t>
            </a:r>
            <a:r>
              <a:rPr kumimoji="0" lang="en-US" sz="1500" b="0" i="1"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T</a:t>
            </a:r>
            <a:r>
              <a:rPr kumimoji="0" lang="en-US" sz="825"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t</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 + </a:t>
            </a:r>
            <a:r>
              <a:rPr kumimoji="0" lang="en-US" sz="1500" b="0" i="1"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σ</a:t>
            </a:r>
            <a:r>
              <a:rPr kumimoji="0" lang="en-US" sz="825" b="0" i="0"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c</a:t>
            </a:r>
            <a:r>
              <a:rPr kumimoji="0" lang="en-US" sz="1500"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 + </a:t>
            </a:r>
            <a:r>
              <a:rPr kumimoji="0" lang="en-US" sz="1500" b="0" i="1"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μ</a:t>
            </a:r>
            <a:r>
              <a:rPr kumimoji="0" lang="en-US" sz="825" b="0" i="0" u="none" strike="noStrike" kern="0" cap="none" spc="0" normalizeH="0" baseline="0" noProof="0" dirty="0" err="1">
                <a:ln>
                  <a:noFill/>
                </a:ln>
                <a:solidFill>
                  <a:srgbClr val="000000"/>
                </a:solidFill>
                <a:effectLst/>
                <a:uLnTx/>
                <a:uFillTx/>
                <a:latin typeface="Baskerville" panose="02020502070401020303"/>
                <a:ea typeface="Times New Roman" panose="02020603050405020304" pitchFamily="18" charset="0"/>
                <a:cs typeface="Arial"/>
                <a:sym typeface="Arial"/>
              </a:rPr>
              <a:t>ict</a:t>
            </a:r>
            <a:r>
              <a:rPr kumimoji="0" lang="en-US" sz="825" b="0" i="0" u="none" strike="noStrike" kern="0" cap="none" spc="0" normalizeH="0" baseline="0" noProof="0" dirty="0">
                <a:ln>
                  <a:noFill/>
                </a:ln>
                <a:solidFill>
                  <a:srgbClr val="000000"/>
                </a:solidFill>
                <a:effectLst/>
                <a:uLnTx/>
                <a:uFillTx/>
                <a:latin typeface="Baskerville" panose="02020502070401020303"/>
                <a:ea typeface="Times New Roman" panose="02020603050405020304" pitchFamily="18" charset="0"/>
                <a:cs typeface="Arial"/>
                <a:sym typeface="Arial"/>
              </a:rPr>
              <a:t> </a:t>
            </a:r>
            <a:endParaRPr kumimoji="0" lang="en-US" sz="1500" b="0" i="0" u="none" strike="noStrike" kern="0" cap="none" spc="0" normalizeH="0" baseline="0" noProof="0" dirty="0">
              <a:ln>
                <a:noFill/>
              </a:ln>
              <a:solidFill>
                <a:srgbClr val="000000"/>
              </a:solidFill>
              <a:effectLst/>
              <a:uLnTx/>
              <a:uFillTx/>
              <a:latin typeface="Baskerville" panose="02020502070401020303"/>
              <a:cs typeface="Arial"/>
              <a:sym typeface="Arial"/>
            </a:endParaRPr>
          </a:p>
        </p:txBody>
      </p:sp>
      <p:sp>
        <p:nvSpPr>
          <p:cNvPr id="16" name="Line Callout 2 3">
            <a:extLst>
              <a:ext uri="{FF2B5EF4-FFF2-40B4-BE49-F238E27FC236}">
                <a16:creationId xmlns:a16="http://schemas.microsoft.com/office/drawing/2014/main" id="{EF98F16E-43B0-4B04-BC25-8C0DA5CDEAE4}"/>
              </a:ext>
            </a:extLst>
          </p:cNvPr>
          <p:cNvSpPr/>
          <p:nvPr/>
        </p:nvSpPr>
        <p:spPr>
          <a:xfrm>
            <a:off x="1439841" y="3094055"/>
            <a:ext cx="1976188" cy="631054"/>
          </a:xfrm>
          <a:prstGeom prst="borderCallout2">
            <a:avLst>
              <a:gd name="adj1" fmla="val -500"/>
              <a:gd name="adj2" fmla="val 50288"/>
              <a:gd name="adj3" fmla="val -44817"/>
              <a:gd name="adj4" fmla="val 48850"/>
              <a:gd name="adj5" fmla="val -76831"/>
              <a:gd name="adj6" fmla="val 37995"/>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88"/>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B4453"/>
                </a:solidFill>
                <a:effectLst/>
                <a:uLnTx/>
                <a:uFillTx/>
                <a:latin typeface="Baskerville" panose="02020502070401020303"/>
                <a:ea typeface="+mn-ea"/>
                <a:cs typeface="+mn-cs"/>
                <a:sym typeface="Arial"/>
              </a:rPr>
              <a:t>Property transaction price per sq. ft. for property </a:t>
            </a:r>
            <a:r>
              <a:rPr kumimoji="0" lang="en-US" sz="1100" b="0" i="0" u="none" strike="noStrike" kern="0" cap="none" spc="0" normalizeH="0" baseline="0" noProof="0" dirty="0" err="1">
                <a:ln>
                  <a:noFill/>
                </a:ln>
                <a:solidFill>
                  <a:srgbClr val="1B4453"/>
                </a:solidFill>
                <a:effectLst/>
                <a:uLnTx/>
                <a:uFillTx/>
                <a:latin typeface="Baskerville" panose="02020502070401020303"/>
                <a:ea typeface="+mn-ea"/>
                <a:cs typeface="+mn-cs"/>
                <a:sym typeface="Arial"/>
              </a:rPr>
              <a:t>i</a:t>
            </a:r>
            <a:r>
              <a:rPr kumimoji="0" lang="en-US" sz="1100" b="0" i="0" u="none" strike="noStrike" kern="0" cap="none" spc="0" normalizeH="0" baseline="0" noProof="0" dirty="0">
                <a:ln>
                  <a:noFill/>
                </a:ln>
                <a:solidFill>
                  <a:srgbClr val="1B4453"/>
                </a:solidFill>
                <a:effectLst/>
                <a:uLnTx/>
                <a:uFillTx/>
                <a:latin typeface="Baskerville" panose="02020502070401020303"/>
                <a:ea typeface="+mn-ea"/>
                <a:cs typeface="+mn-cs"/>
                <a:sym typeface="Arial"/>
              </a:rPr>
              <a:t> at time t</a:t>
            </a:r>
          </a:p>
        </p:txBody>
      </p:sp>
      <p:sp>
        <p:nvSpPr>
          <p:cNvPr id="17" name="Line Callout 2 9">
            <a:extLst>
              <a:ext uri="{FF2B5EF4-FFF2-40B4-BE49-F238E27FC236}">
                <a16:creationId xmlns:a16="http://schemas.microsoft.com/office/drawing/2014/main" id="{7A8E2EEA-738F-4188-95C4-AA0BAA29B211}"/>
              </a:ext>
            </a:extLst>
          </p:cNvPr>
          <p:cNvSpPr/>
          <p:nvPr/>
        </p:nvSpPr>
        <p:spPr>
          <a:xfrm>
            <a:off x="1975870" y="1408863"/>
            <a:ext cx="3130204" cy="629925"/>
          </a:xfrm>
          <a:prstGeom prst="borderCallout2">
            <a:avLst>
              <a:gd name="adj1" fmla="val 104713"/>
              <a:gd name="adj2" fmla="val 46796"/>
              <a:gd name="adj3" fmla="val 141176"/>
              <a:gd name="adj4" fmla="val 47880"/>
              <a:gd name="adj5" fmla="val 158032"/>
              <a:gd name="adj6" fmla="val 61924"/>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88"/>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B4453"/>
                </a:solidFill>
                <a:effectLst/>
                <a:uLnTx/>
                <a:uFillTx/>
                <a:latin typeface="Baskerville" panose="02020502070401020303"/>
                <a:ea typeface="+mn-ea"/>
                <a:cs typeface="+mn-cs"/>
                <a:sym typeface="Arial"/>
              </a:rPr>
              <a:t>Property damage measure </a:t>
            </a:r>
            <a:r>
              <a:rPr kumimoji="0" lang="en-US" altLang="zh-CN"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a:t>
            </a:r>
            <a:r>
              <a:rPr kumimoji="0" lang="en-US" altLang="zh-CN" sz="1100" b="0" i="0" u="none" strike="noStrike" kern="0" cap="none" spc="0" normalizeH="0" baseline="0" noProof="0" dirty="0" err="1">
                <a:ln>
                  <a:noFill/>
                </a:ln>
                <a:solidFill>
                  <a:srgbClr val="1B4453"/>
                </a:solidFill>
                <a:effectLst/>
                <a:uLnTx/>
                <a:uFillTx/>
                <a:latin typeface="Baskerville" panose="02020502070401020303"/>
                <a:ea typeface="宋体" panose="02010600030101010101" pitchFamily="2" charset="-122"/>
                <a:cs typeface="+mn-cs"/>
                <a:sym typeface="Arial"/>
              </a:rPr>
              <a:t>i</a:t>
            </a:r>
            <a:r>
              <a:rPr kumimoji="0" lang="en-US" altLang="zh-CN"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a:t>
            </a:r>
            <a:r>
              <a:rPr kumimoji="0" lang="zh-CN" altLang="en-US"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 </a:t>
            </a:r>
            <a:r>
              <a:rPr kumimoji="0" lang="en-US" altLang="zh-CN"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surge</a:t>
            </a:r>
            <a:r>
              <a:rPr kumimoji="0" lang="zh-CN" altLang="en-US"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 </a:t>
            </a:r>
            <a:r>
              <a:rPr kumimoji="0" lang="en-US" altLang="zh-CN"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dummy;</a:t>
            </a:r>
            <a:r>
              <a:rPr kumimoji="0" lang="zh-CN" altLang="en-US"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 </a:t>
            </a:r>
            <a:r>
              <a:rPr kumimoji="0" lang="en-US" altLang="zh-CN"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(ii)</a:t>
            </a:r>
            <a:r>
              <a:rPr kumimoji="0" lang="zh-CN" altLang="en-US"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 </a:t>
            </a:r>
            <a:r>
              <a:rPr kumimoji="0" lang="en-US" altLang="zh-CN"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average surge level (feet) at census block level; (iii) high surge (&gt;3 feet) and low surge dummies</a:t>
            </a:r>
            <a:endParaRPr kumimoji="0" lang="en-US" sz="1100" b="0" i="0" u="none" strike="noStrike" kern="0" cap="none" spc="0" normalizeH="0" baseline="0" noProof="0" dirty="0">
              <a:ln>
                <a:noFill/>
              </a:ln>
              <a:solidFill>
                <a:srgbClr val="1B4453"/>
              </a:solidFill>
              <a:effectLst/>
              <a:uLnTx/>
              <a:uFillTx/>
              <a:latin typeface="Baskerville" panose="02020502070401020303"/>
              <a:ea typeface="+mn-ea"/>
              <a:cs typeface="+mn-cs"/>
              <a:sym typeface="Arial"/>
            </a:endParaRPr>
          </a:p>
        </p:txBody>
      </p:sp>
      <p:sp>
        <p:nvSpPr>
          <p:cNvPr id="18" name="Line Callout 2 10">
            <a:extLst>
              <a:ext uri="{FF2B5EF4-FFF2-40B4-BE49-F238E27FC236}">
                <a16:creationId xmlns:a16="http://schemas.microsoft.com/office/drawing/2014/main" id="{28753F66-9BF1-4A43-AA40-E42E87EB66D8}"/>
              </a:ext>
            </a:extLst>
          </p:cNvPr>
          <p:cNvSpPr/>
          <p:nvPr/>
        </p:nvSpPr>
        <p:spPr>
          <a:xfrm>
            <a:off x="3996457" y="3111538"/>
            <a:ext cx="2647104" cy="631054"/>
          </a:xfrm>
          <a:prstGeom prst="borderCallout2">
            <a:avLst>
              <a:gd name="adj1" fmla="val -500"/>
              <a:gd name="adj2" fmla="val 50288"/>
              <a:gd name="adj3" fmla="val -24316"/>
              <a:gd name="adj4" fmla="val 37748"/>
              <a:gd name="adj5" fmla="val -75332"/>
              <a:gd name="adj6" fmla="val 13945"/>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88"/>
              </a:spcBef>
              <a:spcAft>
                <a:spcPts val="0"/>
              </a:spcAft>
              <a:buClr>
                <a:srgbClr val="000000"/>
              </a:buClr>
              <a:buSzTx/>
              <a:buFont typeface="Arial"/>
              <a:buNone/>
              <a:tabLst/>
              <a:defRPr/>
            </a:pPr>
            <a:r>
              <a:rPr kumimoji="0" lang="en-US" altLang="zh-CN"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a:t>
            </a:r>
            <a:r>
              <a:rPr kumimoji="0" lang="en-US" sz="1100" b="0" i="0" u="none" strike="noStrike" kern="0" cap="none" spc="0" normalizeH="0" baseline="0" noProof="0" dirty="0">
                <a:ln>
                  <a:noFill/>
                </a:ln>
                <a:solidFill>
                  <a:srgbClr val="1B4453"/>
                </a:solidFill>
                <a:effectLst/>
                <a:uLnTx/>
                <a:uFillTx/>
                <a:latin typeface="Baskerville" panose="02020502070401020303"/>
                <a:ea typeface="+mn-ea"/>
                <a:cs typeface="+mn-cs"/>
                <a:sym typeface="Arial"/>
              </a:rPr>
              <a:t>1 if the transaction happened after the specific hurricane (Aug 2017 for </a:t>
            </a:r>
            <a:r>
              <a:rPr kumimoji="0" lang="en-US" altLang="zh-CN"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TX</a:t>
            </a:r>
            <a:r>
              <a:rPr kumimoji="0" lang="en-US" sz="1100" b="0" i="0" u="none" strike="noStrike" kern="0" cap="none" spc="0" normalizeH="0" baseline="0" noProof="0" dirty="0">
                <a:ln>
                  <a:noFill/>
                </a:ln>
                <a:solidFill>
                  <a:srgbClr val="1B4453"/>
                </a:solidFill>
                <a:effectLst/>
                <a:uLnTx/>
                <a:uFillTx/>
                <a:latin typeface="Baskerville" panose="02020502070401020303"/>
                <a:ea typeface="+mn-ea"/>
                <a:cs typeface="+mn-cs"/>
                <a:sym typeface="Arial"/>
              </a:rPr>
              <a:t> and Oct 2012</a:t>
            </a:r>
            <a:r>
              <a:rPr kumimoji="0" lang="zh-CN" altLang="en-US"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 </a:t>
            </a:r>
            <a:r>
              <a:rPr kumimoji="0" lang="en-US" sz="1100" b="0" i="0" u="none" strike="noStrike" kern="0" cap="none" spc="0" normalizeH="0" baseline="0" noProof="0" dirty="0">
                <a:ln>
                  <a:noFill/>
                </a:ln>
                <a:solidFill>
                  <a:srgbClr val="1B4453"/>
                </a:solidFill>
                <a:effectLst/>
                <a:uLnTx/>
                <a:uFillTx/>
                <a:latin typeface="Baskerville" panose="02020502070401020303"/>
                <a:ea typeface="+mn-ea"/>
                <a:cs typeface="+mn-cs"/>
                <a:sym typeface="Arial"/>
              </a:rPr>
              <a:t>for </a:t>
            </a:r>
            <a:r>
              <a:rPr kumimoji="0" lang="en-US" altLang="zh-CN" sz="1100" b="0" i="0" u="none" strike="noStrike" kern="0" cap="none" spc="0" normalizeH="0" baseline="0" noProof="0" dirty="0">
                <a:ln>
                  <a:noFill/>
                </a:ln>
                <a:solidFill>
                  <a:srgbClr val="1B4453"/>
                </a:solidFill>
                <a:effectLst/>
                <a:uLnTx/>
                <a:uFillTx/>
                <a:latin typeface="Baskerville" panose="02020502070401020303"/>
                <a:ea typeface="宋体" panose="02010600030101010101" pitchFamily="2" charset="-122"/>
                <a:cs typeface="+mn-cs"/>
                <a:sym typeface="Arial"/>
              </a:rPr>
              <a:t>NY</a:t>
            </a:r>
            <a:r>
              <a:rPr kumimoji="0" lang="en-US" sz="1100" b="0" i="0" u="none" strike="noStrike" kern="0" cap="none" spc="0" normalizeH="0" baseline="0" noProof="0" dirty="0">
                <a:ln>
                  <a:noFill/>
                </a:ln>
                <a:solidFill>
                  <a:srgbClr val="1B4453"/>
                </a:solidFill>
                <a:effectLst/>
                <a:uLnTx/>
                <a:uFillTx/>
                <a:latin typeface="Baskerville" panose="02020502070401020303"/>
                <a:ea typeface="+mn-ea"/>
                <a:cs typeface="+mn-cs"/>
                <a:sym typeface="Arial"/>
              </a:rPr>
              <a:t>)</a:t>
            </a:r>
          </a:p>
        </p:txBody>
      </p:sp>
      <p:sp>
        <p:nvSpPr>
          <p:cNvPr id="19" name="TextBox 18">
            <a:extLst>
              <a:ext uri="{FF2B5EF4-FFF2-40B4-BE49-F238E27FC236}">
                <a16:creationId xmlns:a16="http://schemas.microsoft.com/office/drawing/2014/main" id="{7D6866AE-F452-49AF-B7BA-F8236C8BDA8F}"/>
              </a:ext>
            </a:extLst>
          </p:cNvPr>
          <p:cNvSpPr txBox="1"/>
          <p:nvPr/>
        </p:nvSpPr>
        <p:spPr>
          <a:xfrm>
            <a:off x="467699" y="3971750"/>
            <a:ext cx="8337470" cy="612604"/>
          </a:xfrm>
          <a:prstGeom prst="rect">
            <a:avLst/>
          </a:prstGeom>
          <a:noFill/>
        </p:spPr>
        <p:txBody>
          <a:bodyPr wrap="square" rtlCol="0">
            <a:spAutoFit/>
          </a:bodyPr>
          <a:lstStyle/>
          <a:p>
            <a:pPr marL="540000" marR="0" lvl="0" indent="-214313" algn="l" defTabSz="914400" rtl="0" eaLnBrk="1" fontAlgn="auto" latinLnBrk="0" hangingPunct="1">
              <a:lnSpc>
                <a:spcPts val="2100"/>
              </a:lnSpc>
              <a:spcBef>
                <a:spcPts val="0"/>
              </a:spcBef>
              <a:spcAft>
                <a:spcPts val="0"/>
              </a:spcAft>
              <a:buClrTx/>
              <a:buSzTx/>
              <a:buFont typeface="Wingdings" pitchFamily="2" charset="2"/>
              <a:buChar char="Ø"/>
              <a:tabLst/>
              <a:defRPr/>
            </a:pP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Hedonics:</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property</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types,</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rPr>
              <a:t> </a:t>
            </a:r>
            <a:r>
              <a:rPr kumimoji="0" lang="en-US" sz="1400" b="0" i="0" u="none" strike="noStrike" kern="0" cap="none" spc="0" normalizeH="0" baseline="0" noProof="0" dirty="0">
                <a:ln>
                  <a:noFill/>
                </a:ln>
                <a:solidFill>
                  <a:srgbClr val="000000"/>
                </a:solidFill>
                <a:effectLst/>
                <a:uLnTx/>
                <a:uFillTx/>
                <a:latin typeface="Baskerville" panose="02020502070401020303"/>
                <a:cs typeface="Arial"/>
                <a:sym typeface="Arial"/>
              </a:rPr>
              <a:t>building attributes, such as age, size, number of stories, building quality, etc</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a:t>
            </a:r>
          </a:p>
          <a:p>
            <a:pPr marL="540000" marR="0" lvl="0" indent="-214313" algn="l" defTabSz="914400" rtl="0" eaLnBrk="1" fontAlgn="auto" latinLnBrk="0" hangingPunct="1">
              <a:lnSpc>
                <a:spcPts val="2100"/>
              </a:lnSpc>
              <a:spcBef>
                <a:spcPts val="0"/>
              </a:spcBef>
              <a:spcAft>
                <a:spcPts val="0"/>
              </a:spcAft>
              <a:buClrTx/>
              <a:buSzTx/>
              <a:buFont typeface="Wingdings" pitchFamily="2" charset="2"/>
              <a:buChar char="Ø"/>
              <a:tabLst/>
              <a:defRPr/>
            </a:pP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Year-quarter</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time trends,</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Census</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tract</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fixed</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effects</a:t>
            </a:r>
            <a:endParaRPr kumimoji="0" lang="en-US" sz="1400" b="0" i="0" u="none" strike="noStrike" kern="0" cap="none" spc="0" normalizeH="0" baseline="0" noProof="0" dirty="0">
              <a:ln>
                <a:noFill/>
              </a:ln>
              <a:solidFill>
                <a:srgbClr val="C00000"/>
              </a:solidFill>
              <a:effectLst/>
              <a:uLnTx/>
              <a:uFillTx/>
              <a:latin typeface="Baskerville" panose="02020502070401020303"/>
              <a:cs typeface="Arial"/>
              <a:sym typeface="Arial"/>
            </a:endParaRPr>
          </a:p>
        </p:txBody>
      </p:sp>
    </p:spTree>
    <p:extLst>
      <p:ext uri="{BB962C8B-B14F-4D97-AF65-F5344CB8AC3E}">
        <p14:creationId xmlns:p14="http://schemas.microsoft.com/office/powerpoint/2010/main" val="2600970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EE5693C2-DF6D-DF41-BBFF-6027DB458917}"/>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fld id="{A1A12E88-BE88-ED46-BBE4-58CFC02B2D5C}"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sym typeface="Arial"/>
              </a:rPr>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sym typeface="Arial"/>
            </a:endParaRPr>
          </a:p>
        </p:txBody>
      </p:sp>
      <p:graphicFrame>
        <p:nvGraphicFramePr>
          <p:cNvPr id="3" name="Table 2">
            <a:extLst>
              <a:ext uri="{FF2B5EF4-FFF2-40B4-BE49-F238E27FC236}">
                <a16:creationId xmlns:a16="http://schemas.microsoft.com/office/drawing/2014/main" id="{9F75E90E-9C31-EBA0-8C69-B86CA7057447}"/>
              </a:ext>
            </a:extLst>
          </p:cNvPr>
          <p:cNvGraphicFramePr>
            <a:graphicFrameLocks noGrp="1"/>
          </p:cNvGraphicFramePr>
          <p:nvPr/>
        </p:nvGraphicFramePr>
        <p:xfrm>
          <a:off x="388452" y="899068"/>
          <a:ext cx="8367095" cy="3888081"/>
        </p:xfrm>
        <a:graphic>
          <a:graphicData uri="http://schemas.openxmlformats.org/drawingml/2006/table">
            <a:tbl>
              <a:tblPr firstRow="1" firstCol="1" bandRow="1">
                <a:tableStyleId>{2D5ABB26-0587-4C30-8999-92F81FD0307C}</a:tableStyleId>
              </a:tblPr>
              <a:tblGrid>
                <a:gridCol w="1871383">
                  <a:extLst>
                    <a:ext uri="{9D8B030D-6E8A-4147-A177-3AD203B41FA5}">
                      <a16:colId xmlns:a16="http://schemas.microsoft.com/office/drawing/2014/main" val="20000"/>
                    </a:ext>
                  </a:extLst>
                </a:gridCol>
                <a:gridCol w="968675">
                  <a:extLst>
                    <a:ext uri="{9D8B030D-6E8A-4147-A177-3AD203B41FA5}">
                      <a16:colId xmlns:a16="http://schemas.microsoft.com/office/drawing/2014/main" val="20001"/>
                    </a:ext>
                  </a:extLst>
                </a:gridCol>
                <a:gridCol w="967857">
                  <a:extLst>
                    <a:ext uri="{9D8B030D-6E8A-4147-A177-3AD203B41FA5}">
                      <a16:colId xmlns:a16="http://schemas.microsoft.com/office/drawing/2014/main" val="20002"/>
                    </a:ext>
                  </a:extLst>
                </a:gridCol>
                <a:gridCol w="967740">
                  <a:extLst>
                    <a:ext uri="{9D8B030D-6E8A-4147-A177-3AD203B41FA5}">
                      <a16:colId xmlns:a16="http://schemas.microsoft.com/office/drawing/2014/main" val="20003"/>
                    </a:ext>
                  </a:extLst>
                </a:gridCol>
                <a:gridCol w="212090">
                  <a:extLst>
                    <a:ext uri="{9D8B030D-6E8A-4147-A177-3AD203B41FA5}">
                      <a16:colId xmlns:a16="http://schemas.microsoft.com/office/drawing/2014/main" val="20004"/>
                    </a:ext>
                  </a:extLst>
                </a:gridCol>
                <a:gridCol w="968009">
                  <a:extLst>
                    <a:ext uri="{9D8B030D-6E8A-4147-A177-3AD203B41FA5}">
                      <a16:colId xmlns:a16="http://schemas.microsoft.com/office/drawing/2014/main" val="20005"/>
                    </a:ext>
                  </a:extLst>
                </a:gridCol>
                <a:gridCol w="967974">
                  <a:extLst>
                    <a:ext uri="{9D8B030D-6E8A-4147-A177-3AD203B41FA5}">
                      <a16:colId xmlns:a16="http://schemas.microsoft.com/office/drawing/2014/main" val="20006"/>
                    </a:ext>
                  </a:extLst>
                </a:gridCol>
                <a:gridCol w="996579">
                  <a:extLst>
                    <a:ext uri="{9D8B030D-6E8A-4147-A177-3AD203B41FA5}">
                      <a16:colId xmlns:a16="http://schemas.microsoft.com/office/drawing/2014/main" val="20007"/>
                    </a:ext>
                  </a:extLst>
                </a:gridCol>
                <a:gridCol w="446788">
                  <a:extLst>
                    <a:ext uri="{9D8B030D-6E8A-4147-A177-3AD203B41FA5}">
                      <a16:colId xmlns:a16="http://schemas.microsoft.com/office/drawing/2014/main" val="20008"/>
                    </a:ext>
                  </a:extLst>
                </a:gridCol>
              </a:tblGrid>
              <a:tr h="162569">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gridSpan="8">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Dependent Variable: Log (Price/sq. ft.)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2569">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Texas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New York</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62569">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Post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-0.028</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0.595</a:t>
                      </a:r>
                      <a:r>
                        <a:rPr lang="en-US" sz="1100" kern="100" baseline="300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0.594</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0.595</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tcPr>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168175">
                <a:tc>
                  <a:txBody>
                    <a:bodyPr/>
                    <a:lstStyle/>
                    <a:p>
                      <a:pPr>
                        <a:lnSpc>
                          <a:spcPct val="100000"/>
                        </a:lnSpc>
                      </a:pPr>
                      <a:r>
                        <a:rPr lang="en-US" sz="1100" i="1" kern="100">
                          <a:effectLst/>
                          <a:latin typeface="Times New Roman" panose="02020603050405020304" pitchFamily="18" charset="0"/>
                          <a:cs typeface="Times New Roman" panose="02020603050405020304" pitchFamily="18" charset="0"/>
                        </a:rPr>
                        <a:t> </a:t>
                      </a:r>
                      <a:endParaRPr lang="en-US" sz="11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Surge dummy</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-0.093</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0.043</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(0.025)</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6"/>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Post × Surge dummy</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oFill/>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-0.009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7"/>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(0.017)</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oFill/>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8"/>
                  </a:ext>
                </a:extLst>
              </a:tr>
              <a:tr h="173724">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Mean surge</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0.026</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0.004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9"/>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0"/>
                  </a:ext>
                </a:extLst>
              </a:tr>
              <a:tr h="123024">
                <a:tc>
                  <a:txBody>
                    <a:bodyPr/>
                    <a:lstStyle/>
                    <a:p>
                      <a:pPr>
                        <a:lnSpc>
                          <a:spcPct val="100000"/>
                        </a:lnSpc>
                      </a:pPr>
                      <a:r>
                        <a:rPr lang="en-US" sz="1100" i="1" kern="100">
                          <a:effectLst/>
                          <a:latin typeface="Times New Roman" panose="02020603050405020304" pitchFamily="18" charset="0"/>
                          <a:cs typeface="Times New Roman" panose="02020603050405020304" pitchFamily="18" charset="0"/>
                        </a:rPr>
                        <a:t>Post × Mean surge</a:t>
                      </a:r>
                      <a:endParaRPr lang="en-US" sz="11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-0.035</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0000"/>
                        </a:lnSpc>
                      </a:pP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$4.41/sq. ft</a:t>
                      </a:r>
                      <a:endParaRPr lang="en-US" sz="11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-0.015</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0000"/>
                        </a:lnSpc>
                      </a:pPr>
                      <a:r>
                        <a:rPr lang="en-US" sz="1100" b="1"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$5.49/sq. ft</a:t>
                      </a:r>
                      <a:endParaRPr lang="en-US" sz="11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b="1">
                          <a:solidFill>
                            <a:srgbClr val="FF0000"/>
                          </a:solidFill>
                          <a:effectLst/>
                          <a:latin typeface="Times New Roman" panose="02020603050405020304" pitchFamily="18" charset="0"/>
                          <a:cs typeface="Times New Roman" panose="02020603050405020304" pitchFamily="18" charset="0"/>
                        </a:rPr>
                        <a:t> </a:t>
                      </a:r>
                      <a:endPar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1"/>
                  </a:ext>
                </a:extLst>
              </a:tr>
              <a:tr h="168175">
                <a:tc>
                  <a:txBody>
                    <a:bodyPr/>
                    <a:lstStyle/>
                    <a:p>
                      <a:pPr>
                        <a:lnSpc>
                          <a:spcPct val="100000"/>
                        </a:lnSpc>
                      </a:pPr>
                      <a:r>
                        <a:rPr lang="en-US" sz="1100" i="1" kern="100">
                          <a:effectLst/>
                          <a:latin typeface="Times New Roman" panose="02020603050405020304" pitchFamily="18" charset="0"/>
                          <a:cs typeface="Times New Roman" panose="02020603050405020304" pitchFamily="18" charset="0"/>
                        </a:rPr>
                        <a:t> </a:t>
                      </a:r>
                      <a:endParaRPr lang="en-US" sz="11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(0.008)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gridSpan="2">
                  <a:txBody>
                    <a:bodyPr/>
                    <a:lstStyle/>
                    <a:p>
                      <a:pPr algn="ctr">
                        <a:lnSpc>
                          <a:spcPct val="100000"/>
                        </a:lnSpc>
                      </a:pP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$311</a:t>
                      </a:r>
                      <a:r>
                        <a:rPr lang="en-US" altLang="zh-CN" sz="1100" b="1" kern="1200" dirty="0">
                          <a:solidFill>
                            <a:srgbClr val="FF0000"/>
                          </a:solidFill>
                          <a:effectLst/>
                          <a:latin typeface="Times New Roman" panose="02020603050405020304" pitchFamily="18" charset="0"/>
                          <a:ea typeface="+mn-ea"/>
                          <a:cs typeface="Times New Roman" panose="02020603050405020304" pitchFamily="18" charset="0"/>
                        </a:rPr>
                        <a:t>,</a:t>
                      </a: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500</a:t>
                      </a:r>
                      <a:r>
                        <a:rPr lang="en-US" altLang="zh-CN" sz="1100" b="1" kern="1200" dirty="0">
                          <a:solidFill>
                            <a:srgbClr val="FF0000"/>
                          </a:solidFill>
                          <a:effectLst/>
                          <a:latin typeface="Times New Roman" panose="02020603050405020304" pitchFamily="18" charset="0"/>
                          <a:ea typeface="+mn-ea"/>
                          <a:cs typeface="Times New Roman" panose="02020603050405020304" pitchFamily="18" charset="0"/>
                        </a:rPr>
                        <a:t>/</a:t>
                      </a:r>
                      <a:r>
                        <a:rPr lang="en-US" altLang="zh-CN" sz="1050" b="1" kern="1200" dirty="0">
                          <a:solidFill>
                            <a:srgbClr val="FF0000"/>
                          </a:solidFill>
                          <a:effectLst/>
                          <a:latin typeface="Times New Roman" panose="02020603050405020304" pitchFamily="18" charset="0"/>
                          <a:ea typeface="+mn-ea"/>
                          <a:cs typeface="Times New Roman" panose="02020603050405020304" pitchFamily="18" charset="0"/>
                        </a:rPr>
                        <a:t>building</a:t>
                      </a:r>
                      <a:endParaRPr lang="en-US" altLang="zh-CN" sz="1100" b="1" kern="1200" dirty="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tc>
                <a:tc hMerge="1">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(0.008)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gridSpan="2">
                  <a:txBody>
                    <a:bodyPr/>
                    <a:lstStyle/>
                    <a:p>
                      <a:pPr algn="ctr">
                        <a:lnSpc>
                          <a:spcPct val="100000"/>
                        </a:lnSpc>
                      </a:pPr>
                      <a:r>
                        <a:rPr lang="en-US" sz="1100" b="1"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$100</a:t>
                      </a:r>
                      <a:r>
                        <a:rPr lang="en-US" altLang="zh-CN" sz="1100" b="1" kern="1200" dirty="0">
                          <a:solidFill>
                            <a:srgbClr val="FF0000"/>
                          </a:solidFill>
                          <a:effectLst/>
                          <a:latin typeface="Times New Roman" panose="02020603050405020304" pitchFamily="18" charset="0"/>
                          <a:ea typeface="+mn-ea"/>
                          <a:cs typeface="Times New Roman" panose="02020603050405020304" pitchFamily="18" charset="0"/>
                        </a:rPr>
                        <a:t>,</a:t>
                      </a:r>
                      <a:r>
                        <a:rPr lang="en-US" sz="1100" b="1" kern="1200" dirty="0">
                          <a:solidFill>
                            <a:srgbClr val="FF0000"/>
                          </a:solidFill>
                          <a:effectLst/>
                          <a:latin typeface="Times New Roman" panose="02020603050405020304" pitchFamily="18" charset="0"/>
                          <a:ea typeface="+mn-ea"/>
                          <a:cs typeface="Times New Roman" panose="02020603050405020304" pitchFamily="18" charset="0"/>
                        </a:rPr>
                        <a:t>335</a:t>
                      </a:r>
                      <a:r>
                        <a:rPr lang="en-US" altLang="zh-CN" sz="1100" b="1" kern="1200" dirty="0">
                          <a:solidFill>
                            <a:srgbClr val="FF0000"/>
                          </a:solidFill>
                          <a:effectLst/>
                          <a:latin typeface="Times New Roman" panose="02020603050405020304" pitchFamily="18" charset="0"/>
                          <a:ea typeface="+mn-ea"/>
                          <a:cs typeface="Times New Roman" panose="02020603050405020304" pitchFamily="18" charset="0"/>
                        </a:rPr>
                        <a:t>/building</a:t>
                      </a:r>
                    </a:p>
                  </a:txBody>
                  <a:tcPr marL="68580" marR="68580" marT="0" marB="0"/>
                </a:tc>
                <a:tc hMerge="1">
                  <a:txBody>
                    <a:bodyPr/>
                    <a:lstStyle/>
                    <a:p>
                      <a:pP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2"/>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High Surge</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-0.052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3"/>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4"/>
                  </a:ext>
                </a:extLst>
              </a:tr>
              <a:tr h="173724">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Low Surge</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-0.143</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0.057</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5"/>
                  </a:ext>
                </a:extLst>
              </a:tr>
              <a:tr h="173724">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 </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(0.043)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6"/>
                  </a:ext>
                </a:extLst>
              </a:tr>
              <a:tr h="168175">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Post × High Surge</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-0.088</a:t>
                      </a:r>
                      <a:r>
                        <a:rPr lang="en-US" sz="1100" kern="100" baseline="30000">
                          <a:effectLst/>
                          <a:latin typeface="Times New Roman" panose="02020603050405020304" pitchFamily="18" charset="0"/>
                          <a:ea typeface="SimSun" panose="02010600030101010101" pitchFamily="2" charset="-122"/>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7"/>
                  </a:ext>
                </a:extLst>
              </a:tr>
              <a:tr h="168175">
                <a:tc>
                  <a:txBody>
                    <a:bodyPr/>
                    <a:lstStyle/>
                    <a:p>
                      <a:pPr>
                        <a:lnSpc>
                          <a:spcPct val="100000"/>
                        </a:lnSpc>
                      </a:pPr>
                      <a:r>
                        <a:rPr lang="en-US" sz="1100" i="1" kern="100">
                          <a:effectLst/>
                          <a:latin typeface="Times New Roman" panose="02020603050405020304" pitchFamily="18" charset="0"/>
                          <a:cs typeface="Times New Roman" panose="02020603050405020304" pitchFamily="18" charset="0"/>
                        </a:rPr>
                        <a:t> </a:t>
                      </a:r>
                      <a:endParaRPr lang="en-US" sz="1100"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8"/>
                  </a:ext>
                </a:extLst>
              </a:tr>
              <a:tr h="173724">
                <a:tc>
                  <a:txBody>
                    <a:bodyPr/>
                    <a:lstStyle/>
                    <a:p>
                      <a:pPr>
                        <a:lnSpc>
                          <a:spcPct val="100000"/>
                        </a:lnSpc>
                      </a:pPr>
                      <a:r>
                        <a:rPr lang="en-US" sz="1100" i="1" kern="100" dirty="0">
                          <a:effectLst/>
                          <a:latin typeface="Times New Roman" panose="02020603050405020304" pitchFamily="18" charset="0"/>
                          <a:cs typeface="Times New Roman" panose="02020603050405020304" pitchFamily="18" charset="0"/>
                        </a:rPr>
                        <a:t>Post × Low Surge</a:t>
                      </a:r>
                      <a:endPar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0.028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0.013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19"/>
                  </a:ext>
                </a:extLst>
              </a:tr>
              <a:tr h="168175">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(0.023)</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(0.028)</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20"/>
                  </a:ext>
                </a:extLst>
              </a:tr>
              <a:tr h="168175">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Observations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15,312</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15,312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15,312</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10,359</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10,359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10,359</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21"/>
                  </a:ext>
                </a:extLst>
              </a:tr>
              <a:tr h="168175">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R</a:t>
                      </a:r>
                      <a:r>
                        <a:rPr lang="en-US" sz="1100" kern="100" baseline="30000" dirty="0">
                          <a:effectLst/>
                          <a:latin typeface="Times New Roman" panose="02020603050405020304" pitchFamily="18" charset="0"/>
                          <a:cs typeface="Times New Roman" panose="02020603050405020304" pitchFamily="18" charset="0"/>
                        </a:rPr>
                        <a:t>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0.703</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ea typeface="SimSun" panose="02010600030101010101" pitchFamily="2" charset="-122"/>
                          <a:cs typeface="Times New Roman" panose="02020603050405020304" pitchFamily="18" charset="0"/>
                        </a:rPr>
                        <a:t>0.703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dirty="0">
                          <a:effectLst/>
                          <a:latin typeface="Times New Roman" panose="02020603050405020304" pitchFamily="18" charset="0"/>
                          <a:ea typeface="SimSun" panose="02010600030101010101" pitchFamily="2" charset="-122"/>
                          <a:cs typeface="Times New Roman" panose="02020603050405020304" pitchFamily="18" charset="0"/>
                        </a:rPr>
                        <a:t>0.703</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0.912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0.912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0.912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tc>
                  <a:txBody>
                    <a:bodyPr/>
                    <a:lstStyle/>
                    <a:p>
                      <a:pP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bl>
          </a:graphicData>
        </a:graphic>
      </p:graphicFrame>
      <p:sp>
        <p:nvSpPr>
          <p:cNvPr id="6" name="TextBox 5">
            <a:extLst>
              <a:ext uri="{FF2B5EF4-FFF2-40B4-BE49-F238E27FC236}">
                <a16:creationId xmlns:a16="http://schemas.microsoft.com/office/drawing/2014/main" id="{CB22D519-4FF0-1F35-22ED-28519182FC77}"/>
              </a:ext>
            </a:extLst>
          </p:cNvPr>
          <p:cNvSpPr txBox="1"/>
          <p:nvPr/>
        </p:nvSpPr>
        <p:spPr>
          <a:xfrm>
            <a:off x="2366423" y="4722026"/>
            <a:ext cx="6239193" cy="27520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zh-CN" sz="9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Notes:</a:t>
            </a:r>
            <a:r>
              <a:rPr kumimoji="0" lang="zh-CN" altLang="en-US" sz="9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 </a:t>
            </a:r>
            <a:r>
              <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Standard errors are reported in brackets. Significance at the 0.10, 0.05, and 0.01 level is indicated by *, **, and ***. </a:t>
            </a:r>
          </a:p>
        </p:txBody>
      </p:sp>
      <p:sp>
        <p:nvSpPr>
          <p:cNvPr id="9" name="Google Shape;208;p27">
            <a:extLst>
              <a:ext uri="{FF2B5EF4-FFF2-40B4-BE49-F238E27FC236}">
                <a16:creationId xmlns:a16="http://schemas.microsoft.com/office/drawing/2014/main" id="{D9DF8CEE-02AB-F2F2-693D-5FF5CA1F5E74}"/>
              </a:ext>
            </a:extLst>
          </p:cNvPr>
          <p:cNvSpPr txBox="1">
            <a:spLocks/>
          </p:cNvSpPr>
          <p:nvPr/>
        </p:nvSpPr>
        <p:spPr>
          <a:xfrm>
            <a:off x="231139" y="149513"/>
            <a:ext cx="8968154"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just" defTabSz="685800" rtl="0" eaLnBrk="0" fontAlgn="base" latinLnBrk="0" hangingPunct="0">
              <a:lnSpc>
                <a:spcPct val="100000"/>
              </a:lnSpc>
              <a:spcBef>
                <a:spcPts val="0"/>
              </a:spcBef>
              <a:spcAft>
                <a:spcPct val="0"/>
              </a:spcAft>
              <a:buClr>
                <a:srgbClr val="000000"/>
              </a:buClr>
              <a:buSzPts val="2800"/>
              <a:buFont typeface="Arial"/>
              <a:buNone/>
              <a:tabLst/>
              <a:defRPr/>
            </a:pPr>
            <a:r>
              <a:rPr kumimoji="0" lang="en-US" altLang="zh-CN"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Baseline</a:t>
            </a:r>
            <a:r>
              <a:rPr kumimoji="0" lang="zh-CN" altLang="en-US"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results</a:t>
            </a:r>
            <a:r>
              <a:rPr kumimoji="0" lang="zh-CN" altLang="en-US"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a:t>
            </a:r>
            <a:r>
              <a:rPr kumimoji="0" lang="zh-CN" altLang="en-US"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decrease</a:t>
            </a:r>
            <a:r>
              <a:rPr kumimoji="0" lang="zh-CN" altLang="en-US"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in</a:t>
            </a:r>
            <a:r>
              <a:rPr kumimoji="0" lang="zh-CN" altLang="en-US"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transaction</a:t>
            </a:r>
            <a:r>
              <a:rPr kumimoji="0" lang="zh-CN" altLang="en-US"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price</a:t>
            </a:r>
            <a:endParaRPr kumimoji="0" lang="en-US" sz="3200" b="0" i="1"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74911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fld id="{A1A12E88-BE88-ED46-BBE4-58CFC02B2D5C}"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sym typeface="Arial"/>
              </a:rPr>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1200" cap="none" spc="0" normalizeH="0" baseline="0" noProof="0">
              <a:ln>
                <a:noFill/>
              </a:ln>
              <a:solidFill>
                <a:srgbClr val="000000">
                  <a:tint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p:cNvSpPr txBox="1"/>
          <p:nvPr/>
        </p:nvSpPr>
        <p:spPr>
          <a:xfrm>
            <a:off x="1495632" y="865400"/>
            <a:ext cx="5905271" cy="553998"/>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5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Inconsistency</a:t>
            </a:r>
            <a:r>
              <a:rPr kumimoji="0" lang="zh-CN" altLang="en-US"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zh-CN"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between</a:t>
            </a:r>
            <a:r>
              <a:rPr kumimoji="0" lang="zh-CN" altLang="en-US"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zh-CN"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ex</a:t>
            </a:r>
            <a:r>
              <a:rPr kumimoji="0" lang="zh-CN" altLang="en-US"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zh-CN"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ante</a:t>
            </a:r>
            <a:r>
              <a:rPr kumimoji="0" lang="zh-CN" altLang="en-US"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zh-CN"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information</a:t>
            </a:r>
            <a:r>
              <a:rPr kumimoji="0" lang="zh-CN" altLang="en-US"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zh-CN"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on underlying climate risk and</a:t>
            </a:r>
            <a:r>
              <a:rPr kumimoji="0" lang="zh-CN" altLang="en-US"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zh-CN"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ex</a:t>
            </a:r>
            <a:r>
              <a:rPr kumimoji="0" lang="zh-CN" altLang="en-US"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zh-CN"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post</a:t>
            </a:r>
            <a:r>
              <a:rPr kumimoji="0" lang="zh-CN" altLang="en-US"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zh-CN"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damage from actual events</a:t>
            </a:r>
            <a:endParaRPr kumimoji="0" lang="en-US" sz="1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aphicFrame>
        <p:nvGraphicFramePr>
          <p:cNvPr id="17" name="Chart 16">
            <a:extLst>
              <a:ext uri="{FF2B5EF4-FFF2-40B4-BE49-F238E27FC236}">
                <a16:creationId xmlns:a16="http://schemas.microsoft.com/office/drawing/2014/main" id="{8EA88751-158D-A6F5-4C4E-481AF33D69EC}"/>
              </a:ext>
            </a:extLst>
          </p:cNvPr>
          <p:cNvGraphicFramePr/>
          <p:nvPr/>
        </p:nvGraphicFramePr>
        <p:xfrm>
          <a:off x="1273472" y="1321697"/>
          <a:ext cx="3724508" cy="20816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53406725-1FDA-8D32-4E3D-72E9CFDF8D74}"/>
              </a:ext>
            </a:extLst>
          </p:cNvPr>
          <p:cNvGraphicFramePr/>
          <p:nvPr/>
        </p:nvGraphicFramePr>
        <p:xfrm>
          <a:off x="1427266" y="3367825"/>
          <a:ext cx="3416921" cy="18423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26DBCECD-0A5E-B0ED-0C1B-5752DF9306FC}"/>
              </a:ext>
            </a:extLst>
          </p:cNvPr>
          <p:cNvGraphicFramePr/>
          <p:nvPr/>
        </p:nvGraphicFramePr>
        <p:xfrm>
          <a:off x="4141300" y="1321697"/>
          <a:ext cx="3724508" cy="20816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19FBDFFF-72A6-8242-6276-2DD78F0C1A80}"/>
              </a:ext>
            </a:extLst>
          </p:cNvPr>
          <p:cNvGraphicFramePr/>
          <p:nvPr/>
        </p:nvGraphicFramePr>
        <p:xfrm>
          <a:off x="4526009" y="3342146"/>
          <a:ext cx="2955090" cy="1838844"/>
        </p:xfrm>
        <a:graphic>
          <a:graphicData uri="http://schemas.openxmlformats.org/drawingml/2006/chart">
            <c:chart xmlns:c="http://schemas.openxmlformats.org/drawingml/2006/chart" xmlns:r="http://schemas.openxmlformats.org/officeDocument/2006/relationships" r:id="rId6"/>
          </a:graphicData>
        </a:graphic>
      </p:graphicFrame>
      <p:sp>
        <p:nvSpPr>
          <p:cNvPr id="21" name="TextBox 20">
            <a:extLst>
              <a:ext uri="{FF2B5EF4-FFF2-40B4-BE49-F238E27FC236}">
                <a16:creationId xmlns:a16="http://schemas.microsoft.com/office/drawing/2014/main" id="{01223FDF-13F3-3D73-233D-D4A6FC339EAA}"/>
              </a:ext>
            </a:extLst>
          </p:cNvPr>
          <p:cNvSpPr txBox="1"/>
          <p:nvPr/>
        </p:nvSpPr>
        <p:spPr>
          <a:xfrm>
            <a:off x="4283719" y="2362497"/>
            <a:ext cx="61203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050" b="0"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Texas</a:t>
            </a:r>
            <a:endParaRPr kumimoji="0" lang="en-US" sz="1050" b="0"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AE0B5EE4-E2D3-A27F-9555-1063D624CF2C}"/>
              </a:ext>
            </a:extLst>
          </p:cNvPr>
          <p:cNvSpPr txBox="1"/>
          <p:nvPr/>
        </p:nvSpPr>
        <p:spPr>
          <a:xfrm>
            <a:off x="4174782" y="4105947"/>
            <a:ext cx="84329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050" b="0"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New</a:t>
            </a:r>
            <a:r>
              <a:rPr kumimoji="0" lang="zh-CN" altLang="en-US" sz="1050" b="0"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zh-CN" sz="1050" b="0"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York</a:t>
            </a:r>
            <a:endParaRPr kumimoji="0" lang="en-US" sz="1050" b="0"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208;p27">
            <a:extLst>
              <a:ext uri="{FF2B5EF4-FFF2-40B4-BE49-F238E27FC236}">
                <a16:creationId xmlns:a16="http://schemas.microsoft.com/office/drawing/2014/main" id="{6D736626-DEC9-398E-B7E2-368A74C2EBD8}"/>
              </a:ext>
            </a:extLst>
          </p:cNvPr>
          <p:cNvSpPr txBox="1">
            <a:spLocks/>
          </p:cNvSpPr>
          <p:nvPr/>
        </p:nvSpPr>
        <p:spPr>
          <a:xfrm>
            <a:off x="231139" y="149513"/>
            <a:ext cx="8968154"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just" defTabSz="685800" rtl="0" eaLnBrk="0" fontAlgn="base" latinLnBrk="0" hangingPunct="0">
              <a:lnSpc>
                <a:spcPct val="100000"/>
              </a:lnSpc>
              <a:spcBef>
                <a:spcPts val="0"/>
              </a:spcBef>
              <a:spcAft>
                <a:spcPct val="0"/>
              </a:spcAft>
              <a:buClr>
                <a:srgbClr val="000000"/>
              </a:buClr>
              <a:buSzPts val="2800"/>
              <a:buFont typeface="Arial"/>
              <a:buNone/>
              <a:tabLst/>
              <a:defRPr/>
            </a:pPr>
            <a:r>
              <a:rPr kumimoji="0" lang="en-US" altLang="zh-CN"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Heterogeneity: Place – Price</a:t>
            </a:r>
            <a:r>
              <a:rPr kumimoji="0" lang="zh-CN" altLang="en-US"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of</a:t>
            </a:r>
            <a:r>
              <a:rPr kumimoji="0" lang="zh-CN" altLang="en-US"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1"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New</a:t>
            </a:r>
            <a:r>
              <a:rPr kumimoji="0" lang="zh-CN" altLang="en-US" sz="3200" b="0" i="1"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1"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news</a:t>
            </a:r>
            <a:endParaRPr kumimoji="0" lang="en-US" sz="3200" b="0" i="1"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659290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EE5693C2-DF6D-DF41-BBFF-6027DB458917}"/>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fld id="{A1A12E88-BE88-ED46-BBE4-58CFC02B2D5C}"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sym typeface="Arial"/>
              </a:rPr>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sym typeface="Arial"/>
            </a:endParaRPr>
          </a:p>
        </p:txBody>
      </p:sp>
      <p:sp>
        <p:nvSpPr>
          <p:cNvPr id="5" name="Text Placeholder 2">
            <a:extLst>
              <a:ext uri="{FF2B5EF4-FFF2-40B4-BE49-F238E27FC236}">
                <a16:creationId xmlns:a16="http://schemas.microsoft.com/office/drawing/2014/main" id="{C3632B47-D000-18F7-539C-6D5182C53DD6}"/>
              </a:ext>
            </a:extLst>
          </p:cNvPr>
          <p:cNvSpPr txBox="1">
            <a:spLocks/>
          </p:cNvSpPr>
          <p:nvPr/>
        </p:nvSpPr>
        <p:spPr>
          <a:xfrm>
            <a:off x="930386" y="783157"/>
            <a:ext cx="7283227" cy="4024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Hurricane discount mainly observed outside of flood zones (New news can be costly).</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Investors already capitalize flood risks into their asset value based on the flood zone designation.</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endParaRPr>
          </a:p>
        </p:txBody>
      </p:sp>
      <p:graphicFrame>
        <p:nvGraphicFramePr>
          <p:cNvPr id="4" name="Table 3">
            <a:extLst>
              <a:ext uri="{FF2B5EF4-FFF2-40B4-BE49-F238E27FC236}">
                <a16:creationId xmlns:a16="http://schemas.microsoft.com/office/drawing/2014/main" id="{9EB26B5A-4D9C-FD00-BE70-D59ED4C6AC3D}"/>
              </a:ext>
            </a:extLst>
          </p:cNvPr>
          <p:cNvGraphicFramePr>
            <a:graphicFrameLocks noGrp="1"/>
          </p:cNvGraphicFramePr>
          <p:nvPr>
            <p:extLst>
              <p:ext uri="{D42A27DB-BD31-4B8C-83A1-F6EECF244321}">
                <p14:modId xmlns:p14="http://schemas.microsoft.com/office/powerpoint/2010/main" val="3310783986"/>
              </p:ext>
            </p:extLst>
          </p:nvPr>
        </p:nvGraphicFramePr>
        <p:xfrm>
          <a:off x="1046708" y="2108191"/>
          <a:ext cx="7025859" cy="2699893"/>
        </p:xfrm>
        <a:graphic>
          <a:graphicData uri="http://schemas.openxmlformats.org/drawingml/2006/table">
            <a:tbl>
              <a:tblPr firstRow="1" firstCol="1" bandRow="1">
                <a:tableStyleId>{0BC6483C-AFB3-49CA-9634-CF0214656E38}</a:tableStyleId>
              </a:tblPr>
              <a:tblGrid>
                <a:gridCol w="1308602">
                  <a:extLst>
                    <a:ext uri="{9D8B030D-6E8A-4147-A177-3AD203B41FA5}">
                      <a16:colId xmlns:a16="http://schemas.microsoft.com/office/drawing/2014/main" val="3261888699"/>
                    </a:ext>
                  </a:extLst>
                </a:gridCol>
                <a:gridCol w="718680">
                  <a:extLst>
                    <a:ext uri="{9D8B030D-6E8A-4147-A177-3AD203B41FA5}">
                      <a16:colId xmlns:a16="http://schemas.microsoft.com/office/drawing/2014/main" val="57438154"/>
                    </a:ext>
                  </a:extLst>
                </a:gridCol>
                <a:gridCol w="719381">
                  <a:extLst>
                    <a:ext uri="{9D8B030D-6E8A-4147-A177-3AD203B41FA5}">
                      <a16:colId xmlns:a16="http://schemas.microsoft.com/office/drawing/2014/main" val="2278434860"/>
                    </a:ext>
                  </a:extLst>
                </a:gridCol>
                <a:gridCol w="744573">
                  <a:extLst>
                    <a:ext uri="{9D8B030D-6E8A-4147-A177-3AD203B41FA5}">
                      <a16:colId xmlns:a16="http://schemas.microsoft.com/office/drawing/2014/main" val="21480928"/>
                    </a:ext>
                  </a:extLst>
                </a:gridCol>
                <a:gridCol w="713082">
                  <a:extLst>
                    <a:ext uri="{9D8B030D-6E8A-4147-A177-3AD203B41FA5}">
                      <a16:colId xmlns:a16="http://schemas.microsoft.com/office/drawing/2014/main" val="1349650886"/>
                    </a:ext>
                  </a:extLst>
                </a:gridCol>
                <a:gridCol w="185444">
                  <a:extLst>
                    <a:ext uri="{9D8B030D-6E8A-4147-A177-3AD203B41FA5}">
                      <a16:colId xmlns:a16="http://schemas.microsoft.com/office/drawing/2014/main" val="2244721361"/>
                    </a:ext>
                  </a:extLst>
                </a:gridCol>
                <a:gridCol w="643103">
                  <a:extLst>
                    <a:ext uri="{9D8B030D-6E8A-4147-A177-3AD203B41FA5}">
                      <a16:colId xmlns:a16="http://schemas.microsoft.com/office/drawing/2014/main" val="839317656"/>
                    </a:ext>
                  </a:extLst>
                </a:gridCol>
                <a:gridCol w="684392">
                  <a:extLst>
                    <a:ext uri="{9D8B030D-6E8A-4147-A177-3AD203B41FA5}">
                      <a16:colId xmlns:a16="http://schemas.microsoft.com/office/drawing/2014/main" val="3802190895"/>
                    </a:ext>
                  </a:extLst>
                </a:gridCol>
                <a:gridCol w="664098">
                  <a:extLst>
                    <a:ext uri="{9D8B030D-6E8A-4147-A177-3AD203B41FA5}">
                      <a16:colId xmlns:a16="http://schemas.microsoft.com/office/drawing/2014/main" val="3716746674"/>
                    </a:ext>
                  </a:extLst>
                </a:gridCol>
                <a:gridCol w="644504">
                  <a:extLst>
                    <a:ext uri="{9D8B030D-6E8A-4147-A177-3AD203B41FA5}">
                      <a16:colId xmlns:a16="http://schemas.microsoft.com/office/drawing/2014/main" val="2696495075"/>
                    </a:ext>
                  </a:extLst>
                </a:gridCol>
              </a:tblGrid>
              <a:tr h="155251">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gridSpan="9">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Dependent Variable: Log (Price/sq. ft.)</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1169227"/>
                  </a:ext>
                </a:extLst>
              </a:tr>
              <a:tr h="155251">
                <a:tc>
                  <a:txBody>
                    <a:bodyPr/>
                    <a:lstStyle/>
                    <a:p>
                      <a:pP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4">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Texas</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gridSpan="4">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New York</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8001081"/>
                  </a:ext>
                </a:extLst>
              </a:tr>
              <a:tr h="331672">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Inside-zone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Outside-zone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&lt;500m</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&lt;1000m</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Inside-zone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Outside-zone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&lt;500m</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&lt;1000m</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10612471"/>
                  </a:ext>
                </a:extLst>
              </a:tr>
              <a:tr h="155251">
                <a:tc>
                  <a:txBody>
                    <a:bodyPr/>
                    <a:lstStyle/>
                    <a:p>
                      <a:pP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(1)</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(3)</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(4)</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(5)</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(6)</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(7)</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(8)</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8021879"/>
                  </a:ext>
                </a:extLst>
              </a:tr>
              <a:tr h="155301">
                <a:tc>
                  <a:txBody>
                    <a:bodyPr/>
                    <a:lstStyle/>
                    <a:p>
                      <a:pPr>
                        <a:lnSpc>
                          <a:spcPct val="100000"/>
                        </a:lnSpc>
                      </a:pPr>
                      <a:r>
                        <a:rPr lang="en-US" sz="1100">
                          <a:effectLst/>
                          <a:latin typeface="Times New Roman" panose="02020603050405020304" pitchFamily="18" charset="0"/>
                          <a:cs typeface="Times New Roman" panose="02020603050405020304" pitchFamily="18" charset="0"/>
                        </a:rPr>
                        <a:t>Post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0.064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-0.020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-0.058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-0.062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0.853</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0.608</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0.698</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0.628</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709671656"/>
                  </a:ext>
                </a:extLst>
              </a:tr>
              <a:tr h="155301">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(0.202)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(0.054)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(0.080)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(0.062)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(0.228)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(0.033)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(0.054)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(0.040)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06519262"/>
                  </a:ext>
                </a:extLst>
              </a:tr>
              <a:tr h="155301">
                <a:tc>
                  <a:txBody>
                    <a:bodyPr/>
                    <a:lstStyle/>
                    <a:p>
                      <a:pPr>
                        <a:lnSpc>
                          <a:spcPct val="100000"/>
                        </a:lnSpc>
                      </a:pPr>
                      <a:r>
                        <a:rPr lang="en-US" sz="1100" kern="100">
                          <a:effectLst/>
                          <a:latin typeface="Times New Roman" panose="02020603050405020304" pitchFamily="18" charset="0"/>
                          <a:cs typeface="Times New Roman" panose="02020603050405020304" pitchFamily="18" charset="0"/>
                        </a:rPr>
                        <a:t>Mean Surge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0.290</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0.033</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0.040</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0.039</a:t>
                      </a:r>
                      <a:r>
                        <a:rPr lang="en-US" sz="1100" baseline="30000">
                          <a:effectLst/>
                          <a:latin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-0.127</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733347757"/>
                  </a:ext>
                </a:extLst>
              </a:tr>
              <a:tr h="155301">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(0.117)</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(0.024)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(0.020)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(0.083)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602379542"/>
                  </a:ext>
                </a:extLst>
              </a:tr>
              <a:tr h="185293">
                <a:tc>
                  <a:txBody>
                    <a:bodyPr/>
                    <a:lstStyle/>
                    <a:p>
                      <a:pPr>
                        <a:lnSpc>
                          <a:spcPct val="100000"/>
                        </a:lnSpc>
                      </a:pPr>
                      <a:r>
                        <a:rPr lang="en-US" sz="1100" kern="100">
                          <a:effectLst/>
                          <a:latin typeface="Times New Roman" panose="02020603050405020304" pitchFamily="18" charset="0"/>
                          <a:cs typeface="Times New Roman" panose="02020603050405020304" pitchFamily="18" charset="0"/>
                        </a:rPr>
                        <a:t>Post × Mean Surge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-0.019</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-0.042</a:t>
                      </a:r>
                      <a:r>
                        <a:rPr lang="en-US" sz="1100" baseline="30000" dirty="0">
                          <a:effectLst/>
                          <a:latin typeface="Times New Roman" panose="02020603050405020304" pitchFamily="18" charset="0"/>
                          <a:cs typeface="Times New Roman" panose="02020603050405020304" pitchFamily="18" charset="0"/>
                        </a:rPr>
                        <a:t>***</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-0.041</a:t>
                      </a:r>
                      <a:r>
                        <a:rPr lang="en-US" sz="1100" baseline="30000" dirty="0">
                          <a:effectLst/>
                          <a:latin typeface="Times New Roman" panose="02020603050405020304" pitchFamily="18" charset="0"/>
                          <a:cs typeface="Times New Roman" panose="02020603050405020304" pitchFamily="18" charset="0"/>
                        </a:rPr>
                        <a:t>***</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-0.039</a:t>
                      </a:r>
                      <a:r>
                        <a:rPr lang="en-US" sz="1100" baseline="30000" dirty="0">
                          <a:effectLst/>
                          <a:latin typeface="Times New Roman" panose="02020603050405020304" pitchFamily="18" charset="0"/>
                          <a:cs typeface="Times New Roman" panose="02020603050405020304" pitchFamily="18" charset="0"/>
                        </a:rPr>
                        <a:t>***</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-0.020</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-0.011</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-0.023</a:t>
                      </a:r>
                      <a:r>
                        <a:rPr lang="en-US" sz="1100" baseline="30000" dirty="0">
                          <a:effectLst/>
                          <a:latin typeface="Times New Roman" panose="02020603050405020304" pitchFamily="18" charset="0"/>
                          <a:cs typeface="Times New Roman" panose="02020603050405020304" pitchFamily="18" charset="0"/>
                        </a:rPr>
                        <a:t>**</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-0.018</a:t>
                      </a:r>
                      <a:r>
                        <a:rPr lang="en-US" sz="1100" baseline="30000" dirty="0">
                          <a:effectLst/>
                          <a:latin typeface="Times New Roman" panose="02020603050405020304" pitchFamily="18" charset="0"/>
                          <a:cs typeface="Times New Roman" panose="02020603050405020304" pitchFamily="18" charset="0"/>
                        </a:rPr>
                        <a:t>**</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81836035"/>
                  </a:ext>
                </a:extLst>
              </a:tr>
              <a:tr h="155301">
                <a:tc>
                  <a:txBody>
                    <a:bodyPr/>
                    <a:lstStyle/>
                    <a:p>
                      <a:pP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(0.029)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(0.044)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(0.008)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(0.010)</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(0.009)</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192235103"/>
                  </a:ext>
                </a:extLst>
              </a:tr>
              <a:tr h="152348">
                <a:tc>
                  <a:txBody>
                    <a:bodyPr/>
                    <a:lstStyle/>
                    <a:p>
                      <a:pPr>
                        <a:lnSpc>
                          <a:spcPct val="100000"/>
                        </a:lnSpc>
                      </a:pPr>
                      <a:r>
                        <a:rPr lang="en-US" sz="1100" kern="100" dirty="0">
                          <a:effectLst/>
                          <a:latin typeface="Times New Roman" panose="02020603050405020304" pitchFamily="18" charset="0"/>
                          <a:cs typeface="Times New Roman" panose="02020603050405020304" pitchFamily="18" charset="0"/>
                        </a:rPr>
                        <a:t>Hedonic attribute</a:t>
                      </a:r>
                      <a:r>
                        <a:rPr lang="en-US" altLang="zh-CN" sz="1100" kern="100" dirty="0">
                          <a:effectLst/>
                          <a:latin typeface="Times New Roman" panose="02020603050405020304" pitchFamily="18" charset="0"/>
                          <a:cs typeface="Times New Roman" panose="02020603050405020304" pitchFamily="18" charset="0"/>
                        </a:rPr>
                        <a:t>s</a:t>
                      </a:r>
                      <a:endParaRPr lang="en-US" sz="1100" dirty="0">
                        <a:effectLst/>
                        <a:latin typeface="Times New Roman" panose="02020603050405020304" pitchFamily="18" charset="0"/>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16460524"/>
                  </a:ext>
                </a:extLst>
              </a:tr>
              <a:tr h="155251">
                <a:tc>
                  <a:txBody>
                    <a:bodyPr/>
                    <a:lstStyle/>
                    <a:p>
                      <a:pPr>
                        <a:lnSpc>
                          <a:spcPct val="100000"/>
                        </a:lnSpc>
                      </a:pPr>
                      <a:r>
                        <a:rPr lang="en-US" sz="1100" kern="100">
                          <a:effectLst/>
                          <a:latin typeface="Times New Roman" panose="02020603050405020304" pitchFamily="18" charset="0"/>
                          <a:cs typeface="Times New Roman" panose="02020603050405020304" pitchFamily="18" charset="0"/>
                        </a:rPr>
                        <a:t>Census Tract FE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dirty="0">
                          <a:effectLst/>
                          <a:latin typeface="Times New Roman" panose="02020603050405020304" pitchFamily="18" charset="0"/>
                          <a:cs typeface="Times New Roman" panose="02020603050405020304" pitchFamily="18" charset="0"/>
                        </a:rPr>
                        <a:t>Yes</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07455654"/>
                  </a:ext>
                </a:extLst>
              </a:tr>
              <a:tr h="155251">
                <a:tc>
                  <a:txBody>
                    <a:bodyPr/>
                    <a:lstStyle/>
                    <a:p>
                      <a:pPr>
                        <a:lnSpc>
                          <a:spcPct val="100000"/>
                        </a:lnSpc>
                      </a:pPr>
                      <a:r>
                        <a:rPr lang="en-US" sz="1100" kern="100">
                          <a:effectLst/>
                          <a:latin typeface="Times New Roman" panose="02020603050405020304" pitchFamily="18" charset="0"/>
                          <a:cs typeface="Times New Roman" panose="02020603050405020304" pitchFamily="18" charset="0"/>
                        </a:rPr>
                        <a:t>Year-Quarter FE</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kern="100">
                          <a:effectLst/>
                          <a:latin typeface="Times New Roman" panose="02020603050405020304" pitchFamily="18" charset="0"/>
                          <a:cs typeface="Times New Roman" panose="02020603050405020304" pitchFamily="18" charset="0"/>
                        </a:rPr>
                        <a:t>Yes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98448582"/>
                  </a:ext>
                </a:extLst>
              </a:tr>
              <a:tr h="155251">
                <a:tc>
                  <a:txBody>
                    <a:bodyPr/>
                    <a:lstStyle/>
                    <a:p>
                      <a:pPr>
                        <a:lnSpc>
                          <a:spcPct val="100000"/>
                        </a:lnSpc>
                      </a:pPr>
                      <a:r>
                        <a:rPr lang="en-US" sz="1100">
                          <a:effectLst/>
                          <a:latin typeface="Times New Roman" panose="02020603050405020304" pitchFamily="18" charset="0"/>
                          <a:cs typeface="Times New Roman" panose="02020603050405020304" pitchFamily="18" charset="0"/>
                        </a:rPr>
                        <a:t>Observations</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1,313</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6,582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10,184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11,575</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312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10,809</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3,448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6,518</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31286780"/>
                  </a:ext>
                </a:extLst>
              </a:tr>
              <a:tr h="155301">
                <a:tc>
                  <a:txBody>
                    <a:bodyPr/>
                    <a:lstStyle/>
                    <a:p>
                      <a:pPr>
                        <a:lnSpc>
                          <a:spcPct val="100000"/>
                        </a:lnSpc>
                      </a:pPr>
                      <a:r>
                        <a:rPr lang="en-US" sz="1100">
                          <a:effectLst/>
                          <a:latin typeface="Times New Roman" panose="02020603050405020304" pitchFamily="18" charset="0"/>
                          <a:cs typeface="Times New Roman" panose="02020603050405020304" pitchFamily="18" charset="0"/>
                        </a:rPr>
                        <a:t>R</a:t>
                      </a:r>
                      <a:r>
                        <a:rPr lang="en-US" sz="1100" baseline="30000">
                          <a:effectLst/>
                          <a:latin typeface="Times New Roman" panose="02020603050405020304" pitchFamily="18" charset="0"/>
                          <a:cs typeface="Times New Roman" panose="02020603050405020304" pitchFamily="18" charset="0"/>
                        </a:rPr>
                        <a:t>2</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0.811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0.741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0.731</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0.724</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0.937</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0.915</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a:effectLst/>
                          <a:latin typeface="Times New Roman" panose="02020603050405020304" pitchFamily="18" charset="0"/>
                          <a:cs typeface="Times New Roman" panose="02020603050405020304" pitchFamily="18" charset="0"/>
                        </a:rPr>
                        <a:t>0.905</a:t>
                      </a:r>
                      <a:endParaRPr lang="en-US"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dirty="0">
                          <a:effectLst/>
                          <a:latin typeface="Times New Roman" panose="02020603050405020304" pitchFamily="18" charset="0"/>
                          <a:cs typeface="Times New Roman" panose="02020603050405020304" pitchFamily="18" charset="0"/>
                        </a:rPr>
                        <a:t>0.910</a:t>
                      </a:r>
                      <a:endParaRPr lang="en-US"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258" marR="63258" marT="0" marB="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1537660"/>
                  </a:ext>
                </a:extLst>
              </a:tr>
            </a:tbl>
          </a:graphicData>
        </a:graphic>
      </p:graphicFrame>
      <p:sp>
        <p:nvSpPr>
          <p:cNvPr id="6" name="TextBox 5">
            <a:extLst>
              <a:ext uri="{FF2B5EF4-FFF2-40B4-BE49-F238E27FC236}">
                <a16:creationId xmlns:a16="http://schemas.microsoft.com/office/drawing/2014/main" id="{12B9CDE6-8515-35A6-9631-7D2AE248F3C7}"/>
              </a:ext>
            </a:extLst>
          </p:cNvPr>
          <p:cNvSpPr txBox="1"/>
          <p:nvPr/>
        </p:nvSpPr>
        <p:spPr>
          <a:xfrm>
            <a:off x="2355209" y="4808084"/>
            <a:ext cx="6239193" cy="27520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zh-CN" sz="9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Notes:</a:t>
            </a:r>
            <a:r>
              <a:rPr kumimoji="0" lang="zh-CN" altLang="en-US" sz="9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 </a:t>
            </a:r>
            <a:r>
              <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panose="020B0604020202020204" pitchFamily="34" charset="0"/>
                <a:sym typeface="Arial"/>
              </a:rPr>
              <a:t>Standard errors are reported in brackets. Significance at the 0.10, 0.05, and 0.01 level is indicated by *, **, and ***. </a:t>
            </a:r>
          </a:p>
        </p:txBody>
      </p:sp>
      <p:sp>
        <p:nvSpPr>
          <p:cNvPr id="10" name="Google Shape;208;p27">
            <a:extLst>
              <a:ext uri="{FF2B5EF4-FFF2-40B4-BE49-F238E27FC236}">
                <a16:creationId xmlns:a16="http://schemas.microsoft.com/office/drawing/2014/main" id="{7448CBA6-23D0-69CB-1DC6-9321977DA256}"/>
              </a:ext>
            </a:extLst>
          </p:cNvPr>
          <p:cNvSpPr txBox="1">
            <a:spLocks/>
          </p:cNvSpPr>
          <p:nvPr/>
        </p:nvSpPr>
        <p:spPr>
          <a:xfrm>
            <a:off x="231139" y="149513"/>
            <a:ext cx="8968154"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just" defTabSz="685800" rtl="0" eaLnBrk="0" fontAlgn="base" latinLnBrk="0" hangingPunct="0">
              <a:lnSpc>
                <a:spcPct val="100000"/>
              </a:lnSpc>
              <a:spcBef>
                <a:spcPts val="0"/>
              </a:spcBef>
              <a:spcAft>
                <a:spcPct val="0"/>
              </a:spcAft>
              <a:buClr>
                <a:srgbClr val="000000"/>
              </a:buClr>
              <a:buSzPts val="2800"/>
              <a:buFont typeface="Arial"/>
              <a:buNone/>
              <a:tabLst/>
              <a:defRPr/>
            </a:pPr>
            <a:r>
              <a:rPr kumimoji="0" lang="en-US" altLang="zh-CN"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Heterogeneity: Place – Price</a:t>
            </a:r>
            <a:r>
              <a:rPr kumimoji="0" lang="zh-CN" altLang="en-US"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of</a:t>
            </a:r>
            <a:r>
              <a:rPr kumimoji="0" lang="zh-CN" altLang="en-US" sz="3200" b="0" i="0"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1"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New</a:t>
            </a:r>
            <a:r>
              <a:rPr kumimoji="0" lang="zh-CN" altLang="en-US" sz="3200" b="0" i="1"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 </a:t>
            </a:r>
            <a:r>
              <a:rPr kumimoji="0" lang="en-US" altLang="zh-CN" sz="3200" b="0" i="1" u="none" strike="noStrike" kern="0" cap="none" spc="0" normalizeH="0" baseline="0" noProof="0" dirty="0">
                <a:ln>
                  <a:noFill/>
                </a:ln>
                <a:solidFill>
                  <a:srgbClr val="1B4453"/>
                </a:solidFill>
                <a:effectLst/>
                <a:uLnTx/>
                <a:uFillTx/>
                <a:latin typeface="Baskerville" panose="02020502070401020303"/>
                <a:cs typeface="Calibri" panose="020F0502020204030204" pitchFamily="34" charset="0"/>
                <a:sym typeface="Arial"/>
              </a:rPr>
              <a:t>news</a:t>
            </a:r>
            <a:endParaRPr kumimoji="0" lang="en-US" sz="3200" b="0" i="1"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4721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1139" y="149513"/>
            <a:ext cx="8968154"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Hurricane and CRE</a:t>
            </a:r>
            <a:endParaRPr sz="3200" dirty="0">
              <a:solidFill>
                <a:srgbClr val="1B4453"/>
              </a:solidFill>
              <a:latin typeface="Baskerville" panose="02020502070401020303"/>
            </a:endParaRPr>
          </a:p>
        </p:txBody>
      </p:sp>
      <p:sp>
        <p:nvSpPr>
          <p:cNvPr id="6" name="Text Placeholder 2">
            <a:extLst>
              <a:ext uri="{FF2B5EF4-FFF2-40B4-BE49-F238E27FC236}">
                <a16:creationId xmlns:a16="http://schemas.microsoft.com/office/drawing/2014/main" id="{3F4A06A6-B792-4445-8CF5-F5F6FB6FAB13}"/>
              </a:ext>
            </a:extLst>
          </p:cNvPr>
          <p:cNvSpPr txBox="1">
            <a:spLocks/>
          </p:cNvSpPr>
          <p:nvPr/>
        </p:nvSpPr>
        <p:spPr>
          <a:xfrm>
            <a:off x="386626" y="1322309"/>
            <a:ext cx="3437716" cy="4024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Proximity (to coast, elevation) lowers commercial real estate price after Hurricane Sandy</a:t>
            </a:r>
            <a:br>
              <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br>
            <a:endParaRPr kumimoji="0" lang="en-US" sz="18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endParaRPr>
          </a:p>
          <a:p>
            <a:pPr marL="685800" marR="0" lvl="1" indent="-22860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New York directly hit by Sandy and damaged</a:t>
            </a:r>
          </a:p>
          <a:p>
            <a:pPr marL="685800" marR="0" lvl="1" indent="-22860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Boston spared by Sandy but at risk</a:t>
            </a:r>
          </a:p>
          <a:p>
            <a:pPr marL="685800" marR="0" lvl="1" indent="-228600" algn="l" defTabSz="914400" rtl="0" eaLnBrk="1" fontAlgn="auto" latinLnBrk="0" hangingPunct="1">
              <a:lnSpc>
                <a:spcPct val="90000"/>
              </a:lnSpc>
              <a:spcBef>
                <a:spcPts val="5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Chicago unaffected due to in-land waterfront location</a:t>
            </a:r>
            <a:r>
              <a:rPr kumimoji="0" lang="en-US" sz="2000" b="0" i="0" u="none" strike="noStrike" kern="120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mn-cs"/>
                <a:sym typeface="Arial"/>
              </a:rPr>
              <a:t> </a:t>
            </a:r>
          </a:p>
        </p:txBody>
      </p:sp>
      <p:sp>
        <p:nvSpPr>
          <p:cNvPr id="5" name="Rectangle 4">
            <a:extLst>
              <a:ext uri="{FF2B5EF4-FFF2-40B4-BE49-F238E27FC236}">
                <a16:creationId xmlns:a16="http://schemas.microsoft.com/office/drawing/2014/main" id="{5CA43912-760C-417B-9DCB-E5A9F1DC4E29}"/>
              </a:ext>
            </a:extLst>
          </p:cNvPr>
          <p:cNvSpPr/>
          <p:nvPr/>
        </p:nvSpPr>
        <p:spPr>
          <a:xfrm>
            <a:off x="2473688" y="4660250"/>
            <a:ext cx="612865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595959"/>
                </a:solidFill>
                <a:effectLst/>
                <a:uLnTx/>
                <a:uFillTx/>
                <a:latin typeface="Baskerville" panose="02020502070401020303"/>
                <a:cs typeface="Arial"/>
                <a:sym typeface="Arial"/>
              </a:rPr>
              <a:t>Source: </a:t>
            </a:r>
            <a:r>
              <a:rPr kumimoji="0" lang="en-US" sz="1000" b="0" i="0" u="none" strike="noStrike" kern="0" cap="none" spc="0" normalizeH="0" baseline="0" noProof="0" dirty="0" err="1">
                <a:ln>
                  <a:noFill/>
                </a:ln>
                <a:solidFill>
                  <a:srgbClr val="595959"/>
                </a:solidFill>
                <a:effectLst/>
                <a:uLnTx/>
                <a:uFillTx/>
                <a:latin typeface="Baskerville" panose="02020502070401020303"/>
                <a:cs typeface="Arial"/>
                <a:sym typeface="Arial"/>
              </a:rPr>
              <a:t>Addoum</a:t>
            </a:r>
            <a:r>
              <a:rPr kumimoji="0" lang="en-US" sz="1000" b="0" i="0" u="none" strike="noStrike" kern="0" cap="none" spc="0" normalizeH="0" baseline="0" noProof="0" dirty="0">
                <a:ln>
                  <a:noFill/>
                </a:ln>
                <a:solidFill>
                  <a:srgbClr val="595959"/>
                </a:solidFill>
                <a:effectLst/>
                <a:uLnTx/>
                <a:uFillTx/>
                <a:latin typeface="Baskerville" panose="02020502070401020303"/>
                <a:cs typeface="Arial"/>
                <a:sym typeface="Arial"/>
              </a:rPr>
              <a:t>, J. M., </a:t>
            </a:r>
            <a:r>
              <a:rPr kumimoji="0" lang="en-US" sz="1000" b="0" i="0" u="none" strike="noStrike" kern="0" cap="none" spc="0" normalizeH="0" baseline="0" noProof="0" dirty="0" err="1">
                <a:ln>
                  <a:noFill/>
                </a:ln>
                <a:solidFill>
                  <a:srgbClr val="595959"/>
                </a:solidFill>
                <a:effectLst/>
                <a:uLnTx/>
                <a:uFillTx/>
                <a:latin typeface="Baskerville" panose="02020502070401020303"/>
                <a:cs typeface="Arial"/>
                <a:sym typeface="Arial"/>
              </a:rPr>
              <a:t>Eichholtz</a:t>
            </a:r>
            <a:r>
              <a:rPr kumimoji="0" lang="en-US" sz="1000" b="0" i="0" u="none" strike="noStrike" kern="0" cap="none" spc="0" normalizeH="0" baseline="0" noProof="0" dirty="0">
                <a:ln>
                  <a:noFill/>
                </a:ln>
                <a:solidFill>
                  <a:srgbClr val="595959"/>
                </a:solidFill>
                <a:effectLst/>
                <a:uLnTx/>
                <a:uFillTx/>
                <a:latin typeface="Baskerville" panose="02020502070401020303"/>
                <a:cs typeface="Arial"/>
                <a:sym typeface="Arial"/>
              </a:rPr>
              <a:t>, P. M. A., Steiner, E., &amp; </a:t>
            </a:r>
            <a:r>
              <a:rPr kumimoji="0" lang="en-US" sz="1000" b="0" i="0" u="none" strike="noStrike" kern="0" cap="none" spc="0" normalizeH="0" baseline="0" noProof="0" dirty="0" err="1">
                <a:ln>
                  <a:noFill/>
                </a:ln>
                <a:solidFill>
                  <a:srgbClr val="595959"/>
                </a:solidFill>
                <a:effectLst/>
                <a:uLnTx/>
                <a:uFillTx/>
                <a:latin typeface="Baskerville" panose="02020502070401020303"/>
                <a:cs typeface="Arial"/>
                <a:sym typeface="Arial"/>
              </a:rPr>
              <a:t>Yönder</a:t>
            </a:r>
            <a:r>
              <a:rPr kumimoji="0" lang="en-US" sz="1000" b="0" i="0" u="none" strike="noStrike" kern="0" cap="none" spc="0" normalizeH="0" baseline="0" noProof="0" dirty="0">
                <a:ln>
                  <a:noFill/>
                </a:ln>
                <a:solidFill>
                  <a:srgbClr val="595959"/>
                </a:solidFill>
                <a:effectLst/>
                <a:uLnTx/>
                <a:uFillTx/>
                <a:latin typeface="Baskerville" panose="02020502070401020303"/>
                <a:cs typeface="Arial"/>
                <a:sym typeface="Arial"/>
              </a:rPr>
              <a:t>, E. (2021). Climate Change and Commercial Real Estate: Evidence from Hurricane Sandy.</a:t>
            </a:r>
            <a:r>
              <a:rPr kumimoji="0" lang="zh-CN" altLang="en-US" sz="1000" b="0" i="0" u="none" strike="noStrike" kern="0" cap="none" spc="0" normalizeH="0" baseline="0" noProof="0" dirty="0">
                <a:ln>
                  <a:noFill/>
                </a:ln>
                <a:solidFill>
                  <a:srgbClr val="595959"/>
                </a:solidFill>
                <a:effectLst/>
                <a:uLnTx/>
                <a:uFillTx/>
                <a:latin typeface="Baskerville" panose="02020502070401020303"/>
                <a:cs typeface="Arial"/>
                <a:sym typeface="Arial"/>
              </a:rPr>
              <a:t> </a:t>
            </a:r>
            <a:r>
              <a:rPr kumimoji="0" lang="en-US" altLang="zh-CN" sz="1000" b="0" i="0" u="none" strike="noStrike" kern="0" cap="none" spc="0" normalizeH="0" baseline="0" noProof="0" dirty="0">
                <a:ln>
                  <a:noFill/>
                </a:ln>
                <a:solidFill>
                  <a:srgbClr val="595959"/>
                </a:solidFill>
                <a:effectLst/>
                <a:uLnTx/>
                <a:uFillTx/>
                <a:latin typeface="Baskerville" panose="02020502070401020303"/>
                <a:cs typeface="Arial"/>
                <a:sym typeface="Arial"/>
              </a:rPr>
              <a:t>Working</a:t>
            </a:r>
            <a:r>
              <a:rPr kumimoji="0" lang="zh-CN" altLang="en-US" sz="1000" b="0" i="0" u="none" strike="noStrike" kern="0" cap="none" spc="0" normalizeH="0" baseline="0" noProof="0" dirty="0">
                <a:ln>
                  <a:noFill/>
                </a:ln>
                <a:solidFill>
                  <a:srgbClr val="595959"/>
                </a:solidFill>
                <a:effectLst/>
                <a:uLnTx/>
                <a:uFillTx/>
                <a:latin typeface="Baskerville" panose="02020502070401020303"/>
                <a:cs typeface="Arial"/>
                <a:sym typeface="Arial"/>
              </a:rPr>
              <a:t> </a:t>
            </a:r>
            <a:r>
              <a:rPr kumimoji="0" lang="en-US" altLang="zh-CN" sz="1000" b="0" i="0" u="none" strike="noStrike" kern="0" cap="none" spc="0" normalizeH="0" baseline="0" noProof="0" dirty="0">
                <a:ln>
                  <a:noFill/>
                </a:ln>
                <a:solidFill>
                  <a:srgbClr val="595959"/>
                </a:solidFill>
                <a:effectLst/>
                <a:uLnTx/>
                <a:uFillTx/>
                <a:latin typeface="Baskerville" panose="02020502070401020303"/>
                <a:cs typeface="Arial"/>
                <a:sym typeface="Arial"/>
              </a:rPr>
              <a:t>paper.</a:t>
            </a:r>
            <a:endParaRPr kumimoji="0" lang="en-US" sz="1000" b="0" i="0" u="none" strike="noStrike" kern="0" cap="none" spc="0" normalizeH="0" baseline="0" noProof="0" dirty="0">
              <a:ln>
                <a:noFill/>
              </a:ln>
              <a:solidFill>
                <a:srgbClr val="595959"/>
              </a:solidFill>
              <a:effectLst/>
              <a:uLnTx/>
              <a:uFillTx/>
              <a:latin typeface="Baskerville" panose="02020502070401020303"/>
              <a:cs typeface="Arial"/>
              <a:sym typeface="Arial"/>
            </a:endParaRPr>
          </a:p>
        </p:txBody>
      </p:sp>
      <p:pic>
        <p:nvPicPr>
          <p:cNvPr id="2" name="Picture 1">
            <a:extLst>
              <a:ext uri="{FF2B5EF4-FFF2-40B4-BE49-F238E27FC236}">
                <a16:creationId xmlns:a16="http://schemas.microsoft.com/office/drawing/2014/main" id="{6956FB2A-37B8-7CD5-950B-3BB0B4B11A78}"/>
              </a:ext>
            </a:extLst>
          </p:cNvPr>
          <p:cNvPicPr>
            <a:picLocks noChangeAspect="1"/>
          </p:cNvPicPr>
          <p:nvPr/>
        </p:nvPicPr>
        <p:blipFill>
          <a:blip r:embed="rId3"/>
          <a:stretch>
            <a:fillRect/>
          </a:stretch>
        </p:blipFill>
        <p:spPr>
          <a:xfrm>
            <a:off x="4090127" y="1131749"/>
            <a:ext cx="4324530" cy="1231290"/>
          </a:xfrm>
          <a:prstGeom prst="rect">
            <a:avLst/>
          </a:prstGeom>
        </p:spPr>
      </p:pic>
      <p:pic>
        <p:nvPicPr>
          <p:cNvPr id="3" name="Picture 2">
            <a:extLst>
              <a:ext uri="{FF2B5EF4-FFF2-40B4-BE49-F238E27FC236}">
                <a16:creationId xmlns:a16="http://schemas.microsoft.com/office/drawing/2014/main" id="{07BE7B5D-6B14-E2F5-D416-CA9632EB1891}"/>
              </a:ext>
            </a:extLst>
          </p:cNvPr>
          <p:cNvPicPr>
            <a:picLocks noChangeAspect="1"/>
          </p:cNvPicPr>
          <p:nvPr/>
        </p:nvPicPr>
        <p:blipFill>
          <a:blip r:embed="rId4"/>
          <a:stretch>
            <a:fillRect/>
          </a:stretch>
        </p:blipFill>
        <p:spPr>
          <a:xfrm>
            <a:off x="4139020" y="2363038"/>
            <a:ext cx="4275637" cy="1943471"/>
          </a:xfrm>
          <a:prstGeom prst="rect">
            <a:avLst/>
          </a:prstGeom>
        </p:spPr>
      </p:pic>
    </p:spTree>
    <p:extLst>
      <p:ext uri="{BB962C8B-B14F-4D97-AF65-F5344CB8AC3E}">
        <p14:creationId xmlns:p14="http://schemas.microsoft.com/office/powerpoint/2010/main" val="3141284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alpha val="8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767601" y="2705101"/>
            <a:ext cx="7704857" cy="1021556"/>
          </a:xfrm>
        </p:spPr>
        <p:txBody>
          <a:bodyPr/>
          <a:lstStyle/>
          <a:p>
            <a:r>
              <a:rPr lang="en-US" altLang="zh-CN" sz="2800" cap="all" dirty="0">
                <a:latin typeface="Baskerville"/>
              </a:rPr>
              <a:t>Insurance</a:t>
            </a:r>
            <a:r>
              <a:rPr lang="zh-CN" altLang="en-US" sz="2800" cap="all" dirty="0">
                <a:latin typeface="Baskerville"/>
              </a:rPr>
              <a:t> </a:t>
            </a:r>
            <a:r>
              <a:rPr lang="en-US" altLang="zh-CN" sz="2800" cap="all" dirty="0">
                <a:latin typeface="Baskerville"/>
              </a:rPr>
              <a:t>market</a:t>
            </a:r>
            <a:r>
              <a:rPr lang="zh-CN" altLang="en-US" sz="2800" cap="all" dirty="0">
                <a:latin typeface="Baskerville"/>
              </a:rPr>
              <a:t> </a:t>
            </a:r>
            <a:r>
              <a:rPr lang="en-US" altLang="zh-CN" sz="2800" cap="all" dirty="0">
                <a:latin typeface="Baskerville"/>
              </a:rPr>
              <a:t>crisis</a:t>
            </a:r>
            <a:r>
              <a:rPr lang="en-US" altLang="zh-CN" sz="2800" cap="all" dirty="0">
                <a:latin typeface="Gill Sans MT" panose="020B0502020104020203" pitchFamily="34" charset="77"/>
              </a:rPr>
              <a:t/>
            </a:r>
            <a:br>
              <a:rPr lang="en-US" altLang="zh-CN" sz="2800" cap="all" dirty="0">
                <a:latin typeface="Gill Sans MT" panose="020B0502020104020203" pitchFamily="34" charset="77"/>
              </a:rPr>
            </a:br>
            <a:endParaRPr lang="en-US" sz="2800" cap="all" dirty="0">
              <a:latin typeface="Gill Sans MT" panose="020B0502020104020203" pitchFamily="34" charset="77"/>
            </a:endParaRP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734AB3-580E-49C1-967D-33073622AECA}" type="slidenum">
              <a:rPr kumimoji="0" lang="en-US"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000" b="0" i="0" u="none" strike="noStrike" kern="0" cap="none" spc="0" normalizeH="0" baseline="0" noProof="0" dirty="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01037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51520" y="109240"/>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The National Flood Insurance Program</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(NFIP)</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785014"/>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Introduction to the NFIP program. </a:t>
            </a:r>
          </a:p>
        </p:txBody>
      </p:sp>
      <p:pic>
        <p:nvPicPr>
          <p:cNvPr id="2050" name="Picture 2" descr="Elevating Your Home | Useful information you need to know">
            <a:extLst>
              <a:ext uri="{FF2B5EF4-FFF2-40B4-BE49-F238E27FC236}">
                <a16:creationId xmlns:a16="http://schemas.microsoft.com/office/drawing/2014/main" id="{5CEE9CEB-3554-4D87-AB71-391FC8900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89" y="1073194"/>
            <a:ext cx="4133667" cy="29109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BDEC97-C617-9E72-02D9-95ACB5567029}"/>
              </a:ext>
            </a:extLst>
          </p:cNvPr>
          <p:cNvSpPr txBox="1"/>
          <p:nvPr/>
        </p:nvSpPr>
        <p:spPr>
          <a:xfrm>
            <a:off x="4133849" y="4090138"/>
            <a:ext cx="5042443" cy="646331"/>
          </a:xfrm>
          <a:prstGeom prst="rect">
            <a:avLst/>
          </a:prstGeom>
          <a:noFill/>
        </p:spPr>
        <p:txBody>
          <a:bodyPr wrap="square" rtlCol="0">
            <a:spAutoFit/>
          </a:bodyPr>
          <a:lstStyle/>
          <a:p>
            <a:r>
              <a:rPr lang="en-CN" sz="1200" dirty="0">
                <a:latin typeface="Baskerville" panose="02020502070401020303" pitchFamily="18" charset="0"/>
                <a:ea typeface="Baskerville" panose="02020502070401020303" pitchFamily="18" charset="0"/>
              </a:rPr>
              <a:t>Note: Calculation based on $250,000 building coverage only (does not include content). AE (high to moderate) zone, single-family, one-story structure without a basement. The calculation is based on standard NFIP deductible. </a:t>
            </a:r>
          </a:p>
        </p:txBody>
      </p:sp>
      <p:sp>
        <p:nvSpPr>
          <p:cNvPr id="4" name="Content Placeholder 2">
            <a:extLst>
              <a:ext uri="{FF2B5EF4-FFF2-40B4-BE49-F238E27FC236}">
                <a16:creationId xmlns:a16="http://schemas.microsoft.com/office/drawing/2014/main" id="{62B8DCF9-2D25-7826-809A-1EFAED2455B3}"/>
              </a:ext>
            </a:extLst>
          </p:cNvPr>
          <p:cNvSpPr txBox="1">
            <a:spLocks/>
          </p:cNvSpPr>
          <p:nvPr/>
        </p:nvSpPr>
        <p:spPr>
          <a:xfrm>
            <a:off x="251520" y="1073194"/>
            <a:ext cx="3755704" cy="3521081"/>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400" dirty="0">
                <a:solidFill>
                  <a:schemeClr val="tx1"/>
                </a:solidFill>
                <a:latin typeface="Baskerville" panose="02020502070401020303"/>
              </a:rPr>
              <a:t>Insurance rate is determined by the location of your property with respect to the </a:t>
            </a:r>
            <a:r>
              <a:rPr lang="en-US" sz="1400" b="1" dirty="0">
                <a:solidFill>
                  <a:schemeClr val="tx1"/>
                </a:solidFill>
                <a:latin typeface="Baskerville" panose="02020502070401020303"/>
              </a:rPr>
              <a:t>flood zones</a:t>
            </a:r>
            <a:r>
              <a:rPr lang="en-US" sz="1400" dirty="0">
                <a:solidFill>
                  <a:schemeClr val="tx1"/>
                </a:solidFill>
                <a:latin typeface="Baskerville" panose="02020502070401020303"/>
              </a:rPr>
              <a:t>. </a:t>
            </a:r>
          </a:p>
          <a:p>
            <a:r>
              <a:rPr lang="en-US" sz="1400" dirty="0">
                <a:solidFill>
                  <a:schemeClr val="tx1"/>
                </a:solidFill>
                <a:latin typeface="Baskerville" panose="02020502070401020303"/>
              </a:rPr>
              <a:t>Homeowners can reduce the insurance premium by </a:t>
            </a:r>
            <a:r>
              <a:rPr lang="en-US" sz="1400" b="1" dirty="0">
                <a:solidFill>
                  <a:schemeClr val="tx1"/>
                </a:solidFill>
                <a:latin typeface="Baskerville" panose="02020502070401020303"/>
              </a:rPr>
              <a:t>elevating the building </a:t>
            </a:r>
            <a:r>
              <a:rPr lang="en-US" sz="1400" dirty="0">
                <a:solidFill>
                  <a:schemeClr val="tx1"/>
                </a:solidFill>
                <a:latin typeface="Baskerville" panose="02020502070401020303"/>
              </a:rPr>
              <a:t>(example presented on the right). </a:t>
            </a:r>
            <a:br>
              <a:rPr lang="en-US" sz="1400" dirty="0">
                <a:solidFill>
                  <a:schemeClr val="tx1"/>
                </a:solidFill>
                <a:latin typeface="Baskerville" panose="02020502070401020303"/>
              </a:rPr>
            </a:br>
            <a:endParaRPr lang="en-US" sz="1400" dirty="0">
              <a:solidFill>
                <a:schemeClr val="tx1"/>
              </a:solidFill>
              <a:latin typeface="Baskerville" panose="02020502070401020303"/>
            </a:endParaRPr>
          </a:p>
        </p:txBody>
      </p:sp>
      <p:pic>
        <p:nvPicPr>
          <p:cNvPr id="1026" name="Picture 2">
            <a:extLst>
              <a:ext uri="{FF2B5EF4-FFF2-40B4-BE49-F238E27FC236}">
                <a16:creationId xmlns:a16="http://schemas.microsoft.com/office/drawing/2014/main" id="{26825C29-D29C-778F-62CD-4E26E6CAD9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00"/>
          <a:stretch/>
        </p:blipFill>
        <p:spPr bwMode="auto">
          <a:xfrm>
            <a:off x="803050" y="2482340"/>
            <a:ext cx="2779269" cy="21119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83933" y="4700313"/>
            <a:ext cx="6428363" cy="461665"/>
          </a:xfrm>
          <a:prstGeom prst="rect">
            <a:avLst/>
          </a:prstGeom>
          <a:noFill/>
        </p:spPr>
        <p:txBody>
          <a:bodyPr wrap="none" rtlCol="0">
            <a:spAutoFit/>
          </a:bodyPr>
          <a:lstStyle/>
          <a:p>
            <a:r>
              <a:rPr lang="en-US" sz="1200" dirty="0" smtClean="0">
                <a:latin typeface="Baskerville Old Face" panose="02020602080505020303" pitchFamily="18" charset="0"/>
              </a:rPr>
              <a:t>Left: </a:t>
            </a:r>
            <a:r>
              <a:rPr lang="en-US" sz="1200" dirty="0">
                <a:latin typeface="Baskerville Old Face" panose="02020602080505020303" pitchFamily="18" charset="0"/>
              </a:rPr>
              <a:t>© </a:t>
            </a:r>
            <a:r>
              <a:rPr lang="en-US" sz="1200" dirty="0" smtClean="0">
                <a:latin typeface="Baskerville Old Face" panose="02020602080505020303" pitchFamily="18" charset="0"/>
              </a:rPr>
              <a:t> source unknown; right: © </a:t>
            </a:r>
            <a:r>
              <a:rPr lang="en-US" sz="1200" dirty="0">
                <a:latin typeface="Baskerville Old Face" panose="02020602080505020303" pitchFamily="18" charset="0"/>
              </a:rPr>
              <a:t>Flood Proof. All rights reserved. This content is </a:t>
            </a:r>
            <a:r>
              <a:rPr lang="en-US" sz="1200" dirty="0" smtClean="0">
                <a:latin typeface="Baskerville Old Face" panose="02020602080505020303" pitchFamily="18" charset="0"/>
              </a:rPr>
              <a:t>excluded </a:t>
            </a:r>
          </a:p>
          <a:p>
            <a:r>
              <a:rPr lang="en-US" sz="1200" dirty="0" smtClean="0">
                <a:latin typeface="Baskerville Old Face" panose="02020602080505020303" pitchFamily="18" charset="0"/>
              </a:rPr>
              <a:t>from </a:t>
            </a:r>
            <a:r>
              <a:rPr lang="en-US" sz="1200" dirty="0">
                <a:latin typeface="Baskerville Old Face" panose="02020602080505020303" pitchFamily="18" charset="0"/>
              </a:rPr>
              <a:t>our Creative Commons 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621621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51520" y="109240"/>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The National Flood Insurance Program</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(NFIP)</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785014"/>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Introduction to the NFIP program. </a:t>
            </a:r>
          </a:p>
        </p:txBody>
      </p:sp>
      <p:pic>
        <p:nvPicPr>
          <p:cNvPr id="2" name="Picture 1">
            <a:extLst>
              <a:ext uri="{FF2B5EF4-FFF2-40B4-BE49-F238E27FC236}">
                <a16:creationId xmlns:a16="http://schemas.microsoft.com/office/drawing/2014/main" id="{497C06EB-1C0D-68C0-DB4C-2738D709D085}"/>
              </a:ext>
            </a:extLst>
          </p:cNvPr>
          <p:cNvPicPr>
            <a:picLocks noChangeAspect="1"/>
          </p:cNvPicPr>
          <p:nvPr/>
        </p:nvPicPr>
        <p:blipFill>
          <a:blip r:embed="rId3"/>
          <a:stretch>
            <a:fillRect/>
          </a:stretch>
        </p:blipFill>
        <p:spPr>
          <a:xfrm>
            <a:off x="685800" y="1669618"/>
            <a:ext cx="7772400" cy="2921858"/>
          </a:xfrm>
          <a:prstGeom prst="rect">
            <a:avLst/>
          </a:prstGeom>
        </p:spPr>
      </p:pic>
      <p:sp>
        <p:nvSpPr>
          <p:cNvPr id="3" name="Content Placeholder 2">
            <a:extLst>
              <a:ext uri="{FF2B5EF4-FFF2-40B4-BE49-F238E27FC236}">
                <a16:creationId xmlns:a16="http://schemas.microsoft.com/office/drawing/2014/main" id="{1D990B4B-2414-AF8C-4EC6-AF9FD8E9F8AA}"/>
              </a:ext>
            </a:extLst>
          </p:cNvPr>
          <p:cNvSpPr txBox="1">
            <a:spLocks/>
          </p:cNvSpPr>
          <p:nvPr/>
        </p:nvSpPr>
        <p:spPr>
          <a:xfrm>
            <a:off x="685800" y="1176277"/>
            <a:ext cx="7029174" cy="3521081"/>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400" dirty="0">
                <a:solidFill>
                  <a:schemeClr val="tx1"/>
                </a:solidFill>
                <a:latin typeface="Baskerville" panose="02020502070401020303"/>
              </a:rPr>
              <a:t>Other mitigation efforts: Example of a New York building (</a:t>
            </a:r>
            <a:r>
              <a:rPr lang="en-US" sz="1400" dirty="0">
                <a:solidFill>
                  <a:schemeClr val="tx1"/>
                </a:solidFill>
                <a:latin typeface="Baskerville" panose="02020502070401020303"/>
                <a:hlinkClick r:id="rId4"/>
              </a:rPr>
              <a:t>link</a:t>
            </a:r>
            <a:r>
              <a:rPr lang="en-US" sz="1400" dirty="0">
                <a:solidFill>
                  <a:schemeClr val="tx1"/>
                </a:solidFill>
                <a:latin typeface="Baskerville" panose="02020502070401020303"/>
              </a:rPr>
              <a:t>)</a:t>
            </a:r>
            <a:br>
              <a:rPr lang="en-US" sz="1400" dirty="0">
                <a:solidFill>
                  <a:schemeClr val="tx1"/>
                </a:solidFill>
                <a:latin typeface="Baskerville" panose="02020502070401020303"/>
              </a:rPr>
            </a:br>
            <a:endParaRPr lang="en-US" sz="1400" dirty="0">
              <a:solidFill>
                <a:schemeClr val="tx1"/>
              </a:solidFill>
              <a:latin typeface="Baskerville" panose="02020502070401020303"/>
            </a:endParaRPr>
          </a:p>
        </p:txBody>
      </p:sp>
      <p:sp>
        <p:nvSpPr>
          <p:cNvPr id="4" name="TextBox 3"/>
          <p:cNvSpPr txBox="1"/>
          <p:nvPr/>
        </p:nvSpPr>
        <p:spPr>
          <a:xfrm>
            <a:off x="2844800" y="4681835"/>
            <a:ext cx="5840060" cy="461665"/>
          </a:xfrm>
          <a:prstGeom prst="rect">
            <a:avLst/>
          </a:prstGeom>
          <a:noFill/>
        </p:spPr>
        <p:txBody>
          <a:bodyPr wrap="none" rtlCol="0">
            <a:spAutoFit/>
          </a:bodyPr>
          <a:lstStyle/>
          <a:p>
            <a:r>
              <a:rPr lang="en-US" sz="1200" dirty="0">
                <a:latin typeface="Baskerville Old Face" panose="02020602080505020303" pitchFamily="18" charset="0"/>
              </a:rPr>
              <a:t>© American Flood Coalition. All 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104247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6250781" cy="572691"/>
          </a:xfrm>
          <a:prstGeom prst="rect">
            <a:avLst/>
          </a:prstGeom>
        </p:spPr>
        <p:txBody>
          <a:bodyPr spcFirstLastPara="1" vert="horz" wrap="square" lIns="91425" tIns="91425" rIns="91425" bIns="91425" rtlCol="0" anchor="t" anchorCtr="0">
            <a:noAutofit/>
          </a:bodyPr>
          <a:lstStyle/>
          <a:p>
            <a:r>
              <a:rPr lang="en-US" sz="3200" dirty="0">
                <a:solidFill>
                  <a:srgbClr val="1B4453"/>
                </a:solidFill>
                <a:latin typeface="Baskerville" panose="02020502070401020303"/>
              </a:rPr>
              <a:t>Outline</a:t>
            </a:r>
            <a:endParaRPr sz="3200" dirty="0">
              <a:solidFill>
                <a:srgbClr val="1B4453"/>
              </a:solidFill>
              <a:latin typeface="Baskerville" panose="02020502070401020303"/>
            </a:endParaRPr>
          </a:p>
        </p:txBody>
      </p:sp>
      <p:sp>
        <p:nvSpPr>
          <p:cNvPr id="6" name="Google Shape;209;p27">
            <a:extLst>
              <a:ext uri="{FF2B5EF4-FFF2-40B4-BE49-F238E27FC236}">
                <a16:creationId xmlns:a16="http://schemas.microsoft.com/office/drawing/2014/main" id="{1C6A0E15-E523-4558-BCEB-516AE84C8D50}"/>
              </a:ext>
            </a:extLst>
          </p:cNvPr>
          <p:cNvSpPr txBox="1">
            <a:spLocks/>
          </p:cNvSpPr>
          <p:nvPr/>
        </p:nvSpPr>
        <p:spPr>
          <a:xfrm>
            <a:off x="311700" y="946300"/>
            <a:ext cx="8520600" cy="3718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42900">
              <a:spcBef>
                <a:spcPts val="600"/>
              </a:spcBef>
              <a:buSzPts val="1800"/>
              <a:buFont typeface="Arial"/>
              <a:buChar char="●"/>
            </a:pPr>
            <a:r>
              <a:rPr lang="en-US" sz="2400" dirty="0">
                <a:latin typeface="Baskerville"/>
              </a:rPr>
              <a:t>Climate risk</a:t>
            </a:r>
            <a:r>
              <a:rPr lang="en-US" altLang="zh-CN" sz="2400" dirty="0">
                <a:latin typeface="Baskerville"/>
              </a:rPr>
              <a:t>s</a:t>
            </a:r>
            <a:r>
              <a:rPr lang="en-US" sz="2400" dirty="0">
                <a:latin typeface="Baskerville"/>
              </a:rPr>
              <a:t> in commercial real estate markets</a:t>
            </a:r>
          </a:p>
          <a:p>
            <a:pPr marL="457200" indent="-342900">
              <a:spcBef>
                <a:spcPts val="600"/>
              </a:spcBef>
              <a:buSzPts val="1800"/>
              <a:buFont typeface="Arial"/>
              <a:buChar char="●"/>
            </a:pPr>
            <a:endParaRPr lang="en-US" sz="2400" dirty="0">
              <a:latin typeface="Baskerville"/>
            </a:endParaRPr>
          </a:p>
          <a:p>
            <a:pPr marL="457200" indent="-342900">
              <a:spcBef>
                <a:spcPts val="600"/>
              </a:spcBef>
              <a:buSzPts val="1800"/>
              <a:buFont typeface="Arial"/>
              <a:buChar char="●"/>
            </a:pPr>
            <a:r>
              <a:rPr lang="en-US" altLang="zh-CN" sz="2400" dirty="0">
                <a:latin typeface="Baskerville"/>
              </a:rPr>
              <a:t>Insurance</a:t>
            </a:r>
            <a:r>
              <a:rPr lang="zh-CN" altLang="en-US" sz="2400" dirty="0">
                <a:latin typeface="Baskerville"/>
              </a:rPr>
              <a:t> </a:t>
            </a:r>
            <a:r>
              <a:rPr lang="en-US" altLang="zh-CN" sz="2400" dirty="0">
                <a:latin typeface="Baskerville"/>
              </a:rPr>
              <a:t>market</a:t>
            </a:r>
            <a:r>
              <a:rPr lang="zh-CN" altLang="en-US" sz="2400" dirty="0">
                <a:latin typeface="Baskerville"/>
              </a:rPr>
              <a:t> </a:t>
            </a:r>
            <a:r>
              <a:rPr lang="en-US" altLang="zh-CN" sz="2400" dirty="0">
                <a:latin typeface="Baskerville"/>
              </a:rPr>
              <a:t>crisis</a:t>
            </a:r>
          </a:p>
          <a:p>
            <a:pPr marL="457200" indent="-342900">
              <a:spcBef>
                <a:spcPts val="600"/>
              </a:spcBef>
              <a:buSzPts val="1800"/>
              <a:buFont typeface="Arial"/>
              <a:buChar char="●"/>
            </a:pPr>
            <a:endParaRPr lang="en-US" altLang="zh-CN" sz="2400" dirty="0">
              <a:latin typeface="Baskerville"/>
            </a:endParaRPr>
          </a:p>
          <a:p>
            <a:pPr marL="457200" indent="-342900">
              <a:spcBef>
                <a:spcPts val="600"/>
              </a:spcBef>
              <a:buSzPts val="1800"/>
              <a:buFont typeface="Arial"/>
              <a:buChar char="●"/>
            </a:pPr>
            <a:r>
              <a:rPr lang="en-US" altLang="zh-CN" sz="2400" dirty="0">
                <a:latin typeface="Baskerville"/>
              </a:rPr>
              <a:t>Climate</a:t>
            </a:r>
            <a:r>
              <a:rPr lang="zh-CN" altLang="en-US" sz="2400" dirty="0">
                <a:latin typeface="Baskerville"/>
              </a:rPr>
              <a:t> </a:t>
            </a:r>
            <a:r>
              <a:rPr lang="en-US" altLang="zh-CN" sz="2400" dirty="0">
                <a:latin typeface="Baskerville"/>
              </a:rPr>
              <a:t>resiliency</a:t>
            </a:r>
            <a:r>
              <a:rPr lang="zh-CN" altLang="en-US" sz="2400" dirty="0">
                <a:latin typeface="Baskerville"/>
              </a:rPr>
              <a:t> </a:t>
            </a:r>
            <a:r>
              <a:rPr lang="en-US" altLang="zh-CN" sz="2400" dirty="0">
                <a:latin typeface="Baskerville"/>
              </a:rPr>
              <a:t>investments</a:t>
            </a:r>
            <a:r>
              <a:rPr lang="zh-CN" altLang="en-US" sz="2400" dirty="0">
                <a:latin typeface="Baskerville"/>
              </a:rPr>
              <a:t> </a:t>
            </a:r>
            <a:r>
              <a:rPr lang="en-US" altLang="zh-CN" sz="2400" dirty="0">
                <a:latin typeface="Baskerville"/>
              </a:rPr>
              <a:t>in</a:t>
            </a:r>
            <a:r>
              <a:rPr lang="zh-CN" altLang="en-US" sz="2400" dirty="0">
                <a:latin typeface="Baskerville"/>
              </a:rPr>
              <a:t> </a:t>
            </a:r>
            <a:r>
              <a:rPr lang="en-US" altLang="zh-CN" sz="2400" dirty="0">
                <a:latin typeface="Baskerville"/>
              </a:rPr>
              <a:t>coastal</a:t>
            </a:r>
            <a:r>
              <a:rPr lang="zh-CN" altLang="en-US" sz="2400" dirty="0">
                <a:latin typeface="Baskerville"/>
              </a:rPr>
              <a:t> </a:t>
            </a:r>
            <a:r>
              <a:rPr lang="en-US" altLang="zh-CN" sz="2400" dirty="0">
                <a:latin typeface="Baskerville"/>
              </a:rPr>
              <a:t>areas</a:t>
            </a:r>
          </a:p>
          <a:p>
            <a:pPr marL="457200" indent="-342900">
              <a:spcBef>
                <a:spcPts val="600"/>
              </a:spcBef>
              <a:buSzPts val="1800"/>
              <a:buFont typeface="Arial"/>
              <a:buChar char="●"/>
            </a:pPr>
            <a:endParaRPr lang="en-US" sz="2400" dirty="0">
              <a:latin typeface="Baskerville"/>
            </a:endParaRPr>
          </a:p>
          <a:p>
            <a:pPr marL="457200" indent="-342900">
              <a:spcBef>
                <a:spcPts val="600"/>
              </a:spcBef>
              <a:buSzPts val="1800"/>
              <a:buFont typeface="Arial"/>
              <a:buChar char="●"/>
            </a:pPr>
            <a:endParaRPr lang="en-US" sz="2400" dirty="0">
              <a:latin typeface="Baskerville"/>
            </a:endParaRPr>
          </a:p>
        </p:txBody>
      </p:sp>
    </p:spTree>
    <p:extLst>
      <p:ext uri="{BB962C8B-B14F-4D97-AF65-F5344CB8AC3E}">
        <p14:creationId xmlns:p14="http://schemas.microsoft.com/office/powerpoint/2010/main" val="2493120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51520" y="109240"/>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Can we insure against Climate Risk? </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785014"/>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Discussion about the possibility of owners to insure properties against climate change.</a:t>
            </a:r>
          </a:p>
          <a:p>
            <a:endParaRPr lang="en-US" altLang="zh-CN" dirty="0">
              <a:solidFill>
                <a:srgbClr val="C00000"/>
              </a:solidFill>
              <a:latin typeface="Baskerville" panose="02020502070401020303"/>
            </a:endParaRPr>
          </a:p>
          <a:p>
            <a:r>
              <a:rPr lang="en-US" altLang="zh-CN" dirty="0">
                <a:solidFill>
                  <a:srgbClr val="C00000"/>
                </a:solidFill>
                <a:latin typeface="Baskerville" panose="02020502070401020303"/>
              </a:rPr>
              <a:t> </a:t>
            </a:r>
          </a:p>
        </p:txBody>
      </p:sp>
      <p:sp>
        <p:nvSpPr>
          <p:cNvPr id="2" name="Content Placeholder 2">
            <a:extLst>
              <a:ext uri="{FF2B5EF4-FFF2-40B4-BE49-F238E27FC236}">
                <a16:creationId xmlns:a16="http://schemas.microsoft.com/office/drawing/2014/main" id="{33BDD116-1BAA-ABE8-6842-5965AD685AF4}"/>
              </a:ext>
            </a:extLst>
          </p:cNvPr>
          <p:cNvSpPr txBox="1">
            <a:spLocks/>
          </p:cNvSpPr>
          <p:nvPr/>
        </p:nvSpPr>
        <p:spPr>
          <a:xfrm>
            <a:off x="93939" y="1130167"/>
            <a:ext cx="4429293" cy="3521081"/>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400" dirty="0">
                <a:solidFill>
                  <a:schemeClr val="tx1"/>
                </a:solidFill>
                <a:latin typeface="Baskerville" panose="02020502070401020303"/>
              </a:rPr>
              <a:t>The prevailing strategy among real estate investors to use insurance as their primary means to protect their properties against extreme weather and climate events (ULI &amp; Heitman, 2020).</a:t>
            </a:r>
          </a:p>
          <a:p>
            <a:endParaRPr lang="en-US" sz="1400" dirty="0">
              <a:solidFill>
                <a:schemeClr val="tx1"/>
              </a:solidFill>
              <a:latin typeface="Baskerville" panose="02020502070401020303"/>
            </a:endParaRPr>
          </a:p>
          <a:p>
            <a:r>
              <a:rPr lang="en-US" sz="1400" dirty="0">
                <a:solidFill>
                  <a:schemeClr val="tx1"/>
                </a:solidFill>
                <a:latin typeface="Baskerville" panose="02020502070401020303"/>
              </a:rPr>
              <a:t>The number of disasters is growing, and the loses for insurance companies are also growing</a:t>
            </a:r>
          </a:p>
          <a:p>
            <a:pPr lvl="1">
              <a:spcBef>
                <a:spcPts val="400"/>
              </a:spcBef>
            </a:pPr>
            <a:r>
              <a:rPr lang="en-US" sz="1200" dirty="0">
                <a:solidFill>
                  <a:schemeClr val="tx1"/>
                </a:solidFill>
                <a:latin typeface="Baskerville" panose="02020502070401020303"/>
              </a:rPr>
              <a:t>The basic economics of insurance companies is to stabilize income: transfer money from good times (no disaster) to bad times (disaster period)</a:t>
            </a:r>
          </a:p>
          <a:p>
            <a:pPr lvl="1">
              <a:spcBef>
                <a:spcPts val="400"/>
              </a:spcBef>
            </a:pPr>
            <a:r>
              <a:rPr lang="en-US" sz="1200" dirty="0">
                <a:solidFill>
                  <a:schemeClr val="tx1"/>
                </a:solidFill>
                <a:latin typeface="Baskerville" panose="02020502070401020303"/>
              </a:rPr>
              <a:t>The increase in frequency and severity of disasters challenges the traditional business model. Consequences:  Rise premiums and rise in number of uninsured properties</a:t>
            </a:r>
            <a:r>
              <a:rPr lang="en-US" sz="1200" dirty="0">
                <a:solidFill>
                  <a:schemeClr val="accent2"/>
                </a:solidFill>
                <a:latin typeface="Baskerville" panose="02020502070401020303"/>
              </a:rPr>
              <a:t>. </a:t>
            </a:r>
          </a:p>
        </p:txBody>
      </p:sp>
      <p:sp>
        <p:nvSpPr>
          <p:cNvPr id="3" name="Text Placeholder 4">
            <a:extLst>
              <a:ext uri="{FF2B5EF4-FFF2-40B4-BE49-F238E27FC236}">
                <a16:creationId xmlns:a16="http://schemas.microsoft.com/office/drawing/2014/main" id="{3C1A222A-A07D-9312-BFBE-9689957F50A6}"/>
              </a:ext>
            </a:extLst>
          </p:cNvPr>
          <p:cNvSpPr txBox="1">
            <a:spLocks/>
          </p:cNvSpPr>
          <p:nvPr/>
        </p:nvSpPr>
        <p:spPr>
          <a:xfrm>
            <a:off x="923642" y="4521915"/>
            <a:ext cx="6624736" cy="1736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l"/>
            <a:r>
              <a:rPr lang="en-US" sz="700" dirty="0"/>
              <a:t>Source: Swiss re (2020) </a:t>
            </a:r>
            <a:r>
              <a:rPr lang="en-US" sz="700" b="1" dirty="0"/>
              <a:t>Natural catastrophes in times of economic accumulation </a:t>
            </a:r>
          </a:p>
          <a:p>
            <a:pPr algn="l"/>
            <a:r>
              <a:rPr lang="en-US" sz="700" b="1" dirty="0"/>
              <a:t>and climate change </a:t>
            </a:r>
            <a:endParaRPr lang="en-US" sz="700" dirty="0"/>
          </a:p>
          <a:p>
            <a:endParaRPr lang="en-US" dirty="0"/>
          </a:p>
        </p:txBody>
      </p:sp>
      <p:pic>
        <p:nvPicPr>
          <p:cNvPr id="4" name="Picture 3">
            <a:extLst>
              <a:ext uri="{FF2B5EF4-FFF2-40B4-BE49-F238E27FC236}">
                <a16:creationId xmlns:a16="http://schemas.microsoft.com/office/drawing/2014/main" id="{063153E3-B0C0-450F-E25E-43448CA12A60}"/>
              </a:ext>
            </a:extLst>
          </p:cNvPr>
          <p:cNvPicPr>
            <a:picLocks noChangeAspect="1"/>
          </p:cNvPicPr>
          <p:nvPr/>
        </p:nvPicPr>
        <p:blipFill>
          <a:blip r:embed="rId3"/>
          <a:stretch>
            <a:fillRect/>
          </a:stretch>
        </p:blipFill>
        <p:spPr>
          <a:xfrm>
            <a:off x="4700789" y="1198135"/>
            <a:ext cx="4329255" cy="3601212"/>
          </a:xfrm>
          <a:prstGeom prst="rect">
            <a:avLst/>
          </a:prstGeom>
        </p:spPr>
      </p:pic>
      <p:sp>
        <p:nvSpPr>
          <p:cNvPr id="6" name="TextBox 5"/>
          <p:cNvSpPr txBox="1"/>
          <p:nvPr/>
        </p:nvSpPr>
        <p:spPr>
          <a:xfrm>
            <a:off x="3917889" y="4717677"/>
            <a:ext cx="5301451" cy="461665"/>
          </a:xfrm>
          <a:prstGeom prst="rect">
            <a:avLst/>
          </a:prstGeom>
          <a:noFill/>
        </p:spPr>
        <p:txBody>
          <a:bodyPr wrap="none" rtlCol="0">
            <a:spAutoFit/>
          </a:bodyPr>
          <a:lstStyle/>
          <a:p>
            <a:r>
              <a:rPr lang="en-US" sz="1200" dirty="0">
                <a:latin typeface="Baskerville Old Face" panose="02020602080505020303" pitchFamily="18" charset="0"/>
              </a:rPr>
              <a:t>© The Economist.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439957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AEF9652-DEA0-AB4D-8F0E-85C954514E15}"/>
              </a:ext>
            </a:extLst>
          </p:cNvPr>
          <p:cNvSpPr>
            <a:spLocks noGrp="1"/>
          </p:cNvSpPr>
          <p:nvPr>
            <p:ph idx="1"/>
          </p:nvPr>
        </p:nvSpPr>
        <p:spPr>
          <a:xfrm>
            <a:off x="397933" y="1203451"/>
            <a:ext cx="4512734" cy="3491068"/>
          </a:xfrm>
        </p:spPr>
        <p:txBody>
          <a:bodyPr>
            <a:normAutofit fontScale="70000" lnSpcReduction="20000"/>
          </a:bodyPr>
          <a:lstStyle/>
          <a:p>
            <a:r>
              <a:rPr lang="en-US" sz="1800" dirty="0">
                <a:solidFill>
                  <a:schemeClr val="tx1"/>
                </a:solidFill>
                <a:latin typeface="Baskerville" panose="02020502070401020303"/>
              </a:rPr>
              <a:t>Hurricane Harvey resulted in significant home price discounts inside the 100-year floodplain.</a:t>
            </a:r>
          </a:p>
          <a:p>
            <a:pPr lvl="1"/>
            <a:r>
              <a:rPr lang="en-US" sz="1600" dirty="0">
                <a:solidFill>
                  <a:schemeClr val="tx1"/>
                </a:solidFill>
                <a:latin typeface="Baskerville" panose="02020502070401020303"/>
              </a:rPr>
              <a:t>Before Harvey, homes inside the flood zone in Harris County, which is home to Houston, sold for 2.3 percent less than those outside the area. After Harvey hit, that discount</a:t>
            </a:r>
            <a:r>
              <a:rPr lang="en-US" sz="1600" b="1" dirty="0">
                <a:solidFill>
                  <a:schemeClr val="tx1"/>
                </a:solidFill>
                <a:latin typeface="Baskerville" panose="02020502070401020303"/>
              </a:rPr>
              <a:t> </a:t>
            </a:r>
            <a:r>
              <a:rPr lang="en-US" sz="1600" dirty="0">
                <a:solidFill>
                  <a:schemeClr val="tx1"/>
                </a:solidFill>
                <a:latin typeface="Baskerville" panose="02020502070401020303"/>
              </a:rPr>
              <a:t>more than doubled to 5.5 percent.</a:t>
            </a:r>
            <a:br>
              <a:rPr lang="en-US" sz="1600" dirty="0">
                <a:solidFill>
                  <a:schemeClr val="tx1"/>
                </a:solidFill>
                <a:latin typeface="Baskerville" panose="02020502070401020303"/>
              </a:rPr>
            </a:br>
            <a:endParaRPr lang="en-US" sz="1600" dirty="0">
              <a:solidFill>
                <a:schemeClr val="tx1"/>
              </a:solidFill>
              <a:latin typeface="Baskerville" panose="02020502070401020303"/>
            </a:endParaRPr>
          </a:p>
          <a:p>
            <a:r>
              <a:rPr lang="en-US" sz="1900" dirty="0">
                <a:solidFill>
                  <a:schemeClr val="tx1"/>
                </a:solidFill>
                <a:latin typeface="Baskerville" panose="02020502070401020303"/>
              </a:rPr>
              <a:t>Fannie Mae and Freddie Mac, the government-sponsored, taxpayer-backed enterprises that stand behind roughly half of the nation’s $11 trillion in residential mortgages.</a:t>
            </a:r>
          </a:p>
          <a:p>
            <a:endParaRPr lang="en-US" sz="1900" dirty="0">
              <a:solidFill>
                <a:schemeClr val="tx1"/>
              </a:solidFill>
              <a:latin typeface="Baskerville" panose="02020502070401020303"/>
            </a:endParaRPr>
          </a:p>
          <a:p>
            <a:r>
              <a:rPr lang="en-US" sz="1800" dirty="0">
                <a:solidFill>
                  <a:schemeClr val="tx1"/>
                </a:solidFill>
                <a:latin typeface="Baskerville" panose="02020502070401020303"/>
              </a:rPr>
              <a:t>However FMs don’t price differently loans with and without climate risk in the finance houses</a:t>
            </a:r>
          </a:p>
          <a:p>
            <a:pPr lvl="1">
              <a:spcBef>
                <a:spcPts val="400"/>
              </a:spcBef>
            </a:pPr>
            <a:r>
              <a:rPr lang="en-US" sz="1400" dirty="0">
                <a:solidFill>
                  <a:schemeClr val="tx1"/>
                </a:solidFill>
                <a:latin typeface="Baskerville" panose="02020502070401020303"/>
              </a:rPr>
              <a:t>Pricing those risks is likely to introduce discrimination into the housing markets, and compromise social justice since minorities are overly exposed to certain climate risks</a:t>
            </a:r>
          </a:p>
        </p:txBody>
      </p:sp>
      <p:sp>
        <p:nvSpPr>
          <p:cNvPr id="10" name="Text Placeholder 2">
            <a:extLst>
              <a:ext uri="{FF2B5EF4-FFF2-40B4-BE49-F238E27FC236}">
                <a16:creationId xmlns:a16="http://schemas.microsoft.com/office/drawing/2014/main" id="{8BE7BC7D-F914-A542-9D4E-3789CE59EE70}"/>
              </a:ext>
            </a:extLst>
          </p:cNvPr>
          <p:cNvSpPr>
            <a:spLocks noGrp="1"/>
          </p:cNvSpPr>
          <p:nvPr>
            <p:ph type="body" sz="quarter" idx="10"/>
          </p:nvPr>
        </p:nvSpPr>
        <p:spPr>
          <a:xfrm>
            <a:off x="251520" y="627386"/>
            <a:ext cx="8640960" cy="288180"/>
          </a:xfrm>
        </p:spPr>
        <p:txBody>
          <a:bodyPr/>
          <a:lstStyle/>
          <a:p>
            <a:r>
              <a:rPr lang="en-US" dirty="0">
                <a:solidFill>
                  <a:srgbClr val="C00000"/>
                </a:solidFill>
                <a:latin typeface="Baskerville" panose="02020502070401020303"/>
              </a:rPr>
              <a:t>What is the impact </a:t>
            </a:r>
            <a:r>
              <a:rPr lang="en-US" altLang="zh-CN" dirty="0">
                <a:solidFill>
                  <a:srgbClr val="C00000"/>
                </a:solidFill>
                <a:latin typeface="Baskerville" panose="02020502070401020303"/>
              </a:rPr>
              <a:t>on</a:t>
            </a:r>
            <a:r>
              <a:rPr lang="en-US" dirty="0">
                <a:solidFill>
                  <a:srgbClr val="C00000"/>
                </a:solidFill>
                <a:latin typeface="Baskerville" panose="02020502070401020303"/>
              </a:rPr>
              <a:t> Freddie Mac and Fannie Mae</a:t>
            </a:r>
            <a:r>
              <a:rPr lang="en-US" altLang="zh-CN" dirty="0">
                <a:solidFill>
                  <a:srgbClr val="C00000"/>
                </a:solidFill>
                <a:latin typeface="Baskerville" panose="02020502070401020303"/>
              </a:rPr>
              <a:t>;</a:t>
            </a:r>
            <a:r>
              <a:rPr lang="zh-CN" altLang="en-US" dirty="0">
                <a:solidFill>
                  <a:srgbClr val="C00000"/>
                </a:solidFill>
                <a:latin typeface="Baskerville" panose="02020502070401020303"/>
              </a:rPr>
              <a:t> </a:t>
            </a:r>
            <a:r>
              <a:rPr lang="en-US" altLang="zh-CN" dirty="0">
                <a:solidFill>
                  <a:srgbClr val="C00000"/>
                </a:solidFill>
                <a:latin typeface="Baskerville" panose="02020502070401020303"/>
              </a:rPr>
              <a:t>and</a:t>
            </a:r>
            <a:r>
              <a:rPr lang="zh-CN" altLang="en-US" dirty="0">
                <a:solidFill>
                  <a:srgbClr val="C00000"/>
                </a:solidFill>
                <a:latin typeface="Baskerville" panose="02020502070401020303"/>
              </a:rPr>
              <a:t> </a:t>
            </a:r>
            <a:r>
              <a:rPr lang="en-US" altLang="zh-CN" dirty="0">
                <a:solidFill>
                  <a:srgbClr val="C00000"/>
                </a:solidFill>
                <a:latin typeface="Baskerville" panose="02020502070401020303"/>
              </a:rPr>
              <a:t>also</a:t>
            </a:r>
            <a:r>
              <a:rPr lang="zh-CN" altLang="en-US" dirty="0">
                <a:solidFill>
                  <a:srgbClr val="C00000"/>
                </a:solidFill>
                <a:latin typeface="Baskerville" panose="02020502070401020303"/>
              </a:rPr>
              <a:t> </a:t>
            </a:r>
            <a:r>
              <a:rPr lang="en-US" altLang="zh-CN" dirty="0">
                <a:solidFill>
                  <a:srgbClr val="C00000"/>
                </a:solidFill>
                <a:latin typeface="Baskerville" panose="02020502070401020303"/>
              </a:rPr>
              <a:t>the</a:t>
            </a:r>
            <a:r>
              <a:rPr lang="zh-CN" altLang="en-US" dirty="0">
                <a:solidFill>
                  <a:srgbClr val="C00000"/>
                </a:solidFill>
                <a:latin typeface="Baskerville" panose="02020502070401020303"/>
              </a:rPr>
              <a:t> </a:t>
            </a:r>
            <a:r>
              <a:rPr lang="en-US" altLang="zh-CN" dirty="0">
                <a:solidFill>
                  <a:srgbClr val="C00000"/>
                </a:solidFill>
                <a:latin typeface="Baskerville" panose="02020502070401020303"/>
              </a:rPr>
              <a:t>problem</a:t>
            </a:r>
            <a:r>
              <a:rPr lang="zh-CN" altLang="en-US" dirty="0">
                <a:solidFill>
                  <a:srgbClr val="C00000"/>
                </a:solidFill>
                <a:latin typeface="Baskerville" panose="02020502070401020303"/>
              </a:rPr>
              <a:t> </a:t>
            </a:r>
            <a:r>
              <a:rPr lang="en-US" altLang="zh-CN" dirty="0">
                <a:solidFill>
                  <a:srgbClr val="C00000"/>
                </a:solidFill>
                <a:latin typeface="Baskerville" panose="02020502070401020303"/>
              </a:rPr>
              <a:t>of</a:t>
            </a:r>
            <a:r>
              <a:rPr lang="zh-CN" altLang="en-US" dirty="0">
                <a:solidFill>
                  <a:srgbClr val="C00000"/>
                </a:solidFill>
                <a:latin typeface="Baskerville" panose="02020502070401020303"/>
              </a:rPr>
              <a:t> </a:t>
            </a:r>
            <a:r>
              <a:rPr lang="en-US" altLang="zh-CN" dirty="0">
                <a:solidFill>
                  <a:srgbClr val="C00000"/>
                </a:solidFill>
                <a:latin typeface="Baskerville" panose="02020502070401020303"/>
              </a:rPr>
              <a:t>information</a:t>
            </a:r>
            <a:r>
              <a:rPr lang="zh-CN" altLang="en-US" dirty="0">
                <a:solidFill>
                  <a:srgbClr val="C00000"/>
                </a:solidFill>
                <a:latin typeface="Baskerville" panose="02020502070401020303"/>
              </a:rPr>
              <a:t> </a:t>
            </a:r>
            <a:r>
              <a:rPr lang="en-US" altLang="zh-CN" dirty="0">
                <a:solidFill>
                  <a:srgbClr val="C00000"/>
                </a:solidFill>
                <a:latin typeface="Baskerville" panose="02020502070401020303"/>
              </a:rPr>
              <a:t>asymmetry</a:t>
            </a:r>
            <a:endParaRPr lang="en-US" dirty="0">
              <a:solidFill>
                <a:srgbClr val="C00000"/>
              </a:solidFill>
              <a:latin typeface="Baskerville" panose="02020502070401020303"/>
            </a:endParaRPr>
          </a:p>
        </p:txBody>
      </p:sp>
      <p:sp>
        <p:nvSpPr>
          <p:cNvPr id="11" name="Title 1">
            <a:extLst>
              <a:ext uri="{FF2B5EF4-FFF2-40B4-BE49-F238E27FC236}">
                <a16:creationId xmlns:a16="http://schemas.microsoft.com/office/drawing/2014/main" id="{1C819D10-C0D0-2C47-8E82-FCB9A3267BD5}"/>
              </a:ext>
            </a:extLst>
          </p:cNvPr>
          <p:cNvSpPr>
            <a:spLocks noGrp="1"/>
          </p:cNvSpPr>
          <p:nvPr>
            <p:ph type="title"/>
          </p:nvPr>
        </p:nvSpPr>
        <p:spPr>
          <a:xfrm>
            <a:off x="251520" y="126927"/>
            <a:ext cx="8640960" cy="576065"/>
          </a:xfrm>
        </p:spPr>
        <p:txBody>
          <a:bodyPr/>
          <a:lstStyle/>
          <a:p>
            <a:r>
              <a:rPr lang="en-US" altLang="zh-CN" sz="3200" dirty="0">
                <a:solidFill>
                  <a:srgbClr val="1B4453"/>
                </a:solidFill>
                <a:latin typeface="Baskerville" panose="02020502070401020303"/>
              </a:rPr>
              <a:t>Climate Risks in Mortgage Markets </a:t>
            </a:r>
            <a:endParaRPr lang="en-US" dirty="0">
              <a:latin typeface="Baskerville" panose="02020502070401020303"/>
            </a:endParaRPr>
          </a:p>
        </p:txBody>
      </p:sp>
      <p:sp>
        <p:nvSpPr>
          <p:cNvPr id="7" name="Text Placeholder 6">
            <a:extLst>
              <a:ext uri="{FF2B5EF4-FFF2-40B4-BE49-F238E27FC236}">
                <a16:creationId xmlns:a16="http://schemas.microsoft.com/office/drawing/2014/main" id="{E7F0B477-70CD-4AA8-95EC-57230A76EE72}"/>
              </a:ext>
            </a:extLst>
          </p:cNvPr>
          <p:cNvSpPr>
            <a:spLocks noGrp="1"/>
          </p:cNvSpPr>
          <p:nvPr>
            <p:ph type="body" sz="quarter" idx="12"/>
          </p:nvPr>
        </p:nvSpPr>
        <p:spPr>
          <a:xfrm>
            <a:off x="2400211" y="4694518"/>
            <a:ext cx="6624735" cy="173606"/>
          </a:xfrm>
        </p:spPr>
        <p:txBody>
          <a:bodyPr/>
          <a:lstStyle/>
          <a:p>
            <a:r>
              <a:rPr lang="en-US" altLang="zh-CN" dirty="0">
                <a:latin typeface="Baskerville" panose="02020502070401020303"/>
              </a:rPr>
              <a:t>Source: http://www.freddiemac.com/research/insight/20200910_unravelling_perceptions_of_flood_risk.page?</a:t>
            </a:r>
            <a:endParaRPr lang="zh-CN" altLang="en-US" dirty="0">
              <a:latin typeface="Baskerville" panose="02020502070401020303"/>
            </a:endParaRPr>
          </a:p>
        </p:txBody>
      </p:sp>
      <p:sp>
        <p:nvSpPr>
          <p:cNvPr id="8" name="Rectangle 7">
            <a:extLst>
              <a:ext uri="{FF2B5EF4-FFF2-40B4-BE49-F238E27FC236}">
                <a16:creationId xmlns:a16="http://schemas.microsoft.com/office/drawing/2014/main" id="{8692CAA7-ABF5-AD44-857A-84BF844305B3}"/>
              </a:ext>
            </a:extLst>
          </p:cNvPr>
          <p:cNvSpPr/>
          <p:nvPr/>
        </p:nvSpPr>
        <p:spPr>
          <a:xfrm>
            <a:off x="7709929" y="1559539"/>
            <a:ext cx="1243210" cy="2351314"/>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 name="Rectangle 8">
            <a:extLst>
              <a:ext uri="{FF2B5EF4-FFF2-40B4-BE49-F238E27FC236}">
                <a16:creationId xmlns:a16="http://schemas.microsoft.com/office/drawing/2014/main" id="{8F685CC1-D27A-0249-8ADC-B1376ED7949C}"/>
              </a:ext>
            </a:extLst>
          </p:cNvPr>
          <p:cNvSpPr/>
          <p:nvPr/>
        </p:nvSpPr>
        <p:spPr>
          <a:xfrm>
            <a:off x="6551670" y="1559682"/>
            <a:ext cx="1013939" cy="2351314"/>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2" name="Rectangle 11">
            <a:extLst>
              <a:ext uri="{FF2B5EF4-FFF2-40B4-BE49-F238E27FC236}">
                <a16:creationId xmlns:a16="http://schemas.microsoft.com/office/drawing/2014/main" id="{661AEC6F-41AA-E842-A4A6-955F79706181}"/>
              </a:ext>
            </a:extLst>
          </p:cNvPr>
          <p:cNvSpPr/>
          <p:nvPr/>
        </p:nvSpPr>
        <p:spPr>
          <a:xfrm>
            <a:off x="5279651" y="1575901"/>
            <a:ext cx="1127700" cy="2351314"/>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nvGrpSpPr>
          <p:cNvPr id="13" name="Group 12">
            <a:extLst>
              <a:ext uri="{FF2B5EF4-FFF2-40B4-BE49-F238E27FC236}">
                <a16:creationId xmlns:a16="http://schemas.microsoft.com/office/drawing/2014/main" id="{209146C5-6CB5-554E-A738-230B7AD039BD}"/>
              </a:ext>
            </a:extLst>
          </p:cNvPr>
          <p:cNvGrpSpPr/>
          <p:nvPr/>
        </p:nvGrpSpPr>
        <p:grpSpPr>
          <a:xfrm>
            <a:off x="5360630" y="2837211"/>
            <a:ext cx="941112" cy="455710"/>
            <a:chOff x="1065061" y="813602"/>
            <a:chExt cx="759517" cy="455710"/>
          </a:xfrm>
          <a:solidFill>
            <a:schemeClr val="accent1"/>
          </a:solidFill>
        </p:grpSpPr>
        <p:sp>
          <p:nvSpPr>
            <p:cNvPr id="14" name="Rounded Rectangle 13">
              <a:extLst>
                <a:ext uri="{FF2B5EF4-FFF2-40B4-BE49-F238E27FC236}">
                  <a16:creationId xmlns:a16="http://schemas.microsoft.com/office/drawing/2014/main" id="{211E4A00-EF29-D64D-97B1-05A81BED8F11}"/>
                </a:ext>
              </a:extLst>
            </p:cNvPr>
            <p:cNvSpPr/>
            <p:nvPr/>
          </p:nvSpPr>
          <p:spPr>
            <a:xfrm>
              <a:off x="1065061" y="813602"/>
              <a:ext cx="759517" cy="455710"/>
            </a:xfrm>
            <a:prstGeom prst="roundRect">
              <a:avLst>
                <a:gd name="adj" fmla="val 10000"/>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5" name="Rounded Rectangle 4">
              <a:extLst>
                <a:ext uri="{FF2B5EF4-FFF2-40B4-BE49-F238E27FC236}">
                  <a16:creationId xmlns:a16="http://schemas.microsoft.com/office/drawing/2014/main" id="{218BC26A-A6A6-FF47-934D-8E42A9B9F8BA}"/>
                </a:ext>
              </a:extLst>
            </p:cNvPr>
            <p:cNvSpPr txBox="1"/>
            <p:nvPr/>
          </p:nvSpPr>
          <p:spPr>
            <a:xfrm>
              <a:off x="1078408" y="826949"/>
              <a:ext cx="732823" cy="4290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Origination</a:t>
              </a:r>
            </a:p>
          </p:txBody>
        </p:sp>
      </p:grpSp>
      <p:grpSp>
        <p:nvGrpSpPr>
          <p:cNvPr id="16" name="Group 15">
            <a:extLst>
              <a:ext uri="{FF2B5EF4-FFF2-40B4-BE49-F238E27FC236}">
                <a16:creationId xmlns:a16="http://schemas.microsoft.com/office/drawing/2014/main" id="{11745F91-A352-354E-AC5B-B8BF7192B111}"/>
              </a:ext>
            </a:extLst>
          </p:cNvPr>
          <p:cNvGrpSpPr/>
          <p:nvPr/>
        </p:nvGrpSpPr>
        <p:grpSpPr>
          <a:xfrm>
            <a:off x="6581657" y="2823864"/>
            <a:ext cx="941112" cy="455710"/>
            <a:chOff x="1065061" y="813602"/>
            <a:chExt cx="759517" cy="455710"/>
          </a:xfrm>
          <a:solidFill>
            <a:schemeClr val="accent1"/>
          </a:solidFill>
        </p:grpSpPr>
        <p:sp>
          <p:nvSpPr>
            <p:cNvPr id="17" name="Rounded Rectangle 16">
              <a:extLst>
                <a:ext uri="{FF2B5EF4-FFF2-40B4-BE49-F238E27FC236}">
                  <a16:creationId xmlns:a16="http://schemas.microsoft.com/office/drawing/2014/main" id="{5831FFBB-0560-C74B-B4E9-F8C9D7D59F41}"/>
                </a:ext>
              </a:extLst>
            </p:cNvPr>
            <p:cNvSpPr/>
            <p:nvPr/>
          </p:nvSpPr>
          <p:spPr>
            <a:xfrm>
              <a:off x="1065061" y="813602"/>
              <a:ext cx="759517" cy="455710"/>
            </a:xfrm>
            <a:prstGeom prst="roundRect">
              <a:avLst>
                <a:gd name="adj" fmla="val 10000"/>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8" name="Rounded Rectangle 4">
              <a:extLst>
                <a:ext uri="{FF2B5EF4-FFF2-40B4-BE49-F238E27FC236}">
                  <a16:creationId xmlns:a16="http://schemas.microsoft.com/office/drawing/2014/main" id="{B7CD8E48-9D75-334C-A7A3-361BD78D66B1}"/>
                </a:ext>
              </a:extLst>
            </p:cNvPr>
            <p:cNvSpPr txBox="1"/>
            <p:nvPr/>
          </p:nvSpPr>
          <p:spPr>
            <a:xfrm>
              <a:off x="1078408" y="826949"/>
              <a:ext cx="732823" cy="4290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Pooling</a:t>
              </a:r>
            </a:p>
          </p:txBody>
        </p:sp>
      </p:grpSp>
      <p:grpSp>
        <p:nvGrpSpPr>
          <p:cNvPr id="19" name="Group 18">
            <a:extLst>
              <a:ext uri="{FF2B5EF4-FFF2-40B4-BE49-F238E27FC236}">
                <a16:creationId xmlns:a16="http://schemas.microsoft.com/office/drawing/2014/main" id="{4C07F472-00DC-D24E-90C4-C1D037E9FA53}"/>
              </a:ext>
            </a:extLst>
          </p:cNvPr>
          <p:cNvGrpSpPr/>
          <p:nvPr/>
        </p:nvGrpSpPr>
        <p:grpSpPr>
          <a:xfrm>
            <a:off x="7794776" y="2850558"/>
            <a:ext cx="1109706" cy="455710"/>
            <a:chOff x="1065061" y="813602"/>
            <a:chExt cx="759517" cy="455710"/>
          </a:xfrm>
          <a:solidFill>
            <a:schemeClr val="accent1"/>
          </a:solidFill>
        </p:grpSpPr>
        <p:sp>
          <p:nvSpPr>
            <p:cNvPr id="20" name="Rounded Rectangle 19">
              <a:extLst>
                <a:ext uri="{FF2B5EF4-FFF2-40B4-BE49-F238E27FC236}">
                  <a16:creationId xmlns:a16="http://schemas.microsoft.com/office/drawing/2014/main" id="{0E925DD3-7CCE-C444-88AC-AB1E3675942F}"/>
                </a:ext>
              </a:extLst>
            </p:cNvPr>
            <p:cNvSpPr/>
            <p:nvPr/>
          </p:nvSpPr>
          <p:spPr>
            <a:xfrm>
              <a:off x="1065061" y="813602"/>
              <a:ext cx="759517" cy="455710"/>
            </a:xfrm>
            <a:prstGeom prst="roundRect">
              <a:avLst>
                <a:gd name="adj" fmla="val 10000"/>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1" name="Rounded Rectangle 4">
              <a:extLst>
                <a:ext uri="{FF2B5EF4-FFF2-40B4-BE49-F238E27FC236}">
                  <a16:creationId xmlns:a16="http://schemas.microsoft.com/office/drawing/2014/main" id="{615C896F-5003-2B42-B847-AB492B716E87}"/>
                </a:ext>
              </a:extLst>
            </p:cNvPr>
            <p:cNvSpPr txBox="1"/>
            <p:nvPr/>
          </p:nvSpPr>
          <p:spPr>
            <a:xfrm>
              <a:off x="1078408" y="826949"/>
              <a:ext cx="732823" cy="4290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Securitization</a:t>
              </a:r>
            </a:p>
          </p:txBody>
        </p:sp>
      </p:grpSp>
      <p:graphicFrame>
        <p:nvGraphicFramePr>
          <p:cNvPr id="22" name="Diagram 21">
            <a:extLst>
              <a:ext uri="{FF2B5EF4-FFF2-40B4-BE49-F238E27FC236}">
                <a16:creationId xmlns:a16="http://schemas.microsoft.com/office/drawing/2014/main" id="{EA5C743F-8628-0348-9F10-0D55A0D5BEA4}"/>
              </a:ext>
            </a:extLst>
          </p:cNvPr>
          <p:cNvGraphicFramePr/>
          <p:nvPr/>
        </p:nvGraphicFramePr>
        <p:xfrm>
          <a:off x="5131249" y="1071990"/>
          <a:ext cx="3952965" cy="2082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381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3BED27-A2B7-0840-82FE-2528048690AA}"/>
              </a:ext>
            </a:extLst>
          </p:cNvPr>
          <p:cNvSpPr>
            <a:spLocks noGrp="1"/>
          </p:cNvSpPr>
          <p:nvPr>
            <p:ph type="body" sz="quarter" idx="12"/>
          </p:nvPr>
        </p:nvSpPr>
        <p:spPr>
          <a:xfrm>
            <a:off x="2209800" y="4795210"/>
            <a:ext cx="7086600" cy="576525"/>
          </a:xfrm>
        </p:spPr>
        <p:txBody>
          <a:bodyPr/>
          <a:lstStyle/>
          <a:p>
            <a:r>
              <a:rPr lang="en-US" sz="900" dirty="0">
                <a:latin typeface="Baskerville" panose="02020502070401020303"/>
              </a:rPr>
              <a:t>Source: </a:t>
            </a:r>
            <a:r>
              <a:rPr lang="en-US" sz="900" dirty="0">
                <a:latin typeface="Baskerville" panose="02020502070401020303"/>
                <a:hlinkClick r:id="rId3"/>
              </a:rPr>
              <a:t>https://www.politico.com/news/2020/06/08/borrowed-time-climate-changemortgage-market-304130</a:t>
            </a:r>
            <a:r>
              <a:rPr lang="en-US" sz="900" dirty="0">
                <a:latin typeface="Baskerville" panose="02020502070401020303"/>
              </a:rPr>
              <a:t>  © Politico. All rights reserved. This content is excluded from our Creative Commons license. For more information, see </a:t>
            </a:r>
            <a:r>
              <a:rPr lang="en-US" sz="900" dirty="0">
                <a:latin typeface="Baskerville" panose="02020502070401020303"/>
                <a:hlinkClick r:id="rId4"/>
              </a:rPr>
              <a:t>https://ocw.mit.edu/help/faq-fair-use</a:t>
            </a:r>
            <a:r>
              <a:rPr lang="en-US" sz="900" dirty="0" smtClean="0">
                <a:latin typeface="Baskerville" panose="02020502070401020303"/>
                <a:hlinkClick r:id="rId4"/>
              </a:rPr>
              <a:t>/</a:t>
            </a:r>
            <a:r>
              <a:rPr lang="en-US" sz="900" dirty="0" smtClean="0">
                <a:latin typeface="Baskerville" panose="02020502070401020303"/>
              </a:rPr>
              <a:t>. </a:t>
            </a:r>
            <a:endParaRPr lang="en-US" sz="900" dirty="0">
              <a:latin typeface="Baskerville" panose="02020502070401020303"/>
            </a:endParaRPr>
          </a:p>
        </p:txBody>
      </p:sp>
      <p:sp>
        <p:nvSpPr>
          <p:cNvPr id="9" name="Title 4">
            <a:extLst>
              <a:ext uri="{FF2B5EF4-FFF2-40B4-BE49-F238E27FC236}">
                <a16:creationId xmlns:a16="http://schemas.microsoft.com/office/drawing/2014/main" id="{6510E00A-5E3F-F149-BD34-08C425332AD9}"/>
              </a:ext>
            </a:extLst>
          </p:cNvPr>
          <p:cNvSpPr>
            <a:spLocks noGrp="1"/>
          </p:cNvSpPr>
          <p:nvPr>
            <p:ph type="title"/>
          </p:nvPr>
        </p:nvSpPr>
        <p:spPr>
          <a:xfrm>
            <a:off x="134340" y="0"/>
            <a:ext cx="5087049" cy="632172"/>
          </a:xfrm>
        </p:spPr>
        <p:txBody>
          <a:bodyPr/>
          <a:lstStyle/>
          <a:p>
            <a:r>
              <a:rPr lang="en-US" dirty="0">
                <a:solidFill>
                  <a:srgbClr val="1B4453"/>
                </a:solidFill>
                <a:latin typeface="Baskerville" panose="02020502070401020303"/>
              </a:rPr>
              <a:t>Climate change threatens U.S. mortgage market</a:t>
            </a:r>
            <a:r>
              <a:rPr lang="en-US" sz="2800" b="1" dirty="0">
                <a:latin typeface="Baskerville" panose="02020502070401020303"/>
              </a:rPr>
              <a:t/>
            </a:r>
            <a:br>
              <a:rPr lang="en-US" sz="2800" b="1" dirty="0">
                <a:latin typeface="Baskerville" panose="02020502070401020303"/>
              </a:rPr>
            </a:br>
            <a:endParaRPr lang="en-US" sz="2800" b="1" dirty="0">
              <a:latin typeface="Baskerville" panose="02020502070401020303"/>
            </a:endParaRPr>
          </a:p>
        </p:txBody>
      </p:sp>
      <p:sp>
        <p:nvSpPr>
          <p:cNvPr id="10" name="Text Placeholder 6">
            <a:extLst>
              <a:ext uri="{FF2B5EF4-FFF2-40B4-BE49-F238E27FC236}">
                <a16:creationId xmlns:a16="http://schemas.microsoft.com/office/drawing/2014/main" id="{0B3CD1D4-DDB0-DA49-B37A-2051EB9ACD79}"/>
              </a:ext>
            </a:extLst>
          </p:cNvPr>
          <p:cNvSpPr>
            <a:spLocks noGrp="1"/>
          </p:cNvSpPr>
          <p:nvPr>
            <p:ph type="body" sz="quarter" idx="10"/>
          </p:nvPr>
        </p:nvSpPr>
        <p:spPr>
          <a:xfrm>
            <a:off x="134340" y="1012966"/>
            <a:ext cx="8640960" cy="288180"/>
          </a:xfrm>
        </p:spPr>
        <p:txBody>
          <a:bodyPr/>
          <a:lstStyle/>
          <a:p>
            <a:r>
              <a:rPr lang="en-US" dirty="0">
                <a:solidFill>
                  <a:srgbClr val="980000"/>
                </a:solidFill>
                <a:latin typeface="Baskerville" panose="02020502070401020303"/>
                <a:ea typeface="Tahoma" panose="020B0604030504040204" pitchFamily="34" charset="0"/>
                <a:cs typeface="Tahoma" panose="020B0604030504040204" pitchFamily="34" charset="0"/>
              </a:rPr>
              <a:t>Are we creating a new housing bubble? </a:t>
            </a:r>
          </a:p>
          <a:p>
            <a:endParaRPr lang="en-US" dirty="0">
              <a:solidFill>
                <a:srgbClr val="980000"/>
              </a:solidFill>
              <a:latin typeface="Baskerville" panose="02020502070401020303"/>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A0C2BE79-0D84-0349-829C-B2710A2B43B1}"/>
              </a:ext>
            </a:extLst>
          </p:cNvPr>
          <p:cNvSpPr/>
          <p:nvPr/>
        </p:nvSpPr>
        <p:spPr>
          <a:xfrm>
            <a:off x="4454820" y="2417862"/>
            <a:ext cx="234360" cy="307777"/>
          </a:xfrm>
          <a:prstGeom prst="rect">
            <a:avLst/>
          </a:prstGeom>
        </p:spPr>
        <p:txBody>
          <a:bodyPr wrap="none">
            <a:spAutoFit/>
          </a:bodyPr>
          <a:lstStyle/>
          <a:p>
            <a:r>
              <a:rPr lang="en-US" dirty="0"/>
              <a:t> </a:t>
            </a:r>
          </a:p>
        </p:txBody>
      </p:sp>
      <p:pic>
        <p:nvPicPr>
          <p:cNvPr id="13" name="Content Placeholder 12">
            <a:extLst>
              <a:ext uri="{FF2B5EF4-FFF2-40B4-BE49-F238E27FC236}">
                <a16:creationId xmlns:a16="http://schemas.microsoft.com/office/drawing/2014/main" id="{3B8D2865-0748-A243-B65F-241B6BC5FE03}"/>
              </a:ext>
            </a:extLst>
          </p:cNvPr>
          <p:cNvPicPr>
            <a:picLocks noGrp="1" noChangeAspect="1"/>
          </p:cNvPicPr>
          <p:nvPr>
            <p:ph idx="1"/>
          </p:nvPr>
        </p:nvPicPr>
        <p:blipFill>
          <a:blip r:embed="rId5"/>
          <a:stretch>
            <a:fillRect/>
          </a:stretch>
        </p:blipFill>
        <p:spPr>
          <a:xfrm>
            <a:off x="5353968" y="2525282"/>
            <a:ext cx="2662272" cy="2335929"/>
          </a:xfrm>
          <a:prstGeom prst="rect">
            <a:avLst/>
          </a:prstGeom>
        </p:spPr>
      </p:pic>
      <p:sp>
        <p:nvSpPr>
          <p:cNvPr id="15" name="TextBox 14">
            <a:extLst>
              <a:ext uri="{FF2B5EF4-FFF2-40B4-BE49-F238E27FC236}">
                <a16:creationId xmlns:a16="http://schemas.microsoft.com/office/drawing/2014/main" id="{C894E46F-B26B-4944-A1FB-176471FF1249}"/>
              </a:ext>
            </a:extLst>
          </p:cNvPr>
          <p:cNvSpPr txBox="1"/>
          <p:nvPr/>
        </p:nvSpPr>
        <p:spPr>
          <a:xfrm>
            <a:off x="256216" y="1378890"/>
            <a:ext cx="4872199" cy="3416320"/>
          </a:xfrm>
          <a:prstGeom prst="rect">
            <a:avLst/>
          </a:prstGeom>
          <a:noFill/>
        </p:spPr>
        <p:txBody>
          <a:bodyPr wrap="square" rtlCol="0">
            <a:spAutoFit/>
          </a:bodyPr>
          <a:lstStyle/>
          <a:p>
            <a:pPr marL="285768" indent="-285768">
              <a:buFont typeface="Arial" panose="020B0604020202020204" pitchFamily="34" charset="0"/>
              <a:buChar char="•"/>
            </a:pPr>
            <a:r>
              <a:rPr lang="en-US" sz="1200" dirty="0">
                <a:latin typeface="Baskerville" panose="02020502070401020303"/>
              </a:rPr>
              <a:t>Fannie and Freddie rely on another government enterprise, the National Flood Insurance Program</a:t>
            </a:r>
            <a:r>
              <a:rPr lang="zh-CN" altLang="en-US" sz="1200" dirty="0">
                <a:latin typeface="Baskerville" panose="02020502070401020303"/>
              </a:rPr>
              <a:t> </a:t>
            </a:r>
            <a:r>
              <a:rPr lang="en-US" altLang="zh-CN" sz="1200" dirty="0">
                <a:latin typeface="Baskerville" panose="02020502070401020303"/>
              </a:rPr>
              <a:t>(NFIP)</a:t>
            </a:r>
            <a:r>
              <a:rPr lang="en-US" sz="1200" dirty="0">
                <a:latin typeface="Baskerville" panose="02020502070401020303"/>
              </a:rPr>
              <a:t>, to cover the cost of flood damage to homes with </a:t>
            </a:r>
            <a:r>
              <a:rPr lang="en-US" altLang="zh-CN" sz="1200" dirty="0">
                <a:latin typeface="Baskerville" panose="02020502070401020303"/>
              </a:rPr>
              <a:t>their</a:t>
            </a:r>
            <a:r>
              <a:rPr lang="zh-CN" altLang="en-US" sz="1200" dirty="0">
                <a:latin typeface="Baskerville" panose="02020502070401020303"/>
              </a:rPr>
              <a:t> </a:t>
            </a:r>
            <a:r>
              <a:rPr lang="en-US" sz="1200" dirty="0">
                <a:latin typeface="Baskerville" panose="02020502070401020303"/>
              </a:rPr>
              <a:t>mortgages. But the flood insurance program itself is insolvent after years of paying out more than it collects.</a:t>
            </a:r>
          </a:p>
          <a:p>
            <a:pPr marL="285768" indent="-285768">
              <a:buFont typeface="Arial" panose="020B0604020202020204" pitchFamily="34" charset="0"/>
              <a:buChar char="•"/>
            </a:pPr>
            <a:endParaRPr lang="en-US" sz="1200" dirty="0">
              <a:latin typeface="Baskerville" panose="02020502070401020303"/>
            </a:endParaRPr>
          </a:p>
          <a:p>
            <a:pPr marL="285768" indent="-285768">
              <a:buFont typeface="Arial" panose="020B0604020202020204" pitchFamily="34" charset="0"/>
              <a:buChar char="•"/>
            </a:pPr>
            <a:r>
              <a:rPr lang="en-US" sz="1200" dirty="0">
                <a:latin typeface="Baskerville" panose="02020502070401020303"/>
              </a:rPr>
              <a:t>Homes in flood plains are </a:t>
            </a:r>
            <a:r>
              <a:rPr lang="en-US" sz="1200" b="1" u="sng" dirty="0">
                <a:latin typeface="Baskerville" panose="02020502070401020303"/>
              </a:rPr>
              <a:t>overvalued</a:t>
            </a:r>
            <a:r>
              <a:rPr lang="en-US" sz="1200" dirty="0">
                <a:latin typeface="Baskerville" panose="02020502070401020303"/>
              </a:rPr>
              <a:t> </a:t>
            </a:r>
            <a:r>
              <a:rPr lang="en-US" sz="1200" b="1" dirty="0">
                <a:latin typeface="Baskerville" panose="02020502070401020303"/>
              </a:rPr>
              <a:t>by $34 billion </a:t>
            </a:r>
            <a:r>
              <a:rPr lang="en-US" sz="1200" dirty="0">
                <a:latin typeface="Baskerville" panose="02020502070401020303"/>
              </a:rPr>
              <a:t>because homebuyers don’t fully price in the high risk of climate-related disasters. </a:t>
            </a:r>
          </a:p>
          <a:p>
            <a:pPr marL="285768" indent="-285768">
              <a:buFont typeface="Arial" panose="020B0604020202020204" pitchFamily="34" charset="0"/>
              <a:buChar char="•"/>
            </a:pPr>
            <a:endParaRPr lang="en-US" sz="1200" dirty="0">
              <a:latin typeface="Baskerville" panose="02020502070401020303"/>
            </a:endParaRPr>
          </a:p>
          <a:p>
            <a:pPr marL="285768" indent="-285768">
              <a:buFont typeface="Arial" panose="020B0604020202020204" pitchFamily="34" charset="0"/>
              <a:buChar char="•"/>
            </a:pPr>
            <a:r>
              <a:rPr lang="en-US" sz="1200" dirty="0">
                <a:latin typeface="Baskerville" panose="02020502070401020303"/>
              </a:rPr>
              <a:t>Mortgage in floodplains are rising steadily</a:t>
            </a:r>
            <a:r>
              <a:rPr lang="zh-CN" altLang="en-US" sz="1200" dirty="0">
                <a:latin typeface="Baskerville" panose="02020502070401020303"/>
              </a:rPr>
              <a:t> </a:t>
            </a:r>
            <a:r>
              <a:rPr lang="en-US" altLang="zh-CN" sz="1200" dirty="0">
                <a:latin typeface="Baskerville" panose="02020502070401020303"/>
              </a:rPr>
              <a:t>from 2006 onwards</a:t>
            </a:r>
            <a:r>
              <a:rPr lang="en-US" sz="1200" dirty="0">
                <a:latin typeface="Baskerville" panose="02020502070401020303"/>
              </a:rPr>
              <a:t>: </a:t>
            </a:r>
          </a:p>
          <a:p>
            <a:pPr marL="493744" lvl="1" indent="-227027">
              <a:buFont typeface="Arial" panose="020B0604020202020204" pitchFamily="34" charset="0"/>
              <a:buChar char="•"/>
            </a:pPr>
            <a:r>
              <a:rPr lang="en-US" sz="1200" dirty="0">
                <a:latin typeface="Baskerville" panose="02020502070401020303"/>
              </a:rPr>
              <a:t>Nearly 600,000 houses were built in 100-year floodplains, bringing to 7 million homes</a:t>
            </a:r>
          </a:p>
          <a:p>
            <a:pPr marL="493744" lvl="1" indent="-227027">
              <a:buFont typeface="Arial" panose="020B0604020202020204" pitchFamily="34" charset="0"/>
              <a:buChar char="•"/>
            </a:pPr>
            <a:r>
              <a:rPr lang="en-US" sz="1200" dirty="0">
                <a:latin typeface="Baskerville" panose="02020502070401020303"/>
              </a:rPr>
              <a:t>300,000 mortgages were added to homes in floodplains, bringing the total number of loans to 4.1 million.</a:t>
            </a:r>
          </a:p>
          <a:p>
            <a:pPr marL="493744" indent="-227027">
              <a:buFont typeface="Arial" panose="020B0604020202020204" pitchFamily="34" charset="0"/>
              <a:buChar char="•"/>
            </a:pPr>
            <a:endParaRPr lang="en-US" sz="1200" dirty="0">
              <a:latin typeface="Baskerville" panose="02020502070401020303"/>
            </a:endParaRPr>
          </a:p>
          <a:p>
            <a:pPr marL="266717" indent="-260367">
              <a:buFont typeface="Arial" panose="020B0604020202020204" pitchFamily="34" charset="0"/>
              <a:buChar char="•"/>
            </a:pPr>
            <a:r>
              <a:rPr lang="en-US" sz="1200" dirty="0">
                <a:latin typeface="Baskerville" panose="02020502070401020303"/>
              </a:rPr>
              <a:t>However, insurance policies in floodplains shrunk: </a:t>
            </a:r>
            <a:br>
              <a:rPr lang="en-US" sz="1200" dirty="0">
                <a:latin typeface="Baskerville" panose="02020502070401020303"/>
              </a:rPr>
            </a:br>
            <a:r>
              <a:rPr lang="en-US" sz="1200" dirty="0">
                <a:latin typeface="Baskerville" panose="02020502070401020303"/>
              </a:rPr>
              <a:t>2.5 million residential structures insured in 2008. </a:t>
            </a:r>
            <a:br>
              <a:rPr lang="en-US" sz="1200" dirty="0">
                <a:latin typeface="Baskerville" panose="02020502070401020303"/>
              </a:rPr>
            </a:br>
            <a:r>
              <a:rPr lang="en-US" sz="1200" dirty="0">
                <a:latin typeface="Baskerville" panose="02020502070401020303"/>
              </a:rPr>
              <a:t>Which had fallen to fewer than 1.8 million in 2019.</a:t>
            </a:r>
          </a:p>
          <a:p>
            <a:pPr marL="285768" indent="-285768">
              <a:buFont typeface="Arial" panose="020B0604020202020204" pitchFamily="34" charset="0"/>
              <a:buChar char="•"/>
            </a:pPr>
            <a:endParaRPr lang="en-US" sz="1200" dirty="0">
              <a:latin typeface="Baskerville" panose="02020502070401020303"/>
            </a:endParaRPr>
          </a:p>
        </p:txBody>
      </p:sp>
      <p:pic>
        <p:nvPicPr>
          <p:cNvPr id="1026" name="Picture 2" descr="Water from Addicks Reservoir floods a neighborhood in Houston in 2017. ">
            <a:extLst>
              <a:ext uri="{FF2B5EF4-FFF2-40B4-BE49-F238E27FC236}">
                <a16:creationId xmlns:a16="http://schemas.microsoft.com/office/drawing/2014/main" id="{E43D0460-8FCF-1A4A-821E-92775CF0C1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8416" y="347308"/>
            <a:ext cx="3308448" cy="220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082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1032" name="Picture 8" descr="Why Do I Need an Appraisal? - The Mortgage Professionals">
            <a:extLst>
              <a:ext uri="{FF2B5EF4-FFF2-40B4-BE49-F238E27FC236}">
                <a16:creationId xmlns:a16="http://schemas.microsoft.com/office/drawing/2014/main" id="{09D5F139-89C3-9346-13AA-88BCC680D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134" y="1344464"/>
            <a:ext cx="3460360" cy="2075063"/>
          </a:xfrm>
          <a:prstGeom prst="rect">
            <a:avLst/>
          </a:prstGeom>
          <a:noFill/>
          <a:extLst>
            <a:ext uri="{909E8E84-426E-40DD-AFC4-6F175D3DCCD1}">
              <a14:hiddenFill xmlns:a14="http://schemas.microsoft.com/office/drawing/2010/main">
                <a:solidFill>
                  <a:srgbClr val="FFFFFF"/>
                </a:solidFill>
              </a14:hiddenFill>
            </a:ext>
          </a:extLst>
        </p:spPr>
      </p:pic>
      <p:sp>
        <p:nvSpPr>
          <p:cNvPr id="208" name="Google Shape;208;p27"/>
          <p:cNvSpPr txBox="1">
            <a:spLocks noGrp="1"/>
          </p:cNvSpPr>
          <p:nvPr>
            <p:ph type="title" idx="4294967295"/>
          </p:nvPr>
        </p:nvSpPr>
        <p:spPr>
          <a:xfrm>
            <a:off x="251520" y="109240"/>
            <a:ext cx="8640960" cy="572691"/>
          </a:xfrm>
          <a:prstGeom prst="rect">
            <a:avLst/>
          </a:prstGeom>
        </p:spPr>
        <p:txBody>
          <a:bodyPr spcFirstLastPara="1" vert="horz" wrap="square" lIns="91425" tIns="91425" rIns="91425" bIns="91425" rtlCol="0" anchor="t" anchorCtr="0">
            <a:noAutofit/>
          </a:bodyPr>
          <a:lstStyle/>
          <a:p>
            <a:r>
              <a:rPr lang="en-US" altLang="zh-CN" sz="2400" dirty="0">
                <a:solidFill>
                  <a:srgbClr val="1B4453"/>
                </a:solidFill>
                <a:latin typeface="Baskerville" panose="02020502070401020303"/>
              </a:rPr>
              <a:t>SUL Research:</a:t>
            </a:r>
            <a:r>
              <a:rPr lang="zh-CN" altLang="en-US" sz="2400" dirty="0">
                <a:solidFill>
                  <a:srgbClr val="1B4453"/>
                </a:solidFill>
                <a:latin typeface="Baskerville" panose="02020502070401020303"/>
              </a:rPr>
              <a:t> </a:t>
            </a:r>
            <a:r>
              <a:rPr lang="en-US" altLang="zh-CN" sz="2400" dirty="0">
                <a:solidFill>
                  <a:srgbClr val="1B4453"/>
                </a:solidFill>
                <a:latin typeface="Baskerville" panose="02020502070401020303"/>
              </a:rPr>
              <a:t>Climate</a:t>
            </a:r>
            <a:r>
              <a:rPr lang="zh-CN" altLang="en-US" sz="2400" dirty="0">
                <a:solidFill>
                  <a:srgbClr val="1B4453"/>
                </a:solidFill>
                <a:latin typeface="Baskerville" panose="02020502070401020303"/>
              </a:rPr>
              <a:t> </a:t>
            </a:r>
            <a:r>
              <a:rPr lang="en-US" altLang="zh-CN" sz="2400" dirty="0">
                <a:solidFill>
                  <a:srgbClr val="1B4453"/>
                </a:solidFill>
                <a:latin typeface="Baskerville" panose="02020502070401020303"/>
              </a:rPr>
              <a:t>Risk</a:t>
            </a:r>
            <a:r>
              <a:rPr lang="zh-CN" altLang="en-US" sz="2400" dirty="0">
                <a:solidFill>
                  <a:srgbClr val="1B4453"/>
                </a:solidFill>
                <a:latin typeface="Baskerville" panose="02020502070401020303"/>
              </a:rPr>
              <a:t> </a:t>
            </a:r>
            <a:r>
              <a:rPr lang="en-US" altLang="zh-CN" sz="2400" dirty="0">
                <a:solidFill>
                  <a:srgbClr val="1B4453"/>
                </a:solidFill>
                <a:latin typeface="Baskerville" panose="02020502070401020303"/>
              </a:rPr>
              <a:t>and</a:t>
            </a:r>
            <a:r>
              <a:rPr lang="zh-CN" altLang="en-US" sz="2400" dirty="0">
                <a:solidFill>
                  <a:srgbClr val="1B4453"/>
                </a:solidFill>
                <a:latin typeface="Baskerville" panose="02020502070401020303"/>
              </a:rPr>
              <a:t> </a:t>
            </a:r>
            <a:r>
              <a:rPr lang="en-US" altLang="zh-CN" sz="2400" dirty="0">
                <a:solidFill>
                  <a:srgbClr val="1B4453"/>
                </a:solidFill>
                <a:latin typeface="Baskerville" panose="02020502070401020303"/>
              </a:rPr>
              <a:t>Appraisal</a:t>
            </a:r>
            <a:r>
              <a:rPr lang="zh-CN" altLang="en-US" sz="2400" dirty="0">
                <a:solidFill>
                  <a:srgbClr val="1B4453"/>
                </a:solidFill>
                <a:latin typeface="Baskerville" panose="02020502070401020303"/>
              </a:rPr>
              <a:t> </a:t>
            </a:r>
            <a:r>
              <a:rPr lang="en-US" altLang="zh-CN" sz="2400" dirty="0">
                <a:solidFill>
                  <a:srgbClr val="1B4453"/>
                </a:solidFill>
                <a:latin typeface="Baskerville" panose="02020502070401020303"/>
              </a:rPr>
              <a:t>Values</a:t>
            </a:r>
            <a:r>
              <a:rPr lang="en-US" altLang="zh-CN" sz="3200" dirty="0">
                <a:solidFill>
                  <a:srgbClr val="1B4453"/>
                </a:solidFill>
                <a:latin typeface="Baskerville" panose="02020502070401020303"/>
              </a:rPr>
              <a:t> </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162376" y="817089"/>
            <a:ext cx="8640960" cy="6892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600" dirty="0">
                <a:solidFill>
                  <a:srgbClr val="C00000"/>
                </a:solidFill>
                <a:latin typeface="Baskerville" panose="02020502070401020303"/>
                <a:sym typeface="Wingdings" pitchFamily="2" charset="2"/>
              </a:rPr>
              <a:t>H</a:t>
            </a:r>
            <a:r>
              <a:rPr lang="en-US" sz="1600" dirty="0">
                <a:solidFill>
                  <a:srgbClr val="C00000"/>
                </a:solidFill>
                <a:latin typeface="Baskerville" panose="02020502070401020303"/>
              </a:rPr>
              <a:t>ow climate risks lead to mis</a:t>
            </a:r>
            <a:r>
              <a:rPr lang="en-US" altLang="zh-CN" sz="1600" dirty="0">
                <a:solidFill>
                  <a:srgbClr val="C00000"/>
                </a:solidFill>
                <a:latin typeface="Baskerville" panose="02020502070401020303"/>
              </a:rPr>
              <a:t>-</a:t>
            </a:r>
            <a:r>
              <a:rPr lang="en-US" sz="1600" dirty="0">
                <a:solidFill>
                  <a:srgbClr val="C00000"/>
                </a:solidFill>
                <a:latin typeface="Baskerville" panose="02020502070401020303"/>
              </a:rPr>
              <a:t>valuation of single-family homes in climate-vulnerable neighborhoods in the appraisal process</a:t>
            </a:r>
            <a:endParaRPr lang="en-US" altLang="zh-CN" sz="1600" dirty="0">
              <a:solidFill>
                <a:srgbClr val="C00000"/>
              </a:solidFill>
              <a:latin typeface="Baskerville" panose="02020502070401020303"/>
            </a:endParaRPr>
          </a:p>
          <a:p>
            <a:endParaRPr lang="en-US" altLang="zh-CN" dirty="0">
              <a:solidFill>
                <a:srgbClr val="C00000"/>
              </a:solidFill>
              <a:latin typeface="Baskerville" panose="02020502070401020303"/>
            </a:endParaRPr>
          </a:p>
          <a:p>
            <a:r>
              <a:rPr lang="en-US" altLang="zh-CN" dirty="0">
                <a:solidFill>
                  <a:srgbClr val="C00000"/>
                </a:solidFill>
                <a:latin typeface="Baskerville" panose="02020502070401020303"/>
              </a:rPr>
              <a:t> </a:t>
            </a:r>
          </a:p>
        </p:txBody>
      </p:sp>
      <p:sp>
        <p:nvSpPr>
          <p:cNvPr id="2" name="Content Placeholder 2">
            <a:extLst>
              <a:ext uri="{FF2B5EF4-FFF2-40B4-BE49-F238E27FC236}">
                <a16:creationId xmlns:a16="http://schemas.microsoft.com/office/drawing/2014/main" id="{33BDD116-1BAA-ABE8-6842-5965AD685AF4}"/>
              </a:ext>
            </a:extLst>
          </p:cNvPr>
          <p:cNvSpPr txBox="1">
            <a:spLocks/>
          </p:cNvSpPr>
          <p:nvPr/>
        </p:nvSpPr>
        <p:spPr>
          <a:xfrm>
            <a:off x="4572000" y="1275962"/>
            <a:ext cx="4637314" cy="2822448"/>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altLang="zh-CN" sz="1400" b="1" dirty="0">
                <a:solidFill>
                  <a:schemeClr val="tx1"/>
                </a:solidFill>
                <a:effectLst/>
                <a:latin typeface="Baskerville" panose="02020502070401020303" pitchFamily="18" charset="0"/>
                <a:ea typeface="Baskerville" panose="02020502070401020303" pitchFamily="18" charset="0"/>
              </a:rPr>
              <a:t>Step</a:t>
            </a:r>
            <a:r>
              <a:rPr lang="zh-CN" altLang="en-US" sz="1400" b="1" dirty="0">
                <a:solidFill>
                  <a:schemeClr val="tx1"/>
                </a:solidFill>
                <a:effectLst/>
                <a:latin typeface="Baskerville" panose="02020502070401020303" pitchFamily="18" charset="0"/>
                <a:ea typeface="Times New Roman" panose="02020603050405020304" pitchFamily="18" charset="0"/>
              </a:rPr>
              <a:t> </a:t>
            </a:r>
            <a:r>
              <a:rPr lang="en-US" altLang="zh-CN" sz="1400" b="1" dirty="0">
                <a:solidFill>
                  <a:schemeClr val="tx1"/>
                </a:solidFill>
                <a:effectLst/>
                <a:latin typeface="Baskerville" panose="02020502070401020303" pitchFamily="18" charset="0"/>
                <a:ea typeface="Baskerville" panose="02020502070401020303" pitchFamily="18" charset="0"/>
              </a:rPr>
              <a:t>1</a:t>
            </a:r>
            <a:r>
              <a:rPr lang="en-US" altLang="zh-CN" sz="1400" dirty="0">
                <a:solidFill>
                  <a:schemeClr val="tx1"/>
                </a:solidFill>
                <a:effectLst/>
                <a:latin typeface="Baskerville" panose="02020502070401020303" pitchFamily="18" charset="0"/>
                <a:ea typeface="Baskerville" panose="02020502070401020303" pitchFamily="18" charset="0"/>
              </a:rPr>
              <a:t>:</a:t>
            </a:r>
            <a:r>
              <a:rPr lang="zh-CN" altLang="en-US" sz="1400" dirty="0">
                <a:solidFill>
                  <a:schemeClr val="tx1"/>
                </a:solidFill>
                <a:effectLst/>
                <a:latin typeface="Baskerville" panose="02020502070401020303" pitchFamily="18" charset="0"/>
                <a:ea typeface="Times New Roman" panose="02020603050405020304" pitchFamily="18" charset="0"/>
              </a:rPr>
              <a:t> </a:t>
            </a:r>
            <a:r>
              <a:rPr lang="en-US" sz="1400" dirty="0">
                <a:solidFill>
                  <a:schemeClr val="tx1"/>
                </a:solidFill>
                <a:effectLst/>
                <a:latin typeface="Baskerville" panose="02020502070401020303" pitchFamily="18" charset="0"/>
                <a:ea typeface="Baskerville" panose="02020502070401020303" pitchFamily="18" charset="0"/>
              </a:rPr>
              <a:t>compar</a:t>
            </a:r>
            <a:r>
              <a:rPr lang="en-US" altLang="zh-CN" sz="1400" dirty="0">
                <a:solidFill>
                  <a:schemeClr val="tx1"/>
                </a:solidFill>
                <a:effectLst/>
                <a:latin typeface="Baskerville" panose="02020502070401020303" pitchFamily="18" charset="0"/>
                <a:ea typeface="Baskerville" panose="02020502070401020303" pitchFamily="18" charset="0"/>
              </a:rPr>
              <a:t>ing</a:t>
            </a:r>
            <a:r>
              <a:rPr lang="en-US" sz="1400" dirty="0">
                <a:solidFill>
                  <a:schemeClr val="tx1"/>
                </a:solidFill>
                <a:effectLst/>
                <a:latin typeface="Baskerville" panose="02020502070401020303" pitchFamily="18" charset="0"/>
                <a:ea typeface="Baskerville" panose="02020502070401020303" pitchFamily="18" charset="0"/>
              </a:rPr>
              <a:t> the appraisal value of homes under high climate risk with homes with low risk and otherwise similar attributes. By </a:t>
            </a:r>
            <a:r>
              <a:rPr lang="en-US" sz="1400" dirty="0">
                <a:solidFill>
                  <a:srgbClr val="C00000"/>
                </a:solidFill>
                <a:effectLst/>
                <a:latin typeface="Baskerville" panose="02020502070401020303" pitchFamily="18" charset="0"/>
                <a:ea typeface="Baskerville" panose="02020502070401020303" pitchFamily="18" charset="0"/>
              </a:rPr>
              <a:t>comparing the “climate risk discount” in the appraisal value and in the transaction value</a:t>
            </a:r>
            <a:r>
              <a:rPr lang="en-US" sz="1400" dirty="0">
                <a:solidFill>
                  <a:schemeClr val="tx1"/>
                </a:solidFill>
                <a:effectLst/>
                <a:latin typeface="Baskerville" panose="02020502070401020303" pitchFamily="18" charset="0"/>
                <a:ea typeface="Baskerville" panose="02020502070401020303" pitchFamily="18" charset="0"/>
              </a:rPr>
              <a:t>, we can examine how climate risks affect the deviation of appraisal value to the transaction value, i.e., </a:t>
            </a:r>
            <a:r>
              <a:rPr lang="en-US" sz="1400" b="1" dirty="0">
                <a:solidFill>
                  <a:srgbClr val="C00000"/>
                </a:solidFill>
                <a:effectLst/>
                <a:latin typeface="Baskerville" panose="02020502070401020303" pitchFamily="18" charset="0"/>
                <a:ea typeface="Baskerville" panose="02020502070401020303" pitchFamily="18" charset="0"/>
              </a:rPr>
              <a:t>appraisal bias</a:t>
            </a:r>
            <a:r>
              <a:rPr lang="en-US" sz="1400" dirty="0">
                <a:solidFill>
                  <a:schemeClr val="tx1"/>
                </a:solidFill>
                <a:effectLst/>
                <a:latin typeface="Baskerville" panose="02020502070401020303" pitchFamily="18" charset="0"/>
                <a:ea typeface="Baskerville" panose="02020502070401020303" pitchFamily="18" charset="0"/>
              </a:rPr>
              <a:t>.</a:t>
            </a:r>
          </a:p>
          <a:p>
            <a:endParaRPr lang="en-US" altLang="zh-CN" sz="1400" dirty="0">
              <a:solidFill>
                <a:schemeClr val="tx1"/>
              </a:solidFill>
              <a:latin typeface="Baskerville" panose="02020502070401020303" pitchFamily="18" charset="0"/>
              <a:ea typeface="Baskerville" panose="02020502070401020303" pitchFamily="18" charset="0"/>
            </a:endParaRPr>
          </a:p>
          <a:p>
            <a:r>
              <a:rPr lang="en-US" altLang="zh-CN" sz="1400" b="1" dirty="0">
                <a:solidFill>
                  <a:schemeClr val="tx1"/>
                </a:solidFill>
                <a:latin typeface="Baskerville" panose="02020502070401020303" pitchFamily="18" charset="0"/>
                <a:ea typeface="Baskerville" panose="02020502070401020303" pitchFamily="18" charset="0"/>
              </a:rPr>
              <a:t>Step</a:t>
            </a:r>
            <a:r>
              <a:rPr lang="zh-CN" altLang="en-US" sz="1400" b="1" dirty="0">
                <a:solidFill>
                  <a:schemeClr val="tx1"/>
                </a:solidFill>
                <a:latin typeface="Baskerville" panose="02020502070401020303" pitchFamily="18" charset="0"/>
                <a:ea typeface="SimSun" panose="02010600030101010101" pitchFamily="2" charset="-122"/>
              </a:rPr>
              <a:t> </a:t>
            </a:r>
            <a:r>
              <a:rPr lang="en-US" altLang="zh-CN" sz="1400" b="1" dirty="0">
                <a:solidFill>
                  <a:schemeClr val="tx1"/>
                </a:solidFill>
                <a:latin typeface="Baskerville" panose="02020502070401020303" pitchFamily="18" charset="0"/>
                <a:ea typeface="Baskerville" panose="02020502070401020303" pitchFamily="18" charset="0"/>
              </a:rPr>
              <a:t>2</a:t>
            </a:r>
            <a:r>
              <a:rPr lang="en-US" altLang="zh-CN" sz="1400" dirty="0">
                <a:solidFill>
                  <a:schemeClr val="tx1"/>
                </a:solidFill>
                <a:latin typeface="Baskerville" panose="02020502070401020303" pitchFamily="18" charset="0"/>
                <a:ea typeface="Baskerville" panose="02020502070401020303" pitchFamily="18" charset="0"/>
              </a:rPr>
              <a:t>:</a:t>
            </a:r>
            <a:r>
              <a:rPr lang="zh-CN" altLang="en-US" sz="1400" dirty="0">
                <a:solidFill>
                  <a:schemeClr val="tx1"/>
                </a:solidFill>
                <a:latin typeface="Baskerville" panose="02020502070401020303" pitchFamily="18" charset="0"/>
                <a:ea typeface="SimSun" panose="02010600030101010101" pitchFamily="2" charset="-122"/>
              </a:rPr>
              <a:t> </a:t>
            </a:r>
            <a:r>
              <a:rPr lang="en-US" sz="1400" dirty="0">
                <a:solidFill>
                  <a:schemeClr val="tx1"/>
                </a:solidFill>
                <a:effectLst/>
                <a:latin typeface="Baskerville" panose="02020502070401020303" pitchFamily="18" charset="0"/>
                <a:ea typeface="Baskerville" panose="02020502070401020303" pitchFamily="18" charset="0"/>
              </a:rPr>
              <a:t>study</a:t>
            </a:r>
            <a:r>
              <a:rPr lang="en-US" altLang="zh-CN" sz="1400" dirty="0">
                <a:solidFill>
                  <a:schemeClr val="tx1"/>
                </a:solidFill>
                <a:effectLst/>
                <a:latin typeface="Baskerville" panose="02020502070401020303" pitchFamily="18" charset="0"/>
                <a:ea typeface="Baskerville" panose="02020502070401020303" pitchFamily="18" charset="0"/>
              </a:rPr>
              <a:t>ing</a:t>
            </a:r>
            <a:r>
              <a:rPr lang="en-US" sz="1400" dirty="0">
                <a:solidFill>
                  <a:schemeClr val="tx1"/>
                </a:solidFill>
                <a:effectLst/>
                <a:latin typeface="Baskerville" panose="02020502070401020303" pitchFamily="18" charset="0"/>
                <a:ea typeface="Baskerville" panose="02020502070401020303" pitchFamily="18" charset="0"/>
              </a:rPr>
              <a:t> the heterogeneity in the appraisal value difference regarding information provision, actual climate shocks, and neighborhood attributes. </a:t>
            </a:r>
          </a:p>
        </p:txBody>
      </p:sp>
      <p:sp>
        <p:nvSpPr>
          <p:cNvPr id="9" name="Rounded Rectangle 8">
            <a:extLst>
              <a:ext uri="{FF2B5EF4-FFF2-40B4-BE49-F238E27FC236}">
                <a16:creationId xmlns:a16="http://schemas.microsoft.com/office/drawing/2014/main" id="{DCC4D248-6FC1-4E20-D4D2-7111BFBCB4C9}"/>
              </a:ext>
            </a:extLst>
          </p:cNvPr>
          <p:cNvSpPr/>
          <p:nvPr/>
        </p:nvSpPr>
        <p:spPr>
          <a:xfrm>
            <a:off x="409841" y="3363717"/>
            <a:ext cx="3583362" cy="1026367"/>
          </a:xfrm>
          <a:prstGeom prst="round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r>
              <a:rPr lang="en-US" altLang="zh-CN" b="1" dirty="0">
                <a:solidFill>
                  <a:schemeClr val="tx1"/>
                </a:solidFill>
                <a:latin typeface="Baskerville" panose="02020502070401020303" pitchFamily="18" charset="0"/>
                <a:ea typeface="Baskerville" panose="02020502070401020303" pitchFamily="18" charset="0"/>
              </a:rPr>
              <a:t>Data:</a:t>
            </a:r>
          </a:p>
          <a:p>
            <a:pPr marL="342900" indent="-342900">
              <a:buAutoNum type="arabicPeriod"/>
            </a:pPr>
            <a:r>
              <a:rPr lang="en-US" altLang="zh-CN" dirty="0">
                <a:solidFill>
                  <a:schemeClr val="tx1"/>
                </a:solidFill>
                <a:latin typeface="Baskerville" panose="02020502070401020303" pitchFamily="18" charset="0"/>
                <a:ea typeface="Baskerville" panose="02020502070401020303" pitchFamily="18" charset="0"/>
              </a:rPr>
              <a:t>Appraisal</a:t>
            </a:r>
            <a:r>
              <a:rPr lang="zh-CN" altLang="en-US" dirty="0">
                <a:solidFill>
                  <a:schemeClr val="tx1"/>
                </a:solidFill>
                <a:latin typeface="Baskerville" panose="02020502070401020303" pitchFamily="18" charset="0"/>
              </a:rPr>
              <a:t> </a:t>
            </a:r>
            <a:r>
              <a:rPr lang="en-US" altLang="zh-CN" dirty="0">
                <a:solidFill>
                  <a:schemeClr val="tx1"/>
                </a:solidFill>
                <a:latin typeface="Baskerville" panose="02020502070401020303" pitchFamily="18" charset="0"/>
                <a:ea typeface="Baskerville" panose="02020502070401020303" pitchFamily="18" charset="0"/>
              </a:rPr>
              <a:t>record</a:t>
            </a:r>
            <a:r>
              <a:rPr lang="zh-CN" altLang="en-US" dirty="0">
                <a:solidFill>
                  <a:schemeClr val="tx1"/>
                </a:solidFill>
                <a:latin typeface="Baskerville" panose="02020502070401020303" pitchFamily="18" charset="0"/>
              </a:rPr>
              <a:t> </a:t>
            </a:r>
            <a:r>
              <a:rPr lang="en-US" altLang="zh-CN" dirty="0">
                <a:solidFill>
                  <a:schemeClr val="tx1"/>
                </a:solidFill>
                <a:latin typeface="Baskerville" panose="02020502070401020303" pitchFamily="18" charset="0"/>
                <a:ea typeface="Baskerville" panose="02020502070401020303" pitchFamily="18" charset="0"/>
              </a:rPr>
              <a:t>and</a:t>
            </a:r>
            <a:r>
              <a:rPr lang="zh-CN" altLang="en-US" dirty="0">
                <a:solidFill>
                  <a:schemeClr val="tx1"/>
                </a:solidFill>
                <a:latin typeface="Baskerville" panose="02020502070401020303" pitchFamily="18" charset="0"/>
              </a:rPr>
              <a:t> </a:t>
            </a:r>
            <a:r>
              <a:rPr lang="en-US" altLang="zh-CN" dirty="0">
                <a:solidFill>
                  <a:schemeClr val="tx1"/>
                </a:solidFill>
                <a:latin typeface="Baskerville" panose="02020502070401020303" pitchFamily="18" charset="0"/>
                <a:ea typeface="Baskerville" panose="02020502070401020303" pitchFamily="18" charset="0"/>
              </a:rPr>
              <a:t>transaction</a:t>
            </a:r>
            <a:r>
              <a:rPr lang="zh-CN" altLang="en-US" dirty="0">
                <a:solidFill>
                  <a:schemeClr val="tx1"/>
                </a:solidFill>
                <a:latin typeface="Baskerville" panose="02020502070401020303" pitchFamily="18" charset="0"/>
              </a:rPr>
              <a:t> </a:t>
            </a:r>
            <a:r>
              <a:rPr lang="en-US" altLang="zh-CN" dirty="0">
                <a:solidFill>
                  <a:schemeClr val="tx1"/>
                </a:solidFill>
                <a:latin typeface="Baskerville" panose="02020502070401020303" pitchFamily="18" charset="0"/>
                <a:ea typeface="Baskerville" panose="02020502070401020303" pitchFamily="18" charset="0"/>
              </a:rPr>
              <a:t>record</a:t>
            </a:r>
          </a:p>
          <a:p>
            <a:pPr marL="342900" indent="-342900">
              <a:buAutoNum type="arabicPeriod"/>
            </a:pPr>
            <a:r>
              <a:rPr lang="en-US" altLang="zh-CN" dirty="0">
                <a:solidFill>
                  <a:schemeClr val="tx1"/>
                </a:solidFill>
                <a:latin typeface="Baskerville" panose="02020502070401020303" pitchFamily="18" charset="0"/>
                <a:ea typeface="Baskerville" panose="02020502070401020303" pitchFamily="18" charset="0"/>
              </a:rPr>
              <a:t>Climate</a:t>
            </a:r>
            <a:r>
              <a:rPr lang="zh-CN" altLang="en-US" dirty="0">
                <a:solidFill>
                  <a:schemeClr val="tx1"/>
                </a:solidFill>
                <a:latin typeface="Baskerville" panose="02020502070401020303" pitchFamily="18" charset="0"/>
              </a:rPr>
              <a:t> </a:t>
            </a:r>
            <a:r>
              <a:rPr lang="en-US" altLang="zh-CN" dirty="0">
                <a:solidFill>
                  <a:schemeClr val="tx1"/>
                </a:solidFill>
                <a:latin typeface="Baskerville" panose="02020502070401020303" pitchFamily="18" charset="0"/>
                <a:ea typeface="Baskerville" panose="02020502070401020303" pitchFamily="18" charset="0"/>
              </a:rPr>
              <a:t>risk/shocks</a:t>
            </a:r>
            <a:r>
              <a:rPr lang="zh-CN" altLang="en-US" dirty="0">
                <a:solidFill>
                  <a:schemeClr val="tx1"/>
                </a:solidFill>
                <a:latin typeface="Baskerville" panose="02020502070401020303" pitchFamily="18" charset="0"/>
              </a:rPr>
              <a:t> </a:t>
            </a:r>
            <a:r>
              <a:rPr lang="en-US" altLang="zh-CN" dirty="0">
                <a:solidFill>
                  <a:schemeClr val="tx1"/>
                </a:solidFill>
                <a:latin typeface="Baskerville" panose="02020502070401020303" pitchFamily="18" charset="0"/>
                <a:ea typeface="Baskerville" panose="02020502070401020303" pitchFamily="18" charset="0"/>
              </a:rPr>
              <a:t>data</a:t>
            </a:r>
          </a:p>
          <a:p>
            <a:pPr marL="342900" indent="-342900">
              <a:buAutoNum type="arabicPeriod"/>
            </a:pPr>
            <a:r>
              <a:rPr lang="en-US" altLang="zh-CN" dirty="0">
                <a:solidFill>
                  <a:schemeClr val="tx1"/>
                </a:solidFill>
                <a:latin typeface="Baskerville" panose="02020502070401020303" pitchFamily="18" charset="0"/>
                <a:ea typeface="Baskerville" panose="02020502070401020303" pitchFamily="18" charset="0"/>
              </a:rPr>
              <a:t>Regulatory</a:t>
            </a:r>
            <a:r>
              <a:rPr lang="zh-CN" altLang="en-US" dirty="0">
                <a:solidFill>
                  <a:schemeClr val="tx1"/>
                </a:solidFill>
                <a:latin typeface="Baskerville" panose="02020502070401020303" pitchFamily="18" charset="0"/>
              </a:rPr>
              <a:t> </a:t>
            </a:r>
            <a:r>
              <a:rPr lang="en-US" altLang="zh-CN" dirty="0">
                <a:solidFill>
                  <a:schemeClr val="tx1"/>
                </a:solidFill>
                <a:latin typeface="Baskerville" panose="02020502070401020303" pitchFamily="18" charset="0"/>
                <a:ea typeface="Baskerville" panose="02020502070401020303" pitchFamily="18" charset="0"/>
              </a:rPr>
              <a:t>and</a:t>
            </a:r>
            <a:r>
              <a:rPr lang="zh-CN" altLang="en-US" dirty="0">
                <a:solidFill>
                  <a:schemeClr val="tx1"/>
                </a:solidFill>
                <a:latin typeface="Baskerville" panose="02020502070401020303" pitchFamily="18" charset="0"/>
              </a:rPr>
              <a:t> </a:t>
            </a:r>
            <a:r>
              <a:rPr lang="en-US" altLang="zh-CN" dirty="0">
                <a:solidFill>
                  <a:schemeClr val="tx1"/>
                </a:solidFill>
                <a:latin typeface="Baskerville" panose="02020502070401020303" pitchFamily="18" charset="0"/>
                <a:ea typeface="Baskerville" panose="02020502070401020303" pitchFamily="18" charset="0"/>
              </a:rPr>
              <a:t>socio-economic</a:t>
            </a:r>
            <a:r>
              <a:rPr lang="zh-CN" altLang="en-US" dirty="0">
                <a:solidFill>
                  <a:schemeClr val="tx1"/>
                </a:solidFill>
                <a:latin typeface="Baskerville" panose="02020502070401020303" pitchFamily="18" charset="0"/>
              </a:rPr>
              <a:t> </a:t>
            </a:r>
            <a:r>
              <a:rPr lang="en-US" altLang="zh-CN" dirty="0">
                <a:solidFill>
                  <a:schemeClr val="tx1"/>
                </a:solidFill>
                <a:latin typeface="Baskerville" panose="02020502070401020303" pitchFamily="18" charset="0"/>
                <a:ea typeface="Baskerville" panose="02020502070401020303" pitchFamily="18" charset="0"/>
              </a:rPr>
              <a:t>data</a:t>
            </a:r>
            <a:endParaRPr lang="en-US" dirty="0">
              <a:solidFill>
                <a:schemeClr val="tx1"/>
              </a:solidFill>
              <a:latin typeface="Baskerville" panose="02020502070401020303" pitchFamily="18" charset="0"/>
              <a:ea typeface="Baskerville" panose="02020502070401020303" pitchFamily="18" charset="0"/>
            </a:endParaRPr>
          </a:p>
        </p:txBody>
      </p:sp>
      <p:sp>
        <p:nvSpPr>
          <p:cNvPr id="12" name="Rectangle 2">
            <a:extLst>
              <a:ext uri="{FF2B5EF4-FFF2-40B4-BE49-F238E27FC236}">
                <a16:creationId xmlns:a16="http://schemas.microsoft.com/office/drawing/2014/main" id="{4F90004A-14BF-6196-70AA-E415290B6903}"/>
              </a:ext>
            </a:extLst>
          </p:cNvPr>
          <p:cNvSpPr>
            <a:spLocks noChangeArrowheads="1"/>
          </p:cNvSpPr>
          <p:nvPr/>
        </p:nvSpPr>
        <p:spPr bwMode="auto">
          <a:xfrm>
            <a:off x="933062" y="97894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9" descr="Global Real Estate Leaders Program">
            <a:extLst>
              <a:ext uri="{FF2B5EF4-FFF2-40B4-BE49-F238E27FC236}">
                <a16:creationId xmlns:a16="http://schemas.microsoft.com/office/drawing/2014/main" id="{920CE60B-9A12-5FDB-80CF-C13B4CE23E5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t="26984" b="31306"/>
          <a:stretch>
            <a:fillRect/>
          </a:stretch>
        </p:blipFill>
        <p:spPr bwMode="auto">
          <a:xfrm>
            <a:off x="2607308" y="4708215"/>
            <a:ext cx="1385895" cy="380633"/>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a:extLst>
              <a:ext uri="{FF2B5EF4-FFF2-40B4-BE49-F238E27FC236}">
                <a16:creationId xmlns:a16="http://schemas.microsoft.com/office/drawing/2014/main" id="{0A2A6302-64BD-5CFD-2180-D3F0BEE310F7}"/>
              </a:ext>
            </a:extLst>
          </p:cNvPr>
          <p:cNvSpPr/>
          <p:nvPr/>
        </p:nvSpPr>
        <p:spPr>
          <a:xfrm>
            <a:off x="409841" y="4427812"/>
            <a:ext cx="8146031" cy="235222"/>
          </a:xfrm>
          <a:prstGeom prst="round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r>
              <a:rPr lang="en-US" altLang="zh-CN" sz="1100" dirty="0">
                <a:solidFill>
                  <a:schemeClr val="tx1"/>
                </a:solidFill>
                <a:latin typeface="Baskerville" panose="02020502070401020303" pitchFamily="18" charset="0"/>
                <a:ea typeface="Baskerville" panose="02020502070401020303" pitchFamily="18" charset="0"/>
              </a:rPr>
              <a:t>Team:</a:t>
            </a:r>
            <a:r>
              <a:rPr lang="zh-CN" altLang="en-US" sz="1100" dirty="0">
                <a:solidFill>
                  <a:schemeClr val="tx1"/>
                </a:solidFill>
                <a:latin typeface="Baskerville" panose="02020502070401020303" pitchFamily="18" charset="0"/>
                <a:ea typeface="Baskerville" panose="02020502070401020303" pitchFamily="18" charset="0"/>
              </a:rPr>
              <a:t> </a:t>
            </a:r>
            <a:r>
              <a:rPr lang="en-US" altLang="zh-CN" sz="1100" dirty="0" err="1">
                <a:solidFill>
                  <a:schemeClr val="tx1"/>
                </a:solidFill>
                <a:latin typeface="Baskerville" panose="02020502070401020303" pitchFamily="18" charset="0"/>
                <a:ea typeface="Baskerville" panose="02020502070401020303" pitchFamily="18" charset="0"/>
              </a:rPr>
              <a:t>Siqi</a:t>
            </a:r>
            <a:r>
              <a:rPr lang="zh-CN" altLang="en-US" sz="1100" dirty="0">
                <a:solidFill>
                  <a:schemeClr val="tx1"/>
                </a:solidFill>
                <a:latin typeface="Baskerville" panose="02020502070401020303" pitchFamily="18" charset="0"/>
                <a:ea typeface="Baskerville" panose="02020502070401020303" pitchFamily="18" charset="0"/>
              </a:rPr>
              <a:t> </a:t>
            </a:r>
            <a:r>
              <a:rPr lang="en-US" altLang="zh-CN" sz="1100" dirty="0">
                <a:solidFill>
                  <a:schemeClr val="tx1"/>
                </a:solidFill>
                <a:latin typeface="Baskerville" panose="02020502070401020303" pitchFamily="18" charset="0"/>
                <a:ea typeface="Baskerville" panose="02020502070401020303" pitchFamily="18" charset="0"/>
              </a:rPr>
              <a:t>Zheng</a:t>
            </a:r>
            <a:r>
              <a:rPr lang="zh-CN" altLang="en-US" sz="1100" dirty="0">
                <a:solidFill>
                  <a:schemeClr val="tx1"/>
                </a:solidFill>
                <a:latin typeface="Baskerville" panose="02020502070401020303" pitchFamily="18" charset="0"/>
                <a:ea typeface="Baskerville" panose="02020502070401020303" pitchFamily="18" charset="0"/>
              </a:rPr>
              <a:t> </a:t>
            </a:r>
            <a:r>
              <a:rPr lang="en-US" altLang="zh-CN" sz="1100" dirty="0">
                <a:solidFill>
                  <a:schemeClr val="tx1"/>
                </a:solidFill>
                <a:latin typeface="Baskerville" panose="02020502070401020303" pitchFamily="18" charset="0"/>
                <a:ea typeface="Baskerville" panose="02020502070401020303" pitchFamily="18" charset="0"/>
              </a:rPr>
              <a:t>(MIT),</a:t>
            </a:r>
            <a:r>
              <a:rPr lang="zh-CN" altLang="en-US" sz="1100" dirty="0">
                <a:solidFill>
                  <a:schemeClr val="tx1"/>
                </a:solidFill>
                <a:latin typeface="Baskerville" panose="02020502070401020303" pitchFamily="18" charset="0"/>
                <a:ea typeface="Baskerville" panose="02020502070401020303" pitchFamily="18" charset="0"/>
              </a:rPr>
              <a:t> </a:t>
            </a:r>
            <a:r>
              <a:rPr lang="en-US" altLang="zh-CN" sz="1100" dirty="0">
                <a:solidFill>
                  <a:schemeClr val="tx1"/>
                </a:solidFill>
                <a:latin typeface="Baskerville" panose="02020502070401020303" pitchFamily="18" charset="0"/>
                <a:ea typeface="Baskerville" panose="02020502070401020303" pitchFamily="18" charset="0"/>
              </a:rPr>
              <a:t>Nils</a:t>
            </a:r>
            <a:r>
              <a:rPr lang="zh-CN" altLang="en-US" sz="1100" dirty="0">
                <a:solidFill>
                  <a:schemeClr val="tx1"/>
                </a:solidFill>
                <a:latin typeface="Baskerville" panose="02020502070401020303" pitchFamily="18" charset="0"/>
                <a:ea typeface="Baskerville" panose="02020502070401020303" pitchFamily="18" charset="0"/>
              </a:rPr>
              <a:t> </a:t>
            </a:r>
            <a:r>
              <a:rPr lang="en-US" altLang="zh-CN" sz="1100" dirty="0" err="1">
                <a:solidFill>
                  <a:schemeClr val="tx1"/>
                </a:solidFill>
                <a:latin typeface="Baskerville" panose="02020502070401020303" pitchFamily="18" charset="0"/>
                <a:ea typeface="Baskerville" panose="02020502070401020303" pitchFamily="18" charset="0"/>
              </a:rPr>
              <a:t>Kok</a:t>
            </a:r>
            <a:r>
              <a:rPr lang="zh-CN" altLang="en-US" sz="1100" dirty="0">
                <a:solidFill>
                  <a:schemeClr val="tx1"/>
                </a:solidFill>
                <a:latin typeface="Baskerville" panose="02020502070401020303" pitchFamily="18" charset="0"/>
                <a:ea typeface="Baskerville" panose="02020502070401020303" pitchFamily="18" charset="0"/>
              </a:rPr>
              <a:t> </a:t>
            </a:r>
            <a:r>
              <a:rPr lang="en-US" altLang="zh-CN" sz="1100" dirty="0">
                <a:solidFill>
                  <a:schemeClr val="tx1"/>
                </a:solidFill>
                <a:latin typeface="Baskerville" panose="02020502070401020303" pitchFamily="18" charset="0"/>
                <a:ea typeface="Baskerville" panose="02020502070401020303" pitchFamily="18" charset="0"/>
              </a:rPr>
              <a:t>(UM),</a:t>
            </a:r>
            <a:r>
              <a:rPr lang="zh-CN" altLang="en-US" sz="1100" dirty="0">
                <a:solidFill>
                  <a:schemeClr val="tx1"/>
                </a:solidFill>
                <a:latin typeface="Baskerville" panose="02020502070401020303" pitchFamily="18" charset="0"/>
                <a:ea typeface="Baskerville" panose="02020502070401020303" pitchFamily="18" charset="0"/>
              </a:rPr>
              <a:t> </a:t>
            </a:r>
            <a:r>
              <a:rPr lang="en-US" altLang="zh-CN" sz="1100" dirty="0">
                <a:solidFill>
                  <a:schemeClr val="tx1"/>
                </a:solidFill>
                <a:latin typeface="Baskerville" panose="02020502070401020303" pitchFamily="18" charset="0"/>
                <a:ea typeface="Baskerville" panose="02020502070401020303" pitchFamily="18" charset="0"/>
              </a:rPr>
              <a:t>Juan</a:t>
            </a:r>
            <a:r>
              <a:rPr lang="zh-CN" altLang="en-US" sz="1100" dirty="0">
                <a:solidFill>
                  <a:schemeClr val="tx1"/>
                </a:solidFill>
                <a:latin typeface="Baskerville" panose="02020502070401020303" pitchFamily="18" charset="0"/>
                <a:ea typeface="Baskerville" panose="02020502070401020303" pitchFamily="18" charset="0"/>
              </a:rPr>
              <a:t> </a:t>
            </a:r>
            <a:r>
              <a:rPr lang="en-US" altLang="zh-CN" sz="1100" dirty="0">
                <a:solidFill>
                  <a:schemeClr val="tx1"/>
                </a:solidFill>
                <a:latin typeface="Baskerville" panose="02020502070401020303" pitchFamily="18" charset="0"/>
                <a:ea typeface="Baskerville" panose="02020502070401020303" pitchFamily="18" charset="0"/>
              </a:rPr>
              <a:t>Palacios (MIT/UM),</a:t>
            </a:r>
            <a:r>
              <a:rPr lang="zh-CN" altLang="en-US" sz="1100" dirty="0">
                <a:solidFill>
                  <a:schemeClr val="tx1"/>
                </a:solidFill>
                <a:latin typeface="Baskerville" panose="02020502070401020303" pitchFamily="18" charset="0"/>
                <a:ea typeface="Baskerville" panose="02020502070401020303" pitchFamily="18" charset="0"/>
              </a:rPr>
              <a:t> </a:t>
            </a:r>
            <a:r>
              <a:rPr lang="en-US" altLang="zh-CN" sz="1100" dirty="0">
                <a:solidFill>
                  <a:schemeClr val="tx1"/>
                </a:solidFill>
                <a:latin typeface="Baskerville" panose="02020502070401020303" pitchFamily="18" charset="0"/>
                <a:ea typeface="Baskerville" panose="02020502070401020303" pitchFamily="18" charset="0"/>
              </a:rPr>
              <a:t>Dongxiao</a:t>
            </a:r>
            <a:r>
              <a:rPr lang="zh-CN" altLang="en-US" sz="1100" dirty="0">
                <a:solidFill>
                  <a:schemeClr val="tx1"/>
                </a:solidFill>
                <a:latin typeface="Baskerville" panose="02020502070401020303" pitchFamily="18" charset="0"/>
                <a:ea typeface="Baskerville" panose="02020502070401020303" pitchFamily="18" charset="0"/>
              </a:rPr>
              <a:t> </a:t>
            </a:r>
            <a:r>
              <a:rPr lang="en-US" altLang="zh-CN" sz="1100" dirty="0">
                <a:solidFill>
                  <a:schemeClr val="tx1"/>
                </a:solidFill>
                <a:latin typeface="Baskerville" panose="02020502070401020303" pitchFamily="18" charset="0"/>
                <a:ea typeface="Baskerville" panose="02020502070401020303" pitchFamily="18" charset="0"/>
              </a:rPr>
              <a:t>Niu</a:t>
            </a:r>
            <a:r>
              <a:rPr lang="zh-CN" altLang="en-US" sz="1100" dirty="0">
                <a:solidFill>
                  <a:schemeClr val="tx1"/>
                </a:solidFill>
                <a:latin typeface="Baskerville" panose="02020502070401020303" pitchFamily="18" charset="0"/>
                <a:ea typeface="Baskerville" panose="02020502070401020303" pitchFamily="18" charset="0"/>
              </a:rPr>
              <a:t> </a:t>
            </a:r>
            <a:r>
              <a:rPr lang="en-US" altLang="zh-CN" sz="1100" dirty="0">
                <a:solidFill>
                  <a:schemeClr val="tx1"/>
                </a:solidFill>
                <a:latin typeface="Baskerville" panose="02020502070401020303" pitchFamily="18" charset="0"/>
                <a:ea typeface="Baskerville" panose="02020502070401020303" pitchFamily="18" charset="0"/>
              </a:rPr>
              <a:t>(UM)</a:t>
            </a:r>
            <a:endParaRPr lang="en-US" sz="1100" dirty="0">
              <a:solidFill>
                <a:schemeClr val="tx1"/>
              </a:solidFill>
              <a:latin typeface="Baskerville" panose="02020502070401020303" pitchFamily="18" charset="0"/>
              <a:ea typeface="Baskerville" panose="02020502070401020303" pitchFamily="18" charset="0"/>
            </a:endParaRPr>
          </a:p>
        </p:txBody>
      </p:sp>
      <p:sp>
        <p:nvSpPr>
          <p:cNvPr id="15" name="Cloud 14">
            <a:extLst>
              <a:ext uri="{FF2B5EF4-FFF2-40B4-BE49-F238E27FC236}">
                <a16:creationId xmlns:a16="http://schemas.microsoft.com/office/drawing/2014/main" id="{9F90418A-7F81-E1A7-F344-9D28B0DAC843}"/>
              </a:ext>
            </a:extLst>
          </p:cNvPr>
          <p:cNvSpPr/>
          <p:nvPr/>
        </p:nvSpPr>
        <p:spPr>
          <a:xfrm>
            <a:off x="93307" y="2112143"/>
            <a:ext cx="1250302" cy="572691"/>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a:latin typeface="Comic Sans MS" panose="030F0902030302020204" pitchFamily="66" charset="0"/>
                <a:ea typeface="Baskerville" panose="02020502070401020303" pitchFamily="18" charset="0"/>
              </a:rPr>
              <a:t>Climate</a:t>
            </a:r>
            <a:r>
              <a:rPr lang="zh-CN" altLang="en-US" dirty="0">
                <a:latin typeface="Comic Sans MS" panose="030F0902030302020204" pitchFamily="66" charset="0"/>
                <a:ea typeface="Baskerville" panose="02020502070401020303" pitchFamily="18" charset="0"/>
              </a:rPr>
              <a:t> </a:t>
            </a:r>
            <a:r>
              <a:rPr lang="en-US" altLang="zh-CN" dirty="0">
                <a:latin typeface="Comic Sans MS" panose="030F0902030302020204" pitchFamily="66" charset="0"/>
                <a:ea typeface="Baskerville" panose="02020502070401020303" pitchFamily="18" charset="0"/>
              </a:rPr>
              <a:t>risk?</a:t>
            </a:r>
            <a:endParaRPr lang="en-US" dirty="0">
              <a:latin typeface="Comic Sans MS" panose="030F0902030302020204" pitchFamily="66" charset="0"/>
              <a:ea typeface="Baskerville" panose="02020502070401020303" pitchFamily="18" charset="0"/>
            </a:endParaRPr>
          </a:p>
        </p:txBody>
      </p:sp>
      <p:sp>
        <p:nvSpPr>
          <p:cNvPr id="3" name="TextBox 2"/>
          <p:cNvSpPr txBox="1"/>
          <p:nvPr/>
        </p:nvSpPr>
        <p:spPr>
          <a:xfrm>
            <a:off x="4010136" y="4770883"/>
            <a:ext cx="4979248" cy="400110"/>
          </a:xfrm>
          <a:prstGeom prst="rect">
            <a:avLst/>
          </a:prstGeom>
          <a:noFill/>
        </p:spPr>
        <p:txBody>
          <a:bodyPr wrap="none" rtlCol="0">
            <a:spAutoFit/>
          </a:bodyPr>
          <a:lstStyle/>
          <a:p>
            <a:r>
              <a:rPr lang="en-US" sz="1000" dirty="0">
                <a:latin typeface="Baskerville Old Face" panose="02020602080505020303" pitchFamily="18" charset="0"/>
              </a:rPr>
              <a:t>© source unknown. All rights reserved. This content is excluded from our Creative Commons </a:t>
            </a:r>
            <a:endParaRPr lang="en-US" sz="1000" dirty="0" smtClean="0">
              <a:latin typeface="Baskerville Old Face" panose="02020602080505020303" pitchFamily="18" charset="0"/>
            </a:endParaRPr>
          </a:p>
          <a:p>
            <a:r>
              <a:rPr lang="en-US" sz="1000" dirty="0" smtClean="0">
                <a:latin typeface="Baskerville Old Face" panose="02020602080505020303" pitchFamily="18" charset="0"/>
              </a:rPr>
              <a:t>license</a:t>
            </a:r>
            <a:r>
              <a:rPr lang="en-US" sz="1000" dirty="0">
                <a:latin typeface="Baskerville Old Face" panose="02020602080505020303" pitchFamily="18" charset="0"/>
              </a:rPr>
              <a:t>. For more information, see </a:t>
            </a:r>
            <a:r>
              <a:rPr lang="en-US" sz="1000" dirty="0">
                <a:latin typeface="Baskerville Old Face" panose="02020602080505020303" pitchFamily="18" charset="0"/>
                <a:hlinkClick r:id="rId6"/>
              </a:rPr>
              <a:t>https://ocw.mit.edu/help/faq-fair-use</a:t>
            </a:r>
            <a:r>
              <a:rPr lang="en-US" sz="1000" dirty="0" smtClean="0">
                <a:latin typeface="Baskerville Old Face" panose="02020602080505020303" pitchFamily="18" charset="0"/>
                <a:hlinkClick r:id="rId6"/>
              </a:rPr>
              <a:t>/</a:t>
            </a:r>
            <a:r>
              <a:rPr lang="en-US" sz="1000" dirty="0" smtClean="0">
                <a:latin typeface="Baskerville Old Face" panose="02020602080505020303" pitchFamily="18" charset="0"/>
              </a:rPr>
              <a:t>.</a:t>
            </a:r>
            <a:endParaRPr lang="en-US" sz="1000" dirty="0">
              <a:latin typeface="Baskerville Old Face" panose="02020602080505020303" pitchFamily="18" charset="0"/>
            </a:endParaRPr>
          </a:p>
        </p:txBody>
      </p:sp>
    </p:spTree>
    <p:extLst>
      <p:ext uri="{BB962C8B-B14F-4D97-AF65-F5344CB8AC3E}">
        <p14:creationId xmlns:p14="http://schemas.microsoft.com/office/powerpoint/2010/main" val="1619594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51520" y="109240"/>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Low Take-up of Flood Insurance</a:t>
            </a:r>
            <a:endParaRPr sz="3200" dirty="0">
              <a:solidFill>
                <a:srgbClr val="1B4453"/>
              </a:solidFill>
              <a:latin typeface="Baskerville" panose="02020502070401020303"/>
            </a:endParaRPr>
          </a:p>
        </p:txBody>
      </p:sp>
      <p:pic>
        <p:nvPicPr>
          <p:cNvPr id="2" name="Picture 1">
            <a:extLst>
              <a:ext uri="{FF2B5EF4-FFF2-40B4-BE49-F238E27FC236}">
                <a16:creationId xmlns:a16="http://schemas.microsoft.com/office/drawing/2014/main" id="{9E675C2C-1E9B-59D1-030F-BBA8860F33F6}"/>
              </a:ext>
            </a:extLst>
          </p:cNvPr>
          <p:cNvPicPr>
            <a:picLocks noChangeAspect="1"/>
          </p:cNvPicPr>
          <p:nvPr/>
        </p:nvPicPr>
        <p:blipFill>
          <a:blip r:embed="rId3"/>
          <a:stretch>
            <a:fillRect/>
          </a:stretch>
        </p:blipFill>
        <p:spPr>
          <a:xfrm>
            <a:off x="2624666" y="1410296"/>
            <a:ext cx="3894668" cy="1259681"/>
          </a:xfrm>
          <a:prstGeom prst="rect">
            <a:avLst/>
          </a:prstGeom>
        </p:spPr>
      </p:pic>
      <p:pic>
        <p:nvPicPr>
          <p:cNvPr id="1026" name="Picture 2" descr="An elevated view of a flooded street lined with palm trees as two cars plow through water.">
            <a:extLst>
              <a:ext uri="{FF2B5EF4-FFF2-40B4-BE49-F238E27FC236}">
                <a16:creationId xmlns:a16="http://schemas.microsoft.com/office/drawing/2014/main" id="{43B9B875-DC55-BEDD-1753-46C76D1DA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156" y="2663644"/>
            <a:ext cx="3208683" cy="21391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2BC9858-7E5B-C708-5F68-58482E0049E1}"/>
              </a:ext>
            </a:extLst>
          </p:cNvPr>
          <p:cNvPicPr>
            <a:picLocks noChangeAspect="1"/>
          </p:cNvPicPr>
          <p:nvPr/>
        </p:nvPicPr>
        <p:blipFill>
          <a:blip r:embed="rId5"/>
          <a:stretch>
            <a:fillRect/>
          </a:stretch>
        </p:blipFill>
        <p:spPr>
          <a:xfrm>
            <a:off x="3299882" y="1065499"/>
            <a:ext cx="2152652" cy="344797"/>
          </a:xfrm>
          <a:prstGeom prst="rect">
            <a:avLst/>
          </a:prstGeom>
        </p:spPr>
      </p:pic>
      <p:sp>
        <p:nvSpPr>
          <p:cNvPr id="4" name="TextBox 3"/>
          <p:cNvSpPr txBox="1"/>
          <p:nvPr/>
        </p:nvSpPr>
        <p:spPr>
          <a:xfrm>
            <a:off x="2490622" y="4802766"/>
            <a:ext cx="5157181" cy="430887"/>
          </a:xfrm>
          <a:prstGeom prst="rect">
            <a:avLst/>
          </a:prstGeom>
          <a:noFill/>
        </p:spPr>
        <p:txBody>
          <a:bodyPr wrap="none" rtlCol="0">
            <a:spAutoFit/>
          </a:bodyPr>
          <a:lstStyle/>
          <a:p>
            <a:r>
              <a:rPr lang="en-US" sz="1100" dirty="0">
                <a:latin typeface="Baskerville Old Face" panose="02020602080505020303" pitchFamily="18" charset="0"/>
              </a:rPr>
              <a:t>© The New York Times. All rights reserved. This content is excluded from our Creative </a:t>
            </a:r>
            <a:endParaRPr lang="en-US" sz="1100" dirty="0" smtClean="0">
              <a:latin typeface="Baskerville Old Face" panose="02020602080505020303" pitchFamily="18" charset="0"/>
            </a:endParaRPr>
          </a:p>
          <a:p>
            <a:r>
              <a:rPr lang="en-US" sz="1100" dirty="0" smtClean="0">
                <a:latin typeface="Baskerville Old Face" panose="02020602080505020303" pitchFamily="18" charset="0"/>
              </a:rPr>
              <a:t>Commons </a:t>
            </a:r>
            <a:r>
              <a:rPr lang="en-US" sz="1100" dirty="0">
                <a:latin typeface="Baskerville Old Face" panose="02020602080505020303" pitchFamily="18" charset="0"/>
              </a:rPr>
              <a:t>license. For more information, see </a:t>
            </a:r>
            <a:r>
              <a:rPr lang="en-US" sz="1100" dirty="0">
                <a:latin typeface="Baskerville Old Face" panose="02020602080505020303" pitchFamily="18" charset="0"/>
                <a:hlinkClick r:id="rId6"/>
              </a:rPr>
              <a:t>https://ocw.mit.edu/help/faq-fair-use</a:t>
            </a:r>
            <a:r>
              <a:rPr lang="en-US" sz="1100" dirty="0" smtClean="0">
                <a:latin typeface="Baskerville Old Face" panose="02020602080505020303" pitchFamily="18" charset="0"/>
                <a:hlinkClick r:id="rId6"/>
              </a:rPr>
              <a:t>/</a:t>
            </a:r>
            <a:r>
              <a:rPr lang="en-US" sz="1100" dirty="0" smtClean="0">
                <a:latin typeface="Baskerville Old Face" panose="02020602080505020303" pitchFamily="18" charset="0"/>
              </a:rPr>
              <a:t>.</a:t>
            </a:r>
            <a:endParaRPr lang="en-US" sz="1100" dirty="0">
              <a:latin typeface="Baskerville Old Face" panose="02020602080505020303" pitchFamily="18" charset="0"/>
            </a:endParaRPr>
          </a:p>
        </p:txBody>
      </p:sp>
    </p:spTree>
    <p:extLst>
      <p:ext uri="{BB962C8B-B14F-4D97-AF65-F5344CB8AC3E}">
        <p14:creationId xmlns:p14="http://schemas.microsoft.com/office/powerpoint/2010/main" val="1233335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51520" y="109240"/>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Low Take-up of Flood Insurance</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785014"/>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Low take-up rate and inequality. </a:t>
            </a:r>
          </a:p>
        </p:txBody>
      </p:sp>
      <p:sp>
        <p:nvSpPr>
          <p:cNvPr id="7" name="Rectangle 6">
            <a:extLst>
              <a:ext uri="{FF2B5EF4-FFF2-40B4-BE49-F238E27FC236}">
                <a16:creationId xmlns:a16="http://schemas.microsoft.com/office/drawing/2014/main" id="{14D76C79-E732-4A20-BB32-EBB4210FB112}"/>
              </a:ext>
            </a:extLst>
          </p:cNvPr>
          <p:cNvSpPr/>
          <p:nvPr/>
        </p:nvSpPr>
        <p:spPr>
          <a:xfrm>
            <a:off x="175846" y="4168549"/>
            <a:ext cx="4823782" cy="553998"/>
          </a:xfrm>
          <a:prstGeom prst="rect">
            <a:avLst/>
          </a:prstGeom>
        </p:spPr>
        <p:txBody>
          <a:bodyPr wrap="square">
            <a:spAutoFit/>
          </a:bodyPr>
          <a:lstStyle/>
          <a:p>
            <a:r>
              <a:rPr lang="en-US" sz="1000" dirty="0">
                <a:solidFill>
                  <a:schemeClr val="bg2"/>
                </a:solidFill>
                <a:latin typeface="Baskerville" panose="02020502070401020303"/>
              </a:rPr>
              <a:t>Source: </a:t>
            </a:r>
            <a:r>
              <a:rPr lang="en-US" sz="1000" dirty="0" err="1">
                <a:solidFill>
                  <a:schemeClr val="bg2"/>
                </a:solidFill>
                <a:latin typeface="Baskerville" panose="02020502070401020303"/>
              </a:rPr>
              <a:t>Bradt</a:t>
            </a:r>
            <a:r>
              <a:rPr lang="en-US" sz="1000" dirty="0">
                <a:solidFill>
                  <a:schemeClr val="bg2"/>
                </a:solidFill>
                <a:latin typeface="Baskerville" panose="02020502070401020303"/>
              </a:rPr>
              <a:t>, J. T., </a:t>
            </a:r>
            <a:r>
              <a:rPr lang="en-US" sz="1000" dirty="0" err="1">
                <a:solidFill>
                  <a:schemeClr val="bg2"/>
                </a:solidFill>
                <a:latin typeface="Baskerville" panose="02020502070401020303"/>
              </a:rPr>
              <a:t>Kousky</a:t>
            </a:r>
            <a:r>
              <a:rPr lang="en-US" sz="1000" dirty="0">
                <a:solidFill>
                  <a:schemeClr val="bg2"/>
                </a:solidFill>
                <a:latin typeface="Baskerville" panose="02020502070401020303"/>
              </a:rPr>
              <a:t>, C., &amp; Wing, O. E. J. (2021). Voluntary purchases and adverse selection in the market for flood insurance. Journal of Environmental Economics and Management, 110, 102515. </a:t>
            </a:r>
          </a:p>
        </p:txBody>
      </p:sp>
      <p:sp>
        <p:nvSpPr>
          <p:cNvPr id="6" name="Content Placeholder 2">
            <a:extLst>
              <a:ext uri="{FF2B5EF4-FFF2-40B4-BE49-F238E27FC236}">
                <a16:creationId xmlns:a16="http://schemas.microsoft.com/office/drawing/2014/main" id="{B68F642A-CE72-9D17-AF36-6E15573486DC}"/>
              </a:ext>
            </a:extLst>
          </p:cNvPr>
          <p:cNvSpPr txBox="1">
            <a:spLocks/>
          </p:cNvSpPr>
          <p:nvPr/>
        </p:nvSpPr>
        <p:spPr>
          <a:xfrm>
            <a:off x="247854" y="1176278"/>
            <a:ext cx="4679765" cy="2992272"/>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400" dirty="0">
                <a:solidFill>
                  <a:schemeClr val="tx1"/>
                </a:solidFill>
                <a:latin typeface="Baskerville" panose="02020502070401020303"/>
              </a:rPr>
              <a:t>Low insurance take-up: Only </a:t>
            </a:r>
            <a:r>
              <a:rPr lang="en-US" sz="1400" b="1" dirty="0">
                <a:solidFill>
                  <a:schemeClr val="tx1"/>
                </a:solidFill>
                <a:latin typeface="Baskerville" panose="02020502070401020303"/>
              </a:rPr>
              <a:t>20%</a:t>
            </a:r>
            <a:r>
              <a:rPr lang="en-US" altLang="zh-CN" sz="1400" b="1" dirty="0">
                <a:solidFill>
                  <a:schemeClr val="tx1"/>
                </a:solidFill>
                <a:latin typeface="Baskerville" panose="02020502070401020303"/>
              </a:rPr>
              <a:t>,</a:t>
            </a:r>
            <a:r>
              <a:rPr lang="en-US" sz="1400" dirty="0">
                <a:solidFill>
                  <a:schemeClr val="tx1"/>
                </a:solidFill>
                <a:latin typeface="Baskerville" panose="02020502070401020303"/>
              </a:rPr>
              <a:t> </a:t>
            </a:r>
            <a:r>
              <a:rPr lang="en-US" altLang="zh-CN" sz="1400" dirty="0">
                <a:solidFill>
                  <a:schemeClr val="tx1"/>
                </a:solidFill>
                <a:latin typeface="Baskerville" panose="02020502070401020303"/>
              </a:rPr>
              <a:t>among</a:t>
            </a:r>
            <a:r>
              <a:rPr lang="zh-CN" altLang="en-US" sz="1400" dirty="0">
                <a:solidFill>
                  <a:schemeClr val="tx1"/>
                </a:solidFill>
                <a:latin typeface="Baskerville" panose="02020502070401020303"/>
              </a:rPr>
              <a:t> </a:t>
            </a:r>
            <a:r>
              <a:rPr lang="en-US" altLang="zh-CN" sz="1400" dirty="0">
                <a:solidFill>
                  <a:schemeClr val="tx1"/>
                </a:solidFill>
                <a:latin typeface="Baskerville" panose="02020502070401020303"/>
              </a:rPr>
              <a:t>the</a:t>
            </a:r>
            <a:r>
              <a:rPr lang="en-US" sz="1400" dirty="0">
                <a:solidFill>
                  <a:schemeClr val="tx1"/>
                </a:solidFill>
                <a:latin typeface="Baskerville" panose="02020502070401020303"/>
              </a:rPr>
              <a:t> households flooded in New York City during Hurricane Sandy an</a:t>
            </a:r>
            <a:r>
              <a:rPr lang="en-US" altLang="zh-CN" sz="1400" dirty="0">
                <a:solidFill>
                  <a:schemeClr val="tx1"/>
                </a:solidFill>
                <a:latin typeface="Baskerville" panose="02020502070401020303"/>
              </a:rPr>
              <a:t>d</a:t>
            </a:r>
            <a:r>
              <a:rPr lang="en-US" sz="1400" dirty="0">
                <a:solidFill>
                  <a:schemeClr val="tx1"/>
                </a:solidFill>
                <a:latin typeface="Baskerville" panose="02020502070401020303"/>
              </a:rPr>
              <a:t> in the greater Houston area during Hurricane Harvey. </a:t>
            </a:r>
          </a:p>
          <a:p>
            <a:r>
              <a:rPr lang="en-US" sz="1400" dirty="0">
                <a:solidFill>
                  <a:schemeClr val="tx1"/>
                </a:solidFill>
                <a:latin typeface="Baskerville" panose="02020502070401020303"/>
              </a:rPr>
              <a:t>Higher take-up rate for </a:t>
            </a:r>
            <a:r>
              <a:rPr lang="en-US" sz="1400" b="1" dirty="0">
                <a:solidFill>
                  <a:schemeClr val="tx1"/>
                </a:solidFill>
                <a:latin typeface="Baskerville" panose="02020502070401020303"/>
              </a:rPr>
              <a:t>highly educated </a:t>
            </a:r>
            <a:r>
              <a:rPr lang="en-US" sz="1400" dirty="0">
                <a:solidFill>
                  <a:schemeClr val="tx1"/>
                </a:solidFill>
                <a:latin typeface="Baskerville" panose="02020502070401020303"/>
              </a:rPr>
              <a:t>group and for people getting </a:t>
            </a:r>
            <a:r>
              <a:rPr lang="en-US" sz="1400" b="1" dirty="0">
                <a:solidFill>
                  <a:schemeClr val="tx1"/>
                </a:solidFill>
                <a:latin typeface="Baskerville" panose="02020502070401020303"/>
              </a:rPr>
              <a:t>mortgage</a:t>
            </a:r>
            <a:r>
              <a:rPr lang="en-US" sz="1400" dirty="0">
                <a:solidFill>
                  <a:schemeClr val="tx1"/>
                </a:solidFill>
                <a:latin typeface="Baskerville" panose="02020502070401020303"/>
              </a:rPr>
              <a:t> within the </a:t>
            </a:r>
            <a:r>
              <a:rPr lang="en-US" altLang="zh-CN" sz="1400" dirty="0">
                <a:solidFill>
                  <a:schemeClr val="tx1"/>
                </a:solidFill>
                <a:latin typeface="Baskerville" panose="02020502070401020303"/>
              </a:rPr>
              <a:t>S</a:t>
            </a:r>
            <a:r>
              <a:rPr lang="en-US" sz="1400" dirty="0">
                <a:solidFill>
                  <a:schemeClr val="tx1"/>
                </a:solidFill>
                <a:latin typeface="Baskerville" panose="02020502070401020303"/>
              </a:rPr>
              <a:t>pecial Flood Hazard Area (SFHA</a:t>
            </a:r>
            <a:r>
              <a:rPr lang="en-US" altLang="zh-CN" sz="1400" dirty="0">
                <a:solidFill>
                  <a:schemeClr val="tx1"/>
                </a:solidFill>
                <a:latin typeface="Baskerville" panose="02020502070401020303"/>
              </a:rPr>
              <a:t>,</a:t>
            </a:r>
            <a:r>
              <a:rPr lang="zh-CN" altLang="en-US" sz="1400" dirty="0">
                <a:solidFill>
                  <a:schemeClr val="tx1"/>
                </a:solidFill>
                <a:latin typeface="Baskerville" panose="02020502070401020303"/>
              </a:rPr>
              <a:t> </a:t>
            </a:r>
            <a:r>
              <a:rPr lang="en-US" altLang="zh-CN" sz="1400" dirty="0">
                <a:solidFill>
                  <a:schemeClr val="tx1"/>
                </a:solidFill>
                <a:latin typeface="Baskerville" panose="02020502070401020303"/>
              </a:rPr>
              <a:t>“flood</a:t>
            </a:r>
            <a:r>
              <a:rPr lang="zh-CN" altLang="en-US" sz="1400" dirty="0">
                <a:solidFill>
                  <a:schemeClr val="tx1"/>
                </a:solidFill>
                <a:latin typeface="Baskerville" panose="02020502070401020303"/>
              </a:rPr>
              <a:t> </a:t>
            </a:r>
            <a:r>
              <a:rPr lang="en-US" altLang="zh-CN" sz="1400" dirty="0">
                <a:solidFill>
                  <a:schemeClr val="tx1"/>
                </a:solidFill>
                <a:latin typeface="Baskerville" panose="02020502070401020303"/>
              </a:rPr>
              <a:t>zone”</a:t>
            </a:r>
            <a:r>
              <a:rPr lang="en-US" sz="1400" dirty="0">
                <a:solidFill>
                  <a:schemeClr val="tx1"/>
                </a:solidFill>
                <a:latin typeface="Baskerville" panose="02020502070401020303"/>
              </a:rPr>
              <a:t>). </a:t>
            </a:r>
          </a:p>
          <a:p>
            <a:r>
              <a:rPr lang="en-US" sz="1400" dirty="0">
                <a:solidFill>
                  <a:schemeClr val="tx1"/>
                </a:solidFill>
                <a:latin typeface="Baskerville" panose="02020502070401020303"/>
              </a:rPr>
              <a:t>Problems beyond low take-up: NFIP uses broad, outdated, and inaccurate flood zone designation</a:t>
            </a:r>
          </a:p>
          <a:p>
            <a:pPr lvl="1">
              <a:spcBef>
                <a:spcPts val="400"/>
              </a:spcBef>
            </a:pPr>
            <a:r>
              <a:rPr lang="en-US" sz="1200" dirty="0">
                <a:solidFill>
                  <a:schemeClr val="tx1"/>
                </a:solidFill>
                <a:latin typeface="Baskerville" panose="02020502070401020303"/>
              </a:rPr>
              <a:t>Adverse selection: High-risk households get insured. </a:t>
            </a:r>
          </a:p>
          <a:p>
            <a:pPr lvl="1">
              <a:spcBef>
                <a:spcPts val="400"/>
              </a:spcBef>
            </a:pPr>
            <a:r>
              <a:rPr lang="en-US" sz="1200" dirty="0">
                <a:solidFill>
                  <a:schemeClr val="tx1"/>
                </a:solidFill>
                <a:latin typeface="Baskerville" panose="02020502070401020303"/>
              </a:rPr>
              <a:t>Rainfall-related flood risks are not considered. </a:t>
            </a:r>
            <a:br>
              <a:rPr lang="en-US" sz="1200" dirty="0">
                <a:solidFill>
                  <a:schemeClr val="tx1"/>
                </a:solidFill>
                <a:latin typeface="Baskerville" panose="02020502070401020303"/>
              </a:rPr>
            </a:br>
            <a:r>
              <a:rPr lang="en-US" sz="1200" dirty="0">
                <a:solidFill>
                  <a:schemeClr val="tx1"/>
                </a:solidFill>
                <a:latin typeface="Baskerville" panose="02020502070401020303"/>
                <a:sym typeface="Wingdings" pitchFamily="2" charset="2"/>
              </a:rPr>
              <a:t> 1/3 of flood claims are out of the SFHA</a:t>
            </a:r>
          </a:p>
          <a:p>
            <a:pPr marL="139700" indent="0">
              <a:spcBef>
                <a:spcPts val="400"/>
              </a:spcBef>
              <a:buNone/>
            </a:pPr>
            <a:endParaRPr lang="en-US" sz="1400" dirty="0">
              <a:solidFill>
                <a:schemeClr val="tx1"/>
              </a:solidFill>
              <a:latin typeface="Baskerville" panose="02020502070401020303"/>
              <a:sym typeface="Wingdings" pitchFamily="2" charset="2"/>
            </a:endParaRPr>
          </a:p>
        </p:txBody>
      </p:sp>
      <p:pic>
        <p:nvPicPr>
          <p:cNvPr id="8" name="Picture 7">
            <a:extLst>
              <a:ext uri="{FF2B5EF4-FFF2-40B4-BE49-F238E27FC236}">
                <a16:creationId xmlns:a16="http://schemas.microsoft.com/office/drawing/2014/main" id="{CADE404D-09E1-ABB8-CF75-F879712E1553}"/>
              </a:ext>
            </a:extLst>
          </p:cNvPr>
          <p:cNvPicPr>
            <a:picLocks noChangeAspect="1"/>
          </p:cNvPicPr>
          <p:nvPr/>
        </p:nvPicPr>
        <p:blipFill>
          <a:blip r:embed="rId3"/>
          <a:stretch>
            <a:fillRect/>
          </a:stretch>
        </p:blipFill>
        <p:spPr>
          <a:xfrm>
            <a:off x="5099307" y="911539"/>
            <a:ext cx="3003550" cy="2137852"/>
          </a:xfrm>
          <a:prstGeom prst="rect">
            <a:avLst/>
          </a:prstGeom>
        </p:spPr>
      </p:pic>
      <p:pic>
        <p:nvPicPr>
          <p:cNvPr id="9" name="Picture 8">
            <a:extLst>
              <a:ext uri="{FF2B5EF4-FFF2-40B4-BE49-F238E27FC236}">
                <a16:creationId xmlns:a16="http://schemas.microsoft.com/office/drawing/2014/main" id="{66BB5E32-723E-481D-AE24-10E9461952E0}"/>
              </a:ext>
            </a:extLst>
          </p:cNvPr>
          <p:cNvPicPr>
            <a:picLocks noChangeAspect="1"/>
          </p:cNvPicPr>
          <p:nvPr/>
        </p:nvPicPr>
        <p:blipFill>
          <a:blip r:embed="rId4"/>
          <a:stretch>
            <a:fillRect/>
          </a:stretch>
        </p:blipFill>
        <p:spPr>
          <a:xfrm>
            <a:off x="5149146" y="3023213"/>
            <a:ext cx="2903871" cy="2120287"/>
          </a:xfrm>
          <a:prstGeom prst="rect">
            <a:avLst/>
          </a:prstGeom>
        </p:spPr>
      </p:pic>
      <p:sp>
        <p:nvSpPr>
          <p:cNvPr id="2" name="TextBox 1"/>
          <p:cNvSpPr txBox="1"/>
          <p:nvPr/>
        </p:nvSpPr>
        <p:spPr>
          <a:xfrm>
            <a:off x="2404533" y="4893733"/>
            <a:ext cx="5126724" cy="492443"/>
          </a:xfrm>
          <a:prstGeom prst="rect">
            <a:avLst/>
          </a:prstGeom>
          <a:noFill/>
        </p:spPr>
        <p:txBody>
          <a:bodyPr wrap="none" rtlCol="0">
            <a:spAutoFit/>
          </a:bodyPr>
          <a:lstStyle/>
          <a:p>
            <a:r>
              <a:rPr lang="en-US" sz="1200" dirty="0">
                <a:latin typeface="Baskerville Old Face" panose="02020602080505020303" pitchFamily="18" charset="0"/>
              </a:rPr>
              <a:t>Courtesy of Elsevier, Inc., </a:t>
            </a:r>
            <a:r>
              <a:rPr lang="en-US" sz="1200" dirty="0">
                <a:latin typeface="Baskerville Old Face" panose="02020602080505020303" pitchFamily="18" charset="0"/>
                <a:hlinkClick r:id="rId5"/>
              </a:rPr>
              <a:t>https://</a:t>
            </a:r>
            <a:r>
              <a:rPr lang="en-US" sz="1200" dirty="0" smtClean="0">
                <a:latin typeface="Baskerville Old Face" panose="02020602080505020303" pitchFamily="18" charset="0"/>
                <a:hlinkClick r:id="rId5"/>
              </a:rPr>
              <a:t>www.sciencedirect.com</a:t>
            </a:r>
            <a:r>
              <a:rPr lang="en-US" sz="1200" dirty="0" smtClean="0">
                <a:latin typeface="Baskerville Old Face" panose="02020602080505020303" pitchFamily="18" charset="0"/>
              </a:rPr>
              <a:t>. </a:t>
            </a:r>
            <a:r>
              <a:rPr lang="en-US" sz="1200" dirty="0">
                <a:latin typeface="Baskerville Old Face" panose="02020602080505020303" pitchFamily="18" charset="0"/>
              </a:rPr>
              <a:t>Used with permission.</a:t>
            </a:r>
          </a:p>
          <a:p>
            <a:endParaRPr lang="en-US" dirty="0"/>
          </a:p>
        </p:txBody>
      </p:sp>
    </p:spTree>
    <p:extLst>
      <p:ext uri="{BB962C8B-B14F-4D97-AF65-F5344CB8AC3E}">
        <p14:creationId xmlns:p14="http://schemas.microsoft.com/office/powerpoint/2010/main" val="89651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51520" y="109240"/>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Insurance Market</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Regulation</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777895"/>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“Risk Rating 2.0”: More accurate flood risk assessment and fairer price. </a:t>
            </a:r>
          </a:p>
        </p:txBody>
      </p:sp>
      <p:pic>
        <p:nvPicPr>
          <p:cNvPr id="6" name="Picture 5">
            <a:extLst>
              <a:ext uri="{FF2B5EF4-FFF2-40B4-BE49-F238E27FC236}">
                <a16:creationId xmlns:a16="http://schemas.microsoft.com/office/drawing/2014/main" id="{15912467-96A1-3161-0DE5-091658BD7215}"/>
              </a:ext>
            </a:extLst>
          </p:cNvPr>
          <p:cNvPicPr>
            <a:picLocks noChangeAspect="1"/>
          </p:cNvPicPr>
          <p:nvPr/>
        </p:nvPicPr>
        <p:blipFill>
          <a:blip r:embed="rId3"/>
          <a:stretch>
            <a:fillRect/>
          </a:stretch>
        </p:blipFill>
        <p:spPr>
          <a:xfrm>
            <a:off x="2487582" y="1066075"/>
            <a:ext cx="3861611" cy="1884943"/>
          </a:xfrm>
          <a:prstGeom prst="rect">
            <a:avLst/>
          </a:prstGeom>
        </p:spPr>
      </p:pic>
      <p:pic>
        <p:nvPicPr>
          <p:cNvPr id="3074" name="Picture 2" descr="Beachfront homes in Anna Maria, Fla. One ZIP code in the area leads the country in the number of single-family homes facing an increase of more than $1,200.">
            <a:extLst>
              <a:ext uri="{FF2B5EF4-FFF2-40B4-BE49-F238E27FC236}">
                <a16:creationId xmlns:a16="http://schemas.microsoft.com/office/drawing/2014/main" id="{9A26BF7D-29DD-BBEB-2005-7FD62A25B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3261" y="2869510"/>
            <a:ext cx="3247125" cy="2164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386" y="4203263"/>
            <a:ext cx="2997937" cy="830997"/>
          </a:xfrm>
          <a:prstGeom prst="rect">
            <a:avLst/>
          </a:prstGeom>
          <a:noFill/>
        </p:spPr>
        <p:txBody>
          <a:bodyPr wrap="none" rtlCol="0">
            <a:spAutoFit/>
          </a:bodyPr>
          <a:lstStyle/>
          <a:p>
            <a:r>
              <a:rPr lang="en-US" sz="1200" dirty="0">
                <a:latin typeface="Baskerville Old Face" panose="02020602080505020303" pitchFamily="18" charset="0"/>
              </a:rPr>
              <a:t>© The New York Times. All rights reserved.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This </a:t>
            </a:r>
            <a:r>
              <a:rPr lang="en-US" sz="1200" dirty="0">
                <a:latin typeface="Baskerville Old Face" panose="02020602080505020303" pitchFamily="18" charset="0"/>
              </a:rPr>
              <a:t>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hlinkClick r:id="rId5"/>
              </a:rPr>
              <a:t>https</a:t>
            </a:r>
            <a:r>
              <a:rPr lang="en-US" sz="1200" dirty="0">
                <a:latin typeface="Baskerville Old Face" panose="02020602080505020303" pitchFamily="18" charset="0"/>
                <a:hlinkClick r:id="rId5"/>
              </a:rPr>
              <a:t>://ocw.mit.edu/help/faq-fair-use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523744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51520" y="109240"/>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Insurance Market</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Regulation</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777895"/>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“Risk Rating 2.0”: More accurate flood risk assessment and fairer price. </a:t>
            </a:r>
          </a:p>
        </p:txBody>
      </p:sp>
      <p:sp>
        <p:nvSpPr>
          <p:cNvPr id="7" name="Rectangle 6">
            <a:extLst>
              <a:ext uri="{FF2B5EF4-FFF2-40B4-BE49-F238E27FC236}">
                <a16:creationId xmlns:a16="http://schemas.microsoft.com/office/drawing/2014/main" id="{14D76C79-E732-4A20-BB32-EBB4210FB112}"/>
              </a:ext>
            </a:extLst>
          </p:cNvPr>
          <p:cNvSpPr/>
          <p:nvPr/>
        </p:nvSpPr>
        <p:spPr>
          <a:xfrm>
            <a:off x="2766362" y="4788039"/>
            <a:ext cx="5952820" cy="246221"/>
          </a:xfrm>
          <a:prstGeom prst="rect">
            <a:avLst/>
          </a:prstGeom>
        </p:spPr>
        <p:txBody>
          <a:bodyPr wrap="square">
            <a:spAutoFit/>
          </a:bodyPr>
          <a:lstStyle/>
          <a:p>
            <a:r>
              <a:rPr lang="en-US" sz="1000" dirty="0">
                <a:solidFill>
                  <a:schemeClr val="bg2"/>
                </a:solidFill>
                <a:latin typeface="Baskerville" panose="02020502070401020303"/>
              </a:rPr>
              <a:t>Source: </a:t>
            </a:r>
            <a:r>
              <a:rPr lang="en-US" sz="1000" dirty="0">
                <a:solidFill>
                  <a:schemeClr val="bg2"/>
                </a:solidFill>
                <a:latin typeface="Baskerville" panose="02020502070401020303"/>
                <a:hlinkClick r:id="rId3"/>
              </a:rPr>
              <a:t>https://</a:t>
            </a:r>
            <a:r>
              <a:rPr lang="en-US" sz="1000" dirty="0" smtClean="0">
                <a:solidFill>
                  <a:schemeClr val="bg2"/>
                </a:solidFill>
                <a:latin typeface="Baskerville" panose="02020502070401020303"/>
                <a:hlinkClick r:id="rId3"/>
              </a:rPr>
              <a:t>www.fema.gov/flood-insurance/risk-rating</a:t>
            </a:r>
            <a:r>
              <a:rPr lang="en-US" sz="1000" dirty="0" smtClean="0">
                <a:solidFill>
                  <a:schemeClr val="bg2"/>
                </a:solidFill>
                <a:latin typeface="Baskerville" panose="02020502070401020303"/>
              </a:rPr>
              <a:t>. </a:t>
            </a:r>
            <a:r>
              <a:rPr lang="en-US" sz="1000" dirty="0">
                <a:solidFill>
                  <a:schemeClr val="bg2"/>
                </a:solidFill>
                <a:latin typeface="Baskerville" panose="02020502070401020303"/>
              </a:rPr>
              <a:t>Public domain image courtesy of FEMA.</a:t>
            </a:r>
          </a:p>
        </p:txBody>
      </p:sp>
      <p:sp>
        <p:nvSpPr>
          <p:cNvPr id="6" name="Content Placeholder 2">
            <a:extLst>
              <a:ext uri="{FF2B5EF4-FFF2-40B4-BE49-F238E27FC236}">
                <a16:creationId xmlns:a16="http://schemas.microsoft.com/office/drawing/2014/main" id="{B68F642A-CE72-9D17-AF36-6E15573486DC}"/>
              </a:ext>
            </a:extLst>
          </p:cNvPr>
          <p:cNvSpPr txBox="1">
            <a:spLocks/>
          </p:cNvSpPr>
          <p:nvPr/>
        </p:nvSpPr>
        <p:spPr>
          <a:xfrm>
            <a:off x="175843" y="1007886"/>
            <a:ext cx="8071683" cy="3521081"/>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altLang="zh-CN" sz="1400" dirty="0">
                <a:solidFill>
                  <a:schemeClr val="tx1"/>
                </a:solidFill>
                <a:latin typeface="Baskerville" panose="02020502070401020303"/>
                <a:sym typeface="Wingdings" pitchFamily="2" charset="2"/>
              </a:rPr>
              <a:t>Public flood insurance payouts in the US have increased </a:t>
            </a:r>
            <a:r>
              <a:rPr lang="en-US" altLang="zh-CN" sz="1400" b="1" dirty="0">
                <a:solidFill>
                  <a:schemeClr val="tx1"/>
                </a:solidFill>
                <a:latin typeface="Baskerville" panose="02020502070401020303"/>
                <a:sym typeface="Wingdings" pitchFamily="2" charset="2"/>
              </a:rPr>
              <a:t>twentyfold</a:t>
            </a:r>
            <a:r>
              <a:rPr lang="en-US" altLang="zh-CN" sz="1400" dirty="0">
                <a:solidFill>
                  <a:schemeClr val="tx1"/>
                </a:solidFill>
                <a:latin typeface="Baskerville" panose="02020502070401020303"/>
                <a:sym typeface="Wingdings" pitchFamily="2" charset="2"/>
              </a:rPr>
              <a:t> in the past two decades.</a:t>
            </a:r>
            <a:endParaRPr lang="en-US" sz="1400" dirty="0">
              <a:solidFill>
                <a:schemeClr val="tx1"/>
              </a:solidFill>
              <a:latin typeface="Baskerville" panose="02020502070401020303"/>
            </a:endParaRPr>
          </a:p>
          <a:p>
            <a:r>
              <a:rPr lang="en-US" sz="1400" dirty="0">
                <a:solidFill>
                  <a:schemeClr val="tx1"/>
                </a:solidFill>
                <a:latin typeface="Baskerville" panose="02020502070401020303"/>
              </a:rPr>
              <a:t>High </a:t>
            </a:r>
            <a:r>
              <a:rPr lang="en-US" sz="1400" dirty="0">
                <a:solidFill>
                  <a:schemeClr val="tx1"/>
                </a:solidFill>
                <a:latin typeface="Baskerville" panose="02020502070401020303"/>
                <a:sym typeface="Wingdings" pitchFamily="2" charset="2"/>
              </a:rPr>
              <a:t>claims years beginning in 2005 and continuing with major storms in 2008, 2012, and 2017 have led the NFIP program to </a:t>
            </a:r>
            <a:r>
              <a:rPr lang="en-US" sz="1400" b="1" dirty="0">
                <a:solidFill>
                  <a:schemeClr val="tx1"/>
                </a:solidFill>
                <a:latin typeface="Baskerville" panose="02020502070401020303"/>
                <a:sym typeface="Wingdings" pitchFamily="2" charset="2"/>
              </a:rPr>
              <a:t>carry a debt exceeding $20 billion</a:t>
            </a:r>
            <a:r>
              <a:rPr lang="en-US" sz="1400" dirty="0">
                <a:solidFill>
                  <a:schemeClr val="tx1"/>
                </a:solidFill>
                <a:latin typeface="Baskerville" panose="02020502070401020303"/>
                <a:sym typeface="Wingdings" pitchFamily="2" charset="2"/>
              </a:rPr>
              <a:t> despite Congressional approval for $16 billion in debt forgiveness after Hurricane Harvey in 2017. </a:t>
            </a:r>
          </a:p>
          <a:p>
            <a:r>
              <a:rPr lang="en-US" sz="1400" dirty="0">
                <a:solidFill>
                  <a:schemeClr val="tx1"/>
                </a:solidFill>
                <a:latin typeface="Baskerville" panose="02020502070401020303"/>
                <a:sym typeface="Wingdings" pitchFamily="2" charset="2"/>
              </a:rPr>
              <a:t>Since October 1, 2021 (for new policies) or Apr 1, 2022 (for renew policies): “</a:t>
            </a:r>
            <a:r>
              <a:rPr lang="en-US" sz="1400" b="1" dirty="0">
                <a:solidFill>
                  <a:schemeClr val="tx1"/>
                </a:solidFill>
                <a:latin typeface="Baskerville" panose="02020502070401020303"/>
                <a:sym typeface="Wingdings" pitchFamily="2" charset="2"/>
              </a:rPr>
              <a:t>Risk Rating 2.0</a:t>
            </a:r>
            <a:r>
              <a:rPr lang="en-US" sz="1400" dirty="0">
                <a:solidFill>
                  <a:schemeClr val="tx1"/>
                </a:solidFill>
                <a:latin typeface="Baskerville" panose="02020502070401020303"/>
                <a:sym typeface="Wingdings" pitchFamily="2" charset="2"/>
              </a:rPr>
              <a:t>”</a:t>
            </a:r>
            <a:br>
              <a:rPr lang="en-US" sz="1400" dirty="0">
                <a:solidFill>
                  <a:schemeClr val="tx1"/>
                </a:solidFill>
                <a:latin typeface="Baskerville" panose="02020502070401020303"/>
                <a:sym typeface="Wingdings" pitchFamily="2" charset="2"/>
              </a:rPr>
            </a:br>
            <a:r>
              <a:rPr lang="en-US" sz="1400" dirty="0">
                <a:solidFill>
                  <a:schemeClr val="tx1"/>
                </a:solidFill>
                <a:latin typeface="Baskerville" panose="02020502070401020303"/>
                <a:sym typeface="Wingdings" pitchFamily="2" charset="2"/>
              </a:rPr>
              <a:t>(1) Will reflect individual property’s flood risk; (2) use the latest actuarial practices to set risk-based rates. </a:t>
            </a:r>
            <a:r>
              <a:rPr lang="en-US" sz="1200" dirty="0">
                <a:solidFill>
                  <a:schemeClr val="tx1"/>
                </a:solidFill>
                <a:latin typeface="Baskerville" panose="02020502070401020303"/>
                <a:sym typeface="Wingdings" pitchFamily="2" charset="2"/>
              </a:rPr>
              <a:t/>
            </a:r>
            <a:br>
              <a:rPr lang="en-US" sz="1200" dirty="0">
                <a:solidFill>
                  <a:schemeClr val="tx1"/>
                </a:solidFill>
                <a:latin typeface="Baskerville" panose="02020502070401020303"/>
                <a:sym typeface="Wingdings" pitchFamily="2" charset="2"/>
              </a:rPr>
            </a:br>
            <a:endParaRPr lang="en-US" sz="1200" dirty="0">
              <a:solidFill>
                <a:schemeClr val="tx1"/>
              </a:solidFill>
              <a:latin typeface="Baskerville" panose="02020502070401020303"/>
            </a:endParaRPr>
          </a:p>
        </p:txBody>
      </p:sp>
      <p:pic>
        <p:nvPicPr>
          <p:cNvPr id="2" name="Picture 1">
            <a:extLst>
              <a:ext uri="{FF2B5EF4-FFF2-40B4-BE49-F238E27FC236}">
                <a16:creationId xmlns:a16="http://schemas.microsoft.com/office/drawing/2014/main" id="{FA21E981-2227-9862-9BA8-48A08144BCBD}"/>
              </a:ext>
            </a:extLst>
          </p:cNvPr>
          <p:cNvPicPr>
            <a:picLocks noChangeAspect="1"/>
          </p:cNvPicPr>
          <p:nvPr/>
        </p:nvPicPr>
        <p:blipFill>
          <a:blip r:embed="rId4"/>
          <a:stretch>
            <a:fillRect/>
          </a:stretch>
        </p:blipFill>
        <p:spPr>
          <a:xfrm>
            <a:off x="825624" y="2571750"/>
            <a:ext cx="7096413" cy="2114492"/>
          </a:xfrm>
          <a:prstGeom prst="rect">
            <a:avLst/>
          </a:prstGeom>
        </p:spPr>
      </p:pic>
    </p:spTree>
    <p:extLst>
      <p:ext uri="{BB962C8B-B14F-4D97-AF65-F5344CB8AC3E}">
        <p14:creationId xmlns:p14="http://schemas.microsoft.com/office/powerpoint/2010/main" val="3138538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51520" y="109240"/>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Insurance Market</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Regulation</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777895"/>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“Risk Rating 2.0”: More accurate flood risk assessment and fairer price. </a:t>
            </a:r>
          </a:p>
        </p:txBody>
      </p:sp>
      <p:pic>
        <p:nvPicPr>
          <p:cNvPr id="6" name="Picture 5">
            <a:extLst>
              <a:ext uri="{FF2B5EF4-FFF2-40B4-BE49-F238E27FC236}">
                <a16:creationId xmlns:a16="http://schemas.microsoft.com/office/drawing/2014/main" id="{CB8122D8-C790-5D3A-2318-1A5F9F8DCFB0}"/>
              </a:ext>
            </a:extLst>
          </p:cNvPr>
          <p:cNvPicPr>
            <a:picLocks noChangeAspect="1"/>
          </p:cNvPicPr>
          <p:nvPr/>
        </p:nvPicPr>
        <p:blipFill>
          <a:blip r:embed="rId3"/>
          <a:stretch>
            <a:fillRect/>
          </a:stretch>
        </p:blipFill>
        <p:spPr>
          <a:xfrm>
            <a:off x="4572000" y="1162039"/>
            <a:ext cx="4271887" cy="3807995"/>
          </a:xfrm>
          <a:prstGeom prst="rect">
            <a:avLst/>
          </a:prstGeom>
        </p:spPr>
      </p:pic>
      <p:sp>
        <p:nvSpPr>
          <p:cNvPr id="7" name="Content Placeholder 2">
            <a:extLst>
              <a:ext uri="{FF2B5EF4-FFF2-40B4-BE49-F238E27FC236}">
                <a16:creationId xmlns:a16="http://schemas.microsoft.com/office/drawing/2014/main" id="{37A0C345-6236-0F8F-E19A-7BD98DF4120D}"/>
              </a:ext>
            </a:extLst>
          </p:cNvPr>
          <p:cNvSpPr txBox="1">
            <a:spLocks/>
          </p:cNvSpPr>
          <p:nvPr/>
        </p:nvSpPr>
        <p:spPr>
          <a:xfrm>
            <a:off x="144379" y="1162039"/>
            <a:ext cx="4427621" cy="3521081"/>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400" dirty="0">
                <a:solidFill>
                  <a:schemeClr val="tx1"/>
                </a:solidFill>
                <a:latin typeface="Baskerville" panose="02020502070401020303"/>
              </a:rPr>
              <a:t>A more accurate mapping of the actual flood risk for properties will create major shifts in pricing.</a:t>
            </a:r>
            <a:br>
              <a:rPr lang="en-US" sz="1400" dirty="0">
                <a:solidFill>
                  <a:schemeClr val="tx1"/>
                </a:solidFill>
                <a:latin typeface="Baskerville" panose="02020502070401020303"/>
              </a:rPr>
            </a:br>
            <a:r>
              <a:rPr lang="en-US" sz="1400" dirty="0">
                <a:solidFill>
                  <a:schemeClr val="tx1"/>
                </a:solidFill>
                <a:latin typeface="Baskerville" panose="02020502070401020303"/>
              </a:rPr>
              <a:t>(picture on the right shows the NFIP mispricing)</a:t>
            </a:r>
          </a:p>
          <a:p>
            <a:pPr lvl="1">
              <a:spcBef>
                <a:spcPts val="0"/>
              </a:spcBef>
            </a:pPr>
            <a:r>
              <a:rPr lang="en-US" sz="1200" dirty="0">
                <a:solidFill>
                  <a:schemeClr val="tx1"/>
                </a:solidFill>
                <a:latin typeface="Baskerville" panose="02020502070401020303"/>
              </a:rPr>
              <a:t>Largest gaps in the </a:t>
            </a:r>
            <a:r>
              <a:rPr lang="en-US" sz="1200" b="1" dirty="0">
                <a:solidFill>
                  <a:schemeClr val="tx1"/>
                </a:solidFill>
                <a:latin typeface="Baskerville" panose="02020502070401020303"/>
              </a:rPr>
              <a:t>Southeast and Mid-Atlantic regions </a:t>
            </a:r>
            <a:r>
              <a:rPr lang="en-US" sz="1200" dirty="0">
                <a:solidFill>
                  <a:schemeClr val="tx1"/>
                </a:solidFill>
                <a:latin typeface="Baskerville" panose="02020502070401020303"/>
              </a:rPr>
              <a:t>in places such as Florida, South Carolina and New Jersey. </a:t>
            </a:r>
            <a:br>
              <a:rPr lang="en-US" sz="1200" dirty="0">
                <a:solidFill>
                  <a:schemeClr val="tx1"/>
                </a:solidFill>
                <a:latin typeface="Baskerville" panose="02020502070401020303"/>
              </a:rPr>
            </a:br>
            <a:endParaRPr lang="en-US" sz="1400" dirty="0">
              <a:solidFill>
                <a:schemeClr val="tx1"/>
              </a:solidFill>
              <a:latin typeface="Baskerville" panose="02020502070401020303"/>
            </a:endParaRPr>
          </a:p>
          <a:p>
            <a:r>
              <a:rPr lang="en-US" altLang="zh-CN" sz="1400" dirty="0">
                <a:solidFill>
                  <a:schemeClr val="tx1"/>
                </a:solidFill>
                <a:latin typeface="Baskerville" panose="02020502070401020303"/>
              </a:rPr>
              <a:t>However</a:t>
            </a:r>
            <a:r>
              <a:rPr lang="en-US" sz="1400" dirty="0">
                <a:solidFill>
                  <a:schemeClr val="tx1"/>
                </a:solidFill>
                <a:latin typeface="Baskerville" panose="02020502070401020303"/>
              </a:rPr>
              <a:t>, even a modest increase could prove difficult for </a:t>
            </a:r>
            <a:r>
              <a:rPr lang="en-US" sz="1400" b="1" dirty="0">
                <a:solidFill>
                  <a:schemeClr val="tx1"/>
                </a:solidFill>
                <a:latin typeface="Baskerville" panose="02020502070401020303"/>
              </a:rPr>
              <a:t>lower-income</a:t>
            </a:r>
            <a:r>
              <a:rPr lang="en-US" sz="1400" dirty="0">
                <a:solidFill>
                  <a:schemeClr val="tx1"/>
                </a:solidFill>
                <a:latin typeface="Baskerville" panose="02020502070401020303"/>
              </a:rPr>
              <a:t> communities.</a:t>
            </a:r>
          </a:p>
          <a:p>
            <a:pPr lvl="1">
              <a:spcBef>
                <a:spcPts val="0"/>
              </a:spcBef>
            </a:pPr>
            <a:r>
              <a:rPr lang="en-US" sz="1200" dirty="0">
                <a:solidFill>
                  <a:schemeClr val="tx1"/>
                </a:solidFill>
                <a:latin typeface="Baskerville" panose="02020502070401020303"/>
                <a:sym typeface="Wingdings" pitchFamily="2" charset="2"/>
              </a:rPr>
              <a:t>Three hours to the southwest in Monongalia County, West Virginia, more than a fifth of households fall below the federal poverty level. The most severe flood-prone homes there would have to pay premiums 527% higher than today to cover the risk.</a:t>
            </a:r>
          </a:p>
        </p:txBody>
      </p:sp>
      <p:sp>
        <p:nvSpPr>
          <p:cNvPr id="9" name="TextBox 8">
            <a:extLst>
              <a:ext uri="{FF2B5EF4-FFF2-40B4-BE49-F238E27FC236}">
                <a16:creationId xmlns:a16="http://schemas.microsoft.com/office/drawing/2014/main" id="{779E9808-8EF7-4864-DE81-6C8DBE6B2845}"/>
              </a:ext>
            </a:extLst>
          </p:cNvPr>
          <p:cNvSpPr txBox="1"/>
          <p:nvPr/>
        </p:nvSpPr>
        <p:spPr>
          <a:xfrm>
            <a:off x="2406316" y="4712613"/>
            <a:ext cx="5313145" cy="430887"/>
          </a:xfrm>
          <a:prstGeom prst="rect">
            <a:avLst/>
          </a:prstGeom>
          <a:noFill/>
        </p:spPr>
        <p:txBody>
          <a:bodyPr wrap="square" rtlCol="0">
            <a:spAutoFit/>
          </a:bodyPr>
          <a:lstStyle/>
          <a:p>
            <a:r>
              <a:rPr lang="en-US" sz="1100" dirty="0">
                <a:latin typeface="Baskerville" panose="02020502070401020303" pitchFamily="18" charset="0"/>
                <a:ea typeface="Baskerville" panose="02020502070401020303" pitchFamily="18" charset="0"/>
              </a:rPr>
              <a:t>L</a:t>
            </a:r>
            <a:r>
              <a:rPr lang="en-CN" sz="1100" dirty="0">
                <a:latin typeface="Baskerville" panose="02020502070401020303" pitchFamily="18" charset="0"/>
                <a:ea typeface="Baskerville" panose="02020502070401020303" pitchFamily="18" charset="0"/>
              </a:rPr>
              <a:t>ink: </a:t>
            </a:r>
            <a:r>
              <a:rPr lang="en-US" sz="1100" dirty="0">
                <a:latin typeface="Baskerville" panose="02020502070401020303" pitchFamily="18" charset="0"/>
                <a:ea typeface="Baskerville" panose="02020502070401020303" pitchFamily="18" charset="0"/>
                <a:hlinkClick r:id="rId4"/>
              </a:rPr>
              <a:t>https://</a:t>
            </a:r>
            <a:r>
              <a:rPr lang="en-US" sz="1100" dirty="0" err="1">
                <a:latin typeface="Baskerville" panose="02020502070401020303" pitchFamily="18" charset="0"/>
                <a:ea typeface="Baskerville" panose="02020502070401020303" pitchFamily="18" charset="0"/>
                <a:hlinkClick r:id="rId4"/>
              </a:rPr>
              <a:t>www.usatoday.com</a:t>
            </a:r>
            <a:r>
              <a:rPr lang="en-US" sz="1100" dirty="0">
                <a:latin typeface="Baskerville" panose="02020502070401020303" pitchFamily="18" charset="0"/>
                <a:ea typeface="Baskerville" panose="02020502070401020303" pitchFamily="18" charset="0"/>
                <a:hlinkClick r:id="rId4"/>
              </a:rPr>
              <a:t>/in-depth/news/investigations/2021/02/21/</a:t>
            </a:r>
            <a:r>
              <a:rPr lang="en-US" sz="1100" dirty="0" err="1">
                <a:latin typeface="Baskerville" panose="02020502070401020303" pitchFamily="18" charset="0"/>
                <a:ea typeface="Baskerville" panose="02020502070401020303" pitchFamily="18" charset="0"/>
                <a:hlinkClick r:id="rId4"/>
              </a:rPr>
              <a:t>fema</a:t>
            </a:r>
            <a:r>
              <a:rPr lang="en-US" sz="1100" dirty="0">
                <a:latin typeface="Baskerville" panose="02020502070401020303" pitchFamily="18" charset="0"/>
                <a:ea typeface="Baskerville" panose="02020502070401020303" pitchFamily="18" charset="0"/>
                <a:hlinkClick r:id="rId4"/>
              </a:rPr>
              <a:t>-flood-insurance-rates-could-spike-some-new-study-shows/6764469002/</a:t>
            </a:r>
            <a:endParaRPr lang="en-US" sz="1100" dirty="0">
              <a:latin typeface="Baskerville" panose="02020502070401020303" pitchFamily="18" charset="0"/>
              <a:ea typeface="Baskerville" panose="02020502070401020303" pitchFamily="18" charset="0"/>
            </a:endParaRPr>
          </a:p>
        </p:txBody>
      </p:sp>
      <p:sp>
        <p:nvSpPr>
          <p:cNvPr id="2" name="TextBox 1"/>
          <p:cNvSpPr txBox="1"/>
          <p:nvPr/>
        </p:nvSpPr>
        <p:spPr>
          <a:xfrm>
            <a:off x="5589563" y="13276"/>
            <a:ext cx="3474028" cy="553998"/>
          </a:xfrm>
          <a:prstGeom prst="rect">
            <a:avLst/>
          </a:prstGeom>
          <a:noFill/>
        </p:spPr>
        <p:txBody>
          <a:bodyPr wrap="none" rtlCol="0">
            <a:spAutoFit/>
          </a:bodyPr>
          <a:lstStyle/>
          <a:p>
            <a:r>
              <a:rPr lang="en-US" sz="1000" dirty="0" smtClean="0">
                <a:latin typeface="Baskerville Old Face" panose="02020602080505020303" pitchFamily="18" charset="0"/>
              </a:rPr>
              <a:t>Map </a:t>
            </a:r>
            <a:r>
              <a:rPr lang="en-US" sz="1000" dirty="0">
                <a:latin typeface="Baskerville Old Face" panose="02020602080505020303" pitchFamily="18" charset="0"/>
              </a:rPr>
              <a:t>© First Street Foundation. All rights reserved. This </a:t>
            </a:r>
            <a:endParaRPr lang="en-US" sz="1000" dirty="0" smtClean="0">
              <a:latin typeface="Baskerville Old Face" panose="02020602080505020303" pitchFamily="18" charset="0"/>
            </a:endParaRPr>
          </a:p>
          <a:p>
            <a:r>
              <a:rPr lang="en-US" sz="1000" dirty="0" smtClean="0">
                <a:latin typeface="Baskerville Old Face" panose="02020602080505020303" pitchFamily="18" charset="0"/>
              </a:rPr>
              <a:t>content </a:t>
            </a:r>
            <a:r>
              <a:rPr lang="en-US" sz="1000" dirty="0">
                <a:latin typeface="Baskerville Old Face" panose="02020602080505020303" pitchFamily="18" charset="0"/>
              </a:rPr>
              <a:t>is excluded from our </a:t>
            </a:r>
            <a:r>
              <a:rPr lang="en-US" sz="1000" dirty="0" smtClean="0">
                <a:latin typeface="Baskerville Old Face" panose="02020602080505020303" pitchFamily="18" charset="0"/>
              </a:rPr>
              <a:t>Creative </a:t>
            </a:r>
            <a:r>
              <a:rPr lang="en-US" sz="1000" dirty="0">
                <a:latin typeface="Baskerville Old Face" panose="02020602080505020303" pitchFamily="18" charset="0"/>
              </a:rPr>
              <a:t>Commons license. </a:t>
            </a:r>
            <a:endParaRPr lang="en-US" sz="1000" dirty="0" smtClean="0">
              <a:latin typeface="Baskerville Old Face" panose="02020602080505020303" pitchFamily="18" charset="0"/>
            </a:endParaRPr>
          </a:p>
          <a:p>
            <a:r>
              <a:rPr lang="en-US" sz="1000" dirty="0" smtClean="0">
                <a:latin typeface="Baskerville Old Face" panose="02020602080505020303" pitchFamily="18" charset="0"/>
              </a:rPr>
              <a:t>For </a:t>
            </a:r>
            <a:r>
              <a:rPr lang="en-US" sz="1000" dirty="0">
                <a:latin typeface="Baskerville Old Face" panose="02020602080505020303" pitchFamily="18" charset="0"/>
              </a:rPr>
              <a:t>more information, see </a:t>
            </a:r>
            <a:r>
              <a:rPr lang="en-US" sz="1000" dirty="0">
                <a:latin typeface="Baskerville Old Face" panose="02020602080505020303" pitchFamily="18" charset="0"/>
                <a:hlinkClick r:id="rId5"/>
              </a:rPr>
              <a:t>https://ocw.mit.edu/help/faq-fair-use</a:t>
            </a:r>
            <a:r>
              <a:rPr lang="en-US" sz="1000" dirty="0" smtClean="0">
                <a:latin typeface="Baskerville Old Face" panose="02020602080505020303" pitchFamily="18" charset="0"/>
                <a:hlinkClick r:id="rId5"/>
              </a:rPr>
              <a:t>/</a:t>
            </a:r>
            <a:r>
              <a:rPr lang="en-US" sz="1000" dirty="0" smtClean="0">
                <a:latin typeface="Baskerville Old Face" panose="02020602080505020303" pitchFamily="18" charset="0"/>
              </a:rPr>
              <a:t>.</a:t>
            </a:r>
            <a:endParaRPr lang="en-US" sz="1000" dirty="0">
              <a:latin typeface="Baskerville Old Face" panose="02020602080505020303" pitchFamily="18" charset="0"/>
            </a:endParaRPr>
          </a:p>
        </p:txBody>
      </p:sp>
    </p:spTree>
    <p:extLst>
      <p:ext uri="{BB962C8B-B14F-4D97-AF65-F5344CB8AC3E}">
        <p14:creationId xmlns:p14="http://schemas.microsoft.com/office/powerpoint/2010/main" val="396609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52411"/>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Insurance Market</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Regulation</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801947"/>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Insurance rate regulations cause private insurance companies to leave.</a:t>
            </a:r>
          </a:p>
        </p:txBody>
      </p:sp>
      <p:sp>
        <p:nvSpPr>
          <p:cNvPr id="7" name="Rectangle 6">
            <a:extLst>
              <a:ext uri="{FF2B5EF4-FFF2-40B4-BE49-F238E27FC236}">
                <a16:creationId xmlns:a16="http://schemas.microsoft.com/office/drawing/2014/main" id="{14D76C79-E732-4A20-BB32-EBB4210FB112}"/>
              </a:ext>
            </a:extLst>
          </p:cNvPr>
          <p:cNvSpPr/>
          <p:nvPr/>
        </p:nvSpPr>
        <p:spPr>
          <a:xfrm>
            <a:off x="2591570" y="4563471"/>
            <a:ext cx="6128659" cy="707886"/>
          </a:xfrm>
          <a:prstGeom prst="rect">
            <a:avLst/>
          </a:prstGeom>
        </p:spPr>
        <p:txBody>
          <a:bodyPr wrap="square">
            <a:spAutoFit/>
          </a:bodyPr>
          <a:lstStyle/>
          <a:p>
            <a:r>
              <a:rPr lang="en-US" sz="1000" dirty="0">
                <a:solidFill>
                  <a:schemeClr val="bg2"/>
                </a:solidFill>
                <a:latin typeface="Baskerville" panose="02020502070401020303"/>
              </a:rPr>
              <a:t>Source 1: </a:t>
            </a:r>
            <a:r>
              <a:rPr lang="en-US" sz="1000" dirty="0" smtClean="0">
                <a:solidFill>
                  <a:schemeClr val="bg2"/>
                </a:solidFill>
                <a:latin typeface="Baskerville" panose="02020502070401020303"/>
              </a:rPr>
              <a:t>Oh, </a:t>
            </a:r>
            <a:r>
              <a:rPr lang="en-US" sz="1000" dirty="0" err="1" smtClean="0">
                <a:solidFill>
                  <a:schemeClr val="bg2"/>
                </a:solidFill>
                <a:latin typeface="Baskerville" panose="02020502070401020303"/>
              </a:rPr>
              <a:t>Sangmin</a:t>
            </a:r>
            <a:r>
              <a:rPr lang="en-US" sz="1000" dirty="0" smtClean="0">
                <a:solidFill>
                  <a:schemeClr val="bg2"/>
                </a:solidFill>
                <a:latin typeface="Baskerville" panose="02020502070401020303"/>
              </a:rPr>
              <a:t> S., </a:t>
            </a:r>
            <a:r>
              <a:rPr lang="en-US" sz="1000" dirty="0" err="1" smtClean="0">
                <a:solidFill>
                  <a:schemeClr val="bg2"/>
                </a:solidFill>
                <a:latin typeface="Baskerville" panose="02020502070401020303"/>
              </a:rPr>
              <a:t>Ishita</a:t>
            </a:r>
            <a:r>
              <a:rPr lang="en-US" sz="1000" dirty="0" smtClean="0">
                <a:solidFill>
                  <a:schemeClr val="bg2"/>
                </a:solidFill>
                <a:latin typeface="Baskerville" panose="02020502070401020303"/>
              </a:rPr>
              <a:t> Sen, and Ana-Maria </a:t>
            </a:r>
            <a:r>
              <a:rPr lang="en-US" sz="1000" dirty="0" err="1" smtClean="0">
                <a:solidFill>
                  <a:schemeClr val="bg2"/>
                </a:solidFill>
                <a:latin typeface="Baskerville" panose="02020502070401020303"/>
              </a:rPr>
              <a:t>Tenekedjieva</a:t>
            </a:r>
            <a:r>
              <a:rPr lang="en-US" sz="1000" dirty="0" smtClean="0">
                <a:solidFill>
                  <a:schemeClr val="bg2"/>
                </a:solidFill>
                <a:latin typeface="Baskerville" panose="02020502070401020303"/>
              </a:rPr>
              <a:t> (2022). “Pricing of Climate Risk Insurance: Regulation and Cross-Subsidies,” Finance and Economics Discussion Series 2022-064. </a:t>
            </a:r>
            <a:endParaRPr lang="en-US" sz="1000" dirty="0">
              <a:solidFill>
                <a:schemeClr val="bg2"/>
              </a:solidFill>
              <a:latin typeface="Baskerville" panose="02020502070401020303"/>
            </a:endParaRPr>
          </a:p>
          <a:p>
            <a:r>
              <a:rPr lang="en-US" sz="1000" dirty="0">
                <a:solidFill>
                  <a:schemeClr val="bg2"/>
                </a:solidFill>
                <a:latin typeface="Baskerville" panose="02020502070401020303"/>
              </a:rPr>
              <a:t>Source 2: </a:t>
            </a:r>
            <a:r>
              <a:rPr lang="en-US" sz="1000" dirty="0">
                <a:solidFill>
                  <a:schemeClr val="bg2"/>
                </a:solidFill>
                <a:latin typeface="Baskerville" panose="02020502070401020303"/>
                <a:hlinkClick r:id="rId3"/>
              </a:rPr>
              <a:t>https://jacobin.com/2022/02/california-wildfires-home-insurance-coverage-fossil-fuel-industry</a:t>
            </a:r>
            <a:endParaRPr lang="en-US" sz="1000" dirty="0">
              <a:solidFill>
                <a:schemeClr val="bg2"/>
              </a:solidFill>
              <a:latin typeface="Baskerville" panose="02020502070401020303"/>
            </a:endParaRPr>
          </a:p>
          <a:p>
            <a:endParaRPr lang="en-US" sz="1000" dirty="0">
              <a:solidFill>
                <a:schemeClr val="bg2"/>
              </a:solidFill>
              <a:latin typeface="Baskerville" panose="02020502070401020303"/>
            </a:endParaRPr>
          </a:p>
        </p:txBody>
      </p:sp>
      <p:sp>
        <p:nvSpPr>
          <p:cNvPr id="2" name="Content Placeholder 2">
            <a:extLst>
              <a:ext uri="{FF2B5EF4-FFF2-40B4-BE49-F238E27FC236}">
                <a16:creationId xmlns:a16="http://schemas.microsoft.com/office/drawing/2014/main" id="{D1C82070-BCBE-661C-FF4E-D543DE971E22}"/>
              </a:ext>
            </a:extLst>
          </p:cNvPr>
          <p:cNvSpPr txBox="1">
            <a:spLocks/>
          </p:cNvSpPr>
          <p:nvPr/>
        </p:nvSpPr>
        <p:spPr>
          <a:xfrm>
            <a:off x="116041" y="1090127"/>
            <a:ext cx="4951058" cy="3521081"/>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400" dirty="0">
                <a:solidFill>
                  <a:schemeClr val="tx1"/>
                </a:solidFill>
                <a:latin typeface="Baskerville" panose="02020502070401020303"/>
              </a:rPr>
              <a:t>State regulations on insurance rate: Change premiums (rates) needs lengthy regulatory review and approval. </a:t>
            </a:r>
          </a:p>
          <a:p>
            <a:r>
              <a:rPr lang="en-US" sz="1400" dirty="0">
                <a:solidFill>
                  <a:schemeClr val="tx1"/>
                </a:solidFill>
                <a:latin typeface="Baskerville" panose="02020502070401020303"/>
              </a:rPr>
              <a:t>Some regulators require home-insurance rates based on </a:t>
            </a:r>
            <a:r>
              <a:rPr lang="en-US" sz="1400" b="1" dirty="0">
                <a:solidFill>
                  <a:schemeClr val="tx1"/>
                </a:solidFill>
                <a:latin typeface="Baskerville" panose="02020502070401020303"/>
              </a:rPr>
              <a:t>historical loss experience</a:t>
            </a:r>
            <a:r>
              <a:rPr lang="en-US" sz="1400" dirty="0">
                <a:solidFill>
                  <a:schemeClr val="tx1"/>
                </a:solidFill>
                <a:latin typeface="Baskerville" panose="02020502070401020303"/>
              </a:rPr>
              <a:t>, not </a:t>
            </a:r>
            <a:r>
              <a:rPr lang="en-US" sz="1400" b="1" dirty="0">
                <a:solidFill>
                  <a:schemeClr val="tx1"/>
                </a:solidFill>
                <a:latin typeface="Baskerville" panose="02020502070401020303"/>
              </a:rPr>
              <a:t>projections</a:t>
            </a:r>
            <a:r>
              <a:rPr lang="en-US" sz="1400" dirty="0">
                <a:solidFill>
                  <a:schemeClr val="tx1"/>
                </a:solidFill>
                <a:latin typeface="Baskerville" panose="02020502070401020303"/>
              </a:rPr>
              <a:t> </a:t>
            </a:r>
            <a:r>
              <a:rPr lang="en-US" sz="1400" b="1" dirty="0">
                <a:solidFill>
                  <a:schemeClr val="tx1"/>
                </a:solidFill>
                <a:latin typeface="Baskerville" panose="02020502070401020303"/>
              </a:rPr>
              <a:t>of future losses</a:t>
            </a:r>
            <a:r>
              <a:rPr lang="en-US" sz="1400" dirty="0">
                <a:solidFill>
                  <a:schemeClr val="tx1"/>
                </a:solidFill>
                <a:latin typeface="Baskerville" panose="02020502070401020303"/>
              </a:rPr>
              <a:t> that are determined by catastrophe modeling. </a:t>
            </a:r>
          </a:p>
          <a:p>
            <a:endParaRPr lang="en-US" sz="1400" b="1" dirty="0">
              <a:solidFill>
                <a:schemeClr val="tx1"/>
              </a:solidFill>
              <a:latin typeface="Baskerville" panose="02020502070401020303"/>
            </a:endParaRPr>
          </a:p>
          <a:p>
            <a:r>
              <a:rPr lang="en-US" sz="1400" b="1" dirty="0">
                <a:solidFill>
                  <a:schemeClr val="tx1"/>
                </a:solidFill>
                <a:latin typeface="Baskerville" panose="02020502070401020303"/>
              </a:rPr>
              <a:t>“high friction” </a:t>
            </a:r>
            <a:r>
              <a:rPr lang="en-US" sz="1400" dirty="0">
                <a:solidFill>
                  <a:schemeClr val="tx1"/>
                </a:solidFill>
                <a:latin typeface="Baskerville" panose="02020502070401020303"/>
              </a:rPr>
              <a:t>drives the decoupling of insurance rates from underlying risks. </a:t>
            </a:r>
          </a:p>
          <a:p>
            <a:r>
              <a:rPr lang="en-US" sz="1400" dirty="0">
                <a:solidFill>
                  <a:schemeClr val="tx1"/>
                </a:solidFill>
                <a:latin typeface="Baskerville" panose="02020502070401020303"/>
              </a:rPr>
              <a:t>Insurance companies are </a:t>
            </a:r>
            <a:r>
              <a:rPr lang="en-US" sz="1400" b="1" dirty="0">
                <a:solidFill>
                  <a:schemeClr val="tx1"/>
                </a:solidFill>
                <a:latin typeface="Baskerville" panose="02020502070401020303"/>
              </a:rPr>
              <a:t>leaving</a:t>
            </a:r>
            <a:r>
              <a:rPr lang="en-US" sz="1400" dirty="0">
                <a:solidFill>
                  <a:schemeClr val="tx1"/>
                </a:solidFill>
                <a:latin typeface="Baskerville" panose="02020502070401020303"/>
              </a:rPr>
              <a:t>: </a:t>
            </a:r>
            <a:br>
              <a:rPr lang="en-US" sz="1400" dirty="0">
                <a:solidFill>
                  <a:schemeClr val="tx1"/>
                </a:solidFill>
                <a:latin typeface="Baskerville" panose="02020502070401020303"/>
              </a:rPr>
            </a:br>
            <a:r>
              <a:rPr lang="en-US" sz="1400" dirty="0">
                <a:solidFill>
                  <a:schemeClr val="tx1"/>
                </a:solidFill>
                <a:latin typeface="Baskerville" panose="02020502070401020303"/>
              </a:rPr>
              <a:t>E.g., Insurance giants Chubb, Liberty Mutual, and AIG have announced plans to scale back their homeowner coverage in California, where they insist future climate-related losses will likely prevent them from turning a profit.</a:t>
            </a:r>
            <a:endParaRPr lang="en-US" sz="1400" dirty="0">
              <a:solidFill>
                <a:schemeClr val="tx1"/>
              </a:solidFill>
              <a:latin typeface="Baskerville" panose="02020502070401020303"/>
              <a:sym typeface="Wingdings" pitchFamily="2" charset="2"/>
            </a:endParaRPr>
          </a:p>
          <a:p>
            <a:endParaRPr lang="en-US" sz="1400" dirty="0">
              <a:solidFill>
                <a:schemeClr val="tx1"/>
              </a:solidFill>
              <a:latin typeface="Baskerville" panose="02020502070401020303"/>
              <a:sym typeface="Wingdings" pitchFamily="2" charset="2"/>
            </a:endParaRPr>
          </a:p>
        </p:txBody>
      </p:sp>
      <p:pic>
        <p:nvPicPr>
          <p:cNvPr id="4" name="Picture 3">
            <a:extLst>
              <a:ext uri="{FF2B5EF4-FFF2-40B4-BE49-F238E27FC236}">
                <a16:creationId xmlns:a16="http://schemas.microsoft.com/office/drawing/2014/main" id="{1BA2D9DD-1470-A7CD-9A77-4FC735E9EB2D}"/>
              </a:ext>
            </a:extLst>
          </p:cNvPr>
          <p:cNvPicPr>
            <a:picLocks noChangeAspect="1"/>
          </p:cNvPicPr>
          <p:nvPr/>
        </p:nvPicPr>
        <p:blipFill>
          <a:blip r:embed="rId4"/>
          <a:stretch>
            <a:fillRect/>
          </a:stretch>
        </p:blipFill>
        <p:spPr>
          <a:xfrm>
            <a:off x="5067099" y="2333780"/>
            <a:ext cx="3994222" cy="2145412"/>
          </a:xfrm>
          <a:prstGeom prst="rect">
            <a:avLst/>
          </a:prstGeom>
        </p:spPr>
      </p:pic>
      <p:pic>
        <p:nvPicPr>
          <p:cNvPr id="8" name="Picture 7">
            <a:extLst>
              <a:ext uri="{FF2B5EF4-FFF2-40B4-BE49-F238E27FC236}">
                <a16:creationId xmlns:a16="http://schemas.microsoft.com/office/drawing/2014/main" id="{BD1A30C2-B724-FF67-E38E-FD28123E43BA}"/>
              </a:ext>
            </a:extLst>
          </p:cNvPr>
          <p:cNvPicPr>
            <a:picLocks noChangeAspect="1"/>
          </p:cNvPicPr>
          <p:nvPr/>
        </p:nvPicPr>
        <p:blipFill rotWithShape="1">
          <a:blip r:embed="rId5"/>
          <a:srcRect l="49160" r="3196" b="23758"/>
          <a:stretch/>
        </p:blipFill>
        <p:spPr>
          <a:xfrm>
            <a:off x="6316133" y="502231"/>
            <a:ext cx="2547660" cy="1732410"/>
          </a:xfrm>
          <a:prstGeom prst="rect">
            <a:avLst/>
          </a:prstGeom>
        </p:spPr>
      </p:pic>
      <p:sp>
        <p:nvSpPr>
          <p:cNvPr id="3" name="TextBox 2"/>
          <p:cNvSpPr txBox="1"/>
          <p:nvPr/>
        </p:nvSpPr>
        <p:spPr>
          <a:xfrm>
            <a:off x="5341382" y="4389434"/>
            <a:ext cx="3740126" cy="276999"/>
          </a:xfrm>
          <a:prstGeom prst="rect">
            <a:avLst/>
          </a:prstGeom>
          <a:noFill/>
        </p:spPr>
        <p:txBody>
          <a:bodyPr wrap="none" rtlCol="0">
            <a:spAutoFit/>
          </a:bodyPr>
          <a:lstStyle/>
          <a:p>
            <a:r>
              <a:rPr lang="en-US" sz="1200" dirty="0">
                <a:latin typeface="Baskerville Old Face" panose="02020602080505020303" pitchFamily="18" charset="0"/>
              </a:rPr>
              <a:t>Public domain content courtesy of Federal Reserve </a:t>
            </a:r>
            <a:r>
              <a:rPr lang="en-US" sz="1200" dirty="0" smtClean="0">
                <a:latin typeface="Baskerville Old Face" panose="02020602080505020303" pitchFamily="18" charset="0"/>
              </a:rPr>
              <a:t>Board.</a:t>
            </a:r>
            <a:endParaRPr lang="en-US" sz="1200" dirty="0">
              <a:latin typeface="Baskerville Old Face" panose="02020602080505020303" pitchFamily="18" charset="0"/>
            </a:endParaRPr>
          </a:p>
        </p:txBody>
      </p:sp>
      <p:sp>
        <p:nvSpPr>
          <p:cNvPr id="6" name="TextBox 5"/>
          <p:cNvSpPr txBox="1"/>
          <p:nvPr/>
        </p:nvSpPr>
        <p:spPr>
          <a:xfrm>
            <a:off x="4013200" y="0"/>
            <a:ext cx="5884333" cy="400110"/>
          </a:xfrm>
          <a:prstGeom prst="rect">
            <a:avLst/>
          </a:prstGeom>
          <a:noFill/>
        </p:spPr>
        <p:txBody>
          <a:bodyPr wrap="square" rtlCol="0">
            <a:spAutoFit/>
          </a:bodyPr>
          <a:lstStyle/>
          <a:p>
            <a:r>
              <a:rPr lang="en-US" sz="1000" dirty="0">
                <a:latin typeface="Baskerville Old Face" panose="02020602080505020303" pitchFamily="18" charset="0"/>
              </a:rPr>
              <a:t>© Wally </a:t>
            </a:r>
            <a:r>
              <a:rPr lang="en-US" sz="1000" dirty="0" err="1">
                <a:latin typeface="Baskerville Old Face" panose="02020602080505020303" pitchFamily="18" charset="0"/>
              </a:rPr>
              <a:t>Skalij</a:t>
            </a:r>
            <a:r>
              <a:rPr lang="en-US" sz="1000" dirty="0">
                <a:latin typeface="Baskerville Old Face" panose="02020602080505020303" pitchFamily="18" charset="0"/>
              </a:rPr>
              <a:t>/Los Angeles Times. All rights reserved. This content is excluded from our Creative </a:t>
            </a:r>
            <a:endParaRPr lang="en-US" sz="1000" dirty="0" smtClean="0">
              <a:latin typeface="Baskerville Old Face" panose="02020602080505020303" pitchFamily="18" charset="0"/>
            </a:endParaRPr>
          </a:p>
          <a:p>
            <a:r>
              <a:rPr lang="en-US" sz="1000" dirty="0" smtClean="0">
                <a:latin typeface="Baskerville Old Face" panose="02020602080505020303" pitchFamily="18" charset="0"/>
              </a:rPr>
              <a:t>Commons </a:t>
            </a:r>
            <a:r>
              <a:rPr lang="en-US" sz="1000" dirty="0">
                <a:latin typeface="Baskerville Old Face" panose="02020602080505020303" pitchFamily="18" charset="0"/>
              </a:rPr>
              <a:t>license. For more information, see </a:t>
            </a:r>
            <a:r>
              <a:rPr lang="en-US" sz="1000" dirty="0">
                <a:latin typeface="Baskerville Old Face" panose="02020602080505020303" pitchFamily="18" charset="0"/>
                <a:hlinkClick r:id="rId6"/>
              </a:rPr>
              <a:t>https://ocw.mit.edu/help/faq-fair-use</a:t>
            </a:r>
            <a:r>
              <a:rPr lang="en-US" sz="1000" dirty="0" smtClean="0">
                <a:latin typeface="Baskerville Old Face" panose="02020602080505020303" pitchFamily="18" charset="0"/>
                <a:hlinkClick r:id="rId6"/>
              </a:rPr>
              <a:t>/</a:t>
            </a:r>
            <a:r>
              <a:rPr lang="en-US" sz="1000" dirty="0" smtClean="0">
                <a:latin typeface="Baskerville Old Face" panose="02020602080505020303" pitchFamily="18" charset="0"/>
              </a:rPr>
              <a:t>.</a:t>
            </a:r>
            <a:endParaRPr lang="en-US" sz="1000" dirty="0">
              <a:latin typeface="Baskerville Old Face" panose="02020602080505020303" pitchFamily="18" charset="0"/>
            </a:endParaRPr>
          </a:p>
        </p:txBody>
      </p:sp>
    </p:spTree>
    <p:extLst>
      <p:ext uri="{BB962C8B-B14F-4D97-AF65-F5344CB8AC3E}">
        <p14:creationId xmlns:p14="http://schemas.microsoft.com/office/powerpoint/2010/main" val="1382025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alpha val="8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767601" y="2705101"/>
            <a:ext cx="7704857" cy="1021556"/>
          </a:xfrm>
        </p:spPr>
        <p:txBody>
          <a:bodyPr/>
          <a:lstStyle/>
          <a:p>
            <a:r>
              <a:rPr lang="en-US" altLang="zh-CN" sz="2800" cap="all" dirty="0">
                <a:latin typeface="Baskerville"/>
              </a:rPr>
              <a:t>Climate Risks in Commercial real estate markets</a:t>
            </a:r>
            <a:r>
              <a:rPr lang="en-US" altLang="zh-CN" sz="2800" cap="all" dirty="0">
                <a:latin typeface="Gill Sans MT" panose="020B0502020104020203" pitchFamily="34" charset="77"/>
              </a:rPr>
              <a:t/>
            </a:r>
            <a:br>
              <a:rPr lang="en-US" altLang="zh-CN" sz="2800" cap="all" dirty="0">
                <a:latin typeface="Gill Sans MT" panose="020B0502020104020203" pitchFamily="34" charset="77"/>
              </a:rPr>
            </a:br>
            <a:endParaRPr lang="en-US" sz="2800" cap="all" dirty="0">
              <a:latin typeface="Gill Sans MT" panose="020B0502020104020203" pitchFamily="34" charset="77"/>
            </a:endParaRP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734AB3-580E-49C1-967D-33073622AECA}" type="slidenum">
              <a:rPr kumimoji="0" lang="en-US"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000" b="0" i="0" u="none" strike="noStrike" kern="0" cap="none" spc="0" normalizeH="0" baseline="0" noProof="0" dirty="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762745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alpha val="8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767601" y="2705101"/>
            <a:ext cx="7704857" cy="1021556"/>
          </a:xfrm>
        </p:spPr>
        <p:txBody>
          <a:bodyPr/>
          <a:lstStyle/>
          <a:p>
            <a:r>
              <a:rPr lang="en-US" altLang="zh-CN" sz="2800" cap="all" dirty="0">
                <a:latin typeface="Baskerville"/>
              </a:rPr>
              <a:t>Climate</a:t>
            </a:r>
            <a:r>
              <a:rPr lang="zh-CN" altLang="en-US" sz="2800" cap="all" dirty="0">
                <a:latin typeface="Baskerville"/>
              </a:rPr>
              <a:t> </a:t>
            </a:r>
            <a:r>
              <a:rPr lang="en-US" altLang="zh-CN" sz="2800" cap="all" dirty="0">
                <a:latin typeface="Baskerville"/>
              </a:rPr>
              <a:t>resiliency</a:t>
            </a:r>
            <a:r>
              <a:rPr lang="zh-CN" altLang="en-US" sz="2800" cap="all" dirty="0">
                <a:latin typeface="Baskerville"/>
              </a:rPr>
              <a:t> </a:t>
            </a:r>
            <a:r>
              <a:rPr lang="en-US" altLang="zh-CN" sz="2800" cap="all" dirty="0">
                <a:latin typeface="Baskerville"/>
              </a:rPr>
              <a:t>investments</a:t>
            </a:r>
            <a:r>
              <a:rPr lang="zh-CN" altLang="en-US" sz="2800" cap="all" dirty="0">
                <a:latin typeface="Baskerville"/>
              </a:rPr>
              <a:t> </a:t>
            </a:r>
            <a:r>
              <a:rPr lang="en-US" altLang="zh-CN" sz="2800" cap="all" dirty="0">
                <a:latin typeface="Baskerville"/>
              </a:rPr>
              <a:t>in</a:t>
            </a:r>
            <a:r>
              <a:rPr lang="zh-CN" altLang="en-US" sz="2800" cap="all" dirty="0">
                <a:latin typeface="Baskerville"/>
              </a:rPr>
              <a:t> </a:t>
            </a:r>
            <a:r>
              <a:rPr lang="en-US" altLang="zh-CN" sz="2800" cap="all" dirty="0">
                <a:latin typeface="Baskerville"/>
              </a:rPr>
              <a:t>coastal</a:t>
            </a:r>
            <a:r>
              <a:rPr lang="zh-CN" altLang="en-US" sz="2800" cap="all" dirty="0">
                <a:latin typeface="Baskerville"/>
              </a:rPr>
              <a:t> </a:t>
            </a:r>
            <a:r>
              <a:rPr lang="en-US" altLang="zh-CN" sz="2800" cap="all" dirty="0">
                <a:latin typeface="Baskerville"/>
              </a:rPr>
              <a:t>areas</a:t>
            </a:r>
            <a:r>
              <a:rPr lang="en-US" altLang="zh-CN" sz="2800" cap="all" dirty="0">
                <a:latin typeface="Gill Sans MT" panose="020B0502020104020203" pitchFamily="34" charset="77"/>
              </a:rPr>
              <a:t/>
            </a:r>
            <a:br>
              <a:rPr lang="en-US" altLang="zh-CN" sz="2800" cap="all" dirty="0">
                <a:latin typeface="Gill Sans MT" panose="020B0502020104020203" pitchFamily="34" charset="77"/>
              </a:rPr>
            </a:br>
            <a:endParaRPr lang="en-US" sz="2800" cap="all" dirty="0">
              <a:latin typeface="Gill Sans MT" panose="020B0502020104020203" pitchFamily="34" charset="77"/>
            </a:endParaRP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734AB3-580E-49C1-967D-33073622AECA}" type="slidenum">
              <a:rPr kumimoji="0" lang="en-US"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000" b="0" i="0" u="none" strike="noStrike" kern="0" cap="none" spc="0" normalizeH="0" baseline="0" noProof="0" dirty="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68305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6" name="Rectangle 5">
            <a:extLst>
              <a:ext uri="{FF2B5EF4-FFF2-40B4-BE49-F238E27FC236}">
                <a16:creationId xmlns:a16="http://schemas.microsoft.com/office/drawing/2014/main" id="{2DC25F4C-AB91-493C-8318-431139EF8D05}"/>
              </a:ext>
            </a:extLst>
          </p:cNvPr>
          <p:cNvSpPr/>
          <p:nvPr/>
        </p:nvSpPr>
        <p:spPr>
          <a:xfrm>
            <a:off x="2774379" y="4663020"/>
            <a:ext cx="6276821" cy="400110"/>
          </a:xfrm>
          <a:prstGeom prst="rect">
            <a:avLst/>
          </a:prstGeom>
        </p:spPr>
        <p:txBody>
          <a:bodyPr wrap="square">
            <a:spAutoFit/>
          </a:bodyPr>
          <a:lstStyle/>
          <a:p>
            <a:r>
              <a:rPr lang="en-US" sz="1000" dirty="0">
                <a:solidFill>
                  <a:schemeClr val="bg2"/>
                </a:solidFill>
                <a:latin typeface="Baskerville" panose="02020502070401020303"/>
              </a:rPr>
              <a:t>Source: </a:t>
            </a:r>
            <a:r>
              <a:rPr lang="en-US" sz="1000" dirty="0">
                <a:solidFill>
                  <a:schemeClr val="bg2"/>
                </a:solidFill>
                <a:latin typeface="Baskerville" panose="02020502070401020303"/>
                <a:hlinkClick r:id="rId3"/>
              </a:rPr>
              <a:t>https://www.cnn.com/2022/12/08/us/americans-moving-to-areas-with-high-climate-risk/index.html</a:t>
            </a:r>
            <a:r>
              <a:rPr lang="en-US" sz="1000" dirty="0">
                <a:solidFill>
                  <a:schemeClr val="bg2"/>
                </a:solidFill>
                <a:latin typeface="Baskerville" panose="02020502070401020303"/>
              </a:rPr>
              <a:t>; </a:t>
            </a:r>
          </a:p>
          <a:p>
            <a:r>
              <a:rPr lang="en-US" sz="1000" dirty="0">
                <a:solidFill>
                  <a:schemeClr val="bg2"/>
                </a:solidFill>
                <a:latin typeface="Baskerville" panose="02020502070401020303"/>
              </a:rPr>
              <a:t>            </a:t>
            </a:r>
            <a:r>
              <a:rPr lang="en-US" sz="1000" dirty="0">
                <a:solidFill>
                  <a:schemeClr val="bg2"/>
                </a:solidFill>
                <a:latin typeface="Baskerville" panose="02020502070401020303"/>
                <a:hlinkClick r:id="rId4"/>
              </a:rPr>
              <a:t>https://</a:t>
            </a:r>
            <a:r>
              <a:rPr lang="en-US" sz="1000" dirty="0" err="1">
                <a:solidFill>
                  <a:schemeClr val="bg2"/>
                </a:solidFill>
                <a:latin typeface="Baskerville" panose="02020502070401020303"/>
                <a:hlinkClick r:id="rId4"/>
              </a:rPr>
              <a:t>www.redfin.com</a:t>
            </a:r>
            <a:r>
              <a:rPr lang="en-US" sz="1000" dirty="0">
                <a:solidFill>
                  <a:schemeClr val="bg2"/>
                </a:solidFill>
                <a:latin typeface="Baskerville" panose="02020502070401020303"/>
                <a:hlinkClick r:id="rId4"/>
              </a:rPr>
              <a:t>/news/climate-migration-real-estate-2021/</a:t>
            </a:r>
            <a:endParaRPr lang="en-US" sz="1000" dirty="0">
              <a:solidFill>
                <a:schemeClr val="bg2"/>
              </a:solidFill>
              <a:latin typeface="Baskerville" panose="02020502070401020303"/>
            </a:endParaRPr>
          </a:p>
        </p:txBody>
      </p:sp>
      <p:pic>
        <p:nvPicPr>
          <p:cNvPr id="3" name="Picture 2">
            <a:extLst>
              <a:ext uri="{FF2B5EF4-FFF2-40B4-BE49-F238E27FC236}">
                <a16:creationId xmlns:a16="http://schemas.microsoft.com/office/drawing/2014/main" id="{CEF8EEC7-3D63-88DD-6F8D-5E79747ED0B8}"/>
              </a:ext>
            </a:extLst>
          </p:cNvPr>
          <p:cNvPicPr>
            <a:picLocks noChangeAspect="1"/>
          </p:cNvPicPr>
          <p:nvPr/>
        </p:nvPicPr>
        <p:blipFill>
          <a:blip r:embed="rId5"/>
          <a:stretch>
            <a:fillRect/>
          </a:stretch>
        </p:blipFill>
        <p:spPr>
          <a:xfrm>
            <a:off x="510973" y="1094801"/>
            <a:ext cx="3941721" cy="3231616"/>
          </a:xfrm>
          <a:prstGeom prst="rect">
            <a:avLst/>
          </a:prstGeom>
        </p:spPr>
      </p:pic>
      <p:pic>
        <p:nvPicPr>
          <p:cNvPr id="7170" name="Picture 2">
            <a:extLst>
              <a:ext uri="{FF2B5EF4-FFF2-40B4-BE49-F238E27FC236}">
                <a16:creationId xmlns:a16="http://schemas.microsoft.com/office/drawing/2014/main" id="{7BEB189E-99C2-12F2-5820-93F7B6858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4421" y="1153685"/>
            <a:ext cx="4101007" cy="2836129"/>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08;p27">
            <a:extLst>
              <a:ext uri="{FF2B5EF4-FFF2-40B4-BE49-F238E27FC236}">
                <a16:creationId xmlns:a16="http://schemas.microsoft.com/office/drawing/2014/main" id="{FBD3D09C-6F41-D2A7-24CF-D06571D4A93F}"/>
              </a:ext>
            </a:extLst>
          </p:cNvPr>
          <p:cNvSpPr txBox="1">
            <a:spLocks/>
          </p:cNvSpPr>
          <p:nvPr/>
        </p:nvSpPr>
        <p:spPr>
          <a:xfrm>
            <a:off x="-67733" y="152411"/>
            <a:ext cx="9211733"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3200" dirty="0">
                <a:solidFill>
                  <a:srgbClr val="1B4453"/>
                </a:solidFill>
                <a:latin typeface="Baskerville" panose="02020502070401020303"/>
              </a:rPr>
              <a:t>Expanding Coastal Population Escalates the Risk</a:t>
            </a:r>
            <a:endParaRPr lang="en-US" sz="3200" dirty="0">
              <a:solidFill>
                <a:srgbClr val="1B4453"/>
              </a:solidFill>
              <a:latin typeface="Baskerville" panose="02020502070401020303"/>
            </a:endParaRPr>
          </a:p>
        </p:txBody>
      </p:sp>
      <p:sp>
        <p:nvSpPr>
          <p:cNvPr id="4" name="TextBox 3"/>
          <p:cNvSpPr txBox="1"/>
          <p:nvPr/>
        </p:nvSpPr>
        <p:spPr>
          <a:xfrm>
            <a:off x="-67733" y="4293335"/>
            <a:ext cx="4414991" cy="400110"/>
          </a:xfrm>
          <a:prstGeom prst="rect">
            <a:avLst/>
          </a:prstGeom>
          <a:noFill/>
        </p:spPr>
        <p:txBody>
          <a:bodyPr wrap="none" rtlCol="0">
            <a:spAutoFit/>
          </a:bodyPr>
          <a:lstStyle/>
          <a:p>
            <a:r>
              <a:rPr lang="en-US" sz="1000" dirty="0">
                <a:latin typeface="Baskerville Old Face" panose="02020602080505020303" pitchFamily="18" charset="0"/>
              </a:rPr>
              <a:t>© CNN. All rights reserved. This content is excluded from our Creative </a:t>
            </a:r>
            <a:endParaRPr lang="en-US" sz="1000" dirty="0" smtClean="0">
              <a:latin typeface="Baskerville Old Face" panose="02020602080505020303" pitchFamily="18" charset="0"/>
            </a:endParaRPr>
          </a:p>
          <a:p>
            <a:r>
              <a:rPr lang="en-US" sz="1000" dirty="0" smtClean="0">
                <a:latin typeface="Baskerville Old Face" panose="02020602080505020303" pitchFamily="18" charset="0"/>
              </a:rPr>
              <a:t>Commons </a:t>
            </a:r>
            <a:r>
              <a:rPr lang="en-US" sz="1000" dirty="0">
                <a:latin typeface="Baskerville Old Face" panose="02020602080505020303" pitchFamily="18" charset="0"/>
              </a:rPr>
              <a:t>license. For more information, see </a:t>
            </a:r>
            <a:r>
              <a:rPr lang="en-US" sz="1000" dirty="0">
                <a:latin typeface="Baskerville Old Face" panose="02020602080505020303" pitchFamily="18" charset="0"/>
                <a:hlinkClick r:id="rId7"/>
              </a:rPr>
              <a:t>https://ocw.mit.edu/help/faq-fair-use</a:t>
            </a:r>
            <a:r>
              <a:rPr lang="en-US" sz="1000" dirty="0" smtClean="0">
                <a:latin typeface="Baskerville Old Face" panose="02020602080505020303" pitchFamily="18" charset="0"/>
                <a:hlinkClick r:id="rId7"/>
              </a:rPr>
              <a:t>/</a:t>
            </a:r>
            <a:r>
              <a:rPr lang="en-US" sz="1000" dirty="0" smtClean="0">
                <a:latin typeface="Baskerville Old Face" panose="02020602080505020303" pitchFamily="18" charset="0"/>
              </a:rPr>
              <a:t>.</a:t>
            </a:r>
            <a:endParaRPr lang="en-US" sz="1000" dirty="0">
              <a:latin typeface="Baskerville Old Face" panose="02020602080505020303" pitchFamily="18" charset="0"/>
            </a:endParaRPr>
          </a:p>
        </p:txBody>
      </p:sp>
      <p:sp>
        <p:nvSpPr>
          <p:cNvPr id="5" name="TextBox 4"/>
          <p:cNvSpPr txBox="1"/>
          <p:nvPr/>
        </p:nvSpPr>
        <p:spPr>
          <a:xfrm>
            <a:off x="4491733" y="4293335"/>
            <a:ext cx="4414991" cy="553998"/>
          </a:xfrm>
          <a:prstGeom prst="rect">
            <a:avLst/>
          </a:prstGeom>
          <a:noFill/>
        </p:spPr>
        <p:txBody>
          <a:bodyPr wrap="none" rtlCol="0">
            <a:spAutoFit/>
          </a:bodyPr>
          <a:lstStyle/>
          <a:p>
            <a:r>
              <a:rPr lang="en-US" sz="1000" dirty="0" smtClean="0">
                <a:latin typeface="Baskerville Old Face" panose="02020602080505020303" pitchFamily="18" charset="0"/>
              </a:rPr>
              <a:t>©</a:t>
            </a:r>
            <a:r>
              <a:rPr lang="en-US" sz="1000" dirty="0" err="1" smtClean="0">
                <a:latin typeface="Baskerville Old Face" panose="02020602080505020303" pitchFamily="18" charset="0"/>
              </a:rPr>
              <a:t>Redfin</a:t>
            </a:r>
            <a:r>
              <a:rPr lang="en-US" sz="1000" dirty="0" smtClean="0">
                <a:latin typeface="Baskerville Old Face" panose="02020602080505020303" pitchFamily="18" charset="0"/>
              </a:rPr>
              <a:t>. </a:t>
            </a:r>
            <a:r>
              <a:rPr lang="en-US" sz="1000" dirty="0">
                <a:latin typeface="Baskerville Old Face" panose="02020602080505020303" pitchFamily="18" charset="0"/>
              </a:rPr>
              <a:t>All rights reserved. This content is excluded from our Creative </a:t>
            </a:r>
          </a:p>
          <a:p>
            <a:r>
              <a:rPr lang="en-US" sz="1000" dirty="0">
                <a:latin typeface="Baskerville Old Face" panose="02020602080505020303" pitchFamily="18" charset="0"/>
              </a:rPr>
              <a:t>Commons license. For more information, see </a:t>
            </a:r>
            <a:r>
              <a:rPr lang="en-US" sz="1000" dirty="0">
                <a:latin typeface="Baskerville Old Face" panose="02020602080505020303" pitchFamily="18" charset="0"/>
                <a:hlinkClick r:id="rId7"/>
              </a:rPr>
              <a:t>https://ocw.mit.edu/help/faq-fair-use/</a:t>
            </a:r>
            <a:r>
              <a:rPr lang="en-US" sz="1000" dirty="0">
                <a:latin typeface="Baskerville Old Face" panose="02020602080505020303" pitchFamily="18" charset="0"/>
              </a:rPr>
              <a:t>.</a:t>
            </a:r>
          </a:p>
          <a:p>
            <a:endParaRPr lang="en-US" sz="1000" dirty="0"/>
          </a:p>
        </p:txBody>
      </p:sp>
    </p:spTree>
    <p:extLst>
      <p:ext uri="{BB962C8B-B14F-4D97-AF65-F5344CB8AC3E}">
        <p14:creationId xmlns:p14="http://schemas.microsoft.com/office/powerpoint/2010/main" val="3675580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52411"/>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Building</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Back</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Bigger</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801947"/>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Expanding coastal population escalates the risk. </a:t>
            </a:r>
          </a:p>
        </p:txBody>
      </p:sp>
      <p:sp>
        <p:nvSpPr>
          <p:cNvPr id="7" name="Rectangle 6">
            <a:extLst>
              <a:ext uri="{FF2B5EF4-FFF2-40B4-BE49-F238E27FC236}">
                <a16:creationId xmlns:a16="http://schemas.microsoft.com/office/drawing/2014/main" id="{14D76C79-E732-4A20-BB32-EBB4210FB112}"/>
              </a:ext>
            </a:extLst>
          </p:cNvPr>
          <p:cNvSpPr/>
          <p:nvPr/>
        </p:nvSpPr>
        <p:spPr>
          <a:xfrm>
            <a:off x="2297858" y="4591553"/>
            <a:ext cx="6778409" cy="553998"/>
          </a:xfrm>
          <a:prstGeom prst="rect">
            <a:avLst/>
          </a:prstGeom>
        </p:spPr>
        <p:txBody>
          <a:bodyPr wrap="square">
            <a:spAutoFit/>
          </a:bodyPr>
          <a:lstStyle/>
          <a:p>
            <a:r>
              <a:rPr lang="en-US" sz="1000" dirty="0">
                <a:solidFill>
                  <a:schemeClr val="bg2"/>
                </a:solidFill>
                <a:latin typeface="Baskerville" panose="02020502070401020303"/>
              </a:rPr>
              <a:t>Source: Lazarus, E. D., Limber, P. W., Goldstein, E. B., Dodd, R., &amp; Armstrong, S. B. (2018). Building back bigger in hurricane strike zones. Nature Sustainability, 1(12), 759–762. © Springer Nature, Ltd. All rights reserved. This content is excluded from our Creative Commons license. For more information, see </a:t>
            </a:r>
            <a:r>
              <a:rPr lang="en-US" sz="1000" dirty="0">
                <a:solidFill>
                  <a:schemeClr val="bg2"/>
                </a:solidFill>
                <a:latin typeface="Baskerville" panose="02020502070401020303"/>
                <a:hlinkClick r:id="rId3"/>
              </a:rPr>
              <a:t>https://ocw.mit.edu/help/faq-fair-use</a:t>
            </a:r>
            <a:r>
              <a:rPr lang="en-US" sz="1000" dirty="0" smtClean="0">
                <a:solidFill>
                  <a:schemeClr val="bg2"/>
                </a:solidFill>
                <a:latin typeface="Baskerville" panose="02020502070401020303"/>
                <a:hlinkClick r:id="rId3"/>
              </a:rPr>
              <a:t>/</a:t>
            </a:r>
            <a:r>
              <a:rPr lang="en-US" sz="1000" dirty="0" smtClean="0">
                <a:solidFill>
                  <a:schemeClr val="bg2"/>
                </a:solidFill>
                <a:latin typeface="Baskerville" panose="02020502070401020303"/>
              </a:rPr>
              <a:t>.</a:t>
            </a:r>
            <a:endParaRPr lang="en-US" sz="1000" dirty="0">
              <a:solidFill>
                <a:schemeClr val="bg2"/>
              </a:solidFill>
              <a:latin typeface="Baskerville" panose="02020502070401020303"/>
            </a:endParaRPr>
          </a:p>
        </p:txBody>
      </p:sp>
      <p:sp>
        <p:nvSpPr>
          <p:cNvPr id="6" name="Content Placeholder 2">
            <a:extLst>
              <a:ext uri="{FF2B5EF4-FFF2-40B4-BE49-F238E27FC236}">
                <a16:creationId xmlns:a16="http://schemas.microsoft.com/office/drawing/2014/main" id="{13F08257-9CBD-4E5D-B6BC-E3B410E916B7}"/>
              </a:ext>
            </a:extLst>
          </p:cNvPr>
          <p:cNvSpPr txBox="1">
            <a:spLocks/>
          </p:cNvSpPr>
          <p:nvPr/>
        </p:nvSpPr>
        <p:spPr>
          <a:xfrm>
            <a:off x="93877" y="1134620"/>
            <a:ext cx="8603573" cy="976715"/>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400" dirty="0">
                <a:solidFill>
                  <a:schemeClr val="tx1"/>
                </a:solidFill>
                <a:latin typeface="Baskerville" panose="02020502070401020303"/>
              </a:rPr>
              <a:t>Despite decades of regulatory efforts in the US, exposure of residential assets to hurricane damage is increasing.</a:t>
            </a:r>
          </a:p>
          <a:p>
            <a:r>
              <a:rPr lang="en-US" sz="1400" dirty="0">
                <a:solidFill>
                  <a:schemeClr val="tx1"/>
                </a:solidFill>
                <a:latin typeface="Baskerville" panose="02020502070401020303"/>
              </a:rPr>
              <a:t>Comparing plan-view footprints of individual residential buildings before and long after major hurricane strikes, the authors find a systematic pattern of ‘</a:t>
            </a:r>
            <a:r>
              <a:rPr lang="en-US" sz="1400" b="1" dirty="0">
                <a:solidFill>
                  <a:schemeClr val="tx1"/>
                </a:solidFill>
                <a:latin typeface="Baskerville" panose="02020502070401020303"/>
              </a:rPr>
              <a:t>building back bigger</a:t>
            </a:r>
            <a:r>
              <a:rPr lang="en-US" sz="1400" dirty="0">
                <a:solidFill>
                  <a:schemeClr val="tx1"/>
                </a:solidFill>
                <a:latin typeface="Baskerville" panose="02020502070401020303"/>
              </a:rPr>
              <a:t>’ among renovated and new properties. </a:t>
            </a:r>
          </a:p>
          <a:p>
            <a:endParaRPr lang="en-US" sz="1400" dirty="0">
              <a:solidFill>
                <a:schemeClr val="tx1"/>
              </a:solidFill>
              <a:latin typeface="Baskerville" panose="02020502070401020303"/>
            </a:endParaRPr>
          </a:p>
          <a:p>
            <a:endParaRPr lang="en-US" sz="1400" dirty="0">
              <a:solidFill>
                <a:schemeClr val="tx1"/>
              </a:solidFill>
              <a:latin typeface="Baskerville" panose="02020502070401020303"/>
            </a:endParaRPr>
          </a:p>
        </p:txBody>
      </p:sp>
      <p:pic>
        <p:nvPicPr>
          <p:cNvPr id="8" name="Picture 2" descr="figure 2">
            <a:extLst>
              <a:ext uri="{FF2B5EF4-FFF2-40B4-BE49-F238E27FC236}">
                <a16:creationId xmlns:a16="http://schemas.microsoft.com/office/drawing/2014/main" id="{458F7703-E2E3-43BD-83B2-7D5D1770E5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9897"/>
          <a:stretch/>
        </p:blipFill>
        <p:spPr bwMode="auto">
          <a:xfrm>
            <a:off x="2777067" y="2150434"/>
            <a:ext cx="3801532" cy="244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662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5" y="152411"/>
            <a:ext cx="9179821" cy="572691"/>
          </a:xfrm>
          <a:prstGeom prst="rect">
            <a:avLst/>
          </a:prstGeom>
        </p:spPr>
        <p:txBody>
          <a:bodyPr spcFirstLastPara="1" vert="horz" wrap="square" lIns="91425" tIns="91425" rIns="91425" bIns="91425" rtlCol="0" anchor="t" anchorCtr="0">
            <a:noAutofit/>
          </a:bodyPr>
          <a:lstStyle/>
          <a:p>
            <a:r>
              <a:rPr lang="en-US" altLang="zh-CN" dirty="0">
                <a:solidFill>
                  <a:srgbClr val="1B4453"/>
                </a:solidFill>
                <a:latin typeface="Baskerville" panose="02020502070401020303"/>
              </a:rPr>
              <a:t>Developers</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Went</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to</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Locations</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with</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Low</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Climate</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Beliefs</a:t>
            </a:r>
            <a:endParaRPr dirty="0">
              <a:solidFill>
                <a:srgbClr val="1B4453"/>
              </a:solidFill>
              <a:highlight>
                <a:srgbClr val="FF00FF"/>
              </a:highlight>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801947"/>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Climate belief also plays a role. </a:t>
            </a:r>
          </a:p>
        </p:txBody>
      </p:sp>
      <p:sp>
        <p:nvSpPr>
          <p:cNvPr id="7" name="Rectangle 6">
            <a:extLst>
              <a:ext uri="{FF2B5EF4-FFF2-40B4-BE49-F238E27FC236}">
                <a16:creationId xmlns:a16="http://schemas.microsoft.com/office/drawing/2014/main" id="{14D76C79-E732-4A20-BB32-EBB4210FB112}"/>
              </a:ext>
            </a:extLst>
          </p:cNvPr>
          <p:cNvSpPr/>
          <p:nvPr/>
        </p:nvSpPr>
        <p:spPr>
          <a:xfrm>
            <a:off x="2583754" y="4590979"/>
            <a:ext cx="6128659" cy="400110"/>
          </a:xfrm>
          <a:prstGeom prst="rect">
            <a:avLst/>
          </a:prstGeom>
        </p:spPr>
        <p:txBody>
          <a:bodyPr wrap="square">
            <a:spAutoFit/>
          </a:bodyPr>
          <a:lstStyle/>
          <a:p>
            <a:r>
              <a:rPr lang="en-US" sz="1000" dirty="0">
                <a:solidFill>
                  <a:schemeClr val="bg2"/>
                </a:solidFill>
                <a:latin typeface="Baskerville" panose="02020502070401020303"/>
              </a:rPr>
              <a:t>Source: Barrage, L. and </a:t>
            </a:r>
            <a:r>
              <a:rPr lang="en-US" sz="1000" dirty="0" err="1">
                <a:solidFill>
                  <a:schemeClr val="bg2"/>
                </a:solidFill>
                <a:latin typeface="Baskerville" panose="02020502070401020303"/>
              </a:rPr>
              <a:t>Furst</a:t>
            </a:r>
            <a:r>
              <a:rPr lang="en-US" sz="1000" dirty="0">
                <a:solidFill>
                  <a:schemeClr val="bg2"/>
                </a:solidFill>
                <a:latin typeface="Baskerville" panose="02020502070401020303"/>
              </a:rPr>
              <a:t>, J., 2019. Housing investment, sea level rise, and climate change beliefs. Economics letters, 177, pp.105-108</a:t>
            </a:r>
          </a:p>
        </p:txBody>
      </p:sp>
      <p:graphicFrame>
        <p:nvGraphicFramePr>
          <p:cNvPr id="10" name="Chart 9">
            <a:extLst>
              <a:ext uri="{FF2B5EF4-FFF2-40B4-BE49-F238E27FC236}">
                <a16:creationId xmlns:a16="http://schemas.microsoft.com/office/drawing/2014/main" id="{D8875642-A8DA-4882-8E38-160AEB52856A}"/>
              </a:ext>
            </a:extLst>
          </p:cNvPr>
          <p:cNvGraphicFramePr>
            <a:graphicFrameLocks/>
          </p:cNvGraphicFramePr>
          <p:nvPr/>
        </p:nvGraphicFramePr>
        <p:xfrm>
          <a:off x="1392018" y="1531343"/>
          <a:ext cx="4842528" cy="3034832"/>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45DAEB39-2118-4BA1-8508-79886AD611F8}"/>
              </a:ext>
            </a:extLst>
          </p:cNvPr>
          <p:cNvSpPr/>
          <p:nvPr/>
        </p:nvSpPr>
        <p:spPr>
          <a:xfrm>
            <a:off x="431587" y="1409392"/>
            <a:ext cx="2694828" cy="276999"/>
          </a:xfrm>
          <a:prstGeom prst="rect">
            <a:avLst/>
          </a:prstGeom>
        </p:spPr>
        <p:txBody>
          <a:bodyPr wrap="square">
            <a:spAutoFit/>
          </a:bodyPr>
          <a:lstStyle/>
          <a:p>
            <a:endParaRPr lang="en-US" altLang="zh-CN" sz="1200" dirty="0">
              <a:solidFill>
                <a:schemeClr val="tx1"/>
              </a:solidFill>
              <a:latin typeface="Baskerville" panose="02020502070401020303"/>
            </a:endParaRPr>
          </a:p>
        </p:txBody>
      </p:sp>
    </p:spTree>
    <p:extLst>
      <p:ext uri="{BB962C8B-B14F-4D97-AF65-F5344CB8AC3E}">
        <p14:creationId xmlns:p14="http://schemas.microsoft.com/office/powerpoint/2010/main" val="3498717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7" name="Rectangle 6">
            <a:extLst>
              <a:ext uri="{FF2B5EF4-FFF2-40B4-BE49-F238E27FC236}">
                <a16:creationId xmlns:a16="http://schemas.microsoft.com/office/drawing/2014/main" id="{14D76C79-E732-4A20-BB32-EBB4210FB112}"/>
              </a:ext>
            </a:extLst>
          </p:cNvPr>
          <p:cNvSpPr/>
          <p:nvPr/>
        </p:nvSpPr>
        <p:spPr>
          <a:xfrm>
            <a:off x="2321922" y="4539337"/>
            <a:ext cx="6128659" cy="553998"/>
          </a:xfrm>
          <a:prstGeom prst="rect">
            <a:avLst/>
          </a:prstGeom>
        </p:spPr>
        <p:txBody>
          <a:bodyPr wrap="square">
            <a:spAutoFit/>
          </a:bodyPr>
          <a:lstStyle/>
          <a:p>
            <a:r>
              <a:rPr lang="en-US" sz="1000" dirty="0">
                <a:solidFill>
                  <a:schemeClr val="bg2"/>
                </a:solidFill>
                <a:latin typeface="Baskerville" panose="02020502070401020303"/>
              </a:rPr>
              <a:t>Source: </a:t>
            </a:r>
            <a:r>
              <a:rPr lang="en-US" sz="1000" dirty="0">
                <a:solidFill>
                  <a:schemeClr val="bg2"/>
                </a:solidFill>
                <a:latin typeface="Baskerville" panose="02020502070401020303"/>
                <a:hlinkClick r:id="rId3"/>
              </a:rPr>
              <a:t>https://miami-dade-county-sea-level-rise-strategy-draft-mdc.hub.arcgis.com</a:t>
            </a:r>
            <a:r>
              <a:rPr lang="en-US" sz="1000" dirty="0" smtClean="0">
                <a:solidFill>
                  <a:schemeClr val="bg2"/>
                </a:solidFill>
                <a:latin typeface="Baskerville" panose="02020502070401020303"/>
                <a:hlinkClick r:id="rId3"/>
              </a:rPr>
              <a:t>/</a:t>
            </a:r>
            <a:r>
              <a:rPr lang="en-US" sz="1000" dirty="0">
                <a:solidFill>
                  <a:schemeClr val="bg2"/>
                </a:solidFill>
                <a:latin typeface="Baskerville" panose="02020502070401020303"/>
              </a:rPr>
              <a:t>. © Miami-Dade County, FL. All rights reserved. This content is excluded from our Creative Commons license. For more information, see </a:t>
            </a:r>
            <a:r>
              <a:rPr lang="en-US" sz="1000" dirty="0">
                <a:solidFill>
                  <a:schemeClr val="bg2"/>
                </a:solidFill>
                <a:latin typeface="Baskerville" panose="02020502070401020303"/>
                <a:hlinkClick r:id="rId4"/>
              </a:rPr>
              <a:t>https://ocw.mit.edu/help/faq-fair-use</a:t>
            </a:r>
            <a:r>
              <a:rPr lang="en-US" sz="1000" dirty="0" smtClean="0">
                <a:solidFill>
                  <a:schemeClr val="bg2"/>
                </a:solidFill>
                <a:latin typeface="Baskerville" panose="02020502070401020303"/>
                <a:hlinkClick r:id="rId4"/>
              </a:rPr>
              <a:t>/</a:t>
            </a:r>
            <a:r>
              <a:rPr lang="en-US" sz="1000" dirty="0" smtClean="0">
                <a:solidFill>
                  <a:schemeClr val="bg2"/>
                </a:solidFill>
                <a:latin typeface="Baskerville" panose="02020502070401020303"/>
              </a:rPr>
              <a:t>.</a:t>
            </a:r>
            <a:endParaRPr lang="en-US" sz="1000" dirty="0">
              <a:solidFill>
                <a:schemeClr val="bg2"/>
              </a:solidFill>
              <a:latin typeface="Baskerville" panose="02020502070401020303"/>
            </a:endParaRPr>
          </a:p>
        </p:txBody>
      </p:sp>
      <p:pic>
        <p:nvPicPr>
          <p:cNvPr id="8" name="Picture 7">
            <a:extLst>
              <a:ext uri="{FF2B5EF4-FFF2-40B4-BE49-F238E27FC236}">
                <a16:creationId xmlns:a16="http://schemas.microsoft.com/office/drawing/2014/main" id="{38CD3068-68A7-D272-382E-E65B1927AF5E}"/>
              </a:ext>
            </a:extLst>
          </p:cNvPr>
          <p:cNvPicPr>
            <a:picLocks noChangeAspect="1"/>
          </p:cNvPicPr>
          <p:nvPr/>
        </p:nvPicPr>
        <p:blipFill>
          <a:blip r:embed="rId5"/>
          <a:stretch>
            <a:fillRect/>
          </a:stretch>
        </p:blipFill>
        <p:spPr>
          <a:xfrm>
            <a:off x="1056824" y="867374"/>
            <a:ext cx="6520844" cy="3713179"/>
          </a:xfrm>
          <a:prstGeom prst="rect">
            <a:avLst/>
          </a:prstGeom>
        </p:spPr>
      </p:pic>
      <p:sp>
        <p:nvSpPr>
          <p:cNvPr id="2" name="Google Shape;208;p27">
            <a:extLst>
              <a:ext uri="{FF2B5EF4-FFF2-40B4-BE49-F238E27FC236}">
                <a16:creationId xmlns:a16="http://schemas.microsoft.com/office/drawing/2014/main" id="{E9A1F691-757E-C126-1023-E735E2DE9EFF}"/>
              </a:ext>
            </a:extLst>
          </p:cNvPr>
          <p:cNvSpPr txBox="1">
            <a:spLocks/>
          </p:cNvSpPr>
          <p:nvPr/>
        </p:nvSpPr>
        <p:spPr>
          <a:xfrm>
            <a:off x="0" y="89678"/>
            <a:ext cx="9016600"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3200" dirty="0">
                <a:solidFill>
                  <a:srgbClr val="1B4453"/>
                </a:solidFill>
                <a:latin typeface="Baskerville" panose="02020502070401020303"/>
              </a:rPr>
              <a:t>Climate Resiliency</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Investment Strategies</a:t>
            </a:r>
            <a:endParaRPr lang="en-US" sz="3200" dirty="0">
              <a:solidFill>
                <a:srgbClr val="1B4453"/>
              </a:solidFill>
              <a:latin typeface="Baskerville" panose="02020502070401020303"/>
            </a:endParaRPr>
          </a:p>
        </p:txBody>
      </p:sp>
    </p:spTree>
    <p:extLst>
      <p:ext uri="{BB962C8B-B14F-4D97-AF65-F5344CB8AC3E}">
        <p14:creationId xmlns:p14="http://schemas.microsoft.com/office/powerpoint/2010/main" val="3289580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52411"/>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Leave or Rebuild? Striking Inequality </a:t>
            </a:r>
            <a:endParaRPr sz="3200" dirty="0">
              <a:solidFill>
                <a:srgbClr val="1B4453"/>
              </a:solidFill>
              <a:latin typeface="Baskerville" panose="02020502070401020303"/>
            </a:endParaRPr>
          </a:p>
        </p:txBody>
      </p:sp>
      <p:pic>
        <p:nvPicPr>
          <p:cNvPr id="3" name="Picture 2">
            <a:extLst>
              <a:ext uri="{FF2B5EF4-FFF2-40B4-BE49-F238E27FC236}">
                <a16:creationId xmlns:a16="http://schemas.microsoft.com/office/drawing/2014/main" id="{D8534D32-1964-B5E8-E8FD-11B89E5B2716}"/>
              </a:ext>
            </a:extLst>
          </p:cNvPr>
          <p:cNvPicPr>
            <a:picLocks noChangeAspect="1"/>
          </p:cNvPicPr>
          <p:nvPr/>
        </p:nvPicPr>
        <p:blipFill>
          <a:blip r:embed="rId3"/>
          <a:stretch>
            <a:fillRect/>
          </a:stretch>
        </p:blipFill>
        <p:spPr>
          <a:xfrm>
            <a:off x="454847" y="1005654"/>
            <a:ext cx="3822431" cy="1566095"/>
          </a:xfrm>
          <a:prstGeom prst="rect">
            <a:avLst/>
          </a:prstGeom>
        </p:spPr>
      </p:pic>
      <p:pic>
        <p:nvPicPr>
          <p:cNvPr id="4098" name="Picture 2" descr="A flooded street during high tide in Miami Beach in 2015.">
            <a:extLst>
              <a:ext uri="{FF2B5EF4-FFF2-40B4-BE49-F238E27FC236}">
                <a16:creationId xmlns:a16="http://schemas.microsoft.com/office/drawing/2014/main" id="{11EE0118-CBC1-3194-D44B-05DD4426F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42" y="2484663"/>
            <a:ext cx="3139439" cy="20929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A9CFBA5-08E6-80C7-1662-4299740727BC}"/>
              </a:ext>
            </a:extLst>
          </p:cNvPr>
          <p:cNvPicPr>
            <a:picLocks noChangeAspect="1"/>
          </p:cNvPicPr>
          <p:nvPr/>
        </p:nvPicPr>
        <p:blipFill>
          <a:blip r:embed="rId5"/>
          <a:stretch>
            <a:fillRect/>
          </a:stretch>
        </p:blipFill>
        <p:spPr>
          <a:xfrm>
            <a:off x="4432572" y="1310453"/>
            <a:ext cx="4384234" cy="3096083"/>
          </a:xfrm>
          <a:prstGeom prst="rect">
            <a:avLst/>
          </a:prstGeom>
        </p:spPr>
      </p:pic>
      <p:sp>
        <p:nvSpPr>
          <p:cNvPr id="2" name="TextBox 1"/>
          <p:cNvSpPr txBox="1"/>
          <p:nvPr/>
        </p:nvSpPr>
        <p:spPr>
          <a:xfrm>
            <a:off x="2709333" y="4681835"/>
            <a:ext cx="5303055" cy="461665"/>
          </a:xfrm>
          <a:prstGeom prst="rect">
            <a:avLst/>
          </a:prstGeom>
          <a:noFill/>
        </p:spPr>
        <p:txBody>
          <a:bodyPr wrap="none" rtlCol="0">
            <a:spAutoFit/>
          </a:bodyPr>
          <a:lstStyle/>
          <a:p>
            <a:r>
              <a:rPr lang="en-US" sz="1200" dirty="0">
                <a:latin typeface="Baskerville Old Face" panose="02020602080505020303" pitchFamily="18" charset="0"/>
              </a:rPr>
              <a:t>© New York Times.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46178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71967" y="89678"/>
            <a:ext cx="9287933"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A</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Tale</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of</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Two</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Towns:</a:t>
            </a:r>
            <a:r>
              <a:rPr lang="zh-CN" altLang="en-US" sz="3200" dirty="0">
                <a:solidFill>
                  <a:srgbClr val="1B4453"/>
                </a:solidFill>
                <a:latin typeface="Baskerville" panose="02020502070401020303"/>
              </a:rPr>
              <a:t> </a:t>
            </a:r>
            <a:r>
              <a:rPr lang="en-US" altLang="zh-CN" b="1" dirty="0">
                <a:solidFill>
                  <a:srgbClr val="1B4453"/>
                </a:solidFill>
                <a:latin typeface="Baskerville" panose="02020502070401020303"/>
              </a:rPr>
              <a:t>Miami-Dade</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and</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NC-</a:t>
            </a:r>
            <a:r>
              <a:rPr lang="zh-CN" altLang="en-US" dirty="0">
                <a:solidFill>
                  <a:srgbClr val="1B4453"/>
                </a:solidFill>
                <a:latin typeface="Baskerville" panose="02020502070401020303"/>
              </a:rPr>
              <a:t> </a:t>
            </a:r>
            <a:r>
              <a:rPr lang="en-US" altLang="zh-CN" dirty="0">
                <a:solidFill>
                  <a:schemeClr val="tx1"/>
                </a:solidFill>
                <a:latin typeface="Baskerville" panose="02020502070401020303"/>
              </a:rPr>
              <a:t>Fair Bluff</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801947"/>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Rich coastal regions are also acting to prevent population loss. </a:t>
            </a:r>
          </a:p>
        </p:txBody>
      </p:sp>
      <p:sp>
        <p:nvSpPr>
          <p:cNvPr id="7" name="Rectangle 6">
            <a:extLst>
              <a:ext uri="{FF2B5EF4-FFF2-40B4-BE49-F238E27FC236}">
                <a16:creationId xmlns:a16="http://schemas.microsoft.com/office/drawing/2014/main" id="{14D76C79-E732-4A20-BB32-EBB4210FB112}"/>
              </a:ext>
            </a:extLst>
          </p:cNvPr>
          <p:cNvSpPr/>
          <p:nvPr/>
        </p:nvSpPr>
        <p:spPr>
          <a:xfrm>
            <a:off x="2358062" y="4706625"/>
            <a:ext cx="6128659" cy="661720"/>
          </a:xfrm>
          <a:prstGeom prst="rect">
            <a:avLst/>
          </a:prstGeom>
        </p:spPr>
        <p:txBody>
          <a:bodyPr wrap="square">
            <a:spAutoFit/>
          </a:bodyPr>
          <a:lstStyle/>
          <a:p>
            <a:r>
              <a:rPr lang="en-US" sz="900" dirty="0" smtClean="0">
                <a:solidFill>
                  <a:schemeClr val="bg2"/>
                </a:solidFill>
                <a:latin typeface="Baskerville" panose="02020502070401020303"/>
              </a:rPr>
              <a:t>Source: </a:t>
            </a:r>
            <a:r>
              <a:rPr lang="en-US" sz="900" dirty="0" smtClean="0">
                <a:solidFill>
                  <a:schemeClr val="bg2"/>
                </a:solidFill>
                <a:latin typeface="Baskerville" panose="02020502070401020303"/>
                <a:hlinkClick r:id="rId3"/>
              </a:rPr>
              <a:t>https://www.nytimes.com/2021/03/02/climate/miami-sea-level-rise.html?searchResultPosition=62</a:t>
            </a:r>
            <a:r>
              <a:rPr lang="en-US" sz="900" dirty="0">
                <a:solidFill>
                  <a:schemeClr val="bg2"/>
                </a:solidFill>
                <a:latin typeface="Baskerville" panose="02020502070401020303"/>
              </a:rPr>
              <a:t>  © New York Times. All rights reserved. This content is excluded from our Creative </a:t>
            </a:r>
            <a:r>
              <a:rPr lang="en-US" sz="900" dirty="0" smtClean="0">
                <a:solidFill>
                  <a:schemeClr val="bg2"/>
                </a:solidFill>
                <a:latin typeface="Baskerville" panose="02020502070401020303"/>
              </a:rPr>
              <a:t>Commons </a:t>
            </a:r>
            <a:r>
              <a:rPr lang="en-US" sz="900" dirty="0">
                <a:solidFill>
                  <a:schemeClr val="bg2"/>
                </a:solidFill>
                <a:latin typeface="Baskerville" panose="02020502070401020303"/>
              </a:rPr>
              <a:t>license. For more information, see </a:t>
            </a:r>
            <a:r>
              <a:rPr lang="en-US" sz="900" dirty="0">
                <a:solidFill>
                  <a:schemeClr val="bg2"/>
                </a:solidFill>
                <a:latin typeface="Baskerville" panose="02020502070401020303"/>
                <a:hlinkClick r:id="rId4"/>
              </a:rPr>
              <a:t>https://ocw.mit.edu/help/faq-fair-use</a:t>
            </a:r>
            <a:r>
              <a:rPr lang="en-US" sz="900" dirty="0" smtClean="0">
                <a:solidFill>
                  <a:schemeClr val="bg2"/>
                </a:solidFill>
                <a:latin typeface="Baskerville" panose="02020502070401020303"/>
                <a:hlinkClick r:id="rId4"/>
              </a:rPr>
              <a:t>/</a:t>
            </a:r>
            <a:r>
              <a:rPr lang="en-US" sz="900" dirty="0" smtClean="0">
                <a:solidFill>
                  <a:schemeClr val="bg2"/>
                </a:solidFill>
                <a:latin typeface="Baskerville" panose="02020502070401020303"/>
              </a:rPr>
              <a:t>.</a:t>
            </a:r>
            <a:endParaRPr lang="en-US" sz="900" dirty="0">
              <a:solidFill>
                <a:schemeClr val="bg2"/>
              </a:solidFill>
              <a:latin typeface="Baskerville" panose="02020502070401020303"/>
            </a:endParaRPr>
          </a:p>
          <a:p>
            <a:r>
              <a:rPr lang="en-US" sz="1000" dirty="0" smtClean="0">
                <a:solidFill>
                  <a:schemeClr val="bg2"/>
                </a:solidFill>
                <a:latin typeface="Baskerville" panose="02020502070401020303"/>
              </a:rPr>
              <a:t> </a:t>
            </a:r>
            <a:endParaRPr lang="en-US" sz="1000" dirty="0">
              <a:solidFill>
                <a:schemeClr val="bg2"/>
              </a:solidFill>
              <a:latin typeface="Baskerville" panose="02020502070401020303"/>
            </a:endParaRPr>
          </a:p>
        </p:txBody>
      </p:sp>
      <p:sp>
        <p:nvSpPr>
          <p:cNvPr id="6" name="Content Placeholder 2">
            <a:extLst>
              <a:ext uri="{FF2B5EF4-FFF2-40B4-BE49-F238E27FC236}">
                <a16:creationId xmlns:a16="http://schemas.microsoft.com/office/drawing/2014/main" id="{13F08257-9CBD-4E5D-B6BC-E3B410E916B7}"/>
              </a:ext>
            </a:extLst>
          </p:cNvPr>
          <p:cNvSpPr txBox="1">
            <a:spLocks/>
          </p:cNvSpPr>
          <p:nvPr/>
        </p:nvSpPr>
        <p:spPr>
          <a:xfrm>
            <a:off x="175846" y="1121741"/>
            <a:ext cx="5246546" cy="3680270"/>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altLang="zh-CN" sz="1400" dirty="0">
                <a:solidFill>
                  <a:schemeClr val="tx1"/>
                </a:solidFill>
                <a:latin typeface="Baskerville" panose="02020502070401020303"/>
              </a:rPr>
              <a:t>Disaster experts have increasingly urged local officials to reduce their exposure by encouraging people to leave vulnerable areas. But cities and counties often resist that advice, worrying that retreat would hurt their economies and upset voters.</a:t>
            </a:r>
          </a:p>
          <a:p>
            <a:pPr marL="114300" indent="0">
              <a:buNone/>
            </a:pPr>
            <a:endParaRPr lang="en-US" altLang="zh-CN" sz="1400" dirty="0">
              <a:solidFill>
                <a:schemeClr val="tx1"/>
              </a:solidFill>
              <a:latin typeface="Baskerville" panose="02020502070401020303"/>
            </a:endParaRPr>
          </a:p>
          <a:p>
            <a:r>
              <a:rPr lang="en-US" altLang="zh-CN" sz="1400" dirty="0">
                <a:solidFill>
                  <a:schemeClr val="tx1"/>
                </a:solidFill>
                <a:latin typeface="Baskerville" panose="02020502070401020303"/>
              </a:rPr>
              <a:t>Example: Miami-Dade County</a:t>
            </a:r>
          </a:p>
          <a:p>
            <a:pPr lvl="1"/>
            <a:r>
              <a:rPr lang="en-US" sz="1400" dirty="0">
                <a:solidFill>
                  <a:schemeClr val="tx1"/>
                </a:solidFill>
                <a:latin typeface="Baskerville" panose="02020502070401020303"/>
                <a:hlinkClick r:id="rId5"/>
              </a:rPr>
              <a:t>An upbeat strategy </a:t>
            </a:r>
            <a:r>
              <a:rPr lang="en-US" sz="1400" dirty="0">
                <a:solidFill>
                  <a:schemeClr val="tx1"/>
                </a:solidFill>
                <a:latin typeface="Baskerville" panose="02020502070401020303"/>
              </a:rPr>
              <a:t>for living with more water.</a:t>
            </a:r>
          </a:p>
          <a:p>
            <a:pPr lvl="1"/>
            <a:r>
              <a:rPr lang="en-US" sz="1400" dirty="0">
                <a:solidFill>
                  <a:schemeClr val="tx1"/>
                </a:solidFill>
                <a:latin typeface="Baskerville" panose="02020502070401020303"/>
              </a:rPr>
              <a:t>With some of the most expensive coastal real estate in the world, it has an </a:t>
            </a:r>
            <a:r>
              <a:rPr lang="en-US" sz="1400" b="1" dirty="0">
                <a:solidFill>
                  <a:schemeClr val="tx1"/>
                </a:solidFill>
                <a:latin typeface="Baskerville" panose="02020502070401020303"/>
              </a:rPr>
              <a:t>ample tax base </a:t>
            </a:r>
            <a:r>
              <a:rPr lang="en-US" sz="1400" dirty="0">
                <a:solidFill>
                  <a:schemeClr val="tx1"/>
                </a:solidFill>
                <a:latin typeface="Baskerville" panose="02020502070401020303"/>
              </a:rPr>
              <a:t>to experiment with solutions — and also enormous </a:t>
            </a:r>
            <a:r>
              <a:rPr lang="en-US" sz="1400" b="1" dirty="0">
                <a:solidFill>
                  <a:schemeClr val="tx1"/>
                </a:solidFill>
                <a:latin typeface="Baskerville" panose="02020502070401020303"/>
              </a:rPr>
              <a:t>economic incentive to dissuade buyers and investors from leaving</a:t>
            </a:r>
            <a:r>
              <a:rPr lang="en-US" sz="1400" dirty="0">
                <a:solidFill>
                  <a:schemeClr val="tx1"/>
                </a:solidFill>
                <a:latin typeface="Baskerville" panose="02020502070401020303"/>
              </a:rPr>
              <a:t>.</a:t>
            </a:r>
          </a:p>
          <a:p>
            <a:endParaRPr lang="en-US" sz="1400" dirty="0">
              <a:solidFill>
                <a:schemeClr val="tx1"/>
              </a:solidFill>
              <a:latin typeface="Baskerville" panose="02020502070401020303"/>
            </a:endParaRPr>
          </a:p>
          <a:p>
            <a:pPr marL="114300" indent="0">
              <a:buNone/>
            </a:pPr>
            <a:endParaRPr lang="en-US" sz="1400" dirty="0">
              <a:solidFill>
                <a:srgbClr val="FF0000"/>
              </a:solidFill>
              <a:latin typeface="Baskerville" panose="02020502070401020303"/>
            </a:endParaRPr>
          </a:p>
          <a:p>
            <a:endParaRPr lang="en-US" sz="1400" dirty="0">
              <a:solidFill>
                <a:schemeClr val="tx1"/>
              </a:solidFill>
              <a:latin typeface="Baskerville" panose="02020502070401020303"/>
            </a:endParaRPr>
          </a:p>
        </p:txBody>
      </p:sp>
      <p:pic>
        <p:nvPicPr>
          <p:cNvPr id="2" name="Picture 1">
            <a:extLst>
              <a:ext uri="{FF2B5EF4-FFF2-40B4-BE49-F238E27FC236}">
                <a16:creationId xmlns:a16="http://schemas.microsoft.com/office/drawing/2014/main" id="{9D0B8AC0-7863-483D-9477-A128CA2272B2}"/>
              </a:ext>
            </a:extLst>
          </p:cNvPr>
          <p:cNvPicPr>
            <a:picLocks noChangeAspect="1"/>
          </p:cNvPicPr>
          <p:nvPr/>
        </p:nvPicPr>
        <p:blipFill>
          <a:blip r:embed="rId6"/>
          <a:stretch>
            <a:fillRect/>
          </a:stretch>
        </p:blipFill>
        <p:spPr>
          <a:xfrm>
            <a:off x="5677368" y="2820463"/>
            <a:ext cx="2809354" cy="1873817"/>
          </a:xfrm>
          <a:prstGeom prst="rect">
            <a:avLst/>
          </a:prstGeom>
        </p:spPr>
      </p:pic>
      <p:pic>
        <p:nvPicPr>
          <p:cNvPr id="3" name="Picture 2" descr="A flooded street during high tide in Miami Beach in 2015.">
            <a:extLst>
              <a:ext uri="{FF2B5EF4-FFF2-40B4-BE49-F238E27FC236}">
                <a16:creationId xmlns:a16="http://schemas.microsoft.com/office/drawing/2014/main" id="{7AF5233F-54D8-3153-A6D4-BCEF4CAD3D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7368" y="947559"/>
            <a:ext cx="2809354" cy="1872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763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801947"/>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Repeated climate disasters cause small towns to face existential threats.</a:t>
            </a:r>
          </a:p>
        </p:txBody>
      </p:sp>
      <p:sp>
        <p:nvSpPr>
          <p:cNvPr id="7" name="Rectangle 6">
            <a:extLst>
              <a:ext uri="{FF2B5EF4-FFF2-40B4-BE49-F238E27FC236}">
                <a16:creationId xmlns:a16="http://schemas.microsoft.com/office/drawing/2014/main" id="{14D76C79-E732-4A20-BB32-EBB4210FB112}"/>
              </a:ext>
            </a:extLst>
          </p:cNvPr>
          <p:cNvSpPr/>
          <p:nvPr/>
        </p:nvSpPr>
        <p:spPr>
          <a:xfrm>
            <a:off x="2399457" y="4897279"/>
            <a:ext cx="6128659" cy="246221"/>
          </a:xfrm>
          <a:prstGeom prst="rect">
            <a:avLst/>
          </a:prstGeom>
        </p:spPr>
        <p:txBody>
          <a:bodyPr wrap="square">
            <a:spAutoFit/>
          </a:bodyPr>
          <a:lstStyle/>
          <a:p>
            <a:r>
              <a:rPr lang="en-US" sz="1000" dirty="0">
                <a:solidFill>
                  <a:schemeClr val="bg2"/>
                </a:solidFill>
                <a:latin typeface="Baskerville" panose="02020502070401020303"/>
              </a:rPr>
              <a:t>Source: </a:t>
            </a:r>
            <a:r>
              <a:rPr lang="en-US" sz="1000" dirty="0">
                <a:solidFill>
                  <a:schemeClr val="bg2"/>
                </a:solidFill>
                <a:latin typeface="Baskerville" panose="02020502070401020303"/>
                <a:hlinkClick r:id="rId3"/>
              </a:rPr>
              <a:t>https://www.nytimes.com/2021/09/02/climate/climate-towns-bankruptcy.html?smid=em-share</a:t>
            </a:r>
            <a:endParaRPr lang="en-US" sz="1000" dirty="0">
              <a:solidFill>
                <a:schemeClr val="bg2"/>
              </a:solidFill>
              <a:latin typeface="Baskerville" panose="02020502070401020303"/>
            </a:endParaRPr>
          </a:p>
        </p:txBody>
      </p:sp>
      <p:sp>
        <p:nvSpPr>
          <p:cNvPr id="6" name="Content Placeholder 2">
            <a:extLst>
              <a:ext uri="{FF2B5EF4-FFF2-40B4-BE49-F238E27FC236}">
                <a16:creationId xmlns:a16="http://schemas.microsoft.com/office/drawing/2014/main" id="{13F08257-9CBD-4E5D-B6BC-E3B410E916B7}"/>
              </a:ext>
            </a:extLst>
          </p:cNvPr>
          <p:cNvSpPr txBox="1">
            <a:spLocks/>
          </p:cNvSpPr>
          <p:nvPr/>
        </p:nvSpPr>
        <p:spPr>
          <a:xfrm>
            <a:off x="69244" y="1061235"/>
            <a:ext cx="5616649" cy="3680270"/>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400" dirty="0">
                <a:solidFill>
                  <a:schemeClr val="tx1"/>
                </a:solidFill>
                <a:latin typeface="Baskerville" panose="02020502070401020303"/>
              </a:rPr>
              <a:t>Climate shocks are pushing small rural communities, many of which were already struggling economically, to the brink of insolvency. </a:t>
            </a:r>
            <a:br>
              <a:rPr lang="en-US" sz="1400" dirty="0">
                <a:solidFill>
                  <a:schemeClr val="tx1"/>
                </a:solidFill>
                <a:latin typeface="Baskerville" panose="02020502070401020303"/>
              </a:rPr>
            </a:br>
            <a:endParaRPr lang="en-US" sz="1400" dirty="0">
              <a:solidFill>
                <a:schemeClr val="tx1"/>
              </a:solidFill>
              <a:latin typeface="Baskerville" panose="02020502070401020303"/>
            </a:endParaRPr>
          </a:p>
          <a:p>
            <a:r>
              <a:rPr lang="en-US" altLang="zh-CN" sz="1400" dirty="0">
                <a:solidFill>
                  <a:schemeClr val="tx1"/>
                </a:solidFill>
                <a:latin typeface="Baskerville" panose="02020502070401020303"/>
              </a:rPr>
              <a:t>Example: Downward spiral of the Fair Bluff</a:t>
            </a:r>
          </a:p>
          <a:p>
            <a:pPr lvl="1"/>
            <a:r>
              <a:rPr lang="en-US" sz="1400" dirty="0">
                <a:solidFill>
                  <a:schemeClr val="tx1"/>
                </a:solidFill>
                <a:latin typeface="Baskerville" panose="02020502070401020303"/>
              </a:rPr>
              <a:t>A small town in eastern North Carolina, hit by 19 hurricanes between 1954 and 2016</a:t>
            </a:r>
          </a:p>
          <a:p>
            <a:pPr lvl="1"/>
            <a:r>
              <a:rPr lang="en-US" sz="1400" dirty="0">
                <a:solidFill>
                  <a:schemeClr val="tx1"/>
                </a:solidFill>
                <a:latin typeface="Baskerville" panose="02020502070401020303"/>
              </a:rPr>
              <a:t>Rather than bouncing back, repeated disasters cause residents and employers leave (aided by buyout programs), the tax base shrinks and it becomes even harder to fund basic services.</a:t>
            </a:r>
          </a:p>
          <a:p>
            <a:pPr lvl="1"/>
            <a:r>
              <a:rPr lang="en-US" sz="1400" dirty="0">
                <a:solidFill>
                  <a:schemeClr val="tx1"/>
                </a:solidFill>
                <a:latin typeface="Baskerville" panose="02020502070401020303"/>
              </a:rPr>
              <a:t>Rebuild plan: Turn the old downtown into park and build a new downtown. Yet $10M is too much. </a:t>
            </a:r>
          </a:p>
          <a:p>
            <a:endParaRPr lang="en-US" sz="1400" dirty="0">
              <a:solidFill>
                <a:schemeClr val="tx1"/>
              </a:solidFill>
              <a:latin typeface="Baskerville" panose="02020502070401020303"/>
            </a:endParaRPr>
          </a:p>
          <a:p>
            <a:endParaRPr lang="en-US" sz="1400" dirty="0">
              <a:solidFill>
                <a:schemeClr val="tx1"/>
              </a:solidFill>
              <a:latin typeface="Baskerville" panose="02020502070401020303"/>
            </a:endParaRPr>
          </a:p>
        </p:txBody>
      </p:sp>
      <p:pic>
        <p:nvPicPr>
          <p:cNvPr id="1030" name="Picture 6" descr="Damage in downtown Fair Bluff. The town cannot afford to buy ruined buildings and tear them down. ">
            <a:extLst>
              <a:ext uri="{FF2B5EF4-FFF2-40B4-BE49-F238E27FC236}">
                <a16:creationId xmlns:a16="http://schemas.microsoft.com/office/drawing/2014/main" id="{C18FC7CE-E81A-4E47-B2BD-77B721794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399" y="1068569"/>
            <a:ext cx="2614673" cy="17387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eaning up Fair Bluff&amp;rsquo;s downtown is estimated to cost $10 million.">
            <a:extLst>
              <a:ext uri="{FF2B5EF4-FFF2-40B4-BE49-F238E27FC236}">
                <a16:creationId xmlns:a16="http://schemas.microsoft.com/office/drawing/2014/main" id="{C3D3E752-4769-4A9C-823B-7B2F13FF3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399" y="2807328"/>
            <a:ext cx="2614674" cy="173875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08;p27">
            <a:extLst>
              <a:ext uri="{FF2B5EF4-FFF2-40B4-BE49-F238E27FC236}">
                <a16:creationId xmlns:a16="http://schemas.microsoft.com/office/drawing/2014/main" id="{E160CEBB-9979-6112-CCD7-349AC980A016}"/>
              </a:ext>
            </a:extLst>
          </p:cNvPr>
          <p:cNvSpPr txBox="1">
            <a:spLocks/>
          </p:cNvSpPr>
          <p:nvPr/>
        </p:nvSpPr>
        <p:spPr>
          <a:xfrm>
            <a:off x="0" y="87001"/>
            <a:ext cx="9304867"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3200" dirty="0">
                <a:solidFill>
                  <a:srgbClr val="1B4453"/>
                </a:solidFill>
                <a:latin typeface="Baskerville" panose="02020502070401020303"/>
              </a:rPr>
              <a:t>A Tale of Two Towns: </a:t>
            </a:r>
            <a:r>
              <a:rPr lang="en-US" altLang="zh-CN" dirty="0">
                <a:solidFill>
                  <a:srgbClr val="1B4453"/>
                </a:solidFill>
                <a:latin typeface="Baskerville" panose="02020502070401020303"/>
              </a:rPr>
              <a:t>Miami-Dade and </a:t>
            </a:r>
            <a:r>
              <a:rPr lang="en-US" altLang="zh-CN" b="1" dirty="0">
                <a:solidFill>
                  <a:srgbClr val="1B4453"/>
                </a:solidFill>
                <a:latin typeface="Baskerville" panose="02020502070401020303"/>
              </a:rPr>
              <a:t>NC- </a:t>
            </a:r>
            <a:r>
              <a:rPr lang="en-US" altLang="zh-CN" b="1" dirty="0">
                <a:solidFill>
                  <a:schemeClr val="tx1"/>
                </a:solidFill>
                <a:latin typeface="Baskerville" panose="02020502070401020303"/>
              </a:rPr>
              <a:t>Fair Bluff</a:t>
            </a:r>
            <a:endParaRPr lang="en-US" sz="3200" b="1" dirty="0">
              <a:solidFill>
                <a:srgbClr val="1B4453"/>
              </a:solidFill>
              <a:latin typeface="Baskerville" panose="02020502070401020303"/>
            </a:endParaRPr>
          </a:p>
        </p:txBody>
      </p:sp>
      <p:sp>
        <p:nvSpPr>
          <p:cNvPr id="3" name="TextBox 2"/>
          <p:cNvSpPr txBox="1"/>
          <p:nvPr/>
        </p:nvSpPr>
        <p:spPr>
          <a:xfrm>
            <a:off x="4876637" y="4585731"/>
            <a:ext cx="4015843" cy="369332"/>
          </a:xfrm>
          <a:prstGeom prst="rect">
            <a:avLst/>
          </a:prstGeom>
          <a:noFill/>
        </p:spPr>
        <p:txBody>
          <a:bodyPr wrap="none" rtlCol="0">
            <a:spAutoFit/>
          </a:bodyPr>
          <a:lstStyle/>
          <a:p>
            <a:r>
              <a:rPr lang="en-US" sz="900" dirty="0">
                <a:latin typeface="Baskerville Old Face" panose="02020602080505020303" pitchFamily="18" charset="0"/>
              </a:rPr>
              <a:t>© New York Times. All rights reserved. This content is excluded from our Creative </a:t>
            </a:r>
            <a:endParaRPr lang="en-US" sz="900" dirty="0" smtClean="0">
              <a:latin typeface="Baskerville Old Face" panose="02020602080505020303" pitchFamily="18" charset="0"/>
            </a:endParaRPr>
          </a:p>
          <a:p>
            <a:r>
              <a:rPr lang="en-US" sz="900" dirty="0" smtClean="0">
                <a:latin typeface="Baskerville Old Face" panose="02020602080505020303" pitchFamily="18" charset="0"/>
              </a:rPr>
              <a:t>Commons </a:t>
            </a:r>
            <a:r>
              <a:rPr lang="en-US" sz="900" dirty="0">
                <a:latin typeface="Baskerville Old Face" panose="02020602080505020303" pitchFamily="18" charset="0"/>
              </a:rPr>
              <a:t>license. For more information, see </a:t>
            </a:r>
            <a:r>
              <a:rPr lang="en-US" sz="900" dirty="0">
                <a:latin typeface="Baskerville Old Face" panose="02020602080505020303" pitchFamily="18" charset="0"/>
                <a:hlinkClick r:id="rId6"/>
              </a:rPr>
              <a:t>https://ocw.mit.edu/help/faq-fair-use</a:t>
            </a:r>
            <a:r>
              <a:rPr lang="en-US" sz="900" dirty="0" smtClean="0">
                <a:latin typeface="Baskerville Old Face" panose="02020602080505020303" pitchFamily="18" charset="0"/>
                <a:hlinkClick r:id="rId6"/>
              </a:rPr>
              <a:t>/</a:t>
            </a:r>
            <a:r>
              <a:rPr lang="en-US" sz="900" dirty="0" smtClean="0">
                <a:latin typeface="Baskerville Old Face" panose="02020602080505020303" pitchFamily="18" charset="0"/>
              </a:rPr>
              <a:t>.</a:t>
            </a:r>
            <a:endParaRPr lang="en-US" sz="900" dirty="0">
              <a:latin typeface="Baskerville Old Face" panose="02020602080505020303" pitchFamily="18" charset="0"/>
            </a:endParaRPr>
          </a:p>
        </p:txBody>
      </p:sp>
    </p:spTree>
    <p:extLst>
      <p:ext uri="{BB962C8B-B14F-4D97-AF65-F5344CB8AC3E}">
        <p14:creationId xmlns:p14="http://schemas.microsoft.com/office/powerpoint/2010/main" val="35855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10" name="Picture 9">
            <a:extLst>
              <a:ext uri="{FF2B5EF4-FFF2-40B4-BE49-F238E27FC236}">
                <a16:creationId xmlns:a16="http://schemas.microsoft.com/office/drawing/2014/main" id="{41FA6940-271A-7DF4-DE38-9FD2348DF749}"/>
              </a:ext>
            </a:extLst>
          </p:cNvPr>
          <p:cNvPicPr>
            <a:picLocks noChangeAspect="1"/>
          </p:cNvPicPr>
          <p:nvPr/>
        </p:nvPicPr>
        <p:blipFill>
          <a:blip r:embed="rId3"/>
          <a:stretch>
            <a:fillRect/>
          </a:stretch>
        </p:blipFill>
        <p:spPr>
          <a:xfrm>
            <a:off x="5151305" y="889936"/>
            <a:ext cx="3135445" cy="1169746"/>
          </a:xfrm>
          <a:prstGeom prst="rect">
            <a:avLst/>
          </a:prstGeom>
        </p:spPr>
      </p:pic>
      <p:sp>
        <p:nvSpPr>
          <p:cNvPr id="208" name="Google Shape;208;p27"/>
          <p:cNvSpPr txBox="1">
            <a:spLocks noGrp="1"/>
          </p:cNvSpPr>
          <p:nvPr>
            <p:ph type="title" idx="4294967295"/>
          </p:nvPr>
        </p:nvSpPr>
        <p:spPr>
          <a:xfrm>
            <a:off x="175846" y="152411"/>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Leave or Rebuild? Striking Inequality </a:t>
            </a:r>
            <a:endParaRPr sz="3200" dirty="0">
              <a:solidFill>
                <a:srgbClr val="1B4453"/>
              </a:solidFill>
              <a:highlight>
                <a:srgbClr val="FF00FF"/>
              </a:highlight>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801947"/>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Income and race inequality in WTP and sorting. </a:t>
            </a:r>
          </a:p>
        </p:txBody>
      </p:sp>
      <p:sp>
        <p:nvSpPr>
          <p:cNvPr id="7" name="Rectangle 6">
            <a:extLst>
              <a:ext uri="{FF2B5EF4-FFF2-40B4-BE49-F238E27FC236}">
                <a16:creationId xmlns:a16="http://schemas.microsoft.com/office/drawing/2014/main" id="{14D76C79-E732-4A20-BB32-EBB4210FB112}"/>
              </a:ext>
            </a:extLst>
          </p:cNvPr>
          <p:cNvSpPr/>
          <p:nvPr/>
        </p:nvSpPr>
        <p:spPr>
          <a:xfrm>
            <a:off x="887535" y="4248117"/>
            <a:ext cx="3514145" cy="553998"/>
          </a:xfrm>
          <a:prstGeom prst="rect">
            <a:avLst/>
          </a:prstGeom>
        </p:spPr>
        <p:txBody>
          <a:bodyPr wrap="square">
            <a:spAutoFit/>
          </a:bodyPr>
          <a:lstStyle/>
          <a:p>
            <a:r>
              <a:rPr lang="en-US" sz="1000" dirty="0">
                <a:solidFill>
                  <a:schemeClr val="bg2"/>
                </a:solidFill>
                <a:latin typeface="Baskerville" panose="02020502070401020303"/>
              </a:rPr>
              <a:t>Source: </a:t>
            </a:r>
            <a:r>
              <a:rPr lang="en-US" sz="1000" dirty="0" err="1">
                <a:solidFill>
                  <a:schemeClr val="bg2"/>
                </a:solidFill>
                <a:latin typeface="Baskerville" panose="02020502070401020303"/>
              </a:rPr>
              <a:t>Bakkensen</a:t>
            </a:r>
            <a:r>
              <a:rPr lang="en-US" sz="1000" dirty="0">
                <a:solidFill>
                  <a:schemeClr val="bg2"/>
                </a:solidFill>
                <a:latin typeface="Baskerville" panose="02020502070401020303"/>
              </a:rPr>
              <a:t>, L. A., &amp; Ma, L. (2020). Sorting over flood risk and implications for policy reform. Journal of Environmental Economics and Management, 104, 102362.</a:t>
            </a:r>
          </a:p>
        </p:txBody>
      </p:sp>
      <p:sp>
        <p:nvSpPr>
          <p:cNvPr id="2" name="Rectangle 1">
            <a:extLst>
              <a:ext uri="{FF2B5EF4-FFF2-40B4-BE49-F238E27FC236}">
                <a16:creationId xmlns:a16="http://schemas.microsoft.com/office/drawing/2014/main" id="{45DAEB39-2118-4BA1-8508-79886AD611F8}"/>
              </a:ext>
            </a:extLst>
          </p:cNvPr>
          <p:cNvSpPr/>
          <p:nvPr/>
        </p:nvSpPr>
        <p:spPr>
          <a:xfrm>
            <a:off x="431587" y="1409392"/>
            <a:ext cx="2694828" cy="276999"/>
          </a:xfrm>
          <a:prstGeom prst="rect">
            <a:avLst/>
          </a:prstGeom>
        </p:spPr>
        <p:txBody>
          <a:bodyPr wrap="square">
            <a:spAutoFit/>
          </a:bodyPr>
          <a:lstStyle/>
          <a:p>
            <a:endParaRPr lang="en-US" altLang="zh-CN" sz="1200" dirty="0">
              <a:solidFill>
                <a:schemeClr val="tx1"/>
              </a:solidFill>
              <a:latin typeface="Baskerville" panose="02020502070401020303"/>
            </a:endParaRPr>
          </a:p>
        </p:txBody>
      </p:sp>
      <p:sp>
        <p:nvSpPr>
          <p:cNvPr id="8" name="Content Placeholder 2">
            <a:extLst>
              <a:ext uri="{FF2B5EF4-FFF2-40B4-BE49-F238E27FC236}">
                <a16:creationId xmlns:a16="http://schemas.microsoft.com/office/drawing/2014/main" id="{5236D2ED-C37E-4C4B-8524-91FCAFF86C96}"/>
              </a:ext>
            </a:extLst>
          </p:cNvPr>
          <p:cNvSpPr txBox="1">
            <a:spLocks/>
          </p:cNvSpPr>
          <p:nvPr/>
        </p:nvSpPr>
        <p:spPr>
          <a:xfrm>
            <a:off x="211592" y="1251808"/>
            <a:ext cx="4320480" cy="3023601"/>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400" dirty="0">
                <a:solidFill>
                  <a:schemeClr val="tx1"/>
                </a:solidFill>
                <a:latin typeface="Baskerville" panose="02020502070401020303"/>
              </a:rPr>
              <a:t>Low income and minority residents are more likely to move into high risk flood zones.</a:t>
            </a:r>
          </a:p>
          <a:p>
            <a:pPr lvl="1"/>
            <a:r>
              <a:rPr lang="en-US" sz="1200" dirty="0">
                <a:solidFill>
                  <a:schemeClr val="tx1"/>
                </a:solidFill>
                <a:latin typeface="Baskerville" panose="02020502070401020303"/>
              </a:rPr>
              <a:t>White/Asian people with low incomes are willing to pay $710 per year to avoid living in an area at high risk of flooding</a:t>
            </a:r>
            <a:br>
              <a:rPr lang="en-US" sz="1200" dirty="0">
                <a:solidFill>
                  <a:schemeClr val="tx1"/>
                </a:solidFill>
                <a:latin typeface="Baskerville" panose="02020502070401020303"/>
              </a:rPr>
            </a:br>
            <a:r>
              <a:rPr lang="en-US" sz="1200" dirty="0">
                <a:solidFill>
                  <a:schemeClr val="tx1"/>
                </a:solidFill>
                <a:latin typeface="Baskerville" panose="02020502070401020303"/>
              </a:rPr>
              <a:t>Black: $500; Hispanic: $618.</a:t>
            </a:r>
          </a:p>
          <a:p>
            <a:pPr lvl="1"/>
            <a:r>
              <a:rPr lang="en-US" sz="1200" dirty="0">
                <a:solidFill>
                  <a:schemeClr val="tx1"/>
                </a:solidFill>
                <a:latin typeface="Baskerville" panose="02020502070401020303"/>
              </a:rPr>
              <a:t>The WTP is rising with income. </a:t>
            </a:r>
          </a:p>
          <a:p>
            <a:pPr marL="114300" indent="0">
              <a:buNone/>
            </a:pPr>
            <a:endParaRPr lang="en-US" sz="1400" dirty="0">
              <a:solidFill>
                <a:schemeClr val="tx1"/>
              </a:solidFill>
              <a:latin typeface="Baskerville" panose="02020502070401020303"/>
            </a:endParaRPr>
          </a:p>
          <a:p>
            <a:r>
              <a:rPr lang="en-US" sz="1400" dirty="0">
                <a:solidFill>
                  <a:schemeClr val="tx1"/>
                </a:solidFill>
                <a:latin typeface="Baskerville" panose="02020502070401020303"/>
              </a:rPr>
              <a:t>The costs of insurance price reform fall more heavily on low income and Black/Hispanic residents as a fraction of annual income. </a:t>
            </a:r>
          </a:p>
        </p:txBody>
      </p:sp>
      <p:pic>
        <p:nvPicPr>
          <p:cNvPr id="8194" name="Picture 2" descr="a flooded street">
            <a:extLst>
              <a:ext uri="{FF2B5EF4-FFF2-40B4-BE49-F238E27FC236}">
                <a16:creationId xmlns:a16="http://schemas.microsoft.com/office/drawing/2014/main" id="{E36D061D-3AF6-581A-A51E-7F850793D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7623" y="2186278"/>
            <a:ext cx="3290823" cy="21938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01680" y="4402005"/>
            <a:ext cx="4887877" cy="400110"/>
          </a:xfrm>
          <a:prstGeom prst="rect">
            <a:avLst/>
          </a:prstGeom>
          <a:noFill/>
        </p:spPr>
        <p:txBody>
          <a:bodyPr wrap="none" rtlCol="0">
            <a:spAutoFit/>
          </a:bodyPr>
          <a:lstStyle/>
          <a:p>
            <a:r>
              <a:rPr lang="en-US" sz="1000" dirty="0">
                <a:latin typeface="Baskerville Old Face" panose="02020602080505020303" pitchFamily="18" charset="0"/>
              </a:rPr>
              <a:t>© Arizona Board of Regents. All rights reserved. This content is excluded from our Creative </a:t>
            </a:r>
            <a:endParaRPr lang="en-US" sz="1000" dirty="0" smtClean="0">
              <a:latin typeface="Baskerville Old Face" panose="02020602080505020303" pitchFamily="18" charset="0"/>
            </a:endParaRPr>
          </a:p>
          <a:p>
            <a:r>
              <a:rPr lang="en-US" sz="1000" dirty="0" smtClean="0">
                <a:latin typeface="Baskerville Old Face" panose="02020602080505020303" pitchFamily="18" charset="0"/>
              </a:rPr>
              <a:t>Commons </a:t>
            </a:r>
            <a:r>
              <a:rPr lang="en-US" sz="1000" dirty="0">
                <a:latin typeface="Baskerville Old Face" panose="02020602080505020303" pitchFamily="18" charset="0"/>
              </a:rPr>
              <a:t>license. For more information, see </a:t>
            </a:r>
            <a:r>
              <a:rPr lang="en-US" sz="1000" dirty="0">
                <a:latin typeface="Baskerville Old Face" panose="02020602080505020303" pitchFamily="18" charset="0"/>
                <a:hlinkClick r:id="rId5"/>
              </a:rPr>
              <a:t>https://ocw.mit.edu/help/faq-fair-use</a:t>
            </a:r>
            <a:r>
              <a:rPr lang="en-US" sz="1000" dirty="0" smtClean="0">
                <a:latin typeface="Baskerville Old Face" panose="02020602080505020303" pitchFamily="18" charset="0"/>
                <a:hlinkClick r:id="rId5"/>
              </a:rPr>
              <a:t>/</a:t>
            </a:r>
            <a:r>
              <a:rPr lang="en-US" sz="1000" dirty="0" smtClean="0">
                <a:latin typeface="Baskerville Old Face" panose="02020602080505020303" pitchFamily="18" charset="0"/>
              </a:rPr>
              <a:t>.</a:t>
            </a:r>
            <a:endParaRPr lang="en-US" sz="1000" dirty="0">
              <a:latin typeface="Baskerville Old Face" panose="02020602080505020303" pitchFamily="18" charset="0"/>
            </a:endParaRPr>
          </a:p>
        </p:txBody>
      </p:sp>
    </p:spTree>
    <p:extLst>
      <p:ext uri="{BB962C8B-B14F-4D97-AF65-F5344CB8AC3E}">
        <p14:creationId xmlns:p14="http://schemas.microsoft.com/office/powerpoint/2010/main" val="3796744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alpha val="8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586848" y="2859274"/>
            <a:ext cx="7704857" cy="1021556"/>
          </a:xfrm>
        </p:spPr>
        <p:txBody>
          <a:bodyPr/>
          <a:lstStyle/>
          <a:p>
            <a:r>
              <a:rPr lang="en-US" altLang="zh-CN" sz="2800" cap="all" dirty="0">
                <a:latin typeface="Baskerville"/>
              </a:rPr>
              <a:t>Federal infrastructure investment</a:t>
            </a:r>
            <a:r>
              <a:rPr lang="en-US" altLang="zh-CN" sz="2800" cap="all" dirty="0">
                <a:latin typeface="Gill Sans MT" panose="020B0502020104020203" pitchFamily="34" charset="77"/>
              </a:rPr>
              <a:t/>
            </a:r>
            <a:br>
              <a:rPr lang="en-US" altLang="zh-CN" sz="2800" cap="all" dirty="0">
                <a:latin typeface="Gill Sans MT" panose="020B0502020104020203" pitchFamily="34" charset="77"/>
              </a:rPr>
            </a:br>
            <a:endParaRPr lang="en-US" sz="2800" cap="all" dirty="0">
              <a:latin typeface="Gill Sans MT" panose="020B0502020104020203" pitchFamily="34" charset="77"/>
            </a:endParaRP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734AB3-580E-49C1-967D-33073622AECA}" type="slidenum">
              <a:rPr kumimoji="0" lang="en-US"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000" b="0" i="0" u="none" strike="noStrike" kern="0" cap="none" spc="0" normalizeH="0" baseline="0" noProof="0" dirty="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239990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8472209"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Commercial Real Estate vs. Residential</a:t>
            </a:r>
            <a:endParaRPr sz="3200" dirty="0">
              <a:solidFill>
                <a:srgbClr val="1B4453"/>
              </a:solidFill>
              <a:latin typeface="Baskerville" panose="02020502070401020303"/>
            </a:endParaRPr>
          </a:p>
        </p:txBody>
      </p:sp>
      <p:sp>
        <p:nvSpPr>
          <p:cNvPr id="11" name="Oval 10">
            <a:extLst>
              <a:ext uri="{FF2B5EF4-FFF2-40B4-BE49-F238E27FC236}">
                <a16:creationId xmlns:a16="http://schemas.microsoft.com/office/drawing/2014/main" id="{600B6CDA-8E30-443E-B39A-D9FC905364D4}"/>
              </a:ext>
            </a:extLst>
          </p:cNvPr>
          <p:cNvSpPr/>
          <p:nvPr/>
        </p:nvSpPr>
        <p:spPr>
          <a:xfrm>
            <a:off x="1311516" y="1343296"/>
            <a:ext cx="1787587" cy="1737360"/>
          </a:xfrm>
          <a:prstGeom prst="ellipse">
            <a:avLst/>
          </a:prstGeom>
          <a:solidFill>
            <a:srgbClr val="0069A2">
              <a:alpha val="21000"/>
            </a:srgbClr>
          </a:solidFill>
          <a:ln>
            <a:solidFill>
              <a:srgbClr val="006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1" i="0" u="none" strike="noStrike" kern="0" cap="none" spc="0" normalizeH="0" baseline="0" noProof="0" dirty="0">
                <a:ln>
                  <a:noFill/>
                </a:ln>
                <a:solidFill>
                  <a:srgbClr val="000000"/>
                </a:solidFill>
                <a:effectLst/>
                <a:uLnTx/>
                <a:uFillTx/>
                <a:latin typeface="Baskerville" panose="02020502070401020303"/>
                <a:ea typeface="宋体" panose="02010600030101010101" pitchFamily="2" charset="-122"/>
                <a:cs typeface="+mn-cs"/>
                <a:sym typeface="Arial"/>
              </a:rPr>
              <a:t>Commercial</a:t>
            </a:r>
            <a:endParaRPr kumimoji="0" lang="en-US" sz="1400" b="1" i="0" u="none" strike="noStrike" kern="0" cap="none" spc="0" normalizeH="0" baseline="0" noProof="0" dirty="0">
              <a:ln>
                <a:noFill/>
              </a:ln>
              <a:solidFill>
                <a:srgbClr val="000000"/>
              </a:solidFill>
              <a:effectLst/>
              <a:uLnTx/>
              <a:uFillTx/>
              <a:latin typeface="Baskerville" panose="02020502070401020303"/>
              <a:ea typeface="+mn-ea"/>
              <a:cs typeface="+mn-cs"/>
              <a:sym typeface="Arial"/>
            </a:endParaRPr>
          </a:p>
        </p:txBody>
      </p:sp>
      <p:sp>
        <p:nvSpPr>
          <p:cNvPr id="12" name="Oval 11">
            <a:extLst>
              <a:ext uri="{FF2B5EF4-FFF2-40B4-BE49-F238E27FC236}">
                <a16:creationId xmlns:a16="http://schemas.microsoft.com/office/drawing/2014/main" id="{FF5671F0-73C2-4B05-965D-CE1BCFF3868C}"/>
              </a:ext>
            </a:extLst>
          </p:cNvPr>
          <p:cNvSpPr/>
          <p:nvPr/>
        </p:nvSpPr>
        <p:spPr>
          <a:xfrm>
            <a:off x="5730038" y="1343297"/>
            <a:ext cx="1737360" cy="1737360"/>
          </a:xfrm>
          <a:prstGeom prst="ellipse">
            <a:avLst/>
          </a:prstGeom>
          <a:solidFill>
            <a:srgbClr val="0069A2">
              <a:alpha val="21000"/>
            </a:srgbClr>
          </a:solidFill>
          <a:ln>
            <a:solidFill>
              <a:srgbClr val="006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1" i="0" u="none" strike="noStrike" kern="0" cap="none" spc="0" normalizeH="0" baseline="0" noProof="0" dirty="0">
                <a:ln>
                  <a:noFill/>
                </a:ln>
                <a:solidFill>
                  <a:srgbClr val="000000"/>
                </a:solidFill>
                <a:effectLst/>
                <a:uLnTx/>
                <a:uFillTx/>
                <a:latin typeface="Baskerville" panose="02020502070401020303"/>
                <a:ea typeface="宋体" panose="02010600030101010101" pitchFamily="2" charset="-122"/>
                <a:cs typeface="+mn-cs"/>
                <a:sym typeface="Arial"/>
              </a:rPr>
              <a:t>Residential</a:t>
            </a:r>
            <a:endParaRPr kumimoji="0" lang="en-US" sz="1400" b="1" i="0" u="none" strike="noStrike" kern="0" cap="none" spc="0" normalizeH="0" baseline="0" noProof="0" dirty="0">
              <a:ln>
                <a:noFill/>
              </a:ln>
              <a:solidFill>
                <a:srgbClr val="000000"/>
              </a:solidFill>
              <a:effectLst/>
              <a:uLnTx/>
              <a:uFillTx/>
              <a:latin typeface="Baskerville" panose="02020502070401020303"/>
              <a:ea typeface="+mn-ea"/>
              <a:cs typeface="+mn-cs"/>
              <a:sym typeface="Arial"/>
            </a:endParaRPr>
          </a:p>
        </p:txBody>
      </p:sp>
      <p:pic>
        <p:nvPicPr>
          <p:cNvPr id="13" name="Google Shape;118;p19">
            <a:extLst>
              <a:ext uri="{FF2B5EF4-FFF2-40B4-BE49-F238E27FC236}">
                <a16:creationId xmlns:a16="http://schemas.microsoft.com/office/drawing/2014/main" id="{7FD28B78-BBD9-402D-B791-70B06933BBEE}"/>
              </a:ext>
            </a:extLst>
          </p:cNvPr>
          <p:cNvPicPr preferRelativeResize="0"/>
          <p:nvPr/>
        </p:nvPicPr>
        <p:blipFill rotWithShape="1">
          <a:blip r:embed="rId3">
            <a:alphaModFix/>
          </a:blip>
          <a:srcRect l="14252" r="76809" b="86237"/>
          <a:stretch/>
        </p:blipFill>
        <p:spPr>
          <a:xfrm>
            <a:off x="446117" y="1555753"/>
            <a:ext cx="740230" cy="1167162"/>
          </a:xfrm>
          <a:prstGeom prst="rect">
            <a:avLst/>
          </a:prstGeom>
          <a:noFill/>
          <a:ln>
            <a:noFill/>
          </a:ln>
        </p:spPr>
      </p:pic>
      <p:pic>
        <p:nvPicPr>
          <p:cNvPr id="14" name="Google Shape;118;p19">
            <a:extLst>
              <a:ext uri="{FF2B5EF4-FFF2-40B4-BE49-F238E27FC236}">
                <a16:creationId xmlns:a16="http://schemas.microsoft.com/office/drawing/2014/main" id="{1721700F-35E5-4C96-A57D-753507E1E737}"/>
              </a:ext>
            </a:extLst>
          </p:cNvPr>
          <p:cNvPicPr preferRelativeResize="0"/>
          <p:nvPr/>
        </p:nvPicPr>
        <p:blipFill rotWithShape="1">
          <a:blip r:embed="rId3">
            <a:alphaModFix/>
          </a:blip>
          <a:srcRect l="78699" t="-227" r="6061" b="85388"/>
          <a:stretch/>
        </p:blipFill>
        <p:spPr>
          <a:xfrm>
            <a:off x="7592568" y="1503169"/>
            <a:ext cx="1306287" cy="1219747"/>
          </a:xfrm>
          <a:prstGeom prst="rect">
            <a:avLst/>
          </a:prstGeom>
          <a:noFill/>
          <a:ln>
            <a:noFill/>
          </a:ln>
        </p:spPr>
      </p:pic>
      <p:sp>
        <p:nvSpPr>
          <p:cNvPr id="15" name="Rectangle 14">
            <a:extLst>
              <a:ext uri="{FF2B5EF4-FFF2-40B4-BE49-F238E27FC236}">
                <a16:creationId xmlns:a16="http://schemas.microsoft.com/office/drawing/2014/main" id="{5A26A84A-1EF4-4A2E-AAD3-57CCB98DAEE7}"/>
              </a:ext>
            </a:extLst>
          </p:cNvPr>
          <p:cNvSpPr/>
          <p:nvPr/>
        </p:nvSpPr>
        <p:spPr>
          <a:xfrm>
            <a:off x="248947" y="2875671"/>
            <a:ext cx="123597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0" i="0" u="none" strike="noStrike" kern="0" cap="none" spc="0" normalizeH="0" baseline="0" noProof="0" dirty="0">
                <a:ln>
                  <a:noFill/>
                </a:ln>
                <a:solidFill>
                  <a:srgbClr val="0069A2"/>
                </a:solidFill>
                <a:effectLst/>
                <a:uLnTx/>
                <a:uFillTx/>
                <a:latin typeface="Baskerville" panose="02020502070401020303"/>
                <a:cs typeface="Arial"/>
                <a:sym typeface="Arial"/>
              </a:rPr>
              <a:t>Commercial</a:t>
            </a:r>
            <a:r>
              <a:rPr kumimoji="0" lang="zh-CN" altLang="en-US" sz="1400" b="0" i="0" u="none" strike="noStrike" kern="0" cap="none" spc="0" normalizeH="0" baseline="0" noProof="0" dirty="0">
                <a:ln>
                  <a:noFill/>
                </a:ln>
                <a:solidFill>
                  <a:srgbClr val="0069A2"/>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0069A2"/>
                </a:solidFill>
                <a:effectLst/>
                <a:uLnTx/>
                <a:uFillTx/>
                <a:latin typeface="Baskerville" panose="02020502070401020303"/>
                <a:cs typeface="Arial"/>
                <a:sym typeface="Arial"/>
              </a:rPr>
              <a:t>Real</a:t>
            </a:r>
            <a:r>
              <a:rPr kumimoji="0" lang="zh-CN" altLang="en-US" sz="1400" b="0" i="0" u="none" strike="noStrike" kern="0" cap="none" spc="0" normalizeH="0" baseline="0" noProof="0" dirty="0">
                <a:ln>
                  <a:noFill/>
                </a:ln>
                <a:solidFill>
                  <a:srgbClr val="0069A2"/>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0069A2"/>
                </a:solidFill>
                <a:effectLst/>
                <a:uLnTx/>
                <a:uFillTx/>
                <a:latin typeface="Baskerville" panose="02020502070401020303"/>
                <a:cs typeface="Arial"/>
                <a:sym typeface="Arial"/>
              </a:rPr>
              <a:t>Estate</a:t>
            </a:r>
          </a:p>
        </p:txBody>
      </p:sp>
      <p:sp>
        <p:nvSpPr>
          <p:cNvPr id="16" name="Rectangle 15">
            <a:extLst>
              <a:ext uri="{FF2B5EF4-FFF2-40B4-BE49-F238E27FC236}">
                <a16:creationId xmlns:a16="http://schemas.microsoft.com/office/drawing/2014/main" id="{1C17AC8F-AB4B-430A-98D1-B38E77467EA7}"/>
              </a:ext>
            </a:extLst>
          </p:cNvPr>
          <p:cNvSpPr/>
          <p:nvPr/>
        </p:nvSpPr>
        <p:spPr>
          <a:xfrm>
            <a:off x="7467398" y="2875671"/>
            <a:ext cx="180703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0" i="0" u="none" strike="noStrike" kern="0" cap="none" spc="0" normalizeH="0" baseline="0" noProof="0" dirty="0">
                <a:ln>
                  <a:noFill/>
                </a:ln>
                <a:solidFill>
                  <a:srgbClr val="7DAE94"/>
                </a:solidFill>
                <a:effectLst/>
                <a:uLnTx/>
                <a:uFillTx/>
                <a:latin typeface="Baskerville" panose="02020502070401020303"/>
                <a:cs typeface="Arial"/>
                <a:sym typeface="Arial"/>
              </a:rPr>
              <a:t>Residential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0" i="0" u="none" strike="noStrike" kern="0" cap="none" spc="0" normalizeH="0" baseline="0" noProof="0" dirty="0">
                <a:ln>
                  <a:noFill/>
                </a:ln>
                <a:solidFill>
                  <a:srgbClr val="7DAE94"/>
                </a:solidFill>
                <a:effectLst/>
                <a:uLnTx/>
                <a:uFillTx/>
                <a:latin typeface="Baskerville" panose="02020502070401020303"/>
                <a:cs typeface="Arial"/>
                <a:sym typeface="Arial"/>
              </a:rPr>
              <a:t>Real</a:t>
            </a:r>
            <a:r>
              <a:rPr kumimoji="0" lang="zh-CN" altLang="en-US" sz="1400" b="0" i="0" u="none" strike="noStrike" kern="0" cap="none" spc="0" normalizeH="0" baseline="0" noProof="0" dirty="0">
                <a:ln>
                  <a:noFill/>
                </a:ln>
                <a:solidFill>
                  <a:srgbClr val="7DAE94"/>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7DAE94"/>
                </a:solidFill>
                <a:effectLst/>
                <a:uLnTx/>
                <a:uFillTx/>
                <a:latin typeface="Baskerville" panose="02020502070401020303"/>
                <a:cs typeface="Arial"/>
                <a:sym typeface="Arial"/>
              </a:rPr>
              <a:t>Estate</a:t>
            </a:r>
          </a:p>
        </p:txBody>
      </p:sp>
      <p:sp>
        <p:nvSpPr>
          <p:cNvPr id="17" name="Rectangle 16">
            <a:extLst>
              <a:ext uri="{FF2B5EF4-FFF2-40B4-BE49-F238E27FC236}">
                <a16:creationId xmlns:a16="http://schemas.microsoft.com/office/drawing/2014/main" id="{114E138E-16F0-4E50-B625-C0C0958F6896}"/>
              </a:ext>
            </a:extLst>
          </p:cNvPr>
          <p:cNvSpPr/>
          <p:nvPr/>
        </p:nvSpPr>
        <p:spPr>
          <a:xfrm>
            <a:off x="3174048" y="1488701"/>
            <a:ext cx="2430820"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000" b="0" i="0" u="none" strike="noStrike" kern="0" cap="none" spc="0" normalizeH="0" baseline="0" noProof="0" dirty="0">
                <a:ln>
                  <a:noFill/>
                </a:ln>
                <a:solidFill>
                  <a:srgbClr val="595959"/>
                </a:solidFill>
                <a:effectLst/>
                <a:uLnTx/>
                <a:uFillTx/>
                <a:latin typeface="Baskerville" panose="02020502070401020303"/>
                <a:cs typeface="Arial"/>
                <a:sym typeface="Arial"/>
              </a:rPr>
              <a:t>Common</a:t>
            </a:r>
            <a:r>
              <a:rPr kumimoji="0" lang="zh-CN" altLang="en-US" sz="2000" b="0" i="0" u="none" strike="noStrike" kern="0" cap="none" spc="0" normalizeH="0" baseline="0" noProof="0" dirty="0">
                <a:ln>
                  <a:noFill/>
                </a:ln>
                <a:solidFill>
                  <a:srgbClr val="595959"/>
                </a:solidFill>
                <a:effectLst/>
                <a:uLnTx/>
                <a:uFillTx/>
                <a:latin typeface="Baskerville" panose="02020502070401020303"/>
                <a:cs typeface="Arial"/>
                <a:sym typeface="Arial"/>
              </a:rPr>
              <a:t> </a:t>
            </a:r>
            <a:r>
              <a:rPr kumimoji="0" lang="en-US" altLang="zh-CN" sz="2000" b="0" i="0" u="none" strike="noStrike" kern="0" cap="none" spc="0" normalizeH="0" baseline="0" noProof="0" dirty="0">
                <a:ln>
                  <a:noFill/>
                </a:ln>
                <a:solidFill>
                  <a:srgbClr val="595959"/>
                </a:solidFill>
                <a:effectLst/>
                <a:uLnTx/>
                <a:uFillTx/>
                <a:latin typeface="Baskerville" panose="02020502070401020303"/>
                <a:cs typeface="Arial"/>
                <a:sym typeface="Arial"/>
              </a:rPr>
              <a:t>ground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zh-CN" sz="1600" b="0" i="0" u="none" strike="noStrike" kern="0" cap="none" spc="0" normalizeH="0" baseline="0" noProof="0" dirty="0">
                <a:ln>
                  <a:noFill/>
                </a:ln>
                <a:solidFill>
                  <a:srgbClr val="595959"/>
                </a:solidFill>
                <a:effectLst/>
                <a:uLnTx/>
                <a:uFillTx/>
                <a:latin typeface="Baskerville" panose="02020502070401020303"/>
                <a:cs typeface="Arial"/>
                <a:sym typeface="Arial"/>
              </a:rPr>
              <a:t>Physical</a:t>
            </a:r>
            <a:r>
              <a:rPr kumimoji="0" lang="zh-CN" altLang="en-US" sz="1600" b="0" i="0" u="none" strike="noStrike" kern="0" cap="none" spc="0" normalizeH="0" baseline="0" noProof="0" dirty="0">
                <a:ln>
                  <a:noFill/>
                </a:ln>
                <a:solidFill>
                  <a:srgbClr val="595959"/>
                </a:solidFill>
                <a:effectLst/>
                <a:uLnTx/>
                <a:uFillTx/>
                <a:latin typeface="Baskerville" panose="02020502070401020303"/>
                <a:cs typeface="Arial"/>
                <a:sym typeface="Arial"/>
              </a:rPr>
              <a:t> </a:t>
            </a:r>
            <a:r>
              <a:rPr kumimoji="0" lang="en-US" altLang="zh-CN" sz="1600" b="0" i="0" u="none" strike="noStrike" kern="0" cap="none" spc="0" normalizeH="0" baseline="0" noProof="0" dirty="0">
                <a:ln>
                  <a:noFill/>
                </a:ln>
                <a:solidFill>
                  <a:srgbClr val="595959"/>
                </a:solidFill>
                <a:effectLst/>
                <a:uLnTx/>
                <a:uFillTx/>
                <a:latin typeface="Baskerville" panose="02020502070401020303"/>
                <a:cs typeface="Arial"/>
                <a:sym typeface="Arial"/>
              </a:rPr>
              <a:t>damage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zh-CN" sz="1600" b="0" i="0" u="none" strike="noStrike" kern="0" cap="none" spc="0" normalizeH="0" baseline="0" noProof="0" dirty="0">
                <a:ln>
                  <a:noFill/>
                </a:ln>
                <a:solidFill>
                  <a:srgbClr val="595959"/>
                </a:solidFill>
                <a:effectLst/>
                <a:uLnTx/>
                <a:uFillTx/>
                <a:latin typeface="Baskerville" panose="02020502070401020303"/>
                <a:cs typeface="Arial"/>
                <a:sym typeface="Arial"/>
              </a:rPr>
              <a:t>Increased</a:t>
            </a:r>
            <a:r>
              <a:rPr kumimoji="0" lang="zh-CN" altLang="en-US" sz="1600" b="0" i="0" u="none" strike="noStrike" kern="0" cap="none" spc="0" normalizeH="0" baseline="0" noProof="0" dirty="0">
                <a:ln>
                  <a:noFill/>
                </a:ln>
                <a:solidFill>
                  <a:srgbClr val="595959"/>
                </a:solidFill>
                <a:effectLst/>
                <a:uLnTx/>
                <a:uFillTx/>
                <a:latin typeface="Baskerville" panose="02020502070401020303"/>
                <a:cs typeface="Arial"/>
                <a:sym typeface="Arial"/>
              </a:rPr>
              <a:t> </a:t>
            </a:r>
            <a:r>
              <a:rPr kumimoji="0" lang="en-US" altLang="zh-CN" sz="1600" b="0" i="0" u="none" strike="noStrike" kern="0" cap="none" spc="0" normalizeH="0" baseline="0" noProof="0" dirty="0">
                <a:ln>
                  <a:noFill/>
                </a:ln>
                <a:solidFill>
                  <a:srgbClr val="595959"/>
                </a:solidFill>
                <a:effectLst/>
                <a:uLnTx/>
                <a:uFillTx/>
                <a:latin typeface="Baskerville" panose="02020502070401020303"/>
                <a:cs typeface="Arial"/>
                <a:sym typeface="Arial"/>
              </a:rPr>
              <a:t>insurance</a:t>
            </a:r>
            <a:r>
              <a:rPr kumimoji="0" lang="zh-CN" altLang="en-US" sz="1600" b="0" i="0" u="none" strike="noStrike" kern="0" cap="none" spc="0" normalizeH="0" baseline="0" noProof="0" dirty="0">
                <a:ln>
                  <a:noFill/>
                </a:ln>
                <a:solidFill>
                  <a:srgbClr val="595959"/>
                </a:solidFill>
                <a:effectLst/>
                <a:uLnTx/>
                <a:uFillTx/>
                <a:latin typeface="Baskerville" panose="02020502070401020303"/>
                <a:cs typeface="Arial"/>
                <a:sym typeface="Arial"/>
              </a:rPr>
              <a:t> </a:t>
            </a:r>
            <a:r>
              <a:rPr kumimoji="0" lang="en-US" altLang="zh-CN" sz="1600" b="0" i="0" u="none" strike="noStrike" kern="0" cap="none" spc="0" normalizeH="0" baseline="0" noProof="0" dirty="0">
                <a:ln>
                  <a:noFill/>
                </a:ln>
                <a:solidFill>
                  <a:srgbClr val="595959"/>
                </a:solidFill>
                <a:effectLst/>
                <a:uLnTx/>
                <a:uFillTx/>
                <a:latin typeface="Baskerville" panose="02020502070401020303"/>
                <a:cs typeface="Arial"/>
                <a:sym typeface="Arial"/>
              </a:rPr>
              <a:t>costs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zh-CN" sz="1600" b="0" i="0" u="none" strike="noStrike" kern="0" cap="none" spc="0" normalizeH="0" baseline="0" noProof="0" dirty="0">
                <a:ln>
                  <a:noFill/>
                </a:ln>
                <a:solidFill>
                  <a:srgbClr val="595959"/>
                </a:solidFill>
                <a:effectLst/>
                <a:uLnTx/>
                <a:uFillTx/>
                <a:latin typeface="Baskerville" panose="02020502070401020303"/>
                <a:cs typeface="Arial"/>
                <a:sym typeface="Arial"/>
              </a:rPr>
              <a:t>Reduced demand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0" i="0" u="none" strike="noStrike" kern="0" cap="none" spc="0" normalizeH="0" baseline="0" noProof="0" dirty="0">
                <a:ln>
                  <a:noFill/>
                </a:ln>
                <a:solidFill>
                  <a:srgbClr val="595959"/>
                </a:solidFill>
                <a:effectLst/>
                <a:uLnTx/>
                <a:uFillTx/>
                <a:latin typeface="Baskerville" panose="02020502070401020303"/>
                <a:cs typeface="Arial"/>
                <a:sym typeface="Arial"/>
              </a:rPr>
              <a:t>……</a:t>
            </a:r>
          </a:p>
        </p:txBody>
      </p:sp>
      <p:sp>
        <p:nvSpPr>
          <p:cNvPr id="18" name="Rectangle 17">
            <a:extLst>
              <a:ext uri="{FF2B5EF4-FFF2-40B4-BE49-F238E27FC236}">
                <a16:creationId xmlns:a16="http://schemas.microsoft.com/office/drawing/2014/main" id="{80513B60-E3AA-48DF-9F32-7920145B44A3}"/>
              </a:ext>
            </a:extLst>
          </p:cNvPr>
          <p:cNvSpPr/>
          <p:nvPr/>
        </p:nvSpPr>
        <p:spPr>
          <a:xfrm>
            <a:off x="2679549" y="3956452"/>
            <a:ext cx="3259577" cy="95410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a:ln>
                  <a:noFill/>
                </a:ln>
                <a:solidFill>
                  <a:srgbClr val="993333"/>
                </a:solidFill>
                <a:effectLst/>
                <a:uLnTx/>
                <a:uFillTx/>
                <a:latin typeface="Baskerville" panose="02020502070401020303"/>
                <a:cs typeface="Arial"/>
                <a:sym typeface="Arial"/>
              </a:rPr>
              <a:t>What</a:t>
            </a:r>
            <a:r>
              <a:rPr kumimoji="0" lang="zh-CN" altLang="en-US" sz="2800" b="1" i="0" u="none" strike="noStrike" kern="0" cap="none" spc="0" normalizeH="0" baseline="0" noProof="0" dirty="0">
                <a:ln>
                  <a:noFill/>
                </a:ln>
                <a:solidFill>
                  <a:srgbClr val="993333"/>
                </a:solidFill>
                <a:effectLst/>
                <a:uLnTx/>
                <a:uFillTx/>
                <a:latin typeface="Baskerville" panose="02020502070401020303"/>
                <a:cs typeface="Arial"/>
                <a:sym typeface="Arial"/>
              </a:rPr>
              <a:t> </a:t>
            </a:r>
            <a:r>
              <a:rPr kumimoji="0" lang="en-US" altLang="zh-CN" sz="2800" b="1" i="0" u="none" strike="noStrike" kern="0" cap="none" spc="0" normalizeH="0" baseline="0" noProof="0" dirty="0">
                <a:ln>
                  <a:noFill/>
                </a:ln>
                <a:solidFill>
                  <a:srgbClr val="993333"/>
                </a:solidFill>
                <a:effectLst/>
                <a:uLnTx/>
                <a:uFillTx/>
                <a:latin typeface="Baskerville" panose="02020502070401020303"/>
                <a:cs typeface="Arial"/>
                <a:sym typeface="Arial"/>
              </a:rPr>
              <a:t>are</a:t>
            </a:r>
            <a:r>
              <a:rPr kumimoji="0" lang="zh-CN" altLang="en-US" sz="2800" b="1" i="0" u="none" strike="noStrike" kern="0" cap="none" spc="0" normalizeH="0" baseline="0" noProof="0" dirty="0">
                <a:ln>
                  <a:noFill/>
                </a:ln>
                <a:solidFill>
                  <a:srgbClr val="993333"/>
                </a:solidFill>
                <a:effectLst/>
                <a:uLnTx/>
                <a:uFillTx/>
                <a:latin typeface="Baskerville" panose="02020502070401020303"/>
                <a:cs typeface="Arial"/>
                <a:sym typeface="Arial"/>
              </a:rPr>
              <a:t> </a:t>
            </a:r>
            <a:r>
              <a:rPr kumimoji="0" lang="en-US" altLang="zh-CN" sz="2800" b="1" i="0" u="none" strike="noStrike" kern="0" cap="none" spc="0" normalizeH="0" baseline="0" noProof="0" dirty="0">
                <a:ln>
                  <a:noFill/>
                </a:ln>
                <a:solidFill>
                  <a:srgbClr val="993333"/>
                </a:solidFill>
                <a:effectLst/>
                <a:uLnTx/>
                <a:uFillTx/>
                <a:latin typeface="Baskerville" panose="02020502070401020303"/>
                <a:cs typeface="Arial"/>
                <a:sym typeface="Arial"/>
              </a:rPr>
              <a:t>the</a:t>
            </a:r>
            <a:r>
              <a:rPr kumimoji="0" lang="zh-CN" altLang="en-US" sz="2800" b="1" i="0" u="none" strike="noStrike" kern="0" cap="none" spc="0" normalizeH="0" baseline="0" noProof="0" dirty="0">
                <a:ln>
                  <a:noFill/>
                </a:ln>
                <a:solidFill>
                  <a:srgbClr val="993333"/>
                </a:solidFill>
                <a:effectLst/>
                <a:uLnTx/>
                <a:uFillTx/>
                <a:latin typeface="Baskerville" panose="02020502070401020303"/>
                <a:cs typeface="Arial"/>
                <a:sym typeface="Arial"/>
              </a:rPr>
              <a:t> </a:t>
            </a:r>
            <a:r>
              <a:rPr kumimoji="0" lang="en-US" altLang="zh-CN" sz="2800" b="1" i="0" u="none" strike="noStrike" kern="0" cap="none" spc="0" normalizeH="0" baseline="0" noProof="0" dirty="0">
                <a:ln>
                  <a:noFill/>
                </a:ln>
                <a:solidFill>
                  <a:srgbClr val="993333"/>
                </a:solidFill>
                <a:effectLst/>
                <a:uLnTx/>
                <a:uFillTx/>
                <a:latin typeface="Baskerville" panose="02020502070401020303"/>
                <a:cs typeface="Arial"/>
                <a:sym typeface="Arial"/>
              </a:rPr>
              <a:t>differences?</a:t>
            </a:r>
            <a:endParaRPr kumimoji="0" lang="en-US" altLang="zh-CN" sz="2000" b="1" i="0" u="none" strike="noStrike" kern="0" cap="none" spc="0" normalizeH="0" baseline="0" noProof="0" dirty="0">
              <a:ln>
                <a:noFill/>
              </a:ln>
              <a:solidFill>
                <a:srgbClr val="993333"/>
              </a:solidFill>
              <a:effectLst/>
              <a:uLnTx/>
              <a:uFillTx/>
              <a:latin typeface="Baskerville" panose="02020502070401020303"/>
              <a:cs typeface="Arial"/>
              <a:sym typeface="Arial"/>
            </a:endParaRPr>
          </a:p>
        </p:txBody>
      </p:sp>
    </p:spTree>
    <p:extLst>
      <p:ext uri="{BB962C8B-B14F-4D97-AF65-F5344CB8AC3E}">
        <p14:creationId xmlns:p14="http://schemas.microsoft.com/office/powerpoint/2010/main" val="392079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52411"/>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Federal Infrastructure Investment</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801947"/>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Federal grey infrastructure reinforces coastal development. </a:t>
            </a:r>
          </a:p>
        </p:txBody>
      </p:sp>
      <p:sp>
        <p:nvSpPr>
          <p:cNvPr id="7" name="Rectangle 6">
            <a:extLst>
              <a:ext uri="{FF2B5EF4-FFF2-40B4-BE49-F238E27FC236}">
                <a16:creationId xmlns:a16="http://schemas.microsoft.com/office/drawing/2014/main" id="{14D76C79-E732-4A20-BB32-EBB4210FB112}"/>
              </a:ext>
            </a:extLst>
          </p:cNvPr>
          <p:cNvSpPr/>
          <p:nvPr/>
        </p:nvSpPr>
        <p:spPr>
          <a:xfrm>
            <a:off x="572216" y="4490099"/>
            <a:ext cx="6128659" cy="246221"/>
          </a:xfrm>
          <a:prstGeom prst="rect">
            <a:avLst/>
          </a:prstGeom>
        </p:spPr>
        <p:txBody>
          <a:bodyPr wrap="square">
            <a:spAutoFit/>
          </a:bodyPr>
          <a:lstStyle/>
          <a:p>
            <a:r>
              <a:rPr lang="en-US" sz="1000" dirty="0">
                <a:solidFill>
                  <a:schemeClr val="bg2"/>
                </a:solidFill>
                <a:latin typeface="Baskerville" panose="02020502070401020303"/>
              </a:rPr>
              <a:t>Source: </a:t>
            </a:r>
            <a:r>
              <a:rPr lang="en-US" sz="1000" dirty="0">
                <a:solidFill>
                  <a:schemeClr val="bg2"/>
                </a:solidFill>
                <a:latin typeface="Baskerville" panose="02020502070401020303"/>
                <a:hlinkClick r:id="rId3"/>
              </a:rPr>
              <a:t>https://www.nytimes.com/2022/10/04/opinion/hurricane-ian-coast-rebuilding.html?searchResultPosition=18</a:t>
            </a:r>
            <a:endParaRPr lang="en-US" sz="1000" dirty="0">
              <a:solidFill>
                <a:schemeClr val="bg2"/>
              </a:solidFill>
              <a:latin typeface="Baskerville" panose="02020502070401020303"/>
            </a:endParaRPr>
          </a:p>
        </p:txBody>
      </p:sp>
      <p:sp>
        <p:nvSpPr>
          <p:cNvPr id="6" name="Content Placeholder 2">
            <a:extLst>
              <a:ext uri="{FF2B5EF4-FFF2-40B4-BE49-F238E27FC236}">
                <a16:creationId xmlns:a16="http://schemas.microsoft.com/office/drawing/2014/main" id="{85DAA11F-A33F-451F-8158-DBBFC8E78B24}"/>
              </a:ext>
            </a:extLst>
          </p:cNvPr>
          <p:cNvSpPr txBox="1">
            <a:spLocks/>
          </p:cNvSpPr>
          <p:nvPr/>
        </p:nvSpPr>
        <p:spPr>
          <a:xfrm>
            <a:off x="175846" y="1166971"/>
            <a:ext cx="4544200" cy="3569349"/>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altLang="zh-CN" sz="1400" dirty="0">
                <a:solidFill>
                  <a:schemeClr val="tx1"/>
                </a:solidFill>
                <a:latin typeface="Baskerville" panose="02020502070401020303"/>
              </a:rPr>
              <a:t>The </a:t>
            </a:r>
            <a:r>
              <a:rPr lang="en-US" altLang="zh-CN" sz="1400" b="1" dirty="0">
                <a:solidFill>
                  <a:schemeClr val="tx1"/>
                </a:solidFill>
                <a:latin typeface="Baskerville" panose="02020502070401020303"/>
              </a:rPr>
              <a:t>2021 Bipartisan Infrastructure Act</a:t>
            </a:r>
            <a:r>
              <a:rPr lang="en-US" altLang="zh-CN" sz="1400" dirty="0">
                <a:solidFill>
                  <a:schemeClr val="tx1"/>
                </a:solidFill>
                <a:latin typeface="Baskerville" panose="02020502070401020303"/>
              </a:rPr>
              <a:t>: </a:t>
            </a:r>
            <a:br>
              <a:rPr lang="en-US" altLang="zh-CN" sz="1400" dirty="0">
                <a:solidFill>
                  <a:schemeClr val="tx1"/>
                </a:solidFill>
                <a:latin typeface="Baskerville" panose="02020502070401020303"/>
              </a:rPr>
            </a:br>
            <a:r>
              <a:rPr lang="en-US" altLang="zh-CN" sz="1400" dirty="0">
                <a:solidFill>
                  <a:schemeClr val="tx1"/>
                </a:solidFill>
                <a:latin typeface="Baskerville" panose="02020502070401020303"/>
              </a:rPr>
              <a:t>Allocate $47 billion over several years for climate resiliency. Mostly to protect existing infrastructure.</a:t>
            </a:r>
            <a:endParaRPr lang="en-US" sz="1400" dirty="0">
              <a:solidFill>
                <a:schemeClr val="tx1"/>
              </a:solidFill>
              <a:latin typeface="Baskerville" panose="02020502070401020303"/>
            </a:endParaRPr>
          </a:p>
          <a:p>
            <a:r>
              <a:rPr lang="en-US" sz="1400" b="1" dirty="0">
                <a:solidFill>
                  <a:schemeClr val="tx1"/>
                </a:solidFill>
                <a:latin typeface="Baskerville" panose="02020502070401020303"/>
              </a:rPr>
              <a:t>Moral Hazard </a:t>
            </a:r>
            <a:r>
              <a:rPr lang="en-US" sz="1400" dirty="0">
                <a:solidFill>
                  <a:schemeClr val="tx1"/>
                </a:solidFill>
                <a:latin typeface="Baskerville" panose="02020502070401020303"/>
              </a:rPr>
              <a:t/>
            </a:r>
            <a:br>
              <a:rPr lang="en-US" sz="1400" dirty="0">
                <a:solidFill>
                  <a:schemeClr val="tx1"/>
                </a:solidFill>
                <a:latin typeface="Baskerville" panose="02020502070401020303"/>
              </a:rPr>
            </a:br>
            <a:r>
              <a:rPr lang="en-US" sz="1400" dirty="0">
                <a:solidFill>
                  <a:schemeClr val="tx1"/>
                </a:solidFill>
                <a:latin typeface="Baskerville" panose="02020502070401020303"/>
              </a:rPr>
              <a:t>Would government spending reinforce the expansion of high-risk zone? </a:t>
            </a:r>
          </a:p>
          <a:p>
            <a:endParaRPr lang="en-US" sz="1400" dirty="0">
              <a:solidFill>
                <a:schemeClr val="tx1"/>
              </a:solidFill>
              <a:latin typeface="Baskerville" panose="02020502070401020303"/>
            </a:endParaRPr>
          </a:p>
          <a:p>
            <a:r>
              <a:rPr lang="en-US" sz="1400" dirty="0">
                <a:solidFill>
                  <a:schemeClr val="tx1"/>
                </a:solidFill>
                <a:latin typeface="Baskerville" panose="02020502070401020303"/>
              </a:rPr>
              <a:t>Example: In Charleston, S.C.</a:t>
            </a:r>
          </a:p>
          <a:p>
            <a:pPr lvl="1">
              <a:spcBef>
                <a:spcPts val="400"/>
              </a:spcBef>
            </a:pPr>
            <a:r>
              <a:rPr lang="en-US" sz="1200" dirty="0">
                <a:solidFill>
                  <a:schemeClr val="tx1"/>
                </a:solidFill>
                <a:latin typeface="Baskerville" panose="02020502070401020303"/>
              </a:rPr>
              <a:t>The city is considering a $1.1 billion project, largely funded with federal money, to build an eight-mile-long sea wall to protect infrastructure. </a:t>
            </a:r>
          </a:p>
          <a:p>
            <a:pPr lvl="1">
              <a:spcBef>
                <a:spcPts val="400"/>
              </a:spcBef>
            </a:pPr>
            <a:r>
              <a:rPr lang="en-US" sz="1200" dirty="0">
                <a:solidFill>
                  <a:schemeClr val="tx1"/>
                </a:solidFill>
                <a:latin typeface="Baskerville" panose="02020502070401020303"/>
              </a:rPr>
              <a:t>It also has approved a development on what is largely Guggenheim family land to place thousands of new structures in the flood plain.</a:t>
            </a:r>
            <a:endParaRPr lang="en-US" sz="1000" dirty="0">
              <a:solidFill>
                <a:schemeClr val="tx1"/>
              </a:solidFill>
              <a:latin typeface="Baskerville" panose="02020502070401020303"/>
            </a:endParaRPr>
          </a:p>
        </p:txBody>
      </p:sp>
      <p:pic>
        <p:nvPicPr>
          <p:cNvPr id="2" name="Picture 1">
            <a:extLst>
              <a:ext uri="{FF2B5EF4-FFF2-40B4-BE49-F238E27FC236}">
                <a16:creationId xmlns:a16="http://schemas.microsoft.com/office/drawing/2014/main" id="{EBCC26C8-E500-5B36-25D4-99F83CA23A29}"/>
              </a:ext>
            </a:extLst>
          </p:cNvPr>
          <p:cNvPicPr>
            <a:picLocks noChangeAspect="1"/>
          </p:cNvPicPr>
          <p:nvPr/>
        </p:nvPicPr>
        <p:blipFill>
          <a:blip r:embed="rId4"/>
          <a:stretch>
            <a:fillRect/>
          </a:stretch>
        </p:blipFill>
        <p:spPr>
          <a:xfrm>
            <a:off x="4990885" y="875266"/>
            <a:ext cx="3901595" cy="1507217"/>
          </a:xfrm>
          <a:prstGeom prst="rect">
            <a:avLst/>
          </a:prstGeom>
        </p:spPr>
      </p:pic>
      <p:pic>
        <p:nvPicPr>
          <p:cNvPr id="3" name="Picture 2" descr="Homes in Buxton, N.C., threatened by beach erosion this year.">
            <a:extLst>
              <a:ext uri="{FF2B5EF4-FFF2-40B4-BE49-F238E27FC236}">
                <a16:creationId xmlns:a16="http://schemas.microsoft.com/office/drawing/2014/main" id="{3708F48C-EFAF-DD70-33FB-C896377A5C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418" y="2382483"/>
            <a:ext cx="3461356" cy="2307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07152" y="4716524"/>
            <a:ext cx="5303055" cy="461665"/>
          </a:xfrm>
          <a:prstGeom prst="rect">
            <a:avLst/>
          </a:prstGeom>
          <a:noFill/>
        </p:spPr>
        <p:txBody>
          <a:bodyPr wrap="none" rtlCol="0">
            <a:spAutoFit/>
          </a:bodyPr>
          <a:lstStyle/>
          <a:p>
            <a:r>
              <a:rPr lang="en-US" sz="1200" dirty="0">
                <a:latin typeface="Baskerville Old Face" panose="02020602080505020303" pitchFamily="18" charset="0"/>
              </a:rPr>
              <a:t>© New York Times.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716875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52411"/>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Federal Infrastructure Investment</a:t>
            </a:r>
            <a:endParaRPr sz="3200" dirty="0">
              <a:solidFill>
                <a:srgbClr val="1B4453"/>
              </a:solidFill>
              <a:latin typeface="Baskerville" panose="02020502070401020303"/>
            </a:endParaRPr>
          </a:p>
        </p:txBody>
      </p:sp>
      <p:sp>
        <p:nvSpPr>
          <p:cNvPr id="5" name="Text Placeholder 2">
            <a:extLst>
              <a:ext uri="{FF2B5EF4-FFF2-40B4-BE49-F238E27FC236}">
                <a16:creationId xmlns:a16="http://schemas.microsoft.com/office/drawing/2014/main" id="{EF306765-82D6-436F-B7AB-93D8D414F944}"/>
              </a:ext>
            </a:extLst>
          </p:cNvPr>
          <p:cNvSpPr txBox="1">
            <a:spLocks/>
          </p:cNvSpPr>
          <p:nvPr/>
        </p:nvSpPr>
        <p:spPr>
          <a:xfrm>
            <a:off x="251520" y="801947"/>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dirty="0">
                <a:solidFill>
                  <a:srgbClr val="C00000"/>
                </a:solidFill>
                <a:latin typeface="Baskerville" panose="02020502070401020303"/>
              </a:rPr>
              <a:t>Billions for climate protection fuel new debate: Who deserves it most? </a:t>
            </a:r>
          </a:p>
        </p:txBody>
      </p:sp>
      <p:sp>
        <p:nvSpPr>
          <p:cNvPr id="7" name="Rectangle 6">
            <a:extLst>
              <a:ext uri="{FF2B5EF4-FFF2-40B4-BE49-F238E27FC236}">
                <a16:creationId xmlns:a16="http://schemas.microsoft.com/office/drawing/2014/main" id="{14D76C79-E732-4A20-BB32-EBB4210FB112}"/>
              </a:ext>
            </a:extLst>
          </p:cNvPr>
          <p:cNvSpPr/>
          <p:nvPr/>
        </p:nvSpPr>
        <p:spPr>
          <a:xfrm>
            <a:off x="3493207" y="4674328"/>
            <a:ext cx="5794726" cy="507831"/>
          </a:xfrm>
          <a:prstGeom prst="rect">
            <a:avLst/>
          </a:prstGeom>
        </p:spPr>
        <p:txBody>
          <a:bodyPr wrap="square">
            <a:spAutoFit/>
          </a:bodyPr>
          <a:lstStyle/>
          <a:p>
            <a:r>
              <a:rPr lang="en-US" sz="900" dirty="0">
                <a:solidFill>
                  <a:schemeClr val="bg2"/>
                </a:solidFill>
                <a:latin typeface="Baskerville" panose="02020502070401020303"/>
              </a:rPr>
              <a:t>Source: </a:t>
            </a:r>
            <a:r>
              <a:rPr lang="en-US" sz="900" dirty="0">
                <a:solidFill>
                  <a:schemeClr val="bg2"/>
                </a:solidFill>
                <a:latin typeface="Baskerville" panose="02020502070401020303"/>
                <a:hlinkClick r:id="rId3"/>
              </a:rPr>
              <a:t>https://</a:t>
            </a:r>
            <a:r>
              <a:rPr lang="en-US" sz="900" dirty="0" smtClean="0">
                <a:solidFill>
                  <a:schemeClr val="bg2"/>
                </a:solidFill>
                <a:latin typeface="Baskerville" panose="02020502070401020303"/>
                <a:hlinkClick r:id="rId3"/>
              </a:rPr>
              <a:t>www.nytimes.com/2021/12/03/climate/climate-change-infrastructure-bill.html?searchResultPosition=35</a:t>
            </a:r>
            <a:r>
              <a:rPr lang="en-US" sz="900" dirty="0">
                <a:solidFill>
                  <a:schemeClr val="bg2"/>
                </a:solidFill>
                <a:latin typeface="Baskerville" panose="02020502070401020303"/>
              </a:rPr>
              <a:t>. © New York Times. All rights reserved. This content is excluded from our Creative Commons license. For more information, see </a:t>
            </a:r>
            <a:r>
              <a:rPr lang="en-US" sz="900" dirty="0">
                <a:solidFill>
                  <a:schemeClr val="bg2"/>
                </a:solidFill>
                <a:latin typeface="Baskerville" panose="02020502070401020303"/>
                <a:hlinkClick r:id="rId4"/>
              </a:rPr>
              <a:t>https://ocw.mit.edu/help/faq-fair-use</a:t>
            </a:r>
            <a:r>
              <a:rPr lang="en-US" sz="900" dirty="0" smtClean="0">
                <a:solidFill>
                  <a:schemeClr val="bg2"/>
                </a:solidFill>
                <a:latin typeface="Baskerville" panose="02020502070401020303"/>
                <a:hlinkClick r:id="rId4"/>
              </a:rPr>
              <a:t>/</a:t>
            </a:r>
            <a:r>
              <a:rPr lang="en-US" sz="900" dirty="0" smtClean="0">
                <a:solidFill>
                  <a:schemeClr val="bg2"/>
                </a:solidFill>
                <a:latin typeface="Baskerville" panose="02020502070401020303"/>
              </a:rPr>
              <a:t>.</a:t>
            </a:r>
            <a:endParaRPr lang="en-US" sz="900" dirty="0">
              <a:solidFill>
                <a:schemeClr val="bg2"/>
              </a:solidFill>
              <a:latin typeface="Baskerville" panose="02020502070401020303"/>
            </a:endParaRPr>
          </a:p>
        </p:txBody>
      </p:sp>
      <p:sp>
        <p:nvSpPr>
          <p:cNvPr id="6" name="Content Placeholder 2">
            <a:extLst>
              <a:ext uri="{FF2B5EF4-FFF2-40B4-BE49-F238E27FC236}">
                <a16:creationId xmlns:a16="http://schemas.microsoft.com/office/drawing/2014/main" id="{85DAA11F-A33F-451F-8158-DBBFC8E78B24}"/>
              </a:ext>
            </a:extLst>
          </p:cNvPr>
          <p:cNvSpPr txBox="1">
            <a:spLocks/>
          </p:cNvSpPr>
          <p:nvPr/>
        </p:nvSpPr>
        <p:spPr>
          <a:xfrm>
            <a:off x="175846" y="1166972"/>
            <a:ext cx="5738622" cy="3684429"/>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400" dirty="0">
                <a:solidFill>
                  <a:schemeClr val="tx1"/>
                </a:solidFill>
                <a:latin typeface="Baskerville" panose="02020502070401020303"/>
              </a:rPr>
              <a:t>Historically, it is wealthier, white communities — with both high property values and the resources to apply to competitive programs — that receive the bulk of federal grants. </a:t>
            </a:r>
          </a:p>
          <a:p>
            <a:r>
              <a:rPr lang="en-US" sz="1400" dirty="0">
                <a:solidFill>
                  <a:schemeClr val="tx1"/>
                </a:solidFill>
                <a:latin typeface="Baskerville" panose="02020502070401020303"/>
              </a:rPr>
              <a:t>The new climate provisions in the infrastructure bill inject billions of dollars into competitive grant programs. Cities/counties submit applications and federal agencies rank. </a:t>
            </a:r>
          </a:p>
          <a:p>
            <a:pPr lvl="1">
              <a:spcBef>
                <a:spcPts val="400"/>
              </a:spcBef>
            </a:pPr>
            <a:r>
              <a:rPr lang="en-US" sz="1200" dirty="0">
                <a:solidFill>
                  <a:schemeClr val="tx1"/>
                </a:solidFill>
                <a:latin typeface="Baskerville" panose="02020502070401020303"/>
              </a:rPr>
              <a:t>The </a:t>
            </a:r>
            <a:r>
              <a:rPr lang="en-US" sz="1200" b="1" dirty="0">
                <a:solidFill>
                  <a:schemeClr val="tx1"/>
                </a:solidFill>
                <a:latin typeface="Baskerville" panose="02020502070401020303"/>
              </a:rPr>
              <a:t>ability of local officials </a:t>
            </a:r>
            <a:r>
              <a:rPr lang="en-US" sz="1200" dirty="0">
                <a:solidFill>
                  <a:schemeClr val="tx1"/>
                </a:solidFill>
                <a:latin typeface="Baskerville" panose="02020502070401020303"/>
              </a:rPr>
              <a:t>to use sophisticated tools and resources to write successful applications differs. </a:t>
            </a:r>
          </a:p>
          <a:p>
            <a:pPr lvl="1">
              <a:spcBef>
                <a:spcPts val="400"/>
              </a:spcBef>
            </a:pPr>
            <a:r>
              <a:rPr lang="en-US" sz="1200" dirty="0">
                <a:solidFill>
                  <a:schemeClr val="tx1"/>
                </a:solidFill>
                <a:latin typeface="Baskerville" panose="02020502070401020303"/>
              </a:rPr>
              <a:t>Communities are required to </a:t>
            </a:r>
            <a:r>
              <a:rPr lang="en-US" sz="1200" b="1" dirty="0">
                <a:solidFill>
                  <a:schemeClr val="tx1"/>
                </a:solidFill>
                <a:latin typeface="Baskerville" panose="02020502070401020303"/>
              </a:rPr>
              <a:t>pay a share of the project </a:t>
            </a:r>
            <a:r>
              <a:rPr lang="en-US" sz="1200" dirty="0">
                <a:solidFill>
                  <a:schemeClr val="tx1"/>
                </a:solidFill>
                <a:latin typeface="Baskerville" panose="02020502070401020303"/>
              </a:rPr>
              <a:t>— often 25 percent, which is unaffordable for struggling towns/counties.</a:t>
            </a:r>
          </a:p>
          <a:p>
            <a:pPr lvl="1">
              <a:spcBef>
                <a:spcPts val="400"/>
              </a:spcBef>
            </a:pPr>
            <a:r>
              <a:rPr lang="en-US" sz="1200" dirty="0">
                <a:solidFill>
                  <a:schemeClr val="tx1"/>
                </a:solidFill>
                <a:latin typeface="Baskerville" panose="02020502070401020303"/>
              </a:rPr>
              <a:t>Cost-effective: Governments need to demonstrating the </a:t>
            </a:r>
            <a:r>
              <a:rPr lang="en-US" sz="1200" b="1" dirty="0">
                <a:solidFill>
                  <a:schemeClr val="tx1"/>
                </a:solidFill>
                <a:latin typeface="Baskerville" panose="02020502070401020303"/>
              </a:rPr>
              <a:t>value of the property </a:t>
            </a:r>
            <a:r>
              <a:rPr lang="en-US" sz="1200" dirty="0">
                <a:solidFill>
                  <a:schemeClr val="tx1"/>
                </a:solidFill>
                <a:latin typeface="Baskerville" panose="02020502070401020303"/>
              </a:rPr>
              <a:t>that would be protected is greater than the cost of the project, giving disadvantage to low-income neighborhoods. </a:t>
            </a:r>
          </a:p>
        </p:txBody>
      </p:sp>
      <p:pic>
        <p:nvPicPr>
          <p:cNvPr id="3074" name="Picture 2" descr="Homes in Buxton, N.C., threatened by beach erosion this year.">
            <a:extLst>
              <a:ext uri="{FF2B5EF4-FFF2-40B4-BE49-F238E27FC236}">
                <a16:creationId xmlns:a16="http://schemas.microsoft.com/office/drawing/2014/main" id="{B3AD7E7E-2916-417A-900E-27096A4B1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4468" y="801947"/>
            <a:ext cx="2810601" cy="18737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esident Joe Biden signed the $1 trillion infrastructure bill into law at the White House last month.">
            <a:extLst>
              <a:ext uri="{FF2B5EF4-FFF2-40B4-BE49-F238E27FC236}">
                <a16:creationId xmlns:a16="http://schemas.microsoft.com/office/drawing/2014/main" id="{96B72A0C-8273-4804-BA64-00A55CCBE1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4468" y="2838069"/>
            <a:ext cx="2810601" cy="187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241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8" name="Picture 7">
            <a:extLst>
              <a:ext uri="{FF2B5EF4-FFF2-40B4-BE49-F238E27FC236}">
                <a16:creationId xmlns:a16="http://schemas.microsoft.com/office/drawing/2014/main" id="{F809D5BC-5708-6E9E-3155-11C14680A5FB}"/>
              </a:ext>
            </a:extLst>
          </p:cNvPr>
          <p:cNvPicPr>
            <a:picLocks noChangeAspect="1"/>
          </p:cNvPicPr>
          <p:nvPr/>
        </p:nvPicPr>
        <p:blipFill>
          <a:blip r:embed="rId3"/>
          <a:stretch>
            <a:fillRect/>
          </a:stretch>
        </p:blipFill>
        <p:spPr>
          <a:xfrm>
            <a:off x="4758266" y="855091"/>
            <a:ext cx="4008965" cy="2041648"/>
          </a:xfrm>
          <a:prstGeom prst="rect">
            <a:avLst/>
          </a:prstGeom>
        </p:spPr>
      </p:pic>
      <p:pic>
        <p:nvPicPr>
          <p:cNvPr id="7170" name="Picture 2" descr="An empty lot near Oakwood Beach on Staten Island, where flooded homes have been bought and demolished by the government.">
            <a:extLst>
              <a:ext uri="{FF2B5EF4-FFF2-40B4-BE49-F238E27FC236}">
                <a16:creationId xmlns:a16="http://schemas.microsoft.com/office/drawing/2014/main" id="{F63D034F-3D76-FB47-6643-2A1F50C08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699" y="2896739"/>
            <a:ext cx="2742098" cy="187395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08;p27">
            <a:extLst>
              <a:ext uri="{FF2B5EF4-FFF2-40B4-BE49-F238E27FC236}">
                <a16:creationId xmlns:a16="http://schemas.microsoft.com/office/drawing/2014/main" id="{9E252F69-32CC-B60F-6678-6A916EA3EE16}"/>
              </a:ext>
            </a:extLst>
          </p:cNvPr>
          <p:cNvSpPr txBox="1">
            <a:spLocks/>
          </p:cNvSpPr>
          <p:nvPr/>
        </p:nvSpPr>
        <p:spPr>
          <a:xfrm>
            <a:off x="307346" y="152411"/>
            <a:ext cx="8640960" cy="572691"/>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CN" sz="3200">
                <a:solidFill>
                  <a:srgbClr val="1B4453"/>
                </a:solidFill>
                <a:latin typeface="Baskerville" panose="02020502070401020303"/>
              </a:rPr>
              <a:t>Is Managed Retreat an Option?</a:t>
            </a:r>
            <a:endParaRPr lang="en-US" sz="3200" dirty="0">
              <a:solidFill>
                <a:srgbClr val="1B4453"/>
              </a:solidFill>
              <a:latin typeface="Baskerville" panose="02020502070401020303"/>
            </a:endParaRPr>
          </a:p>
        </p:txBody>
      </p:sp>
      <p:pic>
        <p:nvPicPr>
          <p:cNvPr id="3" name="Picture 2">
            <a:extLst>
              <a:ext uri="{FF2B5EF4-FFF2-40B4-BE49-F238E27FC236}">
                <a16:creationId xmlns:a16="http://schemas.microsoft.com/office/drawing/2014/main" id="{542E0F5B-8CA3-5124-277D-CF97950E009E}"/>
              </a:ext>
            </a:extLst>
          </p:cNvPr>
          <p:cNvPicPr>
            <a:picLocks noChangeAspect="1"/>
          </p:cNvPicPr>
          <p:nvPr/>
        </p:nvPicPr>
        <p:blipFill>
          <a:blip r:embed="rId5"/>
          <a:stretch>
            <a:fillRect/>
          </a:stretch>
        </p:blipFill>
        <p:spPr>
          <a:xfrm>
            <a:off x="307346" y="990068"/>
            <a:ext cx="3901595" cy="3708400"/>
          </a:xfrm>
          <a:prstGeom prst="rect">
            <a:avLst/>
          </a:prstGeom>
        </p:spPr>
      </p:pic>
      <p:sp>
        <p:nvSpPr>
          <p:cNvPr id="4" name="TextBox 3"/>
          <p:cNvSpPr txBox="1"/>
          <p:nvPr/>
        </p:nvSpPr>
        <p:spPr>
          <a:xfrm>
            <a:off x="2740171" y="4770689"/>
            <a:ext cx="5303055" cy="461665"/>
          </a:xfrm>
          <a:prstGeom prst="rect">
            <a:avLst/>
          </a:prstGeom>
          <a:noFill/>
        </p:spPr>
        <p:txBody>
          <a:bodyPr wrap="none" rtlCol="0">
            <a:spAutoFit/>
          </a:bodyPr>
          <a:lstStyle/>
          <a:p>
            <a:r>
              <a:rPr lang="en-US" sz="1200" dirty="0">
                <a:latin typeface="Baskerville Old Face" panose="02020602080505020303" pitchFamily="18" charset="0"/>
              </a:rPr>
              <a:t>© New York Times.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78075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52411"/>
            <a:ext cx="8640960"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Is</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Managed Retreat</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an</a:t>
            </a:r>
            <a:r>
              <a:rPr lang="zh-CN" altLang="en-US" sz="3200" dirty="0">
                <a:solidFill>
                  <a:srgbClr val="1B4453"/>
                </a:solidFill>
                <a:latin typeface="Baskerville" panose="02020502070401020303"/>
              </a:rPr>
              <a:t> </a:t>
            </a:r>
            <a:r>
              <a:rPr lang="en-US" altLang="zh-CN" sz="3200" dirty="0">
                <a:solidFill>
                  <a:srgbClr val="1B4453"/>
                </a:solidFill>
                <a:latin typeface="Baskerville" panose="02020502070401020303"/>
              </a:rPr>
              <a:t>Option?</a:t>
            </a:r>
            <a:endParaRPr sz="3200" dirty="0">
              <a:solidFill>
                <a:srgbClr val="1B4453"/>
              </a:solidFill>
              <a:latin typeface="Baskerville" panose="02020502070401020303"/>
            </a:endParaRPr>
          </a:p>
        </p:txBody>
      </p:sp>
      <p:sp>
        <p:nvSpPr>
          <p:cNvPr id="7" name="Rectangle 6">
            <a:extLst>
              <a:ext uri="{FF2B5EF4-FFF2-40B4-BE49-F238E27FC236}">
                <a16:creationId xmlns:a16="http://schemas.microsoft.com/office/drawing/2014/main" id="{14D76C79-E732-4A20-BB32-EBB4210FB112}"/>
              </a:ext>
            </a:extLst>
          </p:cNvPr>
          <p:cNvSpPr/>
          <p:nvPr/>
        </p:nvSpPr>
        <p:spPr>
          <a:xfrm>
            <a:off x="2269066" y="4774168"/>
            <a:ext cx="7027334" cy="369332"/>
          </a:xfrm>
          <a:prstGeom prst="rect">
            <a:avLst/>
          </a:prstGeom>
        </p:spPr>
        <p:txBody>
          <a:bodyPr wrap="square">
            <a:spAutoFit/>
          </a:bodyPr>
          <a:lstStyle/>
          <a:p>
            <a:r>
              <a:rPr lang="en-US" sz="900" dirty="0">
                <a:solidFill>
                  <a:schemeClr val="bg2"/>
                </a:solidFill>
                <a:latin typeface="Baskerville" panose="02020502070401020303"/>
              </a:rPr>
              <a:t>Source: </a:t>
            </a:r>
            <a:r>
              <a:rPr lang="en-US" sz="900" dirty="0">
                <a:solidFill>
                  <a:schemeClr val="bg2"/>
                </a:solidFill>
                <a:latin typeface="Baskerville" panose="02020502070401020303"/>
                <a:hlinkClick r:id="rId3"/>
              </a:rPr>
              <a:t>https://</a:t>
            </a:r>
            <a:r>
              <a:rPr lang="en-US" sz="900" dirty="0" smtClean="0">
                <a:solidFill>
                  <a:schemeClr val="bg2"/>
                </a:solidFill>
                <a:latin typeface="Baskerville" panose="02020502070401020303"/>
                <a:hlinkClick r:id="rId3"/>
              </a:rPr>
              <a:t>www.nytimes.com/2020/08/26/climate/flooding-relocation-managed-retreat.html</a:t>
            </a:r>
            <a:r>
              <a:rPr lang="en-US" sz="900" dirty="0" smtClean="0">
                <a:solidFill>
                  <a:schemeClr val="bg2"/>
                </a:solidFill>
                <a:latin typeface="Baskerville" panose="02020502070401020303"/>
              </a:rPr>
              <a:t>.© </a:t>
            </a:r>
            <a:r>
              <a:rPr lang="en-US" sz="900" dirty="0">
                <a:solidFill>
                  <a:schemeClr val="bg2"/>
                </a:solidFill>
                <a:latin typeface="Baskerville" panose="02020502070401020303"/>
              </a:rPr>
              <a:t>New York Times. All rights reserved. This content is excluded from our Creative Commons license. For more information, see </a:t>
            </a:r>
            <a:r>
              <a:rPr lang="en-US" sz="900" dirty="0">
                <a:solidFill>
                  <a:schemeClr val="bg2"/>
                </a:solidFill>
                <a:latin typeface="Baskerville" panose="02020502070401020303"/>
                <a:hlinkClick r:id="rId4"/>
              </a:rPr>
              <a:t>https://ocw.mit.edu/help/faq-fair-use</a:t>
            </a:r>
            <a:r>
              <a:rPr lang="en-US" sz="900" dirty="0" smtClean="0">
                <a:solidFill>
                  <a:schemeClr val="bg2"/>
                </a:solidFill>
                <a:latin typeface="Baskerville" panose="02020502070401020303"/>
                <a:hlinkClick r:id="rId4"/>
              </a:rPr>
              <a:t>/</a:t>
            </a:r>
            <a:r>
              <a:rPr lang="en-US" sz="900" dirty="0" smtClean="0">
                <a:solidFill>
                  <a:schemeClr val="bg2"/>
                </a:solidFill>
                <a:latin typeface="Baskerville" panose="02020502070401020303"/>
              </a:rPr>
              <a:t>. </a:t>
            </a:r>
            <a:endParaRPr lang="en-US" sz="900" dirty="0">
              <a:solidFill>
                <a:schemeClr val="bg2"/>
              </a:solidFill>
              <a:latin typeface="Baskerville" panose="02020502070401020303"/>
            </a:endParaRPr>
          </a:p>
        </p:txBody>
      </p:sp>
      <p:sp>
        <p:nvSpPr>
          <p:cNvPr id="6" name="Content Placeholder 2">
            <a:extLst>
              <a:ext uri="{FF2B5EF4-FFF2-40B4-BE49-F238E27FC236}">
                <a16:creationId xmlns:a16="http://schemas.microsoft.com/office/drawing/2014/main" id="{13F08257-9CBD-4E5D-B6BC-E3B410E916B7}"/>
              </a:ext>
            </a:extLst>
          </p:cNvPr>
          <p:cNvSpPr txBox="1">
            <a:spLocks/>
          </p:cNvSpPr>
          <p:nvPr/>
        </p:nvSpPr>
        <p:spPr>
          <a:xfrm>
            <a:off x="116694" y="1041359"/>
            <a:ext cx="5031377" cy="3680270"/>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2200" b="0" i="0" u="none" strike="noStrike" cap="none">
                <a:solidFill>
                  <a:schemeClr val="dk2"/>
                </a:solidFill>
                <a:latin typeface="DIN Alternate Bold"/>
                <a:ea typeface="Arial"/>
                <a:cs typeface="DIN Alternate Bold"/>
                <a:sym typeface="Arial"/>
              </a:defRPr>
            </a:lvl1pPr>
            <a:lvl2pPr marL="914400" marR="0" lvl="1" indent="-317500" algn="l" rtl="0">
              <a:lnSpc>
                <a:spcPct val="115000"/>
              </a:lnSpc>
              <a:spcBef>
                <a:spcPts val="1600"/>
              </a:spcBef>
              <a:spcAft>
                <a:spcPts val="0"/>
              </a:spcAft>
              <a:buClr>
                <a:schemeClr val="dk2"/>
              </a:buClr>
              <a:buSzPts val="1400"/>
              <a:buFont typeface="Arial"/>
              <a:buChar char="○"/>
              <a:defRPr sz="2000" b="0" i="0" u="none" strike="noStrike" cap="none">
                <a:solidFill>
                  <a:schemeClr val="dk2"/>
                </a:solidFill>
                <a:latin typeface="DIN Alternate Bold"/>
                <a:ea typeface="Arial"/>
                <a:cs typeface="DIN Alternate Bold"/>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00" b="0" i="0" u="none" strike="noStrike" cap="none">
                <a:solidFill>
                  <a:schemeClr val="dk2"/>
                </a:solidFill>
                <a:latin typeface="DIN Alternate Bold"/>
                <a:ea typeface="Arial"/>
                <a:cs typeface="DIN Alternate Bold"/>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600" b="0" i="0" u="none" strike="noStrike" cap="none">
                <a:solidFill>
                  <a:schemeClr val="dk2"/>
                </a:solidFill>
                <a:latin typeface="DIN Alternate Bold"/>
                <a:ea typeface="Arial"/>
                <a:cs typeface="DIN Alternate Bold"/>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1400" dirty="0">
                <a:solidFill>
                  <a:schemeClr val="tx1"/>
                </a:solidFill>
                <a:latin typeface="Baskerville" panose="02020502070401020303"/>
              </a:rPr>
              <a:t>What is different for managed retreat? </a:t>
            </a:r>
            <a:br>
              <a:rPr lang="en-US" sz="1400" dirty="0">
                <a:solidFill>
                  <a:schemeClr val="tx1"/>
                </a:solidFill>
                <a:latin typeface="Baskerville" panose="02020502070401020303"/>
              </a:rPr>
            </a:br>
            <a:r>
              <a:rPr lang="en-US" sz="1400" dirty="0">
                <a:solidFill>
                  <a:schemeClr val="tx1"/>
                </a:solidFill>
                <a:latin typeface="Baskerville" panose="02020502070401020303"/>
              </a:rPr>
              <a:t>(1) </a:t>
            </a:r>
            <a:r>
              <a:rPr lang="en-US" sz="1200" dirty="0">
                <a:solidFill>
                  <a:schemeClr val="tx1"/>
                </a:solidFill>
                <a:latin typeface="Baskerville" panose="02020502070401020303"/>
              </a:rPr>
              <a:t>Buyouts on a much </a:t>
            </a:r>
            <a:r>
              <a:rPr lang="en-US" sz="1200" b="1" dirty="0">
                <a:solidFill>
                  <a:schemeClr val="tx1"/>
                </a:solidFill>
                <a:latin typeface="Baskerville" panose="02020502070401020303"/>
              </a:rPr>
              <a:t>larger scale</a:t>
            </a:r>
            <a:r>
              <a:rPr lang="en-US" sz="1200" dirty="0">
                <a:solidFill>
                  <a:schemeClr val="tx1"/>
                </a:solidFill>
                <a:latin typeface="Baskerville" panose="02020502070401020303"/>
              </a:rPr>
              <a:t/>
            </a:r>
            <a:br>
              <a:rPr lang="en-US" sz="1200" dirty="0">
                <a:solidFill>
                  <a:schemeClr val="tx1"/>
                </a:solidFill>
                <a:latin typeface="Baskerville" panose="02020502070401020303"/>
              </a:rPr>
            </a:br>
            <a:r>
              <a:rPr lang="en-US" altLang="zh-CN" sz="1200" dirty="0">
                <a:solidFill>
                  <a:schemeClr val="tx1"/>
                </a:solidFill>
                <a:latin typeface="Baskerville" panose="02020502070401020303"/>
              </a:rPr>
              <a:t>(greater numbers of people/whole neighborhoods)</a:t>
            </a:r>
            <a:br>
              <a:rPr lang="en-US" altLang="zh-CN" sz="1200" dirty="0">
                <a:solidFill>
                  <a:schemeClr val="tx1"/>
                </a:solidFill>
                <a:latin typeface="Baskerville" panose="02020502070401020303"/>
              </a:rPr>
            </a:br>
            <a:r>
              <a:rPr lang="en-US" altLang="zh-CN" sz="1200" dirty="0">
                <a:solidFill>
                  <a:schemeClr val="tx1"/>
                </a:solidFill>
                <a:latin typeface="Baskerville" panose="02020502070401020303"/>
              </a:rPr>
              <a:t>(2) </a:t>
            </a:r>
            <a:r>
              <a:rPr lang="en-US" sz="1200" dirty="0">
                <a:solidFill>
                  <a:schemeClr val="tx1"/>
                </a:solidFill>
                <a:latin typeface="Baskerville" panose="02020502070401020303"/>
              </a:rPr>
              <a:t>Ideally doing it </a:t>
            </a:r>
            <a:r>
              <a:rPr lang="en-US" sz="1200" b="1" dirty="0">
                <a:solidFill>
                  <a:schemeClr val="tx1"/>
                </a:solidFill>
                <a:latin typeface="Baskerville" panose="02020502070401020303"/>
              </a:rPr>
              <a:t>before disaster strikes</a:t>
            </a:r>
            <a:r>
              <a:rPr lang="en-US" sz="1200" dirty="0">
                <a:solidFill>
                  <a:schemeClr val="tx1"/>
                </a:solidFill>
                <a:latin typeface="Baskerville" panose="02020502070401020303"/>
              </a:rPr>
              <a:t>. </a:t>
            </a:r>
            <a:br>
              <a:rPr lang="en-US" sz="1200" dirty="0">
                <a:solidFill>
                  <a:schemeClr val="tx1"/>
                </a:solidFill>
                <a:latin typeface="Baskerville" panose="02020502070401020303"/>
              </a:rPr>
            </a:br>
            <a:endParaRPr lang="en-US" sz="1400" dirty="0">
              <a:solidFill>
                <a:schemeClr val="tx1"/>
              </a:solidFill>
              <a:latin typeface="Baskerville" panose="02020502070401020303"/>
            </a:endParaRPr>
          </a:p>
          <a:p>
            <a:r>
              <a:rPr lang="en-US" sz="1400" dirty="0">
                <a:solidFill>
                  <a:schemeClr val="tx1"/>
                </a:solidFill>
                <a:latin typeface="Baskerville" panose="02020502070401020303"/>
              </a:rPr>
              <a:t>The Obama administration began experimenting with relocation after Hurricane Sandy in 2012. The program ended by President Trump. </a:t>
            </a:r>
          </a:p>
          <a:p>
            <a:r>
              <a:rPr lang="en-US" sz="1400" dirty="0">
                <a:solidFill>
                  <a:schemeClr val="tx1"/>
                </a:solidFill>
                <a:latin typeface="Baskerville" panose="02020502070401020303"/>
              </a:rPr>
              <a:t>The Federal Emergency Management Agency detailed a new program, worth an initial </a:t>
            </a:r>
            <a:r>
              <a:rPr lang="en-US" sz="1400" dirty="0">
                <a:solidFill>
                  <a:schemeClr val="tx1"/>
                </a:solidFill>
                <a:latin typeface="Baskerville" panose="02020502070401020303"/>
                <a:hlinkClick r:id="rId5"/>
              </a:rPr>
              <a:t>$500 million</a:t>
            </a:r>
            <a:r>
              <a:rPr lang="en-US" sz="1400" dirty="0">
                <a:solidFill>
                  <a:schemeClr val="tx1"/>
                </a:solidFill>
                <a:latin typeface="Baskerville" panose="02020502070401020303"/>
              </a:rPr>
              <a:t>, with billions more to come, for large-scale relocation nationwide; A </a:t>
            </a:r>
            <a:r>
              <a:rPr lang="en-US" altLang="zh-CN" sz="1400" dirty="0">
                <a:solidFill>
                  <a:schemeClr val="tx1"/>
                </a:solidFill>
                <a:latin typeface="Baskerville" panose="02020502070401020303"/>
              </a:rPr>
              <a:t>similar $16 billion program is started by </a:t>
            </a:r>
            <a:r>
              <a:rPr lang="en-US" sz="1400" dirty="0">
                <a:solidFill>
                  <a:schemeClr val="tx1"/>
                </a:solidFill>
                <a:latin typeface="Baskerville" panose="02020502070401020303"/>
              </a:rPr>
              <a:t>The Department of Housing and Urban Development. </a:t>
            </a:r>
          </a:p>
          <a:p>
            <a:r>
              <a:rPr lang="en-US" sz="1400" dirty="0">
                <a:solidFill>
                  <a:schemeClr val="tx1"/>
                </a:solidFill>
                <a:latin typeface="Baskerville" panose="02020502070401020303"/>
              </a:rPr>
              <a:t>New Jersey has bought and torn down some 700 flood-prone homes around the state and made offers on hundreds more</a:t>
            </a:r>
          </a:p>
        </p:txBody>
      </p:sp>
      <p:sp>
        <p:nvSpPr>
          <p:cNvPr id="2" name="TextBox 1">
            <a:extLst>
              <a:ext uri="{FF2B5EF4-FFF2-40B4-BE49-F238E27FC236}">
                <a16:creationId xmlns:a16="http://schemas.microsoft.com/office/drawing/2014/main" id="{B3FBA242-490F-459F-8D6B-838F1717D763}"/>
              </a:ext>
            </a:extLst>
          </p:cNvPr>
          <p:cNvSpPr txBox="1"/>
          <p:nvPr/>
        </p:nvSpPr>
        <p:spPr>
          <a:xfrm>
            <a:off x="5282897" y="905362"/>
            <a:ext cx="3201830" cy="523220"/>
          </a:xfrm>
          <a:prstGeom prst="rect">
            <a:avLst/>
          </a:prstGeom>
          <a:noFill/>
        </p:spPr>
        <p:txBody>
          <a:bodyPr wrap="square" rtlCol="0">
            <a:spAutoFit/>
          </a:bodyPr>
          <a:lstStyle/>
          <a:p>
            <a:r>
              <a:rPr lang="en-US" altLang="zh-CN" dirty="0">
                <a:latin typeface="Baskerville" panose="02020502070401020303"/>
              </a:rPr>
              <a:t>Discussion:</a:t>
            </a:r>
            <a:r>
              <a:rPr lang="zh-CN" altLang="en-US" dirty="0">
                <a:latin typeface="Baskerville" panose="02020502070401020303"/>
              </a:rPr>
              <a:t> </a:t>
            </a:r>
            <a:r>
              <a:rPr lang="en-US" altLang="zh-CN" i="1" dirty="0">
                <a:latin typeface="Baskerville" panose="02020502070401020303"/>
              </a:rPr>
              <a:t>What</a:t>
            </a:r>
            <a:r>
              <a:rPr lang="zh-CN" altLang="en-US" i="1" dirty="0">
                <a:latin typeface="Baskerville" panose="02020502070401020303"/>
              </a:rPr>
              <a:t> </a:t>
            </a:r>
            <a:r>
              <a:rPr lang="en-US" altLang="zh-CN" i="1" dirty="0">
                <a:latin typeface="Baskerville" panose="02020502070401020303"/>
              </a:rPr>
              <a:t>would</a:t>
            </a:r>
            <a:r>
              <a:rPr lang="zh-CN" altLang="en-US" i="1" dirty="0">
                <a:latin typeface="Baskerville" panose="02020502070401020303"/>
              </a:rPr>
              <a:t> </a:t>
            </a:r>
            <a:r>
              <a:rPr lang="en-US" altLang="zh-CN" i="1" dirty="0">
                <a:latin typeface="Baskerville" panose="02020502070401020303"/>
              </a:rPr>
              <a:t>be</a:t>
            </a:r>
            <a:r>
              <a:rPr lang="zh-CN" altLang="en-US" i="1" dirty="0">
                <a:latin typeface="Baskerville" panose="02020502070401020303"/>
              </a:rPr>
              <a:t> </a:t>
            </a:r>
            <a:r>
              <a:rPr lang="en-US" altLang="zh-CN" i="1" dirty="0">
                <a:latin typeface="Baskerville" panose="02020502070401020303"/>
              </a:rPr>
              <a:t>the</a:t>
            </a:r>
            <a:r>
              <a:rPr lang="zh-CN" altLang="en-US" i="1" dirty="0">
                <a:latin typeface="Baskerville" panose="02020502070401020303"/>
              </a:rPr>
              <a:t> </a:t>
            </a:r>
            <a:r>
              <a:rPr lang="en-US" altLang="zh-CN" i="1" dirty="0">
                <a:latin typeface="Baskerville" panose="02020502070401020303"/>
              </a:rPr>
              <a:t>pros and cons</a:t>
            </a:r>
            <a:r>
              <a:rPr lang="zh-CN" altLang="en-US" i="1" dirty="0">
                <a:latin typeface="Baskerville" panose="02020502070401020303"/>
              </a:rPr>
              <a:t> </a:t>
            </a:r>
            <a:r>
              <a:rPr lang="en-US" altLang="zh-CN" i="1" dirty="0">
                <a:latin typeface="Baskerville" panose="02020502070401020303"/>
              </a:rPr>
              <a:t>of</a:t>
            </a:r>
            <a:r>
              <a:rPr lang="zh-CN" altLang="en-US" i="1" dirty="0">
                <a:latin typeface="Baskerville" panose="02020502070401020303"/>
              </a:rPr>
              <a:t> </a:t>
            </a:r>
            <a:r>
              <a:rPr lang="en-US" altLang="zh-CN" i="1" dirty="0">
                <a:latin typeface="Baskerville" panose="02020502070401020303"/>
              </a:rPr>
              <a:t>managed retreat? </a:t>
            </a:r>
            <a:endParaRPr lang="zh-CN" altLang="en-US" i="1" dirty="0">
              <a:latin typeface="Baskerville" panose="02020502070401020303"/>
            </a:endParaRPr>
          </a:p>
        </p:txBody>
      </p:sp>
      <p:pic>
        <p:nvPicPr>
          <p:cNvPr id="3" name="Picture 2">
            <a:extLst>
              <a:ext uri="{FF2B5EF4-FFF2-40B4-BE49-F238E27FC236}">
                <a16:creationId xmlns:a16="http://schemas.microsoft.com/office/drawing/2014/main" id="{B7EBC455-15B0-4C47-919C-E749B21A5748}"/>
              </a:ext>
            </a:extLst>
          </p:cNvPr>
          <p:cNvPicPr>
            <a:picLocks noChangeAspect="1"/>
          </p:cNvPicPr>
          <p:nvPr/>
        </p:nvPicPr>
        <p:blipFill>
          <a:blip r:embed="rId6"/>
          <a:stretch>
            <a:fillRect/>
          </a:stretch>
        </p:blipFill>
        <p:spPr>
          <a:xfrm>
            <a:off x="5596543" y="1516357"/>
            <a:ext cx="2387959" cy="1588087"/>
          </a:xfrm>
          <a:prstGeom prst="rect">
            <a:avLst/>
          </a:prstGeom>
        </p:spPr>
      </p:pic>
      <p:pic>
        <p:nvPicPr>
          <p:cNvPr id="4" name="Picture 3">
            <a:extLst>
              <a:ext uri="{FF2B5EF4-FFF2-40B4-BE49-F238E27FC236}">
                <a16:creationId xmlns:a16="http://schemas.microsoft.com/office/drawing/2014/main" id="{4B595C14-6D00-48C0-B6F2-BC7AEE299F42}"/>
              </a:ext>
            </a:extLst>
          </p:cNvPr>
          <p:cNvPicPr>
            <a:picLocks noChangeAspect="1"/>
          </p:cNvPicPr>
          <p:nvPr/>
        </p:nvPicPr>
        <p:blipFill>
          <a:blip r:embed="rId7"/>
          <a:stretch>
            <a:fillRect/>
          </a:stretch>
        </p:blipFill>
        <p:spPr>
          <a:xfrm>
            <a:off x="5596543" y="3138695"/>
            <a:ext cx="2387959" cy="1588087"/>
          </a:xfrm>
          <a:prstGeom prst="rect">
            <a:avLst/>
          </a:prstGeom>
        </p:spPr>
      </p:pic>
    </p:spTree>
    <p:extLst>
      <p:ext uri="{BB962C8B-B14F-4D97-AF65-F5344CB8AC3E}">
        <p14:creationId xmlns:p14="http://schemas.microsoft.com/office/powerpoint/2010/main" val="212572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8472209" cy="572691"/>
          </a:xfrm>
          <a:prstGeom prst="rect">
            <a:avLst/>
          </a:prstGeom>
        </p:spPr>
        <p:txBody>
          <a:bodyPr spcFirstLastPara="1" vert="horz" wrap="square" lIns="91425" tIns="91425" rIns="91425" bIns="91425" rtlCol="0" anchor="t" anchorCtr="0">
            <a:noAutofit/>
          </a:bodyPr>
          <a:lstStyle/>
          <a:p>
            <a:r>
              <a:rPr lang="en-US" altLang="zh-CN" sz="3200" dirty="0">
                <a:solidFill>
                  <a:srgbClr val="1B4453"/>
                </a:solidFill>
                <a:latin typeface="Baskerville" panose="02020502070401020303"/>
              </a:rPr>
              <a:t>1. CRE: more sophisticated investors</a:t>
            </a:r>
            <a:endParaRPr sz="3200" dirty="0">
              <a:solidFill>
                <a:srgbClr val="1B4453"/>
              </a:solidFill>
              <a:latin typeface="Baskerville" panose="02020502070401020303"/>
            </a:endParaRPr>
          </a:p>
        </p:txBody>
      </p:sp>
      <p:sp>
        <p:nvSpPr>
          <p:cNvPr id="19" name="Text Placeholder 6">
            <a:extLst>
              <a:ext uri="{FF2B5EF4-FFF2-40B4-BE49-F238E27FC236}">
                <a16:creationId xmlns:a16="http://schemas.microsoft.com/office/drawing/2014/main" id="{97032B79-9846-44B8-A701-15E9522A0F57}"/>
              </a:ext>
            </a:extLst>
          </p:cNvPr>
          <p:cNvSpPr txBox="1">
            <a:spLocks/>
          </p:cNvSpPr>
          <p:nvPr/>
        </p:nvSpPr>
        <p:spPr>
          <a:xfrm>
            <a:off x="1200829" y="1216536"/>
            <a:ext cx="8640960" cy="2881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A60003"/>
                </a:solidFill>
                <a:effectLst/>
                <a:uLnTx/>
                <a:uFillTx/>
                <a:latin typeface="Baskerville" panose="02020502070401020303"/>
                <a:ea typeface="Tahoma" panose="020B0604030504040204" pitchFamily="34" charset="0"/>
                <a:cs typeface="Tahoma" panose="020B0604030504040204" pitchFamily="34" charset="0"/>
                <a:sym typeface="Arial"/>
              </a:rPr>
              <a:t>Expectations of Institutional Investors for the global temperature rise by the end of this century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A60003"/>
              </a:solidFill>
              <a:effectLst/>
              <a:uLnTx/>
              <a:uFillTx/>
              <a:latin typeface="Baskerville" panose="02020502070401020303"/>
              <a:ea typeface="Tahoma" panose="020B0604030504040204" pitchFamily="34" charset="0"/>
              <a:cs typeface="Tahoma" panose="020B0604030504040204" pitchFamily="34" charset="0"/>
              <a:sym typeface="Arial"/>
            </a:endParaRPr>
          </a:p>
        </p:txBody>
      </p:sp>
      <p:pic>
        <p:nvPicPr>
          <p:cNvPr id="20" name="Content Placeholder 1">
            <a:extLst>
              <a:ext uri="{FF2B5EF4-FFF2-40B4-BE49-F238E27FC236}">
                <a16:creationId xmlns:a16="http://schemas.microsoft.com/office/drawing/2014/main" id="{8B4356BB-44CF-4969-AA5B-79659F72F5DE}"/>
              </a:ext>
            </a:extLst>
          </p:cNvPr>
          <p:cNvPicPr>
            <a:picLocks noChangeAspect="1"/>
          </p:cNvPicPr>
          <p:nvPr/>
        </p:nvPicPr>
        <p:blipFill>
          <a:blip r:embed="rId3"/>
          <a:stretch>
            <a:fillRect/>
          </a:stretch>
        </p:blipFill>
        <p:spPr>
          <a:xfrm>
            <a:off x="1456332" y="1524313"/>
            <a:ext cx="5784032" cy="2996110"/>
          </a:xfrm>
          <a:prstGeom prst="rect">
            <a:avLst/>
          </a:prstGeom>
          <a:noFill/>
          <a:ln>
            <a:noFill/>
          </a:ln>
        </p:spPr>
      </p:pic>
      <p:sp>
        <p:nvSpPr>
          <p:cNvPr id="21" name="Rectangle 20">
            <a:extLst>
              <a:ext uri="{FF2B5EF4-FFF2-40B4-BE49-F238E27FC236}">
                <a16:creationId xmlns:a16="http://schemas.microsoft.com/office/drawing/2014/main" id="{9D67CB01-0DBD-40E5-9D87-671B074E28A3}"/>
              </a:ext>
            </a:extLst>
          </p:cNvPr>
          <p:cNvSpPr/>
          <p:nvPr/>
        </p:nvSpPr>
        <p:spPr>
          <a:xfrm>
            <a:off x="1822797" y="4464290"/>
            <a:ext cx="5947264" cy="507831"/>
          </a:xfrm>
          <a:prstGeom prst="rect">
            <a:avLst/>
          </a:prstGeom>
        </p:spPr>
        <p:txBody>
          <a:bodyPr wrap="square">
            <a:spAutoFit/>
          </a:bodyPr>
          <a:lstStyle/>
          <a:p>
            <a:pPr lvl="0">
              <a:defRPr/>
            </a:pPr>
            <a:r>
              <a:rPr kumimoji="0" lang="en-US" sz="900" b="0" i="0" u="none" strike="noStrike" kern="0" cap="none" spc="0" normalizeH="0" baseline="0" noProof="0" dirty="0">
                <a:ln>
                  <a:noFill/>
                </a:ln>
                <a:solidFill>
                  <a:srgbClr val="000000">
                    <a:lumMod val="75000"/>
                    <a:lumOff val="25000"/>
                  </a:srgbClr>
                </a:solidFill>
                <a:effectLst/>
                <a:uLnTx/>
                <a:uFillTx/>
                <a:latin typeface="Baskerville" panose="02020502070401020303"/>
                <a:cs typeface="Arial"/>
                <a:sym typeface="Arial"/>
              </a:rPr>
              <a:t>Source: Krueger, P., Sautner, Z. and Starks, L.T., 2020. The importance of climate risks for institutional investors. </a:t>
            </a:r>
            <a:r>
              <a:rPr kumimoji="0" lang="en-US" sz="900" b="0" i="1" u="none" strike="noStrike" kern="0" cap="none" spc="0" normalizeH="0" baseline="0" noProof="0" dirty="0">
                <a:ln>
                  <a:noFill/>
                </a:ln>
                <a:solidFill>
                  <a:srgbClr val="000000">
                    <a:lumMod val="75000"/>
                    <a:lumOff val="25000"/>
                  </a:srgbClr>
                </a:solidFill>
                <a:effectLst/>
                <a:uLnTx/>
                <a:uFillTx/>
                <a:latin typeface="Baskerville" panose="02020502070401020303"/>
                <a:cs typeface="Arial"/>
                <a:sym typeface="Arial"/>
              </a:rPr>
              <a:t>The Review of Financial Studies</a:t>
            </a:r>
            <a:r>
              <a:rPr kumimoji="0" lang="en-US" sz="900" b="0" i="0" u="none" strike="noStrike" kern="0" cap="none" spc="0" normalizeH="0" baseline="0" noProof="0" dirty="0">
                <a:ln>
                  <a:noFill/>
                </a:ln>
                <a:solidFill>
                  <a:srgbClr val="000000">
                    <a:lumMod val="75000"/>
                    <a:lumOff val="25000"/>
                  </a:srgbClr>
                </a:solidFill>
                <a:effectLst/>
                <a:uLnTx/>
                <a:uFillTx/>
                <a:latin typeface="Baskerville" panose="02020502070401020303"/>
                <a:cs typeface="Arial"/>
                <a:sym typeface="Arial"/>
              </a:rPr>
              <a:t>, </a:t>
            </a:r>
            <a:r>
              <a:rPr kumimoji="0" lang="en-US" sz="900" b="0" i="1" u="none" strike="noStrike" kern="0" cap="none" spc="0" normalizeH="0" baseline="0" noProof="0" dirty="0">
                <a:ln>
                  <a:noFill/>
                </a:ln>
                <a:solidFill>
                  <a:srgbClr val="000000">
                    <a:lumMod val="75000"/>
                    <a:lumOff val="25000"/>
                  </a:srgbClr>
                </a:solidFill>
                <a:effectLst/>
                <a:uLnTx/>
                <a:uFillTx/>
                <a:latin typeface="Baskerville" panose="02020502070401020303"/>
                <a:cs typeface="Arial"/>
                <a:sym typeface="Arial"/>
              </a:rPr>
              <a:t>33</a:t>
            </a:r>
            <a:r>
              <a:rPr kumimoji="0" lang="en-US" sz="900" b="0" i="0" u="none" strike="noStrike" kern="0" cap="none" spc="0" normalizeH="0" baseline="0" noProof="0" dirty="0">
                <a:ln>
                  <a:noFill/>
                </a:ln>
                <a:solidFill>
                  <a:srgbClr val="000000">
                    <a:lumMod val="75000"/>
                    <a:lumOff val="25000"/>
                  </a:srgbClr>
                </a:solidFill>
                <a:effectLst/>
                <a:uLnTx/>
                <a:uFillTx/>
                <a:latin typeface="Baskerville" panose="02020502070401020303"/>
                <a:cs typeface="Arial"/>
                <a:sym typeface="Arial"/>
              </a:rPr>
              <a:t>(3), pp.1067-1111</a:t>
            </a:r>
            <a:r>
              <a:rPr lang="en-US" sz="900" dirty="0">
                <a:solidFill>
                  <a:srgbClr val="000000">
                    <a:lumMod val="75000"/>
                    <a:lumOff val="25000"/>
                  </a:srgbClr>
                </a:solidFill>
                <a:latin typeface="Baskerville" panose="02020502070401020303"/>
              </a:rPr>
              <a:t>. © Krueger et al. All rights reserved. This content is excluded from our Creative Commons license. For more information, see </a:t>
            </a:r>
            <a:r>
              <a:rPr lang="en-US" sz="900" dirty="0">
                <a:solidFill>
                  <a:srgbClr val="000000">
                    <a:lumMod val="75000"/>
                    <a:lumOff val="25000"/>
                  </a:srgbClr>
                </a:solidFill>
                <a:latin typeface="Baskerville" panose="02020502070401020303"/>
                <a:hlinkClick r:id="rId4"/>
              </a:rPr>
              <a:t>https://ocw.mit.edu/help/faq-fair-use</a:t>
            </a:r>
            <a:r>
              <a:rPr lang="en-US" sz="900" dirty="0" smtClean="0">
                <a:solidFill>
                  <a:srgbClr val="000000">
                    <a:lumMod val="75000"/>
                    <a:lumOff val="25000"/>
                  </a:srgbClr>
                </a:solidFill>
                <a:latin typeface="Baskerville" panose="02020502070401020303"/>
                <a:hlinkClick r:id="rId4"/>
              </a:rPr>
              <a:t>/</a:t>
            </a:r>
            <a:r>
              <a:rPr lang="en-US" sz="900" dirty="0" smtClean="0">
                <a:solidFill>
                  <a:srgbClr val="000000">
                    <a:lumMod val="75000"/>
                    <a:lumOff val="25000"/>
                  </a:srgbClr>
                </a:solidFill>
                <a:latin typeface="Baskerville" panose="02020502070401020303"/>
              </a:rPr>
              <a:t>.</a:t>
            </a:r>
            <a:endParaRPr kumimoji="0" lang="en-US" sz="900" b="0" i="0" u="none" strike="noStrike" kern="0" cap="none" spc="0" normalizeH="0" baseline="0" noProof="0" dirty="0">
              <a:ln>
                <a:noFill/>
              </a:ln>
              <a:solidFill>
                <a:srgbClr val="000000">
                  <a:lumMod val="75000"/>
                  <a:lumOff val="25000"/>
                </a:srgbClr>
              </a:solidFill>
              <a:effectLst/>
              <a:uLnTx/>
              <a:uFillTx/>
              <a:latin typeface="Baskerville" panose="02020502070401020303"/>
              <a:cs typeface="Arial"/>
              <a:sym typeface="Arial"/>
            </a:endParaRPr>
          </a:p>
        </p:txBody>
      </p:sp>
      <p:sp>
        <p:nvSpPr>
          <p:cNvPr id="22" name="Rectangle 21">
            <a:extLst>
              <a:ext uri="{FF2B5EF4-FFF2-40B4-BE49-F238E27FC236}">
                <a16:creationId xmlns:a16="http://schemas.microsoft.com/office/drawing/2014/main" id="{8A074049-96DE-4F7C-B1D5-2D3D77AE26A6}"/>
              </a:ext>
            </a:extLst>
          </p:cNvPr>
          <p:cNvSpPr/>
          <p:nvPr/>
        </p:nvSpPr>
        <p:spPr>
          <a:xfrm>
            <a:off x="1456332" y="938618"/>
            <a:ext cx="7249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A60003"/>
                </a:solidFill>
                <a:effectLst/>
                <a:uLnTx/>
                <a:uFillTx/>
                <a:latin typeface="Baskerville" panose="02020502070401020303"/>
                <a:cs typeface="Arial"/>
                <a:sym typeface="Arial"/>
              </a:rPr>
              <a:t>Survey of ﻿439 executive about about the role of climate risks for their institutions</a:t>
            </a:r>
          </a:p>
        </p:txBody>
      </p:sp>
    </p:spTree>
    <p:extLst>
      <p:ext uri="{BB962C8B-B14F-4D97-AF65-F5344CB8AC3E}">
        <p14:creationId xmlns:p14="http://schemas.microsoft.com/office/powerpoint/2010/main" val="8573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B74F8C-6194-EE4D-9C4E-C165B4CC9C74}"/>
              </a:ext>
            </a:extLst>
          </p:cNvPr>
          <p:cNvPicPr>
            <a:picLocks noChangeAspect="1"/>
          </p:cNvPicPr>
          <p:nvPr/>
        </p:nvPicPr>
        <p:blipFill>
          <a:blip r:embed="rId3"/>
          <a:stretch>
            <a:fillRect/>
          </a:stretch>
        </p:blipFill>
        <p:spPr>
          <a:xfrm>
            <a:off x="2517653" y="3359917"/>
            <a:ext cx="6600677" cy="1398932"/>
          </a:xfrm>
          <a:prstGeom prst="rect">
            <a:avLst/>
          </a:prstGeom>
        </p:spPr>
      </p:pic>
      <p:grpSp>
        <p:nvGrpSpPr>
          <p:cNvPr id="11" name="Group 10">
            <a:extLst>
              <a:ext uri="{FF2B5EF4-FFF2-40B4-BE49-F238E27FC236}">
                <a16:creationId xmlns:a16="http://schemas.microsoft.com/office/drawing/2014/main" id="{BD21C4AE-B040-E24A-8859-2BACF8D0376C}"/>
              </a:ext>
            </a:extLst>
          </p:cNvPr>
          <p:cNvGrpSpPr/>
          <p:nvPr/>
        </p:nvGrpSpPr>
        <p:grpSpPr>
          <a:xfrm>
            <a:off x="177608" y="1924902"/>
            <a:ext cx="4415943" cy="1261958"/>
            <a:chOff x="481878" y="2431783"/>
            <a:chExt cx="4415943" cy="1261958"/>
          </a:xfrm>
        </p:grpSpPr>
        <p:pic>
          <p:nvPicPr>
            <p:cNvPr id="3" name="Picture 2">
              <a:extLst>
                <a:ext uri="{FF2B5EF4-FFF2-40B4-BE49-F238E27FC236}">
                  <a16:creationId xmlns:a16="http://schemas.microsoft.com/office/drawing/2014/main" id="{B8245116-E26A-3448-876F-B7A97DEEFE4C}"/>
                </a:ext>
              </a:extLst>
            </p:cNvPr>
            <p:cNvPicPr>
              <a:picLocks noChangeAspect="1"/>
            </p:cNvPicPr>
            <p:nvPr/>
          </p:nvPicPr>
          <p:blipFill rotWithShape="1">
            <a:blip r:embed="rId4"/>
            <a:srcRect r="349" b="82805"/>
            <a:stretch/>
          </p:blipFill>
          <p:spPr>
            <a:xfrm>
              <a:off x="481878" y="2431783"/>
              <a:ext cx="4415943" cy="433999"/>
            </a:xfrm>
            <a:prstGeom prst="rect">
              <a:avLst/>
            </a:prstGeom>
            <a:ln>
              <a:solidFill>
                <a:schemeClr val="tx2">
                  <a:lumMod val="90000"/>
                </a:schemeClr>
              </a:solidFill>
            </a:ln>
          </p:spPr>
        </p:pic>
        <p:pic>
          <p:nvPicPr>
            <p:cNvPr id="13" name="Picture 12">
              <a:extLst>
                <a:ext uri="{FF2B5EF4-FFF2-40B4-BE49-F238E27FC236}">
                  <a16:creationId xmlns:a16="http://schemas.microsoft.com/office/drawing/2014/main" id="{0D1E0A74-C777-DD40-8783-E140331728E7}"/>
                </a:ext>
              </a:extLst>
            </p:cNvPr>
            <p:cNvPicPr>
              <a:picLocks noChangeAspect="1"/>
            </p:cNvPicPr>
            <p:nvPr/>
          </p:nvPicPr>
          <p:blipFill rotWithShape="1">
            <a:blip r:embed="rId4"/>
            <a:srcRect t="67196" r="451"/>
            <a:stretch/>
          </p:blipFill>
          <p:spPr>
            <a:xfrm>
              <a:off x="481878" y="2865782"/>
              <a:ext cx="4415943" cy="827959"/>
            </a:xfrm>
            <a:prstGeom prst="rect">
              <a:avLst/>
            </a:prstGeom>
            <a:ln>
              <a:solidFill>
                <a:schemeClr val="tx2">
                  <a:lumMod val="90000"/>
                </a:schemeClr>
              </a:solidFill>
            </a:ln>
          </p:spPr>
        </p:pic>
      </p:grpSp>
      <p:pic>
        <p:nvPicPr>
          <p:cNvPr id="6" name="Picture 5">
            <a:extLst>
              <a:ext uri="{FF2B5EF4-FFF2-40B4-BE49-F238E27FC236}">
                <a16:creationId xmlns:a16="http://schemas.microsoft.com/office/drawing/2014/main" id="{873D8B3C-5A88-8E45-A230-5A7B96A808FA}"/>
              </a:ext>
            </a:extLst>
          </p:cNvPr>
          <p:cNvPicPr>
            <a:picLocks noChangeAspect="1"/>
          </p:cNvPicPr>
          <p:nvPr/>
        </p:nvPicPr>
        <p:blipFill>
          <a:blip r:embed="rId5"/>
          <a:stretch>
            <a:fillRect/>
          </a:stretch>
        </p:blipFill>
        <p:spPr>
          <a:xfrm>
            <a:off x="4068324" y="528414"/>
            <a:ext cx="4898068" cy="1396488"/>
          </a:xfrm>
          <a:prstGeom prst="rect">
            <a:avLst/>
          </a:prstGeom>
        </p:spPr>
      </p:pic>
      <p:sp>
        <p:nvSpPr>
          <p:cNvPr id="2" name="TextBox 1"/>
          <p:cNvSpPr txBox="1"/>
          <p:nvPr/>
        </p:nvSpPr>
        <p:spPr>
          <a:xfrm>
            <a:off x="2237503" y="4758849"/>
            <a:ext cx="7042312" cy="430887"/>
          </a:xfrm>
          <a:prstGeom prst="rect">
            <a:avLst/>
          </a:prstGeom>
          <a:noFill/>
        </p:spPr>
        <p:txBody>
          <a:bodyPr wrap="none" rtlCol="0">
            <a:spAutoFit/>
          </a:bodyPr>
          <a:lstStyle/>
          <a:p>
            <a:r>
              <a:rPr lang="en-US" sz="1100" dirty="0" smtClean="0">
                <a:latin typeface="Baskerville Old Face" panose="02020602080505020303" pitchFamily="18" charset="0"/>
              </a:rPr>
              <a:t>Top: </a:t>
            </a:r>
            <a:r>
              <a:rPr lang="en-US" sz="1100" dirty="0">
                <a:latin typeface="Baskerville Old Face" panose="02020602080505020303" pitchFamily="18" charset="0"/>
              </a:rPr>
              <a:t>© Bloomberg L.P</a:t>
            </a:r>
            <a:r>
              <a:rPr lang="en-US" sz="1100" dirty="0" smtClean="0">
                <a:latin typeface="Baskerville Old Face" panose="02020602080505020303" pitchFamily="18" charset="0"/>
              </a:rPr>
              <a:t>.; middle: © Morgan Stanley; bottom: © BlackRock, Inc. </a:t>
            </a:r>
            <a:r>
              <a:rPr lang="en-US" sz="1100" dirty="0">
                <a:latin typeface="Baskerville Old Face" panose="02020602080505020303" pitchFamily="18" charset="0"/>
              </a:rPr>
              <a:t>All rights reserved. This </a:t>
            </a:r>
            <a:endParaRPr lang="en-US" sz="1100" dirty="0" smtClean="0">
              <a:latin typeface="Baskerville Old Face" panose="02020602080505020303" pitchFamily="18" charset="0"/>
            </a:endParaRPr>
          </a:p>
          <a:p>
            <a:r>
              <a:rPr lang="en-US" sz="1100" dirty="0" smtClean="0">
                <a:latin typeface="Baskerville Old Face" panose="02020602080505020303" pitchFamily="18" charset="0"/>
              </a:rPr>
              <a:t>content </a:t>
            </a:r>
            <a:r>
              <a:rPr lang="en-US" sz="1100" dirty="0">
                <a:latin typeface="Baskerville Old Face" panose="02020602080505020303" pitchFamily="18" charset="0"/>
              </a:rPr>
              <a:t>is excluded from our Creative Commons license. For more information, see </a:t>
            </a:r>
            <a:r>
              <a:rPr lang="en-US" sz="1100" dirty="0">
                <a:latin typeface="Baskerville Old Face" panose="02020602080505020303" pitchFamily="18" charset="0"/>
                <a:hlinkClick r:id="rId6"/>
              </a:rPr>
              <a:t>https://ocw.mit.edu/help/faq-fair-use</a:t>
            </a:r>
            <a:r>
              <a:rPr lang="en-US" sz="1100" dirty="0" smtClean="0">
                <a:latin typeface="Baskerville Old Face" panose="02020602080505020303" pitchFamily="18" charset="0"/>
                <a:hlinkClick r:id="rId6"/>
              </a:rPr>
              <a:t>/</a:t>
            </a:r>
            <a:r>
              <a:rPr lang="en-US" sz="1100" dirty="0" smtClean="0">
                <a:latin typeface="Baskerville Old Face" panose="02020602080505020303" pitchFamily="18" charset="0"/>
              </a:rPr>
              <a:t>.</a:t>
            </a:r>
            <a:endParaRPr lang="en-US" sz="1100" dirty="0">
              <a:latin typeface="Baskerville Old Face" panose="02020602080505020303" pitchFamily="18" charset="0"/>
            </a:endParaRPr>
          </a:p>
        </p:txBody>
      </p:sp>
    </p:spTree>
    <p:extLst>
      <p:ext uri="{BB962C8B-B14F-4D97-AF65-F5344CB8AC3E}">
        <p14:creationId xmlns:p14="http://schemas.microsoft.com/office/powerpoint/2010/main" val="2133382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175846" y="181525"/>
            <a:ext cx="8472209" cy="572691"/>
          </a:xfrm>
          <a:prstGeom prst="rect">
            <a:avLst/>
          </a:prstGeom>
        </p:spPr>
        <p:txBody>
          <a:bodyPr spcFirstLastPara="1" vert="horz" wrap="square" lIns="91425" tIns="91425" rIns="91425" bIns="91425" rtlCol="0" anchor="t" anchorCtr="0">
            <a:noAutofit/>
          </a:bodyPr>
          <a:lstStyle/>
          <a:p>
            <a:r>
              <a:rPr lang="en-US" altLang="zh-CN" dirty="0">
                <a:solidFill>
                  <a:srgbClr val="1B4453"/>
                </a:solidFill>
                <a:latin typeface="Baskerville" panose="02020502070401020303"/>
              </a:rPr>
              <a:t>2. CRE: Corporation Image</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and</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Fiduciary</a:t>
            </a:r>
            <a:r>
              <a:rPr lang="zh-CN" altLang="en-US" dirty="0">
                <a:solidFill>
                  <a:srgbClr val="1B4453"/>
                </a:solidFill>
                <a:latin typeface="Baskerville" panose="02020502070401020303"/>
              </a:rPr>
              <a:t> </a:t>
            </a:r>
            <a:r>
              <a:rPr lang="en-US" altLang="zh-CN" dirty="0">
                <a:solidFill>
                  <a:srgbClr val="1B4453"/>
                </a:solidFill>
                <a:latin typeface="Baskerville" panose="02020502070401020303"/>
              </a:rPr>
              <a:t>Responsibility</a:t>
            </a:r>
            <a:br>
              <a:rPr lang="en-US" altLang="zh-CN" dirty="0">
                <a:solidFill>
                  <a:srgbClr val="1B4453"/>
                </a:solidFill>
                <a:latin typeface="Baskerville" panose="02020502070401020303"/>
              </a:rPr>
            </a:br>
            <a:endParaRPr dirty="0">
              <a:solidFill>
                <a:srgbClr val="1B4453"/>
              </a:solidFill>
              <a:latin typeface="Baskerville" panose="02020502070401020303"/>
            </a:endParaRPr>
          </a:p>
        </p:txBody>
      </p:sp>
      <p:pic>
        <p:nvPicPr>
          <p:cNvPr id="7" name="Picture 6">
            <a:extLst>
              <a:ext uri="{FF2B5EF4-FFF2-40B4-BE49-F238E27FC236}">
                <a16:creationId xmlns:a16="http://schemas.microsoft.com/office/drawing/2014/main" id="{FA4EADBB-7B2D-4C29-8B78-7A8B15DFB53C}"/>
              </a:ext>
            </a:extLst>
          </p:cNvPr>
          <p:cNvPicPr>
            <a:picLocks noChangeAspect="1"/>
          </p:cNvPicPr>
          <p:nvPr/>
        </p:nvPicPr>
        <p:blipFill>
          <a:blip r:embed="rId3"/>
          <a:stretch>
            <a:fillRect/>
          </a:stretch>
        </p:blipFill>
        <p:spPr>
          <a:xfrm>
            <a:off x="311142" y="1221615"/>
            <a:ext cx="4260858" cy="2700270"/>
          </a:xfrm>
          <a:prstGeom prst="rect">
            <a:avLst/>
          </a:prstGeom>
        </p:spPr>
      </p:pic>
      <p:grpSp>
        <p:nvGrpSpPr>
          <p:cNvPr id="8" name="Group 7">
            <a:extLst>
              <a:ext uri="{FF2B5EF4-FFF2-40B4-BE49-F238E27FC236}">
                <a16:creationId xmlns:a16="http://schemas.microsoft.com/office/drawing/2014/main" id="{5EC2E74B-92AA-4497-991D-C8A03248BEFB}"/>
              </a:ext>
            </a:extLst>
          </p:cNvPr>
          <p:cNvGrpSpPr/>
          <p:nvPr/>
        </p:nvGrpSpPr>
        <p:grpSpPr>
          <a:xfrm>
            <a:off x="4964466" y="1221615"/>
            <a:ext cx="4023360" cy="3122503"/>
            <a:chOff x="4750059" y="1353197"/>
            <a:chExt cx="4023360" cy="3122503"/>
          </a:xfrm>
        </p:grpSpPr>
        <p:pic>
          <p:nvPicPr>
            <p:cNvPr id="9" name="Picture 8">
              <a:extLst>
                <a:ext uri="{FF2B5EF4-FFF2-40B4-BE49-F238E27FC236}">
                  <a16:creationId xmlns:a16="http://schemas.microsoft.com/office/drawing/2014/main" id="{EDF9BF0F-2635-4598-96AC-6BEF35B153C5}"/>
                </a:ext>
              </a:extLst>
            </p:cNvPr>
            <p:cNvPicPr>
              <a:picLocks noChangeAspect="1"/>
            </p:cNvPicPr>
            <p:nvPr/>
          </p:nvPicPr>
          <p:blipFill>
            <a:blip r:embed="rId4"/>
            <a:stretch>
              <a:fillRect/>
            </a:stretch>
          </p:blipFill>
          <p:spPr>
            <a:xfrm>
              <a:off x="4750059" y="2644339"/>
              <a:ext cx="4023360" cy="1831361"/>
            </a:xfrm>
            <a:prstGeom prst="rect">
              <a:avLst/>
            </a:prstGeom>
          </p:spPr>
        </p:pic>
        <p:pic>
          <p:nvPicPr>
            <p:cNvPr id="10" name="Picture 9">
              <a:extLst>
                <a:ext uri="{FF2B5EF4-FFF2-40B4-BE49-F238E27FC236}">
                  <a16:creationId xmlns:a16="http://schemas.microsoft.com/office/drawing/2014/main" id="{1C88EFC3-74D9-43BA-98CB-3FDD3911EA43}"/>
                </a:ext>
              </a:extLst>
            </p:cNvPr>
            <p:cNvPicPr>
              <a:picLocks noChangeAspect="1"/>
            </p:cNvPicPr>
            <p:nvPr/>
          </p:nvPicPr>
          <p:blipFill>
            <a:blip r:embed="rId5"/>
            <a:stretch>
              <a:fillRect/>
            </a:stretch>
          </p:blipFill>
          <p:spPr>
            <a:xfrm>
              <a:off x="4750059" y="1353197"/>
              <a:ext cx="4023360" cy="1306606"/>
            </a:xfrm>
            <a:prstGeom prst="rect">
              <a:avLst/>
            </a:prstGeom>
          </p:spPr>
        </p:pic>
      </p:grpSp>
      <p:sp>
        <p:nvSpPr>
          <p:cNvPr id="2" name="TextBox 1"/>
          <p:cNvSpPr txBox="1"/>
          <p:nvPr/>
        </p:nvSpPr>
        <p:spPr>
          <a:xfrm>
            <a:off x="2848910" y="4414335"/>
            <a:ext cx="5367175" cy="830997"/>
          </a:xfrm>
          <a:prstGeom prst="rect">
            <a:avLst/>
          </a:prstGeom>
          <a:noFill/>
        </p:spPr>
        <p:txBody>
          <a:bodyPr wrap="none" rtlCol="0">
            <a:spAutoFit/>
          </a:bodyPr>
          <a:lstStyle/>
          <a:p>
            <a:r>
              <a:rPr lang="en-US" sz="1200" dirty="0" smtClean="0">
                <a:latin typeface="Baskerville Old Face" panose="02020602080505020303" pitchFamily="18" charset="0"/>
              </a:rPr>
              <a:t>Left © Wall Street Journal; right: © Morgan Stanley. </a:t>
            </a:r>
            <a:r>
              <a:rPr lang="en-US" sz="1200" dirty="0">
                <a:latin typeface="Baskerville Old Face" panose="02020602080505020303" pitchFamily="18" charset="0"/>
              </a:rPr>
              <a:t>All rights reserved. This </a:t>
            </a:r>
            <a:r>
              <a:rPr lang="en-US" sz="1200" dirty="0" smtClean="0">
                <a:latin typeface="Baskerville Old Face" panose="02020602080505020303" pitchFamily="18" charset="0"/>
              </a:rPr>
              <a:t>content</a:t>
            </a:r>
          </a:p>
          <a:p>
            <a:r>
              <a:rPr lang="en-US" sz="1200" dirty="0" smtClean="0">
                <a:latin typeface="Baskerville Old Face" panose="02020602080505020303" pitchFamily="18" charset="0"/>
              </a:rPr>
              <a:t>is </a:t>
            </a:r>
            <a:r>
              <a:rPr lang="en-US" sz="1200" dirty="0">
                <a:latin typeface="Baskerville Old Face" panose="02020602080505020303" pitchFamily="18" charset="0"/>
              </a:rPr>
              <a:t>excluded from our Creative Commons license. For more information,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see </a:t>
            </a:r>
            <a:r>
              <a:rPr lang="en-US" sz="1200" u="sng" dirty="0">
                <a:latin typeface="Baskerville Old Face" panose="02020602080505020303" pitchFamily="18" charset="0"/>
                <a:hlinkClick r:id="rId6"/>
              </a:rPr>
              <a:t>https://ocw.mit.edu/help/faq-fair-use/</a:t>
            </a:r>
            <a:r>
              <a:rPr lang="en-US" sz="1200" dirty="0">
                <a:latin typeface="Baskerville Old Face" panose="02020602080505020303" pitchFamily="18" charset="0"/>
              </a:rPr>
              <a:t>.</a:t>
            </a:r>
          </a:p>
          <a:p>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018540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87923" y="149513"/>
            <a:ext cx="8968154" cy="572691"/>
          </a:xfrm>
          <a:prstGeom prst="rect">
            <a:avLst/>
          </a:prstGeom>
        </p:spPr>
        <p:txBody>
          <a:bodyPr spcFirstLastPara="1" vert="horz" wrap="square" lIns="91425" tIns="91425" rIns="91425" bIns="91425" rtlCol="0" anchor="t" anchorCtr="0">
            <a:noAutofit/>
          </a:bodyPr>
          <a:lstStyle/>
          <a:p>
            <a:r>
              <a:rPr lang="en-US" altLang="zh-CN" dirty="0">
                <a:solidFill>
                  <a:srgbClr val="1B4453"/>
                </a:solidFill>
                <a:latin typeface="Baskerville" panose="02020502070401020303"/>
              </a:rPr>
              <a:t>3.CRE: Higher Regulatory and Industry Standard Bars</a:t>
            </a:r>
            <a:br>
              <a:rPr lang="en-US" altLang="zh-CN" dirty="0">
                <a:solidFill>
                  <a:srgbClr val="1B4453"/>
                </a:solidFill>
                <a:latin typeface="Baskerville" panose="02020502070401020303"/>
              </a:rPr>
            </a:br>
            <a:endParaRPr dirty="0">
              <a:solidFill>
                <a:srgbClr val="1B4453"/>
              </a:solidFill>
              <a:latin typeface="Baskerville" panose="02020502070401020303"/>
            </a:endParaRPr>
          </a:p>
        </p:txBody>
      </p:sp>
      <p:pic>
        <p:nvPicPr>
          <p:cNvPr id="11" name="Picture 10">
            <a:extLst>
              <a:ext uri="{FF2B5EF4-FFF2-40B4-BE49-F238E27FC236}">
                <a16:creationId xmlns:a16="http://schemas.microsoft.com/office/drawing/2014/main" id="{71651568-3545-40B9-9682-B5CFB958E0B4}"/>
              </a:ext>
            </a:extLst>
          </p:cNvPr>
          <p:cNvPicPr>
            <a:picLocks noChangeAspect="1"/>
          </p:cNvPicPr>
          <p:nvPr/>
        </p:nvPicPr>
        <p:blipFill>
          <a:blip r:embed="rId3"/>
          <a:stretch>
            <a:fillRect/>
          </a:stretch>
        </p:blipFill>
        <p:spPr>
          <a:xfrm>
            <a:off x="3929137" y="3346288"/>
            <a:ext cx="2072638" cy="1569497"/>
          </a:xfrm>
          <a:prstGeom prst="rect">
            <a:avLst/>
          </a:prstGeom>
        </p:spPr>
      </p:pic>
      <p:pic>
        <p:nvPicPr>
          <p:cNvPr id="12" name="Picture 11">
            <a:extLst>
              <a:ext uri="{FF2B5EF4-FFF2-40B4-BE49-F238E27FC236}">
                <a16:creationId xmlns:a16="http://schemas.microsoft.com/office/drawing/2014/main" id="{B5543DA4-8B20-49AD-A92B-87D1C27F5934}"/>
              </a:ext>
            </a:extLst>
          </p:cNvPr>
          <p:cNvPicPr>
            <a:picLocks noChangeAspect="1"/>
          </p:cNvPicPr>
          <p:nvPr/>
        </p:nvPicPr>
        <p:blipFill>
          <a:blip r:embed="rId4"/>
          <a:stretch>
            <a:fillRect/>
          </a:stretch>
        </p:blipFill>
        <p:spPr>
          <a:xfrm>
            <a:off x="6455433" y="3346288"/>
            <a:ext cx="2364341" cy="1532845"/>
          </a:xfrm>
          <a:prstGeom prst="rect">
            <a:avLst/>
          </a:prstGeom>
        </p:spPr>
      </p:pic>
      <p:pic>
        <p:nvPicPr>
          <p:cNvPr id="13" name="image1.png">
            <a:extLst>
              <a:ext uri="{FF2B5EF4-FFF2-40B4-BE49-F238E27FC236}">
                <a16:creationId xmlns:a16="http://schemas.microsoft.com/office/drawing/2014/main" id="{78DBF7BF-E35F-4F0A-8226-A06A0444179B}"/>
              </a:ext>
            </a:extLst>
          </p:cNvPr>
          <p:cNvPicPr/>
          <p:nvPr/>
        </p:nvPicPr>
        <p:blipFill>
          <a:blip r:embed="rId5"/>
          <a:srcRect/>
          <a:stretch>
            <a:fillRect/>
          </a:stretch>
        </p:blipFill>
        <p:spPr>
          <a:xfrm>
            <a:off x="299174" y="951350"/>
            <a:ext cx="4790106" cy="2151019"/>
          </a:xfrm>
          <a:prstGeom prst="rect">
            <a:avLst/>
          </a:prstGeom>
          <a:ln/>
        </p:spPr>
      </p:pic>
      <p:sp>
        <p:nvSpPr>
          <p:cNvPr id="2" name="TextBox 1"/>
          <p:cNvSpPr txBox="1"/>
          <p:nvPr/>
        </p:nvSpPr>
        <p:spPr>
          <a:xfrm>
            <a:off x="87923" y="3115455"/>
            <a:ext cx="8558753" cy="461665"/>
          </a:xfrm>
          <a:prstGeom prst="rect">
            <a:avLst/>
          </a:prstGeom>
          <a:noFill/>
        </p:spPr>
        <p:txBody>
          <a:bodyPr wrap="none" rtlCol="0">
            <a:spAutoFit/>
          </a:bodyPr>
          <a:lstStyle/>
          <a:p>
            <a:r>
              <a:rPr lang="en-US" sz="1200" dirty="0" smtClean="0">
                <a:latin typeface="Baskerville Old Face" panose="02020602080505020303" pitchFamily="18" charset="0"/>
              </a:rPr>
              <a:t>Top: © </a:t>
            </a:r>
            <a:r>
              <a:rPr lang="en-US" sz="1200" dirty="0">
                <a:latin typeface="Baskerville Old Face" panose="02020602080505020303" pitchFamily="18" charset="0"/>
              </a:rPr>
              <a:t>The </a:t>
            </a:r>
            <a:r>
              <a:rPr lang="en-US" sz="1200" dirty="0" err="1">
                <a:latin typeface="Baskerville Old Face" panose="02020602080505020303" pitchFamily="18" charset="0"/>
              </a:rPr>
              <a:t>Cotocon</a:t>
            </a:r>
            <a:r>
              <a:rPr lang="en-US" sz="1200" dirty="0">
                <a:latin typeface="Baskerville Old Face" panose="02020602080505020303" pitchFamily="18" charset="0"/>
              </a:rPr>
              <a:t> </a:t>
            </a:r>
            <a:r>
              <a:rPr lang="en-US" sz="1200" dirty="0" smtClean="0">
                <a:latin typeface="Baskerville Old Face" panose="02020602080505020303" pitchFamily="18" charset="0"/>
              </a:rPr>
              <a:t>Group; lower left: © GRESB B.V.; lower right: © UNEPFI. All </a:t>
            </a:r>
            <a:r>
              <a:rPr lang="en-US" sz="1200" dirty="0">
                <a:latin typeface="Baskerville Old Face" panose="02020602080505020303" pitchFamily="18" charset="0"/>
              </a:rPr>
              <a:t>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513926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A99F9F-9E5F-4360-A8EA-BC02B3A088AB}"/>
              </a:ext>
            </a:extLst>
          </p:cNvPr>
          <p:cNvPicPr>
            <a:picLocks noChangeAspect="1"/>
          </p:cNvPicPr>
          <p:nvPr/>
        </p:nvPicPr>
        <p:blipFill>
          <a:blip r:embed="rId2"/>
          <a:stretch>
            <a:fillRect/>
          </a:stretch>
        </p:blipFill>
        <p:spPr>
          <a:xfrm>
            <a:off x="3918620" y="276157"/>
            <a:ext cx="5043682" cy="4591186"/>
          </a:xfrm>
          <a:prstGeom prst="rect">
            <a:avLst/>
          </a:prstGeom>
        </p:spPr>
      </p:pic>
      <p:sp>
        <p:nvSpPr>
          <p:cNvPr id="6" name="TextBox 5">
            <a:extLst>
              <a:ext uri="{FF2B5EF4-FFF2-40B4-BE49-F238E27FC236}">
                <a16:creationId xmlns:a16="http://schemas.microsoft.com/office/drawing/2014/main" id="{22876CE7-C319-4198-984A-7802B983EC34}"/>
              </a:ext>
            </a:extLst>
          </p:cNvPr>
          <p:cNvSpPr txBox="1"/>
          <p:nvPr/>
        </p:nvSpPr>
        <p:spPr>
          <a:xfrm>
            <a:off x="-8375" y="4059452"/>
            <a:ext cx="27816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100" b="0" i="0" u="none" strike="noStrike" kern="0" cap="none" spc="0" normalizeH="0" baseline="0" noProof="0" dirty="0">
                <a:ln>
                  <a:noFill/>
                </a:ln>
                <a:solidFill>
                  <a:srgbClr val="000000"/>
                </a:solidFill>
                <a:effectLst/>
                <a:uLnTx/>
                <a:uFillTx/>
                <a:latin typeface="Baskerville"/>
                <a:cs typeface="Arial"/>
                <a:sym typeface="Arial"/>
              </a:rPr>
              <a:t>Source: Clayton, J., van de </a:t>
            </a:r>
            <a:r>
              <a:rPr kumimoji="0" lang="en-US" altLang="zh-CN" sz="1100" b="0" i="0" u="none" strike="noStrike" kern="0" cap="none" spc="0" normalizeH="0" baseline="0" noProof="0" dirty="0" err="1">
                <a:ln>
                  <a:noFill/>
                </a:ln>
                <a:solidFill>
                  <a:srgbClr val="000000"/>
                </a:solidFill>
                <a:effectLst/>
                <a:uLnTx/>
                <a:uFillTx/>
                <a:latin typeface="Baskerville"/>
                <a:cs typeface="Arial"/>
                <a:sym typeface="Arial"/>
              </a:rPr>
              <a:t>Wetering</a:t>
            </a:r>
            <a:r>
              <a:rPr kumimoji="0" lang="en-US" altLang="zh-CN" sz="1100" b="0" i="0" u="none" strike="noStrike" kern="0" cap="none" spc="0" normalizeH="0" baseline="0" noProof="0" dirty="0">
                <a:ln>
                  <a:noFill/>
                </a:ln>
                <a:solidFill>
                  <a:srgbClr val="000000"/>
                </a:solidFill>
                <a:effectLst/>
                <a:uLnTx/>
                <a:uFillTx/>
                <a:latin typeface="Baskerville"/>
                <a:cs typeface="Arial"/>
                <a:sym typeface="Arial"/>
              </a:rPr>
              <a:t>, J., </a:t>
            </a:r>
            <a:r>
              <a:rPr kumimoji="0" lang="en-US" altLang="zh-CN" sz="1100" b="0" i="0" u="none" strike="noStrike" kern="0" cap="none" spc="0" normalizeH="0" baseline="0" noProof="0" dirty="0" err="1">
                <a:ln>
                  <a:noFill/>
                </a:ln>
                <a:solidFill>
                  <a:srgbClr val="000000"/>
                </a:solidFill>
                <a:effectLst/>
                <a:uLnTx/>
                <a:uFillTx/>
                <a:latin typeface="Baskerville"/>
                <a:cs typeface="Arial"/>
                <a:sym typeface="Arial"/>
              </a:rPr>
              <a:t>Sayce</a:t>
            </a:r>
            <a:r>
              <a:rPr kumimoji="0" lang="en-US" altLang="zh-CN" sz="1100" b="0" i="0" u="none" strike="noStrike" kern="0" cap="none" spc="0" normalizeH="0" baseline="0" noProof="0" dirty="0">
                <a:ln>
                  <a:noFill/>
                </a:ln>
                <a:solidFill>
                  <a:srgbClr val="000000"/>
                </a:solidFill>
                <a:effectLst/>
                <a:uLnTx/>
                <a:uFillTx/>
                <a:latin typeface="Baskerville"/>
                <a:cs typeface="Arial"/>
                <a:sym typeface="Arial"/>
              </a:rPr>
              <a:t>, S., &amp; Devaney, S. (2021). Climate Risk and commercial property values: a review and analysis of the literature. </a:t>
            </a:r>
            <a:endParaRPr kumimoji="0" lang="zh-CN" altLang="en-US" sz="1100" b="0" i="0" u="none" strike="noStrike" kern="0" cap="none" spc="0" normalizeH="0" baseline="0" noProof="0" dirty="0">
              <a:ln>
                <a:noFill/>
              </a:ln>
              <a:solidFill>
                <a:srgbClr val="000000"/>
              </a:solidFill>
              <a:effectLst/>
              <a:uLnTx/>
              <a:uFillTx/>
              <a:latin typeface="Baskerville"/>
              <a:cs typeface="Arial"/>
              <a:sym typeface="Arial"/>
            </a:endParaRPr>
          </a:p>
        </p:txBody>
      </p:sp>
      <p:cxnSp>
        <p:nvCxnSpPr>
          <p:cNvPr id="3" name="Straight Arrow Connector 2">
            <a:extLst>
              <a:ext uri="{FF2B5EF4-FFF2-40B4-BE49-F238E27FC236}">
                <a16:creationId xmlns:a16="http://schemas.microsoft.com/office/drawing/2014/main" id="{A438626C-F4D1-0341-B2E6-6F44756FE594}"/>
              </a:ext>
            </a:extLst>
          </p:cNvPr>
          <p:cNvCxnSpPr>
            <a:cxnSpLocks/>
          </p:cNvCxnSpPr>
          <p:nvPr/>
        </p:nvCxnSpPr>
        <p:spPr>
          <a:xfrm>
            <a:off x="665835" y="987348"/>
            <a:ext cx="286269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Google Shape;159;p21">
            <a:extLst>
              <a:ext uri="{FF2B5EF4-FFF2-40B4-BE49-F238E27FC236}">
                <a16:creationId xmlns:a16="http://schemas.microsoft.com/office/drawing/2014/main" id="{E7F46764-E0D6-8E4B-AFAB-3F7144FC4CD3}"/>
              </a:ext>
            </a:extLst>
          </p:cNvPr>
          <p:cNvCxnSpPr>
            <a:cxnSpLocks/>
          </p:cNvCxnSpPr>
          <p:nvPr/>
        </p:nvCxnSpPr>
        <p:spPr>
          <a:xfrm flipV="1">
            <a:off x="1524304" y="476070"/>
            <a:ext cx="0" cy="511278"/>
          </a:xfrm>
          <a:prstGeom prst="straightConnector1">
            <a:avLst/>
          </a:prstGeom>
          <a:noFill/>
          <a:ln w="19050" cap="flat" cmpd="sng">
            <a:solidFill>
              <a:srgbClr val="0097A7"/>
            </a:solidFill>
            <a:prstDash val="solid"/>
            <a:round/>
            <a:headEnd type="none" w="med" len="med"/>
            <a:tailEnd type="triangle" w="med" len="med"/>
          </a:ln>
        </p:spPr>
      </p:cxnSp>
      <p:cxnSp>
        <p:nvCxnSpPr>
          <p:cNvPr id="9" name="Google Shape;159;p21">
            <a:extLst>
              <a:ext uri="{FF2B5EF4-FFF2-40B4-BE49-F238E27FC236}">
                <a16:creationId xmlns:a16="http://schemas.microsoft.com/office/drawing/2014/main" id="{0602F1C2-78A1-104C-8934-1D9C7BC100B8}"/>
              </a:ext>
            </a:extLst>
          </p:cNvPr>
          <p:cNvCxnSpPr>
            <a:cxnSpLocks/>
          </p:cNvCxnSpPr>
          <p:nvPr/>
        </p:nvCxnSpPr>
        <p:spPr>
          <a:xfrm flipV="1">
            <a:off x="2056645" y="476070"/>
            <a:ext cx="0" cy="511278"/>
          </a:xfrm>
          <a:prstGeom prst="straightConnector1">
            <a:avLst/>
          </a:prstGeom>
          <a:noFill/>
          <a:ln w="19050" cap="flat" cmpd="sng">
            <a:solidFill>
              <a:srgbClr val="0097A7"/>
            </a:solidFill>
            <a:prstDash val="solid"/>
            <a:round/>
            <a:headEnd type="none" w="med" len="med"/>
            <a:tailEnd type="triangle" w="med" len="med"/>
          </a:ln>
        </p:spPr>
      </p:cxnSp>
      <p:cxnSp>
        <p:nvCxnSpPr>
          <p:cNvPr id="10" name="Google Shape;159;p21">
            <a:extLst>
              <a:ext uri="{FF2B5EF4-FFF2-40B4-BE49-F238E27FC236}">
                <a16:creationId xmlns:a16="http://schemas.microsoft.com/office/drawing/2014/main" id="{4C876660-6095-2B40-B47D-E2C17E5D0C86}"/>
              </a:ext>
            </a:extLst>
          </p:cNvPr>
          <p:cNvCxnSpPr>
            <a:cxnSpLocks/>
          </p:cNvCxnSpPr>
          <p:nvPr/>
        </p:nvCxnSpPr>
        <p:spPr>
          <a:xfrm flipV="1">
            <a:off x="2659389" y="471073"/>
            <a:ext cx="0" cy="511278"/>
          </a:xfrm>
          <a:prstGeom prst="straightConnector1">
            <a:avLst/>
          </a:prstGeom>
          <a:noFill/>
          <a:ln w="19050" cap="flat" cmpd="sng">
            <a:solidFill>
              <a:srgbClr val="0097A7"/>
            </a:solidFill>
            <a:prstDash val="solid"/>
            <a:round/>
            <a:headEnd type="none" w="med" len="med"/>
            <a:tailEnd type="triangle" w="med" len="med"/>
          </a:ln>
        </p:spPr>
      </p:cxnSp>
      <p:sp>
        <p:nvSpPr>
          <p:cNvPr id="11" name="TextBox 10">
            <a:extLst>
              <a:ext uri="{FF2B5EF4-FFF2-40B4-BE49-F238E27FC236}">
                <a16:creationId xmlns:a16="http://schemas.microsoft.com/office/drawing/2014/main" id="{686E8EEF-A679-524E-A5D5-62637A169875}"/>
              </a:ext>
            </a:extLst>
          </p:cNvPr>
          <p:cNvSpPr txBox="1"/>
          <p:nvPr/>
        </p:nvSpPr>
        <p:spPr>
          <a:xfrm>
            <a:off x="2899493" y="599509"/>
            <a:ext cx="5437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N" sz="1400" b="0" i="0" u="none" strike="noStrike" kern="0" cap="none" spc="0" normalizeH="0" baseline="0" noProof="0" dirty="0">
                <a:ln>
                  <a:noFill/>
                </a:ln>
                <a:solidFill>
                  <a:srgbClr val="000000"/>
                </a:solidFill>
                <a:effectLst/>
                <a:uLnTx/>
                <a:uFillTx/>
                <a:latin typeface="Arial"/>
                <a:cs typeface="Arial"/>
                <a:sym typeface="Arial"/>
              </a:rPr>
              <a:t>……</a:t>
            </a:r>
          </a:p>
        </p:txBody>
      </p:sp>
      <p:cxnSp>
        <p:nvCxnSpPr>
          <p:cNvPr id="12" name="Google Shape;159;p21">
            <a:extLst>
              <a:ext uri="{FF2B5EF4-FFF2-40B4-BE49-F238E27FC236}">
                <a16:creationId xmlns:a16="http://schemas.microsoft.com/office/drawing/2014/main" id="{6B65AFA0-2C91-0A4B-B66C-4DA9BBE781CB}"/>
              </a:ext>
            </a:extLst>
          </p:cNvPr>
          <p:cNvCxnSpPr>
            <a:cxnSpLocks/>
          </p:cNvCxnSpPr>
          <p:nvPr/>
        </p:nvCxnSpPr>
        <p:spPr>
          <a:xfrm>
            <a:off x="1531955" y="987348"/>
            <a:ext cx="0" cy="382844"/>
          </a:xfrm>
          <a:prstGeom prst="straightConnector1">
            <a:avLst/>
          </a:prstGeom>
          <a:noFill/>
          <a:ln w="19050" cap="flat" cmpd="sng">
            <a:solidFill>
              <a:srgbClr val="0097A7"/>
            </a:solidFill>
            <a:prstDash val="solid"/>
            <a:round/>
            <a:headEnd type="none" w="med" len="med"/>
            <a:tailEnd type="triangle" w="med" len="med"/>
          </a:ln>
        </p:spPr>
      </p:cxnSp>
      <p:cxnSp>
        <p:nvCxnSpPr>
          <p:cNvPr id="15" name="Google Shape;159;p21">
            <a:extLst>
              <a:ext uri="{FF2B5EF4-FFF2-40B4-BE49-F238E27FC236}">
                <a16:creationId xmlns:a16="http://schemas.microsoft.com/office/drawing/2014/main" id="{57B7B54F-6E18-F841-9F88-2D39BCC5195F}"/>
              </a:ext>
            </a:extLst>
          </p:cNvPr>
          <p:cNvCxnSpPr>
            <a:cxnSpLocks/>
          </p:cNvCxnSpPr>
          <p:nvPr/>
        </p:nvCxnSpPr>
        <p:spPr>
          <a:xfrm>
            <a:off x="2062114" y="987348"/>
            <a:ext cx="0" cy="382844"/>
          </a:xfrm>
          <a:prstGeom prst="straightConnector1">
            <a:avLst/>
          </a:prstGeom>
          <a:noFill/>
          <a:ln w="19050" cap="flat" cmpd="sng">
            <a:solidFill>
              <a:srgbClr val="0097A7"/>
            </a:solidFill>
            <a:prstDash val="solid"/>
            <a:round/>
            <a:headEnd type="none" w="med" len="med"/>
            <a:tailEnd type="triangle" w="med" len="med"/>
          </a:ln>
        </p:spPr>
      </p:cxnSp>
      <p:cxnSp>
        <p:nvCxnSpPr>
          <p:cNvPr id="16" name="Google Shape;159;p21">
            <a:extLst>
              <a:ext uri="{FF2B5EF4-FFF2-40B4-BE49-F238E27FC236}">
                <a16:creationId xmlns:a16="http://schemas.microsoft.com/office/drawing/2014/main" id="{9DECEBA8-0DCA-684B-8E2D-CAFF4B2F0666}"/>
              </a:ext>
            </a:extLst>
          </p:cNvPr>
          <p:cNvCxnSpPr>
            <a:cxnSpLocks/>
          </p:cNvCxnSpPr>
          <p:nvPr/>
        </p:nvCxnSpPr>
        <p:spPr>
          <a:xfrm>
            <a:off x="2659389" y="987348"/>
            <a:ext cx="0" cy="382844"/>
          </a:xfrm>
          <a:prstGeom prst="straightConnector1">
            <a:avLst/>
          </a:prstGeom>
          <a:noFill/>
          <a:ln w="19050" cap="flat" cmpd="sng">
            <a:solidFill>
              <a:srgbClr val="0097A7"/>
            </a:solidFill>
            <a:prstDash val="solid"/>
            <a:round/>
            <a:headEnd type="none" w="med" len="med"/>
            <a:tailEnd type="triangle" w="med" len="med"/>
          </a:ln>
        </p:spPr>
      </p:cxnSp>
      <p:cxnSp>
        <p:nvCxnSpPr>
          <p:cNvPr id="32" name="Google Shape;159;p21">
            <a:extLst>
              <a:ext uri="{FF2B5EF4-FFF2-40B4-BE49-F238E27FC236}">
                <a16:creationId xmlns:a16="http://schemas.microsoft.com/office/drawing/2014/main" id="{E0BB590B-11C5-434B-82C3-ACF66A74286F}"/>
              </a:ext>
            </a:extLst>
          </p:cNvPr>
          <p:cNvCxnSpPr>
            <a:cxnSpLocks/>
          </p:cNvCxnSpPr>
          <p:nvPr/>
        </p:nvCxnSpPr>
        <p:spPr>
          <a:xfrm flipV="1">
            <a:off x="1653558" y="1083407"/>
            <a:ext cx="0" cy="286785"/>
          </a:xfrm>
          <a:prstGeom prst="straightConnector1">
            <a:avLst/>
          </a:prstGeom>
          <a:noFill/>
          <a:ln w="19050" cap="flat" cmpd="sng">
            <a:solidFill>
              <a:srgbClr val="993333"/>
            </a:solidFill>
            <a:prstDash val="solid"/>
            <a:round/>
            <a:headEnd type="triangle" w="med" len="med"/>
            <a:tailEnd type="none" w="med" len="med"/>
          </a:ln>
        </p:spPr>
      </p:cxnSp>
      <p:cxnSp>
        <p:nvCxnSpPr>
          <p:cNvPr id="34" name="Google Shape;159;p21">
            <a:extLst>
              <a:ext uri="{FF2B5EF4-FFF2-40B4-BE49-F238E27FC236}">
                <a16:creationId xmlns:a16="http://schemas.microsoft.com/office/drawing/2014/main" id="{1CC3C3FE-CD60-344A-A483-5B9E363BDC78}"/>
              </a:ext>
            </a:extLst>
          </p:cNvPr>
          <p:cNvCxnSpPr>
            <a:cxnSpLocks/>
          </p:cNvCxnSpPr>
          <p:nvPr/>
        </p:nvCxnSpPr>
        <p:spPr>
          <a:xfrm flipV="1">
            <a:off x="2239530" y="1083407"/>
            <a:ext cx="0" cy="286785"/>
          </a:xfrm>
          <a:prstGeom prst="straightConnector1">
            <a:avLst/>
          </a:prstGeom>
          <a:noFill/>
          <a:ln w="19050" cap="flat" cmpd="sng">
            <a:solidFill>
              <a:srgbClr val="993333"/>
            </a:solidFill>
            <a:prstDash val="solid"/>
            <a:round/>
            <a:headEnd type="triangle" w="med" len="med"/>
            <a:tailEnd type="none" w="med" len="med"/>
          </a:ln>
        </p:spPr>
      </p:cxnSp>
      <p:cxnSp>
        <p:nvCxnSpPr>
          <p:cNvPr id="35" name="Google Shape;159;p21">
            <a:extLst>
              <a:ext uri="{FF2B5EF4-FFF2-40B4-BE49-F238E27FC236}">
                <a16:creationId xmlns:a16="http://schemas.microsoft.com/office/drawing/2014/main" id="{F8A3DCE9-D369-104E-A3EF-9A8240F53EA4}"/>
              </a:ext>
            </a:extLst>
          </p:cNvPr>
          <p:cNvCxnSpPr>
            <a:cxnSpLocks/>
          </p:cNvCxnSpPr>
          <p:nvPr/>
        </p:nvCxnSpPr>
        <p:spPr>
          <a:xfrm flipV="1">
            <a:off x="2801974" y="1083407"/>
            <a:ext cx="0" cy="286785"/>
          </a:xfrm>
          <a:prstGeom prst="straightConnector1">
            <a:avLst/>
          </a:prstGeom>
          <a:noFill/>
          <a:ln w="19050" cap="flat" cmpd="sng">
            <a:solidFill>
              <a:srgbClr val="993333"/>
            </a:solidFill>
            <a:prstDash val="solid"/>
            <a:round/>
            <a:headEnd type="triangle" w="med" len="med"/>
            <a:tailEnd type="none" w="med" len="med"/>
          </a:ln>
        </p:spPr>
      </p:cxnSp>
      <p:cxnSp>
        <p:nvCxnSpPr>
          <p:cNvPr id="36" name="Google Shape;159;p21">
            <a:extLst>
              <a:ext uri="{FF2B5EF4-FFF2-40B4-BE49-F238E27FC236}">
                <a16:creationId xmlns:a16="http://schemas.microsoft.com/office/drawing/2014/main" id="{AECA1D9C-2151-CC40-91A6-57383498AA67}"/>
              </a:ext>
            </a:extLst>
          </p:cNvPr>
          <p:cNvCxnSpPr>
            <a:cxnSpLocks/>
          </p:cNvCxnSpPr>
          <p:nvPr/>
        </p:nvCxnSpPr>
        <p:spPr>
          <a:xfrm flipV="1">
            <a:off x="1644739" y="481795"/>
            <a:ext cx="0" cy="254965"/>
          </a:xfrm>
          <a:prstGeom prst="straightConnector1">
            <a:avLst/>
          </a:prstGeom>
          <a:noFill/>
          <a:ln w="19050" cap="flat" cmpd="sng">
            <a:solidFill>
              <a:srgbClr val="993333"/>
            </a:solidFill>
            <a:prstDash val="solid"/>
            <a:round/>
            <a:headEnd type="triangle" w="med" len="med"/>
            <a:tailEnd type="none" w="med" len="med"/>
          </a:ln>
        </p:spPr>
      </p:cxnSp>
      <p:cxnSp>
        <p:nvCxnSpPr>
          <p:cNvPr id="38" name="Google Shape;159;p21">
            <a:extLst>
              <a:ext uri="{FF2B5EF4-FFF2-40B4-BE49-F238E27FC236}">
                <a16:creationId xmlns:a16="http://schemas.microsoft.com/office/drawing/2014/main" id="{C778DB8D-7508-2847-B817-EA1E5A7C72EF}"/>
              </a:ext>
            </a:extLst>
          </p:cNvPr>
          <p:cNvCxnSpPr>
            <a:cxnSpLocks/>
          </p:cNvCxnSpPr>
          <p:nvPr/>
        </p:nvCxnSpPr>
        <p:spPr>
          <a:xfrm flipV="1">
            <a:off x="2202604" y="494989"/>
            <a:ext cx="0" cy="286785"/>
          </a:xfrm>
          <a:prstGeom prst="straightConnector1">
            <a:avLst/>
          </a:prstGeom>
          <a:noFill/>
          <a:ln w="19050" cap="flat" cmpd="sng">
            <a:solidFill>
              <a:srgbClr val="993333"/>
            </a:solidFill>
            <a:prstDash val="solid"/>
            <a:round/>
            <a:headEnd type="triangle" w="med" len="med"/>
            <a:tailEnd type="none" w="med" len="med"/>
          </a:ln>
        </p:spPr>
      </p:cxnSp>
      <p:cxnSp>
        <p:nvCxnSpPr>
          <p:cNvPr id="39" name="Google Shape;159;p21">
            <a:extLst>
              <a:ext uri="{FF2B5EF4-FFF2-40B4-BE49-F238E27FC236}">
                <a16:creationId xmlns:a16="http://schemas.microsoft.com/office/drawing/2014/main" id="{5562A315-DD7B-094C-B8DE-32978B246BBF}"/>
              </a:ext>
            </a:extLst>
          </p:cNvPr>
          <p:cNvCxnSpPr>
            <a:cxnSpLocks/>
          </p:cNvCxnSpPr>
          <p:nvPr/>
        </p:nvCxnSpPr>
        <p:spPr>
          <a:xfrm flipV="1">
            <a:off x="2801974" y="494989"/>
            <a:ext cx="0" cy="286785"/>
          </a:xfrm>
          <a:prstGeom prst="straightConnector1">
            <a:avLst/>
          </a:prstGeom>
          <a:noFill/>
          <a:ln w="19050" cap="flat" cmpd="sng">
            <a:solidFill>
              <a:srgbClr val="993333"/>
            </a:solidFill>
            <a:prstDash val="solid"/>
            <a:round/>
            <a:headEnd type="triangle" w="med" len="med"/>
            <a:tailEnd type="none" w="med" len="med"/>
          </a:ln>
        </p:spPr>
      </p:cxnSp>
      <p:sp>
        <p:nvSpPr>
          <p:cNvPr id="40" name="TextBox 39">
            <a:extLst>
              <a:ext uri="{FF2B5EF4-FFF2-40B4-BE49-F238E27FC236}">
                <a16:creationId xmlns:a16="http://schemas.microsoft.com/office/drawing/2014/main" id="{A01E2CA3-7CFC-B347-A83E-70A925136686}"/>
              </a:ext>
            </a:extLst>
          </p:cNvPr>
          <p:cNvSpPr txBox="1"/>
          <p:nvPr/>
        </p:nvSpPr>
        <p:spPr>
          <a:xfrm>
            <a:off x="94229" y="380621"/>
            <a:ext cx="14045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C00000"/>
                </a:solidFill>
                <a:effectLst/>
                <a:uLnTx/>
                <a:uFillTx/>
                <a:latin typeface="Baskerville" panose="02020502070401020303" pitchFamily="18" charset="0"/>
                <a:ea typeface="Baskerville" panose="02020502070401020303" pitchFamily="18" charset="0"/>
                <a:cs typeface="Arial"/>
                <a:sym typeface="Arial"/>
              </a:rPr>
              <a:t>R</a:t>
            </a:r>
            <a:r>
              <a:rPr kumimoji="0" lang="en-CN" sz="1400" b="0" i="0" u="none" strike="noStrike" kern="0" cap="none" spc="0" normalizeH="0" baseline="0" noProof="0" dirty="0">
                <a:ln>
                  <a:noFill/>
                </a:ln>
                <a:solidFill>
                  <a:srgbClr val="C00000"/>
                </a:solidFill>
                <a:effectLst/>
                <a:uLnTx/>
                <a:uFillTx/>
                <a:latin typeface="Baskerville" panose="02020502070401020303" pitchFamily="18" charset="0"/>
                <a:ea typeface="Baskerville" panose="02020502070401020303" pitchFamily="18" charset="0"/>
                <a:cs typeface="Arial"/>
                <a:sym typeface="Arial"/>
              </a:rPr>
              <a:t>educed income</a:t>
            </a:r>
          </a:p>
        </p:txBody>
      </p:sp>
      <p:sp>
        <p:nvSpPr>
          <p:cNvPr id="41" name="TextBox 40">
            <a:extLst>
              <a:ext uri="{FF2B5EF4-FFF2-40B4-BE49-F238E27FC236}">
                <a16:creationId xmlns:a16="http://schemas.microsoft.com/office/drawing/2014/main" id="{462D22C5-8AA3-1F41-8428-124AB91052C9}"/>
              </a:ext>
            </a:extLst>
          </p:cNvPr>
          <p:cNvSpPr txBox="1"/>
          <p:nvPr/>
        </p:nvSpPr>
        <p:spPr>
          <a:xfrm>
            <a:off x="102764" y="1084048"/>
            <a:ext cx="12057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C00000"/>
                </a:solidFill>
                <a:effectLst/>
                <a:uLnTx/>
                <a:uFillTx/>
                <a:latin typeface="Baskerville" panose="02020502070401020303" pitchFamily="18" charset="0"/>
                <a:ea typeface="Baskerville" panose="02020502070401020303" pitchFamily="18" charset="0"/>
                <a:cs typeface="Arial"/>
                <a:sym typeface="Arial"/>
              </a:rPr>
              <a:t>Increased</a:t>
            </a:r>
            <a:r>
              <a:rPr kumimoji="0" lang="en-CN" sz="1400" b="0" i="0" u="none" strike="noStrike" kern="0" cap="none" spc="0" normalizeH="0" baseline="0" noProof="0" dirty="0">
                <a:ln>
                  <a:noFill/>
                </a:ln>
                <a:solidFill>
                  <a:srgbClr val="C00000"/>
                </a:solidFill>
                <a:effectLst/>
                <a:uLnTx/>
                <a:uFillTx/>
                <a:latin typeface="Baskerville" panose="02020502070401020303" pitchFamily="18" charset="0"/>
                <a:ea typeface="Baskerville" panose="02020502070401020303" pitchFamily="18" charset="0"/>
                <a:cs typeface="Arial"/>
                <a:sym typeface="Arial"/>
              </a:rPr>
              <a:t> cost</a:t>
            </a:r>
          </a:p>
        </p:txBody>
      </p:sp>
      <p:pic>
        <p:nvPicPr>
          <p:cNvPr id="44" name="Graphic 43" descr="Man with solid fill">
            <a:extLst>
              <a:ext uri="{FF2B5EF4-FFF2-40B4-BE49-F238E27FC236}">
                <a16:creationId xmlns:a16="http://schemas.microsoft.com/office/drawing/2014/main" id="{97C4318E-7296-2F4B-BD18-F49D98C070F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26754" y="2397304"/>
            <a:ext cx="543165" cy="543165"/>
          </a:xfrm>
          <a:prstGeom prst="rect">
            <a:avLst/>
          </a:prstGeom>
        </p:spPr>
      </p:pic>
      <p:cxnSp>
        <p:nvCxnSpPr>
          <p:cNvPr id="45" name="Straight Arrow Connector 44">
            <a:extLst>
              <a:ext uri="{FF2B5EF4-FFF2-40B4-BE49-F238E27FC236}">
                <a16:creationId xmlns:a16="http://schemas.microsoft.com/office/drawing/2014/main" id="{2B4DFCEF-FA30-0B46-A698-AB7862C558CD}"/>
              </a:ext>
            </a:extLst>
          </p:cNvPr>
          <p:cNvCxnSpPr>
            <a:cxnSpLocks/>
          </p:cNvCxnSpPr>
          <p:nvPr/>
        </p:nvCxnSpPr>
        <p:spPr>
          <a:xfrm flipH="1">
            <a:off x="301724" y="1501716"/>
            <a:ext cx="3281808" cy="8607"/>
          </a:xfrm>
          <a:prstGeom prst="straightConnector1">
            <a:avLst/>
          </a:prstGeom>
          <a:ln w="12700">
            <a:solidFill>
              <a:schemeClr val="bg1">
                <a:lumMod val="7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46" name="TextBox 45">
            <a:extLst>
              <a:ext uri="{FF2B5EF4-FFF2-40B4-BE49-F238E27FC236}">
                <a16:creationId xmlns:a16="http://schemas.microsoft.com/office/drawing/2014/main" id="{0BC5DE01-2149-974F-A95F-6F349584C600}"/>
              </a:ext>
            </a:extLst>
          </p:cNvPr>
          <p:cNvSpPr txBox="1"/>
          <p:nvPr/>
        </p:nvSpPr>
        <p:spPr>
          <a:xfrm>
            <a:off x="459599" y="1601436"/>
            <a:ext cx="23695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Discount rate </a:t>
            </a:r>
            <a:r>
              <a:rPr kumimoji="0" lang="en-US" altLang="zh-CN" sz="1400" b="0" i="0" u="none" strike="noStrike" kern="0" cap="none" spc="0" normalizeH="0" baseline="0" noProof="0" dirty="0" err="1">
                <a:ln>
                  <a:noFill/>
                </a:ln>
                <a:solidFill>
                  <a:srgbClr val="000000"/>
                </a:solidFill>
                <a:effectLst/>
                <a:uLnTx/>
                <a:uFillTx/>
                <a:latin typeface="Baskerville" panose="02020502070401020303"/>
                <a:cs typeface="Arial"/>
                <a:sym typeface="Arial"/>
              </a:rPr>
              <a:t>i</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 (cost</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of</a:t>
            </a:r>
            <a:r>
              <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rPr>
              <a:t> </a:t>
            </a:r>
            <a:r>
              <a:rPr kumimoji="0" lang="en-US" altLang="zh-CN" sz="1400" b="0" i="0" u="none" strike="noStrike" kern="0" cap="none" spc="0" normalizeH="0" baseline="0" noProof="0" dirty="0">
                <a:ln>
                  <a:noFill/>
                </a:ln>
                <a:solidFill>
                  <a:srgbClr val="000000"/>
                </a:solidFill>
                <a:effectLst/>
                <a:uLnTx/>
                <a:uFillTx/>
                <a:latin typeface="Baskerville" panose="02020502070401020303"/>
                <a:cs typeface="Arial"/>
                <a:sym typeface="Arial"/>
              </a:rPr>
              <a:t>capital)</a:t>
            </a:r>
            <a:endPar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endParaRPr>
          </a:p>
        </p:txBody>
      </p:sp>
      <p:cxnSp>
        <p:nvCxnSpPr>
          <p:cNvPr id="48" name="Google Shape;159;p21">
            <a:extLst>
              <a:ext uri="{FF2B5EF4-FFF2-40B4-BE49-F238E27FC236}">
                <a16:creationId xmlns:a16="http://schemas.microsoft.com/office/drawing/2014/main" id="{49216975-F940-A344-9E3D-FD28FFB53488}"/>
              </a:ext>
            </a:extLst>
          </p:cNvPr>
          <p:cNvCxnSpPr>
            <a:cxnSpLocks/>
          </p:cNvCxnSpPr>
          <p:nvPr/>
        </p:nvCxnSpPr>
        <p:spPr>
          <a:xfrm>
            <a:off x="3443232" y="1614667"/>
            <a:ext cx="0" cy="339253"/>
          </a:xfrm>
          <a:prstGeom prst="straightConnector1">
            <a:avLst/>
          </a:prstGeom>
          <a:noFill/>
          <a:ln w="19050" cap="flat" cmpd="sng">
            <a:solidFill>
              <a:srgbClr val="993333"/>
            </a:solidFill>
            <a:prstDash val="solid"/>
            <a:round/>
            <a:headEnd type="triangle" w="med" len="med"/>
            <a:tailEnd type="none" w="med" len="med"/>
          </a:ln>
        </p:spPr>
      </p:cxnSp>
      <p:sp>
        <p:nvSpPr>
          <p:cNvPr id="50" name="TextBox 49">
            <a:extLst>
              <a:ext uri="{FF2B5EF4-FFF2-40B4-BE49-F238E27FC236}">
                <a16:creationId xmlns:a16="http://schemas.microsoft.com/office/drawing/2014/main" id="{D0E2B620-2E87-6B41-B706-2E5323DC38DA}"/>
              </a:ext>
            </a:extLst>
          </p:cNvPr>
          <p:cNvSpPr txBox="1"/>
          <p:nvPr/>
        </p:nvSpPr>
        <p:spPr>
          <a:xfrm>
            <a:off x="1987488" y="1934904"/>
            <a:ext cx="16289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C00000"/>
                </a:solidFill>
                <a:effectLst/>
                <a:uLnTx/>
                <a:uFillTx/>
                <a:latin typeface="Baskerville" panose="02020502070401020303" pitchFamily="18" charset="0"/>
                <a:ea typeface="Baskerville" panose="02020502070401020303" pitchFamily="18" charset="0"/>
                <a:cs typeface="Arial"/>
                <a:sym typeface="Arial"/>
              </a:rPr>
              <a:t>higher</a:t>
            </a:r>
            <a:r>
              <a:rPr kumimoji="0" lang="en-CN" sz="1400" b="0" i="0" u="none" strike="noStrike" kern="0" cap="none" spc="0" normalizeH="0" baseline="0" noProof="0" dirty="0">
                <a:ln>
                  <a:noFill/>
                </a:ln>
                <a:solidFill>
                  <a:srgbClr val="C00000"/>
                </a:solidFill>
                <a:effectLst/>
                <a:uLnTx/>
                <a:uFillTx/>
                <a:latin typeface="Baskerville" panose="02020502070401020303" pitchFamily="18" charset="0"/>
                <a:ea typeface="Baskerville" panose="02020502070401020303" pitchFamily="18" charset="0"/>
                <a:cs typeface="Arial"/>
                <a:sym typeface="Arial"/>
              </a:rPr>
              <a:t> discount rate</a:t>
            </a:r>
          </a:p>
        </p:txBody>
      </p:sp>
      <p:sp>
        <p:nvSpPr>
          <p:cNvPr id="51" name="Right Arrow 50">
            <a:extLst>
              <a:ext uri="{FF2B5EF4-FFF2-40B4-BE49-F238E27FC236}">
                <a16:creationId xmlns:a16="http://schemas.microsoft.com/office/drawing/2014/main" id="{7D24F721-5D53-9040-B8E1-F2B4A277D346}"/>
              </a:ext>
            </a:extLst>
          </p:cNvPr>
          <p:cNvSpPr/>
          <p:nvPr/>
        </p:nvSpPr>
        <p:spPr>
          <a:xfrm rot="16200000">
            <a:off x="1503459" y="2096156"/>
            <a:ext cx="189757" cy="1480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Right Arrow 51">
            <a:extLst>
              <a:ext uri="{FF2B5EF4-FFF2-40B4-BE49-F238E27FC236}">
                <a16:creationId xmlns:a16="http://schemas.microsoft.com/office/drawing/2014/main" id="{96E8140B-9B70-DB4F-8D63-A4D5271D4F2F}"/>
              </a:ext>
            </a:extLst>
          </p:cNvPr>
          <p:cNvSpPr/>
          <p:nvPr/>
        </p:nvSpPr>
        <p:spPr>
          <a:xfrm rot="16200000">
            <a:off x="1491447" y="3067174"/>
            <a:ext cx="189757" cy="1480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N"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3" name="Picture 52">
            <a:extLst>
              <a:ext uri="{FF2B5EF4-FFF2-40B4-BE49-F238E27FC236}">
                <a16:creationId xmlns:a16="http://schemas.microsoft.com/office/drawing/2014/main" id="{B548A13B-CE00-114B-82CE-6158214B5E91}"/>
              </a:ext>
            </a:extLst>
          </p:cNvPr>
          <p:cNvPicPr>
            <a:picLocks noChangeAspect="1"/>
          </p:cNvPicPr>
          <p:nvPr/>
        </p:nvPicPr>
        <p:blipFill>
          <a:blip r:embed="rId5"/>
          <a:stretch>
            <a:fillRect/>
          </a:stretch>
        </p:blipFill>
        <p:spPr>
          <a:xfrm>
            <a:off x="1715931" y="3050518"/>
            <a:ext cx="1308175" cy="814929"/>
          </a:xfrm>
          <a:prstGeom prst="rect">
            <a:avLst/>
          </a:prstGeom>
        </p:spPr>
      </p:pic>
      <p:cxnSp>
        <p:nvCxnSpPr>
          <p:cNvPr id="54" name="Google Shape;159;p21">
            <a:extLst>
              <a:ext uri="{FF2B5EF4-FFF2-40B4-BE49-F238E27FC236}">
                <a16:creationId xmlns:a16="http://schemas.microsoft.com/office/drawing/2014/main" id="{697B05C6-0CF1-3448-918C-5CC647C6A5F4}"/>
              </a:ext>
            </a:extLst>
          </p:cNvPr>
          <p:cNvCxnSpPr>
            <a:cxnSpLocks/>
          </p:cNvCxnSpPr>
          <p:nvPr/>
        </p:nvCxnSpPr>
        <p:spPr>
          <a:xfrm>
            <a:off x="3095717" y="3046329"/>
            <a:ext cx="0" cy="339253"/>
          </a:xfrm>
          <a:prstGeom prst="straightConnector1">
            <a:avLst/>
          </a:prstGeom>
          <a:noFill/>
          <a:ln w="19050" cap="flat" cmpd="sng">
            <a:solidFill>
              <a:srgbClr val="993333"/>
            </a:solidFill>
            <a:prstDash val="solid"/>
            <a:round/>
            <a:headEnd type="triangle" w="med" len="med"/>
            <a:tailEnd type="none" w="med" len="med"/>
          </a:ln>
        </p:spPr>
      </p:cxnSp>
      <p:sp>
        <p:nvSpPr>
          <p:cNvPr id="55" name="TextBox 54">
            <a:extLst>
              <a:ext uri="{FF2B5EF4-FFF2-40B4-BE49-F238E27FC236}">
                <a16:creationId xmlns:a16="http://schemas.microsoft.com/office/drawing/2014/main" id="{6C07B626-99F1-2541-BECA-6B5CF918CA29}"/>
              </a:ext>
            </a:extLst>
          </p:cNvPr>
          <p:cNvSpPr txBox="1"/>
          <p:nvPr/>
        </p:nvSpPr>
        <p:spPr>
          <a:xfrm>
            <a:off x="2723246" y="3364201"/>
            <a:ext cx="1027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C00000"/>
                </a:solidFill>
                <a:effectLst/>
                <a:uLnTx/>
                <a:uFillTx/>
                <a:latin typeface="Baskerville" panose="02020502070401020303" pitchFamily="18" charset="0"/>
                <a:ea typeface="Baskerville" panose="02020502070401020303" pitchFamily="18" charset="0"/>
                <a:cs typeface="Arial"/>
                <a:sym typeface="Arial"/>
              </a:rPr>
              <a:t>higher</a:t>
            </a:r>
            <a:r>
              <a:rPr kumimoji="0" lang="en-CN" sz="1400" b="0" i="0" u="none" strike="noStrike" kern="0" cap="none" spc="0" normalizeH="0" baseline="0" noProof="0" dirty="0">
                <a:ln>
                  <a:noFill/>
                </a:ln>
                <a:solidFill>
                  <a:srgbClr val="C00000"/>
                </a:solidFill>
                <a:effectLst/>
                <a:uLnTx/>
                <a:uFillTx/>
                <a:latin typeface="Baskerville" panose="02020502070401020303" pitchFamily="18" charset="0"/>
                <a:ea typeface="Baskerville" panose="02020502070401020303" pitchFamily="18" charset="0"/>
                <a:cs typeface="Arial"/>
                <a:sym typeface="Arial"/>
              </a:rPr>
              <a:t> finance cost</a:t>
            </a:r>
          </a:p>
        </p:txBody>
      </p:sp>
      <p:sp>
        <p:nvSpPr>
          <p:cNvPr id="56" name="TextBox 55">
            <a:extLst>
              <a:ext uri="{FF2B5EF4-FFF2-40B4-BE49-F238E27FC236}">
                <a16:creationId xmlns:a16="http://schemas.microsoft.com/office/drawing/2014/main" id="{70BCD0F0-3F63-FE4B-8038-72E4CCAE7F22}"/>
              </a:ext>
            </a:extLst>
          </p:cNvPr>
          <p:cNvSpPr txBox="1"/>
          <p:nvPr/>
        </p:nvSpPr>
        <p:spPr>
          <a:xfrm>
            <a:off x="1695322" y="109891"/>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N" sz="1400" b="0" i="0" u="none" strike="noStrike" kern="0" cap="none" spc="0" normalizeH="0" baseline="0" noProof="0" dirty="0">
                <a:ln>
                  <a:noFill/>
                </a:ln>
                <a:solidFill>
                  <a:srgbClr val="000000"/>
                </a:solidFill>
                <a:effectLst/>
                <a:uLnTx/>
                <a:uFillTx/>
                <a:latin typeface="Baskerville" panose="02020502070401020303" pitchFamily="18" charset="0"/>
                <a:ea typeface="Baskerville" panose="02020502070401020303" pitchFamily="18" charset="0"/>
                <a:cs typeface="Arial"/>
                <a:sym typeface="Arial"/>
              </a:rPr>
              <a:t>Cash flow</a:t>
            </a:r>
          </a:p>
        </p:txBody>
      </p:sp>
      <p:sp>
        <p:nvSpPr>
          <p:cNvPr id="2" name="Rectangle 1">
            <a:extLst>
              <a:ext uri="{FF2B5EF4-FFF2-40B4-BE49-F238E27FC236}">
                <a16:creationId xmlns:a16="http://schemas.microsoft.com/office/drawing/2014/main" id="{69033EBC-2688-404E-B4B4-10B363F191B8}"/>
              </a:ext>
            </a:extLst>
          </p:cNvPr>
          <p:cNvSpPr/>
          <p:nvPr/>
        </p:nvSpPr>
        <p:spPr>
          <a:xfrm>
            <a:off x="2423160" y="3046328"/>
            <a:ext cx="557674" cy="244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0" i="0" u="none" strike="noStrike" kern="0" cap="none" spc="0" normalizeH="0" baseline="0" noProof="0" dirty="0">
                <a:ln>
                  <a:noFill/>
                </a:ln>
                <a:solidFill>
                  <a:srgbClr val="FFFFFF"/>
                </a:solidFill>
                <a:effectLst/>
                <a:uLnTx/>
                <a:uFillTx/>
                <a:latin typeface="Arial"/>
                <a:ea typeface="宋体" panose="02010600030101010101" pitchFamily="2" charset="-122"/>
                <a:cs typeface="+mn-cs"/>
                <a:sym typeface="Arial"/>
              </a:rPr>
              <a:t>Equity</a:t>
            </a:r>
            <a:endParaRPr kumimoji="0" lang="zh-CN" altLang="en-US" sz="1400" b="0" i="0" u="none" strike="noStrike" kern="0" cap="none" spc="0" normalizeH="0" baseline="0" noProof="0" dirty="0">
              <a:ln>
                <a:noFill/>
              </a:ln>
              <a:solidFill>
                <a:srgbClr val="FFFFFF"/>
              </a:solidFill>
              <a:effectLst/>
              <a:uLnTx/>
              <a:uFillTx/>
              <a:latin typeface="Arial"/>
              <a:ea typeface="宋体" panose="02010600030101010101" pitchFamily="2" charset="-122"/>
              <a:cs typeface="+mn-cs"/>
              <a:sym typeface="Arial"/>
            </a:endParaRPr>
          </a:p>
        </p:txBody>
      </p:sp>
      <p:sp>
        <p:nvSpPr>
          <p:cNvPr id="4" name="TextBox 3">
            <a:extLst>
              <a:ext uri="{FF2B5EF4-FFF2-40B4-BE49-F238E27FC236}">
                <a16:creationId xmlns:a16="http://schemas.microsoft.com/office/drawing/2014/main" id="{408275DE-763D-47FD-8ABA-E78B676CAEAE}"/>
              </a:ext>
            </a:extLst>
          </p:cNvPr>
          <p:cNvSpPr txBox="1"/>
          <p:nvPr/>
        </p:nvSpPr>
        <p:spPr>
          <a:xfrm>
            <a:off x="2347324" y="3038618"/>
            <a:ext cx="54694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050" b="0" i="0" u="none" strike="noStrike" kern="0" cap="none" spc="0" normalizeH="0" baseline="0" noProof="0" dirty="0">
                <a:ln>
                  <a:noFill/>
                </a:ln>
                <a:solidFill>
                  <a:srgbClr val="000000"/>
                </a:solidFill>
                <a:effectLst/>
                <a:uLnTx/>
                <a:uFillTx/>
                <a:latin typeface="Baskerville" panose="02020502070401020303"/>
                <a:cs typeface="Arial"/>
                <a:sym typeface="Arial"/>
              </a:rPr>
              <a:t>Equity</a:t>
            </a:r>
            <a:endPar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endParaRPr>
          </a:p>
        </p:txBody>
      </p:sp>
      <p:sp>
        <p:nvSpPr>
          <p:cNvPr id="33" name="TextBox 32">
            <a:extLst>
              <a:ext uri="{FF2B5EF4-FFF2-40B4-BE49-F238E27FC236}">
                <a16:creationId xmlns:a16="http://schemas.microsoft.com/office/drawing/2014/main" id="{7EF8BDBA-29BF-423F-9F81-AFAEF42B55CA}"/>
              </a:ext>
            </a:extLst>
          </p:cNvPr>
          <p:cNvSpPr txBox="1"/>
          <p:nvPr/>
        </p:nvSpPr>
        <p:spPr>
          <a:xfrm>
            <a:off x="1238819" y="3614824"/>
            <a:ext cx="45397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050" b="0" i="0" u="none" strike="noStrike" kern="0" cap="none" spc="0" normalizeH="0" baseline="0" noProof="0" dirty="0">
                <a:ln>
                  <a:noFill/>
                </a:ln>
                <a:solidFill>
                  <a:srgbClr val="000000"/>
                </a:solidFill>
                <a:effectLst/>
                <a:uLnTx/>
                <a:uFillTx/>
                <a:latin typeface="Baskerville" panose="02020502070401020303"/>
                <a:cs typeface="Arial"/>
                <a:sym typeface="Arial"/>
              </a:rPr>
              <a:t>Debt</a:t>
            </a:r>
            <a:endPar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endParaRPr>
          </a:p>
        </p:txBody>
      </p:sp>
      <p:sp>
        <p:nvSpPr>
          <p:cNvPr id="37" name="TextBox 36">
            <a:extLst>
              <a:ext uri="{FF2B5EF4-FFF2-40B4-BE49-F238E27FC236}">
                <a16:creationId xmlns:a16="http://schemas.microsoft.com/office/drawing/2014/main" id="{15E0F134-39BE-4DA6-A7F9-00BF5B0C8EC0}"/>
              </a:ext>
            </a:extLst>
          </p:cNvPr>
          <p:cNvSpPr txBox="1"/>
          <p:nvPr/>
        </p:nvSpPr>
        <p:spPr>
          <a:xfrm>
            <a:off x="2681157" y="3791267"/>
            <a:ext cx="116787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050" b="0" i="0" u="none" strike="noStrike" kern="0" cap="none" spc="0" normalizeH="0" baseline="0" noProof="0" dirty="0">
                <a:ln>
                  <a:noFill/>
                </a:ln>
                <a:solidFill>
                  <a:srgbClr val="000000"/>
                </a:solidFill>
                <a:effectLst/>
                <a:uLnTx/>
                <a:uFillTx/>
                <a:latin typeface="Baskerville" panose="02020502070401020303"/>
                <a:cs typeface="Arial"/>
                <a:sym typeface="Arial"/>
              </a:rPr>
              <a:t>(To be covered after the midterm)</a:t>
            </a:r>
            <a:endParaRPr kumimoji="0" lang="zh-CN" altLang="en-US" sz="1400" b="0" i="0" u="none" strike="noStrike" kern="0" cap="none" spc="0" normalizeH="0" baseline="0" noProof="0" dirty="0">
              <a:ln>
                <a:noFill/>
              </a:ln>
              <a:solidFill>
                <a:srgbClr val="000000"/>
              </a:solidFill>
              <a:effectLst/>
              <a:uLnTx/>
              <a:uFillTx/>
              <a:latin typeface="Baskerville" panose="02020502070401020303"/>
              <a:cs typeface="Arial"/>
              <a:sym typeface="Arial"/>
            </a:endParaRPr>
          </a:p>
        </p:txBody>
      </p:sp>
      <p:sp>
        <p:nvSpPr>
          <p:cNvPr id="8" name="TextBox 7"/>
          <p:cNvSpPr txBox="1"/>
          <p:nvPr/>
        </p:nvSpPr>
        <p:spPr>
          <a:xfrm>
            <a:off x="2894269" y="4756134"/>
            <a:ext cx="5840060" cy="461665"/>
          </a:xfrm>
          <a:prstGeom prst="rect">
            <a:avLst/>
          </a:prstGeom>
          <a:noFill/>
        </p:spPr>
        <p:txBody>
          <a:bodyPr wrap="none" rtlCol="0">
            <a:spAutoFit/>
          </a:bodyPr>
          <a:lstStyle/>
          <a:p>
            <a:r>
              <a:rPr lang="en-US" sz="1200" dirty="0">
                <a:latin typeface="Baskerville Old Face" panose="02020602080505020303" pitchFamily="18" charset="0"/>
              </a:rPr>
              <a:t>© UN Environment </a:t>
            </a:r>
            <a:r>
              <a:rPr lang="en-US" sz="1200" dirty="0" err="1">
                <a:latin typeface="Baskerville Old Face" panose="02020602080505020303" pitchFamily="18" charset="0"/>
              </a:rPr>
              <a:t>Programme</a:t>
            </a:r>
            <a:r>
              <a:rPr lang="en-US" sz="1200" dirty="0">
                <a:latin typeface="Baskerville Old Face" panose="02020602080505020303" pitchFamily="18" charset="0"/>
              </a:rPr>
              <a:t>. All 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77299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50" grpId="0"/>
      <p:bldP spid="55" grpId="0"/>
      <p:bldP spid="37"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30218</TotalTime>
  <Words>6504</Words>
  <Application>Microsoft Office PowerPoint</Application>
  <PresentationFormat>On-screen Show (16:9)</PresentationFormat>
  <Paragraphs>731</Paragraphs>
  <Slides>43</Slides>
  <Notes>37</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43</vt:i4>
      </vt:variant>
    </vt:vector>
  </HeadingPairs>
  <TitlesOfParts>
    <vt:vector size="66" baseType="lpstr">
      <vt:lpstr>Wingdings</vt:lpstr>
      <vt:lpstr>Lora</vt:lpstr>
      <vt:lpstr>Baskerville Old Face</vt:lpstr>
      <vt:lpstr>Calibri</vt:lpstr>
      <vt:lpstr>Tahoma</vt:lpstr>
      <vt:lpstr>Comic Sans MS</vt:lpstr>
      <vt:lpstr>nyt-imperial</vt:lpstr>
      <vt:lpstr>Georgia Pro</vt:lpstr>
      <vt:lpstr>Source Serif Pro</vt:lpstr>
      <vt:lpstr>Times New Roman</vt:lpstr>
      <vt:lpstr>SimSun</vt:lpstr>
      <vt:lpstr>Libre Franklin Thin</vt:lpstr>
      <vt:lpstr>Courier New</vt:lpstr>
      <vt:lpstr>Libre Franklin</vt:lpstr>
      <vt:lpstr>SimSun</vt:lpstr>
      <vt:lpstr>Gill Sans MT</vt:lpstr>
      <vt:lpstr>Arial</vt:lpstr>
      <vt:lpstr>GothamPro</vt:lpstr>
      <vt:lpstr>Kozuka Gothic Pr6N L</vt:lpstr>
      <vt:lpstr>DIN Alternate Bold</vt:lpstr>
      <vt:lpstr>Baskerville</vt:lpstr>
      <vt:lpstr>Source Sans Pro</vt:lpstr>
      <vt:lpstr>Simple Light</vt:lpstr>
      <vt:lpstr>SRE Economics Lecture 7  Climate and Real Estate (3) Topical discussions </vt:lpstr>
      <vt:lpstr>Outline</vt:lpstr>
      <vt:lpstr>Climate Risks in Commercial real estate markets </vt:lpstr>
      <vt:lpstr>Commercial Real Estate vs. Residential</vt:lpstr>
      <vt:lpstr>1. CRE: more sophisticated investors</vt:lpstr>
      <vt:lpstr>PowerPoint Presentation</vt:lpstr>
      <vt:lpstr>2. CRE: Corporation Image and Fiduciary Responsibility </vt:lpstr>
      <vt:lpstr>3.CRE: Higher Regulatory and Industry Standard Bars </vt:lpstr>
      <vt:lpstr>PowerPoint Presentation</vt:lpstr>
      <vt:lpstr>PowerPoint Presentation</vt:lpstr>
      <vt:lpstr>Siqi’s Research: Hurricane and CRE </vt:lpstr>
      <vt:lpstr>Siqi’s Research: Hurricane and CRE </vt:lpstr>
      <vt:lpstr>PowerPoint Presentation</vt:lpstr>
      <vt:lpstr>PowerPoint Presentation</vt:lpstr>
      <vt:lpstr>PowerPoint Presentation</vt:lpstr>
      <vt:lpstr>Hurricane and CRE</vt:lpstr>
      <vt:lpstr>Insurance market crisis </vt:lpstr>
      <vt:lpstr>The National Flood Insurance Program (NFIP)</vt:lpstr>
      <vt:lpstr>The National Flood Insurance Program (NFIP)</vt:lpstr>
      <vt:lpstr>Can we insure against Climate Risk? </vt:lpstr>
      <vt:lpstr>Climate Risks in Mortgage Markets </vt:lpstr>
      <vt:lpstr>Climate change threatens U.S. mortgage market </vt:lpstr>
      <vt:lpstr>SUL Research: Climate Risk and Appraisal Values </vt:lpstr>
      <vt:lpstr>Low Take-up of Flood Insurance</vt:lpstr>
      <vt:lpstr>Low Take-up of Flood Insurance</vt:lpstr>
      <vt:lpstr>Insurance Market Regulation</vt:lpstr>
      <vt:lpstr>Insurance Market Regulation</vt:lpstr>
      <vt:lpstr>Insurance Market Regulation</vt:lpstr>
      <vt:lpstr>Insurance Market Regulation</vt:lpstr>
      <vt:lpstr>Climate resiliency investments in coastal areas </vt:lpstr>
      <vt:lpstr>PowerPoint Presentation</vt:lpstr>
      <vt:lpstr>Building Back Bigger</vt:lpstr>
      <vt:lpstr>Developers Went to Locations with Low Climate Beliefs</vt:lpstr>
      <vt:lpstr>PowerPoint Presentation</vt:lpstr>
      <vt:lpstr>Leave or Rebuild? Striking Inequality </vt:lpstr>
      <vt:lpstr>A Tale of Two Towns: Miami-Dade and NC- Fair Bluff</vt:lpstr>
      <vt:lpstr>PowerPoint Presentation</vt:lpstr>
      <vt:lpstr>Leave or Rebuild? Striking Inequality </vt:lpstr>
      <vt:lpstr>Federal infrastructure investment </vt:lpstr>
      <vt:lpstr>Federal Infrastructure Investment</vt:lpstr>
      <vt:lpstr>Federal Infrastructure Investment</vt:lpstr>
      <vt:lpstr>PowerPoint Presentation</vt:lpstr>
      <vt:lpstr>Is Managed Retreat an Option?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  The Energy-Efficiency Gap of Green Buildings</dc:title>
  <dc:creator>ycfan</dc:creator>
  <cp:lastModifiedBy>Peter Chipman</cp:lastModifiedBy>
  <cp:revision>445</cp:revision>
  <cp:lastPrinted>2022-03-07T21:06:38Z</cp:lastPrinted>
  <dcterms:modified xsi:type="dcterms:W3CDTF">2024-01-02T15:51:04Z</dcterms:modified>
</cp:coreProperties>
</file>