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6" r:id="rId2"/>
  </p:sldMasterIdLst>
  <p:notesMasterIdLst>
    <p:notesMasterId r:id="rId42"/>
  </p:notesMasterIdLst>
  <p:sldIdLst>
    <p:sldId id="256" r:id="rId3"/>
    <p:sldId id="1481" r:id="rId4"/>
    <p:sldId id="996" r:id="rId5"/>
    <p:sldId id="1557" r:id="rId6"/>
    <p:sldId id="1559" r:id="rId7"/>
    <p:sldId id="1563" r:id="rId8"/>
    <p:sldId id="1581" r:id="rId9"/>
    <p:sldId id="975" r:id="rId10"/>
    <p:sldId id="976" r:id="rId11"/>
    <p:sldId id="1634" r:id="rId12"/>
    <p:sldId id="1621" r:id="rId13"/>
    <p:sldId id="1635" r:id="rId14"/>
    <p:sldId id="1570" r:id="rId15"/>
    <p:sldId id="997" r:id="rId16"/>
    <p:sldId id="1622" r:id="rId17"/>
    <p:sldId id="1618" r:id="rId18"/>
    <p:sldId id="1619" r:id="rId19"/>
    <p:sldId id="1583" r:id="rId20"/>
    <p:sldId id="1532" r:id="rId21"/>
    <p:sldId id="1533" r:id="rId22"/>
    <p:sldId id="1542" r:id="rId23"/>
    <p:sldId id="1575" r:id="rId24"/>
    <p:sldId id="1576" r:id="rId25"/>
    <p:sldId id="1577" r:id="rId26"/>
    <p:sldId id="1626" r:id="rId27"/>
    <p:sldId id="1549" r:id="rId28"/>
    <p:sldId id="1565" r:id="rId29"/>
    <p:sldId id="1566" r:id="rId30"/>
    <p:sldId id="1006" r:id="rId31"/>
    <p:sldId id="1567" r:id="rId32"/>
    <p:sldId id="1568" r:id="rId33"/>
    <p:sldId id="1552" r:id="rId34"/>
    <p:sldId id="1572" r:id="rId35"/>
    <p:sldId id="1571" r:id="rId36"/>
    <p:sldId id="1628" r:id="rId37"/>
    <p:sldId id="437" r:id="rId38"/>
    <p:sldId id="1630" r:id="rId39"/>
    <p:sldId id="1625" r:id="rId40"/>
    <p:sldId id="1632" r:id="rId41"/>
  </p:sldIdLst>
  <p:sldSz cx="9144000" cy="5143500" type="screen16x9"/>
  <p:notesSz cx="9144000" cy="6858000"/>
  <p:embeddedFontLst>
    <p:embeddedFont>
      <p:font typeface="宋体" panose="02010600030101010101" pitchFamily="2" charset="-122"/>
      <p:regular r:id="rId43"/>
    </p:embeddedFont>
    <p:embeddedFont>
      <p:font typeface="Gill Sans MT" panose="020B0502020104020203" pitchFamily="34" charset="0"/>
      <p:regular r:id="rId44"/>
      <p:bold r:id="rId45"/>
      <p:italic r:id="rId46"/>
      <p:boldItalic r:id="rId47"/>
    </p:embeddedFont>
    <p:embeddedFont>
      <p:font typeface="Baskerville Old Face" panose="02020602080505020303" pitchFamily="18" charset="0"/>
      <p:regular r:id="rId48"/>
    </p:embeddedFont>
    <p:embeddedFont>
      <p:font typeface="Times" panose="02020603050405020304" pitchFamily="18"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Calibri Light" panose="020F0302020204030204" pitchFamily="34" charset="0"/>
      <p:regular r:id="rId58"/>
      <p:italic r:id="rId59"/>
    </p:embeddedFont>
    <p:embeddedFont>
      <p:font typeface="Tahoma" panose="020B0604030504040204" pitchFamily="34" charset="0"/>
      <p:regular r:id="rId60"/>
      <p:bold r:id="rId61"/>
    </p:embeddedFont>
    <p:embeddedFont>
      <p:font typeface="Roboto" panose="020B0604020202020204" charset="0"/>
      <p:regular r:id="rId62"/>
      <p:bold r:id="rId63"/>
      <p:italic r:id="rId64"/>
      <p:boldItalic r:id="rId65"/>
    </p:embeddedFont>
    <p:embeddedFont>
      <p:font typeface="宋体" panose="02010600030101010101" pitchFamily="2" charset="-122"/>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Francisco Palacio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00FF"/>
    <a:srgbClr val="C00000"/>
    <a:srgbClr val="98B2D3"/>
    <a:srgbClr val="FDC36B"/>
    <a:srgbClr val="FF0000"/>
    <a:srgbClr val="008000"/>
    <a:srgbClr val="1B4453"/>
    <a:srgbClr val="D7E7F0"/>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C6483C-AFB3-49CA-9634-CF0214656E38}">
  <a:tblStyle styleId="{0BC6483C-AFB3-49CA-9634-CF0214656E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31" autoAdjust="0"/>
    <p:restoredTop sz="92480" autoAdjust="0"/>
  </p:normalViewPr>
  <p:slideViewPr>
    <p:cSldViewPr snapToGrid="0">
      <p:cViewPr varScale="1">
        <p:scale>
          <a:sx n="84" d="100"/>
          <a:sy n="84" d="100"/>
        </p:scale>
        <p:origin x="1144" y="64"/>
      </p:cViewPr>
      <p:guideLst>
        <p:guide orient="horz" pos="1597"/>
        <p:guide pos="2880"/>
      </p:guideLst>
    </p:cSldViewPr>
  </p:slideViewPr>
  <p:notesTextViewPr>
    <p:cViewPr>
      <p:scale>
        <a:sx n="400" d="100"/>
        <a:sy n="4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Inundated area</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3DE-494B-8FC9-85CF8984CEA5}"/>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7FC-164B-BF8B-7364AC17421F}"/>
              </c:ext>
            </c:extLst>
          </c:dPt>
          <c:dLbls>
            <c:dLbl>
              <c:idx val="1"/>
              <c:layout>
                <c:manualLayout>
                  <c:x val="5.3038414738268785E-2"/>
                  <c:y val="-0.1295896764077266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7FC-164B-BF8B-7364AC17421F}"/>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FEMA floodplain</c:v>
                </c:pt>
                <c:pt idx="1">
                  <c:v>Non floodplain</c:v>
                </c:pt>
              </c:strCache>
            </c:strRef>
          </c:cat>
          <c:val>
            <c:numRef>
              <c:f>Sheet1!$B$2:$B$3</c:f>
              <c:numCache>
                <c:formatCode>General</c:formatCode>
                <c:ptCount val="2"/>
                <c:pt idx="0">
                  <c:v>8.89</c:v>
                </c:pt>
                <c:pt idx="1">
                  <c:v>91.11</c:v>
                </c:pt>
              </c:numCache>
            </c:numRef>
          </c:val>
          <c:extLst>
            <c:ext xmlns:c16="http://schemas.microsoft.com/office/drawing/2014/chart" uri="{C3380CC4-5D6E-409C-BE32-E72D297353CC}">
              <c16:uniqueId val="{00000000-C7FC-164B-BF8B-7364AC17421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Inundated area</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CA2-874F-84BD-B95AEDBB41A8}"/>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CA2-874F-84BD-B95AEDBB41A8}"/>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FEMA floodplain</c:v>
                </c:pt>
                <c:pt idx="1">
                  <c:v>Non floodplain</c:v>
                </c:pt>
              </c:strCache>
            </c:strRef>
          </c:cat>
          <c:val>
            <c:numRef>
              <c:f>Sheet1!$B$2:$B$3</c:f>
              <c:numCache>
                <c:formatCode>General</c:formatCode>
                <c:ptCount val="2"/>
                <c:pt idx="0">
                  <c:v>15.79</c:v>
                </c:pt>
                <c:pt idx="1">
                  <c:v>84.21</c:v>
                </c:pt>
              </c:numCache>
            </c:numRef>
          </c:val>
          <c:extLst>
            <c:ext xmlns:c16="http://schemas.microsoft.com/office/drawing/2014/chart" uri="{C3380CC4-5D6E-409C-BE32-E72D297353CC}">
              <c16:uniqueId val="{00000004-7CA2-874F-84BD-B95AEDBB41A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Off-floodplain</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E1D-9740-B08A-32F2CF162DD3}"/>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E1D-9740-B08A-32F2CF162DD3}"/>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Inundation</c:v>
                </c:pt>
                <c:pt idx="1">
                  <c:v>No inundation</c:v>
                </c:pt>
              </c:strCache>
            </c:strRef>
          </c:cat>
          <c:val>
            <c:numRef>
              <c:f>Sheet1!$B$2:$B$3</c:f>
              <c:numCache>
                <c:formatCode>General</c:formatCode>
                <c:ptCount val="2"/>
                <c:pt idx="0">
                  <c:v>27.93</c:v>
                </c:pt>
                <c:pt idx="1">
                  <c:v>72.069999999999993</c:v>
                </c:pt>
              </c:numCache>
            </c:numRef>
          </c:val>
          <c:extLst>
            <c:ext xmlns:c16="http://schemas.microsoft.com/office/drawing/2014/chart" uri="{C3380CC4-5D6E-409C-BE32-E72D297353CC}">
              <c16:uniqueId val="{00000004-1E1D-9740-B08A-32F2CF162DD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Off-floodplain</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B4A-FD4C-94FC-2D91D4A98038}"/>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B4A-FD4C-94FC-2D91D4A98038}"/>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Inundation</c:v>
                </c:pt>
                <c:pt idx="1">
                  <c:v>No inundation</c:v>
                </c:pt>
              </c:strCache>
            </c:strRef>
          </c:cat>
          <c:val>
            <c:numRef>
              <c:f>Sheet1!$B$2:$B$3</c:f>
              <c:numCache>
                <c:formatCode>General</c:formatCode>
                <c:ptCount val="2"/>
                <c:pt idx="0">
                  <c:v>13.72</c:v>
                </c:pt>
                <c:pt idx="1">
                  <c:v>86.28</c:v>
                </c:pt>
              </c:numCache>
            </c:numRef>
          </c:val>
          <c:extLst>
            <c:ext xmlns:c16="http://schemas.microsoft.com/office/drawing/2014/chart" uri="{C3380CC4-5D6E-409C-BE32-E72D297353CC}">
              <c16:uniqueId val="{00000004-1B4A-FD4C-94FC-2D91D4A9803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reenhouse_ga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Radiative_forcing" TargetMode="External"/><Relationship Id="rId5" Type="http://schemas.openxmlformats.org/officeDocument/2006/relationships/hyperlink" Target="https://en.wikipedia.org/wiki/IPCC_Fifth_Assessment_Report" TargetMode="External"/><Relationship Id="rId4" Type="http://schemas.openxmlformats.org/officeDocument/2006/relationships/hyperlink" Target="https://en.wikipedia.org/wiki/Intergovernmental_Panel_on_Climate_Chang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02116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Areas hit by hurricane disaster are major information generators.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spread of information largely follows social network connectivity across locations. </a:t>
            </a:r>
          </a:p>
        </p:txBody>
      </p:sp>
    </p:spTree>
    <p:extLst>
      <p:ext uri="{BB962C8B-B14F-4D97-AF65-F5344CB8AC3E}">
        <p14:creationId xmlns:p14="http://schemas.microsoft.com/office/powerpoint/2010/main" val="334401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a:buNone/>
            </a:pPr>
            <a:r>
              <a:rPr lang="en-US" altLang="zh-CN" dirty="0"/>
              <a:t>Properties</a:t>
            </a:r>
            <a:r>
              <a:rPr lang="zh-CN" altLang="en-US" dirty="0"/>
              <a:t> </a:t>
            </a:r>
            <a:r>
              <a:rPr lang="en-US" altLang="zh-CN" dirty="0"/>
              <a:t>in</a:t>
            </a:r>
            <a:r>
              <a:rPr lang="zh-CN" altLang="en-US" dirty="0"/>
              <a:t> </a:t>
            </a:r>
            <a:r>
              <a:rPr lang="en-US" altLang="zh-CN" dirty="0"/>
              <a:t>flood</a:t>
            </a:r>
            <a:r>
              <a:rPr lang="zh-CN" altLang="en-US" dirty="0"/>
              <a:t> </a:t>
            </a:r>
            <a:r>
              <a:rPr lang="en-US" altLang="zh-CN" dirty="0"/>
              <a:t>zone</a:t>
            </a:r>
            <a:r>
              <a:rPr lang="zh-CN" altLang="en-US" dirty="0"/>
              <a:t> </a:t>
            </a:r>
            <a:r>
              <a:rPr lang="en-US" altLang="zh-CN" dirty="0"/>
              <a:t>and</a:t>
            </a:r>
            <a:r>
              <a:rPr lang="zh-CN" altLang="en-US" dirty="0"/>
              <a:t> </a:t>
            </a:r>
            <a:r>
              <a:rPr lang="en-US" altLang="zh-CN" dirty="0"/>
              <a:t>non-flood</a:t>
            </a:r>
            <a:r>
              <a:rPr lang="zh-CN" altLang="en-US" dirty="0"/>
              <a:t> </a:t>
            </a:r>
            <a:r>
              <a:rPr lang="en-US" altLang="zh-CN" dirty="0"/>
              <a:t>zone</a:t>
            </a:r>
            <a:r>
              <a:rPr lang="zh-CN" altLang="en-US" dirty="0"/>
              <a:t> </a:t>
            </a:r>
            <a:r>
              <a:rPr lang="en-US" altLang="zh-CN" dirty="0"/>
              <a:t>are</a:t>
            </a:r>
            <a:r>
              <a:rPr lang="zh-CN" altLang="en-US" dirty="0"/>
              <a:t> </a:t>
            </a:r>
            <a:r>
              <a:rPr lang="en-US" altLang="zh-CN" dirty="0"/>
              <a:t>different:</a:t>
            </a:r>
            <a:r>
              <a:rPr lang="zh-CN" altLang="en-US" dirty="0"/>
              <a:t> </a:t>
            </a:r>
            <a:r>
              <a:rPr lang="en-US" altLang="zh-CN" dirty="0"/>
              <a:t>(1)</a:t>
            </a:r>
            <a:r>
              <a:rPr lang="zh-CN" altLang="en-US" dirty="0"/>
              <a:t> </a:t>
            </a:r>
            <a:r>
              <a:rPr lang="en-US" altLang="zh-CN" dirty="0"/>
              <a:t>adaptation</a:t>
            </a:r>
            <a:r>
              <a:rPr lang="zh-CN" altLang="en-US" dirty="0"/>
              <a:t> </a:t>
            </a:r>
            <a:r>
              <a:rPr lang="en-US" altLang="zh-CN" dirty="0"/>
              <a:t>infrastructure;</a:t>
            </a:r>
            <a:r>
              <a:rPr lang="zh-CN" altLang="en-US" dirty="0"/>
              <a:t> </a:t>
            </a:r>
            <a:r>
              <a:rPr lang="en-US" altLang="zh-CN" dirty="0"/>
              <a:t>(2)</a:t>
            </a:r>
            <a:r>
              <a:rPr lang="zh-CN" altLang="en-US" dirty="0"/>
              <a:t> </a:t>
            </a:r>
            <a:r>
              <a:rPr lang="en-US" altLang="zh-CN" dirty="0"/>
              <a:t>flood</a:t>
            </a:r>
            <a:r>
              <a:rPr lang="zh-CN" altLang="en-US" dirty="0"/>
              <a:t> </a:t>
            </a:r>
            <a:r>
              <a:rPr lang="en-US" altLang="zh-CN" dirty="0"/>
              <a:t>insurance;</a:t>
            </a:r>
            <a:r>
              <a:rPr lang="zh-CN" altLang="en-US" dirty="0"/>
              <a:t> </a:t>
            </a:r>
            <a:r>
              <a:rPr lang="en-US" altLang="zh-CN" dirty="0"/>
              <a:t>(3)</a:t>
            </a:r>
            <a:r>
              <a:rPr lang="zh-CN" altLang="en-US" dirty="0"/>
              <a:t> </a:t>
            </a:r>
            <a:r>
              <a:rPr lang="en-US" altLang="zh-CN" dirty="0"/>
              <a:t>social-demographic</a:t>
            </a:r>
            <a:r>
              <a:rPr lang="zh-CN" altLang="en-US" dirty="0"/>
              <a:t> </a:t>
            </a:r>
            <a:r>
              <a:rPr lang="en-US" altLang="zh-CN" dirty="0"/>
              <a:t>characteristics.</a:t>
            </a:r>
            <a:r>
              <a:rPr lang="zh-CN" altLang="en-US" dirty="0"/>
              <a:t> </a:t>
            </a:r>
            <a:r>
              <a:rPr lang="en-US" altLang="zh-CN" dirty="0"/>
              <a:t>(4)</a:t>
            </a:r>
            <a:r>
              <a:rPr lang="zh-CN" altLang="en-US" dirty="0"/>
              <a:t> </a:t>
            </a:r>
            <a:r>
              <a:rPr lang="en-US" altLang="zh-CN" dirty="0"/>
              <a:t>beliefs.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507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16</a:t>
            </a:fld>
            <a:endParaRPr lang="en-US"/>
          </a:p>
        </p:txBody>
      </p:sp>
    </p:spTree>
    <p:extLst>
      <p:ext uri="{BB962C8B-B14F-4D97-AF65-F5344CB8AC3E}">
        <p14:creationId xmlns:p14="http://schemas.microsoft.com/office/powerpoint/2010/main" val="380426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17</a:t>
            </a:fld>
            <a:endParaRPr lang="en-US"/>
          </a:p>
        </p:txBody>
      </p:sp>
    </p:spTree>
    <p:extLst>
      <p:ext uri="{BB962C8B-B14F-4D97-AF65-F5344CB8AC3E}">
        <p14:creationId xmlns:p14="http://schemas.microsoft.com/office/powerpoint/2010/main" val="109884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a:buNone/>
            </a:pPr>
            <a:r>
              <a:rPr lang="en-US" altLang="zh-CN" dirty="0"/>
              <a:t>Properties</a:t>
            </a:r>
            <a:r>
              <a:rPr lang="zh-CN" altLang="en-US" dirty="0"/>
              <a:t> </a:t>
            </a:r>
            <a:r>
              <a:rPr lang="en-US" altLang="zh-CN" dirty="0"/>
              <a:t>in</a:t>
            </a:r>
            <a:r>
              <a:rPr lang="zh-CN" altLang="en-US" dirty="0"/>
              <a:t> </a:t>
            </a:r>
            <a:r>
              <a:rPr lang="en-US" altLang="zh-CN" dirty="0"/>
              <a:t>flood</a:t>
            </a:r>
            <a:r>
              <a:rPr lang="zh-CN" altLang="en-US" dirty="0"/>
              <a:t> </a:t>
            </a:r>
            <a:r>
              <a:rPr lang="en-US" altLang="zh-CN" dirty="0"/>
              <a:t>zone</a:t>
            </a:r>
            <a:r>
              <a:rPr lang="zh-CN" altLang="en-US" dirty="0"/>
              <a:t> </a:t>
            </a:r>
            <a:r>
              <a:rPr lang="en-US" altLang="zh-CN" dirty="0"/>
              <a:t>and</a:t>
            </a:r>
            <a:r>
              <a:rPr lang="zh-CN" altLang="en-US" dirty="0"/>
              <a:t> </a:t>
            </a:r>
            <a:r>
              <a:rPr lang="en-US" altLang="zh-CN" dirty="0"/>
              <a:t>non-flood</a:t>
            </a:r>
            <a:r>
              <a:rPr lang="zh-CN" altLang="en-US" dirty="0"/>
              <a:t> </a:t>
            </a:r>
            <a:r>
              <a:rPr lang="en-US" altLang="zh-CN" dirty="0"/>
              <a:t>zone</a:t>
            </a:r>
            <a:r>
              <a:rPr lang="zh-CN" altLang="en-US" dirty="0"/>
              <a:t> </a:t>
            </a:r>
            <a:r>
              <a:rPr lang="en-US" altLang="zh-CN" dirty="0"/>
              <a:t>are</a:t>
            </a:r>
            <a:r>
              <a:rPr lang="zh-CN" altLang="en-US" dirty="0"/>
              <a:t> </a:t>
            </a:r>
            <a:r>
              <a:rPr lang="en-US" altLang="zh-CN" dirty="0"/>
              <a:t>different:</a:t>
            </a:r>
            <a:r>
              <a:rPr lang="zh-CN" altLang="en-US" dirty="0"/>
              <a:t> </a:t>
            </a:r>
            <a:r>
              <a:rPr lang="en-US" altLang="zh-CN" dirty="0"/>
              <a:t>(1)</a:t>
            </a:r>
            <a:r>
              <a:rPr lang="zh-CN" altLang="en-US" dirty="0"/>
              <a:t> </a:t>
            </a:r>
            <a:r>
              <a:rPr lang="en-US" altLang="zh-CN" dirty="0"/>
              <a:t>adaptation</a:t>
            </a:r>
            <a:r>
              <a:rPr lang="zh-CN" altLang="en-US" dirty="0"/>
              <a:t> </a:t>
            </a:r>
            <a:r>
              <a:rPr lang="en-US" altLang="zh-CN" dirty="0"/>
              <a:t>infrastructure;</a:t>
            </a:r>
            <a:r>
              <a:rPr lang="zh-CN" altLang="en-US" dirty="0"/>
              <a:t> </a:t>
            </a:r>
            <a:r>
              <a:rPr lang="en-US" altLang="zh-CN" dirty="0"/>
              <a:t>(2)</a:t>
            </a:r>
            <a:r>
              <a:rPr lang="zh-CN" altLang="en-US" dirty="0"/>
              <a:t> </a:t>
            </a:r>
            <a:r>
              <a:rPr lang="en-US" altLang="zh-CN" dirty="0"/>
              <a:t>flood</a:t>
            </a:r>
            <a:r>
              <a:rPr lang="zh-CN" altLang="en-US" dirty="0"/>
              <a:t> </a:t>
            </a:r>
            <a:r>
              <a:rPr lang="en-US" altLang="zh-CN" dirty="0"/>
              <a:t>insurance;</a:t>
            </a:r>
            <a:r>
              <a:rPr lang="zh-CN" altLang="en-US" dirty="0"/>
              <a:t> </a:t>
            </a:r>
            <a:r>
              <a:rPr lang="en-US" altLang="zh-CN" dirty="0"/>
              <a:t>(3)</a:t>
            </a:r>
            <a:r>
              <a:rPr lang="zh-CN" altLang="en-US" dirty="0"/>
              <a:t> </a:t>
            </a:r>
            <a:r>
              <a:rPr lang="en-US" altLang="zh-CN" dirty="0"/>
              <a:t>social-demographic</a:t>
            </a:r>
            <a:r>
              <a:rPr lang="zh-CN" altLang="en-US" dirty="0"/>
              <a:t> </a:t>
            </a:r>
            <a:r>
              <a:rPr lang="en-US" altLang="zh-CN" dirty="0"/>
              <a:t>characteristics.</a:t>
            </a:r>
            <a:r>
              <a:rPr lang="zh-CN" altLang="en-US" dirty="0"/>
              <a:t> </a:t>
            </a:r>
            <a:r>
              <a:rPr lang="en-US" altLang="zh-CN" dirty="0"/>
              <a:t>(4)</a:t>
            </a:r>
            <a:r>
              <a:rPr lang="zh-CN" altLang="en-US" dirty="0"/>
              <a:t> </a:t>
            </a:r>
            <a:r>
              <a:rPr lang="en-US" altLang="zh-CN" dirty="0"/>
              <a:t>beliefs.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3843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2947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altLang="zh-CN" dirty="0"/>
              <a:t>Major</a:t>
            </a:r>
            <a:r>
              <a:rPr lang="zh-CN" altLang="en-US" dirty="0"/>
              <a:t> </a:t>
            </a:r>
            <a:r>
              <a:rPr lang="en-US" altLang="zh-CN" dirty="0"/>
              <a:t>condition:</a:t>
            </a:r>
            <a:r>
              <a:rPr lang="zh-CN" altLang="en-US" dirty="0"/>
              <a:t> </a:t>
            </a:r>
            <a:r>
              <a:rPr lang="en-US" altLang="zh-CN" dirty="0"/>
              <a:t>parallel</a:t>
            </a:r>
            <a:r>
              <a:rPr lang="zh-CN" altLang="en-US" dirty="0"/>
              <a:t> </a:t>
            </a:r>
            <a:r>
              <a:rPr lang="en-US" altLang="zh-CN" dirty="0"/>
              <a:t>trend.</a:t>
            </a:r>
            <a:r>
              <a:rPr lang="zh-CN" altLang="en-US" dirty="0"/>
              <a:t> </a:t>
            </a:r>
            <a:r>
              <a:rPr lang="en-US" altLang="zh-CN" dirty="0"/>
              <a:t>(pre-trend</a:t>
            </a:r>
            <a:r>
              <a:rPr lang="zh-CN" altLang="en-US" dirty="0"/>
              <a:t> </a:t>
            </a:r>
            <a:r>
              <a:rPr lang="en-US" altLang="zh-CN" dirty="0"/>
              <a:t>test)</a:t>
            </a:r>
            <a:endParaRPr dirty="0"/>
          </a:p>
        </p:txBody>
      </p:sp>
    </p:spTree>
    <p:extLst>
      <p:ext uri="{BB962C8B-B14F-4D97-AF65-F5344CB8AC3E}">
        <p14:creationId xmlns:p14="http://schemas.microsoft.com/office/powerpoint/2010/main" val="284545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67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Hurricane Fran: </a:t>
            </a:r>
          </a:p>
          <a:p>
            <a:pPr lvl="1"/>
            <a:r>
              <a:rPr lang="en-US" b="0" i="0" dirty="0">
                <a:solidFill>
                  <a:srgbClr val="202122"/>
                </a:solidFill>
                <a:effectLst/>
                <a:latin typeface="Arial" panose="020B0604020202020204" pitchFamily="34" charset="0"/>
              </a:rPr>
              <a:t>September 1996.</a:t>
            </a:r>
          </a:p>
          <a:p>
            <a:pPr lvl="1"/>
            <a:r>
              <a:rPr lang="en-US" dirty="0"/>
              <a:t>Areas affected: South Carolina, North Carolina, Virginia, West Virginia, Maryland, Pennsylvania</a:t>
            </a:r>
          </a:p>
          <a:p>
            <a:pPr lvl="0"/>
            <a:r>
              <a:rPr lang="en-CN" dirty="0"/>
              <a:t>Hurricane Floyd: </a:t>
            </a:r>
          </a:p>
          <a:p>
            <a:pPr lvl="1"/>
            <a:r>
              <a:rPr lang="en-CN" dirty="0"/>
              <a:t>September 1999</a:t>
            </a:r>
            <a:endParaRPr lang="en-US" dirty="0"/>
          </a:p>
          <a:p>
            <a:pPr lvl="1"/>
            <a:r>
              <a:rPr lang="en-US" dirty="0"/>
              <a:t>Areas affected: East coast of US</a:t>
            </a:r>
          </a:p>
          <a:p>
            <a:pPr lvl="0"/>
            <a:r>
              <a:rPr lang="en-US" dirty="0"/>
              <a:t>Study area: North Carolina. </a:t>
            </a:r>
            <a:br>
              <a:rPr lang="en-US" dirty="0"/>
            </a:br>
            <a:r>
              <a:rPr lang="en-US" dirty="0"/>
              <a:t>Hurricane Fran produced millions of dollars in property damages in North Carolina. Three years later, Hurricane Floyd, one of the North Carolina’s most costly storms, made landfall.</a:t>
            </a:r>
          </a:p>
        </p:txBody>
      </p:sp>
    </p:spTree>
    <p:extLst>
      <p:ext uri="{BB962C8B-B14F-4D97-AF65-F5344CB8AC3E}">
        <p14:creationId xmlns:p14="http://schemas.microsoft.com/office/powerpoint/2010/main" val="103055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Recap</a:t>
            </a:r>
            <a:r>
              <a:rPr lang="zh-CN" altLang="en-US" dirty="0"/>
              <a:t> </a:t>
            </a:r>
            <a:r>
              <a:rPr lang="en-US" altLang="zh-CN" dirty="0"/>
              <a:t>Juan’s</a:t>
            </a:r>
            <a:r>
              <a:rPr lang="zh-CN" altLang="en-US" dirty="0"/>
              <a:t> </a:t>
            </a:r>
            <a:r>
              <a:rPr lang="en-US" altLang="zh-CN" dirty="0"/>
              <a:t>E5.</a:t>
            </a:r>
          </a:p>
        </p:txBody>
      </p:sp>
    </p:spTree>
    <p:extLst>
      <p:ext uri="{BB962C8B-B14F-4D97-AF65-F5344CB8AC3E}">
        <p14:creationId xmlns:p14="http://schemas.microsoft.com/office/powerpoint/2010/main" val="2777194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altLang="zh-CN" dirty="0"/>
              <a:t>For</a:t>
            </a:r>
            <a:r>
              <a:rPr lang="zh-CN" altLang="en-US" dirty="0"/>
              <a:t> </a:t>
            </a:r>
            <a:r>
              <a:rPr lang="en-US" altLang="zh-CN" dirty="0"/>
              <a:t>instance,</a:t>
            </a:r>
            <a:r>
              <a:rPr lang="zh-CN" altLang="en-US" dirty="0"/>
              <a:t> </a:t>
            </a:r>
            <a:r>
              <a:rPr lang="en-US" altLang="zh-CN" dirty="0"/>
              <a:t>the</a:t>
            </a:r>
            <a:r>
              <a:rPr lang="zh-CN" altLang="en-US" dirty="0"/>
              <a:t> </a:t>
            </a:r>
            <a:r>
              <a:rPr lang="en-US" altLang="zh-CN" dirty="0"/>
              <a:t>belief.</a:t>
            </a:r>
            <a:r>
              <a:rPr lang="zh-CN" altLang="en-US" dirty="0"/>
              <a:t> </a:t>
            </a:r>
            <a:r>
              <a:rPr lang="en-US" altLang="zh-CN" dirty="0"/>
              <a:t>Any</a:t>
            </a:r>
            <a:r>
              <a:rPr lang="zh-CN" altLang="en-US" dirty="0"/>
              <a:t> </a:t>
            </a:r>
            <a:r>
              <a:rPr lang="en-US" altLang="zh-CN" dirty="0"/>
              <a:t>systematic</a:t>
            </a:r>
            <a:r>
              <a:rPr lang="zh-CN" altLang="en-US" dirty="0"/>
              <a:t> </a:t>
            </a:r>
            <a:r>
              <a:rPr lang="en-US" altLang="zh-CN" dirty="0"/>
              <a:t>difference?</a:t>
            </a:r>
            <a:r>
              <a:rPr lang="zh-CN" altLang="en-US" dirty="0"/>
              <a:t> </a:t>
            </a:r>
            <a:r>
              <a:rPr lang="en-US" altLang="zh-CN" dirty="0"/>
              <a:t>Not</a:t>
            </a:r>
            <a:r>
              <a:rPr lang="zh-CN" altLang="en-US" dirty="0"/>
              <a:t> </a:t>
            </a:r>
            <a:r>
              <a:rPr lang="en-US" altLang="zh-CN" dirty="0"/>
              <a:t>idiosyncratic,</a:t>
            </a:r>
            <a:r>
              <a:rPr lang="zh-CN" altLang="en-US" dirty="0"/>
              <a:t> </a:t>
            </a:r>
            <a:r>
              <a:rPr lang="en-US" altLang="zh-CN" dirty="0"/>
              <a:t>but</a:t>
            </a:r>
            <a:r>
              <a:rPr lang="zh-CN" altLang="en-US" dirty="0"/>
              <a:t> </a:t>
            </a:r>
            <a:r>
              <a:rPr lang="en-US" altLang="zh-CN" dirty="0"/>
              <a:t>systematic.</a:t>
            </a:r>
          </a:p>
          <a:p>
            <a:pPr marL="158750" indent="0">
              <a:buNone/>
            </a:pPr>
            <a:r>
              <a:rPr lang="en-US" altLang="zh-CN" dirty="0"/>
              <a:t>Ask</a:t>
            </a:r>
            <a:r>
              <a:rPr lang="zh-CN" altLang="en-US" dirty="0"/>
              <a:t> </a:t>
            </a:r>
            <a:r>
              <a:rPr lang="en-US" altLang="zh-CN" dirty="0"/>
              <a:t>students:</a:t>
            </a:r>
            <a:r>
              <a:rPr lang="zh-CN" altLang="en-US" dirty="0"/>
              <a:t> </a:t>
            </a:r>
            <a:endParaRPr lang="en-US" altLang="zh-CN" dirty="0"/>
          </a:p>
          <a:p>
            <a:pPr marL="158750" indent="0">
              <a:buNone/>
            </a:pPr>
            <a:endParaRPr dirty="0"/>
          </a:p>
        </p:txBody>
      </p:sp>
    </p:spTree>
    <p:extLst>
      <p:ext uri="{BB962C8B-B14F-4D97-AF65-F5344CB8AC3E}">
        <p14:creationId xmlns:p14="http://schemas.microsoft.com/office/powerpoint/2010/main" val="2059776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The figure shows a widespread belief in climate change. Across all respondents, only 3% do not expect any temperature increase</a:t>
            </a:r>
            <a:r>
              <a:rPr lang="zh-CN" altLang="en-US" b="1" dirty="0"/>
              <a:t> </a:t>
            </a:r>
            <a:r>
              <a:rPr lang="en-US" altLang="zh-CN" b="1" dirty="0"/>
              <a:t>(compared</a:t>
            </a:r>
            <a:r>
              <a:rPr lang="zh-CN" altLang="en-US" b="1" dirty="0"/>
              <a:t> </a:t>
            </a:r>
            <a:r>
              <a:rPr lang="en-US" altLang="zh-CN" b="1" dirty="0"/>
              <a:t>to</a:t>
            </a:r>
            <a:r>
              <a:rPr lang="zh-CN" altLang="en-US" b="1" dirty="0"/>
              <a:t> </a:t>
            </a:r>
            <a:r>
              <a:rPr lang="en-US" altLang="zh-CN" b="1" dirty="0"/>
              <a:t>12%</a:t>
            </a:r>
            <a:r>
              <a:rPr lang="zh-CN" altLang="en-US" b="1" dirty="0"/>
              <a:t> </a:t>
            </a:r>
            <a:r>
              <a:rPr lang="en-US" altLang="zh-CN" b="1" dirty="0"/>
              <a:t>just</a:t>
            </a:r>
            <a:r>
              <a:rPr lang="zh-CN" altLang="en-US" b="1" dirty="0"/>
              <a:t> </a:t>
            </a:r>
            <a:r>
              <a:rPr lang="en-US" altLang="zh-CN" b="1" dirty="0"/>
              <a:t>now,</a:t>
            </a:r>
            <a:r>
              <a:rPr lang="zh-CN" altLang="en-US" b="1" dirty="0"/>
              <a:t> </a:t>
            </a:r>
            <a:r>
              <a:rPr lang="en-US" altLang="zh-CN" b="1" dirty="0"/>
              <a:t>all</a:t>
            </a:r>
            <a:r>
              <a:rPr lang="zh-CN" altLang="en-US" b="1" dirty="0"/>
              <a:t> </a:t>
            </a:r>
            <a:r>
              <a:rPr lang="en-US" altLang="zh-CN" b="1" dirty="0"/>
              <a:t>people)</a:t>
            </a:r>
            <a:r>
              <a:rPr lang="en-US" altLang="zh-CN" dirty="0"/>
              <a:t>,  16%  expect an</a:t>
            </a:r>
            <a:r>
              <a:rPr lang="zh-CN" altLang="en-US" dirty="0"/>
              <a:t> </a:t>
            </a:r>
            <a:r>
              <a:rPr lang="en-US" altLang="zh-CN" dirty="0"/>
              <a:t>increase</a:t>
            </a:r>
            <a:r>
              <a:rPr lang="zh-CN" altLang="en-US" dirty="0"/>
              <a:t> </a:t>
            </a:r>
            <a:r>
              <a:rPr lang="en-US" altLang="zh-CN" dirty="0"/>
              <a:t>by</a:t>
            </a:r>
            <a:r>
              <a:rPr lang="zh-CN" altLang="en-US" dirty="0"/>
              <a:t> </a:t>
            </a:r>
            <a:r>
              <a:rPr lang="en-US" altLang="zh-CN" dirty="0"/>
              <a:t>up</a:t>
            </a:r>
            <a:r>
              <a:rPr lang="zh-CN" altLang="en-US" dirty="0"/>
              <a:t> </a:t>
            </a:r>
            <a:r>
              <a:rPr lang="en-US" altLang="zh-CN" dirty="0"/>
              <a:t>to</a:t>
            </a:r>
            <a:r>
              <a:rPr lang="zh-CN" altLang="en-US" dirty="0"/>
              <a:t> </a:t>
            </a:r>
            <a:r>
              <a:rPr lang="en-US" altLang="zh-CN" dirty="0"/>
              <a:t>one  degree, and 30% by up to two degrees.  </a:t>
            </a:r>
          </a:p>
          <a:p>
            <a:r>
              <a:rPr lang="en-US" altLang="zh-CN" dirty="0"/>
              <a:t>Europe</a:t>
            </a:r>
            <a:r>
              <a:rPr lang="zh-CN" altLang="en-US" dirty="0"/>
              <a:t> </a:t>
            </a:r>
            <a:r>
              <a:rPr lang="en-US" altLang="zh-CN" dirty="0"/>
              <a:t>leads,</a:t>
            </a:r>
            <a:r>
              <a:rPr lang="zh-CN" altLang="en-US" dirty="0"/>
              <a:t> </a:t>
            </a:r>
            <a:r>
              <a:rPr lang="en-US" altLang="zh-CN" dirty="0"/>
              <a:t>followed</a:t>
            </a:r>
            <a:r>
              <a:rPr lang="zh-CN" altLang="en-US" dirty="0"/>
              <a:t> </a:t>
            </a:r>
            <a:r>
              <a:rPr lang="en-US" altLang="zh-CN" dirty="0"/>
              <a:t>by</a:t>
            </a:r>
            <a:r>
              <a:rPr lang="zh-CN" altLang="en-US" dirty="0"/>
              <a:t> </a:t>
            </a:r>
            <a:r>
              <a:rPr lang="en-US" altLang="zh-CN" dirty="0"/>
              <a:t>north</a:t>
            </a:r>
            <a:r>
              <a:rPr lang="zh-CN" altLang="en-US" dirty="0"/>
              <a:t> </a:t>
            </a:r>
            <a:r>
              <a:rPr lang="en-US" altLang="zh-CN" dirty="0"/>
              <a:t>America,</a:t>
            </a:r>
            <a:r>
              <a:rPr lang="zh-CN" altLang="en-US" dirty="0"/>
              <a:t> </a:t>
            </a:r>
            <a:r>
              <a:rPr lang="en-US" altLang="zh-CN" dirty="0"/>
              <a:t>and</a:t>
            </a:r>
            <a:r>
              <a:rPr lang="zh-CN" altLang="en-US" dirty="0"/>
              <a:t> </a:t>
            </a:r>
            <a:r>
              <a:rPr lang="en-US" altLang="zh-CN" dirty="0"/>
              <a:t>the</a:t>
            </a:r>
            <a:r>
              <a:rPr lang="zh-CN" altLang="en-US" dirty="0"/>
              <a:t> </a:t>
            </a:r>
            <a:r>
              <a:rPr lang="en-US" altLang="zh-CN" dirty="0"/>
              <a:t>rest</a:t>
            </a:r>
            <a:r>
              <a:rPr lang="zh-CN" altLang="en-US" dirty="0"/>
              <a:t> </a:t>
            </a:r>
            <a:r>
              <a:rPr lang="en-US" altLang="zh-CN" dirty="0"/>
              <a:t>of</a:t>
            </a:r>
            <a:r>
              <a:rPr lang="zh-CN" altLang="en-US" dirty="0"/>
              <a:t> </a:t>
            </a:r>
            <a:r>
              <a:rPr lang="en-US" altLang="zh-CN" dirty="0"/>
              <a:t>the</a:t>
            </a:r>
            <a:r>
              <a:rPr lang="zh-CN" altLang="en-US" dirty="0"/>
              <a:t> </a:t>
            </a:r>
            <a:r>
              <a:rPr lang="en-US" altLang="zh-CN" dirty="0"/>
              <a:t>world</a:t>
            </a:r>
          </a:p>
          <a:p>
            <a:pPr marL="158750" indent="0">
              <a:buNone/>
            </a:pPr>
            <a:endParaRPr dirty="0"/>
          </a:p>
        </p:txBody>
      </p:sp>
    </p:spTree>
    <p:extLst>
      <p:ext uri="{BB962C8B-B14F-4D97-AF65-F5344CB8AC3E}">
        <p14:creationId xmlns:p14="http://schemas.microsoft.com/office/powerpoint/2010/main" val="4276833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More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and</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more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investment</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companies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integrate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climate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risks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into</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their</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portfolio</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decision-making</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process.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What</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their</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rationales?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First, climate Risk is an investment Risk, especially in the real estate asset class. Climate risk is location-based, as are real estate investment assets. Climate risk affects the demand and supply, the costs and prices of the products in both real estate space and capital markets. More broadly, the evidence on climate risk is compelling investors to reassess core assumptions about modern finance. They are seeking to understand both how climate risk will influence long-term economic growth and prosperity (productivity), as well as the ways that climate policy will impact prices, costs, and demand across the entire economy. This is vital for real estate investors to understand, in order to make prudent and productive capital allocation decisions.</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Secondly, more and more investors and market players are putting sustainability at the center of their investment approach, including: making sustainability integral to portfolio construction and risk management; exiting investments that present a high sustainability-related risk, such as energy-intensive sectors; and launching green and low-carbon investment products.  They have started to understand that long-term profitability cannot be achieved without embracing purpose and considering the needs of a broad range of stakeholders (investors, regulators, insurers, and the public) - sustainability, diversity and information transparency (and privacy).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371571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altLang="zh-CN" sz="1100" dirty="0">
                <a:latin typeface="Gill Sans MT" panose="020B0502020104020203" pitchFamily="34" charset="77"/>
                <a:cs typeface="Arial" panose="020B0604020202020204" pitchFamily="34" charset="0"/>
              </a:rPr>
              <a:t>In</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meantime,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those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big</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guys</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care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more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about</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their</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own</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reputation.</a:t>
            </a:r>
          </a:p>
          <a:p>
            <a:pPr marL="0" indent="0">
              <a:buFont typeface="Arial" panose="020B0604020202020204" pitchFamily="34" charset="0"/>
              <a:buNone/>
            </a:pPr>
            <a:endParaRPr lang="en-US" altLang="zh-CN" sz="1100" dirty="0">
              <a:latin typeface="Gill Sans MT" panose="020B0502020104020203" pitchFamily="34" charset="77"/>
              <a:cs typeface="Arial" panose="020B0604020202020204" pitchFamily="34" charset="0"/>
            </a:endParaRPr>
          </a:p>
          <a:p>
            <a:pPr marL="0" indent="0">
              <a:buFont typeface="Arial" panose="020B0604020202020204" pitchFamily="34" charset="0"/>
              <a:buNone/>
            </a:pPr>
            <a:endParaRPr lang="en-US" altLang="zh-CN" sz="1100" dirty="0">
              <a:latin typeface="Gill Sans MT" panose="020B0502020104020203" pitchFamily="34" charset="77"/>
              <a:cs typeface="Arial" panose="020B0604020202020204" pitchFamily="34" charset="0"/>
            </a:endParaRPr>
          </a:p>
          <a:p>
            <a:pPr marL="285750" indent="-285750">
              <a:buFont typeface="Arial" panose="020B0604020202020204" pitchFamily="34" charset="0"/>
              <a:buChar char="•"/>
            </a:pPr>
            <a:r>
              <a:rPr lang="en-US" altLang="zh-CN" sz="1100" dirty="0">
                <a:latin typeface="Gill Sans MT" panose="020B0502020104020203" pitchFamily="34" charset="77"/>
                <a:cs typeface="Arial" panose="020B0604020202020204" pitchFamily="34" charset="0"/>
              </a:rPr>
              <a:t>Reduced attractiveness of properties with no climate resilience/mitigation.</a:t>
            </a:r>
          </a:p>
          <a:p>
            <a:pPr marL="285750" indent="-285750">
              <a:buFont typeface="Arial" panose="020B0604020202020204" pitchFamily="34" charset="0"/>
              <a:buChar char="•"/>
            </a:pPr>
            <a:r>
              <a:rPr lang="en-US" altLang="zh-CN" sz="1100" dirty="0">
                <a:latin typeface="Gill Sans MT" panose="020B0502020104020203" pitchFamily="34" charset="77"/>
                <a:cs typeface="Arial" panose="020B0604020202020204" pitchFamily="34" charset="0"/>
              </a:rPr>
              <a:t>Investors prefer to work with companies incorporating climate risks into investment decisions.</a:t>
            </a:r>
          </a:p>
          <a:p>
            <a:endParaRPr lang="en-US" altLang="zh-CN" sz="1100" b="0" i="0" u="none" strike="noStrike" cap="none" dirty="0">
              <a:solidFill>
                <a:srgbClr val="000000"/>
              </a:solidFill>
              <a:effectLst/>
              <a:latin typeface="Arial"/>
              <a:ea typeface="Arial"/>
              <a:cs typeface="Arial"/>
              <a:sym typeface="Arial"/>
            </a:endParaRPr>
          </a:p>
          <a:p>
            <a:r>
              <a:rPr lang="en-US" altLang="zh-CN" sz="1100" b="0" i="0" u="none" strike="noStrike" cap="none" dirty="0">
                <a:solidFill>
                  <a:srgbClr val="000000"/>
                </a:solidFill>
                <a:effectLst/>
                <a:latin typeface="Arial"/>
                <a:ea typeface="Arial"/>
                <a:cs typeface="Arial"/>
                <a:sym typeface="Arial"/>
              </a:rPr>
              <a:t>Companies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would take a tougher stance against corporations that aren’t providing a full accounting of environmental risks.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investment giants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show</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they</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doing more to address investment challenges posed by climate change.</a:t>
            </a:r>
            <a:endParaRPr lang="en-US" altLang="zh-CN" dirty="0"/>
          </a:p>
          <a:p>
            <a:pPr marL="158750" indent="0">
              <a:buNone/>
            </a:pPr>
            <a:endParaRPr dirty="0"/>
          </a:p>
        </p:txBody>
      </p:sp>
    </p:spTree>
    <p:extLst>
      <p:ext uri="{BB962C8B-B14F-4D97-AF65-F5344CB8AC3E}">
        <p14:creationId xmlns:p14="http://schemas.microsoft.com/office/powerpoint/2010/main" val="34363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﻿Investors and investment managers are increasingly pushed to report to their stakeholders on climate-related financial risks.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400" dirty="0">
              <a:solidFill>
                <a:schemeClr val="tx1">
                  <a:lumMod val="75000"/>
                  <a:lumOff val="25000"/>
                </a:schemeClr>
              </a:solidFill>
              <a:latin typeface="Gill Sans MT" panose="020B0502020104020203" pitchFamily="34"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Policy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makers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know</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those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guys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have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money,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and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can</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afford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stringent</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regulations.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So</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start</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with</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those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guys.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400" dirty="0">
              <a:solidFill>
                <a:schemeClr val="tx1">
                  <a:lumMod val="75000"/>
                  <a:lumOff val="25000"/>
                </a:schemeClr>
              </a:solidFill>
              <a:latin typeface="Gill Sans MT" panose="020B0502020104020203" pitchFamily="34"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The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CRE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industry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is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also</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very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well</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organized,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with</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associations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and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leaders.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proactive.</a:t>
            </a:r>
            <a:r>
              <a:rPr lang="zh-CN" altLang="en-US" sz="1400" dirty="0">
                <a:solidFill>
                  <a:schemeClr val="tx1">
                    <a:lumMod val="75000"/>
                    <a:lumOff val="25000"/>
                  </a:schemeClr>
                </a:solidFill>
                <a:latin typeface="Gill Sans MT" panose="020B0502020104020203" pitchFamily="34" charset="77"/>
              </a:rPr>
              <a:t> </a:t>
            </a:r>
            <a:endParaRPr lang="en-US" altLang="zh-CN" sz="1400" dirty="0">
              <a:solidFill>
                <a:schemeClr val="tx1">
                  <a:lumMod val="75000"/>
                  <a:lumOff val="25000"/>
                </a:schemeClr>
              </a:solidFill>
              <a:latin typeface="Gill Sans MT" panose="020B0502020104020203" pitchFamily="34" charset="77"/>
            </a:endParaRPr>
          </a:p>
          <a:p>
            <a:pPr>
              <a:lnSpc>
                <a:spcPct val="100000"/>
              </a:lnSpc>
            </a:pPr>
            <a:endParaRPr lang="en-US" altLang="zh-CN" sz="1400" b="1" dirty="0">
              <a:solidFill>
                <a:schemeClr val="tx1">
                  <a:lumMod val="75000"/>
                  <a:lumOff val="25000"/>
                </a:schemeClr>
              </a:solidFill>
              <a:latin typeface="Gill Sans MT" panose="020B0502020104020203" pitchFamily="34" charset="77"/>
            </a:endParaRPr>
          </a:p>
          <a:p>
            <a:pPr>
              <a:lnSpc>
                <a:spcPct val="100000"/>
              </a:lnSpc>
            </a:pPr>
            <a:endParaRPr lang="en-US" altLang="zh-CN" sz="1400" b="1" dirty="0">
              <a:solidFill>
                <a:schemeClr val="tx1">
                  <a:lumMod val="75000"/>
                  <a:lumOff val="25000"/>
                </a:schemeClr>
              </a:solidFill>
              <a:latin typeface="Gill Sans MT" panose="020B0502020104020203" pitchFamily="34" charset="77"/>
            </a:endParaRPr>
          </a:p>
          <a:p>
            <a:pPr>
              <a:lnSpc>
                <a:spcPct val="100000"/>
              </a:lnSpc>
            </a:pPr>
            <a:r>
              <a:rPr lang="en-US" altLang="zh-CN" sz="1400" b="1" dirty="0">
                <a:solidFill>
                  <a:schemeClr val="tx1">
                    <a:lumMod val="75000"/>
                    <a:lumOff val="25000"/>
                  </a:schemeClr>
                </a:solidFill>
                <a:latin typeface="Gill Sans MT" panose="020B0502020104020203" pitchFamily="34" charset="77"/>
              </a:rPr>
              <a:t>﻿Global Real Estate Sustainability Benchmark (GRESB)</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sym typeface="Libre Franklin Thin"/>
              </a:rPr>
              <a:t>Assess</a:t>
            </a:r>
            <a:r>
              <a:rPr lang="en-US" altLang="zh-CN" dirty="0">
                <a:solidFill>
                  <a:schemeClr val="tx1">
                    <a:lumMod val="75000"/>
                    <a:lumOff val="25000"/>
                  </a:schemeClr>
                </a:solidFill>
                <a:latin typeface="Gill Sans MT" panose="020B0502020104020203" pitchFamily="34" charset="77"/>
                <a:sym typeface="Libre Franklin"/>
              </a:rPr>
              <a:t> and </a:t>
            </a:r>
            <a:r>
              <a:rPr lang="en-US" altLang="zh-CN" dirty="0">
                <a:solidFill>
                  <a:schemeClr val="tx1">
                    <a:lumMod val="75000"/>
                    <a:lumOff val="25000"/>
                  </a:schemeClr>
                </a:solidFill>
                <a:latin typeface="Gill Sans MT" panose="020B0502020104020203" pitchFamily="34" charset="77"/>
                <a:sym typeface="Libre Franklin Thin"/>
              </a:rPr>
              <a:t>benchmark</a:t>
            </a:r>
            <a:r>
              <a:rPr lang="en-US" altLang="zh-CN" dirty="0">
                <a:solidFill>
                  <a:schemeClr val="tx1">
                    <a:lumMod val="75000"/>
                    <a:lumOff val="25000"/>
                  </a:schemeClr>
                </a:solidFill>
                <a:latin typeface="Gill Sans MT" panose="020B0502020104020203" pitchFamily="34" charset="77"/>
                <a:sym typeface="Libre Franklin"/>
              </a:rPr>
              <a:t> ESG performance of real assets, providing </a:t>
            </a:r>
            <a:r>
              <a:rPr lang="en-US" altLang="zh-CN" dirty="0">
                <a:solidFill>
                  <a:schemeClr val="tx1">
                    <a:lumMod val="75000"/>
                    <a:lumOff val="25000"/>
                  </a:schemeClr>
                </a:solidFill>
                <a:latin typeface="Gill Sans MT" panose="020B0502020104020203" pitchFamily="34" charset="77"/>
                <a:sym typeface="Libre Franklin Thin"/>
              </a:rPr>
              <a:t>standardized</a:t>
            </a:r>
            <a:r>
              <a:rPr lang="en-US" altLang="zh-CN" dirty="0">
                <a:solidFill>
                  <a:schemeClr val="tx1">
                    <a:lumMod val="75000"/>
                    <a:lumOff val="25000"/>
                  </a:schemeClr>
                </a:solidFill>
                <a:latin typeface="Gill Sans MT" panose="020B0502020104020203" pitchFamily="34" charset="77"/>
                <a:sym typeface="Libre Franklin"/>
              </a:rPr>
              <a:t> and </a:t>
            </a:r>
            <a:r>
              <a:rPr lang="en-US" altLang="zh-CN" dirty="0">
                <a:solidFill>
                  <a:schemeClr val="tx1">
                    <a:lumMod val="75000"/>
                    <a:lumOff val="25000"/>
                  </a:schemeClr>
                </a:solidFill>
                <a:latin typeface="Gill Sans MT" panose="020B0502020104020203" pitchFamily="34" charset="77"/>
                <a:sym typeface="Libre Franklin Thin"/>
              </a:rPr>
              <a:t>validated</a:t>
            </a:r>
            <a:r>
              <a:rPr lang="en-US" altLang="zh-CN" dirty="0">
                <a:solidFill>
                  <a:schemeClr val="tx1">
                    <a:lumMod val="75000"/>
                    <a:lumOff val="25000"/>
                  </a:schemeClr>
                </a:solidFill>
                <a:latin typeface="Gill Sans MT" panose="020B0502020104020203" pitchFamily="34" charset="77"/>
                <a:sym typeface="Libre Franklin"/>
              </a:rPr>
              <a:t> data to capital markets.</a:t>
            </a:r>
          </a:p>
          <a:p>
            <a:pPr lvl="1">
              <a:lnSpc>
                <a:spcPct val="100000"/>
              </a:lnSpc>
              <a:spcBef>
                <a:spcPts val="0"/>
              </a:spcBef>
            </a:pPr>
            <a:endParaRPr lang="en-US" altLang="zh-CN" dirty="0">
              <a:solidFill>
                <a:schemeClr val="tx1">
                  <a:lumMod val="75000"/>
                  <a:lumOff val="25000"/>
                </a:schemeClr>
              </a:solidFill>
              <a:latin typeface="Gill Sans MT" panose="020B0502020104020203" pitchFamily="34" charset="77"/>
            </a:endParaRPr>
          </a:p>
          <a:p>
            <a:pPr>
              <a:lnSpc>
                <a:spcPct val="100000"/>
              </a:lnSpc>
            </a:pPr>
            <a:r>
              <a:rPr lang="en-US" altLang="zh-CN" sz="1400" b="1" dirty="0">
                <a:solidFill>
                  <a:schemeClr val="tx1">
                    <a:lumMod val="75000"/>
                    <a:lumOff val="25000"/>
                  </a:schemeClr>
                </a:solidFill>
                <a:latin typeface="Gill Sans MT" panose="020B0502020104020203" pitchFamily="34" charset="77"/>
              </a:rPr>
              <a:t>﻿Task Force on Climate-Related Disclosures (TCFD)</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International forum that coordinates financial authorities to increase the stability of international markets.</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Managed by the G20’s Financial Stability Board.</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Mission: raise market awareness of climate-related financial risks and opportunities and to help drive consistent reporting on climate-related risks across all industries.</a:t>
            </a:r>
          </a:p>
          <a:p>
            <a:endParaRPr lang="en-US" altLang="zh-CN" dirty="0"/>
          </a:p>
          <a:p>
            <a:pPr marL="158750" indent="0">
              <a:buNone/>
            </a:pPr>
            <a:endParaRPr dirty="0"/>
          </a:p>
        </p:txBody>
      </p:sp>
    </p:spTree>
    <p:extLst>
      <p:ext uri="{BB962C8B-B14F-4D97-AF65-F5344CB8AC3E}">
        <p14:creationId xmlns:p14="http://schemas.microsoft.com/office/powerpoint/2010/main" val="692274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317312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We</a:t>
            </a:r>
            <a:r>
              <a:rPr lang="zh-CN" altLang="en-US" dirty="0"/>
              <a:t> </a:t>
            </a:r>
            <a:r>
              <a:rPr lang="en-US" altLang="zh-CN" dirty="0"/>
              <a:t>assume</a:t>
            </a:r>
            <a:r>
              <a:rPr lang="zh-CN" altLang="en-US" dirty="0"/>
              <a:t> </a:t>
            </a:r>
            <a:r>
              <a:rPr lang="en-US" altLang="zh-CN" dirty="0"/>
              <a:t>the</a:t>
            </a:r>
            <a:r>
              <a:rPr lang="zh-CN" altLang="en-US" dirty="0"/>
              <a:t> </a:t>
            </a:r>
            <a:r>
              <a:rPr lang="en-US" altLang="zh-CN" dirty="0"/>
              <a:t>effect</a:t>
            </a:r>
            <a:r>
              <a:rPr lang="zh-CN" altLang="en-US" dirty="0"/>
              <a:t> </a:t>
            </a:r>
            <a:r>
              <a:rPr lang="en-US" altLang="zh-CN" dirty="0"/>
              <a:t>in</a:t>
            </a:r>
            <a:r>
              <a:rPr lang="zh-CN" altLang="en-US" dirty="0"/>
              <a:t> </a:t>
            </a:r>
            <a:r>
              <a:rPr lang="en-US" altLang="zh-CN" dirty="0"/>
              <a:t>the</a:t>
            </a:r>
            <a:r>
              <a:rPr lang="zh-CN" altLang="en-US" dirty="0"/>
              <a:t> </a:t>
            </a:r>
            <a:r>
              <a:rPr lang="en-US" altLang="zh-CN" dirty="0"/>
              <a:t>first</a:t>
            </a:r>
            <a:r>
              <a:rPr lang="zh-CN" altLang="en-US" dirty="0"/>
              <a:t> </a:t>
            </a:r>
            <a:r>
              <a:rPr lang="en-US" altLang="zh-CN" dirty="0"/>
              <a:t>24</a:t>
            </a:r>
            <a:r>
              <a:rPr lang="zh-CN" altLang="en-US" dirty="0"/>
              <a:t> </a:t>
            </a:r>
            <a:r>
              <a:rPr lang="en-US" altLang="zh-CN" dirty="0"/>
              <a:t>months</a:t>
            </a:r>
            <a:r>
              <a:rPr lang="zh-CN" altLang="en-US" dirty="0"/>
              <a:t> </a:t>
            </a:r>
            <a:r>
              <a:rPr lang="en-US" altLang="zh-CN" dirty="0"/>
              <a:t>after</a:t>
            </a:r>
            <a:r>
              <a:rPr lang="zh-CN" altLang="en-US" dirty="0"/>
              <a:t> </a:t>
            </a:r>
            <a:r>
              <a:rPr lang="en-US" altLang="zh-CN" dirty="0"/>
              <a:t>hurricane</a:t>
            </a:r>
            <a:r>
              <a:rPr lang="zh-CN" altLang="en-US" dirty="0"/>
              <a:t> </a:t>
            </a:r>
            <a:r>
              <a:rPr lang="en-US" altLang="zh-CN" dirty="0"/>
              <a:t>shock</a:t>
            </a:r>
            <a:r>
              <a:rPr lang="zh-CN" altLang="en-US" dirty="0"/>
              <a:t> </a:t>
            </a:r>
            <a:r>
              <a:rPr lang="en-US" altLang="zh-CN" dirty="0"/>
              <a:t>are</a:t>
            </a:r>
            <a:r>
              <a:rPr lang="zh-CN" altLang="en-US" dirty="0"/>
              <a:t> </a:t>
            </a:r>
            <a:r>
              <a:rPr lang="en-US" altLang="zh-CN" dirty="0"/>
              <a:t>the</a:t>
            </a:r>
            <a:r>
              <a:rPr lang="zh-CN" altLang="en-US" dirty="0"/>
              <a:t> </a:t>
            </a:r>
            <a:r>
              <a:rPr lang="en-US" altLang="zh-CN" dirty="0"/>
              <a:t>most</a:t>
            </a:r>
            <a:r>
              <a:rPr lang="zh-CN" altLang="en-US" dirty="0"/>
              <a:t>  </a:t>
            </a:r>
            <a:r>
              <a:rPr lang="en-US" altLang="zh-CN" dirty="0"/>
              <a:t>severe</a:t>
            </a:r>
            <a:r>
              <a:rPr lang="zh-CN" altLang="en-US" dirty="0"/>
              <a:t> </a:t>
            </a:r>
            <a:r>
              <a:rPr lang="en-US" altLang="zh-CN" dirty="0"/>
              <a:t>and</a:t>
            </a:r>
            <a:r>
              <a:rPr lang="zh-CN" altLang="en-US" dirty="0"/>
              <a:t> </a:t>
            </a:r>
            <a:r>
              <a:rPr lang="en-US" altLang="zh-CN" dirty="0"/>
              <a:t>“pure”.</a:t>
            </a:r>
            <a:r>
              <a:rPr lang="zh-CN" altLang="en-US" dirty="0"/>
              <a:t> </a:t>
            </a:r>
            <a:r>
              <a:rPr lang="en-US" altLang="zh-CN" dirty="0"/>
              <a:t>Especially</a:t>
            </a:r>
            <a:r>
              <a:rPr lang="zh-CN" altLang="en-US" dirty="0"/>
              <a:t> </a:t>
            </a:r>
            <a:r>
              <a:rPr lang="en-US" altLang="zh-CN" dirty="0"/>
              <a:t>for</a:t>
            </a:r>
            <a:r>
              <a:rPr lang="zh-CN" altLang="en-US" dirty="0"/>
              <a:t> </a:t>
            </a:r>
            <a:r>
              <a:rPr lang="en-US" altLang="zh-CN" dirty="0"/>
              <a:t>Sandy</a:t>
            </a:r>
            <a:r>
              <a:rPr lang="zh-CN" altLang="en-US" dirty="0"/>
              <a:t> </a:t>
            </a:r>
            <a:r>
              <a:rPr lang="en-US" altLang="zh-CN" dirty="0"/>
              <a:t>(2012),</a:t>
            </a:r>
            <a:r>
              <a:rPr lang="zh-CN" altLang="en-US" dirty="0"/>
              <a:t> </a:t>
            </a:r>
            <a:r>
              <a:rPr lang="en-US" altLang="zh-CN" dirty="0"/>
              <a:t>there</a:t>
            </a:r>
            <a:r>
              <a:rPr lang="zh-CN" altLang="en-US" dirty="0"/>
              <a:t> </a:t>
            </a:r>
            <a:r>
              <a:rPr lang="en-US" altLang="zh-CN" dirty="0"/>
              <a:t>are</a:t>
            </a:r>
            <a:r>
              <a:rPr lang="zh-CN" altLang="en-US" dirty="0"/>
              <a:t> </a:t>
            </a:r>
            <a:r>
              <a:rPr lang="en-US" altLang="zh-CN" dirty="0"/>
              <a:t>too</a:t>
            </a:r>
            <a:r>
              <a:rPr lang="zh-CN" altLang="en-US" dirty="0"/>
              <a:t> </a:t>
            </a:r>
            <a:r>
              <a:rPr lang="en-US" altLang="zh-CN" dirty="0"/>
              <a:t>many</a:t>
            </a:r>
            <a:r>
              <a:rPr lang="zh-CN" altLang="en-US" dirty="0"/>
              <a:t> </a:t>
            </a:r>
            <a:r>
              <a:rPr lang="en-US" altLang="zh-CN" dirty="0"/>
              <a:t>other</a:t>
            </a:r>
            <a:r>
              <a:rPr lang="zh-CN" altLang="en-US" dirty="0"/>
              <a:t> </a:t>
            </a:r>
            <a:r>
              <a:rPr lang="en-US" altLang="zh-CN" dirty="0"/>
              <a:t>factors</a:t>
            </a:r>
            <a:r>
              <a:rPr lang="zh-CN" altLang="en-US" dirty="0"/>
              <a:t> </a:t>
            </a:r>
            <a:r>
              <a:rPr lang="en-US" altLang="zh-CN" dirty="0"/>
              <a:t>influencing</a:t>
            </a:r>
            <a:r>
              <a:rPr lang="zh-CN" altLang="en-US" dirty="0"/>
              <a:t> </a:t>
            </a:r>
            <a:r>
              <a:rPr lang="en-US" altLang="zh-CN" dirty="0"/>
              <a:t>the</a:t>
            </a:r>
            <a:r>
              <a:rPr lang="zh-CN" altLang="en-US" dirty="0"/>
              <a:t> </a:t>
            </a:r>
            <a:r>
              <a:rPr lang="en-US" altLang="zh-CN" dirty="0"/>
              <a:t>market</a:t>
            </a:r>
            <a:r>
              <a:rPr lang="zh-CN" altLang="en-US" dirty="0"/>
              <a:t> </a:t>
            </a:r>
            <a:r>
              <a:rPr lang="en-US" altLang="zh-CN" dirty="0"/>
              <a:t>in</a:t>
            </a:r>
            <a:r>
              <a:rPr lang="zh-CN" altLang="en-US" dirty="0"/>
              <a:t> </a:t>
            </a:r>
            <a:r>
              <a:rPr lang="en-US" altLang="zh-CN" dirty="0"/>
              <a:t>years</a:t>
            </a:r>
            <a:r>
              <a:rPr lang="zh-CN" altLang="en-US" dirty="0"/>
              <a:t> </a:t>
            </a:r>
            <a:r>
              <a:rPr lang="en-US" altLang="zh-CN" dirty="0"/>
              <a:t>long</a:t>
            </a:r>
            <a:r>
              <a:rPr lang="zh-CN" altLang="en-US" dirty="0"/>
              <a:t> </a:t>
            </a:r>
            <a:r>
              <a:rPr lang="en-US" altLang="zh-CN" dirty="0"/>
              <a:t>after</a:t>
            </a:r>
            <a:r>
              <a:rPr lang="zh-CN" altLang="en-US" dirty="0"/>
              <a:t> </a:t>
            </a:r>
            <a:r>
              <a:rPr lang="en-US" altLang="zh-CN" dirty="0"/>
              <a:t>the</a:t>
            </a:r>
            <a:r>
              <a:rPr lang="zh-CN" altLang="en-US" dirty="0"/>
              <a:t> </a:t>
            </a:r>
            <a:r>
              <a:rPr lang="en-US" altLang="zh-CN" dirty="0"/>
              <a:t>shock.</a:t>
            </a:r>
            <a:r>
              <a:rPr lang="zh-CN" altLang="en-US" dirty="0"/>
              <a:t> </a:t>
            </a:r>
            <a:r>
              <a:rPr lang="en-US" altLang="zh-CN" dirty="0"/>
              <a:t>Of</a:t>
            </a:r>
            <a:r>
              <a:rPr lang="zh-CN" altLang="en-US" dirty="0"/>
              <a:t> </a:t>
            </a:r>
            <a:r>
              <a:rPr lang="en-US" altLang="zh-CN" dirty="0"/>
              <a:t>course,</a:t>
            </a:r>
            <a:r>
              <a:rPr lang="zh-CN" altLang="en-US" dirty="0"/>
              <a:t> </a:t>
            </a:r>
            <a:r>
              <a:rPr lang="en-US" altLang="zh-CN" dirty="0"/>
              <a:t>we</a:t>
            </a:r>
            <a:r>
              <a:rPr lang="zh-CN" altLang="en-US" dirty="0"/>
              <a:t> </a:t>
            </a:r>
            <a:r>
              <a:rPr lang="en-US" altLang="zh-CN" dirty="0"/>
              <a:t>can</a:t>
            </a:r>
            <a:r>
              <a:rPr lang="zh-CN" altLang="en-US" dirty="0"/>
              <a:t> </a:t>
            </a:r>
            <a:r>
              <a:rPr lang="en-US" altLang="zh-CN" dirty="0"/>
              <a:t>do</a:t>
            </a:r>
            <a:r>
              <a:rPr lang="zh-CN" altLang="en-US" dirty="0"/>
              <a:t> </a:t>
            </a:r>
            <a:r>
              <a:rPr lang="en-US" altLang="zh-CN" dirty="0"/>
              <a:t>robustness</a:t>
            </a:r>
            <a:r>
              <a:rPr lang="zh-CN" altLang="en-US" dirty="0"/>
              <a:t> </a:t>
            </a:r>
            <a:r>
              <a:rPr lang="en-US" altLang="zh-CN" dirty="0"/>
              <a:t>using</a:t>
            </a:r>
            <a:r>
              <a:rPr lang="zh-CN" altLang="en-US" dirty="0"/>
              <a:t> </a:t>
            </a:r>
            <a:r>
              <a:rPr lang="en-US" altLang="zh-CN" dirty="0"/>
              <a:t>alternative</a:t>
            </a:r>
            <a:r>
              <a:rPr lang="zh-CN" altLang="en-US" dirty="0"/>
              <a:t> </a:t>
            </a:r>
            <a:r>
              <a:rPr lang="en-US" altLang="zh-CN" dirty="0"/>
              <a:t>settings</a:t>
            </a:r>
            <a:r>
              <a:rPr lang="zh-CN" altLang="en-US" dirty="0"/>
              <a:t> </a:t>
            </a:r>
            <a:r>
              <a:rPr lang="en-US" altLang="zh-CN" dirty="0"/>
              <a:t>(appendix).</a:t>
            </a:r>
          </a:p>
          <a:p>
            <a:r>
              <a:rPr lang="en-US" altLang="zh-CN" dirty="0"/>
              <a:t>The</a:t>
            </a:r>
            <a:r>
              <a:rPr lang="zh-CN" altLang="en-US" dirty="0"/>
              <a:t> </a:t>
            </a:r>
            <a:r>
              <a:rPr lang="en-US" altLang="zh-CN" dirty="0"/>
              <a:t>repeated</a:t>
            </a:r>
            <a:r>
              <a:rPr lang="zh-CN" altLang="en-US" dirty="0"/>
              <a:t> </a:t>
            </a:r>
            <a:r>
              <a:rPr lang="en-US" altLang="zh-CN" dirty="0"/>
              <a:t>sales</a:t>
            </a:r>
            <a:r>
              <a:rPr lang="zh-CN" altLang="en-US" dirty="0"/>
              <a:t> </a:t>
            </a:r>
            <a:r>
              <a:rPr lang="en-US" altLang="zh-CN" dirty="0"/>
              <a:t>with</a:t>
            </a:r>
            <a:r>
              <a:rPr lang="zh-CN" altLang="en-US" dirty="0"/>
              <a:t> </a:t>
            </a:r>
            <a:r>
              <a:rPr lang="en-US" altLang="zh-CN" dirty="0"/>
              <a:t>both</a:t>
            </a:r>
            <a:r>
              <a:rPr lang="zh-CN" altLang="en-US" dirty="0"/>
              <a:t> </a:t>
            </a:r>
            <a:r>
              <a:rPr lang="en-US" altLang="zh-CN" dirty="0"/>
              <a:t>pre-</a:t>
            </a:r>
            <a:r>
              <a:rPr lang="zh-CN" altLang="en-US" dirty="0"/>
              <a:t> </a:t>
            </a:r>
            <a:r>
              <a:rPr lang="en-US" altLang="zh-CN" dirty="0"/>
              <a:t>and</a:t>
            </a:r>
            <a:r>
              <a:rPr lang="zh-CN" altLang="en-US" dirty="0"/>
              <a:t> </a:t>
            </a:r>
            <a:r>
              <a:rPr lang="en-US" altLang="zh-CN" dirty="0"/>
              <a:t>post-hurricane</a:t>
            </a:r>
            <a:r>
              <a:rPr lang="zh-CN" altLang="en-US" dirty="0"/>
              <a:t> </a:t>
            </a:r>
            <a:r>
              <a:rPr lang="en-US" altLang="zh-CN" dirty="0"/>
              <a:t>transactions</a:t>
            </a:r>
            <a:r>
              <a:rPr lang="zh-CN" altLang="en-US" dirty="0"/>
              <a:t> </a:t>
            </a:r>
            <a:r>
              <a:rPr lang="en-US" altLang="zh-CN" dirty="0"/>
              <a:t>account</a:t>
            </a:r>
            <a:r>
              <a:rPr lang="zh-CN" altLang="en-US" dirty="0"/>
              <a:t> </a:t>
            </a:r>
            <a:r>
              <a:rPr lang="en-US" altLang="zh-CN" dirty="0"/>
              <a:t>for</a:t>
            </a:r>
            <a:r>
              <a:rPr lang="zh-CN" altLang="en-US" dirty="0"/>
              <a:t> </a:t>
            </a:r>
            <a:r>
              <a:rPr lang="en-US" altLang="zh-CN" dirty="0"/>
              <a:t>about</a:t>
            </a:r>
            <a:r>
              <a:rPr lang="zh-CN" altLang="en-US" dirty="0"/>
              <a:t> </a:t>
            </a:r>
            <a:r>
              <a:rPr lang="en-US" altLang="zh-CN" dirty="0"/>
              <a:t>8%</a:t>
            </a:r>
            <a:r>
              <a:rPr lang="zh-CN" altLang="en-US" dirty="0"/>
              <a:t> </a:t>
            </a:r>
            <a:r>
              <a:rPr lang="en-US" altLang="zh-CN" dirty="0"/>
              <a:t>of</a:t>
            </a:r>
            <a:r>
              <a:rPr lang="zh-CN" altLang="en-US" dirty="0"/>
              <a:t> </a:t>
            </a:r>
            <a:r>
              <a:rPr lang="en-US" altLang="zh-CN" dirty="0"/>
              <a:t>all</a:t>
            </a:r>
            <a:r>
              <a:rPr lang="zh-CN" altLang="en-US" dirty="0"/>
              <a:t> </a:t>
            </a:r>
            <a:r>
              <a:rPr lang="en-US" altLang="zh-CN" dirty="0"/>
              <a:t>properties</a:t>
            </a:r>
            <a:r>
              <a:rPr lang="zh-CN" altLang="en-US" dirty="0"/>
              <a:t> </a:t>
            </a:r>
            <a:r>
              <a:rPr lang="en-US" altLang="zh-CN" dirty="0"/>
              <a:t>in</a:t>
            </a:r>
            <a:r>
              <a:rPr lang="zh-CN" altLang="en-US" dirty="0"/>
              <a:t> </a:t>
            </a:r>
            <a:r>
              <a:rPr lang="en-US" altLang="zh-CN" dirty="0"/>
              <a:t>New</a:t>
            </a:r>
            <a:r>
              <a:rPr lang="zh-CN" altLang="en-US" dirty="0"/>
              <a:t> </a:t>
            </a:r>
            <a:r>
              <a:rPr lang="en-US" altLang="zh-CN" dirty="0"/>
              <a:t>York</a:t>
            </a:r>
            <a:r>
              <a:rPr lang="zh-CN" altLang="en-US" dirty="0"/>
              <a:t> </a:t>
            </a:r>
            <a:r>
              <a:rPr lang="en-US" altLang="zh-CN" dirty="0"/>
              <a:t>and</a:t>
            </a:r>
            <a:r>
              <a:rPr lang="zh-CN" altLang="en-US" dirty="0"/>
              <a:t> </a:t>
            </a:r>
            <a:r>
              <a:rPr lang="en-US" altLang="zh-CN" dirty="0"/>
              <a:t>9.42%</a:t>
            </a:r>
            <a:r>
              <a:rPr lang="zh-CN" altLang="en-US" dirty="0"/>
              <a:t> </a:t>
            </a:r>
            <a:r>
              <a:rPr lang="en-US" altLang="zh-CN" dirty="0"/>
              <a:t>in</a:t>
            </a:r>
            <a:r>
              <a:rPr lang="zh-CN" altLang="en-US" dirty="0"/>
              <a:t> </a:t>
            </a:r>
            <a:r>
              <a:rPr lang="en-US" altLang="zh-CN" dirty="0"/>
              <a:t>Texas.</a:t>
            </a:r>
            <a:r>
              <a:rPr lang="zh-CN" altLang="en-US" dirty="0"/>
              <a:t> </a:t>
            </a:r>
            <a:endParaRPr lang="en-US" altLang="zh-CN" dirty="0"/>
          </a:p>
          <a:p>
            <a:pPr marL="158750" indent="0">
              <a:buNone/>
            </a:pPr>
            <a:endParaRPr dirty="0"/>
          </a:p>
        </p:txBody>
      </p:sp>
    </p:spTree>
    <p:extLst>
      <p:ext uri="{BB962C8B-B14F-4D97-AF65-F5344CB8AC3E}">
        <p14:creationId xmlns:p14="http://schemas.microsoft.com/office/powerpoint/2010/main" val="4165991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1">
              <a:spcBef>
                <a:spcPts val="600"/>
              </a:spcBef>
              <a:spcAft>
                <a:spcPts val="600"/>
              </a:spcAft>
              <a:buClr>
                <a:srgbClr val="3432B6"/>
              </a:buClr>
              <a:buFont typeface="Wingdings" pitchFamily="2" charset="2"/>
              <a:buChar char="Ø"/>
            </a:pPr>
            <a:r>
              <a:rPr lang="en-US" altLang="zh-CN" dirty="0"/>
              <a:t>Over</a:t>
            </a:r>
            <a:r>
              <a:rPr lang="en-US" altLang="zh-CN" sz="1800" dirty="0"/>
              <a:t>all,</a:t>
            </a:r>
            <a:r>
              <a:rPr lang="zh-CN" altLang="en-US" sz="1800" dirty="0"/>
              <a:t> </a:t>
            </a:r>
            <a:r>
              <a:rPr lang="en-US" altLang="zh-CN" sz="1800" dirty="0"/>
              <a:t>hurricane</a:t>
            </a:r>
            <a:r>
              <a:rPr lang="zh-CN" altLang="en-US" sz="1800" dirty="0"/>
              <a:t> </a:t>
            </a:r>
            <a:r>
              <a:rPr lang="en-US" altLang="zh-CN" sz="1800" dirty="0"/>
              <a:t>damages</a:t>
            </a:r>
            <a:r>
              <a:rPr lang="zh-CN" altLang="en-US" sz="1800" dirty="0"/>
              <a:t> </a:t>
            </a:r>
            <a:r>
              <a:rPr lang="en-US" altLang="zh-CN" sz="1800" dirty="0"/>
              <a:t>are</a:t>
            </a:r>
            <a:r>
              <a:rPr lang="zh-CN" altLang="en-US" sz="1800" dirty="0"/>
              <a:t> </a:t>
            </a:r>
            <a:r>
              <a:rPr lang="en-US" altLang="zh-CN" dirty="0"/>
              <a:t>associated</a:t>
            </a:r>
            <a:r>
              <a:rPr lang="zh-CN" altLang="en-US" dirty="0"/>
              <a:t> </a:t>
            </a:r>
            <a:r>
              <a:rPr lang="en-US" altLang="zh-CN" dirty="0"/>
              <a:t>with</a:t>
            </a:r>
            <a:r>
              <a:rPr lang="zh-CN" altLang="en-US" dirty="0"/>
              <a:t> </a:t>
            </a:r>
            <a:r>
              <a:rPr lang="en-US" altLang="zh-CN" dirty="0"/>
              <a:t>a</a:t>
            </a:r>
            <a:r>
              <a:rPr lang="zh-CN" altLang="en-US" dirty="0"/>
              <a:t> </a:t>
            </a:r>
            <a:r>
              <a:rPr lang="en-US" altLang="zh-CN" dirty="0"/>
              <a:t>significant</a:t>
            </a:r>
            <a:r>
              <a:rPr lang="zh-CN" altLang="en-US" dirty="0"/>
              <a:t> </a:t>
            </a:r>
            <a:r>
              <a:rPr lang="en-US" altLang="zh-CN" dirty="0"/>
              <a:t>drop</a:t>
            </a:r>
            <a:r>
              <a:rPr lang="zh-CN" altLang="en-US" dirty="0"/>
              <a:t> </a:t>
            </a:r>
            <a:r>
              <a:rPr lang="en-US" altLang="zh-CN" dirty="0"/>
              <a:t>in</a:t>
            </a:r>
            <a:r>
              <a:rPr lang="zh-CN" altLang="en-US" dirty="0"/>
              <a:t> </a:t>
            </a:r>
            <a:r>
              <a:rPr lang="en-US" altLang="zh-CN" dirty="0"/>
              <a:t>asset</a:t>
            </a:r>
            <a:r>
              <a:rPr lang="zh-CN" altLang="en-US" dirty="0"/>
              <a:t> </a:t>
            </a:r>
            <a:r>
              <a:rPr lang="en-US" altLang="zh-CN" dirty="0"/>
              <a:t>values</a:t>
            </a:r>
          </a:p>
        </p:txBody>
      </p:sp>
      <p:sp>
        <p:nvSpPr>
          <p:cNvPr id="4" name="Slide Number Placeholder 3"/>
          <p:cNvSpPr>
            <a:spLocks noGrp="1"/>
          </p:cNvSpPr>
          <p:nvPr>
            <p:ph type="sldNum" sz="quarter" idx="5"/>
          </p:nvPr>
        </p:nvSpPr>
        <p:spPr/>
        <p:txBody>
          <a:bodyPr/>
          <a:lstStyle/>
          <a:p>
            <a:fld id="{B081A3AB-3485-9E42-B45E-24421EE69EFD}" type="slidenum">
              <a:rPr lang="en-US" smtClean="0"/>
              <a:t>35</a:t>
            </a:fld>
            <a:endParaRPr lang="en-US"/>
          </a:p>
        </p:txBody>
      </p:sp>
    </p:spTree>
    <p:extLst>
      <p:ext uri="{BB962C8B-B14F-4D97-AF65-F5344CB8AC3E}">
        <p14:creationId xmlns:p14="http://schemas.microsoft.com/office/powerpoint/2010/main" val="2590478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If i</a:t>
            </a:r>
            <a:r>
              <a:rPr lang="en-US" altLang="zh-CN" dirty="0"/>
              <a:t>nvestors</a:t>
            </a:r>
            <a:r>
              <a:rPr lang="en-US" dirty="0"/>
              <a:t> learn about the future location of disasters when observing the geography of damages, then the impact of disasters on </a:t>
            </a:r>
            <a:r>
              <a:rPr lang="en-US" altLang="zh-CN" dirty="0"/>
              <a:t>property</a:t>
            </a:r>
            <a:r>
              <a:rPr lang="zh-CN" altLang="en-US" dirty="0"/>
              <a:t> </a:t>
            </a:r>
            <a:r>
              <a:rPr lang="en-US" altLang="zh-CN" dirty="0"/>
              <a:t>values</a:t>
            </a:r>
            <a:r>
              <a:rPr lang="zh-CN" altLang="en-US" dirty="0"/>
              <a:t> </a:t>
            </a:r>
            <a:r>
              <a:rPr lang="en-US" dirty="0"/>
              <a:t>may be lower in areas with a</a:t>
            </a:r>
            <a:r>
              <a:rPr lang="zh-CN" altLang="en-US" dirty="0"/>
              <a:t> </a:t>
            </a:r>
            <a:r>
              <a:rPr lang="en-US" altLang="zh-CN" dirty="0"/>
              <a:t>prior</a:t>
            </a:r>
            <a:r>
              <a:rPr lang="zh-CN" altLang="en-US" dirty="0"/>
              <a:t> </a:t>
            </a:r>
            <a:r>
              <a:rPr lang="en-US" altLang="zh-CN" dirty="0"/>
              <a:t>information</a:t>
            </a:r>
            <a:r>
              <a:rPr lang="zh-CN" altLang="en-US" dirty="0"/>
              <a:t> </a:t>
            </a:r>
            <a:r>
              <a:rPr lang="en-US" altLang="zh-CN" dirty="0"/>
              <a:t>of</a:t>
            </a:r>
            <a:r>
              <a:rPr lang="zh-CN" altLang="en-US" dirty="0"/>
              <a:t> </a:t>
            </a:r>
            <a:r>
              <a:rPr lang="en-US" altLang="zh-CN" dirty="0"/>
              <a:t>flood</a:t>
            </a:r>
            <a:r>
              <a:rPr lang="zh-CN" altLang="en-US" dirty="0"/>
              <a:t> </a:t>
            </a:r>
            <a:r>
              <a:rPr lang="en-US" altLang="zh-CN" dirty="0"/>
              <a:t>risks.</a:t>
            </a:r>
            <a:r>
              <a:rPr lang="zh-CN" altLang="en-US" dirty="0"/>
              <a:t> </a:t>
            </a:r>
            <a:r>
              <a:rPr lang="en-US" dirty="0"/>
              <a:t>Flooding in </a:t>
            </a:r>
            <a:r>
              <a:rPr lang="en-US" altLang="zh-CN" dirty="0"/>
              <a:t>flood</a:t>
            </a:r>
            <a:r>
              <a:rPr lang="zh-CN" altLang="en-US" dirty="0"/>
              <a:t> </a:t>
            </a:r>
            <a:r>
              <a:rPr lang="en-US" altLang="zh-CN" dirty="0"/>
              <a:t>zones</a:t>
            </a:r>
            <a:r>
              <a:rPr lang="en-US" dirty="0"/>
              <a:t> is less likely to bring new information on disaster probabilities.</a:t>
            </a:r>
          </a:p>
        </p:txBody>
      </p:sp>
      <p:sp>
        <p:nvSpPr>
          <p:cNvPr id="4" name="Slide Number Placeholder 3"/>
          <p:cNvSpPr>
            <a:spLocks noGrp="1"/>
          </p:cNvSpPr>
          <p:nvPr>
            <p:ph type="sldNum" sz="quarter" idx="5"/>
          </p:nvPr>
        </p:nvSpPr>
        <p:spPr/>
        <p:txBody>
          <a:bodyPr/>
          <a:lstStyle/>
          <a:p>
            <a:fld id="{B081A3AB-3485-9E42-B45E-24421EE69EFD}" type="slidenum">
              <a:rPr lang="en-US" smtClean="0"/>
              <a:t>36</a:t>
            </a:fld>
            <a:endParaRPr lang="en-US"/>
          </a:p>
        </p:txBody>
      </p:sp>
    </p:spTree>
    <p:extLst>
      <p:ext uri="{BB962C8B-B14F-4D97-AF65-F5344CB8AC3E}">
        <p14:creationId xmlns:p14="http://schemas.microsoft.com/office/powerpoint/2010/main" val="3289964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1">
              <a:spcBef>
                <a:spcPts val="600"/>
              </a:spcBef>
              <a:spcAft>
                <a:spcPts val="600"/>
              </a:spcAft>
              <a:buClr>
                <a:srgbClr val="3432B6"/>
              </a:buClr>
              <a:buFont typeface="Wingdings" pitchFamily="2" charset="2"/>
              <a:buChar char="Ø"/>
            </a:pPr>
            <a:r>
              <a:rPr lang="en-US" altLang="zh-CN" dirty="0"/>
              <a:t>Over</a:t>
            </a:r>
            <a:r>
              <a:rPr lang="en-US" altLang="zh-CN" sz="1800" dirty="0"/>
              <a:t>all,</a:t>
            </a:r>
            <a:r>
              <a:rPr lang="zh-CN" altLang="en-US" sz="1800" dirty="0"/>
              <a:t> </a:t>
            </a:r>
            <a:r>
              <a:rPr lang="en-US" altLang="zh-CN" sz="1800" dirty="0"/>
              <a:t>hurricane</a:t>
            </a:r>
            <a:r>
              <a:rPr lang="zh-CN" altLang="en-US" sz="1800" dirty="0"/>
              <a:t> </a:t>
            </a:r>
            <a:r>
              <a:rPr lang="en-US" altLang="zh-CN" sz="1800" dirty="0"/>
              <a:t>damages</a:t>
            </a:r>
            <a:r>
              <a:rPr lang="zh-CN" altLang="en-US" sz="1800" dirty="0"/>
              <a:t> </a:t>
            </a:r>
            <a:r>
              <a:rPr lang="en-US" altLang="zh-CN" sz="1800" dirty="0"/>
              <a:t>are</a:t>
            </a:r>
            <a:r>
              <a:rPr lang="zh-CN" altLang="en-US" sz="1800" dirty="0"/>
              <a:t> </a:t>
            </a:r>
            <a:r>
              <a:rPr lang="en-US" altLang="zh-CN" dirty="0"/>
              <a:t>associated</a:t>
            </a:r>
            <a:r>
              <a:rPr lang="zh-CN" altLang="en-US" dirty="0"/>
              <a:t> </a:t>
            </a:r>
            <a:r>
              <a:rPr lang="en-US" altLang="zh-CN" dirty="0"/>
              <a:t>with</a:t>
            </a:r>
            <a:r>
              <a:rPr lang="zh-CN" altLang="en-US" dirty="0"/>
              <a:t> </a:t>
            </a:r>
            <a:r>
              <a:rPr lang="en-US" altLang="zh-CN" dirty="0"/>
              <a:t>a</a:t>
            </a:r>
            <a:r>
              <a:rPr lang="zh-CN" altLang="en-US" dirty="0"/>
              <a:t> </a:t>
            </a:r>
            <a:r>
              <a:rPr lang="en-US" altLang="zh-CN" dirty="0"/>
              <a:t>significant</a:t>
            </a:r>
            <a:r>
              <a:rPr lang="zh-CN" altLang="en-US" dirty="0"/>
              <a:t> </a:t>
            </a:r>
            <a:r>
              <a:rPr lang="en-US" altLang="zh-CN" dirty="0"/>
              <a:t>drop</a:t>
            </a:r>
            <a:r>
              <a:rPr lang="zh-CN" altLang="en-US" dirty="0"/>
              <a:t> </a:t>
            </a:r>
            <a:r>
              <a:rPr lang="en-US" altLang="zh-CN" dirty="0"/>
              <a:t>in</a:t>
            </a:r>
            <a:r>
              <a:rPr lang="zh-CN" altLang="en-US" dirty="0"/>
              <a:t> </a:t>
            </a:r>
            <a:r>
              <a:rPr lang="en-US" altLang="zh-CN" dirty="0"/>
              <a:t>asset</a:t>
            </a:r>
            <a:r>
              <a:rPr lang="zh-CN" altLang="en-US" dirty="0"/>
              <a:t> </a:t>
            </a:r>
            <a:r>
              <a:rPr lang="en-US" altLang="zh-CN" dirty="0"/>
              <a:t>values</a:t>
            </a:r>
          </a:p>
        </p:txBody>
      </p:sp>
      <p:sp>
        <p:nvSpPr>
          <p:cNvPr id="4" name="Slide Number Placeholder 3"/>
          <p:cNvSpPr>
            <a:spLocks noGrp="1"/>
          </p:cNvSpPr>
          <p:nvPr>
            <p:ph type="sldNum" sz="quarter" idx="5"/>
          </p:nvPr>
        </p:nvSpPr>
        <p:spPr/>
        <p:txBody>
          <a:bodyPr/>
          <a:lstStyle/>
          <a:p>
            <a:fld id="{B081A3AB-3485-9E42-B45E-24421EE69EFD}" type="slidenum">
              <a:rPr lang="en-US" smtClean="0"/>
              <a:t>37</a:t>
            </a:fld>
            <a:endParaRPr lang="en-US"/>
          </a:p>
        </p:txBody>
      </p:sp>
    </p:spTree>
    <p:extLst>
      <p:ext uri="{BB962C8B-B14F-4D97-AF65-F5344CB8AC3E}">
        <p14:creationId xmlns:p14="http://schemas.microsoft.com/office/powerpoint/2010/main" val="266492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49497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1674746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90668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02122"/>
                </a:solidFill>
                <a:effectLst/>
                <a:latin typeface="Arial" panose="020B0604020202020204" pitchFamily="34" charset="0"/>
              </a:rPr>
              <a:t>A </a:t>
            </a:r>
            <a:r>
              <a:rPr lang="en-US" b="1" i="0" dirty="0">
                <a:solidFill>
                  <a:srgbClr val="202122"/>
                </a:solidFill>
                <a:effectLst/>
                <a:latin typeface="Arial" panose="020B0604020202020204" pitchFamily="34" charset="0"/>
              </a:rPr>
              <a:t>Representative Concentration Pathway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RCP</a:t>
            </a:r>
            <a:r>
              <a:rPr lang="en-US" b="0" i="0" dirty="0">
                <a:solidFill>
                  <a:srgbClr val="202122"/>
                </a:solidFill>
                <a:effectLst/>
                <a:latin typeface="Arial" panose="020B0604020202020204" pitchFamily="34" charset="0"/>
              </a:rPr>
              <a:t>) is a </a:t>
            </a:r>
            <a:r>
              <a:rPr lang="en-US" b="0" i="0" u="none" strike="noStrike" dirty="0">
                <a:solidFill>
                  <a:srgbClr val="3366CC"/>
                </a:solidFill>
                <a:effectLst/>
                <a:latin typeface="Arial" panose="020B0604020202020204" pitchFamily="34" charset="0"/>
                <a:hlinkClick r:id="rId3" tooltip="Greenhouse gas"/>
              </a:rPr>
              <a:t>greenhouse gas</a:t>
            </a:r>
            <a:r>
              <a:rPr lang="en-US" b="0" i="0" dirty="0">
                <a:solidFill>
                  <a:srgbClr val="202122"/>
                </a:solidFill>
                <a:effectLst/>
                <a:latin typeface="Arial" panose="020B0604020202020204" pitchFamily="34" charset="0"/>
              </a:rPr>
              <a:t> concentration (not emissions) trajectory adopted by the </a:t>
            </a:r>
            <a:r>
              <a:rPr lang="en-US" b="0" i="0" u="none" strike="noStrike" dirty="0">
                <a:solidFill>
                  <a:srgbClr val="3366CC"/>
                </a:solidFill>
                <a:effectLst/>
                <a:latin typeface="Arial" panose="020B0604020202020204" pitchFamily="34" charset="0"/>
                <a:hlinkClick r:id="rId4" tooltip="Intergovernmental Panel on Climate Change"/>
              </a:rPr>
              <a:t>IPCC.</a:t>
            </a:r>
            <a:r>
              <a:rPr lang="en-US" b="0" i="0" dirty="0">
                <a:solidFill>
                  <a:srgbClr val="202122"/>
                </a:solidFill>
                <a:effectLst/>
                <a:latin typeface="Arial" panose="020B0604020202020204" pitchFamily="34" charset="0"/>
              </a:rPr>
              <a:t> Four pathways were used for climate modeling and research for the IPCC </a:t>
            </a:r>
            <a:r>
              <a:rPr lang="en-US" b="0" i="0" u="none" strike="noStrike" dirty="0">
                <a:solidFill>
                  <a:srgbClr val="3366CC"/>
                </a:solidFill>
                <a:effectLst/>
                <a:latin typeface="Arial" panose="020B0604020202020204" pitchFamily="34" charset="0"/>
                <a:hlinkClick r:id="rId5" tooltip="IPCC Fifth Assessment Report"/>
              </a:rPr>
              <a:t>fifth Assessment Report (AR5)</a:t>
            </a:r>
            <a:r>
              <a:rPr lang="en-US" b="0" i="0" dirty="0">
                <a:solidFill>
                  <a:srgbClr val="202122"/>
                </a:solidFill>
                <a:effectLst/>
                <a:latin typeface="Arial" panose="020B0604020202020204" pitchFamily="34" charset="0"/>
              </a:rPr>
              <a:t> in 2014. The pathways describe different climate futures, all of which are considered possible depending on the volume of </a:t>
            </a:r>
            <a:r>
              <a:rPr lang="en-US" b="0" i="0" u="none" strike="noStrike" dirty="0">
                <a:solidFill>
                  <a:srgbClr val="3366CC"/>
                </a:solidFill>
                <a:effectLst/>
                <a:latin typeface="Arial" panose="020B0604020202020204" pitchFamily="34" charset="0"/>
                <a:hlinkClick r:id="rId3" tooltip="Greenhouse gas"/>
              </a:rPr>
              <a:t>greenhouse gases</a:t>
            </a:r>
            <a:r>
              <a:rPr lang="en-US" b="0" i="0" dirty="0">
                <a:solidFill>
                  <a:srgbClr val="202122"/>
                </a:solidFill>
                <a:effectLst/>
                <a:latin typeface="Arial" panose="020B0604020202020204" pitchFamily="34" charset="0"/>
              </a:rPr>
              <a:t> (GHG) emitted in the years to come. The RCPs – originally RCP2.6, RCP4.5, RCP6, and RCP8.5 – are labelled after a possible range of </a:t>
            </a:r>
            <a:r>
              <a:rPr lang="en-US" b="0" i="0" u="none" strike="noStrike" dirty="0">
                <a:solidFill>
                  <a:srgbClr val="3366CC"/>
                </a:solidFill>
                <a:effectLst/>
                <a:latin typeface="Arial" panose="020B0604020202020204" pitchFamily="34" charset="0"/>
                <a:hlinkClick r:id="rId6" tooltip="Radiative forcing"/>
              </a:rPr>
              <a:t>radiative forcing</a:t>
            </a:r>
            <a:r>
              <a:rPr lang="en-US" b="0" i="0" dirty="0">
                <a:solidFill>
                  <a:srgbClr val="202122"/>
                </a:solidFill>
                <a:effectLst/>
                <a:latin typeface="Arial" panose="020B0604020202020204" pitchFamily="34" charset="0"/>
              </a:rPr>
              <a:t> values in the year 2100 (2.6, 4.5, 6, and 8.5 W/m</a:t>
            </a:r>
            <a:r>
              <a:rPr lang="en-US" b="0" i="0" baseline="30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respectively).</a:t>
            </a:r>
            <a:endParaRPr lang="en-US" dirty="0"/>
          </a:p>
        </p:txBody>
      </p:sp>
    </p:spTree>
    <p:extLst>
      <p:ext uri="{BB962C8B-B14F-4D97-AF65-F5344CB8AC3E}">
        <p14:creationId xmlns:p14="http://schemas.microsoft.com/office/powerpoint/2010/main" val="109968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altLang="zh-CN" dirty="0"/>
              <a:t>Here,</a:t>
            </a:r>
            <a:r>
              <a:rPr lang="zh-CN" altLang="en-US" dirty="0"/>
              <a:t> </a:t>
            </a:r>
            <a:r>
              <a:rPr lang="en-US" altLang="zh-CN" dirty="0"/>
              <a:t>we</a:t>
            </a:r>
            <a:r>
              <a:rPr lang="zh-CN" altLang="en-US" dirty="0"/>
              <a:t> </a:t>
            </a:r>
            <a:r>
              <a:rPr lang="en-US" altLang="zh-CN" dirty="0"/>
              <a:t>can</a:t>
            </a:r>
            <a:r>
              <a:rPr lang="zh-CN" altLang="en-US" dirty="0"/>
              <a:t> </a:t>
            </a:r>
            <a:r>
              <a:rPr lang="en-US" altLang="zh-CN" dirty="0"/>
              <a:t>do</a:t>
            </a:r>
            <a:r>
              <a:rPr lang="zh-CN" altLang="en-US" dirty="0"/>
              <a:t> </a:t>
            </a:r>
            <a:r>
              <a:rPr lang="en-US" altLang="zh-CN" dirty="0"/>
              <a:t>a</a:t>
            </a:r>
            <a:r>
              <a:rPr lang="zh-CN" altLang="en-US" dirty="0"/>
              <a:t> </a:t>
            </a:r>
            <a:r>
              <a:rPr lang="en-US" altLang="zh-CN" dirty="0"/>
              <a:t>poll</a:t>
            </a:r>
            <a:r>
              <a:rPr lang="zh-CN" altLang="en-US" dirty="0"/>
              <a:t> </a:t>
            </a:r>
            <a:r>
              <a:rPr lang="en-US" altLang="zh-CN" dirty="0"/>
              <a:t>in</a:t>
            </a:r>
            <a:r>
              <a:rPr lang="zh-CN" altLang="en-US" dirty="0"/>
              <a:t> </a:t>
            </a:r>
            <a:r>
              <a:rPr lang="en-US" altLang="zh-CN" dirty="0"/>
              <a:t>the</a:t>
            </a:r>
            <a:r>
              <a:rPr lang="zh-CN" altLang="en-US" dirty="0"/>
              <a:t> </a:t>
            </a:r>
            <a:r>
              <a:rPr lang="en-US" altLang="zh-CN" dirty="0"/>
              <a:t>classroom</a:t>
            </a:r>
          </a:p>
          <a:p>
            <a:pPr marL="158750" indent="0">
              <a:buNone/>
            </a:pPr>
            <a:endParaRPr lang="en-US" altLang="zh-CN" dirty="0"/>
          </a:p>
          <a:p>
            <a:pPr marL="158750" indent="0">
              <a:buNone/>
            </a:pPr>
            <a:r>
              <a:rPr lang="en-US" altLang="zh-CN" dirty="0"/>
              <a:t>Yale</a:t>
            </a:r>
            <a:r>
              <a:rPr lang="zh-CN" altLang="en-US" dirty="0"/>
              <a:t> </a:t>
            </a:r>
            <a:r>
              <a:rPr lang="en-US" altLang="zh-CN" dirty="0"/>
              <a:t>climate</a:t>
            </a:r>
            <a:r>
              <a:rPr lang="zh-CN" altLang="en-US" dirty="0"/>
              <a:t> </a:t>
            </a:r>
            <a:r>
              <a:rPr lang="en-US" altLang="zh-CN" dirty="0"/>
              <a:t>option</a:t>
            </a:r>
            <a:r>
              <a:rPr lang="zh-CN" altLang="en-US" dirty="0"/>
              <a:t> </a:t>
            </a:r>
            <a:r>
              <a:rPr lang="en-US" altLang="zh-CN" dirty="0" err="1"/>
              <a:t>survey:</a:t>
            </a:r>
            <a:r>
              <a:rPr lang="en-US" altLang="zh-CN" sz="1100" b="0" i="0" u="none" strike="noStrike" cap="none" dirty="0" err="1">
                <a:solidFill>
                  <a:srgbClr val="000000"/>
                </a:solidFill>
                <a:effectLst/>
                <a:latin typeface="Arial"/>
                <a:ea typeface="Arial"/>
                <a:cs typeface="Arial"/>
                <a:sym typeface="Arial"/>
              </a:rPr>
              <a:t>Model</a:t>
            </a:r>
            <a:r>
              <a:rPr lang="en-US" altLang="zh-CN" sz="1100" b="0" i="0" u="none" strike="noStrike" cap="none" dirty="0">
                <a:solidFill>
                  <a:srgbClr val="000000"/>
                </a:solidFill>
                <a:effectLst/>
                <a:latin typeface="Arial"/>
                <a:ea typeface="Arial"/>
                <a:cs typeface="Arial"/>
                <a:sym typeface="Arial"/>
              </a:rPr>
              <a:t> estimates in the maps were derived from public responses to the following survey questions. (n&gt;25,000).</a:t>
            </a:r>
            <a:endParaRPr lang="en-US" altLang="zh-CN" dirty="0"/>
          </a:p>
          <a:p>
            <a:pPr marL="158750" indent="0">
              <a:buNone/>
            </a:pPr>
            <a:r>
              <a:rPr lang="en-US" altLang="zh-CN" dirty="0"/>
              <a:t>https://climatecommunication.yale.edu/visualizations-data/ycom-us/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3408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27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37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https://</a:t>
            </a:r>
            <a:r>
              <a:rPr lang="en-US" dirty="0" err="1"/>
              <a:t>climatecommunication.yale.edu</a:t>
            </a:r>
            <a:r>
              <a:rPr lang="en-US" dirty="0"/>
              <a:t>/visualizations-data/</a:t>
            </a:r>
            <a:r>
              <a:rPr lang="en-US" dirty="0" err="1"/>
              <a:t>ycom</a:t>
            </a:r>
            <a:r>
              <a:rPr lang="en-US" dirty="0"/>
              <a:t>-us/</a:t>
            </a:r>
          </a:p>
        </p:txBody>
      </p:sp>
    </p:spTree>
    <p:extLst>
      <p:ext uri="{BB962C8B-B14F-4D97-AF65-F5344CB8AC3E}">
        <p14:creationId xmlns:p14="http://schemas.microsoft.com/office/powerpoint/2010/main" val="359231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SFHA: Special Flood Hazard Area (SFHA)</a:t>
            </a:r>
            <a:br>
              <a:rPr lang="en-US" dirty="0"/>
            </a:br>
            <a:r>
              <a:rPr lang="en-US" b="0" i="0" dirty="0">
                <a:solidFill>
                  <a:srgbClr val="202124"/>
                </a:solidFill>
                <a:effectLst/>
                <a:latin typeface="Roboto" panose="020F0502020204030204" pitchFamily="34" charset="0"/>
              </a:rPr>
              <a:t>SFHA are defined as the area that will be inundated by the flood event having a 1-percent chance of being equaled or exceeded in any given year</a:t>
            </a:r>
            <a:r>
              <a:rPr lang="en-US" b="0" i="0" dirty="0">
                <a:solidFill>
                  <a:srgbClr val="202124"/>
                </a:solidFill>
                <a:effectLst/>
                <a:latin typeface="Roboto" panose="02000000000000000000" pitchFamily="2" charset="0"/>
              </a:rPr>
              <a:t>. The 1-percent annual chance flood is also referred to as the base flood or 100-year flood.</a:t>
            </a:r>
            <a:r>
              <a:rPr lang="en-US" dirty="0"/>
              <a:t/>
            </a:r>
            <a:br>
              <a:rPr lang="en-US" dirty="0"/>
            </a:br>
            <a:endParaRPr lang="en-US" dirty="0"/>
          </a:p>
        </p:txBody>
      </p:sp>
    </p:spTree>
    <p:extLst>
      <p:ext uri="{BB962C8B-B14F-4D97-AF65-F5344CB8AC3E}">
        <p14:creationId xmlns:p14="http://schemas.microsoft.com/office/powerpoint/2010/main" val="8025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EA84-B42B-1148-925C-6349BF4D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6C1-CE69-3D4A-994D-60DDAFEA2F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3E9B-55B2-DD45-81D9-485FC77B4CB7}"/>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BF687D1F-D4EC-6842-A6D0-4A23F6AAF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A4AD-ECE0-4A4D-948A-4B2D950881EC}"/>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6731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B9-3192-5941-B334-EAA55826E7B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30EADB-13EC-7E42-BCDB-A130E49DCBF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436FF2-7FB6-4349-8A79-01C7DB90D217}"/>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F4C5CFDA-6A15-2646-B19F-A688113D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21C-0A16-624C-AF1D-16B0815C0F7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032646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D124-24AD-634A-B24D-F3557D1A1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81E67-37B4-C04F-B767-CA76733EF2E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E9B5C-EF68-5F44-B1AE-CA7A59402DF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0AD4A-8C59-EC40-9AF7-F562C5B7B5E8}"/>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6" name="Footer Placeholder 5">
            <a:extLst>
              <a:ext uri="{FF2B5EF4-FFF2-40B4-BE49-F238E27FC236}">
                <a16:creationId xmlns:a16="http://schemas.microsoft.com/office/drawing/2014/main" id="{5CF894D2-D6E8-F64F-AC45-896A15FD3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2428B-468D-8C48-962C-8770CD46B2E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82695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16C-5BD3-7447-A5F1-04E5E9200CE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215D3-8D3E-A54F-8A3A-5406E1BC26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3DB5464-192F-A141-8830-AAA210926E08}"/>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578C-F55A-C64B-8F09-69FA1FAEA04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251777-C8C4-1248-92F9-2B70E75E0B7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CCEE4-B7C0-E944-9208-1A5AEEB3B9E6}"/>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8" name="Footer Placeholder 7">
            <a:extLst>
              <a:ext uri="{FF2B5EF4-FFF2-40B4-BE49-F238E27FC236}">
                <a16:creationId xmlns:a16="http://schemas.microsoft.com/office/drawing/2014/main" id="{C2BD4127-7DF3-E248-AD45-5EBD39BC3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0894B-F799-EB4F-9D07-53B70EC2145A}"/>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028180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4CF4-D8B8-7348-8862-0338363FC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5BF87-D5F1-434D-9B37-D1334B3C8E5B}"/>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4" name="Footer Placeholder 3">
            <a:extLst>
              <a:ext uri="{FF2B5EF4-FFF2-40B4-BE49-F238E27FC236}">
                <a16:creationId xmlns:a16="http://schemas.microsoft.com/office/drawing/2014/main" id="{99124584-9B11-344F-9939-0BE37A7C1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5EC0C-AA43-DE4E-A6A7-8F087C7E8435}"/>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4993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3BE7-00F0-C845-ADEC-AC8197CDDF87}"/>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3" name="Footer Placeholder 2">
            <a:extLst>
              <a:ext uri="{FF2B5EF4-FFF2-40B4-BE49-F238E27FC236}">
                <a16:creationId xmlns:a16="http://schemas.microsoft.com/office/drawing/2014/main" id="{89967CA7-D45D-4547-85EF-36D2456BC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72BFF-E4AE-FE41-95AE-146E9EFBD6F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743888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F25D-7AED-1843-97D5-25E1763A28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45834D-591C-5346-BDE3-CF6F1D5AC8D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4871-3F3D-DA48-BA6E-BBE480320B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E47FF7-343D-5242-A497-33D97EBB7334}"/>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6" name="Footer Placeholder 5">
            <a:extLst>
              <a:ext uri="{FF2B5EF4-FFF2-40B4-BE49-F238E27FC236}">
                <a16:creationId xmlns:a16="http://schemas.microsoft.com/office/drawing/2014/main" id="{9F67A1D4-1AB4-D447-B377-42B6F5B60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510BB-8283-BC4F-97C6-4F2C843254E9}"/>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920772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1F8-820B-7843-9675-20227AB1EC1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40B5601-4D99-8441-998A-04900926899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CE28B60-08B3-624E-A7E2-11A298730D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72EE49-59E9-FA4E-AC8C-A94DAAB820B2}"/>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6" name="Footer Placeholder 5">
            <a:extLst>
              <a:ext uri="{FF2B5EF4-FFF2-40B4-BE49-F238E27FC236}">
                <a16:creationId xmlns:a16="http://schemas.microsoft.com/office/drawing/2014/main" id="{295056D1-98ED-684E-AEE2-87175D7A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191-65B1-F047-8D64-63FD52B86930}"/>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50095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8F2-7F67-2B44-9189-BE580CE51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5E9F4-2355-8E4D-828B-77446A1EE2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E2469-F9BD-1E4D-A7C3-BDB3B56F56A4}"/>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29D31E6B-EF74-FF42-9648-D5AEC6B5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E8F3B-10BD-6048-B5A6-9DF806E7AFBD}"/>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729112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FECB1-CC79-E348-9030-A9B132D0AB2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7E355-BC52-DF43-A79C-5C9A492997C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F3B66-E36E-5748-A092-5953CC9D96BB}"/>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9A59B96D-A0A4-8E47-8170-06E6DEA7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B4C86-7888-F744-B6FC-5B0AE1DC2A9B}"/>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48488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1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755579" y="3305176"/>
            <a:ext cx="7704857" cy="1021556"/>
          </a:xfrm>
          <a:prstGeom prst="rect">
            <a:avLst/>
          </a:prstGeom>
        </p:spPr>
        <p:txBody>
          <a:bodyPr anchor="t">
            <a:noAutofit/>
          </a:bodyPr>
          <a:lstStyle>
            <a:lvl1pPr algn="l">
              <a:defRPr sz="3600" b="1" cap="none" baseline="0">
                <a:solidFill>
                  <a:schemeClr val="tx1"/>
                </a:solidFill>
                <a:latin typeface="+mj-lt"/>
                <a:ea typeface="Kozuka Gothic Pr6N L" pitchFamily="34" charset="-128"/>
              </a:defRPr>
            </a:lvl1pPr>
          </a:lstStyle>
          <a:p>
            <a:r>
              <a:rPr lang="en-US" dirty="0"/>
              <a:t>Click to edit Master title style</a:t>
            </a:r>
            <a:endParaRPr lang="de-DE" dirty="0"/>
          </a:p>
        </p:txBody>
      </p:sp>
      <p:sp>
        <p:nvSpPr>
          <p:cNvPr id="3" name="Textplatzhalter 2"/>
          <p:cNvSpPr>
            <a:spLocks noGrp="1"/>
          </p:cNvSpPr>
          <p:nvPr>
            <p:ph type="body" idx="1"/>
          </p:nvPr>
        </p:nvSpPr>
        <p:spPr>
          <a:xfrm>
            <a:off x="755579" y="2297839"/>
            <a:ext cx="7704857" cy="1125140"/>
          </a:xfrm>
        </p:spPr>
        <p:txBody>
          <a:bodyPr anchor="b">
            <a:normAutofit/>
          </a:bodyPr>
          <a:lstStyle>
            <a:lvl1pPr marL="0" indent="0">
              <a:buNone/>
              <a:defRPr sz="2400" b="0" i="0">
                <a:solidFill>
                  <a:srgbClr val="92CECB"/>
                </a:solidFill>
                <a:latin typeface="DIN Alternate Bold"/>
                <a:ea typeface="Kozuka Gothic Pr6N L" pitchFamily="34" charset="-128"/>
                <a:cs typeface="DIN Alternate Bold"/>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3D734AB3-580E-49C1-967D-33073622AECA}" type="slidenum">
              <a:rPr lang="en-US" smtClean="0"/>
              <a:t>‹#›</a:t>
            </a:fld>
            <a:endParaRPr lang="en-US" dirty="0"/>
          </a:p>
        </p:txBody>
      </p:sp>
    </p:spTree>
    <p:extLst>
      <p:ext uri="{BB962C8B-B14F-4D97-AF65-F5344CB8AC3E}">
        <p14:creationId xmlns:p14="http://schemas.microsoft.com/office/powerpoint/2010/main" val="125409716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251520" y="126926"/>
            <a:ext cx="8640960" cy="576065"/>
          </a:xfrm>
          <a:prstGeom prst="rect">
            <a:avLst/>
          </a:prstGeom>
        </p:spPr>
        <p:txBody>
          <a:bodyPr/>
          <a:lstStyle>
            <a:lvl1pPr algn="l">
              <a:defRPr sz="3200">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251520" y="627386"/>
            <a:ext cx="8640960" cy="288180"/>
          </a:xfrm>
        </p:spPr>
        <p:txBody>
          <a:bodyPr>
            <a:noAutofit/>
          </a:bodyPr>
          <a:lstStyle>
            <a:lvl1pPr marL="0" indent="0">
              <a:buNone/>
              <a:defRPr sz="1600"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539552" y="1131590"/>
            <a:ext cx="7992888" cy="3600400"/>
          </a:xfrm>
          <a:prstGeom prst="rect">
            <a:avLst/>
          </a:prstGeom>
        </p:spPr>
        <p:txBody>
          <a:bodyPr vert="horz" lIns="91440" tIns="45720" rIns="91440" bIns="45720" rtlCol="0">
            <a:normAutofit/>
          </a:bodyPr>
          <a:lstStyle>
            <a:lvl1pPr>
              <a:defRPr sz="2200">
                <a:latin typeface="DIN Alternate Bold"/>
                <a:cs typeface="DIN Alternate Bold"/>
              </a:defRPr>
            </a:lvl1pPr>
            <a:lvl2pPr>
              <a:defRPr sz="2000">
                <a:latin typeface="DIN Alternate Bold"/>
                <a:cs typeface="DIN Alternate Bold"/>
              </a:defRPr>
            </a:lvl2pPr>
            <a:lvl3pPr>
              <a:defRPr sz="1800">
                <a:latin typeface="DIN Alternate Bold"/>
                <a:cs typeface="DIN Alternate Bold"/>
              </a:defRPr>
            </a:lvl3pPr>
            <a:lvl4pPr>
              <a:defRPr sz="1600">
                <a:latin typeface="DIN Alternate Bold"/>
                <a:cs typeface="DIN Alternate Bold"/>
              </a:defRPr>
            </a:lvl4pPr>
            <a:lvl5pPr>
              <a:defRPr sz="1600">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251520" y="4774408"/>
            <a:ext cx="6624736" cy="173606"/>
          </a:xfrm>
        </p:spPr>
        <p:txBody>
          <a:bodyPr>
            <a:noAutofit/>
          </a:bodyPr>
          <a:lstStyle>
            <a:lvl1pPr marL="0" indent="0" algn="l">
              <a:buNone/>
              <a:defRPr sz="1050"/>
            </a:lvl1pPr>
          </a:lstStyle>
          <a:p>
            <a:pPr lvl="0"/>
            <a:r>
              <a:rPr lang="en-US" dirty="0"/>
              <a:t>Add source</a:t>
            </a:r>
          </a:p>
        </p:txBody>
      </p:sp>
    </p:spTree>
    <p:extLst>
      <p:ext uri="{BB962C8B-B14F-4D97-AF65-F5344CB8AC3E}">
        <p14:creationId xmlns:p14="http://schemas.microsoft.com/office/powerpoint/2010/main" val="1296613125"/>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2966" y="342900"/>
            <a:ext cx="7107237" cy="92987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66255E-FEF4-934E-AC82-53F5513DEB5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B4546FC-A036-40E9-B4F8-57BB15C08C5C}" type="slidenum">
              <a:rPr lang="en-US" altLang="en-US" smtClean="0"/>
              <a:pPr>
                <a:defRPr/>
              </a:pPr>
              <a:t>‹#›</a:t>
            </a:fld>
            <a:endParaRPr lang="en-US" altLang="en-US"/>
          </a:p>
        </p:txBody>
      </p:sp>
      <p:cxnSp>
        <p:nvCxnSpPr>
          <p:cNvPr id="5" name="Straight Connector 4">
            <a:extLst>
              <a:ext uri="{FF2B5EF4-FFF2-40B4-BE49-F238E27FC236}">
                <a16:creationId xmlns:a16="http://schemas.microsoft.com/office/drawing/2014/main" id="{049C0D24-1768-6950-A6AE-54ECEF3A949A}"/>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6" name="Picture 2" descr="MIT Center for Real Estate Research and Publications - MIT - Center for  Real Estate Center for Real Estate">
            <a:extLst>
              <a:ext uri="{FF2B5EF4-FFF2-40B4-BE49-F238E27FC236}">
                <a16:creationId xmlns:a16="http://schemas.microsoft.com/office/drawing/2014/main" id="{D8DE79D0-F95D-0EA0-CA41-2DE920F9908A}"/>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8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19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9EF-D29C-A840-A76D-8996B6ECD87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89495F-FD98-8946-8233-A70E6661DD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7EF794-E617-6549-B0E6-9D4215F69341}"/>
              </a:ext>
            </a:extLst>
          </p:cNvPr>
          <p:cNvSpPr>
            <a:spLocks noGrp="1"/>
          </p:cNvSpPr>
          <p:nvPr>
            <p:ph type="dt" sz="half" idx="10"/>
          </p:nvPr>
        </p:nvSpPr>
        <p:spPr/>
        <p:txBody>
          <a:body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5A5C62DD-BC37-7B47-A115-A6FC16A4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F8942-9CAD-BE4C-AC66-A1D2DBB5C98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69792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60" r:id="rId5"/>
    <p:sldLayoutId id="2147483661" r:id="rId6"/>
    <p:sldLayoutId id="2147483662" r:id="rId7"/>
    <p:sldLayoutId id="21474836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3E6C5-0D6F-494A-A41D-D2D046D140F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E3CAC-7825-CE48-B982-E404D3E8556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E68D8-74FC-9842-BB35-85668483CCF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455ABE-D0DE-BB4A-A371-290EB79DAE0B}" type="datetimeFigureOut">
              <a:rPr lang="en-US" smtClean="0"/>
              <a:t>7/31/2023</a:t>
            </a:fld>
            <a:endParaRPr lang="en-US"/>
          </a:p>
        </p:txBody>
      </p:sp>
      <p:sp>
        <p:nvSpPr>
          <p:cNvPr id="5" name="Footer Placeholder 4">
            <a:extLst>
              <a:ext uri="{FF2B5EF4-FFF2-40B4-BE49-F238E27FC236}">
                <a16:creationId xmlns:a16="http://schemas.microsoft.com/office/drawing/2014/main" id="{50A042FB-881F-074B-BF4C-664CE1E2E68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961D-BA15-3C4E-A6E1-60173EF3EB6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BB19A0-7BD9-3248-BED1-09ECB48DDA69}" type="slidenum">
              <a:rPr lang="en-US" smtClean="0"/>
              <a:t>‹#›</a:t>
            </a:fld>
            <a:endParaRPr lang="en-US"/>
          </a:p>
        </p:txBody>
      </p:sp>
    </p:spTree>
    <p:extLst>
      <p:ext uri="{BB962C8B-B14F-4D97-AF65-F5344CB8AC3E}">
        <p14:creationId xmlns:p14="http://schemas.microsoft.com/office/powerpoint/2010/main" val="24746785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ocw.mit.edu/help/faq-fair-use/" TargetMode="Externa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hyperlink" Target="https://www.sciencedir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hyperlink" Target="https://www.sciencedirect.com/"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www.sciencedirect.com/"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ocw.mit.edu/help/faq-fair-us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ocw.mit.edu/help/faq-fair-use/"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ocw.mit.edu/help/faq-fair-use/"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hyperlink" Target="https://ocw.mit.edu/help/faq-fair-use/" TargetMode="External"/><Relationship Id="rId5" Type="http://schemas.openxmlformats.org/officeDocument/2006/relationships/image" Target="../media/image51.png"/><Relationship Id="rId4" Type="http://schemas.openxmlformats.org/officeDocument/2006/relationships/image" Target="../media/image50.sv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ocw.mit.edu/help/faq-fair-use/"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ocw.mit.edu/help/faq-fair-use"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hyperlink" Target="https://www.nytimes.com/by/nadja-popovich"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papers.ssrn.com/sol3/papers.cfm?abstract_id=3240200"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papers.ssrn.com/sol3/papers.cfm?abstract_id=3240200"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5253"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ltLang="zh-CN" sz="2800" dirty="0">
                <a:latin typeface="Baskerville"/>
                <a:ea typeface="Tahoma" panose="020B0604030504040204" pitchFamily="34" charset="0"/>
                <a:cs typeface="Tahoma" panose="020B0604030504040204" pitchFamily="34" charset="0"/>
              </a:rPr>
              <a:t>SRE</a:t>
            </a:r>
            <a:r>
              <a:rPr lang="zh-CN" altLang="en-US" sz="2800" dirty="0">
                <a:latin typeface="Baskerville"/>
                <a:ea typeface="Tahoma" panose="020B0604030504040204" pitchFamily="34" charset="0"/>
                <a:cs typeface="Tahoma" panose="020B0604030504040204" pitchFamily="34" charset="0"/>
              </a:rPr>
              <a:t> </a:t>
            </a:r>
            <a:r>
              <a:rPr lang="en-US" altLang="zh-CN" sz="2800" dirty="0">
                <a:latin typeface="Baskerville"/>
                <a:ea typeface="Tahoma" panose="020B0604030504040204" pitchFamily="34" charset="0"/>
                <a:cs typeface="Tahoma" panose="020B0604030504040204" pitchFamily="34" charset="0"/>
              </a:rPr>
              <a:t>Economics</a:t>
            </a:r>
            <a:r>
              <a:rPr lang="zh-CN" altLang="en-US" sz="2800" dirty="0">
                <a:latin typeface="Baskerville"/>
                <a:ea typeface="Tahoma" panose="020B0604030504040204" pitchFamily="34" charset="0"/>
                <a:cs typeface="Tahoma" panose="020B0604030504040204" pitchFamily="34" charset="0"/>
              </a:rPr>
              <a:t> </a:t>
            </a:r>
            <a:r>
              <a:rPr lang="en" sz="2800" dirty="0">
                <a:latin typeface="Baskerville"/>
                <a:ea typeface="Tahoma" panose="020B0604030504040204" pitchFamily="34" charset="0"/>
                <a:cs typeface="Tahoma" panose="020B0604030504040204" pitchFamily="34" charset="0"/>
              </a:rPr>
              <a:t>Lecture </a:t>
            </a:r>
            <a:r>
              <a:rPr lang="en-US" altLang="zh-CN" sz="2800" dirty="0">
                <a:latin typeface="Baskerville"/>
                <a:ea typeface="Tahoma" panose="020B0604030504040204" pitchFamily="34" charset="0"/>
                <a:cs typeface="Tahoma" panose="020B0604030504040204" pitchFamily="34" charset="0"/>
              </a:rPr>
              <a:t>6</a:t>
            </a:r>
            <a:r>
              <a:rPr lang="en" sz="3600" dirty="0">
                <a:latin typeface="Baskerville"/>
                <a:ea typeface="Tahoma" panose="020B0604030504040204" pitchFamily="34" charset="0"/>
                <a:cs typeface="Tahoma" panose="020B0604030504040204" pitchFamily="34" charset="0"/>
              </a:rPr>
              <a:t/>
            </a:r>
            <a:br>
              <a:rPr lang="en" sz="3600" dirty="0">
                <a:latin typeface="Baskerville"/>
                <a:ea typeface="Tahoma" panose="020B0604030504040204" pitchFamily="34" charset="0"/>
                <a:cs typeface="Tahoma" panose="020B0604030504040204" pitchFamily="34" charset="0"/>
              </a:rPr>
            </a:br>
            <a:endParaRPr sz="3600" dirty="0">
              <a:latin typeface="Baskerville"/>
              <a:ea typeface="Tahoma" panose="020B0604030504040204" pitchFamily="34" charset="0"/>
              <a:cs typeface="Tahoma" panose="020B0604030504040204" pitchFamily="34" charset="0"/>
            </a:endParaRPr>
          </a:p>
          <a:p>
            <a:pPr marL="0" lvl="0" indent="0" rtl="0">
              <a:spcBef>
                <a:spcPts val="0"/>
              </a:spcBef>
              <a:spcAft>
                <a:spcPts val="0"/>
              </a:spcAft>
              <a:buNone/>
            </a:pPr>
            <a:r>
              <a:rPr lang="en-US" altLang="zh-CN" sz="3600" b="1" dirty="0">
                <a:solidFill>
                  <a:srgbClr val="980000"/>
                </a:solidFill>
                <a:latin typeface="Baskerville"/>
                <a:ea typeface="Tahoma" panose="020B0604030504040204" pitchFamily="34" charset="0"/>
                <a:cs typeface="Tahoma" panose="020B0604030504040204" pitchFamily="34" charset="0"/>
              </a:rPr>
              <a:t>Climate and Real Estate </a:t>
            </a:r>
            <a:r>
              <a:rPr lang="en-US" altLang="zh-CN" sz="3600" dirty="0">
                <a:solidFill>
                  <a:srgbClr val="980000"/>
                </a:solidFill>
                <a:latin typeface="Baskerville"/>
                <a:ea typeface="Tahoma" panose="020B0604030504040204" pitchFamily="34" charset="0"/>
                <a:cs typeface="Tahoma" panose="020B0604030504040204" pitchFamily="34" charset="0"/>
              </a:rPr>
              <a:t>(2)</a:t>
            </a:r>
            <a:br>
              <a:rPr lang="en-US" altLang="zh-CN" sz="3600" dirty="0">
                <a:solidFill>
                  <a:srgbClr val="980000"/>
                </a:solidFill>
                <a:latin typeface="Baskerville"/>
                <a:ea typeface="Tahoma" panose="020B0604030504040204" pitchFamily="34" charset="0"/>
                <a:cs typeface="Tahoma" panose="020B0604030504040204" pitchFamily="34" charset="0"/>
              </a:rPr>
            </a:br>
            <a:r>
              <a:rPr lang="en-US" altLang="zh-CN" sz="2600" dirty="0">
                <a:solidFill>
                  <a:srgbClr val="980000"/>
                </a:solidFill>
                <a:latin typeface="Baskerville"/>
                <a:ea typeface="Tahoma" panose="020B0604030504040204" pitchFamily="34" charset="0"/>
                <a:cs typeface="Tahoma" panose="020B0604030504040204" pitchFamily="34" charset="0"/>
              </a:rPr>
              <a:t>Quantifying</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Climate</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Risks’</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Impacts</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on</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Real</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Estate</a:t>
            </a:r>
            <a:r>
              <a:rPr lang="zh-CN" altLang="en-US" sz="2600" dirty="0">
                <a:solidFill>
                  <a:srgbClr val="980000"/>
                </a:solidFill>
                <a:latin typeface="Baskerville"/>
                <a:ea typeface="Tahoma" panose="020B0604030504040204" pitchFamily="34" charset="0"/>
                <a:cs typeface="Tahoma" panose="020B0604030504040204" pitchFamily="34" charset="0"/>
              </a:rPr>
              <a:t> </a:t>
            </a:r>
            <a:r>
              <a:rPr lang="en-US" altLang="zh-CN" sz="2600" dirty="0">
                <a:solidFill>
                  <a:srgbClr val="980000"/>
                </a:solidFill>
                <a:latin typeface="Baskerville"/>
                <a:ea typeface="Tahoma" panose="020B0604030504040204" pitchFamily="34" charset="0"/>
                <a:cs typeface="Tahoma" panose="020B0604030504040204" pitchFamily="34" charset="0"/>
              </a:rPr>
              <a:t>Values</a:t>
            </a:r>
            <a:endParaRPr sz="2600" dirty="0">
              <a:solidFill>
                <a:srgbClr val="980000"/>
              </a:solidFill>
              <a:latin typeface="Baskerville"/>
              <a:ea typeface="Tahoma" panose="020B0604030504040204" pitchFamily="34" charset="0"/>
              <a:cs typeface="Tahoma" panose="020B0604030504040204" pitchFamily="34" charset="0"/>
            </a:endParaRPr>
          </a:p>
        </p:txBody>
      </p:sp>
      <p:sp>
        <p:nvSpPr>
          <p:cNvPr id="55" name="Google Shape;55;p13"/>
          <p:cNvSpPr txBox="1">
            <a:spLocks noGrp="1"/>
          </p:cNvSpPr>
          <p:nvPr>
            <p:ph type="subTitle" idx="1"/>
          </p:nvPr>
        </p:nvSpPr>
        <p:spPr>
          <a:xfrm>
            <a:off x="311700" y="3010345"/>
            <a:ext cx="8520600" cy="792600"/>
          </a:xfrm>
          <a:prstGeom prst="rect">
            <a:avLst/>
          </a:prstGeom>
        </p:spPr>
        <p:txBody>
          <a:bodyPr spcFirstLastPara="1" wrap="square" lIns="91425" tIns="91425" rIns="91425" bIns="91425" anchor="t" anchorCtr="0">
            <a:noAutofit/>
          </a:bodyPr>
          <a:lstStyle/>
          <a:p>
            <a:r>
              <a:rPr lang="en-US" altLang="zh-CN" dirty="0" err="1">
                <a:solidFill>
                  <a:schemeClr val="tx1"/>
                </a:solidFill>
                <a:latin typeface="Baskerville"/>
              </a:rPr>
              <a:t>Siqi</a:t>
            </a:r>
            <a:r>
              <a:rPr lang="zh-CN" altLang="en-US" dirty="0">
                <a:solidFill>
                  <a:schemeClr val="tx1"/>
                </a:solidFill>
                <a:latin typeface="Baskerville"/>
              </a:rPr>
              <a:t> </a:t>
            </a:r>
            <a:r>
              <a:rPr lang="en-US" altLang="zh-CN" dirty="0">
                <a:solidFill>
                  <a:schemeClr val="tx1"/>
                </a:solidFill>
                <a:latin typeface="Baskerville"/>
              </a:rPr>
              <a:t>Zheng</a:t>
            </a:r>
          </a:p>
          <a:p>
            <a:endParaRPr lang="en-US" altLang="zh-CN" sz="1600" dirty="0">
              <a:solidFill>
                <a:schemeClr val="tx1"/>
              </a:solidFill>
              <a:latin typeface="Baskerville"/>
            </a:endParaRPr>
          </a:p>
          <a:p>
            <a:r>
              <a:rPr lang="en-US" altLang="zh-CN" sz="1600" dirty="0">
                <a:solidFill>
                  <a:schemeClr val="tx1"/>
                </a:solidFill>
                <a:latin typeface="Baskerville"/>
              </a:rPr>
              <a:t>March</a:t>
            </a:r>
            <a:r>
              <a:rPr lang="zh-CN" altLang="en-US" sz="1600" dirty="0">
                <a:solidFill>
                  <a:schemeClr val="tx1"/>
                </a:solidFill>
                <a:latin typeface="Baskerville"/>
              </a:rPr>
              <a:t> </a:t>
            </a:r>
            <a:r>
              <a:rPr lang="en-US" altLang="zh-CN" sz="1600" dirty="0">
                <a:solidFill>
                  <a:schemeClr val="tx1"/>
                </a:solidFill>
                <a:latin typeface="Baskerville"/>
              </a:rPr>
              <a:t>2023</a:t>
            </a:r>
          </a:p>
          <a:p>
            <a:pPr>
              <a:lnSpc>
                <a:spcPct val="150000"/>
              </a:lnSpc>
            </a:pPr>
            <a:r>
              <a:rPr lang="en-US" altLang="zh-CN" sz="1600" dirty="0">
                <a:solidFill>
                  <a:schemeClr val="tx1"/>
                </a:solidFill>
                <a:latin typeface="Baskerville"/>
              </a:rPr>
              <a:t>(MIT</a:t>
            </a:r>
            <a:r>
              <a:rPr lang="zh-CN" altLang="en-US" sz="1600" dirty="0">
                <a:solidFill>
                  <a:schemeClr val="tx1"/>
                </a:solidFill>
                <a:latin typeface="Baskerville"/>
              </a:rPr>
              <a:t> </a:t>
            </a:r>
            <a:r>
              <a:rPr lang="en-US" altLang="zh-CN" sz="1600" dirty="0">
                <a:solidFill>
                  <a:schemeClr val="tx1"/>
                </a:solidFill>
                <a:latin typeface="Baskerville"/>
              </a:rPr>
              <a:t>Center</a:t>
            </a:r>
            <a:r>
              <a:rPr lang="zh-CN" altLang="en-US" sz="1600" dirty="0">
                <a:solidFill>
                  <a:schemeClr val="tx1"/>
                </a:solidFill>
                <a:latin typeface="Baskerville"/>
              </a:rPr>
              <a:t> </a:t>
            </a:r>
            <a:r>
              <a:rPr lang="en-US" altLang="zh-CN" sz="1600" dirty="0">
                <a:solidFill>
                  <a:schemeClr val="tx1"/>
                </a:solidFill>
                <a:latin typeface="Baskerville"/>
              </a:rPr>
              <a:t>for</a:t>
            </a:r>
            <a:r>
              <a:rPr lang="zh-CN" altLang="en-US" sz="1600" dirty="0">
                <a:solidFill>
                  <a:schemeClr val="tx1"/>
                </a:solidFill>
                <a:latin typeface="Baskerville"/>
              </a:rPr>
              <a:t> </a:t>
            </a:r>
            <a:r>
              <a:rPr lang="en-US" altLang="zh-CN" sz="1600" dirty="0">
                <a:solidFill>
                  <a:schemeClr val="tx1"/>
                </a:solidFill>
                <a:latin typeface="Baskerville"/>
              </a:rPr>
              <a:t>Real</a:t>
            </a:r>
            <a:r>
              <a:rPr lang="zh-CN" altLang="en-US" sz="1600" dirty="0">
                <a:solidFill>
                  <a:schemeClr val="tx1"/>
                </a:solidFill>
                <a:latin typeface="Baskerville"/>
              </a:rPr>
              <a:t> </a:t>
            </a:r>
            <a:r>
              <a:rPr lang="en-US" altLang="zh-CN" sz="1600" dirty="0">
                <a:solidFill>
                  <a:schemeClr val="tx1"/>
                </a:solidFill>
                <a:latin typeface="Baskerville"/>
              </a:rPr>
              <a:t>Estate)</a:t>
            </a:r>
            <a:endParaRPr sz="2000" dirty="0">
              <a:solidFill>
                <a:schemeClr val="tx1"/>
              </a:solidFill>
              <a:latin typeface="Baskerville" panose="02020502070401020303"/>
              <a:ea typeface="Tahoma" panose="020B0604030504040204" pitchFamily="34" charset="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E5A2A4-AE84-7F4B-BDD6-DF3CCEFBA799}"/>
              </a:ext>
            </a:extLst>
          </p:cNvPr>
          <p:cNvSpPr>
            <a:spLocks noGrp="1"/>
          </p:cNvSpPr>
          <p:nvPr>
            <p:ph type="body" sz="quarter" idx="12"/>
          </p:nvPr>
        </p:nvSpPr>
        <p:spPr>
          <a:xfrm>
            <a:off x="2425168" y="4719711"/>
            <a:ext cx="9080698" cy="453651"/>
          </a:xfrm>
        </p:spPr>
        <p:txBody>
          <a:bodyPr/>
          <a:lstStyle/>
          <a:p>
            <a:r>
              <a:rPr lang="en-US" sz="900" dirty="0">
                <a:latin typeface="Baskerville" panose="02020502070401020303"/>
              </a:rPr>
              <a:t>Source: </a:t>
            </a:r>
            <a:r>
              <a:rPr lang="en-US" sz="900" dirty="0" err="1">
                <a:latin typeface="Baskerville" panose="02020502070401020303"/>
              </a:rPr>
              <a:t>Seunghoon</a:t>
            </a:r>
            <a:r>
              <a:rPr lang="en-US" sz="900" dirty="0">
                <a:latin typeface="Baskerville" panose="02020502070401020303"/>
              </a:rPr>
              <a:t> Lee</a:t>
            </a:r>
            <a:r>
              <a:rPr lang="en-US" sz="900" i="1" dirty="0">
                <a:latin typeface="Baskerville" panose="02020502070401020303"/>
              </a:rPr>
              <a:t>. Adapting to Natural Disasters through Better Information: </a:t>
            </a:r>
            <a:endParaRPr lang="en-US" sz="900" i="1" dirty="0" smtClean="0">
              <a:latin typeface="Baskerville" panose="02020502070401020303"/>
            </a:endParaRPr>
          </a:p>
          <a:p>
            <a:r>
              <a:rPr lang="en-US" sz="900" i="1" dirty="0" smtClean="0">
                <a:latin typeface="Baskerville" panose="02020502070401020303"/>
              </a:rPr>
              <a:t>Evidence </a:t>
            </a:r>
            <a:r>
              <a:rPr lang="en-US" sz="900" i="1" dirty="0">
                <a:latin typeface="Baskerville" panose="02020502070401020303"/>
              </a:rPr>
              <a:t>from the Home Seller Disclosure Requirement</a:t>
            </a:r>
            <a:r>
              <a:rPr lang="en-US" sz="900" i="1" dirty="0" smtClean="0">
                <a:latin typeface="Baskerville" panose="02020502070401020303"/>
              </a:rPr>
              <a:t>.. </a:t>
            </a:r>
            <a:r>
              <a:rPr lang="en-US" sz="1200" dirty="0" smtClean="0">
                <a:latin typeface="Baskerville Old Face" panose="02020602080505020303" pitchFamily="18" charset="0"/>
              </a:rPr>
              <a:t>Figure </a:t>
            </a:r>
            <a:r>
              <a:rPr lang="en-US" sz="1200" dirty="0">
                <a:latin typeface="Baskerville Old Face" panose="02020602080505020303" pitchFamily="18" charset="0"/>
              </a:rPr>
              <a:t>courtesy of </a:t>
            </a:r>
            <a:r>
              <a:rPr lang="en-US" sz="1200" dirty="0" err="1">
                <a:latin typeface="Baskerville Old Face" panose="02020602080505020303" pitchFamily="18" charset="0"/>
              </a:rPr>
              <a:t>Seunghoon</a:t>
            </a:r>
            <a:r>
              <a:rPr lang="en-US" sz="1200" dirty="0">
                <a:latin typeface="Baskerville Old Face" panose="02020602080505020303" pitchFamily="18" charset="0"/>
              </a:rPr>
              <a:t> Lee. Used with </a:t>
            </a:r>
            <a:r>
              <a:rPr lang="en-US" sz="1200" dirty="0" smtClean="0">
                <a:latin typeface="Baskerville Old Face" panose="02020602080505020303" pitchFamily="18" charset="0"/>
              </a:rPr>
              <a:t>permission</a:t>
            </a:r>
            <a:r>
              <a:rPr lang="en-US" sz="1200" dirty="0">
                <a:latin typeface="Baskerville Old Face" panose="02020602080505020303" pitchFamily="18" charset="0"/>
              </a:rPr>
              <a:t>.</a:t>
            </a:r>
            <a:endParaRPr lang="en-US" sz="1200" dirty="0">
              <a:latin typeface="Baskerville Old Face" panose="02020602080505020303" pitchFamily="18" charset="0"/>
            </a:endParaRPr>
          </a:p>
        </p:txBody>
      </p:sp>
      <p:sp>
        <p:nvSpPr>
          <p:cNvPr id="8" name="Rectangle 7">
            <a:extLst>
              <a:ext uri="{FF2B5EF4-FFF2-40B4-BE49-F238E27FC236}">
                <a16:creationId xmlns:a16="http://schemas.microsoft.com/office/drawing/2014/main" id="{97A69017-7988-6747-857B-4AADB3D47D54}"/>
              </a:ext>
            </a:extLst>
          </p:cNvPr>
          <p:cNvSpPr/>
          <p:nvPr/>
        </p:nvSpPr>
        <p:spPr>
          <a:xfrm>
            <a:off x="1323975" y="1104900"/>
            <a:ext cx="933450"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81FD6C2-CC39-2E40-B4CF-CCD10481172B}"/>
              </a:ext>
            </a:extLst>
          </p:cNvPr>
          <p:cNvSpPr>
            <a:spLocks noGrp="1"/>
          </p:cNvSpPr>
          <p:nvPr>
            <p:ph idx="1"/>
          </p:nvPr>
        </p:nvSpPr>
        <p:spPr>
          <a:xfrm>
            <a:off x="404810" y="788903"/>
            <a:ext cx="8352928" cy="3657767"/>
          </a:xfrm>
        </p:spPr>
        <p:txBody>
          <a:bodyPr>
            <a:normAutofit/>
          </a:bodyPr>
          <a:lstStyle/>
          <a:p>
            <a:r>
              <a:rPr lang="en-US" sz="2000" dirty="0">
                <a:solidFill>
                  <a:schemeClr val="tx1"/>
                </a:solidFill>
                <a:latin typeface="Baskerville" panose="02020502070401020303"/>
              </a:rPr>
              <a:t>Home Seller Disclosure Requirement </a:t>
            </a:r>
            <a:endParaRPr lang="en-US" sz="1600" dirty="0">
              <a:solidFill>
                <a:schemeClr val="tx1"/>
              </a:solidFill>
              <a:latin typeface="Baskerville" panose="02020502070401020303"/>
            </a:endParaRPr>
          </a:p>
          <a:p>
            <a:pPr lvl="1">
              <a:spcBef>
                <a:spcPts val="400"/>
              </a:spcBef>
            </a:pPr>
            <a:r>
              <a:rPr lang="en-US" sz="1600" dirty="0">
                <a:solidFill>
                  <a:schemeClr val="tx1"/>
                </a:solidFill>
                <a:latin typeface="Baskerville" panose="02020502070401020303"/>
              </a:rPr>
              <a:t>Mandate that home sellers provide buyers with detailed </a:t>
            </a:r>
            <a:r>
              <a:rPr lang="en-US" altLang="zh-CN" sz="1600" dirty="0">
                <a:solidFill>
                  <a:schemeClr val="tx1"/>
                </a:solidFill>
                <a:latin typeface="Baskerville" panose="02020502070401020303"/>
              </a:rPr>
              <a:t>information</a:t>
            </a:r>
            <a:r>
              <a:rPr lang="en-US" sz="1600" dirty="0">
                <a:solidFill>
                  <a:schemeClr val="tx1"/>
                </a:solidFill>
                <a:latin typeface="Baskerville" panose="02020502070401020303"/>
              </a:rPr>
              <a:t> of known material defects about the listed property by filling out a standardized form.</a:t>
            </a:r>
          </a:p>
          <a:p>
            <a:pPr lvl="1">
              <a:spcBef>
                <a:spcPts val="400"/>
              </a:spcBef>
            </a:pPr>
            <a:r>
              <a:rPr lang="en-US" sz="1600" dirty="0">
                <a:solidFill>
                  <a:schemeClr val="tx1"/>
                </a:solidFill>
                <a:latin typeface="Baskerville" panose="02020502070401020303"/>
              </a:rPr>
              <a:t>26 states in the contiguous US implemented the disclosure requirement between 1992 and 2003 with an explicit question on flood risk. </a:t>
            </a:r>
          </a:p>
        </p:txBody>
      </p:sp>
      <p:sp>
        <p:nvSpPr>
          <p:cNvPr id="10" name="Title 1">
            <a:extLst>
              <a:ext uri="{FF2B5EF4-FFF2-40B4-BE49-F238E27FC236}">
                <a16:creationId xmlns:a16="http://schemas.microsoft.com/office/drawing/2014/main" id="{336D8AB0-A62C-4A09-9A51-9889C640D6CE}"/>
              </a:ext>
            </a:extLst>
          </p:cNvPr>
          <p:cNvSpPr>
            <a:spLocks noGrp="1"/>
          </p:cNvSpPr>
          <p:nvPr>
            <p:ph type="title"/>
          </p:nvPr>
        </p:nvSpPr>
        <p:spPr>
          <a:xfrm>
            <a:off x="251520" y="126926"/>
            <a:ext cx="8640960" cy="576065"/>
          </a:xfrm>
        </p:spPr>
        <p:txBody>
          <a:bodyPr/>
          <a:lstStyle/>
          <a:p>
            <a:r>
              <a:rPr lang="en-US" altLang="zh-CN" sz="2800" dirty="0">
                <a:solidFill>
                  <a:srgbClr val="1B4453"/>
                </a:solidFill>
                <a:latin typeface="Baskerville" panose="02020502070401020303"/>
              </a:rPr>
              <a:t>Better Information</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Helps</a:t>
            </a:r>
            <a:r>
              <a:rPr lang="en-US" dirty="0">
                <a:solidFill>
                  <a:srgbClr val="1B4453"/>
                </a:solidFill>
                <a:latin typeface="Gill Sans MT" panose="020B0502020104020203" pitchFamily="34" charset="77"/>
              </a:rPr>
              <a:t/>
            </a:r>
            <a:br>
              <a:rPr lang="en-US" dirty="0">
                <a:solidFill>
                  <a:srgbClr val="1B4453"/>
                </a:solidFill>
                <a:latin typeface="Gill Sans MT" panose="020B0502020104020203" pitchFamily="34" charset="77"/>
              </a:rPr>
            </a:br>
            <a:endParaRPr lang="en-US" dirty="0">
              <a:solidFill>
                <a:srgbClr val="1B4453"/>
              </a:solidFill>
              <a:latin typeface="Gill Sans MT" panose="020B0502020104020203" pitchFamily="34" charset="77"/>
            </a:endParaRPr>
          </a:p>
        </p:txBody>
      </p:sp>
      <p:pic>
        <p:nvPicPr>
          <p:cNvPr id="2" name="Picture 1">
            <a:extLst>
              <a:ext uri="{FF2B5EF4-FFF2-40B4-BE49-F238E27FC236}">
                <a16:creationId xmlns:a16="http://schemas.microsoft.com/office/drawing/2014/main" id="{416249FE-52CA-8471-DFB7-B884555ACD83}"/>
              </a:ext>
            </a:extLst>
          </p:cNvPr>
          <p:cNvPicPr>
            <a:picLocks noChangeAspect="1"/>
          </p:cNvPicPr>
          <p:nvPr/>
        </p:nvPicPr>
        <p:blipFill>
          <a:blip r:embed="rId3"/>
          <a:stretch>
            <a:fillRect/>
          </a:stretch>
        </p:blipFill>
        <p:spPr>
          <a:xfrm>
            <a:off x="386262" y="2614706"/>
            <a:ext cx="3742325" cy="2147961"/>
          </a:xfrm>
          <a:prstGeom prst="rect">
            <a:avLst/>
          </a:prstGeom>
        </p:spPr>
      </p:pic>
      <p:grpSp>
        <p:nvGrpSpPr>
          <p:cNvPr id="6" name="Group 5">
            <a:extLst>
              <a:ext uri="{FF2B5EF4-FFF2-40B4-BE49-F238E27FC236}">
                <a16:creationId xmlns:a16="http://schemas.microsoft.com/office/drawing/2014/main" id="{17247CD8-19D8-229D-276F-983F028D8730}"/>
              </a:ext>
            </a:extLst>
          </p:cNvPr>
          <p:cNvGrpSpPr/>
          <p:nvPr/>
        </p:nvGrpSpPr>
        <p:grpSpPr>
          <a:xfrm>
            <a:off x="4128587" y="2528794"/>
            <a:ext cx="5839203" cy="2179083"/>
            <a:chOff x="4128587" y="2528794"/>
            <a:chExt cx="5839203" cy="2179083"/>
          </a:xfrm>
        </p:grpSpPr>
        <p:pic>
          <p:nvPicPr>
            <p:cNvPr id="3" name="Picture 2">
              <a:extLst>
                <a:ext uri="{FF2B5EF4-FFF2-40B4-BE49-F238E27FC236}">
                  <a16:creationId xmlns:a16="http://schemas.microsoft.com/office/drawing/2014/main" id="{F034FD45-850F-9F5B-3BE7-F7F399A68C5C}"/>
                </a:ext>
              </a:extLst>
            </p:cNvPr>
            <p:cNvPicPr>
              <a:picLocks noChangeAspect="1"/>
            </p:cNvPicPr>
            <p:nvPr/>
          </p:nvPicPr>
          <p:blipFill>
            <a:blip r:embed="rId4"/>
            <a:stretch>
              <a:fillRect/>
            </a:stretch>
          </p:blipFill>
          <p:spPr>
            <a:xfrm>
              <a:off x="4128587" y="2528794"/>
              <a:ext cx="4365084" cy="2179083"/>
            </a:xfrm>
            <a:prstGeom prst="rect">
              <a:avLst/>
            </a:prstGeom>
          </p:spPr>
        </p:pic>
        <p:sp>
          <p:nvSpPr>
            <p:cNvPr id="9" name="Rectangle 8">
              <a:extLst>
                <a:ext uri="{FF2B5EF4-FFF2-40B4-BE49-F238E27FC236}">
                  <a16:creationId xmlns:a16="http://schemas.microsoft.com/office/drawing/2014/main" id="{52FC849C-640B-493F-AE0F-B2B2B3856840}"/>
                </a:ext>
              </a:extLst>
            </p:cNvPr>
            <p:cNvSpPr/>
            <p:nvPr/>
          </p:nvSpPr>
          <p:spPr>
            <a:xfrm>
              <a:off x="4296871" y="2807936"/>
              <a:ext cx="1950180" cy="169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2" name="TextBox 11">
              <a:extLst>
                <a:ext uri="{FF2B5EF4-FFF2-40B4-BE49-F238E27FC236}">
                  <a16:creationId xmlns:a16="http://schemas.microsoft.com/office/drawing/2014/main" id="{980121EB-53C0-73BD-CA3B-9BE7361A29FD}"/>
                </a:ext>
              </a:extLst>
            </p:cNvPr>
            <p:cNvSpPr txBox="1"/>
            <p:nvPr/>
          </p:nvSpPr>
          <p:spPr>
            <a:xfrm>
              <a:off x="5736937" y="2807936"/>
              <a:ext cx="4230853" cy="276999"/>
            </a:xfrm>
            <a:prstGeom prst="rect">
              <a:avLst/>
            </a:prstGeom>
            <a:noFill/>
          </p:spPr>
          <p:txBody>
            <a:bodyPr wrap="square" rtlCol="0">
              <a:spAutoFit/>
            </a:bodyPr>
            <a:lstStyle/>
            <a:p>
              <a:r>
                <a:rPr lang="en-CN" sz="1200" dirty="0">
                  <a:solidFill>
                    <a:srgbClr val="C00000"/>
                  </a:solidFill>
                </a:rPr>
                <a:t>Lower population + Higher housing vacancy</a:t>
              </a:r>
            </a:p>
          </p:txBody>
        </p:sp>
        <p:sp>
          <p:nvSpPr>
            <p:cNvPr id="4" name="TextBox 3">
              <a:extLst>
                <a:ext uri="{FF2B5EF4-FFF2-40B4-BE49-F238E27FC236}">
                  <a16:creationId xmlns:a16="http://schemas.microsoft.com/office/drawing/2014/main" id="{F0A18A31-E177-8041-80B4-243B5D36A8C3}"/>
                </a:ext>
              </a:extLst>
            </p:cNvPr>
            <p:cNvSpPr txBox="1"/>
            <p:nvPr/>
          </p:nvSpPr>
          <p:spPr>
            <a:xfrm>
              <a:off x="4204644" y="3241001"/>
              <a:ext cx="1833846" cy="261610"/>
            </a:xfrm>
            <a:prstGeom prst="rect">
              <a:avLst/>
            </a:prstGeom>
            <a:noFill/>
          </p:spPr>
          <p:txBody>
            <a:bodyPr wrap="square" rtlCol="0">
              <a:spAutoFit/>
            </a:bodyPr>
            <a:lstStyle/>
            <a:p>
              <a:r>
                <a:rPr lang="en-US" altLang="zh-CN" sz="1050" dirty="0">
                  <a:latin typeface="Baskerville" panose="02020502070401020303" pitchFamily="18" charset="0"/>
                  <a:ea typeface="Baskerville" panose="02020502070401020303" pitchFamily="18" charset="0"/>
                </a:rPr>
                <a:t>(Special</a:t>
              </a:r>
              <a:r>
                <a:rPr lang="zh-CN" altLang="en-US" sz="1050" dirty="0">
                  <a:latin typeface="Baskerville" panose="02020502070401020303" pitchFamily="18" charset="0"/>
                </a:rPr>
                <a:t> </a:t>
              </a:r>
              <a:r>
                <a:rPr lang="en-US" altLang="zh-CN" sz="1050" dirty="0">
                  <a:latin typeface="Baskerville" panose="02020502070401020303" pitchFamily="18" charset="0"/>
                  <a:ea typeface="Baskerville" panose="02020502070401020303" pitchFamily="18" charset="0"/>
                </a:rPr>
                <a:t>Flood</a:t>
              </a:r>
              <a:r>
                <a:rPr lang="zh-CN" altLang="en-US" sz="1050" dirty="0">
                  <a:latin typeface="Baskerville" panose="02020502070401020303" pitchFamily="18" charset="0"/>
                </a:rPr>
                <a:t> </a:t>
              </a:r>
              <a:r>
                <a:rPr lang="en-US" altLang="zh-CN" sz="1050" dirty="0">
                  <a:latin typeface="Baskerville" panose="02020502070401020303" pitchFamily="18" charset="0"/>
                  <a:ea typeface="Baskerville" panose="02020502070401020303" pitchFamily="18" charset="0"/>
                </a:rPr>
                <a:t>Hazard</a:t>
              </a:r>
              <a:r>
                <a:rPr lang="zh-CN" altLang="en-US" sz="1050" dirty="0">
                  <a:latin typeface="Baskerville" panose="02020502070401020303" pitchFamily="18" charset="0"/>
                </a:rPr>
                <a:t> </a:t>
              </a:r>
              <a:r>
                <a:rPr lang="en-US" altLang="zh-CN" sz="1050" dirty="0">
                  <a:latin typeface="Baskerville" panose="02020502070401020303" pitchFamily="18" charset="0"/>
                  <a:ea typeface="Baskerville" panose="02020502070401020303" pitchFamily="18" charset="0"/>
                </a:rPr>
                <a:t>Area)</a:t>
              </a:r>
              <a:endParaRPr lang="en-US" sz="1050" dirty="0">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246295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968154"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SUL</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Project: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Climate</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Change</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and</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Global</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Sentiment</a:t>
            </a:r>
            <a:endParaRPr sz="3200" dirty="0">
              <a:solidFill>
                <a:srgbClr val="1B4453"/>
              </a:solidFill>
              <a:latin typeface="Baskerville" panose="02020502070401020303"/>
            </a:endParaRPr>
          </a:p>
        </p:txBody>
      </p:sp>
      <p:sp>
        <p:nvSpPr>
          <p:cNvPr id="2" name="TextBox 1">
            <a:extLst>
              <a:ext uri="{FF2B5EF4-FFF2-40B4-BE49-F238E27FC236}">
                <a16:creationId xmlns:a16="http://schemas.microsoft.com/office/drawing/2014/main" id="{2004F500-210A-4945-A852-705196ED0400}"/>
              </a:ext>
            </a:extLst>
          </p:cNvPr>
          <p:cNvSpPr txBox="1"/>
          <p:nvPr/>
        </p:nvSpPr>
        <p:spPr>
          <a:xfrm>
            <a:off x="91324" y="1128529"/>
            <a:ext cx="3789115" cy="3416320"/>
          </a:xfrm>
          <a:prstGeom prst="rect">
            <a:avLst/>
          </a:prstGeom>
          <a:noFill/>
        </p:spPr>
        <p:txBody>
          <a:bodyPr wrap="square" rtlCol="0">
            <a:spAutoFit/>
          </a:bodyPr>
          <a:lstStyle/>
          <a:p>
            <a:pPr marL="285750" indent="-285750">
              <a:buFont typeface="Arial" panose="020B0604020202020204" pitchFamily="34" charset="0"/>
              <a:buChar char="•"/>
            </a:pPr>
            <a:r>
              <a:rPr lang="en-US" altLang="zh-CN" sz="1800" dirty="0">
                <a:latin typeface="Baskerville" panose="02020502070401020303"/>
              </a:rPr>
              <a:t>My</a:t>
            </a:r>
            <a:r>
              <a:rPr lang="zh-CN" altLang="en-US" sz="1800" dirty="0">
                <a:latin typeface="Baskerville" panose="02020502070401020303"/>
              </a:rPr>
              <a:t> </a:t>
            </a:r>
            <a:r>
              <a:rPr lang="en-US" altLang="zh-CN" sz="1800" dirty="0">
                <a:latin typeface="Baskerville" panose="02020502070401020303"/>
              </a:rPr>
              <a:t>SUL</a:t>
            </a:r>
            <a:r>
              <a:rPr lang="zh-CN" altLang="en-US" sz="1800" dirty="0">
                <a:latin typeface="Baskerville" panose="02020502070401020303"/>
              </a:rPr>
              <a:t> </a:t>
            </a:r>
            <a:r>
              <a:rPr lang="en-US" altLang="zh-CN" sz="1800" dirty="0">
                <a:latin typeface="Baskerville" panose="02020502070401020303"/>
              </a:rPr>
              <a:t>Lab’s project: </a:t>
            </a:r>
            <a:r>
              <a:rPr lang="en-US" altLang="zh-CN" sz="1800" b="1" dirty="0">
                <a:latin typeface="Baskerville" panose="02020502070401020303"/>
              </a:rPr>
              <a:t>Climate Change and Global Sentiment</a:t>
            </a:r>
            <a:br>
              <a:rPr lang="en-US" altLang="zh-CN" sz="1800" b="1" dirty="0">
                <a:latin typeface="Baskerville" panose="02020502070401020303"/>
              </a:rPr>
            </a:br>
            <a:endParaRPr lang="en-US" altLang="zh-CN" sz="1800" b="1" dirty="0">
              <a:latin typeface="Baskerville" panose="02020502070401020303"/>
            </a:endParaRPr>
          </a:p>
          <a:p>
            <a:pPr marL="285750" indent="-285750">
              <a:buFont typeface="Arial" panose="020B0604020202020204" pitchFamily="34" charset="0"/>
              <a:buChar char="•"/>
            </a:pPr>
            <a:r>
              <a:rPr lang="en-US" altLang="zh-CN" sz="1800" dirty="0">
                <a:latin typeface="Baskerville" panose="02020502070401020303"/>
              </a:rPr>
              <a:t>Nature Language Processing (NLP) + Twitter data: Map how extreme temperatures affect emotional well-being worldwide.</a:t>
            </a:r>
          </a:p>
          <a:p>
            <a:pPr marL="285750" indent="-285750">
              <a:buFont typeface="Arial" panose="020B0604020202020204" pitchFamily="34" charset="0"/>
              <a:buChar char="•"/>
            </a:pPr>
            <a:endParaRPr lang="en-US" altLang="zh-CN" sz="1800" dirty="0">
              <a:latin typeface="Baskerville" panose="02020502070401020303"/>
            </a:endParaRPr>
          </a:p>
          <a:p>
            <a:pPr marL="285750" indent="-285750">
              <a:buFont typeface="Arial" panose="020B0604020202020204" pitchFamily="34" charset="0"/>
              <a:buChar char="•"/>
            </a:pPr>
            <a:r>
              <a:rPr lang="en-US" altLang="zh-CN" sz="1800" dirty="0">
                <a:latin typeface="Baskerville" panose="02020502070401020303"/>
              </a:rPr>
              <a:t>Sentiment reduction is more universal than belief.</a:t>
            </a:r>
            <a:r>
              <a:rPr lang="zh-CN" altLang="en-US" sz="1800" dirty="0">
                <a:latin typeface="Baskerville" panose="02020502070401020303"/>
              </a:rPr>
              <a:t> </a:t>
            </a:r>
            <a:r>
              <a:rPr lang="en-US" altLang="zh-CN" sz="1800" dirty="0">
                <a:latin typeface="Baskerville" panose="02020502070401020303"/>
              </a:rPr>
              <a:t>(you</a:t>
            </a:r>
            <a:r>
              <a:rPr lang="zh-CN" altLang="en-US" sz="1800" dirty="0">
                <a:latin typeface="Baskerville" panose="02020502070401020303"/>
              </a:rPr>
              <a:t> </a:t>
            </a:r>
            <a:r>
              <a:rPr lang="en-US" altLang="zh-CN" sz="1800" dirty="0">
                <a:latin typeface="Baskerville" panose="02020502070401020303"/>
              </a:rPr>
              <a:t>are</a:t>
            </a:r>
            <a:r>
              <a:rPr lang="zh-CN" altLang="en-US" sz="1800" dirty="0">
                <a:latin typeface="Baskerville" panose="02020502070401020303"/>
              </a:rPr>
              <a:t> </a:t>
            </a:r>
            <a:r>
              <a:rPr lang="en-US" altLang="zh-CN" sz="1800" dirty="0">
                <a:latin typeface="Baskerville" panose="02020502070401020303"/>
              </a:rPr>
              <a:t>unhappy</a:t>
            </a:r>
            <a:r>
              <a:rPr lang="zh-CN" altLang="en-US" sz="1800" dirty="0">
                <a:latin typeface="Baskerville" panose="02020502070401020303"/>
              </a:rPr>
              <a:t> </a:t>
            </a:r>
            <a:r>
              <a:rPr lang="en-US" altLang="zh-CN" sz="1800" dirty="0">
                <a:latin typeface="Baskerville" panose="02020502070401020303"/>
              </a:rPr>
              <a:t>no</a:t>
            </a:r>
            <a:r>
              <a:rPr lang="zh-CN" altLang="en-US" sz="1800" dirty="0">
                <a:latin typeface="Baskerville" panose="02020502070401020303"/>
              </a:rPr>
              <a:t> </a:t>
            </a:r>
            <a:r>
              <a:rPr lang="en-US" altLang="zh-CN" sz="1800" dirty="0">
                <a:latin typeface="Baskerville" panose="02020502070401020303"/>
              </a:rPr>
              <a:t>matter</a:t>
            </a:r>
            <a:r>
              <a:rPr lang="zh-CN" altLang="en-US" sz="1800" dirty="0">
                <a:latin typeface="Baskerville" panose="02020502070401020303"/>
              </a:rPr>
              <a:t> </a:t>
            </a:r>
            <a:r>
              <a:rPr lang="en-US" altLang="zh-CN" sz="1800" dirty="0">
                <a:latin typeface="Baskerville" panose="02020502070401020303"/>
              </a:rPr>
              <a:t>whether</a:t>
            </a:r>
            <a:r>
              <a:rPr lang="zh-CN" altLang="en-US" sz="1800" dirty="0">
                <a:latin typeface="Baskerville" panose="02020502070401020303"/>
              </a:rPr>
              <a:t> </a:t>
            </a:r>
            <a:r>
              <a:rPr lang="en-US" altLang="zh-CN" sz="1800" dirty="0">
                <a:latin typeface="Baskerville" panose="02020502070401020303"/>
              </a:rPr>
              <a:t>you</a:t>
            </a:r>
            <a:r>
              <a:rPr lang="zh-CN" altLang="en-US" sz="1800" dirty="0">
                <a:latin typeface="Baskerville" panose="02020502070401020303"/>
              </a:rPr>
              <a:t> </a:t>
            </a:r>
            <a:r>
              <a:rPr lang="en-US" altLang="zh-CN" sz="1800" dirty="0">
                <a:latin typeface="Baskerville" panose="02020502070401020303"/>
              </a:rPr>
              <a:t>believe</a:t>
            </a:r>
            <a:r>
              <a:rPr lang="zh-CN" altLang="en-US" sz="1800" dirty="0">
                <a:latin typeface="Baskerville" panose="02020502070401020303"/>
              </a:rPr>
              <a:t> </a:t>
            </a:r>
            <a:r>
              <a:rPr lang="en-US" altLang="zh-CN" sz="1800" dirty="0">
                <a:latin typeface="Baskerville" panose="02020502070401020303"/>
              </a:rPr>
              <a:t>in</a:t>
            </a:r>
            <a:r>
              <a:rPr lang="zh-CN" altLang="en-US" sz="1800" dirty="0">
                <a:latin typeface="Baskerville" panose="02020502070401020303"/>
              </a:rPr>
              <a:t> </a:t>
            </a:r>
            <a:r>
              <a:rPr lang="en-US" altLang="zh-CN" sz="1800" dirty="0">
                <a:latin typeface="Baskerville" panose="02020502070401020303"/>
              </a:rPr>
              <a:t>it</a:t>
            </a:r>
            <a:r>
              <a:rPr lang="zh-CN" altLang="en-US" sz="1800" dirty="0">
                <a:latin typeface="Baskerville" panose="02020502070401020303"/>
              </a:rPr>
              <a:t> </a:t>
            </a:r>
            <a:r>
              <a:rPr lang="en-US" altLang="zh-CN" sz="1800" dirty="0">
                <a:latin typeface="Baskerville" panose="02020502070401020303"/>
              </a:rPr>
              <a:t>all</a:t>
            </a:r>
            <a:r>
              <a:rPr lang="zh-CN" altLang="en-US" sz="1800" dirty="0">
                <a:latin typeface="Baskerville" panose="02020502070401020303"/>
              </a:rPr>
              <a:t> </a:t>
            </a:r>
            <a:r>
              <a:rPr lang="en-US" altLang="zh-CN" sz="1800" dirty="0">
                <a:latin typeface="Baskerville" panose="02020502070401020303"/>
              </a:rPr>
              <a:t>not)</a:t>
            </a:r>
          </a:p>
        </p:txBody>
      </p:sp>
      <p:pic>
        <p:nvPicPr>
          <p:cNvPr id="4" name="Picture 2" descr="https://lh3.googleusercontent.com/80ZUjfvg3vEHKRVT96C3NdiUyZrMGo1BPR26zks0jSr0IHYMMO_tAyiTp5Q7Ozmp4q9jX31096wlOz-sou_rIk2Zpgrjh2dFo0eWWl-ljO1C7uEFY1qjqSGAU6oskCGIZUjHzfuT949m-p_Vq5kp-Hm4cebAQVSNfN24TsRFykD2xcoAjM7eNK5MDb36">
            <a:extLst>
              <a:ext uri="{FF2B5EF4-FFF2-40B4-BE49-F238E27FC236}">
                <a16:creationId xmlns:a16="http://schemas.microsoft.com/office/drawing/2014/main" id="{385C72EC-561B-4653-B5D5-79FBA577C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803" y="2836689"/>
            <a:ext cx="4313718" cy="2156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5.googleusercontent.com/WstSQSDvM57m6QT_P3t_pIlNx9vXtiLRkjxnIVanPwlzrVNKuwZnW7E_-JAZ3zTRHx8VgEYU6NwWYYXhKy3jL1H7qqnnKTpBcmbgJF7ZNdc1x2HWjK9dvvVK-4Ec25sK-JI1M-AZLP2bKfu03MnmvNac4Pxyw64S7LK7jGugQl7WJZ4sL6oFGlri-HCCUQ">
            <a:extLst>
              <a:ext uri="{FF2B5EF4-FFF2-40B4-BE49-F238E27FC236}">
                <a16:creationId xmlns:a16="http://schemas.microsoft.com/office/drawing/2014/main" id="{7F7CDE59-33BD-41CD-B114-149991548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43175"/>
            <a:ext cx="3023343" cy="215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96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01475-C415-48FE-2B5B-05819E1BC4BE}"/>
              </a:ext>
            </a:extLst>
          </p:cNvPr>
          <p:cNvPicPr>
            <a:picLocks noChangeAspect="1"/>
          </p:cNvPicPr>
          <p:nvPr/>
        </p:nvPicPr>
        <p:blipFill>
          <a:blip r:embed="rId2"/>
          <a:stretch>
            <a:fillRect/>
          </a:stretch>
        </p:blipFill>
        <p:spPr>
          <a:xfrm>
            <a:off x="321024" y="0"/>
            <a:ext cx="8501952" cy="4740025"/>
          </a:xfrm>
          <a:prstGeom prst="rect">
            <a:avLst/>
          </a:prstGeom>
        </p:spPr>
      </p:pic>
      <p:sp>
        <p:nvSpPr>
          <p:cNvPr id="4" name="TextBox 3">
            <a:extLst>
              <a:ext uri="{FF2B5EF4-FFF2-40B4-BE49-F238E27FC236}">
                <a16:creationId xmlns:a16="http://schemas.microsoft.com/office/drawing/2014/main" id="{46A2F171-8F42-DDAA-5AC3-F59C94C58BD9}"/>
              </a:ext>
            </a:extLst>
          </p:cNvPr>
          <p:cNvSpPr txBox="1"/>
          <p:nvPr/>
        </p:nvSpPr>
        <p:spPr>
          <a:xfrm>
            <a:off x="2843842" y="4791923"/>
            <a:ext cx="4572000" cy="307777"/>
          </a:xfrm>
          <a:prstGeom prst="rect">
            <a:avLst/>
          </a:prstGeom>
          <a:noFill/>
        </p:spPr>
        <p:txBody>
          <a:bodyPr wrap="square">
            <a:spAutoFit/>
          </a:bodyPr>
          <a:lstStyle/>
          <a:p>
            <a:r>
              <a:rPr lang="en-US" dirty="0">
                <a:solidFill>
                  <a:srgbClr val="C00000"/>
                </a:solidFill>
              </a:rPr>
              <a:t>https://www.globalsentiment.mit.edu/</a:t>
            </a:r>
          </a:p>
        </p:txBody>
      </p:sp>
    </p:spTree>
    <p:extLst>
      <p:ext uri="{BB962C8B-B14F-4D97-AF65-F5344CB8AC3E}">
        <p14:creationId xmlns:p14="http://schemas.microsoft.com/office/powerpoint/2010/main" val="131017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779520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Information/belief</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Travels</a:t>
            </a:r>
            <a:endParaRPr sz="3200" dirty="0">
              <a:solidFill>
                <a:srgbClr val="1B4453"/>
              </a:solidFill>
              <a:latin typeface="Baskerville" panose="02020502070401020303"/>
            </a:endParaRPr>
          </a:p>
        </p:txBody>
      </p:sp>
      <p:sp>
        <p:nvSpPr>
          <p:cNvPr id="4" name="TextBox 3">
            <a:extLst>
              <a:ext uri="{FF2B5EF4-FFF2-40B4-BE49-F238E27FC236}">
                <a16:creationId xmlns:a16="http://schemas.microsoft.com/office/drawing/2014/main" id="{5C384371-F455-4A75-A233-C20CA2454279}"/>
              </a:ext>
            </a:extLst>
          </p:cNvPr>
          <p:cNvSpPr txBox="1"/>
          <p:nvPr/>
        </p:nvSpPr>
        <p:spPr>
          <a:xfrm>
            <a:off x="284331" y="859612"/>
            <a:ext cx="5085691"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sz="1800" dirty="0">
                <a:latin typeface="Baskerville" panose="02020502070401020303"/>
              </a:rPr>
              <a:t>Another ongoing project of SUL.</a:t>
            </a:r>
          </a:p>
          <a:p>
            <a:pPr marL="285750" indent="-285750">
              <a:buFont typeface="Arial" panose="020B0604020202020204" pitchFamily="34" charset="0"/>
              <a:buChar char="•"/>
            </a:pPr>
            <a:r>
              <a:rPr lang="en-US" altLang="zh-CN" sz="1800" dirty="0">
                <a:latin typeface="Baskerville" panose="02020502070401020303"/>
              </a:rPr>
              <a:t>Information/belief travels across space after climate disasters. </a:t>
            </a:r>
            <a:br>
              <a:rPr lang="en-US" altLang="zh-CN" sz="1800" dirty="0">
                <a:latin typeface="Baskerville" panose="02020502070401020303"/>
              </a:rPr>
            </a:br>
            <a:r>
              <a:rPr lang="en-US" altLang="zh-CN" sz="1800" dirty="0">
                <a:latin typeface="Baskerville" panose="02020502070401020303"/>
              </a:rPr>
              <a:t>Social media data + Econometrics to measure the information network. </a:t>
            </a:r>
          </a:p>
        </p:txBody>
      </p:sp>
      <p:pic>
        <p:nvPicPr>
          <p:cNvPr id="5" name="Picture 4">
            <a:extLst>
              <a:ext uri="{FF2B5EF4-FFF2-40B4-BE49-F238E27FC236}">
                <a16:creationId xmlns:a16="http://schemas.microsoft.com/office/drawing/2014/main" id="{985BD997-7145-4D7E-ACBF-C8F431C99E1B}"/>
              </a:ext>
            </a:extLst>
          </p:cNvPr>
          <p:cNvPicPr>
            <a:picLocks noChangeAspect="1"/>
          </p:cNvPicPr>
          <p:nvPr/>
        </p:nvPicPr>
        <p:blipFill>
          <a:blip r:embed="rId3"/>
          <a:stretch>
            <a:fillRect/>
          </a:stretch>
        </p:blipFill>
        <p:spPr>
          <a:xfrm>
            <a:off x="2790785" y="2403442"/>
            <a:ext cx="2942156" cy="2412479"/>
          </a:xfrm>
          <a:prstGeom prst="rect">
            <a:avLst/>
          </a:prstGeom>
        </p:spPr>
      </p:pic>
      <p:pic>
        <p:nvPicPr>
          <p:cNvPr id="6" name="Picture 5">
            <a:extLst>
              <a:ext uri="{FF2B5EF4-FFF2-40B4-BE49-F238E27FC236}">
                <a16:creationId xmlns:a16="http://schemas.microsoft.com/office/drawing/2014/main" id="{A0E1360B-BB11-409A-AEC2-72785A966BE1}"/>
              </a:ext>
            </a:extLst>
          </p:cNvPr>
          <p:cNvPicPr>
            <a:picLocks noChangeAspect="1"/>
          </p:cNvPicPr>
          <p:nvPr/>
        </p:nvPicPr>
        <p:blipFill>
          <a:blip r:embed="rId4"/>
          <a:stretch>
            <a:fillRect/>
          </a:stretch>
        </p:blipFill>
        <p:spPr>
          <a:xfrm>
            <a:off x="5501748" y="941394"/>
            <a:ext cx="3466405" cy="4061780"/>
          </a:xfrm>
          <a:prstGeom prst="rect">
            <a:avLst/>
          </a:prstGeom>
        </p:spPr>
      </p:pic>
      <p:pic>
        <p:nvPicPr>
          <p:cNvPr id="3" name="Picture 2">
            <a:extLst>
              <a:ext uri="{FF2B5EF4-FFF2-40B4-BE49-F238E27FC236}">
                <a16:creationId xmlns:a16="http://schemas.microsoft.com/office/drawing/2014/main" id="{72A47AAB-B6D3-A816-5A1B-1D739F135162}"/>
              </a:ext>
            </a:extLst>
          </p:cNvPr>
          <p:cNvPicPr>
            <a:picLocks noChangeAspect="1"/>
          </p:cNvPicPr>
          <p:nvPr/>
        </p:nvPicPr>
        <p:blipFill>
          <a:blip r:embed="rId5"/>
          <a:stretch>
            <a:fillRect/>
          </a:stretch>
        </p:blipFill>
        <p:spPr>
          <a:xfrm>
            <a:off x="175846" y="2403442"/>
            <a:ext cx="2657714" cy="2334813"/>
          </a:xfrm>
          <a:prstGeom prst="rect">
            <a:avLst/>
          </a:prstGeom>
        </p:spPr>
      </p:pic>
    </p:spTree>
    <p:extLst>
      <p:ext uri="{BB962C8B-B14F-4D97-AF65-F5344CB8AC3E}">
        <p14:creationId xmlns:p14="http://schemas.microsoft.com/office/powerpoint/2010/main" val="428699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altLang="zh-CN" sz="2800" cap="all" dirty="0">
                <a:latin typeface="Baskerville"/>
              </a:rPr>
              <a:t>Climate Risks in Housing markets</a:t>
            </a:r>
            <a:br>
              <a:rPr lang="en-US" altLang="zh-CN" sz="2800" cap="all" dirty="0">
                <a:latin typeface="Baskerville"/>
              </a:rPr>
            </a:br>
            <a:r>
              <a:rPr lang="en-US" altLang="zh-CN" sz="2800" cap="all" dirty="0">
                <a:latin typeface="Baskerville"/>
              </a:rPr>
              <a:t/>
            </a:r>
            <a:br>
              <a:rPr lang="en-US" altLang="zh-CN" sz="2800" cap="all" dirty="0">
                <a:latin typeface="Baskerville"/>
              </a:rPr>
            </a:br>
            <a:r>
              <a:rPr lang="en-US" sz="1800" b="0" dirty="0">
                <a:latin typeface="Baskerville"/>
              </a:rPr>
              <a:t>Ortega, </a:t>
            </a:r>
            <a:r>
              <a:rPr lang="en-US" sz="1800" b="0" dirty="0" err="1">
                <a:latin typeface="Baskerville"/>
              </a:rPr>
              <a:t>Francesc</a:t>
            </a:r>
            <a:r>
              <a:rPr lang="en-US" sz="1800" b="0" dirty="0">
                <a:latin typeface="Baskerville"/>
              </a:rPr>
              <a:t>, and </a:t>
            </a:r>
            <a:r>
              <a:rPr lang="en-US" sz="1800" b="0" dirty="0" err="1">
                <a:latin typeface="Baskerville"/>
              </a:rPr>
              <a:t>Süleyman</a:t>
            </a:r>
            <a:r>
              <a:rPr lang="en-US" sz="1800" b="0" dirty="0">
                <a:latin typeface="Baskerville"/>
              </a:rPr>
              <a:t> </a:t>
            </a:r>
            <a:r>
              <a:rPr lang="en-US" sz="1800" b="0" dirty="0" err="1">
                <a:latin typeface="Baskerville"/>
              </a:rPr>
              <a:t>Taṣpınar</a:t>
            </a:r>
            <a:r>
              <a:rPr lang="en-US" sz="1800" b="0" dirty="0">
                <a:latin typeface="Baskerville"/>
              </a:rPr>
              <a:t>. "Rising sea levels and sinking property values: Hurricane Sandy and New York’s housing market." </a:t>
            </a:r>
            <a:r>
              <a:rPr lang="en-US" sz="1800" b="0" i="1" dirty="0">
                <a:latin typeface="Baskerville"/>
              </a:rPr>
              <a:t>Journal of Urban Economics</a:t>
            </a:r>
            <a:r>
              <a:rPr lang="en-US" sz="1800" b="0" dirty="0">
                <a:latin typeface="Baskerville"/>
              </a:rPr>
              <a:t> 106 (2018): 81-100.</a:t>
            </a:r>
            <a:endParaRPr lang="en-US" sz="2800" cap="all" dirty="0">
              <a:latin typeface="Baskerville"/>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fld id="{3D734AB3-580E-49C1-967D-33073622AECA}" type="slidenum">
              <a:rPr lang="en-US" smtClean="0"/>
              <a:t>14</a:t>
            </a:fld>
            <a:endParaRPr lang="en-US" dirty="0"/>
          </a:p>
        </p:txBody>
      </p:sp>
    </p:spTree>
    <p:extLst>
      <p:ext uri="{BB962C8B-B14F-4D97-AF65-F5344CB8AC3E}">
        <p14:creationId xmlns:p14="http://schemas.microsoft.com/office/powerpoint/2010/main" val="75238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175846" y="98396"/>
            <a:ext cx="8472209" cy="57269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3200" dirty="0">
                <a:solidFill>
                  <a:srgbClr val="1B4453"/>
                </a:solidFill>
                <a:latin typeface="Baskerville" panose="02020502070401020303"/>
              </a:rPr>
              <a:t>Hedonic Model on Climate Risks</a:t>
            </a:r>
            <a:endParaRPr kumimoji="0" lang="en-US" sz="3200" b="0" i="0" u="none" strike="noStrike" kern="1200" cap="none" spc="0" normalizeH="0" baseline="0" noProof="0" dirty="0">
              <a:ln>
                <a:noFill/>
              </a:ln>
              <a:solidFill>
                <a:srgbClr val="1B4453"/>
              </a:solidFill>
              <a:effectLst/>
              <a:uLnTx/>
              <a:uFillTx/>
              <a:latin typeface="Baskerville" panose="02020502070401020303"/>
              <a:ea typeface="+mj-ea"/>
              <a:cs typeface="+mj-cs"/>
              <a:sym typeface="Arial"/>
            </a:endParaRPr>
          </a:p>
        </p:txBody>
      </p:sp>
      <p:sp>
        <p:nvSpPr>
          <p:cNvPr id="3" name="TextBox 2">
            <a:extLst>
              <a:ext uri="{FF2B5EF4-FFF2-40B4-BE49-F238E27FC236}">
                <a16:creationId xmlns:a16="http://schemas.microsoft.com/office/drawing/2014/main" id="{AAC7D018-868A-4A45-BF80-9B0E7C0A340A}"/>
              </a:ext>
            </a:extLst>
          </p:cNvPr>
          <p:cNvSpPr txBox="1"/>
          <p:nvPr/>
        </p:nvSpPr>
        <p:spPr>
          <a:xfrm>
            <a:off x="1705030" y="1760391"/>
            <a:ext cx="1672253" cy="584775"/>
          </a:xfrm>
          <a:prstGeom prst="rect">
            <a:avLst/>
          </a:prstGeom>
          <a:noFill/>
        </p:spPr>
        <p:txBody>
          <a:bodyPr wrap="none" rtlCol="0">
            <a:spAutoFit/>
          </a:bodyPr>
          <a:lstStyle/>
          <a:p>
            <a:pPr algn="ctr"/>
            <a:r>
              <a:rPr lang="en-US" sz="1600" dirty="0">
                <a:latin typeface="Baskerville" panose="02020502070401020303" pitchFamily="18" charset="0"/>
                <a:ea typeface="Baskerville" panose="02020502070401020303" pitchFamily="18" charset="0"/>
              </a:rPr>
              <a:t>T</a:t>
            </a:r>
            <a:r>
              <a:rPr lang="en-CN" sz="1600" dirty="0">
                <a:latin typeface="Baskerville" panose="02020502070401020303" pitchFamily="18" charset="0"/>
                <a:ea typeface="Baskerville" panose="02020502070401020303" pitchFamily="18" charset="0"/>
              </a:rPr>
              <a:t>reated </a:t>
            </a:r>
          </a:p>
          <a:p>
            <a:pPr algn="ctr"/>
            <a:r>
              <a:rPr lang="en-CN" sz="1600" dirty="0">
                <a:latin typeface="Baskerville" panose="02020502070401020303" pitchFamily="18" charset="0"/>
                <a:ea typeface="Baskerville" panose="02020502070401020303" pitchFamily="18" charset="0"/>
              </a:rPr>
              <a:t>(inside flood zone)</a:t>
            </a:r>
          </a:p>
        </p:txBody>
      </p:sp>
      <p:sp>
        <p:nvSpPr>
          <p:cNvPr id="10" name="Rectangle 9">
            <a:extLst>
              <a:ext uri="{FF2B5EF4-FFF2-40B4-BE49-F238E27FC236}">
                <a16:creationId xmlns:a16="http://schemas.microsoft.com/office/drawing/2014/main" id="{8FF2DCD3-EC45-4E4A-888E-409878F87F65}"/>
              </a:ext>
            </a:extLst>
          </p:cNvPr>
          <p:cNvSpPr/>
          <p:nvPr/>
        </p:nvSpPr>
        <p:spPr>
          <a:xfrm>
            <a:off x="3796060" y="1760391"/>
            <a:ext cx="668594" cy="58993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Hexagon 10">
            <a:extLst>
              <a:ext uri="{FF2B5EF4-FFF2-40B4-BE49-F238E27FC236}">
                <a16:creationId xmlns:a16="http://schemas.microsoft.com/office/drawing/2014/main" id="{B8E42611-0D80-E84B-8F46-CED5F8EBF388}"/>
              </a:ext>
            </a:extLst>
          </p:cNvPr>
          <p:cNvSpPr/>
          <p:nvPr/>
        </p:nvSpPr>
        <p:spPr>
          <a:xfrm>
            <a:off x="3789196" y="2970718"/>
            <a:ext cx="781665" cy="660091"/>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6">
            <a:extLst>
              <a:ext uri="{FF2B5EF4-FFF2-40B4-BE49-F238E27FC236}">
                <a16:creationId xmlns:a16="http://schemas.microsoft.com/office/drawing/2014/main" id="{0CA79D4A-20EB-D147-BB16-D49CAF80F505}"/>
              </a:ext>
            </a:extLst>
          </p:cNvPr>
          <p:cNvSpPr txBox="1"/>
          <p:nvPr/>
        </p:nvSpPr>
        <p:spPr>
          <a:xfrm>
            <a:off x="3377283" y="2568167"/>
            <a:ext cx="1802096" cy="307777"/>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After Hurricane Sandy</a:t>
            </a:r>
            <a:endParaRPr lang="en-CN" dirty="0">
              <a:latin typeface="Baskerville" panose="02020502070401020303" pitchFamily="18" charset="0"/>
              <a:ea typeface="Baskerville" panose="02020502070401020303" pitchFamily="18" charset="0"/>
            </a:endParaRPr>
          </a:p>
        </p:txBody>
      </p:sp>
      <p:sp>
        <p:nvSpPr>
          <p:cNvPr id="28" name="TextBox 27">
            <a:extLst>
              <a:ext uri="{FF2B5EF4-FFF2-40B4-BE49-F238E27FC236}">
                <a16:creationId xmlns:a16="http://schemas.microsoft.com/office/drawing/2014/main" id="{40C29DA5-32D4-FE46-B8B1-31EF99F72323}"/>
              </a:ext>
            </a:extLst>
          </p:cNvPr>
          <p:cNvSpPr txBox="1"/>
          <p:nvPr/>
        </p:nvSpPr>
        <p:spPr>
          <a:xfrm>
            <a:off x="1656272" y="3046034"/>
            <a:ext cx="1781258" cy="584775"/>
          </a:xfrm>
          <a:prstGeom prst="rect">
            <a:avLst/>
          </a:prstGeom>
          <a:noFill/>
        </p:spPr>
        <p:txBody>
          <a:bodyPr wrap="none" rtlCol="0">
            <a:spAutoFit/>
          </a:bodyPr>
          <a:lstStyle/>
          <a:p>
            <a:pPr algn="ctr"/>
            <a:r>
              <a:rPr lang="en-US" sz="1600" dirty="0">
                <a:latin typeface="Baskerville" panose="02020502070401020303" pitchFamily="18" charset="0"/>
                <a:ea typeface="Baskerville" panose="02020502070401020303" pitchFamily="18" charset="0"/>
              </a:rPr>
              <a:t>Control</a:t>
            </a:r>
            <a:endParaRPr lang="en-CN" sz="1600" dirty="0">
              <a:latin typeface="Baskerville" panose="02020502070401020303" pitchFamily="18" charset="0"/>
              <a:ea typeface="Baskerville" panose="02020502070401020303" pitchFamily="18" charset="0"/>
            </a:endParaRPr>
          </a:p>
          <a:p>
            <a:pPr algn="ctr"/>
            <a:r>
              <a:rPr lang="en-CN" sz="1600" dirty="0">
                <a:latin typeface="Baskerville" panose="02020502070401020303" pitchFamily="18" charset="0"/>
                <a:ea typeface="Baskerville" panose="02020502070401020303" pitchFamily="18" charset="0"/>
              </a:rPr>
              <a:t>(outside flood zone)</a:t>
            </a:r>
          </a:p>
        </p:txBody>
      </p:sp>
      <p:sp>
        <p:nvSpPr>
          <p:cNvPr id="2" name="Oval 1">
            <a:extLst>
              <a:ext uri="{FF2B5EF4-FFF2-40B4-BE49-F238E27FC236}">
                <a16:creationId xmlns:a16="http://schemas.microsoft.com/office/drawing/2014/main" id="{EA4300AA-6C38-5448-97AD-FA269F0A3F6A}"/>
              </a:ext>
            </a:extLst>
          </p:cNvPr>
          <p:cNvSpPr/>
          <p:nvPr/>
        </p:nvSpPr>
        <p:spPr>
          <a:xfrm>
            <a:off x="3545698" y="1473128"/>
            <a:ext cx="1274596" cy="2564006"/>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30" name="Picture 4" descr="Red Apple Icon Vector Design. Graphic by patterndesain4 · Creative Fabrica">
            <a:extLst>
              <a:ext uri="{FF2B5EF4-FFF2-40B4-BE49-F238E27FC236}">
                <a16:creationId xmlns:a16="http://schemas.microsoft.com/office/drawing/2014/main" id="{31B2331E-5EBA-D844-AC67-B18F84383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4464653" y="1852007"/>
            <a:ext cx="488801" cy="5955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con Orange #352152 - Free Icons Library">
            <a:extLst>
              <a:ext uri="{FF2B5EF4-FFF2-40B4-BE49-F238E27FC236}">
                <a16:creationId xmlns:a16="http://schemas.microsoft.com/office/drawing/2014/main" id="{09F45449-6B18-EE49-AAF3-F54B86508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633" y="3262689"/>
            <a:ext cx="444076" cy="44407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Elbow 15">
            <a:extLst>
              <a:ext uri="{FF2B5EF4-FFF2-40B4-BE49-F238E27FC236}">
                <a16:creationId xmlns:a16="http://schemas.microsoft.com/office/drawing/2014/main" id="{B5A36DE4-05F0-4471-919A-6EBA44672268}"/>
              </a:ext>
            </a:extLst>
          </p:cNvPr>
          <p:cNvCxnSpPr>
            <a:cxnSpLocks/>
          </p:cNvCxnSpPr>
          <p:nvPr/>
        </p:nvCxnSpPr>
        <p:spPr>
          <a:xfrm>
            <a:off x="5264004" y="2149771"/>
            <a:ext cx="35255" cy="1334956"/>
          </a:xfrm>
          <a:prstGeom prst="bentConnector3">
            <a:avLst>
              <a:gd name="adj1" fmla="val 748419"/>
            </a:avLst>
          </a:prstGeom>
        </p:spPr>
        <p:style>
          <a:lnRef idx="1">
            <a:schemeClr val="dk1"/>
          </a:lnRef>
          <a:fillRef idx="0">
            <a:schemeClr val="dk1"/>
          </a:fillRef>
          <a:effectRef idx="0">
            <a:schemeClr val="dk1"/>
          </a:effectRef>
          <a:fontRef idx="minor">
            <a:schemeClr val="tx1"/>
          </a:fontRef>
        </p:style>
      </p:cxnSp>
      <p:pic>
        <p:nvPicPr>
          <p:cNvPr id="58" name="Picture 4" descr="Red Apple Icon Vector Design. Graphic by patterndesain4 · Creative Fabrica">
            <a:extLst>
              <a:ext uri="{FF2B5EF4-FFF2-40B4-BE49-F238E27FC236}">
                <a16:creationId xmlns:a16="http://schemas.microsoft.com/office/drawing/2014/main" id="{4E2AC66F-8BB3-4CFF-AC01-680367CB0E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5763637" y="2519485"/>
            <a:ext cx="488801" cy="5955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con Orange #352152 - Free Icons Library">
            <a:extLst>
              <a:ext uri="{FF2B5EF4-FFF2-40B4-BE49-F238E27FC236}">
                <a16:creationId xmlns:a16="http://schemas.microsoft.com/office/drawing/2014/main" id="{1B5000DA-947C-4B2D-B898-36A583702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778" y="2615290"/>
            <a:ext cx="444076" cy="4440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FDCF9A3-EF94-4BF1-8CA0-1C9548D1B0B4}"/>
              </a:ext>
            </a:extLst>
          </p:cNvPr>
          <p:cNvSpPr/>
          <p:nvPr/>
        </p:nvSpPr>
        <p:spPr>
          <a:xfrm>
            <a:off x="6330535" y="2642699"/>
            <a:ext cx="234360" cy="307777"/>
          </a:xfrm>
          <a:prstGeom prst="rect">
            <a:avLst/>
          </a:prstGeom>
        </p:spPr>
        <p:txBody>
          <a:bodyPr wrap="none">
            <a:spAutoFit/>
          </a:bodyPr>
          <a:lstStyle/>
          <a:p>
            <a:r>
              <a:rPr lang="zh-CN" altLang="en-US" dirty="0">
                <a:solidFill>
                  <a:srgbClr val="FF0000"/>
                </a:solidFill>
              </a:rPr>
              <a:t> </a:t>
            </a:r>
          </a:p>
        </p:txBody>
      </p:sp>
      <p:sp>
        <p:nvSpPr>
          <p:cNvPr id="29" name="TextBox 28">
            <a:extLst>
              <a:ext uri="{FF2B5EF4-FFF2-40B4-BE49-F238E27FC236}">
                <a16:creationId xmlns:a16="http://schemas.microsoft.com/office/drawing/2014/main" id="{30709C2F-C414-48B7-A186-D84A772D08BC}"/>
              </a:ext>
            </a:extLst>
          </p:cNvPr>
          <p:cNvSpPr txBox="1"/>
          <p:nvPr/>
        </p:nvSpPr>
        <p:spPr>
          <a:xfrm>
            <a:off x="6255402" y="2683440"/>
            <a:ext cx="243978" cy="307777"/>
          </a:xfrm>
          <a:prstGeom prst="rect">
            <a:avLst/>
          </a:prstGeom>
          <a:noFill/>
        </p:spPr>
        <p:txBody>
          <a:bodyPr wrap="none" rtlCol="0">
            <a:spAutoFit/>
          </a:bodyPr>
          <a:lstStyle/>
          <a:p>
            <a:r>
              <a:rPr lang="en-US" altLang="zh-CN" b="1" dirty="0"/>
              <a:t>-</a:t>
            </a:r>
            <a:endParaRPr lang="zh-CN" altLang="en-US" b="1" dirty="0"/>
          </a:p>
        </p:txBody>
      </p:sp>
      <p:sp>
        <p:nvSpPr>
          <p:cNvPr id="31" name="TextBox 30">
            <a:extLst>
              <a:ext uri="{FF2B5EF4-FFF2-40B4-BE49-F238E27FC236}">
                <a16:creationId xmlns:a16="http://schemas.microsoft.com/office/drawing/2014/main" id="{0F76A6E2-6C04-4F49-9237-E6390B3C0176}"/>
              </a:ext>
            </a:extLst>
          </p:cNvPr>
          <p:cNvSpPr txBox="1"/>
          <p:nvPr/>
        </p:nvSpPr>
        <p:spPr>
          <a:xfrm>
            <a:off x="5739249" y="1520999"/>
            <a:ext cx="2570864" cy="523220"/>
          </a:xfrm>
          <a:prstGeom prst="rect">
            <a:avLst/>
          </a:prstGeom>
          <a:noFill/>
        </p:spPr>
        <p:txBody>
          <a:bodyPr wrap="square" rtlCol="0">
            <a:spAutoFit/>
          </a:bodyPr>
          <a:lstStyle/>
          <a:p>
            <a:r>
              <a:rPr lang="en-US" altLang="zh-CN" dirty="0">
                <a:solidFill>
                  <a:srgbClr val="C00000"/>
                </a:solidFill>
                <a:latin typeface="Baskerville" panose="02020502070401020303"/>
              </a:rPr>
              <a:t>Use the difference in price to measure the impacts of</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flood</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risk? </a:t>
            </a:r>
            <a:endParaRPr lang="zh-CN" altLang="en-US" dirty="0">
              <a:solidFill>
                <a:srgbClr val="C00000"/>
              </a:solidFill>
              <a:latin typeface="Baskerville" panose="02020502070401020303"/>
            </a:endParaRPr>
          </a:p>
        </p:txBody>
      </p:sp>
    </p:spTree>
    <p:extLst>
      <p:ext uri="{BB962C8B-B14F-4D97-AF65-F5344CB8AC3E}">
        <p14:creationId xmlns:p14="http://schemas.microsoft.com/office/powerpoint/2010/main" val="125692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437104" y="93604"/>
            <a:ext cx="8472209" cy="57269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3200" dirty="0">
                <a:solidFill>
                  <a:srgbClr val="1B4453"/>
                </a:solidFill>
                <a:latin typeface="Baskerville" panose="02020502070401020303"/>
              </a:rPr>
              <a:t>Hedonic Model on Climate Risks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CD6C567-A6E8-47DA-A92A-EDDC09E167BD}"/>
                  </a:ext>
                </a:extLst>
              </p:cNvPr>
              <p:cNvSpPr txBox="1">
                <a:spLocks/>
              </p:cNvSpPr>
              <p:nvPr/>
            </p:nvSpPr>
            <p:spPr>
              <a:xfrm>
                <a:off x="207390" y="1190841"/>
                <a:ext cx="8737841" cy="3583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Baskerville"/>
                  </a:rPr>
                  <a:t>P  =   3 Rooms  +  2 </a:t>
                </a:r>
                <a:r>
                  <a:rPr lang="en-US" altLang="zh-CN" sz="2000" dirty="0">
                    <a:latin typeface="Baskerville"/>
                  </a:rPr>
                  <a:t>Subway</a:t>
                </a:r>
                <a:r>
                  <a:rPr lang="zh-CN" altLang="en-US" sz="2000" dirty="0">
                    <a:latin typeface="Baskerville"/>
                  </a:rPr>
                  <a:t> </a:t>
                </a:r>
                <a:r>
                  <a:rPr lang="en-US" altLang="zh-CN" sz="2000" dirty="0">
                    <a:latin typeface="Baskerville"/>
                  </a:rPr>
                  <a:t>Stops</a:t>
                </a:r>
                <a:r>
                  <a:rPr lang="en-US" sz="2000" dirty="0">
                    <a:latin typeface="Baskerville"/>
                  </a:rPr>
                  <a:t> + </a:t>
                </a:r>
                <a:r>
                  <a:rPr lang="en-US" sz="2000" dirty="0">
                    <a:solidFill>
                      <a:srgbClr val="FF00FF"/>
                    </a:solidFill>
                    <a:latin typeface="Baskerville"/>
                  </a:rPr>
                  <a:t>Inside Flood Zone </a:t>
                </a:r>
                <a:r>
                  <a:rPr lang="en-US" sz="2000" dirty="0">
                    <a:latin typeface="Baskerville"/>
                  </a:rPr>
                  <a:t>+ </a:t>
                </a:r>
                <a:r>
                  <a:rPr lang="en-US" altLang="zh-CN" sz="2000" dirty="0">
                    <a:latin typeface="Baskerville"/>
                  </a:rPr>
                  <a:t>A</a:t>
                </a:r>
                <a:r>
                  <a:rPr lang="zh-CN" altLang="en-US" sz="2000" dirty="0">
                    <a:latin typeface="Baskerville"/>
                  </a:rPr>
                  <a:t> </a:t>
                </a:r>
                <a:r>
                  <a:rPr lang="en-US" altLang="zh-CN" sz="2000" dirty="0">
                    <a:latin typeface="Baskerville"/>
                  </a:rPr>
                  <a:t>Nice</a:t>
                </a:r>
                <a:r>
                  <a:rPr lang="zh-CN" altLang="en-US" sz="2000" dirty="0">
                    <a:latin typeface="Baskerville"/>
                  </a:rPr>
                  <a:t> </a:t>
                </a:r>
                <a:r>
                  <a:rPr lang="en-US" altLang="zh-CN" sz="2000" dirty="0">
                    <a:latin typeface="Baskerville"/>
                  </a:rPr>
                  <a:t>Park</a:t>
                </a:r>
                <a:r>
                  <a:rPr lang="zh-CN" altLang="en-US" sz="2000" dirty="0">
                    <a:latin typeface="Baskerville"/>
                  </a:rPr>
                  <a:t>  </a:t>
                </a:r>
                <a:r>
                  <a:rPr lang="en-US" sz="2000" dirty="0">
                    <a:latin typeface="Baskerville"/>
                  </a:rPr>
                  <a:t>+ Residual</a:t>
                </a:r>
              </a:p>
              <a:p>
                <a:pPr marL="0" indent="0">
                  <a:buNone/>
                </a:pPr>
                <a:r>
                  <a:rPr lang="en-US" sz="2000" dirty="0">
                    <a:latin typeface="Baskerville"/>
                  </a:rPr>
                  <a:t>$ 1M = $0.6M    +        $0.2M       +           </a:t>
                </a:r>
                <a:r>
                  <a:rPr lang="en-US" sz="2000" dirty="0">
                    <a:solidFill>
                      <a:srgbClr val="FF00FF"/>
                    </a:solidFill>
                    <a:latin typeface="Baskerville"/>
                  </a:rPr>
                  <a:t>-$0.1M </a:t>
                </a:r>
                <a:r>
                  <a:rPr lang="en-US" sz="2000" dirty="0">
                    <a:latin typeface="Baskerville"/>
                  </a:rPr>
                  <a:t>	+         $0.1M     +    $0.2M</a:t>
                </a:r>
              </a:p>
              <a:p>
                <a:pPr marL="0" indent="0">
                  <a:buNone/>
                </a:pPr>
                <a:endParaRPr lang="en-US" sz="2100" dirty="0">
                  <a:latin typeface="Baskerville"/>
                </a:endParaRPr>
              </a:p>
              <a:p>
                <a:pPr marL="0" indent="0">
                  <a:buNone/>
                </a:pPr>
                <a:endParaRPr lang="en-US" sz="2100" dirty="0">
                  <a:latin typeface="Baskerville"/>
                </a:endParaRPr>
              </a:p>
              <a:p>
                <a:pPr marL="0" indent="0">
                  <a:buNone/>
                </a:pPr>
                <a:r>
                  <a:rPr lang="zh-CN" altLang="en-US" sz="1800" dirty="0">
                    <a:latin typeface="Baskerville"/>
                  </a:rPr>
                  <a:t>  </a:t>
                </a:r>
                <a:r>
                  <a:rPr lang="en-US" sz="1800" dirty="0">
                    <a:latin typeface="Baskerville"/>
                  </a:rPr>
                  <a:t>$ 1M   = $0.2M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Baskerville"/>
                  </a:rPr>
                  <a:t> 3   +  $0.1M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Baskerville"/>
                  </a:rPr>
                  <a:t> 2   +   </a:t>
                </a:r>
                <a:r>
                  <a:rPr lang="en-US" sz="1800" dirty="0">
                    <a:solidFill>
                      <a:srgbClr val="FF00FF"/>
                    </a:solidFill>
                    <a:latin typeface="Baskerville"/>
                  </a:rPr>
                  <a:t>-$0.1M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Baskerville"/>
                  </a:rPr>
                  <a:t> </a:t>
                </a:r>
                <a:r>
                  <a:rPr lang="en-US" sz="1800" dirty="0">
                    <a:solidFill>
                      <a:srgbClr val="FF00FF"/>
                    </a:solidFill>
                    <a:latin typeface="Baskerville"/>
                  </a:rPr>
                  <a:t>1</a:t>
                </a:r>
                <a:r>
                  <a:rPr lang="en-US" sz="1800" dirty="0">
                    <a:latin typeface="Baskerville"/>
                  </a:rPr>
                  <a:t>   +   $0.1M </a:t>
                </a:r>
                <a14:m>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a:latin typeface="Cambria Math" panose="02040503050406030204" pitchFamily="18" charset="0"/>
                        <a:ea typeface="Cambria Math" panose="02040503050406030204" pitchFamily="18" charset="0"/>
                      </a:rPr>
                      <m:t> </m:t>
                    </m:r>
                  </m:oMath>
                </a14:m>
                <a:r>
                  <a:rPr lang="en-US" sz="1800" dirty="0">
                    <a:latin typeface="Baskerville"/>
                  </a:rPr>
                  <a:t>1    +    $0.2M </a:t>
                </a:r>
              </a:p>
              <a:p>
                <a:pPr marL="0" indent="0">
                  <a:buNone/>
                </a:pPr>
                <a:r>
                  <a:rPr lang="en-US" sz="1800" dirty="0">
                    <a:latin typeface="Baskerville"/>
                  </a:rPr>
                  <a:t>   </a:t>
                </a:r>
                <a:br>
                  <a:rPr lang="en-US" sz="1800" dirty="0">
                    <a:latin typeface="Baskerville"/>
                  </a:rPr>
                </a:br>
                <a:r>
                  <a:rPr lang="en-US" sz="1800" dirty="0">
                    <a:latin typeface="Baskerville"/>
                  </a:rPr>
                  <a:t>   P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1</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𝑋</m:t>
                        </m:r>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 </m:t>
                    </m:r>
                  </m:oMath>
                </a14:m>
                <a:r>
                  <a:rPr lang="en-US" sz="1800" dirty="0">
                    <a:latin typeface="Baskerville"/>
                  </a:rPr>
                  <a:t>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𝑋</m:t>
                        </m:r>
                      </m:e>
                      <m:sub>
                        <m:r>
                          <a:rPr lang="en-US" sz="1800" i="1">
                            <a:latin typeface="Cambria Math" panose="02040503050406030204" pitchFamily="18" charset="0"/>
                            <a:ea typeface="Cambria Math" panose="02040503050406030204" pitchFamily="18" charset="0"/>
                          </a:rPr>
                          <m:t>2</m:t>
                        </m:r>
                      </m:sub>
                    </m:sSub>
                  </m:oMath>
                </a14:m>
                <a:r>
                  <a:rPr lang="en-US" sz="1800" dirty="0">
                    <a:latin typeface="Baskerville"/>
                  </a:rPr>
                  <a:t>    +    </a:t>
                </a:r>
                <a14:m>
                  <m:oMath xmlns:m="http://schemas.openxmlformats.org/officeDocument/2006/math">
                    <m:sSub>
                      <m:sSubPr>
                        <m:ctrlPr>
                          <a:rPr lang="en-US" sz="1800" i="1" smtClean="0">
                            <a:solidFill>
                              <a:srgbClr val="FF00FF"/>
                            </a:solidFill>
                            <a:latin typeface="Cambria Math" panose="02040503050406030204" pitchFamily="18" charset="0"/>
                          </a:rPr>
                        </m:ctrlPr>
                      </m:sSubPr>
                      <m:e>
                        <m:r>
                          <a:rPr lang="en-US" sz="1800" i="1">
                            <a:solidFill>
                              <a:srgbClr val="FF00FF"/>
                            </a:solidFill>
                            <a:latin typeface="Cambria Math" panose="02040503050406030204" pitchFamily="18" charset="0"/>
                            <a:ea typeface="Cambria Math" panose="02040503050406030204" pitchFamily="18" charset="0"/>
                          </a:rPr>
                          <m:t>𝛼</m:t>
                        </m:r>
                      </m:e>
                      <m:sub>
                        <m:r>
                          <a:rPr lang="en-US" sz="1800" i="1">
                            <a:solidFill>
                              <a:srgbClr val="FF00FF"/>
                            </a:solidFill>
                            <a:latin typeface="Cambria Math" panose="02040503050406030204" pitchFamily="18" charset="0"/>
                            <a:ea typeface="Cambria Math" panose="02040503050406030204" pitchFamily="18" charset="0"/>
                          </a:rPr>
                          <m:t>3  </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  </m:t>
                    </m:r>
                    <m:sSub>
                      <m:sSubPr>
                        <m:ctrlPr>
                          <a:rPr lang="en-US" sz="1800" i="1" smtClean="0">
                            <a:solidFill>
                              <a:srgbClr val="FF00FF"/>
                            </a:solidFill>
                            <a:latin typeface="Cambria Math" panose="02040503050406030204" pitchFamily="18" charset="0"/>
                            <a:ea typeface="Cambria Math" panose="02040503050406030204" pitchFamily="18" charset="0"/>
                          </a:rPr>
                        </m:ctrlPr>
                      </m:sSubPr>
                      <m:e>
                        <m:r>
                          <a:rPr lang="en-US" sz="1800" i="1">
                            <a:solidFill>
                              <a:srgbClr val="FF00FF"/>
                            </a:solidFill>
                            <a:latin typeface="Cambria Math" panose="02040503050406030204" pitchFamily="18" charset="0"/>
                            <a:ea typeface="Cambria Math" panose="02040503050406030204" pitchFamily="18" charset="0"/>
                          </a:rPr>
                          <m:t>𝑋</m:t>
                        </m:r>
                      </m:e>
                      <m:sub>
                        <m:r>
                          <a:rPr lang="en-US" sz="1800" i="1">
                            <a:solidFill>
                              <a:srgbClr val="FF00FF"/>
                            </a:solidFill>
                            <a:latin typeface="Cambria Math" panose="02040503050406030204" pitchFamily="18" charset="0"/>
                            <a:ea typeface="Cambria Math" panose="02040503050406030204" pitchFamily="18" charset="0"/>
                          </a:rPr>
                          <m:t>3</m:t>
                        </m:r>
                      </m:sub>
                    </m:sSub>
                  </m:oMath>
                </a14:m>
                <a:r>
                  <a:rPr lang="en-US" sz="1800" dirty="0">
                    <a:solidFill>
                      <a:srgbClr val="FF00FF"/>
                    </a:solidFill>
                    <a:latin typeface="Baskerville"/>
                  </a:rPr>
                  <a:t>    </a:t>
                </a:r>
                <a:r>
                  <a:rPr lang="en-US" sz="1800" dirty="0">
                    <a:latin typeface="Baskerville"/>
                  </a:rPr>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4</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𝑋</m:t>
                        </m:r>
                      </m:e>
                      <m:sub>
                        <m:r>
                          <a:rPr lang="en-US" sz="1800" i="1">
                            <a:latin typeface="Cambria Math" panose="02040503050406030204" pitchFamily="18" charset="0"/>
                            <a:ea typeface="Cambria Math" panose="02040503050406030204" pitchFamily="18" charset="0"/>
                          </a:rPr>
                          <m:t>4</m:t>
                        </m:r>
                      </m:sub>
                    </m:sSub>
                  </m:oMath>
                </a14:m>
                <a:r>
                  <a:rPr lang="en-US" sz="1800" dirty="0">
                    <a:latin typeface="Baskerville"/>
                  </a:rPr>
                  <a:t>        +     </a:t>
                </a:r>
                <a14:m>
                  <m:oMath xmlns:m="http://schemas.openxmlformats.org/officeDocument/2006/math">
                    <m:r>
                      <a:rPr lang="en-US" sz="1800" i="1">
                        <a:latin typeface="Cambria Math" panose="02040503050406030204" pitchFamily="18" charset="0"/>
                        <a:ea typeface="Cambria Math" panose="02040503050406030204" pitchFamily="18" charset="0"/>
                      </a:rPr>
                      <m:t>𝜀</m:t>
                    </m:r>
                  </m:oMath>
                </a14:m>
                <a:endParaRPr lang="en-US" sz="1800" dirty="0">
                  <a:latin typeface="Baskerville"/>
                </a:endParaRPr>
              </a:p>
              <a:p>
                <a:pPr marL="0" indent="0">
                  <a:buNone/>
                </a:pPr>
                <a:endParaRPr lang="en-US" sz="1800" dirty="0">
                  <a:latin typeface="Baskerville"/>
                </a:endParaRPr>
              </a:p>
            </p:txBody>
          </p:sp>
        </mc:Choice>
        <mc:Fallback xmlns="">
          <p:sp>
            <p:nvSpPr>
              <p:cNvPr id="4" name="Content Placeholder 2">
                <a:extLst>
                  <a:ext uri="{FF2B5EF4-FFF2-40B4-BE49-F238E27FC236}">
                    <a16:creationId xmlns:a16="http://schemas.microsoft.com/office/drawing/2014/main" id="{ECD6C567-A6E8-47DA-A92A-EDDC09E167BD}"/>
                  </a:ext>
                </a:extLst>
              </p:cNvPr>
              <p:cNvSpPr txBox="1">
                <a:spLocks noRot="1" noChangeAspect="1" noMove="1" noResize="1" noEditPoints="1" noAdjustHandles="1" noChangeArrowheads="1" noChangeShapeType="1" noTextEdit="1"/>
              </p:cNvSpPr>
              <p:nvPr/>
            </p:nvSpPr>
            <p:spPr>
              <a:xfrm>
                <a:off x="207390" y="1190841"/>
                <a:ext cx="8737841" cy="3583587"/>
              </a:xfrm>
              <a:prstGeom prst="rect">
                <a:avLst/>
              </a:prstGeom>
              <a:blipFill>
                <a:blip r:embed="rId3"/>
                <a:stretch>
                  <a:fillRect l="-726" t="-1767" r="-145"/>
                </a:stretch>
              </a:blipFill>
            </p:spPr>
            <p:txBody>
              <a:bodyPr/>
              <a:lstStyle/>
              <a:p>
                <a:r>
                  <a:rPr lang="en-CN">
                    <a:noFill/>
                  </a:rPr>
                  <a:t> </a:t>
                </a:r>
              </a:p>
            </p:txBody>
          </p:sp>
        </mc:Fallback>
      </mc:AlternateContent>
      <p:sp>
        <p:nvSpPr>
          <p:cNvPr id="2" name="Rounded Rectangle 1">
            <a:extLst>
              <a:ext uri="{FF2B5EF4-FFF2-40B4-BE49-F238E27FC236}">
                <a16:creationId xmlns:a16="http://schemas.microsoft.com/office/drawing/2014/main" id="{CDA39AB5-54DC-C24F-810F-19E112255B99}"/>
              </a:ext>
            </a:extLst>
          </p:cNvPr>
          <p:cNvSpPr/>
          <p:nvPr/>
        </p:nvSpPr>
        <p:spPr>
          <a:xfrm>
            <a:off x="2136865" y="2813845"/>
            <a:ext cx="218209" cy="342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34" name="Rounded Rectangle 33">
            <a:extLst>
              <a:ext uri="{FF2B5EF4-FFF2-40B4-BE49-F238E27FC236}">
                <a16:creationId xmlns:a16="http://schemas.microsoft.com/office/drawing/2014/main" id="{38F96619-D87D-4D44-BEA1-3583E034C1F2}"/>
              </a:ext>
            </a:extLst>
          </p:cNvPr>
          <p:cNvSpPr/>
          <p:nvPr/>
        </p:nvSpPr>
        <p:spPr>
          <a:xfrm>
            <a:off x="3602885" y="2817586"/>
            <a:ext cx="218209" cy="342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35" name="Rounded Rectangle 34">
            <a:extLst>
              <a:ext uri="{FF2B5EF4-FFF2-40B4-BE49-F238E27FC236}">
                <a16:creationId xmlns:a16="http://schemas.microsoft.com/office/drawing/2014/main" id="{D5259BC9-6007-0F4A-A738-0CF91123216B}"/>
              </a:ext>
            </a:extLst>
          </p:cNvPr>
          <p:cNvSpPr/>
          <p:nvPr/>
        </p:nvSpPr>
        <p:spPr>
          <a:xfrm>
            <a:off x="5144677" y="2809749"/>
            <a:ext cx="218209" cy="342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36" name="Rounded Rectangle 35">
            <a:extLst>
              <a:ext uri="{FF2B5EF4-FFF2-40B4-BE49-F238E27FC236}">
                <a16:creationId xmlns:a16="http://schemas.microsoft.com/office/drawing/2014/main" id="{3E9EBFB2-39F4-0D46-9584-55204115243A}"/>
              </a:ext>
            </a:extLst>
          </p:cNvPr>
          <p:cNvSpPr/>
          <p:nvPr/>
        </p:nvSpPr>
        <p:spPr>
          <a:xfrm>
            <a:off x="6646029" y="2777912"/>
            <a:ext cx="218209" cy="342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37" name="Rounded Rectangle 36">
            <a:extLst>
              <a:ext uri="{FF2B5EF4-FFF2-40B4-BE49-F238E27FC236}">
                <a16:creationId xmlns:a16="http://schemas.microsoft.com/office/drawing/2014/main" id="{E7FD3207-54C4-2E41-8006-87BB0291EE1C}"/>
              </a:ext>
            </a:extLst>
          </p:cNvPr>
          <p:cNvSpPr/>
          <p:nvPr/>
        </p:nvSpPr>
        <p:spPr>
          <a:xfrm>
            <a:off x="370881" y="2817586"/>
            <a:ext cx="630761" cy="342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cxnSp>
        <p:nvCxnSpPr>
          <p:cNvPr id="30" name="Straight Arrow Connector 29">
            <a:extLst>
              <a:ext uri="{FF2B5EF4-FFF2-40B4-BE49-F238E27FC236}">
                <a16:creationId xmlns:a16="http://schemas.microsoft.com/office/drawing/2014/main" id="{FD9E2C02-4802-7941-859D-18242A13B0AA}"/>
              </a:ext>
            </a:extLst>
          </p:cNvPr>
          <p:cNvCxnSpPr>
            <a:cxnSpLocks/>
          </p:cNvCxnSpPr>
          <p:nvPr/>
        </p:nvCxnSpPr>
        <p:spPr>
          <a:xfrm flipV="1">
            <a:off x="1658110" y="3223843"/>
            <a:ext cx="0" cy="2961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DAAD2F2-DA9D-6F4E-B868-BCA505426A32}"/>
              </a:ext>
            </a:extLst>
          </p:cNvPr>
          <p:cNvCxnSpPr>
            <a:cxnSpLocks/>
          </p:cNvCxnSpPr>
          <p:nvPr/>
        </p:nvCxnSpPr>
        <p:spPr>
          <a:xfrm flipV="1">
            <a:off x="2277296" y="3226440"/>
            <a:ext cx="0" cy="22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39BFB6B-A8EE-2548-AA66-E49D97D2DABF}"/>
              </a:ext>
            </a:extLst>
          </p:cNvPr>
          <p:cNvCxnSpPr>
            <a:cxnSpLocks/>
          </p:cNvCxnSpPr>
          <p:nvPr/>
        </p:nvCxnSpPr>
        <p:spPr>
          <a:xfrm flipV="1">
            <a:off x="3058315" y="3190844"/>
            <a:ext cx="0" cy="2584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F8AC1EA-4532-0649-9ECD-EE781DA82CFE}"/>
              </a:ext>
            </a:extLst>
          </p:cNvPr>
          <p:cNvCxnSpPr>
            <a:cxnSpLocks/>
          </p:cNvCxnSpPr>
          <p:nvPr/>
        </p:nvCxnSpPr>
        <p:spPr>
          <a:xfrm flipV="1">
            <a:off x="3677501" y="3199298"/>
            <a:ext cx="0" cy="250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D4BC0E1-3C95-E648-8244-1445652555E5}"/>
              </a:ext>
            </a:extLst>
          </p:cNvPr>
          <p:cNvCxnSpPr>
            <a:cxnSpLocks/>
          </p:cNvCxnSpPr>
          <p:nvPr/>
        </p:nvCxnSpPr>
        <p:spPr>
          <a:xfrm flipV="1">
            <a:off x="4572000" y="3205657"/>
            <a:ext cx="0" cy="2436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2B99211-BF47-1745-82A3-94AED99C8082}"/>
              </a:ext>
            </a:extLst>
          </p:cNvPr>
          <p:cNvCxnSpPr>
            <a:cxnSpLocks/>
          </p:cNvCxnSpPr>
          <p:nvPr/>
        </p:nvCxnSpPr>
        <p:spPr>
          <a:xfrm flipV="1">
            <a:off x="5055248" y="3226440"/>
            <a:ext cx="112143" cy="22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91ED8DB-F3B2-B34A-9599-3EE34DC75513}"/>
              </a:ext>
            </a:extLst>
          </p:cNvPr>
          <p:cNvCxnSpPr>
            <a:cxnSpLocks/>
          </p:cNvCxnSpPr>
          <p:nvPr/>
        </p:nvCxnSpPr>
        <p:spPr>
          <a:xfrm flipV="1">
            <a:off x="5863193" y="3169422"/>
            <a:ext cx="169147" cy="27991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45523C7-E605-6645-8345-4117E519ED1C}"/>
              </a:ext>
            </a:extLst>
          </p:cNvPr>
          <p:cNvCxnSpPr>
            <a:cxnSpLocks/>
          </p:cNvCxnSpPr>
          <p:nvPr/>
        </p:nvCxnSpPr>
        <p:spPr>
          <a:xfrm flipV="1">
            <a:off x="6482379" y="3180683"/>
            <a:ext cx="161833" cy="268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62542045-A574-E742-B607-3BFA52AC3031}"/>
              </a:ext>
            </a:extLst>
          </p:cNvPr>
          <p:cNvSpPr/>
          <p:nvPr/>
        </p:nvSpPr>
        <p:spPr>
          <a:xfrm>
            <a:off x="1255219" y="2809749"/>
            <a:ext cx="644238" cy="3429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65" name="Rounded Rectangle 64">
            <a:extLst>
              <a:ext uri="{FF2B5EF4-FFF2-40B4-BE49-F238E27FC236}">
                <a16:creationId xmlns:a16="http://schemas.microsoft.com/office/drawing/2014/main" id="{819882D6-5447-DE4E-8693-5267AE38EE97}"/>
              </a:ext>
            </a:extLst>
          </p:cNvPr>
          <p:cNvSpPr/>
          <p:nvPr/>
        </p:nvSpPr>
        <p:spPr>
          <a:xfrm>
            <a:off x="2687006" y="2811184"/>
            <a:ext cx="657850" cy="3429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66" name="Rounded Rectangle 65">
            <a:extLst>
              <a:ext uri="{FF2B5EF4-FFF2-40B4-BE49-F238E27FC236}">
                <a16:creationId xmlns:a16="http://schemas.microsoft.com/office/drawing/2014/main" id="{0258D8BC-027D-1C4C-92EF-2A2D7AB4CE26}"/>
              </a:ext>
            </a:extLst>
          </p:cNvPr>
          <p:cNvSpPr/>
          <p:nvPr/>
        </p:nvSpPr>
        <p:spPr>
          <a:xfrm>
            <a:off x="4203951" y="2809749"/>
            <a:ext cx="736098" cy="3429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67" name="Rounded Rectangle 66">
            <a:extLst>
              <a:ext uri="{FF2B5EF4-FFF2-40B4-BE49-F238E27FC236}">
                <a16:creationId xmlns:a16="http://schemas.microsoft.com/office/drawing/2014/main" id="{4FD785F9-60BC-054B-BD28-CB9C4A32F7E7}"/>
              </a:ext>
            </a:extLst>
          </p:cNvPr>
          <p:cNvSpPr/>
          <p:nvPr/>
        </p:nvSpPr>
        <p:spPr>
          <a:xfrm>
            <a:off x="5789808" y="2788843"/>
            <a:ext cx="644238" cy="3429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68" name="TextBox 67">
            <a:extLst>
              <a:ext uri="{FF2B5EF4-FFF2-40B4-BE49-F238E27FC236}">
                <a16:creationId xmlns:a16="http://schemas.microsoft.com/office/drawing/2014/main" id="{C981DDA1-9A22-0146-8C2B-3393BFB4B66B}"/>
              </a:ext>
            </a:extLst>
          </p:cNvPr>
          <p:cNvSpPr txBox="1"/>
          <p:nvPr/>
        </p:nvSpPr>
        <p:spPr>
          <a:xfrm>
            <a:off x="8452076" y="2825915"/>
            <a:ext cx="736099" cy="784830"/>
          </a:xfrm>
          <a:prstGeom prst="rect">
            <a:avLst/>
          </a:prstGeom>
          <a:noFill/>
        </p:spPr>
        <p:txBody>
          <a:bodyPr wrap="none" rtlCol="0">
            <a:spAutoFit/>
          </a:bodyPr>
          <a:lstStyle/>
          <a:p>
            <a:r>
              <a:rPr lang="en-CN" sz="1500" b="1" dirty="0">
                <a:solidFill>
                  <a:schemeClr val="accent1"/>
                </a:solidFill>
                <a:latin typeface="Baskerville" panose="02020502070401020303" pitchFamily="18" charset="0"/>
                <a:ea typeface="Baskerville" panose="02020502070401020303" pitchFamily="18" charset="0"/>
              </a:rPr>
              <a:t>Input</a:t>
            </a:r>
            <a:br>
              <a:rPr lang="en-CN" sz="1500" b="1" dirty="0">
                <a:solidFill>
                  <a:schemeClr val="accent1"/>
                </a:solidFill>
                <a:latin typeface="Baskerville" panose="02020502070401020303" pitchFamily="18" charset="0"/>
                <a:ea typeface="Baskerville" panose="02020502070401020303" pitchFamily="18" charset="0"/>
              </a:rPr>
            </a:br>
            <a:endParaRPr lang="en-CN" sz="1500" b="1" dirty="0">
              <a:solidFill>
                <a:schemeClr val="accent1"/>
              </a:solidFill>
              <a:latin typeface="Baskerville" panose="02020502070401020303" pitchFamily="18" charset="0"/>
              <a:ea typeface="Baskerville" panose="02020502070401020303" pitchFamily="18" charset="0"/>
            </a:endParaRPr>
          </a:p>
          <a:p>
            <a:r>
              <a:rPr lang="en-CN" sz="1500" b="1" dirty="0">
                <a:solidFill>
                  <a:srgbClr val="C00000"/>
                </a:solidFill>
                <a:latin typeface="Baskerville" panose="02020502070401020303" pitchFamily="18" charset="0"/>
                <a:ea typeface="Baskerville" panose="02020502070401020303" pitchFamily="18" charset="0"/>
              </a:rPr>
              <a:t>Output</a:t>
            </a:r>
          </a:p>
        </p:txBody>
      </p:sp>
      <p:sp>
        <p:nvSpPr>
          <p:cNvPr id="71" name="Rounded Rectangle 70">
            <a:extLst>
              <a:ext uri="{FF2B5EF4-FFF2-40B4-BE49-F238E27FC236}">
                <a16:creationId xmlns:a16="http://schemas.microsoft.com/office/drawing/2014/main" id="{2495D095-6B9B-324B-A74E-14B10D812A07}"/>
              </a:ext>
            </a:extLst>
          </p:cNvPr>
          <p:cNvSpPr/>
          <p:nvPr/>
        </p:nvSpPr>
        <p:spPr>
          <a:xfrm>
            <a:off x="8104351" y="2857219"/>
            <a:ext cx="336539" cy="2562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72" name="Rounded Rectangle 71">
            <a:extLst>
              <a:ext uri="{FF2B5EF4-FFF2-40B4-BE49-F238E27FC236}">
                <a16:creationId xmlns:a16="http://schemas.microsoft.com/office/drawing/2014/main" id="{C417600F-BDBA-664D-AE45-E745F29C2BC2}"/>
              </a:ext>
            </a:extLst>
          </p:cNvPr>
          <p:cNvSpPr/>
          <p:nvPr/>
        </p:nvSpPr>
        <p:spPr>
          <a:xfrm>
            <a:off x="8119445" y="3321191"/>
            <a:ext cx="336539" cy="25629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73" name="Rectangle 72">
            <a:extLst>
              <a:ext uri="{FF2B5EF4-FFF2-40B4-BE49-F238E27FC236}">
                <a16:creationId xmlns:a16="http://schemas.microsoft.com/office/drawing/2014/main" id="{BFEAD437-55BF-D74B-A63F-89FBC39B5E37}"/>
              </a:ext>
            </a:extLst>
          </p:cNvPr>
          <p:cNvSpPr/>
          <p:nvPr/>
        </p:nvSpPr>
        <p:spPr>
          <a:xfrm>
            <a:off x="6989943" y="4223941"/>
            <a:ext cx="1114408" cy="369332"/>
          </a:xfrm>
          <a:prstGeom prst="rect">
            <a:avLst/>
          </a:prstGeom>
        </p:spPr>
        <p:txBody>
          <a:bodyPr wrap="none">
            <a:spAutoFit/>
          </a:bodyPr>
          <a:lstStyle/>
          <a:p>
            <a:r>
              <a:rPr lang="en-US" sz="1800" dirty="0">
                <a:latin typeface="Baskerville"/>
              </a:rPr>
              <a:t>(R</a:t>
            </a:r>
            <a:r>
              <a:rPr lang="en-US" sz="1800" baseline="30000" dirty="0">
                <a:latin typeface="Baskerville"/>
              </a:rPr>
              <a:t>2</a:t>
            </a:r>
            <a:r>
              <a:rPr lang="en-US" sz="1800" dirty="0">
                <a:latin typeface="Baskerville"/>
              </a:rPr>
              <a:t>= 83%)</a:t>
            </a:r>
          </a:p>
        </p:txBody>
      </p:sp>
      <p:sp>
        <p:nvSpPr>
          <p:cNvPr id="74" name="Rectangle 73">
            <a:extLst>
              <a:ext uri="{FF2B5EF4-FFF2-40B4-BE49-F238E27FC236}">
                <a16:creationId xmlns:a16="http://schemas.microsoft.com/office/drawing/2014/main" id="{D4719FA6-AF3C-D04E-98E8-E914F358E630}"/>
              </a:ext>
            </a:extLst>
          </p:cNvPr>
          <p:cNvSpPr/>
          <p:nvPr/>
        </p:nvSpPr>
        <p:spPr>
          <a:xfrm>
            <a:off x="903429" y="1115483"/>
            <a:ext cx="1020932"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75" name="Rectangle 74">
            <a:extLst>
              <a:ext uri="{FF2B5EF4-FFF2-40B4-BE49-F238E27FC236}">
                <a16:creationId xmlns:a16="http://schemas.microsoft.com/office/drawing/2014/main" id="{1A93D32E-F648-0946-839C-49C1C8EC3B3D}"/>
              </a:ext>
            </a:extLst>
          </p:cNvPr>
          <p:cNvSpPr/>
          <p:nvPr/>
        </p:nvSpPr>
        <p:spPr>
          <a:xfrm>
            <a:off x="2244405" y="1115483"/>
            <a:ext cx="1658037"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76" name="Rectangle 75">
            <a:extLst>
              <a:ext uri="{FF2B5EF4-FFF2-40B4-BE49-F238E27FC236}">
                <a16:creationId xmlns:a16="http://schemas.microsoft.com/office/drawing/2014/main" id="{B07FF733-04BF-E843-B08C-59D72B9213D1}"/>
              </a:ext>
            </a:extLst>
          </p:cNvPr>
          <p:cNvSpPr/>
          <p:nvPr/>
        </p:nvSpPr>
        <p:spPr>
          <a:xfrm>
            <a:off x="4146042" y="1094623"/>
            <a:ext cx="1940655" cy="440872"/>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dirty="0">
              <a:highlight>
                <a:srgbClr val="FF00FF"/>
              </a:highlight>
            </a:endParaRPr>
          </a:p>
        </p:txBody>
      </p:sp>
      <p:sp>
        <p:nvSpPr>
          <p:cNvPr id="77" name="Rectangle 76">
            <a:extLst>
              <a:ext uri="{FF2B5EF4-FFF2-40B4-BE49-F238E27FC236}">
                <a16:creationId xmlns:a16="http://schemas.microsoft.com/office/drawing/2014/main" id="{C898ED06-9575-4840-8233-1554BC735EA6}"/>
              </a:ext>
            </a:extLst>
          </p:cNvPr>
          <p:cNvSpPr/>
          <p:nvPr/>
        </p:nvSpPr>
        <p:spPr>
          <a:xfrm>
            <a:off x="6287838" y="1115483"/>
            <a:ext cx="1323290"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78" name="Rectangle 77">
            <a:extLst>
              <a:ext uri="{FF2B5EF4-FFF2-40B4-BE49-F238E27FC236}">
                <a16:creationId xmlns:a16="http://schemas.microsoft.com/office/drawing/2014/main" id="{BABDD2B8-87F8-FD43-9CF8-EE99F670FF18}"/>
              </a:ext>
            </a:extLst>
          </p:cNvPr>
          <p:cNvSpPr/>
          <p:nvPr/>
        </p:nvSpPr>
        <p:spPr>
          <a:xfrm>
            <a:off x="7888380" y="1124429"/>
            <a:ext cx="1020933"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Tree>
    <p:extLst>
      <p:ext uri="{BB962C8B-B14F-4D97-AF65-F5344CB8AC3E}">
        <p14:creationId xmlns:p14="http://schemas.microsoft.com/office/powerpoint/2010/main" val="42629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64" grpId="0" animBg="1"/>
      <p:bldP spid="65" grpId="0" animBg="1"/>
      <p:bldP spid="66" grpId="0" animBg="1"/>
      <p:bldP spid="67" grpId="0" animBg="1"/>
      <p:bldP spid="68" grpId="0"/>
      <p:bldP spid="71"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437104" y="93604"/>
            <a:ext cx="8472209" cy="57269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3200" dirty="0">
                <a:solidFill>
                  <a:srgbClr val="1B4453"/>
                </a:solidFill>
                <a:latin typeface="Baskerville" panose="02020502070401020303"/>
              </a:rPr>
              <a:t>Hedonic Model on Climate Risks</a:t>
            </a:r>
          </a:p>
        </p:txBody>
      </p:sp>
      <p:sp>
        <p:nvSpPr>
          <p:cNvPr id="4" name="Content Placeholder 2">
            <a:extLst>
              <a:ext uri="{FF2B5EF4-FFF2-40B4-BE49-F238E27FC236}">
                <a16:creationId xmlns:a16="http://schemas.microsoft.com/office/drawing/2014/main" id="{ECD6C567-A6E8-47DA-A92A-EDDC09E167BD}"/>
              </a:ext>
            </a:extLst>
          </p:cNvPr>
          <p:cNvSpPr txBox="1">
            <a:spLocks/>
          </p:cNvSpPr>
          <p:nvPr/>
        </p:nvSpPr>
        <p:spPr>
          <a:xfrm>
            <a:off x="235158" y="1194212"/>
            <a:ext cx="8702518" cy="3583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Baskerville"/>
              </a:rPr>
              <a:t>P    = </a:t>
            </a:r>
            <a:r>
              <a:rPr lang="en-US" altLang="zh-CN" sz="2000" dirty="0">
                <a:latin typeface="Baskerville"/>
              </a:rPr>
              <a:t>3 Rooms  +  2 Subway</a:t>
            </a:r>
            <a:r>
              <a:rPr lang="zh-CN" altLang="en-US" sz="2000" dirty="0">
                <a:latin typeface="Baskerville"/>
              </a:rPr>
              <a:t> </a:t>
            </a:r>
            <a:r>
              <a:rPr lang="en-US" altLang="zh-CN" sz="2000" dirty="0">
                <a:latin typeface="Baskerville"/>
              </a:rPr>
              <a:t>Stops + </a:t>
            </a:r>
            <a:r>
              <a:rPr lang="en-US" altLang="zh-CN" sz="2000" dirty="0">
                <a:solidFill>
                  <a:srgbClr val="FF00FF"/>
                </a:solidFill>
                <a:latin typeface="Baskerville"/>
              </a:rPr>
              <a:t>Inside Flood Zone </a:t>
            </a:r>
            <a:r>
              <a:rPr lang="en-US" altLang="zh-CN" sz="2000" dirty="0">
                <a:latin typeface="Baskerville"/>
              </a:rPr>
              <a:t>+ A</a:t>
            </a:r>
            <a:r>
              <a:rPr lang="zh-CN" altLang="en-US" sz="2000" dirty="0">
                <a:latin typeface="Baskerville"/>
              </a:rPr>
              <a:t> </a:t>
            </a:r>
            <a:r>
              <a:rPr lang="en-US" altLang="zh-CN" sz="2000" dirty="0">
                <a:latin typeface="Baskerville"/>
              </a:rPr>
              <a:t>Nice</a:t>
            </a:r>
            <a:r>
              <a:rPr lang="zh-CN" altLang="en-US" sz="2000" dirty="0">
                <a:latin typeface="Baskerville"/>
              </a:rPr>
              <a:t> </a:t>
            </a:r>
            <a:r>
              <a:rPr lang="en-US" altLang="zh-CN" sz="2000" dirty="0">
                <a:latin typeface="Baskerville"/>
              </a:rPr>
              <a:t>Park</a:t>
            </a:r>
            <a:r>
              <a:rPr lang="zh-CN" altLang="en-US" sz="2000" dirty="0">
                <a:latin typeface="Baskerville"/>
              </a:rPr>
              <a:t>  </a:t>
            </a:r>
            <a:r>
              <a:rPr lang="en-US" altLang="zh-CN" sz="2000" dirty="0">
                <a:latin typeface="Baskerville"/>
              </a:rPr>
              <a:t>+ Residual</a:t>
            </a:r>
            <a:endParaRPr lang="en-US" sz="2000" dirty="0">
              <a:latin typeface="Baskerville"/>
            </a:endParaRPr>
          </a:p>
          <a:p>
            <a:pPr marL="0" indent="0">
              <a:buNone/>
            </a:pPr>
            <a:endParaRPr lang="en-US" sz="1800" dirty="0">
              <a:solidFill>
                <a:schemeClr val="accent1"/>
              </a:solidFill>
              <a:latin typeface="Baskerville"/>
            </a:endParaRPr>
          </a:p>
        </p:txBody>
      </p:sp>
      <p:sp>
        <p:nvSpPr>
          <p:cNvPr id="25" name="Rectangle 24">
            <a:extLst>
              <a:ext uri="{FF2B5EF4-FFF2-40B4-BE49-F238E27FC236}">
                <a16:creationId xmlns:a16="http://schemas.microsoft.com/office/drawing/2014/main" id="{18F8C9F2-8AB2-144C-A395-0A2863D204D0}"/>
              </a:ext>
            </a:extLst>
          </p:cNvPr>
          <p:cNvSpPr/>
          <p:nvPr/>
        </p:nvSpPr>
        <p:spPr>
          <a:xfrm>
            <a:off x="912884" y="1140653"/>
            <a:ext cx="988193"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26" name="Rectangle 25">
            <a:extLst>
              <a:ext uri="{FF2B5EF4-FFF2-40B4-BE49-F238E27FC236}">
                <a16:creationId xmlns:a16="http://schemas.microsoft.com/office/drawing/2014/main" id="{0EA32FDF-A46A-F644-A89E-64D3C8B87897}"/>
              </a:ext>
            </a:extLst>
          </p:cNvPr>
          <p:cNvSpPr/>
          <p:nvPr/>
        </p:nvSpPr>
        <p:spPr>
          <a:xfrm>
            <a:off x="2258473" y="1148854"/>
            <a:ext cx="1679577"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27" name="Rectangle 26">
            <a:extLst>
              <a:ext uri="{FF2B5EF4-FFF2-40B4-BE49-F238E27FC236}">
                <a16:creationId xmlns:a16="http://schemas.microsoft.com/office/drawing/2014/main" id="{474E3F01-D9E2-2B45-860B-2A8368823CDF}"/>
              </a:ext>
            </a:extLst>
          </p:cNvPr>
          <p:cNvSpPr/>
          <p:nvPr/>
        </p:nvSpPr>
        <p:spPr>
          <a:xfrm>
            <a:off x="4175594" y="1148854"/>
            <a:ext cx="1922518" cy="440872"/>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28" name="Rectangle 27">
            <a:extLst>
              <a:ext uri="{FF2B5EF4-FFF2-40B4-BE49-F238E27FC236}">
                <a16:creationId xmlns:a16="http://schemas.microsoft.com/office/drawing/2014/main" id="{CB994770-A343-BF49-9D92-E97198E1C83D}"/>
              </a:ext>
            </a:extLst>
          </p:cNvPr>
          <p:cNvSpPr/>
          <p:nvPr/>
        </p:nvSpPr>
        <p:spPr>
          <a:xfrm>
            <a:off x="6335655" y="1158041"/>
            <a:ext cx="1332552" cy="4408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29" name="Rectangle 28">
            <a:extLst>
              <a:ext uri="{FF2B5EF4-FFF2-40B4-BE49-F238E27FC236}">
                <a16:creationId xmlns:a16="http://schemas.microsoft.com/office/drawing/2014/main" id="{66459B5D-ABE3-824B-995F-CABB1F05FF9A}"/>
              </a:ext>
            </a:extLst>
          </p:cNvPr>
          <p:cNvSpPr/>
          <p:nvPr/>
        </p:nvSpPr>
        <p:spPr>
          <a:xfrm>
            <a:off x="7869948" y="1145056"/>
            <a:ext cx="1038894" cy="1029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3" name="Oval 2">
            <a:extLst>
              <a:ext uri="{FF2B5EF4-FFF2-40B4-BE49-F238E27FC236}">
                <a16:creationId xmlns:a16="http://schemas.microsoft.com/office/drawing/2014/main" id="{8FADB74B-DE17-8C46-8DC7-19C1F41C0306}"/>
              </a:ext>
            </a:extLst>
          </p:cNvPr>
          <p:cNvSpPr/>
          <p:nvPr/>
        </p:nvSpPr>
        <p:spPr>
          <a:xfrm>
            <a:off x="7869948" y="1589476"/>
            <a:ext cx="1102567" cy="4886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latin typeface="Baskerville" panose="02020502070401020303" pitchFamily="18" charset="0"/>
                <a:ea typeface="Baskerville" panose="02020502070401020303" pitchFamily="18" charset="0"/>
              </a:rPr>
              <a:t>Ocean view</a:t>
            </a:r>
            <a:endParaRPr lang="en-CN" sz="1500" dirty="0">
              <a:solidFill>
                <a:srgbClr val="C00000"/>
              </a:solidFill>
              <a:latin typeface="Baskerville" panose="02020502070401020303" pitchFamily="18" charset="0"/>
              <a:ea typeface="Baskerville" panose="02020502070401020303" pitchFamily="18" charset="0"/>
            </a:endParaRPr>
          </a:p>
        </p:txBody>
      </p:sp>
      <p:sp>
        <p:nvSpPr>
          <p:cNvPr id="5" name="Arc 4">
            <a:extLst>
              <a:ext uri="{FF2B5EF4-FFF2-40B4-BE49-F238E27FC236}">
                <a16:creationId xmlns:a16="http://schemas.microsoft.com/office/drawing/2014/main" id="{7CF7D5A3-4939-EE41-91DC-35C38D16E1D6}"/>
              </a:ext>
            </a:extLst>
          </p:cNvPr>
          <p:cNvSpPr/>
          <p:nvPr/>
        </p:nvSpPr>
        <p:spPr>
          <a:xfrm rot="11474669">
            <a:off x="5522087" y="1064536"/>
            <a:ext cx="2321276" cy="1592405"/>
          </a:xfrm>
          <a:prstGeom prst="arc">
            <a:avLst>
              <a:gd name="adj1" fmla="val 10685559"/>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1050"/>
          </a:p>
        </p:txBody>
      </p:sp>
      <p:sp>
        <p:nvSpPr>
          <p:cNvPr id="7" name="TextBox 6">
            <a:extLst>
              <a:ext uri="{FF2B5EF4-FFF2-40B4-BE49-F238E27FC236}">
                <a16:creationId xmlns:a16="http://schemas.microsoft.com/office/drawing/2014/main" id="{77B112E4-9BB9-5F4C-89A1-441F1A7610B3}"/>
              </a:ext>
            </a:extLst>
          </p:cNvPr>
          <p:cNvSpPr txBox="1"/>
          <p:nvPr/>
        </p:nvSpPr>
        <p:spPr>
          <a:xfrm>
            <a:off x="5905260" y="2012345"/>
            <a:ext cx="1103187" cy="369332"/>
          </a:xfrm>
          <a:prstGeom prst="rect">
            <a:avLst/>
          </a:prstGeom>
          <a:noFill/>
        </p:spPr>
        <p:txBody>
          <a:bodyPr wrap="none" rtlCol="0">
            <a:spAutoFit/>
          </a:bodyPr>
          <a:lstStyle/>
          <a:p>
            <a:r>
              <a:rPr lang="en-CN" sz="1800" dirty="0">
                <a:solidFill>
                  <a:srgbClr val="C00000"/>
                </a:solidFill>
                <a:latin typeface="Baskerville" panose="02020502070401020303" pitchFamily="18" charset="0"/>
                <a:ea typeface="Baskerville" panose="02020502070401020303" pitchFamily="18" charset="0"/>
              </a:rPr>
              <a:t>correlated</a:t>
            </a:r>
          </a:p>
        </p:txBody>
      </p:sp>
      <p:sp>
        <p:nvSpPr>
          <p:cNvPr id="8" name="TextBox 7">
            <a:extLst>
              <a:ext uri="{FF2B5EF4-FFF2-40B4-BE49-F238E27FC236}">
                <a16:creationId xmlns:a16="http://schemas.microsoft.com/office/drawing/2014/main" id="{DFF975B2-3F4D-824F-93D9-621C01DC6FF3}"/>
              </a:ext>
            </a:extLst>
          </p:cNvPr>
          <p:cNvSpPr txBox="1"/>
          <p:nvPr/>
        </p:nvSpPr>
        <p:spPr>
          <a:xfrm>
            <a:off x="276330" y="2361700"/>
            <a:ext cx="8765541" cy="2354491"/>
          </a:xfrm>
          <a:prstGeom prst="rect">
            <a:avLst/>
          </a:prstGeom>
          <a:noFill/>
        </p:spPr>
        <p:txBody>
          <a:bodyPr wrap="none" rtlCol="0">
            <a:spAutoFit/>
          </a:bodyPr>
          <a:lstStyle/>
          <a:p>
            <a:r>
              <a:rPr lang="en-CN" sz="2100" dirty="0">
                <a:latin typeface="Baskerville" panose="02020502070401020303" pitchFamily="18" charset="0"/>
                <a:ea typeface="Baskerville" panose="02020502070401020303" pitchFamily="18" charset="0"/>
              </a:rPr>
              <a:t>If we can observe and measure “</a:t>
            </a:r>
            <a:r>
              <a:rPr lang="en-US" sz="2100" dirty="0">
                <a:latin typeface="Baskerville" panose="02020502070401020303" pitchFamily="18" charset="0"/>
                <a:ea typeface="Baskerville" panose="02020502070401020303" pitchFamily="18" charset="0"/>
              </a:rPr>
              <a:t>Ocean view</a:t>
            </a:r>
            <a:r>
              <a:rPr lang="en-CN" sz="2100" dirty="0">
                <a:latin typeface="Baskerville" panose="02020502070401020303" pitchFamily="18" charset="0"/>
                <a:ea typeface="Baskerville" panose="02020502070401020303" pitchFamily="18" charset="0"/>
              </a:rPr>
              <a:t>”: </a:t>
            </a:r>
          </a:p>
          <a:p>
            <a:r>
              <a:rPr lang="en-US" sz="2100" dirty="0">
                <a:latin typeface="Baskerville"/>
              </a:rPr>
              <a:t>$ 1M =   $0.6M    +     $0.2M	 + </a:t>
            </a:r>
            <a:r>
              <a:rPr lang="en-US" sz="2100" dirty="0">
                <a:solidFill>
                  <a:srgbClr val="FF00FF"/>
                </a:solidFill>
                <a:latin typeface="Baskerville"/>
              </a:rPr>
              <a:t>-$0.1M </a:t>
            </a:r>
            <a:r>
              <a:rPr lang="en-US" sz="2100" dirty="0">
                <a:latin typeface="Baskerville"/>
              </a:rPr>
              <a:t>+   $0.1M   +   </a:t>
            </a:r>
            <a:r>
              <a:rPr lang="en-US" sz="2100" dirty="0">
                <a:solidFill>
                  <a:srgbClr val="C00000"/>
                </a:solidFill>
                <a:latin typeface="Baskerville"/>
              </a:rPr>
              <a:t>$0.</a:t>
            </a:r>
            <a:r>
              <a:rPr lang="en-US" altLang="zh-CN" sz="2100" dirty="0">
                <a:solidFill>
                  <a:srgbClr val="C00000"/>
                </a:solidFill>
                <a:latin typeface="Baskerville"/>
              </a:rPr>
              <a:t>05</a:t>
            </a:r>
            <a:r>
              <a:rPr lang="en-US" sz="2100" dirty="0">
                <a:solidFill>
                  <a:srgbClr val="C00000"/>
                </a:solidFill>
                <a:latin typeface="Baskerville"/>
              </a:rPr>
              <a:t>M </a:t>
            </a:r>
            <a:r>
              <a:rPr lang="en-US" sz="2100" dirty="0">
                <a:latin typeface="Baskerville"/>
              </a:rPr>
              <a:t>+ $0.1</a:t>
            </a:r>
            <a:r>
              <a:rPr lang="en-US" altLang="zh-CN" sz="2100" dirty="0">
                <a:latin typeface="Baskerville"/>
              </a:rPr>
              <a:t>5</a:t>
            </a:r>
            <a:r>
              <a:rPr lang="en-US" sz="2100" dirty="0">
                <a:latin typeface="Baskerville"/>
              </a:rPr>
              <a:t>M</a:t>
            </a:r>
          </a:p>
          <a:p>
            <a:endParaRPr lang="en-US" sz="2100" dirty="0">
              <a:latin typeface="Baskerville"/>
            </a:endParaRPr>
          </a:p>
          <a:p>
            <a:r>
              <a:rPr lang="en-US" sz="2100" dirty="0">
                <a:latin typeface="Baskerville"/>
              </a:rPr>
              <a:t>If we cannot observe and measure “Ocean view” and </a:t>
            </a:r>
          </a:p>
          <a:p>
            <a:r>
              <a:rPr lang="en-US" sz="2100" dirty="0">
                <a:latin typeface="Baskerville"/>
              </a:rPr>
              <a:t>“Inside Flood Zone = Ocean view” (extreme case):</a:t>
            </a:r>
          </a:p>
          <a:p>
            <a:r>
              <a:rPr lang="en-US" sz="2100" dirty="0">
                <a:latin typeface="Baskerville"/>
              </a:rPr>
              <a:t> $ 1M =   $0.6M    +     $0.2M	 + </a:t>
            </a:r>
            <a:r>
              <a:rPr lang="en-US" sz="2100" dirty="0">
                <a:solidFill>
                  <a:srgbClr val="FF00FF"/>
                </a:solidFill>
                <a:latin typeface="Baskerville"/>
              </a:rPr>
              <a:t>-$0.1M </a:t>
            </a:r>
            <a:r>
              <a:rPr lang="en-US" sz="2100" dirty="0">
                <a:latin typeface="Baskerville"/>
              </a:rPr>
              <a:t>+ </a:t>
            </a:r>
            <a:r>
              <a:rPr lang="en-US" sz="2100" dirty="0">
                <a:solidFill>
                  <a:srgbClr val="C00000"/>
                </a:solidFill>
                <a:latin typeface="Baskerville"/>
              </a:rPr>
              <a:t>$0.</a:t>
            </a:r>
            <a:r>
              <a:rPr lang="en-US" altLang="zh-CN" sz="2100" dirty="0">
                <a:solidFill>
                  <a:srgbClr val="C00000"/>
                </a:solidFill>
                <a:latin typeface="Baskerville"/>
              </a:rPr>
              <a:t>05</a:t>
            </a:r>
            <a:r>
              <a:rPr lang="en-US" sz="2100" dirty="0">
                <a:solidFill>
                  <a:srgbClr val="C00000"/>
                </a:solidFill>
                <a:latin typeface="Baskerville"/>
              </a:rPr>
              <a:t>M  </a:t>
            </a:r>
            <a:r>
              <a:rPr lang="en-US" sz="2100" dirty="0">
                <a:latin typeface="Baskerville"/>
              </a:rPr>
              <a:t>+    $0.1M + $0.1</a:t>
            </a:r>
            <a:r>
              <a:rPr lang="en-US" altLang="zh-CN" sz="2100" dirty="0">
                <a:latin typeface="Baskerville"/>
              </a:rPr>
              <a:t>5</a:t>
            </a:r>
            <a:r>
              <a:rPr lang="en-US" sz="2100" dirty="0">
                <a:latin typeface="Baskerville"/>
              </a:rPr>
              <a:t>M</a:t>
            </a:r>
          </a:p>
          <a:p>
            <a:endParaRPr lang="en-CN" sz="2100" dirty="0">
              <a:latin typeface="Baskerville" panose="02020502070401020303" pitchFamily="18" charset="0"/>
              <a:ea typeface="Baskerville" panose="02020502070401020303" pitchFamily="18" charset="0"/>
            </a:endParaRPr>
          </a:p>
        </p:txBody>
      </p:sp>
      <p:sp>
        <p:nvSpPr>
          <p:cNvPr id="38" name="Rectangle 37">
            <a:extLst>
              <a:ext uri="{FF2B5EF4-FFF2-40B4-BE49-F238E27FC236}">
                <a16:creationId xmlns:a16="http://schemas.microsoft.com/office/drawing/2014/main" id="{8D95C5C9-9772-3343-9E8D-D0E3D9ED5744}"/>
              </a:ext>
            </a:extLst>
          </p:cNvPr>
          <p:cNvSpPr/>
          <p:nvPr/>
        </p:nvSpPr>
        <p:spPr>
          <a:xfrm>
            <a:off x="4308049" y="3991160"/>
            <a:ext cx="2075498" cy="392415"/>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050"/>
          </a:p>
        </p:txBody>
      </p:sp>
      <p:sp>
        <p:nvSpPr>
          <p:cNvPr id="9" name="Rectangle 8">
            <a:extLst>
              <a:ext uri="{FF2B5EF4-FFF2-40B4-BE49-F238E27FC236}">
                <a16:creationId xmlns:a16="http://schemas.microsoft.com/office/drawing/2014/main" id="{355E16C0-4111-974B-A968-7EFA2F20E338}"/>
              </a:ext>
            </a:extLst>
          </p:cNvPr>
          <p:cNvSpPr/>
          <p:nvPr/>
        </p:nvSpPr>
        <p:spPr>
          <a:xfrm>
            <a:off x="2683804" y="4464230"/>
            <a:ext cx="4931158" cy="415498"/>
          </a:xfrm>
          <a:prstGeom prst="rect">
            <a:avLst/>
          </a:prstGeom>
        </p:spPr>
        <p:txBody>
          <a:bodyPr wrap="none">
            <a:spAutoFit/>
          </a:bodyPr>
          <a:lstStyle/>
          <a:p>
            <a:r>
              <a:rPr lang="en-US" sz="2100" dirty="0">
                <a:solidFill>
                  <a:srgbClr val="FF00FF"/>
                </a:solidFill>
                <a:latin typeface="Baskerville"/>
              </a:rPr>
              <a:t> </a:t>
            </a:r>
            <a:r>
              <a:rPr lang="en-US" altLang="zh-CN" sz="2100" dirty="0">
                <a:solidFill>
                  <a:srgbClr val="FF00FF"/>
                </a:solidFill>
                <a:latin typeface="Baskerville"/>
              </a:rPr>
              <a:t>Under</a:t>
            </a:r>
            <a:r>
              <a:rPr lang="en-US" sz="2100" dirty="0">
                <a:solidFill>
                  <a:srgbClr val="FF00FF"/>
                </a:solidFill>
                <a:latin typeface="Baskerville"/>
              </a:rPr>
              <a:t>estimate price penalty  </a:t>
            </a:r>
            <a:r>
              <a:rPr lang="en-US" sz="2100" dirty="0">
                <a:solidFill>
                  <a:srgbClr val="FF00FF"/>
                </a:solidFill>
                <a:latin typeface="Baskerville"/>
                <a:sym typeface="Wingdings" pitchFamily="2" charset="2"/>
              </a:rPr>
              <a:t> </a:t>
            </a:r>
            <a:r>
              <a:rPr lang="zh-CN" altLang="en-US" sz="2100" dirty="0">
                <a:solidFill>
                  <a:srgbClr val="FF00FF"/>
                </a:solidFill>
                <a:latin typeface="Baskerville"/>
                <a:sym typeface="Wingdings" pitchFamily="2" charset="2"/>
              </a:rPr>
              <a:t> </a:t>
            </a:r>
            <a:r>
              <a:rPr lang="en-US" altLang="zh-CN" sz="2100" dirty="0">
                <a:solidFill>
                  <a:srgbClr val="FF00FF"/>
                </a:solidFill>
                <a:latin typeface="Baskerville"/>
                <a:sym typeface="Wingdings" pitchFamily="2" charset="2"/>
              </a:rPr>
              <a:t>-</a:t>
            </a:r>
            <a:r>
              <a:rPr lang="zh-CN" altLang="en-US" sz="2100" dirty="0">
                <a:solidFill>
                  <a:srgbClr val="FF00FF"/>
                </a:solidFill>
                <a:latin typeface="Baskerville"/>
                <a:sym typeface="Wingdings" pitchFamily="2" charset="2"/>
              </a:rPr>
              <a:t> </a:t>
            </a:r>
            <a:r>
              <a:rPr lang="en-US" sz="2100" dirty="0">
                <a:solidFill>
                  <a:srgbClr val="FF00FF"/>
                </a:solidFill>
                <a:latin typeface="Baskerville"/>
              </a:rPr>
              <a:t>$0</a:t>
            </a:r>
            <a:r>
              <a:rPr lang="en-US" altLang="zh-CN" sz="2100" dirty="0">
                <a:solidFill>
                  <a:srgbClr val="FF00FF"/>
                </a:solidFill>
                <a:latin typeface="Baskerville"/>
              </a:rPr>
              <a:t>.05</a:t>
            </a:r>
            <a:r>
              <a:rPr lang="en-US" sz="2100" dirty="0">
                <a:solidFill>
                  <a:srgbClr val="FF00FF"/>
                </a:solidFill>
                <a:latin typeface="Baskerville"/>
              </a:rPr>
              <a:t>M </a:t>
            </a:r>
            <a:endParaRPr lang="en-CN" sz="2100" dirty="0">
              <a:solidFill>
                <a:srgbClr val="FF00FF"/>
              </a:solidFill>
            </a:endParaRPr>
          </a:p>
        </p:txBody>
      </p:sp>
      <p:cxnSp>
        <p:nvCxnSpPr>
          <p:cNvPr id="10" name="Straight Arrow Connector 9">
            <a:extLst>
              <a:ext uri="{FF2B5EF4-FFF2-40B4-BE49-F238E27FC236}">
                <a16:creationId xmlns:a16="http://schemas.microsoft.com/office/drawing/2014/main" id="{9220F8D8-A6B8-0F41-9656-8398A698905A}"/>
              </a:ext>
            </a:extLst>
          </p:cNvPr>
          <p:cNvCxnSpPr>
            <a:cxnSpLocks/>
            <a:stCxn id="3" idx="4"/>
          </p:cNvCxnSpPr>
          <p:nvPr/>
        </p:nvCxnSpPr>
        <p:spPr>
          <a:xfrm flipH="1">
            <a:off x="7315200" y="2078089"/>
            <a:ext cx="1106032" cy="6622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001193-90D5-5F45-9944-E57C2C23E6DB}"/>
              </a:ext>
            </a:extLst>
          </p:cNvPr>
          <p:cNvCxnSpPr>
            <a:cxnSpLocks/>
            <a:stCxn id="29" idx="2"/>
          </p:cNvCxnSpPr>
          <p:nvPr/>
        </p:nvCxnSpPr>
        <p:spPr>
          <a:xfrm flipH="1">
            <a:off x="8084270" y="2174496"/>
            <a:ext cx="305125" cy="604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576F01-0ECE-314E-9929-C02C734BBA31}"/>
              </a:ext>
            </a:extLst>
          </p:cNvPr>
          <p:cNvCxnSpPr>
            <a:cxnSpLocks/>
            <a:stCxn id="3" idx="4"/>
          </p:cNvCxnSpPr>
          <p:nvPr/>
        </p:nvCxnSpPr>
        <p:spPr>
          <a:xfrm flipH="1">
            <a:off x="5809785" y="2078089"/>
            <a:ext cx="2611447" cy="18711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464709-C944-C747-BAAE-6D088EE2960A}"/>
              </a:ext>
            </a:extLst>
          </p:cNvPr>
          <p:cNvCxnSpPr>
            <a:cxnSpLocks/>
            <a:stCxn id="29" idx="2"/>
          </p:cNvCxnSpPr>
          <p:nvPr/>
        </p:nvCxnSpPr>
        <p:spPr>
          <a:xfrm flipH="1">
            <a:off x="8053694" y="2174496"/>
            <a:ext cx="335701" cy="1816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35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p:bldP spid="9"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175846" y="98396"/>
            <a:ext cx="8472209" cy="57269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lang="en-US" altLang="zh-CN" sz="3200" dirty="0">
                <a:solidFill>
                  <a:srgbClr val="1B4453"/>
                </a:solidFill>
                <a:latin typeface="Baskerville" panose="02020502070401020303"/>
                <a:ea typeface="等线 Light" panose="02010600030101010101" pitchFamily="2" charset="-122"/>
              </a:rPr>
              <a:t>Another</a:t>
            </a:r>
            <a:r>
              <a:rPr lang="zh-CN" altLang="en-US" sz="3200" dirty="0">
                <a:solidFill>
                  <a:srgbClr val="1B4453"/>
                </a:solidFill>
                <a:latin typeface="Baskerville" panose="02020502070401020303"/>
                <a:ea typeface="等线 Light" panose="02010600030101010101" pitchFamily="2" charset="-122"/>
              </a:rPr>
              <a:t>              </a:t>
            </a:r>
            <a:r>
              <a:rPr lang="en-US" altLang="zh-CN" sz="3200" dirty="0">
                <a:solidFill>
                  <a:srgbClr val="1B4453"/>
                </a:solidFill>
                <a:latin typeface="Baskerville" panose="02020502070401020303"/>
                <a:ea typeface="等线 Light" panose="02010600030101010101" pitchFamily="2" charset="-122"/>
              </a:rPr>
              <a:t>:</a:t>
            </a:r>
            <a:r>
              <a:rPr lang="zh-CN" altLang="en-US" sz="3200" dirty="0">
                <a:solidFill>
                  <a:srgbClr val="1B4453"/>
                </a:solidFill>
                <a:latin typeface="Baskerville" panose="02020502070401020303"/>
                <a:ea typeface="等线 Light" panose="02010600030101010101" pitchFamily="2" charset="-122"/>
              </a:rPr>
              <a:t>  </a:t>
            </a:r>
            <a:r>
              <a:rPr lang="en-US" altLang="zh-CN" sz="3200" dirty="0">
                <a:solidFill>
                  <a:srgbClr val="1B4453"/>
                </a:solidFill>
                <a:latin typeface="Baskerville" panose="02020502070401020303"/>
                <a:ea typeface="等线 Light" panose="02010600030101010101" pitchFamily="2" charset="-122"/>
              </a:rPr>
              <a:t>Difference-in-Differences</a:t>
            </a:r>
            <a:r>
              <a:rPr lang="zh-CN" altLang="en-US" sz="3200" dirty="0">
                <a:solidFill>
                  <a:srgbClr val="1B4453"/>
                </a:solidFill>
                <a:latin typeface="Baskerville" panose="02020502070401020303"/>
                <a:ea typeface="等线 Light" panose="02010600030101010101" pitchFamily="2" charset="-122"/>
              </a:rPr>
              <a:t> </a:t>
            </a:r>
            <a:r>
              <a:rPr lang="en-US" altLang="zh-CN" sz="3200" dirty="0">
                <a:solidFill>
                  <a:srgbClr val="1B4453"/>
                </a:solidFill>
                <a:latin typeface="Baskerville" panose="02020502070401020303"/>
                <a:ea typeface="等线 Light" panose="02010600030101010101" pitchFamily="2" charset="-122"/>
              </a:rPr>
              <a:t>(DID)</a:t>
            </a:r>
            <a:endParaRPr kumimoji="0" lang="en-US" sz="3200" b="0" i="0" u="none" strike="noStrike" kern="1200" cap="none" spc="0" normalizeH="0" baseline="0" noProof="0" dirty="0">
              <a:ln>
                <a:noFill/>
              </a:ln>
              <a:solidFill>
                <a:srgbClr val="1B4453"/>
              </a:solidFill>
              <a:effectLst/>
              <a:uLnTx/>
              <a:uFillTx/>
              <a:latin typeface="Baskerville" panose="02020502070401020303"/>
              <a:ea typeface="+mj-ea"/>
              <a:cs typeface="+mj-cs"/>
              <a:sym typeface="Arial"/>
            </a:endParaRPr>
          </a:p>
        </p:txBody>
      </p:sp>
      <p:sp>
        <p:nvSpPr>
          <p:cNvPr id="3" name="TextBox 2">
            <a:extLst>
              <a:ext uri="{FF2B5EF4-FFF2-40B4-BE49-F238E27FC236}">
                <a16:creationId xmlns:a16="http://schemas.microsoft.com/office/drawing/2014/main" id="{AAC7D018-868A-4A45-BF80-9B0E7C0A340A}"/>
              </a:ext>
            </a:extLst>
          </p:cNvPr>
          <p:cNvSpPr txBox="1"/>
          <p:nvPr/>
        </p:nvSpPr>
        <p:spPr>
          <a:xfrm>
            <a:off x="4404951" y="1068741"/>
            <a:ext cx="1672253" cy="584775"/>
          </a:xfrm>
          <a:prstGeom prst="rect">
            <a:avLst/>
          </a:prstGeom>
          <a:noFill/>
        </p:spPr>
        <p:txBody>
          <a:bodyPr wrap="none" rtlCol="0">
            <a:spAutoFit/>
          </a:bodyPr>
          <a:lstStyle/>
          <a:p>
            <a:pPr algn="ctr"/>
            <a:r>
              <a:rPr lang="en-US" sz="1600" dirty="0">
                <a:latin typeface="Baskerville" panose="02020502070401020303" pitchFamily="18" charset="0"/>
                <a:ea typeface="Baskerville" panose="02020502070401020303" pitchFamily="18" charset="0"/>
              </a:rPr>
              <a:t>T</a:t>
            </a:r>
            <a:r>
              <a:rPr lang="en-CN" sz="1600" dirty="0">
                <a:latin typeface="Baskerville" panose="02020502070401020303" pitchFamily="18" charset="0"/>
                <a:ea typeface="Baskerville" panose="02020502070401020303" pitchFamily="18" charset="0"/>
              </a:rPr>
              <a:t>reated </a:t>
            </a:r>
          </a:p>
          <a:p>
            <a:pPr algn="ctr"/>
            <a:r>
              <a:rPr lang="en-CN" sz="1600" dirty="0">
                <a:latin typeface="Baskerville" panose="02020502070401020303" pitchFamily="18" charset="0"/>
                <a:ea typeface="Baskerville" panose="02020502070401020303" pitchFamily="18" charset="0"/>
              </a:rPr>
              <a:t>(inside flood zone)</a:t>
            </a:r>
          </a:p>
        </p:txBody>
      </p:sp>
      <p:sp>
        <p:nvSpPr>
          <p:cNvPr id="4" name="Rectangle 3">
            <a:extLst>
              <a:ext uri="{FF2B5EF4-FFF2-40B4-BE49-F238E27FC236}">
                <a16:creationId xmlns:a16="http://schemas.microsoft.com/office/drawing/2014/main" id="{56FD1E3B-809D-254A-8B5D-6436A577771F}"/>
              </a:ext>
            </a:extLst>
          </p:cNvPr>
          <p:cNvSpPr/>
          <p:nvPr/>
        </p:nvSpPr>
        <p:spPr>
          <a:xfrm>
            <a:off x="3489314" y="1807237"/>
            <a:ext cx="668594" cy="5899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Hexagon 4">
            <a:extLst>
              <a:ext uri="{FF2B5EF4-FFF2-40B4-BE49-F238E27FC236}">
                <a16:creationId xmlns:a16="http://schemas.microsoft.com/office/drawing/2014/main" id="{84183972-C8F5-3A40-AFA1-892D640D2B07}"/>
              </a:ext>
            </a:extLst>
          </p:cNvPr>
          <p:cNvSpPr/>
          <p:nvPr/>
        </p:nvSpPr>
        <p:spPr>
          <a:xfrm>
            <a:off x="3432778" y="3005224"/>
            <a:ext cx="781665" cy="660091"/>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Rectangle 9">
            <a:extLst>
              <a:ext uri="{FF2B5EF4-FFF2-40B4-BE49-F238E27FC236}">
                <a16:creationId xmlns:a16="http://schemas.microsoft.com/office/drawing/2014/main" id="{8FF2DCD3-EC45-4E4A-888E-409878F87F65}"/>
              </a:ext>
            </a:extLst>
          </p:cNvPr>
          <p:cNvSpPr/>
          <p:nvPr/>
        </p:nvSpPr>
        <p:spPr>
          <a:xfrm>
            <a:off x="4857110" y="1794897"/>
            <a:ext cx="668594" cy="58993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Hexagon 10">
            <a:extLst>
              <a:ext uri="{FF2B5EF4-FFF2-40B4-BE49-F238E27FC236}">
                <a16:creationId xmlns:a16="http://schemas.microsoft.com/office/drawing/2014/main" id="{B8E42611-0D80-E84B-8F46-CED5F8EBF388}"/>
              </a:ext>
            </a:extLst>
          </p:cNvPr>
          <p:cNvSpPr/>
          <p:nvPr/>
        </p:nvSpPr>
        <p:spPr>
          <a:xfrm>
            <a:off x="4850246" y="3005224"/>
            <a:ext cx="781665" cy="660091"/>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22" name="Straight Connector 21">
            <a:extLst>
              <a:ext uri="{FF2B5EF4-FFF2-40B4-BE49-F238E27FC236}">
                <a16:creationId xmlns:a16="http://schemas.microsoft.com/office/drawing/2014/main" id="{F812401E-0666-E34B-959A-F0656F7AF16C}"/>
              </a:ext>
            </a:extLst>
          </p:cNvPr>
          <p:cNvCxnSpPr/>
          <p:nvPr/>
        </p:nvCxnSpPr>
        <p:spPr>
          <a:xfrm>
            <a:off x="4508407" y="1693130"/>
            <a:ext cx="0" cy="2193015"/>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5DE39434-F40C-6849-BB41-E9772DDEB782}"/>
              </a:ext>
            </a:extLst>
          </p:cNvPr>
          <p:cNvSpPr txBox="1"/>
          <p:nvPr/>
        </p:nvSpPr>
        <p:spPr>
          <a:xfrm>
            <a:off x="3192034" y="2532779"/>
            <a:ext cx="1154483" cy="307777"/>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Before Sandy</a:t>
            </a:r>
            <a:endParaRPr lang="en-CN" dirty="0">
              <a:latin typeface="Baskerville" panose="02020502070401020303" pitchFamily="18" charset="0"/>
              <a:ea typeface="Baskerville" panose="02020502070401020303" pitchFamily="18" charset="0"/>
            </a:endParaRPr>
          </a:p>
        </p:txBody>
      </p:sp>
      <p:sp>
        <p:nvSpPr>
          <p:cNvPr id="27" name="TextBox 26">
            <a:extLst>
              <a:ext uri="{FF2B5EF4-FFF2-40B4-BE49-F238E27FC236}">
                <a16:creationId xmlns:a16="http://schemas.microsoft.com/office/drawing/2014/main" id="{0CA79D4A-20EB-D147-BB16-D49CAF80F505}"/>
              </a:ext>
            </a:extLst>
          </p:cNvPr>
          <p:cNvSpPr txBox="1"/>
          <p:nvPr/>
        </p:nvSpPr>
        <p:spPr>
          <a:xfrm>
            <a:off x="4731148" y="2550525"/>
            <a:ext cx="1050288" cy="307777"/>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After Sandy</a:t>
            </a:r>
            <a:endParaRPr lang="en-CN" dirty="0">
              <a:latin typeface="Baskerville" panose="02020502070401020303" pitchFamily="18" charset="0"/>
              <a:ea typeface="Baskerville" panose="02020502070401020303" pitchFamily="18" charset="0"/>
            </a:endParaRPr>
          </a:p>
        </p:txBody>
      </p:sp>
      <p:sp>
        <p:nvSpPr>
          <p:cNvPr id="28" name="TextBox 27">
            <a:extLst>
              <a:ext uri="{FF2B5EF4-FFF2-40B4-BE49-F238E27FC236}">
                <a16:creationId xmlns:a16="http://schemas.microsoft.com/office/drawing/2014/main" id="{40C29DA5-32D4-FE46-B8B1-31EF99F72323}"/>
              </a:ext>
            </a:extLst>
          </p:cNvPr>
          <p:cNvSpPr txBox="1"/>
          <p:nvPr/>
        </p:nvSpPr>
        <p:spPr>
          <a:xfrm>
            <a:off x="4346517" y="3588059"/>
            <a:ext cx="1781258" cy="584775"/>
          </a:xfrm>
          <a:prstGeom prst="rect">
            <a:avLst/>
          </a:prstGeom>
          <a:noFill/>
        </p:spPr>
        <p:txBody>
          <a:bodyPr wrap="none" rtlCol="0">
            <a:spAutoFit/>
          </a:bodyPr>
          <a:lstStyle/>
          <a:p>
            <a:pPr algn="ctr"/>
            <a:r>
              <a:rPr lang="en-US" sz="1600" dirty="0">
                <a:latin typeface="Baskerville" panose="02020502070401020303" pitchFamily="18" charset="0"/>
                <a:ea typeface="Baskerville" panose="02020502070401020303" pitchFamily="18" charset="0"/>
              </a:rPr>
              <a:t>Control</a:t>
            </a:r>
            <a:endParaRPr lang="en-CN" sz="1600" dirty="0">
              <a:latin typeface="Baskerville" panose="02020502070401020303" pitchFamily="18" charset="0"/>
              <a:ea typeface="Baskerville" panose="02020502070401020303" pitchFamily="18" charset="0"/>
            </a:endParaRPr>
          </a:p>
          <a:p>
            <a:pPr algn="ctr"/>
            <a:r>
              <a:rPr lang="en-CN" sz="1600" dirty="0">
                <a:latin typeface="Baskerville" panose="02020502070401020303" pitchFamily="18" charset="0"/>
                <a:ea typeface="Baskerville" panose="02020502070401020303" pitchFamily="18" charset="0"/>
              </a:rPr>
              <a:t>(outside flood zone)</a:t>
            </a:r>
          </a:p>
        </p:txBody>
      </p:sp>
      <p:sp>
        <p:nvSpPr>
          <p:cNvPr id="2" name="Oval 1">
            <a:extLst>
              <a:ext uri="{FF2B5EF4-FFF2-40B4-BE49-F238E27FC236}">
                <a16:creationId xmlns:a16="http://schemas.microsoft.com/office/drawing/2014/main" id="{EA4300AA-6C38-5448-97AD-FA269F0A3F6A}"/>
              </a:ext>
            </a:extLst>
          </p:cNvPr>
          <p:cNvSpPr/>
          <p:nvPr/>
        </p:nvSpPr>
        <p:spPr>
          <a:xfrm>
            <a:off x="4606748" y="1507634"/>
            <a:ext cx="1274596" cy="2564006"/>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30" name="Picture 4" descr="Red Apple Icon Vector Design. Graphic by patterndesain4 · Creative Fabrica">
            <a:extLst>
              <a:ext uri="{FF2B5EF4-FFF2-40B4-BE49-F238E27FC236}">
                <a16:creationId xmlns:a16="http://schemas.microsoft.com/office/drawing/2014/main" id="{31B2331E-5EBA-D844-AC67-B18F84383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5525703" y="1886513"/>
            <a:ext cx="488801" cy="595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1C96A1-5A97-704D-9E4A-930A9CFD3C5D}"/>
              </a:ext>
            </a:extLst>
          </p:cNvPr>
          <p:cNvSpPr txBox="1"/>
          <p:nvPr/>
        </p:nvSpPr>
        <p:spPr>
          <a:xfrm>
            <a:off x="2866897" y="3883796"/>
            <a:ext cx="1409522" cy="461665"/>
          </a:xfrm>
          <a:prstGeom prst="rect">
            <a:avLst/>
          </a:prstGeom>
          <a:solidFill>
            <a:schemeClr val="accent4">
              <a:lumMod val="40000"/>
              <a:lumOff val="60000"/>
            </a:schemeClr>
          </a:solidFill>
        </p:spPr>
        <p:txBody>
          <a:bodyPr wrap="square" rtlCol="0">
            <a:spAutoFit/>
          </a:bodyPr>
          <a:lstStyle/>
          <a:p>
            <a:r>
              <a:rPr lang="en-US" altLang="zh-CN" sz="800" i="1" dirty="0"/>
              <a:t>First</a:t>
            </a:r>
            <a:r>
              <a:rPr lang="zh-CN" altLang="en-US" sz="800" i="1" dirty="0"/>
              <a:t> </a:t>
            </a:r>
            <a:r>
              <a:rPr lang="en-US" altLang="zh-CN" sz="800" i="1" dirty="0"/>
              <a:t>measure</a:t>
            </a:r>
            <a:r>
              <a:rPr lang="zh-CN" altLang="en-US" sz="800" i="1" dirty="0"/>
              <a:t> </a:t>
            </a:r>
            <a:r>
              <a:rPr lang="en-US" altLang="zh-CN" sz="800" i="1" dirty="0"/>
              <a:t>the</a:t>
            </a:r>
            <a:r>
              <a:rPr lang="zh-CN" altLang="en-US" sz="800" i="1" dirty="0"/>
              <a:t> </a:t>
            </a:r>
            <a:r>
              <a:rPr lang="en-US" altLang="zh-CN" sz="800" i="1" dirty="0"/>
              <a:t>baseline</a:t>
            </a:r>
            <a:r>
              <a:rPr lang="zh-CN" altLang="en-US" sz="800" i="1" dirty="0"/>
              <a:t> </a:t>
            </a:r>
            <a:r>
              <a:rPr lang="en-US" altLang="zh-CN" sz="800" i="1" dirty="0"/>
              <a:t>difference</a:t>
            </a:r>
            <a:r>
              <a:rPr lang="zh-CN" altLang="en-US" sz="800" i="1" dirty="0"/>
              <a:t> </a:t>
            </a:r>
            <a:r>
              <a:rPr lang="en-US" altLang="zh-CN" sz="800" i="1" dirty="0"/>
              <a:t>between</a:t>
            </a:r>
            <a:r>
              <a:rPr lang="zh-CN" altLang="en-US" sz="800" i="1" dirty="0"/>
              <a:t> </a:t>
            </a:r>
            <a:r>
              <a:rPr lang="en-US" altLang="zh-CN" sz="800" i="1" dirty="0"/>
              <a:t>pre-apple</a:t>
            </a:r>
            <a:r>
              <a:rPr lang="zh-CN" altLang="en-US" sz="800" i="1" dirty="0"/>
              <a:t> </a:t>
            </a:r>
            <a:r>
              <a:rPr lang="en-US" altLang="zh-CN" sz="800" i="1" dirty="0"/>
              <a:t>and</a:t>
            </a:r>
            <a:r>
              <a:rPr lang="zh-CN" altLang="en-US" sz="800" i="1" dirty="0"/>
              <a:t> </a:t>
            </a:r>
            <a:r>
              <a:rPr lang="en-US" altLang="zh-CN" sz="800" i="1" dirty="0"/>
              <a:t>pre-orange:</a:t>
            </a:r>
            <a:r>
              <a:rPr lang="zh-CN" altLang="en-US" sz="800" i="1" dirty="0"/>
              <a:t> </a:t>
            </a:r>
            <a:endParaRPr lang="en-US" sz="800" i="1" dirty="0"/>
          </a:p>
        </p:txBody>
      </p:sp>
      <p:sp>
        <p:nvSpPr>
          <p:cNvPr id="13" name="TextBox 12">
            <a:extLst>
              <a:ext uri="{FF2B5EF4-FFF2-40B4-BE49-F238E27FC236}">
                <a16:creationId xmlns:a16="http://schemas.microsoft.com/office/drawing/2014/main" id="{28D75DD7-BA3F-C849-BBFF-D9098FE5BF45}"/>
              </a:ext>
            </a:extLst>
          </p:cNvPr>
          <p:cNvSpPr txBox="1"/>
          <p:nvPr/>
        </p:nvSpPr>
        <p:spPr>
          <a:xfrm>
            <a:off x="3454557" y="4510664"/>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35" name="TextBox 34">
            <a:extLst>
              <a:ext uri="{FF2B5EF4-FFF2-40B4-BE49-F238E27FC236}">
                <a16:creationId xmlns:a16="http://schemas.microsoft.com/office/drawing/2014/main" id="{15EE4E98-1772-514F-9B7D-B492D5F98E3F}"/>
              </a:ext>
            </a:extLst>
          </p:cNvPr>
          <p:cNvSpPr txBox="1"/>
          <p:nvPr/>
        </p:nvSpPr>
        <p:spPr>
          <a:xfrm>
            <a:off x="6226115" y="3780470"/>
            <a:ext cx="2051437" cy="584775"/>
          </a:xfrm>
          <a:prstGeom prst="rect">
            <a:avLst/>
          </a:prstGeom>
          <a:solidFill>
            <a:schemeClr val="accent4">
              <a:lumMod val="40000"/>
              <a:lumOff val="60000"/>
            </a:schemeClr>
          </a:solidFill>
        </p:spPr>
        <p:txBody>
          <a:bodyPr wrap="square" rtlCol="0">
            <a:spAutoFit/>
          </a:bodyPr>
          <a:lstStyle/>
          <a:p>
            <a:r>
              <a:rPr lang="en-US" altLang="zh-CN" sz="800" i="1" dirty="0"/>
              <a:t>Then,</a:t>
            </a:r>
            <a:r>
              <a:rPr lang="zh-CN" altLang="en-US" sz="800" i="1" dirty="0"/>
              <a:t> </a:t>
            </a:r>
            <a:r>
              <a:rPr lang="en-US" altLang="zh-CN" sz="800" i="1" dirty="0"/>
              <a:t>subtract</a:t>
            </a:r>
            <a:r>
              <a:rPr lang="zh-CN" altLang="en-US" sz="800" i="1" dirty="0"/>
              <a:t> </a:t>
            </a:r>
            <a:r>
              <a:rPr lang="en-US" altLang="zh-CN" sz="800" i="1" dirty="0"/>
              <a:t>the</a:t>
            </a:r>
            <a:r>
              <a:rPr lang="zh-CN" altLang="en-US" sz="800" i="1" dirty="0"/>
              <a:t> </a:t>
            </a:r>
            <a:r>
              <a:rPr lang="en-US" altLang="zh-CN" sz="800" i="1" dirty="0"/>
              <a:t>baseline</a:t>
            </a:r>
            <a:r>
              <a:rPr lang="zh-CN" altLang="en-US" sz="800" i="1" dirty="0"/>
              <a:t> </a:t>
            </a:r>
            <a:r>
              <a:rPr lang="en-US" altLang="zh-CN" sz="800" i="1" dirty="0"/>
              <a:t>difference</a:t>
            </a:r>
            <a:r>
              <a:rPr lang="zh-CN" altLang="en-US" sz="800" i="1" dirty="0"/>
              <a:t> </a:t>
            </a:r>
            <a:r>
              <a:rPr lang="en-US" altLang="zh-CN" sz="800" i="1" dirty="0"/>
              <a:t>from</a:t>
            </a:r>
            <a:r>
              <a:rPr lang="zh-CN" altLang="en-US" sz="800" i="1" dirty="0"/>
              <a:t> </a:t>
            </a:r>
            <a:r>
              <a:rPr lang="en-US" altLang="zh-CN" sz="800" i="1" dirty="0"/>
              <a:t>the</a:t>
            </a:r>
            <a:r>
              <a:rPr lang="zh-CN" altLang="en-US" sz="800" i="1" dirty="0"/>
              <a:t> </a:t>
            </a:r>
            <a:r>
              <a:rPr lang="en-US" altLang="zh-CN" sz="800" i="1" dirty="0" err="1"/>
              <a:t>endline</a:t>
            </a:r>
            <a:r>
              <a:rPr lang="zh-CN" altLang="en-US" sz="800" i="1" dirty="0"/>
              <a:t> </a:t>
            </a:r>
            <a:r>
              <a:rPr lang="en-US" altLang="zh-CN" sz="800" i="1" dirty="0"/>
              <a:t>difference</a:t>
            </a:r>
            <a:r>
              <a:rPr lang="zh-CN" altLang="en-US" sz="800" i="1" dirty="0"/>
              <a:t> </a:t>
            </a:r>
            <a:r>
              <a:rPr lang="en-US" altLang="zh-CN" sz="800" i="1" dirty="0"/>
              <a:t>between</a:t>
            </a:r>
            <a:r>
              <a:rPr lang="zh-CN" altLang="en-US" sz="800" i="1" dirty="0"/>
              <a:t> </a:t>
            </a:r>
            <a:r>
              <a:rPr lang="en-US" altLang="zh-CN" sz="800" i="1" dirty="0"/>
              <a:t>post-apple</a:t>
            </a:r>
            <a:r>
              <a:rPr lang="zh-CN" altLang="en-US" sz="800" i="1" dirty="0"/>
              <a:t> </a:t>
            </a:r>
            <a:r>
              <a:rPr lang="en-US" altLang="zh-CN" sz="800" i="1" dirty="0"/>
              <a:t>and</a:t>
            </a:r>
            <a:r>
              <a:rPr lang="zh-CN" altLang="en-US" sz="800" i="1" dirty="0"/>
              <a:t> </a:t>
            </a:r>
            <a:r>
              <a:rPr lang="en-US" altLang="zh-CN" sz="800" i="1" dirty="0"/>
              <a:t>post-orange</a:t>
            </a:r>
            <a:r>
              <a:rPr lang="zh-CN" altLang="en-US" sz="800" i="1" dirty="0"/>
              <a:t> </a:t>
            </a:r>
            <a:r>
              <a:rPr lang="en-US" altLang="zh-CN" sz="800" i="1" dirty="0"/>
              <a:t>to</a:t>
            </a:r>
            <a:r>
              <a:rPr lang="zh-CN" altLang="en-US" sz="800" i="1" dirty="0"/>
              <a:t> </a:t>
            </a:r>
            <a:r>
              <a:rPr lang="en-US" altLang="zh-CN" sz="800" i="1" dirty="0"/>
              <a:t>get</a:t>
            </a:r>
            <a:r>
              <a:rPr lang="zh-CN" altLang="en-US" sz="800" i="1" dirty="0"/>
              <a:t> </a:t>
            </a:r>
            <a:r>
              <a:rPr lang="en-US" altLang="zh-CN" sz="800" i="1" dirty="0"/>
              <a:t>the</a:t>
            </a:r>
            <a:r>
              <a:rPr lang="zh-CN" altLang="en-US" sz="800" i="1" dirty="0"/>
              <a:t> </a:t>
            </a:r>
            <a:r>
              <a:rPr lang="en-US" altLang="zh-CN" sz="800" i="1" dirty="0"/>
              <a:t>real</a:t>
            </a:r>
            <a:r>
              <a:rPr lang="zh-CN" altLang="en-US" sz="800" i="1" dirty="0"/>
              <a:t> </a:t>
            </a:r>
            <a:r>
              <a:rPr lang="en-US" altLang="zh-CN" sz="800" i="1" dirty="0"/>
              <a:t>treatment</a:t>
            </a:r>
            <a:r>
              <a:rPr lang="zh-CN" altLang="en-US" sz="800" i="1" dirty="0"/>
              <a:t> </a:t>
            </a:r>
            <a:r>
              <a:rPr lang="en-US" altLang="zh-CN" sz="800" i="1" dirty="0"/>
              <a:t>effect</a:t>
            </a:r>
            <a:endParaRPr lang="en-US" sz="800" i="1" dirty="0"/>
          </a:p>
        </p:txBody>
      </p:sp>
      <p:pic>
        <p:nvPicPr>
          <p:cNvPr id="36" name="Picture 2" descr="Comparing Apples To Apples Metaphor Photos - Free &amp; Royalty-Free Stock  Photos from Dreamstime">
            <a:extLst>
              <a:ext uri="{FF2B5EF4-FFF2-40B4-BE49-F238E27FC236}">
                <a16:creationId xmlns:a16="http://schemas.microsoft.com/office/drawing/2014/main" id="{9A54CEA3-6F88-0141-B503-123DBA573A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20" b="34717"/>
          <a:stretch/>
        </p:blipFill>
        <p:spPr bwMode="auto">
          <a:xfrm>
            <a:off x="1639227" y="84745"/>
            <a:ext cx="1407428" cy="62512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393B363-0655-8548-9345-0AF2B3A03BED}"/>
              </a:ext>
            </a:extLst>
          </p:cNvPr>
          <p:cNvSpPr txBox="1"/>
          <p:nvPr/>
        </p:nvSpPr>
        <p:spPr>
          <a:xfrm>
            <a:off x="7784677" y="4539157"/>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42" name="TextBox 41">
            <a:extLst>
              <a:ext uri="{FF2B5EF4-FFF2-40B4-BE49-F238E27FC236}">
                <a16:creationId xmlns:a16="http://schemas.microsoft.com/office/drawing/2014/main" id="{124EEF19-82BB-E04D-A78C-AD5C739711A4}"/>
              </a:ext>
            </a:extLst>
          </p:cNvPr>
          <p:cNvSpPr txBox="1"/>
          <p:nvPr/>
        </p:nvSpPr>
        <p:spPr>
          <a:xfrm>
            <a:off x="6450436" y="4552852"/>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43" name="TextBox 42">
            <a:extLst>
              <a:ext uri="{FF2B5EF4-FFF2-40B4-BE49-F238E27FC236}">
                <a16:creationId xmlns:a16="http://schemas.microsoft.com/office/drawing/2014/main" id="{2875DE5F-6F90-0641-8B4B-A3C50FA15B9E}"/>
              </a:ext>
            </a:extLst>
          </p:cNvPr>
          <p:cNvSpPr txBox="1"/>
          <p:nvPr/>
        </p:nvSpPr>
        <p:spPr>
          <a:xfrm>
            <a:off x="7114050" y="4552852"/>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19" name="TextBox 18">
            <a:extLst>
              <a:ext uri="{FF2B5EF4-FFF2-40B4-BE49-F238E27FC236}">
                <a16:creationId xmlns:a16="http://schemas.microsoft.com/office/drawing/2014/main" id="{2A359BF0-1520-0D46-8CCD-A223AFA863CA}"/>
              </a:ext>
            </a:extLst>
          </p:cNvPr>
          <p:cNvSpPr txBox="1"/>
          <p:nvPr/>
        </p:nvSpPr>
        <p:spPr>
          <a:xfrm>
            <a:off x="5881344" y="4586134"/>
            <a:ext cx="3244526" cy="307777"/>
          </a:xfrm>
          <a:prstGeom prst="rect">
            <a:avLst/>
          </a:prstGeom>
          <a:noFill/>
        </p:spPr>
        <p:txBody>
          <a:bodyPr wrap="square" rtlCol="0">
            <a:spAutoFit/>
          </a:bodyPr>
          <a:lstStyle/>
          <a:p>
            <a:r>
              <a:rPr lang="en-US" altLang="zh-CN" dirty="0"/>
              <a:t>(</a:t>
            </a:r>
            <a:r>
              <a:rPr lang="zh-CN" altLang="en-US" dirty="0"/>
              <a:t>                     </a:t>
            </a:r>
            <a:r>
              <a:rPr lang="en-US" altLang="zh-CN" dirty="0"/>
              <a:t>)</a:t>
            </a:r>
            <a:r>
              <a:rPr lang="zh-CN" altLang="en-US" dirty="0"/>
              <a:t>      </a:t>
            </a:r>
            <a:r>
              <a:rPr lang="en-US" altLang="zh-CN" dirty="0"/>
              <a:t>(</a:t>
            </a:r>
            <a:r>
              <a:rPr lang="zh-CN" altLang="en-US" dirty="0"/>
              <a:t>                 </a:t>
            </a:r>
            <a:r>
              <a:rPr lang="en-US" altLang="zh-CN" dirty="0"/>
              <a:t>)</a:t>
            </a:r>
            <a:endParaRPr lang="en-US" dirty="0"/>
          </a:p>
        </p:txBody>
      </p:sp>
      <p:sp>
        <p:nvSpPr>
          <p:cNvPr id="44" name="TextBox 43">
            <a:extLst>
              <a:ext uri="{FF2B5EF4-FFF2-40B4-BE49-F238E27FC236}">
                <a16:creationId xmlns:a16="http://schemas.microsoft.com/office/drawing/2014/main" id="{FA57D5ED-463F-EA41-B991-0A80888CAA6E}"/>
              </a:ext>
            </a:extLst>
          </p:cNvPr>
          <p:cNvSpPr txBox="1"/>
          <p:nvPr/>
        </p:nvSpPr>
        <p:spPr>
          <a:xfrm>
            <a:off x="894403" y="3204419"/>
            <a:ext cx="1409522" cy="461665"/>
          </a:xfrm>
          <a:prstGeom prst="rect">
            <a:avLst/>
          </a:prstGeom>
          <a:solidFill>
            <a:schemeClr val="accent1">
              <a:lumMod val="40000"/>
              <a:lumOff val="60000"/>
            </a:schemeClr>
          </a:solidFill>
        </p:spPr>
        <p:txBody>
          <a:bodyPr wrap="square" rtlCol="0">
            <a:spAutoFit/>
          </a:bodyPr>
          <a:lstStyle/>
          <a:p>
            <a:r>
              <a:rPr lang="en-US" altLang="zh-CN" sz="800" i="1" dirty="0"/>
              <a:t>First</a:t>
            </a:r>
            <a:r>
              <a:rPr lang="zh-CN" altLang="en-US" sz="800" i="1" dirty="0"/>
              <a:t> </a:t>
            </a:r>
            <a:r>
              <a:rPr lang="en-US" altLang="zh-CN" sz="800" i="1" dirty="0"/>
              <a:t>measure</a:t>
            </a:r>
            <a:r>
              <a:rPr lang="zh-CN" altLang="en-US" sz="800" i="1" dirty="0"/>
              <a:t> </a:t>
            </a:r>
            <a:r>
              <a:rPr lang="en-US" altLang="zh-CN" sz="800" i="1" dirty="0"/>
              <a:t>the</a:t>
            </a:r>
            <a:r>
              <a:rPr lang="zh-CN" altLang="en-US" sz="800" i="1" dirty="0"/>
              <a:t> </a:t>
            </a:r>
            <a:r>
              <a:rPr lang="en-US" altLang="zh-CN" sz="800" i="1" dirty="0"/>
              <a:t>baseline</a:t>
            </a:r>
            <a:r>
              <a:rPr lang="zh-CN" altLang="en-US" sz="800" i="1" dirty="0"/>
              <a:t> </a:t>
            </a:r>
            <a:r>
              <a:rPr lang="en-US" altLang="zh-CN" sz="800" i="1" dirty="0"/>
              <a:t>time</a:t>
            </a:r>
            <a:r>
              <a:rPr lang="zh-CN" altLang="en-US" sz="800" i="1" dirty="0"/>
              <a:t> </a:t>
            </a:r>
            <a:r>
              <a:rPr lang="en-US" altLang="zh-CN" sz="800" i="1" dirty="0"/>
              <a:t>trend</a:t>
            </a:r>
            <a:r>
              <a:rPr lang="zh-CN" altLang="en-US" sz="800" i="1" dirty="0"/>
              <a:t> </a:t>
            </a:r>
            <a:r>
              <a:rPr lang="en-US" altLang="zh-CN" sz="800" i="1" dirty="0"/>
              <a:t>from</a:t>
            </a:r>
            <a:r>
              <a:rPr lang="zh-CN" altLang="en-US" sz="800" i="1" dirty="0"/>
              <a:t> </a:t>
            </a:r>
            <a:r>
              <a:rPr lang="en-US" altLang="zh-CN" sz="800" i="1" dirty="0"/>
              <a:t>pre-orange</a:t>
            </a:r>
            <a:r>
              <a:rPr lang="zh-CN" altLang="en-US" sz="800" i="1" dirty="0"/>
              <a:t> </a:t>
            </a:r>
            <a:r>
              <a:rPr lang="en-US" altLang="zh-CN" sz="800" i="1" dirty="0"/>
              <a:t>to</a:t>
            </a:r>
            <a:r>
              <a:rPr lang="zh-CN" altLang="en-US" sz="800" i="1" dirty="0"/>
              <a:t> </a:t>
            </a:r>
            <a:r>
              <a:rPr lang="en-US" altLang="zh-CN" sz="800" i="1" dirty="0"/>
              <a:t>post-orange:</a:t>
            </a:r>
            <a:r>
              <a:rPr lang="zh-CN" altLang="en-US" sz="800" i="1" dirty="0"/>
              <a:t> </a:t>
            </a:r>
            <a:endParaRPr lang="en-US" sz="800" i="1" dirty="0"/>
          </a:p>
        </p:txBody>
      </p:sp>
      <p:sp>
        <p:nvSpPr>
          <p:cNvPr id="45" name="TextBox 44">
            <a:extLst>
              <a:ext uri="{FF2B5EF4-FFF2-40B4-BE49-F238E27FC236}">
                <a16:creationId xmlns:a16="http://schemas.microsoft.com/office/drawing/2014/main" id="{B9265B8F-C8D8-FC46-9EDD-490AF8A36EF8}"/>
              </a:ext>
            </a:extLst>
          </p:cNvPr>
          <p:cNvSpPr txBox="1"/>
          <p:nvPr/>
        </p:nvSpPr>
        <p:spPr>
          <a:xfrm>
            <a:off x="891789" y="1857709"/>
            <a:ext cx="1409522" cy="584775"/>
          </a:xfrm>
          <a:prstGeom prst="rect">
            <a:avLst/>
          </a:prstGeom>
          <a:solidFill>
            <a:schemeClr val="accent1">
              <a:lumMod val="40000"/>
              <a:lumOff val="60000"/>
            </a:schemeClr>
          </a:solidFill>
        </p:spPr>
        <p:txBody>
          <a:bodyPr wrap="square" rtlCol="0">
            <a:spAutoFit/>
          </a:bodyPr>
          <a:lstStyle/>
          <a:p>
            <a:r>
              <a:rPr lang="en-US" altLang="zh-CN" sz="800" i="1" dirty="0"/>
              <a:t>Then,</a:t>
            </a:r>
            <a:r>
              <a:rPr lang="zh-CN" altLang="en-US" sz="800" i="1" dirty="0"/>
              <a:t> </a:t>
            </a:r>
            <a:r>
              <a:rPr lang="en-US" altLang="zh-CN" sz="800" i="1" dirty="0"/>
              <a:t>subtract</a:t>
            </a:r>
            <a:r>
              <a:rPr lang="zh-CN" altLang="en-US" sz="800" i="1" dirty="0"/>
              <a:t> </a:t>
            </a:r>
            <a:r>
              <a:rPr lang="en-US" altLang="zh-CN" sz="800" i="1" dirty="0"/>
              <a:t>the</a:t>
            </a:r>
            <a:r>
              <a:rPr lang="zh-CN" altLang="en-US" sz="800" i="1" dirty="0"/>
              <a:t> </a:t>
            </a:r>
            <a:r>
              <a:rPr lang="en-US" altLang="zh-CN" sz="800" i="1" dirty="0"/>
              <a:t>baseline</a:t>
            </a:r>
            <a:r>
              <a:rPr lang="zh-CN" altLang="en-US" sz="800" i="1" dirty="0"/>
              <a:t> </a:t>
            </a:r>
            <a:r>
              <a:rPr lang="en-US" altLang="zh-CN" sz="800" i="1" dirty="0"/>
              <a:t>trend</a:t>
            </a:r>
            <a:r>
              <a:rPr lang="zh-CN" altLang="en-US" sz="800" i="1" dirty="0"/>
              <a:t> </a:t>
            </a:r>
            <a:r>
              <a:rPr lang="en-US" altLang="zh-CN" sz="800" i="1" dirty="0"/>
              <a:t>from</a:t>
            </a:r>
            <a:r>
              <a:rPr lang="zh-CN" altLang="en-US" sz="800" i="1" dirty="0"/>
              <a:t> </a:t>
            </a:r>
            <a:r>
              <a:rPr lang="en-US" altLang="zh-CN" sz="800" i="1" dirty="0"/>
              <a:t>the</a:t>
            </a:r>
            <a:r>
              <a:rPr lang="zh-CN" altLang="en-US" sz="800" i="1" dirty="0"/>
              <a:t> </a:t>
            </a:r>
            <a:r>
              <a:rPr lang="en-US" altLang="zh-CN" sz="800" i="1" dirty="0"/>
              <a:t>time</a:t>
            </a:r>
            <a:r>
              <a:rPr lang="zh-CN" altLang="en-US" sz="800" i="1" dirty="0"/>
              <a:t> </a:t>
            </a:r>
            <a:r>
              <a:rPr lang="en-US" altLang="zh-CN" sz="800" i="1" dirty="0"/>
              <a:t>trend</a:t>
            </a:r>
            <a:r>
              <a:rPr lang="zh-CN" altLang="en-US" sz="800" i="1" dirty="0"/>
              <a:t> </a:t>
            </a:r>
            <a:r>
              <a:rPr lang="en-US" altLang="zh-CN" sz="800" i="1" dirty="0"/>
              <a:t>of</a:t>
            </a:r>
            <a:r>
              <a:rPr lang="zh-CN" altLang="en-US" sz="800" i="1" dirty="0"/>
              <a:t> </a:t>
            </a:r>
            <a:r>
              <a:rPr lang="en-US" altLang="zh-CN" sz="800" i="1" dirty="0"/>
              <a:t>pre-apple</a:t>
            </a:r>
            <a:r>
              <a:rPr lang="zh-CN" altLang="en-US" sz="800" i="1" dirty="0"/>
              <a:t> </a:t>
            </a:r>
            <a:r>
              <a:rPr lang="en-US" altLang="zh-CN" sz="800" i="1" dirty="0"/>
              <a:t>to</a:t>
            </a:r>
            <a:r>
              <a:rPr lang="zh-CN" altLang="en-US" sz="800" i="1" dirty="0"/>
              <a:t> </a:t>
            </a:r>
            <a:r>
              <a:rPr lang="en-US" altLang="zh-CN" sz="800" i="1" dirty="0"/>
              <a:t>post-apple:</a:t>
            </a:r>
            <a:r>
              <a:rPr lang="zh-CN" altLang="en-US" sz="800" i="1" dirty="0"/>
              <a:t> </a:t>
            </a:r>
            <a:endParaRPr lang="en-US" sz="800" i="1" dirty="0"/>
          </a:p>
        </p:txBody>
      </p:sp>
      <p:sp>
        <p:nvSpPr>
          <p:cNvPr id="48" name="TextBox 47">
            <a:extLst>
              <a:ext uri="{FF2B5EF4-FFF2-40B4-BE49-F238E27FC236}">
                <a16:creationId xmlns:a16="http://schemas.microsoft.com/office/drawing/2014/main" id="{2FF2D195-3DBD-D14A-AC4C-0751D0DD9F36}"/>
              </a:ext>
            </a:extLst>
          </p:cNvPr>
          <p:cNvSpPr txBox="1"/>
          <p:nvPr/>
        </p:nvSpPr>
        <p:spPr>
          <a:xfrm>
            <a:off x="1353591" y="3818004"/>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54" name="TextBox 53">
            <a:extLst>
              <a:ext uri="{FF2B5EF4-FFF2-40B4-BE49-F238E27FC236}">
                <a16:creationId xmlns:a16="http://schemas.microsoft.com/office/drawing/2014/main" id="{9245E7BC-9EC6-F143-8B16-47109EDC3B8B}"/>
              </a:ext>
            </a:extLst>
          </p:cNvPr>
          <p:cNvSpPr txBox="1"/>
          <p:nvPr/>
        </p:nvSpPr>
        <p:spPr>
          <a:xfrm>
            <a:off x="2354982" y="2605573"/>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55" name="TextBox 54">
            <a:extLst>
              <a:ext uri="{FF2B5EF4-FFF2-40B4-BE49-F238E27FC236}">
                <a16:creationId xmlns:a16="http://schemas.microsoft.com/office/drawing/2014/main" id="{1B0386E7-7B61-684B-A22F-0C715B25DC3E}"/>
              </a:ext>
            </a:extLst>
          </p:cNvPr>
          <p:cNvSpPr txBox="1"/>
          <p:nvPr/>
        </p:nvSpPr>
        <p:spPr>
          <a:xfrm>
            <a:off x="993499" y="2594146"/>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56" name="TextBox 55">
            <a:extLst>
              <a:ext uri="{FF2B5EF4-FFF2-40B4-BE49-F238E27FC236}">
                <a16:creationId xmlns:a16="http://schemas.microsoft.com/office/drawing/2014/main" id="{24844A74-D9E0-3342-8D13-B8121F9DBFDC}"/>
              </a:ext>
            </a:extLst>
          </p:cNvPr>
          <p:cNvSpPr txBox="1"/>
          <p:nvPr/>
        </p:nvSpPr>
        <p:spPr>
          <a:xfrm>
            <a:off x="1658332" y="2602677"/>
            <a:ext cx="234202" cy="338554"/>
          </a:xfrm>
          <a:prstGeom prst="rect">
            <a:avLst/>
          </a:prstGeom>
          <a:noFill/>
        </p:spPr>
        <p:txBody>
          <a:bodyPr wrap="square" rtlCol="0">
            <a:spAutoFit/>
          </a:bodyPr>
          <a:lstStyle/>
          <a:p>
            <a:r>
              <a:rPr lang="en-US" altLang="zh-CN" sz="1600" b="1" dirty="0">
                <a:solidFill>
                  <a:srgbClr val="C00000"/>
                </a:solidFill>
              </a:rPr>
              <a:t>-</a:t>
            </a:r>
            <a:endParaRPr lang="en-US" sz="1600" b="1" dirty="0">
              <a:solidFill>
                <a:srgbClr val="C00000"/>
              </a:solidFill>
            </a:endParaRPr>
          </a:p>
        </p:txBody>
      </p:sp>
      <p:sp>
        <p:nvSpPr>
          <p:cNvPr id="57" name="TextBox 56">
            <a:extLst>
              <a:ext uri="{FF2B5EF4-FFF2-40B4-BE49-F238E27FC236}">
                <a16:creationId xmlns:a16="http://schemas.microsoft.com/office/drawing/2014/main" id="{92C544D5-7526-AC4B-A867-BE64D2C1ED6B}"/>
              </a:ext>
            </a:extLst>
          </p:cNvPr>
          <p:cNvSpPr txBox="1"/>
          <p:nvPr/>
        </p:nvSpPr>
        <p:spPr>
          <a:xfrm>
            <a:off x="425008" y="2627075"/>
            <a:ext cx="3244526" cy="307777"/>
          </a:xfrm>
          <a:prstGeom prst="rect">
            <a:avLst/>
          </a:prstGeom>
          <a:noFill/>
        </p:spPr>
        <p:txBody>
          <a:bodyPr wrap="square" rtlCol="0">
            <a:spAutoFit/>
          </a:bodyPr>
          <a:lstStyle/>
          <a:p>
            <a:r>
              <a:rPr lang="en-US" altLang="zh-CN" dirty="0"/>
              <a:t>(</a:t>
            </a:r>
            <a:r>
              <a:rPr lang="zh-CN" altLang="en-US" dirty="0"/>
              <a:t>                    </a:t>
            </a:r>
            <a:r>
              <a:rPr lang="en-US" altLang="zh-CN" dirty="0"/>
              <a:t>)</a:t>
            </a:r>
            <a:r>
              <a:rPr lang="zh-CN" altLang="en-US" dirty="0"/>
              <a:t>       </a:t>
            </a:r>
            <a:r>
              <a:rPr lang="en-US" altLang="zh-CN" dirty="0"/>
              <a:t>(</a:t>
            </a:r>
            <a:r>
              <a:rPr lang="zh-CN" altLang="en-US" dirty="0"/>
              <a:t>                 </a:t>
            </a:r>
            <a:r>
              <a:rPr lang="en-US" altLang="zh-CN" dirty="0"/>
              <a:t>)</a:t>
            </a:r>
            <a:endParaRPr lang="en-US" dirty="0"/>
          </a:p>
        </p:txBody>
      </p:sp>
      <p:pic>
        <p:nvPicPr>
          <p:cNvPr id="47" name="Picture 2" descr="Icon Orange #352152 - Free Icons Library">
            <a:extLst>
              <a:ext uri="{FF2B5EF4-FFF2-40B4-BE49-F238E27FC236}">
                <a16:creationId xmlns:a16="http://schemas.microsoft.com/office/drawing/2014/main" id="{09F45449-6B18-EE49-AAF3-F54B86508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5683" y="3297195"/>
            <a:ext cx="444076" cy="4440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Red Apple Icon Vector Design. Graphic by patterndesain4 · Creative Fabrica">
            <a:extLst>
              <a:ext uri="{FF2B5EF4-FFF2-40B4-BE49-F238E27FC236}">
                <a16:creationId xmlns:a16="http://schemas.microsoft.com/office/drawing/2014/main" id="{0C617177-9624-0F48-B5DD-4709AAC4A6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4159914" y="2051170"/>
            <a:ext cx="336401" cy="4098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con Orange #352152 - Free Icons Library">
            <a:extLst>
              <a:ext uri="{FF2B5EF4-FFF2-40B4-BE49-F238E27FC236}">
                <a16:creationId xmlns:a16="http://schemas.microsoft.com/office/drawing/2014/main" id="{062A1EF7-05F4-9D4F-AEBB-4198F43E7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548" y="3435251"/>
            <a:ext cx="291676" cy="29167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Red Apple Icon Vector Design. Graphic by patterndesain4 · Creative Fabrica">
            <a:extLst>
              <a:ext uri="{FF2B5EF4-FFF2-40B4-BE49-F238E27FC236}">
                <a16:creationId xmlns:a16="http://schemas.microsoft.com/office/drawing/2014/main" id="{C813BEC3-8924-5541-8EF1-7CDC2E1A7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3194634" y="4452703"/>
            <a:ext cx="336401" cy="4098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con Orange #352152 - Free Icons Library">
            <a:extLst>
              <a:ext uri="{FF2B5EF4-FFF2-40B4-BE49-F238E27FC236}">
                <a16:creationId xmlns:a16="http://schemas.microsoft.com/office/drawing/2014/main" id="{ACEF0E37-7FAA-F24B-9B34-91819F657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1920" y="4541662"/>
            <a:ext cx="291676" cy="29167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con Orange #352152 - Free Icons Library">
            <a:extLst>
              <a:ext uri="{FF2B5EF4-FFF2-40B4-BE49-F238E27FC236}">
                <a16:creationId xmlns:a16="http://schemas.microsoft.com/office/drawing/2014/main" id="{6C3A44D0-BDC4-C649-9097-87E0F66EE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146" y="4541662"/>
            <a:ext cx="291676" cy="29167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Red Apple Icon Vector Design. Graphic by patterndesain4 · Creative Fabrica">
            <a:extLst>
              <a:ext uri="{FF2B5EF4-FFF2-40B4-BE49-F238E27FC236}">
                <a16:creationId xmlns:a16="http://schemas.microsoft.com/office/drawing/2014/main" id="{B6137D0C-F1B9-5548-A0BE-2DFE7ED17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7464649" y="4481554"/>
            <a:ext cx="336401" cy="40985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Red Apple Icon Vector Design. Graphic by patterndesain4 · Creative Fabrica">
            <a:extLst>
              <a:ext uri="{FF2B5EF4-FFF2-40B4-BE49-F238E27FC236}">
                <a16:creationId xmlns:a16="http://schemas.microsoft.com/office/drawing/2014/main" id="{A0C9FCB4-A75F-4C49-B770-11D7E68F7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6007059" y="4384821"/>
            <a:ext cx="488801" cy="59552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con Orange #352152 - Free Icons Library">
            <a:extLst>
              <a:ext uri="{FF2B5EF4-FFF2-40B4-BE49-F238E27FC236}">
                <a16:creationId xmlns:a16="http://schemas.microsoft.com/office/drawing/2014/main" id="{A3142BB1-2776-9D40-A119-958F67CC4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521" y="4490348"/>
            <a:ext cx="444076" cy="4440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con Orange #352152 - Free Icons Library">
            <a:extLst>
              <a:ext uri="{FF2B5EF4-FFF2-40B4-BE49-F238E27FC236}">
                <a16:creationId xmlns:a16="http://schemas.microsoft.com/office/drawing/2014/main" id="{6D718739-0BEA-AA4D-BF7B-FEA0B8164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26" y="3760275"/>
            <a:ext cx="444076" cy="4440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con Orange #352152 - Free Icons Library">
            <a:extLst>
              <a:ext uri="{FF2B5EF4-FFF2-40B4-BE49-F238E27FC236}">
                <a16:creationId xmlns:a16="http://schemas.microsoft.com/office/drawing/2014/main" id="{F184AD62-65B6-E34C-BED6-51FDE8919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32" y="2571750"/>
            <a:ext cx="444076" cy="4440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con Orange #352152 - Free Icons Library">
            <a:extLst>
              <a:ext uri="{FF2B5EF4-FFF2-40B4-BE49-F238E27FC236}">
                <a16:creationId xmlns:a16="http://schemas.microsoft.com/office/drawing/2014/main" id="{AE002418-B795-6841-A432-6E388FAC7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370" y="3836475"/>
            <a:ext cx="291676" cy="2916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Icon Orange #352152 - Free Icons Library">
            <a:extLst>
              <a:ext uri="{FF2B5EF4-FFF2-40B4-BE49-F238E27FC236}">
                <a16:creationId xmlns:a16="http://schemas.microsoft.com/office/drawing/2014/main" id="{0227861B-1DA0-724D-8B42-BCBC45367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8984" y="2665746"/>
            <a:ext cx="291676" cy="2916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d Apple Icon Vector Design. Graphic by patterndesain4 · Creative Fabrica">
            <a:extLst>
              <a:ext uri="{FF2B5EF4-FFF2-40B4-BE49-F238E27FC236}">
                <a16:creationId xmlns:a16="http://schemas.microsoft.com/office/drawing/2014/main" id="{AC50B4BA-14AE-354F-B326-A2835F4343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586413" y="2445687"/>
            <a:ext cx="488801" cy="59552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Red Apple Icon Vector Design. Graphic by patterndesain4 · Creative Fabrica">
            <a:extLst>
              <a:ext uri="{FF2B5EF4-FFF2-40B4-BE49-F238E27FC236}">
                <a16:creationId xmlns:a16="http://schemas.microsoft.com/office/drawing/2014/main" id="{E90AB53B-1614-0B43-A5A6-297FBEA33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1205388" y="2571750"/>
            <a:ext cx="336401" cy="4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4" grpId="0"/>
      <p:bldP spid="8" grpId="0" animBg="1"/>
      <p:bldP spid="13" grpId="0"/>
      <p:bldP spid="35" grpId="0" animBg="1"/>
      <p:bldP spid="41" grpId="0"/>
      <p:bldP spid="42" grpId="0"/>
      <p:bldP spid="43" grpId="0"/>
      <p:bldP spid="19" grpId="0"/>
      <p:bldP spid="44" grpId="0" animBg="1"/>
      <p:bldP spid="45" grpId="0" animBg="1"/>
      <p:bldP spid="48" grpId="0"/>
      <p:bldP spid="54" grpId="0"/>
      <p:bldP spid="55"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56487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Causal Framework</a:t>
            </a:r>
            <a:endParaRPr sz="3200" dirty="0">
              <a:solidFill>
                <a:srgbClr val="1B4453"/>
              </a:solidFill>
              <a:latin typeface="Baskerville" panose="02020502070401020303"/>
            </a:endParaRPr>
          </a:p>
        </p:txBody>
      </p:sp>
      <p:sp>
        <p:nvSpPr>
          <p:cNvPr id="46" name="TextBox 45">
            <a:extLst>
              <a:ext uri="{FF2B5EF4-FFF2-40B4-BE49-F238E27FC236}">
                <a16:creationId xmlns:a16="http://schemas.microsoft.com/office/drawing/2014/main" id="{30400C5A-B0F3-4615-BE93-73103B39C67B}"/>
              </a:ext>
            </a:extLst>
          </p:cNvPr>
          <p:cNvSpPr txBox="1"/>
          <p:nvPr/>
        </p:nvSpPr>
        <p:spPr>
          <a:xfrm>
            <a:off x="2125514" y="4430499"/>
            <a:ext cx="2099603" cy="307777"/>
          </a:xfrm>
          <a:prstGeom prst="rect">
            <a:avLst/>
          </a:prstGeom>
          <a:noFill/>
        </p:spPr>
        <p:txBody>
          <a:bodyPr wrap="square" rtlCol="0">
            <a:spAutoFit/>
          </a:bodyPr>
          <a:lstStyle/>
          <a:p>
            <a:r>
              <a:rPr lang="en-US" altLang="zh-CN" dirty="0">
                <a:latin typeface="Baskerville" panose="02020502070401020303"/>
              </a:rPr>
              <a:t>Non-experimental</a:t>
            </a:r>
            <a:r>
              <a:rPr lang="zh-CN" altLang="en-US" dirty="0">
                <a:latin typeface="Baskerville" panose="02020502070401020303"/>
              </a:rPr>
              <a:t> </a:t>
            </a:r>
            <a:r>
              <a:rPr lang="en-US" altLang="zh-CN" dirty="0">
                <a:latin typeface="Baskerville" panose="02020502070401020303"/>
              </a:rPr>
              <a:t>design</a:t>
            </a:r>
            <a:endParaRPr lang="en-US" dirty="0">
              <a:latin typeface="Baskerville" panose="02020502070401020303"/>
            </a:endParaRPr>
          </a:p>
        </p:txBody>
      </p:sp>
      <p:sp>
        <p:nvSpPr>
          <p:cNvPr id="47" name="TextBox 46">
            <a:extLst>
              <a:ext uri="{FF2B5EF4-FFF2-40B4-BE49-F238E27FC236}">
                <a16:creationId xmlns:a16="http://schemas.microsoft.com/office/drawing/2014/main" id="{873640B0-B21D-4D0F-BC69-07D82915704E}"/>
              </a:ext>
            </a:extLst>
          </p:cNvPr>
          <p:cNvSpPr txBox="1"/>
          <p:nvPr/>
        </p:nvSpPr>
        <p:spPr>
          <a:xfrm>
            <a:off x="2082851" y="1403609"/>
            <a:ext cx="2268874" cy="307777"/>
          </a:xfrm>
          <a:prstGeom prst="rect">
            <a:avLst/>
          </a:prstGeom>
          <a:noFill/>
        </p:spPr>
        <p:txBody>
          <a:bodyPr wrap="square" rtlCol="0">
            <a:spAutoFit/>
          </a:bodyPr>
          <a:lstStyle/>
          <a:p>
            <a:r>
              <a:rPr lang="en-US" altLang="zh-CN" dirty="0">
                <a:latin typeface="Baskerville" panose="02020502070401020303"/>
              </a:rPr>
              <a:t>Experimental</a:t>
            </a:r>
            <a:r>
              <a:rPr lang="zh-CN" altLang="en-US" dirty="0">
                <a:latin typeface="Baskerville" panose="02020502070401020303"/>
              </a:rPr>
              <a:t> </a:t>
            </a:r>
            <a:r>
              <a:rPr lang="en-US" altLang="zh-CN" dirty="0">
                <a:latin typeface="Baskerville" panose="02020502070401020303"/>
              </a:rPr>
              <a:t>design</a:t>
            </a:r>
            <a:endParaRPr lang="en-US" dirty="0">
              <a:latin typeface="Baskerville" panose="02020502070401020303"/>
            </a:endParaRPr>
          </a:p>
        </p:txBody>
      </p:sp>
      <p:sp>
        <p:nvSpPr>
          <p:cNvPr id="48" name="TextBox 47">
            <a:extLst>
              <a:ext uri="{FF2B5EF4-FFF2-40B4-BE49-F238E27FC236}">
                <a16:creationId xmlns:a16="http://schemas.microsoft.com/office/drawing/2014/main" id="{AFC26E2A-06CB-4606-8A70-15B2EB9EB361}"/>
              </a:ext>
            </a:extLst>
          </p:cNvPr>
          <p:cNvSpPr txBox="1"/>
          <p:nvPr/>
        </p:nvSpPr>
        <p:spPr>
          <a:xfrm>
            <a:off x="4032173" y="855608"/>
            <a:ext cx="3486150" cy="307777"/>
          </a:xfrm>
          <a:prstGeom prst="rect">
            <a:avLst/>
          </a:prstGeom>
          <a:noFill/>
        </p:spPr>
        <p:txBody>
          <a:bodyPr wrap="square" rtlCol="0">
            <a:spAutoFit/>
          </a:bodyPr>
          <a:lstStyle/>
          <a:p>
            <a:r>
              <a:rPr lang="en-US" altLang="zh-CN" dirty="0">
                <a:latin typeface="Baskerville" panose="02020502070401020303"/>
              </a:rPr>
              <a:t>Random</a:t>
            </a:r>
            <a:r>
              <a:rPr lang="zh-CN" altLang="en-US" dirty="0">
                <a:latin typeface="Baskerville" panose="02020502070401020303"/>
              </a:rPr>
              <a:t> </a:t>
            </a:r>
            <a:r>
              <a:rPr lang="en-US" altLang="zh-CN" dirty="0">
                <a:latin typeface="Baskerville" panose="02020502070401020303"/>
              </a:rPr>
              <a:t>controlled</a:t>
            </a:r>
            <a:r>
              <a:rPr lang="zh-CN" altLang="en-US" dirty="0">
                <a:latin typeface="Baskerville" panose="02020502070401020303"/>
              </a:rPr>
              <a:t> </a:t>
            </a:r>
            <a:r>
              <a:rPr lang="en-US" altLang="zh-CN" dirty="0">
                <a:latin typeface="Baskerville" panose="02020502070401020303"/>
              </a:rPr>
              <a:t>Trial</a:t>
            </a:r>
            <a:r>
              <a:rPr lang="zh-CN" altLang="en-US" dirty="0">
                <a:latin typeface="Baskerville" panose="02020502070401020303"/>
              </a:rPr>
              <a:t> </a:t>
            </a:r>
            <a:r>
              <a:rPr lang="en-US" altLang="zh-CN" dirty="0">
                <a:latin typeface="Baskerville" panose="02020502070401020303"/>
              </a:rPr>
              <a:t>(RCT)</a:t>
            </a:r>
            <a:endParaRPr lang="en-US" dirty="0">
              <a:latin typeface="Baskerville" panose="02020502070401020303"/>
            </a:endParaRPr>
          </a:p>
        </p:txBody>
      </p:sp>
      <p:sp>
        <p:nvSpPr>
          <p:cNvPr id="49" name="TextBox 48">
            <a:extLst>
              <a:ext uri="{FF2B5EF4-FFF2-40B4-BE49-F238E27FC236}">
                <a16:creationId xmlns:a16="http://schemas.microsoft.com/office/drawing/2014/main" id="{E61DE20A-06C5-4901-BB3F-660999331488}"/>
              </a:ext>
            </a:extLst>
          </p:cNvPr>
          <p:cNvSpPr txBox="1"/>
          <p:nvPr/>
        </p:nvSpPr>
        <p:spPr>
          <a:xfrm>
            <a:off x="3960736" y="1952018"/>
            <a:ext cx="1943100" cy="538609"/>
          </a:xfrm>
          <a:prstGeom prst="rect">
            <a:avLst/>
          </a:prstGeom>
          <a:noFill/>
        </p:spPr>
        <p:txBody>
          <a:bodyPr wrap="square" rtlCol="0">
            <a:spAutoFit/>
          </a:bodyPr>
          <a:lstStyle/>
          <a:p>
            <a:r>
              <a:rPr lang="en-US" altLang="zh-CN" dirty="0">
                <a:solidFill>
                  <a:srgbClr val="C00000"/>
                </a:solidFill>
                <a:latin typeface="Baskerville" panose="02020502070401020303"/>
              </a:rPr>
              <a:t>Quasi-experiment</a:t>
            </a:r>
          </a:p>
          <a:p>
            <a:r>
              <a:rPr lang="en-US" altLang="zh-CN" sz="1500" dirty="0">
                <a:solidFill>
                  <a:srgbClr val="C00000"/>
                </a:solidFill>
                <a:latin typeface="Baskerville" panose="02020502070401020303"/>
              </a:rPr>
              <a:t>(</a:t>
            </a:r>
            <a:r>
              <a:rPr lang="en-US" altLang="zh-CN" sz="1500" i="1" dirty="0">
                <a:solidFill>
                  <a:srgbClr val="C00000"/>
                </a:solidFill>
                <a:latin typeface="Baskerville" panose="02020502070401020303"/>
              </a:rPr>
              <a:t>mimic</a:t>
            </a:r>
            <a:r>
              <a:rPr lang="zh-CN" altLang="en-US" sz="1500" i="1" dirty="0">
                <a:solidFill>
                  <a:srgbClr val="C00000"/>
                </a:solidFill>
                <a:latin typeface="Baskerville" panose="02020502070401020303"/>
              </a:rPr>
              <a:t> </a:t>
            </a:r>
            <a:r>
              <a:rPr lang="en-US" altLang="zh-CN" sz="1500" i="1" dirty="0">
                <a:solidFill>
                  <a:srgbClr val="C00000"/>
                </a:solidFill>
                <a:latin typeface="Baskerville" panose="02020502070401020303"/>
              </a:rPr>
              <a:t>randomization</a:t>
            </a:r>
            <a:r>
              <a:rPr lang="en-US" altLang="zh-CN" sz="1500" dirty="0">
                <a:solidFill>
                  <a:srgbClr val="C00000"/>
                </a:solidFill>
                <a:latin typeface="Baskerville" panose="02020502070401020303"/>
              </a:rPr>
              <a:t>)</a:t>
            </a:r>
            <a:endParaRPr lang="en-US" sz="1500" dirty="0">
              <a:solidFill>
                <a:srgbClr val="C00000"/>
              </a:solidFill>
              <a:latin typeface="Baskerville" panose="02020502070401020303"/>
            </a:endParaRPr>
          </a:p>
        </p:txBody>
      </p:sp>
      <p:sp>
        <p:nvSpPr>
          <p:cNvPr id="50" name="TextBox 49">
            <a:extLst>
              <a:ext uri="{FF2B5EF4-FFF2-40B4-BE49-F238E27FC236}">
                <a16:creationId xmlns:a16="http://schemas.microsoft.com/office/drawing/2014/main" id="{64D0547F-4ECB-42A0-AFA0-96DE98B935D9}"/>
              </a:ext>
            </a:extLst>
          </p:cNvPr>
          <p:cNvSpPr txBox="1"/>
          <p:nvPr/>
        </p:nvSpPr>
        <p:spPr>
          <a:xfrm>
            <a:off x="6136330" y="1378497"/>
            <a:ext cx="2857500" cy="523220"/>
          </a:xfrm>
          <a:prstGeom prst="rect">
            <a:avLst/>
          </a:prstGeom>
          <a:noFill/>
        </p:spPr>
        <p:txBody>
          <a:bodyPr wrap="square" rtlCol="0">
            <a:spAutoFit/>
          </a:bodyPr>
          <a:lstStyle/>
          <a:p>
            <a:r>
              <a:rPr lang="en-US" altLang="zh-CN" dirty="0">
                <a:solidFill>
                  <a:srgbClr val="0432FF"/>
                </a:solidFill>
                <a:latin typeface="Baskerville" panose="02020502070401020303"/>
              </a:rPr>
              <a:t>Matching / Propensity</a:t>
            </a:r>
            <a:r>
              <a:rPr lang="zh-CN" altLang="en-US" dirty="0">
                <a:solidFill>
                  <a:srgbClr val="0432FF"/>
                </a:solidFill>
                <a:latin typeface="Baskerville" panose="02020502070401020303"/>
              </a:rPr>
              <a:t> </a:t>
            </a:r>
            <a:r>
              <a:rPr lang="en-US" altLang="zh-CN" dirty="0">
                <a:solidFill>
                  <a:srgbClr val="0432FF"/>
                </a:solidFill>
                <a:latin typeface="Baskerville" panose="02020502070401020303"/>
              </a:rPr>
              <a:t>Score</a:t>
            </a:r>
            <a:r>
              <a:rPr lang="zh-CN" altLang="en-US" dirty="0">
                <a:solidFill>
                  <a:srgbClr val="0432FF"/>
                </a:solidFill>
                <a:latin typeface="Baskerville" panose="02020502070401020303"/>
              </a:rPr>
              <a:t> </a:t>
            </a:r>
            <a:r>
              <a:rPr lang="en-US" altLang="zh-CN" dirty="0">
                <a:solidFill>
                  <a:srgbClr val="0432FF"/>
                </a:solidFill>
                <a:latin typeface="Baskerville" panose="02020502070401020303"/>
              </a:rPr>
              <a:t>Matching</a:t>
            </a:r>
            <a:r>
              <a:rPr lang="zh-CN" altLang="en-US" dirty="0">
                <a:solidFill>
                  <a:srgbClr val="0432FF"/>
                </a:solidFill>
                <a:latin typeface="Baskerville" panose="02020502070401020303"/>
              </a:rPr>
              <a:t> </a:t>
            </a:r>
            <a:r>
              <a:rPr lang="en-US" altLang="zh-CN" dirty="0">
                <a:solidFill>
                  <a:srgbClr val="0432FF"/>
                </a:solidFill>
                <a:latin typeface="Baskerville" panose="02020502070401020303"/>
              </a:rPr>
              <a:t>(PSM)</a:t>
            </a:r>
            <a:endParaRPr lang="en-US" dirty="0">
              <a:solidFill>
                <a:srgbClr val="0432FF"/>
              </a:solidFill>
              <a:latin typeface="Baskerville" panose="02020502070401020303"/>
            </a:endParaRPr>
          </a:p>
        </p:txBody>
      </p:sp>
      <p:sp>
        <p:nvSpPr>
          <p:cNvPr id="51" name="TextBox 50">
            <a:extLst>
              <a:ext uri="{FF2B5EF4-FFF2-40B4-BE49-F238E27FC236}">
                <a16:creationId xmlns:a16="http://schemas.microsoft.com/office/drawing/2014/main" id="{2D62A975-3796-4A54-BAB7-64FF2FADB01F}"/>
              </a:ext>
            </a:extLst>
          </p:cNvPr>
          <p:cNvSpPr txBox="1"/>
          <p:nvPr/>
        </p:nvSpPr>
        <p:spPr>
          <a:xfrm>
            <a:off x="6048020" y="2472270"/>
            <a:ext cx="3095980" cy="323165"/>
          </a:xfrm>
          <a:prstGeom prst="rect">
            <a:avLst/>
          </a:prstGeom>
          <a:noFill/>
        </p:spPr>
        <p:txBody>
          <a:bodyPr wrap="square" rtlCol="0">
            <a:spAutoFit/>
          </a:bodyPr>
          <a:lstStyle/>
          <a:p>
            <a:r>
              <a:rPr lang="en-US" altLang="zh-CN" sz="1500" b="1" dirty="0">
                <a:solidFill>
                  <a:srgbClr val="C00000"/>
                </a:solidFill>
                <a:latin typeface="Baskerville" panose="02020502070401020303"/>
              </a:rPr>
              <a:t>Difference-in-Differences</a:t>
            </a:r>
            <a:r>
              <a:rPr lang="zh-CN" altLang="en-US" sz="1500" b="1" dirty="0">
                <a:solidFill>
                  <a:srgbClr val="C00000"/>
                </a:solidFill>
                <a:latin typeface="Baskerville" panose="02020502070401020303"/>
              </a:rPr>
              <a:t> </a:t>
            </a:r>
            <a:r>
              <a:rPr lang="en-US" altLang="zh-CN" sz="1500" b="1" dirty="0">
                <a:solidFill>
                  <a:srgbClr val="C00000"/>
                </a:solidFill>
                <a:latin typeface="Baskerville" panose="02020502070401020303"/>
              </a:rPr>
              <a:t>(DID)</a:t>
            </a:r>
            <a:endParaRPr lang="en-US" sz="1500" b="1" dirty="0">
              <a:solidFill>
                <a:srgbClr val="C00000"/>
              </a:solidFill>
              <a:latin typeface="Baskerville" panose="02020502070401020303"/>
            </a:endParaRPr>
          </a:p>
        </p:txBody>
      </p:sp>
      <p:sp>
        <p:nvSpPr>
          <p:cNvPr id="52" name="TextBox 51">
            <a:extLst>
              <a:ext uri="{FF2B5EF4-FFF2-40B4-BE49-F238E27FC236}">
                <a16:creationId xmlns:a16="http://schemas.microsoft.com/office/drawing/2014/main" id="{8C2B48D3-466C-4C0C-9604-2AF298DC6FE3}"/>
              </a:ext>
            </a:extLst>
          </p:cNvPr>
          <p:cNvSpPr txBox="1"/>
          <p:nvPr/>
        </p:nvSpPr>
        <p:spPr>
          <a:xfrm>
            <a:off x="6136330" y="1892160"/>
            <a:ext cx="2857500" cy="523220"/>
          </a:xfrm>
          <a:prstGeom prst="rect">
            <a:avLst/>
          </a:prstGeom>
          <a:noFill/>
        </p:spPr>
        <p:txBody>
          <a:bodyPr wrap="square" rtlCol="0">
            <a:spAutoFit/>
          </a:bodyPr>
          <a:lstStyle/>
          <a:p>
            <a:r>
              <a:rPr lang="en-US" altLang="zh-CN" dirty="0">
                <a:latin typeface="Baskerville" panose="02020502070401020303"/>
              </a:rPr>
              <a:t>Regression</a:t>
            </a:r>
            <a:r>
              <a:rPr lang="zh-CN" altLang="en-US" dirty="0">
                <a:latin typeface="Baskerville" panose="02020502070401020303"/>
              </a:rPr>
              <a:t> </a:t>
            </a:r>
            <a:r>
              <a:rPr lang="en-US" altLang="zh-CN" dirty="0">
                <a:latin typeface="Baskerville" panose="02020502070401020303"/>
              </a:rPr>
              <a:t>Discontinuity</a:t>
            </a:r>
            <a:r>
              <a:rPr lang="zh-CN" altLang="en-US" dirty="0">
                <a:latin typeface="Baskerville" panose="02020502070401020303"/>
              </a:rPr>
              <a:t> </a:t>
            </a:r>
            <a:r>
              <a:rPr lang="en-US" altLang="zh-CN" dirty="0">
                <a:latin typeface="Baskerville" panose="02020502070401020303"/>
              </a:rPr>
              <a:t>Design</a:t>
            </a:r>
            <a:r>
              <a:rPr lang="zh-CN" altLang="en-US" dirty="0">
                <a:latin typeface="Baskerville" panose="02020502070401020303"/>
              </a:rPr>
              <a:t> </a:t>
            </a:r>
            <a:r>
              <a:rPr lang="en-US" altLang="zh-CN" dirty="0">
                <a:latin typeface="Baskerville" panose="02020502070401020303"/>
              </a:rPr>
              <a:t>(RDD)</a:t>
            </a:r>
            <a:endParaRPr lang="en-US" dirty="0">
              <a:latin typeface="Baskerville" panose="02020502070401020303"/>
            </a:endParaRPr>
          </a:p>
        </p:txBody>
      </p:sp>
      <p:sp>
        <p:nvSpPr>
          <p:cNvPr id="53" name="TextBox 52">
            <a:extLst>
              <a:ext uri="{FF2B5EF4-FFF2-40B4-BE49-F238E27FC236}">
                <a16:creationId xmlns:a16="http://schemas.microsoft.com/office/drawing/2014/main" id="{3E8E00AD-DA9C-4C1E-9170-AA8B0C38B158}"/>
              </a:ext>
            </a:extLst>
          </p:cNvPr>
          <p:cNvSpPr txBox="1"/>
          <p:nvPr/>
        </p:nvSpPr>
        <p:spPr>
          <a:xfrm>
            <a:off x="6146178" y="2921519"/>
            <a:ext cx="2857500" cy="307777"/>
          </a:xfrm>
          <a:prstGeom prst="rect">
            <a:avLst/>
          </a:prstGeom>
          <a:noFill/>
        </p:spPr>
        <p:txBody>
          <a:bodyPr wrap="square" rtlCol="0">
            <a:spAutoFit/>
          </a:bodyPr>
          <a:lstStyle/>
          <a:p>
            <a:r>
              <a:rPr lang="en-US" altLang="zh-CN" dirty="0">
                <a:latin typeface="Baskerville" panose="02020502070401020303"/>
              </a:rPr>
              <a:t>Instrumental</a:t>
            </a:r>
            <a:r>
              <a:rPr lang="zh-CN" altLang="en-US" dirty="0">
                <a:latin typeface="Baskerville" panose="02020502070401020303"/>
              </a:rPr>
              <a:t> </a:t>
            </a:r>
            <a:r>
              <a:rPr lang="en-US" altLang="zh-CN" dirty="0">
                <a:latin typeface="Baskerville" panose="02020502070401020303"/>
              </a:rPr>
              <a:t>Variable</a:t>
            </a:r>
            <a:r>
              <a:rPr lang="zh-CN" altLang="en-US" dirty="0">
                <a:latin typeface="Baskerville" panose="02020502070401020303"/>
              </a:rPr>
              <a:t> </a:t>
            </a:r>
            <a:r>
              <a:rPr lang="en-US" altLang="zh-CN" dirty="0">
                <a:latin typeface="Baskerville" panose="02020502070401020303"/>
              </a:rPr>
              <a:t>(IV)</a:t>
            </a:r>
            <a:endParaRPr lang="en-US" dirty="0">
              <a:latin typeface="Baskerville" panose="02020502070401020303"/>
            </a:endParaRPr>
          </a:p>
        </p:txBody>
      </p:sp>
      <p:sp>
        <p:nvSpPr>
          <p:cNvPr id="54" name="TextBox 53">
            <a:extLst>
              <a:ext uri="{FF2B5EF4-FFF2-40B4-BE49-F238E27FC236}">
                <a16:creationId xmlns:a16="http://schemas.microsoft.com/office/drawing/2014/main" id="{18F32A66-67E1-4FFD-ACBE-FB6753CDBC55}"/>
              </a:ext>
            </a:extLst>
          </p:cNvPr>
          <p:cNvSpPr txBox="1"/>
          <p:nvPr/>
        </p:nvSpPr>
        <p:spPr>
          <a:xfrm>
            <a:off x="4472647" y="4042917"/>
            <a:ext cx="1943100" cy="323165"/>
          </a:xfrm>
          <a:prstGeom prst="rect">
            <a:avLst/>
          </a:prstGeom>
          <a:noFill/>
        </p:spPr>
        <p:txBody>
          <a:bodyPr wrap="square" rtlCol="0">
            <a:spAutoFit/>
          </a:bodyPr>
          <a:lstStyle/>
          <a:p>
            <a:r>
              <a:rPr lang="en-US" altLang="zh-CN" sz="1500" dirty="0">
                <a:latin typeface="Baskerville" panose="02020502070401020303"/>
              </a:rPr>
              <a:t>OLS</a:t>
            </a:r>
            <a:endParaRPr lang="en-US" sz="1500" dirty="0">
              <a:latin typeface="Baskerville" panose="02020502070401020303"/>
            </a:endParaRPr>
          </a:p>
        </p:txBody>
      </p:sp>
      <p:sp>
        <p:nvSpPr>
          <p:cNvPr id="55" name="TextBox 54">
            <a:extLst>
              <a:ext uri="{FF2B5EF4-FFF2-40B4-BE49-F238E27FC236}">
                <a16:creationId xmlns:a16="http://schemas.microsoft.com/office/drawing/2014/main" id="{2045014E-CB35-49C9-BD44-C71100188ED2}"/>
              </a:ext>
            </a:extLst>
          </p:cNvPr>
          <p:cNvSpPr txBox="1"/>
          <p:nvPr/>
        </p:nvSpPr>
        <p:spPr>
          <a:xfrm>
            <a:off x="4526157" y="4824350"/>
            <a:ext cx="2436542" cy="323165"/>
          </a:xfrm>
          <a:prstGeom prst="rect">
            <a:avLst/>
          </a:prstGeom>
          <a:noFill/>
        </p:spPr>
        <p:txBody>
          <a:bodyPr wrap="square" rtlCol="0">
            <a:spAutoFit/>
          </a:bodyPr>
          <a:lstStyle/>
          <a:p>
            <a:r>
              <a:rPr lang="en-US" altLang="zh-CN" sz="1500" dirty="0">
                <a:latin typeface="Baskerville" panose="02020502070401020303"/>
              </a:rPr>
              <a:t>Fixed</a:t>
            </a:r>
            <a:r>
              <a:rPr lang="zh-CN" altLang="en-US" sz="1500" dirty="0">
                <a:latin typeface="Baskerville" panose="02020502070401020303"/>
              </a:rPr>
              <a:t> </a:t>
            </a:r>
            <a:r>
              <a:rPr lang="en-US" altLang="zh-CN" sz="1500" dirty="0">
                <a:latin typeface="Baskerville" panose="02020502070401020303"/>
              </a:rPr>
              <a:t>Effects</a:t>
            </a:r>
            <a:r>
              <a:rPr lang="zh-CN" altLang="en-US" sz="1500" dirty="0">
                <a:latin typeface="Baskerville" panose="02020502070401020303"/>
              </a:rPr>
              <a:t> </a:t>
            </a:r>
            <a:r>
              <a:rPr lang="en-US" altLang="zh-CN" sz="1500" dirty="0">
                <a:latin typeface="Baskerville" panose="02020502070401020303"/>
              </a:rPr>
              <a:t>Regression</a:t>
            </a:r>
            <a:endParaRPr lang="en-US" sz="1500" dirty="0">
              <a:latin typeface="Baskerville" panose="02020502070401020303"/>
            </a:endParaRPr>
          </a:p>
        </p:txBody>
      </p:sp>
      <p:sp>
        <p:nvSpPr>
          <p:cNvPr id="56" name="Left Brace 55">
            <a:extLst>
              <a:ext uri="{FF2B5EF4-FFF2-40B4-BE49-F238E27FC236}">
                <a16:creationId xmlns:a16="http://schemas.microsoft.com/office/drawing/2014/main" id="{4EACEC36-A120-4F3B-91FA-98D562523BE9}"/>
              </a:ext>
            </a:extLst>
          </p:cNvPr>
          <p:cNvSpPr/>
          <p:nvPr/>
        </p:nvSpPr>
        <p:spPr bwMode="auto">
          <a:xfrm>
            <a:off x="1814056" y="1542008"/>
            <a:ext cx="285750" cy="3051791"/>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a:solidFill>
                <a:schemeClr val="tx1"/>
              </a:solidFill>
              <a:latin typeface="Times" charset="0"/>
              <a:ea typeface="Geneva" charset="0"/>
            </a:endParaRPr>
          </a:p>
        </p:txBody>
      </p:sp>
      <p:sp>
        <p:nvSpPr>
          <p:cNvPr id="57" name="Left Brace 56">
            <a:extLst>
              <a:ext uri="{FF2B5EF4-FFF2-40B4-BE49-F238E27FC236}">
                <a16:creationId xmlns:a16="http://schemas.microsoft.com/office/drawing/2014/main" id="{BFCADD6D-1C93-4E6F-8347-D7BE8A42B917}"/>
              </a:ext>
            </a:extLst>
          </p:cNvPr>
          <p:cNvSpPr/>
          <p:nvPr/>
        </p:nvSpPr>
        <p:spPr bwMode="auto">
          <a:xfrm>
            <a:off x="4209896" y="4192958"/>
            <a:ext cx="283659" cy="821509"/>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a:solidFill>
                <a:schemeClr val="tx1"/>
              </a:solidFill>
              <a:latin typeface="Times" charset="0"/>
              <a:ea typeface="Geneva" charset="0"/>
            </a:endParaRPr>
          </a:p>
        </p:txBody>
      </p:sp>
      <p:sp>
        <p:nvSpPr>
          <p:cNvPr id="58" name="Left Brace 57">
            <a:extLst>
              <a:ext uri="{FF2B5EF4-FFF2-40B4-BE49-F238E27FC236}">
                <a16:creationId xmlns:a16="http://schemas.microsoft.com/office/drawing/2014/main" id="{58F12369-755D-4534-B174-06340A957396}"/>
              </a:ext>
            </a:extLst>
          </p:cNvPr>
          <p:cNvSpPr/>
          <p:nvPr/>
        </p:nvSpPr>
        <p:spPr bwMode="auto">
          <a:xfrm>
            <a:off x="3717848" y="1054917"/>
            <a:ext cx="285750" cy="1232630"/>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a:solidFill>
                <a:schemeClr val="tx1"/>
              </a:solidFill>
              <a:latin typeface="Times" charset="0"/>
              <a:ea typeface="Geneva" charset="0"/>
            </a:endParaRPr>
          </a:p>
        </p:txBody>
      </p:sp>
      <p:sp>
        <p:nvSpPr>
          <p:cNvPr id="59" name="Left Brace 58">
            <a:extLst>
              <a:ext uri="{FF2B5EF4-FFF2-40B4-BE49-F238E27FC236}">
                <a16:creationId xmlns:a16="http://schemas.microsoft.com/office/drawing/2014/main" id="{0D4621D8-0CD2-4C08-94F9-F9F80356ED75}"/>
              </a:ext>
            </a:extLst>
          </p:cNvPr>
          <p:cNvSpPr/>
          <p:nvPr/>
        </p:nvSpPr>
        <p:spPr bwMode="auto">
          <a:xfrm>
            <a:off x="5816616" y="1449337"/>
            <a:ext cx="285750" cy="1680833"/>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a:solidFill>
                <a:schemeClr val="tx1"/>
              </a:solidFill>
              <a:latin typeface="Times" charset="0"/>
              <a:ea typeface="Geneva" charset="0"/>
            </a:endParaRPr>
          </a:p>
        </p:txBody>
      </p:sp>
      <p:sp>
        <p:nvSpPr>
          <p:cNvPr id="63" name="Down Arrow 20">
            <a:extLst>
              <a:ext uri="{FF2B5EF4-FFF2-40B4-BE49-F238E27FC236}">
                <a16:creationId xmlns:a16="http://schemas.microsoft.com/office/drawing/2014/main" id="{A4666623-662A-4143-8688-AB4F38942AD7}"/>
              </a:ext>
            </a:extLst>
          </p:cNvPr>
          <p:cNvSpPr/>
          <p:nvPr/>
        </p:nvSpPr>
        <p:spPr bwMode="auto">
          <a:xfrm rot="10800000">
            <a:off x="2894401" y="3129761"/>
            <a:ext cx="228600" cy="811815"/>
          </a:xfrm>
          <a:prstGeom prst="downArrow">
            <a:avLst/>
          </a:prstGeom>
          <a:solidFill>
            <a:schemeClr val="bg1">
              <a:lumMod val="5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a:solidFill>
                <a:schemeClr val="tx1"/>
              </a:solidFill>
              <a:latin typeface="Times" charset="0"/>
              <a:ea typeface="Geneva" charset="0"/>
            </a:endParaRPr>
          </a:p>
        </p:txBody>
      </p:sp>
      <p:sp>
        <p:nvSpPr>
          <p:cNvPr id="64" name="TextBox 63">
            <a:extLst>
              <a:ext uri="{FF2B5EF4-FFF2-40B4-BE49-F238E27FC236}">
                <a16:creationId xmlns:a16="http://schemas.microsoft.com/office/drawing/2014/main" id="{E6E2B893-1A9D-4450-89E4-C81114FE094B}"/>
              </a:ext>
            </a:extLst>
          </p:cNvPr>
          <p:cNvSpPr txBox="1"/>
          <p:nvPr/>
        </p:nvSpPr>
        <p:spPr>
          <a:xfrm>
            <a:off x="3310643" y="3302078"/>
            <a:ext cx="3044283" cy="553998"/>
          </a:xfrm>
          <a:prstGeom prst="rect">
            <a:avLst/>
          </a:prstGeom>
          <a:noFill/>
        </p:spPr>
        <p:txBody>
          <a:bodyPr wrap="square" rtlCol="0">
            <a:spAutoFit/>
          </a:bodyPr>
          <a:lstStyle/>
          <a:p>
            <a:r>
              <a:rPr lang="en-US" altLang="zh-CN" sz="1500" i="1" dirty="0">
                <a:latin typeface="Baskerville" panose="02020502070401020303"/>
              </a:rPr>
              <a:t>More</a:t>
            </a:r>
            <a:r>
              <a:rPr lang="zh-CN" altLang="en-US" sz="1500" i="1" dirty="0">
                <a:latin typeface="Baskerville" panose="02020502070401020303"/>
              </a:rPr>
              <a:t> </a:t>
            </a:r>
            <a:r>
              <a:rPr lang="en-US" altLang="zh-CN" sz="1500" i="1" dirty="0">
                <a:latin typeface="Baskerville" panose="02020502070401020303"/>
              </a:rPr>
              <a:t>advanced</a:t>
            </a:r>
            <a:r>
              <a:rPr lang="zh-CN" altLang="en-US" sz="1500" i="1" dirty="0">
                <a:latin typeface="Baskerville" panose="02020502070401020303"/>
              </a:rPr>
              <a:t> </a:t>
            </a:r>
            <a:r>
              <a:rPr lang="en-US" altLang="zh-CN" sz="1500" i="1" dirty="0">
                <a:latin typeface="Baskerville" panose="02020502070401020303"/>
              </a:rPr>
              <a:t>methods</a:t>
            </a:r>
            <a:r>
              <a:rPr lang="zh-CN" altLang="en-US" sz="1500" i="1" dirty="0">
                <a:latin typeface="Baskerville" panose="02020502070401020303"/>
              </a:rPr>
              <a:t> </a:t>
            </a:r>
            <a:r>
              <a:rPr lang="en-US" altLang="zh-CN" sz="1500" i="1" dirty="0">
                <a:latin typeface="Baskerville" panose="02020502070401020303"/>
              </a:rPr>
              <a:t>seeking</a:t>
            </a:r>
            <a:r>
              <a:rPr lang="zh-CN" altLang="en-US" sz="1500" i="1" dirty="0">
                <a:latin typeface="Baskerville" panose="02020502070401020303"/>
              </a:rPr>
              <a:t> </a:t>
            </a:r>
            <a:r>
              <a:rPr lang="en-US" altLang="zh-CN" sz="1500" i="1" dirty="0">
                <a:latin typeface="Baskerville" panose="02020502070401020303"/>
              </a:rPr>
              <a:t>for</a:t>
            </a:r>
            <a:r>
              <a:rPr lang="zh-CN" altLang="en-US" sz="1500" i="1" dirty="0">
                <a:latin typeface="Baskerville" panose="02020502070401020303"/>
              </a:rPr>
              <a:t> </a:t>
            </a:r>
            <a:r>
              <a:rPr lang="en-US" altLang="zh-CN" sz="1500" i="1" dirty="0">
                <a:latin typeface="Baskerville" panose="02020502070401020303"/>
              </a:rPr>
              <a:t>exogeneous</a:t>
            </a:r>
            <a:r>
              <a:rPr lang="zh-CN" altLang="en-US" sz="1500" i="1" dirty="0">
                <a:latin typeface="Baskerville" panose="02020502070401020303"/>
              </a:rPr>
              <a:t> </a:t>
            </a:r>
            <a:r>
              <a:rPr lang="en-US" altLang="zh-CN" sz="1500" i="1" dirty="0">
                <a:latin typeface="Baskerville" panose="02020502070401020303"/>
              </a:rPr>
              <a:t>variation</a:t>
            </a:r>
            <a:r>
              <a:rPr lang="zh-CN" altLang="en-US" sz="1500" i="1" dirty="0">
                <a:latin typeface="Baskerville" panose="02020502070401020303"/>
              </a:rPr>
              <a:t> </a:t>
            </a:r>
            <a:endParaRPr lang="en-US" sz="1500" i="1" dirty="0">
              <a:latin typeface="Baskerville" panose="02020502070401020303"/>
            </a:endParaRPr>
          </a:p>
        </p:txBody>
      </p:sp>
      <p:sp>
        <p:nvSpPr>
          <p:cNvPr id="67" name="Rectangle 66">
            <a:extLst>
              <a:ext uri="{FF2B5EF4-FFF2-40B4-BE49-F238E27FC236}">
                <a16:creationId xmlns:a16="http://schemas.microsoft.com/office/drawing/2014/main" id="{F097C672-7748-49C9-B57E-FDC22526D7FB}"/>
              </a:ext>
            </a:extLst>
          </p:cNvPr>
          <p:cNvSpPr/>
          <p:nvPr/>
        </p:nvSpPr>
        <p:spPr>
          <a:xfrm>
            <a:off x="156308" y="991764"/>
            <a:ext cx="2318528" cy="646331"/>
          </a:xfrm>
          <a:prstGeom prst="rect">
            <a:avLst/>
          </a:prstGeom>
        </p:spPr>
        <p:txBody>
          <a:bodyPr wrap="square">
            <a:spAutoFit/>
          </a:bodyPr>
          <a:lstStyle/>
          <a:p>
            <a:pPr marL="342900" indent="-342900">
              <a:buFont typeface="Arial" panose="020B0604020202020204" pitchFamily="34" charset="0"/>
              <a:buChar char="•"/>
            </a:pPr>
            <a:r>
              <a:rPr lang="en-US" altLang="zh-CN" sz="1800" dirty="0">
                <a:latin typeface="Baskerville" panose="02020502070401020303"/>
                <a:ea typeface="Baskerville" panose="02020502070401020303" pitchFamily="18" charset="0"/>
              </a:rPr>
              <a:t>Make the estimates </a:t>
            </a:r>
            <a:r>
              <a:rPr lang="en-US" altLang="zh-CN" sz="1800" b="1" dirty="0">
                <a:latin typeface="Baskerville" panose="02020502070401020303"/>
                <a:ea typeface="Baskerville" panose="02020502070401020303" pitchFamily="18" charset="0"/>
              </a:rPr>
              <a:t>CAUSAL</a:t>
            </a:r>
            <a:endParaRPr lang="en-US" sz="1800" b="1" dirty="0">
              <a:latin typeface="Baskerville" panose="02020502070401020303"/>
              <a:ea typeface="Baskerville" panose="02020502070401020303" pitchFamily="18" charset="0"/>
            </a:endParaRPr>
          </a:p>
        </p:txBody>
      </p:sp>
      <p:sp>
        <p:nvSpPr>
          <p:cNvPr id="2" name="TextBox 1">
            <a:extLst>
              <a:ext uri="{FF2B5EF4-FFF2-40B4-BE49-F238E27FC236}">
                <a16:creationId xmlns:a16="http://schemas.microsoft.com/office/drawing/2014/main" id="{F2CA88A1-2694-4697-B0C2-99081A961B48}"/>
              </a:ext>
            </a:extLst>
          </p:cNvPr>
          <p:cNvSpPr txBox="1"/>
          <p:nvPr/>
        </p:nvSpPr>
        <p:spPr>
          <a:xfrm>
            <a:off x="5792867" y="4484360"/>
            <a:ext cx="1444626" cy="253916"/>
          </a:xfrm>
          <a:prstGeom prst="rect">
            <a:avLst/>
          </a:prstGeom>
          <a:noFill/>
        </p:spPr>
        <p:txBody>
          <a:bodyPr wrap="none" rtlCol="0">
            <a:spAutoFit/>
          </a:bodyPr>
          <a:lstStyle/>
          <a:p>
            <a:r>
              <a:rPr lang="en-US" altLang="zh-CN" sz="1050" b="1" dirty="0">
                <a:solidFill>
                  <a:schemeClr val="tx1"/>
                </a:solidFill>
                <a:latin typeface="Baskerville" panose="02020502070401020303"/>
              </a:rPr>
              <a:t>Simple hedonic models</a:t>
            </a:r>
            <a:endParaRPr lang="zh-CN" altLang="en-US" sz="1050" b="1" dirty="0">
              <a:solidFill>
                <a:schemeClr val="tx1"/>
              </a:solidFill>
              <a:latin typeface="Baskerville" panose="02020502070401020303"/>
            </a:endParaRPr>
          </a:p>
        </p:txBody>
      </p:sp>
    </p:spTree>
    <p:extLst>
      <p:ext uri="{BB962C8B-B14F-4D97-AF65-F5344CB8AC3E}">
        <p14:creationId xmlns:p14="http://schemas.microsoft.com/office/powerpoint/2010/main" val="130834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6250781"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Outline</a:t>
            </a:r>
            <a:endParaRPr sz="3200" dirty="0">
              <a:solidFill>
                <a:srgbClr val="1B4453"/>
              </a:solidFill>
              <a:latin typeface="Baskerville" panose="02020502070401020303"/>
            </a:endParaRPr>
          </a:p>
        </p:txBody>
      </p:sp>
      <p:sp>
        <p:nvSpPr>
          <p:cNvPr id="6" name="Google Shape;209;p27">
            <a:extLst>
              <a:ext uri="{FF2B5EF4-FFF2-40B4-BE49-F238E27FC236}">
                <a16:creationId xmlns:a16="http://schemas.microsoft.com/office/drawing/2014/main" id="{1C6A0E15-E523-4558-BCEB-516AE84C8D50}"/>
              </a:ext>
            </a:extLst>
          </p:cNvPr>
          <p:cNvSpPr txBox="1">
            <a:spLocks/>
          </p:cNvSpPr>
          <p:nvPr/>
        </p:nvSpPr>
        <p:spPr>
          <a:xfrm>
            <a:off x="311700" y="946300"/>
            <a:ext cx="8520600" cy="3718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900">
              <a:spcBef>
                <a:spcPts val="600"/>
              </a:spcBef>
              <a:buSzPts val="1800"/>
              <a:buFont typeface="Arial"/>
              <a:buChar char="●"/>
            </a:pPr>
            <a:r>
              <a:rPr lang="en-US" altLang="zh-CN" sz="2400" dirty="0">
                <a:solidFill>
                  <a:schemeClr val="tx1"/>
                </a:solidFill>
                <a:latin typeface="Baskerville"/>
              </a:rPr>
              <a:t>Discounting</a:t>
            </a:r>
            <a:r>
              <a:rPr lang="zh-CN" altLang="en-US" sz="2400" dirty="0">
                <a:solidFill>
                  <a:schemeClr val="tx1"/>
                </a:solidFill>
                <a:latin typeface="Baskerville"/>
              </a:rPr>
              <a:t> </a:t>
            </a:r>
            <a:r>
              <a:rPr lang="en-US" altLang="zh-CN" sz="2400" dirty="0">
                <a:solidFill>
                  <a:schemeClr val="tx1"/>
                </a:solidFill>
                <a:latin typeface="Baskerville"/>
              </a:rPr>
              <a:t>c</a:t>
            </a:r>
            <a:r>
              <a:rPr lang="en-US" sz="2400" dirty="0">
                <a:solidFill>
                  <a:schemeClr val="tx1"/>
                </a:solidFill>
                <a:latin typeface="Baskerville"/>
              </a:rPr>
              <a:t>limate risk</a:t>
            </a:r>
            <a:r>
              <a:rPr lang="en-US" altLang="zh-CN" sz="2400" dirty="0">
                <a:solidFill>
                  <a:schemeClr val="tx1"/>
                </a:solidFill>
                <a:latin typeface="Baskerville"/>
              </a:rPr>
              <a:t>s:</a:t>
            </a:r>
            <a:r>
              <a:rPr lang="zh-CN" altLang="en-US" sz="2400" dirty="0">
                <a:solidFill>
                  <a:schemeClr val="tx1"/>
                </a:solidFill>
                <a:latin typeface="Baskerville"/>
              </a:rPr>
              <a:t> </a:t>
            </a:r>
            <a:r>
              <a:rPr lang="en-US" altLang="zh-CN" sz="2400" dirty="0">
                <a:latin typeface="Baskerville"/>
              </a:rPr>
              <a:t>the</a:t>
            </a:r>
            <a:r>
              <a:rPr lang="zh-CN" altLang="en-US" sz="2400" dirty="0">
                <a:latin typeface="Baskerville"/>
              </a:rPr>
              <a:t> </a:t>
            </a:r>
            <a:r>
              <a:rPr lang="en-US" altLang="zh-CN" sz="2400" dirty="0">
                <a:latin typeface="Baskerville"/>
              </a:rPr>
              <a:t>role</a:t>
            </a:r>
            <a:r>
              <a:rPr lang="zh-CN" altLang="en-US" sz="2400" dirty="0">
                <a:latin typeface="Baskerville"/>
              </a:rPr>
              <a:t> </a:t>
            </a:r>
            <a:r>
              <a:rPr lang="en-US" altLang="zh-CN" sz="2400" dirty="0">
                <a:latin typeface="Baskerville"/>
              </a:rPr>
              <a:t>of</a:t>
            </a:r>
            <a:r>
              <a:rPr lang="zh-CN" altLang="en-US" sz="2400" dirty="0">
                <a:latin typeface="Baskerville"/>
              </a:rPr>
              <a:t> </a:t>
            </a:r>
            <a:r>
              <a:rPr lang="en-US" sz="2400" dirty="0">
                <a:solidFill>
                  <a:schemeClr val="tx1"/>
                </a:solidFill>
                <a:latin typeface="Baskerville"/>
              </a:rPr>
              <a:t>belief </a:t>
            </a:r>
          </a:p>
          <a:p>
            <a:pPr lvl="1" indent="-342900">
              <a:spcBef>
                <a:spcPts val="600"/>
              </a:spcBef>
              <a:buSzPts val="1800"/>
              <a:buFont typeface="Arial"/>
              <a:buChar char="●"/>
            </a:pPr>
            <a:endParaRPr lang="en-US" sz="2000" dirty="0">
              <a:solidFill>
                <a:schemeClr val="tx1"/>
              </a:solidFill>
              <a:latin typeface="Baskerville"/>
            </a:endParaRPr>
          </a:p>
          <a:p>
            <a:pPr marL="457200" indent="-342900">
              <a:spcBef>
                <a:spcPts val="600"/>
              </a:spcBef>
              <a:buSzPts val="1800"/>
              <a:buFont typeface="Arial"/>
              <a:buChar char="●"/>
            </a:pPr>
            <a:r>
              <a:rPr lang="en-US" sz="2400" dirty="0">
                <a:latin typeface="Baskerville"/>
              </a:rPr>
              <a:t>Climate risk</a:t>
            </a:r>
            <a:r>
              <a:rPr lang="en-US" altLang="zh-CN" sz="2400" dirty="0">
                <a:latin typeface="Baskerville"/>
              </a:rPr>
              <a:t>s</a:t>
            </a:r>
            <a:r>
              <a:rPr lang="en-US" sz="2400" dirty="0">
                <a:latin typeface="Baskerville"/>
              </a:rPr>
              <a:t> in housing markets: Hedonic and DID</a:t>
            </a:r>
          </a:p>
          <a:p>
            <a:pPr marL="457200" indent="-342900">
              <a:spcBef>
                <a:spcPts val="600"/>
              </a:spcBef>
              <a:buSzPts val="1800"/>
              <a:buFont typeface="Arial"/>
              <a:buChar char="●"/>
            </a:pPr>
            <a:endParaRPr lang="en-US" sz="2400" dirty="0">
              <a:latin typeface="Baskerville"/>
            </a:endParaRPr>
          </a:p>
          <a:p>
            <a:pPr marL="457200" indent="-342900">
              <a:spcBef>
                <a:spcPts val="600"/>
              </a:spcBef>
              <a:buSzPts val="1800"/>
              <a:buFont typeface="Arial"/>
              <a:buChar char="●"/>
            </a:pPr>
            <a:r>
              <a:rPr lang="en-US" sz="2400" dirty="0">
                <a:latin typeface="Baskerville"/>
              </a:rPr>
              <a:t>Climate risk</a:t>
            </a:r>
            <a:r>
              <a:rPr lang="en-US" altLang="zh-CN" sz="2400" dirty="0">
                <a:latin typeface="Baskerville"/>
              </a:rPr>
              <a:t>s</a:t>
            </a:r>
            <a:r>
              <a:rPr lang="en-US" sz="2400" dirty="0">
                <a:latin typeface="Baskerville"/>
              </a:rPr>
              <a:t> in commercial real estate markets</a:t>
            </a:r>
          </a:p>
        </p:txBody>
      </p:sp>
    </p:spTree>
    <p:extLst>
      <p:ext uri="{BB962C8B-B14F-4D97-AF65-F5344CB8AC3E}">
        <p14:creationId xmlns:p14="http://schemas.microsoft.com/office/powerpoint/2010/main" val="163291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Difference-in-differences (DID)</a:t>
            </a:r>
            <a:endParaRPr sz="3200" dirty="0">
              <a:solidFill>
                <a:srgbClr val="1B4453"/>
              </a:solidFill>
              <a:latin typeface="Baskerville" panose="02020502070401020303"/>
            </a:endParaRPr>
          </a:p>
        </p:txBody>
      </p:sp>
      <p:graphicFrame>
        <p:nvGraphicFramePr>
          <p:cNvPr id="5" name="Group 3">
            <a:extLst>
              <a:ext uri="{FF2B5EF4-FFF2-40B4-BE49-F238E27FC236}">
                <a16:creationId xmlns:a16="http://schemas.microsoft.com/office/drawing/2014/main" id="{8361F172-05E7-4964-8C04-BF3A7CB9E30F}"/>
              </a:ext>
            </a:extLst>
          </p:cNvPr>
          <p:cNvGraphicFramePr>
            <a:graphicFrameLocks/>
          </p:cNvGraphicFramePr>
          <p:nvPr>
            <p:extLst>
              <p:ext uri="{D42A27DB-BD31-4B8C-83A1-F6EECF244321}">
                <p14:modId xmlns:p14="http://schemas.microsoft.com/office/powerpoint/2010/main" val="4172268173"/>
              </p:ext>
            </p:extLst>
          </p:nvPr>
        </p:nvGraphicFramePr>
        <p:xfrm>
          <a:off x="347106" y="2105670"/>
          <a:ext cx="4033812" cy="2628105"/>
        </p:xfrm>
        <a:graphic>
          <a:graphicData uri="http://schemas.openxmlformats.org/drawingml/2006/table">
            <a:tbl>
              <a:tblPr/>
              <a:tblGrid>
                <a:gridCol w="1150898">
                  <a:extLst>
                    <a:ext uri="{9D8B030D-6E8A-4147-A177-3AD203B41FA5}">
                      <a16:colId xmlns:a16="http://schemas.microsoft.com/office/drawing/2014/main" val="4149168401"/>
                    </a:ext>
                  </a:extLst>
                </a:gridCol>
                <a:gridCol w="783997">
                  <a:extLst>
                    <a:ext uri="{9D8B030D-6E8A-4147-A177-3AD203B41FA5}">
                      <a16:colId xmlns:a16="http://schemas.microsoft.com/office/drawing/2014/main" val="2584360956"/>
                    </a:ext>
                  </a:extLst>
                </a:gridCol>
                <a:gridCol w="725742">
                  <a:extLst>
                    <a:ext uri="{9D8B030D-6E8A-4147-A177-3AD203B41FA5}">
                      <a16:colId xmlns:a16="http://schemas.microsoft.com/office/drawing/2014/main" val="1671028586"/>
                    </a:ext>
                  </a:extLst>
                </a:gridCol>
                <a:gridCol w="1373175">
                  <a:extLst>
                    <a:ext uri="{9D8B030D-6E8A-4147-A177-3AD203B41FA5}">
                      <a16:colId xmlns:a16="http://schemas.microsoft.com/office/drawing/2014/main" val="3010132078"/>
                    </a:ext>
                  </a:extLst>
                </a:gridCol>
              </a:tblGrid>
              <a:tr h="77079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cap="flat">
                      <a:noFill/>
                    </a:lnL>
                    <a:lnR w="12700" cap="flat" cmpd="sng" algn="ctr">
                      <a:solidFill>
                        <a:schemeClr val="tx1"/>
                      </a:solidFill>
                      <a:prstDash val="solid"/>
                      <a:round/>
                      <a:headEnd type="none" w="med" len="med"/>
                      <a:tailEnd type="none" w="lg" len="lg"/>
                    </a:lnR>
                    <a:lnT cap="fla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Before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Change</a:t>
                      </a:r>
                    </a:p>
                  </a:txBody>
                  <a:tcPr marL="68580" marR="68580" marT="34290" marB="34290" horzOverflow="overflow">
                    <a:lnL w="12700" cap="flat" cmpd="sng" algn="ctr">
                      <a:solidFill>
                        <a:schemeClr val="tx1"/>
                      </a:solidFill>
                      <a:prstDash val="solid"/>
                      <a:round/>
                      <a:headEnd type="none" w="med" len="med"/>
                      <a:tailEnd type="none" w="lg" len="lg"/>
                    </a:lnL>
                    <a:lnR>
                      <a:noFill/>
                    </a:lnR>
                    <a:lnT cap="fla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After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Change</a:t>
                      </a:r>
                    </a:p>
                  </a:txBody>
                  <a:tcPr marL="68580" marR="68580" marT="34290" marB="34290" horzOverflow="overflow">
                    <a:lnL>
                      <a:noFill/>
                    </a:lnL>
                    <a:lnR w="12700" cap="flat" cmpd="sng" algn="ctr">
                      <a:solidFill>
                        <a:schemeClr val="tx1"/>
                      </a:solidFill>
                      <a:prstDash val="solid"/>
                      <a:round/>
                      <a:headEnd type="none" w="med" len="med"/>
                      <a:tailEnd type="none" w="lg" len="lg"/>
                    </a:lnR>
                    <a:lnT cap="fla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Baskerville" panose="02020502070401020303"/>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Difference</a:t>
                      </a:r>
                    </a:p>
                  </a:txBody>
                  <a:tcPr marL="68580" marR="68580" marT="34290" marB="34290" horzOverflow="overflow">
                    <a:lnL w="12700" cap="flat" cmpd="sng" algn="ctr">
                      <a:solidFill>
                        <a:schemeClr val="tx1"/>
                      </a:solidFill>
                      <a:prstDash val="solid"/>
                      <a:round/>
                      <a:headEnd type="none" w="med" len="med"/>
                      <a:tailEnd type="none" w="lg" len="lg"/>
                    </a:lnL>
                    <a:lnR cap="flat">
                      <a:noFill/>
                    </a:lnR>
                    <a:lnT cap="flat">
                      <a:noFill/>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239209098"/>
                  </a:ext>
                </a:extLst>
              </a:tr>
              <a:tr h="54853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Group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(Treat</a:t>
                      </a:r>
                      <a:r>
                        <a:rPr kumimoji="0" lang="en-US" altLang="zh-CN" sz="1400" b="0" i="0" u="none" strike="noStrike" cap="none" normalizeH="0" baseline="0" dirty="0">
                          <a:ln>
                            <a:noFill/>
                          </a:ln>
                          <a:solidFill>
                            <a:schemeClr val="tx1"/>
                          </a:solidFill>
                          <a:effectLst/>
                          <a:latin typeface="Baskerville" panose="02020502070401020303"/>
                        </a:rPr>
                        <a:t>ed</a:t>
                      </a:r>
                      <a:r>
                        <a:rPr kumimoji="0" lang="en-US" altLang="en-US" sz="1400" b="0" i="0" u="none" strike="noStrike" cap="none" normalizeH="0" baseline="0" dirty="0">
                          <a:ln>
                            <a:noFill/>
                          </a:ln>
                          <a:solidFill>
                            <a:schemeClr val="tx1"/>
                          </a:solidFill>
                          <a:effectLst/>
                          <a:latin typeface="Baskerville" panose="02020502070401020303"/>
                        </a:rPr>
                        <a:t>)</a:t>
                      </a:r>
                    </a:p>
                  </a:txBody>
                  <a:tcPr marL="68580" marR="68580" marT="34290" marB="34290" horzOverflow="overflow">
                    <a:lnL cap="flat">
                      <a:noFill/>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Y</a:t>
                      </a:r>
                      <a:r>
                        <a:rPr kumimoji="0" lang="en-US" altLang="en-US" sz="1400" b="0" i="0" u="none" strike="noStrike" cap="none" normalizeH="0" baseline="-25000" dirty="0">
                          <a:ln>
                            <a:noFill/>
                          </a:ln>
                          <a:solidFill>
                            <a:schemeClr val="tx1"/>
                          </a:solidFill>
                          <a:effectLst/>
                          <a:latin typeface="Baskerville" panose="02020502070401020303"/>
                        </a:rPr>
                        <a:t>t1</a:t>
                      </a: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w="12700" cap="flat" cmpd="sng" algn="ctr">
                      <a:solidFill>
                        <a:schemeClr val="tx1"/>
                      </a:solidFill>
                      <a:prstDash val="solid"/>
                      <a:round/>
                      <a:headEnd type="none" w="med" len="med"/>
                      <a:tailEnd type="none" w="lg" len="lg"/>
                    </a:lnL>
                    <a:lnR>
                      <a:noFill/>
                    </a:lnR>
                    <a:lnT w="12700" cap="flat" cmpd="sng" algn="ctr">
                      <a:solidFill>
                        <a:schemeClr val="tx1"/>
                      </a:solidFill>
                      <a:prstDash val="solid"/>
                      <a:round/>
                      <a:headEnd type="none" w="med" len="med"/>
                      <a:tailEnd type="none" w="lg" len="lg"/>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Y</a:t>
                      </a:r>
                      <a:r>
                        <a:rPr kumimoji="0" lang="en-US" altLang="en-US" sz="1400" b="0" i="0" u="none" strike="noStrike" cap="none" normalizeH="0" baseline="-25000" dirty="0">
                          <a:ln>
                            <a:noFill/>
                          </a:ln>
                          <a:solidFill>
                            <a:schemeClr val="tx1"/>
                          </a:solidFill>
                          <a:effectLst/>
                          <a:latin typeface="Baskerville" panose="02020502070401020303"/>
                        </a:rPr>
                        <a:t>t2</a:t>
                      </a: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a:noFill/>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Δ</a:t>
                      </a:r>
                      <a:r>
                        <a:rPr kumimoji="0" lang="en-US" altLang="en-US" sz="1400" b="0" i="0" u="none" strike="noStrike" cap="none" normalizeH="0" baseline="0" dirty="0" err="1">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err="1">
                          <a:ln>
                            <a:noFill/>
                          </a:ln>
                          <a:solidFill>
                            <a:schemeClr val="tx1"/>
                          </a:solidFill>
                          <a:effectLst/>
                          <a:latin typeface="Baskerville" panose="02020502070401020303"/>
                          <a:cs typeface="Arial" panose="020B0604020202020204" pitchFamily="34" charset="0"/>
                        </a:rPr>
                        <a:t>t</a:t>
                      </a:r>
                      <a:r>
                        <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 Y</a:t>
                      </a:r>
                      <a:r>
                        <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rPr>
                        <a:t>t2</a:t>
                      </a: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rPr>
                        <a:t>t1</a:t>
                      </a:r>
                      <a:endPar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lg" len="lg"/>
                    </a:lnL>
                    <a:lnR cap="flat">
                      <a:noFill/>
                    </a:lnR>
                    <a:lnT w="12700" cap="flat" cmpd="sng" algn="ctr">
                      <a:solidFill>
                        <a:schemeClr val="tx1"/>
                      </a:solidFill>
                      <a:prstDash val="solid"/>
                      <a:round/>
                      <a:headEnd type="none" w="med" len="med"/>
                      <a:tailEnd type="none" w="lg" len="lg"/>
                    </a:lnT>
                    <a:lnB>
                      <a:noFill/>
                    </a:lnB>
                    <a:lnTlToBr>
                      <a:noFill/>
                    </a:lnTlToBr>
                    <a:lnBlToTr>
                      <a:noFill/>
                    </a:lnBlToTr>
                    <a:noFill/>
                  </a:tcPr>
                </a:tc>
                <a:extLst>
                  <a:ext uri="{0D108BD9-81ED-4DB2-BD59-A6C34878D82A}">
                    <a16:rowId xmlns:a16="http://schemas.microsoft.com/office/drawing/2014/main" val="311354434"/>
                  </a:ext>
                </a:extLst>
              </a:tr>
              <a:tr h="5212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Group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(Control)</a:t>
                      </a:r>
                    </a:p>
                  </a:txBody>
                  <a:tcPr marL="68580" marR="68580" marT="34290" marB="34290" horzOverflow="overflow">
                    <a:lnL cap="flat">
                      <a:noFill/>
                    </a:lnL>
                    <a:lnR w="12700" cap="flat" cmpd="sng" algn="ctr">
                      <a:solidFill>
                        <a:schemeClr val="tx1"/>
                      </a:solidFill>
                      <a:prstDash val="solid"/>
                      <a:round/>
                      <a:headEnd type="none" w="med" len="med"/>
                      <a:tailEnd type="none" w="lg" len="lg"/>
                    </a:lnR>
                    <a:ln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Y</a:t>
                      </a:r>
                      <a:r>
                        <a:rPr kumimoji="0" lang="en-US" altLang="en-US" sz="1400" b="0" i="0" u="none" strike="noStrike" cap="none" normalizeH="0" baseline="-25000" dirty="0">
                          <a:ln>
                            <a:noFill/>
                          </a:ln>
                          <a:solidFill>
                            <a:schemeClr val="tx1"/>
                          </a:solidFill>
                          <a:effectLst/>
                          <a:latin typeface="Baskerville" panose="02020502070401020303"/>
                        </a:rPr>
                        <a:t>c1</a:t>
                      </a: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w="12700" cap="flat" cmpd="sng" algn="ctr">
                      <a:solidFill>
                        <a:schemeClr val="tx1"/>
                      </a:solidFill>
                      <a:prstDash val="solid"/>
                      <a:round/>
                      <a:headEnd type="none" w="med" len="med"/>
                      <a:tailEnd type="none" w="lg" len="lg"/>
                    </a:lnL>
                    <a:lnR>
                      <a:noFill/>
                    </a:lnR>
                    <a:ln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rPr>
                        <a:t>Y</a:t>
                      </a:r>
                      <a:r>
                        <a:rPr kumimoji="0" lang="en-US" altLang="en-US" sz="1400" b="0" i="0" u="none" strike="noStrike" cap="none" normalizeH="0" baseline="-25000" dirty="0">
                          <a:ln>
                            <a:noFill/>
                          </a:ln>
                          <a:solidFill>
                            <a:schemeClr val="tx1"/>
                          </a:solidFill>
                          <a:effectLst/>
                          <a:latin typeface="Baskerville" panose="02020502070401020303"/>
                        </a:rPr>
                        <a:t>c2</a:t>
                      </a: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a:noFill/>
                    </a:lnL>
                    <a:lnR w="12700" cap="flat" cmpd="sng" algn="ctr">
                      <a:solidFill>
                        <a:schemeClr val="tx1"/>
                      </a:solidFill>
                      <a:prstDash val="solid"/>
                      <a:round/>
                      <a:headEnd type="none" w="med" len="med"/>
                      <a:tailEnd type="none" w="lg" len="lg"/>
                    </a:lnR>
                    <a:ln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Δ</a:t>
                      </a:r>
                      <a:r>
                        <a:rPr kumimoji="0" lang="en-US" altLang="en-US" sz="1400" b="0" i="0" u="none" strike="noStrike" cap="none" normalizeH="0" baseline="0" dirty="0" err="1">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err="1">
                          <a:ln>
                            <a:noFill/>
                          </a:ln>
                          <a:solidFill>
                            <a:schemeClr val="tx1"/>
                          </a:solidFill>
                          <a:effectLst/>
                          <a:latin typeface="Baskerville" panose="02020502070401020303"/>
                          <a:cs typeface="Arial" panose="020B0604020202020204" pitchFamily="34" charset="0"/>
                        </a:rPr>
                        <a:t>c</a:t>
                      </a:r>
                      <a:endPar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rPr>
                        <a:t>c2</a:t>
                      </a: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rPr>
                        <a:t>c1</a:t>
                      </a:r>
                      <a:endPar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lg" len="lg"/>
                    </a:lnL>
                    <a:lnR cap="flat">
                      <a:noFill/>
                    </a:lnR>
                    <a:lnT>
                      <a:noFill/>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2214416578"/>
                  </a:ext>
                </a:extLst>
              </a:tr>
              <a:tr h="77079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a:ln>
                            <a:noFill/>
                          </a:ln>
                          <a:solidFill>
                            <a:schemeClr val="tx1"/>
                          </a:solidFill>
                          <a:effectLst/>
                          <a:latin typeface="Baskerville" panose="02020502070401020303"/>
                        </a:rPr>
                        <a:t>Double</a:t>
                      </a:r>
                      <a:r>
                        <a:rPr kumimoji="0" lang="zh-CN" altLang="en-US" sz="1400" b="0" i="0" u="none" strike="noStrike" cap="none" normalizeH="0" baseline="0" dirty="0">
                          <a:ln>
                            <a:noFill/>
                          </a:ln>
                          <a:solidFill>
                            <a:schemeClr val="tx1"/>
                          </a:solidFill>
                          <a:effectLst/>
                          <a:latin typeface="Baskerville" panose="02020502070401020303"/>
                        </a:rPr>
                        <a:t> </a:t>
                      </a:r>
                      <a:r>
                        <a:rPr kumimoji="0" lang="en-US" altLang="en-US" sz="1400" b="0" i="0" u="none" strike="noStrike" cap="none" normalizeH="0" baseline="0" dirty="0">
                          <a:ln>
                            <a:noFill/>
                          </a:ln>
                          <a:solidFill>
                            <a:schemeClr val="tx1"/>
                          </a:solidFill>
                          <a:effectLst/>
                          <a:latin typeface="Baskerville" panose="02020502070401020303"/>
                        </a:rPr>
                        <a:t>Difference</a:t>
                      </a:r>
                      <a:r>
                        <a:rPr kumimoji="0" lang="en-US" altLang="zh-CN" sz="1400" b="0" i="0" u="none" strike="noStrike" cap="none" normalizeH="0" baseline="0" dirty="0">
                          <a:ln>
                            <a:noFill/>
                          </a:ln>
                          <a:solidFill>
                            <a:schemeClr val="tx1"/>
                          </a:solidFill>
                          <a:effectLst/>
                          <a:latin typeface="Baskerville" panose="02020502070401020303"/>
                        </a:rPr>
                        <a:t>s</a:t>
                      </a: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cap="flat">
                      <a:noFill/>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Baskerville" panose="02020502070401020303"/>
                      </a:endParaRPr>
                    </a:p>
                  </a:txBody>
                  <a:tcPr marL="68580" marR="68580" marT="34290" marB="34290" horzOverflow="overflow">
                    <a:lnL w="12700" cap="flat" cmpd="sng" algn="ctr">
                      <a:solidFill>
                        <a:schemeClr val="tx1"/>
                      </a:solidFill>
                      <a:prstDash val="solid"/>
                      <a:round/>
                      <a:headEnd type="none" w="med" len="med"/>
                      <a:tailEnd type="none" w="lg" len="lg"/>
                    </a:lnL>
                    <a:lnR>
                      <a:noFill/>
                    </a:lnR>
                    <a:lnT w="12700" cap="flat" cmpd="sng" algn="ctr">
                      <a:solidFill>
                        <a:schemeClr val="tx1"/>
                      </a:solidFill>
                      <a:prstDash val="solid"/>
                      <a:round/>
                      <a:headEnd type="none" w="med" len="med"/>
                      <a:tailEnd type="none" w="lg" len="lg"/>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Baskerville" panose="02020502070401020303"/>
                      </a:endParaRPr>
                    </a:p>
                  </a:txBody>
                  <a:tcPr marL="68580" marR="68580" marT="34290" marB="34290" horzOverflow="overflow">
                    <a:lnL>
                      <a:noFill/>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ΔΔ</a:t>
                      </a: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Δ</a:t>
                      </a:r>
                      <a:r>
                        <a:rPr kumimoji="0" lang="en-US" altLang="en-US" sz="1400" b="0" i="0" u="none" strike="noStrike" cap="none" normalizeH="0" baseline="0" dirty="0" err="1">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err="1">
                          <a:ln>
                            <a:noFill/>
                          </a:ln>
                          <a:solidFill>
                            <a:schemeClr val="tx1"/>
                          </a:solidFill>
                          <a:effectLst/>
                          <a:latin typeface="Baskerville" panose="02020502070401020303"/>
                          <a:cs typeface="Arial" panose="020B0604020202020204" pitchFamily="34" charset="0"/>
                        </a:rPr>
                        <a:t>t</a:t>
                      </a:r>
                      <a:r>
                        <a:rPr kumimoji="0" lang="en-US" altLang="en-US" sz="1400" b="0" i="0" u="none" strike="noStrike" cap="none" normalizeH="0" baseline="0" dirty="0">
                          <a:ln>
                            <a:noFill/>
                          </a:ln>
                          <a:solidFill>
                            <a:schemeClr val="tx1"/>
                          </a:solidFill>
                          <a:effectLst/>
                          <a:latin typeface="Baskerville" panose="02020502070401020303"/>
                          <a:cs typeface="Arial" panose="020B0604020202020204" pitchFamily="34" charset="0"/>
                        </a:rPr>
                        <a:t> – </a:t>
                      </a:r>
                      <a:r>
                        <a:rPr kumimoji="0" lang="el-G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Δ</a:t>
                      </a:r>
                      <a:r>
                        <a:rPr kumimoji="0" lang="en-US" altLang="en-US" sz="1400" b="0" i="0" u="none" strike="noStrike" cap="none" normalizeH="0" baseline="0" dirty="0" err="1">
                          <a:ln>
                            <a:noFill/>
                          </a:ln>
                          <a:solidFill>
                            <a:schemeClr val="tx1"/>
                          </a:solidFill>
                          <a:effectLst/>
                          <a:latin typeface="Baskerville" panose="02020502070401020303"/>
                          <a:cs typeface="Arial" panose="020B0604020202020204" pitchFamily="34" charset="0"/>
                        </a:rPr>
                        <a:t>Y</a:t>
                      </a:r>
                      <a:r>
                        <a:rPr kumimoji="0" lang="en-US" altLang="en-US" sz="1400" b="0" i="0" u="none" strike="noStrike" cap="none" normalizeH="0" baseline="-25000" dirty="0" err="1">
                          <a:ln>
                            <a:noFill/>
                          </a:ln>
                          <a:solidFill>
                            <a:schemeClr val="tx1"/>
                          </a:solidFill>
                          <a:effectLst/>
                          <a:latin typeface="Baskerville" panose="02020502070401020303"/>
                          <a:cs typeface="Arial" panose="020B0604020202020204" pitchFamily="34" charset="0"/>
                        </a:rPr>
                        <a:t>c</a:t>
                      </a:r>
                      <a:endParaRPr kumimoji="0" lang="en-US" altLang="en-US" sz="1400" b="0" i="0" u="none" strike="noStrike" cap="none" normalizeH="0" baseline="-25000" dirty="0">
                        <a:ln>
                          <a:noFill/>
                        </a:ln>
                        <a:solidFill>
                          <a:schemeClr val="tx1"/>
                        </a:solidFill>
                        <a:effectLst/>
                        <a:latin typeface="Baskerville" panose="02020502070401020303"/>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lg" len="lg"/>
                    </a:lnL>
                    <a:lnR cap="flat">
                      <a:noFill/>
                    </a:lnR>
                    <a:lnT w="12700" cap="flat" cmpd="sng" algn="ctr">
                      <a:solidFill>
                        <a:schemeClr val="tx1"/>
                      </a:solidFill>
                      <a:prstDash val="solid"/>
                      <a:round/>
                      <a:headEnd type="none" w="med" len="med"/>
                      <a:tailEnd type="none" w="lg" len="lg"/>
                    </a:lnT>
                    <a:lnB cap="flat">
                      <a:noFill/>
                    </a:lnB>
                    <a:lnTlToBr>
                      <a:noFill/>
                    </a:lnTlToBr>
                    <a:lnBlToTr>
                      <a:noFill/>
                    </a:lnBlToTr>
                    <a:noFill/>
                  </a:tcPr>
                </a:tc>
                <a:extLst>
                  <a:ext uri="{0D108BD9-81ED-4DB2-BD59-A6C34878D82A}">
                    <a16:rowId xmlns:a16="http://schemas.microsoft.com/office/drawing/2014/main" val="417547205"/>
                  </a:ext>
                </a:extLst>
              </a:tr>
            </a:tbl>
          </a:graphicData>
        </a:graphic>
      </p:graphicFrame>
      <p:grpSp>
        <p:nvGrpSpPr>
          <p:cNvPr id="6" name="Group 5">
            <a:extLst>
              <a:ext uri="{FF2B5EF4-FFF2-40B4-BE49-F238E27FC236}">
                <a16:creationId xmlns:a16="http://schemas.microsoft.com/office/drawing/2014/main" id="{1990D44F-429B-49B7-B3BF-0E3BD278436B}"/>
              </a:ext>
            </a:extLst>
          </p:cNvPr>
          <p:cNvGrpSpPr/>
          <p:nvPr/>
        </p:nvGrpSpPr>
        <p:grpSpPr>
          <a:xfrm>
            <a:off x="4651475" y="2022827"/>
            <a:ext cx="3760448" cy="3076049"/>
            <a:chOff x="288925" y="341313"/>
            <a:chExt cx="7571010" cy="5945602"/>
          </a:xfrm>
        </p:grpSpPr>
        <p:sp>
          <p:nvSpPr>
            <p:cNvPr id="7" name="Line 2">
              <a:extLst>
                <a:ext uri="{FF2B5EF4-FFF2-40B4-BE49-F238E27FC236}">
                  <a16:creationId xmlns:a16="http://schemas.microsoft.com/office/drawing/2014/main" id="{3C40A919-F9F7-4DB1-8863-CEACAD02B9E4}"/>
                </a:ext>
              </a:extLst>
            </p:cNvPr>
            <p:cNvSpPr>
              <a:spLocks noChangeShapeType="1"/>
            </p:cNvSpPr>
            <p:nvPr/>
          </p:nvSpPr>
          <p:spPr bwMode="auto">
            <a:xfrm>
              <a:off x="1066800" y="838200"/>
              <a:ext cx="0" cy="4800600"/>
            </a:xfrm>
            <a:prstGeom prst="line">
              <a:avLst/>
            </a:prstGeom>
            <a:noFill/>
            <a:ln w="317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8" name="Line 3">
              <a:extLst>
                <a:ext uri="{FF2B5EF4-FFF2-40B4-BE49-F238E27FC236}">
                  <a16:creationId xmlns:a16="http://schemas.microsoft.com/office/drawing/2014/main" id="{68B1F413-EFB1-4827-B21C-7685A13D7A6E}"/>
                </a:ext>
              </a:extLst>
            </p:cNvPr>
            <p:cNvSpPr>
              <a:spLocks noChangeShapeType="1"/>
            </p:cNvSpPr>
            <p:nvPr/>
          </p:nvSpPr>
          <p:spPr bwMode="auto">
            <a:xfrm>
              <a:off x="1068388" y="5638800"/>
              <a:ext cx="5640387" cy="0"/>
            </a:xfrm>
            <a:prstGeom prst="line">
              <a:avLst/>
            </a:prstGeom>
            <a:noFill/>
            <a:ln w="317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9" name="Line 4">
              <a:extLst>
                <a:ext uri="{FF2B5EF4-FFF2-40B4-BE49-F238E27FC236}">
                  <a16:creationId xmlns:a16="http://schemas.microsoft.com/office/drawing/2014/main" id="{F5C21058-894C-4B4F-B5AD-3E49970EDDA0}"/>
                </a:ext>
              </a:extLst>
            </p:cNvPr>
            <p:cNvSpPr>
              <a:spLocks noChangeShapeType="1"/>
            </p:cNvSpPr>
            <p:nvPr/>
          </p:nvSpPr>
          <p:spPr bwMode="auto">
            <a:xfrm>
              <a:off x="1295400" y="1524000"/>
              <a:ext cx="2286000" cy="1600200"/>
            </a:xfrm>
            <a:prstGeom prst="line">
              <a:avLst/>
            </a:prstGeom>
            <a:noFill/>
            <a:ln w="317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0" name="Line 5">
              <a:extLst>
                <a:ext uri="{FF2B5EF4-FFF2-40B4-BE49-F238E27FC236}">
                  <a16:creationId xmlns:a16="http://schemas.microsoft.com/office/drawing/2014/main" id="{B63777A0-9FFA-42BA-AEA9-978BCDDEB7BC}"/>
                </a:ext>
              </a:extLst>
            </p:cNvPr>
            <p:cNvSpPr>
              <a:spLocks noChangeShapeType="1"/>
            </p:cNvSpPr>
            <p:nvPr/>
          </p:nvSpPr>
          <p:spPr bwMode="auto">
            <a:xfrm>
              <a:off x="3581400" y="3886200"/>
              <a:ext cx="2286000" cy="1600200"/>
            </a:xfrm>
            <a:prstGeom prst="line">
              <a:avLst/>
            </a:prstGeom>
            <a:noFill/>
            <a:ln w="317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1" name="Line 6">
              <a:extLst>
                <a:ext uri="{FF2B5EF4-FFF2-40B4-BE49-F238E27FC236}">
                  <a16:creationId xmlns:a16="http://schemas.microsoft.com/office/drawing/2014/main" id="{95A3E0DD-CAB3-4121-BD46-7BC945B1E10F}"/>
                </a:ext>
              </a:extLst>
            </p:cNvPr>
            <p:cNvSpPr>
              <a:spLocks noChangeShapeType="1"/>
            </p:cNvSpPr>
            <p:nvPr/>
          </p:nvSpPr>
          <p:spPr bwMode="auto">
            <a:xfrm>
              <a:off x="3581400" y="3124200"/>
              <a:ext cx="0" cy="76200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 name="Text Box 7">
              <a:extLst>
                <a:ext uri="{FF2B5EF4-FFF2-40B4-BE49-F238E27FC236}">
                  <a16:creationId xmlns:a16="http://schemas.microsoft.com/office/drawing/2014/main" id="{0E144FA2-67AE-4565-86CA-31EED56B077C}"/>
                </a:ext>
              </a:extLst>
            </p:cNvPr>
            <p:cNvSpPr txBox="1">
              <a:spLocks noChangeArrowheads="1"/>
            </p:cNvSpPr>
            <p:nvPr/>
          </p:nvSpPr>
          <p:spPr bwMode="auto">
            <a:xfrm>
              <a:off x="6151426" y="5648019"/>
              <a:ext cx="955948"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time</a:t>
              </a:r>
            </a:p>
          </p:txBody>
        </p:sp>
        <p:sp>
          <p:nvSpPr>
            <p:cNvPr id="13" name="Text Box 8">
              <a:extLst>
                <a:ext uri="{FF2B5EF4-FFF2-40B4-BE49-F238E27FC236}">
                  <a16:creationId xmlns:a16="http://schemas.microsoft.com/office/drawing/2014/main" id="{39ACFE85-C9AC-4184-ABC3-16EE64173310}"/>
                </a:ext>
              </a:extLst>
            </p:cNvPr>
            <p:cNvSpPr txBox="1">
              <a:spLocks noChangeArrowheads="1"/>
            </p:cNvSpPr>
            <p:nvPr/>
          </p:nvSpPr>
          <p:spPr bwMode="auto">
            <a:xfrm>
              <a:off x="288925" y="341313"/>
              <a:ext cx="578344"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Y</a:t>
              </a:r>
            </a:p>
          </p:txBody>
        </p:sp>
        <p:sp>
          <p:nvSpPr>
            <p:cNvPr id="14" name="Line 9">
              <a:extLst>
                <a:ext uri="{FF2B5EF4-FFF2-40B4-BE49-F238E27FC236}">
                  <a16:creationId xmlns:a16="http://schemas.microsoft.com/office/drawing/2014/main" id="{4D16E0A5-2591-4494-8FAF-22E9958EC9F2}"/>
                </a:ext>
              </a:extLst>
            </p:cNvPr>
            <p:cNvSpPr>
              <a:spLocks noChangeShapeType="1"/>
            </p:cNvSpPr>
            <p:nvPr/>
          </p:nvSpPr>
          <p:spPr bwMode="auto">
            <a:xfrm flipH="1">
              <a:off x="1068388" y="2357438"/>
              <a:ext cx="1444625" cy="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6" name="Line 10">
              <a:extLst>
                <a:ext uri="{FF2B5EF4-FFF2-40B4-BE49-F238E27FC236}">
                  <a16:creationId xmlns:a16="http://schemas.microsoft.com/office/drawing/2014/main" id="{5985D9FA-FFBE-42D1-A1F9-5F84FC63F0A7}"/>
                </a:ext>
              </a:extLst>
            </p:cNvPr>
            <p:cNvSpPr>
              <a:spLocks noChangeShapeType="1"/>
            </p:cNvSpPr>
            <p:nvPr/>
          </p:nvSpPr>
          <p:spPr bwMode="auto">
            <a:xfrm>
              <a:off x="2514600" y="2362200"/>
              <a:ext cx="0" cy="320040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7" name="Line 11">
              <a:extLst>
                <a:ext uri="{FF2B5EF4-FFF2-40B4-BE49-F238E27FC236}">
                  <a16:creationId xmlns:a16="http://schemas.microsoft.com/office/drawing/2014/main" id="{97C0F7AB-91B6-4ED3-B5BC-01C0399DB00B}"/>
                </a:ext>
              </a:extLst>
            </p:cNvPr>
            <p:cNvSpPr>
              <a:spLocks noChangeShapeType="1"/>
            </p:cNvSpPr>
            <p:nvPr/>
          </p:nvSpPr>
          <p:spPr bwMode="auto">
            <a:xfrm flipH="1">
              <a:off x="1066800" y="4648200"/>
              <a:ext cx="3657600" cy="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8" name="Line 12">
              <a:extLst>
                <a:ext uri="{FF2B5EF4-FFF2-40B4-BE49-F238E27FC236}">
                  <a16:creationId xmlns:a16="http://schemas.microsoft.com/office/drawing/2014/main" id="{4FA6C754-CEEF-4794-874A-AB86E111797B}"/>
                </a:ext>
              </a:extLst>
            </p:cNvPr>
            <p:cNvSpPr>
              <a:spLocks noChangeShapeType="1"/>
            </p:cNvSpPr>
            <p:nvPr/>
          </p:nvSpPr>
          <p:spPr bwMode="auto">
            <a:xfrm>
              <a:off x="4724400" y="4648200"/>
              <a:ext cx="0" cy="99060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9" name="Text Box 13">
              <a:extLst>
                <a:ext uri="{FF2B5EF4-FFF2-40B4-BE49-F238E27FC236}">
                  <a16:creationId xmlns:a16="http://schemas.microsoft.com/office/drawing/2014/main" id="{F06B241F-DEE6-4807-8D3F-6341F3C4B0F5}"/>
                </a:ext>
              </a:extLst>
            </p:cNvPr>
            <p:cNvSpPr txBox="1">
              <a:spLocks noChangeArrowheads="1"/>
            </p:cNvSpPr>
            <p:nvPr/>
          </p:nvSpPr>
          <p:spPr bwMode="auto">
            <a:xfrm>
              <a:off x="2346327" y="5751512"/>
              <a:ext cx="575119"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a:t>
              </a:r>
              <a:r>
                <a:rPr lang="en-US" altLang="en-US" sz="1200" baseline="-25000"/>
                <a:t>1</a:t>
              </a:r>
              <a:endParaRPr lang="en-US" altLang="en-US" sz="1200"/>
            </a:p>
          </p:txBody>
        </p:sp>
        <p:sp>
          <p:nvSpPr>
            <p:cNvPr id="20" name="Text Box 14">
              <a:extLst>
                <a:ext uri="{FF2B5EF4-FFF2-40B4-BE49-F238E27FC236}">
                  <a16:creationId xmlns:a16="http://schemas.microsoft.com/office/drawing/2014/main" id="{4DBC28F6-D754-4740-8F43-D0394E3E59C1}"/>
                </a:ext>
              </a:extLst>
            </p:cNvPr>
            <p:cNvSpPr txBox="1">
              <a:spLocks noChangeArrowheads="1"/>
            </p:cNvSpPr>
            <p:nvPr/>
          </p:nvSpPr>
          <p:spPr bwMode="auto">
            <a:xfrm>
              <a:off x="4632325" y="5751512"/>
              <a:ext cx="575119"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a:t>
              </a:r>
              <a:r>
                <a:rPr lang="en-US" altLang="en-US" sz="1200" baseline="-25000"/>
                <a:t>2</a:t>
              </a:r>
              <a:endParaRPr lang="en-US" altLang="en-US" sz="1200"/>
            </a:p>
          </p:txBody>
        </p:sp>
        <p:sp>
          <p:nvSpPr>
            <p:cNvPr id="21" name="Text Box 15">
              <a:extLst>
                <a:ext uri="{FF2B5EF4-FFF2-40B4-BE49-F238E27FC236}">
                  <a16:creationId xmlns:a16="http://schemas.microsoft.com/office/drawing/2014/main" id="{CD6473DB-5117-4B64-89E9-284DC4D939CD}"/>
                </a:ext>
              </a:extLst>
            </p:cNvPr>
            <p:cNvSpPr txBox="1">
              <a:spLocks noChangeArrowheads="1"/>
            </p:cNvSpPr>
            <p:nvPr/>
          </p:nvSpPr>
          <p:spPr bwMode="auto">
            <a:xfrm>
              <a:off x="3489325" y="3694112"/>
              <a:ext cx="371924"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200"/>
            </a:p>
          </p:txBody>
        </p:sp>
        <p:sp>
          <p:nvSpPr>
            <p:cNvPr id="22" name="Text Box 16">
              <a:extLst>
                <a:ext uri="{FF2B5EF4-FFF2-40B4-BE49-F238E27FC236}">
                  <a16:creationId xmlns:a16="http://schemas.microsoft.com/office/drawing/2014/main" id="{E707AD71-0FDD-406F-8438-310DF9C0815D}"/>
                </a:ext>
              </a:extLst>
            </p:cNvPr>
            <p:cNvSpPr txBox="1">
              <a:spLocks noChangeArrowheads="1"/>
            </p:cNvSpPr>
            <p:nvPr/>
          </p:nvSpPr>
          <p:spPr bwMode="auto">
            <a:xfrm>
              <a:off x="415412" y="2121080"/>
              <a:ext cx="752622"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Y</a:t>
              </a:r>
              <a:r>
                <a:rPr lang="en-US" altLang="en-US" sz="1200" baseline="-25000"/>
                <a:t>t1</a:t>
              </a:r>
              <a:endParaRPr lang="en-US" altLang="en-US" sz="1200"/>
            </a:p>
          </p:txBody>
        </p:sp>
        <p:sp>
          <p:nvSpPr>
            <p:cNvPr id="23" name="Text Box 17">
              <a:extLst>
                <a:ext uri="{FF2B5EF4-FFF2-40B4-BE49-F238E27FC236}">
                  <a16:creationId xmlns:a16="http://schemas.microsoft.com/office/drawing/2014/main" id="{26F5E766-C7E1-4045-8054-5A193E4E6E67}"/>
                </a:ext>
              </a:extLst>
            </p:cNvPr>
            <p:cNvSpPr txBox="1">
              <a:spLocks noChangeArrowheads="1"/>
            </p:cNvSpPr>
            <p:nvPr/>
          </p:nvSpPr>
          <p:spPr bwMode="auto">
            <a:xfrm>
              <a:off x="439403" y="4342247"/>
              <a:ext cx="752622"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Y</a:t>
              </a:r>
              <a:r>
                <a:rPr lang="en-US" altLang="en-US" sz="1200" baseline="-25000" dirty="0"/>
                <a:t>t2</a:t>
              </a:r>
              <a:endParaRPr lang="en-US" altLang="en-US" sz="1200" dirty="0"/>
            </a:p>
          </p:txBody>
        </p:sp>
        <p:sp>
          <p:nvSpPr>
            <p:cNvPr id="24" name="Line 18">
              <a:extLst>
                <a:ext uri="{FF2B5EF4-FFF2-40B4-BE49-F238E27FC236}">
                  <a16:creationId xmlns:a16="http://schemas.microsoft.com/office/drawing/2014/main" id="{F3F35CC6-A4A3-4758-9073-2E16C7857E94}"/>
                </a:ext>
              </a:extLst>
            </p:cNvPr>
            <p:cNvSpPr>
              <a:spLocks noChangeShapeType="1"/>
            </p:cNvSpPr>
            <p:nvPr/>
          </p:nvSpPr>
          <p:spPr bwMode="auto">
            <a:xfrm>
              <a:off x="1447800" y="1295400"/>
              <a:ext cx="5181600" cy="3657600"/>
            </a:xfrm>
            <a:prstGeom prst="line">
              <a:avLst/>
            </a:prstGeom>
            <a:noFill/>
            <a:ln w="317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5" name="Text Box 19">
              <a:extLst>
                <a:ext uri="{FF2B5EF4-FFF2-40B4-BE49-F238E27FC236}">
                  <a16:creationId xmlns:a16="http://schemas.microsoft.com/office/drawing/2014/main" id="{F37B057E-F5FD-4E57-AA04-40BB36CFE7BD}"/>
                </a:ext>
              </a:extLst>
            </p:cNvPr>
            <p:cNvSpPr txBox="1">
              <a:spLocks noChangeArrowheads="1"/>
            </p:cNvSpPr>
            <p:nvPr/>
          </p:nvSpPr>
          <p:spPr bwMode="auto">
            <a:xfrm>
              <a:off x="5851525" y="5065713"/>
              <a:ext cx="1540100"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latin typeface="Baskerville" panose="02020502070401020303"/>
                </a:rPr>
                <a:t>treatment</a:t>
              </a:r>
            </a:p>
          </p:txBody>
        </p:sp>
        <p:sp>
          <p:nvSpPr>
            <p:cNvPr id="26" name="Text Box 20">
              <a:extLst>
                <a:ext uri="{FF2B5EF4-FFF2-40B4-BE49-F238E27FC236}">
                  <a16:creationId xmlns:a16="http://schemas.microsoft.com/office/drawing/2014/main" id="{4010D539-8E3D-4E31-9E6C-5A3FDCE89205}"/>
                </a:ext>
              </a:extLst>
            </p:cNvPr>
            <p:cNvSpPr txBox="1">
              <a:spLocks noChangeArrowheads="1"/>
            </p:cNvSpPr>
            <p:nvPr/>
          </p:nvSpPr>
          <p:spPr bwMode="auto">
            <a:xfrm>
              <a:off x="6613525" y="4532312"/>
              <a:ext cx="1246410"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latin typeface="Baskerville" panose="02020502070401020303"/>
                </a:rPr>
                <a:t>control</a:t>
              </a:r>
            </a:p>
          </p:txBody>
        </p:sp>
        <p:sp>
          <p:nvSpPr>
            <p:cNvPr id="27" name="Line 21">
              <a:extLst>
                <a:ext uri="{FF2B5EF4-FFF2-40B4-BE49-F238E27FC236}">
                  <a16:creationId xmlns:a16="http://schemas.microsoft.com/office/drawing/2014/main" id="{33F8B2D0-4A9E-4931-870A-1E719E6C6D0D}"/>
                </a:ext>
              </a:extLst>
            </p:cNvPr>
            <p:cNvSpPr>
              <a:spLocks noChangeShapeType="1"/>
            </p:cNvSpPr>
            <p:nvPr/>
          </p:nvSpPr>
          <p:spPr bwMode="auto">
            <a:xfrm flipV="1">
              <a:off x="4724400" y="3581400"/>
              <a:ext cx="0" cy="106680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9" name="Line 22">
              <a:extLst>
                <a:ext uri="{FF2B5EF4-FFF2-40B4-BE49-F238E27FC236}">
                  <a16:creationId xmlns:a16="http://schemas.microsoft.com/office/drawing/2014/main" id="{BFF0CBD0-EE30-4A50-9B71-1D5209F0B1D1}"/>
                </a:ext>
              </a:extLst>
            </p:cNvPr>
            <p:cNvSpPr>
              <a:spLocks noChangeShapeType="1"/>
            </p:cNvSpPr>
            <p:nvPr/>
          </p:nvSpPr>
          <p:spPr bwMode="auto">
            <a:xfrm flipV="1">
              <a:off x="2514600" y="2057400"/>
              <a:ext cx="0" cy="38100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0" name="Line 23">
              <a:extLst>
                <a:ext uri="{FF2B5EF4-FFF2-40B4-BE49-F238E27FC236}">
                  <a16:creationId xmlns:a16="http://schemas.microsoft.com/office/drawing/2014/main" id="{0679D652-B03D-4B0B-AEAA-E475E5BC0885}"/>
                </a:ext>
              </a:extLst>
            </p:cNvPr>
            <p:cNvSpPr>
              <a:spLocks noChangeShapeType="1"/>
            </p:cNvSpPr>
            <p:nvPr/>
          </p:nvSpPr>
          <p:spPr bwMode="auto">
            <a:xfrm flipH="1">
              <a:off x="1066800" y="3657600"/>
              <a:ext cx="3581400" cy="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1" name="Line 24">
              <a:extLst>
                <a:ext uri="{FF2B5EF4-FFF2-40B4-BE49-F238E27FC236}">
                  <a16:creationId xmlns:a16="http://schemas.microsoft.com/office/drawing/2014/main" id="{7622EC91-9451-448F-B4CE-562F7F645C86}"/>
                </a:ext>
              </a:extLst>
            </p:cNvPr>
            <p:cNvSpPr>
              <a:spLocks noChangeShapeType="1"/>
            </p:cNvSpPr>
            <p:nvPr/>
          </p:nvSpPr>
          <p:spPr bwMode="auto">
            <a:xfrm flipH="1">
              <a:off x="1066800" y="2057400"/>
              <a:ext cx="1447800" cy="0"/>
            </a:xfrm>
            <a:prstGeom prst="line">
              <a:avLst/>
            </a:prstGeom>
            <a:noFill/>
            <a:ln w="31750">
              <a:solidFill>
                <a:schemeClr val="tx1"/>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2" name="Text Box 25">
              <a:extLst>
                <a:ext uri="{FF2B5EF4-FFF2-40B4-BE49-F238E27FC236}">
                  <a16:creationId xmlns:a16="http://schemas.microsoft.com/office/drawing/2014/main" id="{60AA86B0-AC78-4874-9559-1FE335C5D20E}"/>
                </a:ext>
              </a:extLst>
            </p:cNvPr>
            <p:cNvSpPr txBox="1">
              <a:spLocks noChangeArrowheads="1"/>
            </p:cNvSpPr>
            <p:nvPr/>
          </p:nvSpPr>
          <p:spPr bwMode="auto">
            <a:xfrm>
              <a:off x="354306" y="1739539"/>
              <a:ext cx="797805"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Y</a:t>
              </a:r>
              <a:r>
                <a:rPr lang="en-US" altLang="en-US" sz="1200" baseline="-25000" dirty="0"/>
                <a:t>c1</a:t>
              </a:r>
              <a:endParaRPr lang="en-US" altLang="en-US" sz="1200" dirty="0"/>
            </a:p>
          </p:txBody>
        </p:sp>
        <p:sp>
          <p:nvSpPr>
            <p:cNvPr id="33" name="Text Box 26">
              <a:extLst>
                <a:ext uri="{FF2B5EF4-FFF2-40B4-BE49-F238E27FC236}">
                  <a16:creationId xmlns:a16="http://schemas.microsoft.com/office/drawing/2014/main" id="{136B510C-AC8C-454B-8862-EB9EFB877DF3}"/>
                </a:ext>
              </a:extLst>
            </p:cNvPr>
            <p:cNvSpPr txBox="1">
              <a:spLocks noChangeArrowheads="1"/>
            </p:cNvSpPr>
            <p:nvPr/>
          </p:nvSpPr>
          <p:spPr bwMode="auto">
            <a:xfrm>
              <a:off x="381000" y="3342302"/>
              <a:ext cx="797805" cy="5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Y</a:t>
              </a:r>
              <a:r>
                <a:rPr lang="en-US" altLang="en-US" sz="1200" baseline="-25000"/>
                <a:t>c2</a:t>
              </a:r>
              <a:endParaRPr lang="en-US" altLang="en-US" sz="1200"/>
            </a:p>
          </p:txBody>
        </p:sp>
        <p:sp>
          <p:nvSpPr>
            <p:cNvPr id="34" name="Text Box 27">
              <a:extLst>
                <a:ext uri="{FF2B5EF4-FFF2-40B4-BE49-F238E27FC236}">
                  <a16:creationId xmlns:a16="http://schemas.microsoft.com/office/drawing/2014/main" id="{E9AA8F28-D110-4A5B-A989-0CFA782080DC}"/>
                </a:ext>
              </a:extLst>
            </p:cNvPr>
            <p:cNvSpPr txBox="1">
              <a:spLocks noChangeArrowheads="1"/>
            </p:cNvSpPr>
            <p:nvPr/>
          </p:nvSpPr>
          <p:spPr bwMode="auto">
            <a:xfrm>
              <a:off x="4632325" y="516340"/>
              <a:ext cx="2692273" cy="8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prstDash val="sys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latin typeface="Baskerville" panose="02020502070401020303"/>
                </a:rPr>
                <a:t>Treatment effect=</a:t>
              </a:r>
            </a:p>
            <a:p>
              <a:r>
                <a:rPr lang="en-US" altLang="en-US" sz="1200" dirty="0">
                  <a:latin typeface="Baskerville" panose="02020502070401020303"/>
                </a:rPr>
                <a:t>(Y</a:t>
              </a:r>
              <a:r>
                <a:rPr lang="en-US" altLang="en-US" sz="1200" baseline="-25000" dirty="0">
                  <a:latin typeface="Baskerville" panose="02020502070401020303"/>
                </a:rPr>
                <a:t>t2</a:t>
              </a:r>
              <a:r>
                <a:rPr lang="en-US" altLang="en-US" sz="1200" dirty="0">
                  <a:latin typeface="Baskerville" panose="02020502070401020303"/>
                </a:rPr>
                <a:t>-Y</a:t>
              </a:r>
              <a:r>
                <a:rPr lang="en-US" altLang="en-US" sz="1200" baseline="-25000" dirty="0">
                  <a:latin typeface="Baskerville" panose="02020502070401020303"/>
                </a:rPr>
                <a:t>t1</a:t>
              </a:r>
              <a:r>
                <a:rPr lang="en-US" altLang="en-US" sz="1200" dirty="0">
                  <a:latin typeface="Baskerville" panose="02020502070401020303"/>
                </a:rPr>
                <a:t>) – (Y</a:t>
              </a:r>
              <a:r>
                <a:rPr lang="en-US" altLang="en-US" sz="1200" baseline="-25000" dirty="0">
                  <a:latin typeface="Baskerville" panose="02020502070401020303"/>
                </a:rPr>
                <a:t>c2</a:t>
              </a:r>
              <a:r>
                <a:rPr lang="en-US" altLang="en-US" sz="1200" dirty="0">
                  <a:latin typeface="Baskerville" panose="02020502070401020303"/>
                </a:rPr>
                <a:t>-Y</a:t>
              </a:r>
              <a:r>
                <a:rPr lang="en-US" altLang="en-US" sz="1200" baseline="-25000" dirty="0">
                  <a:latin typeface="Baskerville" panose="02020502070401020303"/>
                </a:rPr>
                <a:t>c1</a:t>
              </a:r>
              <a:r>
                <a:rPr lang="en-US" altLang="en-US" sz="1200" dirty="0">
                  <a:latin typeface="Baskerville" panose="02020502070401020303"/>
                </a:rPr>
                <a:t>)</a:t>
              </a:r>
            </a:p>
          </p:txBody>
        </p:sp>
        <p:sp>
          <p:nvSpPr>
            <p:cNvPr id="35" name="Line 28">
              <a:extLst>
                <a:ext uri="{FF2B5EF4-FFF2-40B4-BE49-F238E27FC236}">
                  <a16:creationId xmlns:a16="http://schemas.microsoft.com/office/drawing/2014/main" id="{409A8DC3-EED2-4A02-9532-F661902652FA}"/>
                </a:ext>
              </a:extLst>
            </p:cNvPr>
            <p:cNvSpPr>
              <a:spLocks noChangeShapeType="1"/>
            </p:cNvSpPr>
            <p:nvPr/>
          </p:nvSpPr>
          <p:spPr bwMode="auto">
            <a:xfrm>
              <a:off x="1525588" y="2357438"/>
              <a:ext cx="0" cy="2286000"/>
            </a:xfrm>
            <a:prstGeom prst="line">
              <a:avLst/>
            </a:prstGeom>
            <a:noFill/>
            <a:ln w="3175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6" name="AutoShape 29">
              <a:extLst>
                <a:ext uri="{FF2B5EF4-FFF2-40B4-BE49-F238E27FC236}">
                  <a16:creationId xmlns:a16="http://schemas.microsoft.com/office/drawing/2014/main" id="{C0BAE302-2CD5-4EEE-A79A-FDF198DABA06}"/>
                </a:ext>
              </a:extLst>
            </p:cNvPr>
            <p:cNvSpPr>
              <a:spLocks/>
            </p:cNvSpPr>
            <p:nvPr/>
          </p:nvSpPr>
          <p:spPr bwMode="auto">
            <a:xfrm>
              <a:off x="3657600" y="3124200"/>
              <a:ext cx="304800" cy="685800"/>
            </a:xfrm>
            <a:prstGeom prst="rightBrace">
              <a:avLst>
                <a:gd name="adj1" fmla="val 1875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7" name="Line 30">
              <a:extLst>
                <a:ext uri="{FF2B5EF4-FFF2-40B4-BE49-F238E27FC236}">
                  <a16:creationId xmlns:a16="http://schemas.microsoft.com/office/drawing/2014/main" id="{D5046D35-BE0B-47CB-A6A2-CAAA86015ED1}"/>
                </a:ext>
              </a:extLst>
            </p:cNvPr>
            <p:cNvSpPr>
              <a:spLocks noChangeShapeType="1"/>
            </p:cNvSpPr>
            <p:nvPr/>
          </p:nvSpPr>
          <p:spPr bwMode="auto">
            <a:xfrm flipV="1">
              <a:off x="4038600" y="1371600"/>
              <a:ext cx="1447800" cy="2057400"/>
            </a:xfrm>
            <a:prstGeom prst="line">
              <a:avLst/>
            </a:prstGeom>
            <a:noFill/>
            <a:ln w="317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8" name="Line 31">
              <a:extLst>
                <a:ext uri="{FF2B5EF4-FFF2-40B4-BE49-F238E27FC236}">
                  <a16:creationId xmlns:a16="http://schemas.microsoft.com/office/drawing/2014/main" id="{682D93C6-596D-4654-8F09-A25407E5F0B3}"/>
                </a:ext>
              </a:extLst>
            </p:cNvPr>
            <p:cNvSpPr>
              <a:spLocks noChangeShapeType="1"/>
            </p:cNvSpPr>
            <p:nvPr/>
          </p:nvSpPr>
          <p:spPr bwMode="auto">
            <a:xfrm>
              <a:off x="1981200" y="2057400"/>
              <a:ext cx="0" cy="1600200"/>
            </a:xfrm>
            <a:prstGeom prst="line">
              <a:avLst/>
            </a:prstGeom>
            <a:noFill/>
            <a:ln w="31750">
              <a:solidFill>
                <a:schemeClr val="tx1"/>
              </a:solidFill>
              <a:round/>
              <a:headEnd type="stealth"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grpSp>
      <p:sp>
        <p:nvSpPr>
          <p:cNvPr id="39" name="Content Placeholder 2">
            <a:extLst>
              <a:ext uri="{FF2B5EF4-FFF2-40B4-BE49-F238E27FC236}">
                <a16:creationId xmlns:a16="http://schemas.microsoft.com/office/drawing/2014/main" id="{B0457F3B-073B-4131-8924-AC952D53318D}"/>
              </a:ext>
            </a:extLst>
          </p:cNvPr>
          <p:cNvSpPr txBox="1">
            <a:spLocks/>
          </p:cNvSpPr>
          <p:nvPr/>
        </p:nvSpPr>
        <p:spPr>
          <a:xfrm>
            <a:off x="355372" y="869564"/>
            <a:ext cx="8849294" cy="308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100" dirty="0">
                <a:latin typeface="Baskerville" panose="02020502070401020303"/>
              </a:rPr>
              <a:t>Control group identifies the time path of outcomes that would have happened in the absence of the treatment</a:t>
            </a:r>
          </a:p>
          <a:p>
            <a:r>
              <a:rPr lang="en-US" altLang="en-US" sz="2100" dirty="0">
                <a:latin typeface="Baskerville" panose="02020502070401020303"/>
              </a:rPr>
              <a:t>In this example, Y falls by Y</a:t>
            </a:r>
            <a:r>
              <a:rPr lang="en-US" altLang="en-US" sz="2100" baseline="-25000" dirty="0">
                <a:latin typeface="Baskerville" panose="02020502070401020303"/>
              </a:rPr>
              <a:t>c2</a:t>
            </a:r>
            <a:r>
              <a:rPr lang="en-US" altLang="en-US" sz="2100" dirty="0">
                <a:latin typeface="Baskerville" panose="02020502070401020303"/>
              </a:rPr>
              <a:t>-Y</a:t>
            </a:r>
            <a:r>
              <a:rPr lang="en-US" altLang="en-US" sz="2100" baseline="-25000" dirty="0">
                <a:latin typeface="Baskerville" panose="02020502070401020303"/>
              </a:rPr>
              <a:t>c1</a:t>
            </a:r>
            <a:r>
              <a:rPr lang="en-US" altLang="en-US" sz="2100" dirty="0">
                <a:latin typeface="Baskerville" panose="02020502070401020303"/>
              </a:rPr>
              <a:t> even  without the intervention</a:t>
            </a:r>
          </a:p>
          <a:p>
            <a:endParaRPr lang="en-US" sz="2100" dirty="0"/>
          </a:p>
        </p:txBody>
      </p:sp>
      <p:sp>
        <p:nvSpPr>
          <p:cNvPr id="2" name="TextBox 1">
            <a:extLst>
              <a:ext uri="{FF2B5EF4-FFF2-40B4-BE49-F238E27FC236}">
                <a16:creationId xmlns:a16="http://schemas.microsoft.com/office/drawing/2014/main" id="{7E8F5F57-1073-0546-8896-822E47C29A06}"/>
              </a:ext>
            </a:extLst>
          </p:cNvPr>
          <p:cNvSpPr txBox="1"/>
          <p:nvPr/>
        </p:nvSpPr>
        <p:spPr>
          <a:xfrm>
            <a:off x="7422250" y="3692192"/>
            <a:ext cx="1485633" cy="430887"/>
          </a:xfrm>
          <a:prstGeom prst="rect">
            <a:avLst/>
          </a:prstGeom>
          <a:noFill/>
        </p:spPr>
        <p:txBody>
          <a:bodyPr wrap="square" rtlCol="0">
            <a:spAutoFit/>
          </a:bodyPr>
          <a:lstStyle/>
          <a:p>
            <a:r>
              <a:rPr lang="en-US" altLang="zh-CN" sz="1100" b="1" dirty="0">
                <a:solidFill>
                  <a:srgbClr val="0432FF"/>
                </a:solidFill>
                <a:latin typeface="Baskerville" panose="02020502070401020303" pitchFamily="18" charset="0"/>
                <a:ea typeface="Baskerville" panose="02020502070401020303" pitchFamily="18" charset="0"/>
              </a:rPr>
              <a:t>Properties</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outside</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of</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flood</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zone</a:t>
            </a:r>
            <a:endParaRPr lang="en-US" sz="1100" b="1" dirty="0">
              <a:solidFill>
                <a:srgbClr val="0432FF"/>
              </a:solidFill>
              <a:latin typeface="Baskerville" panose="02020502070401020303" pitchFamily="18" charset="0"/>
              <a:ea typeface="Baskerville" panose="02020502070401020303" pitchFamily="18" charset="0"/>
            </a:endParaRPr>
          </a:p>
        </p:txBody>
      </p:sp>
      <p:sp>
        <p:nvSpPr>
          <p:cNvPr id="40" name="TextBox 39">
            <a:extLst>
              <a:ext uri="{FF2B5EF4-FFF2-40B4-BE49-F238E27FC236}">
                <a16:creationId xmlns:a16="http://schemas.microsoft.com/office/drawing/2014/main" id="{5BE52A1E-449D-A242-8B9B-8553ECE4783F}"/>
              </a:ext>
            </a:extLst>
          </p:cNvPr>
          <p:cNvSpPr txBox="1"/>
          <p:nvPr/>
        </p:nvSpPr>
        <p:spPr>
          <a:xfrm>
            <a:off x="7855874" y="4586936"/>
            <a:ext cx="1348792" cy="430887"/>
          </a:xfrm>
          <a:prstGeom prst="rect">
            <a:avLst/>
          </a:prstGeom>
          <a:noFill/>
        </p:spPr>
        <p:txBody>
          <a:bodyPr wrap="square" rtlCol="0">
            <a:spAutoFit/>
          </a:bodyPr>
          <a:lstStyle/>
          <a:p>
            <a:r>
              <a:rPr lang="en-US" altLang="zh-CN" sz="1100" b="1" dirty="0">
                <a:solidFill>
                  <a:srgbClr val="0432FF"/>
                </a:solidFill>
                <a:latin typeface="Baskerville" panose="02020502070401020303" pitchFamily="18" charset="0"/>
                <a:ea typeface="Baskerville" panose="02020502070401020303" pitchFamily="18" charset="0"/>
              </a:rPr>
              <a:t>Properties</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rPr>
              <a:t>in</a:t>
            </a:r>
            <a:r>
              <a:rPr lang="en-US" altLang="zh-CN" sz="1100" b="1" dirty="0">
                <a:solidFill>
                  <a:srgbClr val="0432FF"/>
                </a:solidFill>
                <a:latin typeface="Baskerville" panose="02020502070401020303" pitchFamily="18" charset="0"/>
                <a:ea typeface="Baskerville" panose="02020502070401020303" pitchFamily="18" charset="0"/>
              </a:rPr>
              <a:t>side</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of</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flood</a:t>
            </a:r>
            <a:r>
              <a:rPr lang="zh-CN" altLang="en-US" sz="1100" b="1" dirty="0">
                <a:solidFill>
                  <a:srgbClr val="0432FF"/>
                </a:solidFill>
                <a:latin typeface="Baskerville" panose="02020502070401020303" pitchFamily="18" charset="0"/>
              </a:rPr>
              <a:t> </a:t>
            </a:r>
            <a:r>
              <a:rPr lang="en-US" altLang="zh-CN" sz="1100" b="1" dirty="0">
                <a:solidFill>
                  <a:srgbClr val="0432FF"/>
                </a:solidFill>
                <a:latin typeface="Baskerville" panose="02020502070401020303" pitchFamily="18" charset="0"/>
                <a:ea typeface="Baskerville" panose="02020502070401020303" pitchFamily="18" charset="0"/>
              </a:rPr>
              <a:t>zone</a:t>
            </a:r>
            <a:endParaRPr lang="en-US" sz="1100" b="1" dirty="0">
              <a:solidFill>
                <a:srgbClr val="0432FF"/>
              </a:solidFill>
              <a:latin typeface="Baskerville" panose="02020502070401020303" pitchFamily="18" charset="0"/>
              <a:ea typeface="Baskerville" panose="02020502070401020303" pitchFamily="18" charset="0"/>
            </a:endParaRPr>
          </a:p>
        </p:txBody>
      </p:sp>
      <p:sp>
        <p:nvSpPr>
          <p:cNvPr id="3" name="Oval 2">
            <a:extLst>
              <a:ext uri="{FF2B5EF4-FFF2-40B4-BE49-F238E27FC236}">
                <a16:creationId xmlns:a16="http://schemas.microsoft.com/office/drawing/2014/main" id="{ABCFE3E9-335A-D342-8658-6FB225944996}"/>
              </a:ext>
            </a:extLst>
          </p:cNvPr>
          <p:cNvSpPr/>
          <p:nvPr/>
        </p:nvSpPr>
        <p:spPr>
          <a:xfrm>
            <a:off x="4726217" y="2358138"/>
            <a:ext cx="2082584" cy="13340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A943828-9514-884F-B351-972547213C1B}"/>
              </a:ext>
            </a:extLst>
          </p:cNvPr>
          <p:cNvSpPr txBox="1"/>
          <p:nvPr/>
        </p:nvSpPr>
        <p:spPr>
          <a:xfrm>
            <a:off x="5180503" y="2022827"/>
            <a:ext cx="1485633" cy="261610"/>
          </a:xfrm>
          <a:prstGeom prst="rect">
            <a:avLst/>
          </a:prstGeom>
          <a:noFill/>
        </p:spPr>
        <p:txBody>
          <a:bodyPr wrap="square" rtlCol="0">
            <a:spAutoFit/>
          </a:bodyPr>
          <a:lstStyle/>
          <a:p>
            <a:r>
              <a:rPr lang="en-US" altLang="zh-CN" sz="1100" b="1" dirty="0">
                <a:solidFill>
                  <a:srgbClr val="C00000"/>
                </a:solidFill>
                <a:latin typeface="Baskerville" panose="02020502070401020303" pitchFamily="18" charset="0"/>
                <a:ea typeface="Baskerville" panose="02020502070401020303" pitchFamily="18" charset="0"/>
              </a:rPr>
              <a:t>Parallel</a:t>
            </a:r>
            <a:r>
              <a:rPr lang="zh-CN" altLang="en-US" sz="1100" b="1" dirty="0">
                <a:solidFill>
                  <a:srgbClr val="C00000"/>
                </a:solidFill>
                <a:latin typeface="Baskerville" panose="02020502070401020303" pitchFamily="18" charset="0"/>
                <a:ea typeface="Baskerville" panose="02020502070401020303" pitchFamily="18" charset="0"/>
              </a:rPr>
              <a:t> </a:t>
            </a:r>
            <a:r>
              <a:rPr lang="en-US" altLang="zh-CN" sz="1100" b="1" dirty="0">
                <a:solidFill>
                  <a:srgbClr val="C00000"/>
                </a:solidFill>
                <a:latin typeface="Baskerville" panose="02020502070401020303" pitchFamily="18" charset="0"/>
                <a:ea typeface="Baskerville" panose="02020502070401020303" pitchFamily="18" charset="0"/>
              </a:rPr>
              <a:t>trend</a:t>
            </a:r>
            <a:endParaRPr lang="en-US" sz="1100" b="1" dirty="0">
              <a:solidFill>
                <a:srgbClr val="C00000"/>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6270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9E4C5514-E12A-1844-8119-CF01267DD7A1}"/>
              </a:ext>
            </a:extLst>
          </p:cNvPr>
          <p:cNvSpPr txBox="1">
            <a:spLocks/>
          </p:cNvSpPr>
          <p:nvPr/>
        </p:nvSpPr>
        <p:spPr>
          <a:xfrm>
            <a:off x="175846" y="152411"/>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Rising Sea Level and Sinking Property Value</a:t>
            </a:r>
            <a:endParaRPr lang="en-US" sz="3200" dirty="0">
              <a:solidFill>
                <a:srgbClr val="1B4453"/>
              </a:solidFill>
              <a:latin typeface="Baskerville" panose="02020502070401020303"/>
            </a:endParaRPr>
          </a:p>
        </p:txBody>
      </p:sp>
      <p:sp>
        <p:nvSpPr>
          <p:cNvPr id="4" name="Content Placeholder 6">
            <a:extLst>
              <a:ext uri="{FF2B5EF4-FFF2-40B4-BE49-F238E27FC236}">
                <a16:creationId xmlns:a16="http://schemas.microsoft.com/office/drawing/2014/main" id="{FF27BA06-027D-D34F-B155-B7A0D53B8A3F}"/>
              </a:ext>
            </a:extLst>
          </p:cNvPr>
          <p:cNvSpPr txBox="1">
            <a:spLocks/>
          </p:cNvSpPr>
          <p:nvPr/>
        </p:nvSpPr>
        <p:spPr>
          <a:xfrm>
            <a:off x="423160" y="931279"/>
            <a:ext cx="5115492" cy="2552149"/>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dirty="0">
                <a:latin typeface="Baskerville" panose="02020502070401020303"/>
              </a:rPr>
              <a:t>Research Question: </a:t>
            </a:r>
            <a:br>
              <a:rPr lang="en-US" sz="1800" dirty="0">
                <a:latin typeface="Baskerville" panose="02020502070401020303"/>
              </a:rPr>
            </a:br>
            <a:r>
              <a:rPr lang="en-US" sz="1800" dirty="0">
                <a:latin typeface="Baskerville" panose="02020502070401020303"/>
              </a:rPr>
              <a:t>What is the impact of hurricane Sandy on the New York City housing market?</a:t>
            </a:r>
          </a:p>
          <a:p>
            <a:endParaRPr lang="en-US" sz="1800" dirty="0">
              <a:latin typeface="Baskerville" panose="02020502070401020303"/>
            </a:endParaRPr>
          </a:p>
          <a:p>
            <a:pPr marL="285750" indent="-285750">
              <a:buFont typeface="Arial" panose="020B0604020202020204" pitchFamily="34" charset="0"/>
              <a:buChar char="•"/>
            </a:pPr>
            <a:r>
              <a:rPr lang="en-US" sz="1800" dirty="0">
                <a:latin typeface="Baskerville" panose="02020502070401020303"/>
              </a:rPr>
              <a:t>Data</a:t>
            </a:r>
            <a:br>
              <a:rPr lang="en-US" sz="1800" dirty="0">
                <a:latin typeface="Baskerville" panose="02020502070401020303"/>
              </a:rPr>
            </a:br>
            <a:r>
              <a:rPr lang="en-US" sz="1800" dirty="0">
                <a:latin typeface="Baskerville" panose="02020502070401020303"/>
              </a:rPr>
              <a:t>All housing sales 2003-2017</a:t>
            </a:r>
            <a:r>
              <a:rPr lang="zh-CN" altLang="en-US" sz="1800" dirty="0">
                <a:latin typeface="Baskerville" panose="02020502070401020303"/>
              </a:rPr>
              <a:t> </a:t>
            </a:r>
            <a:r>
              <a:rPr lang="en-US" altLang="zh-CN" sz="1800" dirty="0">
                <a:latin typeface="Baskerville" panose="02020502070401020303"/>
              </a:rPr>
              <a:t>(Sandy’s</a:t>
            </a:r>
            <a:r>
              <a:rPr lang="zh-CN" altLang="en-US" sz="1800" dirty="0">
                <a:latin typeface="Baskerville" panose="02020502070401020303"/>
              </a:rPr>
              <a:t> </a:t>
            </a:r>
            <a:r>
              <a:rPr lang="en-US" altLang="zh-CN" sz="1800" dirty="0">
                <a:latin typeface="Baskerville" panose="02020502070401020303"/>
              </a:rPr>
              <a:t>shock</a:t>
            </a:r>
            <a:r>
              <a:rPr lang="zh-CN" altLang="en-US" sz="1800" dirty="0">
                <a:latin typeface="Baskerville" panose="02020502070401020303"/>
              </a:rPr>
              <a:t> </a:t>
            </a:r>
            <a:r>
              <a:rPr lang="en-US" altLang="zh-CN" sz="1800" dirty="0">
                <a:latin typeface="Baskerville" panose="02020502070401020303"/>
              </a:rPr>
              <a:t>in</a:t>
            </a:r>
            <a:r>
              <a:rPr lang="zh-CN" altLang="en-US" sz="1800" dirty="0">
                <a:latin typeface="Baskerville" panose="02020502070401020303"/>
              </a:rPr>
              <a:t> </a:t>
            </a:r>
            <a:r>
              <a:rPr lang="en-US" altLang="zh-CN" sz="1800" dirty="0">
                <a:latin typeface="Baskerville" panose="02020502070401020303"/>
              </a:rPr>
              <a:t>Fall</a:t>
            </a:r>
            <a:r>
              <a:rPr lang="zh-CN" altLang="en-US" sz="1800" dirty="0">
                <a:latin typeface="Baskerville" panose="02020502070401020303"/>
              </a:rPr>
              <a:t> </a:t>
            </a:r>
            <a:r>
              <a:rPr lang="en-US" altLang="zh-CN" sz="1800" dirty="0">
                <a:latin typeface="Baskerville" panose="02020502070401020303"/>
              </a:rPr>
              <a:t>2012)</a:t>
            </a:r>
            <a:r>
              <a:rPr lang="en-US" sz="1800" dirty="0">
                <a:latin typeface="Baskerville" panose="02020502070401020303"/>
              </a:rPr>
              <a:t>;</a:t>
            </a:r>
            <a:br>
              <a:rPr lang="en-US" sz="1800" dirty="0">
                <a:latin typeface="Baskerville" panose="02020502070401020303"/>
              </a:rPr>
            </a:br>
            <a:r>
              <a:rPr lang="en-US" sz="1800" dirty="0">
                <a:latin typeface="Baskerville" panose="02020502070401020303"/>
              </a:rPr>
              <a:t>Geocoded FEMA data on building structure damage. </a:t>
            </a:r>
            <a:br>
              <a:rPr lang="en-US" sz="1800" dirty="0">
                <a:latin typeface="Baskerville" panose="02020502070401020303"/>
              </a:rPr>
            </a:br>
            <a:endParaRPr lang="en-US" sz="1800" dirty="0">
              <a:latin typeface="Baskerville" panose="02020502070401020303"/>
            </a:endParaRPr>
          </a:p>
        </p:txBody>
      </p:sp>
      <p:sp>
        <p:nvSpPr>
          <p:cNvPr id="5" name="Rectangle 4">
            <a:extLst>
              <a:ext uri="{FF2B5EF4-FFF2-40B4-BE49-F238E27FC236}">
                <a16:creationId xmlns:a16="http://schemas.microsoft.com/office/drawing/2014/main" id="{7BEBB524-4BD7-AD45-8423-2F045BFEE076}"/>
              </a:ext>
            </a:extLst>
          </p:cNvPr>
          <p:cNvSpPr/>
          <p:nvPr/>
        </p:nvSpPr>
        <p:spPr>
          <a:xfrm>
            <a:off x="362200" y="3255675"/>
            <a:ext cx="7876110" cy="861774"/>
          </a:xfrm>
          <a:prstGeom prst="rect">
            <a:avLst/>
          </a:prstGeom>
        </p:spPr>
        <p:txBody>
          <a:bodyPr wrap="square">
            <a:spAutoFit/>
          </a:bodyPr>
          <a:lstStyle/>
          <a:p>
            <a:pPr marL="285750" indent="-285750">
              <a:buFont typeface="Arial" panose="020B0604020202020204" pitchFamily="34" charset="0"/>
              <a:buChar char="•"/>
            </a:pPr>
            <a:r>
              <a:rPr lang="en-US" sz="1800" dirty="0">
                <a:latin typeface="Baskerville" panose="02020502070401020303"/>
              </a:rPr>
              <a:t>Findings: </a:t>
            </a:r>
            <a:r>
              <a:rPr lang="en-US" sz="1600" dirty="0">
                <a:latin typeface="Baskerville" panose="02020502070401020303"/>
              </a:rPr>
              <a:t/>
            </a:r>
            <a:br>
              <a:rPr lang="en-US" sz="1600" dirty="0">
                <a:latin typeface="Baskerville" panose="02020502070401020303"/>
              </a:rPr>
            </a:br>
            <a:r>
              <a:rPr lang="en-US" sz="1600" dirty="0">
                <a:latin typeface="Baskerville" panose="02020502070401020303"/>
              </a:rPr>
              <a:t>[1] P</a:t>
            </a:r>
            <a:r>
              <a:rPr lang="en-US" altLang="zh-CN" sz="1600" dirty="0">
                <a:latin typeface="Baskerville" panose="02020502070401020303"/>
              </a:rPr>
              <a:t>roperties</a:t>
            </a:r>
            <a:r>
              <a:rPr lang="zh-CN" altLang="en-US" sz="1600" dirty="0">
                <a:latin typeface="Baskerville" panose="02020502070401020303"/>
              </a:rPr>
              <a:t> </a:t>
            </a:r>
            <a:r>
              <a:rPr lang="en-US" sz="1600" dirty="0">
                <a:latin typeface="Baskerville" panose="02020502070401020303"/>
                <a:sym typeface="Wingdings" panose="05000000000000000000" pitchFamily="2" charset="2"/>
              </a:rPr>
              <a:t>in the flood zone had </a:t>
            </a:r>
            <a:r>
              <a:rPr lang="en-US" sz="1600" b="1" dirty="0">
                <a:solidFill>
                  <a:srgbClr val="C00000"/>
                </a:solidFill>
                <a:latin typeface="Baskerville" panose="02020502070401020303"/>
                <a:sym typeface="Wingdings" panose="05000000000000000000" pitchFamily="2" charset="2"/>
              </a:rPr>
              <a:t>8% </a:t>
            </a:r>
            <a:r>
              <a:rPr lang="en-US" altLang="zh-CN" sz="1600" dirty="0">
                <a:latin typeface="Baskerville" panose="02020502070401020303"/>
                <a:sym typeface="Wingdings" panose="05000000000000000000" pitchFamily="2" charset="2"/>
              </a:rPr>
              <a:t>persistent</a:t>
            </a:r>
            <a:r>
              <a:rPr lang="zh-CN" altLang="en-US" sz="1600" dirty="0">
                <a:latin typeface="Baskerville" panose="02020502070401020303"/>
                <a:sym typeface="Wingdings" panose="05000000000000000000" pitchFamily="2" charset="2"/>
              </a:rPr>
              <a:t> </a:t>
            </a:r>
            <a:r>
              <a:rPr lang="en-US" sz="1600" dirty="0">
                <a:latin typeface="Baskerville" panose="02020502070401020303"/>
                <a:sym typeface="Wingdings" panose="05000000000000000000" pitchFamily="2" charset="2"/>
              </a:rPr>
              <a:t>price penalty after Sandy. </a:t>
            </a:r>
            <a:br>
              <a:rPr lang="en-US" sz="1600" dirty="0">
                <a:latin typeface="Baskerville" panose="02020502070401020303"/>
                <a:sym typeface="Wingdings" panose="05000000000000000000" pitchFamily="2" charset="2"/>
              </a:rPr>
            </a:br>
            <a:r>
              <a:rPr lang="en-US" sz="1600" dirty="0">
                <a:latin typeface="Baskerville" panose="02020502070401020303"/>
                <a:sym typeface="Wingdings" panose="05000000000000000000" pitchFamily="2" charset="2"/>
              </a:rPr>
              <a:t>[2] </a:t>
            </a:r>
            <a:r>
              <a:rPr lang="en-US" altLang="zh-CN" sz="1600" dirty="0">
                <a:latin typeface="Baskerville" panose="02020502070401020303"/>
                <a:sym typeface="Wingdings" panose="05000000000000000000" pitchFamily="2" charset="2"/>
              </a:rPr>
              <a:t>Some</a:t>
            </a:r>
            <a:r>
              <a:rPr lang="zh-CN" altLang="en-US" sz="1600" dirty="0">
                <a:latin typeface="Baskerville" panose="02020502070401020303"/>
                <a:sym typeface="Wingdings" panose="05000000000000000000" pitchFamily="2" charset="2"/>
              </a:rPr>
              <a:t> </a:t>
            </a:r>
            <a:r>
              <a:rPr lang="en-US" altLang="zh-CN" sz="1600" dirty="0">
                <a:latin typeface="Baskerville" panose="02020502070401020303"/>
                <a:sym typeface="Wingdings" panose="05000000000000000000" pitchFamily="2" charset="2"/>
              </a:rPr>
              <a:t>heterogeneity</a:t>
            </a:r>
            <a:r>
              <a:rPr lang="zh-CN" altLang="en-US" sz="1600" dirty="0">
                <a:latin typeface="Baskerville" panose="02020502070401020303"/>
                <a:sym typeface="Wingdings" panose="05000000000000000000" pitchFamily="2" charset="2"/>
              </a:rPr>
              <a:t> </a:t>
            </a:r>
            <a:r>
              <a:rPr lang="en-US" altLang="zh-CN" sz="1600" dirty="0">
                <a:latin typeface="Baskerville" panose="02020502070401020303"/>
                <a:sym typeface="Wingdings" panose="05000000000000000000" pitchFamily="2" charset="2"/>
              </a:rPr>
              <a:t>results.</a:t>
            </a:r>
            <a:endParaRPr lang="en-CN" sz="1600" dirty="0"/>
          </a:p>
        </p:txBody>
      </p:sp>
      <p:pic>
        <p:nvPicPr>
          <p:cNvPr id="1026" name="Picture 2" descr="How Will Joaquin Compare with Superstorm Sandy and Hurricane Isabel? -  Scientific American">
            <a:extLst>
              <a:ext uri="{FF2B5EF4-FFF2-40B4-BE49-F238E27FC236}">
                <a16:creationId xmlns:a16="http://schemas.microsoft.com/office/drawing/2014/main" id="{EE1FCDF8-AB46-8D48-9858-F58C2FAF5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652" y="1153073"/>
            <a:ext cx="3342400" cy="1880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ere are the names Florida will worry about this hurricane season">
            <a:extLst>
              <a:ext uri="{FF2B5EF4-FFF2-40B4-BE49-F238E27FC236}">
                <a16:creationId xmlns:a16="http://schemas.microsoft.com/office/drawing/2014/main" id="{34CF08E9-9E8C-4542-95B1-C4A17DA65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234" y="3836163"/>
            <a:ext cx="2190402" cy="12321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33D3443-0896-4D12-B549-722EEC410614}"/>
              </a:ext>
            </a:extLst>
          </p:cNvPr>
          <p:cNvSpPr/>
          <p:nvPr/>
        </p:nvSpPr>
        <p:spPr>
          <a:xfrm>
            <a:off x="170364" y="4339243"/>
            <a:ext cx="6128659" cy="400110"/>
          </a:xfrm>
          <a:prstGeom prst="rect">
            <a:avLst/>
          </a:prstGeom>
        </p:spPr>
        <p:txBody>
          <a:bodyPr wrap="square">
            <a:spAutoFit/>
          </a:bodyPr>
          <a:lstStyle/>
          <a:p>
            <a:r>
              <a:rPr lang="en-US" sz="1000" dirty="0">
                <a:solidFill>
                  <a:schemeClr val="bg2"/>
                </a:solidFill>
                <a:latin typeface="Baskerville" panose="02020502070401020303"/>
              </a:rPr>
              <a:t>Source: Ortega, F., &amp; </a:t>
            </a:r>
            <a:r>
              <a:rPr lang="en-US" sz="1000" dirty="0" err="1">
                <a:solidFill>
                  <a:schemeClr val="bg2"/>
                </a:solidFill>
                <a:latin typeface="Baskerville" panose="02020502070401020303"/>
              </a:rPr>
              <a:t>Taṣpınar</a:t>
            </a:r>
            <a:r>
              <a:rPr lang="en-US" sz="1000" dirty="0">
                <a:solidFill>
                  <a:schemeClr val="bg2"/>
                </a:solidFill>
                <a:latin typeface="Baskerville" panose="02020502070401020303"/>
              </a:rPr>
              <a:t>, S. (2018). Rising sea levels and sinking property values: Hurricane Sandy and New York’s housing market. Journal of Urban Economics, 106, 81–100.</a:t>
            </a:r>
          </a:p>
        </p:txBody>
      </p:sp>
      <p:sp>
        <p:nvSpPr>
          <p:cNvPr id="8" name="Rectangle 7"/>
          <p:cNvSpPr/>
          <p:nvPr/>
        </p:nvSpPr>
        <p:spPr>
          <a:xfrm>
            <a:off x="2356759" y="4619649"/>
            <a:ext cx="4572000" cy="600164"/>
          </a:xfrm>
          <a:prstGeom prst="rect">
            <a:avLst/>
          </a:prstGeom>
        </p:spPr>
        <p:txBody>
          <a:bodyPr>
            <a:spAutoFit/>
          </a:bodyPr>
          <a:lstStyle/>
          <a:p>
            <a:r>
              <a:rPr lang="en-US" sz="1100" dirty="0" smtClean="0">
                <a:solidFill>
                  <a:srgbClr val="222222"/>
                </a:solidFill>
                <a:latin typeface="Baskerville Old Face" panose="02020602080505020303" pitchFamily="18" charset="0"/>
              </a:rPr>
              <a:t>Top: © </a:t>
            </a:r>
            <a:r>
              <a:rPr lang="en-US" sz="1100" dirty="0" err="1">
                <a:solidFill>
                  <a:srgbClr val="222222"/>
                </a:solidFill>
                <a:latin typeface="Baskerville Old Face" panose="02020602080505020303" pitchFamily="18" charset="0"/>
              </a:rPr>
              <a:t>AccuWeather</a:t>
            </a:r>
            <a:r>
              <a:rPr lang="en-US" sz="1100" dirty="0">
                <a:solidFill>
                  <a:srgbClr val="222222"/>
                </a:solidFill>
                <a:latin typeface="Baskerville Old Face" panose="02020602080505020303" pitchFamily="18" charset="0"/>
              </a:rPr>
              <a:t> Inc</a:t>
            </a:r>
            <a:r>
              <a:rPr lang="en-US" sz="1100" dirty="0" smtClean="0">
                <a:solidFill>
                  <a:srgbClr val="222222"/>
                </a:solidFill>
                <a:latin typeface="Baskerville Old Face" panose="02020602080505020303" pitchFamily="18" charset="0"/>
              </a:rPr>
              <a:t>.; bottom</a:t>
            </a:r>
            <a:r>
              <a:rPr lang="en-US" sz="1100" dirty="0">
                <a:solidFill>
                  <a:srgbClr val="222222"/>
                </a:solidFill>
                <a:latin typeface="Baskerville Old Face" panose="02020602080505020303" pitchFamily="18" charset="0"/>
              </a:rPr>
              <a:t>: © David J. Phillip / AP. </a:t>
            </a:r>
            <a:r>
              <a:rPr lang="en-US" sz="1100" dirty="0" smtClean="0">
                <a:solidFill>
                  <a:srgbClr val="222222"/>
                </a:solidFill>
                <a:latin typeface="Baskerville Old Face" panose="02020602080505020303" pitchFamily="18" charset="0"/>
              </a:rPr>
              <a:t>All </a:t>
            </a:r>
            <a:r>
              <a:rPr lang="en-US" sz="1100" dirty="0">
                <a:solidFill>
                  <a:srgbClr val="222222"/>
                </a:solidFill>
                <a:latin typeface="Baskerville Old Face" panose="02020602080505020303" pitchFamily="18" charset="0"/>
              </a:rPr>
              <a:t>rights reserved. This content is excluded from our Creative Commons license. For more information, see </a:t>
            </a:r>
            <a:r>
              <a:rPr lang="en-US" sz="1100" dirty="0">
                <a:solidFill>
                  <a:srgbClr val="222222"/>
                </a:solidFill>
                <a:latin typeface="Baskerville Old Face" panose="02020602080505020303" pitchFamily="18" charset="0"/>
                <a:hlinkClick r:id="rId5"/>
              </a:rPr>
              <a:t>https://ocw.mit.edu/help/faq-fair-use</a:t>
            </a:r>
            <a:r>
              <a:rPr lang="en-US" sz="1100" dirty="0" smtClean="0">
                <a:solidFill>
                  <a:srgbClr val="222222"/>
                </a:solidFill>
                <a:latin typeface="Baskerville Old Face" panose="02020602080505020303" pitchFamily="18" charset="0"/>
                <a:hlinkClick r:id="rId5"/>
              </a:rPr>
              <a:t>/</a:t>
            </a:r>
            <a:r>
              <a:rPr lang="en-US" sz="1100" dirty="0" smtClean="0">
                <a:solidFill>
                  <a:srgbClr val="222222"/>
                </a:solidFill>
                <a:latin typeface="Baskerville Old Face" panose="02020602080505020303" pitchFamily="18" charset="0"/>
              </a:rPr>
              <a:t>.</a:t>
            </a:r>
            <a:endParaRPr lang="en-US" sz="1100" dirty="0">
              <a:latin typeface="Baskerville Old Face" panose="02020602080505020303" pitchFamily="18" charset="0"/>
            </a:endParaRPr>
          </a:p>
        </p:txBody>
      </p:sp>
    </p:spTree>
    <p:extLst>
      <p:ext uri="{BB962C8B-B14F-4D97-AF65-F5344CB8AC3E}">
        <p14:creationId xmlns:p14="http://schemas.microsoft.com/office/powerpoint/2010/main" val="108626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578181-C2AD-2345-A469-4E43D5401629}"/>
              </a:ext>
            </a:extLst>
          </p:cNvPr>
          <p:cNvPicPr>
            <a:picLocks noChangeAspect="1"/>
          </p:cNvPicPr>
          <p:nvPr/>
        </p:nvPicPr>
        <p:blipFill>
          <a:blip r:embed="rId2"/>
          <a:stretch>
            <a:fillRect/>
          </a:stretch>
        </p:blipFill>
        <p:spPr>
          <a:xfrm>
            <a:off x="839099" y="1693559"/>
            <a:ext cx="4470400" cy="609600"/>
          </a:xfrm>
          <a:prstGeom prst="rect">
            <a:avLst/>
          </a:prstGeom>
        </p:spPr>
      </p:pic>
      <p:sp>
        <p:nvSpPr>
          <p:cNvPr id="3" name="Google Shape;208;p27">
            <a:extLst>
              <a:ext uri="{FF2B5EF4-FFF2-40B4-BE49-F238E27FC236}">
                <a16:creationId xmlns:a16="http://schemas.microsoft.com/office/drawing/2014/main" id="{9E4C5514-E12A-1844-8119-CF01267DD7A1}"/>
              </a:ext>
            </a:extLst>
          </p:cNvPr>
          <p:cNvSpPr txBox="1">
            <a:spLocks/>
          </p:cNvSpPr>
          <p:nvPr/>
        </p:nvSpPr>
        <p:spPr>
          <a:xfrm>
            <a:off x="175846" y="152411"/>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Rising Sea Level and Sinking Property Value</a:t>
            </a:r>
            <a:endParaRPr lang="en-US" sz="3200" dirty="0">
              <a:solidFill>
                <a:srgbClr val="1B4453"/>
              </a:solidFill>
              <a:latin typeface="Baskerville" panose="02020502070401020303"/>
            </a:endParaRPr>
          </a:p>
        </p:txBody>
      </p:sp>
      <p:sp>
        <p:nvSpPr>
          <p:cNvPr id="4" name="Content Placeholder 6">
            <a:extLst>
              <a:ext uri="{FF2B5EF4-FFF2-40B4-BE49-F238E27FC236}">
                <a16:creationId xmlns:a16="http://schemas.microsoft.com/office/drawing/2014/main" id="{FF27BA06-027D-D34F-B155-B7A0D53B8A3F}"/>
              </a:ext>
            </a:extLst>
          </p:cNvPr>
          <p:cNvSpPr txBox="1">
            <a:spLocks/>
          </p:cNvSpPr>
          <p:nvPr/>
        </p:nvSpPr>
        <p:spPr>
          <a:xfrm>
            <a:off x="423159" y="848769"/>
            <a:ext cx="8297682" cy="36004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dirty="0">
                <a:latin typeface="Baskerville" panose="02020502070401020303"/>
              </a:rPr>
              <a:t>Empirical specification: </a:t>
            </a:r>
            <a:br>
              <a:rPr lang="en-US" sz="1800" dirty="0">
                <a:latin typeface="Baskerville" panose="02020502070401020303"/>
              </a:rPr>
            </a:br>
            <a:r>
              <a:rPr lang="en-US" sz="1800" dirty="0">
                <a:latin typeface="Baskerville" panose="02020502070401020303"/>
              </a:rPr>
              <a:t/>
            </a:r>
            <a:br>
              <a:rPr lang="en-US" sz="1800" dirty="0">
                <a:latin typeface="Baskerville" panose="02020502070401020303"/>
              </a:rPr>
            </a:br>
            <a:endParaRPr lang="en-US" sz="1800" dirty="0">
              <a:latin typeface="Baskerville" panose="02020502070401020303"/>
            </a:endParaRPr>
          </a:p>
        </p:txBody>
      </p:sp>
      <p:cxnSp>
        <p:nvCxnSpPr>
          <p:cNvPr id="7" name="Straight Arrow Connector 6">
            <a:extLst>
              <a:ext uri="{FF2B5EF4-FFF2-40B4-BE49-F238E27FC236}">
                <a16:creationId xmlns:a16="http://schemas.microsoft.com/office/drawing/2014/main" id="{A751631E-32EF-A54C-8017-5231B84B6E9B}"/>
              </a:ext>
            </a:extLst>
          </p:cNvPr>
          <p:cNvCxnSpPr/>
          <p:nvPr/>
        </p:nvCxnSpPr>
        <p:spPr>
          <a:xfrm flipV="1">
            <a:off x="4109387" y="1518380"/>
            <a:ext cx="146649" cy="27749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42193C4-B520-2E47-AFDD-E5063A330C69}"/>
              </a:ext>
            </a:extLst>
          </p:cNvPr>
          <p:cNvSpPr txBox="1"/>
          <p:nvPr/>
        </p:nvSpPr>
        <p:spPr>
          <a:xfrm>
            <a:off x="6077618" y="4718010"/>
            <a:ext cx="3259318" cy="307777"/>
          </a:xfrm>
          <a:prstGeom prst="rect">
            <a:avLst/>
          </a:prstGeom>
          <a:noFill/>
        </p:spPr>
        <p:txBody>
          <a:bodyPr wrap="square" rtlCol="0">
            <a:spAutoFit/>
          </a:bodyPr>
          <a:lstStyle/>
          <a:p>
            <a:r>
              <a:rPr lang="en-US" dirty="0">
                <a:solidFill>
                  <a:srgbClr val="C00000"/>
                </a:solidFill>
                <a:latin typeface="Baskerville" panose="02020502070401020303" pitchFamily="18" charset="0"/>
                <a:ea typeface="Baskerville" panose="02020502070401020303" pitchFamily="18" charset="0"/>
              </a:rPr>
              <a:t>Controls: property FE; quarter-year FE. </a:t>
            </a:r>
            <a:endParaRPr lang="en-CN" dirty="0">
              <a:solidFill>
                <a:srgbClr val="C00000"/>
              </a:solidFill>
              <a:latin typeface="Baskerville" panose="02020502070401020303" pitchFamily="18" charset="0"/>
              <a:ea typeface="Baskerville" panose="02020502070401020303" pitchFamily="18" charset="0"/>
            </a:endParaRPr>
          </a:p>
        </p:txBody>
      </p:sp>
      <p:cxnSp>
        <p:nvCxnSpPr>
          <p:cNvPr id="9" name="Straight Arrow Connector 8">
            <a:extLst>
              <a:ext uri="{FF2B5EF4-FFF2-40B4-BE49-F238E27FC236}">
                <a16:creationId xmlns:a16="http://schemas.microsoft.com/office/drawing/2014/main" id="{7FF4542C-E5C8-A141-886F-1FE6526BD377}"/>
              </a:ext>
            </a:extLst>
          </p:cNvPr>
          <p:cNvCxnSpPr>
            <a:cxnSpLocks/>
          </p:cNvCxnSpPr>
          <p:nvPr/>
        </p:nvCxnSpPr>
        <p:spPr>
          <a:xfrm flipH="1">
            <a:off x="2830798" y="2144278"/>
            <a:ext cx="243501" cy="1953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311E80-81BC-5342-A979-695834E5F357}"/>
              </a:ext>
            </a:extLst>
          </p:cNvPr>
          <p:cNvSpPr txBox="1"/>
          <p:nvPr/>
        </p:nvSpPr>
        <p:spPr>
          <a:xfrm>
            <a:off x="4316831" y="1255457"/>
            <a:ext cx="2949036" cy="307777"/>
          </a:xfrm>
          <a:prstGeom prst="rect">
            <a:avLst/>
          </a:prstGeom>
          <a:noFill/>
        </p:spPr>
        <p:txBody>
          <a:bodyPr wrap="square" rtlCol="0">
            <a:spAutoFit/>
          </a:bodyPr>
          <a:lstStyle/>
          <a:p>
            <a:r>
              <a:rPr lang="en-US" dirty="0">
                <a:solidFill>
                  <a:srgbClr val="C00000"/>
                </a:solidFill>
                <a:latin typeface="Baskerville" panose="02020502070401020303" pitchFamily="18" charset="0"/>
                <a:ea typeface="Baskerville" panose="02020502070401020303" pitchFamily="18" charset="0"/>
              </a:rPr>
              <a:t>Time: Post-hurricane indicator</a:t>
            </a:r>
            <a:endParaRPr lang="en-CN" dirty="0">
              <a:solidFill>
                <a:srgbClr val="C00000"/>
              </a:solidFill>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A74808A5-785C-D044-87F9-4DD2A524D77F}"/>
              </a:ext>
            </a:extLst>
          </p:cNvPr>
          <p:cNvSpPr txBox="1"/>
          <p:nvPr/>
        </p:nvSpPr>
        <p:spPr>
          <a:xfrm>
            <a:off x="1840199" y="2348810"/>
            <a:ext cx="3394330" cy="738664"/>
          </a:xfrm>
          <a:prstGeom prst="rect">
            <a:avLst/>
          </a:prstGeom>
          <a:noFill/>
        </p:spPr>
        <p:txBody>
          <a:bodyPr wrap="square" rtlCol="0">
            <a:spAutoFit/>
          </a:bodyPr>
          <a:lstStyle/>
          <a:p>
            <a:r>
              <a:rPr lang="en-US" dirty="0">
                <a:solidFill>
                  <a:srgbClr val="C00000"/>
                </a:solidFill>
                <a:latin typeface="Baskerville" panose="02020502070401020303" pitchFamily="18" charset="0"/>
                <a:ea typeface="Baskerville" panose="02020502070401020303" pitchFamily="18" charset="0"/>
              </a:rPr>
              <a:t>Treatment: Sales in the flood zone</a:t>
            </a:r>
          </a:p>
          <a:p>
            <a:r>
              <a:rPr lang="en-US" dirty="0">
                <a:solidFill>
                  <a:srgbClr val="C00000"/>
                </a:solidFill>
                <a:latin typeface="Baskerville" panose="02020502070401020303" pitchFamily="18" charset="0"/>
                <a:ea typeface="Baskerville" panose="02020502070401020303" pitchFamily="18" charset="0"/>
              </a:rPr>
              <a:t>(</a:t>
            </a:r>
            <a:r>
              <a:rPr lang="en-US" altLang="zh-CN" dirty="0">
                <a:solidFill>
                  <a:srgbClr val="C00000"/>
                </a:solidFill>
                <a:latin typeface="Baskerville" panose="02020502070401020303" pitchFamily="18" charset="0"/>
                <a:ea typeface="Baskerville" panose="02020502070401020303" pitchFamily="18" charset="0"/>
              </a:rPr>
              <a:t>Control: properties out of the flood zone.</a:t>
            </a:r>
            <a:r>
              <a:rPr lang="en-US" dirty="0">
                <a:solidFill>
                  <a:srgbClr val="C00000"/>
                </a:solidFill>
                <a:latin typeface="Baskerville" panose="02020502070401020303" pitchFamily="18" charset="0"/>
                <a:ea typeface="Baskerville" panose="02020502070401020303" pitchFamily="18" charset="0"/>
              </a:rPr>
              <a:t>) </a:t>
            </a:r>
            <a:endParaRPr lang="en-CN">
              <a:solidFill>
                <a:srgbClr val="C00000"/>
              </a:solidFill>
              <a:latin typeface="Baskerville" panose="02020502070401020303" pitchFamily="18" charset="0"/>
              <a:ea typeface="Baskerville" panose="02020502070401020303" pitchFamily="18" charset="0"/>
            </a:endParaRPr>
          </a:p>
          <a:p>
            <a:endParaRPr lang="en-CN" dirty="0">
              <a:solidFill>
                <a:srgbClr val="C00000"/>
              </a:solidFill>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6473B0D7-66B7-4AA4-AF72-A62EBE1AC099}"/>
              </a:ext>
            </a:extLst>
          </p:cNvPr>
          <p:cNvPicPr>
            <a:picLocks noChangeAspect="1"/>
          </p:cNvPicPr>
          <p:nvPr/>
        </p:nvPicPr>
        <p:blipFill>
          <a:blip r:embed="rId3"/>
          <a:stretch>
            <a:fillRect/>
          </a:stretch>
        </p:blipFill>
        <p:spPr>
          <a:xfrm>
            <a:off x="872138" y="3258599"/>
            <a:ext cx="6030169" cy="351101"/>
          </a:xfrm>
          <a:prstGeom prst="rect">
            <a:avLst/>
          </a:prstGeom>
        </p:spPr>
      </p:pic>
      <p:sp>
        <p:nvSpPr>
          <p:cNvPr id="13" name="TextBox 12">
            <a:extLst>
              <a:ext uri="{FF2B5EF4-FFF2-40B4-BE49-F238E27FC236}">
                <a16:creationId xmlns:a16="http://schemas.microsoft.com/office/drawing/2014/main" id="{9A404D65-B890-4917-93A7-D97691090EBF}"/>
              </a:ext>
            </a:extLst>
          </p:cNvPr>
          <p:cNvSpPr txBox="1"/>
          <p:nvPr/>
        </p:nvSpPr>
        <p:spPr>
          <a:xfrm>
            <a:off x="2667907" y="4024716"/>
            <a:ext cx="3808185" cy="523220"/>
          </a:xfrm>
          <a:prstGeom prst="rect">
            <a:avLst/>
          </a:prstGeom>
          <a:noFill/>
        </p:spPr>
        <p:txBody>
          <a:bodyPr wrap="square" rtlCol="0">
            <a:spAutoFit/>
          </a:bodyPr>
          <a:lstStyle/>
          <a:p>
            <a:r>
              <a:rPr lang="en-US" dirty="0">
                <a:solidFill>
                  <a:srgbClr val="C00000"/>
                </a:solidFill>
                <a:latin typeface="Baskerville" panose="02020502070401020303" pitchFamily="18" charset="0"/>
                <a:ea typeface="Baskerville" panose="02020502070401020303" pitchFamily="18" charset="0"/>
              </a:rPr>
              <a:t>From Dam0 to Dam2: increasing damages.</a:t>
            </a:r>
          </a:p>
          <a:p>
            <a:r>
              <a:rPr lang="en-US" dirty="0">
                <a:solidFill>
                  <a:srgbClr val="C00000"/>
                </a:solidFill>
                <a:latin typeface="Baskerville" panose="02020502070401020303" pitchFamily="18" charset="0"/>
                <a:ea typeface="Baskerville" panose="02020502070401020303" pitchFamily="18" charset="0"/>
              </a:rPr>
              <a:t>(</a:t>
            </a:r>
            <a:r>
              <a:rPr lang="en-US" altLang="zh-CN" dirty="0">
                <a:solidFill>
                  <a:srgbClr val="C00000"/>
                </a:solidFill>
                <a:latin typeface="Baskerville" panose="02020502070401020303" pitchFamily="18" charset="0"/>
                <a:ea typeface="Baskerville" panose="02020502070401020303" pitchFamily="18" charset="0"/>
              </a:rPr>
              <a:t>Control: properties out of the flood zone.</a:t>
            </a:r>
            <a:r>
              <a:rPr lang="en-US" dirty="0">
                <a:solidFill>
                  <a:srgbClr val="C00000"/>
                </a:solidFill>
                <a:latin typeface="Baskerville" panose="02020502070401020303" pitchFamily="18" charset="0"/>
                <a:ea typeface="Baskerville" panose="02020502070401020303" pitchFamily="18" charset="0"/>
              </a:rPr>
              <a:t>) </a:t>
            </a:r>
            <a:endParaRPr lang="en-CN" dirty="0">
              <a:solidFill>
                <a:srgbClr val="C00000"/>
              </a:solidFill>
              <a:latin typeface="Baskerville" panose="02020502070401020303" pitchFamily="18" charset="0"/>
              <a:ea typeface="Baskerville" panose="02020502070401020303" pitchFamily="18" charset="0"/>
            </a:endParaRPr>
          </a:p>
        </p:txBody>
      </p:sp>
      <p:cxnSp>
        <p:nvCxnSpPr>
          <p:cNvPr id="14" name="Straight Arrow Connector 13">
            <a:extLst>
              <a:ext uri="{FF2B5EF4-FFF2-40B4-BE49-F238E27FC236}">
                <a16:creationId xmlns:a16="http://schemas.microsoft.com/office/drawing/2014/main" id="{17054967-8A61-41D0-BD4A-48DEA9BD3546}"/>
              </a:ext>
            </a:extLst>
          </p:cNvPr>
          <p:cNvCxnSpPr>
            <a:cxnSpLocks/>
          </p:cNvCxnSpPr>
          <p:nvPr/>
        </p:nvCxnSpPr>
        <p:spPr>
          <a:xfrm flipH="1">
            <a:off x="4008972" y="3621892"/>
            <a:ext cx="1" cy="3199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BB2FD4B-D177-4EE0-8A5E-97D999DBE58A}"/>
              </a:ext>
            </a:extLst>
          </p:cNvPr>
          <p:cNvSpPr txBox="1"/>
          <p:nvPr/>
        </p:nvSpPr>
        <p:spPr>
          <a:xfrm>
            <a:off x="839099" y="1524298"/>
            <a:ext cx="2095445" cy="307777"/>
          </a:xfrm>
          <a:prstGeom prst="rect">
            <a:avLst/>
          </a:prstGeom>
          <a:noFill/>
        </p:spPr>
        <p:txBody>
          <a:bodyPr wrap="none" rtlCol="0">
            <a:spAutoFit/>
          </a:bodyPr>
          <a:lstStyle/>
          <a:p>
            <a:r>
              <a:rPr lang="en-US" altLang="zh-CN" dirty="0">
                <a:solidFill>
                  <a:srgbClr val="0070C0"/>
                </a:solidFill>
                <a:latin typeface="Baskerville" panose="02020502070401020303"/>
              </a:rPr>
              <a:t>(Standardized DID setting)</a:t>
            </a:r>
            <a:endParaRPr lang="zh-CN" altLang="en-US" dirty="0">
              <a:solidFill>
                <a:srgbClr val="0070C0"/>
              </a:solidFill>
              <a:latin typeface="Baskerville" panose="02020502070401020303"/>
            </a:endParaRPr>
          </a:p>
        </p:txBody>
      </p:sp>
      <p:sp>
        <p:nvSpPr>
          <p:cNvPr id="17" name="TextBox 16">
            <a:extLst>
              <a:ext uri="{FF2B5EF4-FFF2-40B4-BE49-F238E27FC236}">
                <a16:creationId xmlns:a16="http://schemas.microsoft.com/office/drawing/2014/main" id="{391FC2C2-303F-4B06-B6CA-78D2081BBC8B}"/>
              </a:ext>
            </a:extLst>
          </p:cNvPr>
          <p:cNvSpPr txBox="1"/>
          <p:nvPr/>
        </p:nvSpPr>
        <p:spPr>
          <a:xfrm>
            <a:off x="839099" y="3063274"/>
            <a:ext cx="3621504" cy="307777"/>
          </a:xfrm>
          <a:prstGeom prst="rect">
            <a:avLst/>
          </a:prstGeom>
          <a:noFill/>
        </p:spPr>
        <p:txBody>
          <a:bodyPr wrap="none" rtlCol="0">
            <a:spAutoFit/>
          </a:bodyPr>
          <a:lstStyle/>
          <a:p>
            <a:r>
              <a:rPr lang="en-US" altLang="zh-CN" dirty="0">
                <a:solidFill>
                  <a:srgbClr val="0070C0"/>
                </a:solidFill>
                <a:latin typeface="Baskerville" panose="02020502070401020303"/>
              </a:rPr>
              <a:t>(DID setting with differential treatment intensity)</a:t>
            </a:r>
            <a:endParaRPr lang="zh-CN" altLang="en-US" dirty="0">
              <a:solidFill>
                <a:srgbClr val="0070C0"/>
              </a:solidFill>
              <a:latin typeface="Baskerville" panose="02020502070401020303"/>
            </a:endParaRPr>
          </a:p>
        </p:txBody>
      </p:sp>
    </p:spTree>
    <p:extLst>
      <p:ext uri="{BB962C8B-B14F-4D97-AF65-F5344CB8AC3E}">
        <p14:creationId xmlns:p14="http://schemas.microsoft.com/office/powerpoint/2010/main" val="93653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610D4EF0-1826-CD4E-AC77-59F966AE4955}"/>
              </a:ext>
            </a:extLst>
          </p:cNvPr>
          <p:cNvSpPr txBox="1">
            <a:spLocks/>
          </p:cNvSpPr>
          <p:nvPr/>
        </p:nvSpPr>
        <p:spPr>
          <a:xfrm>
            <a:off x="175846" y="152411"/>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Rising Sea Level and Sinking Property Value</a:t>
            </a:r>
            <a:endParaRPr lang="en-US" sz="32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AFB1BD75-4134-9945-A9D5-8926FF34D3B6}"/>
              </a:ext>
            </a:extLst>
          </p:cNvPr>
          <p:cNvSpPr/>
          <p:nvPr/>
        </p:nvSpPr>
        <p:spPr>
          <a:xfrm>
            <a:off x="559593" y="1498594"/>
            <a:ext cx="2743199" cy="1754326"/>
          </a:xfrm>
          <a:prstGeom prst="rect">
            <a:avLst/>
          </a:prstGeom>
        </p:spPr>
        <p:txBody>
          <a:bodyPr wrap="square">
            <a:spAutoFit/>
          </a:bodyPr>
          <a:lstStyle/>
          <a:p>
            <a:r>
              <a:rPr lang="en-US" sz="1800" dirty="0">
                <a:latin typeface="Baskerville" panose="02020502070401020303" pitchFamily="18" charset="0"/>
                <a:ea typeface="Baskerville" panose="02020502070401020303" pitchFamily="18" charset="0"/>
              </a:rPr>
              <a:t>Hurricane Sandy has persistently reduced housing prices by 9% in the city’s flood zone, relative to similar properties in the rest of the city. </a:t>
            </a:r>
            <a:endParaRPr lang="en-US" sz="1800" dirty="0">
              <a:effectLst/>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7D9F9DFF-61E1-214E-A4E0-CD193BBE2DFE}"/>
              </a:ext>
            </a:extLst>
          </p:cNvPr>
          <p:cNvPicPr>
            <a:picLocks noChangeAspect="1"/>
          </p:cNvPicPr>
          <p:nvPr/>
        </p:nvPicPr>
        <p:blipFill>
          <a:blip r:embed="rId2"/>
          <a:stretch>
            <a:fillRect/>
          </a:stretch>
        </p:blipFill>
        <p:spPr>
          <a:xfrm>
            <a:off x="3761788" y="1438233"/>
            <a:ext cx="3140280" cy="1668008"/>
          </a:xfrm>
          <a:prstGeom prst="rect">
            <a:avLst/>
          </a:prstGeom>
        </p:spPr>
      </p:pic>
      <p:pic>
        <p:nvPicPr>
          <p:cNvPr id="7" name="Picture 6">
            <a:extLst>
              <a:ext uri="{FF2B5EF4-FFF2-40B4-BE49-F238E27FC236}">
                <a16:creationId xmlns:a16="http://schemas.microsoft.com/office/drawing/2014/main" id="{BA8861BF-1624-BA42-9376-17895F5F29B7}"/>
              </a:ext>
            </a:extLst>
          </p:cNvPr>
          <p:cNvPicPr>
            <a:picLocks noChangeAspect="1"/>
          </p:cNvPicPr>
          <p:nvPr/>
        </p:nvPicPr>
        <p:blipFill>
          <a:blip r:embed="rId3"/>
          <a:stretch>
            <a:fillRect/>
          </a:stretch>
        </p:blipFill>
        <p:spPr>
          <a:xfrm>
            <a:off x="3845702" y="3130648"/>
            <a:ext cx="3056366" cy="695830"/>
          </a:xfrm>
          <a:prstGeom prst="rect">
            <a:avLst/>
          </a:prstGeom>
        </p:spPr>
      </p:pic>
      <p:sp>
        <p:nvSpPr>
          <p:cNvPr id="8" name="Rectangle 7">
            <a:extLst>
              <a:ext uri="{FF2B5EF4-FFF2-40B4-BE49-F238E27FC236}">
                <a16:creationId xmlns:a16="http://schemas.microsoft.com/office/drawing/2014/main" id="{218CF8CB-9E93-D04D-B81F-B1CE7C2C8AB2}"/>
              </a:ext>
            </a:extLst>
          </p:cNvPr>
          <p:cNvSpPr/>
          <p:nvPr/>
        </p:nvSpPr>
        <p:spPr>
          <a:xfrm>
            <a:off x="4847607" y="1777772"/>
            <a:ext cx="586596" cy="3536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75B511A7-D181-3B4B-A9F7-CDD42B941B59}"/>
              </a:ext>
            </a:extLst>
          </p:cNvPr>
          <p:cNvSpPr/>
          <p:nvPr/>
        </p:nvSpPr>
        <p:spPr>
          <a:xfrm>
            <a:off x="6253713" y="2131455"/>
            <a:ext cx="564440" cy="9747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extBox 1"/>
          <p:cNvSpPr txBox="1"/>
          <p:nvPr/>
        </p:nvSpPr>
        <p:spPr>
          <a:xfrm>
            <a:off x="3761788" y="4838700"/>
            <a:ext cx="5482591" cy="276999"/>
          </a:xfrm>
          <a:prstGeom prst="rect">
            <a:avLst/>
          </a:prstGeom>
          <a:noFill/>
        </p:spPr>
        <p:txBody>
          <a:bodyPr wrap="none" rtlCol="0">
            <a:spAutoFit/>
          </a:bodyPr>
          <a:lstStyle/>
          <a:p>
            <a:r>
              <a:rPr lang="en-US" sz="1200" dirty="0" smtClean="0">
                <a:latin typeface="Baskerville Old Face" panose="02020602080505020303" pitchFamily="18" charset="0"/>
              </a:rPr>
              <a:t>Table courtesy </a:t>
            </a:r>
            <a:r>
              <a:rPr lang="en-US" sz="1200" dirty="0">
                <a:latin typeface="Baskerville Old Face" panose="02020602080505020303" pitchFamily="18" charset="0"/>
              </a:rPr>
              <a:t>of Elsevier, Inc., </a:t>
            </a:r>
            <a:r>
              <a:rPr lang="en-US" sz="1200" dirty="0">
                <a:latin typeface="Baskerville Old Face" panose="02020602080505020303" pitchFamily="18" charset="0"/>
                <a:hlinkClick r:id="rId4"/>
              </a:rPr>
              <a:t>https://</a:t>
            </a:r>
            <a:r>
              <a:rPr lang="en-US" sz="1200" dirty="0" smtClean="0">
                <a:latin typeface="Baskerville Old Face" panose="02020602080505020303" pitchFamily="18" charset="0"/>
                <a:hlinkClick r:id="rId4"/>
              </a:rPr>
              <a:t>www.sciencedirect.com</a:t>
            </a:r>
            <a:r>
              <a:rPr lang="en-US" sz="1200" dirty="0" smtClean="0">
                <a:latin typeface="Baskerville Old Face" panose="02020602080505020303" pitchFamily="18" charset="0"/>
              </a:rPr>
              <a:t>. </a:t>
            </a:r>
            <a:r>
              <a:rPr lang="en-US" sz="1200" dirty="0">
                <a:latin typeface="Baskerville Old Face" panose="02020602080505020303" pitchFamily="18" charset="0"/>
              </a:rPr>
              <a:t>Used with permission.</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043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610D4EF0-1826-CD4E-AC77-59F966AE4955}"/>
              </a:ext>
            </a:extLst>
          </p:cNvPr>
          <p:cNvSpPr txBox="1">
            <a:spLocks/>
          </p:cNvSpPr>
          <p:nvPr/>
        </p:nvSpPr>
        <p:spPr>
          <a:xfrm>
            <a:off x="175846" y="152411"/>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Rising Sea Level and Sinking Property Value</a:t>
            </a:r>
            <a:endParaRPr lang="en-US" sz="3200" dirty="0">
              <a:solidFill>
                <a:srgbClr val="1B4453"/>
              </a:solidFill>
              <a:latin typeface="Baskerville" panose="02020502070401020303"/>
            </a:endParaRPr>
          </a:p>
        </p:txBody>
      </p:sp>
      <p:pic>
        <p:nvPicPr>
          <p:cNvPr id="5" name="Picture 4">
            <a:extLst>
              <a:ext uri="{FF2B5EF4-FFF2-40B4-BE49-F238E27FC236}">
                <a16:creationId xmlns:a16="http://schemas.microsoft.com/office/drawing/2014/main" id="{18B5BB02-B86C-48A3-B6C8-A5931C49110C}"/>
              </a:ext>
            </a:extLst>
          </p:cNvPr>
          <p:cNvPicPr>
            <a:picLocks noChangeAspect="1"/>
          </p:cNvPicPr>
          <p:nvPr/>
        </p:nvPicPr>
        <p:blipFill>
          <a:blip r:embed="rId2"/>
          <a:stretch>
            <a:fillRect/>
          </a:stretch>
        </p:blipFill>
        <p:spPr>
          <a:xfrm>
            <a:off x="505270" y="1144849"/>
            <a:ext cx="3406195" cy="639700"/>
          </a:xfrm>
          <a:prstGeom prst="rect">
            <a:avLst/>
          </a:prstGeom>
        </p:spPr>
      </p:pic>
      <p:pic>
        <p:nvPicPr>
          <p:cNvPr id="6" name="Picture 5">
            <a:extLst>
              <a:ext uri="{FF2B5EF4-FFF2-40B4-BE49-F238E27FC236}">
                <a16:creationId xmlns:a16="http://schemas.microsoft.com/office/drawing/2014/main" id="{1F47697A-9293-4011-A9D4-0E14B970E7C7}"/>
              </a:ext>
            </a:extLst>
          </p:cNvPr>
          <p:cNvPicPr>
            <a:picLocks noChangeAspect="1"/>
          </p:cNvPicPr>
          <p:nvPr/>
        </p:nvPicPr>
        <p:blipFill>
          <a:blip r:embed="rId3"/>
          <a:stretch>
            <a:fillRect/>
          </a:stretch>
        </p:blipFill>
        <p:spPr>
          <a:xfrm>
            <a:off x="534409" y="1871083"/>
            <a:ext cx="3347915" cy="2324242"/>
          </a:xfrm>
          <a:prstGeom prst="rect">
            <a:avLst/>
          </a:prstGeom>
        </p:spPr>
      </p:pic>
      <p:pic>
        <p:nvPicPr>
          <p:cNvPr id="2" name="Picture 1">
            <a:extLst>
              <a:ext uri="{FF2B5EF4-FFF2-40B4-BE49-F238E27FC236}">
                <a16:creationId xmlns:a16="http://schemas.microsoft.com/office/drawing/2014/main" id="{B7335B52-B126-4C87-A83F-3BB2266765E1}"/>
              </a:ext>
            </a:extLst>
          </p:cNvPr>
          <p:cNvPicPr>
            <a:picLocks noChangeAspect="1"/>
          </p:cNvPicPr>
          <p:nvPr/>
        </p:nvPicPr>
        <p:blipFill>
          <a:blip r:embed="rId4"/>
          <a:stretch>
            <a:fillRect/>
          </a:stretch>
        </p:blipFill>
        <p:spPr>
          <a:xfrm>
            <a:off x="4161294" y="1031271"/>
            <a:ext cx="2889752" cy="3959818"/>
          </a:xfrm>
          <a:prstGeom prst="rect">
            <a:avLst/>
          </a:prstGeom>
        </p:spPr>
      </p:pic>
      <p:sp>
        <p:nvSpPr>
          <p:cNvPr id="7" name="TextBox 6">
            <a:extLst>
              <a:ext uri="{FF2B5EF4-FFF2-40B4-BE49-F238E27FC236}">
                <a16:creationId xmlns:a16="http://schemas.microsoft.com/office/drawing/2014/main" id="{6380DAD7-4253-4923-8424-821E79492B0C}"/>
              </a:ext>
            </a:extLst>
          </p:cNvPr>
          <p:cNvSpPr txBox="1"/>
          <p:nvPr/>
        </p:nvSpPr>
        <p:spPr>
          <a:xfrm>
            <a:off x="7072168" y="1424838"/>
            <a:ext cx="1744638" cy="523220"/>
          </a:xfrm>
          <a:prstGeom prst="rect">
            <a:avLst/>
          </a:prstGeom>
          <a:noFill/>
        </p:spPr>
        <p:txBody>
          <a:bodyPr wrap="square" rtlCol="0">
            <a:spAutoFit/>
          </a:bodyPr>
          <a:lstStyle/>
          <a:p>
            <a:r>
              <a:rPr lang="en-US" altLang="zh-CN" dirty="0">
                <a:latin typeface="Baskerville" panose="02020502070401020303"/>
              </a:rPr>
              <a:t>Overall: </a:t>
            </a:r>
          </a:p>
          <a:p>
            <a:r>
              <a:rPr lang="en-US" altLang="zh-CN" dirty="0">
                <a:latin typeface="Baskerville" panose="02020502070401020303"/>
              </a:rPr>
              <a:t>Stabilizes at 8%.</a:t>
            </a:r>
            <a:endParaRPr lang="zh-CN" altLang="en-US" dirty="0">
              <a:latin typeface="Baskerville" panose="02020502070401020303"/>
            </a:endParaRPr>
          </a:p>
        </p:txBody>
      </p:sp>
      <p:sp>
        <p:nvSpPr>
          <p:cNvPr id="8" name="TextBox 7">
            <a:extLst>
              <a:ext uri="{FF2B5EF4-FFF2-40B4-BE49-F238E27FC236}">
                <a16:creationId xmlns:a16="http://schemas.microsoft.com/office/drawing/2014/main" id="{D73E0C10-F91D-4924-93B8-BACAF7D02059}"/>
              </a:ext>
            </a:extLst>
          </p:cNvPr>
          <p:cNvSpPr txBox="1"/>
          <p:nvPr/>
        </p:nvSpPr>
        <p:spPr>
          <a:xfrm>
            <a:off x="7145053" y="3195443"/>
            <a:ext cx="1895579" cy="1384995"/>
          </a:xfrm>
          <a:prstGeom prst="rect">
            <a:avLst/>
          </a:prstGeom>
          <a:noFill/>
        </p:spPr>
        <p:txBody>
          <a:bodyPr wrap="square" rtlCol="0">
            <a:spAutoFit/>
          </a:bodyPr>
          <a:lstStyle/>
          <a:p>
            <a:r>
              <a:rPr lang="en-US" altLang="zh-CN" dirty="0">
                <a:latin typeface="Baskerville" panose="02020502070401020303"/>
              </a:rPr>
              <a:t>High damages properties: </a:t>
            </a:r>
          </a:p>
          <a:p>
            <a:r>
              <a:rPr lang="en-US" altLang="zh-CN" dirty="0">
                <a:latin typeface="Baskerville" panose="02020502070401020303"/>
              </a:rPr>
              <a:t>Large drop right after the storm and converge to the neighborhood loss.</a:t>
            </a:r>
            <a:endParaRPr lang="zh-CN" altLang="en-US" dirty="0">
              <a:latin typeface="Baskerville" panose="02020502070401020303"/>
            </a:endParaRPr>
          </a:p>
        </p:txBody>
      </p:sp>
      <p:sp>
        <p:nvSpPr>
          <p:cNvPr id="4" name="TextBox 3"/>
          <p:cNvSpPr txBox="1"/>
          <p:nvPr/>
        </p:nvSpPr>
        <p:spPr>
          <a:xfrm>
            <a:off x="2208366" y="4919490"/>
            <a:ext cx="7043916" cy="523220"/>
          </a:xfrm>
          <a:prstGeom prst="rect">
            <a:avLst/>
          </a:prstGeom>
          <a:noFill/>
        </p:spPr>
        <p:txBody>
          <a:bodyPr wrap="none" rtlCol="0">
            <a:spAutoFit/>
          </a:bodyPr>
          <a:lstStyle/>
          <a:p>
            <a:r>
              <a:rPr lang="en-US" dirty="0" smtClean="0">
                <a:latin typeface="Baskerville Old Face" panose="02020602080505020303" pitchFamily="18" charset="0"/>
              </a:rPr>
              <a:t>Table and figure </a:t>
            </a:r>
            <a:r>
              <a:rPr lang="en-US" dirty="0">
                <a:latin typeface="Baskerville Old Face" panose="02020602080505020303" pitchFamily="18" charset="0"/>
              </a:rPr>
              <a:t>courtesy of Elsevier, Inc., </a:t>
            </a:r>
            <a:r>
              <a:rPr lang="en-US" dirty="0">
                <a:latin typeface="Baskerville Old Face" panose="02020602080505020303" pitchFamily="18" charset="0"/>
                <a:hlinkClick r:id="rId5"/>
              </a:rPr>
              <a:t>https://www.sciencedirect.com</a:t>
            </a:r>
            <a:r>
              <a:rPr lang="en-US" dirty="0">
                <a:latin typeface="Baskerville Old Face" panose="02020602080505020303" pitchFamily="18" charset="0"/>
              </a:rPr>
              <a:t>. Used with permission.</a:t>
            </a:r>
          </a:p>
          <a:p>
            <a:endParaRPr lang="en-US" dirty="0"/>
          </a:p>
        </p:txBody>
      </p:sp>
    </p:spTree>
    <p:extLst>
      <p:ext uri="{BB962C8B-B14F-4D97-AF65-F5344CB8AC3E}">
        <p14:creationId xmlns:p14="http://schemas.microsoft.com/office/powerpoint/2010/main" val="127551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610D4EF0-1826-CD4E-AC77-59F966AE4955}"/>
              </a:ext>
            </a:extLst>
          </p:cNvPr>
          <p:cNvSpPr txBox="1">
            <a:spLocks/>
          </p:cNvSpPr>
          <p:nvPr/>
        </p:nvSpPr>
        <p:spPr>
          <a:xfrm>
            <a:off x="195077" y="104922"/>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dirty="0">
                <a:solidFill>
                  <a:srgbClr val="1B4453"/>
                </a:solidFill>
                <a:latin typeface="Baskerville" panose="02020502070401020303"/>
              </a:rPr>
              <a:t>Changes in Flood Risk Premium</a:t>
            </a:r>
          </a:p>
        </p:txBody>
      </p:sp>
      <p:sp>
        <p:nvSpPr>
          <p:cNvPr id="9" name="Rectangle 8">
            <a:extLst>
              <a:ext uri="{FF2B5EF4-FFF2-40B4-BE49-F238E27FC236}">
                <a16:creationId xmlns:a16="http://schemas.microsoft.com/office/drawing/2014/main" id="{E0272808-F7CC-42E0-B6BD-6BBF826C71BF}"/>
              </a:ext>
            </a:extLst>
          </p:cNvPr>
          <p:cNvSpPr/>
          <p:nvPr/>
        </p:nvSpPr>
        <p:spPr>
          <a:xfrm>
            <a:off x="2473688" y="4660250"/>
            <a:ext cx="6128659" cy="400110"/>
          </a:xfrm>
          <a:prstGeom prst="rect">
            <a:avLst/>
          </a:prstGeom>
        </p:spPr>
        <p:txBody>
          <a:bodyPr wrap="square">
            <a:spAutoFit/>
          </a:bodyPr>
          <a:lstStyle/>
          <a:p>
            <a:r>
              <a:rPr lang="en-US" sz="1000" dirty="0">
                <a:solidFill>
                  <a:schemeClr val="bg2"/>
                </a:solidFill>
                <a:latin typeface="Baskerville" panose="02020502070401020303"/>
              </a:rPr>
              <a:t>Source: Bin, O., &amp; Landry, C. E. (2013). Changes in implicit flood risk premiums: Empirical evidence from the housing market. Journal of Environmental Economics and management, 65(3), 361-376.</a:t>
            </a:r>
          </a:p>
        </p:txBody>
      </p:sp>
      <p:sp>
        <p:nvSpPr>
          <p:cNvPr id="4" name="Rectangle 3">
            <a:extLst>
              <a:ext uri="{FF2B5EF4-FFF2-40B4-BE49-F238E27FC236}">
                <a16:creationId xmlns:a16="http://schemas.microsoft.com/office/drawing/2014/main" id="{F783EE57-FCCC-4AF9-AE3A-2DFF7E551DCF}"/>
              </a:ext>
            </a:extLst>
          </p:cNvPr>
          <p:cNvSpPr/>
          <p:nvPr/>
        </p:nvSpPr>
        <p:spPr>
          <a:xfrm>
            <a:off x="631009" y="805337"/>
            <a:ext cx="7881980" cy="2308324"/>
          </a:xfrm>
          <a:prstGeom prst="rect">
            <a:avLst/>
          </a:prstGeom>
        </p:spPr>
        <p:txBody>
          <a:bodyPr wrap="square">
            <a:spAutoFit/>
          </a:bodyPr>
          <a:lstStyle/>
          <a:p>
            <a:pPr marL="285750" indent="-285750">
              <a:buFont typeface="Arial" panose="020B0604020202020204" pitchFamily="34" charset="0"/>
              <a:buChar char="•"/>
            </a:pPr>
            <a:r>
              <a:rPr lang="en-US" sz="1800" dirty="0">
                <a:latin typeface="Baskerville" panose="02020502070401020303" pitchFamily="18" charset="0"/>
                <a:ea typeface="Baskerville" panose="02020502070401020303" pitchFamily="18" charset="0"/>
              </a:rPr>
              <a:t>Prior to Hurricane Fran in 1996:</a:t>
            </a:r>
            <a:r>
              <a:rPr lang="zh-CN" altLang="en-US" sz="1800" dirty="0">
                <a:latin typeface="Baskerville" panose="02020502070401020303" pitchFamily="18" charset="0"/>
                <a:ea typeface="Baskerville" panose="02020502070401020303" pitchFamily="18" charset="0"/>
              </a:rPr>
              <a:t> </a:t>
            </a:r>
            <a:r>
              <a:rPr lang="en-US" altLang="zh-CN" sz="1800" dirty="0">
                <a:latin typeface="Baskerville" panose="02020502070401020303" pitchFamily="18" charset="0"/>
                <a:ea typeface="Baskerville" panose="02020502070401020303" pitchFamily="18" charset="0"/>
              </a:rPr>
              <a:t>N</a:t>
            </a:r>
            <a:r>
              <a:rPr lang="en-US" sz="1800" dirty="0">
                <a:latin typeface="Baskerville" panose="02020502070401020303" pitchFamily="18" charset="0"/>
                <a:ea typeface="Baskerville" panose="02020502070401020303" pitchFamily="18" charset="0"/>
              </a:rPr>
              <a:t>o market risk premium for the presence in a flood zone</a:t>
            </a:r>
          </a:p>
          <a:p>
            <a:endParaRPr lang="en-US" sz="18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1800" dirty="0">
                <a:latin typeface="Baskerville" panose="02020502070401020303" pitchFamily="18" charset="0"/>
                <a:ea typeface="Baskerville" panose="02020502070401020303" pitchFamily="18" charset="0"/>
              </a:rPr>
              <a:t>After Hurricanes: </a:t>
            </a:r>
            <a:r>
              <a:rPr lang="en-US" altLang="zh-CN" sz="1800" dirty="0">
                <a:latin typeface="Baskerville" panose="02020502070401020303" pitchFamily="18" charset="0"/>
                <a:ea typeface="Baskerville" panose="02020502070401020303" pitchFamily="18" charset="0"/>
              </a:rPr>
              <a:t>S</a:t>
            </a:r>
            <a:r>
              <a:rPr lang="en-US" sz="1800" dirty="0">
                <a:latin typeface="Baskerville" panose="02020502070401020303" pitchFamily="18" charset="0"/>
                <a:ea typeface="Baskerville" panose="02020502070401020303" pitchFamily="18" charset="0"/>
              </a:rPr>
              <a:t>ignificant </a:t>
            </a:r>
            <a:r>
              <a:rPr lang="en-US" sz="1800" b="1" dirty="0">
                <a:latin typeface="Baskerville" panose="02020502070401020303" pitchFamily="18" charset="0"/>
                <a:ea typeface="Baskerville" panose="02020502070401020303" pitchFamily="18" charset="0"/>
              </a:rPr>
              <a:t>price differentials </a:t>
            </a:r>
            <a:r>
              <a:rPr lang="en-US" sz="1800" dirty="0">
                <a:latin typeface="Baskerville" panose="02020502070401020303" pitchFamily="18" charset="0"/>
                <a:ea typeface="Baskerville" panose="02020502070401020303" pitchFamily="18" charset="0"/>
              </a:rPr>
              <a:t>between houses </a:t>
            </a:r>
            <a:r>
              <a:rPr lang="en-US" sz="1800" b="1" dirty="0">
                <a:latin typeface="Baskerville" panose="02020502070401020303" pitchFamily="18" charset="0"/>
                <a:ea typeface="Baskerville" panose="02020502070401020303" pitchFamily="18" charset="0"/>
              </a:rPr>
              <a:t>inside and outside floodplain</a:t>
            </a:r>
            <a:r>
              <a:rPr lang="en-US" sz="1800" dirty="0">
                <a:latin typeface="Baskerville" panose="02020502070401020303" pitchFamily="18" charset="0"/>
                <a:ea typeface="Baskerville" panose="02020502070401020303" pitchFamily="18" charset="0"/>
              </a:rPr>
              <a:t>. </a:t>
            </a:r>
            <a:br>
              <a:rPr lang="en-US" sz="1800" dirty="0">
                <a:latin typeface="Baskerville" panose="02020502070401020303" pitchFamily="18" charset="0"/>
                <a:ea typeface="Baskerville" panose="02020502070401020303" pitchFamily="18" charset="0"/>
              </a:rPr>
            </a:br>
            <a:endParaRPr lang="en-US" sz="18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altLang="zh-CN" sz="1800" dirty="0">
                <a:latin typeface="Baskerville" panose="02020502070401020303" pitchFamily="18" charset="0"/>
                <a:ea typeface="Baskerville" panose="02020502070401020303" pitchFamily="18" charset="0"/>
              </a:rPr>
              <a:t>Study</a:t>
            </a:r>
            <a:r>
              <a:rPr lang="zh-CN" altLang="en-US" sz="1800" dirty="0">
                <a:latin typeface="Baskerville" panose="02020502070401020303" pitchFamily="18" charset="0"/>
                <a:ea typeface="Baskerville" panose="02020502070401020303" pitchFamily="18" charset="0"/>
              </a:rPr>
              <a:t> </a:t>
            </a:r>
            <a:r>
              <a:rPr lang="en-US" altLang="zh-CN" sz="1800" dirty="0">
                <a:latin typeface="Baskerville" panose="02020502070401020303" pitchFamily="18" charset="0"/>
                <a:ea typeface="Baskerville" panose="02020502070401020303" pitchFamily="18" charset="0"/>
              </a:rPr>
              <a:t>area:</a:t>
            </a:r>
            <a:r>
              <a:rPr lang="zh-CN" altLang="en-US" sz="1800" dirty="0">
                <a:latin typeface="Baskerville" panose="02020502070401020303" pitchFamily="18" charset="0"/>
                <a:ea typeface="Baskerville" panose="02020502070401020303" pitchFamily="18" charset="0"/>
              </a:rPr>
              <a:t> </a:t>
            </a:r>
            <a:r>
              <a:rPr lang="en-US" altLang="zh-CN" sz="1800" dirty="0">
                <a:latin typeface="Baskerville" panose="02020502070401020303" pitchFamily="18" charset="0"/>
                <a:ea typeface="Baskerville" panose="02020502070401020303" pitchFamily="18" charset="0"/>
              </a:rPr>
              <a:t>North</a:t>
            </a:r>
            <a:r>
              <a:rPr lang="zh-CN" altLang="en-US" sz="1800" dirty="0">
                <a:latin typeface="Baskerville" panose="02020502070401020303" pitchFamily="18" charset="0"/>
                <a:ea typeface="Baskerville" panose="02020502070401020303" pitchFamily="18" charset="0"/>
              </a:rPr>
              <a:t> </a:t>
            </a:r>
            <a:r>
              <a:rPr lang="en-US" altLang="zh-CN" sz="1800" dirty="0">
                <a:latin typeface="Baskerville" panose="02020502070401020303" pitchFamily="18" charset="0"/>
                <a:ea typeface="Baskerville" panose="02020502070401020303" pitchFamily="18" charset="0"/>
              </a:rPr>
              <a:t>Carolina.</a:t>
            </a:r>
            <a:r>
              <a:rPr lang="zh-CN" altLang="en-US" sz="1800" dirty="0">
                <a:latin typeface="Baskerville" panose="02020502070401020303" pitchFamily="18" charset="0"/>
                <a:ea typeface="Baskerville" panose="02020502070401020303" pitchFamily="18" charset="0"/>
              </a:rPr>
              <a:t> </a:t>
            </a:r>
            <a:r>
              <a:rPr lang="en-US" sz="1800" dirty="0">
                <a:latin typeface="Baskerville" panose="02020502070401020303" pitchFamily="18" charset="0"/>
                <a:ea typeface="Baskerville" panose="02020502070401020303" pitchFamily="18" charset="0"/>
              </a:rPr>
              <a:t>A 5.7% decrease of floodplain houses after Hurricane Fran and 8.8% decrease after Hurricane Floyd. </a:t>
            </a:r>
            <a:endParaRPr lang="en-US" sz="1800" dirty="0">
              <a:effectLst/>
              <a:latin typeface="Baskerville" panose="02020502070401020303" pitchFamily="18" charset="0"/>
              <a:ea typeface="Baskerville" panose="02020502070401020303" pitchFamily="18" charset="0"/>
            </a:endParaRPr>
          </a:p>
        </p:txBody>
      </p:sp>
      <p:pic>
        <p:nvPicPr>
          <p:cNvPr id="2" name="Picture 1">
            <a:extLst>
              <a:ext uri="{FF2B5EF4-FFF2-40B4-BE49-F238E27FC236}">
                <a16:creationId xmlns:a16="http://schemas.microsoft.com/office/drawing/2014/main" id="{9BB77C74-86E9-45F5-9CAC-63B0E14BCA7F}"/>
              </a:ext>
            </a:extLst>
          </p:cNvPr>
          <p:cNvPicPr>
            <a:picLocks noChangeAspect="1"/>
          </p:cNvPicPr>
          <p:nvPr/>
        </p:nvPicPr>
        <p:blipFill>
          <a:blip r:embed="rId3"/>
          <a:stretch>
            <a:fillRect/>
          </a:stretch>
        </p:blipFill>
        <p:spPr>
          <a:xfrm>
            <a:off x="1375916" y="3827777"/>
            <a:ext cx="6279282" cy="549437"/>
          </a:xfrm>
          <a:prstGeom prst="rect">
            <a:avLst/>
          </a:prstGeom>
        </p:spPr>
      </p:pic>
      <p:pic>
        <p:nvPicPr>
          <p:cNvPr id="5" name="Picture 4">
            <a:extLst>
              <a:ext uri="{FF2B5EF4-FFF2-40B4-BE49-F238E27FC236}">
                <a16:creationId xmlns:a16="http://schemas.microsoft.com/office/drawing/2014/main" id="{63BDCC83-D460-4C2A-AF37-F933EFE9784E}"/>
              </a:ext>
            </a:extLst>
          </p:cNvPr>
          <p:cNvPicPr>
            <a:picLocks noChangeAspect="1"/>
          </p:cNvPicPr>
          <p:nvPr/>
        </p:nvPicPr>
        <p:blipFill>
          <a:blip r:embed="rId4"/>
          <a:stretch>
            <a:fillRect/>
          </a:stretch>
        </p:blipFill>
        <p:spPr>
          <a:xfrm>
            <a:off x="1375916" y="3104406"/>
            <a:ext cx="6392167" cy="743054"/>
          </a:xfrm>
          <a:prstGeom prst="rect">
            <a:avLst/>
          </a:prstGeom>
        </p:spPr>
      </p:pic>
      <p:sp>
        <p:nvSpPr>
          <p:cNvPr id="6" name="Rectangle 5">
            <a:extLst>
              <a:ext uri="{FF2B5EF4-FFF2-40B4-BE49-F238E27FC236}">
                <a16:creationId xmlns:a16="http://schemas.microsoft.com/office/drawing/2014/main" id="{9AD2AC79-C796-4D67-B95F-D4683B28B7E6}"/>
              </a:ext>
            </a:extLst>
          </p:cNvPr>
          <p:cNvSpPr/>
          <p:nvPr/>
        </p:nvSpPr>
        <p:spPr>
          <a:xfrm>
            <a:off x="4836007" y="4068340"/>
            <a:ext cx="702010" cy="3382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C00000"/>
                </a:solidFill>
              </a:ln>
              <a:noFill/>
            </a:endParaRPr>
          </a:p>
        </p:txBody>
      </p:sp>
      <p:sp>
        <p:nvSpPr>
          <p:cNvPr id="7" name="TextBox 6"/>
          <p:cNvSpPr txBox="1"/>
          <p:nvPr/>
        </p:nvSpPr>
        <p:spPr>
          <a:xfrm>
            <a:off x="2473688" y="4428403"/>
            <a:ext cx="5049780" cy="276999"/>
          </a:xfrm>
          <a:prstGeom prst="rect">
            <a:avLst/>
          </a:prstGeom>
          <a:noFill/>
        </p:spPr>
        <p:txBody>
          <a:bodyPr wrap="none" rtlCol="0">
            <a:spAutoFit/>
          </a:bodyPr>
          <a:lstStyle/>
          <a:p>
            <a:r>
              <a:rPr lang="en-US" sz="1200" dirty="0">
                <a:latin typeface="Baskerville Old Face" panose="02020602080505020303" pitchFamily="18" charset="0"/>
              </a:rPr>
              <a:t>Courtesy of Elsevier, Inc., </a:t>
            </a:r>
            <a:r>
              <a:rPr lang="en-US" sz="1200" dirty="0">
                <a:latin typeface="Baskerville Old Face" panose="02020602080505020303" pitchFamily="18" charset="0"/>
                <a:hlinkClick r:id="rId5"/>
              </a:rPr>
              <a:t>https://</a:t>
            </a:r>
            <a:r>
              <a:rPr lang="en-US" sz="1200" dirty="0" smtClean="0">
                <a:latin typeface="Baskerville Old Face" panose="02020602080505020303" pitchFamily="18" charset="0"/>
                <a:hlinkClick r:id="rId5"/>
              </a:rPr>
              <a:t>www.sciencedirect.com</a:t>
            </a:r>
            <a:r>
              <a:rPr lang="en-US" sz="1200" dirty="0" smtClean="0">
                <a:latin typeface="Baskerville Old Face" panose="02020602080505020303" pitchFamily="18" charset="0"/>
              </a:rPr>
              <a:t>. </a:t>
            </a:r>
            <a:r>
              <a:rPr lang="en-US" sz="1200" dirty="0">
                <a:latin typeface="Baskerville Old Face" panose="02020602080505020303" pitchFamily="18" charset="0"/>
              </a:rPr>
              <a:t>Used with permission.</a:t>
            </a:r>
          </a:p>
        </p:txBody>
      </p:sp>
    </p:spTree>
    <p:extLst>
      <p:ext uri="{BB962C8B-B14F-4D97-AF65-F5344CB8AC3E}">
        <p14:creationId xmlns:p14="http://schemas.microsoft.com/office/powerpoint/2010/main" val="1972409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altLang="zh-CN" sz="2800" cap="all" dirty="0">
                <a:latin typeface="Baskerville"/>
              </a:rPr>
              <a:t>Climate Risks in Commercial real estate markets</a:t>
            </a:r>
            <a:r>
              <a:rPr lang="en-US" altLang="zh-CN" sz="2800" cap="all" dirty="0">
                <a:latin typeface="Gill Sans MT" panose="020B0502020104020203" pitchFamily="34" charset="77"/>
              </a:rPr>
              <a:t/>
            </a:r>
            <a:br>
              <a:rPr lang="en-US" altLang="zh-CN" sz="2800" cap="all" dirty="0">
                <a:latin typeface="Gill Sans MT" panose="020B0502020104020203" pitchFamily="34" charset="77"/>
              </a:rPr>
            </a:br>
            <a:endParaRPr lang="en-US" sz="2800"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734AB3-580E-49C1-967D-33073622AECA}"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0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27289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Commercial Real Estate vs. Residential</a:t>
            </a:r>
            <a:endParaRPr sz="3200" dirty="0">
              <a:solidFill>
                <a:srgbClr val="1B4453"/>
              </a:solidFill>
              <a:latin typeface="Baskerville" panose="02020502070401020303"/>
            </a:endParaRPr>
          </a:p>
        </p:txBody>
      </p:sp>
      <p:sp>
        <p:nvSpPr>
          <p:cNvPr id="11" name="Oval 10">
            <a:extLst>
              <a:ext uri="{FF2B5EF4-FFF2-40B4-BE49-F238E27FC236}">
                <a16:creationId xmlns:a16="http://schemas.microsoft.com/office/drawing/2014/main" id="{600B6CDA-8E30-443E-B39A-D9FC905364D4}"/>
              </a:ext>
            </a:extLst>
          </p:cNvPr>
          <p:cNvSpPr/>
          <p:nvPr/>
        </p:nvSpPr>
        <p:spPr>
          <a:xfrm>
            <a:off x="1311516" y="1343296"/>
            <a:ext cx="1787587" cy="1737360"/>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Baskerville" panose="02020502070401020303"/>
              </a:rPr>
              <a:t>Commercial</a:t>
            </a:r>
            <a:endParaRPr lang="en-US" b="1" dirty="0">
              <a:solidFill>
                <a:schemeClr val="tx1"/>
              </a:solidFill>
              <a:latin typeface="Baskerville" panose="02020502070401020303"/>
            </a:endParaRPr>
          </a:p>
        </p:txBody>
      </p:sp>
      <p:sp>
        <p:nvSpPr>
          <p:cNvPr id="12" name="Oval 11">
            <a:extLst>
              <a:ext uri="{FF2B5EF4-FFF2-40B4-BE49-F238E27FC236}">
                <a16:creationId xmlns:a16="http://schemas.microsoft.com/office/drawing/2014/main" id="{FF5671F0-73C2-4B05-965D-CE1BCFF3868C}"/>
              </a:ext>
            </a:extLst>
          </p:cNvPr>
          <p:cNvSpPr/>
          <p:nvPr/>
        </p:nvSpPr>
        <p:spPr>
          <a:xfrm>
            <a:off x="5730038" y="1343297"/>
            <a:ext cx="1737360" cy="1737360"/>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Baskerville" panose="02020502070401020303"/>
              </a:rPr>
              <a:t>Residential</a:t>
            </a:r>
            <a:endParaRPr lang="en-US" b="1" dirty="0">
              <a:solidFill>
                <a:schemeClr val="tx1"/>
              </a:solidFill>
              <a:latin typeface="Baskerville" panose="02020502070401020303"/>
            </a:endParaRPr>
          </a:p>
        </p:txBody>
      </p:sp>
      <p:pic>
        <p:nvPicPr>
          <p:cNvPr id="13" name="Google Shape;118;p19">
            <a:extLst>
              <a:ext uri="{FF2B5EF4-FFF2-40B4-BE49-F238E27FC236}">
                <a16:creationId xmlns:a16="http://schemas.microsoft.com/office/drawing/2014/main" id="{7FD28B78-BBD9-402D-B791-70B06933BBEE}"/>
              </a:ext>
            </a:extLst>
          </p:cNvPr>
          <p:cNvPicPr preferRelativeResize="0"/>
          <p:nvPr/>
        </p:nvPicPr>
        <p:blipFill rotWithShape="1">
          <a:blip r:embed="rId3">
            <a:alphaModFix/>
          </a:blip>
          <a:srcRect l="14252" r="76809" b="86237"/>
          <a:stretch/>
        </p:blipFill>
        <p:spPr>
          <a:xfrm>
            <a:off x="446117" y="1555753"/>
            <a:ext cx="740230" cy="1167162"/>
          </a:xfrm>
          <a:prstGeom prst="rect">
            <a:avLst/>
          </a:prstGeom>
          <a:noFill/>
          <a:ln>
            <a:noFill/>
          </a:ln>
        </p:spPr>
      </p:pic>
      <p:pic>
        <p:nvPicPr>
          <p:cNvPr id="14" name="Google Shape;118;p19">
            <a:extLst>
              <a:ext uri="{FF2B5EF4-FFF2-40B4-BE49-F238E27FC236}">
                <a16:creationId xmlns:a16="http://schemas.microsoft.com/office/drawing/2014/main" id="{1721700F-35E5-4C96-A57D-753507E1E737}"/>
              </a:ext>
            </a:extLst>
          </p:cNvPr>
          <p:cNvPicPr preferRelativeResize="0"/>
          <p:nvPr/>
        </p:nvPicPr>
        <p:blipFill rotWithShape="1">
          <a:blip r:embed="rId3">
            <a:alphaModFix/>
          </a:blip>
          <a:srcRect l="78699" t="-227" r="6061" b="85388"/>
          <a:stretch/>
        </p:blipFill>
        <p:spPr>
          <a:xfrm>
            <a:off x="7592568" y="1503169"/>
            <a:ext cx="1306287" cy="1219747"/>
          </a:xfrm>
          <a:prstGeom prst="rect">
            <a:avLst/>
          </a:prstGeom>
          <a:noFill/>
          <a:ln>
            <a:noFill/>
          </a:ln>
        </p:spPr>
      </p:pic>
      <p:sp>
        <p:nvSpPr>
          <p:cNvPr id="15" name="Rectangle 14">
            <a:extLst>
              <a:ext uri="{FF2B5EF4-FFF2-40B4-BE49-F238E27FC236}">
                <a16:creationId xmlns:a16="http://schemas.microsoft.com/office/drawing/2014/main" id="{5A26A84A-1EF4-4A2E-AAD3-57CCB98DAEE7}"/>
              </a:ext>
            </a:extLst>
          </p:cNvPr>
          <p:cNvSpPr/>
          <p:nvPr/>
        </p:nvSpPr>
        <p:spPr>
          <a:xfrm>
            <a:off x="248947" y="2875671"/>
            <a:ext cx="1235974" cy="523220"/>
          </a:xfrm>
          <a:prstGeom prst="rect">
            <a:avLst/>
          </a:prstGeom>
        </p:spPr>
        <p:txBody>
          <a:bodyPr wrap="square">
            <a:spAutoFit/>
          </a:bodyPr>
          <a:lstStyle/>
          <a:p>
            <a:r>
              <a:rPr lang="en-US" altLang="zh-CN" dirty="0">
                <a:solidFill>
                  <a:srgbClr val="0069A2"/>
                </a:solidFill>
                <a:latin typeface="Baskerville" panose="02020502070401020303"/>
              </a:rPr>
              <a:t>Commercial</a:t>
            </a:r>
            <a:r>
              <a:rPr lang="zh-CN" altLang="en-US" dirty="0">
                <a:solidFill>
                  <a:srgbClr val="0069A2"/>
                </a:solidFill>
                <a:latin typeface="Baskerville" panose="02020502070401020303"/>
              </a:rPr>
              <a:t> </a:t>
            </a:r>
            <a:r>
              <a:rPr lang="en-US" altLang="zh-CN" dirty="0">
                <a:solidFill>
                  <a:srgbClr val="0069A2"/>
                </a:solidFill>
                <a:latin typeface="Baskerville" panose="02020502070401020303"/>
              </a:rPr>
              <a:t>Real</a:t>
            </a:r>
            <a:r>
              <a:rPr lang="zh-CN" altLang="en-US" dirty="0">
                <a:solidFill>
                  <a:srgbClr val="0069A2"/>
                </a:solidFill>
                <a:latin typeface="Baskerville" panose="02020502070401020303"/>
              </a:rPr>
              <a:t> </a:t>
            </a:r>
            <a:r>
              <a:rPr lang="en-US" altLang="zh-CN" dirty="0">
                <a:solidFill>
                  <a:srgbClr val="0069A2"/>
                </a:solidFill>
                <a:latin typeface="Baskerville" panose="02020502070401020303"/>
              </a:rPr>
              <a:t>Estate</a:t>
            </a:r>
          </a:p>
        </p:txBody>
      </p:sp>
      <p:sp>
        <p:nvSpPr>
          <p:cNvPr id="16" name="Rectangle 15">
            <a:extLst>
              <a:ext uri="{FF2B5EF4-FFF2-40B4-BE49-F238E27FC236}">
                <a16:creationId xmlns:a16="http://schemas.microsoft.com/office/drawing/2014/main" id="{1C17AC8F-AB4B-430A-98D1-B38E77467EA7}"/>
              </a:ext>
            </a:extLst>
          </p:cNvPr>
          <p:cNvSpPr/>
          <p:nvPr/>
        </p:nvSpPr>
        <p:spPr>
          <a:xfrm>
            <a:off x="7467398" y="2875671"/>
            <a:ext cx="1807030" cy="523220"/>
          </a:xfrm>
          <a:prstGeom prst="rect">
            <a:avLst/>
          </a:prstGeom>
        </p:spPr>
        <p:txBody>
          <a:bodyPr wrap="square">
            <a:spAutoFit/>
          </a:bodyPr>
          <a:lstStyle/>
          <a:p>
            <a:r>
              <a:rPr lang="en-US" altLang="zh-CN" dirty="0">
                <a:solidFill>
                  <a:srgbClr val="7DAE94"/>
                </a:solidFill>
                <a:latin typeface="Baskerville" panose="02020502070401020303"/>
              </a:rPr>
              <a:t>Residential</a:t>
            </a:r>
          </a:p>
          <a:p>
            <a:r>
              <a:rPr lang="en-US" altLang="zh-CN" dirty="0">
                <a:solidFill>
                  <a:srgbClr val="7DAE94"/>
                </a:solidFill>
                <a:latin typeface="Baskerville" panose="02020502070401020303"/>
              </a:rPr>
              <a:t>Real</a:t>
            </a:r>
            <a:r>
              <a:rPr lang="zh-CN" altLang="en-US" dirty="0">
                <a:solidFill>
                  <a:srgbClr val="7DAE94"/>
                </a:solidFill>
                <a:latin typeface="Baskerville" panose="02020502070401020303"/>
              </a:rPr>
              <a:t> </a:t>
            </a:r>
            <a:r>
              <a:rPr lang="en-US" altLang="zh-CN" dirty="0">
                <a:solidFill>
                  <a:srgbClr val="7DAE94"/>
                </a:solidFill>
                <a:latin typeface="Baskerville" panose="02020502070401020303"/>
              </a:rPr>
              <a:t>Estate</a:t>
            </a:r>
          </a:p>
        </p:txBody>
      </p:sp>
      <p:sp>
        <p:nvSpPr>
          <p:cNvPr id="17" name="Rectangle 16">
            <a:extLst>
              <a:ext uri="{FF2B5EF4-FFF2-40B4-BE49-F238E27FC236}">
                <a16:creationId xmlns:a16="http://schemas.microsoft.com/office/drawing/2014/main" id="{114E138E-16F0-4E50-B625-C0C0958F6896}"/>
              </a:ext>
            </a:extLst>
          </p:cNvPr>
          <p:cNvSpPr/>
          <p:nvPr/>
        </p:nvSpPr>
        <p:spPr>
          <a:xfrm>
            <a:off x="3174048" y="1488701"/>
            <a:ext cx="2430820" cy="1631216"/>
          </a:xfrm>
          <a:prstGeom prst="rect">
            <a:avLst/>
          </a:prstGeom>
        </p:spPr>
        <p:txBody>
          <a:bodyPr wrap="square">
            <a:spAutoFit/>
          </a:bodyPr>
          <a:lstStyle/>
          <a:p>
            <a:r>
              <a:rPr lang="en-US" altLang="zh-CN" sz="2000" dirty="0">
                <a:solidFill>
                  <a:schemeClr val="bg2"/>
                </a:solidFill>
                <a:latin typeface="Baskerville" panose="02020502070401020303"/>
              </a:rPr>
              <a:t>Common</a:t>
            </a:r>
            <a:r>
              <a:rPr lang="zh-CN" altLang="en-US" sz="2000" dirty="0">
                <a:solidFill>
                  <a:schemeClr val="bg2"/>
                </a:solidFill>
                <a:latin typeface="Baskerville" panose="02020502070401020303"/>
              </a:rPr>
              <a:t> </a:t>
            </a:r>
            <a:r>
              <a:rPr lang="en-US" altLang="zh-CN" sz="2000" dirty="0">
                <a:solidFill>
                  <a:schemeClr val="bg2"/>
                </a:solidFill>
                <a:latin typeface="Baskerville" panose="02020502070401020303"/>
              </a:rPr>
              <a:t>ground</a:t>
            </a:r>
          </a:p>
          <a:p>
            <a:pPr marL="285750" indent="-285750">
              <a:buFont typeface="Arial" panose="020B0604020202020204" pitchFamily="34" charset="0"/>
              <a:buChar char="•"/>
            </a:pPr>
            <a:r>
              <a:rPr lang="en-US" altLang="zh-CN" sz="1600" dirty="0">
                <a:solidFill>
                  <a:schemeClr val="bg2"/>
                </a:solidFill>
                <a:latin typeface="Baskerville" panose="02020502070401020303"/>
              </a:rPr>
              <a:t>Physical</a:t>
            </a:r>
            <a:r>
              <a:rPr lang="zh-CN" altLang="en-US" sz="1600" dirty="0">
                <a:solidFill>
                  <a:schemeClr val="bg2"/>
                </a:solidFill>
                <a:latin typeface="Baskerville" panose="02020502070401020303"/>
              </a:rPr>
              <a:t> </a:t>
            </a:r>
            <a:r>
              <a:rPr lang="en-US" altLang="zh-CN" sz="1600" dirty="0">
                <a:solidFill>
                  <a:schemeClr val="bg2"/>
                </a:solidFill>
                <a:latin typeface="Baskerville" panose="02020502070401020303"/>
              </a:rPr>
              <a:t>damage</a:t>
            </a:r>
          </a:p>
          <a:p>
            <a:pPr marL="285750" indent="-285750">
              <a:buFont typeface="Arial" panose="020B0604020202020204" pitchFamily="34" charset="0"/>
              <a:buChar char="•"/>
            </a:pPr>
            <a:r>
              <a:rPr lang="en-US" altLang="zh-CN" sz="1600" dirty="0">
                <a:solidFill>
                  <a:schemeClr val="bg2"/>
                </a:solidFill>
                <a:latin typeface="Baskerville" panose="02020502070401020303"/>
              </a:rPr>
              <a:t>Increased</a:t>
            </a:r>
            <a:r>
              <a:rPr lang="zh-CN" altLang="en-US" sz="1600" dirty="0">
                <a:solidFill>
                  <a:schemeClr val="bg2"/>
                </a:solidFill>
                <a:latin typeface="Baskerville" panose="02020502070401020303"/>
              </a:rPr>
              <a:t> </a:t>
            </a:r>
            <a:r>
              <a:rPr lang="en-US" altLang="zh-CN" sz="1600" dirty="0">
                <a:solidFill>
                  <a:schemeClr val="bg2"/>
                </a:solidFill>
                <a:latin typeface="Baskerville" panose="02020502070401020303"/>
              </a:rPr>
              <a:t>insurance</a:t>
            </a:r>
            <a:r>
              <a:rPr lang="zh-CN" altLang="en-US" sz="1600" dirty="0">
                <a:solidFill>
                  <a:schemeClr val="bg2"/>
                </a:solidFill>
                <a:latin typeface="Baskerville" panose="02020502070401020303"/>
              </a:rPr>
              <a:t> </a:t>
            </a:r>
            <a:r>
              <a:rPr lang="en-US" altLang="zh-CN" sz="1600" dirty="0">
                <a:solidFill>
                  <a:schemeClr val="bg2"/>
                </a:solidFill>
                <a:latin typeface="Baskerville" panose="02020502070401020303"/>
              </a:rPr>
              <a:t>costs</a:t>
            </a:r>
          </a:p>
          <a:p>
            <a:pPr marL="285750" indent="-285750">
              <a:buFont typeface="Arial" panose="020B0604020202020204" pitchFamily="34" charset="0"/>
              <a:buChar char="•"/>
            </a:pPr>
            <a:r>
              <a:rPr lang="en-US" altLang="zh-CN" sz="1600" dirty="0">
                <a:solidFill>
                  <a:schemeClr val="bg2"/>
                </a:solidFill>
                <a:latin typeface="Baskerville" panose="02020502070401020303"/>
              </a:rPr>
              <a:t>Reduced demand</a:t>
            </a:r>
          </a:p>
          <a:p>
            <a:pPr algn="ctr"/>
            <a:r>
              <a:rPr lang="en-US" altLang="zh-CN" sz="1600" dirty="0">
                <a:solidFill>
                  <a:schemeClr val="bg2"/>
                </a:solidFill>
                <a:latin typeface="Baskerville" panose="02020502070401020303"/>
              </a:rPr>
              <a:t>……</a:t>
            </a:r>
          </a:p>
        </p:txBody>
      </p:sp>
      <p:sp>
        <p:nvSpPr>
          <p:cNvPr id="18" name="Rectangle 17">
            <a:extLst>
              <a:ext uri="{FF2B5EF4-FFF2-40B4-BE49-F238E27FC236}">
                <a16:creationId xmlns:a16="http://schemas.microsoft.com/office/drawing/2014/main" id="{80513B60-E3AA-48DF-9F32-7920145B44A3}"/>
              </a:ext>
            </a:extLst>
          </p:cNvPr>
          <p:cNvSpPr/>
          <p:nvPr/>
        </p:nvSpPr>
        <p:spPr>
          <a:xfrm>
            <a:off x="2643865" y="3398891"/>
            <a:ext cx="3259577" cy="369332"/>
          </a:xfrm>
          <a:prstGeom prst="rect">
            <a:avLst/>
          </a:prstGeom>
          <a:ln>
            <a:solidFill>
              <a:schemeClr val="bg2">
                <a:lumMod val="60000"/>
                <a:lumOff val="40000"/>
              </a:schemeClr>
            </a:solidFill>
          </a:ln>
        </p:spPr>
        <p:txBody>
          <a:bodyPr wrap="square">
            <a:spAutoFit/>
          </a:bodyPr>
          <a:lstStyle/>
          <a:p>
            <a:pPr algn="ctr"/>
            <a:r>
              <a:rPr lang="en-US" altLang="zh-CN" sz="1800" dirty="0">
                <a:solidFill>
                  <a:srgbClr val="993333"/>
                </a:solidFill>
                <a:latin typeface="Baskerville" panose="02020502070401020303"/>
              </a:rPr>
              <a:t>What</a:t>
            </a:r>
            <a:r>
              <a:rPr lang="zh-CN" altLang="en-US" sz="1800" dirty="0">
                <a:solidFill>
                  <a:srgbClr val="993333"/>
                </a:solidFill>
                <a:latin typeface="Baskerville" panose="02020502070401020303"/>
              </a:rPr>
              <a:t> </a:t>
            </a:r>
            <a:r>
              <a:rPr lang="en-US" altLang="zh-CN" sz="1800" dirty="0">
                <a:solidFill>
                  <a:srgbClr val="993333"/>
                </a:solidFill>
                <a:latin typeface="Baskerville" panose="02020502070401020303"/>
              </a:rPr>
              <a:t>are</a:t>
            </a:r>
            <a:r>
              <a:rPr lang="zh-CN" altLang="en-US" sz="1800" dirty="0">
                <a:solidFill>
                  <a:srgbClr val="993333"/>
                </a:solidFill>
                <a:latin typeface="Baskerville" panose="02020502070401020303"/>
              </a:rPr>
              <a:t> </a:t>
            </a:r>
            <a:r>
              <a:rPr lang="en-US" altLang="zh-CN" sz="1800" dirty="0">
                <a:solidFill>
                  <a:srgbClr val="993333"/>
                </a:solidFill>
                <a:latin typeface="Baskerville" panose="02020502070401020303"/>
              </a:rPr>
              <a:t>the</a:t>
            </a:r>
            <a:r>
              <a:rPr lang="zh-CN" altLang="en-US" sz="1800" dirty="0">
                <a:solidFill>
                  <a:srgbClr val="993333"/>
                </a:solidFill>
                <a:latin typeface="Baskerville" panose="02020502070401020303"/>
              </a:rPr>
              <a:t> </a:t>
            </a:r>
            <a:r>
              <a:rPr lang="en-US" altLang="zh-CN" sz="1800" dirty="0">
                <a:solidFill>
                  <a:srgbClr val="993333"/>
                </a:solidFill>
                <a:latin typeface="Baskerville" panose="02020502070401020303"/>
              </a:rPr>
              <a:t>differences?</a:t>
            </a:r>
            <a:endParaRPr lang="en-US" altLang="zh-CN" dirty="0">
              <a:solidFill>
                <a:srgbClr val="993333"/>
              </a:solidFill>
              <a:latin typeface="Baskerville" panose="02020502070401020303"/>
            </a:endParaRPr>
          </a:p>
        </p:txBody>
      </p:sp>
    </p:spTree>
    <p:extLst>
      <p:ext uri="{BB962C8B-B14F-4D97-AF65-F5344CB8AC3E}">
        <p14:creationId xmlns:p14="http://schemas.microsoft.com/office/powerpoint/2010/main" val="1503566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1. CRE: more sophisticated investors</a:t>
            </a:r>
            <a:endParaRPr sz="3200" dirty="0">
              <a:solidFill>
                <a:srgbClr val="1B4453"/>
              </a:solidFill>
              <a:latin typeface="Baskerville" panose="02020502070401020303"/>
            </a:endParaRPr>
          </a:p>
        </p:txBody>
      </p:sp>
      <p:sp>
        <p:nvSpPr>
          <p:cNvPr id="19" name="Text Placeholder 6">
            <a:extLst>
              <a:ext uri="{FF2B5EF4-FFF2-40B4-BE49-F238E27FC236}">
                <a16:creationId xmlns:a16="http://schemas.microsoft.com/office/drawing/2014/main" id="{97032B79-9846-44B8-A701-15E9522A0F57}"/>
              </a:ext>
            </a:extLst>
          </p:cNvPr>
          <p:cNvSpPr txBox="1">
            <a:spLocks/>
          </p:cNvSpPr>
          <p:nvPr/>
        </p:nvSpPr>
        <p:spPr>
          <a:xfrm>
            <a:off x="1200829" y="1216536"/>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A60003"/>
                </a:solidFill>
                <a:latin typeface="Baskerville" panose="02020502070401020303"/>
                <a:ea typeface="Tahoma" panose="020B0604030504040204" pitchFamily="34" charset="0"/>
                <a:cs typeface="Tahoma" panose="020B0604030504040204" pitchFamily="34" charset="0"/>
              </a:rPr>
              <a:t>Expectations of Institutional Investors for the global temperature rise by the end of this century </a:t>
            </a:r>
          </a:p>
          <a:p>
            <a:endParaRPr lang="en-US" dirty="0">
              <a:solidFill>
                <a:srgbClr val="A60003"/>
              </a:solidFill>
              <a:latin typeface="Baskerville" panose="02020502070401020303"/>
              <a:ea typeface="Tahoma" panose="020B0604030504040204" pitchFamily="34" charset="0"/>
              <a:cs typeface="Tahoma" panose="020B0604030504040204" pitchFamily="34" charset="0"/>
            </a:endParaRPr>
          </a:p>
        </p:txBody>
      </p:sp>
      <p:pic>
        <p:nvPicPr>
          <p:cNvPr id="20" name="Content Placeholder 1">
            <a:extLst>
              <a:ext uri="{FF2B5EF4-FFF2-40B4-BE49-F238E27FC236}">
                <a16:creationId xmlns:a16="http://schemas.microsoft.com/office/drawing/2014/main" id="{8B4356BB-44CF-4969-AA5B-79659F72F5DE}"/>
              </a:ext>
            </a:extLst>
          </p:cNvPr>
          <p:cNvPicPr>
            <a:picLocks noChangeAspect="1"/>
          </p:cNvPicPr>
          <p:nvPr/>
        </p:nvPicPr>
        <p:blipFill>
          <a:blip r:embed="rId3"/>
          <a:stretch>
            <a:fillRect/>
          </a:stretch>
        </p:blipFill>
        <p:spPr>
          <a:xfrm>
            <a:off x="1456332" y="1524313"/>
            <a:ext cx="5784032" cy="2996110"/>
          </a:xfrm>
          <a:prstGeom prst="rect">
            <a:avLst/>
          </a:prstGeom>
          <a:noFill/>
          <a:ln>
            <a:noFill/>
          </a:ln>
        </p:spPr>
      </p:pic>
      <p:sp>
        <p:nvSpPr>
          <p:cNvPr id="21" name="Rectangle 20">
            <a:extLst>
              <a:ext uri="{FF2B5EF4-FFF2-40B4-BE49-F238E27FC236}">
                <a16:creationId xmlns:a16="http://schemas.microsoft.com/office/drawing/2014/main" id="{9D67CB01-0DBD-40E5-9D87-671B074E28A3}"/>
              </a:ext>
            </a:extLst>
          </p:cNvPr>
          <p:cNvSpPr/>
          <p:nvPr/>
        </p:nvSpPr>
        <p:spPr>
          <a:xfrm>
            <a:off x="2638137" y="4540020"/>
            <a:ext cx="5947264" cy="646331"/>
          </a:xfrm>
          <a:prstGeom prst="rect">
            <a:avLst/>
          </a:prstGeom>
        </p:spPr>
        <p:txBody>
          <a:bodyPr wrap="square">
            <a:spAutoFit/>
          </a:bodyPr>
          <a:lstStyle/>
          <a:p>
            <a:r>
              <a:rPr lang="en-US" sz="900" dirty="0">
                <a:solidFill>
                  <a:schemeClr val="tx1">
                    <a:lumMod val="75000"/>
                    <a:lumOff val="25000"/>
                  </a:schemeClr>
                </a:solidFill>
                <a:latin typeface="Baskerville" panose="02020502070401020303"/>
              </a:rPr>
              <a:t>Source: Krueger, P., Sautner, Z. and Starks, L.T., 2020. The importance of climate risks for institutional investors. </a:t>
            </a:r>
            <a:r>
              <a:rPr lang="en-US" sz="900" i="1" dirty="0">
                <a:solidFill>
                  <a:schemeClr val="tx1">
                    <a:lumMod val="75000"/>
                    <a:lumOff val="25000"/>
                  </a:schemeClr>
                </a:solidFill>
                <a:latin typeface="Baskerville" panose="02020502070401020303"/>
              </a:rPr>
              <a:t>The Review of Financial Studies</a:t>
            </a:r>
            <a:r>
              <a:rPr lang="en-US" sz="900" dirty="0">
                <a:solidFill>
                  <a:schemeClr val="tx1">
                    <a:lumMod val="75000"/>
                    <a:lumOff val="25000"/>
                  </a:schemeClr>
                </a:solidFill>
                <a:latin typeface="Baskerville" panose="02020502070401020303"/>
              </a:rPr>
              <a:t>, </a:t>
            </a:r>
            <a:r>
              <a:rPr lang="en-US" sz="900" i="1" dirty="0">
                <a:solidFill>
                  <a:schemeClr val="tx1">
                    <a:lumMod val="75000"/>
                    <a:lumOff val="25000"/>
                  </a:schemeClr>
                </a:solidFill>
                <a:latin typeface="Baskerville" panose="02020502070401020303"/>
              </a:rPr>
              <a:t>33</a:t>
            </a:r>
            <a:r>
              <a:rPr lang="en-US" sz="900" dirty="0">
                <a:solidFill>
                  <a:schemeClr val="tx1">
                    <a:lumMod val="75000"/>
                    <a:lumOff val="25000"/>
                  </a:schemeClr>
                </a:solidFill>
                <a:latin typeface="Baskerville" panose="02020502070401020303"/>
              </a:rPr>
              <a:t>(3), pp.1067-1111</a:t>
            </a:r>
            <a:r>
              <a:rPr lang="en-US" sz="900" dirty="0">
                <a:solidFill>
                  <a:schemeClr val="tx1">
                    <a:lumMod val="75000"/>
                    <a:lumOff val="25000"/>
                  </a:schemeClr>
                </a:solidFill>
                <a:latin typeface="Baskerville" panose="02020502070401020303"/>
              </a:rPr>
              <a:t>. © Oxford University Press. All rights reserved. This content is excluded from our Creative Commons license. For more information, see </a:t>
            </a:r>
            <a:r>
              <a:rPr lang="en-US" sz="900" dirty="0">
                <a:solidFill>
                  <a:schemeClr val="tx1">
                    <a:lumMod val="75000"/>
                    <a:lumOff val="25000"/>
                  </a:schemeClr>
                </a:solidFill>
                <a:latin typeface="Baskerville" panose="02020502070401020303"/>
                <a:hlinkClick r:id="rId4"/>
              </a:rPr>
              <a:t>https://ocw.mit.edu/help/faq-fair-use</a:t>
            </a:r>
            <a:r>
              <a:rPr lang="en-US" sz="900" dirty="0" smtClean="0">
                <a:solidFill>
                  <a:schemeClr val="tx1">
                    <a:lumMod val="75000"/>
                    <a:lumOff val="25000"/>
                  </a:schemeClr>
                </a:solidFill>
                <a:latin typeface="Baskerville" panose="02020502070401020303"/>
                <a:hlinkClick r:id="rId4"/>
              </a:rPr>
              <a:t>/</a:t>
            </a:r>
            <a:r>
              <a:rPr lang="en-US" sz="900" dirty="0" smtClean="0">
                <a:solidFill>
                  <a:schemeClr val="tx1">
                    <a:lumMod val="75000"/>
                    <a:lumOff val="25000"/>
                  </a:schemeClr>
                </a:solidFill>
                <a:latin typeface="Baskerville" panose="02020502070401020303"/>
              </a:rPr>
              <a:t>.</a:t>
            </a:r>
            <a:endParaRPr lang="en-US" sz="900" dirty="0">
              <a:solidFill>
                <a:schemeClr val="tx1">
                  <a:lumMod val="75000"/>
                  <a:lumOff val="25000"/>
                </a:schemeClr>
              </a:solidFill>
              <a:latin typeface="Baskerville" panose="02020502070401020303"/>
            </a:endParaRPr>
          </a:p>
        </p:txBody>
      </p:sp>
      <p:sp>
        <p:nvSpPr>
          <p:cNvPr id="22" name="Rectangle 21">
            <a:extLst>
              <a:ext uri="{FF2B5EF4-FFF2-40B4-BE49-F238E27FC236}">
                <a16:creationId xmlns:a16="http://schemas.microsoft.com/office/drawing/2014/main" id="{8A074049-96DE-4F7C-B1D5-2D3D77AE26A6}"/>
              </a:ext>
            </a:extLst>
          </p:cNvPr>
          <p:cNvSpPr/>
          <p:nvPr/>
        </p:nvSpPr>
        <p:spPr>
          <a:xfrm>
            <a:off x="1456332" y="938618"/>
            <a:ext cx="7249886" cy="307777"/>
          </a:xfrm>
          <a:prstGeom prst="rect">
            <a:avLst/>
          </a:prstGeom>
        </p:spPr>
        <p:txBody>
          <a:bodyPr wrap="square">
            <a:spAutoFit/>
          </a:bodyPr>
          <a:lstStyle/>
          <a:p>
            <a:r>
              <a:rPr lang="en-US" dirty="0">
                <a:solidFill>
                  <a:srgbClr val="A60003"/>
                </a:solidFill>
                <a:latin typeface="Baskerville" panose="02020502070401020303"/>
              </a:rPr>
              <a:t>Survey of ﻿439 executive about about the role of climate risks for their institutions</a:t>
            </a:r>
          </a:p>
        </p:txBody>
      </p:sp>
    </p:spTree>
    <p:extLst>
      <p:ext uri="{BB962C8B-B14F-4D97-AF65-F5344CB8AC3E}">
        <p14:creationId xmlns:p14="http://schemas.microsoft.com/office/powerpoint/2010/main" val="2197692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B74F8C-6194-EE4D-9C4E-C165B4CC9C74}"/>
              </a:ext>
            </a:extLst>
          </p:cNvPr>
          <p:cNvPicPr>
            <a:picLocks noChangeAspect="1"/>
          </p:cNvPicPr>
          <p:nvPr/>
        </p:nvPicPr>
        <p:blipFill>
          <a:blip r:embed="rId3"/>
          <a:stretch>
            <a:fillRect/>
          </a:stretch>
        </p:blipFill>
        <p:spPr>
          <a:xfrm>
            <a:off x="2517653" y="3359917"/>
            <a:ext cx="6600677" cy="1398932"/>
          </a:xfrm>
          <a:prstGeom prst="rect">
            <a:avLst/>
          </a:prstGeom>
        </p:spPr>
      </p:pic>
      <p:grpSp>
        <p:nvGrpSpPr>
          <p:cNvPr id="11" name="Group 10">
            <a:extLst>
              <a:ext uri="{FF2B5EF4-FFF2-40B4-BE49-F238E27FC236}">
                <a16:creationId xmlns:a16="http://schemas.microsoft.com/office/drawing/2014/main" id="{BD21C4AE-B040-E24A-8859-2BACF8D0376C}"/>
              </a:ext>
            </a:extLst>
          </p:cNvPr>
          <p:cNvGrpSpPr/>
          <p:nvPr/>
        </p:nvGrpSpPr>
        <p:grpSpPr>
          <a:xfrm>
            <a:off x="177608" y="1924902"/>
            <a:ext cx="4415943" cy="1261958"/>
            <a:chOff x="481878" y="2431783"/>
            <a:chExt cx="4415943" cy="1261958"/>
          </a:xfrm>
        </p:grpSpPr>
        <p:pic>
          <p:nvPicPr>
            <p:cNvPr id="3" name="Picture 2">
              <a:extLst>
                <a:ext uri="{FF2B5EF4-FFF2-40B4-BE49-F238E27FC236}">
                  <a16:creationId xmlns:a16="http://schemas.microsoft.com/office/drawing/2014/main" id="{B8245116-E26A-3448-876F-B7A97DEEFE4C}"/>
                </a:ext>
              </a:extLst>
            </p:cNvPr>
            <p:cNvPicPr>
              <a:picLocks noChangeAspect="1"/>
            </p:cNvPicPr>
            <p:nvPr/>
          </p:nvPicPr>
          <p:blipFill rotWithShape="1">
            <a:blip r:embed="rId4"/>
            <a:srcRect r="349" b="82805"/>
            <a:stretch/>
          </p:blipFill>
          <p:spPr>
            <a:xfrm>
              <a:off x="481878" y="2431783"/>
              <a:ext cx="4415943" cy="433999"/>
            </a:xfrm>
            <a:prstGeom prst="rect">
              <a:avLst/>
            </a:prstGeom>
            <a:ln>
              <a:solidFill>
                <a:schemeClr val="tx2">
                  <a:lumMod val="90000"/>
                </a:schemeClr>
              </a:solidFill>
            </a:ln>
          </p:spPr>
        </p:pic>
        <p:pic>
          <p:nvPicPr>
            <p:cNvPr id="13" name="Picture 12">
              <a:extLst>
                <a:ext uri="{FF2B5EF4-FFF2-40B4-BE49-F238E27FC236}">
                  <a16:creationId xmlns:a16="http://schemas.microsoft.com/office/drawing/2014/main" id="{0D1E0A74-C777-DD40-8783-E140331728E7}"/>
                </a:ext>
              </a:extLst>
            </p:cNvPr>
            <p:cNvPicPr>
              <a:picLocks noChangeAspect="1"/>
            </p:cNvPicPr>
            <p:nvPr/>
          </p:nvPicPr>
          <p:blipFill rotWithShape="1">
            <a:blip r:embed="rId4"/>
            <a:srcRect t="67196" r="451"/>
            <a:stretch/>
          </p:blipFill>
          <p:spPr>
            <a:xfrm>
              <a:off x="481878" y="2865782"/>
              <a:ext cx="4415943" cy="827959"/>
            </a:xfrm>
            <a:prstGeom prst="rect">
              <a:avLst/>
            </a:prstGeom>
            <a:ln>
              <a:solidFill>
                <a:schemeClr val="tx2">
                  <a:lumMod val="90000"/>
                </a:schemeClr>
              </a:solidFill>
            </a:ln>
          </p:spPr>
        </p:pic>
      </p:grpSp>
      <p:pic>
        <p:nvPicPr>
          <p:cNvPr id="6" name="Picture 5">
            <a:extLst>
              <a:ext uri="{FF2B5EF4-FFF2-40B4-BE49-F238E27FC236}">
                <a16:creationId xmlns:a16="http://schemas.microsoft.com/office/drawing/2014/main" id="{873D8B3C-5A88-8E45-A230-5A7B96A808FA}"/>
              </a:ext>
            </a:extLst>
          </p:cNvPr>
          <p:cNvPicPr>
            <a:picLocks noChangeAspect="1"/>
          </p:cNvPicPr>
          <p:nvPr/>
        </p:nvPicPr>
        <p:blipFill>
          <a:blip r:embed="rId5"/>
          <a:stretch>
            <a:fillRect/>
          </a:stretch>
        </p:blipFill>
        <p:spPr>
          <a:xfrm>
            <a:off x="4068324" y="528414"/>
            <a:ext cx="4898068" cy="1396488"/>
          </a:xfrm>
          <a:prstGeom prst="rect">
            <a:avLst/>
          </a:prstGeom>
        </p:spPr>
      </p:pic>
      <p:sp>
        <p:nvSpPr>
          <p:cNvPr id="2" name="TextBox 1"/>
          <p:cNvSpPr txBox="1"/>
          <p:nvPr/>
        </p:nvSpPr>
        <p:spPr>
          <a:xfrm>
            <a:off x="2731012" y="4758849"/>
            <a:ext cx="6387317" cy="400110"/>
          </a:xfrm>
          <a:prstGeom prst="rect">
            <a:avLst/>
          </a:prstGeom>
          <a:noFill/>
        </p:spPr>
        <p:txBody>
          <a:bodyPr wrap="square" rtlCol="0">
            <a:spAutoFit/>
          </a:bodyPr>
          <a:lstStyle/>
          <a:p>
            <a:r>
              <a:rPr lang="en-US" sz="1000" dirty="0" smtClean="0">
                <a:latin typeface="Baskerville Old Face" panose="02020602080505020303" pitchFamily="18" charset="0"/>
              </a:rPr>
              <a:t>Top: </a:t>
            </a:r>
            <a:r>
              <a:rPr lang="en-US" sz="1000" dirty="0">
                <a:latin typeface="Baskerville Old Face" panose="02020602080505020303" pitchFamily="18" charset="0"/>
              </a:rPr>
              <a:t>© </a:t>
            </a:r>
            <a:r>
              <a:rPr lang="en-US" sz="1000" dirty="0" smtClean="0">
                <a:latin typeface="Baskerville Old Face" panose="02020602080505020303" pitchFamily="18" charset="0"/>
              </a:rPr>
              <a:t> Bloomberg L.P.; center: </a:t>
            </a:r>
            <a:r>
              <a:rPr lang="en-US" sz="1000" dirty="0">
                <a:latin typeface="Baskerville Old Face" panose="02020602080505020303" pitchFamily="18" charset="0"/>
              </a:rPr>
              <a:t>© Morgan </a:t>
            </a:r>
            <a:r>
              <a:rPr lang="en-US" sz="1000" dirty="0" smtClean="0">
                <a:latin typeface="Baskerville Old Face" panose="02020602080505020303" pitchFamily="18" charset="0"/>
              </a:rPr>
              <a:t>Stanley; bottom: </a:t>
            </a:r>
            <a:r>
              <a:rPr lang="en-US" sz="1000" dirty="0">
                <a:latin typeface="Baskerville Old Face" panose="02020602080505020303" pitchFamily="18" charset="0"/>
              </a:rPr>
              <a:t>© </a:t>
            </a:r>
            <a:r>
              <a:rPr lang="en-US" sz="1000" dirty="0" smtClean="0">
                <a:latin typeface="Baskerville Old Face" panose="02020602080505020303" pitchFamily="18" charset="0"/>
              </a:rPr>
              <a:t>BlackRock, Inc. All </a:t>
            </a:r>
            <a:r>
              <a:rPr lang="en-US" sz="1000" dirty="0">
                <a:latin typeface="Baskerville Old Face" panose="02020602080505020303" pitchFamily="18" charset="0"/>
              </a:rPr>
              <a:t>rights reserved. This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content </a:t>
            </a:r>
            <a:r>
              <a:rPr lang="en-US" sz="1000" dirty="0">
                <a:latin typeface="Baskerville Old Face" panose="02020602080505020303" pitchFamily="18" charset="0"/>
              </a:rPr>
              <a:t>is excluded from our Creative Commons license. For more information, see </a:t>
            </a:r>
            <a:r>
              <a:rPr lang="en-US" sz="1000" dirty="0" smtClean="0">
                <a:latin typeface="Baskerville Old Face" panose="02020602080505020303" pitchFamily="18" charset="0"/>
                <a:hlinkClick r:id="rId6"/>
              </a:rPr>
              <a:t>https</a:t>
            </a:r>
            <a:r>
              <a:rPr lang="en-US" sz="1000" dirty="0">
                <a:latin typeface="Baskerville Old Face" panose="02020602080505020303" pitchFamily="18" charset="0"/>
                <a:hlinkClick r:id="rId6"/>
              </a:rPr>
              <a:t>://ocw.mit.edu/help/faq-fair-use</a:t>
            </a:r>
            <a:r>
              <a:rPr lang="en-US" sz="1000" dirty="0" smtClean="0">
                <a:latin typeface="Baskerville Old Face" panose="02020602080505020303" pitchFamily="18" charset="0"/>
                <a:hlinkClick r:id="rId6"/>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119202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alpha val="8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sz="2400" cap="all" dirty="0">
                <a:latin typeface="Baskerville"/>
              </a:rPr>
              <a:t>Discounting climate </a:t>
            </a:r>
            <a:r>
              <a:rPr lang="en-US" sz="2400" cap="all" dirty="0" err="1">
                <a:latin typeface="Baskerville"/>
              </a:rPr>
              <a:t>risk</a:t>
            </a:r>
            <a:r>
              <a:rPr lang="en-US" altLang="zh-CN" sz="2400" cap="all" dirty="0" err="1">
                <a:latin typeface="Baskerville"/>
              </a:rPr>
              <a:t>S</a:t>
            </a:r>
            <a:r>
              <a:rPr lang="en-US" sz="2400" cap="all" dirty="0">
                <a:latin typeface="Baskerville"/>
              </a:rPr>
              <a:t>: </a:t>
            </a:r>
            <a:br>
              <a:rPr lang="en-US" sz="2400" cap="all" dirty="0">
                <a:latin typeface="Baskerville"/>
              </a:rPr>
            </a:br>
            <a:r>
              <a:rPr lang="en-US" sz="2400" cap="all" dirty="0">
                <a:latin typeface="Baskerville"/>
              </a:rPr>
              <a:t>The role of belief</a:t>
            </a: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fld id="{3D734AB3-580E-49C1-967D-33073622AECA}" type="slidenum">
              <a:rPr lang="en-US" smtClean="0"/>
              <a:t>3</a:t>
            </a:fld>
            <a:endParaRPr lang="en-US" dirty="0"/>
          </a:p>
        </p:txBody>
      </p:sp>
    </p:spTree>
    <p:extLst>
      <p:ext uri="{BB962C8B-B14F-4D97-AF65-F5344CB8AC3E}">
        <p14:creationId xmlns:p14="http://schemas.microsoft.com/office/powerpoint/2010/main" val="3113690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dirty="0">
                <a:solidFill>
                  <a:srgbClr val="1B4453"/>
                </a:solidFill>
                <a:latin typeface="Baskerville" panose="02020502070401020303"/>
              </a:rPr>
              <a:t>2. CRE: Corporation Image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and</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Fiduciary</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Responsibility</a:t>
            </a:r>
            <a:br>
              <a:rPr lang="en-US" altLang="zh-CN" dirty="0">
                <a:solidFill>
                  <a:srgbClr val="1B4453"/>
                </a:solidFill>
                <a:latin typeface="Baskerville" panose="02020502070401020303"/>
              </a:rPr>
            </a:br>
            <a:endParaRPr dirty="0">
              <a:solidFill>
                <a:srgbClr val="1B4453"/>
              </a:solidFill>
              <a:latin typeface="Baskerville" panose="02020502070401020303"/>
            </a:endParaRPr>
          </a:p>
        </p:txBody>
      </p:sp>
      <p:pic>
        <p:nvPicPr>
          <p:cNvPr id="7" name="Picture 6">
            <a:extLst>
              <a:ext uri="{FF2B5EF4-FFF2-40B4-BE49-F238E27FC236}">
                <a16:creationId xmlns:a16="http://schemas.microsoft.com/office/drawing/2014/main" id="{FA4EADBB-7B2D-4C29-8B78-7A8B15DFB53C}"/>
              </a:ext>
            </a:extLst>
          </p:cNvPr>
          <p:cNvPicPr>
            <a:picLocks noChangeAspect="1"/>
          </p:cNvPicPr>
          <p:nvPr/>
        </p:nvPicPr>
        <p:blipFill>
          <a:blip r:embed="rId3"/>
          <a:stretch>
            <a:fillRect/>
          </a:stretch>
        </p:blipFill>
        <p:spPr>
          <a:xfrm>
            <a:off x="311142" y="1221615"/>
            <a:ext cx="4260858" cy="2700270"/>
          </a:xfrm>
          <a:prstGeom prst="rect">
            <a:avLst/>
          </a:prstGeom>
        </p:spPr>
      </p:pic>
      <p:grpSp>
        <p:nvGrpSpPr>
          <p:cNvPr id="8" name="Group 7">
            <a:extLst>
              <a:ext uri="{FF2B5EF4-FFF2-40B4-BE49-F238E27FC236}">
                <a16:creationId xmlns:a16="http://schemas.microsoft.com/office/drawing/2014/main" id="{5EC2E74B-92AA-4497-991D-C8A03248BEFB}"/>
              </a:ext>
            </a:extLst>
          </p:cNvPr>
          <p:cNvGrpSpPr/>
          <p:nvPr/>
        </p:nvGrpSpPr>
        <p:grpSpPr>
          <a:xfrm>
            <a:off x="4964466" y="1221615"/>
            <a:ext cx="4023360" cy="3122503"/>
            <a:chOff x="4750059" y="1353197"/>
            <a:chExt cx="4023360" cy="3122503"/>
          </a:xfrm>
        </p:grpSpPr>
        <p:pic>
          <p:nvPicPr>
            <p:cNvPr id="9" name="Picture 8">
              <a:extLst>
                <a:ext uri="{FF2B5EF4-FFF2-40B4-BE49-F238E27FC236}">
                  <a16:creationId xmlns:a16="http://schemas.microsoft.com/office/drawing/2014/main" id="{EDF9BF0F-2635-4598-96AC-6BEF35B153C5}"/>
                </a:ext>
              </a:extLst>
            </p:cNvPr>
            <p:cNvPicPr>
              <a:picLocks noChangeAspect="1"/>
            </p:cNvPicPr>
            <p:nvPr/>
          </p:nvPicPr>
          <p:blipFill>
            <a:blip r:embed="rId4"/>
            <a:stretch>
              <a:fillRect/>
            </a:stretch>
          </p:blipFill>
          <p:spPr>
            <a:xfrm>
              <a:off x="4750059" y="2644339"/>
              <a:ext cx="4023360" cy="1831361"/>
            </a:xfrm>
            <a:prstGeom prst="rect">
              <a:avLst/>
            </a:prstGeom>
          </p:spPr>
        </p:pic>
        <p:pic>
          <p:nvPicPr>
            <p:cNvPr id="10" name="Picture 9">
              <a:extLst>
                <a:ext uri="{FF2B5EF4-FFF2-40B4-BE49-F238E27FC236}">
                  <a16:creationId xmlns:a16="http://schemas.microsoft.com/office/drawing/2014/main" id="{1C88EFC3-74D9-43BA-98CB-3FDD3911EA43}"/>
                </a:ext>
              </a:extLst>
            </p:cNvPr>
            <p:cNvPicPr>
              <a:picLocks noChangeAspect="1"/>
            </p:cNvPicPr>
            <p:nvPr/>
          </p:nvPicPr>
          <p:blipFill>
            <a:blip r:embed="rId5"/>
            <a:stretch>
              <a:fillRect/>
            </a:stretch>
          </p:blipFill>
          <p:spPr>
            <a:xfrm>
              <a:off x="4750059" y="1353197"/>
              <a:ext cx="4023360" cy="1306606"/>
            </a:xfrm>
            <a:prstGeom prst="rect">
              <a:avLst/>
            </a:prstGeom>
          </p:spPr>
        </p:pic>
      </p:grpSp>
      <p:sp>
        <p:nvSpPr>
          <p:cNvPr id="2" name="TextBox 1"/>
          <p:cNvSpPr txBox="1"/>
          <p:nvPr/>
        </p:nvSpPr>
        <p:spPr>
          <a:xfrm>
            <a:off x="2441571" y="4599001"/>
            <a:ext cx="6782626" cy="461665"/>
          </a:xfrm>
          <a:prstGeom prst="rect">
            <a:avLst/>
          </a:prstGeom>
          <a:noFill/>
        </p:spPr>
        <p:txBody>
          <a:bodyPr wrap="none" rtlCol="0">
            <a:spAutoFit/>
          </a:bodyPr>
          <a:lstStyle/>
          <a:p>
            <a:r>
              <a:rPr lang="en-US" sz="1200" dirty="0" smtClean="0">
                <a:latin typeface="Baskerville Old Face" panose="02020602080505020303" pitchFamily="18" charset="0"/>
              </a:rPr>
              <a:t>Left: © </a:t>
            </a:r>
            <a:r>
              <a:rPr lang="en-US" sz="1200" dirty="0">
                <a:latin typeface="Baskerville Old Face" panose="02020602080505020303" pitchFamily="18" charset="0"/>
              </a:rPr>
              <a:t>Wall Street Journal</a:t>
            </a:r>
            <a:r>
              <a:rPr lang="en-US" sz="1200" dirty="0" smtClean="0">
                <a:latin typeface="Baskerville Old Face" panose="02020602080505020303" pitchFamily="18" charset="0"/>
              </a:rPr>
              <a:t>.; right: © Morgan Stanley. All </a:t>
            </a:r>
            <a:r>
              <a:rPr lang="en-US" sz="1200" dirty="0">
                <a:latin typeface="Baskerville Old Face" panose="02020602080505020303" pitchFamily="18" charset="0"/>
              </a:rPr>
              <a:t>rights reserved. This content is excluded from </a:t>
            </a:r>
            <a:r>
              <a:rPr lang="en-US" sz="1200" dirty="0" smtClean="0">
                <a:latin typeface="Baskerville Old Face" panose="02020602080505020303" pitchFamily="18" charset="0"/>
              </a:rPr>
              <a:t>our </a:t>
            </a: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077462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87923" y="149513"/>
            <a:ext cx="8968154" cy="572691"/>
          </a:xfrm>
          <a:prstGeom prst="rect">
            <a:avLst/>
          </a:prstGeom>
        </p:spPr>
        <p:txBody>
          <a:bodyPr spcFirstLastPara="1" vert="horz" wrap="square" lIns="91425" tIns="91425" rIns="91425" bIns="91425" rtlCol="0" anchor="t" anchorCtr="0">
            <a:noAutofit/>
          </a:bodyPr>
          <a:lstStyle/>
          <a:p>
            <a:r>
              <a:rPr lang="en-US" altLang="zh-CN" dirty="0">
                <a:solidFill>
                  <a:srgbClr val="1B4453"/>
                </a:solidFill>
                <a:latin typeface="Baskerville" panose="02020502070401020303"/>
              </a:rPr>
              <a:t>3.CRE: Higher Regulatory and Industry Standard Bars</a:t>
            </a:r>
            <a:br>
              <a:rPr lang="en-US" altLang="zh-CN" dirty="0">
                <a:solidFill>
                  <a:srgbClr val="1B4453"/>
                </a:solidFill>
                <a:latin typeface="Baskerville" panose="02020502070401020303"/>
              </a:rPr>
            </a:br>
            <a:endParaRPr dirty="0">
              <a:solidFill>
                <a:srgbClr val="1B4453"/>
              </a:solidFill>
              <a:latin typeface="Baskerville" panose="02020502070401020303"/>
            </a:endParaRPr>
          </a:p>
        </p:txBody>
      </p:sp>
      <p:pic>
        <p:nvPicPr>
          <p:cNvPr id="11" name="Picture 10">
            <a:extLst>
              <a:ext uri="{FF2B5EF4-FFF2-40B4-BE49-F238E27FC236}">
                <a16:creationId xmlns:a16="http://schemas.microsoft.com/office/drawing/2014/main" id="{71651568-3545-40B9-9682-B5CFB958E0B4}"/>
              </a:ext>
            </a:extLst>
          </p:cNvPr>
          <p:cNvPicPr>
            <a:picLocks noChangeAspect="1"/>
          </p:cNvPicPr>
          <p:nvPr/>
        </p:nvPicPr>
        <p:blipFill>
          <a:blip r:embed="rId3"/>
          <a:stretch>
            <a:fillRect/>
          </a:stretch>
        </p:blipFill>
        <p:spPr>
          <a:xfrm>
            <a:off x="3929137" y="3346288"/>
            <a:ext cx="2072638" cy="1569497"/>
          </a:xfrm>
          <a:prstGeom prst="rect">
            <a:avLst/>
          </a:prstGeom>
        </p:spPr>
      </p:pic>
      <p:pic>
        <p:nvPicPr>
          <p:cNvPr id="12" name="Picture 11">
            <a:extLst>
              <a:ext uri="{FF2B5EF4-FFF2-40B4-BE49-F238E27FC236}">
                <a16:creationId xmlns:a16="http://schemas.microsoft.com/office/drawing/2014/main" id="{B5543DA4-8B20-49AD-A92B-87D1C27F5934}"/>
              </a:ext>
            </a:extLst>
          </p:cNvPr>
          <p:cNvPicPr>
            <a:picLocks noChangeAspect="1"/>
          </p:cNvPicPr>
          <p:nvPr/>
        </p:nvPicPr>
        <p:blipFill>
          <a:blip r:embed="rId4"/>
          <a:stretch>
            <a:fillRect/>
          </a:stretch>
        </p:blipFill>
        <p:spPr>
          <a:xfrm>
            <a:off x="6455433" y="3346288"/>
            <a:ext cx="2364341" cy="1532845"/>
          </a:xfrm>
          <a:prstGeom prst="rect">
            <a:avLst/>
          </a:prstGeom>
        </p:spPr>
      </p:pic>
      <p:pic>
        <p:nvPicPr>
          <p:cNvPr id="13" name="image1.png">
            <a:extLst>
              <a:ext uri="{FF2B5EF4-FFF2-40B4-BE49-F238E27FC236}">
                <a16:creationId xmlns:a16="http://schemas.microsoft.com/office/drawing/2014/main" id="{78DBF7BF-E35F-4F0A-8226-A06A0444179B}"/>
              </a:ext>
            </a:extLst>
          </p:cNvPr>
          <p:cNvPicPr/>
          <p:nvPr/>
        </p:nvPicPr>
        <p:blipFill>
          <a:blip r:embed="rId5"/>
          <a:srcRect/>
          <a:stretch>
            <a:fillRect/>
          </a:stretch>
        </p:blipFill>
        <p:spPr>
          <a:xfrm>
            <a:off x="299174" y="951350"/>
            <a:ext cx="4790106" cy="2151019"/>
          </a:xfrm>
          <a:prstGeom prst="rect">
            <a:avLst/>
          </a:prstGeom>
          <a:ln/>
        </p:spPr>
      </p:pic>
    </p:spTree>
    <p:extLst>
      <p:ext uri="{BB962C8B-B14F-4D97-AF65-F5344CB8AC3E}">
        <p14:creationId xmlns:p14="http://schemas.microsoft.com/office/powerpoint/2010/main" val="292215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99F9F-9E5F-4360-A8EA-BC02B3A088AB}"/>
              </a:ext>
            </a:extLst>
          </p:cNvPr>
          <p:cNvPicPr>
            <a:picLocks noChangeAspect="1"/>
          </p:cNvPicPr>
          <p:nvPr/>
        </p:nvPicPr>
        <p:blipFill>
          <a:blip r:embed="rId2"/>
          <a:stretch>
            <a:fillRect/>
          </a:stretch>
        </p:blipFill>
        <p:spPr>
          <a:xfrm>
            <a:off x="3918620" y="276157"/>
            <a:ext cx="5043682" cy="4591186"/>
          </a:xfrm>
          <a:prstGeom prst="rect">
            <a:avLst/>
          </a:prstGeom>
        </p:spPr>
      </p:pic>
      <p:sp>
        <p:nvSpPr>
          <p:cNvPr id="6" name="TextBox 5">
            <a:extLst>
              <a:ext uri="{FF2B5EF4-FFF2-40B4-BE49-F238E27FC236}">
                <a16:creationId xmlns:a16="http://schemas.microsoft.com/office/drawing/2014/main" id="{22876CE7-C319-4198-984A-7802B983EC34}"/>
              </a:ext>
            </a:extLst>
          </p:cNvPr>
          <p:cNvSpPr txBox="1"/>
          <p:nvPr/>
        </p:nvSpPr>
        <p:spPr>
          <a:xfrm>
            <a:off x="-8375" y="4059452"/>
            <a:ext cx="2781620" cy="769441"/>
          </a:xfrm>
          <a:prstGeom prst="rect">
            <a:avLst/>
          </a:prstGeom>
          <a:noFill/>
        </p:spPr>
        <p:txBody>
          <a:bodyPr wrap="square" rtlCol="0">
            <a:spAutoFit/>
          </a:bodyPr>
          <a:lstStyle/>
          <a:p>
            <a:r>
              <a:rPr lang="en-US" altLang="zh-CN" sz="1100" dirty="0">
                <a:latin typeface="Baskerville"/>
              </a:rPr>
              <a:t>Source: Clayton, J., van de </a:t>
            </a:r>
            <a:r>
              <a:rPr lang="en-US" altLang="zh-CN" sz="1100" dirty="0" err="1">
                <a:latin typeface="Baskerville"/>
              </a:rPr>
              <a:t>Wetering</a:t>
            </a:r>
            <a:r>
              <a:rPr lang="en-US" altLang="zh-CN" sz="1100" dirty="0">
                <a:latin typeface="Baskerville"/>
              </a:rPr>
              <a:t>, J., </a:t>
            </a:r>
            <a:r>
              <a:rPr lang="en-US" altLang="zh-CN" sz="1100" dirty="0" err="1">
                <a:latin typeface="Baskerville"/>
              </a:rPr>
              <a:t>Sayce</a:t>
            </a:r>
            <a:r>
              <a:rPr lang="en-US" altLang="zh-CN" sz="1100" dirty="0">
                <a:latin typeface="Baskerville"/>
              </a:rPr>
              <a:t>, S., &amp; Devaney, S. (2021). Climate Risk and commercial property values: a review and analysis of the literature. </a:t>
            </a:r>
            <a:endParaRPr lang="zh-CN" altLang="en-US" sz="1100" dirty="0">
              <a:latin typeface="Baskerville"/>
            </a:endParaRPr>
          </a:p>
        </p:txBody>
      </p:sp>
      <p:cxnSp>
        <p:nvCxnSpPr>
          <p:cNvPr id="3" name="Straight Arrow Connector 2">
            <a:extLst>
              <a:ext uri="{FF2B5EF4-FFF2-40B4-BE49-F238E27FC236}">
                <a16:creationId xmlns:a16="http://schemas.microsoft.com/office/drawing/2014/main" id="{A438626C-F4D1-0341-B2E6-6F44756FE594}"/>
              </a:ext>
            </a:extLst>
          </p:cNvPr>
          <p:cNvCxnSpPr>
            <a:cxnSpLocks/>
          </p:cNvCxnSpPr>
          <p:nvPr/>
        </p:nvCxnSpPr>
        <p:spPr>
          <a:xfrm>
            <a:off x="665835" y="987348"/>
            <a:ext cx="28626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Google Shape;159;p21">
            <a:extLst>
              <a:ext uri="{FF2B5EF4-FFF2-40B4-BE49-F238E27FC236}">
                <a16:creationId xmlns:a16="http://schemas.microsoft.com/office/drawing/2014/main" id="{E7F46764-E0D6-8E4B-AFAB-3F7144FC4CD3}"/>
              </a:ext>
            </a:extLst>
          </p:cNvPr>
          <p:cNvCxnSpPr>
            <a:cxnSpLocks/>
          </p:cNvCxnSpPr>
          <p:nvPr/>
        </p:nvCxnSpPr>
        <p:spPr>
          <a:xfrm flipV="1">
            <a:off x="1524304" y="476070"/>
            <a:ext cx="0" cy="511278"/>
          </a:xfrm>
          <a:prstGeom prst="straightConnector1">
            <a:avLst/>
          </a:prstGeom>
          <a:noFill/>
          <a:ln w="19050" cap="flat" cmpd="sng">
            <a:solidFill>
              <a:srgbClr val="0097A7"/>
            </a:solidFill>
            <a:prstDash val="solid"/>
            <a:round/>
            <a:headEnd type="none" w="med" len="med"/>
            <a:tailEnd type="triangle" w="med" len="med"/>
          </a:ln>
        </p:spPr>
      </p:cxnSp>
      <p:cxnSp>
        <p:nvCxnSpPr>
          <p:cNvPr id="9" name="Google Shape;159;p21">
            <a:extLst>
              <a:ext uri="{FF2B5EF4-FFF2-40B4-BE49-F238E27FC236}">
                <a16:creationId xmlns:a16="http://schemas.microsoft.com/office/drawing/2014/main" id="{0602F1C2-78A1-104C-8934-1D9C7BC100B8}"/>
              </a:ext>
            </a:extLst>
          </p:cNvPr>
          <p:cNvCxnSpPr>
            <a:cxnSpLocks/>
          </p:cNvCxnSpPr>
          <p:nvPr/>
        </p:nvCxnSpPr>
        <p:spPr>
          <a:xfrm flipV="1">
            <a:off x="2056645" y="476070"/>
            <a:ext cx="0" cy="511278"/>
          </a:xfrm>
          <a:prstGeom prst="straightConnector1">
            <a:avLst/>
          </a:prstGeom>
          <a:noFill/>
          <a:ln w="19050" cap="flat" cmpd="sng">
            <a:solidFill>
              <a:srgbClr val="0097A7"/>
            </a:solidFill>
            <a:prstDash val="solid"/>
            <a:round/>
            <a:headEnd type="none" w="med" len="med"/>
            <a:tailEnd type="triangle" w="med" len="med"/>
          </a:ln>
        </p:spPr>
      </p:cxnSp>
      <p:cxnSp>
        <p:nvCxnSpPr>
          <p:cNvPr id="10" name="Google Shape;159;p21">
            <a:extLst>
              <a:ext uri="{FF2B5EF4-FFF2-40B4-BE49-F238E27FC236}">
                <a16:creationId xmlns:a16="http://schemas.microsoft.com/office/drawing/2014/main" id="{4C876660-6095-2B40-B47D-E2C17E5D0C86}"/>
              </a:ext>
            </a:extLst>
          </p:cNvPr>
          <p:cNvCxnSpPr>
            <a:cxnSpLocks/>
          </p:cNvCxnSpPr>
          <p:nvPr/>
        </p:nvCxnSpPr>
        <p:spPr>
          <a:xfrm flipV="1">
            <a:off x="2659389" y="471073"/>
            <a:ext cx="0" cy="511278"/>
          </a:xfrm>
          <a:prstGeom prst="straightConnector1">
            <a:avLst/>
          </a:prstGeom>
          <a:noFill/>
          <a:ln w="19050" cap="flat" cmpd="sng">
            <a:solidFill>
              <a:srgbClr val="0097A7"/>
            </a:solidFill>
            <a:prstDash val="solid"/>
            <a:round/>
            <a:headEnd type="none" w="med" len="med"/>
            <a:tailEnd type="triangle" w="med" len="med"/>
          </a:ln>
        </p:spPr>
      </p:cxnSp>
      <p:sp>
        <p:nvSpPr>
          <p:cNvPr id="11" name="TextBox 10">
            <a:extLst>
              <a:ext uri="{FF2B5EF4-FFF2-40B4-BE49-F238E27FC236}">
                <a16:creationId xmlns:a16="http://schemas.microsoft.com/office/drawing/2014/main" id="{686E8EEF-A679-524E-A5D5-62637A169875}"/>
              </a:ext>
            </a:extLst>
          </p:cNvPr>
          <p:cNvSpPr txBox="1"/>
          <p:nvPr/>
        </p:nvSpPr>
        <p:spPr>
          <a:xfrm>
            <a:off x="2899493" y="599509"/>
            <a:ext cx="543739" cy="307777"/>
          </a:xfrm>
          <a:prstGeom prst="rect">
            <a:avLst/>
          </a:prstGeom>
          <a:noFill/>
        </p:spPr>
        <p:txBody>
          <a:bodyPr wrap="none" rtlCol="0">
            <a:spAutoFit/>
          </a:bodyPr>
          <a:lstStyle/>
          <a:p>
            <a:r>
              <a:rPr lang="en-CN" dirty="0"/>
              <a:t>……</a:t>
            </a:r>
          </a:p>
        </p:txBody>
      </p:sp>
      <p:cxnSp>
        <p:nvCxnSpPr>
          <p:cNvPr id="12" name="Google Shape;159;p21">
            <a:extLst>
              <a:ext uri="{FF2B5EF4-FFF2-40B4-BE49-F238E27FC236}">
                <a16:creationId xmlns:a16="http://schemas.microsoft.com/office/drawing/2014/main" id="{6B65AFA0-2C91-0A4B-B66C-4DA9BBE781CB}"/>
              </a:ext>
            </a:extLst>
          </p:cNvPr>
          <p:cNvCxnSpPr>
            <a:cxnSpLocks/>
          </p:cNvCxnSpPr>
          <p:nvPr/>
        </p:nvCxnSpPr>
        <p:spPr>
          <a:xfrm>
            <a:off x="1531955"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15" name="Google Shape;159;p21">
            <a:extLst>
              <a:ext uri="{FF2B5EF4-FFF2-40B4-BE49-F238E27FC236}">
                <a16:creationId xmlns:a16="http://schemas.microsoft.com/office/drawing/2014/main" id="{57B7B54F-6E18-F841-9F88-2D39BCC5195F}"/>
              </a:ext>
            </a:extLst>
          </p:cNvPr>
          <p:cNvCxnSpPr>
            <a:cxnSpLocks/>
          </p:cNvCxnSpPr>
          <p:nvPr/>
        </p:nvCxnSpPr>
        <p:spPr>
          <a:xfrm>
            <a:off x="2062114"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16" name="Google Shape;159;p21">
            <a:extLst>
              <a:ext uri="{FF2B5EF4-FFF2-40B4-BE49-F238E27FC236}">
                <a16:creationId xmlns:a16="http://schemas.microsoft.com/office/drawing/2014/main" id="{9DECEBA8-0DCA-684B-8E2D-CAFF4B2F0666}"/>
              </a:ext>
            </a:extLst>
          </p:cNvPr>
          <p:cNvCxnSpPr>
            <a:cxnSpLocks/>
          </p:cNvCxnSpPr>
          <p:nvPr/>
        </p:nvCxnSpPr>
        <p:spPr>
          <a:xfrm>
            <a:off x="2659389"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32" name="Google Shape;159;p21">
            <a:extLst>
              <a:ext uri="{FF2B5EF4-FFF2-40B4-BE49-F238E27FC236}">
                <a16:creationId xmlns:a16="http://schemas.microsoft.com/office/drawing/2014/main" id="{E0BB590B-11C5-434B-82C3-ACF66A74286F}"/>
              </a:ext>
            </a:extLst>
          </p:cNvPr>
          <p:cNvCxnSpPr>
            <a:cxnSpLocks/>
          </p:cNvCxnSpPr>
          <p:nvPr/>
        </p:nvCxnSpPr>
        <p:spPr>
          <a:xfrm flipV="1">
            <a:off x="1653558"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4" name="Google Shape;159;p21">
            <a:extLst>
              <a:ext uri="{FF2B5EF4-FFF2-40B4-BE49-F238E27FC236}">
                <a16:creationId xmlns:a16="http://schemas.microsoft.com/office/drawing/2014/main" id="{1CC3C3FE-CD60-344A-A483-5B9E363BDC78}"/>
              </a:ext>
            </a:extLst>
          </p:cNvPr>
          <p:cNvCxnSpPr>
            <a:cxnSpLocks/>
          </p:cNvCxnSpPr>
          <p:nvPr/>
        </p:nvCxnSpPr>
        <p:spPr>
          <a:xfrm flipV="1">
            <a:off x="2239530"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5" name="Google Shape;159;p21">
            <a:extLst>
              <a:ext uri="{FF2B5EF4-FFF2-40B4-BE49-F238E27FC236}">
                <a16:creationId xmlns:a16="http://schemas.microsoft.com/office/drawing/2014/main" id="{F8A3DCE9-D369-104E-A3EF-9A8240F53EA4}"/>
              </a:ext>
            </a:extLst>
          </p:cNvPr>
          <p:cNvCxnSpPr>
            <a:cxnSpLocks/>
          </p:cNvCxnSpPr>
          <p:nvPr/>
        </p:nvCxnSpPr>
        <p:spPr>
          <a:xfrm flipV="1">
            <a:off x="2801974"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6" name="Google Shape;159;p21">
            <a:extLst>
              <a:ext uri="{FF2B5EF4-FFF2-40B4-BE49-F238E27FC236}">
                <a16:creationId xmlns:a16="http://schemas.microsoft.com/office/drawing/2014/main" id="{AECA1D9C-2151-CC40-91A6-57383498AA67}"/>
              </a:ext>
            </a:extLst>
          </p:cNvPr>
          <p:cNvCxnSpPr>
            <a:cxnSpLocks/>
          </p:cNvCxnSpPr>
          <p:nvPr/>
        </p:nvCxnSpPr>
        <p:spPr>
          <a:xfrm flipV="1">
            <a:off x="1644739" y="481795"/>
            <a:ext cx="0" cy="254965"/>
          </a:xfrm>
          <a:prstGeom prst="straightConnector1">
            <a:avLst/>
          </a:prstGeom>
          <a:noFill/>
          <a:ln w="19050" cap="flat" cmpd="sng">
            <a:solidFill>
              <a:srgbClr val="993333"/>
            </a:solidFill>
            <a:prstDash val="solid"/>
            <a:round/>
            <a:headEnd type="triangle" w="med" len="med"/>
            <a:tailEnd type="none" w="med" len="med"/>
          </a:ln>
        </p:spPr>
      </p:cxnSp>
      <p:cxnSp>
        <p:nvCxnSpPr>
          <p:cNvPr id="38" name="Google Shape;159;p21">
            <a:extLst>
              <a:ext uri="{FF2B5EF4-FFF2-40B4-BE49-F238E27FC236}">
                <a16:creationId xmlns:a16="http://schemas.microsoft.com/office/drawing/2014/main" id="{C778DB8D-7508-2847-B817-EA1E5A7C72EF}"/>
              </a:ext>
            </a:extLst>
          </p:cNvPr>
          <p:cNvCxnSpPr>
            <a:cxnSpLocks/>
          </p:cNvCxnSpPr>
          <p:nvPr/>
        </p:nvCxnSpPr>
        <p:spPr>
          <a:xfrm flipV="1">
            <a:off x="2202604" y="494989"/>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9" name="Google Shape;159;p21">
            <a:extLst>
              <a:ext uri="{FF2B5EF4-FFF2-40B4-BE49-F238E27FC236}">
                <a16:creationId xmlns:a16="http://schemas.microsoft.com/office/drawing/2014/main" id="{5562A315-DD7B-094C-B8DE-32978B246BBF}"/>
              </a:ext>
            </a:extLst>
          </p:cNvPr>
          <p:cNvCxnSpPr>
            <a:cxnSpLocks/>
          </p:cNvCxnSpPr>
          <p:nvPr/>
        </p:nvCxnSpPr>
        <p:spPr>
          <a:xfrm flipV="1">
            <a:off x="2801974" y="494989"/>
            <a:ext cx="0" cy="286785"/>
          </a:xfrm>
          <a:prstGeom prst="straightConnector1">
            <a:avLst/>
          </a:prstGeom>
          <a:noFill/>
          <a:ln w="19050" cap="flat" cmpd="sng">
            <a:solidFill>
              <a:srgbClr val="993333"/>
            </a:solidFill>
            <a:prstDash val="solid"/>
            <a:round/>
            <a:headEnd type="triangle" w="med" len="med"/>
            <a:tailEnd type="none" w="med" len="med"/>
          </a:ln>
        </p:spPr>
      </p:cxnSp>
      <p:sp>
        <p:nvSpPr>
          <p:cNvPr id="40" name="TextBox 39">
            <a:extLst>
              <a:ext uri="{FF2B5EF4-FFF2-40B4-BE49-F238E27FC236}">
                <a16:creationId xmlns:a16="http://schemas.microsoft.com/office/drawing/2014/main" id="{A01E2CA3-7CFC-B347-A83E-70A925136686}"/>
              </a:ext>
            </a:extLst>
          </p:cNvPr>
          <p:cNvSpPr txBox="1"/>
          <p:nvPr/>
        </p:nvSpPr>
        <p:spPr>
          <a:xfrm>
            <a:off x="94229" y="380621"/>
            <a:ext cx="1404552" cy="307777"/>
          </a:xfrm>
          <a:prstGeom prst="rect">
            <a:avLst/>
          </a:prstGeom>
          <a:noFill/>
        </p:spPr>
        <p:txBody>
          <a:bodyPr wrap="none" rtlCol="0">
            <a:spAutoFit/>
          </a:bodyPr>
          <a:lstStyle/>
          <a:p>
            <a:r>
              <a:rPr lang="en-US" dirty="0">
                <a:solidFill>
                  <a:srgbClr val="C00000"/>
                </a:solidFill>
                <a:latin typeface="Baskerville" panose="02020502070401020303" pitchFamily="18" charset="0"/>
                <a:ea typeface="Baskerville" panose="02020502070401020303" pitchFamily="18" charset="0"/>
              </a:rPr>
              <a:t>R</a:t>
            </a:r>
            <a:r>
              <a:rPr lang="en-CN" dirty="0">
                <a:solidFill>
                  <a:srgbClr val="C00000"/>
                </a:solidFill>
                <a:latin typeface="Baskerville" panose="02020502070401020303" pitchFamily="18" charset="0"/>
                <a:ea typeface="Baskerville" panose="02020502070401020303" pitchFamily="18" charset="0"/>
              </a:rPr>
              <a:t>educed income</a:t>
            </a:r>
          </a:p>
        </p:txBody>
      </p:sp>
      <p:sp>
        <p:nvSpPr>
          <p:cNvPr id="41" name="TextBox 40">
            <a:extLst>
              <a:ext uri="{FF2B5EF4-FFF2-40B4-BE49-F238E27FC236}">
                <a16:creationId xmlns:a16="http://schemas.microsoft.com/office/drawing/2014/main" id="{462D22C5-8AA3-1F41-8428-124AB91052C9}"/>
              </a:ext>
            </a:extLst>
          </p:cNvPr>
          <p:cNvSpPr txBox="1"/>
          <p:nvPr/>
        </p:nvSpPr>
        <p:spPr>
          <a:xfrm>
            <a:off x="102764" y="1084048"/>
            <a:ext cx="1205779" cy="307777"/>
          </a:xfrm>
          <a:prstGeom prst="rect">
            <a:avLst/>
          </a:prstGeom>
          <a:noFill/>
        </p:spPr>
        <p:txBody>
          <a:bodyPr wrap="none" rtlCol="0">
            <a:spAutoFit/>
          </a:bodyPr>
          <a:lstStyle/>
          <a:p>
            <a:r>
              <a:rPr lang="en-US" dirty="0">
                <a:solidFill>
                  <a:srgbClr val="C00000"/>
                </a:solidFill>
                <a:latin typeface="Baskerville" panose="02020502070401020303" pitchFamily="18" charset="0"/>
                <a:ea typeface="Baskerville" panose="02020502070401020303" pitchFamily="18" charset="0"/>
              </a:rPr>
              <a:t>Increased</a:t>
            </a:r>
            <a:r>
              <a:rPr lang="en-CN" dirty="0">
                <a:solidFill>
                  <a:srgbClr val="C00000"/>
                </a:solidFill>
                <a:latin typeface="Baskerville" panose="02020502070401020303" pitchFamily="18" charset="0"/>
                <a:ea typeface="Baskerville" panose="02020502070401020303" pitchFamily="18" charset="0"/>
              </a:rPr>
              <a:t> cost</a:t>
            </a:r>
          </a:p>
        </p:txBody>
      </p:sp>
      <p:pic>
        <p:nvPicPr>
          <p:cNvPr id="44" name="Graphic 43" descr="Man with solid fill">
            <a:extLst>
              <a:ext uri="{FF2B5EF4-FFF2-40B4-BE49-F238E27FC236}">
                <a16:creationId xmlns:a16="http://schemas.microsoft.com/office/drawing/2014/main" id="{97C4318E-7296-2F4B-BD18-F49D98C070F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26754" y="2397304"/>
            <a:ext cx="543165" cy="543165"/>
          </a:xfrm>
          <a:prstGeom prst="rect">
            <a:avLst/>
          </a:prstGeom>
        </p:spPr>
      </p:pic>
      <p:cxnSp>
        <p:nvCxnSpPr>
          <p:cNvPr id="45" name="Straight Arrow Connector 44">
            <a:extLst>
              <a:ext uri="{FF2B5EF4-FFF2-40B4-BE49-F238E27FC236}">
                <a16:creationId xmlns:a16="http://schemas.microsoft.com/office/drawing/2014/main" id="{2B4DFCEF-FA30-0B46-A698-AB7862C558CD}"/>
              </a:ext>
            </a:extLst>
          </p:cNvPr>
          <p:cNvCxnSpPr>
            <a:cxnSpLocks/>
          </p:cNvCxnSpPr>
          <p:nvPr/>
        </p:nvCxnSpPr>
        <p:spPr>
          <a:xfrm flipH="1">
            <a:off x="301724" y="1501716"/>
            <a:ext cx="3281808" cy="8607"/>
          </a:xfrm>
          <a:prstGeom prst="straightConnector1">
            <a:avLst/>
          </a:prstGeom>
          <a:ln w="12700">
            <a:solidFill>
              <a:schemeClr val="bg1">
                <a:lumMod val="7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6" name="TextBox 45">
            <a:extLst>
              <a:ext uri="{FF2B5EF4-FFF2-40B4-BE49-F238E27FC236}">
                <a16:creationId xmlns:a16="http://schemas.microsoft.com/office/drawing/2014/main" id="{0BC5DE01-2149-974F-A95F-6F349584C600}"/>
              </a:ext>
            </a:extLst>
          </p:cNvPr>
          <p:cNvSpPr txBox="1"/>
          <p:nvPr/>
        </p:nvSpPr>
        <p:spPr>
          <a:xfrm>
            <a:off x="459599" y="1601436"/>
            <a:ext cx="2369559" cy="307777"/>
          </a:xfrm>
          <a:prstGeom prst="rect">
            <a:avLst/>
          </a:prstGeom>
          <a:noFill/>
        </p:spPr>
        <p:txBody>
          <a:bodyPr wrap="none" rtlCol="0">
            <a:spAutoFit/>
          </a:bodyPr>
          <a:lstStyle/>
          <a:p>
            <a:r>
              <a:rPr lang="en-US" altLang="zh-CN" sz="1400" dirty="0">
                <a:latin typeface="Baskerville" panose="02020502070401020303"/>
              </a:rPr>
              <a:t>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cxnSp>
        <p:nvCxnSpPr>
          <p:cNvPr id="48" name="Google Shape;159;p21">
            <a:extLst>
              <a:ext uri="{FF2B5EF4-FFF2-40B4-BE49-F238E27FC236}">
                <a16:creationId xmlns:a16="http://schemas.microsoft.com/office/drawing/2014/main" id="{49216975-F940-A344-9E3D-FD28FFB53488}"/>
              </a:ext>
            </a:extLst>
          </p:cNvPr>
          <p:cNvCxnSpPr>
            <a:cxnSpLocks/>
          </p:cNvCxnSpPr>
          <p:nvPr/>
        </p:nvCxnSpPr>
        <p:spPr>
          <a:xfrm>
            <a:off x="3443232" y="1614667"/>
            <a:ext cx="0" cy="339253"/>
          </a:xfrm>
          <a:prstGeom prst="straightConnector1">
            <a:avLst/>
          </a:prstGeom>
          <a:noFill/>
          <a:ln w="19050" cap="flat" cmpd="sng">
            <a:solidFill>
              <a:srgbClr val="993333"/>
            </a:solidFill>
            <a:prstDash val="solid"/>
            <a:round/>
            <a:headEnd type="triangle" w="med" len="med"/>
            <a:tailEnd type="none" w="med" len="med"/>
          </a:ln>
        </p:spPr>
      </p:cxnSp>
      <p:sp>
        <p:nvSpPr>
          <p:cNvPr id="50" name="TextBox 49">
            <a:extLst>
              <a:ext uri="{FF2B5EF4-FFF2-40B4-BE49-F238E27FC236}">
                <a16:creationId xmlns:a16="http://schemas.microsoft.com/office/drawing/2014/main" id="{D0E2B620-2E87-6B41-B706-2E5323DC38DA}"/>
              </a:ext>
            </a:extLst>
          </p:cNvPr>
          <p:cNvSpPr txBox="1"/>
          <p:nvPr/>
        </p:nvSpPr>
        <p:spPr>
          <a:xfrm>
            <a:off x="1987488" y="1934904"/>
            <a:ext cx="1628972" cy="307777"/>
          </a:xfrm>
          <a:prstGeom prst="rect">
            <a:avLst/>
          </a:prstGeom>
          <a:noFill/>
        </p:spPr>
        <p:txBody>
          <a:bodyPr wrap="none" rtlCol="0">
            <a:spAutoFit/>
          </a:bodyPr>
          <a:lstStyle/>
          <a:p>
            <a:r>
              <a:rPr lang="en-US" dirty="0">
                <a:solidFill>
                  <a:srgbClr val="C00000"/>
                </a:solidFill>
                <a:latin typeface="Baskerville" panose="02020502070401020303" pitchFamily="18" charset="0"/>
                <a:ea typeface="Baskerville" panose="02020502070401020303" pitchFamily="18" charset="0"/>
              </a:rPr>
              <a:t>higher</a:t>
            </a:r>
            <a:r>
              <a:rPr lang="en-CN" dirty="0">
                <a:solidFill>
                  <a:srgbClr val="C00000"/>
                </a:solidFill>
                <a:latin typeface="Baskerville" panose="02020502070401020303" pitchFamily="18" charset="0"/>
                <a:ea typeface="Baskerville" panose="02020502070401020303" pitchFamily="18" charset="0"/>
              </a:rPr>
              <a:t> discount rate</a:t>
            </a:r>
          </a:p>
        </p:txBody>
      </p:sp>
      <p:sp>
        <p:nvSpPr>
          <p:cNvPr id="51" name="Right Arrow 50">
            <a:extLst>
              <a:ext uri="{FF2B5EF4-FFF2-40B4-BE49-F238E27FC236}">
                <a16:creationId xmlns:a16="http://schemas.microsoft.com/office/drawing/2014/main" id="{7D24F721-5D53-9040-B8E1-F2B4A277D346}"/>
              </a:ext>
            </a:extLst>
          </p:cNvPr>
          <p:cNvSpPr/>
          <p:nvPr/>
        </p:nvSpPr>
        <p:spPr>
          <a:xfrm rot="16200000">
            <a:off x="1503459" y="2096156"/>
            <a:ext cx="189757" cy="1480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52" name="Right Arrow 51">
            <a:extLst>
              <a:ext uri="{FF2B5EF4-FFF2-40B4-BE49-F238E27FC236}">
                <a16:creationId xmlns:a16="http://schemas.microsoft.com/office/drawing/2014/main" id="{96E8140B-9B70-DB4F-8D63-A4D5271D4F2F}"/>
              </a:ext>
            </a:extLst>
          </p:cNvPr>
          <p:cNvSpPr/>
          <p:nvPr/>
        </p:nvSpPr>
        <p:spPr>
          <a:xfrm rot="16200000">
            <a:off x="1491447" y="3067174"/>
            <a:ext cx="189757" cy="1480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pic>
        <p:nvPicPr>
          <p:cNvPr id="53" name="Picture 52">
            <a:extLst>
              <a:ext uri="{FF2B5EF4-FFF2-40B4-BE49-F238E27FC236}">
                <a16:creationId xmlns:a16="http://schemas.microsoft.com/office/drawing/2014/main" id="{B548A13B-CE00-114B-82CE-6158214B5E91}"/>
              </a:ext>
            </a:extLst>
          </p:cNvPr>
          <p:cNvPicPr>
            <a:picLocks noChangeAspect="1"/>
          </p:cNvPicPr>
          <p:nvPr/>
        </p:nvPicPr>
        <p:blipFill>
          <a:blip r:embed="rId5"/>
          <a:stretch>
            <a:fillRect/>
          </a:stretch>
        </p:blipFill>
        <p:spPr>
          <a:xfrm>
            <a:off x="1715931" y="3050518"/>
            <a:ext cx="1308175" cy="814929"/>
          </a:xfrm>
          <a:prstGeom prst="rect">
            <a:avLst/>
          </a:prstGeom>
        </p:spPr>
      </p:pic>
      <p:cxnSp>
        <p:nvCxnSpPr>
          <p:cNvPr id="54" name="Google Shape;159;p21">
            <a:extLst>
              <a:ext uri="{FF2B5EF4-FFF2-40B4-BE49-F238E27FC236}">
                <a16:creationId xmlns:a16="http://schemas.microsoft.com/office/drawing/2014/main" id="{697B05C6-0CF1-3448-918C-5CC647C6A5F4}"/>
              </a:ext>
            </a:extLst>
          </p:cNvPr>
          <p:cNvCxnSpPr>
            <a:cxnSpLocks/>
          </p:cNvCxnSpPr>
          <p:nvPr/>
        </p:nvCxnSpPr>
        <p:spPr>
          <a:xfrm>
            <a:off x="3095717" y="3046329"/>
            <a:ext cx="0" cy="339253"/>
          </a:xfrm>
          <a:prstGeom prst="straightConnector1">
            <a:avLst/>
          </a:prstGeom>
          <a:noFill/>
          <a:ln w="19050" cap="flat" cmpd="sng">
            <a:solidFill>
              <a:srgbClr val="993333"/>
            </a:solidFill>
            <a:prstDash val="solid"/>
            <a:round/>
            <a:headEnd type="triangle" w="med" len="med"/>
            <a:tailEnd type="none" w="med" len="med"/>
          </a:ln>
        </p:spPr>
      </p:cxnSp>
      <p:sp>
        <p:nvSpPr>
          <p:cNvPr id="55" name="TextBox 54">
            <a:extLst>
              <a:ext uri="{FF2B5EF4-FFF2-40B4-BE49-F238E27FC236}">
                <a16:creationId xmlns:a16="http://schemas.microsoft.com/office/drawing/2014/main" id="{6C07B626-99F1-2541-BECA-6B5CF918CA29}"/>
              </a:ext>
            </a:extLst>
          </p:cNvPr>
          <p:cNvSpPr txBox="1"/>
          <p:nvPr/>
        </p:nvSpPr>
        <p:spPr>
          <a:xfrm>
            <a:off x="2723246" y="3364201"/>
            <a:ext cx="1027830" cy="523220"/>
          </a:xfrm>
          <a:prstGeom prst="rect">
            <a:avLst/>
          </a:prstGeom>
          <a:noFill/>
        </p:spPr>
        <p:txBody>
          <a:bodyPr wrap="square" rtlCol="0">
            <a:spAutoFit/>
          </a:bodyPr>
          <a:lstStyle/>
          <a:p>
            <a:r>
              <a:rPr lang="en-US" dirty="0">
                <a:solidFill>
                  <a:srgbClr val="C00000"/>
                </a:solidFill>
                <a:latin typeface="Baskerville" panose="02020502070401020303" pitchFamily="18" charset="0"/>
                <a:ea typeface="Baskerville" panose="02020502070401020303" pitchFamily="18" charset="0"/>
              </a:rPr>
              <a:t>higher</a:t>
            </a:r>
            <a:r>
              <a:rPr lang="en-CN" dirty="0">
                <a:solidFill>
                  <a:srgbClr val="C00000"/>
                </a:solidFill>
                <a:latin typeface="Baskerville" panose="02020502070401020303" pitchFamily="18" charset="0"/>
                <a:ea typeface="Baskerville" panose="02020502070401020303" pitchFamily="18" charset="0"/>
              </a:rPr>
              <a:t> finance cost</a:t>
            </a:r>
          </a:p>
        </p:txBody>
      </p:sp>
      <p:sp>
        <p:nvSpPr>
          <p:cNvPr id="56" name="TextBox 55">
            <a:extLst>
              <a:ext uri="{FF2B5EF4-FFF2-40B4-BE49-F238E27FC236}">
                <a16:creationId xmlns:a16="http://schemas.microsoft.com/office/drawing/2014/main" id="{70BCD0F0-3F63-FE4B-8038-72E4CCAE7F22}"/>
              </a:ext>
            </a:extLst>
          </p:cNvPr>
          <p:cNvSpPr txBox="1"/>
          <p:nvPr/>
        </p:nvSpPr>
        <p:spPr>
          <a:xfrm>
            <a:off x="1695322" y="109891"/>
            <a:ext cx="902811" cy="307777"/>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Cash flow</a:t>
            </a:r>
          </a:p>
        </p:txBody>
      </p:sp>
      <p:sp>
        <p:nvSpPr>
          <p:cNvPr id="2" name="Rectangle 1">
            <a:extLst>
              <a:ext uri="{FF2B5EF4-FFF2-40B4-BE49-F238E27FC236}">
                <a16:creationId xmlns:a16="http://schemas.microsoft.com/office/drawing/2014/main" id="{69033EBC-2688-404E-B4B4-10B363F191B8}"/>
              </a:ext>
            </a:extLst>
          </p:cNvPr>
          <p:cNvSpPr/>
          <p:nvPr/>
        </p:nvSpPr>
        <p:spPr>
          <a:xfrm>
            <a:off x="2423160" y="3046328"/>
            <a:ext cx="557674" cy="244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Equity</a:t>
            </a:r>
            <a:endParaRPr lang="zh-CN" altLang="en-US" dirty="0"/>
          </a:p>
        </p:txBody>
      </p:sp>
      <p:sp>
        <p:nvSpPr>
          <p:cNvPr id="4" name="TextBox 3">
            <a:extLst>
              <a:ext uri="{FF2B5EF4-FFF2-40B4-BE49-F238E27FC236}">
                <a16:creationId xmlns:a16="http://schemas.microsoft.com/office/drawing/2014/main" id="{408275DE-763D-47FD-8ABA-E78B676CAEAE}"/>
              </a:ext>
            </a:extLst>
          </p:cNvPr>
          <p:cNvSpPr txBox="1"/>
          <p:nvPr/>
        </p:nvSpPr>
        <p:spPr>
          <a:xfrm>
            <a:off x="2347324" y="3038618"/>
            <a:ext cx="546945" cy="261610"/>
          </a:xfrm>
          <a:prstGeom prst="rect">
            <a:avLst/>
          </a:prstGeom>
          <a:noFill/>
        </p:spPr>
        <p:txBody>
          <a:bodyPr wrap="none" rtlCol="0">
            <a:spAutoFit/>
          </a:bodyPr>
          <a:lstStyle/>
          <a:p>
            <a:r>
              <a:rPr lang="en-US" altLang="zh-CN" sz="1050" dirty="0">
                <a:latin typeface="Baskerville" panose="02020502070401020303"/>
              </a:rPr>
              <a:t>Equity</a:t>
            </a:r>
            <a:endParaRPr lang="zh-CN" altLang="en-US" dirty="0">
              <a:latin typeface="Baskerville" panose="02020502070401020303"/>
            </a:endParaRPr>
          </a:p>
        </p:txBody>
      </p:sp>
      <p:sp>
        <p:nvSpPr>
          <p:cNvPr id="33" name="TextBox 32">
            <a:extLst>
              <a:ext uri="{FF2B5EF4-FFF2-40B4-BE49-F238E27FC236}">
                <a16:creationId xmlns:a16="http://schemas.microsoft.com/office/drawing/2014/main" id="{7EF8BDBA-29BF-423F-9F81-AFAEF42B55CA}"/>
              </a:ext>
            </a:extLst>
          </p:cNvPr>
          <p:cNvSpPr txBox="1"/>
          <p:nvPr/>
        </p:nvSpPr>
        <p:spPr>
          <a:xfrm>
            <a:off x="1238819" y="3614824"/>
            <a:ext cx="453970" cy="253916"/>
          </a:xfrm>
          <a:prstGeom prst="rect">
            <a:avLst/>
          </a:prstGeom>
          <a:noFill/>
        </p:spPr>
        <p:txBody>
          <a:bodyPr wrap="none" rtlCol="0">
            <a:spAutoFit/>
          </a:bodyPr>
          <a:lstStyle/>
          <a:p>
            <a:r>
              <a:rPr lang="en-US" altLang="zh-CN" sz="1050" dirty="0">
                <a:latin typeface="Baskerville" panose="02020502070401020303"/>
              </a:rPr>
              <a:t>Debt</a:t>
            </a:r>
            <a:endParaRPr lang="zh-CN" altLang="en-US" dirty="0">
              <a:latin typeface="Baskerville" panose="02020502070401020303"/>
            </a:endParaRPr>
          </a:p>
        </p:txBody>
      </p:sp>
      <p:sp>
        <p:nvSpPr>
          <p:cNvPr id="37" name="TextBox 36">
            <a:extLst>
              <a:ext uri="{FF2B5EF4-FFF2-40B4-BE49-F238E27FC236}">
                <a16:creationId xmlns:a16="http://schemas.microsoft.com/office/drawing/2014/main" id="{15E0F134-39BE-4DA6-A7F9-00BF5B0C8EC0}"/>
              </a:ext>
            </a:extLst>
          </p:cNvPr>
          <p:cNvSpPr txBox="1"/>
          <p:nvPr/>
        </p:nvSpPr>
        <p:spPr>
          <a:xfrm>
            <a:off x="2681157" y="3791267"/>
            <a:ext cx="1167877" cy="415498"/>
          </a:xfrm>
          <a:prstGeom prst="rect">
            <a:avLst/>
          </a:prstGeom>
          <a:noFill/>
        </p:spPr>
        <p:txBody>
          <a:bodyPr wrap="square" rtlCol="0">
            <a:spAutoFit/>
          </a:bodyPr>
          <a:lstStyle/>
          <a:p>
            <a:r>
              <a:rPr lang="en-US" altLang="zh-CN" sz="1050" dirty="0">
                <a:latin typeface="Baskerville" panose="02020502070401020303"/>
              </a:rPr>
              <a:t>(To be covered after the midterm)</a:t>
            </a:r>
            <a:endParaRPr lang="zh-CN" altLang="en-US" dirty="0">
              <a:latin typeface="Baskerville" panose="02020502070401020303"/>
            </a:endParaRPr>
          </a:p>
        </p:txBody>
      </p:sp>
      <p:sp>
        <p:nvSpPr>
          <p:cNvPr id="8" name="TextBox 7"/>
          <p:cNvSpPr txBox="1"/>
          <p:nvPr/>
        </p:nvSpPr>
        <p:spPr>
          <a:xfrm>
            <a:off x="3797596" y="4828893"/>
            <a:ext cx="5097870" cy="400110"/>
          </a:xfrm>
          <a:prstGeom prst="rect">
            <a:avLst/>
          </a:prstGeom>
          <a:noFill/>
        </p:spPr>
        <p:txBody>
          <a:bodyPr wrap="none" rtlCol="0">
            <a:spAutoFit/>
          </a:bodyPr>
          <a:lstStyle/>
          <a:p>
            <a:r>
              <a:rPr lang="en-US" sz="1000" dirty="0">
                <a:latin typeface="Baskerville Old Face" panose="02020602080505020303" pitchFamily="18" charset="0"/>
              </a:rPr>
              <a:t>© UN Environment </a:t>
            </a:r>
            <a:r>
              <a:rPr lang="en-US" sz="1000" dirty="0" err="1">
                <a:latin typeface="Baskerville Old Face" panose="02020602080505020303" pitchFamily="18" charset="0"/>
              </a:rPr>
              <a:t>Programme</a:t>
            </a:r>
            <a:r>
              <a:rPr lang="en-US" sz="1000" dirty="0">
                <a:latin typeface="Baskerville Old Face" panose="02020602080505020303" pitchFamily="18" charset="0"/>
              </a:rPr>
              <a:t>. All rights reserved. This content is excluded from our Creative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Commons license</a:t>
            </a:r>
            <a:r>
              <a:rPr lang="en-US" sz="1000" dirty="0">
                <a:latin typeface="Baskerville Old Face" panose="02020602080505020303" pitchFamily="18" charset="0"/>
              </a:rPr>
              <a:t>. For more information, see </a:t>
            </a:r>
            <a:r>
              <a:rPr lang="en-US" sz="1000" dirty="0">
                <a:latin typeface="Baskerville Old Face" panose="02020602080505020303" pitchFamily="18" charset="0"/>
                <a:hlinkClick r:id="rId6"/>
              </a:rPr>
              <a:t>https://ocw.mit.edu/help/faq-fair-use</a:t>
            </a:r>
            <a:r>
              <a:rPr lang="en-US" sz="1000" dirty="0" smtClean="0">
                <a:latin typeface="Baskerville Old Face" panose="02020602080505020303" pitchFamily="18" charset="0"/>
                <a:hlinkClick r:id="rId6"/>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21132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50" grpId="1"/>
      <p:bldP spid="55"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err="1">
                <a:solidFill>
                  <a:srgbClr val="1B4453"/>
                </a:solidFill>
                <a:latin typeface="Baskerville" panose="02020502070401020303"/>
              </a:rPr>
              <a:t>Siqi’s</a:t>
            </a:r>
            <a:r>
              <a:rPr lang="en-US" altLang="zh-CN" sz="3200" dirty="0">
                <a:solidFill>
                  <a:srgbClr val="1B4453"/>
                </a:solidFill>
                <a:latin typeface="Baskerville" panose="02020502070401020303"/>
              </a:rPr>
              <a:t> Research: Hurricane and CRE</a:t>
            </a:r>
            <a:br>
              <a:rPr lang="en-US" altLang="zh-CN"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231139" y="969060"/>
            <a:ext cx="8514100"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Baskerville" panose="02020502070401020303" pitchFamily="18" charset="0"/>
                <a:ea typeface="Baskerville" panose="02020502070401020303" pitchFamily="18" charset="0"/>
              </a:rPr>
              <a:t>Quantifying the Impacts of Climate Shocks in Commercial Real Estate Markets (Hurricane Sandy, 2012;</a:t>
            </a:r>
            <a:r>
              <a:rPr lang="zh-CN" altLang="en-US" sz="1800" dirty="0">
                <a:latin typeface="Baskerville" panose="02020502070401020303" pitchFamily="18" charset="0"/>
                <a:ea typeface="Baskerville" panose="02020502070401020303" pitchFamily="18" charset="0"/>
              </a:rPr>
              <a:t> </a:t>
            </a:r>
            <a:r>
              <a:rPr lang="en-US" sz="1800" dirty="0">
                <a:latin typeface="Baskerville" panose="02020502070401020303" pitchFamily="18" charset="0"/>
                <a:ea typeface="Baskerville" panose="02020502070401020303" pitchFamily="18" charset="0"/>
              </a:rPr>
              <a:t>Hurricane Harvey, 2017)</a:t>
            </a:r>
          </a:p>
          <a:p>
            <a:r>
              <a:rPr lang="en-US" sz="1800" dirty="0">
                <a:latin typeface="Baskerville" panose="02020502070401020303" pitchFamily="18" charset="0"/>
                <a:ea typeface="Baskerville" panose="02020502070401020303" pitchFamily="18" charset="0"/>
              </a:rPr>
              <a:t>Authors: </a:t>
            </a:r>
            <a:r>
              <a:rPr lang="en-US" sz="1800" dirty="0" err="1">
                <a:latin typeface="Baskerville" panose="02020502070401020303" pitchFamily="18" charset="0"/>
                <a:ea typeface="Baskerville" panose="02020502070401020303" pitchFamily="18" charset="0"/>
              </a:rPr>
              <a:t>Rogier</a:t>
            </a:r>
            <a:r>
              <a:rPr lang="en-US" sz="1800" dirty="0">
                <a:latin typeface="Baskerville" panose="02020502070401020303" pitchFamily="18" charset="0"/>
                <a:ea typeface="Baskerville" panose="02020502070401020303" pitchFamily="18" charset="0"/>
              </a:rPr>
              <a:t> </a:t>
            </a:r>
            <a:r>
              <a:rPr lang="en-US" sz="1800" dirty="0" err="1">
                <a:latin typeface="Baskerville" panose="02020502070401020303" pitchFamily="18" charset="0"/>
                <a:ea typeface="Baskerville" panose="02020502070401020303" pitchFamily="18" charset="0"/>
              </a:rPr>
              <a:t>Holtermans</a:t>
            </a:r>
            <a:r>
              <a:rPr lang="en-US" sz="1800" dirty="0">
                <a:latin typeface="Baskerville" panose="02020502070401020303" pitchFamily="18" charset="0"/>
                <a:ea typeface="Baskerville" panose="02020502070401020303" pitchFamily="18" charset="0"/>
              </a:rPr>
              <a:t>, University of Guelph; </a:t>
            </a:r>
            <a:r>
              <a:rPr lang="en-US" sz="1800" dirty="0" err="1">
                <a:latin typeface="Baskerville" panose="02020502070401020303" pitchFamily="18" charset="0"/>
                <a:ea typeface="Baskerville" panose="02020502070401020303" pitchFamily="18" charset="0"/>
              </a:rPr>
              <a:t>Dongxiao</a:t>
            </a:r>
            <a:r>
              <a:rPr lang="en-US" sz="1800" dirty="0">
                <a:latin typeface="Baskerville" panose="02020502070401020303" pitchFamily="18" charset="0"/>
                <a:ea typeface="Baskerville" panose="02020502070401020303" pitchFamily="18" charset="0"/>
              </a:rPr>
              <a:t> </a:t>
            </a:r>
            <a:r>
              <a:rPr lang="en-US" sz="1800" dirty="0" err="1">
                <a:latin typeface="Baskerville" panose="02020502070401020303" pitchFamily="18" charset="0"/>
                <a:ea typeface="Baskerville" panose="02020502070401020303" pitchFamily="18" charset="0"/>
              </a:rPr>
              <a:t>Niu</a:t>
            </a:r>
            <a:r>
              <a:rPr lang="en-US" sz="1800" dirty="0">
                <a:latin typeface="Baskerville" panose="02020502070401020303" pitchFamily="18" charset="0"/>
                <a:ea typeface="Baskerville" panose="02020502070401020303" pitchFamily="18" charset="0"/>
              </a:rPr>
              <a:t>, Maastricht University; </a:t>
            </a:r>
            <a:r>
              <a:rPr lang="en-US" sz="1800" dirty="0" err="1">
                <a:latin typeface="Baskerville" panose="02020502070401020303" pitchFamily="18" charset="0"/>
                <a:ea typeface="Baskerville" panose="02020502070401020303" pitchFamily="18" charset="0"/>
              </a:rPr>
              <a:t>Siqi</a:t>
            </a:r>
            <a:r>
              <a:rPr lang="en-US" sz="1800" dirty="0">
                <a:latin typeface="Baskerville" panose="02020502070401020303" pitchFamily="18" charset="0"/>
                <a:ea typeface="Baskerville" panose="02020502070401020303" pitchFamily="18" charset="0"/>
              </a:rPr>
              <a:t> Zheng, MIT</a:t>
            </a:r>
          </a:p>
          <a:p>
            <a:endParaRPr lang="en-US" sz="2000" dirty="0">
              <a:latin typeface="Baskerville" panose="02020502070401020303" pitchFamily="18" charset="0"/>
              <a:ea typeface="Baskerville" panose="02020502070401020303" pitchFamily="18" charset="0"/>
            </a:endParaRPr>
          </a:p>
        </p:txBody>
      </p:sp>
      <p:sp>
        <p:nvSpPr>
          <p:cNvPr id="3" name="Rectangle 2">
            <a:extLst>
              <a:ext uri="{FF2B5EF4-FFF2-40B4-BE49-F238E27FC236}">
                <a16:creationId xmlns:a16="http://schemas.microsoft.com/office/drawing/2014/main" id="{202FB540-82AA-4E78-AE9D-1C02161327E9}"/>
              </a:ext>
            </a:extLst>
          </p:cNvPr>
          <p:cNvSpPr/>
          <p:nvPr/>
        </p:nvSpPr>
        <p:spPr>
          <a:xfrm>
            <a:off x="4982253" y="2095992"/>
            <a:ext cx="3863364" cy="4043607"/>
          </a:xfrm>
          <a:prstGeom prst="rect">
            <a:avLst/>
          </a:prstGeom>
        </p:spPr>
        <p:txBody>
          <a:bodyPr wrap="square">
            <a:spAutoFit/>
          </a:bodyPr>
          <a:lstStyle/>
          <a:p>
            <a:pPr marL="270000" indent="-189000">
              <a:lnSpc>
                <a:spcPts val="2175"/>
              </a:lnSpc>
              <a:spcBef>
                <a:spcPts val="225"/>
              </a:spcBef>
              <a:spcAft>
                <a:spcPts val="225"/>
              </a:spcAft>
              <a:buClrTx/>
              <a:buFont typeface="Courier New" panose="02070309020205020404" pitchFamily="49" charset="0"/>
              <a:buChar char="o"/>
            </a:pPr>
            <a:r>
              <a:rPr lang="en-US" altLang="zh-CN" dirty="0">
                <a:latin typeface="Baskerville" panose="02020502070401020303"/>
                <a:cs typeface="Calibri" panose="020F0502020204030204" pitchFamily="34" charset="0"/>
              </a:rPr>
              <a:t>Commercial</a:t>
            </a:r>
            <a:r>
              <a:rPr lang="zh-CN" altLang="en-US" dirty="0">
                <a:latin typeface="Baskerville" panose="02020502070401020303"/>
                <a:cs typeface="Calibri" panose="020F0502020204030204" pitchFamily="34" charset="0"/>
              </a:rPr>
              <a:t> </a:t>
            </a:r>
            <a:r>
              <a:rPr lang="en-US" altLang="zh-CN" dirty="0">
                <a:latin typeface="Baskerville" panose="02020502070401020303"/>
                <a:cs typeface="Calibri" panose="020F0502020204030204" pitchFamily="34" charset="0"/>
              </a:rPr>
              <a:t>real estate</a:t>
            </a:r>
            <a:r>
              <a:rPr lang="zh-CN" altLang="en-US" dirty="0">
                <a:latin typeface="Baskerville" panose="02020502070401020303"/>
                <a:cs typeface="Calibri" panose="020F0502020204030204" pitchFamily="34" charset="0"/>
              </a:rPr>
              <a:t> </a:t>
            </a:r>
            <a:r>
              <a:rPr lang="en-US" altLang="zh-CN" dirty="0">
                <a:latin typeface="Baskerville" panose="02020502070401020303"/>
                <a:cs typeface="Calibri" panose="020F0502020204030204" pitchFamily="34" charset="0"/>
              </a:rPr>
              <a:t>transactions</a:t>
            </a:r>
            <a:r>
              <a:rPr lang="zh-CN" altLang="en-US" dirty="0">
                <a:latin typeface="Baskerville" panose="02020502070401020303"/>
                <a:cs typeface="Calibri" panose="020F0502020204030204" pitchFamily="34" charset="0"/>
              </a:rPr>
              <a:t> </a:t>
            </a:r>
            <a:r>
              <a:rPr lang="en-US" altLang="zh-CN" dirty="0">
                <a:latin typeface="Baskerville" panose="02020502070401020303"/>
                <a:cs typeface="Calibri" panose="020F0502020204030204" pitchFamily="34" charset="0"/>
              </a:rPr>
              <a:t>(Real</a:t>
            </a:r>
            <a:r>
              <a:rPr lang="zh-CN" altLang="en-US" dirty="0">
                <a:latin typeface="Baskerville" panose="02020502070401020303"/>
                <a:cs typeface="Calibri" panose="020F0502020204030204" pitchFamily="34" charset="0"/>
              </a:rPr>
              <a:t> </a:t>
            </a:r>
            <a:r>
              <a:rPr lang="en-US" altLang="zh-CN" dirty="0">
                <a:latin typeface="Baskerville" panose="02020502070401020303"/>
                <a:cs typeface="Calibri" panose="020F0502020204030204" pitchFamily="34" charset="0"/>
              </a:rPr>
              <a:t>Capital</a:t>
            </a:r>
            <a:r>
              <a:rPr lang="zh-CN" altLang="en-US" dirty="0">
                <a:latin typeface="Baskerville" panose="02020502070401020303"/>
                <a:cs typeface="Calibri" panose="020F0502020204030204" pitchFamily="34" charset="0"/>
              </a:rPr>
              <a:t> </a:t>
            </a:r>
            <a:r>
              <a:rPr lang="en-US" altLang="zh-CN" dirty="0">
                <a:latin typeface="Baskerville" panose="02020502070401020303"/>
                <a:cs typeface="Calibri" panose="020F0502020204030204" pitchFamily="34" charset="0"/>
              </a:rPr>
              <a:t>Analytics)</a:t>
            </a:r>
            <a:br>
              <a:rPr lang="en-US" altLang="zh-CN" dirty="0">
                <a:latin typeface="Baskerville" panose="02020502070401020303"/>
                <a:cs typeface="Calibri" panose="020F0502020204030204" pitchFamily="34" charset="0"/>
              </a:rPr>
            </a:br>
            <a:r>
              <a:rPr lang="en-US" altLang="zh-CN" dirty="0">
                <a:latin typeface="Baskerville" panose="02020502070401020303"/>
                <a:cs typeface="Calibri" panose="020F0502020204030204" pitchFamily="34" charset="0"/>
              </a:rPr>
              <a:t>New York 2007-2017 and Texas, 2012-2021</a:t>
            </a:r>
            <a:br>
              <a:rPr lang="en-US" altLang="zh-CN" dirty="0">
                <a:latin typeface="Baskerville" panose="02020502070401020303"/>
                <a:cs typeface="Calibri" panose="020F0502020204030204" pitchFamily="34" charset="0"/>
              </a:rPr>
            </a:br>
            <a:r>
              <a:rPr lang="en-US" altLang="zh-CN" dirty="0">
                <a:latin typeface="Baskerville" panose="02020502070401020303"/>
                <a:cs typeface="Calibri" panose="020F0502020204030204" pitchFamily="34" charset="0"/>
              </a:rPr>
              <a:t>Transaction date, price, location, property type, quality, buyer and seller characteristics, etc. </a:t>
            </a:r>
          </a:p>
          <a:p>
            <a:pPr marL="270000" indent="-189000">
              <a:lnSpc>
                <a:spcPts val="2175"/>
              </a:lnSpc>
              <a:spcBef>
                <a:spcPts val="225"/>
              </a:spcBef>
              <a:spcAft>
                <a:spcPts val="225"/>
              </a:spcAft>
              <a:buClrTx/>
              <a:buFont typeface="Courier New" panose="02070309020205020404" pitchFamily="49" charset="0"/>
              <a:buChar char="o"/>
            </a:pPr>
            <a:r>
              <a:rPr lang="en-US" altLang="zh-CN" dirty="0">
                <a:latin typeface="Baskerville" panose="02020502070401020303"/>
                <a:cs typeface="Calibri" panose="020F0502020204030204" pitchFamily="34" charset="0"/>
              </a:rPr>
              <a:t>Hurricanes (3-meter surge map from FEMA Modeling Task Force) </a:t>
            </a:r>
          </a:p>
          <a:p>
            <a:pPr marL="81000">
              <a:lnSpc>
                <a:spcPts val="2175"/>
              </a:lnSpc>
              <a:spcBef>
                <a:spcPts val="225"/>
              </a:spcBef>
              <a:spcAft>
                <a:spcPts val="225"/>
              </a:spcAft>
              <a:buClrTx/>
            </a:pPr>
            <a:r>
              <a:rPr lang="en-US" altLang="zh-CN" dirty="0">
                <a:latin typeface="Baskerville" panose="02020502070401020303"/>
                <a:cs typeface="Calibri" panose="020F0502020204030204" pitchFamily="34" charset="0"/>
              </a:rPr>
              <a:t>Final sample: </a:t>
            </a:r>
            <a:r>
              <a:rPr lang="en-US" altLang="zh-CN" dirty="0">
                <a:solidFill>
                  <a:srgbClr val="1B4453"/>
                </a:solidFill>
                <a:latin typeface="Baskerville" panose="02020502070401020303"/>
                <a:cs typeface="Calibri" panose="020F0502020204030204" pitchFamily="34" charset="0"/>
              </a:rPr>
              <a:t>10,359</a:t>
            </a:r>
            <a:r>
              <a:rPr lang="en-US" altLang="zh-CN" dirty="0">
                <a:latin typeface="Baskerville" panose="02020502070401020303"/>
                <a:cs typeface="Calibri" panose="020F0502020204030204" pitchFamily="34" charset="0"/>
              </a:rPr>
              <a:t> transactions in New York and </a:t>
            </a:r>
            <a:r>
              <a:rPr lang="en-US" altLang="zh-CN" dirty="0">
                <a:solidFill>
                  <a:srgbClr val="1B4453"/>
                </a:solidFill>
                <a:latin typeface="Baskerville" panose="02020502070401020303"/>
                <a:cs typeface="Calibri" panose="020F0502020204030204" pitchFamily="34" charset="0"/>
              </a:rPr>
              <a:t>15,312</a:t>
            </a:r>
            <a:r>
              <a:rPr lang="en-US" altLang="zh-CN" dirty="0">
                <a:latin typeface="Baskerville" panose="02020502070401020303"/>
                <a:cs typeface="Calibri" panose="020F0502020204030204" pitchFamily="34" charset="0"/>
              </a:rPr>
              <a:t> in Texas State</a:t>
            </a:r>
          </a:p>
          <a:p>
            <a:pPr marL="81000">
              <a:lnSpc>
                <a:spcPts val="2175"/>
              </a:lnSpc>
              <a:spcBef>
                <a:spcPts val="225"/>
              </a:spcBef>
              <a:spcAft>
                <a:spcPts val="225"/>
              </a:spcAft>
              <a:buClrTx/>
            </a:pPr>
            <a:endParaRPr lang="en-US" altLang="zh-CN" dirty="0">
              <a:latin typeface="Baskerville" panose="02020502070401020303"/>
              <a:cs typeface="Calibri" panose="020F0502020204030204" pitchFamily="34" charset="0"/>
            </a:endParaRPr>
          </a:p>
          <a:p>
            <a:pPr marL="270000" indent="-189000">
              <a:lnSpc>
                <a:spcPts val="2175"/>
              </a:lnSpc>
              <a:spcBef>
                <a:spcPts val="225"/>
              </a:spcBef>
              <a:spcAft>
                <a:spcPts val="225"/>
              </a:spcAft>
              <a:buClrTx/>
              <a:buFont typeface="Courier New" panose="02070309020205020404" pitchFamily="49" charset="0"/>
              <a:buChar char="o"/>
            </a:pPr>
            <a:endParaRPr lang="en-US" altLang="zh-CN" dirty="0">
              <a:latin typeface="Baskerville" panose="02020502070401020303"/>
              <a:cs typeface="Calibri" panose="020F0502020204030204" pitchFamily="34" charset="0"/>
            </a:endParaRPr>
          </a:p>
          <a:p>
            <a:pPr marL="270000" indent="-189000">
              <a:lnSpc>
                <a:spcPts val="2175"/>
              </a:lnSpc>
              <a:spcBef>
                <a:spcPts val="225"/>
              </a:spcBef>
              <a:spcAft>
                <a:spcPts val="225"/>
              </a:spcAft>
              <a:buClrTx/>
              <a:buFont typeface="Courier New" panose="02070309020205020404" pitchFamily="49" charset="0"/>
              <a:buChar char="o"/>
            </a:pPr>
            <a:endParaRPr lang="en-US" altLang="zh-CN" dirty="0">
              <a:latin typeface="Baskerville" panose="02020502070401020303"/>
              <a:cs typeface="Calibri" panose="020F0502020204030204" pitchFamily="34" charset="0"/>
            </a:endParaRPr>
          </a:p>
          <a:p>
            <a:pPr marL="270000" indent="-189000">
              <a:lnSpc>
                <a:spcPts val="2175"/>
              </a:lnSpc>
              <a:spcBef>
                <a:spcPts val="225"/>
              </a:spcBef>
              <a:spcAft>
                <a:spcPts val="225"/>
              </a:spcAft>
              <a:buClrTx/>
              <a:buFont typeface="Courier New" panose="02070309020205020404" pitchFamily="49" charset="0"/>
              <a:buChar char="o"/>
            </a:pPr>
            <a:endParaRPr lang="en-US" altLang="zh-CN" dirty="0">
              <a:latin typeface="Baskerville" panose="02020502070401020303"/>
              <a:cs typeface="Calibri" panose="020F0502020204030204" pitchFamily="34" charset="0"/>
            </a:endParaRPr>
          </a:p>
        </p:txBody>
      </p:sp>
      <p:pic>
        <p:nvPicPr>
          <p:cNvPr id="2" name="Picture 1">
            <a:extLst>
              <a:ext uri="{FF2B5EF4-FFF2-40B4-BE49-F238E27FC236}">
                <a16:creationId xmlns:a16="http://schemas.microsoft.com/office/drawing/2014/main" id="{AEE6414D-ADA9-1698-6C7A-FBB8248738F9}"/>
              </a:ext>
            </a:extLst>
          </p:cNvPr>
          <p:cNvPicPr>
            <a:picLocks noChangeAspect="1"/>
          </p:cNvPicPr>
          <p:nvPr/>
        </p:nvPicPr>
        <p:blipFill>
          <a:blip r:embed="rId3"/>
          <a:stretch>
            <a:fillRect/>
          </a:stretch>
        </p:blipFill>
        <p:spPr>
          <a:xfrm>
            <a:off x="231139" y="2221059"/>
            <a:ext cx="4620726" cy="2249371"/>
          </a:xfrm>
          <a:prstGeom prst="rect">
            <a:avLst/>
          </a:prstGeom>
        </p:spPr>
      </p:pic>
      <p:sp>
        <p:nvSpPr>
          <p:cNvPr id="4" name="TextBox 3">
            <a:extLst>
              <a:ext uri="{FF2B5EF4-FFF2-40B4-BE49-F238E27FC236}">
                <a16:creationId xmlns:a16="http://schemas.microsoft.com/office/drawing/2014/main" id="{F9B39946-073E-F835-A489-CED1CB165D92}"/>
              </a:ext>
            </a:extLst>
          </p:cNvPr>
          <p:cNvSpPr txBox="1"/>
          <p:nvPr/>
        </p:nvSpPr>
        <p:spPr>
          <a:xfrm>
            <a:off x="130761" y="4376536"/>
            <a:ext cx="4992852" cy="646331"/>
          </a:xfrm>
          <a:prstGeom prst="rect">
            <a:avLst/>
          </a:prstGeom>
          <a:noFill/>
        </p:spPr>
        <p:txBody>
          <a:bodyPr wrap="square" rtlCol="0">
            <a:spAutoFit/>
          </a:bodyPr>
          <a:lstStyle/>
          <a:p>
            <a:pPr algn="l"/>
            <a:r>
              <a:rPr lang="en-US" sz="900" b="0" i="0" dirty="0">
                <a:solidFill>
                  <a:srgbClr val="1E1919"/>
                </a:solidFill>
                <a:effectLst/>
                <a:latin typeface="Baskerville" panose="02020502070401020303" pitchFamily="18" charset="0"/>
                <a:ea typeface="Baskerville" panose="02020502070401020303" pitchFamily="18" charset="0"/>
              </a:rPr>
              <a:t>Notes: This Figure shows the surge level of inundation area by Census block group in Texas and New York, with a focus on Houston and New York City. The blue shades indicate surge level (feet).</a:t>
            </a:r>
          </a:p>
          <a:p>
            <a:r>
              <a:rPr lang="en-US" sz="900" dirty="0"/>
              <a:t/>
            </a:r>
            <a:br>
              <a:rPr lang="en-US" sz="900" dirty="0"/>
            </a:br>
            <a:endParaRPr lang="en-CN" sz="900" dirty="0"/>
          </a:p>
        </p:txBody>
      </p:sp>
    </p:spTree>
    <p:extLst>
      <p:ext uri="{BB962C8B-B14F-4D97-AF65-F5344CB8AC3E}">
        <p14:creationId xmlns:p14="http://schemas.microsoft.com/office/powerpoint/2010/main" val="18942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err="1">
                <a:solidFill>
                  <a:srgbClr val="1B4453"/>
                </a:solidFill>
                <a:latin typeface="Baskerville" panose="02020502070401020303"/>
              </a:rPr>
              <a:t>Siqi’s</a:t>
            </a:r>
            <a:r>
              <a:rPr lang="en-US" altLang="zh-CN" sz="3200" dirty="0">
                <a:solidFill>
                  <a:srgbClr val="1B4453"/>
                </a:solidFill>
                <a:latin typeface="Baskerville" panose="02020502070401020303"/>
              </a:rPr>
              <a:t> Research: Hurricane and CRE</a:t>
            </a:r>
            <a:br>
              <a:rPr lang="en-US" altLang="zh-CN"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231139" y="969060"/>
            <a:ext cx="7283227"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Baskerville" panose="02020502070401020303" pitchFamily="18" charset="0"/>
              <a:ea typeface="Baskerville" panose="02020502070401020303" pitchFamily="18" charset="0"/>
            </a:endParaRPr>
          </a:p>
        </p:txBody>
      </p:sp>
      <p:sp>
        <p:nvSpPr>
          <p:cNvPr id="14" name="Rectangle 2">
            <a:extLst>
              <a:ext uri="{FF2B5EF4-FFF2-40B4-BE49-F238E27FC236}">
                <a16:creationId xmlns:a16="http://schemas.microsoft.com/office/drawing/2014/main" id="{79584C62-1F3D-4FCF-ADCA-FD06E7517752}"/>
              </a:ext>
            </a:extLst>
          </p:cNvPr>
          <p:cNvSpPr>
            <a:spLocks noChangeArrowheads="1"/>
          </p:cNvSpPr>
          <p:nvPr/>
        </p:nvSpPr>
        <p:spPr bwMode="auto">
          <a:xfrm>
            <a:off x="406207" y="969060"/>
            <a:ext cx="8618017" cy="3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marL="270000" lvl="1" indent="-216000" eaLnBrk="0" fontAlgn="base" hangingPunct="0">
              <a:lnSpc>
                <a:spcPts val="2400"/>
              </a:lnSpc>
              <a:spcBef>
                <a:spcPct val="0"/>
              </a:spcBef>
              <a:spcAft>
                <a:spcPct val="0"/>
              </a:spcAft>
              <a:buClrTx/>
              <a:buFont typeface="Courier New" panose="02070309020205020404" pitchFamily="49" charset="0"/>
              <a:buChar char="o"/>
            </a:pPr>
            <a:r>
              <a:rPr lang="en-US" altLang="zh-CN" sz="1500" dirty="0">
                <a:latin typeface="Baskerville" panose="02020502070401020303"/>
                <a:ea typeface="Times New Roman" panose="02020603050405020304" pitchFamily="18" charset="0"/>
                <a:cs typeface="Calibri" panose="020F0502020204030204" pitchFamily="34" charset="0"/>
              </a:rPr>
              <a:t>DID</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model</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using</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hurricanes</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as</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a</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climate</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500" dirty="0">
                <a:latin typeface="Baskerville" panose="02020502070401020303"/>
                <a:ea typeface="Times New Roman" panose="02020603050405020304" pitchFamily="18" charset="0"/>
                <a:cs typeface="Calibri" panose="020F0502020204030204" pitchFamily="34" charset="0"/>
              </a:rPr>
              <a:t>shock</a:t>
            </a:r>
            <a:r>
              <a:rPr lang="zh-CN" altLang="en-US" sz="150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(Ortega</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and</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err="1">
                <a:latin typeface="Baskerville" panose="02020502070401020303"/>
                <a:ea typeface="Times New Roman" panose="02020603050405020304" pitchFamily="18" charset="0"/>
                <a:cs typeface="Calibri" panose="020F0502020204030204" pitchFamily="34" charset="0"/>
              </a:rPr>
              <a:t>Taṣpınar</a:t>
            </a:r>
            <a:r>
              <a:rPr lang="en-US" altLang="zh-CN" sz="1050" dirty="0">
                <a:latin typeface="Baskerville" panose="02020502070401020303"/>
                <a:ea typeface="Times New Roman" panose="02020603050405020304" pitchFamily="18" charset="0"/>
                <a:cs typeface="Calibri" panose="020F0502020204030204" pitchFamily="34" charset="0"/>
              </a:rPr>
              <a:t>,</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2018; Gibson and Mullins, 2020, Meltzer</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et</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al.,</a:t>
            </a:r>
            <a:r>
              <a:rPr lang="zh-CN" altLang="en-US" sz="1050" dirty="0">
                <a:latin typeface="Baskerville" panose="02020502070401020303"/>
                <a:ea typeface="Times New Roman" panose="02020603050405020304" pitchFamily="18" charset="0"/>
                <a:cs typeface="Calibri" panose="020F0502020204030204" pitchFamily="34" charset="0"/>
              </a:rPr>
              <a:t> </a:t>
            </a:r>
            <a:r>
              <a:rPr lang="en-US" altLang="zh-CN" sz="1050" dirty="0">
                <a:latin typeface="Baskerville" panose="02020502070401020303"/>
                <a:ea typeface="Times New Roman" panose="02020603050405020304" pitchFamily="18" charset="0"/>
                <a:cs typeface="Calibri" panose="020F0502020204030204" pitchFamily="34" charset="0"/>
              </a:rPr>
              <a:t>2021)</a:t>
            </a:r>
            <a:r>
              <a:rPr lang="zh-CN" altLang="en-US" sz="1050" dirty="0">
                <a:latin typeface="Baskerville" panose="02020502070401020303"/>
                <a:ea typeface="Times New Roman" panose="02020603050405020304" pitchFamily="18" charset="0"/>
                <a:cs typeface="Calibri" panose="020F0502020204030204" pitchFamily="34" charset="0"/>
              </a:rPr>
              <a:t> </a:t>
            </a:r>
            <a:endParaRPr lang="en-US" altLang="en-US" sz="1050" dirty="0">
              <a:latin typeface="Baskerville" panose="02020502070401020303"/>
              <a:cs typeface="Calibri" panose="020F0502020204030204" pitchFamily="34" charset="0"/>
            </a:endParaRPr>
          </a:p>
        </p:txBody>
      </p:sp>
      <p:sp>
        <p:nvSpPr>
          <p:cNvPr id="15" name="TextBox 14">
            <a:extLst>
              <a:ext uri="{FF2B5EF4-FFF2-40B4-BE49-F238E27FC236}">
                <a16:creationId xmlns:a16="http://schemas.microsoft.com/office/drawing/2014/main" id="{C0190880-AA6D-4595-8BD0-000F67E899D0}"/>
              </a:ext>
            </a:extLst>
          </p:cNvPr>
          <p:cNvSpPr txBox="1"/>
          <p:nvPr/>
        </p:nvSpPr>
        <p:spPr>
          <a:xfrm>
            <a:off x="1708191" y="2337253"/>
            <a:ext cx="6212537" cy="323165"/>
          </a:xfrm>
          <a:prstGeom prst="rect">
            <a:avLst/>
          </a:prstGeom>
          <a:noFill/>
        </p:spPr>
        <p:txBody>
          <a:bodyPr wrap="square">
            <a:spAutoFit/>
          </a:bodyPr>
          <a:lstStyle/>
          <a:p>
            <a:r>
              <a:rPr lang="en-US" sz="1500" i="1" dirty="0" err="1">
                <a:latin typeface="Baskerville" panose="02020502070401020303"/>
                <a:ea typeface="Times New Roman" panose="02020603050405020304" pitchFamily="18" charset="0"/>
              </a:rPr>
              <a:t>Price</a:t>
            </a:r>
            <a:r>
              <a:rPr lang="en-US" sz="825" dirty="0" err="1">
                <a:latin typeface="Baskerville" panose="02020502070401020303"/>
                <a:ea typeface="Times New Roman" panose="02020603050405020304" pitchFamily="18" charset="0"/>
              </a:rPr>
              <a:t>it</a:t>
            </a:r>
            <a:r>
              <a:rPr lang="en-US" sz="1500" dirty="0">
                <a:latin typeface="Baskerville" panose="02020502070401020303"/>
                <a:ea typeface="Times New Roman" panose="02020603050405020304" pitchFamily="18" charset="0"/>
              </a:rPr>
              <a:t> =  </a:t>
            </a:r>
            <a:r>
              <a:rPr lang="en-US" sz="1500" i="1" dirty="0">
                <a:latin typeface="Baskerville" panose="02020502070401020303"/>
                <a:ea typeface="Times New Roman" panose="02020603050405020304" pitchFamily="18" charset="0"/>
              </a:rPr>
              <a:t>α</a:t>
            </a:r>
            <a:r>
              <a:rPr lang="en-US" sz="825" dirty="0">
                <a:latin typeface="Baskerville" panose="02020502070401020303"/>
                <a:ea typeface="Times New Roman" panose="02020603050405020304" pitchFamily="18" charset="0"/>
              </a:rPr>
              <a:t>0 </a:t>
            </a:r>
            <a:r>
              <a:rPr lang="en-US" sz="1500" dirty="0">
                <a:latin typeface="Baskerville" panose="02020502070401020303"/>
                <a:ea typeface="Times New Roman" panose="02020603050405020304" pitchFamily="18" charset="0"/>
              </a:rPr>
              <a:t>+ </a:t>
            </a:r>
            <a:r>
              <a:rPr lang="en-US" sz="1500" i="1" dirty="0">
                <a:latin typeface="Baskerville" panose="02020502070401020303"/>
                <a:ea typeface="Times New Roman" panose="02020603050405020304" pitchFamily="18" charset="0"/>
              </a:rPr>
              <a:t>α</a:t>
            </a:r>
            <a:r>
              <a:rPr lang="en-US" sz="825" dirty="0">
                <a:latin typeface="Baskerville" panose="02020502070401020303"/>
                <a:ea typeface="Times New Roman" panose="02020603050405020304" pitchFamily="18" charset="0"/>
              </a:rPr>
              <a:t>1</a:t>
            </a:r>
            <a:r>
              <a:rPr lang="en-US" sz="1500" dirty="0">
                <a:latin typeface="Baskerville" panose="02020502070401020303"/>
                <a:ea typeface="Times New Roman" panose="02020603050405020304" pitchFamily="18" charset="0"/>
              </a:rPr>
              <a:t>*</a:t>
            </a:r>
            <a:r>
              <a:rPr lang="en-US" altLang="zh-CN" sz="1500" i="1" dirty="0" err="1">
                <a:latin typeface="Baskerville" panose="02020502070401020303"/>
                <a:ea typeface="Times New Roman" panose="02020603050405020304" pitchFamily="18" charset="0"/>
              </a:rPr>
              <a:t>Post</a:t>
            </a:r>
            <a:r>
              <a:rPr lang="en-US" altLang="zh-CN" sz="825" i="1" dirty="0" err="1">
                <a:latin typeface="Baskerville" panose="02020502070401020303"/>
                <a:ea typeface="Times New Roman" panose="02020603050405020304" pitchFamily="18" charset="0"/>
              </a:rPr>
              <a:t>t</a:t>
            </a:r>
            <a:r>
              <a:rPr lang="en-US" sz="1500" dirty="0">
                <a:latin typeface="Baskerville" panose="02020502070401020303"/>
                <a:ea typeface="Times New Roman" panose="02020603050405020304" pitchFamily="18" charset="0"/>
              </a:rPr>
              <a:t> + </a:t>
            </a:r>
            <a:r>
              <a:rPr lang="en-US" sz="1500" i="1" dirty="0">
                <a:latin typeface="Baskerville" panose="02020502070401020303"/>
                <a:ea typeface="Times New Roman" panose="02020603050405020304" pitchFamily="18" charset="0"/>
              </a:rPr>
              <a:t>α</a:t>
            </a:r>
            <a:r>
              <a:rPr lang="en-US" altLang="zh-CN" sz="825" i="1" dirty="0">
                <a:latin typeface="Baskerville" panose="02020502070401020303"/>
                <a:ea typeface="Times New Roman" panose="02020603050405020304" pitchFamily="18" charset="0"/>
              </a:rPr>
              <a:t>2</a:t>
            </a:r>
            <a:r>
              <a:rPr lang="en-US" sz="1500" dirty="0">
                <a:latin typeface="Baskerville" panose="02020502070401020303"/>
                <a:ea typeface="Times New Roman" panose="02020603050405020304" pitchFamily="18" charset="0"/>
              </a:rPr>
              <a:t>*</a:t>
            </a:r>
            <a:r>
              <a:rPr lang="en-US" sz="1500" i="1" dirty="0" err="1">
                <a:latin typeface="Baskerville" panose="02020502070401020303"/>
                <a:ea typeface="Times New Roman" panose="02020603050405020304" pitchFamily="18" charset="0"/>
              </a:rPr>
              <a:t>Surge</a:t>
            </a:r>
            <a:r>
              <a:rPr lang="en-US" sz="825" dirty="0" err="1">
                <a:latin typeface="Baskerville" panose="02020502070401020303"/>
                <a:ea typeface="Times New Roman" panose="02020603050405020304" pitchFamily="18" charset="0"/>
              </a:rPr>
              <a:t>i</a:t>
            </a:r>
            <a:r>
              <a:rPr lang="en-US" sz="1500" dirty="0">
                <a:latin typeface="Baskerville" panose="02020502070401020303"/>
                <a:ea typeface="Times New Roman" panose="02020603050405020304" pitchFamily="18" charset="0"/>
              </a:rPr>
              <a:t> + </a:t>
            </a:r>
            <a:r>
              <a:rPr lang="en-US" sz="1500" i="1" dirty="0">
                <a:latin typeface="Baskerville" panose="02020502070401020303"/>
                <a:ea typeface="Times New Roman" panose="02020603050405020304" pitchFamily="18" charset="0"/>
              </a:rPr>
              <a:t>α</a:t>
            </a:r>
            <a:r>
              <a:rPr lang="en-US" altLang="zh-CN" sz="825" dirty="0">
                <a:latin typeface="Baskerville" panose="02020502070401020303"/>
                <a:ea typeface="Times New Roman" panose="02020603050405020304" pitchFamily="18" charset="0"/>
              </a:rPr>
              <a:t>3</a:t>
            </a:r>
            <a:r>
              <a:rPr lang="en-US" sz="1500" dirty="0">
                <a:latin typeface="Baskerville" panose="02020502070401020303"/>
                <a:ea typeface="Times New Roman" panose="02020603050405020304" pitchFamily="18" charset="0"/>
              </a:rPr>
              <a:t>*</a:t>
            </a:r>
            <a:r>
              <a:rPr lang="en-US" sz="1500" i="1" dirty="0" err="1">
                <a:latin typeface="Baskerville" panose="02020502070401020303"/>
                <a:ea typeface="Times New Roman" panose="02020603050405020304" pitchFamily="18" charset="0"/>
              </a:rPr>
              <a:t>Surge</a:t>
            </a:r>
            <a:r>
              <a:rPr lang="en-US" sz="825" dirty="0" err="1">
                <a:latin typeface="Baskerville" panose="02020502070401020303"/>
                <a:ea typeface="Times New Roman" panose="02020603050405020304" pitchFamily="18" charset="0"/>
              </a:rPr>
              <a:t>i</a:t>
            </a:r>
            <a:r>
              <a:rPr lang="en-US" sz="1500" dirty="0">
                <a:latin typeface="Baskerville" panose="02020502070401020303"/>
                <a:ea typeface="Times New Roman" panose="02020603050405020304" pitchFamily="18" charset="0"/>
              </a:rPr>
              <a:t>*</a:t>
            </a:r>
            <a:r>
              <a:rPr lang="en-US" sz="1500" i="1" dirty="0">
                <a:latin typeface="Baskerville" panose="02020502070401020303"/>
                <a:ea typeface="Times New Roman" panose="02020603050405020304" pitchFamily="18" charset="0"/>
              </a:rPr>
              <a:t>post</a:t>
            </a:r>
            <a:r>
              <a:rPr lang="en-US" sz="1500" dirty="0">
                <a:latin typeface="Baskerville" panose="02020502070401020303"/>
                <a:ea typeface="Times New Roman" panose="02020603050405020304" pitchFamily="18" charset="0"/>
              </a:rPr>
              <a:t> + </a:t>
            </a:r>
            <a:r>
              <a:rPr lang="en-US" sz="1500" i="1" dirty="0">
                <a:latin typeface="Baskerville" panose="02020502070401020303"/>
                <a:ea typeface="Times New Roman" panose="02020603050405020304" pitchFamily="18" charset="0"/>
              </a:rPr>
              <a:t>β</a:t>
            </a:r>
            <a:r>
              <a:rPr lang="en-US" sz="1500" dirty="0">
                <a:latin typeface="Baskerville" panose="02020502070401020303"/>
                <a:ea typeface="Times New Roman" panose="02020603050405020304" pitchFamily="18" charset="0"/>
              </a:rPr>
              <a:t>*</a:t>
            </a:r>
            <a:r>
              <a:rPr lang="en-US" sz="1500" i="1" dirty="0" err="1">
                <a:latin typeface="Baskerville" panose="02020502070401020303"/>
                <a:ea typeface="Times New Roman" panose="02020603050405020304" pitchFamily="18" charset="0"/>
              </a:rPr>
              <a:t>Hedonics</a:t>
            </a:r>
            <a:r>
              <a:rPr lang="en-US" sz="825" dirty="0" err="1">
                <a:latin typeface="Baskerville" panose="02020502070401020303"/>
                <a:ea typeface="Times New Roman" panose="02020603050405020304" pitchFamily="18" charset="0"/>
              </a:rPr>
              <a:t>it</a:t>
            </a:r>
            <a:r>
              <a:rPr lang="en-US" sz="1500" dirty="0">
                <a:latin typeface="Baskerville" panose="02020502070401020303"/>
                <a:ea typeface="Times New Roman" panose="02020603050405020304" pitchFamily="18" charset="0"/>
              </a:rPr>
              <a:t> + </a:t>
            </a:r>
            <a:r>
              <a:rPr lang="en-US" sz="1500" i="1" dirty="0">
                <a:latin typeface="Baskerville" panose="02020502070401020303"/>
                <a:ea typeface="Times New Roman" panose="02020603050405020304" pitchFamily="18" charset="0"/>
              </a:rPr>
              <a:t>T</a:t>
            </a:r>
            <a:r>
              <a:rPr lang="en-US" sz="825" dirty="0">
                <a:latin typeface="Baskerville" panose="02020502070401020303"/>
                <a:ea typeface="Times New Roman" panose="02020603050405020304" pitchFamily="18" charset="0"/>
              </a:rPr>
              <a:t>t</a:t>
            </a:r>
            <a:r>
              <a:rPr lang="en-US" sz="1500" dirty="0">
                <a:latin typeface="Baskerville" panose="02020502070401020303"/>
                <a:ea typeface="Times New Roman" panose="02020603050405020304" pitchFamily="18" charset="0"/>
              </a:rPr>
              <a:t> + </a:t>
            </a:r>
            <a:r>
              <a:rPr lang="en-US" sz="1500" i="1" dirty="0" err="1">
                <a:latin typeface="Baskerville" panose="02020502070401020303"/>
                <a:ea typeface="Times New Roman" panose="02020603050405020304" pitchFamily="18" charset="0"/>
              </a:rPr>
              <a:t>σ</a:t>
            </a:r>
            <a:r>
              <a:rPr lang="en-US" sz="825" dirty="0" err="1">
                <a:latin typeface="Baskerville" panose="02020502070401020303"/>
                <a:ea typeface="Times New Roman" panose="02020603050405020304" pitchFamily="18" charset="0"/>
              </a:rPr>
              <a:t>c</a:t>
            </a:r>
            <a:r>
              <a:rPr lang="en-US" sz="1500" dirty="0">
                <a:latin typeface="Baskerville" panose="02020502070401020303"/>
                <a:ea typeface="Times New Roman" panose="02020603050405020304" pitchFamily="18" charset="0"/>
              </a:rPr>
              <a:t> + </a:t>
            </a:r>
            <a:r>
              <a:rPr lang="en-US" sz="1500" i="1" dirty="0" err="1">
                <a:latin typeface="Baskerville" panose="02020502070401020303"/>
                <a:ea typeface="Times New Roman" panose="02020603050405020304" pitchFamily="18" charset="0"/>
              </a:rPr>
              <a:t>μ</a:t>
            </a:r>
            <a:r>
              <a:rPr lang="en-US" sz="825" dirty="0" err="1">
                <a:latin typeface="Baskerville" panose="02020502070401020303"/>
                <a:ea typeface="Times New Roman" panose="02020603050405020304" pitchFamily="18" charset="0"/>
              </a:rPr>
              <a:t>ict</a:t>
            </a:r>
            <a:r>
              <a:rPr lang="en-US" sz="825" dirty="0">
                <a:latin typeface="Baskerville" panose="02020502070401020303"/>
                <a:ea typeface="Times New Roman" panose="02020603050405020304" pitchFamily="18" charset="0"/>
              </a:rPr>
              <a:t> </a:t>
            </a:r>
            <a:endParaRPr lang="en-US" sz="1500" dirty="0">
              <a:latin typeface="Baskerville" panose="02020502070401020303"/>
            </a:endParaRPr>
          </a:p>
        </p:txBody>
      </p:sp>
      <p:sp>
        <p:nvSpPr>
          <p:cNvPr id="16" name="Line Callout 2 3">
            <a:extLst>
              <a:ext uri="{FF2B5EF4-FFF2-40B4-BE49-F238E27FC236}">
                <a16:creationId xmlns:a16="http://schemas.microsoft.com/office/drawing/2014/main" id="{EF98F16E-43B0-4B04-BC25-8C0DA5CDEAE4}"/>
              </a:ext>
            </a:extLst>
          </p:cNvPr>
          <p:cNvSpPr/>
          <p:nvPr/>
        </p:nvSpPr>
        <p:spPr>
          <a:xfrm>
            <a:off x="1439841" y="3094055"/>
            <a:ext cx="1976188" cy="631054"/>
          </a:xfrm>
          <a:prstGeom prst="borderCallout2">
            <a:avLst>
              <a:gd name="adj1" fmla="val -500"/>
              <a:gd name="adj2" fmla="val 50288"/>
              <a:gd name="adj3" fmla="val -44817"/>
              <a:gd name="adj4" fmla="val 48850"/>
              <a:gd name="adj5" fmla="val -76831"/>
              <a:gd name="adj6" fmla="val 37995"/>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8"/>
              </a:spcBef>
            </a:pPr>
            <a:r>
              <a:rPr lang="en-US" sz="1100" dirty="0">
                <a:solidFill>
                  <a:srgbClr val="1B4453"/>
                </a:solidFill>
                <a:latin typeface="Baskerville" panose="02020502070401020303"/>
              </a:rPr>
              <a:t>Property transaction price per sq. ft. for property </a:t>
            </a:r>
            <a:r>
              <a:rPr lang="en-US" sz="1100" dirty="0" err="1">
                <a:solidFill>
                  <a:srgbClr val="1B4453"/>
                </a:solidFill>
                <a:latin typeface="Baskerville" panose="02020502070401020303"/>
              </a:rPr>
              <a:t>i</a:t>
            </a:r>
            <a:r>
              <a:rPr lang="en-US" sz="1100" dirty="0">
                <a:solidFill>
                  <a:srgbClr val="1B4453"/>
                </a:solidFill>
                <a:latin typeface="Baskerville" panose="02020502070401020303"/>
              </a:rPr>
              <a:t> at time t</a:t>
            </a:r>
          </a:p>
        </p:txBody>
      </p:sp>
      <p:sp>
        <p:nvSpPr>
          <p:cNvPr id="17" name="Line Callout 2 9">
            <a:extLst>
              <a:ext uri="{FF2B5EF4-FFF2-40B4-BE49-F238E27FC236}">
                <a16:creationId xmlns:a16="http://schemas.microsoft.com/office/drawing/2014/main" id="{7A8E2EEA-738F-4188-95C4-AA0BAA29B211}"/>
              </a:ext>
            </a:extLst>
          </p:cNvPr>
          <p:cNvSpPr/>
          <p:nvPr/>
        </p:nvSpPr>
        <p:spPr>
          <a:xfrm>
            <a:off x="1975870" y="1408863"/>
            <a:ext cx="3130204" cy="629925"/>
          </a:xfrm>
          <a:prstGeom prst="borderCallout2">
            <a:avLst>
              <a:gd name="adj1" fmla="val 104713"/>
              <a:gd name="adj2" fmla="val 46796"/>
              <a:gd name="adj3" fmla="val 141176"/>
              <a:gd name="adj4" fmla="val 47880"/>
              <a:gd name="adj5" fmla="val 158032"/>
              <a:gd name="adj6" fmla="val 61924"/>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8"/>
              </a:spcBef>
            </a:pPr>
            <a:r>
              <a:rPr lang="en-US" sz="1100" dirty="0">
                <a:solidFill>
                  <a:srgbClr val="1B4453"/>
                </a:solidFill>
                <a:latin typeface="Baskerville" panose="02020502070401020303"/>
              </a:rPr>
              <a:t>Property damage measure </a:t>
            </a:r>
            <a:r>
              <a:rPr lang="en-US" altLang="zh-CN" sz="1100" dirty="0">
                <a:solidFill>
                  <a:srgbClr val="1B4453"/>
                </a:solidFill>
                <a:latin typeface="Baskerville" panose="02020502070401020303"/>
              </a:rPr>
              <a:t>(</a:t>
            </a:r>
            <a:r>
              <a:rPr lang="en-US" altLang="zh-CN" sz="1100" dirty="0" err="1">
                <a:solidFill>
                  <a:srgbClr val="1B4453"/>
                </a:solidFill>
                <a:latin typeface="Baskerville" panose="02020502070401020303"/>
              </a:rPr>
              <a:t>i</a:t>
            </a:r>
            <a:r>
              <a:rPr lang="en-US" altLang="zh-CN" sz="1100" dirty="0">
                <a:solidFill>
                  <a:srgbClr val="1B4453"/>
                </a:solidFill>
                <a:latin typeface="Baskerville" panose="02020502070401020303"/>
              </a:rPr>
              <a:t>)</a:t>
            </a:r>
            <a:r>
              <a:rPr lang="zh-CN" altLang="en-US" sz="1100" dirty="0">
                <a:solidFill>
                  <a:srgbClr val="1B4453"/>
                </a:solidFill>
                <a:latin typeface="Baskerville" panose="02020502070401020303"/>
              </a:rPr>
              <a:t> </a:t>
            </a:r>
            <a:r>
              <a:rPr lang="en-US" altLang="zh-CN" sz="1100" dirty="0">
                <a:solidFill>
                  <a:srgbClr val="1B4453"/>
                </a:solidFill>
                <a:latin typeface="Baskerville" panose="02020502070401020303"/>
              </a:rPr>
              <a:t>surge</a:t>
            </a:r>
            <a:r>
              <a:rPr lang="zh-CN" altLang="en-US" sz="1100" dirty="0">
                <a:solidFill>
                  <a:srgbClr val="1B4453"/>
                </a:solidFill>
                <a:latin typeface="Baskerville" panose="02020502070401020303"/>
              </a:rPr>
              <a:t> </a:t>
            </a:r>
            <a:r>
              <a:rPr lang="en-US" altLang="zh-CN" sz="1100" dirty="0">
                <a:solidFill>
                  <a:srgbClr val="1B4453"/>
                </a:solidFill>
                <a:latin typeface="Baskerville" panose="02020502070401020303"/>
              </a:rPr>
              <a:t>dummy;</a:t>
            </a:r>
            <a:r>
              <a:rPr lang="zh-CN" altLang="en-US" sz="1100" dirty="0">
                <a:solidFill>
                  <a:srgbClr val="1B4453"/>
                </a:solidFill>
                <a:latin typeface="Baskerville" panose="02020502070401020303"/>
              </a:rPr>
              <a:t> </a:t>
            </a:r>
            <a:r>
              <a:rPr lang="en-US" altLang="zh-CN" sz="1100" dirty="0">
                <a:solidFill>
                  <a:srgbClr val="1B4453"/>
                </a:solidFill>
                <a:latin typeface="Baskerville" panose="02020502070401020303"/>
              </a:rPr>
              <a:t>(ii)</a:t>
            </a:r>
            <a:r>
              <a:rPr lang="zh-CN" altLang="en-US" sz="1100" dirty="0">
                <a:solidFill>
                  <a:srgbClr val="1B4453"/>
                </a:solidFill>
                <a:latin typeface="Baskerville" panose="02020502070401020303"/>
              </a:rPr>
              <a:t> </a:t>
            </a:r>
            <a:r>
              <a:rPr lang="en-US" altLang="zh-CN" sz="1100" dirty="0">
                <a:solidFill>
                  <a:srgbClr val="1B4453"/>
                </a:solidFill>
                <a:latin typeface="Baskerville" panose="02020502070401020303"/>
              </a:rPr>
              <a:t>average surge level (feet) at census block level; (iii) high surge (&gt;3 feet) and low surge dummies</a:t>
            </a:r>
            <a:endParaRPr lang="en-US" sz="1100" dirty="0">
              <a:solidFill>
                <a:srgbClr val="1B4453"/>
              </a:solidFill>
              <a:latin typeface="Baskerville" panose="02020502070401020303"/>
            </a:endParaRPr>
          </a:p>
        </p:txBody>
      </p:sp>
      <p:sp>
        <p:nvSpPr>
          <p:cNvPr id="18" name="Line Callout 2 10">
            <a:extLst>
              <a:ext uri="{FF2B5EF4-FFF2-40B4-BE49-F238E27FC236}">
                <a16:creationId xmlns:a16="http://schemas.microsoft.com/office/drawing/2014/main" id="{28753F66-9BF1-4A43-AA40-E42E87EB66D8}"/>
              </a:ext>
            </a:extLst>
          </p:cNvPr>
          <p:cNvSpPr/>
          <p:nvPr/>
        </p:nvSpPr>
        <p:spPr>
          <a:xfrm>
            <a:off x="3996457" y="3111538"/>
            <a:ext cx="2647104" cy="631054"/>
          </a:xfrm>
          <a:prstGeom prst="borderCallout2">
            <a:avLst>
              <a:gd name="adj1" fmla="val -500"/>
              <a:gd name="adj2" fmla="val 50288"/>
              <a:gd name="adj3" fmla="val -24316"/>
              <a:gd name="adj4" fmla="val 37748"/>
              <a:gd name="adj5" fmla="val -75332"/>
              <a:gd name="adj6" fmla="val 13945"/>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8"/>
              </a:spcBef>
            </a:pPr>
            <a:r>
              <a:rPr lang="en-US" altLang="zh-CN" sz="1100" dirty="0">
                <a:solidFill>
                  <a:srgbClr val="1B4453"/>
                </a:solidFill>
                <a:latin typeface="Baskerville" panose="02020502070401020303"/>
              </a:rPr>
              <a:t>=</a:t>
            </a:r>
            <a:r>
              <a:rPr lang="en-US" sz="1100" dirty="0">
                <a:solidFill>
                  <a:srgbClr val="1B4453"/>
                </a:solidFill>
                <a:latin typeface="Baskerville" panose="02020502070401020303"/>
              </a:rPr>
              <a:t>1 if the transaction happened after the specific hurricane (Aug 2017 for </a:t>
            </a:r>
            <a:r>
              <a:rPr lang="en-US" altLang="zh-CN" sz="1100" dirty="0">
                <a:solidFill>
                  <a:srgbClr val="1B4453"/>
                </a:solidFill>
                <a:latin typeface="Baskerville" panose="02020502070401020303"/>
              </a:rPr>
              <a:t>TX</a:t>
            </a:r>
            <a:r>
              <a:rPr lang="en-US" sz="1100" dirty="0">
                <a:solidFill>
                  <a:srgbClr val="1B4453"/>
                </a:solidFill>
                <a:latin typeface="Baskerville" panose="02020502070401020303"/>
              </a:rPr>
              <a:t> and Oct 2012</a:t>
            </a:r>
            <a:r>
              <a:rPr lang="zh-CN" altLang="en-US" sz="1100" dirty="0">
                <a:solidFill>
                  <a:srgbClr val="1B4453"/>
                </a:solidFill>
                <a:latin typeface="Baskerville" panose="02020502070401020303"/>
              </a:rPr>
              <a:t> </a:t>
            </a:r>
            <a:r>
              <a:rPr lang="en-US" sz="1100" dirty="0">
                <a:solidFill>
                  <a:srgbClr val="1B4453"/>
                </a:solidFill>
                <a:latin typeface="Baskerville" panose="02020502070401020303"/>
              </a:rPr>
              <a:t>for </a:t>
            </a:r>
            <a:r>
              <a:rPr lang="en-US" altLang="zh-CN" sz="1100" dirty="0">
                <a:solidFill>
                  <a:srgbClr val="1B4453"/>
                </a:solidFill>
                <a:latin typeface="Baskerville" panose="02020502070401020303"/>
              </a:rPr>
              <a:t>NY</a:t>
            </a:r>
            <a:r>
              <a:rPr lang="en-US" sz="1100" dirty="0">
                <a:solidFill>
                  <a:srgbClr val="1B4453"/>
                </a:solidFill>
                <a:latin typeface="Baskerville" panose="02020502070401020303"/>
              </a:rPr>
              <a:t>)</a:t>
            </a:r>
          </a:p>
        </p:txBody>
      </p:sp>
      <p:sp>
        <p:nvSpPr>
          <p:cNvPr id="19" name="TextBox 18">
            <a:extLst>
              <a:ext uri="{FF2B5EF4-FFF2-40B4-BE49-F238E27FC236}">
                <a16:creationId xmlns:a16="http://schemas.microsoft.com/office/drawing/2014/main" id="{7D6866AE-F452-49AF-B7BA-F8236C8BDA8F}"/>
              </a:ext>
            </a:extLst>
          </p:cNvPr>
          <p:cNvSpPr txBox="1"/>
          <p:nvPr/>
        </p:nvSpPr>
        <p:spPr>
          <a:xfrm>
            <a:off x="467699" y="3971750"/>
            <a:ext cx="8337470" cy="612604"/>
          </a:xfrm>
          <a:prstGeom prst="rect">
            <a:avLst/>
          </a:prstGeom>
          <a:noFill/>
        </p:spPr>
        <p:txBody>
          <a:bodyPr wrap="square" rtlCol="0">
            <a:spAutoFit/>
          </a:bodyPr>
          <a:lstStyle/>
          <a:p>
            <a:pPr marL="540000" indent="-214313">
              <a:lnSpc>
                <a:spcPts val="2100"/>
              </a:lnSpc>
              <a:buClrTx/>
              <a:buFont typeface="Wingdings" pitchFamily="2" charset="2"/>
              <a:buChar char="Ø"/>
            </a:pPr>
            <a:r>
              <a:rPr lang="en-US" altLang="zh-CN" dirty="0">
                <a:latin typeface="Baskerville" panose="02020502070401020303"/>
              </a:rPr>
              <a:t>Hedonics:</a:t>
            </a:r>
            <a:r>
              <a:rPr lang="zh-CN" altLang="en-US" dirty="0">
                <a:latin typeface="Baskerville" panose="02020502070401020303"/>
              </a:rPr>
              <a:t> </a:t>
            </a:r>
            <a:r>
              <a:rPr lang="en-US" altLang="zh-CN" dirty="0">
                <a:latin typeface="Baskerville" panose="02020502070401020303"/>
              </a:rPr>
              <a:t>property</a:t>
            </a:r>
            <a:r>
              <a:rPr lang="zh-CN" altLang="en-US" dirty="0">
                <a:latin typeface="Baskerville" panose="02020502070401020303"/>
              </a:rPr>
              <a:t> </a:t>
            </a:r>
            <a:r>
              <a:rPr lang="en-US" altLang="zh-CN" dirty="0">
                <a:latin typeface="Baskerville" panose="02020502070401020303"/>
              </a:rPr>
              <a:t>types,</a:t>
            </a:r>
            <a:r>
              <a:rPr lang="zh-CN" altLang="en-US" dirty="0">
                <a:latin typeface="Baskerville" panose="02020502070401020303"/>
              </a:rPr>
              <a:t> </a:t>
            </a:r>
            <a:r>
              <a:rPr lang="en-US" dirty="0">
                <a:latin typeface="Baskerville" panose="02020502070401020303"/>
              </a:rPr>
              <a:t>building attributes, such as age, size, number of stories, building quality, etc</a:t>
            </a:r>
            <a:r>
              <a:rPr lang="en-US" altLang="zh-CN" dirty="0">
                <a:latin typeface="Baskerville" panose="02020502070401020303"/>
              </a:rPr>
              <a:t>.</a:t>
            </a:r>
          </a:p>
          <a:p>
            <a:pPr marL="540000" indent="-214313">
              <a:lnSpc>
                <a:spcPts val="2100"/>
              </a:lnSpc>
              <a:buClrTx/>
              <a:buFont typeface="Wingdings" pitchFamily="2" charset="2"/>
              <a:buChar char="Ø"/>
            </a:pPr>
            <a:r>
              <a:rPr lang="en-US" altLang="zh-CN" dirty="0">
                <a:latin typeface="Baskerville" panose="02020502070401020303"/>
              </a:rPr>
              <a:t>Year-quarter</a:t>
            </a:r>
            <a:r>
              <a:rPr lang="zh-CN" altLang="en-US" dirty="0">
                <a:latin typeface="Baskerville" panose="02020502070401020303"/>
              </a:rPr>
              <a:t> </a:t>
            </a:r>
            <a:r>
              <a:rPr lang="en-US" altLang="zh-CN" dirty="0">
                <a:latin typeface="Baskerville" panose="02020502070401020303"/>
              </a:rPr>
              <a:t>time trends,</a:t>
            </a:r>
            <a:r>
              <a:rPr lang="zh-CN" altLang="en-US" dirty="0">
                <a:latin typeface="Baskerville" panose="02020502070401020303"/>
              </a:rPr>
              <a:t> </a:t>
            </a:r>
            <a:r>
              <a:rPr lang="en-US" altLang="zh-CN" dirty="0">
                <a:latin typeface="Baskerville" panose="02020502070401020303"/>
              </a:rPr>
              <a:t>Census</a:t>
            </a:r>
            <a:r>
              <a:rPr lang="zh-CN" altLang="en-US" dirty="0">
                <a:latin typeface="Baskerville" panose="02020502070401020303"/>
              </a:rPr>
              <a:t> </a:t>
            </a:r>
            <a:r>
              <a:rPr lang="en-US" altLang="zh-CN" dirty="0">
                <a:latin typeface="Baskerville" panose="02020502070401020303"/>
              </a:rPr>
              <a:t>tract</a:t>
            </a:r>
            <a:r>
              <a:rPr lang="zh-CN" altLang="en-US" dirty="0">
                <a:latin typeface="Baskerville" panose="02020502070401020303"/>
              </a:rPr>
              <a:t> </a:t>
            </a:r>
            <a:r>
              <a:rPr lang="en-US" altLang="zh-CN" dirty="0">
                <a:latin typeface="Baskerville" panose="02020502070401020303"/>
              </a:rPr>
              <a:t>fixed</a:t>
            </a:r>
            <a:r>
              <a:rPr lang="zh-CN" altLang="en-US" dirty="0">
                <a:latin typeface="Baskerville" panose="02020502070401020303"/>
              </a:rPr>
              <a:t> </a:t>
            </a:r>
            <a:r>
              <a:rPr lang="en-US" altLang="zh-CN" dirty="0">
                <a:latin typeface="Baskerville" panose="02020502070401020303"/>
              </a:rPr>
              <a:t>effects</a:t>
            </a:r>
            <a:endParaRPr lang="en-US" dirty="0">
              <a:solidFill>
                <a:srgbClr val="C00000"/>
              </a:solidFill>
              <a:latin typeface="Baskerville" panose="02020502070401020303"/>
            </a:endParaRPr>
          </a:p>
        </p:txBody>
      </p:sp>
    </p:spTree>
    <p:extLst>
      <p:ext uri="{BB962C8B-B14F-4D97-AF65-F5344CB8AC3E}">
        <p14:creationId xmlns:p14="http://schemas.microsoft.com/office/powerpoint/2010/main" val="3608985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E5693C2-DF6D-DF41-BBFF-6027DB458917}"/>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12E88-BE88-ED46-BBE4-58CFC02B2D5C}" type="slidenum">
              <a:rPr lang="en-US" smtClean="0"/>
              <a:pPr/>
              <a:t>35</a:t>
            </a:fld>
            <a:endParaRPr lang="en-US"/>
          </a:p>
        </p:txBody>
      </p:sp>
      <p:graphicFrame>
        <p:nvGraphicFramePr>
          <p:cNvPr id="3" name="Table 2">
            <a:extLst>
              <a:ext uri="{FF2B5EF4-FFF2-40B4-BE49-F238E27FC236}">
                <a16:creationId xmlns:a16="http://schemas.microsoft.com/office/drawing/2014/main" id="{9F75E90E-9C31-EBA0-8C69-B86CA7057447}"/>
              </a:ext>
            </a:extLst>
          </p:cNvPr>
          <p:cNvGraphicFramePr>
            <a:graphicFrameLocks noGrp="1"/>
          </p:cNvGraphicFramePr>
          <p:nvPr>
            <p:extLst>
              <p:ext uri="{D42A27DB-BD31-4B8C-83A1-F6EECF244321}">
                <p14:modId xmlns:p14="http://schemas.microsoft.com/office/powerpoint/2010/main" val="1150819663"/>
              </p:ext>
            </p:extLst>
          </p:nvPr>
        </p:nvGraphicFramePr>
        <p:xfrm>
          <a:off x="388452" y="899068"/>
          <a:ext cx="8367095" cy="3888081"/>
        </p:xfrm>
        <a:graphic>
          <a:graphicData uri="http://schemas.openxmlformats.org/drawingml/2006/table">
            <a:tbl>
              <a:tblPr firstRow="1" firstCol="1" bandRow="1">
                <a:tableStyleId>{2D5ABB26-0587-4C30-8999-92F81FD0307C}</a:tableStyleId>
              </a:tblPr>
              <a:tblGrid>
                <a:gridCol w="1871383">
                  <a:extLst>
                    <a:ext uri="{9D8B030D-6E8A-4147-A177-3AD203B41FA5}">
                      <a16:colId xmlns:a16="http://schemas.microsoft.com/office/drawing/2014/main" val="20000"/>
                    </a:ext>
                  </a:extLst>
                </a:gridCol>
                <a:gridCol w="968675">
                  <a:extLst>
                    <a:ext uri="{9D8B030D-6E8A-4147-A177-3AD203B41FA5}">
                      <a16:colId xmlns:a16="http://schemas.microsoft.com/office/drawing/2014/main" val="20001"/>
                    </a:ext>
                  </a:extLst>
                </a:gridCol>
                <a:gridCol w="967857">
                  <a:extLst>
                    <a:ext uri="{9D8B030D-6E8A-4147-A177-3AD203B41FA5}">
                      <a16:colId xmlns:a16="http://schemas.microsoft.com/office/drawing/2014/main" val="20002"/>
                    </a:ext>
                  </a:extLst>
                </a:gridCol>
                <a:gridCol w="967740">
                  <a:extLst>
                    <a:ext uri="{9D8B030D-6E8A-4147-A177-3AD203B41FA5}">
                      <a16:colId xmlns:a16="http://schemas.microsoft.com/office/drawing/2014/main" val="20003"/>
                    </a:ext>
                  </a:extLst>
                </a:gridCol>
                <a:gridCol w="212090">
                  <a:extLst>
                    <a:ext uri="{9D8B030D-6E8A-4147-A177-3AD203B41FA5}">
                      <a16:colId xmlns:a16="http://schemas.microsoft.com/office/drawing/2014/main" val="20004"/>
                    </a:ext>
                  </a:extLst>
                </a:gridCol>
                <a:gridCol w="968009">
                  <a:extLst>
                    <a:ext uri="{9D8B030D-6E8A-4147-A177-3AD203B41FA5}">
                      <a16:colId xmlns:a16="http://schemas.microsoft.com/office/drawing/2014/main" val="20005"/>
                    </a:ext>
                  </a:extLst>
                </a:gridCol>
                <a:gridCol w="967974">
                  <a:extLst>
                    <a:ext uri="{9D8B030D-6E8A-4147-A177-3AD203B41FA5}">
                      <a16:colId xmlns:a16="http://schemas.microsoft.com/office/drawing/2014/main" val="20006"/>
                    </a:ext>
                  </a:extLst>
                </a:gridCol>
                <a:gridCol w="996579">
                  <a:extLst>
                    <a:ext uri="{9D8B030D-6E8A-4147-A177-3AD203B41FA5}">
                      <a16:colId xmlns:a16="http://schemas.microsoft.com/office/drawing/2014/main" val="20007"/>
                    </a:ext>
                  </a:extLst>
                </a:gridCol>
                <a:gridCol w="446788">
                  <a:extLst>
                    <a:ext uri="{9D8B030D-6E8A-4147-A177-3AD203B41FA5}">
                      <a16:colId xmlns:a16="http://schemas.microsoft.com/office/drawing/2014/main" val="20008"/>
                    </a:ext>
                  </a:extLst>
                </a:gridCol>
              </a:tblGrid>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gridSpan="8">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Dependent Variable: Log (Price/sq. ft.)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Texas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New York</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0.595</a:t>
                      </a:r>
                      <a:r>
                        <a:rPr lang="en-US" sz="1100" kern="100" baseline="300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0.594</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0.595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Surge dummy</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-0.093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Surge dummy</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oFill/>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oFill/>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Mean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0.026</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9"/>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0"/>
                  </a:ext>
                </a:extLst>
              </a:tr>
              <a:tr h="123024">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Post × Mean surge</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0000"/>
                        </a:lnSpc>
                      </a:pP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$4.41/sq. ft</a:t>
                      </a:r>
                      <a:endParaRPr lang="en-US" sz="11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0000"/>
                        </a:lnSpc>
                      </a:pPr>
                      <a:r>
                        <a:rPr lang="en-US" sz="11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$5.49/sq. ft</a:t>
                      </a:r>
                      <a:endParaRPr lang="en-US" sz="11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b="1">
                          <a:solidFill>
                            <a:srgbClr val="FF0000"/>
                          </a:solidFill>
                          <a:effectLst/>
                          <a:latin typeface="Times New Roman" panose="02020603050405020304" pitchFamily="18" charset="0"/>
                          <a:cs typeface="Times New Roman" panose="02020603050405020304" pitchFamily="18" charset="0"/>
                        </a:rPr>
                        <a:t> </a:t>
                      </a:r>
                      <a:endPar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1"/>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gridSpan="2">
                  <a:txBody>
                    <a:bodyPr/>
                    <a:lstStyle/>
                    <a:p>
                      <a:pPr algn="ctr">
                        <a:lnSpc>
                          <a:spcPct val="100000"/>
                        </a:lnSpc>
                      </a:pP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$311</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500</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altLang="zh-CN" sz="1050" b="1" kern="1200" dirty="0">
                          <a:solidFill>
                            <a:srgbClr val="FF0000"/>
                          </a:solidFill>
                          <a:effectLst/>
                          <a:latin typeface="Times New Roman" panose="02020603050405020304" pitchFamily="18" charset="0"/>
                          <a:ea typeface="+mn-ea"/>
                          <a:cs typeface="Times New Roman" panose="02020603050405020304" pitchFamily="18" charset="0"/>
                        </a:rPr>
                        <a:t>building</a:t>
                      </a:r>
                      <a:endPar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tc>
                <a:tc hMerge="1">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gridSpan="2">
                  <a:txBody>
                    <a:bodyPr/>
                    <a:lstStyle/>
                    <a:p>
                      <a:pPr algn="ctr">
                        <a:lnSpc>
                          <a:spcPct val="100000"/>
                        </a:lnSpc>
                      </a:pPr>
                      <a:r>
                        <a:rPr lang="en-US" sz="11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$100</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335</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/building</a:t>
                      </a:r>
                    </a:p>
                  </a:txBody>
                  <a:tcPr marL="68580" marR="68580" marT="0" marB="0"/>
                </a:tc>
                <a:tc hMerge="1">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2"/>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High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-0.052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3"/>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4"/>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Low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-0.143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0.057</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5"/>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(0.043)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6"/>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High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-0.088</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7"/>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8"/>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Low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9"/>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20"/>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Observations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21"/>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R</a:t>
                      </a:r>
                      <a:r>
                        <a:rPr lang="en-US" sz="1100" kern="100" baseline="300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6" name="TextBox 5">
            <a:extLst>
              <a:ext uri="{FF2B5EF4-FFF2-40B4-BE49-F238E27FC236}">
                <a16:creationId xmlns:a16="http://schemas.microsoft.com/office/drawing/2014/main" id="{CB22D519-4FF0-1F35-22ED-28519182FC77}"/>
              </a:ext>
            </a:extLst>
          </p:cNvPr>
          <p:cNvSpPr txBox="1"/>
          <p:nvPr/>
        </p:nvSpPr>
        <p:spPr>
          <a:xfrm>
            <a:off x="2366423" y="4722026"/>
            <a:ext cx="6239193" cy="275204"/>
          </a:xfrm>
          <a:prstGeom prst="rect">
            <a:avLst/>
          </a:prstGeom>
          <a:noFill/>
        </p:spPr>
        <p:txBody>
          <a:bodyPr wrap="square">
            <a:spAutoFit/>
          </a:bodyPr>
          <a:lstStyle/>
          <a:p>
            <a:pPr algn="just">
              <a:lnSpc>
                <a:spcPct val="150000"/>
              </a:lnSpc>
            </a:pPr>
            <a:r>
              <a:rPr lang="en-US" altLang="zh-CN"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Notes:</a:t>
            </a:r>
            <a:r>
              <a:rPr lang="zh-CN" altLang="en-US"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r>
              <a:rPr lang="en-US"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Standard errors are reported in brackets. Significance at the 0.10, 0.05, and 0.01 level is indicated by *, **, and ***. </a:t>
            </a:r>
            <a:endParaRPr lang="en-US" sz="900" dirty="0">
              <a:effectLst/>
              <a:latin typeface="Times New Roman" panose="02020603050405020304" pitchFamily="18" charset="0"/>
              <a:ea typeface="SimSun" panose="02010600030101010101" pitchFamily="2" charset="-122"/>
              <a:cs typeface="Arial" panose="020B0604020202020204" pitchFamily="34" charset="0"/>
            </a:endParaRPr>
          </a:p>
        </p:txBody>
      </p:sp>
      <p:sp>
        <p:nvSpPr>
          <p:cNvPr id="9" name="Google Shape;208;p27">
            <a:extLst>
              <a:ext uri="{FF2B5EF4-FFF2-40B4-BE49-F238E27FC236}">
                <a16:creationId xmlns:a16="http://schemas.microsoft.com/office/drawing/2014/main" id="{D9DF8CEE-02AB-F2F2-693D-5FF5CA1F5E74}"/>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685800" eaLnBrk="0" fontAlgn="base" hangingPunct="0">
              <a:spcAft>
                <a:spcPct val="0"/>
              </a:spcAft>
            </a:pPr>
            <a:r>
              <a:rPr lang="en-US" altLang="zh-CN" sz="3200" dirty="0">
                <a:solidFill>
                  <a:srgbClr val="1B4453"/>
                </a:solidFill>
                <a:latin typeface="Baskerville" panose="02020502070401020303"/>
                <a:cs typeface="Calibri" panose="020F0502020204030204" pitchFamily="34" charset="0"/>
              </a:rPr>
              <a:t>Baseline</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results</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decrease</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in</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transaction</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price</a:t>
            </a:r>
            <a:endPar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469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12E88-BE88-ED46-BBE4-58CFC02B2D5C}" type="slidenum">
              <a:rPr lang="en-US" smtClean="0"/>
              <a:pPr/>
              <a:t>36</a:t>
            </a:fld>
            <a:endParaRPr 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1495632" y="865400"/>
            <a:ext cx="5905271" cy="553998"/>
          </a:xfrm>
          <a:prstGeom prst="rect">
            <a:avLst/>
          </a:prstGeom>
          <a:solidFill>
            <a:schemeClr val="accent1">
              <a:lumMod val="40000"/>
              <a:lumOff val="60000"/>
            </a:schemeClr>
          </a:solidFill>
        </p:spPr>
        <p:txBody>
          <a:bodyPr wrap="square" rtlCol="0">
            <a:spAutoFit/>
          </a:bodyPr>
          <a:lstStyle/>
          <a:p>
            <a:pPr algn="ctr"/>
            <a:r>
              <a:rPr lang="en-US" altLang="zh-CN" sz="1500" b="1" dirty="0">
                <a:latin typeface="Times New Roman" panose="02020603050405020304" pitchFamily="18" charset="0"/>
                <a:cs typeface="Times New Roman" panose="02020603050405020304" pitchFamily="18" charset="0"/>
              </a:rPr>
              <a:t>Inconsistency</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between</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ex</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ante</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information</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on underlying climate risk and</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ex</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post</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damage from actual events</a:t>
            </a:r>
            <a:endParaRPr lang="en-US" sz="1500" dirty="0">
              <a:latin typeface="Times New Roman" panose="02020603050405020304" pitchFamily="18" charset="0"/>
              <a:cs typeface="Times New Roman" panose="02020603050405020304" pitchFamily="18" charset="0"/>
            </a:endParaRPr>
          </a:p>
        </p:txBody>
      </p:sp>
      <p:graphicFrame>
        <p:nvGraphicFramePr>
          <p:cNvPr id="17" name="Chart 16">
            <a:extLst>
              <a:ext uri="{FF2B5EF4-FFF2-40B4-BE49-F238E27FC236}">
                <a16:creationId xmlns:a16="http://schemas.microsoft.com/office/drawing/2014/main" id="{8EA88751-158D-A6F5-4C4E-481AF33D69EC}"/>
              </a:ext>
            </a:extLst>
          </p:cNvPr>
          <p:cNvGraphicFramePr/>
          <p:nvPr>
            <p:extLst>
              <p:ext uri="{D42A27DB-BD31-4B8C-83A1-F6EECF244321}">
                <p14:modId xmlns:p14="http://schemas.microsoft.com/office/powerpoint/2010/main" val="44633377"/>
              </p:ext>
            </p:extLst>
          </p:nvPr>
        </p:nvGraphicFramePr>
        <p:xfrm>
          <a:off x="1273472" y="1321697"/>
          <a:ext cx="3724508" cy="2081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3406725-1FDA-8D32-4E3D-72E9CFDF8D74}"/>
              </a:ext>
            </a:extLst>
          </p:cNvPr>
          <p:cNvGraphicFramePr/>
          <p:nvPr>
            <p:extLst>
              <p:ext uri="{D42A27DB-BD31-4B8C-83A1-F6EECF244321}">
                <p14:modId xmlns:p14="http://schemas.microsoft.com/office/powerpoint/2010/main" val="396998302"/>
              </p:ext>
            </p:extLst>
          </p:nvPr>
        </p:nvGraphicFramePr>
        <p:xfrm>
          <a:off x="1427266" y="3367825"/>
          <a:ext cx="3416921" cy="1842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26DBCECD-0A5E-B0ED-0C1B-5752DF9306FC}"/>
              </a:ext>
            </a:extLst>
          </p:cNvPr>
          <p:cNvGraphicFramePr/>
          <p:nvPr>
            <p:extLst>
              <p:ext uri="{D42A27DB-BD31-4B8C-83A1-F6EECF244321}">
                <p14:modId xmlns:p14="http://schemas.microsoft.com/office/powerpoint/2010/main" val="1691301374"/>
              </p:ext>
            </p:extLst>
          </p:nvPr>
        </p:nvGraphicFramePr>
        <p:xfrm>
          <a:off x="4141300" y="1321697"/>
          <a:ext cx="3724508" cy="20816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19FBDFFF-72A6-8242-6276-2DD78F0C1A80}"/>
              </a:ext>
            </a:extLst>
          </p:cNvPr>
          <p:cNvGraphicFramePr/>
          <p:nvPr>
            <p:extLst>
              <p:ext uri="{D42A27DB-BD31-4B8C-83A1-F6EECF244321}">
                <p14:modId xmlns:p14="http://schemas.microsoft.com/office/powerpoint/2010/main" val="1036702940"/>
              </p:ext>
            </p:extLst>
          </p:nvPr>
        </p:nvGraphicFramePr>
        <p:xfrm>
          <a:off x="4526009" y="3342146"/>
          <a:ext cx="2955090" cy="1838844"/>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01223FDF-13F3-3D73-233D-D4A6FC339EAA}"/>
              </a:ext>
            </a:extLst>
          </p:cNvPr>
          <p:cNvSpPr txBox="1"/>
          <p:nvPr/>
        </p:nvSpPr>
        <p:spPr>
          <a:xfrm>
            <a:off x="4283719" y="2362497"/>
            <a:ext cx="612038" cy="253916"/>
          </a:xfrm>
          <a:prstGeom prst="rect">
            <a:avLst/>
          </a:prstGeom>
          <a:noFill/>
        </p:spPr>
        <p:txBody>
          <a:bodyPr wrap="square" rtlCol="0">
            <a:spAutoFit/>
          </a:bodyPr>
          <a:lstStyle/>
          <a:p>
            <a:pPr algn="ctr"/>
            <a:r>
              <a:rPr lang="en-US" altLang="zh-CN" sz="1050" u="sng" dirty="0">
                <a:latin typeface="Times New Roman" panose="02020603050405020304" pitchFamily="18" charset="0"/>
                <a:cs typeface="Times New Roman" panose="02020603050405020304" pitchFamily="18" charset="0"/>
              </a:rPr>
              <a:t>Texas</a:t>
            </a:r>
            <a:endParaRPr lang="en-US" sz="1050" u="sng"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E0B5EE4-E2D3-A27F-9555-1063D624CF2C}"/>
              </a:ext>
            </a:extLst>
          </p:cNvPr>
          <p:cNvSpPr txBox="1"/>
          <p:nvPr/>
        </p:nvSpPr>
        <p:spPr>
          <a:xfrm>
            <a:off x="4174782" y="4105947"/>
            <a:ext cx="843294" cy="253916"/>
          </a:xfrm>
          <a:prstGeom prst="rect">
            <a:avLst/>
          </a:prstGeom>
          <a:noFill/>
        </p:spPr>
        <p:txBody>
          <a:bodyPr wrap="square" rtlCol="0">
            <a:spAutoFit/>
          </a:bodyPr>
          <a:lstStyle/>
          <a:p>
            <a:pPr algn="ctr"/>
            <a:r>
              <a:rPr lang="en-US" altLang="zh-CN" sz="1050" u="sng" dirty="0">
                <a:latin typeface="Times New Roman" panose="02020603050405020304" pitchFamily="18" charset="0"/>
                <a:cs typeface="Times New Roman" panose="02020603050405020304" pitchFamily="18" charset="0"/>
              </a:rPr>
              <a:t>New</a:t>
            </a:r>
            <a:r>
              <a:rPr lang="zh-CN" altLang="en-US" sz="1050" u="sng" dirty="0">
                <a:latin typeface="Times New Roman" panose="02020603050405020304" pitchFamily="18" charset="0"/>
                <a:cs typeface="Times New Roman" panose="02020603050405020304" pitchFamily="18" charset="0"/>
              </a:rPr>
              <a:t> </a:t>
            </a:r>
            <a:r>
              <a:rPr lang="en-US" altLang="zh-CN" sz="1050" u="sng" dirty="0">
                <a:latin typeface="Times New Roman" panose="02020603050405020304" pitchFamily="18" charset="0"/>
                <a:cs typeface="Times New Roman" panose="02020603050405020304" pitchFamily="18" charset="0"/>
              </a:rPr>
              <a:t>York</a:t>
            </a:r>
            <a:endParaRPr lang="en-US" sz="1050" u="sng" dirty="0">
              <a:latin typeface="Times New Roman" panose="02020603050405020304" pitchFamily="18" charset="0"/>
              <a:cs typeface="Times New Roman" panose="02020603050405020304" pitchFamily="18" charset="0"/>
            </a:endParaRPr>
          </a:p>
        </p:txBody>
      </p:sp>
      <p:sp>
        <p:nvSpPr>
          <p:cNvPr id="8" name="Google Shape;208;p27">
            <a:extLst>
              <a:ext uri="{FF2B5EF4-FFF2-40B4-BE49-F238E27FC236}">
                <a16:creationId xmlns:a16="http://schemas.microsoft.com/office/drawing/2014/main" id="{6D736626-DEC9-398E-B7E2-368A74C2EBD8}"/>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685800" eaLnBrk="0" fontAlgn="base" hangingPunct="0">
              <a:spcAft>
                <a:spcPct val="0"/>
              </a:spcAft>
            </a:pPr>
            <a:r>
              <a:rPr lang="en-US" altLang="zh-CN" sz="3200" dirty="0">
                <a:solidFill>
                  <a:srgbClr val="1B4453"/>
                </a:solidFill>
                <a:latin typeface="Baskerville" panose="02020502070401020303"/>
                <a:cs typeface="Calibri" panose="020F0502020204030204" pitchFamily="34" charset="0"/>
              </a:rPr>
              <a:t>Heterogeneity: Place – Price</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of</a:t>
            </a:r>
            <a:r>
              <a:rPr lang="zh-CN" altLang="en-US" sz="3200" dirty="0">
                <a:solidFill>
                  <a:srgbClr val="1B4453"/>
                </a:solidFill>
                <a:latin typeface="Baskerville" panose="02020502070401020303"/>
                <a:cs typeface="Calibri" panose="020F0502020204030204" pitchFamily="34" charset="0"/>
              </a:rPr>
              <a:t> </a:t>
            </a:r>
            <a:r>
              <a:rPr lang="en-US" altLang="zh-CN" sz="3200" i="1" dirty="0">
                <a:solidFill>
                  <a:srgbClr val="1B4453"/>
                </a:solidFill>
                <a:latin typeface="Baskerville" panose="02020502070401020303"/>
                <a:cs typeface="Calibri" panose="020F0502020204030204" pitchFamily="34" charset="0"/>
              </a:rPr>
              <a:t>New</a:t>
            </a:r>
            <a:r>
              <a:rPr lang="zh-CN" altLang="en-US" sz="3200" i="1" dirty="0">
                <a:solidFill>
                  <a:srgbClr val="1B4453"/>
                </a:solidFill>
                <a:latin typeface="Baskerville" panose="02020502070401020303"/>
                <a:cs typeface="Calibri" panose="020F0502020204030204" pitchFamily="34" charset="0"/>
              </a:rPr>
              <a:t> </a:t>
            </a:r>
            <a:r>
              <a:rPr lang="en-US" altLang="zh-CN" sz="3200" i="1" dirty="0">
                <a:solidFill>
                  <a:srgbClr val="1B4453"/>
                </a:solidFill>
                <a:latin typeface="Baskerville" panose="02020502070401020303"/>
                <a:cs typeface="Calibri" panose="020F0502020204030204" pitchFamily="34" charset="0"/>
              </a:rPr>
              <a:t>news</a:t>
            </a:r>
            <a:endPar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0168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E5693C2-DF6D-DF41-BBFF-6027DB458917}"/>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12E88-BE88-ED46-BBE4-58CFC02B2D5C}" type="slidenum">
              <a:rPr lang="en-US" smtClean="0"/>
              <a:pPr/>
              <a:t>37</a:t>
            </a:fld>
            <a:endParaRPr lang="en-US"/>
          </a:p>
        </p:txBody>
      </p:sp>
      <p:sp>
        <p:nvSpPr>
          <p:cNvPr id="5" name="Text Placeholder 2">
            <a:extLst>
              <a:ext uri="{FF2B5EF4-FFF2-40B4-BE49-F238E27FC236}">
                <a16:creationId xmlns:a16="http://schemas.microsoft.com/office/drawing/2014/main" id="{C3632B47-D000-18F7-539C-6D5182C53DD6}"/>
              </a:ext>
            </a:extLst>
          </p:cNvPr>
          <p:cNvSpPr txBox="1">
            <a:spLocks/>
          </p:cNvSpPr>
          <p:nvPr/>
        </p:nvSpPr>
        <p:spPr>
          <a:xfrm>
            <a:off x="930386" y="783157"/>
            <a:ext cx="7283227"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Baskerville" panose="02020502070401020303" pitchFamily="18" charset="0"/>
                <a:ea typeface="Baskerville" panose="02020502070401020303" pitchFamily="18" charset="0"/>
              </a:rPr>
              <a:t>Hurricane discount mainly observed outside of flood zones (New news can be costly).</a:t>
            </a:r>
          </a:p>
          <a:p>
            <a:r>
              <a:rPr lang="en-US" sz="1800" dirty="0">
                <a:latin typeface="Baskerville" panose="02020502070401020303" pitchFamily="18" charset="0"/>
                <a:ea typeface="Baskerville" panose="02020502070401020303" pitchFamily="18" charset="0"/>
              </a:rPr>
              <a:t>Investors already capitalize flood risks into their asset value based on the flood zone designation.</a:t>
            </a:r>
          </a:p>
          <a:p>
            <a:endParaRPr lang="en-US" sz="2000" dirty="0">
              <a:latin typeface="Baskerville" panose="02020502070401020303" pitchFamily="18" charset="0"/>
              <a:ea typeface="Baskerville" panose="02020502070401020303" pitchFamily="18" charset="0"/>
            </a:endParaRPr>
          </a:p>
        </p:txBody>
      </p:sp>
      <p:graphicFrame>
        <p:nvGraphicFramePr>
          <p:cNvPr id="4" name="Table 3">
            <a:extLst>
              <a:ext uri="{FF2B5EF4-FFF2-40B4-BE49-F238E27FC236}">
                <a16:creationId xmlns:a16="http://schemas.microsoft.com/office/drawing/2014/main" id="{9EB26B5A-4D9C-FD00-BE70-D59ED4C6AC3D}"/>
              </a:ext>
            </a:extLst>
          </p:cNvPr>
          <p:cNvGraphicFramePr>
            <a:graphicFrameLocks noGrp="1"/>
          </p:cNvGraphicFramePr>
          <p:nvPr>
            <p:extLst>
              <p:ext uri="{D42A27DB-BD31-4B8C-83A1-F6EECF244321}">
                <p14:modId xmlns:p14="http://schemas.microsoft.com/office/powerpoint/2010/main" val="1162698291"/>
              </p:ext>
            </p:extLst>
          </p:nvPr>
        </p:nvGraphicFramePr>
        <p:xfrm>
          <a:off x="1046708" y="2108191"/>
          <a:ext cx="7025859" cy="2699893"/>
        </p:xfrm>
        <a:graphic>
          <a:graphicData uri="http://schemas.openxmlformats.org/drawingml/2006/table">
            <a:tbl>
              <a:tblPr firstRow="1" firstCol="1" bandRow="1">
                <a:tableStyleId>{0BC6483C-AFB3-49CA-9634-CF0214656E38}</a:tableStyleId>
              </a:tblPr>
              <a:tblGrid>
                <a:gridCol w="1308602">
                  <a:extLst>
                    <a:ext uri="{9D8B030D-6E8A-4147-A177-3AD203B41FA5}">
                      <a16:colId xmlns:a16="http://schemas.microsoft.com/office/drawing/2014/main" val="3261888699"/>
                    </a:ext>
                  </a:extLst>
                </a:gridCol>
                <a:gridCol w="718680">
                  <a:extLst>
                    <a:ext uri="{9D8B030D-6E8A-4147-A177-3AD203B41FA5}">
                      <a16:colId xmlns:a16="http://schemas.microsoft.com/office/drawing/2014/main" val="57438154"/>
                    </a:ext>
                  </a:extLst>
                </a:gridCol>
                <a:gridCol w="719381">
                  <a:extLst>
                    <a:ext uri="{9D8B030D-6E8A-4147-A177-3AD203B41FA5}">
                      <a16:colId xmlns:a16="http://schemas.microsoft.com/office/drawing/2014/main" val="2278434860"/>
                    </a:ext>
                  </a:extLst>
                </a:gridCol>
                <a:gridCol w="744573">
                  <a:extLst>
                    <a:ext uri="{9D8B030D-6E8A-4147-A177-3AD203B41FA5}">
                      <a16:colId xmlns:a16="http://schemas.microsoft.com/office/drawing/2014/main" val="21480928"/>
                    </a:ext>
                  </a:extLst>
                </a:gridCol>
                <a:gridCol w="713082">
                  <a:extLst>
                    <a:ext uri="{9D8B030D-6E8A-4147-A177-3AD203B41FA5}">
                      <a16:colId xmlns:a16="http://schemas.microsoft.com/office/drawing/2014/main" val="1349650886"/>
                    </a:ext>
                  </a:extLst>
                </a:gridCol>
                <a:gridCol w="185444">
                  <a:extLst>
                    <a:ext uri="{9D8B030D-6E8A-4147-A177-3AD203B41FA5}">
                      <a16:colId xmlns:a16="http://schemas.microsoft.com/office/drawing/2014/main" val="2244721361"/>
                    </a:ext>
                  </a:extLst>
                </a:gridCol>
                <a:gridCol w="643103">
                  <a:extLst>
                    <a:ext uri="{9D8B030D-6E8A-4147-A177-3AD203B41FA5}">
                      <a16:colId xmlns:a16="http://schemas.microsoft.com/office/drawing/2014/main" val="839317656"/>
                    </a:ext>
                  </a:extLst>
                </a:gridCol>
                <a:gridCol w="684392">
                  <a:extLst>
                    <a:ext uri="{9D8B030D-6E8A-4147-A177-3AD203B41FA5}">
                      <a16:colId xmlns:a16="http://schemas.microsoft.com/office/drawing/2014/main" val="3802190895"/>
                    </a:ext>
                  </a:extLst>
                </a:gridCol>
                <a:gridCol w="664098">
                  <a:extLst>
                    <a:ext uri="{9D8B030D-6E8A-4147-A177-3AD203B41FA5}">
                      <a16:colId xmlns:a16="http://schemas.microsoft.com/office/drawing/2014/main" val="3716746674"/>
                    </a:ext>
                  </a:extLst>
                </a:gridCol>
                <a:gridCol w="644504">
                  <a:extLst>
                    <a:ext uri="{9D8B030D-6E8A-4147-A177-3AD203B41FA5}">
                      <a16:colId xmlns:a16="http://schemas.microsoft.com/office/drawing/2014/main" val="2696495075"/>
                    </a:ext>
                  </a:extLst>
                </a:gridCol>
              </a:tblGrid>
              <a:tr h="15525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gridSpan="9">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Dependent Variable: Log (Price/sq. ft.)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1169227"/>
                  </a:ext>
                </a:extLst>
              </a:tr>
              <a:tr h="155251">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4">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Texas</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gridSpan="4">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New York</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8001081"/>
                  </a:ext>
                </a:extLst>
              </a:tr>
              <a:tr h="331672">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Inside-zone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Outside-zone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&lt;500m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&lt;1000m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Inside-zone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Outside-zone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&lt;500m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&lt;1000m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10612471"/>
                  </a:ext>
                </a:extLst>
              </a:tr>
              <a:tr h="155251">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(7)</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8021879"/>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Post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0.853</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0.608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0.698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0.628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09671656"/>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(0.202)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(0.080)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(0.228)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06519262"/>
                  </a:ext>
                </a:extLst>
              </a:tr>
              <a:tr h="15530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Mean Surge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0.290</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0.033</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0.040</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0.039</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-0.127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33347757"/>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(0.117)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(0.083)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02379542"/>
                  </a:ext>
                </a:extLst>
              </a:tr>
              <a:tr h="185293">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Post × Mean Surge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-0.042</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-0.041</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-0.039</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-0.023</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81836035"/>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(0.009)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92235103"/>
                  </a:ext>
                </a:extLst>
              </a:tr>
              <a:tr h="152348">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Hedonic attribute</a:t>
                      </a:r>
                      <a:r>
                        <a:rPr lang="en-US" altLang="zh-CN" sz="1100" kern="100" dirty="0">
                          <a:effectLst/>
                          <a:latin typeface="Times New Roman" panose="02020603050405020304" pitchFamily="18" charset="0"/>
                          <a:cs typeface="Times New Roman" panose="02020603050405020304" pitchFamily="18" charset="0"/>
                        </a:rPr>
                        <a:t>s</a:t>
                      </a:r>
                      <a:endParaRPr lang="en-US" sz="1100" dirty="0">
                        <a:effectLst/>
                        <a:latin typeface="Times New Roman" panose="02020603050405020304" pitchFamily="18" charset="0"/>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16460524"/>
                  </a:ext>
                </a:extLst>
              </a:tr>
              <a:tr h="15525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Census Tract FE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Yes</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07455654"/>
                  </a:ext>
                </a:extLst>
              </a:tr>
              <a:tr h="15525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Year-Quarter FE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98448582"/>
                  </a:ext>
                </a:extLst>
              </a:tr>
              <a:tr h="155251">
                <a:tc>
                  <a:txBody>
                    <a:bodyPr/>
                    <a:lstStyle/>
                    <a:p>
                      <a:pPr>
                        <a:lnSpc>
                          <a:spcPct val="100000"/>
                        </a:lnSpc>
                      </a:pPr>
                      <a:r>
                        <a:rPr lang="en-US" sz="1100">
                          <a:effectLst/>
                          <a:latin typeface="Times New Roman" panose="02020603050405020304" pitchFamily="18" charset="0"/>
                          <a:cs typeface="Times New Roman" panose="02020603050405020304" pitchFamily="18" charset="0"/>
                        </a:rPr>
                        <a:t>Observations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1,313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6,582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10,184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11,575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312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10,809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3,448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6,518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31286780"/>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R</a:t>
                      </a:r>
                      <a:r>
                        <a:rPr lang="en-US" sz="1100" baseline="30000">
                          <a:effectLst/>
                          <a:latin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0.811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0.741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0.731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0.724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0.937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0.915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0.905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0.910</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537660"/>
                  </a:ext>
                </a:extLst>
              </a:tr>
            </a:tbl>
          </a:graphicData>
        </a:graphic>
      </p:graphicFrame>
      <p:sp>
        <p:nvSpPr>
          <p:cNvPr id="6" name="TextBox 5">
            <a:extLst>
              <a:ext uri="{FF2B5EF4-FFF2-40B4-BE49-F238E27FC236}">
                <a16:creationId xmlns:a16="http://schemas.microsoft.com/office/drawing/2014/main" id="{12B9CDE6-8515-35A6-9631-7D2AE248F3C7}"/>
              </a:ext>
            </a:extLst>
          </p:cNvPr>
          <p:cNvSpPr txBox="1"/>
          <p:nvPr/>
        </p:nvSpPr>
        <p:spPr>
          <a:xfrm>
            <a:off x="2355209" y="4808084"/>
            <a:ext cx="6239193" cy="275204"/>
          </a:xfrm>
          <a:prstGeom prst="rect">
            <a:avLst/>
          </a:prstGeom>
          <a:noFill/>
        </p:spPr>
        <p:txBody>
          <a:bodyPr wrap="square">
            <a:spAutoFit/>
          </a:bodyPr>
          <a:lstStyle/>
          <a:p>
            <a:pPr algn="just">
              <a:lnSpc>
                <a:spcPct val="150000"/>
              </a:lnSpc>
            </a:pPr>
            <a:r>
              <a:rPr lang="en-US" altLang="zh-CN"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Notes:</a:t>
            </a:r>
            <a:r>
              <a:rPr lang="zh-CN" altLang="en-US"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r>
              <a:rPr lang="en-US" sz="9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Standard errors are reported in brackets. Significance at the 0.10, 0.05, and 0.01 level is indicated by *, **, and ***. </a:t>
            </a:r>
            <a:endParaRPr lang="en-US" sz="900" dirty="0">
              <a:effectLst/>
              <a:latin typeface="Times New Roman" panose="02020603050405020304" pitchFamily="18" charset="0"/>
              <a:ea typeface="SimSun" panose="02010600030101010101" pitchFamily="2" charset="-122"/>
              <a:cs typeface="Arial" panose="020B0604020202020204" pitchFamily="34" charset="0"/>
            </a:endParaRPr>
          </a:p>
        </p:txBody>
      </p:sp>
      <p:sp>
        <p:nvSpPr>
          <p:cNvPr id="10" name="Google Shape;208;p27">
            <a:extLst>
              <a:ext uri="{FF2B5EF4-FFF2-40B4-BE49-F238E27FC236}">
                <a16:creationId xmlns:a16="http://schemas.microsoft.com/office/drawing/2014/main" id="{7448CBA6-23D0-69CB-1DC6-9321977DA256}"/>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685800" eaLnBrk="0" fontAlgn="base" hangingPunct="0">
              <a:spcAft>
                <a:spcPct val="0"/>
              </a:spcAft>
            </a:pPr>
            <a:r>
              <a:rPr lang="en-US" altLang="zh-CN" sz="3200" dirty="0">
                <a:solidFill>
                  <a:srgbClr val="1B4453"/>
                </a:solidFill>
                <a:latin typeface="Baskerville" panose="02020502070401020303"/>
                <a:cs typeface="Calibri" panose="020F0502020204030204" pitchFamily="34" charset="0"/>
              </a:rPr>
              <a:t>Heterogeneity: Place – Price</a:t>
            </a:r>
            <a:r>
              <a:rPr lang="zh-CN" altLang="en-US" sz="3200" dirty="0">
                <a:solidFill>
                  <a:srgbClr val="1B4453"/>
                </a:solidFill>
                <a:latin typeface="Baskerville" panose="02020502070401020303"/>
                <a:cs typeface="Calibri" panose="020F0502020204030204" pitchFamily="34" charset="0"/>
              </a:rPr>
              <a:t> </a:t>
            </a:r>
            <a:r>
              <a:rPr lang="en-US" altLang="zh-CN" sz="3200" dirty="0">
                <a:solidFill>
                  <a:srgbClr val="1B4453"/>
                </a:solidFill>
                <a:latin typeface="Baskerville" panose="02020502070401020303"/>
                <a:cs typeface="Calibri" panose="020F0502020204030204" pitchFamily="34" charset="0"/>
              </a:rPr>
              <a:t>of</a:t>
            </a:r>
            <a:r>
              <a:rPr lang="zh-CN" altLang="en-US" sz="3200" dirty="0">
                <a:solidFill>
                  <a:srgbClr val="1B4453"/>
                </a:solidFill>
                <a:latin typeface="Baskerville" panose="02020502070401020303"/>
                <a:cs typeface="Calibri" panose="020F0502020204030204" pitchFamily="34" charset="0"/>
              </a:rPr>
              <a:t> </a:t>
            </a:r>
            <a:r>
              <a:rPr lang="en-US" altLang="zh-CN" sz="3200" i="1" dirty="0">
                <a:solidFill>
                  <a:srgbClr val="1B4453"/>
                </a:solidFill>
                <a:latin typeface="Baskerville" panose="02020502070401020303"/>
                <a:cs typeface="Calibri" panose="020F0502020204030204" pitchFamily="34" charset="0"/>
              </a:rPr>
              <a:t>New</a:t>
            </a:r>
            <a:r>
              <a:rPr lang="zh-CN" altLang="en-US" sz="3200" i="1" dirty="0">
                <a:solidFill>
                  <a:srgbClr val="1B4453"/>
                </a:solidFill>
                <a:latin typeface="Baskerville" panose="02020502070401020303"/>
                <a:cs typeface="Calibri" panose="020F0502020204030204" pitchFamily="34" charset="0"/>
              </a:rPr>
              <a:t> </a:t>
            </a:r>
            <a:r>
              <a:rPr lang="en-US" altLang="zh-CN" sz="3200" i="1" dirty="0">
                <a:solidFill>
                  <a:srgbClr val="1B4453"/>
                </a:solidFill>
                <a:latin typeface="Baskerville" panose="02020502070401020303"/>
                <a:cs typeface="Calibri" panose="020F0502020204030204" pitchFamily="34" charset="0"/>
              </a:rPr>
              <a:t>news</a:t>
            </a:r>
            <a:endPar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1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Hurricane and CRE</a:t>
            </a: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386626" y="1322309"/>
            <a:ext cx="3437716"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Baskerville" panose="02020502070401020303" pitchFamily="18" charset="0"/>
                <a:ea typeface="Baskerville" panose="02020502070401020303" pitchFamily="18" charset="0"/>
              </a:rPr>
              <a:t>Proximity (to coast, elevation) lowers commercial real estate price after Hurricane Sandy</a:t>
            </a:r>
            <a:br>
              <a:rPr lang="en-US" sz="1800" dirty="0">
                <a:latin typeface="Baskerville" panose="02020502070401020303" pitchFamily="18" charset="0"/>
                <a:ea typeface="Baskerville" panose="02020502070401020303" pitchFamily="18" charset="0"/>
              </a:rPr>
            </a:br>
            <a:endParaRPr lang="en-US" sz="1800" dirty="0">
              <a:latin typeface="Baskerville" panose="02020502070401020303" pitchFamily="18" charset="0"/>
              <a:ea typeface="Baskerville" panose="02020502070401020303" pitchFamily="18" charset="0"/>
            </a:endParaRPr>
          </a:p>
          <a:p>
            <a:pPr lvl="1"/>
            <a:r>
              <a:rPr lang="en-US" sz="1600" dirty="0">
                <a:latin typeface="Baskerville" panose="02020502070401020303" pitchFamily="18" charset="0"/>
                <a:ea typeface="Baskerville" panose="02020502070401020303" pitchFamily="18" charset="0"/>
              </a:rPr>
              <a:t>New York directly hit by Sandy and damaged</a:t>
            </a:r>
          </a:p>
          <a:p>
            <a:pPr lvl="1"/>
            <a:r>
              <a:rPr lang="en-US" sz="1600" dirty="0">
                <a:latin typeface="Baskerville" panose="02020502070401020303" pitchFamily="18" charset="0"/>
                <a:ea typeface="Baskerville" panose="02020502070401020303" pitchFamily="18" charset="0"/>
              </a:rPr>
              <a:t>Boston spared by Sandy but at risk</a:t>
            </a:r>
          </a:p>
          <a:p>
            <a:pPr lvl="1"/>
            <a:r>
              <a:rPr lang="en-US" sz="1600" dirty="0">
                <a:latin typeface="Baskerville" panose="02020502070401020303" pitchFamily="18" charset="0"/>
                <a:ea typeface="Baskerville" panose="02020502070401020303" pitchFamily="18" charset="0"/>
              </a:rPr>
              <a:t>Chicago unaffected due to in-land waterfront location</a:t>
            </a:r>
            <a:r>
              <a:rPr lang="en-US" sz="2000" dirty="0">
                <a:latin typeface="Baskerville" panose="02020502070401020303" pitchFamily="18" charset="0"/>
                <a:ea typeface="Baskerville" panose="02020502070401020303" pitchFamily="18" charset="0"/>
              </a:rPr>
              <a:t> </a:t>
            </a:r>
          </a:p>
        </p:txBody>
      </p:sp>
      <p:sp>
        <p:nvSpPr>
          <p:cNvPr id="5" name="Rectangle 4">
            <a:extLst>
              <a:ext uri="{FF2B5EF4-FFF2-40B4-BE49-F238E27FC236}">
                <a16:creationId xmlns:a16="http://schemas.microsoft.com/office/drawing/2014/main" id="{5CA43912-760C-417B-9DCB-E5A9F1DC4E29}"/>
              </a:ext>
            </a:extLst>
          </p:cNvPr>
          <p:cNvSpPr/>
          <p:nvPr/>
        </p:nvSpPr>
        <p:spPr>
          <a:xfrm>
            <a:off x="2473688" y="4660250"/>
            <a:ext cx="6128659" cy="400110"/>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err="1">
                <a:solidFill>
                  <a:schemeClr val="bg2"/>
                </a:solidFill>
                <a:latin typeface="Baskerville" panose="02020502070401020303"/>
              </a:rPr>
              <a:t>Addoum</a:t>
            </a:r>
            <a:r>
              <a:rPr lang="en-US" sz="1000" dirty="0">
                <a:solidFill>
                  <a:schemeClr val="bg2"/>
                </a:solidFill>
                <a:latin typeface="Baskerville" panose="02020502070401020303"/>
              </a:rPr>
              <a:t>, J. M., </a:t>
            </a:r>
            <a:r>
              <a:rPr lang="en-US" sz="1000" dirty="0" err="1">
                <a:solidFill>
                  <a:schemeClr val="bg2"/>
                </a:solidFill>
                <a:latin typeface="Baskerville" panose="02020502070401020303"/>
              </a:rPr>
              <a:t>Eichholtz</a:t>
            </a:r>
            <a:r>
              <a:rPr lang="en-US" sz="1000" dirty="0">
                <a:solidFill>
                  <a:schemeClr val="bg2"/>
                </a:solidFill>
                <a:latin typeface="Baskerville" panose="02020502070401020303"/>
              </a:rPr>
              <a:t>, P. M. A., Steiner, E., &amp; </a:t>
            </a:r>
            <a:r>
              <a:rPr lang="en-US" sz="1000" dirty="0" err="1">
                <a:solidFill>
                  <a:schemeClr val="bg2"/>
                </a:solidFill>
                <a:latin typeface="Baskerville" panose="02020502070401020303"/>
              </a:rPr>
              <a:t>Yönder</a:t>
            </a:r>
            <a:r>
              <a:rPr lang="en-US" sz="1000" dirty="0">
                <a:solidFill>
                  <a:schemeClr val="bg2"/>
                </a:solidFill>
                <a:latin typeface="Baskerville" panose="02020502070401020303"/>
              </a:rPr>
              <a:t>, E. (2021). Climate Change and Commercial Real Estate: Evidence from Hurricane Sandy.</a:t>
            </a:r>
            <a:r>
              <a:rPr lang="zh-CN" altLang="en-US" sz="1000" dirty="0">
                <a:solidFill>
                  <a:schemeClr val="bg2"/>
                </a:solidFill>
                <a:latin typeface="Baskerville" panose="02020502070401020303"/>
              </a:rPr>
              <a:t> </a:t>
            </a:r>
            <a:r>
              <a:rPr lang="en-US" altLang="zh-CN" sz="1000" dirty="0">
                <a:solidFill>
                  <a:schemeClr val="bg2"/>
                </a:solidFill>
                <a:latin typeface="Baskerville" panose="02020502070401020303"/>
              </a:rPr>
              <a:t>Working</a:t>
            </a:r>
            <a:r>
              <a:rPr lang="zh-CN" altLang="en-US" sz="1000" dirty="0">
                <a:solidFill>
                  <a:schemeClr val="bg2"/>
                </a:solidFill>
                <a:latin typeface="Baskerville" panose="02020502070401020303"/>
              </a:rPr>
              <a:t> </a:t>
            </a:r>
            <a:r>
              <a:rPr lang="en-US" altLang="zh-CN" sz="1000" dirty="0">
                <a:solidFill>
                  <a:schemeClr val="bg2"/>
                </a:solidFill>
                <a:latin typeface="Baskerville" panose="02020502070401020303"/>
              </a:rPr>
              <a:t>paper.</a:t>
            </a:r>
            <a:endParaRPr lang="en-US" sz="1000" dirty="0">
              <a:solidFill>
                <a:schemeClr val="bg2"/>
              </a:solidFill>
              <a:latin typeface="Baskerville" panose="02020502070401020303"/>
            </a:endParaRPr>
          </a:p>
        </p:txBody>
      </p:sp>
      <p:pic>
        <p:nvPicPr>
          <p:cNvPr id="2" name="Picture 1">
            <a:extLst>
              <a:ext uri="{FF2B5EF4-FFF2-40B4-BE49-F238E27FC236}">
                <a16:creationId xmlns:a16="http://schemas.microsoft.com/office/drawing/2014/main" id="{6956FB2A-37B8-7CD5-950B-3BB0B4B11A78}"/>
              </a:ext>
            </a:extLst>
          </p:cNvPr>
          <p:cNvPicPr>
            <a:picLocks noChangeAspect="1"/>
          </p:cNvPicPr>
          <p:nvPr/>
        </p:nvPicPr>
        <p:blipFill>
          <a:blip r:embed="rId3"/>
          <a:stretch>
            <a:fillRect/>
          </a:stretch>
        </p:blipFill>
        <p:spPr>
          <a:xfrm>
            <a:off x="4090127" y="1131749"/>
            <a:ext cx="4324530" cy="1231290"/>
          </a:xfrm>
          <a:prstGeom prst="rect">
            <a:avLst/>
          </a:prstGeom>
        </p:spPr>
      </p:pic>
      <p:pic>
        <p:nvPicPr>
          <p:cNvPr id="3" name="Picture 2">
            <a:extLst>
              <a:ext uri="{FF2B5EF4-FFF2-40B4-BE49-F238E27FC236}">
                <a16:creationId xmlns:a16="http://schemas.microsoft.com/office/drawing/2014/main" id="{07BE7B5D-6B14-E2F5-D416-CA9632EB1891}"/>
              </a:ext>
            </a:extLst>
          </p:cNvPr>
          <p:cNvPicPr>
            <a:picLocks noChangeAspect="1"/>
          </p:cNvPicPr>
          <p:nvPr/>
        </p:nvPicPr>
        <p:blipFill>
          <a:blip r:embed="rId4"/>
          <a:stretch>
            <a:fillRect/>
          </a:stretch>
        </p:blipFill>
        <p:spPr>
          <a:xfrm>
            <a:off x="4139020" y="2363039"/>
            <a:ext cx="4275637" cy="1943471"/>
          </a:xfrm>
          <a:prstGeom prst="rect">
            <a:avLst/>
          </a:prstGeom>
        </p:spPr>
      </p:pic>
    </p:spTree>
    <p:extLst>
      <p:ext uri="{BB962C8B-B14F-4D97-AF65-F5344CB8AC3E}">
        <p14:creationId xmlns:p14="http://schemas.microsoft.com/office/powerpoint/2010/main" val="1570216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Climate Risk is a Future Risk</a:t>
            </a:r>
            <a:r>
              <a:rPr lang="en-US" sz="3200" dirty="0">
                <a:solidFill>
                  <a:srgbClr val="1B4453"/>
                </a:solidFill>
                <a:highlight>
                  <a:srgbClr val="00FF00"/>
                </a:highlight>
                <a:latin typeface="Baskerville" panose="02020502070401020303"/>
              </a:rPr>
              <a:t/>
            </a:r>
            <a:br>
              <a:rPr lang="en-US" sz="3200" dirty="0">
                <a:solidFill>
                  <a:srgbClr val="1B4453"/>
                </a:solidFill>
                <a:highlight>
                  <a:srgbClr val="00FF00"/>
                </a:highlight>
                <a:latin typeface="Baskerville" panose="02020502070401020303"/>
              </a:rPr>
            </a:br>
            <a:endParaRPr sz="3200" dirty="0">
              <a:solidFill>
                <a:srgbClr val="1B4453"/>
              </a:solidFill>
              <a:highlight>
                <a:srgbClr val="00FF00"/>
              </a:highlight>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447912" y="892382"/>
            <a:ext cx="7487017"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Baskerville" panose="02020502070401020303" pitchFamily="18" charset="0"/>
                <a:ea typeface="Baskerville" panose="02020502070401020303" pitchFamily="18" charset="0"/>
              </a:rPr>
              <a:t>Price: Buildings in riskiest locations show price decline after 2017. </a:t>
            </a:r>
          </a:p>
          <a:p>
            <a:r>
              <a:rPr lang="en-US" sz="1800" dirty="0">
                <a:latin typeface="Baskerville" panose="02020502070401020303" pitchFamily="18" charset="0"/>
                <a:ea typeface="Baskerville" panose="02020502070401020303" pitchFamily="18" charset="0"/>
              </a:rPr>
              <a:t>Rent: Buildings in riskiest locations have equal rent growth to the 61% least risky. No difference in movements around hurricanes. </a:t>
            </a:r>
          </a:p>
          <a:p>
            <a:r>
              <a:rPr lang="en-US" sz="1800" dirty="0">
                <a:latin typeface="Baskerville" panose="02020502070401020303" pitchFamily="18" charset="0"/>
                <a:ea typeface="Baskerville" panose="02020502070401020303" pitchFamily="18" charset="0"/>
              </a:rPr>
              <a:t>Different between price and rent: Future expectations. </a:t>
            </a:r>
          </a:p>
          <a:p>
            <a:endParaRPr lang="en-US" sz="1800" dirty="0">
              <a:latin typeface="Baskerville" panose="02020502070401020303" pitchFamily="18" charset="0"/>
              <a:ea typeface="Baskerville" panose="02020502070401020303" pitchFamily="18" charset="0"/>
            </a:endParaRPr>
          </a:p>
        </p:txBody>
      </p:sp>
      <p:sp>
        <p:nvSpPr>
          <p:cNvPr id="5" name="Rectangle 4">
            <a:extLst>
              <a:ext uri="{FF2B5EF4-FFF2-40B4-BE49-F238E27FC236}">
                <a16:creationId xmlns:a16="http://schemas.microsoft.com/office/drawing/2014/main" id="{5CA43912-760C-417B-9DCB-E5A9F1DC4E29}"/>
              </a:ext>
            </a:extLst>
          </p:cNvPr>
          <p:cNvSpPr/>
          <p:nvPr/>
        </p:nvSpPr>
        <p:spPr>
          <a:xfrm>
            <a:off x="2473688" y="4721171"/>
            <a:ext cx="6472192" cy="400110"/>
          </a:xfrm>
          <a:prstGeom prst="rect">
            <a:avLst/>
          </a:prstGeom>
        </p:spPr>
        <p:txBody>
          <a:bodyPr wrap="square">
            <a:spAutoFit/>
          </a:bodyPr>
          <a:lstStyle/>
          <a:p>
            <a:r>
              <a:rPr lang="en-US" sz="1000" dirty="0">
                <a:solidFill>
                  <a:schemeClr val="bg2"/>
                </a:solidFill>
                <a:latin typeface="Baskerville" panose="02020502070401020303"/>
              </a:rPr>
              <a:t>Source: William Wheaton, Anne Kinsella Thompson, Katherine </a:t>
            </a:r>
            <a:r>
              <a:rPr lang="en-US" sz="1000" dirty="0" err="1">
                <a:solidFill>
                  <a:schemeClr val="bg2"/>
                </a:solidFill>
                <a:latin typeface="Baskerville" panose="02020502070401020303"/>
              </a:rPr>
              <a:t>Salvatori</a:t>
            </a:r>
            <a:r>
              <a:rPr lang="en-US" sz="1000" dirty="0">
                <a:solidFill>
                  <a:schemeClr val="bg2"/>
                </a:solidFill>
                <a:latin typeface="Baskerville" panose="02020502070401020303"/>
              </a:rPr>
              <a:t> (2022). Impact of Flooding on Miami (Dade) office market properties</a:t>
            </a:r>
            <a:r>
              <a:rPr lang="en-US" sz="1000" dirty="0">
                <a:solidFill>
                  <a:schemeClr val="bg2"/>
                </a:solidFill>
                <a:latin typeface="Baskerville" panose="02020502070401020303"/>
              </a:rPr>
              <a:t>. Figures courtesy of William Wheaton, Anne Kinsella Thompson, </a:t>
            </a:r>
            <a:r>
              <a:rPr lang="en-US" sz="1000" dirty="0" smtClean="0">
                <a:solidFill>
                  <a:schemeClr val="bg2"/>
                </a:solidFill>
                <a:latin typeface="Baskerville" panose="02020502070401020303"/>
              </a:rPr>
              <a:t>and Katherine </a:t>
            </a:r>
            <a:r>
              <a:rPr lang="en-US" sz="1000" dirty="0" err="1" smtClean="0">
                <a:solidFill>
                  <a:schemeClr val="bg2"/>
                </a:solidFill>
                <a:latin typeface="Baskerville" panose="02020502070401020303"/>
              </a:rPr>
              <a:t>Salvatori</a:t>
            </a:r>
            <a:r>
              <a:rPr lang="en-US" sz="1000" dirty="0" smtClean="0">
                <a:solidFill>
                  <a:schemeClr val="bg2"/>
                </a:solidFill>
                <a:latin typeface="Baskerville" panose="02020502070401020303"/>
              </a:rPr>
              <a:t>. </a:t>
            </a:r>
            <a:r>
              <a:rPr lang="en-US" sz="1000" dirty="0">
                <a:solidFill>
                  <a:schemeClr val="bg2"/>
                </a:solidFill>
                <a:latin typeface="Baskerville" panose="02020502070401020303"/>
              </a:rPr>
              <a:t>Used with permission. </a:t>
            </a:r>
            <a:endParaRPr lang="en-US" sz="1000" dirty="0">
              <a:solidFill>
                <a:schemeClr val="bg2"/>
              </a:solidFill>
              <a:latin typeface="Baskerville" panose="02020502070401020303"/>
            </a:endParaRPr>
          </a:p>
        </p:txBody>
      </p:sp>
      <p:pic>
        <p:nvPicPr>
          <p:cNvPr id="2" name="Picture 1">
            <a:extLst>
              <a:ext uri="{FF2B5EF4-FFF2-40B4-BE49-F238E27FC236}">
                <a16:creationId xmlns:a16="http://schemas.microsoft.com/office/drawing/2014/main" id="{C3999364-B962-3C59-DC48-E71009D99FA3}"/>
              </a:ext>
            </a:extLst>
          </p:cNvPr>
          <p:cNvPicPr>
            <a:picLocks noChangeAspect="1"/>
          </p:cNvPicPr>
          <p:nvPr/>
        </p:nvPicPr>
        <p:blipFill>
          <a:blip r:embed="rId3"/>
          <a:stretch>
            <a:fillRect/>
          </a:stretch>
        </p:blipFill>
        <p:spPr>
          <a:xfrm>
            <a:off x="5057638" y="2339874"/>
            <a:ext cx="3299336" cy="2399517"/>
          </a:xfrm>
          <a:prstGeom prst="rect">
            <a:avLst/>
          </a:prstGeom>
        </p:spPr>
      </p:pic>
      <p:pic>
        <p:nvPicPr>
          <p:cNvPr id="3" name="Picture 2">
            <a:extLst>
              <a:ext uri="{FF2B5EF4-FFF2-40B4-BE49-F238E27FC236}">
                <a16:creationId xmlns:a16="http://schemas.microsoft.com/office/drawing/2014/main" id="{7B6FA8CA-6FFD-9995-C874-CA2F58280BAB}"/>
              </a:ext>
            </a:extLst>
          </p:cNvPr>
          <p:cNvPicPr>
            <a:picLocks noChangeAspect="1"/>
          </p:cNvPicPr>
          <p:nvPr/>
        </p:nvPicPr>
        <p:blipFill>
          <a:blip r:embed="rId4"/>
          <a:stretch>
            <a:fillRect/>
          </a:stretch>
        </p:blipFill>
        <p:spPr>
          <a:xfrm>
            <a:off x="1904642" y="2339875"/>
            <a:ext cx="3137830" cy="2399517"/>
          </a:xfrm>
          <a:prstGeom prst="rect">
            <a:avLst/>
          </a:prstGeom>
        </p:spPr>
      </p:pic>
      <p:sp>
        <p:nvSpPr>
          <p:cNvPr id="4" name="TextBox 3">
            <a:extLst>
              <a:ext uri="{FF2B5EF4-FFF2-40B4-BE49-F238E27FC236}">
                <a16:creationId xmlns:a16="http://schemas.microsoft.com/office/drawing/2014/main" id="{3108D9B3-B854-4649-5AA9-0D426CE772C2}"/>
              </a:ext>
            </a:extLst>
          </p:cNvPr>
          <p:cNvSpPr txBox="1"/>
          <p:nvPr/>
        </p:nvSpPr>
        <p:spPr>
          <a:xfrm>
            <a:off x="535535" y="3013077"/>
            <a:ext cx="1281484" cy="461665"/>
          </a:xfrm>
          <a:prstGeom prst="rect">
            <a:avLst/>
          </a:prstGeom>
          <a:noFill/>
        </p:spPr>
        <p:txBody>
          <a:bodyPr wrap="square" rtlCol="0">
            <a:spAutoFit/>
          </a:bodyPr>
          <a:lstStyle/>
          <a:p>
            <a:r>
              <a:rPr lang="en-CN" sz="1200" dirty="0">
                <a:latin typeface="Baskerville" panose="02020502070401020303" pitchFamily="18" charset="0"/>
                <a:ea typeface="Baskerville" panose="02020502070401020303" pitchFamily="18" charset="0"/>
              </a:rPr>
              <a:t>Blue: lower risk; </a:t>
            </a:r>
          </a:p>
          <a:p>
            <a:r>
              <a:rPr lang="en-CN" sz="1200" dirty="0">
                <a:latin typeface="Baskerville" panose="02020502070401020303" pitchFamily="18" charset="0"/>
                <a:ea typeface="Baskerville" panose="02020502070401020303" pitchFamily="18" charset="0"/>
              </a:rPr>
              <a:t>Black: higher risk.</a:t>
            </a:r>
          </a:p>
        </p:txBody>
      </p:sp>
      <p:sp>
        <p:nvSpPr>
          <p:cNvPr id="7" name="TextBox 6">
            <a:extLst>
              <a:ext uri="{FF2B5EF4-FFF2-40B4-BE49-F238E27FC236}">
                <a16:creationId xmlns:a16="http://schemas.microsoft.com/office/drawing/2014/main" id="{3376A14F-73F7-0440-52C0-637B2C8BED1A}"/>
              </a:ext>
            </a:extLst>
          </p:cNvPr>
          <p:cNvSpPr txBox="1"/>
          <p:nvPr/>
        </p:nvSpPr>
        <p:spPr>
          <a:xfrm>
            <a:off x="2096355" y="2230752"/>
            <a:ext cx="551754" cy="307777"/>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Price</a:t>
            </a:r>
          </a:p>
        </p:txBody>
      </p:sp>
      <p:sp>
        <p:nvSpPr>
          <p:cNvPr id="8" name="TextBox 7">
            <a:extLst>
              <a:ext uri="{FF2B5EF4-FFF2-40B4-BE49-F238E27FC236}">
                <a16:creationId xmlns:a16="http://schemas.microsoft.com/office/drawing/2014/main" id="{66DE1B7A-0851-AF75-F4F9-EEBE3A789F96}"/>
              </a:ext>
            </a:extLst>
          </p:cNvPr>
          <p:cNvSpPr txBox="1"/>
          <p:nvPr/>
        </p:nvSpPr>
        <p:spPr>
          <a:xfrm>
            <a:off x="5249896" y="2257694"/>
            <a:ext cx="543739" cy="307777"/>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Rent</a:t>
            </a:r>
          </a:p>
        </p:txBody>
      </p:sp>
    </p:spTree>
    <p:extLst>
      <p:ext uri="{BB962C8B-B14F-4D97-AF65-F5344CB8AC3E}">
        <p14:creationId xmlns:p14="http://schemas.microsoft.com/office/powerpoint/2010/main" val="298821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6250781"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Life-Cycle Cost Analysis (LCCA)</a:t>
            </a:r>
            <a:br>
              <a:rPr lang="en-US"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475693B1-5F12-4455-8C35-E94E2BECE6D6}"/>
              </a:ext>
            </a:extLst>
          </p:cNvPr>
          <p:cNvSpPr/>
          <p:nvPr/>
        </p:nvSpPr>
        <p:spPr>
          <a:xfrm>
            <a:off x="3502425" y="1934584"/>
            <a:ext cx="5412147" cy="131844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Baskerville" panose="02020502070401020303" pitchFamily="18" charset="0"/>
              <a:ea typeface="Baskerville" panose="02020502070401020303" pitchFamily="18" charset="0"/>
            </a:endParaRPr>
          </a:p>
        </p:txBody>
      </p:sp>
      <p:sp>
        <p:nvSpPr>
          <p:cNvPr id="5" name="Text Placeholder 2">
            <a:extLst>
              <a:ext uri="{FF2B5EF4-FFF2-40B4-BE49-F238E27FC236}">
                <a16:creationId xmlns:a16="http://schemas.microsoft.com/office/drawing/2014/main" id="{12CC0867-0437-4156-B27F-55ED3E6154C3}"/>
              </a:ext>
            </a:extLst>
          </p:cNvPr>
          <p:cNvSpPr txBox="1">
            <a:spLocks/>
          </p:cNvSpPr>
          <p:nvPr/>
        </p:nvSpPr>
        <p:spPr>
          <a:xfrm>
            <a:off x="4524677" y="1352687"/>
            <a:ext cx="3803900" cy="5330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buNone/>
              <a:defRPr/>
            </a:pPr>
            <a:r>
              <a:rPr lang="en-US" altLang="zh-CN" sz="2400" dirty="0">
                <a:solidFill>
                  <a:schemeClr val="dk1"/>
                </a:solidFill>
                <a:latin typeface="Baskerville" panose="02020502070401020303" pitchFamily="18" charset="0"/>
                <a:ea typeface="Baskerville" panose="02020502070401020303" pitchFamily="18" charset="0"/>
              </a:rPr>
              <a:t>Owner’s</a:t>
            </a:r>
            <a:r>
              <a:rPr lang="zh-CN" altLang="en-US" sz="2400" dirty="0">
                <a:solidFill>
                  <a:schemeClr val="dk1"/>
                </a:solidFill>
                <a:latin typeface="Baskerville" panose="02020502070401020303" pitchFamily="18" charset="0"/>
              </a:rPr>
              <a:t> </a:t>
            </a:r>
            <a:r>
              <a:rPr lang="en-US" altLang="zh-CN" sz="2400" dirty="0">
                <a:solidFill>
                  <a:schemeClr val="dk1"/>
                </a:solidFill>
                <a:latin typeface="Baskerville" panose="02020502070401020303" pitchFamily="18" charset="0"/>
                <a:ea typeface="Baskerville" panose="02020502070401020303" pitchFamily="18" charset="0"/>
              </a:rPr>
              <a:t>analytical</a:t>
            </a:r>
            <a:r>
              <a:rPr lang="zh-CN" altLang="en-US" sz="2400" dirty="0">
                <a:solidFill>
                  <a:schemeClr val="dk1"/>
                </a:solidFill>
                <a:latin typeface="Baskerville" panose="02020502070401020303" pitchFamily="18" charset="0"/>
              </a:rPr>
              <a:t> </a:t>
            </a:r>
            <a:r>
              <a:rPr lang="en" sz="2400" dirty="0">
                <a:solidFill>
                  <a:schemeClr val="dk1"/>
                </a:solidFill>
                <a:latin typeface="Baskerville" panose="02020502070401020303" pitchFamily="18" charset="0"/>
                <a:ea typeface="Baskerville" panose="02020502070401020303" pitchFamily="18" charset="0"/>
              </a:rPr>
              <a:t>horizon</a:t>
            </a:r>
            <a:endParaRPr lang="en-US" altLang="zh-CN" sz="2400" dirty="0">
              <a:solidFill>
                <a:schemeClr val="dk1"/>
              </a:solidFill>
              <a:latin typeface="Baskerville" panose="02020502070401020303" pitchFamily="18" charset="0"/>
              <a:ea typeface="Baskerville" panose="02020502070401020303" pitchFamily="18" charset="0"/>
            </a:endParaRPr>
          </a:p>
        </p:txBody>
      </p:sp>
      <p:sp>
        <p:nvSpPr>
          <p:cNvPr id="7" name="Google Shape;142;p21">
            <a:extLst>
              <a:ext uri="{FF2B5EF4-FFF2-40B4-BE49-F238E27FC236}">
                <a16:creationId xmlns:a16="http://schemas.microsoft.com/office/drawing/2014/main" id="{DC3CEC05-1789-4FB9-931E-73402D6837BA}"/>
              </a:ext>
            </a:extLst>
          </p:cNvPr>
          <p:cNvSpPr txBox="1"/>
          <p:nvPr/>
        </p:nvSpPr>
        <p:spPr>
          <a:xfrm>
            <a:off x="1178052" y="2206121"/>
            <a:ext cx="858775" cy="307331"/>
          </a:xfrm>
          <a:prstGeom prst="rect">
            <a:avLst/>
          </a:prstGeom>
          <a:noFill/>
          <a:ln>
            <a:noFill/>
          </a:ln>
        </p:spPr>
        <p:txBody>
          <a:bodyPr spcFirstLastPara="1" wrap="square" lIns="91425" tIns="91425" rIns="91425" bIns="91425" anchor="t" anchorCtr="0">
            <a:noAutofit/>
          </a:bodyPr>
          <a:lstStyle/>
          <a:p>
            <a:endParaRPr sz="2400">
              <a:latin typeface="Baskerville" panose="02020502070401020303" pitchFamily="18" charset="0"/>
              <a:ea typeface="Baskerville" panose="02020502070401020303" pitchFamily="18" charset="0"/>
            </a:endParaRPr>
          </a:p>
        </p:txBody>
      </p:sp>
      <p:sp>
        <p:nvSpPr>
          <p:cNvPr id="8" name="Google Shape;155;p21">
            <a:extLst>
              <a:ext uri="{FF2B5EF4-FFF2-40B4-BE49-F238E27FC236}">
                <a16:creationId xmlns:a16="http://schemas.microsoft.com/office/drawing/2014/main" id="{E77A8D91-29C9-41C3-959E-A62344A909E0}"/>
              </a:ext>
            </a:extLst>
          </p:cNvPr>
          <p:cNvSpPr txBox="1"/>
          <p:nvPr/>
        </p:nvSpPr>
        <p:spPr>
          <a:xfrm>
            <a:off x="352935" y="2688202"/>
            <a:ext cx="825117" cy="352677"/>
          </a:xfrm>
          <a:prstGeom prst="rect">
            <a:avLst/>
          </a:prstGeom>
          <a:noFill/>
          <a:ln>
            <a:noFill/>
          </a:ln>
        </p:spPr>
        <p:txBody>
          <a:bodyPr spcFirstLastPara="1" wrap="square" lIns="91425" tIns="91425" rIns="91425" bIns="91425" anchor="t" anchorCtr="0">
            <a:noAutofit/>
          </a:bodyPr>
          <a:lstStyle/>
          <a:p>
            <a:r>
              <a:rPr lang="en-US" altLang="zh-CN" sz="1050" dirty="0">
                <a:latin typeface="Baskerville" panose="02020502070401020303" pitchFamily="18" charset="0"/>
                <a:ea typeface="Baskerville" panose="02020502070401020303" pitchFamily="18" charset="0"/>
              </a:rPr>
              <a:t>Cost</a:t>
            </a:r>
            <a:endParaRPr sz="1050" dirty="0">
              <a:latin typeface="Baskerville" panose="02020502070401020303" pitchFamily="18" charset="0"/>
              <a:ea typeface="Baskerville" panose="02020502070401020303" pitchFamily="18" charset="0"/>
            </a:endParaRPr>
          </a:p>
        </p:txBody>
      </p:sp>
      <p:cxnSp>
        <p:nvCxnSpPr>
          <p:cNvPr id="9" name="Google Shape;141;p21">
            <a:extLst>
              <a:ext uri="{FF2B5EF4-FFF2-40B4-BE49-F238E27FC236}">
                <a16:creationId xmlns:a16="http://schemas.microsoft.com/office/drawing/2014/main" id="{456CBFD1-B149-4E9E-914F-BFCC630F2C19}"/>
              </a:ext>
            </a:extLst>
          </p:cNvPr>
          <p:cNvCxnSpPr>
            <a:cxnSpLocks/>
          </p:cNvCxnSpPr>
          <p:nvPr/>
        </p:nvCxnSpPr>
        <p:spPr>
          <a:xfrm>
            <a:off x="1058562" y="2513451"/>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0" name="Google Shape;155;p21">
            <a:extLst>
              <a:ext uri="{FF2B5EF4-FFF2-40B4-BE49-F238E27FC236}">
                <a16:creationId xmlns:a16="http://schemas.microsoft.com/office/drawing/2014/main" id="{A526D566-54D7-46E3-982C-6D4DF34669AF}"/>
              </a:ext>
            </a:extLst>
          </p:cNvPr>
          <p:cNvSpPr txBox="1"/>
          <p:nvPr/>
        </p:nvSpPr>
        <p:spPr>
          <a:xfrm>
            <a:off x="352935" y="2128867"/>
            <a:ext cx="825117" cy="352677"/>
          </a:xfrm>
          <a:prstGeom prst="rect">
            <a:avLst/>
          </a:prstGeom>
          <a:noFill/>
          <a:ln>
            <a:noFill/>
          </a:ln>
        </p:spPr>
        <p:txBody>
          <a:bodyPr spcFirstLastPara="1" wrap="square" lIns="91425" tIns="91425" rIns="91425" bIns="91425" anchor="t" anchorCtr="0">
            <a:noAutofit/>
          </a:bodyPr>
          <a:lstStyle/>
          <a:p>
            <a:r>
              <a:rPr lang="en-US" altLang="zh-CN" sz="1050" dirty="0">
                <a:latin typeface="Baskerville" panose="02020502070401020303" pitchFamily="18" charset="0"/>
                <a:ea typeface="Baskerville" panose="02020502070401020303" pitchFamily="18" charset="0"/>
              </a:rPr>
              <a:t>Benefit</a:t>
            </a:r>
            <a:endParaRPr sz="105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D06A154-5643-42A8-84BC-EE3FCFEDC817}"/>
                  </a:ext>
                </a:extLst>
              </p:cNvPr>
              <p:cNvSpPr/>
              <p:nvPr/>
            </p:nvSpPr>
            <p:spPr>
              <a:xfrm>
                <a:off x="4748411" y="3804596"/>
                <a:ext cx="3822841" cy="673711"/>
              </a:xfrm>
              <a:prstGeom prst="rect">
                <a:avLst/>
              </a:prstGeom>
            </p:spPr>
            <p:txBody>
              <a:bodyPr wrap="none">
                <a:spAutoFit/>
              </a:bodyPr>
              <a:lstStyle/>
              <a:p>
                <a14:m>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i="1">
                            <a:latin typeface="Cambria Math" panose="02040503050406030204" pitchFamily="18" charset="0"/>
                          </a:rPr>
                          <m:t>∑</m:t>
                        </m:r>
                      </m:e>
                      <m:sub>
                        <m:r>
                          <a:rPr lang="en-US" altLang="zh-CN" sz="2400" i="1">
                            <a:latin typeface="Cambria Math" panose="02040503050406030204" pitchFamily="18" charset="0"/>
                          </a:rPr>
                          <m:t>𝑡</m:t>
                        </m:r>
                        <m:r>
                          <a:rPr lang="en-US" altLang="zh-CN" sz="2400" i="1">
                            <a:latin typeface="Cambria Math" panose="02040503050406030204" pitchFamily="18" charset="0"/>
                          </a:rPr>
                          <m:t>=0</m:t>
                        </m:r>
                      </m:sub>
                      <m:sup>
                        <m:r>
                          <a:rPr lang="en-US" altLang="zh-CN" sz="2400" i="1">
                            <a:latin typeface="Cambria Math" panose="02040503050406030204" pitchFamily="18" charset="0"/>
                          </a:rPr>
                          <m:t>𝑇</m:t>
                        </m:r>
                      </m:sup>
                    </m:sSubSup>
                    <m:f>
                      <m:fPr>
                        <m:ctrlPr>
                          <a:rPr lang="en-US" altLang="zh-CN" sz="2400" i="1">
                            <a:latin typeface="Cambria Math" panose="02040503050406030204" pitchFamily="18" charset="0"/>
                          </a:rPr>
                        </m:ctrlPr>
                      </m:fPr>
                      <m:num>
                        <m:r>
                          <a:rPr lang="zh-CN" altLang="en-US" sz="2400" i="1">
                            <a:latin typeface="Cambria Math" panose="02040503050406030204" pitchFamily="18" charset="0"/>
                          </a:rPr>
                          <m:t>∆</m:t>
                        </m:r>
                        <m:r>
                          <a:rPr lang="en-US" altLang="zh-CN" sz="2400" i="1">
                            <a:latin typeface="Cambria Math" panose="02040503050406030204" pitchFamily="18" charset="0"/>
                          </a:rPr>
                          <m:t>𝑅</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𝑂</m:t>
                            </m:r>
                          </m:e>
                          <m:sub>
                            <m:r>
                              <a:rPr lang="en-US" altLang="zh-CN" sz="2400" i="1">
                                <a:latin typeface="Cambria Math" panose="02040503050406030204" pitchFamily="18" charset="0"/>
                              </a:rPr>
                              <m:t>1</m:t>
                            </m:r>
                          </m:sub>
                        </m:sSub>
                      </m:num>
                      <m:den>
                        <m:sSup>
                          <m:sSupPr>
                            <m:ctrlPr>
                              <a:rPr lang="en-US" altLang="zh-CN" sz="2400" i="1">
                                <a:latin typeface="Cambria Math" panose="02040503050406030204" pitchFamily="18" charset="0"/>
                              </a:rPr>
                            </m:ctrlPr>
                          </m:sSupPr>
                          <m:e>
                            <m:d>
                              <m:dPr>
                                <m:ctrlPr>
                                  <a:rPr lang="en-US" altLang="zh-CN" sz="2400" i="1">
                                    <a:latin typeface="Cambria Math" panose="02040503050406030204" pitchFamily="18" charset="0"/>
                                  </a:rPr>
                                </m:ctrlPr>
                              </m:dPr>
                              <m:e>
                                <m:r>
                                  <a:rPr lang="en-US" altLang="zh-CN" sz="2400" i="1">
                                    <a:latin typeface="Cambria Math" panose="02040503050406030204" pitchFamily="18" charset="0"/>
                                  </a:rPr>
                                  <m:t>1+</m:t>
                                </m:r>
                                <m:r>
                                  <a:rPr lang="en-US" altLang="zh-CN" sz="2400" i="1">
                                    <a:latin typeface="Cambria Math" panose="02040503050406030204" pitchFamily="18" charset="0"/>
                                  </a:rPr>
                                  <m:t>𝑖</m:t>
                                </m:r>
                              </m:e>
                            </m:d>
                          </m:e>
                          <m:sup>
                            <m:r>
                              <a:rPr lang="en-US" altLang="zh-CN" sz="2400" i="1">
                                <a:latin typeface="Cambria Math" panose="02040503050406030204" pitchFamily="18" charset="0"/>
                              </a:rPr>
                              <m:t>𝑡</m:t>
                            </m:r>
                          </m:sup>
                        </m:sSup>
                      </m:den>
                    </m:f>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zh-CN" altLang="en-US" sz="2400" i="1">
                            <a:latin typeface="Cambria Math" panose="02040503050406030204" pitchFamily="18" charset="0"/>
                          </a:rPr>
                          <m:t>∆</m:t>
                        </m:r>
                        <m:r>
                          <a:rPr lang="en-US" altLang="zh-CN" sz="2400" i="1">
                            <a:latin typeface="Cambria Math" panose="02040503050406030204" pitchFamily="18" charset="0"/>
                          </a:rPr>
                          <m:t>𝑉</m:t>
                        </m:r>
                        <m:r>
                          <a:rPr lang="en-US" altLang="zh-CN" sz="2400" i="1">
                            <a:latin typeface="Cambria Math" panose="02040503050406030204" pitchFamily="18" charset="0"/>
                          </a:rPr>
                          <m:t>′</m:t>
                        </m:r>
                      </m:num>
                      <m:den>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m:t>
                            </m:r>
                          </m:e>
                          <m:sup>
                            <m:r>
                              <a:rPr lang="en-US" altLang="zh-CN" sz="2400" b="0" i="1" smtClean="0">
                                <a:latin typeface="Cambria Math" panose="02040503050406030204" pitchFamily="18" charset="0"/>
                              </a:rPr>
                              <m:t>𝑇</m:t>
                            </m:r>
                          </m:sup>
                        </m:sSup>
                      </m:den>
                    </m:f>
                    <m:r>
                      <a:rPr lang="en-US" altLang="zh-CN" sz="2400" i="1">
                        <a:latin typeface="Cambria Math" panose="02040503050406030204" pitchFamily="18" charset="0"/>
                      </a:rPr>
                      <m:t>&gt; ∆</m:t>
                    </m:r>
                    <m:r>
                      <a:rPr lang="en-US" altLang="zh-CN" sz="2400" i="1">
                        <a:latin typeface="Cambria Math" panose="02040503050406030204" pitchFamily="18" charset="0"/>
                      </a:rPr>
                      <m:t>𝑉</m:t>
                    </m:r>
                  </m:oMath>
                </a14:m>
                <a:r>
                  <a:rPr lang="en-US" altLang="zh-CN" sz="2400" dirty="0">
                    <a:latin typeface="Baskerville" panose="02020502070401020303" pitchFamily="18" charset="0"/>
                    <a:ea typeface="Baskerville" panose="02020502070401020303" pitchFamily="18" charset="0"/>
                  </a:rPr>
                  <a:t>?</a:t>
                </a:r>
                <a:endParaRPr lang="en-US" sz="2400" dirty="0">
                  <a:latin typeface="Baskerville" panose="02020502070401020303" pitchFamily="18" charset="0"/>
                  <a:ea typeface="Baskerville" panose="02020502070401020303" pitchFamily="18" charset="0"/>
                </a:endParaRPr>
              </a:p>
            </p:txBody>
          </p:sp>
        </mc:Choice>
        <mc:Fallback xmlns="">
          <p:sp>
            <p:nvSpPr>
              <p:cNvPr id="11" name="Rectangle 10">
                <a:extLst>
                  <a:ext uri="{FF2B5EF4-FFF2-40B4-BE49-F238E27FC236}">
                    <a16:creationId xmlns:a16="http://schemas.microsoft.com/office/drawing/2014/main" id="{6D06A154-5643-42A8-84BC-EE3FCFEDC817}"/>
                  </a:ext>
                </a:extLst>
              </p:cNvPr>
              <p:cNvSpPr>
                <a:spLocks noRot="1" noChangeAspect="1" noMove="1" noResize="1" noEditPoints="1" noAdjustHandles="1" noChangeArrowheads="1" noChangeShapeType="1" noTextEdit="1"/>
              </p:cNvSpPr>
              <p:nvPr/>
            </p:nvSpPr>
            <p:spPr>
              <a:xfrm>
                <a:off x="4748411" y="3804596"/>
                <a:ext cx="3822841" cy="673711"/>
              </a:xfrm>
              <a:prstGeom prst="rect">
                <a:avLst/>
              </a:prstGeom>
              <a:blipFill>
                <a:blip r:embed="rId3"/>
                <a:stretch>
                  <a:fillRect r="-319" b="-1802"/>
                </a:stretch>
              </a:blipFill>
            </p:spPr>
            <p:txBody>
              <a:bodyPr/>
              <a:lstStyle/>
              <a:p>
                <a:r>
                  <a:rPr lang="zh-CN" altLang="en-US">
                    <a:noFill/>
                  </a:rPr>
                  <a:t> </a:t>
                </a:r>
              </a:p>
            </p:txBody>
          </p:sp>
        </mc:Fallback>
      </mc:AlternateContent>
      <p:cxnSp>
        <p:nvCxnSpPr>
          <p:cNvPr id="12" name="Google Shape;141;p21">
            <a:extLst>
              <a:ext uri="{FF2B5EF4-FFF2-40B4-BE49-F238E27FC236}">
                <a16:creationId xmlns:a16="http://schemas.microsoft.com/office/drawing/2014/main" id="{CC8C7B29-0501-43E2-859E-C116E13E79A7}"/>
              </a:ext>
            </a:extLst>
          </p:cNvPr>
          <p:cNvCxnSpPr>
            <a:cxnSpLocks/>
          </p:cNvCxnSpPr>
          <p:nvPr/>
        </p:nvCxnSpPr>
        <p:spPr>
          <a:xfrm>
            <a:off x="3502425" y="2523034"/>
            <a:ext cx="4976855"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3" name="TextBox 12">
            <a:extLst>
              <a:ext uri="{FF2B5EF4-FFF2-40B4-BE49-F238E27FC236}">
                <a16:creationId xmlns:a16="http://schemas.microsoft.com/office/drawing/2014/main" id="{1AAF4A8F-2B39-422B-9A41-659543126557}"/>
              </a:ext>
            </a:extLst>
          </p:cNvPr>
          <p:cNvSpPr txBox="1"/>
          <p:nvPr/>
        </p:nvSpPr>
        <p:spPr>
          <a:xfrm>
            <a:off x="3238092" y="2264285"/>
            <a:ext cx="1026243" cy="323165"/>
          </a:xfrm>
          <a:prstGeom prst="rect">
            <a:avLst/>
          </a:prstGeom>
          <a:noFill/>
        </p:spPr>
        <p:txBody>
          <a:bodyPr wrap="none" rtlCol="0">
            <a:spAutoFit/>
          </a:bodyPr>
          <a:lstStyle/>
          <a:p>
            <a:r>
              <a:rPr lang="en-US" altLang="zh-CN" sz="1500" dirty="0">
                <a:latin typeface="Baskerville" panose="02020502070401020303" pitchFamily="18" charset="0"/>
                <a:ea typeface="Baskerville" panose="02020502070401020303" pitchFamily="18" charset="0"/>
              </a:rPr>
              <a:t>investment</a:t>
            </a:r>
            <a:endParaRPr lang="en-US" sz="1500" dirty="0">
              <a:latin typeface="Baskerville" panose="02020502070401020303" pitchFamily="18" charset="0"/>
              <a:ea typeface="Baskerville" panose="02020502070401020303" pitchFamily="18" charset="0"/>
            </a:endParaRPr>
          </a:p>
        </p:txBody>
      </p:sp>
      <p:sp>
        <p:nvSpPr>
          <p:cNvPr id="14" name="Google Shape;144;p21">
            <a:extLst>
              <a:ext uri="{FF2B5EF4-FFF2-40B4-BE49-F238E27FC236}">
                <a16:creationId xmlns:a16="http://schemas.microsoft.com/office/drawing/2014/main" id="{68136A91-6649-4EC7-8828-07EF0EE894D7}"/>
              </a:ext>
            </a:extLst>
          </p:cNvPr>
          <p:cNvSpPr txBox="1"/>
          <p:nvPr/>
        </p:nvSpPr>
        <p:spPr>
          <a:xfrm>
            <a:off x="4530553" y="2217171"/>
            <a:ext cx="865931" cy="345038"/>
          </a:xfrm>
          <a:prstGeom prst="rect">
            <a:avLst/>
          </a:prstGeom>
          <a:noFill/>
          <a:ln>
            <a:noFill/>
          </a:ln>
        </p:spPr>
        <p:txBody>
          <a:bodyPr spcFirstLastPara="1" wrap="square" lIns="91425" tIns="91425" rIns="91425" bIns="91425" anchor="t" anchorCtr="0">
            <a:noAutofit/>
          </a:bodyPr>
          <a:lstStyle/>
          <a:p>
            <a:r>
              <a:rPr lang="en" sz="1500" dirty="0">
                <a:solidFill>
                  <a:schemeClr val="dk1"/>
                </a:solidFill>
                <a:latin typeface="Baskerville" panose="02020502070401020303" pitchFamily="18" charset="0"/>
                <a:ea typeface="Baskerville" panose="02020502070401020303" pitchFamily="18" charset="0"/>
              </a:rPr>
              <a:t>Tenancy</a:t>
            </a:r>
            <a:endParaRPr sz="1500" dirty="0">
              <a:latin typeface="Baskerville" panose="02020502070401020303" pitchFamily="18" charset="0"/>
              <a:ea typeface="Baskerville" panose="02020502070401020303" pitchFamily="18" charset="0"/>
            </a:endParaRPr>
          </a:p>
        </p:txBody>
      </p:sp>
      <p:sp>
        <p:nvSpPr>
          <p:cNvPr id="15" name="Rectangle 14">
            <a:extLst>
              <a:ext uri="{FF2B5EF4-FFF2-40B4-BE49-F238E27FC236}">
                <a16:creationId xmlns:a16="http://schemas.microsoft.com/office/drawing/2014/main" id="{EB2865C3-DD92-494D-BDE5-CBB5933D11EC}"/>
              </a:ext>
            </a:extLst>
          </p:cNvPr>
          <p:cNvSpPr/>
          <p:nvPr/>
        </p:nvSpPr>
        <p:spPr>
          <a:xfrm>
            <a:off x="5707540" y="2213151"/>
            <a:ext cx="1253732" cy="319441"/>
          </a:xfrm>
          <a:prstGeom prst="rect">
            <a:avLst/>
          </a:prstGeom>
          <a:noFill/>
          <a:ln>
            <a:noFill/>
          </a:ln>
        </p:spPr>
        <p:txBody>
          <a:bodyPr spcFirstLastPara="1" wrap="square" lIns="91425" tIns="91425" rIns="91425" bIns="91425" anchor="t" anchorCtr="0">
            <a:noAutofit/>
          </a:bodyPr>
          <a:lstStyle/>
          <a:p>
            <a:r>
              <a:rPr lang="en" sz="1500" dirty="0">
                <a:solidFill>
                  <a:schemeClr val="dk1"/>
                </a:solidFill>
                <a:latin typeface="Baskerville" panose="02020502070401020303" pitchFamily="18" charset="0"/>
                <a:ea typeface="Baskerville" panose="02020502070401020303" pitchFamily="18" charset="0"/>
              </a:rPr>
              <a:t>Operation</a:t>
            </a:r>
            <a:endParaRPr lang="en-US" sz="1500" dirty="0">
              <a:solidFill>
                <a:schemeClr val="dk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22FF189-9888-41CC-8FCD-322692361909}"/>
                  </a:ext>
                </a:extLst>
              </p:cNvPr>
              <p:cNvSpPr/>
              <p:nvPr/>
            </p:nvSpPr>
            <p:spPr>
              <a:xfrm>
                <a:off x="6003179" y="2486306"/>
                <a:ext cx="1600722" cy="461665"/>
              </a:xfrm>
              <a:prstGeom prst="rect">
                <a:avLst/>
              </a:prstGeom>
            </p:spPr>
            <p:txBody>
              <a:bodyPr wrap="square">
                <a:spAutoFit/>
              </a:bodyPr>
              <a:lstStyle/>
              <a:p>
                <a:pPr marL="158746">
                  <a:buSzPts val="1100"/>
                </a:pPr>
                <a:r>
                  <a:rPr lang="en-US" altLang="zh-CN" sz="1200" dirty="0">
                    <a:latin typeface="Baskerville" panose="02020502070401020303" pitchFamily="18" charset="0"/>
                    <a:ea typeface="Baskerville" panose="02020502070401020303" pitchFamily="18" charset="0"/>
                  </a:rPr>
                  <a:t>Higher</a:t>
                </a:r>
                <a:r>
                  <a:rPr lang="zh-CN" altLang="en-US" sz="1200" dirty="0">
                    <a:latin typeface="Baskerville" panose="02020502070401020303" pitchFamily="18" charset="0"/>
                  </a:rPr>
                  <a:t> </a:t>
                </a:r>
                <a:r>
                  <a:rPr lang="en-US" altLang="zh-CN" sz="1200" dirty="0">
                    <a:latin typeface="Baskerville" panose="02020502070401020303" pitchFamily="18" charset="0"/>
                    <a:ea typeface="Baskerville" panose="02020502070401020303" pitchFamily="18" charset="0"/>
                  </a:rPr>
                  <a:t>Operation</a:t>
                </a:r>
                <a:r>
                  <a:rPr lang="zh-CN" altLang="en-US" sz="1200" dirty="0">
                    <a:latin typeface="Baskerville" panose="02020502070401020303" pitchFamily="18" charset="0"/>
                  </a:rPr>
                  <a:t> </a:t>
                </a:r>
                <a:r>
                  <a:rPr lang="en-US" altLang="zh-CN" sz="1200" dirty="0">
                    <a:latin typeface="Baskerville" panose="02020502070401020303" pitchFamily="18" charset="0"/>
                    <a:ea typeface="Baskerville" panose="02020502070401020303" pitchFamily="18" charset="0"/>
                  </a:rPr>
                  <a:t>costs</a:t>
                </a:r>
                <a:r>
                  <a:rPr lang="zh-CN" altLang="en-US" sz="1200" dirty="0">
                    <a:latin typeface="Baskerville" panose="02020502070401020303" pitchFamily="18" charset="0"/>
                  </a:rPr>
                  <a:t> </a:t>
                </a:r>
                <a14:m>
                  <m:oMath xmlns:m="http://schemas.openxmlformats.org/officeDocument/2006/math">
                    <m:r>
                      <a:rPr lang="zh-CN" altLang="en-US" sz="1200" i="1">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𝑂</m:t>
                        </m:r>
                      </m:e>
                      <m:sub>
                        <m:r>
                          <a:rPr lang="en-US" altLang="zh-CN" sz="1200" i="1">
                            <a:latin typeface="Cambria Math" panose="02040503050406030204" pitchFamily="18" charset="0"/>
                          </a:rPr>
                          <m:t>1</m:t>
                        </m:r>
                      </m:sub>
                    </m:sSub>
                  </m:oMath>
                </a14:m>
                <a:endParaRPr lang="en-US" sz="1200" dirty="0">
                  <a:latin typeface="Baskerville" panose="02020502070401020303" pitchFamily="18" charset="0"/>
                  <a:ea typeface="Baskerville" panose="02020502070401020303" pitchFamily="18" charset="0"/>
                </a:endParaRPr>
              </a:p>
            </p:txBody>
          </p:sp>
        </mc:Choice>
        <mc:Fallback xmlns="">
          <p:sp>
            <p:nvSpPr>
              <p:cNvPr id="16" name="Rectangle 15">
                <a:extLst>
                  <a:ext uri="{FF2B5EF4-FFF2-40B4-BE49-F238E27FC236}">
                    <a16:creationId xmlns:a16="http://schemas.microsoft.com/office/drawing/2014/main" id="{B22FF189-9888-41CC-8FCD-322692361909}"/>
                  </a:ext>
                </a:extLst>
              </p:cNvPr>
              <p:cNvSpPr>
                <a:spLocks noRot="1" noChangeAspect="1" noMove="1" noResize="1" noEditPoints="1" noAdjustHandles="1" noChangeArrowheads="1" noChangeShapeType="1" noTextEdit="1"/>
              </p:cNvSpPr>
              <p:nvPr/>
            </p:nvSpPr>
            <p:spPr>
              <a:xfrm>
                <a:off x="6003179" y="2486306"/>
                <a:ext cx="1600722" cy="461665"/>
              </a:xfrm>
              <a:prstGeom prst="rect">
                <a:avLst/>
              </a:prstGeom>
              <a:blipFill>
                <a:blip r:embed="rId4"/>
                <a:stretch>
                  <a:fillRect t="-2632" b="-7895"/>
                </a:stretch>
              </a:blipFill>
            </p:spPr>
            <p:txBody>
              <a:bodyPr/>
              <a:lstStyle/>
              <a:p>
                <a:r>
                  <a:rPr lang="zh-CN" altLang="en-US">
                    <a:noFill/>
                  </a:rPr>
                  <a:t> </a:t>
                </a:r>
              </a:p>
            </p:txBody>
          </p:sp>
        </mc:Fallback>
      </mc:AlternateContent>
      <p:cxnSp>
        <p:nvCxnSpPr>
          <p:cNvPr id="17" name="Google Shape;159;p21">
            <a:extLst>
              <a:ext uri="{FF2B5EF4-FFF2-40B4-BE49-F238E27FC236}">
                <a16:creationId xmlns:a16="http://schemas.microsoft.com/office/drawing/2014/main" id="{0649B844-4721-439F-B082-4A73AE043D29}"/>
              </a:ext>
            </a:extLst>
          </p:cNvPr>
          <p:cNvCxnSpPr>
            <a:cxnSpLocks/>
          </p:cNvCxnSpPr>
          <p:nvPr/>
        </p:nvCxnSpPr>
        <p:spPr>
          <a:xfrm flipV="1">
            <a:off x="6090437" y="2532592"/>
            <a:ext cx="0" cy="331948"/>
          </a:xfrm>
          <a:prstGeom prst="straightConnector1">
            <a:avLst/>
          </a:prstGeom>
          <a:noFill/>
          <a:ln w="19050" cap="flat" cmpd="sng">
            <a:solidFill>
              <a:srgbClr val="C00000"/>
            </a:solidFill>
            <a:prstDash val="solid"/>
            <a:round/>
            <a:headEnd type="triangle" w="med" len="med"/>
            <a:tailEnd type="none" w="med" len="med"/>
          </a:ln>
        </p:spPr>
      </p:cxnSp>
      <p:cxnSp>
        <p:nvCxnSpPr>
          <p:cNvPr id="18" name="Google Shape;159;p21">
            <a:extLst>
              <a:ext uri="{FF2B5EF4-FFF2-40B4-BE49-F238E27FC236}">
                <a16:creationId xmlns:a16="http://schemas.microsoft.com/office/drawing/2014/main" id="{978176B1-8003-4CC4-9CCC-C56D87058343}"/>
              </a:ext>
            </a:extLst>
          </p:cNvPr>
          <p:cNvCxnSpPr>
            <a:cxnSpLocks/>
          </p:cNvCxnSpPr>
          <p:nvPr/>
        </p:nvCxnSpPr>
        <p:spPr>
          <a:xfrm flipV="1">
            <a:off x="7603901" y="2027835"/>
            <a:ext cx="0" cy="408846"/>
          </a:xfrm>
          <a:prstGeom prst="straightConnector1">
            <a:avLst/>
          </a:prstGeom>
          <a:noFill/>
          <a:ln w="19050" cap="flat" cmpd="sng">
            <a:solidFill>
              <a:srgbClr val="C00000"/>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D25F576-12F4-4138-ADBE-1AB333CDF384}"/>
                  </a:ext>
                </a:extLst>
              </p:cNvPr>
              <p:cNvSpPr/>
              <p:nvPr/>
            </p:nvSpPr>
            <p:spPr>
              <a:xfrm>
                <a:off x="4575391" y="1883964"/>
                <a:ext cx="1755019" cy="461665"/>
              </a:xfrm>
              <a:prstGeom prst="rect">
                <a:avLst/>
              </a:prstGeom>
            </p:spPr>
            <p:txBody>
              <a:bodyPr wrap="square">
                <a:spAutoFit/>
              </a:bodyPr>
              <a:lstStyle/>
              <a:p>
                <a:pPr marL="158746">
                  <a:buSzPts val="1100"/>
                </a:pPr>
                <a:r>
                  <a:rPr lang="en-US" sz="1200" dirty="0">
                    <a:latin typeface="Baskerville" panose="02020502070401020303" pitchFamily="18" charset="0"/>
                    <a:ea typeface="Baskerville" panose="02020502070401020303" pitchFamily="18" charset="0"/>
                  </a:rPr>
                  <a:t>Lower </a:t>
                </a:r>
              </a:p>
              <a:p>
                <a:pPr marL="158746">
                  <a:buSzPts val="1100"/>
                </a:pPr>
                <a:r>
                  <a:rPr lang="en-US" altLang="zh-CN" sz="1200" dirty="0">
                    <a:latin typeface="Baskerville" panose="02020502070401020303" pitchFamily="18" charset="0"/>
                    <a:ea typeface="Baskerville" panose="02020502070401020303" pitchFamily="18" charset="0"/>
                  </a:rPr>
                  <a:t>Effective</a:t>
                </a:r>
                <a:r>
                  <a:rPr lang="zh-CN" altLang="en-US" sz="1200" dirty="0">
                    <a:latin typeface="Baskerville" panose="02020502070401020303" pitchFamily="18" charset="0"/>
                  </a:rPr>
                  <a:t> </a:t>
                </a:r>
                <a:r>
                  <a:rPr lang="en-US" altLang="zh-CN" sz="1200" dirty="0">
                    <a:latin typeface="Baskerville" panose="02020502070401020303" pitchFamily="18" charset="0"/>
                    <a:ea typeface="Baskerville" panose="02020502070401020303" pitchFamily="18" charset="0"/>
                  </a:rPr>
                  <a:t>Rent</a:t>
                </a:r>
                <a:r>
                  <a:rPr lang="zh-CN" altLang="en-US" sz="1200" dirty="0">
                    <a:latin typeface="Baskerville" panose="02020502070401020303" pitchFamily="18" charset="0"/>
                  </a:rPr>
                  <a:t> </a:t>
                </a:r>
                <a14:m>
                  <m:oMath xmlns:m="http://schemas.openxmlformats.org/officeDocument/2006/math">
                    <m:r>
                      <a:rPr lang="zh-CN" altLang="en-US" sz="1200" i="1">
                        <a:latin typeface="Cambria Math" panose="02040503050406030204" pitchFamily="18" charset="0"/>
                      </a:rPr>
                      <m:t>∆</m:t>
                    </m:r>
                    <m:r>
                      <a:rPr lang="en-US" altLang="zh-CN" sz="1200" i="1">
                        <a:latin typeface="Cambria Math" panose="02040503050406030204" pitchFamily="18" charset="0"/>
                      </a:rPr>
                      <m:t>𝑅</m:t>
                    </m:r>
                  </m:oMath>
                </a14:m>
                <a:endParaRPr lang="en-US" sz="1200" dirty="0">
                  <a:latin typeface="Baskerville" panose="02020502070401020303" pitchFamily="18" charset="0"/>
                  <a:ea typeface="Baskerville" panose="02020502070401020303" pitchFamily="18" charset="0"/>
                </a:endParaRPr>
              </a:p>
            </p:txBody>
          </p:sp>
        </mc:Choice>
        <mc:Fallback xmlns="">
          <p:sp>
            <p:nvSpPr>
              <p:cNvPr id="19" name="Rectangle 18">
                <a:extLst>
                  <a:ext uri="{FF2B5EF4-FFF2-40B4-BE49-F238E27FC236}">
                    <a16:creationId xmlns:a16="http://schemas.microsoft.com/office/drawing/2014/main" id="{5D25F576-12F4-4138-ADBE-1AB333CDF384}"/>
                  </a:ext>
                </a:extLst>
              </p:cNvPr>
              <p:cNvSpPr>
                <a:spLocks noRot="1" noChangeAspect="1" noMove="1" noResize="1" noEditPoints="1" noAdjustHandles="1" noChangeArrowheads="1" noChangeShapeType="1" noTextEdit="1"/>
              </p:cNvSpPr>
              <p:nvPr/>
            </p:nvSpPr>
            <p:spPr>
              <a:xfrm>
                <a:off x="4575391" y="1883964"/>
                <a:ext cx="1755019" cy="461665"/>
              </a:xfrm>
              <a:prstGeom prst="rect">
                <a:avLst/>
              </a:prstGeom>
              <a:blipFill>
                <a:blip r:embed="rId5"/>
                <a:stretch>
                  <a:fillRect t="-1316" b="-78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AE5BF9D-B1F5-4CF1-A4DD-23A07A644F87}"/>
                  </a:ext>
                </a:extLst>
              </p:cNvPr>
              <p:cNvSpPr/>
              <p:nvPr/>
            </p:nvSpPr>
            <p:spPr>
              <a:xfrm>
                <a:off x="7437244" y="1953837"/>
                <a:ext cx="1600722" cy="461665"/>
              </a:xfrm>
              <a:prstGeom prst="rect">
                <a:avLst/>
              </a:prstGeom>
            </p:spPr>
            <p:txBody>
              <a:bodyPr wrap="square">
                <a:spAutoFit/>
              </a:bodyPr>
              <a:lstStyle/>
              <a:p>
                <a:pPr marL="158746">
                  <a:buSzPts val="1100"/>
                </a:pPr>
                <a:r>
                  <a:rPr lang="en-US" sz="1200" dirty="0">
                    <a:solidFill>
                      <a:srgbClr val="0097A7"/>
                    </a:solidFill>
                    <a:latin typeface="Baskerville" panose="02020502070401020303" pitchFamily="18" charset="0"/>
                    <a:ea typeface="Baskerville" panose="02020502070401020303" pitchFamily="18" charset="0"/>
                  </a:rPr>
                  <a:t>    </a:t>
                </a:r>
                <a:r>
                  <a:rPr lang="en-US" sz="1200" dirty="0">
                    <a:latin typeface="Baskerville" panose="02020502070401020303" pitchFamily="18" charset="0"/>
                    <a:ea typeface="Baskerville" panose="02020502070401020303" pitchFamily="18" charset="0"/>
                  </a:rPr>
                  <a:t> </a:t>
                </a:r>
                <a:r>
                  <a:rPr lang="en-US" altLang="zh-CN" sz="1200" dirty="0">
                    <a:latin typeface="Baskerville" panose="02020502070401020303" pitchFamily="18" charset="0"/>
                    <a:ea typeface="Baskerville" panose="02020502070401020303" pitchFamily="18" charset="0"/>
                  </a:rPr>
                  <a:t>Higher</a:t>
                </a:r>
                <a:r>
                  <a:rPr lang="zh-CN" altLang="en-US" sz="1200" dirty="0">
                    <a:latin typeface="Baskerville" panose="02020502070401020303" pitchFamily="18" charset="0"/>
                  </a:rPr>
                  <a:t> </a:t>
                </a:r>
                <a:r>
                  <a:rPr lang="en-US" altLang="zh-CN" sz="1200" dirty="0">
                    <a:latin typeface="Baskerville" panose="02020502070401020303" pitchFamily="18" charset="0"/>
                    <a:ea typeface="Baskerville" panose="02020502070401020303" pitchFamily="18" charset="0"/>
                  </a:rPr>
                  <a:t>depreciation</a:t>
                </a:r>
                <a:r>
                  <a:rPr lang="zh-CN" altLang="en-US" sz="1200" dirty="0">
                    <a:latin typeface="Baskerville" panose="02020502070401020303" pitchFamily="18" charset="0"/>
                  </a:rPr>
                  <a:t> </a:t>
                </a:r>
                <a14:m>
                  <m:oMath xmlns:m="http://schemas.openxmlformats.org/officeDocument/2006/math">
                    <m:r>
                      <a:rPr lang="zh-CN" altLang="en-US" sz="1200" i="1">
                        <a:latin typeface="Cambria Math" panose="02040503050406030204" pitchFamily="18" charset="0"/>
                      </a:rPr>
                      <m:t>∆</m:t>
                    </m:r>
                    <m:r>
                      <a:rPr lang="en-US" altLang="zh-CN" sz="1200" i="1">
                        <a:latin typeface="Cambria Math" panose="02040503050406030204" pitchFamily="18" charset="0"/>
                      </a:rPr>
                      <m:t>𝑉</m:t>
                    </m:r>
                    <m:r>
                      <a:rPr lang="en-US" altLang="zh-CN" sz="1200" i="1">
                        <a:latin typeface="Cambria Math" panose="02040503050406030204" pitchFamily="18" charset="0"/>
                      </a:rPr>
                      <m:t>′</m:t>
                    </m:r>
                  </m:oMath>
                </a14:m>
                <a:endParaRPr lang="en-US" sz="12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CAE5BF9D-B1F5-4CF1-A4DD-23A07A644F87}"/>
                  </a:ext>
                </a:extLst>
              </p:cNvPr>
              <p:cNvSpPr>
                <a:spLocks noRot="1" noChangeAspect="1" noMove="1" noResize="1" noEditPoints="1" noAdjustHandles="1" noChangeArrowheads="1" noChangeShapeType="1" noTextEdit="1"/>
              </p:cNvSpPr>
              <p:nvPr/>
            </p:nvSpPr>
            <p:spPr>
              <a:xfrm>
                <a:off x="7437244" y="1953837"/>
                <a:ext cx="1600722" cy="461665"/>
              </a:xfrm>
              <a:prstGeom prst="rect">
                <a:avLst/>
              </a:prstGeom>
              <a:blipFill>
                <a:blip r:embed="rId6"/>
                <a:stretch>
                  <a:fillRect t="-2667" b="-9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AF7013A3-EC7C-43A6-8502-A424011621E9}"/>
                  </a:ext>
                </a:extLst>
              </p:cNvPr>
              <p:cNvSpPr/>
              <p:nvPr/>
            </p:nvSpPr>
            <p:spPr>
              <a:xfrm>
                <a:off x="7565507" y="2500610"/>
                <a:ext cx="922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pitchFamily="18" charset="0"/>
                        </a:rPr>
                        <m:t>𝑦𝑒𝑎𝑟</m:t>
                      </m:r>
                      <m:r>
                        <a:rPr lang="zh-CN" altLang="en-US" sz="1800" i="1">
                          <a:latin typeface="Cambria Math" panose="02040503050406030204" pitchFamily="18" charset="0"/>
                        </a:rPr>
                        <m:t> </m:t>
                      </m:r>
                      <m:r>
                        <a:rPr lang="en-US" altLang="zh-CN" sz="1800" i="1">
                          <a:latin typeface="Cambria Math" panose="02040503050406030204" pitchFamily="18" charset="0"/>
                        </a:rPr>
                        <m:t>𝑇</m:t>
                      </m:r>
                    </m:oMath>
                  </m:oMathPara>
                </a14:m>
                <a:endParaRPr lang="en-US" sz="1800" dirty="0">
                  <a:latin typeface="Baskerville" panose="02020502070401020303" pitchFamily="18" charset="0"/>
                  <a:ea typeface="Baskerville" panose="02020502070401020303" pitchFamily="18" charset="0"/>
                </a:endParaRPr>
              </a:p>
            </p:txBody>
          </p:sp>
        </mc:Choice>
        <mc:Fallback xmlns="">
          <p:sp>
            <p:nvSpPr>
              <p:cNvPr id="21" name="Rectangle 20">
                <a:extLst>
                  <a:ext uri="{FF2B5EF4-FFF2-40B4-BE49-F238E27FC236}">
                    <a16:creationId xmlns:a16="http://schemas.microsoft.com/office/drawing/2014/main" id="{AF7013A3-EC7C-43A6-8502-A424011621E9}"/>
                  </a:ext>
                </a:extLst>
              </p:cNvPr>
              <p:cNvSpPr>
                <a:spLocks noRot="1" noChangeAspect="1" noMove="1" noResize="1" noEditPoints="1" noAdjustHandles="1" noChangeArrowheads="1" noChangeShapeType="1" noTextEdit="1"/>
              </p:cNvSpPr>
              <p:nvPr/>
            </p:nvSpPr>
            <p:spPr>
              <a:xfrm>
                <a:off x="7565507" y="2500610"/>
                <a:ext cx="922560" cy="369332"/>
              </a:xfrm>
              <a:prstGeom prst="rect">
                <a:avLst/>
              </a:prstGeom>
              <a:blipFill>
                <a:blip r:embed="rId7"/>
                <a:stretch>
                  <a:fillRect b="-6557"/>
                </a:stretch>
              </a:blipFill>
            </p:spPr>
            <p:txBody>
              <a:bodyPr/>
              <a:lstStyle/>
              <a:p>
                <a:r>
                  <a:rPr lang="zh-CN" altLang="en-US">
                    <a:noFill/>
                  </a:rPr>
                  <a:t> </a:t>
                </a:r>
              </a:p>
            </p:txBody>
          </p:sp>
        </mc:Fallback>
      </mc:AlternateContent>
      <p:sp>
        <p:nvSpPr>
          <p:cNvPr id="22" name="TextBox 21">
            <a:extLst>
              <a:ext uri="{FF2B5EF4-FFF2-40B4-BE49-F238E27FC236}">
                <a16:creationId xmlns:a16="http://schemas.microsoft.com/office/drawing/2014/main" id="{1D92EB90-3098-4CE7-8454-EB002144B7DB}"/>
              </a:ext>
            </a:extLst>
          </p:cNvPr>
          <p:cNvSpPr txBox="1"/>
          <p:nvPr/>
        </p:nvSpPr>
        <p:spPr>
          <a:xfrm>
            <a:off x="4697113" y="4500310"/>
            <a:ext cx="2993127" cy="461665"/>
          </a:xfrm>
          <a:prstGeom prst="rect">
            <a:avLst/>
          </a:prstGeom>
          <a:noFill/>
        </p:spPr>
        <p:txBody>
          <a:bodyPr wrap="none" rtlCol="0">
            <a:spAutoFit/>
          </a:bodyPr>
          <a:lstStyle/>
          <a:p>
            <a:r>
              <a:rPr lang="en-US" altLang="zh-CN" sz="2400" dirty="0">
                <a:solidFill>
                  <a:srgbClr val="993333"/>
                </a:solidFill>
                <a:latin typeface="Baskerville" panose="02020502070401020303" pitchFamily="18" charset="0"/>
                <a:ea typeface="Baskerville" panose="02020502070401020303" pitchFamily="18" charset="0"/>
              </a:rPr>
              <a:t>    All</a:t>
            </a:r>
            <a:r>
              <a:rPr lang="zh-CN" altLang="en-US" sz="2400" dirty="0">
                <a:solidFill>
                  <a:srgbClr val="993333"/>
                </a:solidFill>
                <a:latin typeface="Baskerville" panose="02020502070401020303" pitchFamily="18" charset="0"/>
                <a:ea typeface="Baskerville" panose="02020502070401020303" pitchFamily="18" charset="0"/>
              </a:rPr>
              <a:t> </a:t>
            </a:r>
            <a:r>
              <a:rPr lang="en-US" altLang="zh-CN" sz="2400" dirty="0">
                <a:solidFill>
                  <a:srgbClr val="993333"/>
                </a:solidFill>
                <a:latin typeface="Baskerville" panose="02020502070401020303" pitchFamily="18" charset="0"/>
                <a:ea typeface="Baskerville" panose="02020502070401020303" pitchFamily="18" charset="0"/>
              </a:rPr>
              <a:t>about</a:t>
            </a:r>
            <a:r>
              <a:rPr lang="zh-CN" altLang="en-US" sz="2400" dirty="0">
                <a:solidFill>
                  <a:srgbClr val="993333"/>
                </a:solidFill>
                <a:latin typeface="Baskerville" panose="02020502070401020303" pitchFamily="18" charset="0"/>
                <a:ea typeface="Baskerville" panose="02020502070401020303" pitchFamily="18" charset="0"/>
              </a:rPr>
              <a:t> </a:t>
            </a:r>
            <a:r>
              <a:rPr lang="en-US" altLang="zh-CN" sz="2400" dirty="0">
                <a:solidFill>
                  <a:srgbClr val="993333"/>
                </a:solidFill>
                <a:latin typeface="Baskerville" panose="02020502070401020303" pitchFamily="18" charset="0"/>
                <a:ea typeface="Baskerville" panose="02020502070401020303" pitchFamily="18" charset="0"/>
              </a:rPr>
              <a:t>the future!</a:t>
            </a:r>
            <a:endParaRPr lang="en-US" sz="2400" dirty="0">
              <a:solidFill>
                <a:srgbClr val="993333"/>
              </a:solidFill>
              <a:latin typeface="Baskerville" panose="02020502070401020303" pitchFamily="18" charset="0"/>
              <a:ea typeface="Baskerville" panose="02020502070401020303" pitchFamily="18" charset="0"/>
            </a:endParaRPr>
          </a:p>
        </p:txBody>
      </p:sp>
      <p:sp>
        <p:nvSpPr>
          <p:cNvPr id="23" name="Google Shape;143;p21">
            <a:extLst>
              <a:ext uri="{FF2B5EF4-FFF2-40B4-BE49-F238E27FC236}">
                <a16:creationId xmlns:a16="http://schemas.microsoft.com/office/drawing/2014/main" id="{07775F4A-7252-420B-8B6A-2D272AFA13A0}"/>
              </a:ext>
            </a:extLst>
          </p:cNvPr>
          <p:cNvSpPr txBox="1"/>
          <p:nvPr/>
        </p:nvSpPr>
        <p:spPr>
          <a:xfrm>
            <a:off x="1011652" y="2158670"/>
            <a:ext cx="2211625" cy="339562"/>
          </a:xfrm>
          <a:prstGeom prst="rect">
            <a:avLst/>
          </a:prstGeom>
          <a:noFill/>
          <a:ln>
            <a:noFill/>
          </a:ln>
        </p:spPr>
        <p:txBody>
          <a:bodyPr spcFirstLastPara="1" wrap="square" lIns="91425" tIns="91425" rIns="91425" bIns="91425" anchor="t" anchorCtr="0">
            <a:noAutofit/>
          </a:bodyPr>
          <a:lstStyle/>
          <a:p>
            <a:pPr algn="ctr"/>
            <a:r>
              <a:rPr lang="en" sz="1500" dirty="0">
                <a:solidFill>
                  <a:schemeClr val="bg1">
                    <a:lumMod val="65000"/>
                  </a:schemeClr>
                </a:solidFill>
                <a:latin typeface="Baskerville" panose="02020502070401020303" pitchFamily="18" charset="0"/>
                <a:ea typeface="Baskerville" panose="02020502070401020303" pitchFamily="18" charset="0"/>
              </a:rPr>
              <a:t>Design/Construction</a:t>
            </a:r>
            <a:endParaRPr sz="1500" dirty="0">
              <a:solidFill>
                <a:schemeClr val="bg1">
                  <a:lumMod val="65000"/>
                </a:schemeClr>
              </a:solidFill>
              <a:latin typeface="Baskerville" panose="02020502070401020303" pitchFamily="18" charset="0"/>
              <a:ea typeface="Baskerville" panose="02020502070401020303" pitchFamily="18" charset="0"/>
            </a:endParaRPr>
          </a:p>
        </p:txBody>
      </p:sp>
      <p:cxnSp>
        <p:nvCxnSpPr>
          <p:cNvPr id="24" name="Google Shape;159;p21">
            <a:extLst>
              <a:ext uri="{FF2B5EF4-FFF2-40B4-BE49-F238E27FC236}">
                <a16:creationId xmlns:a16="http://schemas.microsoft.com/office/drawing/2014/main" id="{AE096041-8896-40BF-A4F4-0641E8F9D55A}"/>
              </a:ext>
            </a:extLst>
          </p:cNvPr>
          <p:cNvCxnSpPr>
            <a:cxnSpLocks/>
          </p:cNvCxnSpPr>
          <p:nvPr/>
        </p:nvCxnSpPr>
        <p:spPr>
          <a:xfrm flipV="1">
            <a:off x="3301236" y="2538627"/>
            <a:ext cx="0" cy="331315"/>
          </a:xfrm>
          <a:prstGeom prst="straightConnector1">
            <a:avLst/>
          </a:prstGeom>
          <a:noFill/>
          <a:ln w="19050" cap="flat" cmpd="sng">
            <a:solidFill>
              <a:schemeClr val="accent5"/>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74B2EBD-919E-493F-AC92-A5CF90293343}"/>
                  </a:ext>
                </a:extLst>
              </p:cNvPr>
              <p:cNvSpPr/>
              <p:nvPr/>
            </p:nvSpPr>
            <p:spPr>
              <a:xfrm>
                <a:off x="1641697" y="2590444"/>
                <a:ext cx="1531117" cy="415498"/>
              </a:xfrm>
              <a:prstGeom prst="rect">
                <a:avLst/>
              </a:prstGeom>
            </p:spPr>
            <p:txBody>
              <a:bodyPr wrap="square">
                <a:spAutoFit/>
              </a:bodyPr>
              <a:lstStyle/>
              <a:p>
                <a:pPr marL="158746">
                  <a:buSzPts val="1100"/>
                </a:pPr>
                <a:r>
                  <a:rPr lang="en-US" sz="1050" dirty="0">
                    <a:latin typeface="Baskerville" panose="02020502070401020303" pitchFamily="18" charset="0"/>
                    <a:ea typeface="Baskerville" panose="02020502070401020303" pitchFamily="18" charset="0"/>
                  </a:rPr>
                  <a:t>Lower Purchase</a:t>
                </a:r>
                <a:r>
                  <a:rPr lang="zh-CN" altLang="en-US" sz="1050" dirty="0">
                    <a:latin typeface="Baskerville" panose="02020502070401020303" pitchFamily="18" charset="0"/>
                  </a:rPr>
                  <a:t> </a:t>
                </a:r>
                <a:r>
                  <a:rPr lang="en-US" altLang="zh-CN" sz="1050" dirty="0">
                    <a:latin typeface="Baskerville" panose="02020502070401020303" pitchFamily="18" charset="0"/>
                    <a:ea typeface="Baskerville" panose="02020502070401020303" pitchFamily="18" charset="0"/>
                  </a:rPr>
                  <a:t>Price</a:t>
                </a:r>
                <a:r>
                  <a:rPr lang="zh-CN" altLang="en-US" sz="1050" dirty="0">
                    <a:latin typeface="Baskerville" panose="02020502070401020303" pitchFamily="18" charset="0"/>
                  </a:rPr>
                  <a:t> </a:t>
                </a:r>
                <a:endParaRPr lang="en-US" altLang="zh-CN" sz="1050" dirty="0">
                  <a:latin typeface="Baskerville" panose="02020502070401020303" pitchFamily="18" charset="0"/>
                </a:endParaRPr>
              </a:p>
              <a:p>
                <a:pPr marL="158746">
                  <a:buSzPts val="1100"/>
                </a:pPr>
                <a14:m>
                  <m:oMathPara xmlns:m="http://schemas.openxmlformats.org/officeDocument/2006/math">
                    <m:oMathParaPr>
                      <m:jc m:val="centerGroup"/>
                    </m:oMathParaPr>
                    <m:oMath xmlns:m="http://schemas.openxmlformats.org/officeDocument/2006/math">
                      <m:r>
                        <a:rPr lang="zh-CN" altLang="en-US" sz="1050" i="1">
                          <a:latin typeface="Cambria Math" panose="02040503050406030204" pitchFamily="18" charset="0"/>
                        </a:rPr>
                        <m:t>∆</m:t>
                      </m:r>
                      <m:r>
                        <a:rPr lang="en-US" altLang="zh-CN" sz="1050" i="1">
                          <a:latin typeface="Cambria Math" panose="02040503050406030204" pitchFamily="18" charset="0"/>
                        </a:rPr>
                        <m:t>𝑉</m:t>
                      </m:r>
                    </m:oMath>
                  </m:oMathPara>
                </a14:m>
                <a:endParaRPr lang="en-US" sz="1050" dirty="0">
                  <a:latin typeface="Baskerville" panose="02020502070401020303" pitchFamily="18" charset="0"/>
                  <a:ea typeface="Baskerville" panose="02020502070401020303" pitchFamily="18" charset="0"/>
                </a:endParaRPr>
              </a:p>
            </p:txBody>
          </p:sp>
        </mc:Choice>
        <mc:Fallback xmlns="">
          <p:sp>
            <p:nvSpPr>
              <p:cNvPr id="25" name="Rectangle 24">
                <a:extLst>
                  <a:ext uri="{FF2B5EF4-FFF2-40B4-BE49-F238E27FC236}">
                    <a16:creationId xmlns:a16="http://schemas.microsoft.com/office/drawing/2014/main" id="{474B2EBD-919E-493F-AC92-A5CF90293343}"/>
                  </a:ext>
                </a:extLst>
              </p:cNvPr>
              <p:cNvSpPr>
                <a:spLocks noRot="1" noChangeAspect="1" noMove="1" noResize="1" noEditPoints="1" noAdjustHandles="1" noChangeArrowheads="1" noChangeShapeType="1" noTextEdit="1"/>
              </p:cNvSpPr>
              <p:nvPr/>
            </p:nvSpPr>
            <p:spPr>
              <a:xfrm>
                <a:off x="1641697" y="2590444"/>
                <a:ext cx="1531117" cy="415498"/>
              </a:xfrm>
              <a:prstGeom prst="rect">
                <a:avLst/>
              </a:prstGeom>
              <a:blipFill>
                <a:blip r:embed="rId8"/>
                <a:stretch>
                  <a:fillRect/>
                </a:stretch>
              </a:blipFill>
            </p:spPr>
            <p:txBody>
              <a:bodyPr/>
              <a:lstStyle/>
              <a:p>
                <a:r>
                  <a:rPr lang="zh-CN" altLang="en-US">
                    <a:noFill/>
                  </a:rPr>
                  <a:t> </a:t>
                </a:r>
              </a:p>
            </p:txBody>
          </p:sp>
        </mc:Fallback>
      </mc:AlternateContent>
      <p:cxnSp>
        <p:nvCxnSpPr>
          <p:cNvPr id="26" name="Google Shape;159;p21">
            <a:extLst>
              <a:ext uri="{FF2B5EF4-FFF2-40B4-BE49-F238E27FC236}">
                <a16:creationId xmlns:a16="http://schemas.microsoft.com/office/drawing/2014/main" id="{CD1622AA-C6A0-4BE0-8198-EB9888A874C2}"/>
              </a:ext>
            </a:extLst>
          </p:cNvPr>
          <p:cNvCxnSpPr>
            <a:cxnSpLocks/>
          </p:cNvCxnSpPr>
          <p:nvPr/>
        </p:nvCxnSpPr>
        <p:spPr>
          <a:xfrm>
            <a:off x="4697113" y="1895317"/>
            <a:ext cx="0" cy="375402"/>
          </a:xfrm>
          <a:prstGeom prst="straightConnector1">
            <a:avLst/>
          </a:prstGeom>
          <a:noFill/>
          <a:ln w="19050" cap="flat" cmpd="sng">
            <a:solidFill>
              <a:srgbClr val="C00000"/>
            </a:solidFill>
            <a:prstDash val="solid"/>
            <a:round/>
            <a:headEnd type="none" w="med" len="med"/>
            <a:tailEnd type="triangle" w="med" len="med"/>
          </a:ln>
        </p:spPr>
      </p:cxnSp>
      <p:sp>
        <p:nvSpPr>
          <p:cNvPr id="27" name="Oval 26">
            <a:extLst>
              <a:ext uri="{FF2B5EF4-FFF2-40B4-BE49-F238E27FC236}">
                <a16:creationId xmlns:a16="http://schemas.microsoft.com/office/drawing/2014/main" id="{36C6A8B4-5DD7-4C25-833E-B4CF3098AA05}"/>
              </a:ext>
            </a:extLst>
          </p:cNvPr>
          <p:cNvSpPr/>
          <p:nvPr/>
        </p:nvSpPr>
        <p:spPr>
          <a:xfrm>
            <a:off x="4372278" y="3457851"/>
            <a:ext cx="3902203" cy="16541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DE80B3BA-26F2-49D1-B0A0-2A42088C7214}"/>
              </a:ext>
            </a:extLst>
          </p:cNvPr>
          <p:cNvCxnSpPr>
            <a:cxnSpLocks/>
          </p:cNvCxnSpPr>
          <p:nvPr/>
        </p:nvCxnSpPr>
        <p:spPr>
          <a:xfrm flipH="1">
            <a:off x="3465507" y="3000083"/>
            <a:ext cx="5320646" cy="9574"/>
          </a:xfrm>
          <a:prstGeom prst="straightConnector1">
            <a:avLst/>
          </a:prstGeom>
          <a:ln w="19050">
            <a:solidFill>
              <a:srgbClr val="C00000"/>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D814B098-B6F0-4677-9747-3432E50F0790}"/>
              </a:ext>
            </a:extLst>
          </p:cNvPr>
          <p:cNvSpPr txBox="1"/>
          <p:nvPr/>
        </p:nvSpPr>
        <p:spPr>
          <a:xfrm>
            <a:off x="4318938" y="2970920"/>
            <a:ext cx="2448106" cy="307777"/>
          </a:xfrm>
          <a:prstGeom prst="rect">
            <a:avLst/>
          </a:prstGeom>
          <a:noFill/>
        </p:spPr>
        <p:txBody>
          <a:bodyPr wrap="none" rtlCol="0">
            <a:spAutoFit/>
          </a:bodyPr>
          <a:lstStyle/>
          <a:p>
            <a:r>
              <a:rPr lang="en-US" altLang="zh-CN" dirty="0">
                <a:latin typeface="Baskerville" panose="02020502070401020303"/>
              </a:rPr>
              <a:t>Discount rate </a:t>
            </a:r>
            <a:r>
              <a:rPr lang="en-US" altLang="zh-CN" dirty="0" err="1">
                <a:latin typeface="Baskerville" panose="02020502070401020303"/>
              </a:rPr>
              <a:t>i</a:t>
            </a:r>
            <a:r>
              <a:rPr lang="en-US" altLang="zh-CN" dirty="0">
                <a:latin typeface="Baskerville" panose="02020502070401020303"/>
              </a:rPr>
              <a:t> = cost</a:t>
            </a:r>
            <a:r>
              <a:rPr lang="zh-CN" altLang="en-US" dirty="0">
                <a:latin typeface="Baskerville" panose="02020502070401020303"/>
              </a:rPr>
              <a:t> </a:t>
            </a:r>
            <a:r>
              <a:rPr lang="en-US" altLang="zh-CN" dirty="0">
                <a:latin typeface="Baskerville" panose="02020502070401020303"/>
              </a:rPr>
              <a:t>of</a:t>
            </a:r>
            <a:r>
              <a:rPr lang="zh-CN" altLang="en-US" dirty="0">
                <a:latin typeface="Baskerville" panose="02020502070401020303"/>
              </a:rPr>
              <a:t> </a:t>
            </a:r>
            <a:r>
              <a:rPr lang="en-US" altLang="zh-CN" dirty="0">
                <a:latin typeface="Baskerville" panose="02020502070401020303"/>
              </a:rPr>
              <a:t>capital</a:t>
            </a:r>
            <a:endParaRPr lang="zh-CN" altLang="en-US" dirty="0">
              <a:latin typeface="Baskerville" panose="02020502070401020303"/>
            </a:endParaRPr>
          </a:p>
        </p:txBody>
      </p:sp>
      <p:sp>
        <p:nvSpPr>
          <p:cNvPr id="41" name="Rectangle 40">
            <a:extLst>
              <a:ext uri="{FF2B5EF4-FFF2-40B4-BE49-F238E27FC236}">
                <a16:creationId xmlns:a16="http://schemas.microsoft.com/office/drawing/2014/main" id="{D62891E3-BAF3-4E68-9C9F-3F791DF586F6}"/>
              </a:ext>
            </a:extLst>
          </p:cNvPr>
          <p:cNvSpPr/>
          <p:nvPr/>
        </p:nvSpPr>
        <p:spPr>
          <a:xfrm>
            <a:off x="7073816" y="2991257"/>
            <a:ext cx="726857" cy="276999"/>
          </a:xfrm>
          <a:prstGeom prst="rect">
            <a:avLst/>
          </a:prstGeom>
        </p:spPr>
        <p:txBody>
          <a:bodyPr wrap="square">
            <a:spAutoFit/>
          </a:bodyPr>
          <a:lstStyle/>
          <a:p>
            <a:pPr marL="158746">
              <a:buSzPts val="1100"/>
            </a:pPr>
            <a:r>
              <a:rPr lang="en-US" sz="1200" dirty="0">
                <a:solidFill>
                  <a:srgbClr val="0097A7"/>
                </a:solidFill>
                <a:latin typeface="Baskerville" panose="02020502070401020303" pitchFamily="18" charset="0"/>
                <a:ea typeface="Baskerville" panose="02020502070401020303" pitchFamily="18" charset="0"/>
              </a:rPr>
              <a:t> </a:t>
            </a:r>
            <a:endParaRPr lang="en-US" sz="12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F5F1889D-3F99-4154-8175-34E397E675F7}"/>
              </a:ext>
            </a:extLst>
          </p:cNvPr>
          <p:cNvCxnSpPr>
            <a:cxnSpLocks/>
          </p:cNvCxnSpPr>
          <p:nvPr/>
        </p:nvCxnSpPr>
        <p:spPr>
          <a:xfrm>
            <a:off x="7336111" y="3013092"/>
            <a:ext cx="0" cy="385592"/>
          </a:xfrm>
          <a:prstGeom prst="straightConnector1">
            <a:avLst/>
          </a:prstGeom>
          <a:noFill/>
          <a:ln w="19050" cap="flat" cmpd="sng">
            <a:solidFill>
              <a:srgbClr val="C00000"/>
            </a:solidFill>
            <a:prstDash val="solid"/>
            <a:round/>
            <a:headEnd type="triangle" w="med" len="med"/>
            <a:tailEnd type="none" w="med" len="med"/>
          </a:ln>
        </p:spPr>
      </p:cxnSp>
    </p:spTree>
    <p:extLst>
      <p:ext uri="{BB962C8B-B14F-4D97-AF65-F5344CB8AC3E}">
        <p14:creationId xmlns:p14="http://schemas.microsoft.com/office/powerpoint/2010/main" val="11290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6250781"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Climate Risk is a Future Risk</a:t>
            </a:r>
            <a:br>
              <a:rPr lang="en-US"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7" name="Text Placeholder 2">
            <a:extLst>
              <a:ext uri="{FF2B5EF4-FFF2-40B4-BE49-F238E27FC236}">
                <a16:creationId xmlns:a16="http://schemas.microsoft.com/office/drawing/2014/main" id="{60E2822E-9BED-49A1-8CE4-B33DA46D8EF2}"/>
              </a:ext>
            </a:extLst>
          </p:cNvPr>
          <p:cNvSpPr txBox="1">
            <a:spLocks/>
          </p:cNvSpPr>
          <p:nvPr/>
        </p:nvSpPr>
        <p:spPr>
          <a:xfrm>
            <a:off x="175846" y="825839"/>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980000"/>
                </a:solidFill>
                <a:latin typeface="Baskerville" panose="02020502070401020303"/>
                <a:ea typeface="Tahoma" panose="020B0604030504040204" pitchFamily="34" charset="0"/>
                <a:cs typeface="Tahoma" panose="020B0604030504040204" pitchFamily="34" charset="0"/>
              </a:rPr>
              <a:t>Climate risk is future risk, not a present risk. Key parameters to understand an uncertain future</a:t>
            </a:r>
          </a:p>
          <a:p>
            <a:endParaRPr lang="en-US" dirty="0"/>
          </a:p>
        </p:txBody>
      </p:sp>
      <p:pic>
        <p:nvPicPr>
          <p:cNvPr id="8" name="Picture 7">
            <a:extLst>
              <a:ext uri="{FF2B5EF4-FFF2-40B4-BE49-F238E27FC236}">
                <a16:creationId xmlns:a16="http://schemas.microsoft.com/office/drawing/2014/main" id="{CCC25076-6002-4A76-B319-6E4D77269B47}"/>
              </a:ext>
            </a:extLst>
          </p:cNvPr>
          <p:cNvPicPr>
            <a:picLocks noChangeAspect="1"/>
          </p:cNvPicPr>
          <p:nvPr/>
        </p:nvPicPr>
        <p:blipFill rotWithShape="1">
          <a:blip r:embed="rId3"/>
          <a:srcRect t="45819"/>
          <a:stretch/>
        </p:blipFill>
        <p:spPr>
          <a:xfrm>
            <a:off x="1210201" y="1297128"/>
            <a:ext cx="6086475" cy="1770165"/>
          </a:xfrm>
          <a:prstGeom prst="rect">
            <a:avLst/>
          </a:prstGeom>
        </p:spPr>
      </p:pic>
      <p:cxnSp>
        <p:nvCxnSpPr>
          <p:cNvPr id="9" name="Straight Connector 8">
            <a:extLst>
              <a:ext uri="{FF2B5EF4-FFF2-40B4-BE49-F238E27FC236}">
                <a16:creationId xmlns:a16="http://schemas.microsoft.com/office/drawing/2014/main" id="{863EDF19-F09E-45D5-9EFE-FF18272EA909}"/>
              </a:ext>
            </a:extLst>
          </p:cNvPr>
          <p:cNvCxnSpPr/>
          <p:nvPr/>
        </p:nvCxnSpPr>
        <p:spPr>
          <a:xfrm>
            <a:off x="2600851" y="2933943"/>
            <a:ext cx="0" cy="438150"/>
          </a:xfrm>
          <a:prstGeom prst="line">
            <a:avLst/>
          </a:prstGeom>
          <a:ln w="285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C82894-A527-4740-8E1D-917F577F6E6A}"/>
              </a:ext>
            </a:extLst>
          </p:cNvPr>
          <p:cNvCxnSpPr/>
          <p:nvPr/>
        </p:nvCxnSpPr>
        <p:spPr>
          <a:xfrm>
            <a:off x="4829701" y="2933943"/>
            <a:ext cx="0" cy="438150"/>
          </a:xfrm>
          <a:prstGeom prst="line">
            <a:avLst/>
          </a:prstGeom>
          <a:ln w="285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BA121A-29A0-450D-8B5E-6AEA88C77B16}"/>
              </a:ext>
            </a:extLst>
          </p:cNvPr>
          <p:cNvSpPr txBox="1"/>
          <p:nvPr/>
        </p:nvSpPr>
        <p:spPr>
          <a:xfrm>
            <a:off x="2260052" y="3478260"/>
            <a:ext cx="681597" cy="523220"/>
          </a:xfrm>
          <a:prstGeom prst="rect">
            <a:avLst/>
          </a:prstGeom>
          <a:noFill/>
        </p:spPr>
        <p:txBody>
          <a:bodyPr wrap="none" rtlCol="0">
            <a:spAutoFit/>
          </a:bodyPr>
          <a:lstStyle/>
          <a:p>
            <a:pPr algn="ctr"/>
            <a:r>
              <a:rPr lang="en-US" dirty="0">
                <a:latin typeface="Baskerville" panose="02020502070401020303"/>
              </a:rPr>
              <a:t>Buying</a:t>
            </a:r>
          </a:p>
          <a:p>
            <a:pPr algn="ctr"/>
            <a:r>
              <a:rPr lang="en-US" dirty="0">
                <a:latin typeface="Baskerville" panose="02020502070401020303"/>
              </a:rPr>
              <a:t>Asset</a:t>
            </a:r>
          </a:p>
        </p:txBody>
      </p:sp>
      <p:sp>
        <p:nvSpPr>
          <p:cNvPr id="12" name="TextBox 11">
            <a:extLst>
              <a:ext uri="{FF2B5EF4-FFF2-40B4-BE49-F238E27FC236}">
                <a16:creationId xmlns:a16="http://schemas.microsoft.com/office/drawing/2014/main" id="{1A16453F-AF18-4641-AC5D-E7C4BEF459A4}"/>
              </a:ext>
            </a:extLst>
          </p:cNvPr>
          <p:cNvSpPr txBox="1"/>
          <p:nvPr/>
        </p:nvSpPr>
        <p:spPr>
          <a:xfrm>
            <a:off x="4502528" y="3471942"/>
            <a:ext cx="654345" cy="523220"/>
          </a:xfrm>
          <a:prstGeom prst="rect">
            <a:avLst/>
          </a:prstGeom>
          <a:noFill/>
        </p:spPr>
        <p:txBody>
          <a:bodyPr wrap="none" rtlCol="0">
            <a:spAutoFit/>
          </a:bodyPr>
          <a:lstStyle/>
          <a:p>
            <a:pPr algn="ctr"/>
            <a:r>
              <a:rPr lang="en-US" dirty="0">
                <a:latin typeface="Baskerville" panose="02020502070401020303"/>
              </a:rPr>
              <a:t>Selling</a:t>
            </a:r>
          </a:p>
          <a:p>
            <a:pPr algn="ctr"/>
            <a:r>
              <a:rPr lang="en-US" dirty="0">
                <a:latin typeface="Baskerville" panose="02020502070401020303"/>
              </a:rPr>
              <a:t>Asset</a:t>
            </a:r>
          </a:p>
        </p:txBody>
      </p:sp>
      <p:sp>
        <p:nvSpPr>
          <p:cNvPr id="13" name="Left Brace 12">
            <a:extLst>
              <a:ext uri="{FF2B5EF4-FFF2-40B4-BE49-F238E27FC236}">
                <a16:creationId xmlns:a16="http://schemas.microsoft.com/office/drawing/2014/main" id="{CD992BB0-20C7-40FE-B237-372682E3D07C}"/>
              </a:ext>
            </a:extLst>
          </p:cNvPr>
          <p:cNvSpPr/>
          <p:nvPr/>
        </p:nvSpPr>
        <p:spPr>
          <a:xfrm rot="16200000">
            <a:off x="3487643" y="2183534"/>
            <a:ext cx="455265" cy="2228848"/>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0FE10B0F-87A0-467E-B075-1FA14580EEA7}"/>
              </a:ext>
            </a:extLst>
          </p:cNvPr>
          <p:cNvSpPr txBox="1"/>
          <p:nvPr/>
        </p:nvSpPr>
        <p:spPr>
          <a:xfrm>
            <a:off x="3422567" y="3463326"/>
            <a:ext cx="585417" cy="523220"/>
          </a:xfrm>
          <a:prstGeom prst="rect">
            <a:avLst/>
          </a:prstGeom>
          <a:noFill/>
        </p:spPr>
        <p:txBody>
          <a:bodyPr wrap="none" rtlCol="0">
            <a:spAutoFit/>
          </a:bodyPr>
          <a:lstStyle/>
          <a:p>
            <a:pPr algn="ctr"/>
            <a:r>
              <a:rPr lang="en-US" dirty="0">
                <a:solidFill>
                  <a:schemeClr val="tx1"/>
                </a:solidFill>
                <a:latin typeface="Baskerville" panose="02020502070401020303"/>
              </a:rPr>
              <a:t>Rents</a:t>
            </a:r>
          </a:p>
          <a:p>
            <a:pPr algn="ctr"/>
            <a:endParaRPr lang="en-US" dirty="0">
              <a:solidFill>
                <a:srgbClr val="C00000"/>
              </a:solidFill>
              <a:latin typeface="Baskerville" panose="02020502070401020303"/>
            </a:endParaRPr>
          </a:p>
        </p:txBody>
      </p:sp>
      <p:cxnSp>
        <p:nvCxnSpPr>
          <p:cNvPr id="15" name="Straight Connector 14">
            <a:extLst>
              <a:ext uri="{FF2B5EF4-FFF2-40B4-BE49-F238E27FC236}">
                <a16:creationId xmlns:a16="http://schemas.microsoft.com/office/drawing/2014/main" id="{506FDF28-A644-4DC1-8DE6-1EF4247209F8}"/>
              </a:ext>
            </a:extLst>
          </p:cNvPr>
          <p:cNvCxnSpPr/>
          <p:nvPr/>
        </p:nvCxnSpPr>
        <p:spPr>
          <a:xfrm>
            <a:off x="4829700" y="3153017"/>
            <a:ext cx="885826"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Lightning Bolt 15">
            <a:extLst>
              <a:ext uri="{FF2B5EF4-FFF2-40B4-BE49-F238E27FC236}">
                <a16:creationId xmlns:a16="http://schemas.microsoft.com/office/drawing/2014/main" id="{63C94801-86FD-4CFF-B464-CF15E00EB783}"/>
              </a:ext>
            </a:extLst>
          </p:cNvPr>
          <p:cNvSpPr/>
          <p:nvPr/>
        </p:nvSpPr>
        <p:spPr>
          <a:xfrm>
            <a:off x="2800877" y="2721287"/>
            <a:ext cx="609599" cy="449489"/>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a:extLst>
              <a:ext uri="{FF2B5EF4-FFF2-40B4-BE49-F238E27FC236}">
                <a16:creationId xmlns:a16="http://schemas.microsoft.com/office/drawing/2014/main" id="{76E7B7A0-C312-492C-98D1-1D9DD8E121CD}"/>
              </a:ext>
            </a:extLst>
          </p:cNvPr>
          <p:cNvSpPr/>
          <p:nvPr/>
        </p:nvSpPr>
        <p:spPr>
          <a:xfrm>
            <a:off x="3779428" y="2660666"/>
            <a:ext cx="609599" cy="449489"/>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ghtning Bolt 17">
            <a:extLst>
              <a:ext uri="{FF2B5EF4-FFF2-40B4-BE49-F238E27FC236}">
                <a16:creationId xmlns:a16="http://schemas.microsoft.com/office/drawing/2014/main" id="{46E6A6E6-3397-4295-9CE0-7D06DC0CF886}"/>
              </a:ext>
            </a:extLst>
          </p:cNvPr>
          <p:cNvSpPr/>
          <p:nvPr/>
        </p:nvSpPr>
        <p:spPr>
          <a:xfrm>
            <a:off x="3960246" y="2387703"/>
            <a:ext cx="609599" cy="739961"/>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ghtning Bolt 18">
            <a:extLst>
              <a:ext uri="{FF2B5EF4-FFF2-40B4-BE49-F238E27FC236}">
                <a16:creationId xmlns:a16="http://schemas.microsoft.com/office/drawing/2014/main" id="{218DEB73-E6A6-45BB-83F6-37D09A1E9DE0}"/>
              </a:ext>
            </a:extLst>
          </p:cNvPr>
          <p:cNvSpPr/>
          <p:nvPr/>
        </p:nvSpPr>
        <p:spPr>
          <a:xfrm>
            <a:off x="4581739" y="2673412"/>
            <a:ext cx="609599" cy="449489"/>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ghtning Bolt 19">
            <a:extLst>
              <a:ext uri="{FF2B5EF4-FFF2-40B4-BE49-F238E27FC236}">
                <a16:creationId xmlns:a16="http://schemas.microsoft.com/office/drawing/2014/main" id="{0CD8FA94-5F53-4256-9041-0B59D8277328}"/>
              </a:ext>
            </a:extLst>
          </p:cNvPr>
          <p:cNvSpPr/>
          <p:nvPr/>
        </p:nvSpPr>
        <p:spPr>
          <a:xfrm>
            <a:off x="4581738" y="1779447"/>
            <a:ext cx="742714" cy="1388035"/>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ghtning Bolt 20">
            <a:extLst>
              <a:ext uri="{FF2B5EF4-FFF2-40B4-BE49-F238E27FC236}">
                <a16:creationId xmlns:a16="http://schemas.microsoft.com/office/drawing/2014/main" id="{9616AF13-1C81-47EA-ADC9-FC297CA7E0BD}"/>
              </a:ext>
            </a:extLst>
          </p:cNvPr>
          <p:cNvSpPr/>
          <p:nvPr/>
        </p:nvSpPr>
        <p:spPr>
          <a:xfrm>
            <a:off x="4929715" y="1644766"/>
            <a:ext cx="630574" cy="1441358"/>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3FF6F4B-E047-4FEC-A502-5356824921D3}"/>
              </a:ext>
            </a:extLst>
          </p:cNvPr>
          <p:cNvSpPr txBox="1"/>
          <p:nvPr/>
        </p:nvSpPr>
        <p:spPr>
          <a:xfrm>
            <a:off x="4197338" y="4654198"/>
            <a:ext cx="3986989" cy="307777"/>
          </a:xfrm>
          <a:prstGeom prst="rect">
            <a:avLst/>
          </a:prstGeom>
          <a:noFill/>
        </p:spPr>
        <p:txBody>
          <a:bodyPr wrap="none" rtlCol="0">
            <a:spAutoFit/>
          </a:bodyPr>
          <a:lstStyle/>
          <a:p>
            <a:r>
              <a:rPr lang="en-US" dirty="0">
                <a:latin typeface="Baskerville" panose="02020502070401020303"/>
              </a:rPr>
              <a:t>Costs of damages ｘ </a:t>
            </a:r>
            <a:r>
              <a:rPr lang="en-US" b="1" dirty="0">
                <a:solidFill>
                  <a:srgbClr val="C00000"/>
                </a:solidFill>
                <a:latin typeface="Baskerville" panose="02020502070401020303"/>
              </a:rPr>
              <a:t>{BELIEF} </a:t>
            </a:r>
            <a:r>
              <a:rPr lang="en-US" dirty="0">
                <a:latin typeface="Baskerville" panose="02020502070401020303"/>
              </a:rPr>
              <a:t>/ </a:t>
            </a:r>
            <a:r>
              <a:rPr lang="en-US" dirty="0">
                <a:solidFill>
                  <a:srgbClr val="0432FF"/>
                </a:solidFill>
                <a:latin typeface="Baskerville" panose="02020502070401020303"/>
              </a:rPr>
              <a:t>{Discount Rate}  </a:t>
            </a:r>
          </a:p>
        </p:txBody>
      </p:sp>
      <p:sp>
        <p:nvSpPr>
          <p:cNvPr id="23" name="TextBox 22">
            <a:extLst>
              <a:ext uri="{FF2B5EF4-FFF2-40B4-BE49-F238E27FC236}">
                <a16:creationId xmlns:a16="http://schemas.microsoft.com/office/drawing/2014/main" id="{A828CF08-A6C1-47F1-8C05-7F457D472449}"/>
              </a:ext>
            </a:extLst>
          </p:cNvPr>
          <p:cNvSpPr txBox="1"/>
          <p:nvPr/>
        </p:nvSpPr>
        <p:spPr>
          <a:xfrm>
            <a:off x="110108" y="4029409"/>
            <a:ext cx="7414209" cy="307777"/>
          </a:xfrm>
          <a:prstGeom prst="rect">
            <a:avLst/>
          </a:prstGeom>
          <a:noFill/>
        </p:spPr>
        <p:txBody>
          <a:bodyPr wrap="none" rtlCol="0">
            <a:spAutoFit/>
          </a:bodyPr>
          <a:lstStyle/>
          <a:p>
            <a:r>
              <a:rPr lang="en-US" dirty="0">
                <a:latin typeface="Baskerville" panose="02020502070401020303"/>
              </a:rPr>
              <a:t>Current bid for asset = </a:t>
            </a:r>
            <a:r>
              <a:rPr lang="en-US" altLang="zh-CN" dirty="0">
                <a:latin typeface="Baskerville" panose="02020502070401020303"/>
              </a:rPr>
              <a:t>Present</a:t>
            </a:r>
            <a:r>
              <a:rPr lang="zh-CN" altLang="en-US" dirty="0">
                <a:latin typeface="Baskerville" panose="02020502070401020303"/>
              </a:rPr>
              <a:t> </a:t>
            </a:r>
            <a:r>
              <a:rPr lang="en-US" altLang="zh-CN" dirty="0">
                <a:latin typeface="Baskerville" panose="02020502070401020303"/>
              </a:rPr>
              <a:t>value</a:t>
            </a:r>
            <a:r>
              <a:rPr lang="zh-CN" altLang="en-US" dirty="0">
                <a:latin typeface="Baskerville" panose="02020502070401020303"/>
              </a:rPr>
              <a:t> </a:t>
            </a:r>
            <a:r>
              <a:rPr lang="en-US" altLang="zh-CN" dirty="0">
                <a:latin typeface="Baskerville" panose="02020502070401020303"/>
              </a:rPr>
              <a:t>of</a:t>
            </a:r>
            <a:r>
              <a:rPr lang="zh-CN" altLang="en-US" dirty="0">
                <a:latin typeface="Baskerville" panose="02020502070401020303"/>
              </a:rPr>
              <a:t> </a:t>
            </a:r>
            <a:r>
              <a:rPr lang="en-US" altLang="zh-CN" dirty="0">
                <a:latin typeface="Baskerville" panose="02020502070401020303"/>
              </a:rPr>
              <a:t>f</a:t>
            </a:r>
            <a:r>
              <a:rPr lang="en-US" dirty="0">
                <a:latin typeface="Baskerville" panose="02020502070401020303"/>
              </a:rPr>
              <a:t>uture cash flows –</a:t>
            </a:r>
            <a:r>
              <a:rPr lang="zh-CN" altLang="en-US" dirty="0">
                <a:latin typeface="Baskerville" panose="02020502070401020303"/>
              </a:rPr>
              <a:t> </a:t>
            </a:r>
            <a:r>
              <a:rPr lang="en-US" altLang="zh-CN" dirty="0">
                <a:latin typeface="Baskerville" panose="02020502070401020303"/>
              </a:rPr>
              <a:t>Present</a:t>
            </a:r>
            <a:r>
              <a:rPr lang="zh-CN" altLang="en-US" dirty="0">
                <a:latin typeface="Baskerville" panose="02020502070401020303"/>
              </a:rPr>
              <a:t> </a:t>
            </a:r>
            <a:r>
              <a:rPr lang="en-US" altLang="zh-CN" dirty="0">
                <a:latin typeface="Baskerville" panose="02020502070401020303"/>
              </a:rPr>
              <a:t>value</a:t>
            </a:r>
            <a:r>
              <a:rPr lang="zh-CN" altLang="en-US" dirty="0">
                <a:latin typeface="Baskerville" panose="02020502070401020303"/>
              </a:rPr>
              <a:t> </a:t>
            </a:r>
            <a:r>
              <a:rPr lang="en-US" altLang="zh-CN" dirty="0">
                <a:latin typeface="Baskerville" panose="02020502070401020303"/>
              </a:rPr>
              <a:t>of</a:t>
            </a:r>
            <a:r>
              <a:rPr lang="zh-CN" altLang="en-US" dirty="0">
                <a:latin typeface="Baskerville" panose="02020502070401020303"/>
              </a:rPr>
              <a:t> </a:t>
            </a:r>
            <a:r>
              <a:rPr lang="en-US" dirty="0">
                <a:latin typeface="Baskerville" panose="02020502070401020303"/>
              </a:rPr>
              <a:t>expected </a:t>
            </a:r>
            <a:r>
              <a:rPr lang="en-US" dirty="0">
                <a:solidFill>
                  <a:schemeClr val="accent1">
                    <a:lumMod val="50000"/>
                  </a:schemeClr>
                </a:solidFill>
                <a:latin typeface="Baskerville" panose="02020502070401020303"/>
              </a:rPr>
              <a:t>climate damages </a:t>
            </a:r>
          </a:p>
        </p:txBody>
      </p:sp>
      <p:cxnSp>
        <p:nvCxnSpPr>
          <p:cNvPr id="24" name="Straight Connector 23">
            <a:extLst>
              <a:ext uri="{FF2B5EF4-FFF2-40B4-BE49-F238E27FC236}">
                <a16:creationId xmlns:a16="http://schemas.microsoft.com/office/drawing/2014/main" id="{9E5E33B8-9A8B-4BEE-ADE7-07E1F61D0EC9}"/>
              </a:ext>
            </a:extLst>
          </p:cNvPr>
          <p:cNvCxnSpPr>
            <a:cxnSpLocks/>
          </p:cNvCxnSpPr>
          <p:nvPr/>
        </p:nvCxnSpPr>
        <p:spPr>
          <a:xfrm>
            <a:off x="6370369" y="4322435"/>
            <a:ext cx="0" cy="327066"/>
          </a:xfrm>
          <a:prstGeom prst="line">
            <a:avLst/>
          </a:prstGeom>
          <a:ln w="28575">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6250781"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Beliefs in Global Warming</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dirty="0">
                <a:solidFill>
                  <a:srgbClr val="C00000"/>
                </a:solidFill>
                <a:latin typeface="Baskerville" panose="02020502070401020303"/>
              </a:rPr>
              <a:t>Adults who think global warming is happening, difference from national average (72%), 2021</a:t>
            </a:r>
          </a:p>
        </p:txBody>
      </p:sp>
      <p:sp>
        <p:nvSpPr>
          <p:cNvPr id="10" name="Text Placeholder 4">
            <a:extLst>
              <a:ext uri="{FF2B5EF4-FFF2-40B4-BE49-F238E27FC236}">
                <a16:creationId xmlns:a16="http://schemas.microsoft.com/office/drawing/2014/main" id="{34594672-3D90-406B-BEBF-FBB168610924}"/>
              </a:ext>
            </a:extLst>
          </p:cNvPr>
          <p:cNvSpPr txBox="1">
            <a:spLocks/>
          </p:cNvSpPr>
          <p:nvPr/>
        </p:nvSpPr>
        <p:spPr>
          <a:xfrm>
            <a:off x="-1626713" y="4737345"/>
            <a:ext cx="6624736" cy="1736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r>
              <a:rPr lang="en-US" dirty="0">
                <a:latin typeface="Baskerville" panose="02020502070401020303"/>
              </a:rPr>
              <a:t>Source: Yale Climate Opinion Maps 202</a:t>
            </a:r>
            <a:r>
              <a:rPr lang="en-US" altLang="zh-CN" dirty="0">
                <a:latin typeface="Baskerville" panose="02020502070401020303"/>
              </a:rPr>
              <a:t>1</a:t>
            </a:r>
            <a:endParaRPr lang="en-US" dirty="0">
              <a:latin typeface="Baskerville" panose="02020502070401020303"/>
            </a:endParaRPr>
          </a:p>
        </p:txBody>
      </p:sp>
      <p:pic>
        <p:nvPicPr>
          <p:cNvPr id="11" name="Content Placeholder 10">
            <a:extLst>
              <a:ext uri="{FF2B5EF4-FFF2-40B4-BE49-F238E27FC236}">
                <a16:creationId xmlns:a16="http://schemas.microsoft.com/office/drawing/2014/main" id="{E94BFB73-46F5-4205-8E90-DAFF983113D0}"/>
              </a:ext>
            </a:extLst>
          </p:cNvPr>
          <p:cNvPicPr>
            <a:picLocks noChangeAspect="1"/>
          </p:cNvPicPr>
          <p:nvPr/>
        </p:nvPicPr>
        <p:blipFill rotWithShape="1">
          <a:blip r:embed="rId3"/>
          <a:srcRect t="1414" b="2269"/>
          <a:stretch/>
        </p:blipFill>
        <p:spPr>
          <a:xfrm>
            <a:off x="6426627" y="171820"/>
            <a:ext cx="2067445" cy="4819269"/>
          </a:xfrm>
          <a:prstGeom prst="rect">
            <a:avLst/>
          </a:prstGeom>
          <a:noFill/>
          <a:ln>
            <a:noFill/>
          </a:ln>
        </p:spPr>
      </p:pic>
      <p:sp>
        <p:nvSpPr>
          <p:cNvPr id="2" name="Rectangle 1">
            <a:extLst>
              <a:ext uri="{FF2B5EF4-FFF2-40B4-BE49-F238E27FC236}">
                <a16:creationId xmlns:a16="http://schemas.microsoft.com/office/drawing/2014/main" id="{B68ADD18-B24A-4C93-8328-CE194EE24872}"/>
              </a:ext>
            </a:extLst>
          </p:cNvPr>
          <p:cNvSpPr/>
          <p:nvPr/>
        </p:nvSpPr>
        <p:spPr>
          <a:xfrm>
            <a:off x="300038" y="4494051"/>
            <a:ext cx="4933950" cy="173606"/>
          </a:xfrm>
          <a:prstGeom prst="rect">
            <a:avLst/>
          </a:prstGeom>
          <a:solidFill>
            <a:srgbClr val="FDC36B"/>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a:extLst>
              <a:ext uri="{FF2B5EF4-FFF2-40B4-BE49-F238E27FC236}">
                <a16:creationId xmlns:a16="http://schemas.microsoft.com/office/drawing/2014/main" id="{F2483A21-D11F-4D29-86F1-39C2C8679CE1}"/>
              </a:ext>
            </a:extLst>
          </p:cNvPr>
          <p:cNvSpPr/>
          <p:nvPr/>
        </p:nvSpPr>
        <p:spPr>
          <a:xfrm>
            <a:off x="5233988" y="4498814"/>
            <a:ext cx="252412" cy="163240"/>
          </a:xfrm>
          <a:prstGeom prst="rect">
            <a:avLst/>
          </a:prstGeom>
          <a:solidFill>
            <a:srgbClr val="98B2D3"/>
          </a:solidFill>
          <a:ln w="12700">
            <a:solidFill>
              <a:srgbClr val="98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7A6419D5-84D5-469C-8B95-6155F479238B}"/>
              </a:ext>
            </a:extLst>
          </p:cNvPr>
          <p:cNvSpPr txBox="1"/>
          <p:nvPr/>
        </p:nvSpPr>
        <p:spPr>
          <a:xfrm>
            <a:off x="209551" y="4652707"/>
            <a:ext cx="298480" cy="169277"/>
          </a:xfrm>
          <a:prstGeom prst="rect">
            <a:avLst/>
          </a:prstGeom>
          <a:noFill/>
        </p:spPr>
        <p:txBody>
          <a:bodyPr wrap="none" rtlCol="0">
            <a:spAutoFit/>
          </a:bodyPr>
          <a:lstStyle/>
          <a:p>
            <a:r>
              <a:rPr lang="en-US" altLang="zh-CN" sz="500" b="1" dirty="0"/>
              <a:t>Yes</a:t>
            </a:r>
            <a:endParaRPr lang="zh-CN" altLang="en-US" sz="500" b="1" dirty="0"/>
          </a:p>
        </p:txBody>
      </p:sp>
      <p:sp>
        <p:nvSpPr>
          <p:cNvPr id="12" name="TextBox 11">
            <a:extLst>
              <a:ext uri="{FF2B5EF4-FFF2-40B4-BE49-F238E27FC236}">
                <a16:creationId xmlns:a16="http://schemas.microsoft.com/office/drawing/2014/main" id="{876C9394-39E0-49EB-8A7B-DDB37B8AE63A}"/>
              </a:ext>
            </a:extLst>
          </p:cNvPr>
          <p:cNvSpPr txBox="1"/>
          <p:nvPr/>
        </p:nvSpPr>
        <p:spPr>
          <a:xfrm>
            <a:off x="5283952" y="4652706"/>
            <a:ext cx="269626" cy="169277"/>
          </a:xfrm>
          <a:prstGeom prst="rect">
            <a:avLst/>
          </a:prstGeom>
          <a:noFill/>
        </p:spPr>
        <p:txBody>
          <a:bodyPr wrap="none" rtlCol="0">
            <a:spAutoFit/>
          </a:bodyPr>
          <a:lstStyle/>
          <a:p>
            <a:r>
              <a:rPr lang="en-US" altLang="zh-CN" sz="500" b="1" dirty="0"/>
              <a:t>No</a:t>
            </a:r>
            <a:endParaRPr lang="zh-CN" altLang="en-US" sz="500" b="1" dirty="0"/>
          </a:p>
        </p:txBody>
      </p:sp>
      <p:sp>
        <p:nvSpPr>
          <p:cNvPr id="15" name="TextBox 14">
            <a:extLst>
              <a:ext uri="{FF2B5EF4-FFF2-40B4-BE49-F238E27FC236}">
                <a16:creationId xmlns:a16="http://schemas.microsoft.com/office/drawing/2014/main" id="{3CF9DB19-2C1C-4703-BFF3-C684C99BDAD3}"/>
              </a:ext>
            </a:extLst>
          </p:cNvPr>
          <p:cNvSpPr txBox="1"/>
          <p:nvPr/>
        </p:nvSpPr>
        <p:spPr>
          <a:xfrm>
            <a:off x="209551" y="4341218"/>
            <a:ext cx="926857" cy="184666"/>
          </a:xfrm>
          <a:prstGeom prst="rect">
            <a:avLst/>
          </a:prstGeom>
          <a:noFill/>
        </p:spPr>
        <p:txBody>
          <a:bodyPr wrap="none" rtlCol="0">
            <a:spAutoFit/>
          </a:bodyPr>
          <a:lstStyle/>
          <a:p>
            <a:r>
              <a:rPr lang="en-US" altLang="zh-CN" sz="600" b="1" dirty="0"/>
              <a:t>11.350 Class (N=</a:t>
            </a:r>
            <a:r>
              <a:rPr lang="zh-CN" altLang="en-US" sz="600" b="1" dirty="0"/>
              <a:t>     </a:t>
            </a:r>
            <a:r>
              <a:rPr lang="en-US" altLang="zh-CN" sz="600" b="1" dirty="0"/>
              <a:t>)</a:t>
            </a:r>
            <a:endParaRPr lang="zh-CN" altLang="en-US" sz="600" b="1" dirty="0"/>
          </a:p>
        </p:txBody>
      </p:sp>
      <p:pic>
        <p:nvPicPr>
          <p:cNvPr id="6" name="Picture 5">
            <a:extLst>
              <a:ext uri="{FF2B5EF4-FFF2-40B4-BE49-F238E27FC236}">
                <a16:creationId xmlns:a16="http://schemas.microsoft.com/office/drawing/2014/main" id="{AB64B463-478D-6807-A86F-D4B3C246052E}"/>
              </a:ext>
            </a:extLst>
          </p:cNvPr>
          <p:cNvPicPr>
            <a:picLocks noChangeAspect="1"/>
          </p:cNvPicPr>
          <p:nvPr/>
        </p:nvPicPr>
        <p:blipFill rotWithShape="1">
          <a:blip r:embed="rId4"/>
          <a:srcRect l="5392" t="2993" r="5276" b="1662"/>
          <a:stretch/>
        </p:blipFill>
        <p:spPr>
          <a:xfrm>
            <a:off x="175846" y="1008433"/>
            <a:ext cx="5198021" cy="3173155"/>
          </a:xfrm>
          <a:prstGeom prst="rect">
            <a:avLst/>
          </a:prstGeom>
        </p:spPr>
      </p:pic>
      <p:sp>
        <p:nvSpPr>
          <p:cNvPr id="7" name="TextBox 6"/>
          <p:cNvSpPr txBox="1"/>
          <p:nvPr/>
        </p:nvSpPr>
        <p:spPr>
          <a:xfrm>
            <a:off x="2352215" y="4829944"/>
            <a:ext cx="6588663" cy="400110"/>
          </a:xfrm>
          <a:prstGeom prst="rect">
            <a:avLst/>
          </a:prstGeom>
          <a:noFill/>
        </p:spPr>
        <p:txBody>
          <a:bodyPr wrap="none" rtlCol="0">
            <a:spAutoFit/>
          </a:bodyPr>
          <a:lstStyle/>
          <a:p>
            <a:r>
              <a:rPr lang="en-US" sz="1000" dirty="0" smtClean="0">
                <a:latin typeface="Baskerville Old Face" panose="02020602080505020303" pitchFamily="18" charset="0"/>
              </a:rPr>
              <a:t>Left: © </a:t>
            </a:r>
            <a:r>
              <a:rPr lang="en-US" sz="1000" dirty="0">
                <a:latin typeface="Baskerville Old Face" panose="02020602080505020303" pitchFamily="18" charset="0"/>
              </a:rPr>
              <a:t>Yale Program on Climate Change </a:t>
            </a:r>
            <a:r>
              <a:rPr lang="en-US" sz="1000" dirty="0" smtClean="0">
                <a:latin typeface="Baskerville Old Face" panose="02020602080505020303" pitchFamily="18" charset="0"/>
              </a:rPr>
              <a:t>Communication; right: © Pew Research Center . </a:t>
            </a:r>
            <a:r>
              <a:rPr lang="en-US" sz="1000" dirty="0">
                <a:latin typeface="Baskerville Old Face" panose="02020602080505020303" pitchFamily="18" charset="0"/>
              </a:rPr>
              <a:t>All rights reserved. This content is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excluded from </a:t>
            </a:r>
            <a:r>
              <a:rPr lang="en-US" sz="1000" dirty="0">
                <a:latin typeface="Baskerville Old Face" panose="02020602080505020303" pitchFamily="18" charset="0"/>
              </a:rPr>
              <a:t>our Creative </a:t>
            </a:r>
            <a:r>
              <a:rPr lang="en-US" sz="1000" dirty="0" smtClean="0">
                <a:latin typeface="Baskerville Old Face" panose="02020602080505020303" pitchFamily="18" charset="0"/>
              </a:rPr>
              <a:t>Commons </a:t>
            </a:r>
            <a:r>
              <a:rPr lang="en-US" sz="1000" dirty="0">
                <a:latin typeface="Baskerville Old Face" panose="02020602080505020303" pitchFamily="18" charset="0"/>
              </a:rPr>
              <a:t>license. For more information, see </a:t>
            </a:r>
            <a:r>
              <a:rPr lang="en-US" sz="1000" dirty="0">
                <a:latin typeface="Baskerville Old Face" panose="02020602080505020303" pitchFamily="18" charset="0"/>
                <a:hlinkClick r:id="rId5"/>
              </a:rPr>
              <a:t>https://ocw.mit.edu/help/faq-fair-use</a:t>
            </a:r>
            <a:r>
              <a:rPr lang="en-US" sz="1000" dirty="0" smtClean="0">
                <a:latin typeface="Baskerville Old Face" panose="02020602080505020303" pitchFamily="18" charset="0"/>
                <a:hlinkClick r:id="rId5"/>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324578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F5649-C76C-2D47-9A10-CA4FAA515FFE}"/>
              </a:ext>
            </a:extLst>
          </p:cNvPr>
          <p:cNvPicPr>
            <a:picLocks noChangeAspect="1"/>
          </p:cNvPicPr>
          <p:nvPr/>
        </p:nvPicPr>
        <p:blipFill>
          <a:blip r:embed="rId3"/>
          <a:stretch>
            <a:fillRect/>
          </a:stretch>
        </p:blipFill>
        <p:spPr>
          <a:xfrm>
            <a:off x="189220" y="1257734"/>
            <a:ext cx="3043620" cy="2981758"/>
          </a:xfrm>
          <a:prstGeom prst="rect">
            <a:avLst/>
          </a:prstGeom>
        </p:spPr>
      </p:pic>
      <p:pic>
        <p:nvPicPr>
          <p:cNvPr id="6" name="Picture 5">
            <a:extLst>
              <a:ext uri="{FF2B5EF4-FFF2-40B4-BE49-F238E27FC236}">
                <a16:creationId xmlns:a16="http://schemas.microsoft.com/office/drawing/2014/main" id="{19EDE1A0-5E12-714D-A875-0C9802A8A51F}"/>
              </a:ext>
            </a:extLst>
          </p:cNvPr>
          <p:cNvPicPr>
            <a:picLocks noChangeAspect="1"/>
          </p:cNvPicPr>
          <p:nvPr/>
        </p:nvPicPr>
        <p:blipFill>
          <a:blip r:embed="rId4"/>
          <a:stretch>
            <a:fillRect/>
          </a:stretch>
        </p:blipFill>
        <p:spPr>
          <a:xfrm>
            <a:off x="3281082" y="1312697"/>
            <a:ext cx="3174468" cy="2871831"/>
          </a:xfrm>
          <a:prstGeom prst="rect">
            <a:avLst/>
          </a:prstGeom>
        </p:spPr>
      </p:pic>
      <p:sp>
        <p:nvSpPr>
          <p:cNvPr id="11" name="Google Shape;208;p27">
            <a:extLst>
              <a:ext uri="{FF2B5EF4-FFF2-40B4-BE49-F238E27FC236}">
                <a16:creationId xmlns:a16="http://schemas.microsoft.com/office/drawing/2014/main" id="{A187F05A-FBD4-A043-9102-C092A3CD4D0F}"/>
              </a:ext>
            </a:extLst>
          </p:cNvPr>
          <p:cNvSpPr txBox="1">
            <a:spLocks/>
          </p:cNvSpPr>
          <p:nvPr/>
        </p:nvSpPr>
        <p:spPr>
          <a:xfrm>
            <a:off x="189219" y="0"/>
            <a:ext cx="8765562"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1B4453"/>
                </a:solidFill>
                <a:latin typeface="Baskerville" panose="02020502070401020303"/>
              </a:rPr>
              <a:t>Climate Change Rises as a Public Priority. But It’s More Partisan Than Ever.</a:t>
            </a:r>
            <a:r>
              <a:rPr lang="zh-CN" altLang="en-US" sz="2400" dirty="0">
                <a:solidFill>
                  <a:srgbClr val="1B4453"/>
                </a:solidFill>
                <a:latin typeface="Baskerville" panose="02020502070401020303"/>
              </a:rPr>
              <a:t> </a:t>
            </a:r>
            <a:r>
              <a:rPr lang="en-US" altLang="zh-CN" sz="1600" dirty="0">
                <a:solidFill>
                  <a:srgbClr val="1B4453"/>
                </a:solidFill>
                <a:latin typeface="Baskerville" panose="02020502070401020303"/>
              </a:rPr>
              <a:t>(</a:t>
            </a:r>
            <a:r>
              <a:rPr lang="en-US" sz="1600" dirty="0">
                <a:solidFill>
                  <a:srgbClr val="1B4453"/>
                </a:solidFill>
                <a:latin typeface="Baskerville" panose="02020502070401020303"/>
              </a:rPr>
              <a:t>By </a:t>
            </a:r>
            <a:r>
              <a:rPr lang="en-US" sz="1600" dirty="0">
                <a:solidFill>
                  <a:srgbClr val="1B4453"/>
                </a:solidFill>
                <a:latin typeface="Baskerville" panose="02020502070401020303"/>
                <a:hlinkClick r:id="rId5">
                  <a:extLst>
                    <a:ext uri="{A12FA001-AC4F-418D-AE19-62706E023703}">
                      <ahyp:hlinkClr xmlns="" xmlns:ahyp="http://schemas.microsoft.com/office/drawing/2018/hyperlinkcolor" val="tx"/>
                    </a:ext>
                  </a:extLst>
                </a:hlinkClick>
              </a:rPr>
              <a:t>Nadja Popovich</a:t>
            </a:r>
            <a:r>
              <a:rPr lang="en-US" sz="1600" dirty="0">
                <a:solidFill>
                  <a:srgbClr val="1B4453"/>
                </a:solidFill>
                <a:latin typeface="Baskerville" panose="02020502070401020303"/>
              </a:rPr>
              <a:t>, Feb. 20, 2020</a:t>
            </a:r>
            <a:r>
              <a:rPr lang="en-US" altLang="zh-CN" sz="1600" dirty="0">
                <a:solidFill>
                  <a:srgbClr val="1B4453"/>
                </a:solidFill>
                <a:latin typeface="Baskerville" panose="02020502070401020303"/>
              </a:rPr>
              <a:t>,</a:t>
            </a:r>
            <a:r>
              <a:rPr lang="zh-CN" altLang="en-US" sz="1600" dirty="0">
                <a:solidFill>
                  <a:srgbClr val="1B4453"/>
                </a:solidFill>
                <a:latin typeface="Baskerville" panose="02020502070401020303"/>
              </a:rPr>
              <a:t> </a:t>
            </a:r>
            <a:r>
              <a:rPr lang="en-US" altLang="zh-CN" sz="1600" dirty="0">
                <a:solidFill>
                  <a:srgbClr val="1B4453"/>
                </a:solidFill>
                <a:latin typeface="Baskerville" panose="02020502070401020303"/>
              </a:rPr>
              <a:t>NY</a:t>
            </a:r>
            <a:r>
              <a:rPr lang="zh-CN" altLang="en-US" sz="1600" dirty="0">
                <a:solidFill>
                  <a:srgbClr val="1B4453"/>
                </a:solidFill>
                <a:latin typeface="Baskerville" panose="02020502070401020303"/>
              </a:rPr>
              <a:t> </a:t>
            </a:r>
            <a:r>
              <a:rPr lang="en-US" altLang="zh-CN" sz="1600" dirty="0">
                <a:solidFill>
                  <a:srgbClr val="1B4453"/>
                </a:solidFill>
                <a:latin typeface="Baskerville" panose="02020502070401020303"/>
              </a:rPr>
              <a:t>TIMES)</a:t>
            </a:r>
            <a:endParaRPr lang="en-US" dirty="0">
              <a:solidFill>
                <a:srgbClr val="1B4453"/>
              </a:solidFill>
              <a:latin typeface="Baskerville" panose="02020502070401020303"/>
            </a:endParaRPr>
          </a:p>
          <a:p>
            <a:endParaRPr lang="en-US" dirty="0">
              <a:solidFill>
                <a:srgbClr val="1B4453"/>
              </a:solidFill>
              <a:latin typeface="Baskerville" panose="02020502070401020303"/>
            </a:endParaRPr>
          </a:p>
        </p:txBody>
      </p:sp>
      <p:pic>
        <p:nvPicPr>
          <p:cNvPr id="2" name="Picture 1">
            <a:extLst>
              <a:ext uri="{FF2B5EF4-FFF2-40B4-BE49-F238E27FC236}">
                <a16:creationId xmlns:a16="http://schemas.microsoft.com/office/drawing/2014/main" id="{5CAC1D64-A05C-2451-4701-66A5D4FD5228}"/>
              </a:ext>
            </a:extLst>
          </p:cNvPr>
          <p:cNvPicPr>
            <a:picLocks noChangeAspect="1"/>
          </p:cNvPicPr>
          <p:nvPr/>
        </p:nvPicPr>
        <p:blipFill>
          <a:blip r:embed="rId6"/>
          <a:stretch>
            <a:fillRect/>
          </a:stretch>
        </p:blipFill>
        <p:spPr>
          <a:xfrm>
            <a:off x="6708702" y="1312697"/>
            <a:ext cx="2211640" cy="2871831"/>
          </a:xfrm>
          <a:prstGeom prst="rect">
            <a:avLst/>
          </a:prstGeom>
        </p:spPr>
      </p:pic>
      <p:sp>
        <p:nvSpPr>
          <p:cNvPr id="3" name="TextBox 2"/>
          <p:cNvSpPr txBox="1"/>
          <p:nvPr/>
        </p:nvSpPr>
        <p:spPr>
          <a:xfrm>
            <a:off x="2532205" y="4497169"/>
            <a:ext cx="5256567" cy="646331"/>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a:latin typeface="Baskerville Old Face" panose="02020602080505020303" pitchFamily="18" charset="0"/>
              </a:rPr>
              <a:t>© </a:t>
            </a:r>
            <a:r>
              <a:rPr lang="en-US" sz="1200" dirty="0" smtClean="0">
                <a:latin typeface="Baskerville Old Face" panose="02020602080505020303" pitchFamily="18" charset="0"/>
              </a:rPr>
              <a:t> The New York Times; right: © </a:t>
            </a:r>
            <a:r>
              <a:rPr lang="en-US" sz="1200" dirty="0">
                <a:latin typeface="Baskerville Old Face" panose="02020602080505020303" pitchFamily="18" charset="0"/>
              </a:rPr>
              <a:t>Pew Research Center. All rights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reserved</a:t>
            </a:r>
            <a:r>
              <a:rPr lang="en-US" sz="1200" dirty="0">
                <a:latin typeface="Baskerville Old Face" panose="02020602080505020303" pitchFamily="18" charset="0"/>
              </a:rPr>
              <a:t>.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7"/>
              </a:rPr>
              <a:t>https://</a:t>
            </a:r>
            <a:r>
              <a:rPr lang="en-US" sz="1200" dirty="0" smtClean="0">
                <a:latin typeface="Baskerville Old Face" panose="02020602080505020303" pitchFamily="18" charset="0"/>
                <a:hlinkClick r:id="rId7"/>
              </a:rPr>
              <a:t>ocw.mit.edu/help/faq-fair-use</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063316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124E-8F68-A243-BDEE-D69F7CB76BFD}"/>
              </a:ext>
            </a:extLst>
          </p:cNvPr>
          <p:cNvSpPr>
            <a:spLocks noGrp="1"/>
          </p:cNvSpPr>
          <p:nvPr>
            <p:ph type="title"/>
          </p:nvPr>
        </p:nvSpPr>
        <p:spPr/>
        <p:txBody>
          <a:bodyPr/>
          <a:lstStyle/>
          <a:p>
            <a:r>
              <a:rPr lang="en-US" altLang="zh-CN" sz="2800" dirty="0">
                <a:solidFill>
                  <a:srgbClr val="1B4453"/>
                </a:solidFill>
                <a:latin typeface="Baskerville" panose="02020502070401020303"/>
              </a:rPr>
              <a:t>Does</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Climate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Change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Affect</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Real</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Estate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Prices?</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
            </a:r>
            <a:br>
              <a:rPr lang="en-US" altLang="zh-CN" sz="2800" dirty="0">
                <a:solidFill>
                  <a:srgbClr val="1B4453"/>
                </a:solidFill>
                <a:latin typeface="Baskerville" panose="02020502070401020303"/>
              </a:rPr>
            </a:br>
            <a:r>
              <a:rPr lang="en-US" altLang="zh-CN" sz="2800" dirty="0">
                <a:solidFill>
                  <a:srgbClr val="1B4453"/>
                </a:solidFill>
                <a:latin typeface="Baskerville" panose="02020502070401020303"/>
              </a:rPr>
              <a:t>Only</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If</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You</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Believe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in</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It!</a:t>
            </a:r>
            <a:r>
              <a:rPr lang="en-US" dirty="0">
                <a:solidFill>
                  <a:srgbClr val="1B4453"/>
                </a:solidFill>
                <a:latin typeface="Gill Sans MT" panose="020B0502020104020203" pitchFamily="34" charset="77"/>
              </a:rPr>
              <a:t/>
            </a:r>
            <a:br>
              <a:rPr lang="en-US" dirty="0">
                <a:solidFill>
                  <a:srgbClr val="1B4453"/>
                </a:solidFill>
                <a:latin typeface="Gill Sans MT" panose="020B0502020104020203" pitchFamily="34" charset="77"/>
              </a:rPr>
            </a:br>
            <a:endParaRPr lang="en-US" dirty="0">
              <a:solidFill>
                <a:srgbClr val="1B4453"/>
              </a:solidFill>
              <a:latin typeface="Gill Sans MT" panose="020B0502020104020203" pitchFamily="34" charset="77"/>
            </a:endParaRPr>
          </a:p>
        </p:txBody>
      </p:sp>
      <p:sp>
        <p:nvSpPr>
          <p:cNvPr id="5" name="Text Placeholder 4">
            <a:extLst>
              <a:ext uri="{FF2B5EF4-FFF2-40B4-BE49-F238E27FC236}">
                <a16:creationId xmlns:a16="http://schemas.microsoft.com/office/drawing/2014/main" id="{F0E5A2A4-AE84-7F4B-BDD6-DF3CCEFBA799}"/>
              </a:ext>
            </a:extLst>
          </p:cNvPr>
          <p:cNvSpPr>
            <a:spLocks noGrp="1"/>
          </p:cNvSpPr>
          <p:nvPr>
            <p:ph type="body" sz="quarter" idx="12"/>
          </p:nvPr>
        </p:nvSpPr>
        <p:spPr>
          <a:xfrm>
            <a:off x="2403958" y="4656324"/>
            <a:ext cx="9080698" cy="453651"/>
          </a:xfrm>
        </p:spPr>
        <p:txBody>
          <a:bodyPr/>
          <a:lstStyle/>
          <a:p>
            <a:r>
              <a:rPr lang="en-US" sz="900" dirty="0">
                <a:latin typeface="Baskerville" panose="02020502070401020303"/>
              </a:rPr>
              <a:t>Source: </a:t>
            </a:r>
            <a:r>
              <a:rPr lang="en-US" sz="900" dirty="0" err="1">
                <a:latin typeface="Baskerville" panose="02020502070401020303"/>
              </a:rPr>
              <a:t>Baldauf</a:t>
            </a:r>
            <a:r>
              <a:rPr lang="en-US" sz="900" dirty="0">
                <a:latin typeface="Baskerville" panose="02020502070401020303"/>
              </a:rPr>
              <a:t> M. </a:t>
            </a:r>
            <a:r>
              <a:rPr lang="en-US" sz="900" i="1" dirty="0">
                <a:latin typeface="Baskerville" panose="02020502070401020303"/>
              </a:rPr>
              <a:t>et al.</a:t>
            </a:r>
            <a:r>
              <a:rPr lang="en-US" sz="900" dirty="0">
                <a:latin typeface="Baskerville" panose="02020502070401020303"/>
              </a:rPr>
              <a:t> “</a:t>
            </a:r>
            <a:r>
              <a:rPr lang="en-US" sz="900" b="1" dirty="0">
                <a:latin typeface="Baskerville" panose="02020502070401020303"/>
                <a:hlinkClick r:id="rId3"/>
              </a:rPr>
              <a:t>Does climate change affect real estate prices? Only if you believe in it</a:t>
            </a:r>
            <a:r>
              <a:rPr lang="en-US" sz="900" dirty="0">
                <a:latin typeface="Baskerville" panose="02020502070401020303"/>
              </a:rPr>
              <a:t>.” </a:t>
            </a:r>
            <a:endParaRPr lang="en-US" sz="900" dirty="0" smtClean="0">
              <a:latin typeface="Baskerville" panose="02020502070401020303"/>
            </a:endParaRPr>
          </a:p>
          <a:p>
            <a:r>
              <a:rPr lang="en-US" sz="900" i="1" dirty="0" smtClean="0">
                <a:latin typeface="Baskerville" panose="02020502070401020303"/>
              </a:rPr>
              <a:t>Review </a:t>
            </a:r>
            <a:r>
              <a:rPr lang="en-US" sz="900" i="1" dirty="0">
                <a:latin typeface="Baskerville" panose="02020502070401020303"/>
              </a:rPr>
              <a:t>of Financial Studies</a:t>
            </a:r>
            <a:r>
              <a:rPr lang="en-US" sz="900" dirty="0">
                <a:latin typeface="Baskerville" panose="02020502070401020303"/>
              </a:rPr>
              <a:t> 2019.</a:t>
            </a:r>
          </a:p>
        </p:txBody>
      </p:sp>
      <p:sp>
        <p:nvSpPr>
          <p:cNvPr id="8" name="Rectangle 7">
            <a:extLst>
              <a:ext uri="{FF2B5EF4-FFF2-40B4-BE49-F238E27FC236}">
                <a16:creationId xmlns:a16="http://schemas.microsoft.com/office/drawing/2014/main" id="{97A69017-7988-6747-857B-4AADB3D47D54}"/>
              </a:ext>
            </a:extLst>
          </p:cNvPr>
          <p:cNvSpPr/>
          <p:nvPr/>
        </p:nvSpPr>
        <p:spPr>
          <a:xfrm>
            <a:off x="1323975" y="1104900"/>
            <a:ext cx="933450"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81FD6C2-CC39-2E40-B4CF-CCD10481172B}"/>
              </a:ext>
            </a:extLst>
          </p:cNvPr>
          <p:cNvSpPr>
            <a:spLocks noGrp="1"/>
          </p:cNvSpPr>
          <p:nvPr>
            <p:ph idx="1"/>
          </p:nvPr>
        </p:nvSpPr>
        <p:spPr>
          <a:xfrm>
            <a:off x="208067" y="1193825"/>
            <a:ext cx="8512774" cy="3600400"/>
          </a:xfrm>
        </p:spPr>
        <p:txBody>
          <a:bodyPr>
            <a:normAutofit fontScale="92500" lnSpcReduction="10000"/>
          </a:bodyPr>
          <a:lstStyle/>
          <a:p>
            <a:r>
              <a:rPr lang="en-US" sz="1800" dirty="0">
                <a:solidFill>
                  <a:schemeClr val="tx1"/>
                </a:solidFill>
                <a:latin typeface="Baskerville" panose="02020502070401020303"/>
              </a:rPr>
              <a:t>Flood risk in the US: Climate experts predict that approximately two percent of U.S. homes -- worth $882 billion -- are at risk of being underwater by 2100; in low-lying coastal regions such as Florida and Hawaii, between 10 and 12 percent of homes could be inundated.</a:t>
            </a:r>
          </a:p>
          <a:p>
            <a:endParaRPr lang="en-US" sz="1800" dirty="0">
              <a:solidFill>
                <a:schemeClr val="tx1"/>
              </a:solidFill>
              <a:latin typeface="Baskerville" panose="02020502070401020303"/>
            </a:endParaRPr>
          </a:p>
          <a:p>
            <a:r>
              <a:rPr lang="en-US" sz="2100" dirty="0">
                <a:solidFill>
                  <a:schemeClr val="tx1"/>
                </a:solidFill>
                <a:latin typeface="Baskerville" panose="02020502070401020303"/>
              </a:rPr>
              <a:t>Study Setting: </a:t>
            </a:r>
          </a:p>
          <a:p>
            <a:pPr lvl="1"/>
            <a:r>
              <a:rPr lang="en-US" sz="1600" dirty="0">
                <a:solidFill>
                  <a:schemeClr val="tx1"/>
                </a:solidFill>
                <a:latin typeface="Baskerville" panose="02020502070401020303"/>
              </a:rPr>
              <a:t>This paper uses ﻿housing transactions from 1997 to 2017, as well as detailed home characteristics from more than 374 million public records across over 2,750 counties in Florida.</a:t>
            </a:r>
          </a:p>
          <a:p>
            <a:pPr lvl="1"/>
            <a:r>
              <a:rPr lang="en-US" altLang="zh-CN" sz="1600" dirty="0" err="1">
                <a:solidFill>
                  <a:schemeClr val="tx1"/>
                </a:solidFill>
                <a:latin typeface="Baskerville" panose="02020502070401020303"/>
              </a:rPr>
              <a:t>UnderWater</a:t>
            </a:r>
            <a:r>
              <a:rPr lang="en-US" altLang="zh-CN" sz="1600" dirty="0">
                <a:solidFill>
                  <a:schemeClr val="tx1"/>
                </a:solidFill>
                <a:latin typeface="Baskerville" panose="02020502070401020303"/>
              </a:rPr>
              <a:t>:</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dummy</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equals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one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if</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the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home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falls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into</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future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flood</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zone</a:t>
            </a:r>
            <a:endParaRPr lang="en-US" sz="1600" dirty="0">
              <a:solidFill>
                <a:schemeClr val="tx1"/>
              </a:solidFill>
              <a:latin typeface="Baskerville" panose="02020502070401020303"/>
            </a:endParaRPr>
          </a:p>
          <a:p>
            <a:pPr lvl="1"/>
            <a:r>
              <a:rPr lang="en-US" sz="1600" dirty="0">
                <a:solidFill>
                  <a:schemeClr val="tx1"/>
                </a:solidFill>
                <a:latin typeface="Baskerville" panose="02020502070401020303"/>
              </a:rPr>
              <a:t>Beliefs about climate change: ﻿County level Yale Climate Opinion Maps 2016</a:t>
            </a:r>
          </a:p>
        </p:txBody>
      </p:sp>
    </p:spTree>
    <p:extLst>
      <p:ext uri="{BB962C8B-B14F-4D97-AF65-F5344CB8AC3E}">
        <p14:creationId xmlns:p14="http://schemas.microsoft.com/office/powerpoint/2010/main" val="263939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E5A2A4-AE84-7F4B-BDD6-DF3CCEFBA799}"/>
              </a:ext>
            </a:extLst>
          </p:cNvPr>
          <p:cNvSpPr>
            <a:spLocks noGrp="1"/>
          </p:cNvSpPr>
          <p:nvPr>
            <p:ph type="body" sz="quarter" idx="12"/>
          </p:nvPr>
        </p:nvSpPr>
        <p:spPr>
          <a:xfrm>
            <a:off x="2603193" y="4730822"/>
            <a:ext cx="9080698" cy="453651"/>
          </a:xfrm>
        </p:spPr>
        <p:txBody>
          <a:bodyPr/>
          <a:lstStyle/>
          <a:p>
            <a:r>
              <a:rPr lang="en-US" sz="900" dirty="0">
                <a:latin typeface="Baskerville" panose="02020502070401020303"/>
              </a:rPr>
              <a:t>Source: </a:t>
            </a:r>
            <a:r>
              <a:rPr lang="en-US" sz="900" dirty="0" err="1">
                <a:latin typeface="Baskerville" panose="02020502070401020303"/>
              </a:rPr>
              <a:t>Baldauf</a:t>
            </a:r>
            <a:r>
              <a:rPr lang="en-US" sz="900" dirty="0">
                <a:latin typeface="Baskerville" panose="02020502070401020303"/>
              </a:rPr>
              <a:t> M. </a:t>
            </a:r>
            <a:r>
              <a:rPr lang="en-US" sz="900" i="1" dirty="0">
                <a:latin typeface="Baskerville" panose="02020502070401020303"/>
              </a:rPr>
              <a:t>et al.</a:t>
            </a:r>
            <a:r>
              <a:rPr lang="en-US" sz="900" dirty="0">
                <a:latin typeface="Baskerville" panose="02020502070401020303"/>
              </a:rPr>
              <a:t> “</a:t>
            </a:r>
            <a:r>
              <a:rPr lang="en-US" sz="900" b="1" dirty="0">
                <a:latin typeface="Baskerville" panose="02020502070401020303"/>
                <a:hlinkClick r:id="rId3"/>
              </a:rPr>
              <a:t>Does climate change affect real estate prices? Only if you believe in it</a:t>
            </a:r>
            <a:r>
              <a:rPr lang="en-US" sz="900" dirty="0">
                <a:latin typeface="Baskerville" panose="02020502070401020303"/>
              </a:rPr>
              <a:t>.” </a:t>
            </a:r>
            <a:r>
              <a:rPr lang="en-US" sz="900" i="1" dirty="0">
                <a:latin typeface="Baskerville" panose="02020502070401020303"/>
              </a:rPr>
              <a:t>Review of Financial Studies</a:t>
            </a:r>
            <a:r>
              <a:rPr lang="en-US" sz="900" dirty="0">
                <a:latin typeface="Baskerville" panose="02020502070401020303"/>
              </a:rPr>
              <a:t> 2019.</a:t>
            </a:r>
          </a:p>
        </p:txBody>
      </p:sp>
      <p:sp>
        <p:nvSpPr>
          <p:cNvPr id="8" name="Rectangle 7">
            <a:extLst>
              <a:ext uri="{FF2B5EF4-FFF2-40B4-BE49-F238E27FC236}">
                <a16:creationId xmlns:a16="http://schemas.microsoft.com/office/drawing/2014/main" id="{97A69017-7988-6747-857B-4AADB3D47D54}"/>
              </a:ext>
            </a:extLst>
          </p:cNvPr>
          <p:cNvSpPr/>
          <p:nvPr/>
        </p:nvSpPr>
        <p:spPr>
          <a:xfrm>
            <a:off x="1323975" y="1104900"/>
            <a:ext cx="933450"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81FD6C2-CC39-2E40-B4CF-CCD10481172B}"/>
              </a:ext>
            </a:extLst>
          </p:cNvPr>
          <p:cNvSpPr>
            <a:spLocks noGrp="1"/>
          </p:cNvSpPr>
          <p:nvPr>
            <p:ph idx="1"/>
          </p:nvPr>
        </p:nvSpPr>
        <p:spPr>
          <a:xfrm>
            <a:off x="539552" y="1131589"/>
            <a:ext cx="8352928" cy="3657767"/>
          </a:xfrm>
        </p:spPr>
        <p:txBody>
          <a:bodyPr>
            <a:normAutofit fontScale="92500" lnSpcReduction="10000"/>
          </a:bodyPr>
          <a:lstStyle/>
          <a:p>
            <a:r>
              <a:rPr lang="en-US" altLang="zh-CN" sz="2000" dirty="0">
                <a:solidFill>
                  <a:schemeClr val="tx1"/>
                </a:solidFill>
                <a:latin typeface="Baskerville" panose="02020502070401020303"/>
              </a:rPr>
              <a:t>Hedonic</a:t>
            </a:r>
            <a:r>
              <a:rPr lang="zh-CN" altLang="en-US" sz="2000" dirty="0">
                <a:solidFill>
                  <a:schemeClr val="tx1"/>
                </a:solidFill>
                <a:latin typeface="Baskerville" panose="02020502070401020303"/>
              </a:rPr>
              <a:t> </a:t>
            </a:r>
            <a:r>
              <a:rPr lang="en-US" sz="2000" dirty="0">
                <a:solidFill>
                  <a:schemeClr val="tx1"/>
                </a:solidFill>
                <a:latin typeface="Baskerville" panose="02020502070401020303"/>
              </a:rPr>
              <a:t>model </a:t>
            </a:r>
          </a:p>
          <a:p>
            <a:endParaRPr lang="en-US" sz="1800" dirty="0">
              <a:solidFill>
                <a:schemeClr val="tx1"/>
              </a:solidFill>
              <a:latin typeface="Baskerville" panose="02020502070401020303"/>
            </a:endParaRPr>
          </a:p>
          <a:p>
            <a:pPr lvl="1">
              <a:spcBef>
                <a:spcPts val="400"/>
              </a:spcBef>
            </a:pPr>
            <a:endParaRPr lang="en-US" sz="1600" dirty="0">
              <a:solidFill>
                <a:schemeClr val="tx1"/>
              </a:solidFill>
              <a:latin typeface="Baskerville" panose="02020502070401020303"/>
            </a:endParaRPr>
          </a:p>
          <a:p>
            <a:pPr lvl="1">
              <a:spcBef>
                <a:spcPts val="400"/>
              </a:spcBef>
            </a:pPr>
            <a:r>
              <a:rPr lang="en-US" sz="1600" i="1" dirty="0" err="1">
                <a:solidFill>
                  <a:schemeClr val="tx1"/>
                </a:solidFill>
                <a:latin typeface="Baskerville" panose="02020502070401020303"/>
              </a:rPr>
              <a:t>UnderWater</a:t>
            </a:r>
            <a:r>
              <a:rPr lang="en-US" altLang="zh-CN" sz="1600" dirty="0">
                <a:solidFill>
                  <a:schemeClr val="tx1"/>
                </a:solidFill>
                <a:latin typeface="Baskerville" panose="02020502070401020303"/>
              </a:rPr>
              <a:t>:</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effects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in</a:t>
            </a:r>
            <a:r>
              <a:rPr lang="zh-CN" altLang="en-US" sz="1600" dirty="0">
                <a:solidFill>
                  <a:schemeClr val="tx1"/>
                </a:solidFill>
                <a:latin typeface="Baskerville" panose="02020502070401020303"/>
              </a:rPr>
              <a:t> </a:t>
            </a:r>
            <a:r>
              <a:rPr lang="en-US" sz="1600" dirty="0">
                <a:solidFill>
                  <a:schemeClr val="tx1"/>
                </a:solidFill>
                <a:latin typeface="Baskerville" panose="02020502070401020303"/>
              </a:rPr>
              <a:t>counties with high (above median) and low (below median) beliefs about global warming</a:t>
            </a:r>
          </a:p>
          <a:p>
            <a:pPr lvl="1">
              <a:spcBef>
                <a:spcPts val="400"/>
              </a:spcBef>
            </a:pP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negative.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The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absolute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value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larger</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for</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climate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change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believers’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neighborhoods.</a:t>
            </a:r>
            <a:endParaRPr lang="en-US" sz="1600" dirty="0">
              <a:solidFill>
                <a:schemeClr val="tx1"/>
              </a:solidFill>
              <a:latin typeface="Baskerville" panose="02020502070401020303"/>
            </a:endParaRPr>
          </a:p>
          <a:p>
            <a:r>
              <a:rPr lang="en-US" sz="2000" dirty="0">
                <a:solidFill>
                  <a:schemeClr val="tx1"/>
                </a:solidFill>
                <a:latin typeface="Baskerville" panose="02020502070401020303"/>
              </a:rPr>
              <a:t>Results </a:t>
            </a:r>
          </a:p>
          <a:p>
            <a:pPr lvl="1">
              <a:spcBef>
                <a:spcPts val="400"/>
              </a:spcBef>
            </a:pPr>
            <a:r>
              <a:rPr lang="en-US" altLang="zh-CN" sz="1600" dirty="0">
                <a:solidFill>
                  <a:schemeClr val="tx1"/>
                </a:solidFill>
                <a:latin typeface="Baskerville" panose="02020502070401020303"/>
              </a:rPr>
              <a:t>A</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one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standard</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deviation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increase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above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the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national</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mean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in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the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percentage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of</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climate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change</a:t>
            </a:r>
            <a:r>
              <a:rPr lang="zh-CN" altLang="en-US" sz="1600" dirty="0">
                <a:solidFill>
                  <a:schemeClr val="tx1"/>
                </a:solidFill>
                <a:latin typeface="Baskerville" panose="02020502070401020303"/>
              </a:rPr>
              <a:t> </a:t>
            </a:r>
            <a:r>
              <a:rPr lang="en-US" altLang="zh-CN" sz="1600" dirty="0">
                <a:solidFill>
                  <a:srgbClr val="C00000"/>
                </a:solidFill>
                <a:latin typeface="Baskerville" panose="02020502070401020303"/>
              </a:rPr>
              <a:t>believers</a:t>
            </a:r>
            <a:r>
              <a:rPr lang="zh-CN" altLang="en-US" sz="1600" dirty="0">
                <a:solidFill>
                  <a:srgbClr val="C00000"/>
                </a:solidFill>
                <a:latin typeface="Baskerville" panose="02020502070401020303"/>
              </a:rPr>
              <a:t> </a:t>
            </a:r>
            <a:r>
              <a:rPr lang="en-US" altLang="zh-CN" sz="1600" dirty="0">
                <a:solidFill>
                  <a:schemeClr val="tx1"/>
                </a:solidFill>
                <a:latin typeface="Baskerville" panose="02020502070401020303"/>
              </a:rPr>
              <a:t>is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associated</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with</a:t>
            </a:r>
            <a:r>
              <a:rPr lang="zh-CN" altLang="en-US" sz="1600" dirty="0">
                <a:solidFill>
                  <a:schemeClr val="tx1"/>
                </a:solidFill>
                <a:latin typeface="Baskerville" panose="02020502070401020303"/>
              </a:rPr>
              <a:t> </a:t>
            </a:r>
            <a:r>
              <a:rPr lang="en-US" altLang="zh-CN" sz="1600" dirty="0">
                <a:solidFill>
                  <a:srgbClr val="C00000"/>
                </a:solidFill>
                <a:latin typeface="Baskerville" panose="02020502070401020303"/>
              </a:rPr>
              <a:t>7%</a:t>
            </a:r>
            <a:r>
              <a:rPr lang="zh-CN" altLang="en-US" sz="1600" dirty="0">
                <a:solidFill>
                  <a:srgbClr val="C00000"/>
                </a:solidFill>
                <a:latin typeface="Baskerville" panose="02020502070401020303"/>
              </a:rPr>
              <a:t> </a:t>
            </a:r>
            <a:r>
              <a:rPr lang="en-US" altLang="zh-CN" sz="1600" dirty="0">
                <a:solidFill>
                  <a:srgbClr val="C00000"/>
                </a:solidFill>
                <a:latin typeface="Baskerville" panose="02020502070401020303"/>
              </a:rPr>
              <a:t>larger</a:t>
            </a:r>
            <a:r>
              <a:rPr lang="zh-CN" altLang="en-US" sz="1600" dirty="0">
                <a:solidFill>
                  <a:srgbClr val="C00000"/>
                </a:solidFill>
                <a:latin typeface="Baskerville" panose="02020502070401020303"/>
              </a:rPr>
              <a:t> </a:t>
            </a:r>
            <a:r>
              <a:rPr lang="en-US" altLang="zh-CN" sz="1600" dirty="0">
                <a:solidFill>
                  <a:srgbClr val="C00000"/>
                </a:solidFill>
                <a:latin typeface="Baskerville" panose="02020502070401020303"/>
              </a:rPr>
              <a:t>decrease</a:t>
            </a:r>
            <a:r>
              <a:rPr lang="zh-CN" altLang="en-US" sz="1600" dirty="0">
                <a:solidFill>
                  <a:srgbClr val="C00000"/>
                </a:solidFill>
                <a:latin typeface="Baskerville" panose="02020502070401020303"/>
              </a:rPr>
              <a:t> </a:t>
            </a:r>
            <a:r>
              <a:rPr lang="en-US" altLang="zh-CN" sz="1600" dirty="0">
                <a:solidFill>
                  <a:srgbClr val="C00000"/>
                </a:solidFill>
                <a:latin typeface="Baskerville" panose="02020502070401020303"/>
              </a:rPr>
              <a:t>in</a:t>
            </a:r>
            <a:r>
              <a:rPr lang="zh-CN" altLang="en-US" sz="1600" dirty="0">
                <a:solidFill>
                  <a:srgbClr val="C00000"/>
                </a:solidFill>
                <a:latin typeface="Baskerville" panose="02020502070401020303"/>
              </a:rPr>
              <a:t> </a:t>
            </a:r>
            <a:r>
              <a:rPr lang="en-US" altLang="zh-CN" sz="1600" dirty="0">
                <a:solidFill>
                  <a:srgbClr val="C00000"/>
                </a:solidFill>
                <a:latin typeface="Baskerville" panose="02020502070401020303"/>
              </a:rPr>
              <a:t>housing</a:t>
            </a:r>
            <a:r>
              <a:rPr lang="zh-CN" altLang="en-US" sz="1600" dirty="0">
                <a:solidFill>
                  <a:srgbClr val="C00000"/>
                </a:solidFill>
                <a:latin typeface="Baskerville" panose="02020502070401020303"/>
              </a:rPr>
              <a:t> </a:t>
            </a:r>
            <a:r>
              <a:rPr lang="en-US" altLang="zh-CN" sz="1600" dirty="0">
                <a:solidFill>
                  <a:srgbClr val="C00000"/>
                </a:solidFill>
                <a:latin typeface="Baskerville" panose="02020502070401020303"/>
              </a:rPr>
              <a:t>prices</a:t>
            </a:r>
            <a:r>
              <a:rPr lang="zh-CN" altLang="en-US" sz="1600" dirty="0">
                <a:solidFill>
                  <a:srgbClr val="C00000"/>
                </a:solidFill>
                <a:latin typeface="Baskerville" panose="02020502070401020303"/>
              </a:rPr>
              <a:t> </a:t>
            </a:r>
            <a:r>
              <a:rPr lang="en-US" altLang="zh-CN" sz="1600" dirty="0">
                <a:solidFill>
                  <a:schemeClr val="tx1"/>
                </a:solidFill>
                <a:latin typeface="Baskerville" panose="02020502070401020303"/>
              </a:rPr>
              <a:t>for</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homes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projected</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to</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underwater.</a:t>
            </a:r>
          </a:p>
          <a:p>
            <a:pPr lvl="1">
              <a:spcBef>
                <a:spcPts val="400"/>
              </a:spcBef>
            </a:pPr>
            <a:r>
              <a:rPr lang="en-US" altLang="zh-CN" sz="1600" dirty="0">
                <a:solidFill>
                  <a:schemeClr val="tx1"/>
                </a:solidFill>
                <a:latin typeface="Baskerville" panose="02020502070401020303"/>
              </a:rPr>
              <a:t>Due</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to</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overaction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by</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believers,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underreaction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by</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deniers,</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or</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a</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combination</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of</a:t>
            </a:r>
            <a:r>
              <a:rPr lang="zh-CN" altLang="en-US" sz="1600" dirty="0">
                <a:solidFill>
                  <a:schemeClr val="tx1"/>
                </a:solidFill>
                <a:latin typeface="Baskerville" panose="02020502070401020303"/>
              </a:rPr>
              <a:t> </a:t>
            </a:r>
            <a:r>
              <a:rPr lang="en-US" altLang="zh-CN" sz="1600" dirty="0">
                <a:solidFill>
                  <a:schemeClr val="tx1"/>
                </a:solidFill>
                <a:latin typeface="Baskerville" panose="02020502070401020303"/>
              </a:rPr>
              <a:t>both.</a:t>
            </a:r>
            <a:endParaRPr lang="en-US" sz="1600" dirty="0">
              <a:solidFill>
                <a:schemeClr val="tx1"/>
              </a:solidFill>
              <a:latin typeface="Baskerville" panose="02020502070401020303"/>
            </a:endParaRPr>
          </a:p>
        </p:txBody>
      </p:sp>
      <p:pic>
        <p:nvPicPr>
          <p:cNvPr id="4" name="Picture 3">
            <a:extLst>
              <a:ext uri="{FF2B5EF4-FFF2-40B4-BE49-F238E27FC236}">
                <a16:creationId xmlns:a16="http://schemas.microsoft.com/office/drawing/2014/main" id="{81D6EB40-86E1-3F40-AA66-64B907C20FD1}"/>
              </a:ext>
            </a:extLst>
          </p:cNvPr>
          <p:cNvPicPr>
            <a:picLocks noChangeAspect="1"/>
          </p:cNvPicPr>
          <p:nvPr/>
        </p:nvPicPr>
        <p:blipFill>
          <a:blip r:embed="rId4"/>
          <a:stretch>
            <a:fillRect/>
          </a:stretch>
        </p:blipFill>
        <p:spPr>
          <a:xfrm>
            <a:off x="1672735" y="1526706"/>
            <a:ext cx="5798529" cy="530249"/>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E6F2613-6B4F-094F-9FAB-907A4893E86B}"/>
                  </a:ext>
                </a:extLst>
              </p:cNvPr>
              <p:cNvSpPr txBox="1"/>
              <p:nvPr/>
            </p:nvSpPr>
            <p:spPr>
              <a:xfrm>
                <a:off x="1514007" y="2662067"/>
                <a:ext cx="15872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𝛽</m:t>
                      </m:r>
                    </m:oMath>
                  </m:oMathPara>
                </a14:m>
                <a:endParaRPr lang="en-US" sz="1800" dirty="0"/>
              </a:p>
            </p:txBody>
          </p:sp>
        </mc:Choice>
        <mc:Fallback>
          <p:sp>
            <p:nvSpPr>
              <p:cNvPr id="6" name="TextBox 5">
                <a:extLst>
                  <a:ext uri="{FF2B5EF4-FFF2-40B4-BE49-F238E27FC236}">
                    <a16:creationId xmlns:a16="http://schemas.microsoft.com/office/drawing/2014/main" id="{5E6F2613-6B4F-094F-9FAB-907A4893E86B}"/>
                  </a:ext>
                </a:extLst>
              </p:cNvPr>
              <p:cNvSpPr txBox="1">
                <a:spLocks noRot="1" noChangeAspect="1" noMove="1" noResize="1" noEditPoints="1" noAdjustHandles="1" noChangeArrowheads="1" noChangeShapeType="1" noTextEdit="1"/>
              </p:cNvSpPr>
              <p:nvPr/>
            </p:nvSpPr>
            <p:spPr>
              <a:xfrm>
                <a:off x="1514007" y="2662067"/>
                <a:ext cx="158728" cy="276999"/>
              </a:xfrm>
              <a:prstGeom prst="rect">
                <a:avLst/>
              </a:prstGeom>
              <a:blipFill>
                <a:blip r:embed="rId5"/>
                <a:stretch>
                  <a:fillRect l="-65385" t="-2222" r="-61538" b="-37778"/>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336D8AB0-A62C-4A09-9A51-9889C640D6CE}"/>
              </a:ext>
            </a:extLst>
          </p:cNvPr>
          <p:cNvSpPr>
            <a:spLocks noGrp="1"/>
          </p:cNvSpPr>
          <p:nvPr>
            <p:ph type="title"/>
          </p:nvPr>
        </p:nvSpPr>
        <p:spPr>
          <a:xfrm>
            <a:off x="251520" y="126926"/>
            <a:ext cx="8640960" cy="576065"/>
          </a:xfrm>
        </p:spPr>
        <p:txBody>
          <a:bodyPr/>
          <a:lstStyle/>
          <a:p>
            <a:r>
              <a:rPr lang="en-US" altLang="zh-CN" sz="2800" dirty="0">
                <a:solidFill>
                  <a:srgbClr val="1B4453"/>
                </a:solidFill>
                <a:latin typeface="Baskerville" panose="02020502070401020303"/>
              </a:rPr>
              <a:t>Does</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Climate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Change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Affect</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Real</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Estate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Prices?</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
            </a:r>
            <a:br>
              <a:rPr lang="en-US" altLang="zh-CN" sz="2800" dirty="0">
                <a:solidFill>
                  <a:srgbClr val="1B4453"/>
                </a:solidFill>
                <a:latin typeface="Baskerville" panose="02020502070401020303"/>
              </a:rPr>
            </a:br>
            <a:r>
              <a:rPr lang="en-US" altLang="zh-CN" sz="2800" dirty="0">
                <a:solidFill>
                  <a:srgbClr val="1B4453"/>
                </a:solidFill>
                <a:latin typeface="Baskerville" panose="02020502070401020303"/>
              </a:rPr>
              <a:t>Only</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If</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You</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Believe</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in</a:t>
            </a:r>
            <a:r>
              <a:rPr lang="zh-CN" altLang="en-US" sz="2800" dirty="0">
                <a:solidFill>
                  <a:srgbClr val="1B4453"/>
                </a:solidFill>
                <a:latin typeface="Baskerville" panose="02020502070401020303"/>
              </a:rPr>
              <a:t> </a:t>
            </a:r>
            <a:r>
              <a:rPr lang="en-US" altLang="zh-CN" sz="2800" dirty="0">
                <a:solidFill>
                  <a:srgbClr val="1B4453"/>
                </a:solidFill>
                <a:latin typeface="Baskerville" panose="02020502070401020303"/>
              </a:rPr>
              <a:t>It!</a:t>
            </a:r>
            <a:r>
              <a:rPr lang="en-US" dirty="0">
                <a:solidFill>
                  <a:srgbClr val="1B4453"/>
                </a:solidFill>
                <a:latin typeface="Gill Sans MT" panose="020B0502020104020203" pitchFamily="34" charset="77"/>
              </a:rPr>
              <a:t/>
            </a:r>
            <a:br>
              <a:rPr lang="en-US" dirty="0">
                <a:solidFill>
                  <a:srgbClr val="1B4453"/>
                </a:solidFill>
                <a:latin typeface="Gill Sans MT" panose="020B0502020104020203" pitchFamily="34" charset="77"/>
              </a:rPr>
            </a:br>
            <a:endParaRPr lang="en-US" dirty="0">
              <a:solidFill>
                <a:srgbClr val="1B4453"/>
              </a:solidFill>
              <a:latin typeface="Gill Sans MT" panose="020B0502020104020203" pitchFamily="34" charset="77"/>
            </a:endParaRPr>
          </a:p>
        </p:txBody>
      </p:sp>
    </p:spTree>
    <p:extLst>
      <p:ext uri="{BB962C8B-B14F-4D97-AF65-F5344CB8AC3E}">
        <p14:creationId xmlns:p14="http://schemas.microsoft.com/office/powerpoint/2010/main" val="2805895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25666</TotalTime>
  <Words>4595</Words>
  <Application>Microsoft Office PowerPoint</Application>
  <PresentationFormat>On-screen Show (16:9)</PresentationFormat>
  <Paragraphs>716</Paragraphs>
  <Slides>39</Slides>
  <Notes>31</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39</vt:i4>
      </vt:variant>
    </vt:vector>
  </HeadingPairs>
  <TitlesOfParts>
    <vt:vector size="62" baseType="lpstr">
      <vt:lpstr>Courier New</vt:lpstr>
      <vt:lpstr>宋体</vt:lpstr>
      <vt:lpstr>Gill Sans MT</vt:lpstr>
      <vt:lpstr>Arial</vt:lpstr>
      <vt:lpstr>Kozuka Gothic Pr6N L</vt:lpstr>
      <vt:lpstr>DIN Alternate Bold</vt:lpstr>
      <vt:lpstr>Wingdings</vt:lpstr>
      <vt:lpstr>Libre Franklin Thin</vt:lpstr>
      <vt:lpstr>Libre Franklin</vt:lpstr>
      <vt:lpstr>Baskerville Old Face</vt:lpstr>
      <vt:lpstr>Times</vt:lpstr>
      <vt:lpstr>Calibri</vt:lpstr>
      <vt:lpstr>Geneva</vt:lpstr>
      <vt:lpstr>等线 Light</vt:lpstr>
      <vt:lpstr>Cambria Math</vt:lpstr>
      <vt:lpstr>Calibri Light</vt:lpstr>
      <vt:lpstr>Tahoma</vt:lpstr>
      <vt:lpstr>Baskerville</vt:lpstr>
      <vt:lpstr>Roboto</vt:lpstr>
      <vt:lpstr>Times New Roman</vt:lpstr>
      <vt:lpstr>宋体</vt:lpstr>
      <vt:lpstr>Simple Light</vt:lpstr>
      <vt:lpstr>Office Theme</vt:lpstr>
      <vt:lpstr>SRE Economics Lecture 6  Climate and Real Estate (2) Quantifying Climate Risks’ Impacts on Real Estate Values</vt:lpstr>
      <vt:lpstr>Outline</vt:lpstr>
      <vt:lpstr>Discounting climate riskS:  The role of belief</vt:lpstr>
      <vt:lpstr>Life-Cycle Cost Analysis (LCCA) </vt:lpstr>
      <vt:lpstr>Climate Risk is a Future Risk </vt:lpstr>
      <vt:lpstr>Beliefs in Global Warming</vt:lpstr>
      <vt:lpstr>PowerPoint Presentation</vt:lpstr>
      <vt:lpstr>Does Climate Change Affect Real Estate Prices?  Only If You Believe in It! </vt:lpstr>
      <vt:lpstr>Does Climate Change Affect Real Estate Prices?  Only If You Believe in It! </vt:lpstr>
      <vt:lpstr>Better Information Helps </vt:lpstr>
      <vt:lpstr>SUL Project: Climate Change and Global Sentiment</vt:lpstr>
      <vt:lpstr>PowerPoint Presentation</vt:lpstr>
      <vt:lpstr>Information/belief Travels</vt:lpstr>
      <vt:lpstr>Climate Risks in Housing markets  Ortega, Francesc, and Süleyman Taṣpınar. "Rising sea levels and sinking property values: Hurricane Sandy and New York’s housing market." Journal of Urban Economics 106 (2018): 81-100.</vt:lpstr>
      <vt:lpstr>PowerPoint Presentation</vt:lpstr>
      <vt:lpstr>PowerPoint Presentation</vt:lpstr>
      <vt:lpstr>PowerPoint Presentation</vt:lpstr>
      <vt:lpstr>PowerPoint Presentation</vt:lpstr>
      <vt:lpstr>Causal Framework</vt:lpstr>
      <vt:lpstr>Difference-in-differences (DID)</vt:lpstr>
      <vt:lpstr>PowerPoint Presentation</vt:lpstr>
      <vt:lpstr>PowerPoint Presentation</vt:lpstr>
      <vt:lpstr>PowerPoint Presentation</vt:lpstr>
      <vt:lpstr>PowerPoint Presentation</vt:lpstr>
      <vt:lpstr>PowerPoint Presentation</vt:lpstr>
      <vt:lpstr>Climate Risks in Commercial real estate markets </vt:lpstr>
      <vt:lpstr>Commercial Real Estate vs. Residential</vt:lpstr>
      <vt:lpstr>1. CRE: more sophisticated investors</vt:lpstr>
      <vt:lpstr>PowerPoint Presentation</vt:lpstr>
      <vt:lpstr>2. CRE: Corporation Image and Fiduciary Responsibility </vt:lpstr>
      <vt:lpstr>3.CRE: Higher Regulatory and Industry Standard Bars </vt:lpstr>
      <vt:lpstr>PowerPoint Presentation</vt:lpstr>
      <vt:lpstr>Siqi’s Research: Hurricane and CRE </vt:lpstr>
      <vt:lpstr>Siqi’s Research: Hurricane and CRE </vt:lpstr>
      <vt:lpstr>PowerPoint Presentation</vt:lpstr>
      <vt:lpstr>PowerPoint Presentation</vt:lpstr>
      <vt:lpstr>PowerPoint Presentation</vt:lpstr>
      <vt:lpstr>Hurricane and CRE</vt:lpstr>
      <vt:lpstr>Climate Risk is a Future Risk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The Energy-Efficiency Gap of Green Buildings</dc:title>
  <dc:creator>ycfan</dc:creator>
  <cp:lastModifiedBy>Peter Chipman</cp:lastModifiedBy>
  <cp:revision>329</cp:revision>
  <cp:lastPrinted>2022-03-07T21:06:38Z</cp:lastPrinted>
  <dcterms:modified xsi:type="dcterms:W3CDTF">2023-07-31T16:25:54Z</dcterms:modified>
</cp:coreProperties>
</file>