
<file path=[Content_Types].xml><?xml version="1.0" encoding="utf-8"?>
<Types xmlns="http://schemas.openxmlformats.org/package/2006/content-types">
  <Default Extension="png" ContentType="image/png"/>
  <Default Extension="svg" ContentType="image/svg+xml"/>
  <Default Extension="mov" ContentType="video/quicktime"/>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5"/>
  </p:notesMasterIdLst>
  <p:sldIdLst>
    <p:sldId id="1365" r:id="rId3"/>
    <p:sldId id="263" r:id="rId4"/>
    <p:sldId id="1366" r:id="rId5"/>
    <p:sldId id="1011" r:id="rId6"/>
    <p:sldId id="1368" r:id="rId7"/>
    <p:sldId id="1367" r:id="rId8"/>
    <p:sldId id="1369" r:id="rId9"/>
    <p:sldId id="1586" r:id="rId10"/>
    <p:sldId id="1370" r:id="rId11"/>
    <p:sldId id="1371" r:id="rId12"/>
    <p:sldId id="1372" r:id="rId13"/>
    <p:sldId id="1375" r:id="rId14"/>
    <p:sldId id="1373" r:id="rId15"/>
    <p:sldId id="1374" r:id="rId16"/>
    <p:sldId id="1376" r:id="rId17"/>
    <p:sldId id="1378" r:id="rId18"/>
    <p:sldId id="1598" r:id="rId19"/>
    <p:sldId id="1379" r:id="rId20"/>
    <p:sldId id="1593" r:id="rId21"/>
    <p:sldId id="1580" r:id="rId22"/>
    <p:sldId id="1382" r:id="rId23"/>
    <p:sldId id="1383" r:id="rId24"/>
    <p:sldId id="1384" r:id="rId25"/>
    <p:sldId id="1385" r:id="rId26"/>
    <p:sldId id="1600" r:id="rId27"/>
    <p:sldId id="1591" r:id="rId28"/>
    <p:sldId id="1582" r:id="rId29"/>
    <p:sldId id="1584" r:id="rId30"/>
    <p:sldId id="1391" r:id="rId31"/>
    <p:sldId id="1596" r:id="rId32"/>
    <p:sldId id="1392" r:id="rId33"/>
    <p:sldId id="1588" r:id="rId34"/>
    <p:sldId id="1577" r:id="rId35"/>
    <p:sldId id="1578" r:id="rId36"/>
    <p:sldId id="1576" r:id="rId37"/>
    <p:sldId id="1594" r:id="rId38"/>
    <p:sldId id="1599" r:id="rId39"/>
    <p:sldId id="1381" r:id="rId40"/>
    <p:sldId id="1579" r:id="rId41"/>
    <p:sldId id="1581" r:id="rId42"/>
    <p:sldId id="1597" r:id="rId43"/>
    <p:sldId id="15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Palacios"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5"/>
    <p:restoredTop sz="79065"/>
  </p:normalViewPr>
  <p:slideViewPr>
    <p:cSldViewPr snapToGrid="0" snapToObjects="1">
      <p:cViewPr varScale="1">
        <p:scale>
          <a:sx n="54" d="100"/>
          <a:sy n="54" d="100"/>
        </p:scale>
        <p:origin x="11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00000">
                <a:alpha val="60000"/>
              </a:srgbClr>
            </a:solidFill>
            <a:ln>
              <a:solidFill>
                <a:srgbClr val="C00000"/>
              </a:solidFill>
            </a:ln>
            <a:effectLst>
              <a:innerShdw blurRad="114300">
                <a:schemeClr val="accent1"/>
              </a:innerShdw>
            </a:effectLst>
          </c:spPr>
          <c:invertIfNegative val="0"/>
          <c:dLbls>
            <c:dLbl>
              <c:idx val="0"/>
              <c:layout>
                <c:manualLayout>
                  <c:x val="8.2219938335046251E-3"/>
                  <c:y val="-1.0045544475574618E-2"/>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0000"/>
                      </a:solidFill>
                      <a:latin typeface="Baskerville" panose="02020502070401020303" pitchFamily="18" charset="0"/>
                      <a:ea typeface="Baskerville" panose="02020502070401020303" pitchFamily="18"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6EB-0E4E-8B40-CB891697F1E5}"/>
                </c:ext>
              </c:extLst>
            </c:dLbl>
            <c:dLbl>
              <c:idx val="1"/>
              <c:layout>
                <c:manualLayout>
                  <c:x val="-4.110996916752388E-3"/>
                  <c:y val="-3.4401349072512646E-3"/>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0000"/>
                      </a:solidFill>
                      <a:latin typeface="Baskerville" panose="02020502070401020303" pitchFamily="18" charset="0"/>
                      <a:ea typeface="Baskerville" panose="02020502070401020303" pitchFamily="18"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6EB-0E4E-8B40-CB891697F1E5}"/>
                </c:ext>
              </c:extLst>
            </c:dLbl>
            <c:dLbl>
              <c:idx val="2"/>
              <c:layout>
                <c:manualLayout>
                  <c:x val="1.7471736896197233E-2"/>
                  <c:y val="-6.8126834061426568E-3"/>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050"/>
                      </a:solidFill>
                      <a:latin typeface="Baskerville" panose="02020502070401020303" pitchFamily="18" charset="0"/>
                      <a:ea typeface="Baskerville" panose="02020502070401020303" pitchFamily="18"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0.22718388618688848"/>
                      <c:h val="0.11881956155143338"/>
                    </c:manualLayout>
                  </c15:layout>
                </c:ext>
                <c:ext xmlns:c16="http://schemas.microsoft.com/office/drawing/2014/chart" uri="{C3380CC4-5D6E-409C-BE32-E72D297353CC}">
                  <c16:uniqueId val="{00000002-76EB-0E4E-8B40-CB891697F1E5}"/>
                </c:ext>
              </c:extLst>
            </c:dLbl>
            <c:dLbl>
              <c:idx val="3"/>
              <c:layout>
                <c:manualLayout>
                  <c:x val="6.1664953751284684E-3"/>
                  <c:y val="-1.3558178752107925E-2"/>
                </c:manualLayout>
              </c:layout>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B050"/>
                      </a:solidFill>
                      <a:latin typeface="Baskerville" panose="02020502070401020303" pitchFamily="18" charset="0"/>
                      <a:ea typeface="Baskerville" panose="02020502070401020303" pitchFamily="18"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6EB-0E4E-8B40-CB891697F1E5}"/>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Baskerville" panose="02020502070401020303" pitchFamily="18" charset="0"/>
                    <a:ea typeface="Baskerville" panose="02020502070401020303" pitchFamily="18"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Sheet1!$K$9:$K$12</c:f>
              <c:numCache>
                <c:formatCode>0%</c:formatCode>
                <c:ptCount val="4"/>
                <c:pt idx="0">
                  <c:v>7.0000000000000007E-2</c:v>
                </c:pt>
                <c:pt idx="1">
                  <c:v>0.05</c:v>
                </c:pt>
                <c:pt idx="2">
                  <c:v>0.03</c:v>
                </c:pt>
                <c:pt idx="3">
                  <c:v>0.01</c:v>
                </c:pt>
              </c:numCache>
            </c:numRef>
          </c:cat>
          <c:val>
            <c:numRef>
              <c:f>Sheet1!$J$9:$J$12</c:f>
              <c:numCache>
                <c:formatCode>_("$"* #,##0.00_);_("$"* \(#,##0.00\);_("$"* "-"??_);_(@_)</c:formatCode>
                <c:ptCount val="4"/>
                <c:pt idx="0">
                  <c:v>274976851.28273624</c:v>
                </c:pt>
                <c:pt idx="1">
                  <c:v>706350188.47628284</c:v>
                </c:pt>
                <c:pt idx="2">
                  <c:v>1847667346.2970073</c:v>
                </c:pt>
                <c:pt idx="3">
                  <c:v>4925114479.9804888</c:v>
                </c:pt>
              </c:numCache>
            </c:numRef>
          </c:val>
          <c:extLst>
            <c:ext xmlns:c16="http://schemas.microsoft.com/office/drawing/2014/chart" uri="{C3380CC4-5D6E-409C-BE32-E72D297353CC}">
              <c16:uniqueId val="{00000004-76EB-0E4E-8B40-CB891697F1E5}"/>
            </c:ext>
          </c:extLst>
        </c:ser>
        <c:dLbls>
          <c:dLblPos val="inEnd"/>
          <c:showLegendKey val="0"/>
          <c:showVal val="1"/>
          <c:showCatName val="0"/>
          <c:showSerName val="0"/>
          <c:showPercent val="0"/>
          <c:showBubbleSize val="0"/>
        </c:dLbls>
        <c:gapWidth val="164"/>
        <c:overlap val="-22"/>
        <c:axId val="1288548431"/>
        <c:axId val="1288550079"/>
      </c:barChart>
      <c:catAx>
        <c:axId val="1288548431"/>
        <c:scaling>
          <c:orientation val="minMax"/>
        </c:scaling>
        <c:delete val="0"/>
        <c:axPos val="b"/>
        <c:numFmt formatCode="0%"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Baskerville" panose="02020502070401020303" pitchFamily="18" charset="0"/>
                <a:ea typeface="Baskerville" panose="02020502070401020303" pitchFamily="18" charset="0"/>
                <a:cs typeface="+mn-cs"/>
              </a:defRPr>
            </a:pPr>
            <a:endParaRPr lang="en-US"/>
          </a:p>
        </c:txPr>
        <c:crossAx val="1288550079"/>
        <c:crosses val="autoZero"/>
        <c:auto val="1"/>
        <c:lblAlgn val="ctr"/>
        <c:lblOffset val="100"/>
        <c:noMultiLvlLbl val="0"/>
      </c:catAx>
      <c:valAx>
        <c:axId val="1288550079"/>
        <c:scaling>
          <c:orientation val="minMax"/>
        </c:scaling>
        <c:delete val="1"/>
        <c:axPos val="l"/>
        <c:numFmt formatCode="_(&quot;$&quot;* #,##0.00_);_(&quot;$&quot;* \(#,##0.00\);_(&quot;$&quot;* &quot;-&quot;??_);_(@_)" sourceLinked="1"/>
        <c:majorTickMark val="none"/>
        <c:minorTickMark val="none"/>
        <c:tickLblPos val="nextTo"/>
        <c:crossAx val="1288548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0EBEE-A126-9843-987C-AFEEC5EF0E12}" type="datetimeFigureOut">
              <a:rPr lang="en-US" smtClean="0"/>
              <a:t>5/31/2024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BD633-2C43-5642-961E-825A545F51E6}" type="slidenum">
              <a:rPr lang="en-US" smtClean="0"/>
              <a:t>‹#›</a:t>
            </a:fld>
            <a:endParaRPr lang="en-US"/>
          </a:p>
        </p:txBody>
      </p:sp>
    </p:spTree>
    <p:extLst>
      <p:ext uri="{BB962C8B-B14F-4D97-AF65-F5344CB8AC3E}">
        <p14:creationId xmlns:p14="http://schemas.microsoft.com/office/powerpoint/2010/main" val="40974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doi.org/10.1029/2018GL07846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dirty="0"/>
              <a:t>In lecture 1, the focus is on the cash flow of green building so that students can understand the key stakeholders involved in this market and the financial value of green building for each stakeholder. </a:t>
            </a:r>
          </a:p>
          <a:p>
            <a:endParaRPr lang="en-US" altLang="zh-CN" dirty="0"/>
          </a:p>
          <a:p>
            <a:r>
              <a:rPr lang="en-US" altLang="zh-CN" dirty="0"/>
              <a:t>In the next lecture, we will lead the students to think about three most important market failures existed in the green building market (information failure, externality, and split incentive) and how public and private sectors work together to address these problems.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992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a:t>
            </a:r>
            <a:r>
              <a:rPr lang="en-US" dirty="0" err="1"/>
              <a:t>downloads.globalchange.gov</a:t>
            </a:r>
            <a:r>
              <a:rPr lang="en-US" dirty="0"/>
              <a:t>/sap/sap3-3/sap3-3-final-all.pdf</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16</a:t>
            </a:fld>
            <a:endParaRPr lang="en-US"/>
          </a:p>
        </p:txBody>
      </p:sp>
    </p:spTree>
    <p:extLst>
      <p:ext uri="{BB962C8B-B14F-4D97-AF65-F5344CB8AC3E}">
        <p14:creationId xmlns:p14="http://schemas.microsoft.com/office/powerpoint/2010/main" val="1532636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a:t>
            </a:r>
            <a:r>
              <a:rPr lang="en-US" dirty="0" err="1"/>
              <a:t>downloads.globalchange.gov</a:t>
            </a:r>
            <a:r>
              <a:rPr lang="en-US" dirty="0"/>
              <a:t>/sap/sap3-3/sap3-3-final-all.pdf</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18</a:t>
            </a:fld>
            <a:endParaRPr lang="en-US"/>
          </a:p>
        </p:txBody>
      </p:sp>
    </p:spTree>
    <p:extLst>
      <p:ext uri="{BB962C8B-B14F-4D97-AF65-F5344CB8AC3E}">
        <p14:creationId xmlns:p14="http://schemas.microsoft.com/office/powerpoint/2010/main" val="7930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/S0095069617305843#! </a:t>
            </a:r>
          </a:p>
          <a:p>
            <a:r>
              <a:rPr lang="en-US" dirty="0"/>
              <a:t>https://</a:t>
            </a:r>
            <a:r>
              <a:rPr lang="en-US" dirty="0" err="1"/>
              <a:t>www.sciencedirect.com</a:t>
            </a:r>
            <a:r>
              <a:rPr lang="en-US" dirty="0"/>
              <a:t>/science/article/</a:t>
            </a:r>
            <a:r>
              <a:rPr lang="en-US" dirty="0" err="1"/>
              <a:t>pii</a:t>
            </a:r>
            <a:r>
              <a:rPr lang="en-US" dirty="0"/>
              <a:t>/S0094119096920276 </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21</a:t>
            </a:fld>
            <a:endParaRPr lang="en-US"/>
          </a:p>
        </p:txBody>
      </p:sp>
    </p:spTree>
    <p:extLst>
      <p:ext uri="{BB962C8B-B14F-4D97-AF65-F5344CB8AC3E}">
        <p14:creationId xmlns:p14="http://schemas.microsoft.com/office/powerpoint/2010/main" val="604866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How many days do I have to work in the city to live there. </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22</a:t>
            </a:fld>
            <a:endParaRPr lang="en-US"/>
          </a:p>
        </p:txBody>
      </p:sp>
    </p:spTree>
    <p:extLst>
      <p:ext uri="{BB962C8B-B14F-4D97-AF65-F5344CB8AC3E}">
        <p14:creationId xmlns:p14="http://schemas.microsoft.com/office/powerpoint/2010/main" val="479727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/S0095069617305843#! </a:t>
            </a:r>
          </a:p>
          <a:p>
            <a:r>
              <a:rPr lang="en-US" dirty="0"/>
              <a:t>https://</a:t>
            </a:r>
            <a:r>
              <a:rPr lang="en-US" dirty="0" err="1"/>
              <a:t>www.sciencedirect.com</a:t>
            </a:r>
            <a:r>
              <a:rPr lang="en-US" dirty="0"/>
              <a:t>/science/article/</a:t>
            </a:r>
            <a:r>
              <a:rPr lang="en-US" dirty="0" err="1"/>
              <a:t>pii</a:t>
            </a:r>
            <a:r>
              <a:rPr lang="en-US" dirty="0"/>
              <a:t>/S0094119096920276 </a:t>
            </a:r>
          </a:p>
          <a:p>
            <a:r>
              <a:rPr lang="en-US" dirty="0"/>
              <a:t>LINK TO Quality of life</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23</a:t>
            </a:fld>
            <a:endParaRPr lang="en-US"/>
          </a:p>
        </p:txBody>
      </p:sp>
    </p:spTree>
    <p:extLst>
      <p:ext uri="{BB962C8B-B14F-4D97-AF65-F5344CB8AC3E}">
        <p14:creationId xmlns:p14="http://schemas.microsoft.com/office/powerpoint/2010/main" val="263978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t>
            </a:r>
            <a:r>
              <a:rPr lang="en-US" dirty="0" err="1"/>
              <a:t>pii</a:t>
            </a:r>
            <a:r>
              <a:rPr lang="en-US" dirty="0"/>
              <a:t>/S0095069617305843#! </a:t>
            </a:r>
          </a:p>
          <a:p>
            <a:r>
              <a:rPr lang="en-US" dirty="0"/>
              <a:t>https://</a:t>
            </a:r>
            <a:r>
              <a:rPr lang="en-US" dirty="0" err="1"/>
              <a:t>www.sciencedirect.com</a:t>
            </a:r>
            <a:r>
              <a:rPr lang="en-US" dirty="0"/>
              <a:t>/science/article/</a:t>
            </a:r>
            <a:r>
              <a:rPr lang="en-US" dirty="0" err="1"/>
              <a:t>pii</a:t>
            </a:r>
            <a:r>
              <a:rPr lang="en-US" dirty="0"/>
              <a:t>/S0094119096920276 </a:t>
            </a:r>
          </a:p>
          <a:p>
            <a:r>
              <a:rPr lang="en-US" dirty="0"/>
              <a:t>LINK TO Quality of life</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24</a:t>
            </a:fld>
            <a:endParaRPr lang="en-US"/>
          </a:p>
        </p:txBody>
      </p:sp>
    </p:spTree>
    <p:extLst>
      <p:ext uri="{BB962C8B-B14F-4D97-AF65-F5344CB8AC3E}">
        <p14:creationId xmlns:p14="http://schemas.microsoft.com/office/powerpoint/2010/main" val="387962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www.boston.gov</a:t>
            </a:r>
            <a:r>
              <a:rPr lang="en-US" dirty="0"/>
              <a:t>/sites/default/files/embed/file/2018-09/climatereadysouthboston_execsum_v9.1s_web.pdf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BD633-2C43-5642-961E-825A545F51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134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dirty="0">
                <a:solidFill>
                  <a:schemeClr val="tx1"/>
                </a:solidFill>
                <a:latin typeface="Baskerville" panose="02020502070401020303"/>
              </a:rPr>
              <a:t>Flood risk in the US: Climate experts predict that approximately two percent of U.S. homes -- worth $882 billion -- are at risk of being underwater by 2100; in low-lying coastal regions such as Florida and Hawaii, between 10 and 12 percent of homes could be inundated.</a:t>
            </a:r>
          </a:p>
          <a:p>
            <a:pPr marL="158750" indent="0">
              <a:buNone/>
            </a:pPr>
            <a:r>
              <a:rPr lang="en-US" altLang="zh-CN" sz="1100" dirty="0">
                <a:solidFill>
                  <a:schemeClr val="tx1"/>
                </a:solidFill>
                <a:latin typeface="Baskerville" panose="02020502070401020303"/>
              </a:rPr>
              <a:t>Hurricane</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Sandy:</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2002</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NY,</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8%</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long</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term</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property</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price</a:t>
            </a:r>
            <a:r>
              <a:rPr lang="zh-CN" altLang="en-US" sz="1100" dirty="0">
                <a:solidFill>
                  <a:schemeClr val="tx1"/>
                </a:solidFill>
                <a:latin typeface="Baskerville" panose="02020502070401020303"/>
              </a:rPr>
              <a:t> </a:t>
            </a:r>
            <a:r>
              <a:rPr lang="en-US" altLang="zh-CN" sz="1100" dirty="0">
                <a:solidFill>
                  <a:schemeClr val="tx1"/>
                </a:solidFill>
                <a:latin typeface="Baskerville" panose="02020502070401020303"/>
              </a:rPr>
              <a:t>decrease.</a:t>
            </a:r>
          </a:p>
          <a:p>
            <a:pPr marL="158750" indent="0">
              <a:buNone/>
            </a:pPr>
            <a:endParaRPr lang="en-US" sz="1100" dirty="0">
              <a:solidFill>
                <a:schemeClr val="tx1"/>
              </a:solidFill>
              <a:latin typeface="Baskerville" panose="02020502070401020303"/>
            </a:endParaRPr>
          </a:p>
          <a:p>
            <a:pPr marL="158750" indent="0">
              <a:buNone/>
            </a:pPr>
            <a:r>
              <a:rPr lang="en-US" sz="1100" b="0" i="0" u="none" strike="noStrike" cap="none" dirty="0">
                <a:solidFill>
                  <a:srgbClr val="000000"/>
                </a:solidFill>
                <a:effectLst/>
                <a:latin typeface="Arial"/>
                <a:ea typeface="Arial"/>
                <a:cs typeface="Arial"/>
                <a:sym typeface="Arial"/>
              </a:rPr>
              <a:t>Improving resilience to the impacts of climate change is a</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complex and evolving challenge for real estate investors.</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Risks such as rising seas, flooding, severe storms, and heat</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stress are increasingly highlighting the vulnerability of not</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only individual assets and locations within cities, but also</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entire metropolitan areas.</a:t>
            </a:r>
            <a:r>
              <a:rPr lang="zh-CN" altLang="en-US" sz="1100" b="0" i="0" u="none" strike="noStrike" cap="none" dirty="0">
                <a:solidFill>
                  <a:srgbClr val="000000"/>
                </a:solidFill>
                <a:effectLst/>
                <a:latin typeface="Arial"/>
                <a:ea typeface="Arial"/>
                <a:cs typeface="Arial"/>
                <a:sym typeface="Arial"/>
              </a:rPr>
              <a:t> </a:t>
            </a:r>
            <a:endParaRPr lang="en-US" altLang="zh-CN" sz="1100" b="0" i="0" u="none" strike="noStrike" cap="none" dirty="0">
              <a:solidFill>
                <a:srgbClr val="000000"/>
              </a:solidFill>
              <a:effectLst/>
              <a:latin typeface="Arial"/>
              <a:cs typeface="Arial"/>
              <a:sym typeface="Arial"/>
            </a:endParaRPr>
          </a:p>
          <a:p>
            <a:pPr marL="158750" indent="0">
              <a:buNone/>
            </a:pPr>
            <a:endParaRPr lang="en-US" altLang="zh-CN" sz="1100" b="0" i="0" u="none" strike="noStrike" cap="none" dirty="0">
              <a:solidFill>
                <a:srgbClr val="000000"/>
              </a:solidFill>
              <a:effectLst/>
              <a:latin typeface="Arial"/>
              <a:cs typeface="Arial"/>
              <a:sym typeface="Arial"/>
            </a:endParaRPr>
          </a:p>
          <a:p>
            <a:pPr marL="158750" indent="0">
              <a:buNone/>
            </a:pPr>
            <a:endParaRPr lang="en-US" altLang="zh-CN" dirty="0"/>
          </a:p>
          <a:p>
            <a:pPr marL="158750" indent="0">
              <a:buNone/>
            </a:pPr>
            <a:r>
              <a:rPr lang="en-US" altLang="zh-CN" dirty="0"/>
              <a:t>Figure source: https://toolkit.climate.gov/topics/built-environment/buildings-and-structures</a:t>
            </a:r>
          </a:p>
          <a:p>
            <a:pPr marL="158750" indent="0">
              <a:buNone/>
            </a:pPr>
            <a:endParaRPr lang="en-US" altLang="zh-CN" dirty="0"/>
          </a:p>
          <a:p>
            <a:pPr marL="158750" indent="0">
              <a:buNone/>
            </a:pPr>
            <a:r>
              <a:rPr lang="en-US" altLang="zh-CN" dirty="0"/>
              <a:t>Permeable pavement: pavement areas that infiltrate storm water, reducing runoff and potential flooding</a:t>
            </a:r>
          </a:p>
          <a:p>
            <a:pPr marL="158750" indent="0">
              <a:buNone/>
            </a:pPr>
            <a:endParaRPr lang="en-US" altLang="zh-CN" dirty="0"/>
          </a:p>
          <a:p>
            <a:pPr marL="158750" indent="0">
              <a:buNone/>
            </a:pPr>
            <a:r>
              <a:rPr lang="en-US" altLang="zh-CN" dirty="0"/>
              <a:t>Locate critical system upstairs</a:t>
            </a:r>
          </a:p>
          <a:p>
            <a:pPr marL="158750" indent="0">
              <a:buNone/>
            </a:pPr>
            <a:endParaRPr lang="en-US" altLang="zh-CN" dirty="0"/>
          </a:p>
          <a:p>
            <a:pPr marL="158750" indent="0">
              <a:buNone/>
            </a:pPr>
            <a:endParaRPr lang="zh-CN" altLang="en-US" dirty="0"/>
          </a:p>
        </p:txBody>
      </p:sp>
    </p:spTree>
    <p:extLst>
      <p:ext uri="{BB962C8B-B14F-4D97-AF65-F5344CB8AC3E}">
        <p14:creationId xmlns:p14="http://schemas.microsoft.com/office/powerpoint/2010/main" val="301174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dirty="0"/>
              <a:t>In lecture 1, the focus is on the cash flow of green building so that students can understand the key stakeholders involved in this market and the financial value of green building for each stakeholder. </a:t>
            </a:r>
          </a:p>
          <a:p>
            <a:endParaRPr lang="en-US" altLang="zh-CN" dirty="0"/>
          </a:p>
          <a:p>
            <a:r>
              <a:rPr lang="en-US" altLang="zh-CN" dirty="0"/>
              <a:t>In the next lecture, we will lead the students to think about three most important market failures existed in the green building market (information failure, externality, and split incentive) and how public and private sectors work together to address these problems.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738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be1410361a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be1410361a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dirty="0"/>
              <a:t>ULI</a:t>
            </a:r>
            <a:r>
              <a:rPr lang="zh-CN" altLang="en-US" dirty="0"/>
              <a:t> </a:t>
            </a:r>
            <a:r>
              <a:rPr lang="en-US" altLang="zh-CN" dirty="0"/>
              <a:t>#1:</a:t>
            </a:r>
            <a:r>
              <a:rPr lang="zh-CN" altLang="en-US" dirty="0"/>
              <a:t> </a:t>
            </a:r>
            <a:r>
              <a:rPr lang="en-US" sz="1100" b="0" i="0" u="none" strike="noStrike" cap="none" dirty="0">
                <a:solidFill>
                  <a:srgbClr val="000000"/>
                </a:solidFill>
                <a:effectLst/>
                <a:latin typeface="Arial"/>
                <a:ea typeface="Arial"/>
                <a:cs typeface="Arial"/>
                <a:sym typeface="Arial"/>
              </a:rPr>
              <a:t>The buildings sector currently contributes nearly 40 percent</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of carbon emissions globally and nearly 70 percent of</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emissions in urban areas. This raises the an opportunity for</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the industry to advance sustainability at the portfolio level</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and also through partnerships with local policymakers. Real estate</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will be spending more time focusing on the intersection</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of buildings and climate, given the industry’s potential impact</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and role that can be played in being part of the solution.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Members of ULI’s </a:t>
            </a:r>
            <a:r>
              <a:rPr lang="en-US" sz="1100" b="0" i="0" u="none" strike="noStrike" cap="none" dirty="0" err="1">
                <a:solidFill>
                  <a:srgbClr val="000000"/>
                </a:solidFill>
                <a:effectLst/>
                <a:latin typeface="Arial"/>
                <a:ea typeface="Arial"/>
                <a:cs typeface="Arial"/>
                <a:sym typeface="Arial"/>
              </a:rPr>
              <a:t>Greenprint</a:t>
            </a:r>
            <a:r>
              <a:rPr lang="en-US" sz="1100" b="0" i="0" u="none" strike="noStrike" cap="none" dirty="0">
                <a:solidFill>
                  <a:srgbClr val="000000"/>
                </a:solidFill>
                <a:effectLst/>
                <a:latin typeface="Arial"/>
                <a:ea typeface="Arial"/>
                <a:cs typeface="Arial"/>
                <a:sym typeface="Arial"/>
              </a:rPr>
              <a:t> Center for Building Performance,</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whose portfolios collectively represent over 10,200 properties,</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$1.8 trillion in assets under management, and more than</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2.3 billion square feet in 32 countries worldwide, are leading</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by example.</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Since </a:t>
            </a:r>
            <a:r>
              <a:rPr lang="en-US" sz="1100" b="0" i="0" u="none" strike="noStrike" cap="none" dirty="0" err="1">
                <a:solidFill>
                  <a:srgbClr val="000000"/>
                </a:solidFill>
                <a:effectLst/>
                <a:latin typeface="Arial"/>
                <a:ea typeface="Arial"/>
                <a:cs typeface="Arial"/>
                <a:sym typeface="Arial"/>
              </a:rPr>
              <a:t>Greenprint</a:t>
            </a:r>
            <a:r>
              <a:rPr lang="en-US" sz="1100" b="0" i="0" u="none" strike="noStrike" cap="none" dirty="0">
                <a:solidFill>
                  <a:srgbClr val="000000"/>
                </a:solidFill>
                <a:effectLst/>
                <a:latin typeface="Arial"/>
                <a:ea typeface="Arial"/>
                <a:cs typeface="Arial"/>
                <a:sym typeface="Arial"/>
              </a:rPr>
              <a:t> was established in 2009, its</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members have improved energy efficiency and reduced</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greenhouse gas intensity by over 34 percent, and they are on</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track to meet </a:t>
            </a:r>
            <a:r>
              <a:rPr lang="en-US" sz="1100" b="0" i="0" u="none" strike="noStrike" cap="none" dirty="0" err="1">
                <a:solidFill>
                  <a:srgbClr val="000000"/>
                </a:solidFill>
                <a:effectLst/>
                <a:latin typeface="Arial"/>
                <a:ea typeface="Arial"/>
                <a:cs typeface="Arial"/>
                <a:sym typeface="Arial"/>
              </a:rPr>
              <a:t>Greenprint’s</a:t>
            </a:r>
            <a:r>
              <a:rPr lang="en-US" sz="1100" b="0" i="0" u="none" strike="noStrike" cap="none" dirty="0">
                <a:solidFill>
                  <a:srgbClr val="000000"/>
                </a:solidFill>
                <a:effectLst/>
                <a:latin typeface="Arial"/>
                <a:ea typeface="Arial"/>
                <a:cs typeface="Arial"/>
                <a:sym typeface="Arial"/>
              </a:rPr>
              <a:t> current goal of </a:t>
            </a:r>
            <a:r>
              <a:rPr lang="en-US" altLang="zh-CN" sz="1100" b="0" i="0" u="none" strike="noStrike" cap="none" dirty="0">
                <a:solidFill>
                  <a:srgbClr val="000000"/>
                </a:solidFill>
                <a:effectLst/>
                <a:latin typeface="Arial"/>
                <a:ea typeface="Arial"/>
                <a:cs typeface="Arial"/>
                <a:sym typeface="Arial"/>
              </a:rPr>
              <a:t>a</a:t>
            </a:r>
            <a:r>
              <a:rPr lang="en-US" sz="1100" b="0" i="0" u="none" strike="noStrike" cap="none" dirty="0">
                <a:solidFill>
                  <a:srgbClr val="000000"/>
                </a:solidFill>
                <a:effectLst/>
                <a:latin typeface="Arial"/>
                <a:ea typeface="Arial"/>
                <a:cs typeface="Arial"/>
                <a:sym typeface="Arial"/>
              </a:rPr>
              <a:t>chieving a 50 percent</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carbon reduction goal by 2030, and have set an even more</a:t>
            </a:r>
            <a:r>
              <a:rPr lang="zh-CN" altLang="en-US"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ambitious goal to achieve carbon-neutral operations by 2050.</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11766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chemeClr val="accent2"/>
                </a:solidFill>
                <a:latin typeface="Gill Sans MT" panose="020B0502020104020203" pitchFamily="34" charset="77"/>
              </a:rPr>
              <a:t>UN Intergovernmental Panel on Climate Change (IPCC): </a:t>
            </a:r>
          </a:p>
          <a:p>
            <a:pPr lvl="1"/>
            <a:r>
              <a:rPr lang="en-US" dirty="0">
                <a:solidFill>
                  <a:schemeClr val="accent2"/>
                </a:solidFill>
                <a:latin typeface="Gill Sans MT" panose="020B0502020104020203" pitchFamily="34" charset="77"/>
              </a:rPr>
              <a:t>The United Nations body for assessing the science related to climate change</a:t>
            </a:r>
          </a:p>
          <a:p>
            <a:pPr lvl="1"/>
            <a:r>
              <a:rPr lang="en-US" dirty="0">
                <a:solidFill>
                  <a:schemeClr val="accent2"/>
                </a:solidFill>
                <a:latin typeface="Gill Sans MT" panose="020B0502020104020203" pitchFamily="34" charset="77"/>
              </a:rPr>
              <a:t>“Provides assessments on climate change, its implications and potential future risks, as well as to put forward adaptation and mitigation options.”</a:t>
            </a:r>
          </a:p>
          <a:p>
            <a:r>
              <a:rPr lang="en-US" b="1" u="sng" dirty="0">
                <a:solidFill>
                  <a:schemeClr val="accent2"/>
                </a:solidFill>
                <a:latin typeface="Gill Sans MT" panose="020B0502020104020203" pitchFamily="34" charset="77"/>
              </a:rPr>
              <a:t>Are human activities causing climate change? Steps:</a:t>
            </a:r>
          </a:p>
          <a:p>
            <a:pPr lvl="1"/>
            <a:r>
              <a:rPr lang="en-US" dirty="0">
                <a:solidFill>
                  <a:schemeClr val="accent2"/>
                </a:solidFill>
                <a:latin typeface="Gill Sans MT" panose="020B0502020104020203" pitchFamily="34" charset="77"/>
              </a:rPr>
              <a:t>Detection: Is there a change in the distribution of environmental variables?</a:t>
            </a:r>
          </a:p>
          <a:p>
            <a:pPr lvl="1"/>
            <a:r>
              <a:rPr lang="en-US" dirty="0">
                <a:solidFill>
                  <a:schemeClr val="accent2"/>
                </a:solidFill>
                <a:latin typeface="Gill Sans MT" panose="020B0502020104020203" pitchFamily="34" charset="77"/>
              </a:rPr>
              <a:t>Attribution to human activity. Simulation based analysis. How would the climate be without human activity? → Counterfactual</a:t>
            </a:r>
            <a:endParaRPr lang="en-US" dirty="0"/>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7</a:t>
            </a:fld>
            <a:endParaRPr lang="en-US"/>
          </a:p>
        </p:txBody>
      </p:sp>
    </p:spTree>
    <p:extLst>
      <p:ext uri="{BB962C8B-B14F-4D97-AF65-F5344CB8AC3E}">
        <p14:creationId xmlns:p14="http://schemas.microsoft.com/office/powerpoint/2010/main" val="16815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www.kqed.org</a:t>
            </a:r>
            <a:r>
              <a:rPr lang="en-US" dirty="0"/>
              <a:t>/science/1948013/california-lawmakers-plans-to-protect-homes-from-wildfire-fall-short</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11</a:t>
            </a:fld>
            <a:endParaRPr lang="en-US"/>
          </a:p>
        </p:txBody>
      </p:sp>
    </p:spTree>
    <p:extLst>
      <p:ext uri="{BB962C8B-B14F-4D97-AF65-F5344CB8AC3E}">
        <p14:creationId xmlns:p14="http://schemas.microsoft.com/office/powerpoint/2010/main" val="1393028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00000"/>
                </a:solidFill>
                <a:latin typeface="Gill Sans MT" panose="020B0502020104020203" pitchFamily="34" charset="77"/>
              </a:rPr>
              <a:t>First Street: </a:t>
            </a:r>
          </a:p>
          <a:p>
            <a:endParaRPr lang="en-US" dirty="0"/>
          </a:p>
          <a:p>
            <a:r>
              <a:rPr lang="en-US" dirty="0"/>
              <a:t>https://</a:t>
            </a:r>
            <a:r>
              <a:rPr lang="en-US" dirty="0" err="1"/>
              <a:t>assets.firststreet.org</a:t>
            </a:r>
            <a:r>
              <a:rPr lang="en-US" dirty="0"/>
              <a:t>/uploads/2020/06/first_street_foundation__first_national_flood_risk_assessment.pdf </a:t>
            </a:r>
          </a:p>
          <a:p>
            <a:endParaRPr lang="en-US" dirty="0"/>
          </a:p>
          <a:p>
            <a:r>
              <a:rPr lang="en-US" dirty="0"/>
              <a:t>FEMA = 8M Properties</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12</a:t>
            </a:fld>
            <a:endParaRPr lang="en-US"/>
          </a:p>
        </p:txBody>
      </p:sp>
    </p:spTree>
    <p:extLst>
      <p:ext uri="{BB962C8B-B14F-4D97-AF65-F5344CB8AC3E}">
        <p14:creationId xmlns:p14="http://schemas.microsoft.com/office/powerpoint/2010/main" val="909846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rgbClr val="000000"/>
                </a:solidFill>
                <a:effectLst/>
                <a:latin typeface="Arial"/>
                <a:ea typeface="Arial"/>
                <a:cs typeface="Arial"/>
                <a:sym typeface="Arial"/>
              </a:rPr>
              <a:t>Martinez‐Villalobos, C., and J.D. </a:t>
            </a:r>
            <a:r>
              <a:rPr lang="en-US" sz="1200" b="0" i="0" u="none" strike="noStrike" cap="none" dirty="0" err="1">
                <a:solidFill>
                  <a:srgbClr val="000000"/>
                </a:solidFill>
                <a:effectLst/>
                <a:latin typeface="Arial"/>
                <a:ea typeface="Arial"/>
                <a:cs typeface="Arial"/>
                <a:sym typeface="Arial"/>
              </a:rPr>
              <a:t>Neelin</a:t>
            </a:r>
            <a:r>
              <a:rPr lang="en-US" sz="1200" b="0" i="0" u="none" strike="noStrike" cap="none" dirty="0">
                <a:solidFill>
                  <a:srgbClr val="000000"/>
                </a:solidFill>
                <a:effectLst/>
                <a:latin typeface="Arial"/>
                <a:ea typeface="Arial"/>
                <a:cs typeface="Arial"/>
                <a:sym typeface="Arial"/>
              </a:rPr>
              <a:t>. (2018), Shifts in Precipitation Accumulation Extremes during the Warm Season over the United States, </a:t>
            </a:r>
            <a:r>
              <a:rPr lang="en-US" sz="1200" b="0" i="1" u="none" strike="noStrike" cap="none" dirty="0" err="1">
                <a:solidFill>
                  <a:srgbClr val="000000"/>
                </a:solidFill>
                <a:effectLst/>
                <a:latin typeface="Arial"/>
                <a:ea typeface="Arial"/>
                <a:cs typeface="Arial"/>
                <a:sym typeface="Arial"/>
              </a:rPr>
              <a:t>Geophys</a:t>
            </a:r>
            <a:r>
              <a:rPr lang="en-US" sz="1200" b="0" i="1" u="none" strike="noStrike" cap="none" dirty="0">
                <a:solidFill>
                  <a:srgbClr val="000000"/>
                </a:solidFill>
                <a:effectLst/>
                <a:latin typeface="Arial"/>
                <a:ea typeface="Arial"/>
                <a:cs typeface="Arial"/>
                <a:sym typeface="Arial"/>
              </a:rPr>
              <a:t>. Res. Lett.</a:t>
            </a:r>
            <a:r>
              <a:rPr lang="en-US" sz="1200" b="0" i="0" u="none" strike="noStrike" cap="none" dirty="0">
                <a:solidFill>
                  <a:srgbClr val="000000"/>
                </a:solidFill>
                <a:effectLst/>
                <a:latin typeface="Arial"/>
                <a:ea typeface="Arial"/>
                <a:cs typeface="Arial"/>
                <a:sym typeface="Arial"/>
              </a:rPr>
              <a:t>, 45. </a:t>
            </a:r>
            <a:r>
              <a:rPr lang="en-US" sz="1200" b="0" i="0" u="none" strike="noStrike" cap="none" dirty="0">
                <a:solidFill>
                  <a:srgbClr val="000000"/>
                </a:solidFill>
                <a:effectLst/>
                <a:latin typeface="Arial"/>
                <a:ea typeface="Arial"/>
                <a:cs typeface="Arial"/>
                <a:sym typeface="Arial"/>
                <a:hlinkClick r:id="rId3"/>
              </a:rPr>
              <a:t>https://doi.org/10.1029/2018GL078465</a:t>
            </a:r>
            <a:endParaRPr lang="en-US" sz="1200" b="0" i="0" u="none" strike="noStrike" cap="none" dirty="0">
              <a:solidFill>
                <a:srgbClr val="000000"/>
              </a:solidFill>
              <a:effectLst/>
              <a:latin typeface="Arial"/>
              <a:ea typeface="Arial"/>
              <a:cs typeface="Arial"/>
              <a:sym typeface="Arial"/>
            </a:endParaRPr>
          </a:p>
          <a:p>
            <a:r>
              <a:rPr lang="en-US" dirty="0"/>
              <a:t>https://</a:t>
            </a:r>
            <a:r>
              <a:rPr lang="en-US" dirty="0" err="1"/>
              <a:t>www.climate.gov</a:t>
            </a:r>
            <a:r>
              <a:rPr lang="en-US" dirty="0"/>
              <a:t>/news-features/event-tracker/soggy-summer-mid-atlantic-2018</a:t>
            </a:r>
          </a:p>
          <a:p>
            <a:endParaRPr lang="en-US" dirty="0"/>
          </a:p>
          <a:p>
            <a:endParaRPr lang="en-US" dirty="0"/>
          </a:p>
          <a:p>
            <a:r>
              <a:rPr lang="en-US" dirty="0"/>
              <a:t>https://</a:t>
            </a:r>
            <a:r>
              <a:rPr lang="en-US" dirty="0" err="1"/>
              <a:t>www.nytimes.com</a:t>
            </a:r>
            <a:r>
              <a:rPr lang="en-US" dirty="0"/>
              <a:t>/interactive/2019/03/19/us/</a:t>
            </a:r>
            <a:r>
              <a:rPr lang="en-US" dirty="0" err="1"/>
              <a:t>midwest-flooding.html?action</a:t>
            </a:r>
            <a:r>
              <a:rPr lang="en-US" dirty="0"/>
              <a:t>=</a:t>
            </a:r>
            <a:r>
              <a:rPr lang="en-US" dirty="0" err="1"/>
              <a:t>click&amp;module</a:t>
            </a:r>
            <a:r>
              <a:rPr lang="en-US" dirty="0"/>
              <a:t>=</a:t>
            </a:r>
            <a:r>
              <a:rPr lang="en-US" dirty="0" err="1"/>
              <a:t>RelatedLinks&amp;pgtype</a:t>
            </a:r>
            <a:r>
              <a:rPr lang="en-US" dirty="0"/>
              <a:t>=Article</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13</a:t>
            </a:fld>
            <a:endParaRPr lang="en-US"/>
          </a:p>
        </p:txBody>
      </p:sp>
    </p:spTree>
    <p:extLst>
      <p:ext uri="{BB962C8B-B14F-4D97-AF65-F5344CB8AC3E}">
        <p14:creationId xmlns:p14="http://schemas.microsoft.com/office/powerpoint/2010/main" val="234330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www.climate.gov</a:t>
            </a:r>
            <a:r>
              <a:rPr lang="en-US" dirty="0"/>
              <a:t>/news-features/understanding-climate/climate-change-minimum-arctic-sea-ice-extent</a:t>
            </a:r>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14</a:t>
            </a:fld>
            <a:endParaRPr lang="en-US"/>
          </a:p>
        </p:txBody>
      </p:sp>
    </p:spTree>
    <p:extLst>
      <p:ext uri="{BB962C8B-B14F-4D97-AF65-F5344CB8AC3E}">
        <p14:creationId xmlns:p14="http://schemas.microsoft.com/office/powerpoint/2010/main" val="22011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200" b="0" i="0" u="none" strike="noStrike" kern="1200" dirty="0">
                <a:solidFill>
                  <a:schemeClr val="tx1"/>
                </a:solidFill>
                <a:effectLst/>
                <a:latin typeface="Times" charset="0"/>
                <a:ea typeface="Geneva" charset="0"/>
                <a:cs typeface="Geneva" charset="0"/>
              </a:rPr>
              <a:t>The history of billion-dollar disasters in the United States each year from 1980 to 2020, showing event type (colors), frequency (left-hand vertical axis), and cost (right-hand vertical axis. The number and cost of weather and climate disasters is rising due to a combination of population growth and development along with the influence of human-caused climate change on some type of extreme events that lead to billion-dollar disasters. NOAA </a:t>
            </a:r>
            <a:r>
              <a:rPr lang="en-US" sz="1200" b="0" i="0" u="none" strike="noStrike" kern="1200" dirty="0" err="1">
                <a:solidFill>
                  <a:schemeClr val="tx1"/>
                </a:solidFill>
                <a:effectLst/>
                <a:latin typeface="Times" charset="0"/>
                <a:ea typeface="Geneva" charset="0"/>
                <a:cs typeface="Geneva" charset="0"/>
              </a:rPr>
              <a:t>Climate.gov</a:t>
            </a:r>
            <a:r>
              <a:rPr lang="en-US" sz="1200" b="0" i="0" u="none" strike="noStrike" kern="1200" dirty="0">
                <a:solidFill>
                  <a:schemeClr val="tx1"/>
                </a:solidFill>
                <a:effectLst/>
                <a:latin typeface="Times" charset="0"/>
                <a:ea typeface="Geneva" charset="0"/>
                <a:cs typeface="Geneva" charset="0"/>
              </a:rPr>
              <a:t> image, based on NCEI data.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F3BD633-2C43-5642-961E-825A545F51E6}" type="slidenum">
              <a:rPr lang="en-US" smtClean="0"/>
              <a:t>15</a:t>
            </a:fld>
            <a:endParaRPr lang="en-US"/>
          </a:p>
        </p:txBody>
      </p:sp>
    </p:spTree>
    <p:extLst>
      <p:ext uri="{BB962C8B-B14F-4D97-AF65-F5344CB8AC3E}">
        <p14:creationId xmlns:p14="http://schemas.microsoft.com/office/powerpoint/2010/main" val="1479025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F480-EC97-B149-A1B3-71E8E51976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B0C4E0-FBD3-9A43-8BD3-0056029D9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CF1A71-E512-2E45-86F8-ABB44B26CF17}"/>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5" name="Footer Placeholder 4">
            <a:extLst>
              <a:ext uri="{FF2B5EF4-FFF2-40B4-BE49-F238E27FC236}">
                <a16:creationId xmlns:a16="http://schemas.microsoft.com/office/drawing/2014/main" id="{3C495E68-5408-8745-8767-DA399CF9A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8B70C-DA77-C347-92DD-7DFBE4DCCA2A}"/>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1733520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3868-88AB-7540-9711-8CA89B5710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664AB-64D2-094E-B9E1-4BC6732DB8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C8035-8DFB-A54A-A1E1-87F1EFFC9EF0}"/>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5" name="Footer Placeholder 4">
            <a:extLst>
              <a:ext uri="{FF2B5EF4-FFF2-40B4-BE49-F238E27FC236}">
                <a16:creationId xmlns:a16="http://schemas.microsoft.com/office/drawing/2014/main" id="{7DF12469-1220-7645-9894-3A44E29E8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0F757-4D35-F849-968F-1BCBDAC3DDB5}"/>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585720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0877DD-9430-F44C-B0C2-9366760175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EDD6A-F0C6-644B-BABD-50F8DC3D02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34F2C-7FB4-3A48-93BD-8E7CFD4ADD6F}"/>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5" name="Footer Placeholder 4">
            <a:extLst>
              <a:ext uri="{FF2B5EF4-FFF2-40B4-BE49-F238E27FC236}">
                <a16:creationId xmlns:a16="http://schemas.microsoft.com/office/drawing/2014/main" id="{4C205B5C-6BF1-9843-810F-538B9F466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E7F9F-8CF6-7C43-A38E-1ED741B350FF}"/>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2517824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561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53"/>
        <p:cNvGrpSpPr/>
        <p:nvPr/>
      </p:nvGrpSpPr>
      <p:grpSpPr>
        <a:xfrm>
          <a:off x="0" y="0"/>
          <a:ext cx="0" cy="0"/>
          <a:chOff x="0" y="0"/>
          <a:chExt cx="0" cy="0"/>
        </a:xfrm>
      </p:grpSpPr>
      <p:sp>
        <p:nvSpPr>
          <p:cNvPr id="154" name="Google Shape;154;p28"/>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5" name="Google Shape;155;p28"/>
          <p:cNvCxnSpPr/>
          <p:nvPr/>
        </p:nvCxnSpPr>
        <p:spPr>
          <a:xfrm>
            <a:off x="242179" y="1041657"/>
            <a:ext cx="11411200" cy="0"/>
          </a:xfrm>
          <a:prstGeom prst="straightConnector1">
            <a:avLst/>
          </a:prstGeom>
          <a:noFill/>
          <a:ln w="63500" cap="flat" cmpd="sng">
            <a:solidFill>
              <a:srgbClr val="E1A28D"/>
            </a:solidFill>
            <a:prstDash val="solid"/>
            <a:miter lim="800000"/>
            <a:headEnd type="none" w="sm" len="sm"/>
            <a:tailEnd type="none" w="sm" len="sm"/>
          </a:ln>
        </p:spPr>
      </p:cxnSp>
      <p:pic>
        <p:nvPicPr>
          <p:cNvPr id="156" name="Google Shape;156;p28" descr="MIT Center for Real Estate Research and Publications - MIT - Center for  Real Estate Center for Real Estate"/>
          <p:cNvPicPr preferRelativeResize="0"/>
          <p:nvPr/>
        </p:nvPicPr>
        <p:blipFill rotWithShape="1">
          <a:blip r:embed="rId2">
            <a:alphaModFix amt="60000"/>
          </a:blip>
          <a:srcRect/>
          <a:stretch/>
        </p:blipFill>
        <p:spPr>
          <a:xfrm>
            <a:off x="163791" y="6385015"/>
            <a:ext cx="2945501" cy="420860"/>
          </a:xfrm>
          <a:prstGeom prst="rect">
            <a:avLst/>
          </a:prstGeom>
          <a:noFill/>
          <a:ln>
            <a:noFill/>
          </a:ln>
        </p:spPr>
      </p:pic>
    </p:spTree>
    <p:extLst>
      <p:ext uri="{BB962C8B-B14F-4D97-AF65-F5344CB8AC3E}">
        <p14:creationId xmlns:p14="http://schemas.microsoft.com/office/powerpoint/2010/main" val="566287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9" name="Google Shape;159;p2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60" name="Google Shape;160;p2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p2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 name="Google Shape;162;p2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7888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9"/>
        <p:cNvGrpSpPr/>
        <p:nvPr/>
      </p:nvGrpSpPr>
      <p:grpSpPr>
        <a:xfrm>
          <a:off x="0" y="0"/>
          <a:ext cx="0" cy="0"/>
          <a:chOff x="0" y="0"/>
          <a:chExt cx="0" cy="0"/>
        </a:xfrm>
      </p:grpSpPr>
      <p:sp>
        <p:nvSpPr>
          <p:cNvPr id="170" name="Google Shape;170;p3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3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2" name="Google Shape;172;p3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3" name="Google Shape;173;p3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880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831851" y="1709739"/>
            <a:ext cx="10515600" cy="2852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 name="Google Shape;176;p32"/>
          <p:cNvSpPr txBox="1">
            <a:spLocks noGrp="1"/>
          </p:cNvSpPr>
          <p:nvPr>
            <p:ph type="body" idx="1"/>
          </p:nvPr>
        </p:nvSpPr>
        <p:spPr>
          <a:xfrm>
            <a:off x="831851" y="4589463"/>
            <a:ext cx="10515600" cy="15004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rgbClr val="888888"/>
              </a:buClr>
              <a:buSzPts val="1800"/>
              <a:buNone/>
              <a:defRPr sz="2400">
                <a:solidFill>
                  <a:srgbClr val="888888"/>
                </a:solidFill>
              </a:defRPr>
            </a:lvl1pPr>
            <a:lvl2pPr marL="1219170" lvl="1" indent="-304792" algn="l" rtl="0">
              <a:lnSpc>
                <a:spcPct val="90000"/>
              </a:lnSpc>
              <a:spcBef>
                <a:spcPts val="533"/>
              </a:spcBef>
              <a:spcAft>
                <a:spcPts val="0"/>
              </a:spcAft>
              <a:buClr>
                <a:srgbClr val="888888"/>
              </a:buClr>
              <a:buSzPts val="1500"/>
              <a:buNone/>
              <a:defRPr sz="2000">
                <a:solidFill>
                  <a:srgbClr val="888888"/>
                </a:solidFill>
              </a:defRPr>
            </a:lvl2pPr>
            <a:lvl3pPr marL="1828754" lvl="2" indent="-304792" algn="l" rtl="0">
              <a:lnSpc>
                <a:spcPct val="90000"/>
              </a:lnSpc>
              <a:spcBef>
                <a:spcPts val="533"/>
              </a:spcBef>
              <a:spcAft>
                <a:spcPts val="0"/>
              </a:spcAft>
              <a:buClr>
                <a:srgbClr val="888888"/>
              </a:buClr>
              <a:buSzPts val="1400"/>
              <a:buNone/>
              <a:defRPr sz="1867">
                <a:solidFill>
                  <a:srgbClr val="888888"/>
                </a:solidFill>
              </a:defRPr>
            </a:lvl3pPr>
            <a:lvl4pPr marL="2438339" lvl="3" indent="-304792" algn="l" rtl="0">
              <a:lnSpc>
                <a:spcPct val="90000"/>
              </a:lnSpc>
              <a:spcBef>
                <a:spcPts val="533"/>
              </a:spcBef>
              <a:spcAft>
                <a:spcPts val="0"/>
              </a:spcAft>
              <a:buClr>
                <a:srgbClr val="888888"/>
              </a:buClr>
              <a:buSzPts val="1200"/>
              <a:buNone/>
              <a:defRPr sz="1600">
                <a:solidFill>
                  <a:srgbClr val="888888"/>
                </a:solidFill>
              </a:defRPr>
            </a:lvl4pPr>
            <a:lvl5pPr marL="3047924" lvl="4" indent="-304792" algn="l" rtl="0">
              <a:lnSpc>
                <a:spcPct val="90000"/>
              </a:lnSpc>
              <a:spcBef>
                <a:spcPts val="533"/>
              </a:spcBef>
              <a:spcAft>
                <a:spcPts val="0"/>
              </a:spcAft>
              <a:buClr>
                <a:srgbClr val="888888"/>
              </a:buClr>
              <a:buSzPts val="1200"/>
              <a:buNone/>
              <a:defRPr sz="1600">
                <a:solidFill>
                  <a:srgbClr val="888888"/>
                </a:solidFill>
              </a:defRPr>
            </a:lvl5pPr>
            <a:lvl6pPr marL="3657509" lvl="5" indent="-304792" algn="l" rtl="0">
              <a:lnSpc>
                <a:spcPct val="90000"/>
              </a:lnSpc>
              <a:spcBef>
                <a:spcPts val="533"/>
              </a:spcBef>
              <a:spcAft>
                <a:spcPts val="0"/>
              </a:spcAft>
              <a:buClr>
                <a:srgbClr val="888888"/>
              </a:buClr>
              <a:buSzPts val="1200"/>
              <a:buNone/>
              <a:defRPr sz="1600">
                <a:solidFill>
                  <a:srgbClr val="888888"/>
                </a:solidFill>
              </a:defRPr>
            </a:lvl6pPr>
            <a:lvl7pPr marL="4267093" lvl="6" indent="-304792" algn="l" rtl="0">
              <a:lnSpc>
                <a:spcPct val="90000"/>
              </a:lnSpc>
              <a:spcBef>
                <a:spcPts val="533"/>
              </a:spcBef>
              <a:spcAft>
                <a:spcPts val="0"/>
              </a:spcAft>
              <a:buClr>
                <a:srgbClr val="888888"/>
              </a:buClr>
              <a:buSzPts val="1200"/>
              <a:buNone/>
              <a:defRPr sz="1600">
                <a:solidFill>
                  <a:srgbClr val="888888"/>
                </a:solidFill>
              </a:defRPr>
            </a:lvl7pPr>
            <a:lvl8pPr marL="4876678" lvl="7" indent="-304792" algn="l" rtl="0">
              <a:lnSpc>
                <a:spcPct val="90000"/>
              </a:lnSpc>
              <a:spcBef>
                <a:spcPts val="533"/>
              </a:spcBef>
              <a:spcAft>
                <a:spcPts val="0"/>
              </a:spcAft>
              <a:buClr>
                <a:srgbClr val="888888"/>
              </a:buClr>
              <a:buSzPts val="1200"/>
              <a:buNone/>
              <a:defRPr sz="1600">
                <a:solidFill>
                  <a:srgbClr val="888888"/>
                </a:solidFill>
              </a:defRPr>
            </a:lvl8pPr>
            <a:lvl9pPr marL="5486263" lvl="8" indent="-304792" algn="l" rtl="0">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77" name="Google Shape;177;p3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p3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 name="Google Shape;179;p3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8196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0"/>
        <p:cNvGrpSpPr/>
        <p:nvPr/>
      </p:nvGrpSpPr>
      <p:grpSpPr>
        <a:xfrm>
          <a:off x="0" y="0"/>
          <a:ext cx="0" cy="0"/>
          <a:chOff x="0" y="0"/>
          <a:chExt cx="0" cy="0"/>
        </a:xfrm>
      </p:grpSpPr>
      <p:sp>
        <p:nvSpPr>
          <p:cNvPr id="181" name="Google Shape;181;p3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2" name="Google Shape;182;p33"/>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83" name="Google Shape;183;p33"/>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84" name="Google Shape;184;p33"/>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3"/>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3"/>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1431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7"/>
        <p:cNvGrpSpPr/>
        <p:nvPr/>
      </p:nvGrpSpPr>
      <p:grpSpPr>
        <a:xfrm>
          <a:off x="0" y="0"/>
          <a:ext cx="0" cy="0"/>
          <a:chOff x="0" y="0"/>
          <a:chExt cx="0" cy="0"/>
        </a:xfrm>
      </p:grpSpPr>
      <p:sp>
        <p:nvSpPr>
          <p:cNvPr id="188" name="Google Shape;188;p34"/>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p34"/>
          <p:cNvSpPr txBox="1">
            <a:spLocks noGrp="1"/>
          </p:cNvSpPr>
          <p:nvPr>
            <p:ph type="body" idx="1"/>
          </p:nvPr>
        </p:nvSpPr>
        <p:spPr>
          <a:xfrm>
            <a:off x="839788" y="1681163"/>
            <a:ext cx="51580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90" name="Google Shape;190;p34"/>
          <p:cNvSpPr txBox="1">
            <a:spLocks noGrp="1"/>
          </p:cNvSpPr>
          <p:nvPr>
            <p:ph type="body" idx="2"/>
          </p:nvPr>
        </p:nvSpPr>
        <p:spPr>
          <a:xfrm>
            <a:off x="839788" y="2505075"/>
            <a:ext cx="5158000" cy="368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1" name="Google Shape;191;p34"/>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Autofit/>
          </a:bodyPr>
          <a:lstStyle>
            <a:lvl1pPr marL="609585" lvl="0" indent="-304792" algn="l" rtl="0">
              <a:lnSpc>
                <a:spcPct val="90000"/>
              </a:lnSpc>
              <a:spcBef>
                <a:spcPts val="1067"/>
              </a:spcBef>
              <a:spcAft>
                <a:spcPts val="0"/>
              </a:spcAft>
              <a:buClr>
                <a:schemeClr val="dk1"/>
              </a:buClr>
              <a:buSzPts val="1800"/>
              <a:buNone/>
              <a:defRPr sz="2400" b="1"/>
            </a:lvl1pPr>
            <a:lvl2pPr marL="1219170" lvl="1" indent="-304792" algn="l" rtl="0">
              <a:lnSpc>
                <a:spcPct val="90000"/>
              </a:lnSpc>
              <a:spcBef>
                <a:spcPts val="533"/>
              </a:spcBef>
              <a:spcAft>
                <a:spcPts val="0"/>
              </a:spcAft>
              <a:buClr>
                <a:schemeClr val="dk1"/>
              </a:buClr>
              <a:buSzPts val="1500"/>
              <a:buNone/>
              <a:defRPr sz="2000" b="1"/>
            </a:lvl2pPr>
            <a:lvl3pPr marL="1828754" lvl="2" indent="-304792" algn="l" rtl="0">
              <a:lnSpc>
                <a:spcPct val="90000"/>
              </a:lnSpc>
              <a:spcBef>
                <a:spcPts val="533"/>
              </a:spcBef>
              <a:spcAft>
                <a:spcPts val="0"/>
              </a:spcAft>
              <a:buClr>
                <a:schemeClr val="dk1"/>
              </a:buClr>
              <a:buSzPts val="1400"/>
              <a:buNone/>
              <a:defRPr sz="1867" b="1"/>
            </a:lvl3pPr>
            <a:lvl4pPr marL="2438339" lvl="3" indent="-304792" algn="l" rtl="0">
              <a:lnSpc>
                <a:spcPct val="90000"/>
              </a:lnSpc>
              <a:spcBef>
                <a:spcPts val="533"/>
              </a:spcBef>
              <a:spcAft>
                <a:spcPts val="0"/>
              </a:spcAft>
              <a:buClr>
                <a:schemeClr val="dk1"/>
              </a:buClr>
              <a:buSzPts val="1200"/>
              <a:buNone/>
              <a:defRPr sz="1600" b="1"/>
            </a:lvl4pPr>
            <a:lvl5pPr marL="3047924" lvl="4" indent="-304792" algn="l" rtl="0">
              <a:lnSpc>
                <a:spcPct val="90000"/>
              </a:lnSpc>
              <a:spcBef>
                <a:spcPts val="533"/>
              </a:spcBef>
              <a:spcAft>
                <a:spcPts val="0"/>
              </a:spcAft>
              <a:buClr>
                <a:schemeClr val="dk1"/>
              </a:buClr>
              <a:buSzPts val="1200"/>
              <a:buNone/>
              <a:defRPr sz="1600" b="1"/>
            </a:lvl5pPr>
            <a:lvl6pPr marL="3657509" lvl="5" indent="-304792" algn="l" rtl="0">
              <a:lnSpc>
                <a:spcPct val="90000"/>
              </a:lnSpc>
              <a:spcBef>
                <a:spcPts val="533"/>
              </a:spcBef>
              <a:spcAft>
                <a:spcPts val="0"/>
              </a:spcAft>
              <a:buClr>
                <a:schemeClr val="dk1"/>
              </a:buClr>
              <a:buSzPts val="1200"/>
              <a:buNone/>
              <a:defRPr sz="1600" b="1"/>
            </a:lvl6pPr>
            <a:lvl7pPr marL="4267093" lvl="6" indent="-304792" algn="l" rtl="0">
              <a:lnSpc>
                <a:spcPct val="90000"/>
              </a:lnSpc>
              <a:spcBef>
                <a:spcPts val="533"/>
              </a:spcBef>
              <a:spcAft>
                <a:spcPts val="0"/>
              </a:spcAft>
              <a:buClr>
                <a:schemeClr val="dk1"/>
              </a:buClr>
              <a:buSzPts val="1200"/>
              <a:buNone/>
              <a:defRPr sz="1600" b="1"/>
            </a:lvl7pPr>
            <a:lvl8pPr marL="4876678" lvl="7" indent="-304792" algn="l" rtl="0">
              <a:lnSpc>
                <a:spcPct val="90000"/>
              </a:lnSpc>
              <a:spcBef>
                <a:spcPts val="533"/>
              </a:spcBef>
              <a:spcAft>
                <a:spcPts val="0"/>
              </a:spcAft>
              <a:buClr>
                <a:schemeClr val="dk1"/>
              </a:buClr>
              <a:buSzPts val="1200"/>
              <a:buNone/>
              <a:defRPr sz="1600" b="1"/>
            </a:lvl8pPr>
            <a:lvl9pPr marL="5486263" lvl="8" indent="-304792" algn="l" rtl="0">
              <a:lnSpc>
                <a:spcPct val="90000"/>
              </a:lnSpc>
              <a:spcBef>
                <a:spcPts val="533"/>
              </a:spcBef>
              <a:spcAft>
                <a:spcPts val="0"/>
              </a:spcAft>
              <a:buClr>
                <a:schemeClr val="dk1"/>
              </a:buClr>
              <a:buSzPts val="1200"/>
              <a:buNone/>
              <a:defRPr sz="1600" b="1"/>
            </a:lvl9pPr>
          </a:lstStyle>
          <a:p>
            <a:endParaRPr/>
          </a:p>
        </p:txBody>
      </p:sp>
      <p:sp>
        <p:nvSpPr>
          <p:cNvPr id="192" name="Google Shape;192;p34"/>
          <p:cNvSpPr txBox="1">
            <a:spLocks noGrp="1"/>
          </p:cNvSpPr>
          <p:nvPr>
            <p:ph type="body" idx="4"/>
          </p:nvPr>
        </p:nvSpPr>
        <p:spPr>
          <a:xfrm>
            <a:off x="6172200" y="2505075"/>
            <a:ext cx="5183200" cy="368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193" name="Google Shape;193;p3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4" name="Google Shape;194;p3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5" name="Google Shape;195;p3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18283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
        <p:cNvGrpSpPr/>
        <p:nvPr/>
      </p:nvGrpSpPr>
      <p:grpSpPr>
        <a:xfrm>
          <a:off x="0" y="0"/>
          <a:ext cx="0" cy="0"/>
          <a:chOff x="0" y="0"/>
          <a:chExt cx="0" cy="0"/>
        </a:xfrm>
      </p:grpSpPr>
      <p:sp>
        <p:nvSpPr>
          <p:cNvPr id="197" name="Google Shape;197;p3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8" name="Google Shape;198;p3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p3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1176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1B12-D610-1148-8440-9459C741AD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EFAB6-256B-FD4C-A42E-D9759DB97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DB8928-355F-8146-A0A2-4B18156AAC67}"/>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5" name="Footer Placeholder 4">
            <a:extLst>
              <a:ext uri="{FF2B5EF4-FFF2-40B4-BE49-F238E27FC236}">
                <a16:creationId xmlns:a16="http://schemas.microsoft.com/office/drawing/2014/main" id="{7AE461BA-7ED3-AE48-BA39-3F24A8F50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AB451-E201-9A48-AE95-6A1BF2E13484}"/>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2888351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0"/>
        <p:cNvGrpSpPr/>
        <p:nvPr/>
      </p:nvGrpSpPr>
      <p:grpSpPr>
        <a:xfrm>
          <a:off x="0" y="0"/>
          <a:ext cx="0" cy="0"/>
          <a:chOff x="0" y="0"/>
          <a:chExt cx="0" cy="0"/>
        </a:xfrm>
      </p:grpSpPr>
      <p:sp>
        <p:nvSpPr>
          <p:cNvPr id="201" name="Google Shape;201;p36"/>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2" name="Google Shape;202;p36"/>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L="609585" lvl="0" indent="-507987" algn="l" rtl="0">
              <a:lnSpc>
                <a:spcPct val="90000"/>
              </a:lnSpc>
              <a:spcBef>
                <a:spcPts val="1067"/>
              </a:spcBef>
              <a:spcAft>
                <a:spcPts val="0"/>
              </a:spcAft>
              <a:buClr>
                <a:schemeClr val="dk1"/>
              </a:buClr>
              <a:buSzPts val="2400"/>
              <a:buChar char="•"/>
              <a:defRPr sz="3200"/>
            </a:lvl1pPr>
            <a:lvl2pPr marL="1219170" lvl="1" indent="-482588" algn="l" rtl="0">
              <a:lnSpc>
                <a:spcPct val="90000"/>
              </a:lnSpc>
              <a:spcBef>
                <a:spcPts val="533"/>
              </a:spcBef>
              <a:spcAft>
                <a:spcPts val="0"/>
              </a:spcAft>
              <a:buClr>
                <a:schemeClr val="dk1"/>
              </a:buClr>
              <a:buSzPts val="2100"/>
              <a:buChar char="•"/>
              <a:defRPr sz="2800"/>
            </a:lvl2pPr>
            <a:lvl3pPr marL="1828754" lvl="2" indent="-457189" algn="l" rtl="0">
              <a:lnSpc>
                <a:spcPct val="90000"/>
              </a:lnSpc>
              <a:spcBef>
                <a:spcPts val="533"/>
              </a:spcBef>
              <a:spcAft>
                <a:spcPts val="0"/>
              </a:spcAft>
              <a:buClr>
                <a:schemeClr val="dk1"/>
              </a:buClr>
              <a:buSzPts val="1800"/>
              <a:buChar char="•"/>
              <a:defRPr sz="2400"/>
            </a:lvl3pPr>
            <a:lvl4pPr marL="2438339" lvl="3" indent="-431789" algn="l" rtl="0">
              <a:lnSpc>
                <a:spcPct val="90000"/>
              </a:lnSpc>
              <a:spcBef>
                <a:spcPts val="533"/>
              </a:spcBef>
              <a:spcAft>
                <a:spcPts val="0"/>
              </a:spcAft>
              <a:buClr>
                <a:schemeClr val="dk1"/>
              </a:buClr>
              <a:buSzPts val="1500"/>
              <a:buChar char="•"/>
              <a:defRPr sz="2000"/>
            </a:lvl4pPr>
            <a:lvl5pPr marL="3047924" lvl="4" indent="-431789" algn="l" rtl="0">
              <a:lnSpc>
                <a:spcPct val="90000"/>
              </a:lnSpc>
              <a:spcBef>
                <a:spcPts val="533"/>
              </a:spcBef>
              <a:spcAft>
                <a:spcPts val="0"/>
              </a:spcAft>
              <a:buClr>
                <a:schemeClr val="dk1"/>
              </a:buClr>
              <a:buSzPts val="1500"/>
              <a:buChar char="•"/>
              <a:defRPr sz="2000"/>
            </a:lvl5pPr>
            <a:lvl6pPr marL="3657509" lvl="5" indent="-431789" algn="l" rtl="0">
              <a:lnSpc>
                <a:spcPct val="90000"/>
              </a:lnSpc>
              <a:spcBef>
                <a:spcPts val="533"/>
              </a:spcBef>
              <a:spcAft>
                <a:spcPts val="0"/>
              </a:spcAft>
              <a:buClr>
                <a:schemeClr val="dk1"/>
              </a:buClr>
              <a:buSzPts val="1500"/>
              <a:buChar char="•"/>
              <a:defRPr sz="2000"/>
            </a:lvl6pPr>
            <a:lvl7pPr marL="4267093" lvl="6" indent="-431789" algn="l" rtl="0">
              <a:lnSpc>
                <a:spcPct val="90000"/>
              </a:lnSpc>
              <a:spcBef>
                <a:spcPts val="533"/>
              </a:spcBef>
              <a:spcAft>
                <a:spcPts val="0"/>
              </a:spcAft>
              <a:buClr>
                <a:schemeClr val="dk1"/>
              </a:buClr>
              <a:buSzPts val="1500"/>
              <a:buChar char="•"/>
              <a:defRPr sz="2000"/>
            </a:lvl7pPr>
            <a:lvl8pPr marL="4876678" lvl="7" indent="-431789" algn="l" rtl="0">
              <a:lnSpc>
                <a:spcPct val="90000"/>
              </a:lnSpc>
              <a:spcBef>
                <a:spcPts val="533"/>
              </a:spcBef>
              <a:spcAft>
                <a:spcPts val="0"/>
              </a:spcAft>
              <a:buClr>
                <a:schemeClr val="dk1"/>
              </a:buClr>
              <a:buSzPts val="1500"/>
              <a:buChar char="•"/>
              <a:defRPr sz="2000"/>
            </a:lvl8pPr>
            <a:lvl9pPr marL="5486263" lvl="8" indent="-431789" algn="l" rtl="0">
              <a:lnSpc>
                <a:spcPct val="90000"/>
              </a:lnSpc>
              <a:spcBef>
                <a:spcPts val="533"/>
              </a:spcBef>
              <a:spcAft>
                <a:spcPts val="0"/>
              </a:spcAft>
              <a:buClr>
                <a:schemeClr val="dk1"/>
              </a:buClr>
              <a:buSzPts val="1500"/>
              <a:buChar char="•"/>
              <a:defRPr sz="2000"/>
            </a:lvl9pPr>
          </a:lstStyle>
          <a:p>
            <a:endParaRPr/>
          </a:p>
        </p:txBody>
      </p:sp>
      <p:sp>
        <p:nvSpPr>
          <p:cNvPr id="203" name="Google Shape;203;p36"/>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204" name="Google Shape;204;p3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3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6" name="Google Shape;206;p3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59974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32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9" name="Google Shape;209;p37"/>
          <p:cNvSpPr>
            <a:spLocks noGrp="1"/>
          </p:cNvSpPr>
          <p:nvPr>
            <p:ph type="pic" idx="2"/>
          </p:nvPr>
        </p:nvSpPr>
        <p:spPr>
          <a:xfrm>
            <a:off x="5183188" y="987425"/>
            <a:ext cx="6172400" cy="48736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0" name="Google Shape;210;p37"/>
          <p:cNvSpPr txBox="1">
            <a:spLocks noGrp="1"/>
          </p:cNvSpPr>
          <p:nvPr>
            <p:ph type="body" idx="1"/>
          </p:nvPr>
        </p:nvSpPr>
        <p:spPr>
          <a:xfrm>
            <a:off x="839788" y="2057400"/>
            <a:ext cx="3932000" cy="38116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067"/>
              </a:spcBef>
              <a:spcAft>
                <a:spcPts val="0"/>
              </a:spcAft>
              <a:buClr>
                <a:schemeClr val="dk1"/>
              </a:buClr>
              <a:buSzPts val="1200"/>
              <a:buNone/>
              <a:defRPr sz="1600"/>
            </a:lvl1pPr>
            <a:lvl2pPr marL="1219170" lvl="1" indent="-304792" algn="l" rtl="0">
              <a:lnSpc>
                <a:spcPct val="90000"/>
              </a:lnSpc>
              <a:spcBef>
                <a:spcPts val="533"/>
              </a:spcBef>
              <a:spcAft>
                <a:spcPts val="0"/>
              </a:spcAft>
              <a:buClr>
                <a:schemeClr val="dk1"/>
              </a:buClr>
              <a:buSzPts val="1100"/>
              <a:buNone/>
              <a:defRPr sz="1467"/>
            </a:lvl2pPr>
            <a:lvl3pPr marL="1828754" lvl="2" indent="-304792" algn="l" rtl="0">
              <a:lnSpc>
                <a:spcPct val="90000"/>
              </a:lnSpc>
              <a:spcBef>
                <a:spcPts val="533"/>
              </a:spcBef>
              <a:spcAft>
                <a:spcPts val="0"/>
              </a:spcAft>
              <a:buClr>
                <a:schemeClr val="dk1"/>
              </a:buClr>
              <a:buSzPts val="900"/>
              <a:buNone/>
              <a:defRPr sz="1200"/>
            </a:lvl3pPr>
            <a:lvl4pPr marL="2438339" lvl="3" indent="-304792" algn="l" rtl="0">
              <a:lnSpc>
                <a:spcPct val="90000"/>
              </a:lnSpc>
              <a:spcBef>
                <a:spcPts val="533"/>
              </a:spcBef>
              <a:spcAft>
                <a:spcPts val="0"/>
              </a:spcAft>
              <a:buClr>
                <a:schemeClr val="dk1"/>
              </a:buClr>
              <a:buSzPts val="800"/>
              <a:buNone/>
              <a:defRPr sz="1067"/>
            </a:lvl4pPr>
            <a:lvl5pPr marL="3047924" lvl="4" indent="-304792" algn="l" rtl="0">
              <a:lnSpc>
                <a:spcPct val="90000"/>
              </a:lnSpc>
              <a:spcBef>
                <a:spcPts val="533"/>
              </a:spcBef>
              <a:spcAft>
                <a:spcPts val="0"/>
              </a:spcAft>
              <a:buClr>
                <a:schemeClr val="dk1"/>
              </a:buClr>
              <a:buSzPts val="800"/>
              <a:buNone/>
              <a:defRPr sz="1067"/>
            </a:lvl5pPr>
            <a:lvl6pPr marL="3657509" lvl="5" indent="-304792" algn="l" rtl="0">
              <a:lnSpc>
                <a:spcPct val="90000"/>
              </a:lnSpc>
              <a:spcBef>
                <a:spcPts val="533"/>
              </a:spcBef>
              <a:spcAft>
                <a:spcPts val="0"/>
              </a:spcAft>
              <a:buClr>
                <a:schemeClr val="dk1"/>
              </a:buClr>
              <a:buSzPts val="800"/>
              <a:buNone/>
              <a:defRPr sz="1067"/>
            </a:lvl6pPr>
            <a:lvl7pPr marL="4267093" lvl="6" indent="-304792" algn="l" rtl="0">
              <a:lnSpc>
                <a:spcPct val="90000"/>
              </a:lnSpc>
              <a:spcBef>
                <a:spcPts val="533"/>
              </a:spcBef>
              <a:spcAft>
                <a:spcPts val="0"/>
              </a:spcAft>
              <a:buClr>
                <a:schemeClr val="dk1"/>
              </a:buClr>
              <a:buSzPts val="800"/>
              <a:buNone/>
              <a:defRPr sz="1067"/>
            </a:lvl7pPr>
            <a:lvl8pPr marL="4876678" lvl="7" indent="-304792" algn="l" rtl="0">
              <a:lnSpc>
                <a:spcPct val="90000"/>
              </a:lnSpc>
              <a:spcBef>
                <a:spcPts val="533"/>
              </a:spcBef>
              <a:spcAft>
                <a:spcPts val="0"/>
              </a:spcAft>
              <a:buClr>
                <a:schemeClr val="dk1"/>
              </a:buClr>
              <a:buSzPts val="800"/>
              <a:buNone/>
              <a:defRPr sz="1067"/>
            </a:lvl8pPr>
            <a:lvl9pPr marL="5486263" lvl="8" indent="-304792" algn="l" rtl="0">
              <a:lnSpc>
                <a:spcPct val="90000"/>
              </a:lnSpc>
              <a:spcBef>
                <a:spcPts val="533"/>
              </a:spcBef>
              <a:spcAft>
                <a:spcPts val="0"/>
              </a:spcAft>
              <a:buClr>
                <a:schemeClr val="dk1"/>
              </a:buClr>
              <a:buSzPts val="800"/>
              <a:buNone/>
              <a:defRPr sz="1067"/>
            </a:lvl9pPr>
          </a:lstStyle>
          <a:p>
            <a:endParaRPr/>
          </a:p>
        </p:txBody>
      </p:sp>
      <p:sp>
        <p:nvSpPr>
          <p:cNvPr id="211" name="Google Shape;211;p3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p3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p3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40921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4"/>
        <p:cNvGrpSpPr/>
        <p:nvPr/>
      </p:nvGrpSpPr>
      <p:grpSpPr>
        <a:xfrm>
          <a:off x="0" y="0"/>
          <a:ext cx="0" cy="0"/>
          <a:chOff x="0" y="0"/>
          <a:chExt cx="0" cy="0"/>
        </a:xfrm>
      </p:grpSpPr>
      <p:sp>
        <p:nvSpPr>
          <p:cNvPr id="215" name="Google Shape;215;p3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p38"/>
          <p:cNvSpPr txBox="1">
            <a:spLocks noGrp="1"/>
          </p:cNvSpPr>
          <p:nvPr>
            <p:ph type="body" idx="1"/>
          </p:nvPr>
        </p:nvSpPr>
        <p:spPr>
          <a:xfrm rot="5400000">
            <a:off x="3920400" y="-1256575"/>
            <a:ext cx="4351200" cy="105156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17" name="Google Shape;217;p3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8" name="Google Shape;218;p3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p3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863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rot="5400000">
            <a:off x="7133400" y="1956725"/>
            <a:ext cx="5812000" cy="26288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2" name="Google Shape;222;p39"/>
          <p:cNvSpPr txBox="1">
            <a:spLocks noGrp="1"/>
          </p:cNvSpPr>
          <p:nvPr>
            <p:ph type="body" idx="1"/>
          </p:nvPr>
        </p:nvSpPr>
        <p:spPr>
          <a:xfrm rot="5400000">
            <a:off x="1799300" y="-596075"/>
            <a:ext cx="5812000" cy="77344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533"/>
              </a:spcBef>
              <a:spcAft>
                <a:spcPts val="0"/>
              </a:spcAft>
              <a:buClr>
                <a:schemeClr val="dk1"/>
              </a:buClr>
              <a:buSzPts val="1400"/>
              <a:buChar char="•"/>
              <a:defRPr/>
            </a:lvl2pPr>
            <a:lvl3pPr marL="1828754" lvl="2" indent="-423323" algn="l" rtl="0">
              <a:lnSpc>
                <a:spcPct val="90000"/>
              </a:lnSpc>
              <a:spcBef>
                <a:spcPts val="533"/>
              </a:spcBef>
              <a:spcAft>
                <a:spcPts val="0"/>
              </a:spcAft>
              <a:buClr>
                <a:schemeClr val="dk1"/>
              </a:buClr>
              <a:buSzPts val="1400"/>
              <a:buChar char="•"/>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
        <p:nvSpPr>
          <p:cNvPr id="223" name="Google Shape;223;p3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4" name="Google Shape;224;p3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3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7187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lvl="0" algn="l" rtl="0">
              <a:lnSpc>
                <a:spcPct val="90000"/>
              </a:lnSpc>
              <a:spcBef>
                <a:spcPts val="0"/>
              </a:spcBef>
              <a:spcAft>
                <a:spcPts val="0"/>
              </a:spcAft>
              <a:buClr>
                <a:schemeClr val="dk1"/>
              </a:buClr>
              <a:buSzPts val="2100"/>
              <a:buFont typeface="Calibri"/>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228" name="Google Shape;228;p40"/>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lvl="0" indent="-423323" algn="l" rtl="0">
              <a:lnSpc>
                <a:spcPct val="90000"/>
              </a:lnSpc>
              <a:spcBef>
                <a:spcPts val="0"/>
              </a:spcBef>
              <a:spcAft>
                <a:spcPts val="0"/>
              </a:spcAft>
              <a:buClr>
                <a:schemeClr val="dk1"/>
              </a:buClr>
              <a:buSzPts val="1400"/>
              <a:buChar char="●"/>
              <a:defRPr/>
            </a:lvl1pPr>
            <a:lvl2pPr marL="1219170" lvl="1" indent="-397923" algn="l" rtl="0">
              <a:lnSpc>
                <a:spcPct val="90000"/>
              </a:lnSpc>
              <a:spcBef>
                <a:spcPts val="2133"/>
              </a:spcBef>
              <a:spcAft>
                <a:spcPts val="0"/>
              </a:spcAft>
              <a:buClr>
                <a:schemeClr val="dk1"/>
              </a:buClr>
              <a:buSzPts val="1100"/>
              <a:buChar char="○"/>
              <a:defRPr/>
            </a:lvl2pPr>
            <a:lvl3pPr marL="1828754" lvl="2" indent="-397923" algn="l" rtl="0">
              <a:lnSpc>
                <a:spcPct val="90000"/>
              </a:lnSpc>
              <a:spcBef>
                <a:spcPts val="2133"/>
              </a:spcBef>
              <a:spcAft>
                <a:spcPts val="0"/>
              </a:spcAft>
              <a:buClr>
                <a:schemeClr val="dk1"/>
              </a:buClr>
              <a:buSzPts val="1100"/>
              <a:buChar char="■"/>
              <a:defRPr/>
            </a:lvl3pPr>
            <a:lvl4pPr marL="2438339" lvl="3" indent="-397923" algn="l" rtl="0">
              <a:lnSpc>
                <a:spcPct val="90000"/>
              </a:lnSpc>
              <a:spcBef>
                <a:spcPts val="2133"/>
              </a:spcBef>
              <a:spcAft>
                <a:spcPts val="0"/>
              </a:spcAft>
              <a:buClr>
                <a:schemeClr val="dk1"/>
              </a:buClr>
              <a:buSzPts val="1100"/>
              <a:buChar char="●"/>
              <a:defRPr/>
            </a:lvl4pPr>
            <a:lvl5pPr marL="3047924" lvl="4" indent="-397923" algn="l" rtl="0">
              <a:lnSpc>
                <a:spcPct val="90000"/>
              </a:lnSpc>
              <a:spcBef>
                <a:spcPts val="2133"/>
              </a:spcBef>
              <a:spcAft>
                <a:spcPts val="0"/>
              </a:spcAft>
              <a:buClr>
                <a:schemeClr val="dk1"/>
              </a:buClr>
              <a:buSzPts val="1100"/>
              <a:buChar char="○"/>
              <a:defRPr/>
            </a:lvl5pPr>
            <a:lvl6pPr marL="3657509" lvl="5" indent="-397923" algn="l" rtl="0">
              <a:lnSpc>
                <a:spcPct val="90000"/>
              </a:lnSpc>
              <a:spcBef>
                <a:spcPts val="2133"/>
              </a:spcBef>
              <a:spcAft>
                <a:spcPts val="0"/>
              </a:spcAft>
              <a:buClr>
                <a:schemeClr val="dk1"/>
              </a:buClr>
              <a:buSzPts val="1100"/>
              <a:buChar char="■"/>
              <a:defRPr/>
            </a:lvl6pPr>
            <a:lvl7pPr marL="4267093" lvl="6" indent="-397923" algn="l" rtl="0">
              <a:lnSpc>
                <a:spcPct val="90000"/>
              </a:lnSpc>
              <a:spcBef>
                <a:spcPts val="2133"/>
              </a:spcBef>
              <a:spcAft>
                <a:spcPts val="0"/>
              </a:spcAft>
              <a:buClr>
                <a:schemeClr val="dk1"/>
              </a:buClr>
              <a:buSzPts val="1100"/>
              <a:buChar char="●"/>
              <a:defRPr/>
            </a:lvl7pPr>
            <a:lvl8pPr marL="4876678" lvl="7" indent="-397923" algn="l" rtl="0">
              <a:lnSpc>
                <a:spcPct val="90000"/>
              </a:lnSpc>
              <a:spcBef>
                <a:spcPts val="2133"/>
              </a:spcBef>
              <a:spcAft>
                <a:spcPts val="0"/>
              </a:spcAft>
              <a:buClr>
                <a:schemeClr val="dk1"/>
              </a:buClr>
              <a:buSzPts val="1100"/>
              <a:buChar char="○"/>
              <a:defRPr/>
            </a:lvl8pPr>
            <a:lvl9pPr marL="5486263" lvl="8" indent="-397923" algn="l" rtl="0">
              <a:lnSpc>
                <a:spcPct val="90000"/>
              </a:lnSpc>
              <a:spcBef>
                <a:spcPts val="2133"/>
              </a:spcBef>
              <a:spcAft>
                <a:spcPts val="2133"/>
              </a:spcAft>
              <a:buClr>
                <a:schemeClr val="dk1"/>
              </a:buClr>
              <a:buSzPts val="1100"/>
              <a:buChar char="■"/>
              <a:defRPr/>
            </a:lvl9pPr>
          </a:lstStyle>
          <a:p>
            <a:endParaRPr/>
          </a:p>
        </p:txBody>
      </p:sp>
      <p:sp>
        <p:nvSpPr>
          <p:cNvPr id="229" name="Google Shape;229;p40"/>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30" name="Google Shape;230;p40" descr="MIT Center for Real Estate Research and Publications - MIT - Center for  Real Estate Center for Real Estate"/>
          <p:cNvPicPr preferRelativeResize="0"/>
          <p:nvPr/>
        </p:nvPicPr>
        <p:blipFill rotWithShape="1">
          <a:blip r:embed="rId2">
            <a:alphaModFix/>
          </a:blip>
          <a:srcRect/>
          <a:stretch/>
        </p:blipFill>
        <p:spPr>
          <a:xfrm>
            <a:off x="163791" y="6385015"/>
            <a:ext cx="2945501" cy="420860"/>
          </a:xfrm>
          <a:prstGeom prst="rect">
            <a:avLst/>
          </a:prstGeom>
          <a:noFill/>
          <a:ln>
            <a:noFill/>
          </a:ln>
        </p:spPr>
      </p:pic>
    </p:spTree>
    <p:extLst>
      <p:ext uri="{BB962C8B-B14F-4D97-AF65-F5344CB8AC3E}">
        <p14:creationId xmlns:p14="http://schemas.microsoft.com/office/powerpoint/2010/main" val="4035262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3"/>
        <p:cNvGrpSpPr/>
        <p:nvPr/>
      </p:nvGrpSpPr>
      <p:grpSpPr>
        <a:xfrm>
          <a:off x="0" y="0"/>
          <a:ext cx="0" cy="0"/>
          <a:chOff x="0" y="0"/>
          <a:chExt cx="0" cy="0"/>
        </a:xfrm>
      </p:grpSpPr>
      <p:sp>
        <p:nvSpPr>
          <p:cNvPr id="164" name="Google Shape;164;p30"/>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5" name="Google Shape;165;p30"/>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166" name="Google Shape;166;p3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pPr defTabSz="1219170">
              <a:defRPr/>
            </a:pPr>
            <a:endParaRPr lang="en-US" kern="0"/>
          </a:p>
        </p:txBody>
      </p:sp>
      <p:sp>
        <p:nvSpPr>
          <p:cNvPr id="167" name="Google Shape;167;p3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pPr defTabSz="1219170">
              <a:defRPr/>
            </a:pPr>
            <a:endParaRPr lang="en-US" kern="0"/>
          </a:p>
        </p:txBody>
      </p:sp>
      <p:sp>
        <p:nvSpPr>
          <p:cNvPr id="168" name="Google Shape;168;p3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defTabSz="1219170">
              <a:defRPr/>
            </a:pPr>
            <a:fld id="{00000000-1234-1234-1234-123412341234}" type="slidenum">
              <a:rPr lang="en-US" kern="0" smtClean="0"/>
              <a:pPr defTabSz="1219170">
                <a:defRPr/>
              </a:pPr>
              <a:t>‹#›</a:t>
            </a:fld>
            <a:endParaRPr lang="en-US" kern="0"/>
          </a:p>
        </p:txBody>
      </p:sp>
    </p:spTree>
    <p:extLst>
      <p:ext uri="{BB962C8B-B14F-4D97-AF65-F5344CB8AC3E}">
        <p14:creationId xmlns:p14="http://schemas.microsoft.com/office/powerpoint/2010/main" val="34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97B6-32B9-D44C-9BD5-F2A7783548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858333-21DD-C84C-A0D3-E9B134A65E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4883BF-7921-FB40-81E7-DBB373D7B547}"/>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5" name="Footer Placeholder 4">
            <a:extLst>
              <a:ext uri="{FF2B5EF4-FFF2-40B4-BE49-F238E27FC236}">
                <a16:creationId xmlns:a16="http://schemas.microsoft.com/office/drawing/2014/main" id="{E9B50662-A637-2648-903B-9CB6EEBF0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63CF1-8BFC-4441-B780-5C133ED433A8}"/>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402119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4CE4-7E81-4F4E-8923-86EA28777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B9BE2-812E-EF47-9EFA-C107817381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73F58C-29BA-5346-A7FF-FD7BF6C78E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EE23BB-8C35-0947-92D1-A3B52764B376}"/>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6" name="Footer Placeholder 5">
            <a:extLst>
              <a:ext uri="{FF2B5EF4-FFF2-40B4-BE49-F238E27FC236}">
                <a16:creationId xmlns:a16="http://schemas.microsoft.com/office/drawing/2014/main" id="{117EBA06-92E6-6D45-BD44-A84ED98BBF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A3D8B-BF35-0D42-AD86-418AB01B7F4E}"/>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940872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7D97-42C6-6544-AB2B-C35F2C200A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CE028-7B0A-BF47-8388-0E7E4A4F92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E04115-E7DC-514E-8C4C-F237386E7E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9EE2F6-717C-CB4F-9F76-7FE21F4B1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320929-079D-6E4A-A8DD-F988761F1C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9F608F-4538-654F-A13A-74FAFA9081DA}"/>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8" name="Footer Placeholder 7">
            <a:extLst>
              <a:ext uri="{FF2B5EF4-FFF2-40B4-BE49-F238E27FC236}">
                <a16:creationId xmlns:a16="http://schemas.microsoft.com/office/drawing/2014/main" id="{C06412F6-BAA7-B347-BABD-A9DF01A73F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6C7B17-D7AE-3F40-8299-2AA78EA7A6E3}"/>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384401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786F-DDB9-0B4B-ABEC-361C32D714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EB05D5-A2AF-3E4C-9413-13B92157DD8A}"/>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4" name="Footer Placeholder 3">
            <a:extLst>
              <a:ext uri="{FF2B5EF4-FFF2-40B4-BE49-F238E27FC236}">
                <a16:creationId xmlns:a16="http://schemas.microsoft.com/office/drawing/2014/main" id="{7B060DFB-2341-9040-8B0B-D5CD7F533B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02C0AD-3A59-9D43-8D9F-BF0CB7FE8728}"/>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374365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9DD5A-FED4-BD4A-BED9-6B8C2E759DB5}"/>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3" name="Footer Placeholder 2">
            <a:extLst>
              <a:ext uri="{FF2B5EF4-FFF2-40B4-BE49-F238E27FC236}">
                <a16:creationId xmlns:a16="http://schemas.microsoft.com/office/drawing/2014/main" id="{15DF4342-1BB9-504F-A514-99E67B791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526DD4-2C8F-3A46-98C4-12DF74BB06BB}"/>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245035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8CF5-02C6-6E47-A0E7-71E0045CD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85FEE3-FA25-D644-9672-94C17757B3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EBA07A-9682-AD4D-A4C9-887032199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3FCAA-F9E6-AF4B-BE6A-0D9DFAC9C3C2}"/>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6" name="Footer Placeholder 5">
            <a:extLst>
              <a:ext uri="{FF2B5EF4-FFF2-40B4-BE49-F238E27FC236}">
                <a16:creationId xmlns:a16="http://schemas.microsoft.com/office/drawing/2014/main" id="{E1B4FE39-2D30-624B-A5E1-448BC45B9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49280-9D14-2C49-A567-B1065D4154C8}"/>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124053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8224-DCD2-754B-8B41-46F1BEC7C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FDE102-E38E-6F40-A5BD-BF4C98A87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89B23-3320-4C42-A2EA-F21CD3EC82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FE1F-5170-5E44-B03F-536449BAAE7A}"/>
              </a:ext>
            </a:extLst>
          </p:cNvPr>
          <p:cNvSpPr>
            <a:spLocks noGrp="1"/>
          </p:cNvSpPr>
          <p:nvPr>
            <p:ph type="dt" sz="half" idx="10"/>
          </p:nvPr>
        </p:nvSpPr>
        <p:spPr/>
        <p:txBody>
          <a:bodyPr/>
          <a:lstStyle/>
          <a:p>
            <a:fld id="{40179ABE-385E-8E41-AB68-F52206626335}" type="datetimeFigureOut">
              <a:rPr lang="en-US" smtClean="0"/>
              <a:t>5/31/2024</a:t>
            </a:fld>
            <a:endParaRPr lang="en-US"/>
          </a:p>
        </p:txBody>
      </p:sp>
      <p:sp>
        <p:nvSpPr>
          <p:cNvPr id="6" name="Footer Placeholder 5">
            <a:extLst>
              <a:ext uri="{FF2B5EF4-FFF2-40B4-BE49-F238E27FC236}">
                <a16:creationId xmlns:a16="http://schemas.microsoft.com/office/drawing/2014/main" id="{617AE19A-D9CC-A74D-92AD-8381A57B9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EF5C1-867C-0B41-A663-1B92857B643B}"/>
              </a:ext>
            </a:extLst>
          </p:cNvPr>
          <p:cNvSpPr>
            <a:spLocks noGrp="1"/>
          </p:cNvSpPr>
          <p:nvPr>
            <p:ph type="sldNum" sz="quarter" idx="12"/>
          </p:nvPr>
        </p:nvSpPr>
        <p:spPr/>
        <p:txBody>
          <a:bodyPr/>
          <a:lstStyle/>
          <a:p>
            <a:fld id="{E6F6EA3F-4D8E-E349-B753-7AF9D69BD764}" type="slidenum">
              <a:rPr lang="en-US" smtClean="0"/>
              <a:t>‹#›</a:t>
            </a:fld>
            <a:endParaRPr lang="en-US"/>
          </a:p>
        </p:txBody>
      </p:sp>
    </p:spTree>
    <p:extLst>
      <p:ext uri="{BB962C8B-B14F-4D97-AF65-F5344CB8AC3E}">
        <p14:creationId xmlns:p14="http://schemas.microsoft.com/office/powerpoint/2010/main" val="918686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5B4CF-B4F7-F246-B1F6-E813CA49FE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DA8BD8-10F4-6C4B-9179-F19B02D6D5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21782-5115-AB48-8FA9-235087D59F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79ABE-385E-8E41-AB68-F52206626335}" type="datetimeFigureOut">
              <a:rPr lang="en-US" smtClean="0"/>
              <a:t>5/31/2024</a:t>
            </a:fld>
            <a:endParaRPr lang="en-US"/>
          </a:p>
        </p:txBody>
      </p:sp>
      <p:sp>
        <p:nvSpPr>
          <p:cNvPr id="5" name="Footer Placeholder 4">
            <a:extLst>
              <a:ext uri="{FF2B5EF4-FFF2-40B4-BE49-F238E27FC236}">
                <a16:creationId xmlns:a16="http://schemas.microsoft.com/office/drawing/2014/main" id="{32659153-AA2E-B247-AF2F-A0227578B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296BF-1E65-E443-B389-A75B18F3C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F6EA3F-4D8E-E349-B753-7AF9D69BD764}" type="slidenum">
              <a:rPr lang="en-US" smtClean="0"/>
              <a:t>‹#›</a:t>
            </a:fld>
            <a:endParaRPr lang="en-US"/>
          </a:p>
        </p:txBody>
      </p:sp>
    </p:spTree>
    <p:extLst>
      <p:ext uri="{BB962C8B-B14F-4D97-AF65-F5344CB8AC3E}">
        <p14:creationId xmlns:p14="http://schemas.microsoft.com/office/powerpoint/2010/main" val="323429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7" name="Google Shape;147;p2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8" name="Google Shape;148;p2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49" name="Google Shape;149;p2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150" name="Google Shape;150;p2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1" name="Google Shape;151;p27"/>
          <p:cNvCxnSpPr/>
          <p:nvPr/>
        </p:nvCxnSpPr>
        <p:spPr>
          <a:xfrm>
            <a:off x="242179" y="1041657"/>
            <a:ext cx="11411200" cy="0"/>
          </a:xfrm>
          <a:prstGeom prst="straightConnector1">
            <a:avLst/>
          </a:prstGeom>
          <a:noFill/>
          <a:ln w="63500" cap="flat" cmpd="sng">
            <a:solidFill>
              <a:srgbClr val="E1A28D"/>
            </a:solidFill>
            <a:prstDash val="solid"/>
            <a:miter lim="800000"/>
            <a:headEnd type="none" w="sm" len="sm"/>
            <a:tailEnd type="none" w="sm" len="sm"/>
          </a:ln>
        </p:spPr>
      </p:cxnSp>
      <p:pic>
        <p:nvPicPr>
          <p:cNvPr id="152" name="Google Shape;152;p27" descr="MIT Center for Real Estate Research and Publications - MIT - Center for  Real Estate Center for Real Estate"/>
          <p:cNvPicPr preferRelativeResize="0"/>
          <p:nvPr/>
        </p:nvPicPr>
        <p:blipFill rotWithShape="1">
          <a:blip r:embed="rId15">
            <a:alphaModFix amt="60000"/>
          </a:blip>
          <a:srcRect/>
          <a:stretch/>
        </p:blipFill>
        <p:spPr>
          <a:xfrm>
            <a:off x="163791" y="6385015"/>
            <a:ext cx="2945501" cy="420860"/>
          </a:xfrm>
          <a:prstGeom prst="rect">
            <a:avLst/>
          </a:prstGeom>
          <a:noFill/>
          <a:ln>
            <a:noFill/>
          </a:ln>
        </p:spPr>
      </p:pic>
    </p:spTree>
    <p:extLst>
      <p:ext uri="{BB962C8B-B14F-4D97-AF65-F5344CB8AC3E}">
        <p14:creationId xmlns:p14="http://schemas.microsoft.com/office/powerpoint/2010/main" val="2763123173"/>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hyperlink" Target="https://www.kqed.org/science/1948013/california-lawmakers-plans-to-protect-homes-from-wildfire-fall-short)" TargetMode="Externa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ocw.mit.edu/help/faq-fair-use/"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hyperlink" Target="https://ocw.mit.edu/help/faq-fair-use/" TargetMode="Externa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pixabay.com/de/illustrations/smili-smiley-smiliy-daumen-runter-3898008/"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s://pixabay.com/fr/illustrations/thumbs-up-visage-souriant-emoji-4007573/" TargetMode="External"/><Relationship Id="rId4" Type="http://schemas.openxmlformats.org/officeDocument/2006/relationships/hyperlink" Target="http://sdg.iisd.org/commentary/guest-articles/buildings-vs-the-cooling-challenge-better-building-design-to-curb-the-massive-rise-in-cooling-demand/" TargetMode="Externa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20.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hyperlink" Target="https://www.publicdomainpictures.net/view-image.php?image=107636&amp;picture=flash-flood-sign" TargetMode="External"/><Relationship Id="rId3" Type="http://schemas.openxmlformats.org/officeDocument/2006/relationships/image" Target="../media/image37.svg"/><Relationship Id="rId7" Type="http://schemas.openxmlformats.org/officeDocument/2006/relationships/image" Target="../media/image37.jpeg"/><Relationship Id="rId12" Type="http://schemas.openxmlformats.org/officeDocument/2006/relationships/image" Target="../media/image45.svg"/><Relationship Id="rId17" Type="http://schemas.microsoft.com/office/2007/relationships/hdphoto" Target="../media/hdphoto3.wdp"/><Relationship Id="rId2" Type="http://schemas.openxmlformats.org/officeDocument/2006/relationships/image" Target="../media/image34.png"/><Relationship Id="rId16"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0.svg"/><Relationship Id="rId11" Type="http://schemas.openxmlformats.org/officeDocument/2006/relationships/image" Target="../media/image40.png"/><Relationship Id="rId5" Type="http://schemas.openxmlformats.org/officeDocument/2006/relationships/image" Target="../media/image36.png"/><Relationship Id="rId15" Type="http://schemas.microsoft.com/office/2007/relationships/hdphoto" Target="../media/hdphoto2.wdp"/><Relationship Id="rId10" Type="http://schemas.microsoft.com/office/2007/relationships/hdphoto" Target="../media/hdphoto1.wdp"/><Relationship Id="rId19" Type="http://schemas.microsoft.com/office/2007/relationships/hdphoto" Target="../media/hdphoto4.wdp"/><Relationship Id="rId4" Type="http://schemas.openxmlformats.org/officeDocument/2006/relationships/image" Target="../media/image35.jpeg"/><Relationship Id="rId9" Type="http://schemas.openxmlformats.org/officeDocument/2006/relationships/image" Target="../media/image39.png"/><Relationship Id="rId14" Type="http://schemas.openxmlformats.org/officeDocument/2006/relationships/hyperlink" Target="https://freesvg.org/three-cactu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43.jpe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hyperlink" Target="https://ocw.mit.edu/help/faq-fair-us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hyperlink" Target="https://ocw.mit.edu/help/faq-fair-us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8" Type="http://schemas.openxmlformats.org/officeDocument/2006/relationships/image" Target="../media/image65.png"/><Relationship Id="rId3" Type="http://schemas.openxmlformats.org/officeDocument/2006/relationships/image" Target="../media/image69.png"/><Relationship Id="rId21" Type="http://schemas.openxmlformats.org/officeDocument/2006/relationships/image" Target="../media/image79.png"/><Relationship Id="rId7" Type="http://schemas.openxmlformats.org/officeDocument/2006/relationships/image" Target="../media/image72.png"/><Relationship Id="rId12" Type="http://schemas.openxmlformats.org/officeDocument/2006/relationships/image" Target="../media/image77.png"/><Relationship Id="rId25" Type="http://schemas.openxmlformats.org/officeDocument/2006/relationships/hyperlink" Target="https://ocw.mit.edu/help/faq-fair-use/" TargetMode="External"/><Relationship Id="rId2" Type="http://schemas.openxmlformats.org/officeDocument/2006/relationships/notesSlide" Target="../notesSlides/notesSlide17.xml"/><Relationship Id="rId20"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57.png"/><Relationship Id="rId5" Type="http://schemas.openxmlformats.org/officeDocument/2006/relationships/image" Target="../media/image520.png"/><Relationship Id="rId23" Type="http://schemas.openxmlformats.org/officeDocument/2006/relationships/image" Target="../media/image56.png"/><Relationship Id="rId10" Type="http://schemas.openxmlformats.org/officeDocument/2006/relationships/image" Target="../media/image60.svg"/><Relationship Id="rId19" Type="http://schemas.openxmlformats.org/officeDocument/2006/relationships/image" Target="../media/image66.png"/><Relationship Id="rId4" Type="http://schemas.openxmlformats.org/officeDocument/2006/relationships/image" Target="../media/image70.png"/><Relationship Id="rId9" Type="http://schemas.openxmlformats.org/officeDocument/2006/relationships/image" Target="../media/image54.png"/><Relationship Id="rId22"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hyperlink" Target="https://ocw.mit.edu/help/faq-fair-us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279235"/>
            <a:ext cx="11619881" cy="2789602"/>
          </a:xfrm>
          <a:prstGeom prst="rect">
            <a:avLst/>
          </a:prstGeom>
        </p:spPr>
        <p:txBody>
          <a:bodyPr spcFirstLastPara="1" vert="horz" wrap="square" lIns="121900" tIns="121900" rIns="121900" bIns="121900" rtlCol="0" anchor="b" anchorCtr="0">
            <a:noAutofit/>
          </a:bodyPr>
          <a:lstStyle/>
          <a:p>
            <a:pPr>
              <a:spcBef>
                <a:spcPts val="0"/>
              </a:spcBef>
            </a:pPr>
            <a:r>
              <a:rPr lang="en" sz="3733" dirty="0">
                <a:latin typeface="Baskerville" panose="02020502070401020303" pitchFamily="18" charset="0"/>
                <a:ea typeface="Baskerville" panose="02020502070401020303" pitchFamily="18" charset="0"/>
              </a:rPr>
              <a:t>Lecture </a:t>
            </a:r>
            <a:r>
              <a:rPr lang="en" sz="4800" dirty="0">
                <a:latin typeface="Baskerville" panose="02020502070401020303" pitchFamily="18" charset="0"/>
                <a:ea typeface="Baskerville" panose="02020502070401020303" pitchFamily="18" charset="0"/>
              </a:rPr>
              <a:t/>
            </a:r>
            <a:br>
              <a:rPr lang="en" sz="4800"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r>
              <a:rPr lang="en-US" altLang="zh-CN" sz="4800" b="1" dirty="0">
                <a:solidFill>
                  <a:srgbClr val="980000"/>
                </a:solidFill>
                <a:latin typeface="Baskerville" panose="02020502070401020303" pitchFamily="18" charset="0"/>
                <a:ea typeface="Baskerville" panose="02020502070401020303" pitchFamily="18" charset="0"/>
              </a:rPr>
              <a:t>Climate Risk and Real Estate Markets</a:t>
            </a:r>
            <a:br>
              <a:rPr lang="en-US" altLang="zh-CN" sz="4800" b="1" dirty="0">
                <a:solidFill>
                  <a:srgbClr val="980000"/>
                </a:solidFill>
                <a:latin typeface="Baskerville" panose="02020502070401020303" pitchFamily="18" charset="0"/>
                <a:ea typeface="Baskerville" panose="02020502070401020303" pitchFamily="18" charset="0"/>
              </a:rPr>
            </a:br>
            <a:r>
              <a:rPr lang="en-US" sz="4000" dirty="0">
                <a:solidFill>
                  <a:srgbClr val="0070C0"/>
                </a:solidFill>
                <a:latin typeface="Baskerville" panose="02020502070401020303" pitchFamily="18" charset="0"/>
                <a:ea typeface="Baskerville" panose="02020502070401020303" pitchFamily="18" charset="0"/>
              </a:rPr>
              <a:t>Understanding the basic impacts of </a:t>
            </a:r>
            <a:br>
              <a:rPr lang="en-US" sz="4000" dirty="0">
                <a:solidFill>
                  <a:srgbClr val="0070C0"/>
                </a:solidFill>
                <a:latin typeface="Baskerville" panose="02020502070401020303" pitchFamily="18" charset="0"/>
                <a:ea typeface="Baskerville" panose="02020502070401020303" pitchFamily="18" charset="0"/>
              </a:rPr>
            </a:br>
            <a:r>
              <a:rPr lang="en-US" sz="4000" dirty="0">
                <a:solidFill>
                  <a:srgbClr val="0070C0"/>
                </a:solidFill>
                <a:latin typeface="Baskerville" panose="02020502070401020303" pitchFamily="18" charset="0"/>
                <a:ea typeface="Baskerville" panose="02020502070401020303" pitchFamily="18" charset="0"/>
              </a:rPr>
              <a:t>climate change on real estate markets</a:t>
            </a:r>
            <a:endParaRPr sz="5333" b="1" dirty="0">
              <a:solidFill>
                <a:srgbClr val="0070C0"/>
              </a:solidFill>
              <a:latin typeface="Baskerville" panose="02020502070401020303" pitchFamily="18" charset="0"/>
              <a:ea typeface="Baskerville" panose="02020502070401020303" pitchFamily="18" charset="0"/>
            </a:endParaRPr>
          </a:p>
        </p:txBody>
      </p:sp>
      <p:sp>
        <p:nvSpPr>
          <p:cNvPr id="55" name="Google Shape;55;p13"/>
          <p:cNvSpPr txBox="1">
            <a:spLocks noGrp="1"/>
          </p:cNvSpPr>
          <p:nvPr>
            <p:ph type="subTitle" idx="1"/>
          </p:nvPr>
        </p:nvSpPr>
        <p:spPr>
          <a:xfrm>
            <a:off x="415600" y="4533840"/>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a:latin typeface="Baskerville" panose="02020502070401020303" pitchFamily="18" charset="0"/>
                <a:ea typeface="Baskerville" panose="02020502070401020303" pitchFamily="18" charset="0"/>
              </a:rPr>
              <a:t>Juan Palacios</a:t>
            </a:r>
          </a:p>
          <a:p>
            <a:pPr>
              <a:spcBef>
                <a:spcPts val="0"/>
              </a:spcBef>
            </a:pPr>
            <a:endParaRPr lang="en-US" altLang="zh-CN" sz="2667" dirty="0">
              <a:latin typeface="Baskerville" panose="02020502070401020303" pitchFamily="18" charset="0"/>
              <a:ea typeface="Baskerville" panose="02020502070401020303" pitchFamily="18" charset="0"/>
            </a:endParaRPr>
          </a:p>
          <a:p>
            <a:pPr>
              <a:spcBef>
                <a:spcPts val="0"/>
              </a:spcBef>
            </a:pPr>
            <a:r>
              <a:rPr lang="en-US" altLang="zh-CN" sz="2667" dirty="0">
                <a:latin typeface="Baskerville" panose="02020502070401020303" pitchFamily="18" charset="0"/>
                <a:ea typeface="Baskerville" panose="02020502070401020303" pitchFamily="18" charset="0"/>
              </a:rPr>
              <a:t>March</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2023</a:t>
            </a:r>
          </a:p>
          <a:p>
            <a:pPr>
              <a:lnSpc>
                <a:spcPct val="150000"/>
              </a:lnSpc>
              <a:spcBef>
                <a:spcPts val="0"/>
              </a:spcBef>
            </a:pPr>
            <a:r>
              <a:rPr lang="en-US" altLang="zh-CN" sz="2667" dirty="0">
                <a:latin typeface="Baskerville" panose="02020502070401020303" pitchFamily="18" charset="0"/>
                <a:ea typeface="Baskerville" panose="02020502070401020303" pitchFamily="18" charset="0"/>
              </a:rPr>
              <a:t>(MIT</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Center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for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Real</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Estate)</a:t>
            </a:r>
            <a:endParaRPr sz="2667"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24901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a:extLst>
              <a:ext uri="{FF2B5EF4-FFF2-40B4-BE49-F238E27FC236}">
                <a16:creationId xmlns:a16="http://schemas.microsoft.com/office/drawing/2014/main" id="{23F9DC65-CFCB-6543-AD2E-4630526D2145}"/>
              </a:ext>
            </a:extLst>
          </p:cNvPr>
          <p:cNvPicPr>
            <a:picLocks noChangeAspect="1"/>
          </p:cNvPicPr>
          <p:nvPr/>
        </p:nvPicPr>
        <p:blipFill>
          <a:blip r:embed="rId2"/>
          <a:stretch>
            <a:fillRect/>
          </a:stretch>
        </p:blipFill>
        <p:spPr>
          <a:xfrm>
            <a:off x="3324338" y="1763408"/>
            <a:ext cx="5543324" cy="4148553"/>
          </a:xfrm>
          <a:prstGeom prst="rect">
            <a:avLst/>
          </a:prstGeom>
        </p:spPr>
      </p:pic>
      <p:sp>
        <p:nvSpPr>
          <p:cNvPr id="7" name="Rectangle 6">
            <a:extLst>
              <a:ext uri="{FF2B5EF4-FFF2-40B4-BE49-F238E27FC236}">
                <a16:creationId xmlns:a16="http://schemas.microsoft.com/office/drawing/2014/main" id="{1F74FE22-2D49-904E-B371-86DAD1957BF1}"/>
              </a:ext>
            </a:extLst>
          </p:cNvPr>
          <p:cNvSpPr/>
          <p:nvPr/>
        </p:nvSpPr>
        <p:spPr>
          <a:xfrm>
            <a:off x="420944" y="1133963"/>
            <a:ext cx="337015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Increase in frequency of droughts:</a:t>
            </a:r>
            <a:endParaRPr lang="en-US" dirty="0"/>
          </a:p>
        </p:txBody>
      </p:sp>
      <p:sp>
        <p:nvSpPr>
          <p:cNvPr id="6" name="Google Shape;208;p27">
            <a:extLst>
              <a:ext uri="{FF2B5EF4-FFF2-40B4-BE49-F238E27FC236}">
                <a16:creationId xmlns:a16="http://schemas.microsoft.com/office/drawing/2014/main" id="{3FA29570-517F-DC4B-9CD6-78599CCF38D8}"/>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2" name="TextBox 1"/>
          <p:cNvSpPr txBox="1"/>
          <p:nvPr/>
        </p:nvSpPr>
        <p:spPr>
          <a:xfrm>
            <a:off x="7998223" y="6519553"/>
            <a:ext cx="4193777" cy="276999"/>
          </a:xfrm>
          <a:prstGeom prst="rect">
            <a:avLst/>
          </a:prstGeom>
          <a:noFill/>
        </p:spPr>
        <p:txBody>
          <a:bodyPr wrap="none" rtlCol="0">
            <a:spAutoFit/>
          </a:bodyPr>
          <a:lstStyle/>
          <a:p>
            <a:r>
              <a:rPr lang="en-US" sz="1200" dirty="0">
                <a:latin typeface="Baskerville Old Face" panose="02020602080505020303" pitchFamily="18" charset="0"/>
              </a:rPr>
              <a:t>Public domain content courtesy of NOAA. Used with permission.</a:t>
            </a:r>
          </a:p>
        </p:txBody>
      </p:sp>
    </p:spTree>
    <p:extLst>
      <p:ext uri="{BB962C8B-B14F-4D97-AF65-F5344CB8AC3E}">
        <p14:creationId xmlns:p14="http://schemas.microsoft.com/office/powerpoint/2010/main" val="3903786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74FE22-2D49-904E-B371-86DAD1957BF1}"/>
              </a:ext>
            </a:extLst>
          </p:cNvPr>
          <p:cNvSpPr/>
          <p:nvPr/>
        </p:nvSpPr>
        <p:spPr>
          <a:xfrm>
            <a:off x="420944" y="1133963"/>
            <a:ext cx="5674374"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Increase in frequency of wildfires in regions like California:</a:t>
            </a:r>
            <a:endParaRPr lang="en-US" dirty="0"/>
          </a:p>
        </p:txBody>
      </p:sp>
      <p:pic>
        <p:nvPicPr>
          <p:cNvPr id="6" name="Content Placeholder 7">
            <a:extLst>
              <a:ext uri="{FF2B5EF4-FFF2-40B4-BE49-F238E27FC236}">
                <a16:creationId xmlns:a16="http://schemas.microsoft.com/office/drawing/2014/main" id="{5813E4C9-BFEB-5741-8B8A-D19BC48FB877}"/>
              </a:ext>
            </a:extLst>
          </p:cNvPr>
          <p:cNvPicPr>
            <a:picLocks noChangeAspect="1"/>
          </p:cNvPicPr>
          <p:nvPr/>
        </p:nvPicPr>
        <p:blipFill>
          <a:blip r:embed="rId3"/>
          <a:stretch>
            <a:fillRect/>
          </a:stretch>
        </p:blipFill>
        <p:spPr>
          <a:xfrm>
            <a:off x="7375020" y="1503295"/>
            <a:ext cx="4010530" cy="4901760"/>
          </a:xfrm>
          <a:prstGeom prst="rect">
            <a:avLst/>
          </a:prstGeom>
        </p:spPr>
      </p:pic>
      <p:pic>
        <p:nvPicPr>
          <p:cNvPr id="8" name="Picture 7">
            <a:extLst>
              <a:ext uri="{FF2B5EF4-FFF2-40B4-BE49-F238E27FC236}">
                <a16:creationId xmlns:a16="http://schemas.microsoft.com/office/drawing/2014/main" id="{F9CA7B9B-ED5E-E946-8097-9F57631482C0}"/>
              </a:ext>
            </a:extLst>
          </p:cNvPr>
          <p:cNvPicPr>
            <a:picLocks noChangeAspect="1"/>
          </p:cNvPicPr>
          <p:nvPr/>
        </p:nvPicPr>
        <p:blipFill>
          <a:blip r:embed="rId4"/>
          <a:stretch>
            <a:fillRect/>
          </a:stretch>
        </p:blipFill>
        <p:spPr>
          <a:xfrm>
            <a:off x="996950" y="1973788"/>
            <a:ext cx="5251450" cy="3963359"/>
          </a:xfrm>
          <a:prstGeom prst="rect">
            <a:avLst/>
          </a:prstGeom>
        </p:spPr>
      </p:pic>
      <p:sp>
        <p:nvSpPr>
          <p:cNvPr id="13" name="Text Placeholder 4">
            <a:extLst>
              <a:ext uri="{FF2B5EF4-FFF2-40B4-BE49-F238E27FC236}">
                <a16:creationId xmlns:a16="http://schemas.microsoft.com/office/drawing/2014/main" id="{17841571-273D-A448-9493-704342C365D9}"/>
              </a:ext>
            </a:extLst>
          </p:cNvPr>
          <p:cNvSpPr txBox="1">
            <a:spLocks/>
          </p:cNvSpPr>
          <p:nvPr/>
        </p:nvSpPr>
        <p:spPr>
          <a:xfrm>
            <a:off x="7275562" y="2599760"/>
            <a:ext cx="6624736" cy="173606"/>
          </a:xfrm>
          <a:prstGeom prst="rect">
            <a:avLst/>
          </a:prstGeom>
        </p:spPr>
        <p:txBody>
          <a:bodyPr spcFirstLastPara="1" vert="horz" wrap="square" lIns="91425" tIns="91425" rIns="91425" bIns="91425" rtlCol="0" anchor="ctr" anchorCtr="0">
            <a:noAutofit/>
          </a:bodyPr>
          <a:lstStyle>
            <a:defPPr>
              <a:defRPr lang="en-US"/>
            </a:defPPr>
            <a:lvl1pPr marL="0" lvl="0" algn="r" defTabSz="914400" rtl="0" eaLnBrk="1" latinLnBrk="0" hangingPunct="1">
              <a:buNone/>
              <a:defRPr sz="1200" kern="1200">
                <a:solidFill>
                  <a:schemeClr val="tx1">
                    <a:tint val="75000"/>
                  </a:schemeClr>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l"/>
            <a:r>
              <a:rPr lang="en-US" sz="1000">
                <a:solidFill>
                  <a:schemeClr val="tx1"/>
                </a:solidFill>
                <a:latin typeface="Baskerville" panose="02020502070401020303" pitchFamily="18" charset="0"/>
                <a:ea typeface="Baskerville" panose="02020502070401020303" pitchFamily="18" charset="0"/>
              </a:rPr>
              <a:t>2020 wildfire potential</a:t>
            </a:r>
            <a:endParaRPr lang="en-US" sz="1000" dirty="0">
              <a:solidFill>
                <a:schemeClr val="tx1"/>
              </a:solidFill>
              <a:latin typeface="Baskerville" panose="02020502070401020303" pitchFamily="18" charset="0"/>
              <a:ea typeface="Baskerville" panose="02020502070401020303" pitchFamily="18" charset="0"/>
            </a:endParaRPr>
          </a:p>
        </p:txBody>
      </p:sp>
      <p:sp>
        <p:nvSpPr>
          <p:cNvPr id="14" name="Text Placeholder 4">
            <a:extLst>
              <a:ext uri="{FF2B5EF4-FFF2-40B4-BE49-F238E27FC236}">
                <a16:creationId xmlns:a16="http://schemas.microsoft.com/office/drawing/2014/main" id="{8613FF22-D63E-EC42-BF0D-A13BF4DA7B49}"/>
              </a:ext>
            </a:extLst>
          </p:cNvPr>
          <p:cNvSpPr txBox="1">
            <a:spLocks/>
          </p:cNvSpPr>
          <p:nvPr/>
        </p:nvSpPr>
        <p:spPr>
          <a:xfrm>
            <a:off x="7427962" y="2752160"/>
            <a:ext cx="6624736" cy="173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105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700" dirty="0">
                <a:solidFill>
                  <a:schemeClr val="tx1"/>
                </a:solidFill>
                <a:latin typeface="Baskerville" panose="02020502070401020303" pitchFamily="18" charset="0"/>
                <a:ea typeface="Baskerville" panose="02020502070401020303" pitchFamily="18" charset="0"/>
              </a:rPr>
              <a:t>High</a:t>
            </a:r>
          </a:p>
        </p:txBody>
      </p:sp>
      <p:sp>
        <p:nvSpPr>
          <p:cNvPr id="15" name="Text Placeholder 4">
            <a:extLst>
              <a:ext uri="{FF2B5EF4-FFF2-40B4-BE49-F238E27FC236}">
                <a16:creationId xmlns:a16="http://schemas.microsoft.com/office/drawing/2014/main" id="{78BD3DD7-2096-5F4E-82B5-6F6A059D5F6D}"/>
              </a:ext>
            </a:extLst>
          </p:cNvPr>
          <p:cNvSpPr txBox="1">
            <a:spLocks/>
          </p:cNvSpPr>
          <p:nvPr/>
        </p:nvSpPr>
        <p:spPr>
          <a:xfrm>
            <a:off x="7427962" y="3078778"/>
            <a:ext cx="6624736" cy="173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105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700" dirty="0">
                <a:solidFill>
                  <a:schemeClr val="tx1"/>
                </a:solidFill>
                <a:latin typeface="Baskerville" panose="02020502070401020303" pitchFamily="18" charset="0"/>
                <a:ea typeface="Baskerville" panose="02020502070401020303" pitchFamily="18" charset="0"/>
              </a:rPr>
              <a:t>Low</a:t>
            </a:r>
          </a:p>
        </p:txBody>
      </p:sp>
      <p:sp>
        <p:nvSpPr>
          <p:cNvPr id="16" name="Rectangle 15">
            <a:extLst>
              <a:ext uri="{FF2B5EF4-FFF2-40B4-BE49-F238E27FC236}">
                <a16:creationId xmlns:a16="http://schemas.microsoft.com/office/drawing/2014/main" id="{FE455007-32DC-984E-A4DC-5272E8DF4BE3}"/>
              </a:ext>
            </a:extLst>
          </p:cNvPr>
          <p:cNvSpPr/>
          <p:nvPr/>
        </p:nvSpPr>
        <p:spPr>
          <a:xfrm>
            <a:off x="7427962" y="3455013"/>
            <a:ext cx="4572000" cy="369332"/>
          </a:xfrm>
          <a:prstGeom prst="rect">
            <a:avLst/>
          </a:prstGeom>
        </p:spPr>
        <p:txBody>
          <a:bodyPr>
            <a:spAutoFit/>
          </a:bodyPr>
          <a:lstStyle/>
          <a:p>
            <a:r>
              <a:rPr lang="en-US" sz="900" dirty="0">
                <a:latin typeface="Baskerville" panose="02020502070401020303" pitchFamily="18" charset="0"/>
                <a:ea typeface="Baskerville" panose="02020502070401020303" pitchFamily="18" charset="0"/>
              </a:rPr>
              <a:t>Non-burnable lands*</a:t>
            </a:r>
          </a:p>
          <a:p>
            <a:r>
              <a:rPr lang="en-US" sz="900" dirty="0">
                <a:latin typeface="Baskerville" panose="02020502070401020303" pitchFamily="18" charset="0"/>
                <a:ea typeface="Baskerville" panose="02020502070401020303" pitchFamily="18" charset="0"/>
              </a:rPr>
              <a:t>and open water</a:t>
            </a:r>
          </a:p>
        </p:txBody>
      </p:sp>
      <p:sp>
        <p:nvSpPr>
          <p:cNvPr id="10" name="Google Shape;208;p27">
            <a:extLst>
              <a:ext uri="{FF2B5EF4-FFF2-40B4-BE49-F238E27FC236}">
                <a16:creationId xmlns:a16="http://schemas.microsoft.com/office/drawing/2014/main" id="{3C3A91D4-E4CD-A941-867B-28B7A4EF498E}"/>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2" name="TextBox 1"/>
          <p:cNvSpPr txBox="1"/>
          <p:nvPr/>
        </p:nvSpPr>
        <p:spPr>
          <a:xfrm>
            <a:off x="3527953" y="6234289"/>
            <a:ext cx="8359981" cy="646331"/>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smtClean="0">
                <a:latin typeface="Baskerville Old Face" panose="02020602080505020303" pitchFamily="18" charset="0"/>
              </a:rPr>
              <a:t>© </a:t>
            </a:r>
            <a:r>
              <a:rPr lang="en-US" sz="1200" dirty="0">
                <a:latin typeface="Baskerville Old Face" panose="02020602080505020303" pitchFamily="18" charset="0"/>
              </a:rPr>
              <a:t>KQED (</a:t>
            </a:r>
            <a:r>
              <a:rPr lang="en-US" sz="1200" dirty="0">
                <a:latin typeface="Baskerville Old Face" panose="02020602080505020303" pitchFamily="18" charset="0"/>
                <a:hlinkClick r:id="rId5"/>
              </a:rPr>
              <a:t>https://www.kqed.org/science/1948013/california-lawmakers-plans-to-protect-homes-from-wildfire-fall-short</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 photo </a:t>
            </a:r>
            <a:r>
              <a:rPr lang="en-US" sz="1200" dirty="0">
                <a:latin typeface="Baskerville Old Face" panose="02020602080505020303" pitchFamily="18" charset="0"/>
              </a:rPr>
              <a:t>©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David </a:t>
            </a:r>
            <a:r>
              <a:rPr lang="en-US" sz="1200" dirty="0" err="1">
                <a:latin typeface="Baskerville Old Face" panose="02020602080505020303" pitchFamily="18" charset="0"/>
              </a:rPr>
              <a:t>McNew</a:t>
            </a:r>
            <a:r>
              <a:rPr lang="en-US" sz="1200" dirty="0">
                <a:latin typeface="Baskerville Old Face" panose="02020602080505020303" pitchFamily="18" charset="0"/>
              </a:rPr>
              <a:t> via Getty </a:t>
            </a:r>
            <a:r>
              <a:rPr lang="en-US" sz="1200" dirty="0" smtClean="0">
                <a:latin typeface="Baskerville Old Face" panose="02020602080505020303" pitchFamily="18" charset="0"/>
              </a:rPr>
              <a:t>Images; right</a:t>
            </a:r>
            <a:r>
              <a:rPr lang="en-US" sz="1200" dirty="0">
                <a:latin typeface="Baskerville Old Face" panose="02020602080505020303" pitchFamily="18" charset="0"/>
              </a:rPr>
              <a:t>: © National Geographic</a:t>
            </a:r>
            <a:r>
              <a:rPr lang="en-US" sz="1200" dirty="0" smtClean="0">
                <a:latin typeface="Baskerville Old Face" panose="02020602080505020303" pitchFamily="18" charset="0"/>
              </a:rPr>
              <a:t>.. </a:t>
            </a:r>
            <a:r>
              <a:rPr lang="en-US" sz="1200" dirty="0">
                <a:latin typeface="Baskerville Old Face" panose="02020602080505020303" pitchFamily="18" charset="0"/>
              </a:rPr>
              <a:t>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6"/>
              </a:rPr>
              <a:t>https://ocw.mit.edu/help/faq-fair-use</a:t>
            </a:r>
            <a:r>
              <a:rPr lang="en-US" sz="1200" dirty="0" smtClean="0">
                <a:latin typeface="Baskerville Old Face" panose="02020602080505020303" pitchFamily="18" charset="0"/>
                <a:hlinkClick r:id="rId6"/>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576243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4image2653818816">
            <a:extLst>
              <a:ext uri="{FF2B5EF4-FFF2-40B4-BE49-F238E27FC236}">
                <a16:creationId xmlns:a16="http://schemas.microsoft.com/office/drawing/2014/main" id="{7FA5F158-8AEA-8743-9E9C-CB3D4294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407" y="3040704"/>
            <a:ext cx="5696650" cy="2953818"/>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08;p27">
            <a:extLst>
              <a:ext uri="{FF2B5EF4-FFF2-40B4-BE49-F238E27FC236}">
                <a16:creationId xmlns:a16="http://schemas.microsoft.com/office/drawing/2014/main" id="{E2A39F05-ED8A-CB47-9194-FDBC1BC1218D}"/>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7" name="Rectangle 6">
            <a:extLst>
              <a:ext uri="{FF2B5EF4-FFF2-40B4-BE49-F238E27FC236}">
                <a16:creationId xmlns:a16="http://schemas.microsoft.com/office/drawing/2014/main" id="{74EF69A9-1DDB-B740-8FBD-18D229ED3494}"/>
              </a:ext>
            </a:extLst>
          </p:cNvPr>
          <p:cNvSpPr/>
          <p:nvPr/>
        </p:nvSpPr>
        <p:spPr>
          <a:xfrm>
            <a:off x="420943" y="1200898"/>
            <a:ext cx="11037631" cy="923330"/>
          </a:xfrm>
          <a:prstGeom prst="rect">
            <a:avLst/>
          </a:prstGeom>
        </p:spPr>
        <p:txBody>
          <a:bodyPr wrap="square">
            <a:spAutoFit/>
          </a:bodyPr>
          <a:lstStyle/>
          <a:p>
            <a:r>
              <a:rPr lang="en-US" dirty="0">
                <a:latin typeface="Baskerville" panose="02020502070401020303" pitchFamily="18" charset="0"/>
                <a:ea typeface="Baskerville" panose="02020502070401020303" pitchFamily="18" charset="0"/>
              </a:rPr>
              <a:t>Global warming is causing soils in the polar regions that have been frozen for as much as 40,000 years to melt</a:t>
            </a:r>
          </a:p>
          <a:p>
            <a:pPr marL="285750"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Some of the sea level rise is due to melting glaciers and ice sheets which add water to the oceans that was once trapped on land.  </a:t>
            </a:r>
          </a:p>
        </p:txBody>
      </p:sp>
      <p:pic>
        <p:nvPicPr>
          <p:cNvPr id="8" name="Content Placeholder 6">
            <a:extLst>
              <a:ext uri="{FF2B5EF4-FFF2-40B4-BE49-F238E27FC236}">
                <a16:creationId xmlns:a16="http://schemas.microsoft.com/office/drawing/2014/main" id="{52913F17-ED49-DA48-A5D9-B310D008CEC5}"/>
              </a:ext>
            </a:extLst>
          </p:cNvPr>
          <p:cNvPicPr>
            <a:picLocks noChangeAspect="1"/>
          </p:cNvPicPr>
          <p:nvPr/>
        </p:nvPicPr>
        <p:blipFill rotWithShape="1">
          <a:blip r:embed="rId4"/>
          <a:srcRect t="5656"/>
          <a:stretch/>
        </p:blipFill>
        <p:spPr>
          <a:xfrm>
            <a:off x="420943" y="2355363"/>
            <a:ext cx="5108319" cy="2953818"/>
          </a:xfrm>
          <a:prstGeom prst="rect">
            <a:avLst/>
          </a:prstGeom>
        </p:spPr>
      </p:pic>
      <p:sp>
        <p:nvSpPr>
          <p:cNvPr id="2" name="TextBox 1"/>
          <p:cNvSpPr txBox="1"/>
          <p:nvPr/>
        </p:nvSpPr>
        <p:spPr>
          <a:xfrm>
            <a:off x="3534835" y="6449333"/>
            <a:ext cx="7244291" cy="461665"/>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a:latin typeface="Baskerville Old Face" panose="02020602080505020303" pitchFamily="18" charset="0"/>
              </a:rPr>
              <a:t>Public domain image courtesy of NOAA</a:t>
            </a:r>
            <a:r>
              <a:rPr lang="en-US" sz="1200" dirty="0" smtClean="0">
                <a:latin typeface="Baskerville Old Face" panose="02020602080505020303" pitchFamily="18" charset="0"/>
              </a:rPr>
              <a:t>. Right</a:t>
            </a:r>
            <a:r>
              <a:rPr lang="en-US" sz="1200" dirty="0">
                <a:latin typeface="Baskerville Old Face" panose="02020602080505020303" pitchFamily="18" charset="0"/>
              </a:rPr>
              <a:t>: © City of Boston / BRAG. All rights reserved. This content is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excluded </a:t>
            </a:r>
            <a:r>
              <a:rPr lang="en-US" sz="1200" dirty="0">
                <a:latin typeface="Baskerville Old Face" panose="02020602080505020303" pitchFamily="18" charset="0"/>
              </a:rPr>
              <a:t>from </a:t>
            </a:r>
            <a:r>
              <a:rPr lang="en-US" sz="1200" dirty="0" smtClean="0">
                <a:latin typeface="Baskerville Old Face" panose="02020602080505020303" pitchFamily="18" charset="0"/>
              </a:rPr>
              <a:t>our </a:t>
            </a:r>
            <a:r>
              <a:rPr lang="en-US" sz="1200" dirty="0">
                <a:latin typeface="Baskerville Old Face" panose="02020602080505020303" pitchFamily="18" charset="0"/>
              </a:rPr>
              <a:t>Creative </a:t>
            </a:r>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  </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721568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74FE22-2D49-904E-B371-86DAD1957BF1}"/>
              </a:ext>
            </a:extLst>
          </p:cNvPr>
          <p:cNvSpPr/>
          <p:nvPr/>
        </p:nvSpPr>
        <p:spPr>
          <a:xfrm>
            <a:off x="420944" y="1285537"/>
            <a:ext cx="9042027"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Extreme rainfall accumulations have increased by a factor of 2-4 in the Northeast United States:</a:t>
            </a:r>
          </a:p>
        </p:txBody>
      </p:sp>
      <p:sp>
        <p:nvSpPr>
          <p:cNvPr id="13" name="Text Placeholder 4">
            <a:extLst>
              <a:ext uri="{FF2B5EF4-FFF2-40B4-BE49-F238E27FC236}">
                <a16:creationId xmlns:a16="http://schemas.microsoft.com/office/drawing/2014/main" id="{17841571-273D-A448-9493-704342C365D9}"/>
              </a:ext>
            </a:extLst>
          </p:cNvPr>
          <p:cNvSpPr txBox="1">
            <a:spLocks/>
          </p:cNvSpPr>
          <p:nvPr/>
        </p:nvSpPr>
        <p:spPr>
          <a:xfrm>
            <a:off x="7275562" y="2599760"/>
            <a:ext cx="6624736" cy="173606"/>
          </a:xfrm>
          <a:prstGeom prst="rect">
            <a:avLst/>
          </a:prstGeom>
        </p:spPr>
        <p:txBody>
          <a:bodyPr spcFirstLastPara="1" vert="horz" wrap="square" lIns="91425" tIns="91425" rIns="91425" bIns="91425" rtlCol="0" anchor="ctr" anchorCtr="0">
            <a:noAutofit/>
          </a:bodyPr>
          <a:lstStyle>
            <a:defPPr>
              <a:defRPr lang="en-US"/>
            </a:defPPr>
            <a:lvl1pPr marL="0" lvl="0" algn="r" defTabSz="914400" rtl="0" eaLnBrk="1" latinLnBrk="0" hangingPunct="1">
              <a:buNone/>
              <a:defRPr sz="1200" kern="1200">
                <a:solidFill>
                  <a:schemeClr val="tx1">
                    <a:tint val="75000"/>
                  </a:schemeClr>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l"/>
            <a:r>
              <a:rPr lang="en-US" sz="1000">
                <a:solidFill>
                  <a:schemeClr val="tx1"/>
                </a:solidFill>
                <a:latin typeface="Baskerville" panose="02020502070401020303" pitchFamily="18" charset="0"/>
                <a:ea typeface="Baskerville" panose="02020502070401020303" pitchFamily="18" charset="0"/>
              </a:rPr>
              <a:t>2020 wildfire potential</a:t>
            </a:r>
            <a:endParaRPr lang="en-US" sz="1000" dirty="0">
              <a:solidFill>
                <a:schemeClr val="tx1"/>
              </a:solidFill>
              <a:latin typeface="Baskerville" panose="02020502070401020303" pitchFamily="18" charset="0"/>
              <a:ea typeface="Baskerville" panose="02020502070401020303" pitchFamily="18" charset="0"/>
            </a:endParaRPr>
          </a:p>
        </p:txBody>
      </p:sp>
      <p:sp>
        <p:nvSpPr>
          <p:cNvPr id="14" name="Text Placeholder 4">
            <a:extLst>
              <a:ext uri="{FF2B5EF4-FFF2-40B4-BE49-F238E27FC236}">
                <a16:creationId xmlns:a16="http://schemas.microsoft.com/office/drawing/2014/main" id="{8613FF22-D63E-EC42-BF0D-A13BF4DA7B49}"/>
              </a:ext>
            </a:extLst>
          </p:cNvPr>
          <p:cNvSpPr txBox="1">
            <a:spLocks/>
          </p:cNvSpPr>
          <p:nvPr/>
        </p:nvSpPr>
        <p:spPr>
          <a:xfrm>
            <a:off x="7427962" y="2752160"/>
            <a:ext cx="6624736" cy="173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105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700" dirty="0">
                <a:solidFill>
                  <a:schemeClr val="tx1"/>
                </a:solidFill>
                <a:latin typeface="Baskerville" panose="02020502070401020303" pitchFamily="18" charset="0"/>
                <a:ea typeface="Baskerville" panose="02020502070401020303" pitchFamily="18" charset="0"/>
              </a:rPr>
              <a:t>High</a:t>
            </a:r>
          </a:p>
        </p:txBody>
      </p:sp>
      <p:sp>
        <p:nvSpPr>
          <p:cNvPr id="15" name="Text Placeholder 4">
            <a:extLst>
              <a:ext uri="{FF2B5EF4-FFF2-40B4-BE49-F238E27FC236}">
                <a16:creationId xmlns:a16="http://schemas.microsoft.com/office/drawing/2014/main" id="{78BD3DD7-2096-5F4E-82B5-6F6A059D5F6D}"/>
              </a:ext>
            </a:extLst>
          </p:cNvPr>
          <p:cNvSpPr txBox="1">
            <a:spLocks/>
          </p:cNvSpPr>
          <p:nvPr/>
        </p:nvSpPr>
        <p:spPr>
          <a:xfrm>
            <a:off x="7427962" y="3078778"/>
            <a:ext cx="6624736" cy="1736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marR="0" lvl="0" indent="0" algn="l" rtl="0">
              <a:lnSpc>
                <a:spcPct val="115000"/>
              </a:lnSpc>
              <a:spcBef>
                <a:spcPts val="0"/>
              </a:spcBef>
              <a:spcAft>
                <a:spcPts val="0"/>
              </a:spcAft>
              <a:buClr>
                <a:schemeClr val="dk2"/>
              </a:buClr>
              <a:buSzPts val="1800"/>
              <a:buFont typeface="Arial"/>
              <a:buNone/>
              <a:defRPr sz="105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700" dirty="0">
                <a:solidFill>
                  <a:schemeClr val="tx1"/>
                </a:solidFill>
                <a:latin typeface="Baskerville" panose="02020502070401020303" pitchFamily="18" charset="0"/>
                <a:ea typeface="Baskerville" panose="02020502070401020303" pitchFamily="18" charset="0"/>
              </a:rPr>
              <a:t>Low</a:t>
            </a:r>
          </a:p>
        </p:txBody>
      </p:sp>
      <p:sp>
        <p:nvSpPr>
          <p:cNvPr id="16" name="Rectangle 15">
            <a:extLst>
              <a:ext uri="{FF2B5EF4-FFF2-40B4-BE49-F238E27FC236}">
                <a16:creationId xmlns:a16="http://schemas.microsoft.com/office/drawing/2014/main" id="{FE455007-32DC-984E-A4DC-5272E8DF4BE3}"/>
              </a:ext>
            </a:extLst>
          </p:cNvPr>
          <p:cNvSpPr/>
          <p:nvPr/>
        </p:nvSpPr>
        <p:spPr>
          <a:xfrm>
            <a:off x="7427962" y="3455013"/>
            <a:ext cx="4572000" cy="369332"/>
          </a:xfrm>
          <a:prstGeom prst="rect">
            <a:avLst/>
          </a:prstGeom>
        </p:spPr>
        <p:txBody>
          <a:bodyPr>
            <a:spAutoFit/>
          </a:bodyPr>
          <a:lstStyle/>
          <a:p>
            <a:r>
              <a:rPr lang="en-US" sz="900" dirty="0">
                <a:latin typeface="Baskerville" panose="02020502070401020303" pitchFamily="18" charset="0"/>
                <a:ea typeface="Baskerville" panose="02020502070401020303" pitchFamily="18" charset="0"/>
              </a:rPr>
              <a:t>Non-burnable lands*</a:t>
            </a:r>
          </a:p>
          <a:p>
            <a:r>
              <a:rPr lang="en-US" sz="900" dirty="0">
                <a:latin typeface="Baskerville" panose="02020502070401020303" pitchFamily="18" charset="0"/>
                <a:ea typeface="Baskerville" panose="02020502070401020303" pitchFamily="18" charset="0"/>
              </a:rPr>
              <a:t>and open water</a:t>
            </a:r>
          </a:p>
        </p:txBody>
      </p:sp>
      <p:pic>
        <p:nvPicPr>
          <p:cNvPr id="17" name="Content Placeholder 7">
            <a:extLst>
              <a:ext uri="{FF2B5EF4-FFF2-40B4-BE49-F238E27FC236}">
                <a16:creationId xmlns:a16="http://schemas.microsoft.com/office/drawing/2014/main" id="{60ECFC38-5CB8-AA4E-94F2-419F8E311D38}"/>
              </a:ext>
            </a:extLst>
          </p:cNvPr>
          <p:cNvPicPr>
            <a:picLocks noChangeAspect="1"/>
          </p:cNvPicPr>
          <p:nvPr/>
        </p:nvPicPr>
        <p:blipFill>
          <a:blip r:embed="rId3"/>
          <a:stretch>
            <a:fillRect/>
          </a:stretch>
        </p:blipFill>
        <p:spPr>
          <a:xfrm>
            <a:off x="244927" y="2026262"/>
            <a:ext cx="5094709" cy="3697773"/>
          </a:xfrm>
          <a:prstGeom prst="rect">
            <a:avLst/>
          </a:prstGeom>
        </p:spPr>
      </p:pic>
      <p:pic>
        <p:nvPicPr>
          <p:cNvPr id="18" name="Picture 17">
            <a:extLst>
              <a:ext uri="{FF2B5EF4-FFF2-40B4-BE49-F238E27FC236}">
                <a16:creationId xmlns:a16="http://schemas.microsoft.com/office/drawing/2014/main" id="{E4082E74-6D0B-5943-AFF6-C90C66EB9127}"/>
              </a:ext>
            </a:extLst>
          </p:cNvPr>
          <p:cNvPicPr>
            <a:picLocks noChangeAspect="1"/>
          </p:cNvPicPr>
          <p:nvPr/>
        </p:nvPicPr>
        <p:blipFill>
          <a:blip r:embed="rId4"/>
          <a:stretch>
            <a:fillRect/>
          </a:stretch>
        </p:blipFill>
        <p:spPr>
          <a:xfrm>
            <a:off x="5608861" y="1935519"/>
            <a:ext cx="6215633" cy="3788517"/>
          </a:xfrm>
          <a:prstGeom prst="rect">
            <a:avLst/>
          </a:prstGeom>
        </p:spPr>
      </p:pic>
      <p:sp>
        <p:nvSpPr>
          <p:cNvPr id="10" name="Google Shape;208;p27">
            <a:extLst>
              <a:ext uri="{FF2B5EF4-FFF2-40B4-BE49-F238E27FC236}">
                <a16:creationId xmlns:a16="http://schemas.microsoft.com/office/drawing/2014/main" id="{D886725A-FEBA-694F-AB05-218C5577DADF}"/>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2" name="TextBox 1"/>
          <p:cNvSpPr txBox="1"/>
          <p:nvPr/>
        </p:nvSpPr>
        <p:spPr>
          <a:xfrm>
            <a:off x="3736490" y="6423834"/>
            <a:ext cx="7003840" cy="461665"/>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a:latin typeface="Baskerville Old Face" panose="02020602080505020303" pitchFamily="18" charset="0"/>
              </a:rPr>
              <a:t>Public domain content courtesy of  NOAA</a:t>
            </a:r>
            <a:r>
              <a:rPr lang="en-US" sz="1200" dirty="0" smtClean="0">
                <a:latin typeface="Baskerville Old Face" panose="02020602080505020303" pitchFamily="18" charset="0"/>
              </a:rPr>
              <a:t>. Right: </a:t>
            </a:r>
            <a:r>
              <a:rPr lang="en-US" sz="1200" dirty="0">
                <a:latin typeface="Baskerville Old Face" panose="02020602080505020303" pitchFamily="18" charset="0"/>
              </a:rPr>
              <a:t>© New York Times. All rights reserved. This content is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excluded </a:t>
            </a:r>
            <a:r>
              <a:rPr lang="en-US" sz="1200" dirty="0">
                <a:latin typeface="Baskerville Old Face" panose="02020602080505020303" pitchFamily="18" charset="0"/>
              </a:rPr>
              <a:t>from our </a:t>
            </a:r>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04181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FB0D76C5-E262-F64C-8A18-B37F22AD6189}"/>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pic>
        <p:nvPicPr>
          <p:cNvPr id="7170" name="Picture 2" descr="People stranded in flood waters along a street following heavy rains in Zhengzhou, China, on July 20.">
            <a:extLst>
              <a:ext uri="{FF2B5EF4-FFF2-40B4-BE49-F238E27FC236}">
                <a16:creationId xmlns:a16="http://schemas.microsoft.com/office/drawing/2014/main" id="{7C71FBA9-097B-3A4C-AAC1-7EC756D44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1514475"/>
            <a:ext cx="49530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orkers drain water from a waterlogged area in Lanzhou, Henan, China, on July 20. ">
            <a:extLst>
              <a:ext uri="{FF2B5EF4-FFF2-40B4-BE49-F238E27FC236}">
                <a16:creationId xmlns:a16="http://schemas.microsoft.com/office/drawing/2014/main" id="{A8E3503B-B358-6B40-8751-2F1A4962F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6051" y="3429000"/>
            <a:ext cx="3714751" cy="20859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E081B8-FCE9-A949-9E0E-FA5487DCD427}"/>
              </a:ext>
            </a:extLst>
          </p:cNvPr>
          <p:cNvSpPr/>
          <p:nvPr/>
        </p:nvSpPr>
        <p:spPr>
          <a:xfrm>
            <a:off x="352425" y="4334557"/>
            <a:ext cx="1941557" cy="646331"/>
          </a:xfrm>
          <a:prstGeom prst="rect">
            <a:avLst/>
          </a:prstGeom>
          <a:solidFill>
            <a:schemeClr val="bg1"/>
          </a:solidFill>
          <a:ln w="38100">
            <a:solidFill>
              <a:srgbClr val="C00000"/>
            </a:solidFill>
          </a:ln>
        </p:spPr>
        <p:txBody>
          <a:bodyPr wrap="none">
            <a:spAutoFit/>
          </a:bodyPr>
          <a:lstStyle/>
          <a:p>
            <a:pPr algn="ctr"/>
            <a:r>
              <a:rPr lang="en-US" dirty="0">
                <a:solidFill>
                  <a:srgbClr val="C00000"/>
                </a:solidFill>
                <a:latin typeface="CNN"/>
              </a:rPr>
              <a:t>Zhengzhou (China)</a:t>
            </a:r>
          </a:p>
          <a:p>
            <a:pPr algn="ctr"/>
            <a:r>
              <a:rPr lang="en-US" dirty="0">
                <a:solidFill>
                  <a:srgbClr val="C00000"/>
                </a:solidFill>
                <a:latin typeface="CNN"/>
              </a:rPr>
              <a:t>July 21, 2021</a:t>
            </a:r>
            <a:endParaRPr lang="en-US" dirty="0">
              <a:solidFill>
                <a:srgbClr val="C00000"/>
              </a:solidFill>
            </a:endParaRPr>
          </a:p>
        </p:txBody>
      </p:sp>
      <p:pic>
        <p:nvPicPr>
          <p:cNvPr id="7174" name="Picture 6" descr="Fatal flooding in western Germany and neighboring countries — as it  happened | News | DW | 15.07.2021">
            <a:extLst>
              <a:ext uri="{FF2B5EF4-FFF2-40B4-BE49-F238E27FC236}">
                <a16:creationId xmlns:a16="http://schemas.microsoft.com/office/drawing/2014/main" id="{FA25B342-9AC8-634A-B35D-269D9AED4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2" y="1508396"/>
            <a:ext cx="4952999" cy="278737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t least 58 dead in Germany as heavy rains bring catastrophic flooding |  Germany | The Guardian">
            <a:extLst>
              <a:ext uri="{FF2B5EF4-FFF2-40B4-BE49-F238E27FC236}">
                <a16:creationId xmlns:a16="http://schemas.microsoft.com/office/drawing/2014/main" id="{0C6DB7C5-1A36-FA40-BDC4-C98407C392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6964" y="3661225"/>
            <a:ext cx="3714751" cy="208954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FAC120E-60AA-0F4F-8318-2045EC39B1D9}"/>
              </a:ext>
            </a:extLst>
          </p:cNvPr>
          <p:cNvSpPr/>
          <p:nvPr/>
        </p:nvSpPr>
        <p:spPr>
          <a:xfrm>
            <a:off x="5897519" y="4329794"/>
            <a:ext cx="1703431" cy="646331"/>
          </a:xfrm>
          <a:prstGeom prst="rect">
            <a:avLst/>
          </a:prstGeom>
          <a:solidFill>
            <a:schemeClr val="bg1"/>
          </a:solidFill>
          <a:ln w="38100">
            <a:solidFill>
              <a:srgbClr val="C00000"/>
            </a:solidFill>
          </a:ln>
        </p:spPr>
        <p:txBody>
          <a:bodyPr wrap="square">
            <a:spAutoFit/>
          </a:bodyPr>
          <a:lstStyle/>
          <a:p>
            <a:pPr algn="ctr"/>
            <a:r>
              <a:rPr lang="en-US" dirty="0">
                <a:solidFill>
                  <a:srgbClr val="C00000"/>
                </a:solidFill>
                <a:latin typeface="CNN"/>
              </a:rPr>
              <a:t>Germany</a:t>
            </a:r>
          </a:p>
          <a:p>
            <a:pPr algn="ctr"/>
            <a:r>
              <a:rPr lang="en-US" dirty="0">
                <a:solidFill>
                  <a:srgbClr val="C00000"/>
                </a:solidFill>
                <a:latin typeface="CNN"/>
              </a:rPr>
              <a:t>July 15, 2021</a:t>
            </a:r>
            <a:endParaRPr lang="en-US" dirty="0">
              <a:solidFill>
                <a:srgbClr val="C00000"/>
              </a:solidFill>
            </a:endParaRPr>
          </a:p>
        </p:txBody>
      </p:sp>
      <p:sp>
        <p:nvSpPr>
          <p:cNvPr id="3" name="TextBox 2"/>
          <p:cNvSpPr txBox="1"/>
          <p:nvPr/>
        </p:nvSpPr>
        <p:spPr>
          <a:xfrm>
            <a:off x="3906982" y="6460177"/>
            <a:ext cx="5801588" cy="461665"/>
          </a:xfrm>
          <a:prstGeom prst="rect">
            <a:avLst/>
          </a:prstGeom>
          <a:noFill/>
        </p:spPr>
        <p:txBody>
          <a:bodyPr wrap="none" rtlCol="0">
            <a:spAutoFit/>
          </a:bodyPr>
          <a:lstStyle/>
          <a:p>
            <a:r>
              <a:rPr lang="en-US" sz="1200" dirty="0" smtClean="0">
                <a:latin typeface="Baskerville Old Face" panose="02020602080505020303" pitchFamily="18" charset="0"/>
              </a:rPr>
              <a:t>© </a:t>
            </a:r>
            <a:r>
              <a:rPr lang="en-US" sz="1200" dirty="0">
                <a:latin typeface="Baskerville Old Face" panose="02020602080505020303" pitchFamily="18" charset="0"/>
              </a:rPr>
              <a:t>The Guardian.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7"/>
              </a:rPr>
              <a:t>https://ocw.mit.edu/help/faq-fair-use</a:t>
            </a:r>
            <a:r>
              <a:rPr lang="en-US" sz="1200" dirty="0" smtClean="0">
                <a:latin typeface="Baskerville Old Face" panose="02020602080505020303" pitchFamily="18" charset="0"/>
                <a:hlinkClick r:id="rId7"/>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12014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135B8A-2C5D-8E4E-9675-6D59A3D0B041}"/>
              </a:ext>
            </a:extLst>
          </p:cNvPr>
          <p:cNvSpPr txBox="1">
            <a:spLocks/>
          </p:cNvSpPr>
          <p:nvPr/>
        </p:nvSpPr>
        <p:spPr>
          <a:xfrm>
            <a:off x="306938" y="428258"/>
            <a:ext cx="103483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Evolution of Damages Climate Disasters</a:t>
            </a:r>
          </a:p>
        </p:txBody>
      </p:sp>
      <p:pic>
        <p:nvPicPr>
          <p:cNvPr id="5" name="Picture 4">
            <a:extLst>
              <a:ext uri="{FF2B5EF4-FFF2-40B4-BE49-F238E27FC236}">
                <a16:creationId xmlns:a16="http://schemas.microsoft.com/office/drawing/2014/main" id="{03B02F70-2045-B27D-301F-FC852A7307F9}"/>
              </a:ext>
            </a:extLst>
          </p:cNvPr>
          <p:cNvPicPr>
            <a:picLocks noChangeAspect="1"/>
          </p:cNvPicPr>
          <p:nvPr/>
        </p:nvPicPr>
        <p:blipFill>
          <a:blip r:embed="rId3"/>
          <a:stretch>
            <a:fillRect/>
          </a:stretch>
        </p:blipFill>
        <p:spPr>
          <a:xfrm>
            <a:off x="1379791" y="1233476"/>
            <a:ext cx="9432417" cy="4969860"/>
          </a:xfrm>
          <a:prstGeom prst="rect">
            <a:avLst/>
          </a:prstGeom>
        </p:spPr>
      </p:pic>
      <p:sp>
        <p:nvSpPr>
          <p:cNvPr id="2" name="TextBox 1"/>
          <p:cNvSpPr txBox="1"/>
          <p:nvPr/>
        </p:nvSpPr>
        <p:spPr>
          <a:xfrm>
            <a:off x="9389630" y="6581001"/>
            <a:ext cx="2802370" cy="276999"/>
          </a:xfrm>
          <a:prstGeom prst="rect">
            <a:avLst/>
          </a:prstGeom>
          <a:noFill/>
        </p:spPr>
        <p:txBody>
          <a:bodyPr wrap="none" rtlCol="0">
            <a:spAutoFit/>
          </a:bodyPr>
          <a:lstStyle/>
          <a:p>
            <a:r>
              <a:rPr lang="en-US" sz="1200" dirty="0">
                <a:latin typeface="Baskerville Old Face" panose="02020602080505020303" pitchFamily="18" charset="0"/>
              </a:rPr>
              <a:t>Public domain content courtesy of NOAA.</a:t>
            </a:r>
          </a:p>
        </p:txBody>
      </p:sp>
    </p:spTree>
    <p:extLst>
      <p:ext uri="{BB962C8B-B14F-4D97-AF65-F5344CB8AC3E}">
        <p14:creationId xmlns:p14="http://schemas.microsoft.com/office/powerpoint/2010/main" val="292352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967D-7D35-194C-B3F5-CC6773B75F8E}"/>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Climate Risk in Real Estate Markets</a:t>
            </a:r>
          </a:p>
        </p:txBody>
      </p:sp>
      <p:sp>
        <p:nvSpPr>
          <p:cNvPr id="3" name="Rectangle 2">
            <a:extLst>
              <a:ext uri="{FF2B5EF4-FFF2-40B4-BE49-F238E27FC236}">
                <a16:creationId xmlns:a16="http://schemas.microsoft.com/office/drawing/2014/main" id="{0CD816A0-4BFA-0F4A-B771-6A0A1DC1B50B}"/>
              </a:ext>
            </a:extLst>
          </p:cNvPr>
          <p:cNvSpPr/>
          <p:nvPr/>
        </p:nvSpPr>
        <p:spPr>
          <a:xfrm>
            <a:off x="556099" y="1710673"/>
            <a:ext cx="4515963" cy="2585323"/>
          </a:xfrm>
          <a:prstGeom prst="rect">
            <a:avLst/>
          </a:prstGeom>
          <a:solidFill>
            <a:schemeClr val="accent2">
              <a:alpha val="7000"/>
            </a:schemeClr>
          </a:solidFill>
        </p:spPr>
        <p:txBody>
          <a:bodyPr wrap="square">
            <a:spAutoFit/>
          </a:bodyPr>
          <a:lstStyle/>
          <a:p>
            <a:r>
              <a:rPr lang="en-US" b="1" u="sng" dirty="0">
                <a:solidFill>
                  <a:schemeClr val="accent2">
                    <a:lumMod val="50000"/>
                  </a:schemeClr>
                </a:solidFill>
                <a:latin typeface="Baskerville" panose="02020502070401020303" pitchFamily="18" charset="0"/>
                <a:ea typeface="Baskerville" panose="02020502070401020303" pitchFamily="18" charset="0"/>
              </a:rPr>
              <a:t>Physical risk </a:t>
            </a:r>
          </a:p>
          <a:p>
            <a:endParaRPr lang="en-US" dirty="0">
              <a:latin typeface="Baskerville" panose="02020502070401020303" pitchFamily="18" charset="0"/>
              <a:ea typeface="Baskerville" panose="02020502070401020303" pitchFamily="18" charset="0"/>
            </a:endParaRPr>
          </a:p>
          <a:p>
            <a:r>
              <a:rPr lang="en-US" dirty="0">
                <a:latin typeface="Baskerville" panose="02020502070401020303" pitchFamily="18" charset="0"/>
                <a:ea typeface="Baskerville" panose="02020502070401020303" pitchFamily="18" charset="0"/>
              </a:rPr>
              <a:t>Capable of </a:t>
            </a:r>
            <a:r>
              <a:rPr lang="en-US" b="1" i="1" dirty="0">
                <a:latin typeface="Baskerville" panose="02020502070401020303" pitchFamily="18" charset="0"/>
                <a:ea typeface="Baskerville" panose="02020502070401020303" pitchFamily="18" charset="0"/>
              </a:rPr>
              <a:t>directly affecting buildings</a:t>
            </a:r>
          </a:p>
          <a:p>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Acute Climate Risk: Catastrophic events</a:t>
            </a:r>
            <a:r>
              <a:rPr lang="en-US" dirty="0">
                <a:latin typeface="Baskerville" panose="02020502070401020303" pitchFamily="18" charset="0"/>
                <a:ea typeface="Baskerville" panose="02020502070401020303" pitchFamily="18" charset="0"/>
              </a:rPr>
              <a:t>.</a:t>
            </a:r>
            <a:endParaRPr lang="en-US" b="1"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Chronic Climate Risk: Changes in weather patterns</a:t>
            </a:r>
            <a:r>
              <a:rPr lang="en-US" dirty="0">
                <a:latin typeface="Baskerville" panose="02020502070401020303" pitchFamily="18" charset="0"/>
                <a:ea typeface="Baskerville" panose="02020502070401020303" pitchFamily="18" charset="0"/>
              </a:rPr>
              <a:t>.</a:t>
            </a:r>
          </a:p>
          <a:p>
            <a:endParaRPr lang="en-US" dirty="0">
              <a:latin typeface="Baskerville" panose="02020502070401020303" pitchFamily="18" charset="0"/>
              <a:ea typeface="Baskerville" panose="02020502070401020303" pitchFamily="18" charset="0"/>
            </a:endParaRPr>
          </a:p>
        </p:txBody>
      </p:sp>
      <p:sp>
        <p:nvSpPr>
          <p:cNvPr id="4" name="Rectangle 3">
            <a:extLst>
              <a:ext uri="{FF2B5EF4-FFF2-40B4-BE49-F238E27FC236}">
                <a16:creationId xmlns:a16="http://schemas.microsoft.com/office/drawing/2014/main" id="{7161509D-CD43-EC49-B1F5-E8A6AF8964F0}"/>
              </a:ext>
            </a:extLst>
          </p:cNvPr>
          <p:cNvSpPr/>
          <p:nvPr/>
        </p:nvSpPr>
        <p:spPr>
          <a:xfrm>
            <a:off x="5408584" y="1710673"/>
            <a:ext cx="6227316" cy="2862322"/>
          </a:xfrm>
          <a:prstGeom prst="rect">
            <a:avLst/>
          </a:prstGeom>
          <a:ln>
            <a:solidFill>
              <a:schemeClr val="accent2">
                <a:lumMod val="75000"/>
              </a:schemeClr>
            </a:solidFill>
          </a:ln>
        </p:spPr>
        <p:txBody>
          <a:bodyPr wrap="square">
            <a:spAutoFit/>
          </a:bodyPr>
          <a:lstStyle/>
          <a:p>
            <a:r>
              <a:rPr lang="en-US" b="1" u="sng" dirty="0">
                <a:solidFill>
                  <a:schemeClr val="accent2">
                    <a:lumMod val="50000"/>
                  </a:schemeClr>
                </a:solidFill>
                <a:latin typeface="Baskerville" panose="02020502070401020303" pitchFamily="18" charset="0"/>
                <a:ea typeface="Baskerville" panose="02020502070401020303" pitchFamily="18" charset="0"/>
              </a:rPr>
              <a:t>Transition risk</a:t>
            </a:r>
          </a:p>
          <a:p>
            <a:endParaRPr lang="en-US" dirty="0">
              <a:latin typeface="Baskerville" panose="02020502070401020303" pitchFamily="18" charset="0"/>
              <a:ea typeface="Baskerville" panose="02020502070401020303" pitchFamily="18" charset="0"/>
            </a:endParaRPr>
          </a:p>
          <a:p>
            <a:r>
              <a:rPr lang="en-US" b="1" dirty="0">
                <a:latin typeface="Baskerville" panose="02020502070401020303" pitchFamily="18" charset="0"/>
                <a:ea typeface="Baskerville" panose="02020502070401020303" pitchFamily="18" charset="0"/>
              </a:rPr>
              <a:t>Indirect risk for buildings</a:t>
            </a:r>
            <a:r>
              <a:rPr lang="en-US" dirty="0">
                <a:latin typeface="Baskerville" panose="02020502070401020303" pitchFamily="18" charset="0"/>
                <a:ea typeface="Baskerville" panose="02020502070401020303" pitchFamily="18" charset="0"/>
              </a:rPr>
              <a:t>: Economic shifts, regulatory changes, and the changing availability and price of resources. </a:t>
            </a:r>
          </a:p>
          <a:p>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Market risks</a:t>
            </a: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Reputation and market position</a:t>
            </a:r>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Policy and regulation</a:t>
            </a:r>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Resource availability</a:t>
            </a: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604819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47E7AF-2609-D940-B164-887E6DBCFB45}"/>
              </a:ext>
            </a:extLst>
          </p:cNvPr>
          <p:cNvSpPr/>
          <p:nvPr/>
        </p:nvSpPr>
        <p:spPr>
          <a:xfrm>
            <a:off x="556099" y="1365812"/>
            <a:ext cx="6073301" cy="4247317"/>
          </a:xfrm>
          <a:prstGeom prst="rect">
            <a:avLst/>
          </a:prstGeom>
          <a:solidFill>
            <a:schemeClr val="bg1">
              <a:alpha val="7000"/>
            </a:schemeClr>
          </a:solidFill>
        </p:spPr>
        <p:txBody>
          <a:bodyPr wrap="square">
            <a:spAutoFit/>
          </a:bodyPr>
          <a:lstStyle/>
          <a:p>
            <a:endParaRPr lang="en-US" dirty="0">
              <a:latin typeface="Baskerville" panose="02020502070401020303" pitchFamily="18" charset="0"/>
              <a:ea typeface="Baskerville" panose="02020502070401020303" pitchFamily="18" charset="0"/>
            </a:endParaRPr>
          </a:p>
          <a:p>
            <a:r>
              <a:rPr lang="en-US" dirty="0">
                <a:latin typeface="Baskerville" panose="02020502070401020303" pitchFamily="18" charset="0"/>
                <a:ea typeface="Baskerville" panose="02020502070401020303" pitchFamily="18" charset="0"/>
              </a:rPr>
              <a:t>Capable of </a:t>
            </a:r>
            <a:r>
              <a:rPr lang="en-US" b="1" i="1" dirty="0">
                <a:latin typeface="Baskerville" panose="02020502070401020303" pitchFamily="18" charset="0"/>
                <a:ea typeface="Baskerville" panose="02020502070401020303" pitchFamily="18" charset="0"/>
              </a:rPr>
              <a:t>directly affecting buildings &amp; occupants</a:t>
            </a:r>
          </a:p>
          <a:p>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Chronic Climate Risk: Changes in weather patterns</a:t>
            </a:r>
            <a:r>
              <a:rPr lang="en-US" dirty="0">
                <a:latin typeface="Baskerville" panose="02020502070401020303" pitchFamily="18" charset="0"/>
                <a:ea typeface="Baskerville" panose="02020502070401020303" pitchFamily="18" charset="0"/>
              </a:rPr>
              <a:t>.</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Rising sea levels </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Rising average temperatures</a:t>
            </a: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Acute Climate Risk: Catastrophic events</a:t>
            </a:r>
            <a:r>
              <a:rPr lang="en-US" dirty="0">
                <a:latin typeface="Baskerville" panose="02020502070401020303" pitchFamily="18" charset="0"/>
                <a:ea typeface="Baskerville" panose="02020502070401020303" pitchFamily="18" charset="0"/>
              </a:rPr>
              <a:t>.</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Wild fires</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Heat waves</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Storms</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Floods</a:t>
            </a:r>
          </a:p>
        </p:txBody>
      </p:sp>
      <p:sp>
        <p:nvSpPr>
          <p:cNvPr id="2" name="Google Shape;208;p27">
            <a:extLst>
              <a:ext uri="{FF2B5EF4-FFF2-40B4-BE49-F238E27FC236}">
                <a16:creationId xmlns:a16="http://schemas.microsoft.com/office/drawing/2014/main" id="{6B13DC4E-936F-9844-9F99-32D8B88F5F00}"/>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Physical risks: Acute vs Chronic Physical Risks </a:t>
            </a:r>
          </a:p>
          <a:p>
            <a:endParaRPr lang="en-US" altLang="zh-CN" sz="4267" dirty="0">
              <a:solidFill>
                <a:schemeClr val="accent5">
                  <a:lumMod val="75000"/>
                </a:schemeClr>
              </a:solidFill>
              <a:latin typeface="Baskerville" panose="02020502070401020303"/>
            </a:endParaRPr>
          </a:p>
        </p:txBody>
      </p:sp>
      <p:sp>
        <p:nvSpPr>
          <p:cNvPr id="5" name="Right Brace 4">
            <a:extLst>
              <a:ext uri="{FF2B5EF4-FFF2-40B4-BE49-F238E27FC236}">
                <a16:creationId xmlns:a16="http://schemas.microsoft.com/office/drawing/2014/main" id="{286040B4-74DC-0E49-85EC-3D43E7A6A537}"/>
              </a:ext>
            </a:extLst>
          </p:cNvPr>
          <p:cNvSpPr/>
          <p:nvPr/>
        </p:nvSpPr>
        <p:spPr>
          <a:xfrm>
            <a:off x="5781675" y="2321928"/>
            <a:ext cx="628650" cy="110013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a:extLst>
              <a:ext uri="{FF2B5EF4-FFF2-40B4-BE49-F238E27FC236}">
                <a16:creationId xmlns:a16="http://schemas.microsoft.com/office/drawing/2014/main" id="{F539ED0A-25C9-C246-904D-B77E5AB5EE46}"/>
              </a:ext>
            </a:extLst>
          </p:cNvPr>
          <p:cNvSpPr/>
          <p:nvPr/>
        </p:nvSpPr>
        <p:spPr>
          <a:xfrm>
            <a:off x="5743333" y="4182919"/>
            <a:ext cx="628650" cy="1100137"/>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93B9C038-D585-B54B-930A-8C2DE280B9A9}"/>
              </a:ext>
            </a:extLst>
          </p:cNvPr>
          <p:cNvSpPr/>
          <p:nvPr/>
        </p:nvSpPr>
        <p:spPr>
          <a:xfrm>
            <a:off x="6743215" y="2410332"/>
            <a:ext cx="4715843" cy="923330"/>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Average changes in weather [</a:t>
            </a:r>
            <a:r>
              <a:rPr lang="en-US" b="1" dirty="0">
                <a:solidFill>
                  <a:srgbClr val="C00000"/>
                </a:solidFill>
                <a:latin typeface="Baskerville" panose="02020502070401020303" pitchFamily="18" charset="0"/>
                <a:ea typeface="Baskerville" panose="02020502070401020303" pitchFamily="18" charset="0"/>
              </a:rPr>
              <a:t>experience</a:t>
            </a:r>
            <a:r>
              <a:rPr lang="en-US" b="1" dirty="0">
                <a:latin typeface="Baskerville" panose="02020502070401020303" pitchFamily="18" charset="0"/>
                <a:ea typeface="Baskerville" panose="02020502070401020303" pitchFamily="18" charset="0"/>
              </a:rPr>
              <a:t>]:</a:t>
            </a:r>
          </a:p>
          <a:p>
            <a:r>
              <a:rPr lang="en-US" dirty="0">
                <a:latin typeface="Baskerville" panose="02020502070401020303" pitchFamily="18" charset="0"/>
                <a:ea typeface="Baskerville" panose="02020502070401020303" pitchFamily="18" charset="0"/>
              </a:rPr>
              <a:t>Frequent events, affecting our daily life now</a:t>
            </a:r>
          </a:p>
          <a:p>
            <a:r>
              <a:rPr lang="en-US" dirty="0">
                <a:latin typeface="Baskerville" panose="02020502070401020303" pitchFamily="18" charset="0"/>
                <a:ea typeface="Baskerville" panose="02020502070401020303" pitchFamily="18" charset="0"/>
              </a:rPr>
              <a:t>Damages are not catastrophic </a:t>
            </a:r>
            <a:endParaRPr lang="en-US" dirty="0"/>
          </a:p>
        </p:txBody>
      </p:sp>
      <p:sp>
        <p:nvSpPr>
          <p:cNvPr id="8" name="Rectangle 7">
            <a:extLst>
              <a:ext uri="{FF2B5EF4-FFF2-40B4-BE49-F238E27FC236}">
                <a16:creationId xmlns:a16="http://schemas.microsoft.com/office/drawing/2014/main" id="{962C6668-3336-C040-B861-CD43C95D3264}"/>
              </a:ext>
            </a:extLst>
          </p:cNvPr>
          <p:cNvSpPr/>
          <p:nvPr/>
        </p:nvSpPr>
        <p:spPr>
          <a:xfrm>
            <a:off x="6528462" y="4132824"/>
            <a:ext cx="5663538" cy="1200329"/>
          </a:xfrm>
          <a:prstGeom prst="rect">
            <a:avLst/>
          </a:prstGeom>
        </p:spPr>
        <p:txBody>
          <a:bodyPr wrap="none">
            <a:spAutoFit/>
          </a:bodyPr>
          <a:lstStyle/>
          <a:p>
            <a:r>
              <a:rPr lang="en-US" b="1" dirty="0">
                <a:latin typeface="Baskerville" panose="02020502070401020303" pitchFamily="18" charset="0"/>
                <a:ea typeface="Baskerville" panose="02020502070401020303" pitchFamily="18" charset="0"/>
              </a:rPr>
              <a:t>Tail Events [</a:t>
            </a:r>
            <a:r>
              <a:rPr lang="en-US" b="1" dirty="0">
                <a:solidFill>
                  <a:srgbClr val="C00000"/>
                </a:solidFill>
                <a:latin typeface="Baskerville" panose="02020502070401020303" pitchFamily="18" charset="0"/>
                <a:ea typeface="Baskerville" panose="02020502070401020303" pitchFamily="18" charset="0"/>
              </a:rPr>
              <a:t>expectation</a:t>
            </a:r>
            <a:r>
              <a:rPr lang="en-US" b="1" dirty="0">
                <a:latin typeface="Baskerville" panose="02020502070401020303" pitchFamily="18" charset="0"/>
                <a:ea typeface="Baskerville" panose="02020502070401020303" pitchFamily="18" charset="0"/>
              </a:rPr>
              <a:t>]: </a:t>
            </a:r>
          </a:p>
          <a:p>
            <a:r>
              <a:rPr lang="en-US" b="1" dirty="0">
                <a:latin typeface="Baskerville" panose="02020502070401020303" pitchFamily="18" charset="0"/>
                <a:ea typeface="Baskerville" panose="02020502070401020303" pitchFamily="18" charset="0"/>
              </a:rPr>
              <a:t>Infrequent events, often projected to happen in </a:t>
            </a:r>
            <a:br>
              <a:rPr lang="en-US" b="1" dirty="0">
                <a:latin typeface="Baskerville" panose="02020502070401020303" pitchFamily="18" charset="0"/>
                <a:ea typeface="Baskerville" panose="02020502070401020303" pitchFamily="18" charset="0"/>
              </a:rPr>
            </a:br>
            <a:r>
              <a:rPr lang="en-US" b="1" dirty="0">
                <a:latin typeface="Baskerville" panose="02020502070401020303" pitchFamily="18" charset="0"/>
                <a:ea typeface="Baskerville" panose="02020502070401020303" pitchFamily="18" charset="0"/>
              </a:rPr>
              <a:t>the (far) future by climate models (e.g. 100 years): </a:t>
            </a:r>
          </a:p>
          <a:p>
            <a:r>
              <a:rPr lang="en-US" dirty="0">
                <a:latin typeface="Baskerville" panose="02020502070401020303" pitchFamily="18" charset="0"/>
                <a:ea typeface="Baskerville" panose="02020502070401020303" pitchFamily="18" charset="0"/>
              </a:rPr>
              <a:t>Damage are extreme</a:t>
            </a:r>
            <a:endParaRPr lang="en-US" dirty="0"/>
          </a:p>
        </p:txBody>
      </p:sp>
    </p:spTree>
    <p:extLst>
      <p:ext uri="{BB962C8B-B14F-4D97-AF65-F5344CB8AC3E}">
        <p14:creationId xmlns:p14="http://schemas.microsoft.com/office/powerpoint/2010/main" val="362319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967D-7D35-194C-B3F5-CC6773B75F8E}"/>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Transition Risks</a:t>
            </a:r>
          </a:p>
        </p:txBody>
      </p:sp>
      <p:sp>
        <p:nvSpPr>
          <p:cNvPr id="5" name="Rectangle 4">
            <a:extLst>
              <a:ext uri="{FF2B5EF4-FFF2-40B4-BE49-F238E27FC236}">
                <a16:creationId xmlns:a16="http://schemas.microsoft.com/office/drawing/2014/main" id="{66F0A2FB-A5AF-614F-81A1-0783C882FB73}"/>
              </a:ext>
            </a:extLst>
          </p:cNvPr>
          <p:cNvSpPr/>
          <p:nvPr/>
        </p:nvSpPr>
        <p:spPr>
          <a:xfrm>
            <a:off x="306938" y="1351429"/>
            <a:ext cx="11250062" cy="4247317"/>
          </a:xfrm>
          <a:prstGeom prst="rect">
            <a:avLst/>
          </a:prstGeom>
        </p:spPr>
        <p:txBody>
          <a:bodyPr wrap="square">
            <a:spAutoFit/>
          </a:bodyPr>
          <a:lstStyle/>
          <a:p>
            <a:r>
              <a:rPr lang="en-US" b="1" u="sng" dirty="0">
                <a:latin typeface="Baskerville" panose="02020502070401020303" pitchFamily="18" charset="0"/>
                <a:ea typeface="Baskerville" panose="02020502070401020303" pitchFamily="18" charset="0"/>
              </a:rPr>
              <a:t>Transition risks</a:t>
            </a:r>
            <a:r>
              <a:rPr lang="en-US" b="1" dirty="0">
                <a:latin typeface="Baskerville" panose="02020502070401020303" pitchFamily="18" charset="0"/>
                <a:ea typeface="Baskerville" panose="02020502070401020303" pitchFamily="18" charset="0"/>
              </a:rPr>
              <a:t>: </a:t>
            </a:r>
            <a:r>
              <a:rPr lang="en-US" dirty="0">
                <a:latin typeface="Baskerville" panose="02020502070401020303" pitchFamily="18" charset="0"/>
                <a:ea typeface="Baskerville" panose="02020502070401020303" pitchFamily="18" charset="0"/>
              </a:rPr>
              <a:t>regulatory changes, economic shifts, and the changing availability and price of resources.</a:t>
            </a:r>
          </a:p>
          <a:p>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Market risks</a:t>
            </a:r>
            <a:r>
              <a:rPr lang="en-US" dirty="0">
                <a:latin typeface="Baskerville" panose="02020502070401020303" pitchFamily="18" charset="0"/>
                <a:ea typeface="Baskerville" panose="02020502070401020303" pitchFamily="18" charset="0"/>
              </a:rPr>
              <a:t>: markets vulnerable to climate change will </a:t>
            </a:r>
            <a:r>
              <a:rPr lang="en-US" b="1" dirty="0">
                <a:solidFill>
                  <a:srgbClr val="C00000"/>
                </a:solidFill>
                <a:latin typeface="Baskerville" panose="02020502070401020303" pitchFamily="18" charset="0"/>
                <a:ea typeface="Baskerville" panose="02020502070401020303" pitchFamily="18" charset="0"/>
              </a:rPr>
              <a:t>become less desirable over time</a:t>
            </a:r>
            <a:r>
              <a:rPr lang="en-US" dirty="0">
                <a:latin typeface="Baskerville" panose="02020502070401020303" pitchFamily="18" charset="0"/>
                <a:ea typeface="Baskerville" panose="02020502070401020303" pitchFamily="18" charset="0"/>
              </a:rPr>
              <a:t>. Rising capital costs to pay for building and maintaining infrastructure to manage climate risks.</a:t>
            </a:r>
          </a:p>
          <a:p>
            <a:pPr lvl="4"/>
            <a:endParaRPr lang="en-US" b="1" dirty="0">
              <a:latin typeface="Baskerville" panose="02020502070401020303" pitchFamily="18" charset="0"/>
              <a:ea typeface="Baskerville" panose="02020502070401020303" pitchFamily="18" charset="0"/>
            </a:endParaRPr>
          </a:p>
          <a:p>
            <a:pPr marL="285750" lvl="4"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Reputation and market position: </a:t>
            </a:r>
            <a:r>
              <a:rPr lang="en-US" dirty="0">
                <a:latin typeface="Baskerville" panose="02020502070401020303" pitchFamily="18" charset="0"/>
                <a:ea typeface="Baskerville" panose="02020502070401020303" pitchFamily="18" charset="0"/>
              </a:rPr>
              <a:t>Growing </a:t>
            </a:r>
            <a:r>
              <a:rPr lang="en-US" b="1" dirty="0">
                <a:solidFill>
                  <a:srgbClr val="C00000"/>
                </a:solidFill>
                <a:latin typeface="Baskerville" panose="02020502070401020303" pitchFamily="18" charset="0"/>
                <a:ea typeface="Baskerville" panose="02020502070401020303" pitchFamily="18" charset="0"/>
              </a:rPr>
              <a:t>stakeholder preference </a:t>
            </a:r>
            <a:r>
              <a:rPr lang="en-US" dirty="0">
                <a:latin typeface="Baskerville" panose="02020502070401020303" pitchFamily="18" charset="0"/>
                <a:ea typeface="Baskerville" panose="02020502070401020303" pitchFamily="18" charset="0"/>
              </a:rPr>
              <a:t>to work with companies incorporating climate risk into investment decisions, and consumer preference for real estate products incorporating climate mitigation.</a:t>
            </a: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Policy and regulation</a:t>
            </a:r>
            <a:r>
              <a:rPr lang="en-US" dirty="0">
                <a:latin typeface="Baskerville" panose="02020502070401020303" pitchFamily="18" charset="0"/>
                <a:ea typeface="Baskerville" panose="02020502070401020303" pitchFamily="18" charset="0"/>
              </a:rPr>
              <a:t>: </a:t>
            </a:r>
            <a:r>
              <a:rPr lang="en-US" b="1" dirty="0">
                <a:solidFill>
                  <a:srgbClr val="C00000"/>
                </a:solidFill>
                <a:latin typeface="Baskerville" panose="02020502070401020303" pitchFamily="18" charset="0"/>
                <a:ea typeface="Baskerville" panose="02020502070401020303" pitchFamily="18" charset="0"/>
              </a:rPr>
              <a:t>Regulations to address climate change</a:t>
            </a:r>
            <a:r>
              <a:rPr lang="en-US" dirty="0">
                <a:latin typeface="Baskerville" panose="02020502070401020303" pitchFamily="18" charset="0"/>
                <a:ea typeface="Baskerville" panose="02020502070401020303" pitchFamily="18" charset="0"/>
              </a:rPr>
              <a:t>—e.g., climate risk disclosure, tougher building standards, </a:t>
            </a:r>
            <a:r>
              <a:rPr lang="en-US" u="sng" dirty="0">
                <a:latin typeface="Baskerville" panose="02020502070401020303" pitchFamily="18" charset="0"/>
                <a:ea typeface="Baskerville" panose="02020502070401020303" pitchFamily="18" charset="0"/>
              </a:rPr>
              <a:t>carbon pricing</a:t>
            </a:r>
            <a:r>
              <a:rPr lang="en-US" dirty="0">
                <a:latin typeface="Baskerville" panose="02020502070401020303" pitchFamily="18" charset="0"/>
                <a:ea typeface="Baskerville" panose="02020502070401020303" pitchFamily="18" charset="0"/>
              </a:rPr>
              <a:t>, emissions caps, changes to subsidies—as well as changing policies for providing funding for infrastructure or rebuilding after major events.</a:t>
            </a: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b="1" dirty="0">
                <a:latin typeface="Baskerville" panose="02020502070401020303" pitchFamily="18" charset="0"/>
                <a:ea typeface="Baskerville" panose="02020502070401020303" pitchFamily="18" charset="0"/>
              </a:rPr>
              <a:t>Resource availability</a:t>
            </a:r>
          </a:p>
          <a:p>
            <a:pPr marL="285750" indent="-285750">
              <a:buFont typeface="Arial" panose="020B0604020202020204" pitchFamily="34" charset="0"/>
              <a:buChar char="•"/>
            </a:pPr>
            <a:endParaRPr lang="en-US" b="1"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4003597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Rectangle 793">
            <a:extLst>
              <a:ext uri="{FF2B5EF4-FFF2-40B4-BE49-F238E27FC236}">
                <a16:creationId xmlns:a16="http://schemas.microsoft.com/office/drawing/2014/main" id="{C4562568-C807-A946-9C2A-82C252822DB1}"/>
              </a:ext>
            </a:extLst>
          </p:cNvPr>
          <p:cNvSpPr/>
          <p:nvPr/>
        </p:nvSpPr>
        <p:spPr>
          <a:xfrm>
            <a:off x="157163" y="714375"/>
            <a:ext cx="11515725"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ectangle 795">
            <a:extLst>
              <a:ext uri="{FF2B5EF4-FFF2-40B4-BE49-F238E27FC236}">
                <a16:creationId xmlns:a16="http://schemas.microsoft.com/office/drawing/2014/main" id="{DECD902B-C959-0841-93D9-578223333844}"/>
              </a:ext>
            </a:extLst>
          </p:cNvPr>
          <p:cNvSpPr/>
          <p:nvPr/>
        </p:nvSpPr>
        <p:spPr>
          <a:xfrm>
            <a:off x="6627029" y="622836"/>
            <a:ext cx="3082584" cy="211454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029">
            <a:extLst>
              <a:ext uri="{FF2B5EF4-FFF2-40B4-BE49-F238E27FC236}">
                <a16:creationId xmlns:a16="http://schemas.microsoft.com/office/drawing/2014/main" id="{35C4D2ED-0E20-F149-90BF-FE2B82FF900D}"/>
              </a:ext>
            </a:extLst>
          </p:cNvPr>
          <p:cNvSpPr>
            <a:spLocks noChangeArrowheads="1"/>
          </p:cNvSpPr>
          <p:nvPr/>
        </p:nvSpPr>
        <p:spPr bwMode="auto">
          <a:xfrm>
            <a:off x="4984189" y="980538"/>
            <a:ext cx="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 name="Rectangle 1035">
            <a:extLst>
              <a:ext uri="{FF2B5EF4-FFF2-40B4-BE49-F238E27FC236}">
                <a16:creationId xmlns:a16="http://schemas.microsoft.com/office/drawing/2014/main" id="{89BD6913-CEBE-5A47-92A3-EC5ED66295F4}"/>
              </a:ext>
            </a:extLst>
          </p:cNvPr>
          <p:cNvSpPr>
            <a:spLocks noChangeArrowheads="1"/>
          </p:cNvSpPr>
          <p:nvPr/>
        </p:nvSpPr>
        <p:spPr bwMode="auto">
          <a:xfrm>
            <a:off x="4920689" y="61541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 name="Rectangle 1036">
            <a:extLst>
              <a:ext uri="{FF2B5EF4-FFF2-40B4-BE49-F238E27FC236}">
                <a16:creationId xmlns:a16="http://schemas.microsoft.com/office/drawing/2014/main" id="{63FE6447-175E-9B48-92D8-BB7423215421}"/>
              </a:ext>
            </a:extLst>
          </p:cNvPr>
          <p:cNvSpPr>
            <a:spLocks noChangeArrowheads="1"/>
          </p:cNvSpPr>
          <p:nvPr/>
        </p:nvSpPr>
        <p:spPr bwMode="auto">
          <a:xfrm>
            <a:off x="6644714" y="609063"/>
            <a:ext cx="3065462" cy="2143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 name="Rectangle 1037">
            <a:extLst>
              <a:ext uri="{FF2B5EF4-FFF2-40B4-BE49-F238E27FC236}">
                <a16:creationId xmlns:a16="http://schemas.microsoft.com/office/drawing/2014/main" id="{C4C458A6-0191-B448-9BB6-F9ED4FB0CDAB}"/>
              </a:ext>
            </a:extLst>
          </p:cNvPr>
          <p:cNvSpPr>
            <a:spLocks noChangeArrowheads="1"/>
          </p:cNvSpPr>
          <p:nvPr/>
        </p:nvSpPr>
        <p:spPr bwMode="auto">
          <a:xfrm>
            <a:off x="7552764" y="634463"/>
            <a:ext cx="13795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 name="Rectangle 1038">
            <a:extLst>
              <a:ext uri="{FF2B5EF4-FFF2-40B4-BE49-F238E27FC236}">
                <a16:creationId xmlns:a16="http://schemas.microsoft.com/office/drawing/2014/main" id="{861C4007-DDC6-2B43-8101-468217E4161B}"/>
              </a:ext>
            </a:extLst>
          </p:cNvPr>
          <p:cNvSpPr>
            <a:spLocks noChangeArrowheads="1"/>
          </p:cNvSpPr>
          <p:nvPr/>
        </p:nvSpPr>
        <p:spPr bwMode="auto">
          <a:xfrm>
            <a:off x="7552764" y="637638"/>
            <a:ext cx="152567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b="1" dirty="0">
                <a:solidFill>
                  <a:srgbClr val="002060"/>
                </a:solidFill>
                <a:latin typeface="Baskerville" panose="02020502070401020303" pitchFamily="18" charset="0"/>
                <a:ea typeface="Baskerville" panose="02020502070401020303" pitchFamily="18" charset="0"/>
              </a:rPr>
              <a:t>Q1: SPACE MARKET</a:t>
            </a:r>
            <a:endParaRPr lang="en-US" altLang="en-US" sz="2400" b="1" dirty="0">
              <a:solidFill>
                <a:srgbClr val="002060"/>
              </a:solidFill>
              <a:latin typeface="Baskerville" panose="02020502070401020303" pitchFamily="18" charset="0"/>
              <a:ea typeface="Baskerville" panose="02020502070401020303" pitchFamily="18" charset="0"/>
            </a:endParaRPr>
          </a:p>
        </p:txBody>
      </p:sp>
      <p:sp>
        <p:nvSpPr>
          <p:cNvPr id="7" name="Rectangle 1039">
            <a:extLst>
              <a:ext uri="{FF2B5EF4-FFF2-40B4-BE49-F238E27FC236}">
                <a16:creationId xmlns:a16="http://schemas.microsoft.com/office/drawing/2014/main" id="{8822414C-8AD7-A94F-9586-C72001823681}"/>
              </a:ext>
            </a:extLst>
          </p:cNvPr>
          <p:cNvSpPr>
            <a:spLocks noChangeArrowheads="1"/>
          </p:cNvSpPr>
          <p:nvPr/>
        </p:nvSpPr>
        <p:spPr bwMode="auto">
          <a:xfrm>
            <a:off x="8838639" y="6519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8" name="Rectangle 1040">
            <a:extLst>
              <a:ext uri="{FF2B5EF4-FFF2-40B4-BE49-F238E27FC236}">
                <a16:creationId xmlns:a16="http://schemas.microsoft.com/office/drawing/2014/main" id="{2CFDA816-314C-564A-A834-56E72755344A}"/>
              </a:ext>
            </a:extLst>
          </p:cNvPr>
          <p:cNvSpPr>
            <a:spLocks noChangeArrowheads="1"/>
          </p:cNvSpPr>
          <p:nvPr/>
        </p:nvSpPr>
        <p:spPr bwMode="auto">
          <a:xfrm>
            <a:off x="6836801" y="966250"/>
            <a:ext cx="960438" cy="628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 name="Rectangle 1041">
            <a:extLst>
              <a:ext uri="{FF2B5EF4-FFF2-40B4-BE49-F238E27FC236}">
                <a16:creationId xmlns:a16="http://schemas.microsoft.com/office/drawing/2014/main" id="{39CE925E-09F4-094C-83BC-FD932A7B55D4}"/>
              </a:ext>
            </a:extLst>
          </p:cNvPr>
          <p:cNvSpPr>
            <a:spLocks noChangeArrowheads="1"/>
          </p:cNvSpPr>
          <p:nvPr/>
        </p:nvSpPr>
        <p:spPr bwMode="auto">
          <a:xfrm>
            <a:off x="7001901" y="990063"/>
            <a:ext cx="733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 name="Rectangle 1042">
            <a:extLst>
              <a:ext uri="{FF2B5EF4-FFF2-40B4-BE49-F238E27FC236}">
                <a16:creationId xmlns:a16="http://schemas.microsoft.com/office/drawing/2014/main" id="{7A0559EC-D404-1C4E-A8B9-85F338E554D8}"/>
              </a:ext>
            </a:extLst>
          </p:cNvPr>
          <p:cNvSpPr>
            <a:spLocks noChangeArrowheads="1"/>
          </p:cNvSpPr>
          <p:nvPr/>
        </p:nvSpPr>
        <p:spPr bwMode="auto">
          <a:xfrm>
            <a:off x="7000314" y="993238"/>
            <a:ext cx="5622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SUPPLY</a:t>
            </a:r>
            <a:endParaRPr lang="en-US" altLang="en-US" sz="2400">
              <a:latin typeface="Baskerville" panose="02020502070401020303" pitchFamily="18" charset="0"/>
              <a:ea typeface="Baskerville" panose="02020502070401020303" pitchFamily="18" charset="0"/>
            </a:endParaRPr>
          </a:p>
        </p:txBody>
      </p:sp>
      <p:sp>
        <p:nvSpPr>
          <p:cNvPr id="11" name="Rectangle 1043">
            <a:extLst>
              <a:ext uri="{FF2B5EF4-FFF2-40B4-BE49-F238E27FC236}">
                <a16:creationId xmlns:a16="http://schemas.microsoft.com/office/drawing/2014/main" id="{39766980-A3B5-4745-974E-CC438B788B24}"/>
              </a:ext>
            </a:extLst>
          </p:cNvPr>
          <p:cNvSpPr>
            <a:spLocks noChangeArrowheads="1"/>
          </p:cNvSpPr>
          <p:nvPr/>
        </p:nvSpPr>
        <p:spPr bwMode="auto">
          <a:xfrm>
            <a:off x="7648014" y="10075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2" name="Rectangle 1044">
            <a:extLst>
              <a:ext uri="{FF2B5EF4-FFF2-40B4-BE49-F238E27FC236}">
                <a16:creationId xmlns:a16="http://schemas.microsoft.com/office/drawing/2014/main" id="{1D6DF53E-5BBD-BC41-A948-C144DA8B8812}"/>
              </a:ext>
            </a:extLst>
          </p:cNvPr>
          <p:cNvSpPr>
            <a:spLocks noChangeArrowheads="1"/>
          </p:cNvSpPr>
          <p:nvPr/>
        </p:nvSpPr>
        <p:spPr bwMode="auto">
          <a:xfrm>
            <a:off x="6905064" y="1164688"/>
            <a:ext cx="908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 name="Rectangle 1045">
            <a:extLst>
              <a:ext uri="{FF2B5EF4-FFF2-40B4-BE49-F238E27FC236}">
                <a16:creationId xmlns:a16="http://schemas.microsoft.com/office/drawing/2014/main" id="{B1C5E622-1CA1-4942-80EC-611D76DA8B83}"/>
              </a:ext>
            </a:extLst>
          </p:cNvPr>
          <p:cNvSpPr>
            <a:spLocks noChangeArrowheads="1"/>
          </p:cNvSpPr>
          <p:nvPr/>
        </p:nvSpPr>
        <p:spPr bwMode="auto">
          <a:xfrm>
            <a:off x="6905064" y="1166275"/>
            <a:ext cx="7006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(Landlords)</a:t>
            </a:r>
            <a:endParaRPr lang="en-US" altLang="en-US" sz="2400">
              <a:latin typeface="Baskerville" panose="02020502070401020303" pitchFamily="18" charset="0"/>
              <a:ea typeface="Baskerville" panose="02020502070401020303" pitchFamily="18" charset="0"/>
            </a:endParaRPr>
          </a:p>
        </p:txBody>
      </p:sp>
      <p:sp>
        <p:nvSpPr>
          <p:cNvPr id="14" name="Rectangle 1046">
            <a:extLst>
              <a:ext uri="{FF2B5EF4-FFF2-40B4-BE49-F238E27FC236}">
                <a16:creationId xmlns:a16="http://schemas.microsoft.com/office/drawing/2014/main" id="{13193ECB-556F-E640-B476-998462925626}"/>
              </a:ext>
            </a:extLst>
          </p:cNvPr>
          <p:cNvSpPr>
            <a:spLocks noChangeArrowheads="1"/>
          </p:cNvSpPr>
          <p:nvPr/>
        </p:nvSpPr>
        <p:spPr bwMode="auto">
          <a:xfrm>
            <a:off x="7740089" y="11821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5" name="Rectangle 1047">
            <a:extLst>
              <a:ext uri="{FF2B5EF4-FFF2-40B4-BE49-F238E27FC236}">
                <a16:creationId xmlns:a16="http://schemas.microsoft.com/office/drawing/2014/main" id="{E248DB9C-73F4-B94F-A7EB-C661EA901850}"/>
              </a:ext>
            </a:extLst>
          </p:cNvPr>
          <p:cNvSpPr>
            <a:spLocks noChangeArrowheads="1"/>
          </p:cNvSpPr>
          <p:nvPr/>
        </p:nvSpPr>
        <p:spPr bwMode="auto">
          <a:xfrm>
            <a:off x="8557651" y="966250"/>
            <a:ext cx="960438" cy="628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 name="Rectangle 1048">
            <a:extLst>
              <a:ext uri="{FF2B5EF4-FFF2-40B4-BE49-F238E27FC236}">
                <a16:creationId xmlns:a16="http://schemas.microsoft.com/office/drawing/2014/main" id="{2731046B-056A-7846-9871-28AD2F9CFB9D}"/>
              </a:ext>
            </a:extLst>
          </p:cNvPr>
          <p:cNvSpPr>
            <a:spLocks noChangeArrowheads="1"/>
          </p:cNvSpPr>
          <p:nvPr/>
        </p:nvSpPr>
        <p:spPr bwMode="auto">
          <a:xfrm>
            <a:off x="8691001" y="990063"/>
            <a:ext cx="7985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7" name="Rectangle 1049">
            <a:extLst>
              <a:ext uri="{FF2B5EF4-FFF2-40B4-BE49-F238E27FC236}">
                <a16:creationId xmlns:a16="http://schemas.microsoft.com/office/drawing/2014/main" id="{E3C522D2-8BF7-114E-9F82-88AB5F1F288F}"/>
              </a:ext>
            </a:extLst>
          </p:cNvPr>
          <p:cNvSpPr>
            <a:spLocks noChangeArrowheads="1"/>
          </p:cNvSpPr>
          <p:nvPr/>
        </p:nvSpPr>
        <p:spPr bwMode="auto">
          <a:xfrm>
            <a:off x="8691001" y="993238"/>
            <a:ext cx="6924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DEMAND</a:t>
            </a:r>
            <a:endParaRPr lang="en-US" altLang="en-US" sz="2400">
              <a:latin typeface="Baskerville" panose="02020502070401020303" pitchFamily="18" charset="0"/>
              <a:ea typeface="Baskerville" panose="02020502070401020303" pitchFamily="18" charset="0"/>
            </a:endParaRPr>
          </a:p>
        </p:txBody>
      </p:sp>
      <p:sp>
        <p:nvSpPr>
          <p:cNvPr id="18" name="Rectangle 1050">
            <a:extLst>
              <a:ext uri="{FF2B5EF4-FFF2-40B4-BE49-F238E27FC236}">
                <a16:creationId xmlns:a16="http://schemas.microsoft.com/office/drawing/2014/main" id="{58CF91B1-EA13-0D47-BD48-EEBD862029D7}"/>
              </a:ext>
            </a:extLst>
          </p:cNvPr>
          <p:cNvSpPr>
            <a:spLocks noChangeArrowheads="1"/>
          </p:cNvSpPr>
          <p:nvPr/>
        </p:nvSpPr>
        <p:spPr bwMode="auto">
          <a:xfrm>
            <a:off x="9399026" y="10075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9" name="Rectangle 1051">
            <a:extLst>
              <a:ext uri="{FF2B5EF4-FFF2-40B4-BE49-F238E27FC236}">
                <a16:creationId xmlns:a16="http://schemas.microsoft.com/office/drawing/2014/main" id="{4A874F78-F439-2744-B5D5-A8D505377E86}"/>
              </a:ext>
            </a:extLst>
          </p:cNvPr>
          <p:cNvSpPr>
            <a:spLocks noChangeArrowheads="1"/>
          </p:cNvSpPr>
          <p:nvPr/>
        </p:nvSpPr>
        <p:spPr bwMode="auto">
          <a:xfrm>
            <a:off x="8691001" y="1164688"/>
            <a:ext cx="7731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0" name="Rectangle 1052">
            <a:extLst>
              <a:ext uri="{FF2B5EF4-FFF2-40B4-BE49-F238E27FC236}">
                <a16:creationId xmlns:a16="http://schemas.microsoft.com/office/drawing/2014/main" id="{7105CFB8-91DE-334C-A213-8D72428A9FCD}"/>
              </a:ext>
            </a:extLst>
          </p:cNvPr>
          <p:cNvSpPr>
            <a:spLocks noChangeArrowheads="1"/>
          </p:cNvSpPr>
          <p:nvPr/>
        </p:nvSpPr>
        <p:spPr bwMode="auto">
          <a:xfrm>
            <a:off x="8691001" y="1166275"/>
            <a:ext cx="56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latin typeface="Baskerville" panose="02020502070401020303" pitchFamily="18" charset="0"/>
                <a:ea typeface="Baskerville" panose="02020502070401020303" pitchFamily="18" charset="0"/>
              </a:rPr>
              <a:t>(Tenants)</a:t>
            </a:r>
            <a:endParaRPr lang="en-US" altLang="en-US" sz="2400" dirty="0">
              <a:latin typeface="Baskerville" panose="02020502070401020303" pitchFamily="18" charset="0"/>
              <a:ea typeface="Baskerville" panose="02020502070401020303" pitchFamily="18" charset="0"/>
            </a:endParaRPr>
          </a:p>
        </p:txBody>
      </p:sp>
      <p:sp>
        <p:nvSpPr>
          <p:cNvPr id="21" name="Rectangle 1053">
            <a:extLst>
              <a:ext uri="{FF2B5EF4-FFF2-40B4-BE49-F238E27FC236}">
                <a16:creationId xmlns:a16="http://schemas.microsoft.com/office/drawing/2014/main" id="{6A3C0BCC-6A32-3E4B-B7C9-E33DF79233F4}"/>
              </a:ext>
            </a:extLst>
          </p:cNvPr>
          <p:cNvSpPr>
            <a:spLocks noChangeArrowheads="1"/>
          </p:cNvSpPr>
          <p:nvPr/>
        </p:nvSpPr>
        <p:spPr bwMode="auto">
          <a:xfrm>
            <a:off x="9399026" y="11821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2" name="Rectangle 1054">
            <a:extLst>
              <a:ext uri="{FF2B5EF4-FFF2-40B4-BE49-F238E27FC236}">
                <a16:creationId xmlns:a16="http://schemas.microsoft.com/office/drawing/2014/main" id="{60B73280-46A2-6C4E-AA79-BAD3D3008DDA}"/>
              </a:ext>
            </a:extLst>
          </p:cNvPr>
          <p:cNvSpPr>
            <a:spLocks noChangeArrowheads="1"/>
          </p:cNvSpPr>
          <p:nvPr/>
        </p:nvSpPr>
        <p:spPr bwMode="auto">
          <a:xfrm>
            <a:off x="7601976" y="1947325"/>
            <a:ext cx="1247775" cy="7159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3" name="Rectangle 1055">
            <a:extLst>
              <a:ext uri="{FF2B5EF4-FFF2-40B4-BE49-F238E27FC236}">
                <a16:creationId xmlns:a16="http://schemas.microsoft.com/office/drawing/2014/main" id="{D8F74A20-E88C-5D41-BC0A-9EEE38561CB1}"/>
              </a:ext>
            </a:extLst>
          </p:cNvPr>
          <p:cNvSpPr>
            <a:spLocks noChangeArrowheads="1"/>
          </p:cNvSpPr>
          <p:nvPr/>
        </p:nvSpPr>
        <p:spPr bwMode="auto">
          <a:xfrm>
            <a:off x="7951226" y="1969550"/>
            <a:ext cx="639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 name="Rectangle 1056">
            <a:extLst>
              <a:ext uri="{FF2B5EF4-FFF2-40B4-BE49-F238E27FC236}">
                <a16:creationId xmlns:a16="http://schemas.microsoft.com/office/drawing/2014/main" id="{E3C11AB9-D341-5F4E-A171-447E0BBFC29A}"/>
              </a:ext>
            </a:extLst>
          </p:cNvPr>
          <p:cNvSpPr>
            <a:spLocks noChangeArrowheads="1"/>
          </p:cNvSpPr>
          <p:nvPr/>
        </p:nvSpPr>
        <p:spPr bwMode="auto">
          <a:xfrm>
            <a:off x="7951226" y="1974313"/>
            <a:ext cx="5145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RENTS</a:t>
            </a:r>
            <a:endParaRPr lang="en-US" altLang="en-US" sz="2400">
              <a:latin typeface="Baskerville" panose="02020502070401020303" pitchFamily="18" charset="0"/>
              <a:ea typeface="Baskerville" panose="02020502070401020303" pitchFamily="18" charset="0"/>
            </a:endParaRPr>
          </a:p>
        </p:txBody>
      </p:sp>
      <p:sp>
        <p:nvSpPr>
          <p:cNvPr id="25" name="Rectangle 1057">
            <a:extLst>
              <a:ext uri="{FF2B5EF4-FFF2-40B4-BE49-F238E27FC236}">
                <a16:creationId xmlns:a16="http://schemas.microsoft.com/office/drawing/2014/main" id="{5FCB5DA7-4FD3-604B-B0CA-8CE45DE288C5}"/>
              </a:ext>
            </a:extLst>
          </p:cNvPr>
          <p:cNvSpPr>
            <a:spLocks noChangeArrowheads="1"/>
          </p:cNvSpPr>
          <p:nvPr/>
        </p:nvSpPr>
        <p:spPr bwMode="auto">
          <a:xfrm>
            <a:off x="8508439" y="19886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6" name="Rectangle 1058">
            <a:extLst>
              <a:ext uri="{FF2B5EF4-FFF2-40B4-BE49-F238E27FC236}">
                <a16:creationId xmlns:a16="http://schemas.microsoft.com/office/drawing/2014/main" id="{007B024F-E3F9-D24C-959E-D2CBDE015D8C}"/>
              </a:ext>
            </a:extLst>
          </p:cNvPr>
          <p:cNvSpPr>
            <a:spLocks noChangeArrowheads="1"/>
          </p:cNvSpPr>
          <p:nvPr/>
        </p:nvSpPr>
        <p:spPr bwMode="auto">
          <a:xfrm>
            <a:off x="8167126" y="2144175"/>
            <a:ext cx="187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 name="Rectangle 1059">
            <a:extLst>
              <a:ext uri="{FF2B5EF4-FFF2-40B4-BE49-F238E27FC236}">
                <a16:creationId xmlns:a16="http://schemas.microsoft.com/office/drawing/2014/main" id="{53CE122C-D224-F942-98C2-3C1ECD6181BD}"/>
              </a:ext>
            </a:extLst>
          </p:cNvPr>
          <p:cNvSpPr>
            <a:spLocks noChangeArrowheads="1"/>
          </p:cNvSpPr>
          <p:nvPr/>
        </p:nvSpPr>
        <p:spPr bwMode="auto">
          <a:xfrm>
            <a:off x="8167126" y="2147350"/>
            <a:ext cx="1074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&amp;</a:t>
            </a:r>
            <a:endParaRPr lang="en-US" altLang="en-US" sz="2400">
              <a:latin typeface="Baskerville" panose="02020502070401020303" pitchFamily="18" charset="0"/>
              <a:ea typeface="Baskerville" panose="02020502070401020303" pitchFamily="18" charset="0"/>
            </a:endParaRPr>
          </a:p>
        </p:txBody>
      </p:sp>
      <p:sp>
        <p:nvSpPr>
          <p:cNvPr id="28" name="Rectangle 1060">
            <a:extLst>
              <a:ext uri="{FF2B5EF4-FFF2-40B4-BE49-F238E27FC236}">
                <a16:creationId xmlns:a16="http://schemas.microsoft.com/office/drawing/2014/main" id="{325E85B1-E1C0-CA4B-B31A-361067D0FC5F}"/>
              </a:ext>
            </a:extLst>
          </p:cNvPr>
          <p:cNvSpPr>
            <a:spLocks noChangeArrowheads="1"/>
          </p:cNvSpPr>
          <p:nvPr/>
        </p:nvSpPr>
        <p:spPr bwMode="auto">
          <a:xfrm>
            <a:off x="8276664" y="2161638"/>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9" name="Rectangle 1061">
            <a:extLst>
              <a:ext uri="{FF2B5EF4-FFF2-40B4-BE49-F238E27FC236}">
                <a16:creationId xmlns:a16="http://schemas.microsoft.com/office/drawing/2014/main" id="{3AC999CC-486D-9D4D-92C1-184CE5016174}"/>
              </a:ext>
            </a:extLst>
          </p:cNvPr>
          <p:cNvSpPr>
            <a:spLocks noChangeArrowheads="1"/>
          </p:cNvSpPr>
          <p:nvPr/>
        </p:nvSpPr>
        <p:spPr bwMode="auto">
          <a:xfrm>
            <a:off x="7695639" y="2318800"/>
            <a:ext cx="1077912"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 name="Rectangle 1062">
            <a:extLst>
              <a:ext uri="{FF2B5EF4-FFF2-40B4-BE49-F238E27FC236}">
                <a16:creationId xmlns:a16="http://schemas.microsoft.com/office/drawing/2014/main" id="{C3456DCF-B9E0-594A-AC21-F1B24B7C117A}"/>
              </a:ext>
            </a:extLst>
          </p:cNvPr>
          <p:cNvSpPr>
            <a:spLocks noChangeArrowheads="1"/>
          </p:cNvSpPr>
          <p:nvPr/>
        </p:nvSpPr>
        <p:spPr bwMode="auto">
          <a:xfrm>
            <a:off x="7695639" y="2321975"/>
            <a:ext cx="9731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latin typeface="Baskerville" panose="02020502070401020303" pitchFamily="18" charset="0"/>
                <a:ea typeface="Baskerville" panose="02020502070401020303" pitchFamily="18" charset="0"/>
              </a:rPr>
              <a:t>OCCUPANCY</a:t>
            </a:r>
            <a:endParaRPr lang="en-US" altLang="en-US" sz="2400" dirty="0">
              <a:latin typeface="Baskerville" panose="02020502070401020303" pitchFamily="18" charset="0"/>
              <a:ea typeface="Baskerville" panose="02020502070401020303" pitchFamily="18" charset="0"/>
            </a:endParaRPr>
          </a:p>
        </p:txBody>
      </p:sp>
      <p:sp>
        <p:nvSpPr>
          <p:cNvPr id="31" name="Rectangle 1063">
            <a:extLst>
              <a:ext uri="{FF2B5EF4-FFF2-40B4-BE49-F238E27FC236}">
                <a16:creationId xmlns:a16="http://schemas.microsoft.com/office/drawing/2014/main" id="{FFDC51C3-FFAD-164E-A271-D36EE9039956}"/>
              </a:ext>
            </a:extLst>
          </p:cNvPr>
          <p:cNvSpPr>
            <a:spLocks noChangeArrowheads="1"/>
          </p:cNvSpPr>
          <p:nvPr/>
        </p:nvSpPr>
        <p:spPr bwMode="auto">
          <a:xfrm>
            <a:off x="8744976" y="23378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32" name="Rectangle 1064">
            <a:extLst>
              <a:ext uri="{FF2B5EF4-FFF2-40B4-BE49-F238E27FC236}">
                <a16:creationId xmlns:a16="http://schemas.microsoft.com/office/drawing/2014/main" id="{F6D05312-670E-D543-B1E4-7152D8CAB619}"/>
              </a:ext>
            </a:extLst>
          </p:cNvPr>
          <p:cNvSpPr>
            <a:spLocks noChangeArrowheads="1"/>
          </p:cNvSpPr>
          <p:nvPr/>
        </p:nvSpPr>
        <p:spPr bwMode="auto">
          <a:xfrm>
            <a:off x="9991164" y="786863"/>
            <a:ext cx="1247775" cy="8953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 name="Rectangle 1065">
            <a:extLst>
              <a:ext uri="{FF2B5EF4-FFF2-40B4-BE49-F238E27FC236}">
                <a16:creationId xmlns:a16="http://schemas.microsoft.com/office/drawing/2014/main" id="{8D0F19A2-9287-674A-BB8F-E960ED81E042}"/>
              </a:ext>
            </a:extLst>
          </p:cNvPr>
          <p:cNvSpPr>
            <a:spLocks noChangeArrowheads="1"/>
          </p:cNvSpPr>
          <p:nvPr/>
        </p:nvSpPr>
        <p:spPr bwMode="auto">
          <a:xfrm>
            <a:off x="10351526" y="810675"/>
            <a:ext cx="619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 name="Rectangle 1066">
            <a:extLst>
              <a:ext uri="{FF2B5EF4-FFF2-40B4-BE49-F238E27FC236}">
                <a16:creationId xmlns:a16="http://schemas.microsoft.com/office/drawing/2014/main" id="{F12A7A74-5C88-B846-A385-3BB6AE714086}"/>
              </a:ext>
            </a:extLst>
          </p:cNvPr>
          <p:cNvSpPr>
            <a:spLocks noChangeArrowheads="1"/>
          </p:cNvSpPr>
          <p:nvPr/>
        </p:nvSpPr>
        <p:spPr bwMode="auto">
          <a:xfrm>
            <a:off x="10349939" y="813850"/>
            <a:ext cx="52443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LOCAL</a:t>
            </a:r>
            <a:endParaRPr lang="en-US" altLang="en-US" sz="2400">
              <a:latin typeface="Baskerville" panose="02020502070401020303" pitchFamily="18" charset="0"/>
              <a:ea typeface="Baskerville" panose="02020502070401020303" pitchFamily="18" charset="0"/>
            </a:endParaRPr>
          </a:p>
        </p:txBody>
      </p:sp>
      <p:sp>
        <p:nvSpPr>
          <p:cNvPr id="35" name="Rectangle 1067">
            <a:extLst>
              <a:ext uri="{FF2B5EF4-FFF2-40B4-BE49-F238E27FC236}">
                <a16:creationId xmlns:a16="http://schemas.microsoft.com/office/drawing/2014/main" id="{6615D6A1-A2D9-2349-8DDB-2A6C9046B330}"/>
              </a:ext>
            </a:extLst>
          </p:cNvPr>
          <p:cNvSpPr>
            <a:spLocks noChangeArrowheads="1"/>
          </p:cNvSpPr>
          <p:nvPr/>
        </p:nvSpPr>
        <p:spPr bwMode="auto">
          <a:xfrm>
            <a:off x="10889689" y="8297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36" name="Rectangle 1068">
            <a:extLst>
              <a:ext uri="{FF2B5EF4-FFF2-40B4-BE49-F238E27FC236}">
                <a16:creationId xmlns:a16="http://schemas.microsoft.com/office/drawing/2014/main" id="{58C36B7B-028F-4443-BF1D-9518316BD311}"/>
              </a:ext>
            </a:extLst>
          </p:cNvPr>
          <p:cNvSpPr>
            <a:spLocks noChangeArrowheads="1"/>
          </p:cNvSpPr>
          <p:nvPr/>
        </p:nvSpPr>
        <p:spPr bwMode="auto">
          <a:xfrm>
            <a:off x="10557901" y="986888"/>
            <a:ext cx="1873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 name="Rectangle 1069">
            <a:extLst>
              <a:ext uri="{FF2B5EF4-FFF2-40B4-BE49-F238E27FC236}">
                <a16:creationId xmlns:a16="http://schemas.microsoft.com/office/drawing/2014/main" id="{B1AF1E22-357B-5D43-AD86-B68BBC369743}"/>
              </a:ext>
            </a:extLst>
          </p:cNvPr>
          <p:cNvSpPr>
            <a:spLocks noChangeArrowheads="1"/>
          </p:cNvSpPr>
          <p:nvPr/>
        </p:nvSpPr>
        <p:spPr bwMode="auto">
          <a:xfrm>
            <a:off x="10557901" y="990063"/>
            <a:ext cx="1074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&amp;</a:t>
            </a:r>
            <a:endParaRPr lang="en-US" altLang="en-US" sz="2400">
              <a:latin typeface="Baskerville" panose="02020502070401020303" pitchFamily="18" charset="0"/>
              <a:ea typeface="Baskerville" panose="02020502070401020303" pitchFamily="18" charset="0"/>
            </a:endParaRPr>
          </a:p>
        </p:txBody>
      </p:sp>
      <p:sp>
        <p:nvSpPr>
          <p:cNvPr id="38" name="Rectangle 1070">
            <a:extLst>
              <a:ext uri="{FF2B5EF4-FFF2-40B4-BE49-F238E27FC236}">
                <a16:creationId xmlns:a16="http://schemas.microsoft.com/office/drawing/2014/main" id="{6109A570-0001-FE4F-8170-669CCF11ACAB}"/>
              </a:ext>
            </a:extLst>
          </p:cNvPr>
          <p:cNvSpPr>
            <a:spLocks noChangeArrowheads="1"/>
          </p:cNvSpPr>
          <p:nvPr/>
        </p:nvSpPr>
        <p:spPr bwMode="auto">
          <a:xfrm>
            <a:off x="10667439" y="10043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39" name="Rectangle 1071">
            <a:extLst>
              <a:ext uri="{FF2B5EF4-FFF2-40B4-BE49-F238E27FC236}">
                <a16:creationId xmlns:a16="http://schemas.microsoft.com/office/drawing/2014/main" id="{54276CA3-D5D2-FB4A-A035-5EB17153A69F}"/>
              </a:ext>
            </a:extLst>
          </p:cNvPr>
          <p:cNvSpPr>
            <a:spLocks noChangeArrowheads="1"/>
          </p:cNvSpPr>
          <p:nvPr/>
        </p:nvSpPr>
        <p:spPr bwMode="auto">
          <a:xfrm>
            <a:off x="10213414" y="1161513"/>
            <a:ext cx="901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0" name="Rectangle 1072">
            <a:extLst>
              <a:ext uri="{FF2B5EF4-FFF2-40B4-BE49-F238E27FC236}">
                <a16:creationId xmlns:a16="http://schemas.microsoft.com/office/drawing/2014/main" id="{2FF53820-72F8-6940-9B58-86A1F79643D6}"/>
              </a:ext>
            </a:extLst>
          </p:cNvPr>
          <p:cNvSpPr>
            <a:spLocks noChangeArrowheads="1"/>
          </p:cNvSpPr>
          <p:nvPr/>
        </p:nvSpPr>
        <p:spPr bwMode="auto">
          <a:xfrm>
            <a:off x="10213414" y="1164688"/>
            <a:ext cx="800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NATIONAL</a:t>
            </a:r>
            <a:endParaRPr lang="en-US" altLang="en-US" sz="2400">
              <a:latin typeface="Baskerville" panose="02020502070401020303" pitchFamily="18" charset="0"/>
              <a:ea typeface="Baskerville" panose="02020502070401020303" pitchFamily="18" charset="0"/>
            </a:endParaRPr>
          </a:p>
        </p:txBody>
      </p:sp>
      <p:sp>
        <p:nvSpPr>
          <p:cNvPr id="41" name="Rectangle 1073">
            <a:extLst>
              <a:ext uri="{FF2B5EF4-FFF2-40B4-BE49-F238E27FC236}">
                <a16:creationId xmlns:a16="http://schemas.microsoft.com/office/drawing/2014/main" id="{8FACF5FC-2359-D44C-BC3A-75CDCD804AF4}"/>
              </a:ext>
            </a:extLst>
          </p:cNvPr>
          <p:cNvSpPr>
            <a:spLocks noChangeArrowheads="1"/>
          </p:cNvSpPr>
          <p:nvPr/>
        </p:nvSpPr>
        <p:spPr bwMode="auto">
          <a:xfrm>
            <a:off x="11038914" y="118056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2" name="Rectangle 1074">
            <a:extLst>
              <a:ext uri="{FF2B5EF4-FFF2-40B4-BE49-F238E27FC236}">
                <a16:creationId xmlns:a16="http://schemas.microsoft.com/office/drawing/2014/main" id="{6727D72E-0D23-FE49-A27A-47B075C06993}"/>
              </a:ext>
            </a:extLst>
          </p:cNvPr>
          <p:cNvSpPr>
            <a:spLocks noChangeArrowheads="1"/>
          </p:cNvSpPr>
          <p:nvPr/>
        </p:nvSpPr>
        <p:spPr bwMode="auto">
          <a:xfrm>
            <a:off x="10200714" y="1337725"/>
            <a:ext cx="9334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3" name="Rectangle 1075">
            <a:extLst>
              <a:ext uri="{FF2B5EF4-FFF2-40B4-BE49-F238E27FC236}">
                <a16:creationId xmlns:a16="http://schemas.microsoft.com/office/drawing/2014/main" id="{60BC2C58-5DE3-404A-A02C-EC4F3619DDCA}"/>
              </a:ext>
            </a:extLst>
          </p:cNvPr>
          <p:cNvSpPr>
            <a:spLocks noChangeArrowheads="1"/>
          </p:cNvSpPr>
          <p:nvPr/>
        </p:nvSpPr>
        <p:spPr bwMode="auto">
          <a:xfrm>
            <a:off x="10200714" y="1340900"/>
            <a:ext cx="8223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ECONOMY</a:t>
            </a:r>
            <a:endParaRPr lang="en-US" altLang="en-US" sz="2400">
              <a:latin typeface="Baskerville" panose="02020502070401020303" pitchFamily="18" charset="0"/>
              <a:ea typeface="Baskerville" panose="02020502070401020303" pitchFamily="18" charset="0"/>
            </a:endParaRPr>
          </a:p>
        </p:txBody>
      </p:sp>
      <p:sp>
        <p:nvSpPr>
          <p:cNvPr id="44" name="Rectangle 1076">
            <a:extLst>
              <a:ext uri="{FF2B5EF4-FFF2-40B4-BE49-F238E27FC236}">
                <a16:creationId xmlns:a16="http://schemas.microsoft.com/office/drawing/2014/main" id="{56029461-7363-7C4D-B3E8-D68DD08C0DDE}"/>
              </a:ext>
            </a:extLst>
          </p:cNvPr>
          <p:cNvSpPr>
            <a:spLocks noChangeArrowheads="1"/>
          </p:cNvSpPr>
          <p:nvPr/>
        </p:nvSpPr>
        <p:spPr bwMode="auto">
          <a:xfrm>
            <a:off x="11050026" y="1355188"/>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grpSp>
        <p:nvGrpSpPr>
          <p:cNvPr id="45" name="Group 1199">
            <a:extLst>
              <a:ext uri="{FF2B5EF4-FFF2-40B4-BE49-F238E27FC236}">
                <a16:creationId xmlns:a16="http://schemas.microsoft.com/office/drawing/2014/main" id="{164C04F6-918F-794E-916E-93638818F545}"/>
              </a:ext>
            </a:extLst>
          </p:cNvPr>
          <p:cNvGrpSpPr>
            <a:grpSpLocks/>
          </p:cNvGrpSpPr>
          <p:nvPr/>
        </p:nvGrpSpPr>
        <p:grpSpPr bwMode="auto">
          <a:xfrm>
            <a:off x="10273739" y="2298163"/>
            <a:ext cx="1066800" cy="458787"/>
            <a:chOff x="4187" y="1349"/>
            <a:chExt cx="672" cy="289"/>
          </a:xfrm>
        </p:grpSpPr>
        <p:sp>
          <p:nvSpPr>
            <p:cNvPr id="46" name="Freeform 1077">
              <a:extLst>
                <a:ext uri="{FF2B5EF4-FFF2-40B4-BE49-F238E27FC236}">
                  <a16:creationId xmlns:a16="http://schemas.microsoft.com/office/drawing/2014/main" id="{77C763CF-6E85-FB4E-82E4-95D1C3A417BC}"/>
                </a:ext>
              </a:extLst>
            </p:cNvPr>
            <p:cNvSpPr>
              <a:spLocks/>
            </p:cNvSpPr>
            <p:nvPr/>
          </p:nvSpPr>
          <p:spPr bwMode="auto">
            <a:xfrm>
              <a:off x="4187" y="1349"/>
              <a:ext cx="7" cy="10"/>
            </a:xfrm>
            <a:custGeom>
              <a:avLst/>
              <a:gdLst>
                <a:gd name="T0" fmla="*/ 7 w 7"/>
                <a:gd name="T1" fmla="*/ 3 h 10"/>
                <a:gd name="T2" fmla="*/ 3 w 7"/>
                <a:gd name="T3" fmla="*/ 3 h 10"/>
                <a:gd name="T4" fmla="*/ 3 w 7"/>
                <a:gd name="T5" fmla="*/ 7 h 10"/>
                <a:gd name="T6" fmla="*/ 7 w 7"/>
                <a:gd name="T7" fmla="*/ 7 h 10"/>
                <a:gd name="T8" fmla="*/ 7 w 7"/>
                <a:gd name="T9" fmla="*/ 0 h 10"/>
                <a:gd name="T10" fmla="*/ 3 w 7"/>
                <a:gd name="T11" fmla="*/ 0 h 10"/>
                <a:gd name="T12" fmla="*/ 0 w 7"/>
                <a:gd name="T13" fmla="*/ 0 h 10"/>
                <a:gd name="T14" fmla="*/ 0 w 7"/>
                <a:gd name="T15" fmla="*/ 3 h 10"/>
                <a:gd name="T16" fmla="*/ 0 w 7"/>
                <a:gd name="T17" fmla="*/ 10 h 10"/>
                <a:gd name="T18" fmla="*/ 7 w 7"/>
                <a:gd name="T19" fmla="*/ 10 h 10"/>
                <a:gd name="T20" fmla="*/ 7 w 7"/>
                <a:gd name="T21" fmla="*/ 3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7" y="3"/>
                  </a:moveTo>
                  <a:lnTo>
                    <a:pt x="3" y="3"/>
                  </a:lnTo>
                  <a:lnTo>
                    <a:pt x="3" y="7"/>
                  </a:lnTo>
                  <a:lnTo>
                    <a:pt x="7" y="7"/>
                  </a:lnTo>
                  <a:lnTo>
                    <a:pt x="7" y="0"/>
                  </a:lnTo>
                  <a:lnTo>
                    <a:pt x="3" y="0"/>
                  </a:lnTo>
                  <a:lnTo>
                    <a:pt x="0" y="0"/>
                  </a:lnTo>
                  <a:lnTo>
                    <a:pt x="0" y="3"/>
                  </a:lnTo>
                  <a:lnTo>
                    <a:pt x="0" y="10"/>
                  </a:lnTo>
                  <a:lnTo>
                    <a:pt x="7" y="1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 name="Rectangle 1078">
              <a:extLst>
                <a:ext uri="{FF2B5EF4-FFF2-40B4-BE49-F238E27FC236}">
                  <a16:creationId xmlns:a16="http://schemas.microsoft.com/office/drawing/2014/main" id="{32FF9D94-95A1-E74B-9990-E7A24A5E385F}"/>
                </a:ext>
              </a:extLst>
            </p:cNvPr>
            <p:cNvSpPr>
              <a:spLocks noChangeArrowheads="1"/>
            </p:cNvSpPr>
            <p:nvPr/>
          </p:nvSpPr>
          <p:spPr bwMode="auto">
            <a:xfrm>
              <a:off x="4187" y="1367"/>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8" name="Rectangle 1079">
              <a:extLst>
                <a:ext uri="{FF2B5EF4-FFF2-40B4-BE49-F238E27FC236}">
                  <a16:creationId xmlns:a16="http://schemas.microsoft.com/office/drawing/2014/main" id="{2B8327BB-E1EC-8242-8916-50E642EAA158}"/>
                </a:ext>
              </a:extLst>
            </p:cNvPr>
            <p:cNvSpPr>
              <a:spLocks noChangeArrowheads="1"/>
            </p:cNvSpPr>
            <p:nvPr/>
          </p:nvSpPr>
          <p:spPr bwMode="auto">
            <a:xfrm>
              <a:off x="4187" y="1381"/>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9" name="Rectangle 1080">
              <a:extLst>
                <a:ext uri="{FF2B5EF4-FFF2-40B4-BE49-F238E27FC236}">
                  <a16:creationId xmlns:a16="http://schemas.microsoft.com/office/drawing/2014/main" id="{BB610BC7-718F-3E41-BD87-ED78863957C3}"/>
                </a:ext>
              </a:extLst>
            </p:cNvPr>
            <p:cNvSpPr>
              <a:spLocks noChangeArrowheads="1"/>
            </p:cNvSpPr>
            <p:nvPr/>
          </p:nvSpPr>
          <p:spPr bwMode="auto">
            <a:xfrm>
              <a:off x="4187" y="1396"/>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0" name="Rectangle 1081">
              <a:extLst>
                <a:ext uri="{FF2B5EF4-FFF2-40B4-BE49-F238E27FC236}">
                  <a16:creationId xmlns:a16="http://schemas.microsoft.com/office/drawing/2014/main" id="{B415DCBA-2B3B-B442-B713-8E4F4D50AF6B}"/>
                </a:ext>
              </a:extLst>
            </p:cNvPr>
            <p:cNvSpPr>
              <a:spLocks noChangeArrowheads="1"/>
            </p:cNvSpPr>
            <p:nvPr/>
          </p:nvSpPr>
          <p:spPr bwMode="auto">
            <a:xfrm>
              <a:off x="4187" y="141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1" name="Rectangle 1082">
              <a:extLst>
                <a:ext uri="{FF2B5EF4-FFF2-40B4-BE49-F238E27FC236}">
                  <a16:creationId xmlns:a16="http://schemas.microsoft.com/office/drawing/2014/main" id="{E1FEEE4A-32A5-3048-8F6B-3D5063C6E5BE}"/>
                </a:ext>
              </a:extLst>
            </p:cNvPr>
            <p:cNvSpPr>
              <a:spLocks noChangeArrowheads="1"/>
            </p:cNvSpPr>
            <p:nvPr/>
          </p:nvSpPr>
          <p:spPr bwMode="auto">
            <a:xfrm>
              <a:off x="4187" y="1425"/>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2" name="Rectangle 1083">
              <a:extLst>
                <a:ext uri="{FF2B5EF4-FFF2-40B4-BE49-F238E27FC236}">
                  <a16:creationId xmlns:a16="http://schemas.microsoft.com/office/drawing/2014/main" id="{F546B096-FF6A-1045-B958-A43B1193611D}"/>
                </a:ext>
              </a:extLst>
            </p:cNvPr>
            <p:cNvSpPr>
              <a:spLocks noChangeArrowheads="1"/>
            </p:cNvSpPr>
            <p:nvPr/>
          </p:nvSpPr>
          <p:spPr bwMode="auto">
            <a:xfrm>
              <a:off x="4187" y="1440"/>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3" name="Rectangle 1084">
              <a:extLst>
                <a:ext uri="{FF2B5EF4-FFF2-40B4-BE49-F238E27FC236}">
                  <a16:creationId xmlns:a16="http://schemas.microsoft.com/office/drawing/2014/main" id="{8811A6A2-118F-BE4A-B761-B726008C1C88}"/>
                </a:ext>
              </a:extLst>
            </p:cNvPr>
            <p:cNvSpPr>
              <a:spLocks noChangeArrowheads="1"/>
            </p:cNvSpPr>
            <p:nvPr/>
          </p:nvSpPr>
          <p:spPr bwMode="auto">
            <a:xfrm>
              <a:off x="4187" y="1455"/>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4" name="Rectangle 1085">
              <a:extLst>
                <a:ext uri="{FF2B5EF4-FFF2-40B4-BE49-F238E27FC236}">
                  <a16:creationId xmlns:a16="http://schemas.microsoft.com/office/drawing/2014/main" id="{9B2D3052-AE43-CD45-B695-126C6C9D77BF}"/>
                </a:ext>
              </a:extLst>
            </p:cNvPr>
            <p:cNvSpPr>
              <a:spLocks noChangeArrowheads="1"/>
            </p:cNvSpPr>
            <p:nvPr/>
          </p:nvSpPr>
          <p:spPr bwMode="auto">
            <a:xfrm>
              <a:off x="4187" y="1470"/>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5" name="Rectangle 1086">
              <a:extLst>
                <a:ext uri="{FF2B5EF4-FFF2-40B4-BE49-F238E27FC236}">
                  <a16:creationId xmlns:a16="http://schemas.microsoft.com/office/drawing/2014/main" id="{8549DB33-35C1-5443-AA06-5F5A48B33E68}"/>
                </a:ext>
              </a:extLst>
            </p:cNvPr>
            <p:cNvSpPr>
              <a:spLocks noChangeArrowheads="1"/>
            </p:cNvSpPr>
            <p:nvPr/>
          </p:nvSpPr>
          <p:spPr bwMode="auto">
            <a:xfrm>
              <a:off x="4187" y="1484"/>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6" name="Rectangle 1087">
              <a:extLst>
                <a:ext uri="{FF2B5EF4-FFF2-40B4-BE49-F238E27FC236}">
                  <a16:creationId xmlns:a16="http://schemas.microsoft.com/office/drawing/2014/main" id="{1AE8F427-BFD9-9547-88CC-65AF5299D7CA}"/>
                </a:ext>
              </a:extLst>
            </p:cNvPr>
            <p:cNvSpPr>
              <a:spLocks noChangeArrowheads="1"/>
            </p:cNvSpPr>
            <p:nvPr/>
          </p:nvSpPr>
          <p:spPr bwMode="auto">
            <a:xfrm>
              <a:off x="4187" y="1499"/>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7" name="Rectangle 1088">
              <a:extLst>
                <a:ext uri="{FF2B5EF4-FFF2-40B4-BE49-F238E27FC236}">
                  <a16:creationId xmlns:a16="http://schemas.microsoft.com/office/drawing/2014/main" id="{82AD922C-ED2F-DC42-A83D-BCF663BD5551}"/>
                </a:ext>
              </a:extLst>
            </p:cNvPr>
            <p:cNvSpPr>
              <a:spLocks noChangeArrowheads="1"/>
            </p:cNvSpPr>
            <p:nvPr/>
          </p:nvSpPr>
          <p:spPr bwMode="auto">
            <a:xfrm>
              <a:off x="4187" y="1514"/>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8" name="Rectangle 1089">
              <a:extLst>
                <a:ext uri="{FF2B5EF4-FFF2-40B4-BE49-F238E27FC236}">
                  <a16:creationId xmlns:a16="http://schemas.microsoft.com/office/drawing/2014/main" id="{15539518-B3E6-7D4C-AB64-C341D88935C6}"/>
                </a:ext>
              </a:extLst>
            </p:cNvPr>
            <p:cNvSpPr>
              <a:spLocks noChangeArrowheads="1"/>
            </p:cNvSpPr>
            <p:nvPr/>
          </p:nvSpPr>
          <p:spPr bwMode="auto">
            <a:xfrm>
              <a:off x="4187" y="152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9" name="Rectangle 1090">
              <a:extLst>
                <a:ext uri="{FF2B5EF4-FFF2-40B4-BE49-F238E27FC236}">
                  <a16:creationId xmlns:a16="http://schemas.microsoft.com/office/drawing/2014/main" id="{1A9373D4-5AB7-864F-8C2F-623859EEB970}"/>
                </a:ext>
              </a:extLst>
            </p:cNvPr>
            <p:cNvSpPr>
              <a:spLocks noChangeArrowheads="1"/>
            </p:cNvSpPr>
            <p:nvPr/>
          </p:nvSpPr>
          <p:spPr bwMode="auto">
            <a:xfrm>
              <a:off x="4187" y="1543"/>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0" name="Rectangle 1091">
              <a:extLst>
                <a:ext uri="{FF2B5EF4-FFF2-40B4-BE49-F238E27FC236}">
                  <a16:creationId xmlns:a16="http://schemas.microsoft.com/office/drawing/2014/main" id="{2F7318BE-F1AE-C541-B662-87D0158E6C0C}"/>
                </a:ext>
              </a:extLst>
            </p:cNvPr>
            <p:cNvSpPr>
              <a:spLocks noChangeArrowheads="1"/>
            </p:cNvSpPr>
            <p:nvPr/>
          </p:nvSpPr>
          <p:spPr bwMode="auto">
            <a:xfrm>
              <a:off x="4187" y="1558"/>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1" name="Rectangle 1092">
              <a:extLst>
                <a:ext uri="{FF2B5EF4-FFF2-40B4-BE49-F238E27FC236}">
                  <a16:creationId xmlns:a16="http://schemas.microsoft.com/office/drawing/2014/main" id="{0B8D4C62-6A77-F74B-968D-126E9A36A1EF}"/>
                </a:ext>
              </a:extLst>
            </p:cNvPr>
            <p:cNvSpPr>
              <a:spLocks noChangeArrowheads="1"/>
            </p:cNvSpPr>
            <p:nvPr/>
          </p:nvSpPr>
          <p:spPr bwMode="auto">
            <a:xfrm>
              <a:off x="4187" y="1573"/>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2" name="Rectangle 1093">
              <a:extLst>
                <a:ext uri="{FF2B5EF4-FFF2-40B4-BE49-F238E27FC236}">
                  <a16:creationId xmlns:a16="http://schemas.microsoft.com/office/drawing/2014/main" id="{F9FD45C9-0B71-D14D-B329-2B4CF6D1B639}"/>
                </a:ext>
              </a:extLst>
            </p:cNvPr>
            <p:cNvSpPr>
              <a:spLocks noChangeArrowheads="1"/>
            </p:cNvSpPr>
            <p:nvPr/>
          </p:nvSpPr>
          <p:spPr bwMode="auto">
            <a:xfrm>
              <a:off x="4187" y="1588"/>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3" name="Rectangle 1094">
              <a:extLst>
                <a:ext uri="{FF2B5EF4-FFF2-40B4-BE49-F238E27FC236}">
                  <a16:creationId xmlns:a16="http://schemas.microsoft.com/office/drawing/2014/main" id="{4754A94B-1180-8B41-8B5B-BDF6369969DB}"/>
                </a:ext>
              </a:extLst>
            </p:cNvPr>
            <p:cNvSpPr>
              <a:spLocks noChangeArrowheads="1"/>
            </p:cNvSpPr>
            <p:nvPr/>
          </p:nvSpPr>
          <p:spPr bwMode="auto">
            <a:xfrm>
              <a:off x="4187" y="1602"/>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4" name="Rectangle 1095">
              <a:extLst>
                <a:ext uri="{FF2B5EF4-FFF2-40B4-BE49-F238E27FC236}">
                  <a16:creationId xmlns:a16="http://schemas.microsoft.com/office/drawing/2014/main" id="{55DDAEE2-70C6-BF49-A59F-24906DF465D5}"/>
                </a:ext>
              </a:extLst>
            </p:cNvPr>
            <p:cNvSpPr>
              <a:spLocks noChangeArrowheads="1"/>
            </p:cNvSpPr>
            <p:nvPr/>
          </p:nvSpPr>
          <p:spPr bwMode="auto">
            <a:xfrm>
              <a:off x="4187" y="1617"/>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5" name="Freeform 1096">
              <a:extLst>
                <a:ext uri="{FF2B5EF4-FFF2-40B4-BE49-F238E27FC236}">
                  <a16:creationId xmlns:a16="http://schemas.microsoft.com/office/drawing/2014/main" id="{86106A66-5997-E24D-9DF5-53FC9AADFD39}"/>
                </a:ext>
              </a:extLst>
            </p:cNvPr>
            <p:cNvSpPr>
              <a:spLocks/>
            </p:cNvSpPr>
            <p:nvPr/>
          </p:nvSpPr>
          <p:spPr bwMode="auto">
            <a:xfrm>
              <a:off x="4187" y="1631"/>
              <a:ext cx="9" cy="7"/>
            </a:xfrm>
            <a:custGeom>
              <a:avLst/>
              <a:gdLst>
                <a:gd name="T0" fmla="*/ 7 w 9"/>
                <a:gd name="T1" fmla="*/ 1 h 7"/>
                <a:gd name="T2" fmla="*/ 0 w 9"/>
                <a:gd name="T3" fmla="*/ 1 h 7"/>
                <a:gd name="T4" fmla="*/ 0 w 9"/>
                <a:gd name="T5" fmla="*/ 3 h 7"/>
                <a:gd name="T6" fmla="*/ 0 w 9"/>
                <a:gd name="T7" fmla="*/ 6 h 7"/>
                <a:gd name="T8" fmla="*/ 3 w 9"/>
                <a:gd name="T9" fmla="*/ 7 h 7"/>
                <a:gd name="T10" fmla="*/ 9 w 9"/>
                <a:gd name="T11" fmla="*/ 7 h 7"/>
                <a:gd name="T12" fmla="*/ 9 w 9"/>
                <a:gd name="T13" fmla="*/ 0 h 7"/>
                <a:gd name="T14" fmla="*/ 3 w 9"/>
                <a:gd name="T15" fmla="*/ 0 h 7"/>
                <a:gd name="T16" fmla="*/ 3 w 9"/>
                <a:gd name="T17" fmla="*/ 3 h 7"/>
                <a:gd name="T18" fmla="*/ 7 w 9"/>
                <a:gd name="T19" fmla="*/ 3 h 7"/>
                <a:gd name="T20" fmla="*/ 7 w 9"/>
                <a:gd name="T21" fmla="*/ 1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7">
                  <a:moveTo>
                    <a:pt x="7" y="1"/>
                  </a:moveTo>
                  <a:lnTo>
                    <a:pt x="0" y="1"/>
                  </a:lnTo>
                  <a:lnTo>
                    <a:pt x="0" y="3"/>
                  </a:lnTo>
                  <a:lnTo>
                    <a:pt x="0" y="6"/>
                  </a:lnTo>
                  <a:lnTo>
                    <a:pt x="3" y="7"/>
                  </a:lnTo>
                  <a:lnTo>
                    <a:pt x="9" y="7"/>
                  </a:lnTo>
                  <a:lnTo>
                    <a:pt x="9" y="0"/>
                  </a:lnTo>
                  <a:lnTo>
                    <a:pt x="3" y="0"/>
                  </a:lnTo>
                  <a:lnTo>
                    <a:pt x="3" y="3"/>
                  </a:lnTo>
                  <a:lnTo>
                    <a:pt x="7" y="3"/>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 name="Rectangle 1097">
              <a:extLst>
                <a:ext uri="{FF2B5EF4-FFF2-40B4-BE49-F238E27FC236}">
                  <a16:creationId xmlns:a16="http://schemas.microsoft.com/office/drawing/2014/main" id="{F2473B9B-3DC1-F342-95C4-6F3059E1DC3F}"/>
                </a:ext>
              </a:extLst>
            </p:cNvPr>
            <p:cNvSpPr>
              <a:spLocks noChangeArrowheads="1"/>
            </p:cNvSpPr>
            <p:nvPr/>
          </p:nvSpPr>
          <p:spPr bwMode="auto">
            <a:xfrm>
              <a:off x="4204" y="163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7" name="Rectangle 1098">
              <a:extLst>
                <a:ext uri="{FF2B5EF4-FFF2-40B4-BE49-F238E27FC236}">
                  <a16:creationId xmlns:a16="http://schemas.microsoft.com/office/drawing/2014/main" id="{2740271C-2290-CF40-8E29-1AC00A9B790D}"/>
                </a:ext>
              </a:extLst>
            </p:cNvPr>
            <p:cNvSpPr>
              <a:spLocks noChangeArrowheads="1"/>
            </p:cNvSpPr>
            <p:nvPr/>
          </p:nvSpPr>
          <p:spPr bwMode="auto">
            <a:xfrm>
              <a:off x="4219"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8" name="Rectangle 1099">
              <a:extLst>
                <a:ext uri="{FF2B5EF4-FFF2-40B4-BE49-F238E27FC236}">
                  <a16:creationId xmlns:a16="http://schemas.microsoft.com/office/drawing/2014/main" id="{8D8A8F65-DBF1-6A40-BF1C-C8EAC9BAEE02}"/>
                </a:ext>
              </a:extLst>
            </p:cNvPr>
            <p:cNvSpPr>
              <a:spLocks noChangeArrowheads="1"/>
            </p:cNvSpPr>
            <p:nvPr/>
          </p:nvSpPr>
          <p:spPr bwMode="auto">
            <a:xfrm>
              <a:off x="4235"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69" name="Rectangle 1100">
              <a:extLst>
                <a:ext uri="{FF2B5EF4-FFF2-40B4-BE49-F238E27FC236}">
                  <a16:creationId xmlns:a16="http://schemas.microsoft.com/office/drawing/2014/main" id="{A3F54F00-672D-EE41-9CC7-C2F54902BD79}"/>
                </a:ext>
              </a:extLst>
            </p:cNvPr>
            <p:cNvSpPr>
              <a:spLocks noChangeArrowheads="1"/>
            </p:cNvSpPr>
            <p:nvPr/>
          </p:nvSpPr>
          <p:spPr bwMode="auto">
            <a:xfrm>
              <a:off x="4251"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0" name="Rectangle 1101">
              <a:extLst>
                <a:ext uri="{FF2B5EF4-FFF2-40B4-BE49-F238E27FC236}">
                  <a16:creationId xmlns:a16="http://schemas.microsoft.com/office/drawing/2014/main" id="{F67D320C-49D5-F946-8E6D-5B6D9D217F07}"/>
                </a:ext>
              </a:extLst>
            </p:cNvPr>
            <p:cNvSpPr>
              <a:spLocks noChangeArrowheads="1"/>
            </p:cNvSpPr>
            <p:nvPr/>
          </p:nvSpPr>
          <p:spPr bwMode="auto">
            <a:xfrm>
              <a:off x="4267"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1" name="Rectangle 1102">
              <a:extLst>
                <a:ext uri="{FF2B5EF4-FFF2-40B4-BE49-F238E27FC236}">
                  <a16:creationId xmlns:a16="http://schemas.microsoft.com/office/drawing/2014/main" id="{415EA7FA-54F8-EF43-B9CA-D1D95DAB8729}"/>
                </a:ext>
              </a:extLst>
            </p:cNvPr>
            <p:cNvSpPr>
              <a:spLocks noChangeArrowheads="1"/>
            </p:cNvSpPr>
            <p:nvPr/>
          </p:nvSpPr>
          <p:spPr bwMode="auto">
            <a:xfrm>
              <a:off x="4283" y="163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2" name="Rectangle 1103">
              <a:extLst>
                <a:ext uri="{FF2B5EF4-FFF2-40B4-BE49-F238E27FC236}">
                  <a16:creationId xmlns:a16="http://schemas.microsoft.com/office/drawing/2014/main" id="{4FB2CD43-C5E3-B340-8D35-AAB0FC9CFF52}"/>
                </a:ext>
              </a:extLst>
            </p:cNvPr>
            <p:cNvSpPr>
              <a:spLocks noChangeArrowheads="1"/>
            </p:cNvSpPr>
            <p:nvPr/>
          </p:nvSpPr>
          <p:spPr bwMode="auto">
            <a:xfrm>
              <a:off x="4298"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3" name="Rectangle 1104">
              <a:extLst>
                <a:ext uri="{FF2B5EF4-FFF2-40B4-BE49-F238E27FC236}">
                  <a16:creationId xmlns:a16="http://schemas.microsoft.com/office/drawing/2014/main" id="{6A0C37EB-8879-1F4D-8551-40BAD8BB7943}"/>
                </a:ext>
              </a:extLst>
            </p:cNvPr>
            <p:cNvSpPr>
              <a:spLocks noChangeArrowheads="1"/>
            </p:cNvSpPr>
            <p:nvPr/>
          </p:nvSpPr>
          <p:spPr bwMode="auto">
            <a:xfrm>
              <a:off x="4314"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4" name="Rectangle 1105">
              <a:extLst>
                <a:ext uri="{FF2B5EF4-FFF2-40B4-BE49-F238E27FC236}">
                  <a16:creationId xmlns:a16="http://schemas.microsoft.com/office/drawing/2014/main" id="{B0A93F56-28F8-2F49-9A9B-07C447BBB455}"/>
                </a:ext>
              </a:extLst>
            </p:cNvPr>
            <p:cNvSpPr>
              <a:spLocks noChangeArrowheads="1"/>
            </p:cNvSpPr>
            <p:nvPr/>
          </p:nvSpPr>
          <p:spPr bwMode="auto">
            <a:xfrm>
              <a:off x="4330"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5" name="Rectangle 1106">
              <a:extLst>
                <a:ext uri="{FF2B5EF4-FFF2-40B4-BE49-F238E27FC236}">
                  <a16:creationId xmlns:a16="http://schemas.microsoft.com/office/drawing/2014/main" id="{22C7F7EA-1CDF-F842-A055-B66C4DB1B4DB}"/>
                </a:ext>
              </a:extLst>
            </p:cNvPr>
            <p:cNvSpPr>
              <a:spLocks noChangeArrowheads="1"/>
            </p:cNvSpPr>
            <p:nvPr/>
          </p:nvSpPr>
          <p:spPr bwMode="auto">
            <a:xfrm>
              <a:off x="4346"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6" name="Rectangle 1107">
              <a:extLst>
                <a:ext uri="{FF2B5EF4-FFF2-40B4-BE49-F238E27FC236}">
                  <a16:creationId xmlns:a16="http://schemas.microsoft.com/office/drawing/2014/main" id="{DB20AF13-C711-8D4C-AA4A-F8230A90C022}"/>
                </a:ext>
              </a:extLst>
            </p:cNvPr>
            <p:cNvSpPr>
              <a:spLocks noChangeArrowheads="1"/>
            </p:cNvSpPr>
            <p:nvPr/>
          </p:nvSpPr>
          <p:spPr bwMode="auto">
            <a:xfrm>
              <a:off x="4362"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7" name="Rectangle 1108">
              <a:extLst>
                <a:ext uri="{FF2B5EF4-FFF2-40B4-BE49-F238E27FC236}">
                  <a16:creationId xmlns:a16="http://schemas.microsoft.com/office/drawing/2014/main" id="{B4F30933-3AB4-314A-9F28-230471C785A4}"/>
                </a:ext>
              </a:extLst>
            </p:cNvPr>
            <p:cNvSpPr>
              <a:spLocks noChangeArrowheads="1"/>
            </p:cNvSpPr>
            <p:nvPr/>
          </p:nvSpPr>
          <p:spPr bwMode="auto">
            <a:xfrm>
              <a:off x="4377"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8" name="Rectangle 1109">
              <a:extLst>
                <a:ext uri="{FF2B5EF4-FFF2-40B4-BE49-F238E27FC236}">
                  <a16:creationId xmlns:a16="http://schemas.microsoft.com/office/drawing/2014/main" id="{1479F07A-6463-6949-A4B6-7BDAF2962109}"/>
                </a:ext>
              </a:extLst>
            </p:cNvPr>
            <p:cNvSpPr>
              <a:spLocks noChangeArrowheads="1"/>
            </p:cNvSpPr>
            <p:nvPr/>
          </p:nvSpPr>
          <p:spPr bwMode="auto">
            <a:xfrm>
              <a:off x="4393"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79" name="Rectangle 1110">
              <a:extLst>
                <a:ext uri="{FF2B5EF4-FFF2-40B4-BE49-F238E27FC236}">
                  <a16:creationId xmlns:a16="http://schemas.microsoft.com/office/drawing/2014/main" id="{2D65AD32-BF16-9F4D-8CB0-FAC6BE9ECA73}"/>
                </a:ext>
              </a:extLst>
            </p:cNvPr>
            <p:cNvSpPr>
              <a:spLocks noChangeArrowheads="1"/>
            </p:cNvSpPr>
            <p:nvPr/>
          </p:nvSpPr>
          <p:spPr bwMode="auto">
            <a:xfrm>
              <a:off x="4409"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0" name="Rectangle 1111">
              <a:extLst>
                <a:ext uri="{FF2B5EF4-FFF2-40B4-BE49-F238E27FC236}">
                  <a16:creationId xmlns:a16="http://schemas.microsoft.com/office/drawing/2014/main" id="{DCBBBDEE-8C73-6847-8A86-0B35F65A5B39}"/>
                </a:ext>
              </a:extLst>
            </p:cNvPr>
            <p:cNvSpPr>
              <a:spLocks noChangeArrowheads="1"/>
            </p:cNvSpPr>
            <p:nvPr/>
          </p:nvSpPr>
          <p:spPr bwMode="auto">
            <a:xfrm>
              <a:off x="4425"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1" name="Rectangle 1112">
              <a:extLst>
                <a:ext uri="{FF2B5EF4-FFF2-40B4-BE49-F238E27FC236}">
                  <a16:creationId xmlns:a16="http://schemas.microsoft.com/office/drawing/2014/main" id="{BBBDC27E-B2BC-0345-8004-C9226CB4693D}"/>
                </a:ext>
              </a:extLst>
            </p:cNvPr>
            <p:cNvSpPr>
              <a:spLocks noChangeArrowheads="1"/>
            </p:cNvSpPr>
            <p:nvPr/>
          </p:nvSpPr>
          <p:spPr bwMode="auto">
            <a:xfrm>
              <a:off x="4441"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2" name="Rectangle 1113">
              <a:extLst>
                <a:ext uri="{FF2B5EF4-FFF2-40B4-BE49-F238E27FC236}">
                  <a16:creationId xmlns:a16="http://schemas.microsoft.com/office/drawing/2014/main" id="{AF04FC98-BB5A-D245-BFEB-31B114EEE657}"/>
                </a:ext>
              </a:extLst>
            </p:cNvPr>
            <p:cNvSpPr>
              <a:spLocks noChangeArrowheads="1"/>
            </p:cNvSpPr>
            <p:nvPr/>
          </p:nvSpPr>
          <p:spPr bwMode="auto">
            <a:xfrm>
              <a:off x="4457" y="163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3" name="Rectangle 1114">
              <a:extLst>
                <a:ext uri="{FF2B5EF4-FFF2-40B4-BE49-F238E27FC236}">
                  <a16:creationId xmlns:a16="http://schemas.microsoft.com/office/drawing/2014/main" id="{93764AFD-9B04-8E49-95DB-022D14373C95}"/>
                </a:ext>
              </a:extLst>
            </p:cNvPr>
            <p:cNvSpPr>
              <a:spLocks noChangeArrowheads="1"/>
            </p:cNvSpPr>
            <p:nvPr/>
          </p:nvSpPr>
          <p:spPr bwMode="auto">
            <a:xfrm>
              <a:off x="4472"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4" name="Rectangle 1115">
              <a:extLst>
                <a:ext uri="{FF2B5EF4-FFF2-40B4-BE49-F238E27FC236}">
                  <a16:creationId xmlns:a16="http://schemas.microsoft.com/office/drawing/2014/main" id="{B7DDBA77-3716-924C-A2AF-0568626C9EFD}"/>
                </a:ext>
              </a:extLst>
            </p:cNvPr>
            <p:cNvSpPr>
              <a:spLocks noChangeArrowheads="1"/>
            </p:cNvSpPr>
            <p:nvPr/>
          </p:nvSpPr>
          <p:spPr bwMode="auto">
            <a:xfrm>
              <a:off x="4488"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5" name="Rectangle 1116">
              <a:extLst>
                <a:ext uri="{FF2B5EF4-FFF2-40B4-BE49-F238E27FC236}">
                  <a16:creationId xmlns:a16="http://schemas.microsoft.com/office/drawing/2014/main" id="{5AD8BD55-C643-7D45-B778-289800DC9134}"/>
                </a:ext>
              </a:extLst>
            </p:cNvPr>
            <p:cNvSpPr>
              <a:spLocks noChangeArrowheads="1"/>
            </p:cNvSpPr>
            <p:nvPr/>
          </p:nvSpPr>
          <p:spPr bwMode="auto">
            <a:xfrm>
              <a:off x="4504"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6" name="Rectangle 1117">
              <a:extLst>
                <a:ext uri="{FF2B5EF4-FFF2-40B4-BE49-F238E27FC236}">
                  <a16:creationId xmlns:a16="http://schemas.microsoft.com/office/drawing/2014/main" id="{E4BC1249-FC3D-0346-956C-9F3EC1EB6C52}"/>
                </a:ext>
              </a:extLst>
            </p:cNvPr>
            <p:cNvSpPr>
              <a:spLocks noChangeArrowheads="1"/>
            </p:cNvSpPr>
            <p:nvPr/>
          </p:nvSpPr>
          <p:spPr bwMode="auto">
            <a:xfrm>
              <a:off x="4520"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7" name="Rectangle 1118">
              <a:extLst>
                <a:ext uri="{FF2B5EF4-FFF2-40B4-BE49-F238E27FC236}">
                  <a16:creationId xmlns:a16="http://schemas.microsoft.com/office/drawing/2014/main" id="{971F810F-306C-5042-9585-97BA4B45F0F1}"/>
                </a:ext>
              </a:extLst>
            </p:cNvPr>
            <p:cNvSpPr>
              <a:spLocks noChangeArrowheads="1"/>
            </p:cNvSpPr>
            <p:nvPr/>
          </p:nvSpPr>
          <p:spPr bwMode="auto">
            <a:xfrm>
              <a:off x="4536" y="163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8" name="Rectangle 1119">
              <a:extLst>
                <a:ext uri="{FF2B5EF4-FFF2-40B4-BE49-F238E27FC236}">
                  <a16:creationId xmlns:a16="http://schemas.microsoft.com/office/drawing/2014/main" id="{3653B70E-8499-A94F-B61A-450ECB1CCF81}"/>
                </a:ext>
              </a:extLst>
            </p:cNvPr>
            <p:cNvSpPr>
              <a:spLocks noChangeArrowheads="1"/>
            </p:cNvSpPr>
            <p:nvPr/>
          </p:nvSpPr>
          <p:spPr bwMode="auto">
            <a:xfrm>
              <a:off x="4551"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89" name="Rectangle 1120">
              <a:extLst>
                <a:ext uri="{FF2B5EF4-FFF2-40B4-BE49-F238E27FC236}">
                  <a16:creationId xmlns:a16="http://schemas.microsoft.com/office/drawing/2014/main" id="{A9B07D1E-A7FF-AF46-B51E-CBB496FFE13D}"/>
                </a:ext>
              </a:extLst>
            </p:cNvPr>
            <p:cNvSpPr>
              <a:spLocks noChangeArrowheads="1"/>
            </p:cNvSpPr>
            <p:nvPr/>
          </p:nvSpPr>
          <p:spPr bwMode="auto">
            <a:xfrm>
              <a:off x="4567"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0" name="Rectangle 1121">
              <a:extLst>
                <a:ext uri="{FF2B5EF4-FFF2-40B4-BE49-F238E27FC236}">
                  <a16:creationId xmlns:a16="http://schemas.microsoft.com/office/drawing/2014/main" id="{78F5518E-04AA-2443-A834-1808C185421F}"/>
                </a:ext>
              </a:extLst>
            </p:cNvPr>
            <p:cNvSpPr>
              <a:spLocks noChangeArrowheads="1"/>
            </p:cNvSpPr>
            <p:nvPr/>
          </p:nvSpPr>
          <p:spPr bwMode="auto">
            <a:xfrm>
              <a:off x="4583"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1" name="Rectangle 1122">
              <a:extLst>
                <a:ext uri="{FF2B5EF4-FFF2-40B4-BE49-F238E27FC236}">
                  <a16:creationId xmlns:a16="http://schemas.microsoft.com/office/drawing/2014/main" id="{8F3BDDBD-BD0D-BD4A-AD79-37193FF39FDF}"/>
                </a:ext>
              </a:extLst>
            </p:cNvPr>
            <p:cNvSpPr>
              <a:spLocks noChangeArrowheads="1"/>
            </p:cNvSpPr>
            <p:nvPr/>
          </p:nvSpPr>
          <p:spPr bwMode="auto">
            <a:xfrm>
              <a:off x="4599"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2" name="Rectangle 1123">
              <a:extLst>
                <a:ext uri="{FF2B5EF4-FFF2-40B4-BE49-F238E27FC236}">
                  <a16:creationId xmlns:a16="http://schemas.microsoft.com/office/drawing/2014/main" id="{BE9C54AB-7D35-AD43-9DCB-A196F7859230}"/>
                </a:ext>
              </a:extLst>
            </p:cNvPr>
            <p:cNvSpPr>
              <a:spLocks noChangeArrowheads="1"/>
            </p:cNvSpPr>
            <p:nvPr/>
          </p:nvSpPr>
          <p:spPr bwMode="auto">
            <a:xfrm>
              <a:off x="4615"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3" name="Rectangle 1124">
              <a:extLst>
                <a:ext uri="{FF2B5EF4-FFF2-40B4-BE49-F238E27FC236}">
                  <a16:creationId xmlns:a16="http://schemas.microsoft.com/office/drawing/2014/main" id="{3A87A15E-CF3C-E44A-BE45-96CF0D457F15}"/>
                </a:ext>
              </a:extLst>
            </p:cNvPr>
            <p:cNvSpPr>
              <a:spLocks noChangeArrowheads="1"/>
            </p:cNvSpPr>
            <p:nvPr/>
          </p:nvSpPr>
          <p:spPr bwMode="auto">
            <a:xfrm>
              <a:off x="4630"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4" name="Rectangle 1125">
              <a:extLst>
                <a:ext uri="{FF2B5EF4-FFF2-40B4-BE49-F238E27FC236}">
                  <a16:creationId xmlns:a16="http://schemas.microsoft.com/office/drawing/2014/main" id="{92B2C55E-D36A-EA46-8BD5-E2E7DE366207}"/>
                </a:ext>
              </a:extLst>
            </p:cNvPr>
            <p:cNvSpPr>
              <a:spLocks noChangeArrowheads="1"/>
            </p:cNvSpPr>
            <p:nvPr/>
          </p:nvSpPr>
          <p:spPr bwMode="auto">
            <a:xfrm>
              <a:off x="4646"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5" name="Rectangle 1126">
              <a:extLst>
                <a:ext uri="{FF2B5EF4-FFF2-40B4-BE49-F238E27FC236}">
                  <a16:creationId xmlns:a16="http://schemas.microsoft.com/office/drawing/2014/main" id="{0C85B5B3-B485-C548-81C1-73D3D8996B62}"/>
                </a:ext>
              </a:extLst>
            </p:cNvPr>
            <p:cNvSpPr>
              <a:spLocks noChangeArrowheads="1"/>
            </p:cNvSpPr>
            <p:nvPr/>
          </p:nvSpPr>
          <p:spPr bwMode="auto">
            <a:xfrm>
              <a:off x="4662"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6" name="Rectangle 1127">
              <a:extLst>
                <a:ext uri="{FF2B5EF4-FFF2-40B4-BE49-F238E27FC236}">
                  <a16:creationId xmlns:a16="http://schemas.microsoft.com/office/drawing/2014/main" id="{47B52819-52C1-C040-BED8-6D72ADCE168E}"/>
                </a:ext>
              </a:extLst>
            </p:cNvPr>
            <p:cNvSpPr>
              <a:spLocks noChangeArrowheads="1"/>
            </p:cNvSpPr>
            <p:nvPr/>
          </p:nvSpPr>
          <p:spPr bwMode="auto">
            <a:xfrm>
              <a:off x="4678"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7" name="Rectangle 1128">
              <a:extLst>
                <a:ext uri="{FF2B5EF4-FFF2-40B4-BE49-F238E27FC236}">
                  <a16:creationId xmlns:a16="http://schemas.microsoft.com/office/drawing/2014/main" id="{CC246BE8-422F-EC43-ABB3-50036DB66167}"/>
                </a:ext>
              </a:extLst>
            </p:cNvPr>
            <p:cNvSpPr>
              <a:spLocks noChangeArrowheads="1"/>
            </p:cNvSpPr>
            <p:nvPr/>
          </p:nvSpPr>
          <p:spPr bwMode="auto">
            <a:xfrm>
              <a:off x="4694"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8" name="Rectangle 1129">
              <a:extLst>
                <a:ext uri="{FF2B5EF4-FFF2-40B4-BE49-F238E27FC236}">
                  <a16:creationId xmlns:a16="http://schemas.microsoft.com/office/drawing/2014/main" id="{3C40267B-D16E-F648-BB76-737D48287FE3}"/>
                </a:ext>
              </a:extLst>
            </p:cNvPr>
            <p:cNvSpPr>
              <a:spLocks noChangeArrowheads="1"/>
            </p:cNvSpPr>
            <p:nvPr/>
          </p:nvSpPr>
          <p:spPr bwMode="auto">
            <a:xfrm>
              <a:off x="4710" y="1631"/>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99" name="Rectangle 1130">
              <a:extLst>
                <a:ext uri="{FF2B5EF4-FFF2-40B4-BE49-F238E27FC236}">
                  <a16:creationId xmlns:a16="http://schemas.microsoft.com/office/drawing/2014/main" id="{AB0023DA-31CF-7944-A78F-56BA979B68C9}"/>
                </a:ext>
              </a:extLst>
            </p:cNvPr>
            <p:cNvSpPr>
              <a:spLocks noChangeArrowheads="1"/>
            </p:cNvSpPr>
            <p:nvPr/>
          </p:nvSpPr>
          <p:spPr bwMode="auto">
            <a:xfrm>
              <a:off x="4725"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0" name="Rectangle 1131">
              <a:extLst>
                <a:ext uri="{FF2B5EF4-FFF2-40B4-BE49-F238E27FC236}">
                  <a16:creationId xmlns:a16="http://schemas.microsoft.com/office/drawing/2014/main" id="{3F5476CE-BCE7-AB4A-A12B-0A08E2C45618}"/>
                </a:ext>
              </a:extLst>
            </p:cNvPr>
            <p:cNvSpPr>
              <a:spLocks noChangeArrowheads="1"/>
            </p:cNvSpPr>
            <p:nvPr/>
          </p:nvSpPr>
          <p:spPr bwMode="auto">
            <a:xfrm>
              <a:off x="4741"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1" name="Rectangle 1132">
              <a:extLst>
                <a:ext uri="{FF2B5EF4-FFF2-40B4-BE49-F238E27FC236}">
                  <a16:creationId xmlns:a16="http://schemas.microsoft.com/office/drawing/2014/main" id="{793D4656-DD7F-ED4F-8906-95ADF83DC546}"/>
                </a:ext>
              </a:extLst>
            </p:cNvPr>
            <p:cNvSpPr>
              <a:spLocks noChangeArrowheads="1"/>
            </p:cNvSpPr>
            <p:nvPr/>
          </p:nvSpPr>
          <p:spPr bwMode="auto">
            <a:xfrm>
              <a:off x="4757"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2" name="Rectangle 1133">
              <a:extLst>
                <a:ext uri="{FF2B5EF4-FFF2-40B4-BE49-F238E27FC236}">
                  <a16:creationId xmlns:a16="http://schemas.microsoft.com/office/drawing/2014/main" id="{8EE0675E-FF86-8C42-8BF5-AC59357E27F2}"/>
                </a:ext>
              </a:extLst>
            </p:cNvPr>
            <p:cNvSpPr>
              <a:spLocks noChangeArrowheads="1"/>
            </p:cNvSpPr>
            <p:nvPr/>
          </p:nvSpPr>
          <p:spPr bwMode="auto">
            <a:xfrm>
              <a:off x="4773"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3" name="Rectangle 1134">
              <a:extLst>
                <a:ext uri="{FF2B5EF4-FFF2-40B4-BE49-F238E27FC236}">
                  <a16:creationId xmlns:a16="http://schemas.microsoft.com/office/drawing/2014/main" id="{147852AE-7603-444A-876D-FA6989AA2A27}"/>
                </a:ext>
              </a:extLst>
            </p:cNvPr>
            <p:cNvSpPr>
              <a:spLocks noChangeArrowheads="1"/>
            </p:cNvSpPr>
            <p:nvPr/>
          </p:nvSpPr>
          <p:spPr bwMode="auto">
            <a:xfrm>
              <a:off x="4789"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4" name="Rectangle 1135">
              <a:extLst>
                <a:ext uri="{FF2B5EF4-FFF2-40B4-BE49-F238E27FC236}">
                  <a16:creationId xmlns:a16="http://schemas.microsoft.com/office/drawing/2014/main" id="{69B49D1D-2249-8C46-8008-DF2998D3E9B7}"/>
                </a:ext>
              </a:extLst>
            </p:cNvPr>
            <p:cNvSpPr>
              <a:spLocks noChangeArrowheads="1"/>
            </p:cNvSpPr>
            <p:nvPr/>
          </p:nvSpPr>
          <p:spPr bwMode="auto">
            <a:xfrm>
              <a:off x="4804"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5" name="Rectangle 1136">
              <a:extLst>
                <a:ext uri="{FF2B5EF4-FFF2-40B4-BE49-F238E27FC236}">
                  <a16:creationId xmlns:a16="http://schemas.microsoft.com/office/drawing/2014/main" id="{988F6679-9269-8D47-AC07-C62A087D8270}"/>
                </a:ext>
              </a:extLst>
            </p:cNvPr>
            <p:cNvSpPr>
              <a:spLocks noChangeArrowheads="1"/>
            </p:cNvSpPr>
            <p:nvPr/>
          </p:nvSpPr>
          <p:spPr bwMode="auto">
            <a:xfrm>
              <a:off x="4820"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6" name="Rectangle 1137">
              <a:extLst>
                <a:ext uri="{FF2B5EF4-FFF2-40B4-BE49-F238E27FC236}">
                  <a16:creationId xmlns:a16="http://schemas.microsoft.com/office/drawing/2014/main" id="{4E57DA48-6114-2745-AD82-8C7D1A4DD0B5}"/>
                </a:ext>
              </a:extLst>
            </p:cNvPr>
            <p:cNvSpPr>
              <a:spLocks noChangeArrowheads="1"/>
            </p:cNvSpPr>
            <p:nvPr/>
          </p:nvSpPr>
          <p:spPr bwMode="auto">
            <a:xfrm>
              <a:off x="4836" y="163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7" name="Freeform 1138">
              <a:extLst>
                <a:ext uri="{FF2B5EF4-FFF2-40B4-BE49-F238E27FC236}">
                  <a16:creationId xmlns:a16="http://schemas.microsoft.com/office/drawing/2014/main" id="{A4CDACEC-E999-AA43-9859-89304A76FA4F}"/>
                </a:ext>
              </a:extLst>
            </p:cNvPr>
            <p:cNvSpPr>
              <a:spLocks/>
            </p:cNvSpPr>
            <p:nvPr/>
          </p:nvSpPr>
          <p:spPr bwMode="auto">
            <a:xfrm>
              <a:off x="4851" y="1629"/>
              <a:ext cx="8" cy="9"/>
            </a:xfrm>
            <a:custGeom>
              <a:avLst/>
              <a:gdLst>
                <a:gd name="T0" fmla="*/ 1 w 8"/>
                <a:gd name="T1" fmla="*/ 2 h 9"/>
                <a:gd name="T2" fmla="*/ 1 w 8"/>
                <a:gd name="T3" fmla="*/ 9 h 9"/>
                <a:gd name="T4" fmla="*/ 3 w 8"/>
                <a:gd name="T5" fmla="*/ 9 h 9"/>
                <a:gd name="T6" fmla="*/ 7 w 8"/>
                <a:gd name="T7" fmla="*/ 9 h 9"/>
                <a:gd name="T8" fmla="*/ 8 w 8"/>
                <a:gd name="T9" fmla="*/ 5 h 9"/>
                <a:gd name="T10" fmla="*/ 8 w 8"/>
                <a:gd name="T11" fmla="*/ 0 h 9"/>
                <a:gd name="T12" fmla="*/ 0 w 8"/>
                <a:gd name="T13" fmla="*/ 0 h 9"/>
                <a:gd name="T14" fmla="*/ 0 w 8"/>
                <a:gd name="T15" fmla="*/ 5 h 9"/>
                <a:gd name="T16" fmla="*/ 3 w 8"/>
                <a:gd name="T17" fmla="*/ 5 h 9"/>
                <a:gd name="T18" fmla="*/ 3 w 8"/>
                <a:gd name="T19" fmla="*/ 2 h 9"/>
                <a:gd name="T20" fmla="*/ 1 w 8"/>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9">
                  <a:moveTo>
                    <a:pt x="1" y="2"/>
                  </a:moveTo>
                  <a:lnTo>
                    <a:pt x="1" y="9"/>
                  </a:lnTo>
                  <a:lnTo>
                    <a:pt x="3" y="9"/>
                  </a:lnTo>
                  <a:lnTo>
                    <a:pt x="7" y="9"/>
                  </a:lnTo>
                  <a:lnTo>
                    <a:pt x="8" y="5"/>
                  </a:lnTo>
                  <a:lnTo>
                    <a:pt x="8" y="0"/>
                  </a:lnTo>
                  <a:lnTo>
                    <a:pt x="0" y="0"/>
                  </a:lnTo>
                  <a:lnTo>
                    <a:pt x="0" y="5"/>
                  </a:lnTo>
                  <a:lnTo>
                    <a:pt x="3" y="5"/>
                  </a:lnTo>
                  <a:lnTo>
                    <a:pt x="3" y="2"/>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108" name="Rectangle 1139">
              <a:extLst>
                <a:ext uri="{FF2B5EF4-FFF2-40B4-BE49-F238E27FC236}">
                  <a16:creationId xmlns:a16="http://schemas.microsoft.com/office/drawing/2014/main" id="{FA4060E4-FA19-5A42-9D5B-56403C59FD5C}"/>
                </a:ext>
              </a:extLst>
            </p:cNvPr>
            <p:cNvSpPr>
              <a:spLocks noChangeArrowheads="1"/>
            </p:cNvSpPr>
            <p:nvPr/>
          </p:nvSpPr>
          <p:spPr bwMode="auto">
            <a:xfrm>
              <a:off x="4851" y="161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09" name="Rectangle 1140">
              <a:extLst>
                <a:ext uri="{FF2B5EF4-FFF2-40B4-BE49-F238E27FC236}">
                  <a16:creationId xmlns:a16="http://schemas.microsoft.com/office/drawing/2014/main" id="{D7477EDE-C341-6440-B501-D0D052AB66D1}"/>
                </a:ext>
              </a:extLst>
            </p:cNvPr>
            <p:cNvSpPr>
              <a:spLocks noChangeArrowheads="1"/>
            </p:cNvSpPr>
            <p:nvPr/>
          </p:nvSpPr>
          <p:spPr bwMode="auto">
            <a:xfrm>
              <a:off x="4851" y="159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0" name="Rectangle 1141">
              <a:extLst>
                <a:ext uri="{FF2B5EF4-FFF2-40B4-BE49-F238E27FC236}">
                  <a16:creationId xmlns:a16="http://schemas.microsoft.com/office/drawing/2014/main" id="{087D4CE3-0300-A64E-95F5-65ECBF13A31F}"/>
                </a:ext>
              </a:extLst>
            </p:cNvPr>
            <p:cNvSpPr>
              <a:spLocks noChangeArrowheads="1"/>
            </p:cNvSpPr>
            <p:nvPr/>
          </p:nvSpPr>
          <p:spPr bwMode="auto">
            <a:xfrm>
              <a:off x="4851" y="158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1" name="Rectangle 1142">
              <a:extLst>
                <a:ext uri="{FF2B5EF4-FFF2-40B4-BE49-F238E27FC236}">
                  <a16:creationId xmlns:a16="http://schemas.microsoft.com/office/drawing/2014/main" id="{C14B45A7-1EBB-B643-820F-C5A910E359ED}"/>
                </a:ext>
              </a:extLst>
            </p:cNvPr>
            <p:cNvSpPr>
              <a:spLocks noChangeArrowheads="1"/>
            </p:cNvSpPr>
            <p:nvPr/>
          </p:nvSpPr>
          <p:spPr bwMode="auto">
            <a:xfrm>
              <a:off x="4851" y="1570"/>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2" name="Rectangle 1143">
              <a:extLst>
                <a:ext uri="{FF2B5EF4-FFF2-40B4-BE49-F238E27FC236}">
                  <a16:creationId xmlns:a16="http://schemas.microsoft.com/office/drawing/2014/main" id="{1859ADB6-95BC-E548-9D2D-2BCB8B62F28F}"/>
                </a:ext>
              </a:extLst>
            </p:cNvPr>
            <p:cNvSpPr>
              <a:spLocks noChangeArrowheads="1"/>
            </p:cNvSpPr>
            <p:nvPr/>
          </p:nvSpPr>
          <p:spPr bwMode="auto">
            <a:xfrm>
              <a:off x="4851" y="1555"/>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3" name="Rectangle 1144">
              <a:extLst>
                <a:ext uri="{FF2B5EF4-FFF2-40B4-BE49-F238E27FC236}">
                  <a16:creationId xmlns:a16="http://schemas.microsoft.com/office/drawing/2014/main" id="{8AED26E7-BFD3-D44F-9218-21F0F6158ED4}"/>
                </a:ext>
              </a:extLst>
            </p:cNvPr>
            <p:cNvSpPr>
              <a:spLocks noChangeArrowheads="1"/>
            </p:cNvSpPr>
            <p:nvPr/>
          </p:nvSpPr>
          <p:spPr bwMode="auto">
            <a:xfrm>
              <a:off x="4851" y="1540"/>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4" name="Rectangle 1145">
              <a:extLst>
                <a:ext uri="{FF2B5EF4-FFF2-40B4-BE49-F238E27FC236}">
                  <a16:creationId xmlns:a16="http://schemas.microsoft.com/office/drawing/2014/main" id="{C93B534C-708D-2D42-9F5A-4AB8B5BC9E7E}"/>
                </a:ext>
              </a:extLst>
            </p:cNvPr>
            <p:cNvSpPr>
              <a:spLocks noChangeArrowheads="1"/>
            </p:cNvSpPr>
            <p:nvPr/>
          </p:nvSpPr>
          <p:spPr bwMode="auto">
            <a:xfrm>
              <a:off x="4851" y="1525"/>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5" name="Rectangle 1146">
              <a:extLst>
                <a:ext uri="{FF2B5EF4-FFF2-40B4-BE49-F238E27FC236}">
                  <a16:creationId xmlns:a16="http://schemas.microsoft.com/office/drawing/2014/main" id="{E3A379A5-ED4F-9345-AB90-1EA3987D1441}"/>
                </a:ext>
              </a:extLst>
            </p:cNvPr>
            <p:cNvSpPr>
              <a:spLocks noChangeArrowheads="1"/>
            </p:cNvSpPr>
            <p:nvPr/>
          </p:nvSpPr>
          <p:spPr bwMode="auto">
            <a:xfrm>
              <a:off x="4851" y="151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6" name="Rectangle 1147">
              <a:extLst>
                <a:ext uri="{FF2B5EF4-FFF2-40B4-BE49-F238E27FC236}">
                  <a16:creationId xmlns:a16="http://schemas.microsoft.com/office/drawing/2014/main" id="{0228FEA4-4E9E-5C41-BC00-08B1816A0794}"/>
                </a:ext>
              </a:extLst>
            </p:cNvPr>
            <p:cNvSpPr>
              <a:spLocks noChangeArrowheads="1"/>
            </p:cNvSpPr>
            <p:nvPr/>
          </p:nvSpPr>
          <p:spPr bwMode="auto">
            <a:xfrm>
              <a:off x="4851" y="1496"/>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7" name="Rectangle 1148">
              <a:extLst>
                <a:ext uri="{FF2B5EF4-FFF2-40B4-BE49-F238E27FC236}">
                  <a16:creationId xmlns:a16="http://schemas.microsoft.com/office/drawing/2014/main" id="{8666C26E-FDB9-824C-9AE9-A8EA1B3ACA58}"/>
                </a:ext>
              </a:extLst>
            </p:cNvPr>
            <p:cNvSpPr>
              <a:spLocks noChangeArrowheads="1"/>
            </p:cNvSpPr>
            <p:nvPr/>
          </p:nvSpPr>
          <p:spPr bwMode="auto">
            <a:xfrm>
              <a:off x="4851" y="148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8" name="Rectangle 1149">
              <a:extLst>
                <a:ext uri="{FF2B5EF4-FFF2-40B4-BE49-F238E27FC236}">
                  <a16:creationId xmlns:a16="http://schemas.microsoft.com/office/drawing/2014/main" id="{CF74A171-3453-1D4F-A82A-7C6B08FBD610}"/>
                </a:ext>
              </a:extLst>
            </p:cNvPr>
            <p:cNvSpPr>
              <a:spLocks noChangeArrowheads="1"/>
            </p:cNvSpPr>
            <p:nvPr/>
          </p:nvSpPr>
          <p:spPr bwMode="auto">
            <a:xfrm>
              <a:off x="4851" y="1467"/>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19" name="Rectangle 1150">
              <a:extLst>
                <a:ext uri="{FF2B5EF4-FFF2-40B4-BE49-F238E27FC236}">
                  <a16:creationId xmlns:a16="http://schemas.microsoft.com/office/drawing/2014/main" id="{A4EF96D6-835A-4F40-B5BB-8ACC22218CA7}"/>
                </a:ext>
              </a:extLst>
            </p:cNvPr>
            <p:cNvSpPr>
              <a:spLocks noChangeArrowheads="1"/>
            </p:cNvSpPr>
            <p:nvPr/>
          </p:nvSpPr>
          <p:spPr bwMode="auto">
            <a:xfrm>
              <a:off x="4851" y="1452"/>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0" name="Rectangle 1151">
              <a:extLst>
                <a:ext uri="{FF2B5EF4-FFF2-40B4-BE49-F238E27FC236}">
                  <a16:creationId xmlns:a16="http://schemas.microsoft.com/office/drawing/2014/main" id="{45839DB0-2228-8C4F-8F60-7512338CABD8}"/>
                </a:ext>
              </a:extLst>
            </p:cNvPr>
            <p:cNvSpPr>
              <a:spLocks noChangeArrowheads="1"/>
            </p:cNvSpPr>
            <p:nvPr/>
          </p:nvSpPr>
          <p:spPr bwMode="auto">
            <a:xfrm>
              <a:off x="4851" y="1437"/>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1" name="Rectangle 1152">
              <a:extLst>
                <a:ext uri="{FF2B5EF4-FFF2-40B4-BE49-F238E27FC236}">
                  <a16:creationId xmlns:a16="http://schemas.microsoft.com/office/drawing/2014/main" id="{36B42313-9D33-5942-8169-B2B849AA4B4B}"/>
                </a:ext>
              </a:extLst>
            </p:cNvPr>
            <p:cNvSpPr>
              <a:spLocks noChangeArrowheads="1"/>
            </p:cNvSpPr>
            <p:nvPr/>
          </p:nvSpPr>
          <p:spPr bwMode="auto">
            <a:xfrm>
              <a:off x="4851" y="1422"/>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2" name="Rectangle 1153">
              <a:extLst>
                <a:ext uri="{FF2B5EF4-FFF2-40B4-BE49-F238E27FC236}">
                  <a16:creationId xmlns:a16="http://schemas.microsoft.com/office/drawing/2014/main" id="{F52CC670-EBBB-4540-B7E2-76FC41DFACB6}"/>
                </a:ext>
              </a:extLst>
            </p:cNvPr>
            <p:cNvSpPr>
              <a:spLocks noChangeArrowheads="1"/>
            </p:cNvSpPr>
            <p:nvPr/>
          </p:nvSpPr>
          <p:spPr bwMode="auto">
            <a:xfrm>
              <a:off x="4851" y="1408"/>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3" name="Rectangle 1154">
              <a:extLst>
                <a:ext uri="{FF2B5EF4-FFF2-40B4-BE49-F238E27FC236}">
                  <a16:creationId xmlns:a16="http://schemas.microsoft.com/office/drawing/2014/main" id="{CBA1A248-C5D1-6141-99B3-885DC9CD3F58}"/>
                </a:ext>
              </a:extLst>
            </p:cNvPr>
            <p:cNvSpPr>
              <a:spLocks noChangeArrowheads="1"/>
            </p:cNvSpPr>
            <p:nvPr/>
          </p:nvSpPr>
          <p:spPr bwMode="auto">
            <a:xfrm>
              <a:off x="4851" y="139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4" name="Rectangle 1155">
              <a:extLst>
                <a:ext uri="{FF2B5EF4-FFF2-40B4-BE49-F238E27FC236}">
                  <a16:creationId xmlns:a16="http://schemas.microsoft.com/office/drawing/2014/main" id="{855E8047-3310-8146-BA6F-A67273F046ED}"/>
                </a:ext>
              </a:extLst>
            </p:cNvPr>
            <p:cNvSpPr>
              <a:spLocks noChangeArrowheads="1"/>
            </p:cNvSpPr>
            <p:nvPr/>
          </p:nvSpPr>
          <p:spPr bwMode="auto">
            <a:xfrm>
              <a:off x="4851" y="1378"/>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5" name="Rectangle 1156">
              <a:extLst>
                <a:ext uri="{FF2B5EF4-FFF2-40B4-BE49-F238E27FC236}">
                  <a16:creationId xmlns:a16="http://schemas.microsoft.com/office/drawing/2014/main" id="{A577E33C-282C-8A40-B3F0-06FD9A65EB14}"/>
                </a:ext>
              </a:extLst>
            </p:cNvPr>
            <p:cNvSpPr>
              <a:spLocks noChangeArrowheads="1"/>
            </p:cNvSpPr>
            <p:nvPr/>
          </p:nvSpPr>
          <p:spPr bwMode="auto">
            <a:xfrm>
              <a:off x="4851" y="136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6" name="Freeform 1157">
              <a:extLst>
                <a:ext uri="{FF2B5EF4-FFF2-40B4-BE49-F238E27FC236}">
                  <a16:creationId xmlns:a16="http://schemas.microsoft.com/office/drawing/2014/main" id="{91CC592D-97ED-4F45-86EC-8CBE24F178F9}"/>
                </a:ext>
              </a:extLst>
            </p:cNvPr>
            <p:cNvSpPr>
              <a:spLocks/>
            </p:cNvSpPr>
            <p:nvPr/>
          </p:nvSpPr>
          <p:spPr bwMode="auto">
            <a:xfrm>
              <a:off x="4851" y="1349"/>
              <a:ext cx="8" cy="7"/>
            </a:xfrm>
            <a:custGeom>
              <a:avLst/>
              <a:gdLst>
                <a:gd name="T0" fmla="*/ 0 w 8"/>
                <a:gd name="T1" fmla="*/ 7 h 7"/>
                <a:gd name="T2" fmla="*/ 8 w 8"/>
                <a:gd name="T3" fmla="*/ 7 h 7"/>
                <a:gd name="T4" fmla="*/ 8 w 8"/>
                <a:gd name="T5" fmla="*/ 3 h 7"/>
                <a:gd name="T6" fmla="*/ 8 w 8"/>
                <a:gd name="T7" fmla="*/ 0 h 7"/>
                <a:gd name="T8" fmla="*/ 3 w 8"/>
                <a:gd name="T9" fmla="*/ 0 h 7"/>
                <a:gd name="T10" fmla="*/ 0 w 8"/>
                <a:gd name="T11" fmla="*/ 0 h 7"/>
                <a:gd name="T12" fmla="*/ 0 w 8"/>
                <a:gd name="T13" fmla="*/ 7 h 7"/>
                <a:gd name="T14" fmla="*/ 3 w 8"/>
                <a:gd name="T15" fmla="*/ 7 h 7"/>
                <a:gd name="T16" fmla="*/ 3 w 8"/>
                <a:gd name="T17" fmla="*/ 3 h 7"/>
                <a:gd name="T18" fmla="*/ 0 w 8"/>
                <a:gd name="T19" fmla="*/ 3 h 7"/>
                <a:gd name="T20" fmla="*/ 0 w 8"/>
                <a:gd name="T21" fmla="*/ 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7">
                  <a:moveTo>
                    <a:pt x="0" y="7"/>
                  </a:moveTo>
                  <a:lnTo>
                    <a:pt x="8" y="7"/>
                  </a:lnTo>
                  <a:lnTo>
                    <a:pt x="8" y="3"/>
                  </a:lnTo>
                  <a:lnTo>
                    <a:pt x="8" y="0"/>
                  </a:lnTo>
                  <a:lnTo>
                    <a:pt x="3" y="0"/>
                  </a:lnTo>
                  <a:lnTo>
                    <a:pt x="0" y="0"/>
                  </a:lnTo>
                  <a:lnTo>
                    <a:pt x="0" y="7"/>
                  </a:lnTo>
                  <a:lnTo>
                    <a:pt x="3" y="7"/>
                  </a:lnTo>
                  <a:lnTo>
                    <a:pt x="3" y="3"/>
                  </a:lnTo>
                  <a:lnTo>
                    <a:pt x="0" y="3"/>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127" name="Rectangle 1158">
              <a:extLst>
                <a:ext uri="{FF2B5EF4-FFF2-40B4-BE49-F238E27FC236}">
                  <a16:creationId xmlns:a16="http://schemas.microsoft.com/office/drawing/2014/main" id="{09CA3B48-F832-F048-A00E-1A1EEF3EA409}"/>
                </a:ext>
              </a:extLst>
            </p:cNvPr>
            <p:cNvSpPr>
              <a:spLocks noChangeArrowheads="1"/>
            </p:cNvSpPr>
            <p:nvPr/>
          </p:nvSpPr>
          <p:spPr bwMode="auto">
            <a:xfrm>
              <a:off x="4835"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8" name="Rectangle 1159">
              <a:extLst>
                <a:ext uri="{FF2B5EF4-FFF2-40B4-BE49-F238E27FC236}">
                  <a16:creationId xmlns:a16="http://schemas.microsoft.com/office/drawing/2014/main" id="{2FF46267-69BD-F748-90AC-021794C665FF}"/>
                </a:ext>
              </a:extLst>
            </p:cNvPr>
            <p:cNvSpPr>
              <a:spLocks noChangeArrowheads="1"/>
            </p:cNvSpPr>
            <p:nvPr/>
          </p:nvSpPr>
          <p:spPr bwMode="auto">
            <a:xfrm>
              <a:off x="4819"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29" name="Rectangle 1160">
              <a:extLst>
                <a:ext uri="{FF2B5EF4-FFF2-40B4-BE49-F238E27FC236}">
                  <a16:creationId xmlns:a16="http://schemas.microsoft.com/office/drawing/2014/main" id="{B815F563-8698-7249-A9E4-089FA3F03838}"/>
                </a:ext>
              </a:extLst>
            </p:cNvPr>
            <p:cNvSpPr>
              <a:spLocks noChangeArrowheads="1"/>
            </p:cNvSpPr>
            <p:nvPr/>
          </p:nvSpPr>
          <p:spPr bwMode="auto">
            <a:xfrm>
              <a:off x="4803"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0" name="Rectangle 1161">
              <a:extLst>
                <a:ext uri="{FF2B5EF4-FFF2-40B4-BE49-F238E27FC236}">
                  <a16:creationId xmlns:a16="http://schemas.microsoft.com/office/drawing/2014/main" id="{E0C0C25A-1B49-8641-B9FA-BB9C50CF8644}"/>
                </a:ext>
              </a:extLst>
            </p:cNvPr>
            <p:cNvSpPr>
              <a:spLocks noChangeArrowheads="1"/>
            </p:cNvSpPr>
            <p:nvPr/>
          </p:nvSpPr>
          <p:spPr bwMode="auto">
            <a:xfrm>
              <a:off x="4787"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1" name="Rectangle 1162">
              <a:extLst>
                <a:ext uri="{FF2B5EF4-FFF2-40B4-BE49-F238E27FC236}">
                  <a16:creationId xmlns:a16="http://schemas.microsoft.com/office/drawing/2014/main" id="{C7306ED2-E9F8-B247-BC13-B2E9154FC735}"/>
                </a:ext>
              </a:extLst>
            </p:cNvPr>
            <p:cNvSpPr>
              <a:spLocks noChangeArrowheads="1"/>
            </p:cNvSpPr>
            <p:nvPr/>
          </p:nvSpPr>
          <p:spPr bwMode="auto">
            <a:xfrm>
              <a:off x="4772"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2" name="Rectangle 1163">
              <a:extLst>
                <a:ext uri="{FF2B5EF4-FFF2-40B4-BE49-F238E27FC236}">
                  <a16:creationId xmlns:a16="http://schemas.microsoft.com/office/drawing/2014/main" id="{19013897-DD44-F840-8D5A-27ACDD748C8F}"/>
                </a:ext>
              </a:extLst>
            </p:cNvPr>
            <p:cNvSpPr>
              <a:spLocks noChangeArrowheads="1"/>
            </p:cNvSpPr>
            <p:nvPr/>
          </p:nvSpPr>
          <p:spPr bwMode="auto">
            <a:xfrm>
              <a:off x="4756"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3" name="Rectangle 1164">
              <a:extLst>
                <a:ext uri="{FF2B5EF4-FFF2-40B4-BE49-F238E27FC236}">
                  <a16:creationId xmlns:a16="http://schemas.microsoft.com/office/drawing/2014/main" id="{50C3D909-1A2F-EF48-BE11-D83B79623E31}"/>
                </a:ext>
              </a:extLst>
            </p:cNvPr>
            <p:cNvSpPr>
              <a:spLocks noChangeArrowheads="1"/>
            </p:cNvSpPr>
            <p:nvPr/>
          </p:nvSpPr>
          <p:spPr bwMode="auto">
            <a:xfrm>
              <a:off x="4740"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4" name="Rectangle 1165">
              <a:extLst>
                <a:ext uri="{FF2B5EF4-FFF2-40B4-BE49-F238E27FC236}">
                  <a16:creationId xmlns:a16="http://schemas.microsoft.com/office/drawing/2014/main" id="{167D943D-19AF-3F40-8B9D-73A4F9126DD0}"/>
                </a:ext>
              </a:extLst>
            </p:cNvPr>
            <p:cNvSpPr>
              <a:spLocks noChangeArrowheads="1"/>
            </p:cNvSpPr>
            <p:nvPr/>
          </p:nvSpPr>
          <p:spPr bwMode="auto">
            <a:xfrm>
              <a:off x="4724"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5" name="Rectangle 1166">
              <a:extLst>
                <a:ext uri="{FF2B5EF4-FFF2-40B4-BE49-F238E27FC236}">
                  <a16:creationId xmlns:a16="http://schemas.microsoft.com/office/drawing/2014/main" id="{CD00501B-405C-A742-85F7-AB4B158AF3C0}"/>
                </a:ext>
              </a:extLst>
            </p:cNvPr>
            <p:cNvSpPr>
              <a:spLocks noChangeArrowheads="1"/>
            </p:cNvSpPr>
            <p:nvPr/>
          </p:nvSpPr>
          <p:spPr bwMode="auto">
            <a:xfrm>
              <a:off x="4708"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6" name="Rectangle 1167">
              <a:extLst>
                <a:ext uri="{FF2B5EF4-FFF2-40B4-BE49-F238E27FC236}">
                  <a16:creationId xmlns:a16="http://schemas.microsoft.com/office/drawing/2014/main" id="{428DF429-545C-4442-9039-655E65466726}"/>
                </a:ext>
              </a:extLst>
            </p:cNvPr>
            <p:cNvSpPr>
              <a:spLocks noChangeArrowheads="1"/>
            </p:cNvSpPr>
            <p:nvPr/>
          </p:nvSpPr>
          <p:spPr bwMode="auto">
            <a:xfrm>
              <a:off x="4693"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7" name="Rectangle 1168">
              <a:extLst>
                <a:ext uri="{FF2B5EF4-FFF2-40B4-BE49-F238E27FC236}">
                  <a16:creationId xmlns:a16="http://schemas.microsoft.com/office/drawing/2014/main" id="{3461262A-0B30-4149-A6CC-753B59EA0113}"/>
                </a:ext>
              </a:extLst>
            </p:cNvPr>
            <p:cNvSpPr>
              <a:spLocks noChangeArrowheads="1"/>
            </p:cNvSpPr>
            <p:nvPr/>
          </p:nvSpPr>
          <p:spPr bwMode="auto">
            <a:xfrm>
              <a:off x="4677"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8" name="Rectangle 1169">
              <a:extLst>
                <a:ext uri="{FF2B5EF4-FFF2-40B4-BE49-F238E27FC236}">
                  <a16:creationId xmlns:a16="http://schemas.microsoft.com/office/drawing/2014/main" id="{52D0CF67-B73B-E049-99FA-822CF2392878}"/>
                </a:ext>
              </a:extLst>
            </p:cNvPr>
            <p:cNvSpPr>
              <a:spLocks noChangeArrowheads="1"/>
            </p:cNvSpPr>
            <p:nvPr/>
          </p:nvSpPr>
          <p:spPr bwMode="auto">
            <a:xfrm>
              <a:off x="4661"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39" name="Rectangle 1170">
              <a:extLst>
                <a:ext uri="{FF2B5EF4-FFF2-40B4-BE49-F238E27FC236}">
                  <a16:creationId xmlns:a16="http://schemas.microsoft.com/office/drawing/2014/main" id="{7772BB35-2DCC-B74B-8E35-D6C8216AD054}"/>
                </a:ext>
              </a:extLst>
            </p:cNvPr>
            <p:cNvSpPr>
              <a:spLocks noChangeArrowheads="1"/>
            </p:cNvSpPr>
            <p:nvPr/>
          </p:nvSpPr>
          <p:spPr bwMode="auto">
            <a:xfrm>
              <a:off x="4645"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0" name="Rectangle 1171">
              <a:extLst>
                <a:ext uri="{FF2B5EF4-FFF2-40B4-BE49-F238E27FC236}">
                  <a16:creationId xmlns:a16="http://schemas.microsoft.com/office/drawing/2014/main" id="{73196F5A-2221-C64C-BB97-23D032B4994C}"/>
                </a:ext>
              </a:extLst>
            </p:cNvPr>
            <p:cNvSpPr>
              <a:spLocks noChangeArrowheads="1"/>
            </p:cNvSpPr>
            <p:nvPr/>
          </p:nvSpPr>
          <p:spPr bwMode="auto">
            <a:xfrm>
              <a:off x="4629"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1" name="Rectangle 1172">
              <a:extLst>
                <a:ext uri="{FF2B5EF4-FFF2-40B4-BE49-F238E27FC236}">
                  <a16:creationId xmlns:a16="http://schemas.microsoft.com/office/drawing/2014/main" id="{E7527D01-1824-8F47-9A66-FBFAAABE5DC9}"/>
                </a:ext>
              </a:extLst>
            </p:cNvPr>
            <p:cNvSpPr>
              <a:spLocks noChangeArrowheads="1"/>
            </p:cNvSpPr>
            <p:nvPr/>
          </p:nvSpPr>
          <p:spPr bwMode="auto">
            <a:xfrm>
              <a:off x="4614" y="134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2" name="Rectangle 1173">
              <a:extLst>
                <a:ext uri="{FF2B5EF4-FFF2-40B4-BE49-F238E27FC236}">
                  <a16:creationId xmlns:a16="http://schemas.microsoft.com/office/drawing/2014/main" id="{47AB0D14-0C72-A849-AAA0-283DE3F5570D}"/>
                </a:ext>
              </a:extLst>
            </p:cNvPr>
            <p:cNvSpPr>
              <a:spLocks noChangeArrowheads="1"/>
            </p:cNvSpPr>
            <p:nvPr/>
          </p:nvSpPr>
          <p:spPr bwMode="auto">
            <a:xfrm>
              <a:off x="4598"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3" name="Rectangle 1174">
              <a:extLst>
                <a:ext uri="{FF2B5EF4-FFF2-40B4-BE49-F238E27FC236}">
                  <a16:creationId xmlns:a16="http://schemas.microsoft.com/office/drawing/2014/main" id="{23A1028C-989A-4749-B15E-36DC778404B2}"/>
                </a:ext>
              </a:extLst>
            </p:cNvPr>
            <p:cNvSpPr>
              <a:spLocks noChangeArrowheads="1"/>
            </p:cNvSpPr>
            <p:nvPr/>
          </p:nvSpPr>
          <p:spPr bwMode="auto">
            <a:xfrm>
              <a:off x="4582"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4" name="Rectangle 1175">
              <a:extLst>
                <a:ext uri="{FF2B5EF4-FFF2-40B4-BE49-F238E27FC236}">
                  <a16:creationId xmlns:a16="http://schemas.microsoft.com/office/drawing/2014/main" id="{CC002806-CEC2-B041-8E33-48B037162D68}"/>
                </a:ext>
              </a:extLst>
            </p:cNvPr>
            <p:cNvSpPr>
              <a:spLocks noChangeArrowheads="1"/>
            </p:cNvSpPr>
            <p:nvPr/>
          </p:nvSpPr>
          <p:spPr bwMode="auto">
            <a:xfrm>
              <a:off x="4566"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5" name="Rectangle 1176">
              <a:extLst>
                <a:ext uri="{FF2B5EF4-FFF2-40B4-BE49-F238E27FC236}">
                  <a16:creationId xmlns:a16="http://schemas.microsoft.com/office/drawing/2014/main" id="{6B208D38-E222-D04C-9AFD-67A6E22D7CCD}"/>
                </a:ext>
              </a:extLst>
            </p:cNvPr>
            <p:cNvSpPr>
              <a:spLocks noChangeArrowheads="1"/>
            </p:cNvSpPr>
            <p:nvPr/>
          </p:nvSpPr>
          <p:spPr bwMode="auto">
            <a:xfrm>
              <a:off x="4550"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6" name="Rectangle 1177">
              <a:extLst>
                <a:ext uri="{FF2B5EF4-FFF2-40B4-BE49-F238E27FC236}">
                  <a16:creationId xmlns:a16="http://schemas.microsoft.com/office/drawing/2014/main" id="{A9E1CB6B-AABF-BF4B-A4DA-882EB4DA8028}"/>
                </a:ext>
              </a:extLst>
            </p:cNvPr>
            <p:cNvSpPr>
              <a:spLocks noChangeArrowheads="1"/>
            </p:cNvSpPr>
            <p:nvPr/>
          </p:nvSpPr>
          <p:spPr bwMode="auto">
            <a:xfrm>
              <a:off x="4534"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7" name="Rectangle 1178">
              <a:extLst>
                <a:ext uri="{FF2B5EF4-FFF2-40B4-BE49-F238E27FC236}">
                  <a16:creationId xmlns:a16="http://schemas.microsoft.com/office/drawing/2014/main" id="{F8743060-8364-0345-A19F-AB8B7F1E0473}"/>
                </a:ext>
              </a:extLst>
            </p:cNvPr>
            <p:cNvSpPr>
              <a:spLocks noChangeArrowheads="1"/>
            </p:cNvSpPr>
            <p:nvPr/>
          </p:nvSpPr>
          <p:spPr bwMode="auto">
            <a:xfrm>
              <a:off x="4519"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8" name="Rectangle 1179">
              <a:extLst>
                <a:ext uri="{FF2B5EF4-FFF2-40B4-BE49-F238E27FC236}">
                  <a16:creationId xmlns:a16="http://schemas.microsoft.com/office/drawing/2014/main" id="{67F7ECC2-AB9E-CC43-B696-F9EEE81FEB90}"/>
                </a:ext>
              </a:extLst>
            </p:cNvPr>
            <p:cNvSpPr>
              <a:spLocks noChangeArrowheads="1"/>
            </p:cNvSpPr>
            <p:nvPr/>
          </p:nvSpPr>
          <p:spPr bwMode="auto">
            <a:xfrm>
              <a:off x="4503"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49" name="Rectangle 1180">
              <a:extLst>
                <a:ext uri="{FF2B5EF4-FFF2-40B4-BE49-F238E27FC236}">
                  <a16:creationId xmlns:a16="http://schemas.microsoft.com/office/drawing/2014/main" id="{4F84941A-2093-234B-B4D1-1ABD6B8B3C58}"/>
                </a:ext>
              </a:extLst>
            </p:cNvPr>
            <p:cNvSpPr>
              <a:spLocks noChangeArrowheads="1"/>
            </p:cNvSpPr>
            <p:nvPr/>
          </p:nvSpPr>
          <p:spPr bwMode="auto">
            <a:xfrm>
              <a:off x="4487"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0" name="Rectangle 1181">
              <a:extLst>
                <a:ext uri="{FF2B5EF4-FFF2-40B4-BE49-F238E27FC236}">
                  <a16:creationId xmlns:a16="http://schemas.microsoft.com/office/drawing/2014/main" id="{5887A6A1-7C25-B540-B36A-2CF7ABF6D470}"/>
                </a:ext>
              </a:extLst>
            </p:cNvPr>
            <p:cNvSpPr>
              <a:spLocks noChangeArrowheads="1"/>
            </p:cNvSpPr>
            <p:nvPr/>
          </p:nvSpPr>
          <p:spPr bwMode="auto">
            <a:xfrm>
              <a:off x="4471"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1" name="Rectangle 1182">
              <a:extLst>
                <a:ext uri="{FF2B5EF4-FFF2-40B4-BE49-F238E27FC236}">
                  <a16:creationId xmlns:a16="http://schemas.microsoft.com/office/drawing/2014/main" id="{1104495B-3E6A-9A4D-A80E-51D868F2D127}"/>
                </a:ext>
              </a:extLst>
            </p:cNvPr>
            <p:cNvSpPr>
              <a:spLocks noChangeArrowheads="1"/>
            </p:cNvSpPr>
            <p:nvPr/>
          </p:nvSpPr>
          <p:spPr bwMode="auto">
            <a:xfrm>
              <a:off x="4455"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2" name="Rectangle 1183">
              <a:extLst>
                <a:ext uri="{FF2B5EF4-FFF2-40B4-BE49-F238E27FC236}">
                  <a16:creationId xmlns:a16="http://schemas.microsoft.com/office/drawing/2014/main" id="{40B7B7C3-E263-A04B-8761-72D544F7B529}"/>
                </a:ext>
              </a:extLst>
            </p:cNvPr>
            <p:cNvSpPr>
              <a:spLocks noChangeArrowheads="1"/>
            </p:cNvSpPr>
            <p:nvPr/>
          </p:nvSpPr>
          <p:spPr bwMode="auto">
            <a:xfrm>
              <a:off x="4440" y="134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3" name="Rectangle 1184">
              <a:extLst>
                <a:ext uri="{FF2B5EF4-FFF2-40B4-BE49-F238E27FC236}">
                  <a16:creationId xmlns:a16="http://schemas.microsoft.com/office/drawing/2014/main" id="{9069D415-3E50-3742-B415-4C7E37B65737}"/>
                </a:ext>
              </a:extLst>
            </p:cNvPr>
            <p:cNvSpPr>
              <a:spLocks noChangeArrowheads="1"/>
            </p:cNvSpPr>
            <p:nvPr/>
          </p:nvSpPr>
          <p:spPr bwMode="auto">
            <a:xfrm>
              <a:off x="4424"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4" name="Rectangle 1185">
              <a:extLst>
                <a:ext uri="{FF2B5EF4-FFF2-40B4-BE49-F238E27FC236}">
                  <a16:creationId xmlns:a16="http://schemas.microsoft.com/office/drawing/2014/main" id="{F62B788A-44CD-2143-BBDB-0984302A4966}"/>
                </a:ext>
              </a:extLst>
            </p:cNvPr>
            <p:cNvSpPr>
              <a:spLocks noChangeArrowheads="1"/>
            </p:cNvSpPr>
            <p:nvPr/>
          </p:nvSpPr>
          <p:spPr bwMode="auto">
            <a:xfrm>
              <a:off x="4408"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5" name="Rectangle 1186">
              <a:extLst>
                <a:ext uri="{FF2B5EF4-FFF2-40B4-BE49-F238E27FC236}">
                  <a16:creationId xmlns:a16="http://schemas.microsoft.com/office/drawing/2014/main" id="{06A7410E-0690-EC47-844A-137A0DC9273C}"/>
                </a:ext>
              </a:extLst>
            </p:cNvPr>
            <p:cNvSpPr>
              <a:spLocks noChangeArrowheads="1"/>
            </p:cNvSpPr>
            <p:nvPr/>
          </p:nvSpPr>
          <p:spPr bwMode="auto">
            <a:xfrm>
              <a:off x="4392"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6" name="Rectangle 1187">
              <a:extLst>
                <a:ext uri="{FF2B5EF4-FFF2-40B4-BE49-F238E27FC236}">
                  <a16:creationId xmlns:a16="http://schemas.microsoft.com/office/drawing/2014/main" id="{2A1E091C-F827-8344-85FC-3D1F7027846E}"/>
                </a:ext>
              </a:extLst>
            </p:cNvPr>
            <p:cNvSpPr>
              <a:spLocks noChangeArrowheads="1"/>
            </p:cNvSpPr>
            <p:nvPr/>
          </p:nvSpPr>
          <p:spPr bwMode="auto">
            <a:xfrm>
              <a:off x="4376"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7" name="Rectangle 1188">
              <a:extLst>
                <a:ext uri="{FF2B5EF4-FFF2-40B4-BE49-F238E27FC236}">
                  <a16:creationId xmlns:a16="http://schemas.microsoft.com/office/drawing/2014/main" id="{52BA4F68-D61F-9E4B-AB2F-7918A506B9C6}"/>
                </a:ext>
              </a:extLst>
            </p:cNvPr>
            <p:cNvSpPr>
              <a:spLocks noChangeArrowheads="1"/>
            </p:cNvSpPr>
            <p:nvPr/>
          </p:nvSpPr>
          <p:spPr bwMode="auto">
            <a:xfrm>
              <a:off x="4361" y="1349"/>
              <a:ext cx="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8" name="Rectangle 1189">
              <a:extLst>
                <a:ext uri="{FF2B5EF4-FFF2-40B4-BE49-F238E27FC236}">
                  <a16:creationId xmlns:a16="http://schemas.microsoft.com/office/drawing/2014/main" id="{230CCA91-F576-D04B-9452-07DAEDFB0C1A}"/>
                </a:ext>
              </a:extLst>
            </p:cNvPr>
            <p:cNvSpPr>
              <a:spLocks noChangeArrowheads="1"/>
            </p:cNvSpPr>
            <p:nvPr/>
          </p:nvSpPr>
          <p:spPr bwMode="auto">
            <a:xfrm>
              <a:off x="4345"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59" name="Rectangle 1190">
              <a:extLst>
                <a:ext uri="{FF2B5EF4-FFF2-40B4-BE49-F238E27FC236}">
                  <a16:creationId xmlns:a16="http://schemas.microsoft.com/office/drawing/2014/main" id="{FB9D3187-E443-E84B-9CA7-FB5D68FB9A03}"/>
                </a:ext>
              </a:extLst>
            </p:cNvPr>
            <p:cNvSpPr>
              <a:spLocks noChangeArrowheads="1"/>
            </p:cNvSpPr>
            <p:nvPr/>
          </p:nvSpPr>
          <p:spPr bwMode="auto">
            <a:xfrm>
              <a:off x="4329"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0" name="Rectangle 1191">
              <a:extLst>
                <a:ext uri="{FF2B5EF4-FFF2-40B4-BE49-F238E27FC236}">
                  <a16:creationId xmlns:a16="http://schemas.microsoft.com/office/drawing/2014/main" id="{D07F540B-EFA5-8546-B402-B7EB4919C9FC}"/>
                </a:ext>
              </a:extLst>
            </p:cNvPr>
            <p:cNvSpPr>
              <a:spLocks noChangeArrowheads="1"/>
            </p:cNvSpPr>
            <p:nvPr/>
          </p:nvSpPr>
          <p:spPr bwMode="auto">
            <a:xfrm>
              <a:off x="4313"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1" name="Rectangle 1192">
              <a:extLst>
                <a:ext uri="{FF2B5EF4-FFF2-40B4-BE49-F238E27FC236}">
                  <a16:creationId xmlns:a16="http://schemas.microsoft.com/office/drawing/2014/main" id="{DE9482CC-A640-594F-BB5B-D656396566E4}"/>
                </a:ext>
              </a:extLst>
            </p:cNvPr>
            <p:cNvSpPr>
              <a:spLocks noChangeArrowheads="1"/>
            </p:cNvSpPr>
            <p:nvPr/>
          </p:nvSpPr>
          <p:spPr bwMode="auto">
            <a:xfrm>
              <a:off x="4297"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2" name="Rectangle 1193">
              <a:extLst>
                <a:ext uri="{FF2B5EF4-FFF2-40B4-BE49-F238E27FC236}">
                  <a16:creationId xmlns:a16="http://schemas.microsoft.com/office/drawing/2014/main" id="{896AB176-B6CF-6147-9692-71286BBEF9FD}"/>
                </a:ext>
              </a:extLst>
            </p:cNvPr>
            <p:cNvSpPr>
              <a:spLocks noChangeArrowheads="1"/>
            </p:cNvSpPr>
            <p:nvPr/>
          </p:nvSpPr>
          <p:spPr bwMode="auto">
            <a:xfrm>
              <a:off x="4281"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3" name="Rectangle 1194">
              <a:extLst>
                <a:ext uri="{FF2B5EF4-FFF2-40B4-BE49-F238E27FC236}">
                  <a16:creationId xmlns:a16="http://schemas.microsoft.com/office/drawing/2014/main" id="{7A7B9CA5-37E8-CE49-AC82-19B47AD80CED}"/>
                </a:ext>
              </a:extLst>
            </p:cNvPr>
            <p:cNvSpPr>
              <a:spLocks noChangeArrowheads="1"/>
            </p:cNvSpPr>
            <p:nvPr/>
          </p:nvSpPr>
          <p:spPr bwMode="auto">
            <a:xfrm>
              <a:off x="4266"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4" name="Rectangle 1195">
              <a:extLst>
                <a:ext uri="{FF2B5EF4-FFF2-40B4-BE49-F238E27FC236}">
                  <a16:creationId xmlns:a16="http://schemas.microsoft.com/office/drawing/2014/main" id="{7373B52A-0FD3-D548-AB55-4A7D7105486F}"/>
                </a:ext>
              </a:extLst>
            </p:cNvPr>
            <p:cNvSpPr>
              <a:spLocks noChangeArrowheads="1"/>
            </p:cNvSpPr>
            <p:nvPr/>
          </p:nvSpPr>
          <p:spPr bwMode="auto">
            <a:xfrm>
              <a:off x="4250"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5" name="Rectangle 1196">
              <a:extLst>
                <a:ext uri="{FF2B5EF4-FFF2-40B4-BE49-F238E27FC236}">
                  <a16:creationId xmlns:a16="http://schemas.microsoft.com/office/drawing/2014/main" id="{FEBCE837-83B1-2A4E-BEF4-ED99DADD16B5}"/>
                </a:ext>
              </a:extLst>
            </p:cNvPr>
            <p:cNvSpPr>
              <a:spLocks noChangeArrowheads="1"/>
            </p:cNvSpPr>
            <p:nvPr/>
          </p:nvSpPr>
          <p:spPr bwMode="auto">
            <a:xfrm>
              <a:off x="4234"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6" name="Rectangle 1197">
              <a:extLst>
                <a:ext uri="{FF2B5EF4-FFF2-40B4-BE49-F238E27FC236}">
                  <a16:creationId xmlns:a16="http://schemas.microsoft.com/office/drawing/2014/main" id="{BD183FD8-0983-4440-B9A9-B8191A4DBAE2}"/>
                </a:ext>
              </a:extLst>
            </p:cNvPr>
            <p:cNvSpPr>
              <a:spLocks noChangeArrowheads="1"/>
            </p:cNvSpPr>
            <p:nvPr/>
          </p:nvSpPr>
          <p:spPr bwMode="auto">
            <a:xfrm>
              <a:off x="4218"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7" name="Rectangle 1198">
              <a:extLst>
                <a:ext uri="{FF2B5EF4-FFF2-40B4-BE49-F238E27FC236}">
                  <a16:creationId xmlns:a16="http://schemas.microsoft.com/office/drawing/2014/main" id="{40AA11FA-2A6B-BD4A-9B3C-A7954056A7C6}"/>
                </a:ext>
              </a:extLst>
            </p:cNvPr>
            <p:cNvSpPr>
              <a:spLocks noChangeArrowheads="1"/>
            </p:cNvSpPr>
            <p:nvPr/>
          </p:nvSpPr>
          <p:spPr bwMode="auto">
            <a:xfrm>
              <a:off x="4202" y="134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grpSp>
      <p:sp>
        <p:nvSpPr>
          <p:cNvPr id="168" name="Rectangle 1200">
            <a:extLst>
              <a:ext uri="{FF2B5EF4-FFF2-40B4-BE49-F238E27FC236}">
                <a16:creationId xmlns:a16="http://schemas.microsoft.com/office/drawing/2014/main" id="{76BDF707-E6EB-144E-9BB3-7427FF9E012C}"/>
              </a:ext>
            </a:extLst>
          </p:cNvPr>
          <p:cNvSpPr>
            <a:spLocks noChangeArrowheads="1"/>
          </p:cNvSpPr>
          <p:nvPr/>
        </p:nvSpPr>
        <p:spPr bwMode="auto">
          <a:xfrm>
            <a:off x="10370576" y="2326738"/>
            <a:ext cx="9794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69" name="Rectangle 1201">
            <a:extLst>
              <a:ext uri="{FF2B5EF4-FFF2-40B4-BE49-F238E27FC236}">
                <a16:creationId xmlns:a16="http://schemas.microsoft.com/office/drawing/2014/main" id="{568A3347-F7C7-F043-969C-A8EF7426BF55}"/>
              </a:ext>
            </a:extLst>
          </p:cNvPr>
          <p:cNvSpPr>
            <a:spLocks noChangeArrowheads="1"/>
          </p:cNvSpPr>
          <p:nvPr/>
        </p:nvSpPr>
        <p:spPr bwMode="auto">
          <a:xfrm>
            <a:off x="10370576" y="2329913"/>
            <a:ext cx="8255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FORECAST</a:t>
            </a:r>
            <a:endParaRPr lang="en-US" altLang="en-US" sz="2400">
              <a:latin typeface="Baskerville" panose="02020502070401020303" pitchFamily="18" charset="0"/>
              <a:ea typeface="Baskerville" panose="02020502070401020303" pitchFamily="18" charset="0"/>
            </a:endParaRPr>
          </a:p>
        </p:txBody>
      </p:sp>
      <p:sp>
        <p:nvSpPr>
          <p:cNvPr id="170" name="Rectangle 1202">
            <a:extLst>
              <a:ext uri="{FF2B5EF4-FFF2-40B4-BE49-F238E27FC236}">
                <a16:creationId xmlns:a16="http://schemas.microsoft.com/office/drawing/2014/main" id="{66A830F7-CA08-3C49-BA5B-B149FEA55612}"/>
              </a:ext>
            </a:extLst>
          </p:cNvPr>
          <p:cNvSpPr>
            <a:spLocks noChangeArrowheads="1"/>
          </p:cNvSpPr>
          <p:nvPr/>
        </p:nvSpPr>
        <p:spPr bwMode="auto">
          <a:xfrm>
            <a:off x="11265926" y="23442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71" name="Rectangle 1203">
            <a:extLst>
              <a:ext uri="{FF2B5EF4-FFF2-40B4-BE49-F238E27FC236}">
                <a16:creationId xmlns:a16="http://schemas.microsoft.com/office/drawing/2014/main" id="{1583DC3C-855C-0842-9929-C76A6F0407E7}"/>
              </a:ext>
            </a:extLst>
          </p:cNvPr>
          <p:cNvSpPr>
            <a:spLocks noChangeArrowheads="1"/>
          </p:cNvSpPr>
          <p:nvPr/>
        </p:nvSpPr>
        <p:spPr bwMode="auto">
          <a:xfrm>
            <a:off x="10478526" y="2501363"/>
            <a:ext cx="7508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72" name="Rectangle 1204">
            <a:extLst>
              <a:ext uri="{FF2B5EF4-FFF2-40B4-BE49-F238E27FC236}">
                <a16:creationId xmlns:a16="http://schemas.microsoft.com/office/drawing/2014/main" id="{E4896C58-186B-AE45-ABAB-FF26A988F574}"/>
              </a:ext>
            </a:extLst>
          </p:cNvPr>
          <p:cNvSpPr>
            <a:spLocks noChangeArrowheads="1"/>
          </p:cNvSpPr>
          <p:nvPr/>
        </p:nvSpPr>
        <p:spPr bwMode="auto">
          <a:xfrm>
            <a:off x="10478526" y="2502950"/>
            <a:ext cx="6379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FUTURE</a:t>
            </a:r>
            <a:endParaRPr lang="en-US" altLang="en-US" sz="2400">
              <a:latin typeface="Baskerville" panose="02020502070401020303" pitchFamily="18" charset="0"/>
              <a:ea typeface="Baskerville" panose="02020502070401020303" pitchFamily="18" charset="0"/>
            </a:endParaRPr>
          </a:p>
        </p:txBody>
      </p:sp>
      <p:sp>
        <p:nvSpPr>
          <p:cNvPr id="173" name="Rectangle 1205">
            <a:extLst>
              <a:ext uri="{FF2B5EF4-FFF2-40B4-BE49-F238E27FC236}">
                <a16:creationId xmlns:a16="http://schemas.microsoft.com/office/drawing/2014/main" id="{92A704BE-AAC7-A74A-B102-6E12C874F916}"/>
              </a:ext>
            </a:extLst>
          </p:cNvPr>
          <p:cNvSpPr>
            <a:spLocks noChangeArrowheads="1"/>
          </p:cNvSpPr>
          <p:nvPr/>
        </p:nvSpPr>
        <p:spPr bwMode="auto">
          <a:xfrm>
            <a:off x="11146864" y="25188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74" name="Rectangle 1206">
            <a:extLst>
              <a:ext uri="{FF2B5EF4-FFF2-40B4-BE49-F238E27FC236}">
                <a16:creationId xmlns:a16="http://schemas.microsoft.com/office/drawing/2014/main" id="{2FCA577F-3BB6-B046-95CE-7B5EBCFA7749}"/>
              </a:ext>
            </a:extLst>
          </p:cNvPr>
          <p:cNvSpPr>
            <a:spLocks noChangeArrowheads="1"/>
          </p:cNvSpPr>
          <p:nvPr/>
        </p:nvSpPr>
        <p:spPr bwMode="auto">
          <a:xfrm>
            <a:off x="7159064" y="3493550"/>
            <a:ext cx="3543300" cy="2322513"/>
          </a:xfrm>
          <a:prstGeom prst="rect">
            <a:avLst/>
          </a:prstGeom>
          <a:solidFill>
            <a:schemeClr val="accent4">
              <a:lumMod val="20000"/>
              <a:lumOff val="80000"/>
            </a:schemeClr>
          </a:solidFill>
          <a:ln w="12700">
            <a:solidFill>
              <a:srgbClr val="000000"/>
            </a:solidFill>
            <a:miter lim="800000"/>
            <a:headEnd/>
            <a:tailEnd/>
          </a:ln>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75" name="Rectangle 1207">
            <a:extLst>
              <a:ext uri="{FF2B5EF4-FFF2-40B4-BE49-F238E27FC236}">
                <a16:creationId xmlns:a16="http://schemas.microsoft.com/office/drawing/2014/main" id="{4C24D72A-A5DC-2542-AEB6-6BEA94478FD9}"/>
              </a:ext>
            </a:extLst>
          </p:cNvPr>
          <p:cNvSpPr>
            <a:spLocks noChangeArrowheads="1"/>
          </p:cNvSpPr>
          <p:nvPr/>
        </p:nvSpPr>
        <p:spPr bwMode="auto">
          <a:xfrm>
            <a:off x="8341751" y="3493550"/>
            <a:ext cx="1357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76" name="Rectangle 1208">
            <a:extLst>
              <a:ext uri="{FF2B5EF4-FFF2-40B4-BE49-F238E27FC236}">
                <a16:creationId xmlns:a16="http://schemas.microsoft.com/office/drawing/2014/main" id="{8A482103-005E-D74C-A4D3-46C70AE56E1E}"/>
              </a:ext>
            </a:extLst>
          </p:cNvPr>
          <p:cNvSpPr>
            <a:spLocks noChangeArrowheads="1"/>
          </p:cNvSpPr>
          <p:nvPr/>
        </p:nvSpPr>
        <p:spPr bwMode="auto">
          <a:xfrm>
            <a:off x="8341751" y="3496725"/>
            <a:ext cx="1218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b="1" dirty="0">
                <a:solidFill>
                  <a:srgbClr val="C00000"/>
                </a:solidFill>
                <a:latin typeface="Baskerville" panose="02020502070401020303" pitchFamily="18" charset="0"/>
                <a:ea typeface="Baskerville" panose="02020502070401020303" pitchFamily="18" charset="0"/>
              </a:rPr>
              <a:t>ASSET MARKET</a:t>
            </a:r>
            <a:endParaRPr lang="en-US" altLang="en-US" sz="2400" b="1" dirty="0">
              <a:solidFill>
                <a:srgbClr val="C00000"/>
              </a:solidFill>
              <a:latin typeface="Baskerville" panose="02020502070401020303" pitchFamily="18" charset="0"/>
              <a:ea typeface="Baskerville" panose="02020502070401020303" pitchFamily="18" charset="0"/>
            </a:endParaRPr>
          </a:p>
        </p:txBody>
      </p:sp>
      <p:sp>
        <p:nvSpPr>
          <p:cNvPr id="177" name="Rectangle 1209">
            <a:extLst>
              <a:ext uri="{FF2B5EF4-FFF2-40B4-BE49-F238E27FC236}">
                <a16:creationId xmlns:a16="http://schemas.microsoft.com/office/drawing/2014/main" id="{10F440D2-C3FB-D840-9C9F-6E5EE168424E}"/>
              </a:ext>
            </a:extLst>
          </p:cNvPr>
          <p:cNvSpPr>
            <a:spLocks noChangeArrowheads="1"/>
          </p:cNvSpPr>
          <p:nvPr/>
        </p:nvSpPr>
        <p:spPr bwMode="auto">
          <a:xfrm>
            <a:off x="9611751" y="35126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78" name="Rectangle 1210">
            <a:extLst>
              <a:ext uri="{FF2B5EF4-FFF2-40B4-BE49-F238E27FC236}">
                <a16:creationId xmlns:a16="http://schemas.microsoft.com/office/drawing/2014/main" id="{E526B7B9-D743-2847-91BC-79639D6F0A3E}"/>
              </a:ext>
            </a:extLst>
          </p:cNvPr>
          <p:cNvSpPr>
            <a:spLocks noChangeArrowheads="1"/>
          </p:cNvSpPr>
          <p:nvPr/>
        </p:nvSpPr>
        <p:spPr bwMode="auto">
          <a:xfrm>
            <a:off x="9526026" y="3795175"/>
            <a:ext cx="865188" cy="7032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79" name="Rectangle 1211">
            <a:extLst>
              <a:ext uri="{FF2B5EF4-FFF2-40B4-BE49-F238E27FC236}">
                <a16:creationId xmlns:a16="http://schemas.microsoft.com/office/drawing/2014/main" id="{9972C105-F923-FF48-946A-4E1749A866FE}"/>
              </a:ext>
            </a:extLst>
          </p:cNvPr>
          <p:cNvSpPr>
            <a:spLocks noChangeArrowheads="1"/>
          </p:cNvSpPr>
          <p:nvPr/>
        </p:nvSpPr>
        <p:spPr bwMode="auto">
          <a:xfrm>
            <a:off x="9632389" y="3795175"/>
            <a:ext cx="7350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80" name="Rectangle 1212">
            <a:extLst>
              <a:ext uri="{FF2B5EF4-FFF2-40B4-BE49-F238E27FC236}">
                <a16:creationId xmlns:a16="http://schemas.microsoft.com/office/drawing/2014/main" id="{7A04AF7B-4399-3B43-A4C7-E05C70D1C7B2}"/>
              </a:ext>
            </a:extLst>
          </p:cNvPr>
          <p:cNvSpPr>
            <a:spLocks noChangeArrowheads="1"/>
          </p:cNvSpPr>
          <p:nvPr/>
        </p:nvSpPr>
        <p:spPr bwMode="auto">
          <a:xfrm>
            <a:off x="9632389" y="3798350"/>
            <a:ext cx="5622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SUPPLY</a:t>
            </a:r>
            <a:endParaRPr lang="en-US" altLang="en-US" sz="2400">
              <a:latin typeface="Baskerville" panose="02020502070401020303" pitchFamily="18" charset="0"/>
              <a:ea typeface="Baskerville" panose="02020502070401020303" pitchFamily="18" charset="0"/>
            </a:endParaRPr>
          </a:p>
        </p:txBody>
      </p:sp>
      <p:sp>
        <p:nvSpPr>
          <p:cNvPr id="181" name="Rectangle 1213">
            <a:extLst>
              <a:ext uri="{FF2B5EF4-FFF2-40B4-BE49-F238E27FC236}">
                <a16:creationId xmlns:a16="http://schemas.microsoft.com/office/drawing/2014/main" id="{B7E8ECE3-98BD-534B-AC7D-897D9E0F7C34}"/>
              </a:ext>
            </a:extLst>
          </p:cNvPr>
          <p:cNvSpPr>
            <a:spLocks noChangeArrowheads="1"/>
          </p:cNvSpPr>
          <p:nvPr/>
        </p:nvSpPr>
        <p:spPr bwMode="auto">
          <a:xfrm>
            <a:off x="10280089" y="3812638"/>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82" name="Rectangle 1214">
            <a:extLst>
              <a:ext uri="{FF2B5EF4-FFF2-40B4-BE49-F238E27FC236}">
                <a16:creationId xmlns:a16="http://schemas.microsoft.com/office/drawing/2014/main" id="{FD04D1A6-11A4-BB4D-80B8-A0E6D75DE3E4}"/>
              </a:ext>
            </a:extLst>
          </p:cNvPr>
          <p:cNvSpPr>
            <a:spLocks noChangeArrowheads="1"/>
          </p:cNvSpPr>
          <p:nvPr/>
        </p:nvSpPr>
        <p:spPr bwMode="auto">
          <a:xfrm>
            <a:off x="9632389" y="3995200"/>
            <a:ext cx="6937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83" name="Rectangle 1215">
            <a:extLst>
              <a:ext uri="{FF2B5EF4-FFF2-40B4-BE49-F238E27FC236}">
                <a16:creationId xmlns:a16="http://schemas.microsoft.com/office/drawing/2014/main" id="{28E624DB-BDDB-FC47-8451-C37AF35DDF70}"/>
              </a:ext>
            </a:extLst>
          </p:cNvPr>
          <p:cNvSpPr>
            <a:spLocks noChangeArrowheads="1"/>
          </p:cNvSpPr>
          <p:nvPr/>
        </p:nvSpPr>
        <p:spPr bwMode="auto">
          <a:xfrm>
            <a:off x="9632389" y="3998375"/>
            <a:ext cx="5256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(Owners</a:t>
            </a:r>
            <a:endParaRPr lang="en-US" altLang="en-US" sz="2400">
              <a:latin typeface="Baskerville" panose="02020502070401020303" pitchFamily="18" charset="0"/>
              <a:ea typeface="Baskerville" panose="02020502070401020303" pitchFamily="18" charset="0"/>
            </a:endParaRPr>
          </a:p>
        </p:txBody>
      </p:sp>
      <p:sp>
        <p:nvSpPr>
          <p:cNvPr id="184" name="Rectangle 1216">
            <a:extLst>
              <a:ext uri="{FF2B5EF4-FFF2-40B4-BE49-F238E27FC236}">
                <a16:creationId xmlns:a16="http://schemas.microsoft.com/office/drawing/2014/main" id="{0BCB5584-C3A0-4F4C-8F61-7C8BEE012E5C}"/>
              </a:ext>
            </a:extLst>
          </p:cNvPr>
          <p:cNvSpPr>
            <a:spLocks noChangeArrowheads="1"/>
          </p:cNvSpPr>
          <p:nvPr/>
        </p:nvSpPr>
        <p:spPr bwMode="auto">
          <a:xfrm>
            <a:off x="10254689" y="401266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85" name="Rectangle 1217">
            <a:extLst>
              <a:ext uri="{FF2B5EF4-FFF2-40B4-BE49-F238E27FC236}">
                <a16:creationId xmlns:a16="http://schemas.microsoft.com/office/drawing/2014/main" id="{C5DC1C19-FD86-1741-A3F8-78805E611928}"/>
              </a:ext>
            </a:extLst>
          </p:cNvPr>
          <p:cNvSpPr>
            <a:spLocks noChangeArrowheads="1"/>
          </p:cNvSpPr>
          <p:nvPr/>
        </p:nvSpPr>
        <p:spPr bwMode="auto">
          <a:xfrm>
            <a:off x="9740339" y="4195225"/>
            <a:ext cx="617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86" name="Rectangle 1218">
            <a:extLst>
              <a:ext uri="{FF2B5EF4-FFF2-40B4-BE49-F238E27FC236}">
                <a16:creationId xmlns:a16="http://schemas.microsoft.com/office/drawing/2014/main" id="{272428CA-C02C-814C-AFD6-3D309C6A9C6A}"/>
              </a:ext>
            </a:extLst>
          </p:cNvPr>
          <p:cNvSpPr>
            <a:spLocks noChangeArrowheads="1"/>
          </p:cNvSpPr>
          <p:nvPr/>
        </p:nvSpPr>
        <p:spPr bwMode="auto">
          <a:xfrm>
            <a:off x="9740339" y="4198400"/>
            <a:ext cx="4536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Selling)</a:t>
            </a:r>
            <a:endParaRPr lang="en-US" altLang="en-US" sz="2400">
              <a:latin typeface="Baskerville" panose="02020502070401020303" pitchFamily="18" charset="0"/>
              <a:ea typeface="Baskerville" panose="02020502070401020303" pitchFamily="18" charset="0"/>
            </a:endParaRPr>
          </a:p>
        </p:txBody>
      </p:sp>
      <p:sp>
        <p:nvSpPr>
          <p:cNvPr id="187" name="Rectangle 1219">
            <a:extLst>
              <a:ext uri="{FF2B5EF4-FFF2-40B4-BE49-F238E27FC236}">
                <a16:creationId xmlns:a16="http://schemas.microsoft.com/office/drawing/2014/main" id="{577532CA-A77A-474C-B2AB-64B49E1C2DC3}"/>
              </a:ext>
            </a:extLst>
          </p:cNvPr>
          <p:cNvSpPr>
            <a:spLocks noChangeArrowheads="1"/>
          </p:cNvSpPr>
          <p:nvPr/>
        </p:nvSpPr>
        <p:spPr bwMode="auto">
          <a:xfrm>
            <a:off x="10289614" y="421427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88" name="Rectangle 1220">
            <a:extLst>
              <a:ext uri="{FF2B5EF4-FFF2-40B4-BE49-F238E27FC236}">
                <a16:creationId xmlns:a16="http://schemas.microsoft.com/office/drawing/2014/main" id="{5E4EA68B-A78C-FF48-B003-3F35B72CD006}"/>
              </a:ext>
            </a:extLst>
          </p:cNvPr>
          <p:cNvSpPr>
            <a:spLocks noChangeArrowheads="1"/>
          </p:cNvSpPr>
          <p:nvPr/>
        </p:nvSpPr>
        <p:spPr bwMode="auto">
          <a:xfrm>
            <a:off x="9632389" y="4896900"/>
            <a:ext cx="866775" cy="6032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89" name="Rectangle 1221">
            <a:extLst>
              <a:ext uri="{FF2B5EF4-FFF2-40B4-BE49-F238E27FC236}">
                <a16:creationId xmlns:a16="http://schemas.microsoft.com/office/drawing/2014/main" id="{56D4EA9E-27DA-5F45-9653-9D7B180B8EED}"/>
              </a:ext>
            </a:extLst>
          </p:cNvPr>
          <p:cNvSpPr>
            <a:spLocks noChangeArrowheads="1"/>
          </p:cNvSpPr>
          <p:nvPr/>
        </p:nvSpPr>
        <p:spPr bwMode="auto">
          <a:xfrm>
            <a:off x="9740339" y="4896900"/>
            <a:ext cx="7985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90" name="Rectangle 1222">
            <a:extLst>
              <a:ext uri="{FF2B5EF4-FFF2-40B4-BE49-F238E27FC236}">
                <a16:creationId xmlns:a16="http://schemas.microsoft.com/office/drawing/2014/main" id="{87E8F65A-F7D3-F64A-BF26-34427664C334}"/>
              </a:ext>
            </a:extLst>
          </p:cNvPr>
          <p:cNvSpPr>
            <a:spLocks noChangeArrowheads="1"/>
          </p:cNvSpPr>
          <p:nvPr/>
        </p:nvSpPr>
        <p:spPr bwMode="auto">
          <a:xfrm>
            <a:off x="9740339" y="4900075"/>
            <a:ext cx="1170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D</a:t>
            </a:r>
            <a:endParaRPr lang="en-US" altLang="en-US" sz="2400">
              <a:latin typeface="Baskerville" panose="02020502070401020303" pitchFamily="18" charset="0"/>
              <a:ea typeface="Baskerville" panose="02020502070401020303" pitchFamily="18" charset="0"/>
            </a:endParaRPr>
          </a:p>
        </p:txBody>
      </p:sp>
      <p:sp>
        <p:nvSpPr>
          <p:cNvPr id="191" name="Rectangle 1223">
            <a:extLst>
              <a:ext uri="{FF2B5EF4-FFF2-40B4-BE49-F238E27FC236}">
                <a16:creationId xmlns:a16="http://schemas.microsoft.com/office/drawing/2014/main" id="{F4459FD6-4BDE-F749-A0CA-4CED87D6AE44}"/>
              </a:ext>
            </a:extLst>
          </p:cNvPr>
          <p:cNvSpPr>
            <a:spLocks noChangeArrowheads="1"/>
          </p:cNvSpPr>
          <p:nvPr/>
        </p:nvSpPr>
        <p:spPr bwMode="auto">
          <a:xfrm>
            <a:off x="9859401" y="4900075"/>
            <a:ext cx="5754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EMAND</a:t>
            </a:r>
            <a:endParaRPr lang="en-US" altLang="en-US" sz="2400">
              <a:latin typeface="Baskerville" panose="02020502070401020303" pitchFamily="18" charset="0"/>
              <a:ea typeface="Baskerville" panose="02020502070401020303" pitchFamily="18" charset="0"/>
            </a:endParaRPr>
          </a:p>
        </p:txBody>
      </p:sp>
      <p:sp>
        <p:nvSpPr>
          <p:cNvPr id="192" name="Rectangle 1224">
            <a:extLst>
              <a:ext uri="{FF2B5EF4-FFF2-40B4-BE49-F238E27FC236}">
                <a16:creationId xmlns:a16="http://schemas.microsoft.com/office/drawing/2014/main" id="{90484767-7050-534A-A724-029B4F488A53}"/>
              </a:ext>
            </a:extLst>
          </p:cNvPr>
          <p:cNvSpPr>
            <a:spLocks noChangeArrowheads="1"/>
          </p:cNvSpPr>
          <p:nvPr/>
        </p:nvSpPr>
        <p:spPr bwMode="auto">
          <a:xfrm>
            <a:off x="10448364" y="49159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93" name="Rectangle 1225">
            <a:extLst>
              <a:ext uri="{FF2B5EF4-FFF2-40B4-BE49-F238E27FC236}">
                <a16:creationId xmlns:a16="http://schemas.microsoft.com/office/drawing/2014/main" id="{C19BDB59-A0D5-3840-A2EE-0D58F8CD4587}"/>
              </a:ext>
            </a:extLst>
          </p:cNvPr>
          <p:cNvSpPr>
            <a:spLocks noChangeArrowheads="1"/>
          </p:cNvSpPr>
          <p:nvPr/>
        </p:nvSpPr>
        <p:spPr bwMode="auto">
          <a:xfrm>
            <a:off x="9740339" y="5096925"/>
            <a:ext cx="796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94" name="Rectangle 1226">
            <a:extLst>
              <a:ext uri="{FF2B5EF4-FFF2-40B4-BE49-F238E27FC236}">
                <a16:creationId xmlns:a16="http://schemas.microsoft.com/office/drawing/2014/main" id="{77B1C4D6-A583-344B-A871-F2FC384860F4}"/>
              </a:ext>
            </a:extLst>
          </p:cNvPr>
          <p:cNvSpPr>
            <a:spLocks noChangeArrowheads="1"/>
          </p:cNvSpPr>
          <p:nvPr/>
        </p:nvSpPr>
        <p:spPr bwMode="auto">
          <a:xfrm>
            <a:off x="9740339" y="5100100"/>
            <a:ext cx="58573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(Investors</a:t>
            </a:r>
            <a:endParaRPr lang="en-US" altLang="en-US" sz="2400">
              <a:latin typeface="Baskerville" panose="02020502070401020303" pitchFamily="18" charset="0"/>
              <a:ea typeface="Baskerville" panose="02020502070401020303" pitchFamily="18" charset="0"/>
            </a:endParaRPr>
          </a:p>
        </p:txBody>
      </p:sp>
      <p:sp>
        <p:nvSpPr>
          <p:cNvPr id="195" name="Rectangle 1227">
            <a:extLst>
              <a:ext uri="{FF2B5EF4-FFF2-40B4-BE49-F238E27FC236}">
                <a16:creationId xmlns:a16="http://schemas.microsoft.com/office/drawing/2014/main" id="{BC30D821-6599-7345-8C59-2CAE84236D8A}"/>
              </a:ext>
            </a:extLst>
          </p:cNvPr>
          <p:cNvSpPr>
            <a:spLocks noChangeArrowheads="1"/>
          </p:cNvSpPr>
          <p:nvPr/>
        </p:nvSpPr>
        <p:spPr bwMode="auto">
          <a:xfrm>
            <a:off x="10464239" y="511597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96" name="Rectangle 1228">
            <a:extLst>
              <a:ext uri="{FF2B5EF4-FFF2-40B4-BE49-F238E27FC236}">
                <a16:creationId xmlns:a16="http://schemas.microsoft.com/office/drawing/2014/main" id="{8E06C988-8B99-4D4F-85AB-738834A7BA82}"/>
              </a:ext>
            </a:extLst>
          </p:cNvPr>
          <p:cNvSpPr>
            <a:spLocks noChangeArrowheads="1"/>
          </p:cNvSpPr>
          <p:nvPr/>
        </p:nvSpPr>
        <p:spPr bwMode="auto">
          <a:xfrm>
            <a:off x="9740339" y="5298538"/>
            <a:ext cx="623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197" name="Rectangle 1229">
            <a:extLst>
              <a:ext uri="{FF2B5EF4-FFF2-40B4-BE49-F238E27FC236}">
                <a16:creationId xmlns:a16="http://schemas.microsoft.com/office/drawing/2014/main" id="{51ACF35F-F8F0-B446-864A-F7B1A0A92CC9}"/>
              </a:ext>
            </a:extLst>
          </p:cNvPr>
          <p:cNvSpPr>
            <a:spLocks noChangeArrowheads="1"/>
          </p:cNvSpPr>
          <p:nvPr/>
        </p:nvSpPr>
        <p:spPr bwMode="auto">
          <a:xfrm>
            <a:off x="9740339" y="5301713"/>
            <a:ext cx="4744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Buying)</a:t>
            </a:r>
            <a:endParaRPr lang="en-US" altLang="en-US" sz="2400">
              <a:latin typeface="Baskerville" panose="02020502070401020303" pitchFamily="18" charset="0"/>
              <a:ea typeface="Baskerville" panose="02020502070401020303" pitchFamily="18" charset="0"/>
            </a:endParaRPr>
          </a:p>
        </p:txBody>
      </p:sp>
      <p:sp>
        <p:nvSpPr>
          <p:cNvPr id="198" name="Rectangle 1230">
            <a:extLst>
              <a:ext uri="{FF2B5EF4-FFF2-40B4-BE49-F238E27FC236}">
                <a16:creationId xmlns:a16="http://schemas.microsoft.com/office/drawing/2014/main" id="{258670E6-A0BA-8F48-BEB8-98FBE5D48681}"/>
              </a:ext>
            </a:extLst>
          </p:cNvPr>
          <p:cNvSpPr>
            <a:spLocks noChangeArrowheads="1"/>
          </p:cNvSpPr>
          <p:nvPr/>
        </p:nvSpPr>
        <p:spPr bwMode="auto">
          <a:xfrm>
            <a:off x="10297551" y="53160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199" name="Rectangle 1231">
            <a:extLst>
              <a:ext uri="{FF2B5EF4-FFF2-40B4-BE49-F238E27FC236}">
                <a16:creationId xmlns:a16="http://schemas.microsoft.com/office/drawing/2014/main" id="{5B4DF8A2-5870-4F4A-BF88-F442F46CE1DB}"/>
              </a:ext>
            </a:extLst>
          </p:cNvPr>
          <p:cNvSpPr>
            <a:spLocks noChangeArrowheads="1"/>
          </p:cNvSpPr>
          <p:nvPr/>
        </p:nvSpPr>
        <p:spPr bwMode="auto">
          <a:xfrm>
            <a:off x="7803589" y="3895188"/>
            <a:ext cx="962025" cy="4508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00" name="Rectangle 1232">
            <a:extLst>
              <a:ext uri="{FF2B5EF4-FFF2-40B4-BE49-F238E27FC236}">
                <a16:creationId xmlns:a16="http://schemas.microsoft.com/office/drawing/2014/main" id="{E9E2E82D-21DB-0948-ABFF-69392C6EAAF3}"/>
              </a:ext>
            </a:extLst>
          </p:cNvPr>
          <p:cNvSpPr>
            <a:spLocks noChangeArrowheads="1"/>
          </p:cNvSpPr>
          <p:nvPr/>
        </p:nvSpPr>
        <p:spPr bwMode="auto">
          <a:xfrm>
            <a:off x="8019489" y="3895188"/>
            <a:ext cx="541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01" name="Rectangle 1233">
            <a:extLst>
              <a:ext uri="{FF2B5EF4-FFF2-40B4-BE49-F238E27FC236}">
                <a16:creationId xmlns:a16="http://schemas.microsoft.com/office/drawing/2014/main" id="{1956125C-910C-E542-9B28-AAC57590ECDC}"/>
              </a:ext>
            </a:extLst>
          </p:cNvPr>
          <p:cNvSpPr>
            <a:spLocks noChangeArrowheads="1"/>
          </p:cNvSpPr>
          <p:nvPr/>
        </p:nvSpPr>
        <p:spPr bwMode="auto">
          <a:xfrm>
            <a:off x="8019489" y="3898363"/>
            <a:ext cx="4215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CASH</a:t>
            </a:r>
            <a:endParaRPr lang="en-US" altLang="en-US" sz="2400">
              <a:latin typeface="Baskerville" panose="02020502070401020303" pitchFamily="18" charset="0"/>
              <a:ea typeface="Baskerville" panose="02020502070401020303" pitchFamily="18" charset="0"/>
            </a:endParaRPr>
          </a:p>
        </p:txBody>
      </p:sp>
      <p:sp>
        <p:nvSpPr>
          <p:cNvPr id="202" name="Rectangle 1234">
            <a:extLst>
              <a:ext uri="{FF2B5EF4-FFF2-40B4-BE49-F238E27FC236}">
                <a16:creationId xmlns:a16="http://schemas.microsoft.com/office/drawing/2014/main" id="{838F4FFD-FF57-2542-A07A-51626938B694}"/>
              </a:ext>
            </a:extLst>
          </p:cNvPr>
          <p:cNvSpPr>
            <a:spLocks noChangeArrowheads="1"/>
          </p:cNvSpPr>
          <p:nvPr/>
        </p:nvSpPr>
        <p:spPr bwMode="auto">
          <a:xfrm>
            <a:off x="8475101" y="39126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03" name="Rectangle 1235">
            <a:extLst>
              <a:ext uri="{FF2B5EF4-FFF2-40B4-BE49-F238E27FC236}">
                <a16:creationId xmlns:a16="http://schemas.microsoft.com/office/drawing/2014/main" id="{CFDC44FB-23A2-8B48-AF48-FC4AEB9B9F09}"/>
              </a:ext>
            </a:extLst>
          </p:cNvPr>
          <p:cNvSpPr>
            <a:spLocks noChangeArrowheads="1"/>
          </p:cNvSpPr>
          <p:nvPr/>
        </p:nvSpPr>
        <p:spPr bwMode="auto">
          <a:xfrm>
            <a:off x="8019489" y="4095213"/>
            <a:ext cx="5619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04" name="Rectangle 1236">
            <a:extLst>
              <a:ext uri="{FF2B5EF4-FFF2-40B4-BE49-F238E27FC236}">
                <a16:creationId xmlns:a16="http://schemas.microsoft.com/office/drawing/2014/main" id="{0B873E58-3E93-EC44-8649-212578121FE4}"/>
              </a:ext>
            </a:extLst>
          </p:cNvPr>
          <p:cNvSpPr>
            <a:spLocks noChangeArrowheads="1"/>
          </p:cNvSpPr>
          <p:nvPr/>
        </p:nvSpPr>
        <p:spPr bwMode="auto">
          <a:xfrm>
            <a:off x="8019489" y="4098388"/>
            <a:ext cx="4431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FLOW</a:t>
            </a:r>
            <a:endParaRPr lang="en-US" altLang="en-US" sz="2400">
              <a:latin typeface="Baskerville" panose="02020502070401020303" pitchFamily="18" charset="0"/>
              <a:ea typeface="Baskerville" panose="02020502070401020303" pitchFamily="18" charset="0"/>
            </a:endParaRPr>
          </a:p>
        </p:txBody>
      </p:sp>
      <p:sp>
        <p:nvSpPr>
          <p:cNvPr id="205" name="Rectangle 1237">
            <a:extLst>
              <a:ext uri="{FF2B5EF4-FFF2-40B4-BE49-F238E27FC236}">
                <a16:creationId xmlns:a16="http://schemas.microsoft.com/office/drawing/2014/main" id="{5C7DA4CC-49E4-3D46-AA20-1391E5F08061}"/>
              </a:ext>
            </a:extLst>
          </p:cNvPr>
          <p:cNvSpPr>
            <a:spLocks noChangeArrowheads="1"/>
          </p:cNvSpPr>
          <p:nvPr/>
        </p:nvSpPr>
        <p:spPr bwMode="auto">
          <a:xfrm>
            <a:off x="8503676" y="411267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06" name="Rectangle 1238">
            <a:extLst>
              <a:ext uri="{FF2B5EF4-FFF2-40B4-BE49-F238E27FC236}">
                <a16:creationId xmlns:a16="http://schemas.microsoft.com/office/drawing/2014/main" id="{EC6436FC-F5E1-2544-8146-121B6BD0FE1F}"/>
              </a:ext>
            </a:extLst>
          </p:cNvPr>
          <p:cNvSpPr>
            <a:spLocks noChangeArrowheads="1"/>
          </p:cNvSpPr>
          <p:nvPr/>
        </p:nvSpPr>
        <p:spPr bwMode="auto">
          <a:xfrm>
            <a:off x="8664014" y="4596863"/>
            <a:ext cx="769937" cy="803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07" name="Rectangle 1239">
            <a:extLst>
              <a:ext uri="{FF2B5EF4-FFF2-40B4-BE49-F238E27FC236}">
                <a16:creationId xmlns:a16="http://schemas.microsoft.com/office/drawing/2014/main" id="{13B12646-B051-1846-93B4-9CD8359E4E2A}"/>
              </a:ext>
            </a:extLst>
          </p:cNvPr>
          <p:cNvSpPr>
            <a:spLocks noChangeArrowheads="1"/>
          </p:cNvSpPr>
          <p:nvPr/>
        </p:nvSpPr>
        <p:spPr bwMode="auto">
          <a:xfrm>
            <a:off x="8879914" y="4596863"/>
            <a:ext cx="4318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08" name="Rectangle 1240">
            <a:extLst>
              <a:ext uri="{FF2B5EF4-FFF2-40B4-BE49-F238E27FC236}">
                <a16:creationId xmlns:a16="http://schemas.microsoft.com/office/drawing/2014/main" id="{242A6672-540D-2B41-9CC1-CD5B1DE91CD0}"/>
              </a:ext>
            </a:extLst>
          </p:cNvPr>
          <p:cNvSpPr>
            <a:spLocks noChangeArrowheads="1"/>
          </p:cNvSpPr>
          <p:nvPr/>
        </p:nvSpPr>
        <p:spPr bwMode="auto">
          <a:xfrm>
            <a:off x="8879914" y="4600038"/>
            <a:ext cx="37029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MKT</a:t>
            </a:r>
            <a:endParaRPr lang="en-US" altLang="en-US" sz="2400">
              <a:latin typeface="Baskerville" panose="02020502070401020303" pitchFamily="18" charset="0"/>
              <a:ea typeface="Baskerville" panose="02020502070401020303" pitchFamily="18" charset="0"/>
            </a:endParaRPr>
          </a:p>
        </p:txBody>
      </p:sp>
      <p:sp>
        <p:nvSpPr>
          <p:cNvPr id="209" name="Rectangle 1241">
            <a:extLst>
              <a:ext uri="{FF2B5EF4-FFF2-40B4-BE49-F238E27FC236}">
                <a16:creationId xmlns:a16="http://schemas.microsoft.com/office/drawing/2014/main" id="{B0855C9A-E2A4-A54B-9659-F5B0DF9DDE90}"/>
              </a:ext>
            </a:extLst>
          </p:cNvPr>
          <p:cNvSpPr>
            <a:spLocks noChangeArrowheads="1"/>
          </p:cNvSpPr>
          <p:nvPr/>
        </p:nvSpPr>
        <p:spPr bwMode="auto">
          <a:xfrm>
            <a:off x="9225989" y="46143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10" name="Rectangle 1242">
            <a:extLst>
              <a:ext uri="{FF2B5EF4-FFF2-40B4-BE49-F238E27FC236}">
                <a16:creationId xmlns:a16="http://schemas.microsoft.com/office/drawing/2014/main" id="{7488643F-6A5E-BB4B-A265-057B3687DA8A}"/>
              </a:ext>
            </a:extLst>
          </p:cNvPr>
          <p:cNvSpPr>
            <a:spLocks noChangeArrowheads="1"/>
          </p:cNvSpPr>
          <p:nvPr/>
        </p:nvSpPr>
        <p:spPr bwMode="auto">
          <a:xfrm>
            <a:off x="8771964" y="4796888"/>
            <a:ext cx="595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11" name="Rectangle 1243">
            <a:extLst>
              <a:ext uri="{FF2B5EF4-FFF2-40B4-BE49-F238E27FC236}">
                <a16:creationId xmlns:a16="http://schemas.microsoft.com/office/drawing/2014/main" id="{B774A817-3D3C-5443-88F1-631B7D7FA373}"/>
              </a:ext>
            </a:extLst>
          </p:cNvPr>
          <p:cNvSpPr>
            <a:spLocks noChangeArrowheads="1"/>
          </p:cNvSpPr>
          <p:nvPr/>
        </p:nvSpPr>
        <p:spPr bwMode="auto">
          <a:xfrm>
            <a:off x="8771964" y="4800063"/>
            <a:ext cx="4905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REQ’D</a:t>
            </a:r>
            <a:endParaRPr lang="en-US" altLang="en-US" sz="2400">
              <a:latin typeface="Baskerville" panose="02020502070401020303" pitchFamily="18" charset="0"/>
              <a:ea typeface="Baskerville" panose="02020502070401020303" pitchFamily="18" charset="0"/>
            </a:endParaRPr>
          </a:p>
        </p:txBody>
      </p:sp>
      <p:sp>
        <p:nvSpPr>
          <p:cNvPr id="212" name="Rectangle 1244">
            <a:extLst>
              <a:ext uri="{FF2B5EF4-FFF2-40B4-BE49-F238E27FC236}">
                <a16:creationId xmlns:a16="http://schemas.microsoft.com/office/drawing/2014/main" id="{7E746E10-4ADE-4541-B14C-12700C814BB8}"/>
              </a:ext>
            </a:extLst>
          </p:cNvPr>
          <p:cNvSpPr>
            <a:spLocks noChangeArrowheads="1"/>
          </p:cNvSpPr>
          <p:nvPr/>
        </p:nvSpPr>
        <p:spPr bwMode="auto">
          <a:xfrm>
            <a:off x="9283139" y="48143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13" name="Rectangle 1245">
            <a:extLst>
              <a:ext uri="{FF2B5EF4-FFF2-40B4-BE49-F238E27FC236}">
                <a16:creationId xmlns:a16="http://schemas.microsoft.com/office/drawing/2014/main" id="{22D7221D-3457-0143-B996-7F2BC490203A}"/>
              </a:ext>
            </a:extLst>
          </p:cNvPr>
          <p:cNvSpPr>
            <a:spLocks noChangeArrowheads="1"/>
          </p:cNvSpPr>
          <p:nvPr/>
        </p:nvSpPr>
        <p:spPr bwMode="auto">
          <a:xfrm>
            <a:off x="8879914" y="4996913"/>
            <a:ext cx="376237"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14" name="Rectangle 1246">
            <a:extLst>
              <a:ext uri="{FF2B5EF4-FFF2-40B4-BE49-F238E27FC236}">
                <a16:creationId xmlns:a16="http://schemas.microsoft.com/office/drawing/2014/main" id="{B0913E63-6554-AA46-8A46-321D1D28647E}"/>
              </a:ext>
            </a:extLst>
          </p:cNvPr>
          <p:cNvSpPr>
            <a:spLocks noChangeArrowheads="1"/>
          </p:cNvSpPr>
          <p:nvPr/>
        </p:nvSpPr>
        <p:spPr bwMode="auto">
          <a:xfrm>
            <a:off x="8879914" y="5000088"/>
            <a:ext cx="3013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CAP</a:t>
            </a:r>
            <a:endParaRPr lang="en-US" altLang="en-US" sz="2400">
              <a:latin typeface="Baskerville" panose="02020502070401020303" pitchFamily="18" charset="0"/>
              <a:ea typeface="Baskerville" panose="02020502070401020303" pitchFamily="18" charset="0"/>
            </a:endParaRPr>
          </a:p>
        </p:txBody>
      </p:sp>
      <p:sp>
        <p:nvSpPr>
          <p:cNvPr id="215" name="Rectangle 1247">
            <a:extLst>
              <a:ext uri="{FF2B5EF4-FFF2-40B4-BE49-F238E27FC236}">
                <a16:creationId xmlns:a16="http://schemas.microsoft.com/office/drawing/2014/main" id="{281C7C8D-C65B-6045-BB2A-40DB04D30EC7}"/>
              </a:ext>
            </a:extLst>
          </p:cNvPr>
          <p:cNvSpPr>
            <a:spLocks noChangeArrowheads="1"/>
          </p:cNvSpPr>
          <p:nvPr/>
        </p:nvSpPr>
        <p:spPr bwMode="auto">
          <a:xfrm>
            <a:off x="9216464" y="501596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16" name="Rectangle 1248">
            <a:extLst>
              <a:ext uri="{FF2B5EF4-FFF2-40B4-BE49-F238E27FC236}">
                <a16:creationId xmlns:a16="http://schemas.microsoft.com/office/drawing/2014/main" id="{C7FCC525-3D4D-344D-A222-35686115A55E}"/>
              </a:ext>
            </a:extLst>
          </p:cNvPr>
          <p:cNvSpPr>
            <a:spLocks noChangeArrowheads="1"/>
          </p:cNvSpPr>
          <p:nvPr/>
        </p:nvSpPr>
        <p:spPr bwMode="auto">
          <a:xfrm>
            <a:off x="8771964" y="5196938"/>
            <a:ext cx="51911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17" name="Rectangle 1249">
            <a:extLst>
              <a:ext uri="{FF2B5EF4-FFF2-40B4-BE49-F238E27FC236}">
                <a16:creationId xmlns:a16="http://schemas.microsoft.com/office/drawing/2014/main" id="{A1A3EBC3-F66C-6C4D-9E90-2CE7F1F8A6F3}"/>
              </a:ext>
            </a:extLst>
          </p:cNvPr>
          <p:cNvSpPr>
            <a:spLocks noChangeArrowheads="1"/>
          </p:cNvSpPr>
          <p:nvPr/>
        </p:nvSpPr>
        <p:spPr bwMode="auto">
          <a:xfrm>
            <a:off x="8771964" y="5201700"/>
            <a:ext cx="4085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RATE</a:t>
            </a:r>
            <a:endParaRPr lang="en-US" altLang="en-US" sz="2400">
              <a:latin typeface="Baskerville" panose="02020502070401020303" pitchFamily="18" charset="0"/>
              <a:ea typeface="Baskerville" panose="02020502070401020303" pitchFamily="18" charset="0"/>
            </a:endParaRPr>
          </a:p>
        </p:txBody>
      </p:sp>
      <p:sp>
        <p:nvSpPr>
          <p:cNvPr id="218" name="Rectangle 1250">
            <a:extLst>
              <a:ext uri="{FF2B5EF4-FFF2-40B4-BE49-F238E27FC236}">
                <a16:creationId xmlns:a16="http://schemas.microsoft.com/office/drawing/2014/main" id="{FDBA91FA-221E-6542-A268-81FD31068240}"/>
              </a:ext>
            </a:extLst>
          </p:cNvPr>
          <p:cNvSpPr>
            <a:spLocks noChangeArrowheads="1"/>
          </p:cNvSpPr>
          <p:nvPr/>
        </p:nvSpPr>
        <p:spPr bwMode="auto">
          <a:xfrm>
            <a:off x="9211701" y="5215988"/>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19" name="Rectangle 1251">
            <a:extLst>
              <a:ext uri="{FF2B5EF4-FFF2-40B4-BE49-F238E27FC236}">
                <a16:creationId xmlns:a16="http://schemas.microsoft.com/office/drawing/2014/main" id="{0D4079A1-E560-A745-9940-FB1C47CA3424}"/>
              </a:ext>
            </a:extLst>
          </p:cNvPr>
          <p:cNvSpPr>
            <a:spLocks noChangeArrowheads="1"/>
          </p:cNvSpPr>
          <p:nvPr/>
        </p:nvSpPr>
        <p:spPr bwMode="auto">
          <a:xfrm>
            <a:off x="7481326" y="4596863"/>
            <a:ext cx="960438" cy="717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20" name="Rectangle 1252">
            <a:extLst>
              <a:ext uri="{FF2B5EF4-FFF2-40B4-BE49-F238E27FC236}">
                <a16:creationId xmlns:a16="http://schemas.microsoft.com/office/drawing/2014/main" id="{C92E3505-58B9-B24A-8274-2ABBC0EE95BF}"/>
              </a:ext>
            </a:extLst>
          </p:cNvPr>
          <p:cNvSpPr>
            <a:spLocks noChangeArrowheads="1"/>
          </p:cNvSpPr>
          <p:nvPr/>
        </p:nvSpPr>
        <p:spPr bwMode="auto">
          <a:xfrm>
            <a:off x="7481326" y="4596863"/>
            <a:ext cx="9890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21" name="Rectangle 1253">
            <a:extLst>
              <a:ext uri="{FF2B5EF4-FFF2-40B4-BE49-F238E27FC236}">
                <a16:creationId xmlns:a16="http://schemas.microsoft.com/office/drawing/2014/main" id="{FD662AD5-3760-4F40-9E52-2BD1C53EEE86}"/>
              </a:ext>
            </a:extLst>
          </p:cNvPr>
          <p:cNvSpPr>
            <a:spLocks noChangeArrowheads="1"/>
          </p:cNvSpPr>
          <p:nvPr/>
        </p:nvSpPr>
        <p:spPr bwMode="auto">
          <a:xfrm>
            <a:off x="7481326" y="4600038"/>
            <a:ext cx="8034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PROPERTY</a:t>
            </a:r>
            <a:endParaRPr lang="en-US" altLang="en-US" sz="2400">
              <a:latin typeface="Baskerville" panose="02020502070401020303" pitchFamily="18" charset="0"/>
              <a:ea typeface="Baskerville" panose="02020502070401020303" pitchFamily="18" charset="0"/>
            </a:endParaRPr>
          </a:p>
        </p:txBody>
      </p:sp>
      <p:sp>
        <p:nvSpPr>
          <p:cNvPr id="222" name="Rectangle 1254">
            <a:extLst>
              <a:ext uri="{FF2B5EF4-FFF2-40B4-BE49-F238E27FC236}">
                <a16:creationId xmlns:a16="http://schemas.microsoft.com/office/drawing/2014/main" id="{A350960B-14C6-5344-B1CB-38B5A6EAC4B7}"/>
              </a:ext>
            </a:extLst>
          </p:cNvPr>
          <p:cNvSpPr>
            <a:spLocks noChangeArrowheads="1"/>
          </p:cNvSpPr>
          <p:nvPr/>
        </p:nvSpPr>
        <p:spPr bwMode="auto">
          <a:xfrm>
            <a:off x="8386201" y="461432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23" name="Rectangle 1255">
            <a:extLst>
              <a:ext uri="{FF2B5EF4-FFF2-40B4-BE49-F238E27FC236}">
                <a16:creationId xmlns:a16="http://schemas.microsoft.com/office/drawing/2014/main" id="{4B0B9C4F-F287-0D41-A6F4-2EA936AA3306}"/>
              </a:ext>
            </a:extLst>
          </p:cNvPr>
          <p:cNvSpPr>
            <a:spLocks noChangeArrowheads="1"/>
          </p:cNvSpPr>
          <p:nvPr/>
        </p:nvSpPr>
        <p:spPr bwMode="auto">
          <a:xfrm>
            <a:off x="7589276" y="4796888"/>
            <a:ext cx="766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24" name="Rectangle 1256">
            <a:extLst>
              <a:ext uri="{FF2B5EF4-FFF2-40B4-BE49-F238E27FC236}">
                <a16:creationId xmlns:a16="http://schemas.microsoft.com/office/drawing/2014/main" id="{9BDBC65F-47DD-B449-980D-6A7CB7FA9F18}"/>
              </a:ext>
            </a:extLst>
          </p:cNvPr>
          <p:cNvSpPr>
            <a:spLocks noChangeArrowheads="1"/>
          </p:cNvSpPr>
          <p:nvPr/>
        </p:nvSpPr>
        <p:spPr bwMode="auto">
          <a:xfrm>
            <a:off x="7589276" y="4800063"/>
            <a:ext cx="68287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MARKET</a:t>
            </a:r>
            <a:endParaRPr lang="en-US" altLang="en-US" sz="2400">
              <a:latin typeface="Baskerville" panose="02020502070401020303" pitchFamily="18" charset="0"/>
              <a:ea typeface="Baskerville" panose="02020502070401020303" pitchFamily="18" charset="0"/>
            </a:endParaRPr>
          </a:p>
        </p:txBody>
      </p:sp>
      <p:sp>
        <p:nvSpPr>
          <p:cNvPr id="225" name="Rectangle 1257">
            <a:extLst>
              <a:ext uri="{FF2B5EF4-FFF2-40B4-BE49-F238E27FC236}">
                <a16:creationId xmlns:a16="http://schemas.microsoft.com/office/drawing/2014/main" id="{39C22C73-15EE-C14F-8040-337EEEC17ED9}"/>
              </a:ext>
            </a:extLst>
          </p:cNvPr>
          <p:cNvSpPr>
            <a:spLocks noChangeArrowheads="1"/>
          </p:cNvSpPr>
          <p:nvPr/>
        </p:nvSpPr>
        <p:spPr bwMode="auto">
          <a:xfrm>
            <a:off x="8271901" y="48143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26" name="Rectangle 1258">
            <a:extLst>
              <a:ext uri="{FF2B5EF4-FFF2-40B4-BE49-F238E27FC236}">
                <a16:creationId xmlns:a16="http://schemas.microsoft.com/office/drawing/2014/main" id="{CB8F5EB5-9EEB-3D45-98B7-C1A907FBCBA5}"/>
              </a:ext>
            </a:extLst>
          </p:cNvPr>
          <p:cNvSpPr>
            <a:spLocks noChangeArrowheads="1"/>
          </p:cNvSpPr>
          <p:nvPr/>
        </p:nvSpPr>
        <p:spPr bwMode="auto">
          <a:xfrm>
            <a:off x="7589276" y="4996913"/>
            <a:ext cx="6238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27" name="Rectangle 1259">
            <a:extLst>
              <a:ext uri="{FF2B5EF4-FFF2-40B4-BE49-F238E27FC236}">
                <a16:creationId xmlns:a16="http://schemas.microsoft.com/office/drawing/2014/main" id="{4E67F638-EE67-A844-AC61-7BE65C723706}"/>
              </a:ext>
            </a:extLst>
          </p:cNvPr>
          <p:cNvSpPr>
            <a:spLocks noChangeArrowheads="1"/>
          </p:cNvSpPr>
          <p:nvPr/>
        </p:nvSpPr>
        <p:spPr bwMode="auto">
          <a:xfrm>
            <a:off x="7589276" y="5000088"/>
            <a:ext cx="5000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VALUE</a:t>
            </a:r>
            <a:endParaRPr lang="en-US" altLang="en-US" sz="2400">
              <a:latin typeface="Baskerville" panose="02020502070401020303" pitchFamily="18" charset="0"/>
              <a:ea typeface="Baskerville" panose="02020502070401020303" pitchFamily="18" charset="0"/>
            </a:endParaRPr>
          </a:p>
        </p:txBody>
      </p:sp>
      <p:sp>
        <p:nvSpPr>
          <p:cNvPr id="228" name="Rectangle 1260">
            <a:extLst>
              <a:ext uri="{FF2B5EF4-FFF2-40B4-BE49-F238E27FC236}">
                <a16:creationId xmlns:a16="http://schemas.microsoft.com/office/drawing/2014/main" id="{39B1345B-62A8-C94E-917C-2C43F2FF7F00}"/>
              </a:ext>
            </a:extLst>
          </p:cNvPr>
          <p:cNvSpPr>
            <a:spLocks noChangeArrowheads="1"/>
          </p:cNvSpPr>
          <p:nvPr/>
        </p:nvSpPr>
        <p:spPr bwMode="auto">
          <a:xfrm>
            <a:off x="8125851" y="501596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29" name="Rectangle 1261">
            <a:extLst>
              <a:ext uri="{FF2B5EF4-FFF2-40B4-BE49-F238E27FC236}">
                <a16:creationId xmlns:a16="http://schemas.microsoft.com/office/drawing/2014/main" id="{052CE450-6BDE-9840-8F13-F27B1FC21906}"/>
              </a:ext>
            </a:extLst>
          </p:cNvPr>
          <p:cNvSpPr>
            <a:spLocks noChangeArrowheads="1"/>
          </p:cNvSpPr>
          <p:nvPr/>
        </p:nvSpPr>
        <p:spPr bwMode="auto">
          <a:xfrm>
            <a:off x="4923864" y="3015713"/>
            <a:ext cx="2014537" cy="2767012"/>
          </a:xfrm>
          <a:prstGeom prst="rect">
            <a:avLst/>
          </a:prstGeom>
          <a:solidFill>
            <a:schemeClr val="accent6">
              <a:lumMod val="20000"/>
              <a:lumOff val="80000"/>
            </a:schemeClr>
          </a:solidFill>
          <a:ln w="12700">
            <a:solidFill>
              <a:srgbClr val="000000"/>
            </a:solidFill>
            <a:miter lim="800000"/>
            <a:headEnd/>
            <a:tailEnd/>
          </a:ln>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30" name="Rectangle 1262">
            <a:extLst>
              <a:ext uri="{FF2B5EF4-FFF2-40B4-BE49-F238E27FC236}">
                <a16:creationId xmlns:a16="http://schemas.microsoft.com/office/drawing/2014/main" id="{262BFEDE-5B1F-7C4C-B49F-4A7B02B30798}"/>
              </a:ext>
            </a:extLst>
          </p:cNvPr>
          <p:cNvSpPr>
            <a:spLocks noChangeArrowheads="1"/>
          </p:cNvSpPr>
          <p:nvPr/>
        </p:nvSpPr>
        <p:spPr bwMode="auto">
          <a:xfrm>
            <a:off x="5328676" y="3039525"/>
            <a:ext cx="1331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31" name="Rectangle 1263">
            <a:extLst>
              <a:ext uri="{FF2B5EF4-FFF2-40B4-BE49-F238E27FC236}">
                <a16:creationId xmlns:a16="http://schemas.microsoft.com/office/drawing/2014/main" id="{9A0190B1-38EF-7049-B92C-D1D20424BFA1}"/>
              </a:ext>
            </a:extLst>
          </p:cNvPr>
          <p:cNvSpPr>
            <a:spLocks noChangeArrowheads="1"/>
          </p:cNvSpPr>
          <p:nvPr/>
        </p:nvSpPr>
        <p:spPr bwMode="auto">
          <a:xfrm>
            <a:off x="5328676" y="3041113"/>
            <a:ext cx="12456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b="1" dirty="0">
                <a:solidFill>
                  <a:srgbClr val="00B050"/>
                </a:solidFill>
                <a:latin typeface="Baskerville" panose="02020502070401020303" pitchFamily="18" charset="0"/>
                <a:ea typeface="Baskerville" panose="02020502070401020303" pitchFamily="18" charset="0"/>
              </a:rPr>
              <a:t>DEVELOPMENT</a:t>
            </a:r>
            <a:endParaRPr lang="en-US" altLang="en-US" sz="2400" b="1" dirty="0">
              <a:solidFill>
                <a:srgbClr val="00B050"/>
              </a:solidFill>
              <a:latin typeface="Baskerville" panose="02020502070401020303" pitchFamily="18" charset="0"/>
              <a:ea typeface="Baskerville" panose="02020502070401020303" pitchFamily="18" charset="0"/>
            </a:endParaRPr>
          </a:p>
        </p:txBody>
      </p:sp>
      <p:sp>
        <p:nvSpPr>
          <p:cNvPr id="232" name="Rectangle 1264">
            <a:extLst>
              <a:ext uri="{FF2B5EF4-FFF2-40B4-BE49-F238E27FC236}">
                <a16:creationId xmlns:a16="http://schemas.microsoft.com/office/drawing/2014/main" id="{1AE12140-A6C2-B34F-9ADB-92905489B27F}"/>
              </a:ext>
            </a:extLst>
          </p:cNvPr>
          <p:cNvSpPr>
            <a:spLocks noChangeArrowheads="1"/>
          </p:cNvSpPr>
          <p:nvPr/>
        </p:nvSpPr>
        <p:spPr bwMode="auto">
          <a:xfrm>
            <a:off x="6570101" y="30554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233" name="Rectangle 1265">
            <a:extLst>
              <a:ext uri="{FF2B5EF4-FFF2-40B4-BE49-F238E27FC236}">
                <a16:creationId xmlns:a16="http://schemas.microsoft.com/office/drawing/2014/main" id="{0E5C612A-F430-EC46-9FA6-6D0FD70EF9EC}"/>
              </a:ext>
            </a:extLst>
          </p:cNvPr>
          <p:cNvSpPr>
            <a:spLocks noChangeArrowheads="1"/>
          </p:cNvSpPr>
          <p:nvPr/>
        </p:nvSpPr>
        <p:spPr bwMode="auto">
          <a:xfrm>
            <a:off x="5519176" y="3212563"/>
            <a:ext cx="923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34" name="Rectangle 1266">
            <a:extLst>
              <a:ext uri="{FF2B5EF4-FFF2-40B4-BE49-F238E27FC236}">
                <a16:creationId xmlns:a16="http://schemas.microsoft.com/office/drawing/2014/main" id="{CA26F44C-239E-144A-819C-87E66406508C}"/>
              </a:ext>
            </a:extLst>
          </p:cNvPr>
          <p:cNvSpPr>
            <a:spLocks noChangeArrowheads="1"/>
          </p:cNvSpPr>
          <p:nvPr/>
        </p:nvSpPr>
        <p:spPr bwMode="auto">
          <a:xfrm>
            <a:off x="5519176" y="3215738"/>
            <a:ext cx="8331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b="1" dirty="0">
                <a:solidFill>
                  <a:srgbClr val="00B050"/>
                </a:solidFill>
                <a:latin typeface="Baskerville" panose="02020502070401020303" pitchFamily="18" charset="0"/>
                <a:ea typeface="Baskerville" panose="02020502070401020303" pitchFamily="18" charset="0"/>
              </a:rPr>
              <a:t>INDUSTRY</a:t>
            </a:r>
            <a:endParaRPr lang="en-US" altLang="en-US" sz="2400" b="1" dirty="0">
              <a:solidFill>
                <a:srgbClr val="00B050"/>
              </a:solidFill>
              <a:latin typeface="Baskerville" panose="02020502070401020303" pitchFamily="18" charset="0"/>
              <a:ea typeface="Baskerville" panose="02020502070401020303" pitchFamily="18" charset="0"/>
            </a:endParaRPr>
          </a:p>
        </p:txBody>
      </p:sp>
      <p:sp>
        <p:nvSpPr>
          <p:cNvPr id="235" name="Rectangle 1267">
            <a:extLst>
              <a:ext uri="{FF2B5EF4-FFF2-40B4-BE49-F238E27FC236}">
                <a16:creationId xmlns:a16="http://schemas.microsoft.com/office/drawing/2014/main" id="{F1472814-862B-8D4A-8B31-20E316288663}"/>
              </a:ext>
            </a:extLst>
          </p:cNvPr>
          <p:cNvSpPr>
            <a:spLocks noChangeArrowheads="1"/>
          </p:cNvSpPr>
          <p:nvPr/>
        </p:nvSpPr>
        <p:spPr bwMode="auto">
          <a:xfrm>
            <a:off x="6360551" y="323161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grpSp>
        <p:nvGrpSpPr>
          <p:cNvPr id="236" name="Group 1421">
            <a:extLst>
              <a:ext uri="{FF2B5EF4-FFF2-40B4-BE49-F238E27FC236}">
                <a16:creationId xmlns:a16="http://schemas.microsoft.com/office/drawing/2014/main" id="{E7A9A24B-B423-3D48-9D36-4C33713797B9}"/>
              </a:ext>
            </a:extLst>
          </p:cNvPr>
          <p:cNvGrpSpPr>
            <a:grpSpLocks/>
          </p:cNvGrpSpPr>
          <p:nvPr/>
        </p:nvGrpSpPr>
        <p:grpSpPr bwMode="auto">
          <a:xfrm>
            <a:off x="5779526" y="3722150"/>
            <a:ext cx="1066800" cy="817563"/>
            <a:chOff x="1356" y="2246"/>
            <a:chExt cx="672" cy="515"/>
          </a:xfrm>
        </p:grpSpPr>
        <p:sp>
          <p:nvSpPr>
            <p:cNvPr id="237" name="Rectangle 1268">
              <a:extLst>
                <a:ext uri="{FF2B5EF4-FFF2-40B4-BE49-F238E27FC236}">
                  <a16:creationId xmlns:a16="http://schemas.microsoft.com/office/drawing/2014/main" id="{1F7D4B33-0FC8-E04E-9D4C-7FB14E3D0BD0}"/>
                </a:ext>
              </a:extLst>
            </p:cNvPr>
            <p:cNvSpPr>
              <a:spLocks noChangeArrowheads="1"/>
            </p:cNvSpPr>
            <p:nvPr/>
          </p:nvSpPr>
          <p:spPr bwMode="auto">
            <a:xfrm>
              <a:off x="1356" y="224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38" name="Rectangle 1269">
              <a:extLst>
                <a:ext uri="{FF2B5EF4-FFF2-40B4-BE49-F238E27FC236}">
                  <a16:creationId xmlns:a16="http://schemas.microsoft.com/office/drawing/2014/main" id="{681E5013-0425-8049-893E-2383B9FC7405}"/>
                </a:ext>
              </a:extLst>
            </p:cNvPr>
            <p:cNvSpPr>
              <a:spLocks noChangeArrowheads="1"/>
            </p:cNvSpPr>
            <p:nvPr/>
          </p:nvSpPr>
          <p:spPr bwMode="auto">
            <a:xfrm>
              <a:off x="1356" y="226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39" name="Rectangle 1270">
              <a:extLst>
                <a:ext uri="{FF2B5EF4-FFF2-40B4-BE49-F238E27FC236}">
                  <a16:creationId xmlns:a16="http://schemas.microsoft.com/office/drawing/2014/main" id="{2143B98E-BE90-0B49-90D0-59B49E8E30F2}"/>
                </a:ext>
              </a:extLst>
            </p:cNvPr>
            <p:cNvSpPr>
              <a:spLocks noChangeArrowheads="1"/>
            </p:cNvSpPr>
            <p:nvPr/>
          </p:nvSpPr>
          <p:spPr bwMode="auto">
            <a:xfrm>
              <a:off x="1356" y="227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0" name="Rectangle 1271">
              <a:extLst>
                <a:ext uri="{FF2B5EF4-FFF2-40B4-BE49-F238E27FC236}">
                  <a16:creationId xmlns:a16="http://schemas.microsoft.com/office/drawing/2014/main" id="{040E598A-1C5F-6D4D-923E-0CDD832D0955}"/>
                </a:ext>
              </a:extLst>
            </p:cNvPr>
            <p:cNvSpPr>
              <a:spLocks noChangeArrowheads="1"/>
            </p:cNvSpPr>
            <p:nvPr/>
          </p:nvSpPr>
          <p:spPr bwMode="auto">
            <a:xfrm>
              <a:off x="1356" y="229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1" name="Rectangle 1272">
              <a:extLst>
                <a:ext uri="{FF2B5EF4-FFF2-40B4-BE49-F238E27FC236}">
                  <a16:creationId xmlns:a16="http://schemas.microsoft.com/office/drawing/2014/main" id="{D8A5D45B-913D-B940-B98F-2B6DC336430B}"/>
                </a:ext>
              </a:extLst>
            </p:cNvPr>
            <p:cNvSpPr>
              <a:spLocks noChangeArrowheads="1"/>
            </p:cNvSpPr>
            <p:nvPr/>
          </p:nvSpPr>
          <p:spPr bwMode="auto">
            <a:xfrm>
              <a:off x="1356" y="2308"/>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2" name="Rectangle 1273">
              <a:extLst>
                <a:ext uri="{FF2B5EF4-FFF2-40B4-BE49-F238E27FC236}">
                  <a16:creationId xmlns:a16="http://schemas.microsoft.com/office/drawing/2014/main" id="{F074A17B-57DF-7F43-B30B-B9C7465FE407}"/>
                </a:ext>
              </a:extLst>
            </p:cNvPr>
            <p:cNvSpPr>
              <a:spLocks noChangeArrowheads="1"/>
            </p:cNvSpPr>
            <p:nvPr/>
          </p:nvSpPr>
          <p:spPr bwMode="auto">
            <a:xfrm>
              <a:off x="1356" y="232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3" name="Rectangle 1274">
              <a:extLst>
                <a:ext uri="{FF2B5EF4-FFF2-40B4-BE49-F238E27FC236}">
                  <a16:creationId xmlns:a16="http://schemas.microsoft.com/office/drawing/2014/main" id="{5F4B7BDC-8AD7-6946-9256-1665D6074883}"/>
                </a:ext>
              </a:extLst>
            </p:cNvPr>
            <p:cNvSpPr>
              <a:spLocks noChangeArrowheads="1"/>
            </p:cNvSpPr>
            <p:nvPr/>
          </p:nvSpPr>
          <p:spPr bwMode="auto">
            <a:xfrm>
              <a:off x="1356" y="2338"/>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4" name="Rectangle 1275">
              <a:extLst>
                <a:ext uri="{FF2B5EF4-FFF2-40B4-BE49-F238E27FC236}">
                  <a16:creationId xmlns:a16="http://schemas.microsoft.com/office/drawing/2014/main" id="{9B17245D-16FC-1B4E-B777-1C017EE4B3DC}"/>
                </a:ext>
              </a:extLst>
            </p:cNvPr>
            <p:cNvSpPr>
              <a:spLocks noChangeArrowheads="1"/>
            </p:cNvSpPr>
            <p:nvPr/>
          </p:nvSpPr>
          <p:spPr bwMode="auto">
            <a:xfrm>
              <a:off x="1356" y="235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5" name="Rectangle 1276">
              <a:extLst>
                <a:ext uri="{FF2B5EF4-FFF2-40B4-BE49-F238E27FC236}">
                  <a16:creationId xmlns:a16="http://schemas.microsoft.com/office/drawing/2014/main" id="{C5B1F38A-74FB-CA4E-945F-F35EC235A1AB}"/>
                </a:ext>
              </a:extLst>
            </p:cNvPr>
            <p:cNvSpPr>
              <a:spLocks noChangeArrowheads="1"/>
            </p:cNvSpPr>
            <p:nvPr/>
          </p:nvSpPr>
          <p:spPr bwMode="auto">
            <a:xfrm>
              <a:off x="1356" y="236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6" name="Rectangle 1277">
              <a:extLst>
                <a:ext uri="{FF2B5EF4-FFF2-40B4-BE49-F238E27FC236}">
                  <a16:creationId xmlns:a16="http://schemas.microsoft.com/office/drawing/2014/main" id="{5B344677-79C0-8E4B-93F6-E0068F062D67}"/>
                </a:ext>
              </a:extLst>
            </p:cNvPr>
            <p:cNvSpPr>
              <a:spLocks noChangeArrowheads="1"/>
            </p:cNvSpPr>
            <p:nvPr/>
          </p:nvSpPr>
          <p:spPr bwMode="auto">
            <a:xfrm>
              <a:off x="1356" y="2382"/>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7" name="Rectangle 1278">
              <a:extLst>
                <a:ext uri="{FF2B5EF4-FFF2-40B4-BE49-F238E27FC236}">
                  <a16:creationId xmlns:a16="http://schemas.microsoft.com/office/drawing/2014/main" id="{5176938D-7BDE-E345-BCD2-6E7600A5BBF9}"/>
                </a:ext>
              </a:extLst>
            </p:cNvPr>
            <p:cNvSpPr>
              <a:spLocks noChangeArrowheads="1"/>
            </p:cNvSpPr>
            <p:nvPr/>
          </p:nvSpPr>
          <p:spPr bwMode="auto">
            <a:xfrm>
              <a:off x="1356" y="2397"/>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8" name="Rectangle 1279">
              <a:extLst>
                <a:ext uri="{FF2B5EF4-FFF2-40B4-BE49-F238E27FC236}">
                  <a16:creationId xmlns:a16="http://schemas.microsoft.com/office/drawing/2014/main" id="{3AA27DEE-294E-7049-A80F-2D073EE2EF10}"/>
                </a:ext>
              </a:extLst>
            </p:cNvPr>
            <p:cNvSpPr>
              <a:spLocks noChangeArrowheads="1"/>
            </p:cNvSpPr>
            <p:nvPr/>
          </p:nvSpPr>
          <p:spPr bwMode="auto">
            <a:xfrm>
              <a:off x="1356" y="241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49" name="Rectangle 1280">
              <a:extLst>
                <a:ext uri="{FF2B5EF4-FFF2-40B4-BE49-F238E27FC236}">
                  <a16:creationId xmlns:a16="http://schemas.microsoft.com/office/drawing/2014/main" id="{7B0C0B7D-8EB2-F34D-ACDD-DD631097C5CA}"/>
                </a:ext>
              </a:extLst>
            </p:cNvPr>
            <p:cNvSpPr>
              <a:spLocks noChangeArrowheads="1"/>
            </p:cNvSpPr>
            <p:nvPr/>
          </p:nvSpPr>
          <p:spPr bwMode="auto">
            <a:xfrm>
              <a:off x="1356" y="242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0" name="Rectangle 1281">
              <a:extLst>
                <a:ext uri="{FF2B5EF4-FFF2-40B4-BE49-F238E27FC236}">
                  <a16:creationId xmlns:a16="http://schemas.microsoft.com/office/drawing/2014/main" id="{806F8C2F-229C-1B45-A163-2D55A785A1DA}"/>
                </a:ext>
              </a:extLst>
            </p:cNvPr>
            <p:cNvSpPr>
              <a:spLocks noChangeArrowheads="1"/>
            </p:cNvSpPr>
            <p:nvPr/>
          </p:nvSpPr>
          <p:spPr bwMode="auto">
            <a:xfrm>
              <a:off x="1356" y="244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1" name="Rectangle 1282">
              <a:extLst>
                <a:ext uri="{FF2B5EF4-FFF2-40B4-BE49-F238E27FC236}">
                  <a16:creationId xmlns:a16="http://schemas.microsoft.com/office/drawing/2014/main" id="{DD8A935E-5E10-D94B-98BF-46CA2759210E}"/>
                </a:ext>
              </a:extLst>
            </p:cNvPr>
            <p:cNvSpPr>
              <a:spLocks noChangeArrowheads="1"/>
            </p:cNvSpPr>
            <p:nvPr/>
          </p:nvSpPr>
          <p:spPr bwMode="auto">
            <a:xfrm>
              <a:off x="1356" y="2456"/>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2" name="Rectangle 1283">
              <a:extLst>
                <a:ext uri="{FF2B5EF4-FFF2-40B4-BE49-F238E27FC236}">
                  <a16:creationId xmlns:a16="http://schemas.microsoft.com/office/drawing/2014/main" id="{93686492-8184-8142-BFA3-7554DCDB96B1}"/>
                </a:ext>
              </a:extLst>
            </p:cNvPr>
            <p:cNvSpPr>
              <a:spLocks noChangeArrowheads="1"/>
            </p:cNvSpPr>
            <p:nvPr/>
          </p:nvSpPr>
          <p:spPr bwMode="auto">
            <a:xfrm>
              <a:off x="1356" y="2470"/>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3" name="Rectangle 1284">
              <a:extLst>
                <a:ext uri="{FF2B5EF4-FFF2-40B4-BE49-F238E27FC236}">
                  <a16:creationId xmlns:a16="http://schemas.microsoft.com/office/drawing/2014/main" id="{94D90C60-45F1-6640-B6A7-485B05657F66}"/>
                </a:ext>
              </a:extLst>
            </p:cNvPr>
            <p:cNvSpPr>
              <a:spLocks noChangeArrowheads="1"/>
            </p:cNvSpPr>
            <p:nvPr/>
          </p:nvSpPr>
          <p:spPr bwMode="auto">
            <a:xfrm>
              <a:off x="1356" y="2485"/>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4" name="Rectangle 1285">
              <a:extLst>
                <a:ext uri="{FF2B5EF4-FFF2-40B4-BE49-F238E27FC236}">
                  <a16:creationId xmlns:a16="http://schemas.microsoft.com/office/drawing/2014/main" id="{7CA252F7-CABC-0947-9952-FC1A685B3ECF}"/>
                </a:ext>
              </a:extLst>
            </p:cNvPr>
            <p:cNvSpPr>
              <a:spLocks noChangeArrowheads="1"/>
            </p:cNvSpPr>
            <p:nvPr/>
          </p:nvSpPr>
          <p:spPr bwMode="auto">
            <a:xfrm>
              <a:off x="1356" y="2500"/>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5" name="Rectangle 1286">
              <a:extLst>
                <a:ext uri="{FF2B5EF4-FFF2-40B4-BE49-F238E27FC236}">
                  <a16:creationId xmlns:a16="http://schemas.microsoft.com/office/drawing/2014/main" id="{C08887CF-7B93-E241-AB77-389159DC78CF}"/>
                </a:ext>
              </a:extLst>
            </p:cNvPr>
            <p:cNvSpPr>
              <a:spLocks noChangeArrowheads="1"/>
            </p:cNvSpPr>
            <p:nvPr/>
          </p:nvSpPr>
          <p:spPr bwMode="auto">
            <a:xfrm>
              <a:off x="1356" y="2515"/>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6" name="Rectangle 1287">
              <a:extLst>
                <a:ext uri="{FF2B5EF4-FFF2-40B4-BE49-F238E27FC236}">
                  <a16:creationId xmlns:a16="http://schemas.microsoft.com/office/drawing/2014/main" id="{6806140D-41BE-144B-8A92-749810C3A266}"/>
                </a:ext>
              </a:extLst>
            </p:cNvPr>
            <p:cNvSpPr>
              <a:spLocks noChangeArrowheads="1"/>
            </p:cNvSpPr>
            <p:nvPr/>
          </p:nvSpPr>
          <p:spPr bwMode="auto">
            <a:xfrm>
              <a:off x="1356" y="252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7" name="Rectangle 1288">
              <a:extLst>
                <a:ext uri="{FF2B5EF4-FFF2-40B4-BE49-F238E27FC236}">
                  <a16:creationId xmlns:a16="http://schemas.microsoft.com/office/drawing/2014/main" id="{5153BE58-9795-A54E-97DF-CE234F901CF1}"/>
                </a:ext>
              </a:extLst>
            </p:cNvPr>
            <p:cNvSpPr>
              <a:spLocks noChangeArrowheads="1"/>
            </p:cNvSpPr>
            <p:nvPr/>
          </p:nvSpPr>
          <p:spPr bwMode="auto">
            <a:xfrm>
              <a:off x="1356" y="254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8" name="Rectangle 1289">
              <a:extLst>
                <a:ext uri="{FF2B5EF4-FFF2-40B4-BE49-F238E27FC236}">
                  <a16:creationId xmlns:a16="http://schemas.microsoft.com/office/drawing/2014/main" id="{46B763DE-E411-1646-8B9D-E6734151126D}"/>
                </a:ext>
              </a:extLst>
            </p:cNvPr>
            <p:cNvSpPr>
              <a:spLocks noChangeArrowheads="1"/>
            </p:cNvSpPr>
            <p:nvPr/>
          </p:nvSpPr>
          <p:spPr bwMode="auto">
            <a:xfrm>
              <a:off x="1356" y="255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59" name="Rectangle 1290">
              <a:extLst>
                <a:ext uri="{FF2B5EF4-FFF2-40B4-BE49-F238E27FC236}">
                  <a16:creationId xmlns:a16="http://schemas.microsoft.com/office/drawing/2014/main" id="{5875B752-DAF3-3B4B-A6DD-F28EE4DB27A6}"/>
                </a:ext>
              </a:extLst>
            </p:cNvPr>
            <p:cNvSpPr>
              <a:spLocks noChangeArrowheads="1"/>
            </p:cNvSpPr>
            <p:nvPr/>
          </p:nvSpPr>
          <p:spPr bwMode="auto">
            <a:xfrm>
              <a:off x="1356" y="257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0" name="Rectangle 1291">
              <a:extLst>
                <a:ext uri="{FF2B5EF4-FFF2-40B4-BE49-F238E27FC236}">
                  <a16:creationId xmlns:a16="http://schemas.microsoft.com/office/drawing/2014/main" id="{9CA13169-D94B-5948-B675-071CEAA41C94}"/>
                </a:ext>
              </a:extLst>
            </p:cNvPr>
            <p:cNvSpPr>
              <a:spLocks noChangeArrowheads="1"/>
            </p:cNvSpPr>
            <p:nvPr/>
          </p:nvSpPr>
          <p:spPr bwMode="auto">
            <a:xfrm>
              <a:off x="1356" y="2588"/>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1" name="Rectangle 1292">
              <a:extLst>
                <a:ext uri="{FF2B5EF4-FFF2-40B4-BE49-F238E27FC236}">
                  <a16:creationId xmlns:a16="http://schemas.microsoft.com/office/drawing/2014/main" id="{8D61AFA3-663D-CF42-AADF-BC33B57B40D3}"/>
                </a:ext>
              </a:extLst>
            </p:cNvPr>
            <p:cNvSpPr>
              <a:spLocks noChangeArrowheads="1"/>
            </p:cNvSpPr>
            <p:nvPr/>
          </p:nvSpPr>
          <p:spPr bwMode="auto">
            <a:xfrm>
              <a:off x="1356" y="260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2" name="Rectangle 1293">
              <a:extLst>
                <a:ext uri="{FF2B5EF4-FFF2-40B4-BE49-F238E27FC236}">
                  <a16:creationId xmlns:a16="http://schemas.microsoft.com/office/drawing/2014/main" id="{E2CE2CEA-FBC8-3240-B287-FF27497C4095}"/>
                </a:ext>
              </a:extLst>
            </p:cNvPr>
            <p:cNvSpPr>
              <a:spLocks noChangeArrowheads="1"/>
            </p:cNvSpPr>
            <p:nvPr/>
          </p:nvSpPr>
          <p:spPr bwMode="auto">
            <a:xfrm>
              <a:off x="1356" y="2618"/>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3" name="Rectangle 1294">
              <a:extLst>
                <a:ext uri="{FF2B5EF4-FFF2-40B4-BE49-F238E27FC236}">
                  <a16:creationId xmlns:a16="http://schemas.microsoft.com/office/drawing/2014/main" id="{DDAD7F36-2CEA-624B-9A5E-9B058D9B6EEC}"/>
                </a:ext>
              </a:extLst>
            </p:cNvPr>
            <p:cNvSpPr>
              <a:spLocks noChangeArrowheads="1"/>
            </p:cNvSpPr>
            <p:nvPr/>
          </p:nvSpPr>
          <p:spPr bwMode="auto">
            <a:xfrm>
              <a:off x="1356" y="2632"/>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4" name="Rectangle 1295">
              <a:extLst>
                <a:ext uri="{FF2B5EF4-FFF2-40B4-BE49-F238E27FC236}">
                  <a16:creationId xmlns:a16="http://schemas.microsoft.com/office/drawing/2014/main" id="{4F7A50ED-C1AC-5447-A4D7-920B52C551D1}"/>
                </a:ext>
              </a:extLst>
            </p:cNvPr>
            <p:cNvSpPr>
              <a:spLocks noChangeArrowheads="1"/>
            </p:cNvSpPr>
            <p:nvPr/>
          </p:nvSpPr>
          <p:spPr bwMode="auto">
            <a:xfrm>
              <a:off x="1356" y="264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5" name="Rectangle 1296">
              <a:extLst>
                <a:ext uri="{FF2B5EF4-FFF2-40B4-BE49-F238E27FC236}">
                  <a16:creationId xmlns:a16="http://schemas.microsoft.com/office/drawing/2014/main" id="{1CC46022-028B-8D41-AD65-A55894C5BD1D}"/>
                </a:ext>
              </a:extLst>
            </p:cNvPr>
            <p:cNvSpPr>
              <a:spLocks noChangeArrowheads="1"/>
            </p:cNvSpPr>
            <p:nvPr/>
          </p:nvSpPr>
          <p:spPr bwMode="auto">
            <a:xfrm>
              <a:off x="1356" y="2662"/>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6" name="Rectangle 1297">
              <a:extLst>
                <a:ext uri="{FF2B5EF4-FFF2-40B4-BE49-F238E27FC236}">
                  <a16:creationId xmlns:a16="http://schemas.microsoft.com/office/drawing/2014/main" id="{55B391FC-9D98-574C-B5C0-B02A6E979CEF}"/>
                </a:ext>
              </a:extLst>
            </p:cNvPr>
            <p:cNvSpPr>
              <a:spLocks noChangeArrowheads="1"/>
            </p:cNvSpPr>
            <p:nvPr/>
          </p:nvSpPr>
          <p:spPr bwMode="auto">
            <a:xfrm>
              <a:off x="1356" y="2677"/>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7" name="Rectangle 1298">
              <a:extLst>
                <a:ext uri="{FF2B5EF4-FFF2-40B4-BE49-F238E27FC236}">
                  <a16:creationId xmlns:a16="http://schemas.microsoft.com/office/drawing/2014/main" id="{3148E969-A0B5-4541-B0DA-8B01B4A12DEB}"/>
                </a:ext>
              </a:extLst>
            </p:cNvPr>
            <p:cNvSpPr>
              <a:spLocks noChangeArrowheads="1"/>
            </p:cNvSpPr>
            <p:nvPr/>
          </p:nvSpPr>
          <p:spPr bwMode="auto">
            <a:xfrm>
              <a:off x="1356" y="269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8" name="Rectangle 1299">
              <a:extLst>
                <a:ext uri="{FF2B5EF4-FFF2-40B4-BE49-F238E27FC236}">
                  <a16:creationId xmlns:a16="http://schemas.microsoft.com/office/drawing/2014/main" id="{FC4D1CEE-0998-0944-BBDE-C6B1171EE2D9}"/>
                </a:ext>
              </a:extLst>
            </p:cNvPr>
            <p:cNvSpPr>
              <a:spLocks noChangeArrowheads="1"/>
            </p:cNvSpPr>
            <p:nvPr/>
          </p:nvSpPr>
          <p:spPr bwMode="auto">
            <a:xfrm>
              <a:off x="1356" y="2706"/>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69" name="Rectangle 1300">
              <a:extLst>
                <a:ext uri="{FF2B5EF4-FFF2-40B4-BE49-F238E27FC236}">
                  <a16:creationId xmlns:a16="http://schemas.microsoft.com/office/drawing/2014/main" id="{AC9CC0E1-3115-454B-AABF-005306E7F238}"/>
                </a:ext>
              </a:extLst>
            </p:cNvPr>
            <p:cNvSpPr>
              <a:spLocks noChangeArrowheads="1"/>
            </p:cNvSpPr>
            <p:nvPr/>
          </p:nvSpPr>
          <p:spPr bwMode="auto">
            <a:xfrm>
              <a:off x="1356" y="272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0" name="Rectangle 1301">
              <a:extLst>
                <a:ext uri="{FF2B5EF4-FFF2-40B4-BE49-F238E27FC236}">
                  <a16:creationId xmlns:a16="http://schemas.microsoft.com/office/drawing/2014/main" id="{F3C298D7-7088-AA4C-B6F8-20D5678C6CCE}"/>
                </a:ext>
              </a:extLst>
            </p:cNvPr>
            <p:cNvSpPr>
              <a:spLocks noChangeArrowheads="1"/>
            </p:cNvSpPr>
            <p:nvPr/>
          </p:nvSpPr>
          <p:spPr bwMode="auto">
            <a:xfrm>
              <a:off x="1356" y="2736"/>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1" name="Freeform 1302">
              <a:extLst>
                <a:ext uri="{FF2B5EF4-FFF2-40B4-BE49-F238E27FC236}">
                  <a16:creationId xmlns:a16="http://schemas.microsoft.com/office/drawing/2014/main" id="{57BD281E-57F7-9347-8264-2D07D3B0B3CD}"/>
                </a:ext>
              </a:extLst>
            </p:cNvPr>
            <p:cNvSpPr>
              <a:spLocks/>
            </p:cNvSpPr>
            <p:nvPr/>
          </p:nvSpPr>
          <p:spPr bwMode="auto">
            <a:xfrm>
              <a:off x="1356" y="2750"/>
              <a:ext cx="8" cy="11"/>
            </a:xfrm>
            <a:custGeom>
              <a:avLst/>
              <a:gdLst>
                <a:gd name="T0" fmla="*/ 8 w 8"/>
                <a:gd name="T1" fmla="*/ 0 h 11"/>
                <a:gd name="T2" fmla="*/ 0 w 8"/>
                <a:gd name="T3" fmla="*/ 0 h 11"/>
                <a:gd name="T4" fmla="*/ 0 w 8"/>
                <a:gd name="T5" fmla="*/ 7 h 11"/>
                <a:gd name="T6" fmla="*/ 0 w 8"/>
                <a:gd name="T7" fmla="*/ 10 h 11"/>
                <a:gd name="T8" fmla="*/ 3 w 8"/>
                <a:gd name="T9" fmla="*/ 11 h 11"/>
                <a:gd name="T10" fmla="*/ 4 w 8"/>
                <a:gd name="T11" fmla="*/ 11 h 11"/>
                <a:gd name="T12" fmla="*/ 4 w 8"/>
                <a:gd name="T13" fmla="*/ 3 h 11"/>
                <a:gd name="T14" fmla="*/ 3 w 8"/>
                <a:gd name="T15" fmla="*/ 3 h 11"/>
                <a:gd name="T16" fmla="*/ 3 w 8"/>
                <a:gd name="T17" fmla="*/ 7 h 11"/>
                <a:gd name="T18" fmla="*/ 8 w 8"/>
                <a:gd name="T19" fmla="*/ 7 h 11"/>
                <a:gd name="T20" fmla="*/ 8 w 8"/>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1">
                  <a:moveTo>
                    <a:pt x="8" y="0"/>
                  </a:moveTo>
                  <a:lnTo>
                    <a:pt x="0" y="0"/>
                  </a:lnTo>
                  <a:lnTo>
                    <a:pt x="0" y="7"/>
                  </a:lnTo>
                  <a:lnTo>
                    <a:pt x="0" y="10"/>
                  </a:lnTo>
                  <a:lnTo>
                    <a:pt x="3" y="11"/>
                  </a:lnTo>
                  <a:lnTo>
                    <a:pt x="4" y="11"/>
                  </a:lnTo>
                  <a:lnTo>
                    <a:pt x="4" y="3"/>
                  </a:lnTo>
                  <a:lnTo>
                    <a:pt x="3" y="3"/>
                  </a:lnTo>
                  <a:lnTo>
                    <a:pt x="3" y="7"/>
                  </a:lnTo>
                  <a:lnTo>
                    <a:pt x="8" y="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272" name="Rectangle 1303">
              <a:extLst>
                <a:ext uri="{FF2B5EF4-FFF2-40B4-BE49-F238E27FC236}">
                  <a16:creationId xmlns:a16="http://schemas.microsoft.com/office/drawing/2014/main" id="{F78199E0-2174-E54D-B751-F1A3C73DA25A}"/>
                </a:ext>
              </a:extLst>
            </p:cNvPr>
            <p:cNvSpPr>
              <a:spLocks noChangeArrowheads="1"/>
            </p:cNvSpPr>
            <p:nvPr/>
          </p:nvSpPr>
          <p:spPr bwMode="auto">
            <a:xfrm>
              <a:off x="1368"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3" name="Rectangle 1304">
              <a:extLst>
                <a:ext uri="{FF2B5EF4-FFF2-40B4-BE49-F238E27FC236}">
                  <a16:creationId xmlns:a16="http://schemas.microsoft.com/office/drawing/2014/main" id="{FC616DCC-DFDF-6B4D-ACB6-F7598D2854FF}"/>
                </a:ext>
              </a:extLst>
            </p:cNvPr>
            <p:cNvSpPr>
              <a:spLocks noChangeArrowheads="1"/>
            </p:cNvSpPr>
            <p:nvPr/>
          </p:nvSpPr>
          <p:spPr bwMode="auto">
            <a:xfrm>
              <a:off x="1384"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4" name="Rectangle 1305">
              <a:extLst>
                <a:ext uri="{FF2B5EF4-FFF2-40B4-BE49-F238E27FC236}">
                  <a16:creationId xmlns:a16="http://schemas.microsoft.com/office/drawing/2014/main" id="{8D0F48D7-D567-3D4A-BF85-34DFC7EA00CA}"/>
                </a:ext>
              </a:extLst>
            </p:cNvPr>
            <p:cNvSpPr>
              <a:spLocks noChangeArrowheads="1"/>
            </p:cNvSpPr>
            <p:nvPr/>
          </p:nvSpPr>
          <p:spPr bwMode="auto">
            <a:xfrm>
              <a:off x="1400"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5" name="Rectangle 1306">
              <a:extLst>
                <a:ext uri="{FF2B5EF4-FFF2-40B4-BE49-F238E27FC236}">
                  <a16:creationId xmlns:a16="http://schemas.microsoft.com/office/drawing/2014/main" id="{29892609-D1CC-9A4A-8D45-A8CA58570E89}"/>
                </a:ext>
              </a:extLst>
            </p:cNvPr>
            <p:cNvSpPr>
              <a:spLocks noChangeArrowheads="1"/>
            </p:cNvSpPr>
            <p:nvPr/>
          </p:nvSpPr>
          <p:spPr bwMode="auto">
            <a:xfrm>
              <a:off x="1416"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6" name="Rectangle 1307">
              <a:extLst>
                <a:ext uri="{FF2B5EF4-FFF2-40B4-BE49-F238E27FC236}">
                  <a16:creationId xmlns:a16="http://schemas.microsoft.com/office/drawing/2014/main" id="{421C7354-6B2E-ED40-8A37-30797BE283F5}"/>
                </a:ext>
              </a:extLst>
            </p:cNvPr>
            <p:cNvSpPr>
              <a:spLocks noChangeArrowheads="1"/>
            </p:cNvSpPr>
            <p:nvPr/>
          </p:nvSpPr>
          <p:spPr bwMode="auto">
            <a:xfrm>
              <a:off x="1432"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7" name="Rectangle 1308">
              <a:extLst>
                <a:ext uri="{FF2B5EF4-FFF2-40B4-BE49-F238E27FC236}">
                  <a16:creationId xmlns:a16="http://schemas.microsoft.com/office/drawing/2014/main" id="{C78ED330-1BEA-904E-9270-E47E64660BA3}"/>
                </a:ext>
              </a:extLst>
            </p:cNvPr>
            <p:cNvSpPr>
              <a:spLocks noChangeArrowheads="1"/>
            </p:cNvSpPr>
            <p:nvPr/>
          </p:nvSpPr>
          <p:spPr bwMode="auto">
            <a:xfrm>
              <a:off x="1447"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8" name="Rectangle 1309">
              <a:extLst>
                <a:ext uri="{FF2B5EF4-FFF2-40B4-BE49-F238E27FC236}">
                  <a16:creationId xmlns:a16="http://schemas.microsoft.com/office/drawing/2014/main" id="{13F3D6BE-EF3D-344C-A029-A85B3C9FD1E7}"/>
                </a:ext>
              </a:extLst>
            </p:cNvPr>
            <p:cNvSpPr>
              <a:spLocks noChangeArrowheads="1"/>
            </p:cNvSpPr>
            <p:nvPr/>
          </p:nvSpPr>
          <p:spPr bwMode="auto">
            <a:xfrm>
              <a:off x="1463"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79" name="Rectangle 1310">
              <a:extLst>
                <a:ext uri="{FF2B5EF4-FFF2-40B4-BE49-F238E27FC236}">
                  <a16:creationId xmlns:a16="http://schemas.microsoft.com/office/drawing/2014/main" id="{E8FF72CB-BBCA-E941-B577-6B7E0AFFD4EB}"/>
                </a:ext>
              </a:extLst>
            </p:cNvPr>
            <p:cNvSpPr>
              <a:spLocks noChangeArrowheads="1"/>
            </p:cNvSpPr>
            <p:nvPr/>
          </p:nvSpPr>
          <p:spPr bwMode="auto">
            <a:xfrm>
              <a:off x="1479"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0" name="Rectangle 1311">
              <a:extLst>
                <a:ext uri="{FF2B5EF4-FFF2-40B4-BE49-F238E27FC236}">
                  <a16:creationId xmlns:a16="http://schemas.microsoft.com/office/drawing/2014/main" id="{7D7D5D0A-115D-1D47-ADD0-91B6E5F78D4D}"/>
                </a:ext>
              </a:extLst>
            </p:cNvPr>
            <p:cNvSpPr>
              <a:spLocks noChangeArrowheads="1"/>
            </p:cNvSpPr>
            <p:nvPr/>
          </p:nvSpPr>
          <p:spPr bwMode="auto">
            <a:xfrm>
              <a:off x="1495"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1" name="Rectangle 1312">
              <a:extLst>
                <a:ext uri="{FF2B5EF4-FFF2-40B4-BE49-F238E27FC236}">
                  <a16:creationId xmlns:a16="http://schemas.microsoft.com/office/drawing/2014/main" id="{BA76B234-7412-8D45-A6FE-3A97FF46C3DA}"/>
                </a:ext>
              </a:extLst>
            </p:cNvPr>
            <p:cNvSpPr>
              <a:spLocks noChangeArrowheads="1"/>
            </p:cNvSpPr>
            <p:nvPr/>
          </p:nvSpPr>
          <p:spPr bwMode="auto">
            <a:xfrm>
              <a:off x="1511"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2" name="Rectangle 1313">
              <a:extLst>
                <a:ext uri="{FF2B5EF4-FFF2-40B4-BE49-F238E27FC236}">
                  <a16:creationId xmlns:a16="http://schemas.microsoft.com/office/drawing/2014/main" id="{D27C53F8-283C-134C-AFCC-239F3538EAF7}"/>
                </a:ext>
              </a:extLst>
            </p:cNvPr>
            <p:cNvSpPr>
              <a:spLocks noChangeArrowheads="1"/>
            </p:cNvSpPr>
            <p:nvPr/>
          </p:nvSpPr>
          <p:spPr bwMode="auto">
            <a:xfrm>
              <a:off x="1526"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3" name="Rectangle 1314">
              <a:extLst>
                <a:ext uri="{FF2B5EF4-FFF2-40B4-BE49-F238E27FC236}">
                  <a16:creationId xmlns:a16="http://schemas.microsoft.com/office/drawing/2014/main" id="{05D21969-1987-DD4C-8DC4-A8CA2228933A}"/>
                </a:ext>
              </a:extLst>
            </p:cNvPr>
            <p:cNvSpPr>
              <a:spLocks noChangeArrowheads="1"/>
            </p:cNvSpPr>
            <p:nvPr/>
          </p:nvSpPr>
          <p:spPr bwMode="auto">
            <a:xfrm>
              <a:off x="1542"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4" name="Rectangle 1315">
              <a:extLst>
                <a:ext uri="{FF2B5EF4-FFF2-40B4-BE49-F238E27FC236}">
                  <a16:creationId xmlns:a16="http://schemas.microsoft.com/office/drawing/2014/main" id="{87FD3DCF-D164-A940-8DB9-4040AE51A498}"/>
                </a:ext>
              </a:extLst>
            </p:cNvPr>
            <p:cNvSpPr>
              <a:spLocks noChangeArrowheads="1"/>
            </p:cNvSpPr>
            <p:nvPr/>
          </p:nvSpPr>
          <p:spPr bwMode="auto">
            <a:xfrm>
              <a:off x="1558"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5" name="Rectangle 1316">
              <a:extLst>
                <a:ext uri="{FF2B5EF4-FFF2-40B4-BE49-F238E27FC236}">
                  <a16:creationId xmlns:a16="http://schemas.microsoft.com/office/drawing/2014/main" id="{24559E9A-821E-164B-AB59-4A60C29B481F}"/>
                </a:ext>
              </a:extLst>
            </p:cNvPr>
            <p:cNvSpPr>
              <a:spLocks noChangeArrowheads="1"/>
            </p:cNvSpPr>
            <p:nvPr/>
          </p:nvSpPr>
          <p:spPr bwMode="auto">
            <a:xfrm>
              <a:off x="1574"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6" name="Rectangle 1317">
              <a:extLst>
                <a:ext uri="{FF2B5EF4-FFF2-40B4-BE49-F238E27FC236}">
                  <a16:creationId xmlns:a16="http://schemas.microsoft.com/office/drawing/2014/main" id="{7D0756E6-9683-D748-B763-624C39323364}"/>
                </a:ext>
              </a:extLst>
            </p:cNvPr>
            <p:cNvSpPr>
              <a:spLocks noChangeArrowheads="1"/>
            </p:cNvSpPr>
            <p:nvPr/>
          </p:nvSpPr>
          <p:spPr bwMode="auto">
            <a:xfrm>
              <a:off x="1590"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7" name="Rectangle 1318">
              <a:extLst>
                <a:ext uri="{FF2B5EF4-FFF2-40B4-BE49-F238E27FC236}">
                  <a16:creationId xmlns:a16="http://schemas.microsoft.com/office/drawing/2014/main" id="{FEFBE0AE-F61A-5C42-A794-94661DB538C2}"/>
                </a:ext>
              </a:extLst>
            </p:cNvPr>
            <p:cNvSpPr>
              <a:spLocks noChangeArrowheads="1"/>
            </p:cNvSpPr>
            <p:nvPr/>
          </p:nvSpPr>
          <p:spPr bwMode="auto">
            <a:xfrm>
              <a:off x="1606" y="2753"/>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8" name="Rectangle 1319">
              <a:extLst>
                <a:ext uri="{FF2B5EF4-FFF2-40B4-BE49-F238E27FC236}">
                  <a16:creationId xmlns:a16="http://schemas.microsoft.com/office/drawing/2014/main" id="{A33CBD26-3C97-6E4D-B8FD-057E51E9A7D8}"/>
                </a:ext>
              </a:extLst>
            </p:cNvPr>
            <p:cNvSpPr>
              <a:spLocks noChangeArrowheads="1"/>
            </p:cNvSpPr>
            <p:nvPr/>
          </p:nvSpPr>
          <p:spPr bwMode="auto">
            <a:xfrm>
              <a:off x="1621"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89" name="Rectangle 1320">
              <a:extLst>
                <a:ext uri="{FF2B5EF4-FFF2-40B4-BE49-F238E27FC236}">
                  <a16:creationId xmlns:a16="http://schemas.microsoft.com/office/drawing/2014/main" id="{AB50FFC7-15B5-034C-A394-4874104384DD}"/>
                </a:ext>
              </a:extLst>
            </p:cNvPr>
            <p:cNvSpPr>
              <a:spLocks noChangeArrowheads="1"/>
            </p:cNvSpPr>
            <p:nvPr/>
          </p:nvSpPr>
          <p:spPr bwMode="auto">
            <a:xfrm>
              <a:off x="1637"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0" name="Rectangle 1321">
              <a:extLst>
                <a:ext uri="{FF2B5EF4-FFF2-40B4-BE49-F238E27FC236}">
                  <a16:creationId xmlns:a16="http://schemas.microsoft.com/office/drawing/2014/main" id="{992AA043-2F42-5F40-98E4-16F70084DBDE}"/>
                </a:ext>
              </a:extLst>
            </p:cNvPr>
            <p:cNvSpPr>
              <a:spLocks noChangeArrowheads="1"/>
            </p:cNvSpPr>
            <p:nvPr/>
          </p:nvSpPr>
          <p:spPr bwMode="auto">
            <a:xfrm>
              <a:off x="1653"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1" name="Rectangle 1322">
              <a:extLst>
                <a:ext uri="{FF2B5EF4-FFF2-40B4-BE49-F238E27FC236}">
                  <a16:creationId xmlns:a16="http://schemas.microsoft.com/office/drawing/2014/main" id="{6BC945D0-D56D-F943-8FB2-1ACB2BEC71DA}"/>
                </a:ext>
              </a:extLst>
            </p:cNvPr>
            <p:cNvSpPr>
              <a:spLocks noChangeArrowheads="1"/>
            </p:cNvSpPr>
            <p:nvPr/>
          </p:nvSpPr>
          <p:spPr bwMode="auto">
            <a:xfrm>
              <a:off x="1669"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2" name="Rectangle 1323">
              <a:extLst>
                <a:ext uri="{FF2B5EF4-FFF2-40B4-BE49-F238E27FC236}">
                  <a16:creationId xmlns:a16="http://schemas.microsoft.com/office/drawing/2014/main" id="{C1D4ACA1-3195-A644-9837-69326AC7D516}"/>
                </a:ext>
              </a:extLst>
            </p:cNvPr>
            <p:cNvSpPr>
              <a:spLocks noChangeArrowheads="1"/>
            </p:cNvSpPr>
            <p:nvPr/>
          </p:nvSpPr>
          <p:spPr bwMode="auto">
            <a:xfrm>
              <a:off x="1685"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3" name="Rectangle 1324">
              <a:extLst>
                <a:ext uri="{FF2B5EF4-FFF2-40B4-BE49-F238E27FC236}">
                  <a16:creationId xmlns:a16="http://schemas.microsoft.com/office/drawing/2014/main" id="{F7968541-B6E9-5D49-A457-D194A36A4644}"/>
                </a:ext>
              </a:extLst>
            </p:cNvPr>
            <p:cNvSpPr>
              <a:spLocks noChangeArrowheads="1"/>
            </p:cNvSpPr>
            <p:nvPr/>
          </p:nvSpPr>
          <p:spPr bwMode="auto">
            <a:xfrm>
              <a:off x="1700"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4" name="Rectangle 1325">
              <a:extLst>
                <a:ext uri="{FF2B5EF4-FFF2-40B4-BE49-F238E27FC236}">
                  <a16:creationId xmlns:a16="http://schemas.microsoft.com/office/drawing/2014/main" id="{891BF6A2-E452-8F4A-B2CE-903933312A27}"/>
                </a:ext>
              </a:extLst>
            </p:cNvPr>
            <p:cNvSpPr>
              <a:spLocks noChangeArrowheads="1"/>
            </p:cNvSpPr>
            <p:nvPr/>
          </p:nvSpPr>
          <p:spPr bwMode="auto">
            <a:xfrm>
              <a:off x="1716"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5" name="Rectangle 1326">
              <a:extLst>
                <a:ext uri="{FF2B5EF4-FFF2-40B4-BE49-F238E27FC236}">
                  <a16:creationId xmlns:a16="http://schemas.microsoft.com/office/drawing/2014/main" id="{BA3A3D82-7662-D045-8147-DCA6A7F6C195}"/>
                </a:ext>
              </a:extLst>
            </p:cNvPr>
            <p:cNvSpPr>
              <a:spLocks noChangeArrowheads="1"/>
            </p:cNvSpPr>
            <p:nvPr/>
          </p:nvSpPr>
          <p:spPr bwMode="auto">
            <a:xfrm>
              <a:off x="1732"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6" name="Rectangle 1327">
              <a:extLst>
                <a:ext uri="{FF2B5EF4-FFF2-40B4-BE49-F238E27FC236}">
                  <a16:creationId xmlns:a16="http://schemas.microsoft.com/office/drawing/2014/main" id="{E7B027CE-314A-1049-A6DF-BF18A549B034}"/>
                </a:ext>
              </a:extLst>
            </p:cNvPr>
            <p:cNvSpPr>
              <a:spLocks noChangeArrowheads="1"/>
            </p:cNvSpPr>
            <p:nvPr/>
          </p:nvSpPr>
          <p:spPr bwMode="auto">
            <a:xfrm>
              <a:off x="1748"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7" name="Rectangle 1328">
              <a:extLst>
                <a:ext uri="{FF2B5EF4-FFF2-40B4-BE49-F238E27FC236}">
                  <a16:creationId xmlns:a16="http://schemas.microsoft.com/office/drawing/2014/main" id="{DD05437A-2007-B745-99D8-1C145DAEB823}"/>
                </a:ext>
              </a:extLst>
            </p:cNvPr>
            <p:cNvSpPr>
              <a:spLocks noChangeArrowheads="1"/>
            </p:cNvSpPr>
            <p:nvPr/>
          </p:nvSpPr>
          <p:spPr bwMode="auto">
            <a:xfrm>
              <a:off x="1764"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8" name="Rectangle 1329">
              <a:extLst>
                <a:ext uri="{FF2B5EF4-FFF2-40B4-BE49-F238E27FC236}">
                  <a16:creationId xmlns:a16="http://schemas.microsoft.com/office/drawing/2014/main" id="{E72981A2-A159-1844-A77A-C842F9FF979B}"/>
                </a:ext>
              </a:extLst>
            </p:cNvPr>
            <p:cNvSpPr>
              <a:spLocks noChangeArrowheads="1"/>
            </p:cNvSpPr>
            <p:nvPr/>
          </p:nvSpPr>
          <p:spPr bwMode="auto">
            <a:xfrm>
              <a:off x="1780" y="2753"/>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299" name="Rectangle 1330">
              <a:extLst>
                <a:ext uri="{FF2B5EF4-FFF2-40B4-BE49-F238E27FC236}">
                  <a16:creationId xmlns:a16="http://schemas.microsoft.com/office/drawing/2014/main" id="{DCDFB33D-77F7-C444-BF9A-CCBD5CDA5DEA}"/>
                </a:ext>
              </a:extLst>
            </p:cNvPr>
            <p:cNvSpPr>
              <a:spLocks noChangeArrowheads="1"/>
            </p:cNvSpPr>
            <p:nvPr/>
          </p:nvSpPr>
          <p:spPr bwMode="auto">
            <a:xfrm>
              <a:off x="1795"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0" name="Rectangle 1331">
              <a:extLst>
                <a:ext uri="{FF2B5EF4-FFF2-40B4-BE49-F238E27FC236}">
                  <a16:creationId xmlns:a16="http://schemas.microsoft.com/office/drawing/2014/main" id="{674F2285-68A3-0A4B-BD8E-D02A5149A261}"/>
                </a:ext>
              </a:extLst>
            </p:cNvPr>
            <p:cNvSpPr>
              <a:spLocks noChangeArrowheads="1"/>
            </p:cNvSpPr>
            <p:nvPr/>
          </p:nvSpPr>
          <p:spPr bwMode="auto">
            <a:xfrm>
              <a:off x="1811"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1" name="Rectangle 1332">
              <a:extLst>
                <a:ext uri="{FF2B5EF4-FFF2-40B4-BE49-F238E27FC236}">
                  <a16:creationId xmlns:a16="http://schemas.microsoft.com/office/drawing/2014/main" id="{BD6B6219-0044-9443-9017-39F9ED98F196}"/>
                </a:ext>
              </a:extLst>
            </p:cNvPr>
            <p:cNvSpPr>
              <a:spLocks noChangeArrowheads="1"/>
            </p:cNvSpPr>
            <p:nvPr/>
          </p:nvSpPr>
          <p:spPr bwMode="auto">
            <a:xfrm>
              <a:off x="1827"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2" name="Rectangle 1333">
              <a:extLst>
                <a:ext uri="{FF2B5EF4-FFF2-40B4-BE49-F238E27FC236}">
                  <a16:creationId xmlns:a16="http://schemas.microsoft.com/office/drawing/2014/main" id="{0BE2ED6C-C5B0-764A-989A-6C758FBE595E}"/>
                </a:ext>
              </a:extLst>
            </p:cNvPr>
            <p:cNvSpPr>
              <a:spLocks noChangeArrowheads="1"/>
            </p:cNvSpPr>
            <p:nvPr/>
          </p:nvSpPr>
          <p:spPr bwMode="auto">
            <a:xfrm>
              <a:off x="1843"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3" name="Rectangle 1334">
              <a:extLst>
                <a:ext uri="{FF2B5EF4-FFF2-40B4-BE49-F238E27FC236}">
                  <a16:creationId xmlns:a16="http://schemas.microsoft.com/office/drawing/2014/main" id="{B906653C-D893-DF4D-913A-807C815843C6}"/>
                </a:ext>
              </a:extLst>
            </p:cNvPr>
            <p:cNvSpPr>
              <a:spLocks noChangeArrowheads="1"/>
            </p:cNvSpPr>
            <p:nvPr/>
          </p:nvSpPr>
          <p:spPr bwMode="auto">
            <a:xfrm>
              <a:off x="1859" y="2753"/>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4" name="Rectangle 1335">
              <a:extLst>
                <a:ext uri="{FF2B5EF4-FFF2-40B4-BE49-F238E27FC236}">
                  <a16:creationId xmlns:a16="http://schemas.microsoft.com/office/drawing/2014/main" id="{374FB4F4-57BE-AF4F-900F-D0266435BF36}"/>
                </a:ext>
              </a:extLst>
            </p:cNvPr>
            <p:cNvSpPr>
              <a:spLocks noChangeArrowheads="1"/>
            </p:cNvSpPr>
            <p:nvPr/>
          </p:nvSpPr>
          <p:spPr bwMode="auto">
            <a:xfrm>
              <a:off x="1874"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5" name="Rectangle 1336">
              <a:extLst>
                <a:ext uri="{FF2B5EF4-FFF2-40B4-BE49-F238E27FC236}">
                  <a16:creationId xmlns:a16="http://schemas.microsoft.com/office/drawing/2014/main" id="{1933E5D0-E5D9-6A40-A36F-68739F619006}"/>
                </a:ext>
              </a:extLst>
            </p:cNvPr>
            <p:cNvSpPr>
              <a:spLocks noChangeArrowheads="1"/>
            </p:cNvSpPr>
            <p:nvPr/>
          </p:nvSpPr>
          <p:spPr bwMode="auto">
            <a:xfrm>
              <a:off x="1890"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6" name="Rectangle 1337">
              <a:extLst>
                <a:ext uri="{FF2B5EF4-FFF2-40B4-BE49-F238E27FC236}">
                  <a16:creationId xmlns:a16="http://schemas.microsoft.com/office/drawing/2014/main" id="{CAECC1F1-572C-D644-9E2C-1B343C645257}"/>
                </a:ext>
              </a:extLst>
            </p:cNvPr>
            <p:cNvSpPr>
              <a:spLocks noChangeArrowheads="1"/>
            </p:cNvSpPr>
            <p:nvPr/>
          </p:nvSpPr>
          <p:spPr bwMode="auto">
            <a:xfrm>
              <a:off x="1906"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7" name="Rectangle 1338">
              <a:extLst>
                <a:ext uri="{FF2B5EF4-FFF2-40B4-BE49-F238E27FC236}">
                  <a16:creationId xmlns:a16="http://schemas.microsoft.com/office/drawing/2014/main" id="{A681B2CB-7D72-BF4F-93EB-780251B4E53A}"/>
                </a:ext>
              </a:extLst>
            </p:cNvPr>
            <p:cNvSpPr>
              <a:spLocks noChangeArrowheads="1"/>
            </p:cNvSpPr>
            <p:nvPr/>
          </p:nvSpPr>
          <p:spPr bwMode="auto">
            <a:xfrm>
              <a:off x="1922"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8" name="Rectangle 1339">
              <a:extLst>
                <a:ext uri="{FF2B5EF4-FFF2-40B4-BE49-F238E27FC236}">
                  <a16:creationId xmlns:a16="http://schemas.microsoft.com/office/drawing/2014/main" id="{F660F4E4-586E-844A-85CE-F6C7394CCDA2}"/>
                </a:ext>
              </a:extLst>
            </p:cNvPr>
            <p:cNvSpPr>
              <a:spLocks noChangeArrowheads="1"/>
            </p:cNvSpPr>
            <p:nvPr/>
          </p:nvSpPr>
          <p:spPr bwMode="auto">
            <a:xfrm>
              <a:off x="1938"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09" name="Rectangle 1340">
              <a:extLst>
                <a:ext uri="{FF2B5EF4-FFF2-40B4-BE49-F238E27FC236}">
                  <a16:creationId xmlns:a16="http://schemas.microsoft.com/office/drawing/2014/main" id="{1FDD1690-4214-9947-AB64-A4B417CFECAA}"/>
                </a:ext>
              </a:extLst>
            </p:cNvPr>
            <p:cNvSpPr>
              <a:spLocks noChangeArrowheads="1"/>
            </p:cNvSpPr>
            <p:nvPr/>
          </p:nvSpPr>
          <p:spPr bwMode="auto">
            <a:xfrm>
              <a:off x="1953"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0" name="Rectangle 1341">
              <a:extLst>
                <a:ext uri="{FF2B5EF4-FFF2-40B4-BE49-F238E27FC236}">
                  <a16:creationId xmlns:a16="http://schemas.microsoft.com/office/drawing/2014/main" id="{0680207A-7938-BA47-8E69-7DE55FC625FB}"/>
                </a:ext>
              </a:extLst>
            </p:cNvPr>
            <p:cNvSpPr>
              <a:spLocks noChangeArrowheads="1"/>
            </p:cNvSpPr>
            <p:nvPr/>
          </p:nvSpPr>
          <p:spPr bwMode="auto">
            <a:xfrm>
              <a:off x="1969"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1" name="Rectangle 1342">
              <a:extLst>
                <a:ext uri="{FF2B5EF4-FFF2-40B4-BE49-F238E27FC236}">
                  <a16:creationId xmlns:a16="http://schemas.microsoft.com/office/drawing/2014/main" id="{976EC316-F91F-904E-979C-5ABF7BBE0F8F}"/>
                </a:ext>
              </a:extLst>
            </p:cNvPr>
            <p:cNvSpPr>
              <a:spLocks noChangeArrowheads="1"/>
            </p:cNvSpPr>
            <p:nvPr/>
          </p:nvSpPr>
          <p:spPr bwMode="auto">
            <a:xfrm>
              <a:off x="1985"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2" name="Rectangle 1343">
              <a:extLst>
                <a:ext uri="{FF2B5EF4-FFF2-40B4-BE49-F238E27FC236}">
                  <a16:creationId xmlns:a16="http://schemas.microsoft.com/office/drawing/2014/main" id="{256488C5-5898-E14D-BE9E-8467450C106B}"/>
                </a:ext>
              </a:extLst>
            </p:cNvPr>
            <p:cNvSpPr>
              <a:spLocks noChangeArrowheads="1"/>
            </p:cNvSpPr>
            <p:nvPr/>
          </p:nvSpPr>
          <p:spPr bwMode="auto">
            <a:xfrm>
              <a:off x="2001" y="2753"/>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3" name="Freeform 1344">
              <a:extLst>
                <a:ext uri="{FF2B5EF4-FFF2-40B4-BE49-F238E27FC236}">
                  <a16:creationId xmlns:a16="http://schemas.microsoft.com/office/drawing/2014/main" id="{4239E972-5416-344E-ADF0-9AD2D672E761}"/>
                </a:ext>
              </a:extLst>
            </p:cNvPr>
            <p:cNvSpPr>
              <a:spLocks/>
            </p:cNvSpPr>
            <p:nvPr/>
          </p:nvSpPr>
          <p:spPr bwMode="auto">
            <a:xfrm>
              <a:off x="2017" y="2753"/>
              <a:ext cx="11" cy="8"/>
            </a:xfrm>
            <a:custGeom>
              <a:avLst/>
              <a:gdLst>
                <a:gd name="T0" fmla="*/ 0 w 11"/>
                <a:gd name="T1" fmla="*/ 0 h 8"/>
                <a:gd name="T2" fmla="*/ 0 w 11"/>
                <a:gd name="T3" fmla="*/ 8 h 8"/>
                <a:gd name="T4" fmla="*/ 6 w 11"/>
                <a:gd name="T5" fmla="*/ 8 h 8"/>
                <a:gd name="T6" fmla="*/ 10 w 11"/>
                <a:gd name="T7" fmla="*/ 8 h 8"/>
                <a:gd name="T8" fmla="*/ 11 w 11"/>
                <a:gd name="T9" fmla="*/ 4 h 8"/>
                <a:gd name="T10" fmla="*/ 11 w 11"/>
                <a:gd name="T11" fmla="*/ 3 h 8"/>
                <a:gd name="T12" fmla="*/ 3 w 11"/>
                <a:gd name="T13" fmla="*/ 3 h 8"/>
                <a:gd name="T14" fmla="*/ 3 w 11"/>
                <a:gd name="T15" fmla="*/ 4 h 8"/>
                <a:gd name="T16" fmla="*/ 6 w 11"/>
                <a:gd name="T17" fmla="*/ 4 h 8"/>
                <a:gd name="T18" fmla="*/ 6 w 11"/>
                <a:gd name="T19" fmla="*/ 0 h 8"/>
                <a:gd name="T20" fmla="*/ 0 w 11"/>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8">
                  <a:moveTo>
                    <a:pt x="0" y="0"/>
                  </a:moveTo>
                  <a:lnTo>
                    <a:pt x="0" y="8"/>
                  </a:lnTo>
                  <a:lnTo>
                    <a:pt x="6" y="8"/>
                  </a:lnTo>
                  <a:lnTo>
                    <a:pt x="10" y="8"/>
                  </a:lnTo>
                  <a:lnTo>
                    <a:pt x="11" y="4"/>
                  </a:lnTo>
                  <a:lnTo>
                    <a:pt x="11" y="3"/>
                  </a:lnTo>
                  <a:lnTo>
                    <a:pt x="3" y="3"/>
                  </a:lnTo>
                  <a:lnTo>
                    <a:pt x="3" y="4"/>
                  </a:lnTo>
                  <a:lnTo>
                    <a:pt x="6" y="4"/>
                  </a:lnTo>
                  <a:lnTo>
                    <a:pt x="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314" name="Rectangle 1345">
              <a:extLst>
                <a:ext uri="{FF2B5EF4-FFF2-40B4-BE49-F238E27FC236}">
                  <a16:creationId xmlns:a16="http://schemas.microsoft.com/office/drawing/2014/main" id="{2B487EB5-AF9F-EF42-9A4F-E1250838553D}"/>
                </a:ext>
              </a:extLst>
            </p:cNvPr>
            <p:cNvSpPr>
              <a:spLocks noChangeArrowheads="1"/>
            </p:cNvSpPr>
            <p:nvPr/>
          </p:nvSpPr>
          <p:spPr bwMode="auto">
            <a:xfrm>
              <a:off x="2020" y="274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5" name="Rectangle 1346">
              <a:extLst>
                <a:ext uri="{FF2B5EF4-FFF2-40B4-BE49-F238E27FC236}">
                  <a16:creationId xmlns:a16="http://schemas.microsoft.com/office/drawing/2014/main" id="{7472DCF9-FCAE-F54B-9056-87EC9CE007B6}"/>
                </a:ext>
              </a:extLst>
            </p:cNvPr>
            <p:cNvSpPr>
              <a:spLocks noChangeArrowheads="1"/>
            </p:cNvSpPr>
            <p:nvPr/>
          </p:nvSpPr>
          <p:spPr bwMode="auto">
            <a:xfrm>
              <a:off x="2020" y="2726"/>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6" name="Rectangle 1347">
              <a:extLst>
                <a:ext uri="{FF2B5EF4-FFF2-40B4-BE49-F238E27FC236}">
                  <a16:creationId xmlns:a16="http://schemas.microsoft.com/office/drawing/2014/main" id="{8216CE5A-A119-1F4A-BCAF-FC72375358BD}"/>
                </a:ext>
              </a:extLst>
            </p:cNvPr>
            <p:cNvSpPr>
              <a:spLocks noChangeArrowheads="1"/>
            </p:cNvSpPr>
            <p:nvPr/>
          </p:nvSpPr>
          <p:spPr bwMode="auto">
            <a:xfrm>
              <a:off x="2020" y="271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7" name="Rectangle 1348">
              <a:extLst>
                <a:ext uri="{FF2B5EF4-FFF2-40B4-BE49-F238E27FC236}">
                  <a16:creationId xmlns:a16="http://schemas.microsoft.com/office/drawing/2014/main" id="{F7517ED4-2063-BE4F-814A-817A9A598942}"/>
                </a:ext>
              </a:extLst>
            </p:cNvPr>
            <p:cNvSpPr>
              <a:spLocks noChangeArrowheads="1"/>
            </p:cNvSpPr>
            <p:nvPr/>
          </p:nvSpPr>
          <p:spPr bwMode="auto">
            <a:xfrm>
              <a:off x="2020" y="2697"/>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8" name="Rectangle 1349">
              <a:extLst>
                <a:ext uri="{FF2B5EF4-FFF2-40B4-BE49-F238E27FC236}">
                  <a16:creationId xmlns:a16="http://schemas.microsoft.com/office/drawing/2014/main" id="{022E5D09-0D73-9743-904F-0E28A8EF7744}"/>
                </a:ext>
              </a:extLst>
            </p:cNvPr>
            <p:cNvSpPr>
              <a:spLocks noChangeArrowheads="1"/>
            </p:cNvSpPr>
            <p:nvPr/>
          </p:nvSpPr>
          <p:spPr bwMode="auto">
            <a:xfrm>
              <a:off x="2020" y="2682"/>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19" name="Rectangle 1350">
              <a:extLst>
                <a:ext uri="{FF2B5EF4-FFF2-40B4-BE49-F238E27FC236}">
                  <a16:creationId xmlns:a16="http://schemas.microsoft.com/office/drawing/2014/main" id="{0A31B5AC-7DB1-6142-A778-CC9E10202755}"/>
                </a:ext>
              </a:extLst>
            </p:cNvPr>
            <p:cNvSpPr>
              <a:spLocks noChangeArrowheads="1"/>
            </p:cNvSpPr>
            <p:nvPr/>
          </p:nvSpPr>
          <p:spPr bwMode="auto">
            <a:xfrm>
              <a:off x="2020" y="266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0" name="Rectangle 1351">
              <a:extLst>
                <a:ext uri="{FF2B5EF4-FFF2-40B4-BE49-F238E27FC236}">
                  <a16:creationId xmlns:a16="http://schemas.microsoft.com/office/drawing/2014/main" id="{04B18C6B-EC6A-A64B-9823-3FA76940BEAA}"/>
                </a:ext>
              </a:extLst>
            </p:cNvPr>
            <p:cNvSpPr>
              <a:spLocks noChangeArrowheads="1"/>
            </p:cNvSpPr>
            <p:nvPr/>
          </p:nvSpPr>
          <p:spPr bwMode="auto">
            <a:xfrm>
              <a:off x="2020" y="2652"/>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1" name="Rectangle 1352">
              <a:extLst>
                <a:ext uri="{FF2B5EF4-FFF2-40B4-BE49-F238E27FC236}">
                  <a16:creationId xmlns:a16="http://schemas.microsoft.com/office/drawing/2014/main" id="{1CD90413-D5DD-8B40-80B2-F6955A1F57DF}"/>
                </a:ext>
              </a:extLst>
            </p:cNvPr>
            <p:cNvSpPr>
              <a:spLocks noChangeArrowheads="1"/>
            </p:cNvSpPr>
            <p:nvPr/>
          </p:nvSpPr>
          <p:spPr bwMode="auto">
            <a:xfrm>
              <a:off x="2020" y="2638"/>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2" name="Rectangle 1353">
              <a:extLst>
                <a:ext uri="{FF2B5EF4-FFF2-40B4-BE49-F238E27FC236}">
                  <a16:creationId xmlns:a16="http://schemas.microsoft.com/office/drawing/2014/main" id="{45A6D335-3BFD-F444-B612-9BF12317BA87}"/>
                </a:ext>
              </a:extLst>
            </p:cNvPr>
            <p:cNvSpPr>
              <a:spLocks noChangeArrowheads="1"/>
            </p:cNvSpPr>
            <p:nvPr/>
          </p:nvSpPr>
          <p:spPr bwMode="auto">
            <a:xfrm>
              <a:off x="2020" y="262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3" name="Rectangle 1354">
              <a:extLst>
                <a:ext uri="{FF2B5EF4-FFF2-40B4-BE49-F238E27FC236}">
                  <a16:creationId xmlns:a16="http://schemas.microsoft.com/office/drawing/2014/main" id="{BAAF35D4-A693-E541-9BB5-48FE278C1F0D}"/>
                </a:ext>
              </a:extLst>
            </p:cNvPr>
            <p:cNvSpPr>
              <a:spLocks noChangeArrowheads="1"/>
            </p:cNvSpPr>
            <p:nvPr/>
          </p:nvSpPr>
          <p:spPr bwMode="auto">
            <a:xfrm>
              <a:off x="2020" y="2608"/>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4" name="Rectangle 1355">
              <a:extLst>
                <a:ext uri="{FF2B5EF4-FFF2-40B4-BE49-F238E27FC236}">
                  <a16:creationId xmlns:a16="http://schemas.microsoft.com/office/drawing/2014/main" id="{467F7F7F-E4C5-E544-811D-6D04E16B04EF}"/>
                </a:ext>
              </a:extLst>
            </p:cNvPr>
            <p:cNvSpPr>
              <a:spLocks noChangeArrowheads="1"/>
            </p:cNvSpPr>
            <p:nvPr/>
          </p:nvSpPr>
          <p:spPr bwMode="auto">
            <a:xfrm>
              <a:off x="2020" y="259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5" name="Rectangle 1356">
              <a:extLst>
                <a:ext uri="{FF2B5EF4-FFF2-40B4-BE49-F238E27FC236}">
                  <a16:creationId xmlns:a16="http://schemas.microsoft.com/office/drawing/2014/main" id="{A11AD999-34C1-4242-8B24-9E039A2B962B}"/>
                </a:ext>
              </a:extLst>
            </p:cNvPr>
            <p:cNvSpPr>
              <a:spLocks noChangeArrowheads="1"/>
            </p:cNvSpPr>
            <p:nvPr/>
          </p:nvSpPr>
          <p:spPr bwMode="auto">
            <a:xfrm>
              <a:off x="2020" y="257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6" name="Rectangle 1357">
              <a:extLst>
                <a:ext uri="{FF2B5EF4-FFF2-40B4-BE49-F238E27FC236}">
                  <a16:creationId xmlns:a16="http://schemas.microsoft.com/office/drawing/2014/main" id="{093001AE-4260-9148-B4E1-634A221A5D47}"/>
                </a:ext>
              </a:extLst>
            </p:cNvPr>
            <p:cNvSpPr>
              <a:spLocks noChangeArrowheads="1"/>
            </p:cNvSpPr>
            <p:nvPr/>
          </p:nvSpPr>
          <p:spPr bwMode="auto">
            <a:xfrm>
              <a:off x="2020" y="256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7" name="Rectangle 1358">
              <a:extLst>
                <a:ext uri="{FF2B5EF4-FFF2-40B4-BE49-F238E27FC236}">
                  <a16:creationId xmlns:a16="http://schemas.microsoft.com/office/drawing/2014/main" id="{418BFAB2-33A9-F641-8635-00C0CB9A45ED}"/>
                </a:ext>
              </a:extLst>
            </p:cNvPr>
            <p:cNvSpPr>
              <a:spLocks noChangeArrowheads="1"/>
            </p:cNvSpPr>
            <p:nvPr/>
          </p:nvSpPr>
          <p:spPr bwMode="auto">
            <a:xfrm>
              <a:off x="2020" y="254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8" name="Rectangle 1359">
              <a:extLst>
                <a:ext uri="{FF2B5EF4-FFF2-40B4-BE49-F238E27FC236}">
                  <a16:creationId xmlns:a16="http://schemas.microsoft.com/office/drawing/2014/main" id="{A44416BE-0A3D-614B-81E8-D5BB437A6062}"/>
                </a:ext>
              </a:extLst>
            </p:cNvPr>
            <p:cNvSpPr>
              <a:spLocks noChangeArrowheads="1"/>
            </p:cNvSpPr>
            <p:nvPr/>
          </p:nvSpPr>
          <p:spPr bwMode="auto">
            <a:xfrm>
              <a:off x="2020" y="2535"/>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29" name="Rectangle 1360">
              <a:extLst>
                <a:ext uri="{FF2B5EF4-FFF2-40B4-BE49-F238E27FC236}">
                  <a16:creationId xmlns:a16="http://schemas.microsoft.com/office/drawing/2014/main" id="{1A352491-994F-1543-A304-CD6664D9A3BD}"/>
                </a:ext>
              </a:extLst>
            </p:cNvPr>
            <p:cNvSpPr>
              <a:spLocks noChangeArrowheads="1"/>
            </p:cNvSpPr>
            <p:nvPr/>
          </p:nvSpPr>
          <p:spPr bwMode="auto">
            <a:xfrm>
              <a:off x="2020" y="2520"/>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0" name="Rectangle 1361">
              <a:extLst>
                <a:ext uri="{FF2B5EF4-FFF2-40B4-BE49-F238E27FC236}">
                  <a16:creationId xmlns:a16="http://schemas.microsoft.com/office/drawing/2014/main" id="{76E9CD8C-00DA-1542-93CF-14C28E5900E2}"/>
                </a:ext>
              </a:extLst>
            </p:cNvPr>
            <p:cNvSpPr>
              <a:spLocks noChangeArrowheads="1"/>
            </p:cNvSpPr>
            <p:nvPr/>
          </p:nvSpPr>
          <p:spPr bwMode="auto">
            <a:xfrm>
              <a:off x="2020" y="2505"/>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1" name="Rectangle 1362">
              <a:extLst>
                <a:ext uri="{FF2B5EF4-FFF2-40B4-BE49-F238E27FC236}">
                  <a16:creationId xmlns:a16="http://schemas.microsoft.com/office/drawing/2014/main" id="{0EA07668-C862-9C42-A0F9-0A23604F8B8D}"/>
                </a:ext>
              </a:extLst>
            </p:cNvPr>
            <p:cNvSpPr>
              <a:spLocks noChangeArrowheads="1"/>
            </p:cNvSpPr>
            <p:nvPr/>
          </p:nvSpPr>
          <p:spPr bwMode="auto">
            <a:xfrm>
              <a:off x="2020" y="2490"/>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2" name="Rectangle 1363">
              <a:extLst>
                <a:ext uri="{FF2B5EF4-FFF2-40B4-BE49-F238E27FC236}">
                  <a16:creationId xmlns:a16="http://schemas.microsoft.com/office/drawing/2014/main" id="{23B35A6C-16EB-E748-A743-73AFFEF6B176}"/>
                </a:ext>
              </a:extLst>
            </p:cNvPr>
            <p:cNvSpPr>
              <a:spLocks noChangeArrowheads="1"/>
            </p:cNvSpPr>
            <p:nvPr/>
          </p:nvSpPr>
          <p:spPr bwMode="auto">
            <a:xfrm>
              <a:off x="2020" y="2476"/>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3" name="Rectangle 1364">
              <a:extLst>
                <a:ext uri="{FF2B5EF4-FFF2-40B4-BE49-F238E27FC236}">
                  <a16:creationId xmlns:a16="http://schemas.microsoft.com/office/drawing/2014/main" id="{E4F6C904-3CD7-D64D-8726-85E7842840A0}"/>
                </a:ext>
              </a:extLst>
            </p:cNvPr>
            <p:cNvSpPr>
              <a:spLocks noChangeArrowheads="1"/>
            </p:cNvSpPr>
            <p:nvPr/>
          </p:nvSpPr>
          <p:spPr bwMode="auto">
            <a:xfrm>
              <a:off x="2020" y="2461"/>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4" name="Rectangle 1365">
              <a:extLst>
                <a:ext uri="{FF2B5EF4-FFF2-40B4-BE49-F238E27FC236}">
                  <a16:creationId xmlns:a16="http://schemas.microsoft.com/office/drawing/2014/main" id="{83D13032-7CCE-6542-BB05-56F3C86F3F55}"/>
                </a:ext>
              </a:extLst>
            </p:cNvPr>
            <p:cNvSpPr>
              <a:spLocks noChangeArrowheads="1"/>
            </p:cNvSpPr>
            <p:nvPr/>
          </p:nvSpPr>
          <p:spPr bwMode="auto">
            <a:xfrm>
              <a:off x="2020" y="24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5" name="Rectangle 1366">
              <a:extLst>
                <a:ext uri="{FF2B5EF4-FFF2-40B4-BE49-F238E27FC236}">
                  <a16:creationId xmlns:a16="http://schemas.microsoft.com/office/drawing/2014/main" id="{553124C3-AD22-654C-8493-5C74C9CE2CC4}"/>
                </a:ext>
              </a:extLst>
            </p:cNvPr>
            <p:cNvSpPr>
              <a:spLocks noChangeArrowheads="1"/>
            </p:cNvSpPr>
            <p:nvPr/>
          </p:nvSpPr>
          <p:spPr bwMode="auto">
            <a:xfrm>
              <a:off x="2020" y="2431"/>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6" name="Rectangle 1367">
              <a:extLst>
                <a:ext uri="{FF2B5EF4-FFF2-40B4-BE49-F238E27FC236}">
                  <a16:creationId xmlns:a16="http://schemas.microsoft.com/office/drawing/2014/main" id="{C85A4CB3-A7D0-3947-85A2-2DFC0DE326D9}"/>
                </a:ext>
              </a:extLst>
            </p:cNvPr>
            <p:cNvSpPr>
              <a:spLocks noChangeArrowheads="1"/>
            </p:cNvSpPr>
            <p:nvPr/>
          </p:nvSpPr>
          <p:spPr bwMode="auto">
            <a:xfrm>
              <a:off x="2020" y="2417"/>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7" name="Rectangle 1368">
              <a:extLst>
                <a:ext uri="{FF2B5EF4-FFF2-40B4-BE49-F238E27FC236}">
                  <a16:creationId xmlns:a16="http://schemas.microsoft.com/office/drawing/2014/main" id="{BAAD5592-9FE2-8F46-BD64-C2E8BDDECAD1}"/>
                </a:ext>
              </a:extLst>
            </p:cNvPr>
            <p:cNvSpPr>
              <a:spLocks noChangeArrowheads="1"/>
            </p:cNvSpPr>
            <p:nvPr/>
          </p:nvSpPr>
          <p:spPr bwMode="auto">
            <a:xfrm>
              <a:off x="2020" y="2402"/>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8" name="Rectangle 1369">
              <a:extLst>
                <a:ext uri="{FF2B5EF4-FFF2-40B4-BE49-F238E27FC236}">
                  <a16:creationId xmlns:a16="http://schemas.microsoft.com/office/drawing/2014/main" id="{2CD8F2E6-445E-E84C-81E5-4B0B164C9F78}"/>
                </a:ext>
              </a:extLst>
            </p:cNvPr>
            <p:cNvSpPr>
              <a:spLocks noChangeArrowheads="1"/>
            </p:cNvSpPr>
            <p:nvPr/>
          </p:nvSpPr>
          <p:spPr bwMode="auto">
            <a:xfrm>
              <a:off x="2020" y="2387"/>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39" name="Rectangle 1370">
              <a:extLst>
                <a:ext uri="{FF2B5EF4-FFF2-40B4-BE49-F238E27FC236}">
                  <a16:creationId xmlns:a16="http://schemas.microsoft.com/office/drawing/2014/main" id="{7C47C7DA-4B2A-4640-BE86-4CDE4E45DBC6}"/>
                </a:ext>
              </a:extLst>
            </p:cNvPr>
            <p:cNvSpPr>
              <a:spLocks noChangeArrowheads="1"/>
            </p:cNvSpPr>
            <p:nvPr/>
          </p:nvSpPr>
          <p:spPr bwMode="auto">
            <a:xfrm>
              <a:off x="2020" y="237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0" name="Rectangle 1371">
              <a:extLst>
                <a:ext uri="{FF2B5EF4-FFF2-40B4-BE49-F238E27FC236}">
                  <a16:creationId xmlns:a16="http://schemas.microsoft.com/office/drawing/2014/main" id="{34DEE094-1CD9-9D4D-9457-5FDAB54ABD4B}"/>
                </a:ext>
              </a:extLst>
            </p:cNvPr>
            <p:cNvSpPr>
              <a:spLocks noChangeArrowheads="1"/>
            </p:cNvSpPr>
            <p:nvPr/>
          </p:nvSpPr>
          <p:spPr bwMode="auto">
            <a:xfrm>
              <a:off x="2020" y="2358"/>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1" name="Rectangle 1372">
              <a:extLst>
                <a:ext uri="{FF2B5EF4-FFF2-40B4-BE49-F238E27FC236}">
                  <a16:creationId xmlns:a16="http://schemas.microsoft.com/office/drawing/2014/main" id="{37307B7B-6160-A945-ACD8-7F92A056D6AB}"/>
                </a:ext>
              </a:extLst>
            </p:cNvPr>
            <p:cNvSpPr>
              <a:spLocks noChangeArrowheads="1"/>
            </p:cNvSpPr>
            <p:nvPr/>
          </p:nvSpPr>
          <p:spPr bwMode="auto">
            <a:xfrm>
              <a:off x="2020" y="2343"/>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2" name="Rectangle 1373">
              <a:extLst>
                <a:ext uri="{FF2B5EF4-FFF2-40B4-BE49-F238E27FC236}">
                  <a16:creationId xmlns:a16="http://schemas.microsoft.com/office/drawing/2014/main" id="{83A6C981-1B93-B04A-AA70-74CB203C370A}"/>
                </a:ext>
              </a:extLst>
            </p:cNvPr>
            <p:cNvSpPr>
              <a:spLocks noChangeArrowheads="1"/>
            </p:cNvSpPr>
            <p:nvPr/>
          </p:nvSpPr>
          <p:spPr bwMode="auto">
            <a:xfrm>
              <a:off x="2020" y="2328"/>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3" name="Rectangle 1374">
              <a:extLst>
                <a:ext uri="{FF2B5EF4-FFF2-40B4-BE49-F238E27FC236}">
                  <a16:creationId xmlns:a16="http://schemas.microsoft.com/office/drawing/2014/main" id="{D5BC1336-D3C5-DC44-A55D-5B0C948B9955}"/>
                </a:ext>
              </a:extLst>
            </p:cNvPr>
            <p:cNvSpPr>
              <a:spLocks noChangeArrowheads="1"/>
            </p:cNvSpPr>
            <p:nvPr/>
          </p:nvSpPr>
          <p:spPr bwMode="auto">
            <a:xfrm>
              <a:off x="2020" y="2314"/>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4" name="Rectangle 1375">
              <a:extLst>
                <a:ext uri="{FF2B5EF4-FFF2-40B4-BE49-F238E27FC236}">
                  <a16:creationId xmlns:a16="http://schemas.microsoft.com/office/drawing/2014/main" id="{FEB574C0-61F1-A649-836A-4D0FCE85D225}"/>
                </a:ext>
              </a:extLst>
            </p:cNvPr>
            <p:cNvSpPr>
              <a:spLocks noChangeArrowheads="1"/>
            </p:cNvSpPr>
            <p:nvPr/>
          </p:nvSpPr>
          <p:spPr bwMode="auto">
            <a:xfrm>
              <a:off x="2020" y="2299"/>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5" name="Rectangle 1376">
              <a:extLst>
                <a:ext uri="{FF2B5EF4-FFF2-40B4-BE49-F238E27FC236}">
                  <a16:creationId xmlns:a16="http://schemas.microsoft.com/office/drawing/2014/main" id="{1EC820D3-B78E-F74F-9645-AA5BD09963E3}"/>
                </a:ext>
              </a:extLst>
            </p:cNvPr>
            <p:cNvSpPr>
              <a:spLocks noChangeArrowheads="1"/>
            </p:cNvSpPr>
            <p:nvPr/>
          </p:nvSpPr>
          <p:spPr bwMode="auto">
            <a:xfrm>
              <a:off x="2020" y="2284"/>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6" name="Rectangle 1377">
              <a:extLst>
                <a:ext uri="{FF2B5EF4-FFF2-40B4-BE49-F238E27FC236}">
                  <a16:creationId xmlns:a16="http://schemas.microsoft.com/office/drawing/2014/main" id="{F5748A0E-E2D1-EA42-B117-9D596CBFA35C}"/>
                </a:ext>
              </a:extLst>
            </p:cNvPr>
            <p:cNvSpPr>
              <a:spLocks noChangeArrowheads="1"/>
            </p:cNvSpPr>
            <p:nvPr/>
          </p:nvSpPr>
          <p:spPr bwMode="auto">
            <a:xfrm>
              <a:off x="2020" y="2269"/>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7" name="Rectangle 1378">
              <a:extLst>
                <a:ext uri="{FF2B5EF4-FFF2-40B4-BE49-F238E27FC236}">
                  <a16:creationId xmlns:a16="http://schemas.microsoft.com/office/drawing/2014/main" id="{8999ABDF-B6CB-2A4E-A7C5-1309DBA7A766}"/>
                </a:ext>
              </a:extLst>
            </p:cNvPr>
            <p:cNvSpPr>
              <a:spLocks noChangeArrowheads="1"/>
            </p:cNvSpPr>
            <p:nvPr/>
          </p:nvSpPr>
          <p:spPr bwMode="auto">
            <a:xfrm>
              <a:off x="2020" y="2255"/>
              <a:ext cx="8"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8" name="Rectangle 1379">
              <a:extLst>
                <a:ext uri="{FF2B5EF4-FFF2-40B4-BE49-F238E27FC236}">
                  <a16:creationId xmlns:a16="http://schemas.microsoft.com/office/drawing/2014/main" id="{5BB0DDA8-C244-A043-AD69-6418C3F549BF}"/>
                </a:ext>
              </a:extLst>
            </p:cNvPr>
            <p:cNvSpPr>
              <a:spLocks noChangeArrowheads="1"/>
            </p:cNvSpPr>
            <p:nvPr/>
          </p:nvSpPr>
          <p:spPr bwMode="auto">
            <a:xfrm>
              <a:off x="2013"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49" name="Rectangle 1380">
              <a:extLst>
                <a:ext uri="{FF2B5EF4-FFF2-40B4-BE49-F238E27FC236}">
                  <a16:creationId xmlns:a16="http://schemas.microsoft.com/office/drawing/2014/main" id="{7408C9D1-F327-764A-96BF-8D525F38AFF5}"/>
                </a:ext>
              </a:extLst>
            </p:cNvPr>
            <p:cNvSpPr>
              <a:spLocks noChangeArrowheads="1"/>
            </p:cNvSpPr>
            <p:nvPr/>
          </p:nvSpPr>
          <p:spPr bwMode="auto">
            <a:xfrm>
              <a:off x="1998" y="2246"/>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0" name="Rectangle 1381">
              <a:extLst>
                <a:ext uri="{FF2B5EF4-FFF2-40B4-BE49-F238E27FC236}">
                  <a16:creationId xmlns:a16="http://schemas.microsoft.com/office/drawing/2014/main" id="{F5FC7E56-3F3B-C64A-B3F0-9DC1BCB5163D}"/>
                </a:ext>
              </a:extLst>
            </p:cNvPr>
            <p:cNvSpPr>
              <a:spLocks noChangeArrowheads="1"/>
            </p:cNvSpPr>
            <p:nvPr/>
          </p:nvSpPr>
          <p:spPr bwMode="auto">
            <a:xfrm>
              <a:off x="1982"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1" name="Rectangle 1382">
              <a:extLst>
                <a:ext uri="{FF2B5EF4-FFF2-40B4-BE49-F238E27FC236}">
                  <a16:creationId xmlns:a16="http://schemas.microsoft.com/office/drawing/2014/main" id="{42B997E3-1940-4547-939C-320D54DEC2E9}"/>
                </a:ext>
              </a:extLst>
            </p:cNvPr>
            <p:cNvSpPr>
              <a:spLocks noChangeArrowheads="1"/>
            </p:cNvSpPr>
            <p:nvPr/>
          </p:nvSpPr>
          <p:spPr bwMode="auto">
            <a:xfrm>
              <a:off x="1966"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2" name="Rectangle 1383">
              <a:extLst>
                <a:ext uri="{FF2B5EF4-FFF2-40B4-BE49-F238E27FC236}">
                  <a16:creationId xmlns:a16="http://schemas.microsoft.com/office/drawing/2014/main" id="{B0E3ABA5-7C4B-1C40-ACEA-457B9A5710C5}"/>
                </a:ext>
              </a:extLst>
            </p:cNvPr>
            <p:cNvSpPr>
              <a:spLocks noChangeArrowheads="1"/>
            </p:cNvSpPr>
            <p:nvPr/>
          </p:nvSpPr>
          <p:spPr bwMode="auto">
            <a:xfrm>
              <a:off x="1950"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3" name="Rectangle 1384">
              <a:extLst>
                <a:ext uri="{FF2B5EF4-FFF2-40B4-BE49-F238E27FC236}">
                  <a16:creationId xmlns:a16="http://schemas.microsoft.com/office/drawing/2014/main" id="{EC16B8C7-3B38-2744-8BAE-075A2051FFDB}"/>
                </a:ext>
              </a:extLst>
            </p:cNvPr>
            <p:cNvSpPr>
              <a:spLocks noChangeArrowheads="1"/>
            </p:cNvSpPr>
            <p:nvPr/>
          </p:nvSpPr>
          <p:spPr bwMode="auto">
            <a:xfrm>
              <a:off x="1934"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4" name="Rectangle 1385">
              <a:extLst>
                <a:ext uri="{FF2B5EF4-FFF2-40B4-BE49-F238E27FC236}">
                  <a16:creationId xmlns:a16="http://schemas.microsoft.com/office/drawing/2014/main" id="{8643D6A2-4041-B646-8311-F63FA77F953B}"/>
                </a:ext>
              </a:extLst>
            </p:cNvPr>
            <p:cNvSpPr>
              <a:spLocks noChangeArrowheads="1"/>
            </p:cNvSpPr>
            <p:nvPr/>
          </p:nvSpPr>
          <p:spPr bwMode="auto">
            <a:xfrm>
              <a:off x="1918"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5" name="Rectangle 1386">
              <a:extLst>
                <a:ext uri="{FF2B5EF4-FFF2-40B4-BE49-F238E27FC236}">
                  <a16:creationId xmlns:a16="http://schemas.microsoft.com/office/drawing/2014/main" id="{DAD3A401-86DC-7A4D-A205-8BFB4E5257FE}"/>
                </a:ext>
              </a:extLst>
            </p:cNvPr>
            <p:cNvSpPr>
              <a:spLocks noChangeArrowheads="1"/>
            </p:cNvSpPr>
            <p:nvPr/>
          </p:nvSpPr>
          <p:spPr bwMode="auto">
            <a:xfrm>
              <a:off x="1903"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6" name="Rectangle 1387">
              <a:extLst>
                <a:ext uri="{FF2B5EF4-FFF2-40B4-BE49-F238E27FC236}">
                  <a16:creationId xmlns:a16="http://schemas.microsoft.com/office/drawing/2014/main" id="{767D0752-93FC-844B-826D-F6A8CBCD8F7E}"/>
                </a:ext>
              </a:extLst>
            </p:cNvPr>
            <p:cNvSpPr>
              <a:spLocks noChangeArrowheads="1"/>
            </p:cNvSpPr>
            <p:nvPr/>
          </p:nvSpPr>
          <p:spPr bwMode="auto">
            <a:xfrm>
              <a:off x="1887"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7" name="Rectangle 1388">
              <a:extLst>
                <a:ext uri="{FF2B5EF4-FFF2-40B4-BE49-F238E27FC236}">
                  <a16:creationId xmlns:a16="http://schemas.microsoft.com/office/drawing/2014/main" id="{D0F8987E-207D-224E-AA78-12428985F4A8}"/>
                </a:ext>
              </a:extLst>
            </p:cNvPr>
            <p:cNvSpPr>
              <a:spLocks noChangeArrowheads="1"/>
            </p:cNvSpPr>
            <p:nvPr/>
          </p:nvSpPr>
          <p:spPr bwMode="auto">
            <a:xfrm>
              <a:off x="1871"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8" name="Rectangle 1389">
              <a:extLst>
                <a:ext uri="{FF2B5EF4-FFF2-40B4-BE49-F238E27FC236}">
                  <a16:creationId xmlns:a16="http://schemas.microsoft.com/office/drawing/2014/main" id="{D9306DDB-E9E5-2A4A-BEAB-4518B4FB854B}"/>
                </a:ext>
              </a:extLst>
            </p:cNvPr>
            <p:cNvSpPr>
              <a:spLocks noChangeArrowheads="1"/>
            </p:cNvSpPr>
            <p:nvPr/>
          </p:nvSpPr>
          <p:spPr bwMode="auto">
            <a:xfrm>
              <a:off x="1855"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59" name="Rectangle 1390">
              <a:extLst>
                <a:ext uri="{FF2B5EF4-FFF2-40B4-BE49-F238E27FC236}">
                  <a16:creationId xmlns:a16="http://schemas.microsoft.com/office/drawing/2014/main" id="{5A36FC7C-46DD-E842-BF8D-A25EE6FF1C09}"/>
                </a:ext>
              </a:extLst>
            </p:cNvPr>
            <p:cNvSpPr>
              <a:spLocks noChangeArrowheads="1"/>
            </p:cNvSpPr>
            <p:nvPr/>
          </p:nvSpPr>
          <p:spPr bwMode="auto">
            <a:xfrm>
              <a:off x="1839"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0" name="Rectangle 1391">
              <a:extLst>
                <a:ext uri="{FF2B5EF4-FFF2-40B4-BE49-F238E27FC236}">
                  <a16:creationId xmlns:a16="http://schemas.microsoft.com/office/drawing/2014/main" id="{9D3BAF59-E90B-084B-943F-5C70B52D3198}"/>
                </a:ext>
              </a:extLst>
            </p:cNvPr>
            <p:cNvSpPr>
              <a:spLocks noChangeArrowheads="1"/>
            </p:cNvSpPr>
            <p:nvPr/>
          </p:nvSpPr>
          <p:spPr bwMode="auto">
            <a:xfrm>
              <a:off x="1824" y="2246"/>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1" name="Rectangle 1392">
              <a:extLst>
                <a:ext uri="{FF2B5EF4-FFF2-40B4-BE49-F238E27FC236}">
                  <a16:creationId xmlns:a16="http://schemas.microsoft.com/office/drawing/2014/main" id="{4CFA6FD9-03FD-BC4C-A752-3E38C3B061E9}"/>
                </a:ext>
              </a:extLst>
            </p:cNvPr>
            <p:cNvSpPr>
              <a:spLocks noChangeArrowheads="1"/>
            </p:cNvSpPr>
            <p:nvPr/>
          </p:nvSpPr>
          <p:spPr bwMode="auto">
            <a:xfrm>
              <a:off x="1808"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2" name="Rectangle 1393">
              <a:extLst>
                <a:ext uri="{FF2B5EF4-FFF2-40B4-BE49-F238E27FC236}">
                  <a16:creationId xmlns:a16="http://schemas.microsoft.com/office/drawing/2014/main" id="{7245A955-6D02-4941-917E-5153EA530361}"/>
                </a:ext>
              </a:extLst>
            </p:cNvPr>
            <p:cNvSpPr>
              <a:spLocks noChangeArrowheads="1"/>
            </p:cNvSpPr>
            <p:nvPr/>
          </p:nvSpPr>
          <p:spPr bwMode="auto">
            <a:xfrm>
              <a:off x="1792"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3" name="Rectangle 1394">
              <a:extLst>
                <a:ext uri="{FF2B5EF4-FFF2-40B4-BE49-F238E27FC236}">
                  <a16:creationId xmlns:a16="http://schemas.microsoft.com/office/drawing/2014/main" id="{812E47B6-4B56-9641-9E00-865C7B1D46F3}"/>
                </a:ext>
              </a:extLst>
            </p:cNvPr>
            <p:cNvSpPr>
              <a:spLocks noChangeArrowheads="1"/>
            </p:cNvSpPr>
            <p:nvPr/>
          </p:nvSpPr>
          <p:spPr bwMode="auto">
            <a:xfrm>
              <a:off x="1776"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4" name="Rectangle 1395">
              <a:extLst>
                <a:ext uri="{FF2B5EF4-FFF2-40B4-BE49-F238E27FC236}">
                  <a16:creationId xmlns:a16="http://schemas.microsoft.com/office/drawing/2014/main" id="{4B2A56D9-AED7-BE4F-861D-E79434D47662}"/>
                </a:ext>
              </a:extLst>
            </p:cNvPr>
            <p:cNvSpPr>
              <a:spLocks noChangeArrowheads="1"/>
            </p:cNvSpPr>
            <p:nvPr/>
          </p:nvSpPr>
          <p:spPr bwMode="auto">
            <a:xfrm>
              <a:off x="1760"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5" name="Rectangle 1396">
              <a:extLst>
                <a:ext uri="{FF2B5EF4-FFF2-40B4-BE49-F238E27FC236}">
                  <a16:creationId xmlns:a16="http://schemas.microsoft.com/office/drawing/2014/main" id="{8810125E-1F89-2D41-9581-A25CAA2A7938}"/>
                </a:ext>
              </a:extLst>
            </p:cNvPr>
            <p:cNvSpPr>
              <a:spLocks noChangeArrowheads="1"/>
            </p:cNvSpPr>
            <p:nvPr/>
          </p:nvSpPr>
          <p:spPr bwMode="auto">
            <a:xfrm>
              <a:off x="1744"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6" name="Rectangle 1397">
              <a:extLst>
                <a:ext uri="{FF2B5EF4-FFF2-40B4-BE49-F238E27FC236}">
                  <a16:creationId xmlns:a16="http://schemas.microsoft.com/office/drawing/2014/main" id="{9D93462C-913F-9D4F-8CA3-67032B6A53CF}"/>
                </a:ext>
              </a:extLst>
            </p:cNvPr>
            <p:cNvSpPr>
              <a:spLocks noChangeArrowheads="1"/>
            </p:cNvSpPr>
            <p:nvPr/>
          </p:nvSpPr>
          <p:spPr bwMode="auto">
            <a:xfrm>
              <a:off x="1729"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7" name="Rectangle 1398">
              <a:extLst>
                <a:ext uri="{FF2B5EF4-FFF2-40B4-BE49-F238E27FC236}">
                  <a16:creationId xmlns:a16="http://schemas.microsoft.com/office/drawing/2014/main" id="{3320D030-A2A7-5240-87E0-6E302E8B8419}"/>
                </a:ext>
              </a:extLst>
            </p:cNvPr>
            <p:cNvSpPr>
              <a:spLocks noChangeArrowheads="1"/>
            </p:cNvSpPr>
            <p:nvPr/>
          </p:nvSpPr>
          <p:spPr bwMode="auto">
            <a:xfrm>
              <a:off x="1713"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8" name="Rectangle 1399">
              <a:extLst>
                <a:ext uri="{FF2B5EF4-FFF2-40B4-BE49-F238E27FC236}">
                  <a16:creationId xmlns:a16="http://schemas.microsoft.com/office/drawing/2014/main" id="{8D1D5CE3-7AAA-7A45-8A21-03743FD7BE4F}"/>
                </a:ext>
              </a:extLst>
            </p:cNvPr>
            <p:cNvSpPr>
              <a:spLocks noChangeArrowheads="1"/>
            </p:cNvSpPr>
            <p:nvPr/>
          </p:nvSpPr>
          <p:spPr bwMode="auto">
            <a:xfrm>
              <a:off x="1697"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69" name="Rectangle 1400">
              <a:extLst>
                <a:ext uri="{FF2B5EF4-FFF2-40B4-BE49-F238E27FC236}">
                  <a16:creationId xmlns:a16="http://schemas.microsoft.com/office/drawing/2014/main" id="{B5C617DC-08A9-4C48-B60E-5EEC87B62849}"/>
                </a:ext>
              </a:extLst>
            </p:cNvPr>
            <p:cNvSpPr>
              <a:spLocks noChangeArrowheads="1"/>
            </p:cNvSpPr>
            <p:nvPr/>
          </p:nvSpPr>
          <p:spPr bwMode="auto">
            <a:xfrm>
              <a:off x="1681"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0" name="Rectangle 1401">
              <a:extLst>
                <a:ext uri="{FF2B5EF4-FFF2-40B4-BE49-F238E27FC236}">
                  <a16:creationId xmlns:a16="http://schemas.microsoft.com/office/drawing/2014/main" id="{B823F54E-A5CC-3C43-8E6D-EDDEA4AB4A96}"/>
                </a:ext>
              </a:extLst>
            </p:cNvPr>
            <p:cNvSpPr>
              <a:spLocks noChangeArrowheads="1"/>
            </p:cNvSpPr>
            <p:nvPr/>
          </p:nvSpPr>
          <p:spPr bwMode="auto">
            <a:xfrm>
              <a:off x="1665"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1" name="Rectangle 1402">
              <a:extLst>
                <a:ext uri="{FF2B5EF4-FFF2-40B4-BE49-F238E27FC236}">
                  <a16:creationId xmlns:a16="http://schemas.microsoft.com/office/drawing/2014/main" id="{F96A8BD3-88D3-0944-A7E8-7374EE4AA484}"/>
                </a:ext>
              </a:extLst>
            </p:cNvPr>
            <p:cNvSpPr>
              <a:spLocks noChangeArrowheads="1"/>
            </p:cNvSpPr>
            <p:nvPr/>
          </p:nvSpPr>
          <p:spPr bwMode="auto">
            <a:xfrm>
              <a:off x="1650"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2" name="Rectangle 1403">
              <a:extLst>
                <a:ext uri="{FF2B5EF4-FFF2-40B4-BE49-F238E27FC236}">
                  <a16:creationId xmlns:a16="http://schemas.microsoft.com/office/drawing/2014/main" id="{B39E4FD1-1002-0848-B0D7-C7D2E36EB467}"/>
                </a:ext>
              </a:extLst>
            </p:cNvPr>
            <p:cNvSpPr>
              <a:spLocks noChangeArrowheads="1"/>
            </p:cNvSpPr>
            <p:nvPr/>
          </p:nvSpPr>
          <p:spPr bwMode="auto">
            <a:xfrm>
              <a:off x="1634"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3" name="Rectangle 1404">
              <a:extLst>
                <a:ext uri="{FF2B5EF4-FFF2-40B4-BE49-F238E27FC236}">
                  <a16:creationId xmlns:a16="http://schemas.microsoft.com/office/drawing/2014/main" id="{8BCD2BC0-2D0C-5D4B-B1E1-5DB7E9426EC3}"/>
                </a:ext>
              </a:extLst>
            </p:cNvPr>
            <p:cNvSpPr>
              <a:spLocks noChangeArrowheads="1"/>
            </p:cNvSpPr>
            <p:nvPr/>
          </p:nvSpPr>
          <p:spPr bwMode="auto">
            <a:xfrm>
              <a:off x="1618"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4" name="Rectangle 1405">
              <a:extLst>
                <a:ext uri="{FF2B5EF4-FFF2-40B4-BE49-F238E27FC236}">
                  <a16:creationId xmlns:a16="http://schemas.microsoft.com/office/drawing/2014/main" id="{EAC96D73-9529-8D43-AD0D-F6CFEAFFD9AC}"/>
                </a:ext>
              </a:extLst>
            </p:cNvPr>
            <p:cNvSpPr>
              <a:spLocks noChangeArrowheads="1"/>
            </p:cNvSpPr>
            <p:nvPr/>
          </p:nvSpPr>
          <p:spPr bwMode="auto">
            <a:xfrm>
              <a:off x="1602"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5" name="Rectangle 1406">
              <a:extLst>
                <a:ext uri="{FF2B5EF4-FFF2-40B4-BE49-F238E27FC236}">
                  <a16:creationId xmlns:a16="http://schemas.microsoft.com/office/drawing/2014/main" id="{444F3FE2-DFD8-3540-86B3-05EC387B402F}"/>
                </a:ext>
              </a:extLst>
            </p:cNvPr>
            <p:cNvSpPr>
              <a:spLocks noChangeArrowheads="1"/>
            </p:cNvSpPr>
            <p:nvPr/>
          </p:nvSpPr>
          <p:spPr bwMode="auto">
            <a:xfrm>
              <a:off x="1586"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6" name="Rectangle 1407">
              <a:extLst>
                <a:ext uri="{FF2B5EF4-FFF2-40B4-BE49-F238E27FC236}">
                  <a16:creationId xmlns:a16="http://schemas.microsoft.com/office/drawing/2014/main" id="{289118B9-2039-A840-93B6-52CBDB3436A7}"/>
                </a:ext>
              </a:extLst>
            </p:cNvPr>
            <p:cNvSpPr>
              <a:spLocks noChangeArrowheads="1"/>
            </p:cNvSpPr>
            <p:nvPr/>
          </p:nvSpPr>
          <p:spPr bwMode="auto">
            <a:xfrm>
              <a:off x="1571" y="2246"/>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7" name="Rectangle 1408">
              <a:extLst>
                <a:ext uri="{FF2B5EF4-FFF2-40B4-BE49-F238E27FC236}">
                  <a16:creationId xmlns:a16="http://schemas.microsoft.com/office/drawing/2014/main" id="{2BFB4598-50C9-7443-89AE-8B6703908E15}"/>
                </a:ext>
              </a:extLst>
            </p:cNvPr>
            <p:cNvSpPr>
              <a:spLocks noChangeArrowheads="1"/>
            </p:cNvSpPr>
            <p:nvPr/>
          </p:nvSpPr>
          <p:spPr bwMode="auto">
            <a:xfrm>
              <a:off x="1555"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8" name="Rectangle 1409">
              <a:extLst>
                <a:ext uri="{FF2B5EF4-FFF2-40B4-BE49-F238E27FC236}">
                  <a16:creationId xmlns:a16="http://schemas.microsoft.com/office/drawing/2014/main" id="{86349BCD-C45C-D84B-8ABF-DE244AD12F83}"/>
                </a:ext>
              </a:extLst>
            </p:cNvPr>
            <p:cNvSpPr>
              <a:spLocks noChangeArrowheads="1"/>
            </p:cNvSpPr>
            <p:nvPr/>
          </p:nvSpPr>
          <p:spPr bwMode="auto">
            <a:xfrm>
              <a:off x="1539"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79" name="Rectangle 1410">
              <a:extLst>
                <a:ext uri="{FF2B5EF4-FFF2-40B4-BE49-F238E27FC236}">
                  <a16:creationId xmlns:a16="http://schemas.microsoft.com/office/drawing/2014/main" id="{68D23F85-0723-9842-BB1D-7245CC183E4C}"/>
                </a:ext>
              </a:extLst>
            </p:cNvPr>
            <p:cNvSpPr>
              <a:spLocks noChangeArrowheads="1"/>
            </p:cNvSpPr>
            <p:nvPr/>
          </p:nvSpPr>
          <p:spPr bwMode="auto">
            <a:xfrm>
              <a:off x="1523"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0" name="Rectangle 1411">
              <a:extLst>
                <a:ext uri="{FF2B5EF4-FFF2-40B4-BE49-F238E27FC236}">
                  <a16:creationId xmlns:a16="http://schemas.microsoft.com/office/drawing/2014/main" id="{3F8BA794-B9DF-8E40-A99D-793A01D13A81}"/>
                </a:ext>
              </a:extLst>
            </p:cNvPr>
            <p:cNvSpPr>
              <a:spLocks noChangeArrowheads="1"/>
            </p:cNvSpPr>
            <p:nvPr/>
          </p:nvSpPr>
          <p:spPr bwMode="auto">
            <a:xfrm>
              <a:off x="1507"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1" name="Rectangle 1412">
              <a:extLst>
                <a:ext uri="{FF2B5EF4-FFF2-40B4-BE49-F238E27FC236}">
                  <a16:creationId xmlns:a16="http://schemas.microsoft.com/office/drawing/2014/main" id="{0F3148A8-6D11-C743-B28E-871DBC05012A}"/>
                </a:ext>
              </a:extLst>
            </p:cNvPr>
            <p:cNvSpPr>
              <a:spLocks noChangeArrowheads="1"/>
            </p:cNvSpPr>
            <p:nvPr/>
          </p:nvSpPr>
          <p:spPr bwMode="auto">
            <a:xfrm>
              <a:off x="1491"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2" name="Rectangle 1413">
              <a:extLst>
                <a:ext uri="{FF2B5EF4-FFF2-40B4-BE49-F238E27FC236}">
                  <a16:creationId xmlns:a16="http://schemas.microsoft.com/office/drawing/2014/main" id="{BE93C031-4B1A-9441-8AB9-AD3230A410E4}"/>
                </a:ext>
              </a:extLst>
            </p:cNvPr>
            <p:cNvSpPr>
              <a:spLocks noChangeArrowheads="1"/>
            </p:cNvSpPr>
            <p:nvPr/>
          </p:nvSpPr>
          <p:spPr bwMode="auto">
            <a:xfrm>
              <a:off x="1476"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3" name="Rectangle 1414">
              <a:extLst>
                <a:ext uri="{FF2B5EF4-FFF2-40B4-BE49-F238E27FC236}">
                  <a16:creationId xmlns:a16="http://schemas.microsoft.com/office/drawing/2014/main" id="{B71AAB6E-C38A-7344-B837-1656176A41CA}"/>
                </a:ext>
              </a:extLst>
            </p:cNvPr>
            <p:cNvSpPr>
              <a:spLocks noChangeArrowheads="1"/>
            </p:cNvSpPr>
            <p:nvPr/>
          </p:nvSpPr>
          <p:spPr bwMode="auto">
            <a:xfrm>
              <a:off x="1460"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4" name="Rectangle 1415">
              <a:extLst>
                <a:ext uri="{FF2B5EF4-FFF2-40B4-BE49-F238E27FC236}">
                  <a16:creationId xmlns:a16="http://schemas.microsoft.com/office/drawing/2014/main" id="{E5398C6E-551A-0E4E-A29A-CDA53844591B}"/>
                </a:ext>
              </a:extLst>
            </p:cNvPr>
            <p:cNvSpPr>
              <a:spLocks noChangeArrowheads="1"/>
            </p:cNvSpPr>
            <p:nvPr/>
          </p:nvSpPr>
          <p:spPr bwMode="auto">
            <a:xfrm>
              <a:off x="1444"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5" name="Rectangle 1416">
              <a:extLst>
                <a:ext uri="{FF2B5EF4-FFF2-40B4-BE49-F238E27FC236}">
                  <a16:creationId xmlns:a16="http://schemas.microsoft.com/office/drawing/2014/main" id="{78241DC5-168B-CB41-9011-0DA590043182}"/>
                </a:ext>
              </a:extLst>
            </p:cNvPr>
            <p:cNvSpPr>
              <a:spLocks noChangeArrowheads="1"/>
            </p:cNvSpPr>
            <p:nvPr/>
          </p:nvSpPr>
          <p:spPr bwMode="auto">
            <a:xfrm>
              <a:off x="1428"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6" name="Rectangle 1417">
              <a:extLst>
                <a:ext uri="{FF2B5EF4-FFF2-40B4-BE49-F238E27FC236}">
                  <a16:creationId xmlns:a16="http://schemas.microsoft.com/office/drawing/2014/main" id="{B4525AA7-138F-2542-9D18-9C8D53A89D06}"/>
                </a:ext>
              </a:extLst>
            </p:cNvPr>
            <p:cNvSpPr>
              <a:spLocks noChangeArrowheads="1"/>
            </p:cNvSpPr>
            <p:nvPr/>
          </p:nvSpPr>
          <p:spPr bwMode="auto">
            <a:xfrm>
              <a:off x="1412"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7" name="Rectangle 1418">
              <a:extLst>
                <a:ext uri="{FF2B5EF4-FFF2-40B4-BE49-F238E27FC236}">
                  <a16:creationId xmlns:a16="http://schemas.microsoft.com/office/drawing/2014/main" id="{1C85E549-4AA0-A341-AD2B-B53C7EC2A74C}"/>
                </a:ext>
              </a:extLst>
            </p:cNvPr>
            <p:cNvSpPr>
              <a:spLocks noChangeArrowheads="1"/>
            </p:cNvSpPr>
            <p:nvPr/>
          </p:nvSpPr>
          <p:spPr bwMode="auto">
            <a:xfrm>
              <a:off x="1397" y="2246"/>
              <a:ext cx="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8" name="Rectangle 1419">
              <a:extLst>
                <a:ext uri="{FF2B5EF4-FFF2-40B4-BE49-F238E27FC236}">
                  <a16:creationId xmlns:a16="http://schemas.microsoft.com/office/drawing/2014/main" id="{A583A9EB-9E82-E643-93F4-86F448815E65}"/>
                </a:ext>
              </a:extLst>
            </p:cNvPr>
            <p:cNvSpPr>
              <a:spLocks noChangeArrowheads="1"/>
            </p:cNvSpPr>
            <p:nvPr/>
          </p:nvSpPr>
          <p:spPr bwMode="auto">
            <a:xfrm>
              <a:off x="1381"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89" name="Rectangle 1420">
              <a:extLst>
                <a:ext uri="{FF2B5EF4-FFF2-40B4-BE49-F238E27FC236}">
                  <a16:creationId xmlns:a16="http://schemas.microsoft.com/office/drawing/2014/main" id="{2EC34ABC-A2B1-CE42-A5F1-ABB21D4ADB06}"/>
                </a:ext>
              </a:extLst>
            </p:cNvPr>
            <p:cNvSpPr>
              <a:spLocks noChangeArrowheads="1"/>
            </p:cNvSpPr>
            <p:nvPr/>
          </p:nvSpPr>
          <p:spPr bwMode="auto">
            <a:xfrm>
              <a:off x="1365" y="2246"/>
              <a:ext cx="8"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grpSp>
      <p:sp>
        <p:nvSpPr>
          <p:cNvPr id="390" name="Rectangle 1422">
            <a:extLst>
              <a:ext uri="{FF2B5EF4-FFF2-40B4-BE49-F238E27FC236}">
                <a16:creationId xmlns:a16="http://schemas.microsoft.com/office/drawing/2014/main" id="{2B545909-41E3-314A-888A-31E241C59258}"/>
              </a:ext>
            </a:extLst>
          </p:cNvPr>
          <p:cNvSpPr>
            <a:spLocks noChangeArrowheads="1"/>
          </p:cNvSpPr>
          <p:nvPr/>
        </p:nvSpPr>
        <p:spPr bwMode="auto">
          <a:xfrm>
            <a:off x="6235139" y="3750725"/>
            <a:ext cx="2270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91" name="Rectangle 1423">
            <a:extLst>
              <a:ext uri="{FF2B5EF4-FFF2-40B4-BE49-F238E27FC236}">
                <a16:creationId xmlns:a16="http://schemas.microsoft.com/office/drawing/2014/main" id="{BC5E38D3-5293-3045-AF5E-14236F39A677}"/>
              </a:ext>
            </a:extLst>
          </p:cNvPr>
          <p:cNvSpPr>
            <a:spLocks noChangeArrowheads="1"/>
          </p:cNvSpPr>
          <p:nvPr/>
        </p:nvSpPr>
        <p:spPr bwMode="auto">
          <a:xfrm>
            <a:off x="6235139" y="3753900"/>
            <a:ext cx="1378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IS</a:t>
            </a:r>
            <a:endParaRPr lang="en-US" altLang="en-US" sz="2400">
              <a:latin typeface="Baskerville" panose="02020502070401020303" pitchFamily="18" charset="0"/>
              <a:ea typeface="Baskerville" panose="02020502070401020303" pitchFamily="18" charset="0"/>
            </a:endParaRPr>
          </a:p>
        </p:txBody>
      </p:sp>
      <p:sp>
        <p:nvSpPr>
          <p:cNvPr id="392" name="Rectangle 1424">
            <a:extLst>
              <a:ext uri="{FF2B5EF4-FFF2-40B4-BE49-F238E27FC236}">
                <a16:creationId xmlns:a16="http://schemas.microsoft.com/office/drawing/2014/main" id="{435AE3FE-42C2-A148-A878-D15A95D0859A}"/>
              </a:ext>
            </a:extLst>
          </p:cNvPr>
          <p:cNvSpPr>
            <a:spLocks noChangeArrowheads="1"/>
          </p:cNvSpPr>
          <p:nvPr/>
        </p:nvSpPr>
        <p:spPr bwMode="auto">
          <a:xfrm>
            <a:off x="6390714" y="376977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393" name="Rectangle 1425">
            <a:extLst>
              <a:ext uri="{FF2B5EF4-FFF2-40B4-BE49-F238E27FC236}">
                <a16:creationId xmlns:a16="http://schemas.microsoft.com/office/drawing/2014/main" id="{7BD88BCF-AFD9-C64B-96E9-31A91F4B8AF6}"/>
              </a:ext>
            </a:extLst>
          </p:cNvPr>
          <p:cNvSpPr>
            <a:spLocks noChangeArrowheads="1"/>
          </p:cNvSpPr>
          <p:nvPr/>
        </p:nvSpPr>
        <p:spPr bwMode="auto">
          <a:xfrm>
            <a:off x="5947801" y="3926938"/>
            <a:ext cx="8318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94" name="Rectangle 1426">
            <a:extLst>
              <a:ext uri="{FF2B5EF4-FFF2-40B4-BE49-F238E27FC236}">
                <a16:creationId xmlns:a16="http://schemas.microsoft.com/office/drawing/2014/main" id="{94FDB92E-24BB-D948-85C5-7842C39A4090}"/>
              </a:ext>
            </a:extLst>
          </p:cNvPr>
          <p:cNvSpPr>
            <a:spLocks noChangeArrowheads="1"/>
          </p:cNvSpPr>
          <p:nvPr/>
        </p:nvSpPr>
        <p:spPr bwMode="auto">
          <a:xfrm>
            <a:off x="5947801" y="3930113"/>
            <a:ext cx="7085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DEVELPT</a:t>
            </a:r>
            <a:endParaRPr lang="en-US" altLang="en-US" sz="2400">
              <a:latin typeface="Baskerville" panose="02020502070401020303" pitchFamily="18" charset="0"/>
              <a:ea typeface="Baskerville" panose="02020502070401020303" pitchFamily="18" charset="0"/>
            </a:endParaRPr>
          </a:p>
        </p:txBody>
      </p:sp>
      <p:sp>
        <p:nvSpPr>
          <p:cNvPr id="395" name="Rectangle 1427">
            <a:extLst>
              <a:ext uri="{FF2B5EF4-FFF2-40B4-BE49-F238E27FC236}">
                <a16:creationId xmlns:a16="http://schemas.microsoft.com/office/drawing/2014/main" id="{5E6715A0-1D95-944C-9561-632178EDF6AD}"/>
              </a:ext>
            </a:extLst>
          </p:cNvPr>
          <p:cNvSpPr>
            <a:spLocks noChangeArrowheads="1"/>
          </p:cNvSpPr>
          <p:nvPr/>
        </p:nvSpPr>
        <p:spPr bwMode="auto">
          <a:xfrm>
            <a:off x="6697101" y="39444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396" name="Rectangle 1428">
            <a:extLst>
              <a:ext uri="{FF2B5EF4-FFF2-40B4-BE49-F238E27FC236}">
                <a16:creationId xmlns:a16="http://schemas.microsoft.com/office/drawing/2014/main" id="{04E9DF53-6C62-3F49-84D8-3893C65B0F53}"/>
              </a:ext>
            </a:extLst>
          </p:cNvPr>
          <p:cNvSpPr>
            <a:spLocks noChangeArrowheads="1"/>
          </p:cNvSpPr>
          <p:nvPr/>
        </p:nvSpPr>
        <p:spPr bwMode="auto">
          <a:xfrm>
            <a:off x="5812864" y="4101563"/>
            <a:ext cx="110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397" name="Rectangle 1429">
            <a:extLst>
              <a:ext uri="{FF2B5EF4-FFF2-40B4-BE49-F238E27FC236}">
                <a16:creationId xmlns:a16="http://schemas.microsoft.com/office/drawing/2014/main" id="{F8B0853F-B03A-064D-B506-1949889B9132}"/>
              </a:ext>
            </a:extLst>
          </p:cNvPr>
          <p:cNvSpPr>
            <a:spLocks noChangeArrowheads="1"/>
          </p:cNvSpPr>
          <p:nvPr/>
        </p:nvSpPr>
        <p:spPr bwMode="auto">
          <a:xfrm>
            <a:off x="5812864" y="4104738"/>
            <a:ext cx="9344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latin typeface="Baskerville" panose="02020502070401020303" pitchFamily="18" charset="0"/>
                <a:ea typeface="Baskerville" panose="02020502070401020303" pitchFamily="18" charset="0"/>
              </a:rPr>
              <a:t>PROFITABLE</a:t>
            </a:r>
            <a:endParaRPr lang="en-US" altLang="en-US" sz="2400" dirty="0">
              <a:latin typeface="Baskerville" panose="02020502070401020303" pitchFamily="18" charset="0"/>
              <a:ea typeface="Baskerville" panose="02020502070401020303" pitchFamily="18" charset="0"/>
            </a:endParaRPr>
          </a:p>
        </p:txBody>
      </p:sp>
      <p:sp>
        <p:nvSpPr>
          <p:cNvPr id="398" name="Rectangle 1430">
            <a:extLst>
              <a:ext uri="{FF2B5EF4-FFF2-40B4-BE49-F238E27FC236}">
                <a16:creationId xmlns:a16="http://schemas.microsoft.com/office/drawing/2014/main" id="{41B54250-0928-4C42-9C90-1546795875B1}"/>
              </a:ext>
            </a:extLst>
          </p:cNvPr>
          <p:cNvSpPr>
            <a:spLocks noChangeArrowheads="1"/>
          </p:cNvSpPr>
          <p:nvPr/>
        </p:nvSpPr>
        <p:spPr bwMode="auto">
          <a:xfrm>
            <a:off x="6838389" y="412061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399" name="Rectangle 1431">
            <a:extLst>
              <a:ext uri="{FF2B5EF4-FFF2-40B4-BE49-F238E27FC236}">
                <a16:creationId xmlns:a16="http://schemas.microsoft.com/office/drawing/2014/main" id="{033F253C-0224-4E47-A73B-6318EB18CE58}"/>
              </a:ext>
            </a:extLst>
          </p:cNvPr>
          <p:cNvSpPr>
            <a:spLocks noChangeArrowheads="1"/>
          </p:cNvSpPr>
          <p:nvPr/>
        </p:nvSpPr>
        <p:spPr bwMode="auto">
          <a:xfrm>
            <a:off x="6265301" y="4277775"/>
            <a:ext cx="1682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00" name="Rectangle 1432">
            <a:extLst>
              <a:ext uri="{FF2B5EF4-FFF2-40B4-BE49-F238E27FC236}">
                <a16:creationId xmlns:a16="http://schemas.microsoft.com/office/drawing/2014/main" id="{C429C196-BF8E-464D-BC97-3C3D7CE0BDAA}"/>
              </a:ext>
            </a:extLst>
          </p:cNvPr>
          <p:cNvSpPr>
            <a:spLocks noChangeArrowheads="1"/>
          </p:cNvSpPr>
          <p:nvPr/>
        </p:nvSpPr>
        <p:spPr bwMode="auto">
          <a:xfrm>
            <a:off x="6265301" y="4280950"/>
            <a:ext cx="609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a:t>
            </a:r>
            <a:endParaRPr lang="en-US" altLang="en-US" sz="2400">
              <a:latin typeface="Baskerville" panose="02020502070401020303" pitchFamily="18" charset="0"/>
              <a:ea typeface="Baskerville" panose="02020502070401020303" pitchFamily="18" charset="0"/>
            </a:endParaRPr>
          </a:p>
        </p:txBody>
      </p:sp>
      <p:sp>
        <p:nvSpPr>
          <p:cNvPr id="401" name="Rectangle 1433">
            <a:extLst>
              <a:ext uri="{FF2B5EF4-FFF2-40B4-BE49-F238E27FC236}">
                <a16:creationId xmlns:a16="http://schemas.microsoft.com/office/drawing/2014/main" id="{CE24184D-CF01-BF47-98A1-30E9F9B678ED}"/>
              </a:ext>
            </a:extLst>
          </p:cNvPr>
          <p:cNvSpPr>
            <a:spLocks noChangeArrowheads="1"/>
          </p:cNvSpPr>
          <p:nvPr/>
        </p:nvSpPr>
        <p:spPr bwMode="auto">
          <a:xfrm>
            <a:off x="6357376" y="4295238"/>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02" name="Rectangle 1434">
            <a:extLst>
              <a:ext uri="{FF2B5EF4-FFF2-40B4-BE49-F238E27FC236}">
                <a16:creationId xmlns:a16="http://schemas.microsoft.com/office/drawing/2014/main" id="{FAAA0235-BCA1-2E49-90DC-6621F89F3FE5}"/>
              </a:ext>
            </a:extLst>
          </p:cNvPr>
          <p:cNvSpPr>
            <a:spLocks noChangeArrowheads="1"/>
          </p:cNvSpPr>
          <p:nvPr/>
        </p:nvSpPr>
        <p:spPr bwMode="auto">
          <a:xfrm>
            <a:off x="5652526" y="4796888"/>
            <a:ext cx="1077913" cy="903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03" name="Rectangle 1435">
            <a:extLst>
              <a:ext uri="{FF2B5EF4-FFF2-40B4-BE49-F238E27FC236}">
                <a16:creationId xmlns:a16="http://schemas.microsoft.com/office/drawing/2014/main" id="{17E1DACB-2F23-4C48-9402-C26FC672F3B9}"/>
              </a:ext>
            </a:extLst>
          </p:cNvPr>
          <p:cNvSpPr>
            <a:spLocks noChangeArrowheads="1"/>
          </p:cNvSpPr>
          <p:nvPr/>
        </p:nvSpPr>
        <p:spPr bwMode="auto">
          <a:xfrm>
            <a:off x="5758889" y="4796888"/>
            <a:ext cx="971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04" name="Rectangle 1436">
            <a:extLst>
              <a:ext uri="{FF2B5EF4-FFF2-40B4-BE49-F238E27FC236}">
                <a16:creationId xmlns:a16="http://schemas.microsoft.com/office/drawing/2014/main" id="{1B7F0130-5AD6-6D42-8E2A-25B2078E8C7D}"/>
              </a:ext>
            </a:extLst>
          </p:cNvPr>
          <p:cNvSpPr>
            <a:spLocks noChangeArrowheads="1"/>
          </p:cNvSpPr>
          <p:nvPr/>
        </p:nvSpPr>
        <p:spPr bwMode="auto">
          <a:xfrm>
            <a:off x="5895414" y="4800063"/>
            <a:ext cx="6556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CONSTR</a:t>
            </a:r>
            <a:endParaRPr lang="en-US" altLang="en-US" sz="2400">
              <a:latin typeface="Baskerville" panose="02020502070401020303" pitchFamily="18" charset="0"/>
              <a:ea typeface="Baskerville" panose="02020502070401020303" pitchFamily="18" charset="0"/>
            </a:endParaRPr>
          </a:p>
        </p:txBody>
      </p:sp>
      <p:sp>
        <p:nvSpPr>
          <p:cNvPr id="405" name="Rectangle 1437">
            <a:extLst>
              <a:ext uri="{FF2B5EF4-FFF2-40B4-BE49-F238E27FC236}">
                <a16:creationId xmlns:a16="http://schemas.microsoft.com/office/drawing/2014/main" id="{66FD42A4-696A-E24E-8D6E-CE1884FD7E56}"/>
              </a:ext>
            </a:extLst>
          </p:cNvPr>
          <p:cNvSpPr>
            <a:spLocks noChangeArrowheads="1"/>
          </p:cNvSpPr>
          <p:nvPr/>
        </p:nvSpPr>
        <p:spPr bwMode="auto">
          <a:xfrm>
            <a:off x="6592326" y="48143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06" name="Rectangle 1438">
            <a:extLst>
              <a:ext uri="{FF2B5EF4-FFF2-40B4-BE49-F238E27FC236}">
                <a16:creationId xmlns:a16="http://schemas.microsoft.com/office/drawing/2014/main" id="{01CFFADA-D7AD-764D-816E-FF7362CD80F2}"/>
              </a:ext>
            </a:extLst>
          </p:cNvPr>
          <p:cNvSpPr>
            <a:spLocks noChangeArrowheads="1"/>
          </p:cNvSpPr>
          <p:nvPr/>
        </p:nvSpPr>
        <p:spPr bwMode="auto">
          <a:xfrm>
            <a:off x="5758889" y="4996913"/>
            <a:ext cx="7508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07" name="Rectangle 1439">
            <a:extLst>
              <a:ext uri="{FF2B5EF4-FFF2-40B4-BE49-F238E27FC236}">
                <a16:creationId xmlns:a16="http://schemas.microsoft.com/office/drawing/2014/main" id="{D886C09F-2575-134F-AFAC-69C8F1967D24}"/>
              </a:ext>
            </a:extLst>
          </p:cNvPr>
          <p:cNvSpPr>
            <a:spLocks noChangeArrowheads="1"/>
          </p:cNvSpPr>
          <p:nvPr/>
        </p:nvSpPr>
        <p:spPr bwMode="auto">
          <a:xfrm>
            <a:off x="5903351" y="5000088"/>
            <a:ext cx="4280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dirty="0">
                <a:solidFill>
                  <a:srgbClr val="000000"/>
                </a:solidFill>
                <a:latin typeface="Baskerville" panose="02020502070401020303" pitchFamily="18" charset="0"/>
                <a:ea typeface="Baskerville" panose="02020502070401020303" pitchFamily="18" charset="0"/>
              </a:rPr>
              <a:t>COST</a:t>
            </a:r>
            <a:endParaRPr lang="en-US" altLang="en-US" sz="2400" dirty="0">
              <a:latin typeface="Baskerville" panose="02020502070401020303" pitchFamily="18" charset="0"/>
              <a:ea typeface="Baskerville" panose="02020502070401020303" pitchFamily="18" charset="0"/>
            </a:endParaRPr>
          </a:p>
        </p:txBody>
      </p:sp>
      <p:sp>
        <p:nvSpPr>
          <p:cNvPr id="408" name="Rectangle 1440">
            <a:extLst>
              <a:ext uri="{FF2B5EF4-FFF2-40B4-BE49-F238E27FC236}">
                <a16:creationId xmlns:a16="http://schemas.microsoft.com/office/drawing/2014/main" id="{331CD8F7-B228-DE45-B263-C2E8B6A21E56}"/>
              </a:ext>
            </a:extLst>
          </p:cNvPr>
          <p:cNvSpPr>
            <a:spLocks noChangeArrowheads="1"/>
          </p:cNvSpPr>
          <p:nvPr/>
        </p:nvSpPr>
        <p:spPr bwMode="auto">
          <a:xfrm>
            <a:off x="6362139" y="5000088"/>
            <a:ext cx="384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09" name="Rectangle 1441">
            <a:extLst>
              <a:ext uri="{FF2B5EF4-FFF2-40B4-BE49-F238E27FC236}">
                <a16:creationId xmlns:a16="http://schemas.microsoft.com/office/drawing/2014/main" id="{E3EE2D14-37C6-DD4D-94E6-CFEF85BCA2E1}"/>
              </a:ext>
            </a:extLst>
          </p:cNvPr>
          <p:cNvSpPr>
            <a:spLocks noChangeArrowheads="1"/>
          </p:cNvSpPr>
          <p:nvPr/>
        </p:nvSpPr>
        <p:spPr bwMode="auto">
          <a:xfrm>
            <a:off x="5863664" y="5176300"/>
            <a:ext cx="5276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INCLU</a:t>
            </a:r>
            <a:endParaRPr lang="en-US" altLang="en-US" sz="2400">
              <a:latin typeface="Baskerville" panose="02020502070401020303" pitchFamily="18" charset="0"/>
              <a:ea typeface="Baskerville" panose="02020502070401020303" pitchFamily="18" charset="0"/>
            </a:endParaRPr>
          </a:p>
        </p:txBody>
      </p:sp>
      <p:sp>
        <p:nvSpPr>
          <p:cNvPr id="410" name="Rectangle 1442">
            <a:extLst>
              <a:ext uri="{FF2B5EF4-FFF2-40B4-BE49-F238E27FC236}">
                <a16:creationId xmlns:a16="http://schemas.microsoft.com/office/drawing/2014/main" id="{415E9D51-0C86-2644-B716-58A12FBCCA23}"/>
              </a:ext>
            </a:extLst>
          </p:cNvPr>
          <p:cNvSpPr>
            <a:spLocks noChangeArrowheads="1"/>
          </p:cNvSpPr>
          <p:nvPr/>
        </p:nvSpPr>
        <p:spPr bwMode="auto">
          <a:xfrm>
            <a:off x="6401826" y="5176300"/>
            <a:ext cx="416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11" name="Rectangle 1443">
            <a:extLst>
              <a:ext uri="{FF2B5EF4-FFF2-40B4-BE49-F238E27FC236}">
                <a16:creationId xmlns:a16="http://schemas.microsoft.com/office/drawing/2014/main" id="{A6A41B96-3EB8-D64D-B185-7D4D85DC722F}"/>
              </a:ext>
            </a:extLst>
          </p:cNvPr>
          <p:cNvSpPr>
            <a:spLocks noChangeArrowheads="1"/>
          </p:cNvSpPr>
          <p:nvPr/>
        </p:nvSpPr>
        <p:spPr bwMode="auto">
          <a:xfrm>
            <a:off x="5893826" y="5368388"/>
            <a:ext cx="46487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LAND</a:t>
            </a:r>
            <a:endParaRPr lang="en-US" altLang="en-US" sz="2400">
              <a:latin typeface="Baskerville" panose="02020502070401020303" pitchFamily="18" charset="0"/>
              <a:ea typeface="Baskerville" panose="02020502070401020303" pitchFamily="18" charset="0"/>
            </a:endParaRPr>
          </a:p>
        </p:txBody>
      </p:sp>
      <p:sp>
        <p:nvSpPr>
          <p:cNvPr id="412" name="Rectangle 1444">
            <a:extLst>
              <a:ext uri="{FF2B5EF4-FFF2-40B4-BE49-F238E27FC236}">
                <a16:creationId xmlns:a16="http://schemas.microsoft.com/office/drawing/2014/main" id="{75747A95-4AF4-8D4A-9AEC-58564964D348}"/>
              </a:ext>
            </a:extLst>
          </p:cNvPr>
          <p:cNvSpPr>
            <a:spLocks noChangeArrowheads="1"/>
          </p:cNvSpPr>
          <p:nvPr/>
        </p:nvSpPr>
        <p:spPr bwMode="auto">
          <a:xfrm>
            <a:off x="6373251" y="5368388"/>
            <a:ext cx="416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13" name="Rectangle 1445">
            <a:extLst>
              <a:ext uri="{FF2B5EF4-FFF2-40B4-BE49-F238E27FC236}">
                <a16:creationId xmlns:a16="http://schemas.microsoft.com/office/drawing/2014/main" id="{B33A4A0F-1C05-1645-8587-1CB2B525C538}"/>
              </a:ext>
            </a:extLst>
          </p:cNvPr>
          <p:cNvSpPr>
            <a:spLocks noChangeArrowheads="1"/>
          </p:cNvSpPr>
          <p:nvPr/>
        </p:nvSpPr>
        <p:spPr bwMode="auto">
          <a:xfrm>
            <a:off x="5019114" y="3726913"/>
            <a:ext cx="579437" cy="4524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14" name="Rectangle 1446">
            <a:extLst>
              <a:ext uri="{FF2B5EF4-FFF2-40B4-BE49-F238E27FC236}">
                <a16:creationId xmlns:a16="http://schemas.microsoft.com/office/drawing/2014/main" id="{4790D27A-B15E-9044-9952-B21834C31F6C}"/>
              </a:ext>
            </a:extLst>
          </p:cNvPr>
          <p:cNvSpPr>
            <a:spLocks noChangeArrowheads="1"/>
          </p:cNvSpPr>
          <p:nvPr/>
        </p:nvSpPr>
        <p:spPr bwMode="auto">
          <a:xfrm>
            <a:off x="5231839" y="3750725"/>
            <a:ext cx="219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15" name="Rectangle 1447">
            <a:extLst>
              <a:ext uri="{FF2B5EF4-FFF2-40B4-BE49-F238E27FC236}">
                <a16:creationId xmlns:a16="http://schemas.microsoft.com/office/drawing/2014/main" id="{4352AD1C-871E-964E-BD8F-96CC879ADC5B}"/>
              </a:ext>
            </a:extLst>
          </p:cNvPr>
          <p:cNvSpPr>
            <a:spLocks noChangeArrowheads="1"/>
          </p:cNvSpPr>
          <p:nvPr/>
        </p:nvSpPr>
        <p:spPr bwMode="auto">
          <a:xfrm>
            <a:off x="5231839" y="3753900"/>
            <a:ext cx="1394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IF</a:t>
            </a:r>
            <a:endParaRPr lang="en-US" altLang="en-US" sz="2400">
              <a:latin typeface="Baskerville" panose="02020502070401020303" pitchFamily="18" charset="0"/>
              <a:ea typeface="Baskerville" panose="02020502070401020303" pitchFamily="18" charset="0"/>
            </a:endParaRPr>
          </a:p>
        </p:txBody>
      </p:sp>
      <p:sp>
        <p:nvSpPr>
          <p:cNvPr id="416" name="Rectangle 1448">
            <a:extLst>
              <a:ext uri="{FF2B5EF4-FFF2-40B4-BE49-F238E27FC236}">
                <a16:creationId xmlns:a16="http://schemas.microsoft.com/office/drawing/2014/main" id="{93B927B3-1B7B-3A4D-8385-DEC213989F0F}"/>
              </a:ext>
            </a:extLst>
          </p:cNvPr>
          <p:cNvSpPr>
            <a:spLocks noChangeArrowheads="1"/>
          </p:cNvSpPr>
          <p:nvPr/>
        </p:nvSpPr>
        <p:spPr bwMode="auto">
          <a:xfrm>
            <a:off x="5379476" y="3769775"/>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17" name="Rectangle 1449">
            <a:extLst>
              <a:ext uri="{FF2B5EF4-FFF2-40B4-BE49-F238E27FC236}">
                <a16:creationId xmlns:a16="http://schemas.microsoft.com/office/drawing/2014/main" id="{C84EF048-10B1-FB4D-B482-8DE08511D2ED}"/>
              </a:ext>
            </a:extLst>
          </p:cNvPr>
          <p:cNvSpPr>
            <a:spLocks noChangeArrowheads="1"/>
          </p:cNvSpPr>
          <p:nvPr/>
        </p:nvSpPr>
        <p:spPr bwMode="auto">
          <a:xfrm>
            <a:off x="5146114" y="3926938"/>
            <a:ext cx="4111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18" name="Rectangle 1450">
            <a:extLst>
              <a:ext uri="{FF2B5EF4-FFF2-40B4-BE49-F238E27FC236}">
                <a16:creationId xmlns:a16="http://schemas.microsoft.com/office/drawing/2014/main" id="{D39D488D-4351-474B-9F46-AFD866BFC198}"/>
              </a:ext>
            </a:extLst>
          </p:cNvPr>
          <p:cNvSpPr>
            <a:spLocks noChangeArrowheads="1"/>
          </p:cNvSpPr>
          <p:nvPr/>
        </p:nvSpPr>
        <p:spPr bwMode="auto">
          <a:xfrm>
            <a:off x="5146114" y="3930113"/>
            <a:ext cx="2837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YES</a:t>
            </a:r>
            <a:endParaRPr lang="en-US" altLang="en-US" sz="2400">
              <a:latin typeface="Baskerville" panose="02020502070401020303" pitchFamily="18" charset="0"/>
              <a:ea typeface="Baskerville" panose="02020502070401020303" pitchFamily="18" charset="0"/>
            </a:endParaRPr>
          </a:p>
        </p:txBody>
      </p:sp>
      <p:sp>
        <p:nvSpPr>
          <p:cNvPr id="419" name="Rectangle 1451">
            <a:extLst>
              <a:ext uri="{FF2B5EF4-FFF2-40B4-BE49-F238E27FC236}">
                <a16:creationId xmlns:a16="http://schemas.microsoft.com/office/drawing/2014/main" id="{1DE5947A-2C47-3B42-BF84-9325F3DFE7C6}"/>
              </a:ext>
            </a:extLst>
          </p:cNvPr>
          <p:cNvSpPr>
            <a:spLocks noChangeArrowheads="1"/>
          </p:cNvSpPr>
          <p:nvPr/>
        </p:nvSpPr>
        <p:spPr bwMode="auto">
          <a:xfrm>
            <a:off x="5474726" y="394440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20" name="Rectangle 1452">
            <a:extLst>
              <a:ext uri="{FF2B5EF4-FFF2-40B4-BE49-F238E27FC236}">
                <a16:creationId xmlns:a16="http://schemas.microsoft.com/office/drawing/2014/main" id="{D4216413-6CF4-8640-A66F-090223A1F387}"/>
              </a:ext>
            </a:extLst>
          </p:cNvPr>
          <p:cNvSpPr>
            <a:spLocks noChangeArrowheads="1"/>
          </p:cNvSpPr>
          <p:nvPr/>
        </p:nvSpPr>
        <p:spPr bwMode="auto">
          <a:xfrm>
            <a:off x="5115951" y="1145638"/>
            <a:ext cx="577850" cy="4492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21" name="Rectangle 1453">
            <a:extLst>
              <a:ext uri="{FF2B5EF4-FFF2-40B4-BE49-F238E27FC236}">
                <a16:creationId xmlns:a16="http://schemas.microsoft.com/office/drawing/2014/main" id="{A2C1CA40-025F-0042-83F6-754F12787E95}"/>
              </a:ext>
            </a:extLst>
          </p:cNvPr>
          <p:cNvSpPr>
            <a:spLocks noChangeArrowheads="1"/>
          </p:cNvSpPr>
          <p:nvPr/>
        </p:nvSpPr>
        <p:spPr bwMode="auto">
          <a:xfrm>
            <a:off x="5182626" y="1167863"/>
            <a:ext cx="539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22" name="Rectangle 1454">
            <a:extLst>
              <a:ext uri="{FF2B5EF4-FFF2-40B4-BE49-F238E27FC236}">
                <a16:creationId xmlns:a16="http://schemas.microsoft.com/office/drawing/2014/main" id="{1A7FC45C-FC68-3F45-A45A-3B76FF4F3F04}"/>
              </a:ext>
            </a:extLst>
          </p:cNvPr>
          <p:cNvSpPr>
            <a:spLocks noChangeArrowheads="1"/>
          </p:cNvSpPr>
          <p:nvPr/>
        </p:nvSpPr>
        <p:spPr bwMode="auto">
          <a:xfrm>
            <a:off x="5182626" y="1171038"/>
            <a:ext cx="42159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ADDS</a:t>
            </a:r>
            <a:endParaRPr lang="en-US" altLang="en-US" sz="2400">
              <a:latin typeface="Baskerville" panose="02020502070401020303" pitchFamily="18" charset="0"/>
              <a:ea typeface="Baskerville" panose="02020502070401020303" pitchFamily="18" charset="0"/>
            </a:endParaRPr>
          </a:p>
        </p:txBody>
      </p:sp>
      <p:sp>
        <p:nvSpPr>
          <p:cNvPr id="423" name="Rectangle 1455">
            <a:extLst>
              <a:ext uri="{FF2B5EF4-FFF2-40B4-BE49-F238E27FC236}">
                <a16:creationId xmlns:a16="http://schemas.microsoft.com/office/drawing/2014/main" id="{E80CE673-5E2B-DC4E-BB48-47BBD84038B8}"/>
              </a:ext>
            </a:extLst>
          </p:cNvPr>
          <p:cNvSpPr>
            <a:spLocks noChangeArrowheads="1"/>
          </p:cNvSpPr>
          <p:nvPr/>
        </p:nvSpPr>
        <p:spPr bwMode="auto">
          <a:xfrm>
            <a:off x="5638239" y="1186913"/>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24" name="Rectangle 1456">
            <a:extLst>
              <a:ext uri="{FF2B5EF4-FFF2-40B4-BE49-F238E27FC236}">
                <a16:creationId xmlns:a16="http://schemas.microsoft.com/office/drawing/2014/main" id="{F3160745-785E-2E40-90CB-B1E49E4EA812}"/>
              </a:ext>
            </a:extLst>
          </p:cNvPr>
          <p:cNvSpPr>
            <a:spLocks noChangeArrowheads="1"/>
          </p:cNvSpPr>
          <p:nvPr/>
        </p:nvSpPr>
        <p:spPr bwMode="auto">
          <a:xfrm>
            <a:off x="5211201" y="1342488"/>
            <a:ext cx="4730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425" name="Rectangle 1457">
            <a:extLst>
              <a:ext uri="{FF2B5EF4-FFF2-40B4-BE49-F238E27FC236}">
                <a16:creationId xmlns:a16="http://schemas.microsoft.com/office/drawing/2014/main" id="{F9D6E31D-39F3-9242-B14A-B70E0557197D}"/>
              </a:ext>
            </a:extLst>
          </p:cNvPr>
          <p:cNvSpPr>
            <a:spLocks noChangeArrowheads="1"/>
          </p:cNvSpPr>
          <p:nvPr/>
        </p:nvSpPr>
        <p:spPr bwMode="auto">
          <a:xfrm>
            <a:off x="5211201" y="1345663"/>
            <a:ext cx="3574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200">
                <a:solidFill>
                  <a:srgbClr val="000000"/>
                </a:solidFill>
                <a:latin typeface="Baskerville" panose="02020502070401020303" pitchFamily="18" charset="0"/>
                <a:ea typeface="Baskerville" panose="02020502070401020303" pitchFamily="18" charset="0"/>
              </a:rPr>
              <a:t>NEW</a:t>
            </a:r>
            <a:endParaRPr lang="en-US" altLang="en-US" sz="2400">
              <a:latin typeface="Baskerville" panose="02020502070401020303" pitchFamily="18" charset="0"/>
              <a:ea typeface="Baskerville" panose="02020502070401020303" pitchFamily="18" charset="0"/>
            </a:endParaRPr>
          </a:p>
        </p:txBody>
      </p:sp>
      <p:sp>
        <p:nvSpPr>
          <p:cNvPr id="426" name="Rectangle 1458">
            <a:extLst>
              <a:ext uri="{FF2B5EF4-FFF2-40B4-BE49-F238E27FC236}">
                <a16:creationId xmlns:a16="http://schemas.microsoft.com/office/drawing/2014/main" id="{46DFD4A0-7FB5-4C42-9C9D-50E4CC428EF1}"/>
              </a:ext>
            </a:extLst>
          </p:cNvPr>
          <p:cNvSpPr>
            <a:spLocks noChangeArrowheads="1"/>
          </p:cNvSpPr>
          <p:nvPr/>
        </p:nvSpPr>
        <p:spPr bwMode="auto">
          <a:xfrm>
            <a:off x="5601726" y="1359950"/>
            <a:ext cx="352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1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427" name="Line 1459">
            <a:extLst>
              <a:ext uri="{FF2B5EF4-FFF2-40B4-BE49-F238E27FC236}">
                <a16:creationId xmlns:a16="http://schemas.microsoft.com/office/drawing/2014/main" id="{732AECD6-C716-DD43-A67E-380508DBF5FA}"/>
              </a:ext>
            </a:extLst>
          </p:cNvPr>
          <p:cNvSpPr>
            <a:spLocks noChangeShapeType="1"/>
          </p:cNvSpPr>
          <p:nvPr/>
        </p:nvSpPr>
        <p:spPr bwMode="auto">
          <a:xfrm flipH="1">
            <a:off x="9548251" y="1232950"/>
            <a:ext cx="442913"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28" name="Freeform 1460">
            <a:extLst>
              <a:ext uri="{FF2B5EF4-FFF2-40B4-BE49-F238E27FC236}">
                <a16:creationId xmlns:a16="http://schemas.microsoft.com/office/drawing/2014/main" id="{30FC087B-1BA3-8442-B6A5-0DE9426D64EB}"/>
              </a:ext>
            </a:extLst>
          </p:cNvPr>
          <p:cNvSpPr>
            <a:spLocks/>
          </p:cNvSpPr>
          <p:nvPr/>
        </p:nvSpPr>
        <p:spPr bwMode="auto">
          <a:xfrm>
            <a:off x="9513326" y="1202788"/>
            <a:ext cx="47625" cy="58737"/>
          </a:xfrm>
          <a:custGeom>
            <a:avLst/>
            <a:gdLst>
              <a:gd name="T0" fmla="*/ 2147483646 w 30"/>
              <a:gd name="T1" fmla="*/ 2147483646 h 37"/>
              <a:gd name="T2" fmla="*/ 2147483646 w 30"/>
              <a:gd name="T3" fmla="*/ 0 h 37"/>
              <a:gd name="T4" fmla="*/ 0 w 30"/>
              <a:gd name="T5" fmla="*/ 2147483646 h 37"/>
              <a:gd name="T6" fmla="*/ 2147483646 w 30"/>
              <a:gd name="T7" fmla="*/ 214748364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37">
                <a:moveTo>
                  <a:pt x="30" y="37"/>
                </a:moveTo>
                <a:lnTo>
                  <a:pt x="30" y="0"/>
                </a:lnTo>
                <a:lnTo>
                  <a:pt x="0" y="19"/>
                </a:lnTo>
                <a:lnTo>
                  <a:pt x="30" y="37"/>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sp>
        <p:nvSpPr>
          <p:cNvPr id="429" name="Line 1461">
            <a:extLst>
              <a:ext uri="{FF2B5EF4-FFF2-40B4-BE49-F238E27FC236}">
                <a16:creationId xmlns:a16="http://schemas.microsoft.com/office/drawing/2014/main" id="{DBD7E63E-73A5-0D4A-B6CD-62A9F080EAEC}"/>
              </a:ext>
            </a:extLst>
          </p:cNvPr>
          <p:cNvSpPr>
            <a:spLocks noChangeShapeType="1"/>
          </p:cNvSpPr>
          <p:nvPr/>
        </p:nvSpPr>
        <p:spPr bwMode="auto">
          <a:xfrm>
            <a:off x="5687451" y="1321850"/>
            <a:ext cx="11144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30" name="Freeform 1462">
            <a:extLst>
              <a:ext uri="{FF2B5EF4-FFF2-40B4-BE49-F238E27FC236}">
                <a16:creationId xmlns:a16="http://schemas.microsoft.com/office/drawing/2014/main" id="{B4B76E15-B091-EF46-B2B2-3993D1510398}"/>
              </a:ext>
            </a:extLst>
          </p:cNvPr>
          <p:cNvSpPr>
            <a:spLocks/>
          </p:cNvSpPr>
          <p:nvPr/>
        </p:nvSpPr>
        <p:spPr bwMode="auto">
          <a:xfrm>
            <a:off x="6789176" y="1291688"/>
            <a:ext cx="46038" cy="60325"/>
          </a:xfrm>
          <a:custGeom>
            <a:avLst/>
            <a:gdLst>
              <a:gd name="T0" fmla="*/ 0 w 29"/>
              <a:gd name="T1" fmla="*/ 0 h 38"/>
              <a:gd name="T2" fmla="*/ 0 w 29"/>
              <a:gd name="T3" fmla="*/ 2147483646 h 38"/>
              <a:gd name="T4" fmla="*/ 2147483646 w 29"/>
              <a:gd name="T5" fmla="*/ 2147483646 h 38"/>
              <a:gd name="T6" fmla="*/ 0 w 29"/>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38">
                <a:moveTo>
                  <a:pt x="0" y="0"/>
                </a:moveTo>
                <a:lnTo>
                  <a:pt x="0" y="38"/>
                </a:lnTo>
                <a:lnTo>
                  <a:pt x="29" y="19"/>
                </a:lnTo>
                <a:lnTo>
                  <a:pt x="0" y="0"/>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sp>
        <p:nvSpPr>
          <p:cNvPr id="431" name="Line 1463">
            <a:extLst>
              <a:ext uri="{FF2B5EF4-FFF2-40B4-BE49-F238E27FC236}">
                <a16:creationId xmlns:a16="http://schemas.microsoft.com/office/drawing/2014/main" id="{1A8C955E-8C6F-F643-B837-1889646BA396}"/>
              </a:ext>
            </a:extLst>
          </p:cNvPr>
          <p:cNvSpPr>
            <a:spLocks noChangeShapeType="1"/>
          </p:cNvSpPr>
          <p:nvPr/>
        </p:nvSpPr>
        <p:spPr bwMode="auto">
          <a:xfrm>
            <a:off x="8748151" y="1590138"/>
            <a:ext cx="1588" cy="323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32" name="Freeform 1464">
            <a:extLst>
              <a:ext uri="{FF2B5EF4-FFF2-40B4-BE49-F238E27FC236}">
                <a16:creationId xmlns:a16="http://schemas.microsoft.com/office/drawing/2014/main" id="{41FFE440-BAD1-E346-A85C-196F8FC29AEE}"/>
              </a:ext>
            </a:extLst>
          </p:cNvPr>
          <p:cNvSpPr>
            <a:spLocks/>
          </p:cNvSpPr>
          <p:nvPr/>
        </p:nvSpPr>
        <p:spPr bwMode="auto">
          <a:xfrm>
            <a:off x="8716401" y="1901288"/>
            <a:ext cx="63500" cy="44450"/>
          </a:xfrm>
          <a:custGeom>
            <a:avLst/>
            <a:gdLst>
              <a:gd name="T0" fmla="*/ 2147483646 w 40"/>
              <a:gd name="T1" fmla="*/ 0 h 28"/>
              <a:gd name="T2" fmla="*/ 0 w 40"/>
              <a:gd name="T3" fmla="*/ 0 h 28"/>
              <a:gd name="T4" fmla="*/ 2147483646 w 40"/>
              <a:gd name="T5" fmla="*/ 2147483646 h 28"/>
              <a:gd name="T6" fmla="*/ 2147483646 w 40"/>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8">
                <a:moveTo>
                  <a:pt x="40" y="0"/>
                </a:moveTo>
                <a:lnTo>
                  <a:pt x="0" y="0"/>
                </a:lnTo>
                <a:lnTo>
                  <a:pt x="20" y="28"/>
                </a:lnTo>
                <a:lnTo>
                  <a:pt x="40" y="0"/>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sp>
        <p:nvSpPr>
          <p:cNvPr id="433" name="Line 1465">
            <a:extLst>
              <a:ext uri="{FF2B5EF4-FFF2-40B4-BE49-F238E27FC236}">
                <a16:creationId xmlns:a16="http://schemas.microsoft.com/office/drawing/2014/main" id="{4252C570-2E8C-7D4D-B4CC-B80858101F6A}"/>
              </a:ext>
            </a:extLst>
          </p:cNvPr>
          <p:cNvSpPr>
            <a:spLocks noChangeShapeType="1"/>
          </p:cNvSpPr>
          <p:nvPr/>
        </p:nvSpPr>
        <p:spPr bwMode="auto">
          <a:xfrm>
            <a:off x="7695639" y="1590138"/>
            <a:ext cx="1587" cy="323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34" name="Freeform 1466">
            <a:extLst>
              <a:ext uri="{FF2B5EF4-FFF2-40B4-BE49-F238E27FC236}">
                <a16:creationId xmlns:a16="http://schemas.microsoft.com/office/drawing/2014/main" id="{E01836B9-C043-1543-B6B5-B3627E4293F6}"/>
              </a:ext>
            </a:extLst>
          </p:cNvPr>
          <p:cNvSpPr>
            <a:spLocks/>
          </p:cNvSpPr>
          <p:nvPr/>
        </p:nvSpPr>
        <p:spPr bwMode="auto">
          <a:xfrm>
            <a:off x="7665476" y="1901288"/>
            <a:ext cx="63500" cy="44450"/>
          </a:xfrm>
          <a:custGeom>
            <a:avLst/>
            <a:gdLst>
              <a:gd name="T0" fmla="*/ 2147483646 w 40"/>
              <a:gd name="T1" fmla="*/ 0 h 28"/>
              <a:gd name="T2" fmla="*/ 0 w 40"/>
              <a:gd name="T3" fmla="*/ 0 h 28"/>
              <a:gd name="T4" fmla="*/ 2147483646 w 40"/>
              <a:gd name="T5" fmla="*/ 2147483646 h 28"/>
              <a:gd name="T6" fmla="*/ 2147483646 w 40"/>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8">
                <a:moveTo>
                  <a:pt x="40" y="0"/>
                </a:moveTo>
                <a:lnTo>
                  <a:pt x="0" y="0"/>
                </a:lnTo>
                <a:lnTo>
                  <a:pt x="19" y="28"/>
                </a:lnTo>
                <a:lnTo>
                  <a:pt x="40" y="0"/>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sp>
        <p:nvSpPr>
          <p:cNvPr id="435" name="Line 1467">
            <a:extLst>
              <a:ext uri="{FF2B5EF4-FFF2-40B4-BE49-F238E27FC236}">
                <a16:creationId xmlns:a16="http://schemas.microsoft.com/office/drawing/2014/main" id="{EA07E89E-9041-4B4C-A71C-737ACECE5667}"/>
              </a:ext>
            </a:extLst>
          </p:cNvPr>
          <p:cNvSpPr>
            <a:spLocks noChangeShapeType="1"/>
          </p:cNvSpPr>
          <p:nvPr/>
        </p:nvSpPr>
        <p:spPr bwMode="auto">
          <a:xfrm flipV="1">
            <a:off x="5211201" y="1621888"/>
            <a:ext cx="1588" cy="21050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36" name="Freeform 1468">
            <a:extLst>
              <a:ext uri="{FF2B5EF4-FFF2-40B4-BE49-F238E27FC236}">
                <a16:creationId xmlns:a16="http://schemas.microsoft.com/office/drawing/2014/main" id="{10C453AA-03B5-654D-829A-7C07B61A6501}"/>
              </a:ext>
            </a:extLst>
          </p:cNvPr>
          <p:cNvSpPr>
            <a:spLocks/>
          </p:cNvSpPr>
          <p:nvPr/>
        </p:nvSpPr>
        <p:spPr bwMode="auto">
          <a:xfrm>
            <a:off x="5179451" y="1590138"/>
            <a:ext cx="63500" cy="44450"/>
          </a:xfrm>
          <a:custGeom>
            <a:avLst/>
            <a:gdLst>
              <a:gd name="T0" fmla="*/ 0 w 40"/>
              <a:gd name="T1" fmla="*/ 2147483646 h 28"/>
              <a:gd name="T2" fmla="*/ 2147483646 w 40"/>
              <a:gd name="T3" fmla="*/ 2147483646 h 28"/>
              <a:gd name="T4" fmla="*/ 2147483646 w 40"/>
              <a:gd name="T5" fmla="*/ 0 h 28"/>
              <a:gd name="T6" fmla="*/ 0 w 40"/>
              <a:gd name="T7" fmla="*/ 214748364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8">
                <a:moveTo>
                  <a:pt x="0" y="28"/>
                </a:moveTo>
                <a:lnTo>
                  <a:pt x="40" y="28"/>
                </a:lnTo>
                <a:lnTo>
                  <a:pt x="20" y="0"/>
                </a:lnTo>
                <a:lnTo>
                  <a:pt x="0" y="28"/>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sp>
        <p:nvSpPr>
          <p:cNvPr id="437" name="Line 1469">
            <a:extLst>
              <a:ext uri="{FF2B5EF4-FFF2-40B4-BE49-F238E27FC236}">
                <a16:creationId xmlns:a16="http://schemas.microsoft.com/office/drawing/2014/main" id="{4FD83BF1-A982-F247-9BE0-B3D441D9A646}"/>
              </a:ext>
            </a:extLst>
          </p:cNvPr>
          <p:cNvSpPr>
            <a:spLocks noChangeShapeType="1"/>
          </p:cNvSpPr>
          <p:nvPr/>
        </p:nvSpPr>
        <p:spPr bwMode="auto">
          <a:xfrm>
            <a:off x="8270314" y="2658525"/>
            <a:ext cx="1587" cy="12144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38" name="Freeform 1470">
            <a:extLst>
              <a:ext uri="{FF2B5EF4-FFF2-40B4-BE49-F238E27FC236}">
                <a16:creationId xmlns:a16="http://schemas.microsoft.com/office/drawing/2014/main" id="{5F7C95E4-87DF-3342-B984-7A265FA06217}"/>
              </a:ext>
            </a:extLst>
          </p:cNvPr>
          <p:cNvSpPr>
            <a:spLocks/>
          </p:cNvSpPr>
          <p:nvPr/>
        </p:nvSpPr>
        <p:spPr bwMode="auto">
          <a:xfrm>
            <a:off x="8238564" y="3861850"/>
            <a:ext cx="63500" cy="42863"/>
          </a:xfrm>
          <a:custGeom>
            <a:avLst/>
            <a:gdLst>
              <a:gd name="T0" fmla="*/ 2147483646 w 40"/>
              <a:gd name="T1" fmla="*/ 0 h 27"/>
              <a:gd name="T2" fmla="*/ 0 w 40"/>
              <a:gd name="T3" fmla="*/ 0 h 27"/>
              <a:gd name="T4" fmla="*/ 2147483646 w 40"/>
              <a:gd name="T5" fmla="*/ 2147483646 h 27"/>
              <a:gd name="T6" fmla="*/ 2147483646 w 4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7">
                <a:moveTo>
                  <a:pt x="40" y="0"/>
                </a:moveTo>
                <a:lnTo>
                  <a:pt x="0" y="0"/>
                </a:lnTo>
                <a:lnTo>
                  <a:pt x="20" y="27"/>
                </a:lnTo>
                <a:lnTo>
                  <a:pt x="40" y="0"/>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grpSp>
        <p:nvGrpSpPr>
          <p:cNvPr id="439" name="Group 1473">
            <a:extLst>
              <a:ext uri="{FF2B5EF4-FFF2-40B4-BE49-F238E27FC236}">
                <a16:creationId xmlns:a16="http://schemas.microsoft.com/office/drawing/2014/main" id="{2A15249A-7A72-9042-8D7E-0727E62A6BAA}"/>
              </a:ext>
            </a:extLst>
          </p:cNvPr>
          <p:cNvGrpSpPr>
            <a:grpSpLocks/>
          </p:cNvGrpSpPr>
          <p:nvPr/>
        </p:nvGrpSpPr>
        <p:grpSpPr bwMode="auto">
          <a:xfrm>
            <a:off x="8451289" y="4946113"/>
            <a:ext cx="249237" cy="107950"/>
            <a:chOff x="3039" y="3017"/>
            <a:chExt cx="157" cy="68"/>
          </a:xfrm>
        </p:grpSpPr>
        <p:sp>
          <p:nvSpPr>
            <p:cNvPr id="440" name="Line 1471">
              <a:extLst>
                <a:ext uri="{FF2B5EF4-FFF2-40B4-BE49-F238E27FC236}">
                  <a16:creationId xmlns:a16="http://schemas.microsoft.com/office/drawing/2014/main" id="{C502F631-F92C-3346-B059-A91BD0248C6F}"/>
                </a:ext>
              </a:extLst>
            </p:cNvPr>
            <p:cNvSpPr>
              <a:spLocks noChangeShapeType="1"/>
            </p:cNvSpPr>
            <p:nvPr/>
          </p:nvSpPr>
          <p:spPr bwMode="auto">
            <a:xfrm flipH="1">
              <a:off x="3109" y="3049"/>
              <a:ext cx="8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41" name="Freeform 1472">
              <a:extLst>
                <a:ext uri="{FF2B5EF4-FFF2-40B4-BE49-F238E27FC236}">
                  <a16:creationId xmlns:a16="http://schemas.microsoft.com/office/drawing/2014/main" id="{71DDC26F-3248-714B-BD12-CE629436C29C}"/>
                </a:ext>
              </a:extLst>
            </p:cNvPr>
            <p:cNvSpPr>
              <a:spLocks/>
            </p:cNvSpPr>
            <p:nvPr/>
          </p:nvSpPr>
          <p:spPr bwMode="auto">
            <a:xfrm>
              <a:off x="3039" y="3017"/>
              <a:ext cx="73" cy="68"/>
            </a:xfrm>
            <a:custGeom>
              <a:avLst/>
              <a:gdLst>
                <a:gd name="T0" fmla="*/ 73 w 73"/>
                <a:gd name="T1" fmla="*/ 0 h 68"/>
                <a:gd name="T2" fmla="*/ 0 w 73"/>
                <a:gd name="T3" fmla="*/ 34 h 68"/>
                <a:gd name="T4" fmla="*/ 73 w 73"/>
                <a:gd name="T5" fmla="*/ 68 h 68"/>
                <a:gd name="T6" fmla="*/ 73 w 73"/>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68">
                  <a:moveTo>
                    <a:pt x="73" y="0"/>
                  </a:moveTo>
                  <a:lnTo>
                    <a:pt x="0" y="34"/>
                  </a:lnTo>
                  <a:lnTo>
                    <a:pt x="73" y="68"/>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442" name="Group 1515">
            <a:extLst>
              <a:ext uri="{FF2B5EF4-FFF2-40B4-BE49-F238E27FC236}">
                <a16:creationId xmlns:a16="http://schemas.microsoft.com/office/drawing/2014/main" id="{D2ACA4FF-14B9-E34C-8B92-ACCDA72CC4E7}"/>
              </a:ext>
            </a:extLst>
          </p:cNvPr>
          <p:cNvGrpSpPr>
            <a:grpSpLocks/>
          </p:cNvGrpSpPr>
          <p:nvPr/>
        </p:nvGrpSpPr>
        <p:grpSpPr bwMode="auto">
          <a:xfrm>
            <a:off x="6873314" y="4533363"/>
            <a:ext cx="611187" cy="366712"/>
            <a:chOff x="2045" y="2757"/>
            <a:chExt cx="385" cy="231"/>
          </a:xfrm>
        </p:grpSpPr>
        <p:sp>
          <p:nvSpPr>
            <p:cNvPr id="443" name="Freeform 1474">
              <a:extLst>
                <a:ext uri="{FF2B5EF4-FFF2-40B4-BE49-F238E27FC236}">
                  <a16:creationId xmlns:a16="http://schemas.microsoft.com/office/drawing/2014/main" id="{E3857050-50A4-D044-AF17-21F2C346E887}"/>
                </a:ext>
              </a:extLst>
            </p:cNvPr>
            <p:cNvSpPr>
              <a:spLocks/>
            </p:cNvSpPr>
            <p:nvPr/>
          </p:nvSpPr>
          <p:spPr bwMode="auto">
            <a:xfrm>
              <a:off x="2424" y="2983"/>
              <a:ext cx="6" cy="5"/>
            </a:xfrm>
            <a:custGeom>
              <a:avLst/>
              <a:gdLst>
                <a:gd name="T0" fmla="*/ 3 w 6"/>
                <a:gd name="T1" fmla="*/ 5 h 5"/>
                <a:gd name="T2" fmla="*/ 4 w 6"/>
                <a:gd name="T3" fmla="*/ 5 h 5"/>
                <a:gd name="T4" fmla="*/ 4 w 6"/>
                <a:gd name="T5" fmla="*/ 5 h 5"/>
                <a:gd name="T6" fmla="*/ 5 w 6"/>
                <a:gd name="T7" fmla="*/ 5 h 5"/>
                <a:gd name="T8" fmla="*/ 6 w 6"/>
                <a:gd name="T9" fmla="*/ 4 h 5"/>
                <a:gd name="T10" fmla="*/ 6 w 6"/>
                <a:gd name="T11" fmla="*/ 3 h 5"/>
                <a:gd name="T12" fmla="*/ 6 w 6"/>
                <a:gd name="T13" fmla="*/ 3 h 5"/>
                <a:gd name="T14" fmla="*/ 6 w 6"/>
                <a:gd name="T15" fmla="*/ 2 h 5"/>
                <a:gd name="T16" fmla="*/ 6 w 6"/>
                <a:gd name="T17" fmla="*/ 1 h 5"/>
                <a:gd name="T18" fmla="*/ 5 w 6"/>
                <a:gd name="T19" fmla="*/ 1 h 5"/>
                <a:gd name="T20" fmla="*/ 4 w 6"/>
                <a:gd name="T21" fmla="*/ 0 h 5"/>
                <a:gd name="T22" fmla="*/ 3 w 6"/>
                <a:gd name="T23" fmla="*/ 0 h 5"/>
                <a:gd name="T24" fmla="*/ 2 w 6"/>
                <a:gd name="T25" fmla="*/ 1 h 5"/>
                <a:gd name="T26" fmla="*/ 2 w 6"/>
                <a:gd name="T27" fmla="*/ 1 h 5"/>
                <a:gd name="T28" fmla="*/ 0 w 6"/>
                <a:gd name="T29" fmla="*/ 2 h 5"/>
                <a:gd name="T30" fmla="*/ 0 w 6"/>
                <a:gd name="T31" fmla="*/ 3 h 5"/>
                <a:gd name="T32" fmla="*/ 2 w 6"/>
                <a:gd name="T33" fmla="*/ 4 h 5"/>
                <a:gd name="T34" fmla="*/ 2 w 6"/>
                <a:gd name="T35" fmla="*/ 5 h 5"/>
                <a:gd name="T36" fmla="*/ 3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3" y="5"/>
                  </a:moveTo>
                  <a:lnTo>
                    <a:pt x="4" y="5"/>
                  </a:lnTo>
                  <a:lnTo>
                    <a:pt x="5" y="5"/>
                  </a:lnTo>
                  <a:lnTo>
                    <a:pt x="6" y="4"/>
                  </a:lnTo>
                  <a:lnTo>
                    <a:pt x="6" y="3"/>
                  </a:lnTo>
                  <a:lnTo>
                    <a:pt x="6" y="2"/>
                  </a:lnTo>
                  <a:lnTo>
                    <a:pt x="6" y="1"/>
                  </a:lnTo>
                  <a:lnTo>
                    <a:pt x="5" y="1"/>
                  </a:lnTo>
                  <a:lnTo>
                    <a:pt x="4" y="0"/>
                  </a:lnTo>
                  <a:lnTo>
                    <a:pt x="3" y="0"/>
                  </a:lnTo>
                  <a:lnTo>
                    <a:pt x="2" y="1"/>
                  </a:lnTo>
                  <a:lnTo>
                    <a:pt x="0" y="2"/>
                  </a:lnTo>
                  <a:lnTo>
                    <a:pt x="0" y="3"/>
                  </a:lnTo>
                  <a:lnTo>
                    <a:pt x="2" y="4"/>
                  </a:lnTo>
                  <a:lnTo>
                    <a:pt x="2" y="5"/>
                  </a:lnTo>
                  <a:lnTo>
                    <a:pt x="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44" name="Freeform 1475">
              <a:extLst>
                <a:ext uri="{FF2B5EF4-FFF2-40B4-BE49-F238E27FC236}">
                  <a16:creationId xmlns:a16="http://schemas.microsoft.com/office/drawing/2014/main" id="{96B71052-6554-CC42-9492-BC38443CFEA0}"/>
                </a:ext>
              </a:extLst>
            </p:cNvPr>
            <p:cNvSpPr>
              <a:spLocks/>
            </p:cNvSpPr>
            <p:nvPr/>
          </p:nvSpPr>
          <p:spPr bwMode="auto">
            <a:xfrm>
              <a:off x="2415" y="2978"/>
              <a:ext cx="6" cy="5"/>
            </a:xfrm>
            <a:custGeom>
              <a:avLst/>
              <a:gdLst>
                <a:gd name="T0" fmla="*/ 2 w 6"/>
                <a:gd name="T1" fmla="*/ 5 h 5"/>
                <a:gd name="T2" fmla="*/ 3 w 6"/>
                <a:gd name="T3" fmla="*/ 5 h 5"/>
                <a:gd name="T4" fmla="*/ 4 w 6"/>
                <a:gd name="T5" fmla="*/ 5 h 5"/>
                <a:gd name="T6" fmla="*/ 5 w 6"/>
                <a:gd name="T7" fmla="*/ 5 h 5"/>
                <a:gd name="T8" fmla="*/ 6 w 6"/>
                <a:gd name="T9" fmla="*/ 4 h 5"/>
                <a:gd name="T10" fmla="*/ 6 w 6"/>
                <a:gd name="T11" fmla="*/ 3 h 5"/>
                <a:gd name="T12" fmla="*/ 6 w 6"/>
                <a:gd name="T13" fmla="*/ 2 h 5"/>
                <a:gd name="T14" fmla="*/ 6 w 6"/>
                <a:gd name="T15" fmla="*/ 1 h 5"/>
                <a:gd name="T16" fmla="*/ 5 w 6"/>
                <a:gd name="T17" fmla="*/ 1 h 5"/>
                <a:gd name="T18" fmla="*/ 5 w 6"/>
                <a:gd name="T19" fmla="*/ 1 h 5"/>
                <a:gd name="T20" fmla="*/ 4 w 6"/>
                <a:gd name="T21" fmla="*/ 0 h 5"/>
                <a:gd name="T22" fmla="*/ 3 w 6"/>
                <a:gd name="T23" fmla="*/ 0 h 5"/>
                <a:gd name="T24" fmla="*/ 2 w 6"/>
                <a:gd name="T25" fmla="*/ 1 h 5"/>
                <a:gd name="T26" fmla="*/ 2 w 6"/>
                <a:gd name="T27" fmla="*/ 1 h 5"/>
                <a:gd name="T28" fmla="*/ 0 w 6"/>
                <a:gd name="T29" fmla="*/ 2 h 5"/>
                <a:gd name="T30" fmla="*/ 0 w 6"/>
                <a:gd name="T31" fmla="*/ 3 h 5"/>
                <a:gd name="T32" fmla="*/ 2 w 6"/>
                <a:gd name="T33" fmla="*/ 4 h 5"/>
                <a:gd name="T34" fmla="*/ 2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2" y="5"/>
                  </a:moveTo>
                  <a:lnTo>
                    <a:pt x="3" y="5"/>
                  </a:lnTo>
                  <a:lnTo>
                    <a:pt x="4" y="5"/>
                  </a:lnTo>
                  <a:lnTo>
                    <a:pt x="5" y="5"/>
                  </a:lnTo>
                  <a:lnTo>
                    <a:pt x="6" y="4"/>
                  </a:lnTo>
                  <a:lnTo>
                    <a:pt x="6" y="3"/>
                  </a:lnTo>
                  <a:lnTo>
                    <a:pt x="6" y="2"/>
                  </a:lnTo>
                  <a:lnTo>
                    <a:pt x="6" y="1"/>
                  </a:lnTo>
                  <a:lnTo>
                    <a:pt x="5" y="1"/>
                  </a:lnTo>
                  <a:lnTo>
                    <a:pt x="4" y="0"/>
                  </a:lnTo>
                  <a:lnTo>
                    <a:pt x="3" y="0"/>
                  </a:lnTo>
                  <a:lnTo>
                    <a:pt x="2" y="1"/>
                  </a:lnTo>
                  <a:lnTo>
                    <a:pt x="0" y="2"/>
                  </a:lnTo>
                  <a:lnTo>
                    <a:pt x="0" y="3"/>
                  </a:lnTo>
                  <a:lnTo>
                    <a:pt x="2" y="4"/>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45" name="Freeform 1476">
              <a:extLst>
                <a:ext uri="{FF2B5EF4-FFF2-40B4-BE49-F238E27FC236}">
                  <a16:creationId xmlns:a16="http://schemas.microsoft.com/office/drawing/2014/main" id="{8A32CD8E-AF9A-D443-840D-69B595962E82}"/>
                </a:ext>
              </a:extLst>
            </p:cNvPr>
            <p:cNvSpPr>
              <a:spLocks/>
            </p:cNvSpPr>
            <p:nvPr/>
          </p:nvSpPr>
          <p:spPr bwMode="auto">
            <a:xfrm>
              <a:off x="2406" y="2972"/>
              <a:ext cx="6" cy="6"/>
            </a:xfrm>
            <a:custGeom>
              <a:avLst/>
              <a:gdLst>
                <a:gd name="T0" fmla="*/ 2 w 6"/>
                <a:gd name="T1" fmla="*/ 5 h 6"/>
                <a:gd name="T2" fmla="*/ 3 w 6"/>
                <a:gd name="T3" fmla="*/ 6 h 6"/>
                <a:gd name="T4" fmla="*/ 4 w 6"/>
                <a:gd name="T5" fmla="*/ 6 h 6"/>
                <a:gd name="T6" fmla="*/ 5 w 6"/>
                <a:gd name="T7" fmla="*/ 5 h 6"/>
                <a:gd name="T8" fmla="*/ 5 w 6"/>
                <a:gd name="T9" fmla="*/ 5 h 6"/>
                <a:gd name="T10" fmla="*/ 6 w 6"/>
                <a:gd name="T11" fmla="*/ 3 h 6"/>
                <a:gd name="T12" fmla="*/ 6 w 6"/>
                <a:gd name="T13" fmla="*/ 2 h 6"/>
                <a:gd name="T14" fmla="*/ 5 w 6"/>
                <a:gd name="T15" fmla="*/ 1 h 6"/>
                <a:gd name="T16" fmla="*/ 5 w 6"/>
                <a:gd name="T17" fmla="*/ 0 h 6"/>
                <a:gd name="T18" fmla="*/ 5 w 6"/>
                <a:gd name="T19" fmla="*/ 0 h 6"/>
                <a:gd name="T20" fmla="*/ 4 w 6"/>
                <a:gd name="T21" fmla="*/ 0 h 6"/>
                <a:gd name="T22" fmla="*/ 3 w 6"/>
                <a:gd name="T23" fmla="*/ 0 h 6"/>
                <a:gd name="T24" fmla="*/ 2 w 6"/>
                <a:gd name="T25" fmla="*/ 0 h 6"/>
                <a:gd name="T26" fmla="*/ 0 w 6"/>
                <a:gd name="T27" fmla="*/ 1 h 6"/>
                <a:gd name="T28" fmla="*/ 0 w 6"/>
                <a:gd name="T29" fmla="*/ 2 h 6"/>
                <a:gd name="T30" fmla="*/ 0 w 6"/>
                <a:gd name="T31" fmla="*/ 3 h 6"/>
                <a:gd name="T32" fmla="*/ 0 w 6"/>
                <a:gd name="T33" fmla="*/ 5 h 6"/>
                <a:gd name="T34" fmla="*/ 2 w 6"/>
                <a:gd name="T35" fmla="*/ 5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2" y="5"/>
                  </a:moveTo>
                  <a:lnTo>
                    <a:pt x="3" y="6"/>
                  </a:lnTo>
                  <a:lnTo>
                    <a:pt x="4" y="6"/>
                  </a:lnTo>
                  <a:lnTo>
                    <a:pt x="5" y="5"/>
                  </a:lnTo>
                  <a:lnTo>
                    <a:pt x="6" y="3"/>
                  </a:lnTo>
                  <a:lnTo>
                    <a:pt x="6" y="2"/>
                  </a:lnTo>
                  <a:lnTo>
                    <a:pt x="5" y="1"/>
                  </a:lnTo>
                  <a:lnTo>
                    <a:pt x="5" y="0"/>
                  </a:lnTo>
                  <a:lnTo>
                    <a:pt x="4" y="0"/>
                  </a:lnTo>
                  <a:lnTo>
                    <a:pt x="3" y="0"/>
                  </a:lnTo>
                  <a:lnTo>
                    <a:pt x="2" y="0"/>
                  </a:lnTo>
                  <a:lnTo>
                    <a:pt x="0" y="1"/>
                  </a:lnTo>
                  <a:lnTo>
                    <a:pt x="0" y="2"/>
                  </a:lnTo>
                  <a:lnTo>
                    <a:pt x="0" y="3"/>
                  </a:lnTo>
                  <a:lnTo>
                    <a:pt x="0" y="5"/>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46" name="Freeform 1477">
              <a:extLst>
                <a:ext uri="{FF2B5EF4-FFF2-40B4-BE49-F238E27FC236}">
                  <a16:creationId xmlns:a16="http://schemas.microsoft.com/office/drawing/2014/main" id="{F25A30F4-9803-9E48-9278-00B1A6A52AA6}"/>
                </a:ext>
              </a:extLst>
            </p:cNvPr>
            <p:cNvSpPr>
              <a:spLocks/>
            </p:cNvSpPr>
            <p:nvPr/>
          </p:nvSpPr>
          <p:spPr bwMode="auto">
            <a:xfrm>
              <a:off x="2396" y="2966"/>
              <a:ext cx="6" cy="5"/>
            </a:xfrm>
            <a:custGeom>
              <a:avLst/>
              <a:gdLst>
                <a:gd name="T0" fmla="*/ 1 w 6"/>
                <a:gd name="T1" fmla="*/ 5 h 5"/>
                <a:gd name="T2" fmla="*/ 2 w 6"/>
                <a:gd name="T3" fmla="*/ 5 h 5"/>
                <a:gd name="T4" fmla="*/ 4 w 6"/>
                <a:gd name="T5" fmla="*/ 5 h 5"/>
                <a:gd name="T6" fmla="*/ 5 w 6"/>
                <a:gd name="T7" fmla="*/ 5 h 5"/>
                <a:gd name="T8" fmla="*/ 6 w 6"/>
                <a:gd name="T9" fmla="*/ 4 h 5"/>
                <a:gd name="T10" fmla="*/ 6 w 6"/>
                <a:gd name="T11" fmla="*/ 3 h 5"/>
                <a:gd name="T12" fmla="*/ 6 w 6"/>
                <a:gd name="T13" fmla="*/ 2 h 5"/>
                <a:gd name="T14" fmla="*/ 6 w 6"/>
                <a:gd name="T15" fmla="*/ 1 h 5"/>
                <a:gd name="T16" fmla="*/ 5 w 6"/>
                <a:gd name="T17" fmla="*/ 1 h 5"/>
                <a:gd name="T18" fmla="*/ 5 w 6"/>
                <a:gd name="T19" fmla="*/ 1 h 5"/>
                <a:gd name="T20" fmla="*/ 4 w 6"/>
                <a:gd name="T21" fmla="*/ 0 h 5"/>
                <a:gd name="T22" fmla="*/ 2 w 6"/>
                <a:gd name="T23" fmla="*/ 0 h 5"/>
                <a:gd name="T24" fmla="*/ 1 w 6"/>
                <a:gd name="T25" fmla="*/ 1 h 5"/>
                <a:gd name="T26" fmla="*/ 1 w 6"/>
                <a:gd name="T27" fmla="*/ 1 h 5"/>
                <a:gd name="T28" fmla="*/ 0 w 6"/>
                <a:gd name="T29" fmla="*/ 2 h 5"/>
                <a:gd name="T30" fmla="*/ 0 w 6"/>
                <a:gd name="T31" fmla="*/ 3 h 5"/>
                <a:gd name="T32" fmla="*/ 1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2" y="5"/>
                  </a:lnTo>
                  <a:lnTo>
                    <a:pt x="4" y="5"/>
                  </a:lnTo>
                  <a:lnTo>
                    <a:pt x="5" y="5"/>
                  </a:lnTo>
                  <a:lnTo>
                    <a:pt x="6" y="4"/>
                  </a:lnTo>
                  <a:lnTo>
                    <a:pt x="6" y="3"/>
                  </a:lnTo>
                  <a:lnTo>
                    <a:pt x="6" y="2"/>
                  </a:lnTo>
                  <a:lnTo>
                    <a:pt x="6" y="1"/>
                  </a:lnTo>
                  <a:lnTo>
                    <a:pt x="5" y="1"/>
                  </a:lnTo>
                  <a:lnTo>
                    <a:pt x="4" y="0"/>
                  </a:lnTo>
                  <a:lnTo>
                    <a:pt x="2"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47" name="Freeform 1478">
              <a:extLst>
                <a:ext uri="{FF2B5EF4-FFF2-40B4-BE49-F238E27FC236}">
                  <a16:creationId xmlns:a16="http://schemas.microsoft.com/office/drawing/2014/main" id="{8248A641-AC5F-2D48-AB5E-1569A67365E7}"/>
                </a:ext>
              </a:extLst>
            </p:cNvPr>
            <p:cNvSpPr>
              <a:spLocks/>
            </p:cNvSpPr>
            <p:nvPr/>
          </p:nvSpPr>
          <p:spPr bwMode="auto">
            <a:xfrm>
              <a:off x="2387" y="2961"/>
              <a:ext cx="6" cy="5"/>
            </a:xfrm>
            <a:custGeom>
              <a:avLst/>
              <a:gdLst>
                <a:gd name="T0" fmla="*/ 1 w 6"/>
                <a:gd name="T1" fmla="*/ 4 h 5"/>
                <a:gd name="T2" fmla="*/ 2 w 6"/>
                <a:gd name="T3" fmla="*/ 5 h 5"/>
                <a:gd name="T4" fmla="*/ 4 w 6"/>
                <a:gd name="T5" fmla="*/ 5 h 5"/>
                <a:gd name="T6" fmla="*/ 5 w 6"/>
                <a:gd name="T7" fmla="*/ 4 h 5"/>
                <a:gd name="T8" fmla="*/ 5 w 6"/>
                <a:gd name="T9" fmla="*/ 4 h 5"/>
                <a:gd name="T10" fmla="*/ 6 w 6"/>
                <a:gd name="T11" fmla="*/ 3 h 5"/>
                <a:gd name="T12" fmla="*/ 6 w 6"/>
                <a:gd name="T13" fmla="*/ 2 h 5"/>
                <a:gd name="T14" fmla="*/ 5 w 6"/>
                <a:gd name="T15" fmla="*/ 1 h 5"/>
                <a:gd name="T16" fmla="*/ 5 w 6"/>
                <a:gd name="T17" fmla="*/ 0 h 5"/>
                <a:gd name="T18" fmla="*/ 5 w 6"/>
                <a:gd name="T19" fmla="*/ 0 h 5"/>
                <a:gd name="T20" fmla="*/ 4 w 6"/>
                <a:gd name="T21" fmla="*/ 0 h 5"/>
                <a:gd name="T22" fmla="*/ 2 w 6"/>
                <a:gd name="T23" fmla="*/ 0 h 5"/>
                <a:gd name="T24" fmla="*/ 1 w 6"/>
                <a:gd name="T25" fmla="*/ 0 h 5"/>
                <a:gd name="T26" fmla="*/ 0 w 6"/>
                <a:gd name="T27" fmla="*/ 1 h 5"/>
                <a:gd name="T28" fmla="*/ 0 w 6"/>
                <a:gd name="T29" fmla="*/ 2 h 5"/>
                <a:gd name="T30" fmla="*/ 0 w 6"/>
                <a:gd name="T31" fmla="*/ 3 h 5"/>
                <a:gd name="T32" fmla="*/ 0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4" y="5"/>
                  </a:lnTo>
                  <a:lnTo>
                    <a:pt x="5" y="4"/>
                  </a:lnTo>
                  <a:lnTo>
                    <a:pt x="6" y="3"/>
                  </a:lnTo>
                  <a:lnTo>
                    <a:pt x="6" y="2"/>
                  </a:lnTo>
                  <a:lnTo>
                    <a:pt x="5" y="1"/>
                  </a:lnTo>
                  <a:lnTo>
                    <a:pt x="5" y="0"/>
                  </a:lnTo>
                  <a:lnTo>
                    <a:pt x="4" y="0"/>
                  </a:lnTo>
                  <a:lnTo>
                    <a:pt x="2" y="0"/>
                  </a:lnTo>
                  <a:lnTo>
                    <a:pt x="1"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48" name="Freeform 1479">
              <a:extLst>
                <a:ext uri="{FF2B5EF4-FFF2-40B4-BE49-F238E27FC236}">
                  <a16:creationId xmlns:a16="http://schemas.microsoft.com/office/drawing/2014/main" id="{8C6337DF-1197-774B-B4DD-C65008C8D175}"/>
                </a:ext>
              </a:extLst>
            </p:cNvPr>
            <p:cNvSpPr>
              <a:spLocks/>
            </p:cNvSpPr>
            <p:nvPr/>
          </p:nvSpPr>
          <p:spPr bwMode="auto">
            <a:xfrm>
              <a:off x="2377" y="2955"/>
              <a:ext cx="6" cy="6"/>
            </a:xfrm>
            <a:custGeom>
              <a:avLst/>
              <a:gdLst>
                <a:gd name="T0" fmla="*/ 1 w 6"/>
                <a:gd name="T1" fmla="*/ 5 h 6"/>
                <a:gd name="T2" fmla="*/ 2 w 6"/>
                <a:gd name="T3" fmla="*/ 6 h 6"/>
                <a:gd name="T4" fmla="*/ 3 w 6"/>
                <a:gd name="T5" fmla="*/ 6 h 6"/>
                <a:gd name="T6" fmla="*/ 5 w 6"/>
                <a:gd name="T7" fmla="*/ 5 h 6"/>
                <a:gd name="T8" fmla="*/ 6 w 6"/>
                <a:gd name="T9" fmla="*/ 5 h 6"/>
                <a:gd name="T10" fmla="*/ 6 w 6"/>
                <a:gd name="T11" fmla="*/ 4 h 6"/>
                <a:gd name="T12" fmla="*/ 6 w 6"/>
                <a:gd name="T13" fmla="*/ 3 h 6"/>
                <a:gd name="T14" fmla="*/ 6 w 6"/>
                <a:gd name="T15" fmla="*/ 2 h 6"/>
                <a:gd name="T16" fmla="*/ 5 w 6"/>
                <a:gd name="T17" fmla="*/ 0 h 6"/>
                <a:gd name="T18" fmla="*/ 5 w 6"/>
                <a:gd name="T19" fmla="*/ 0 h 6"/>
                <a:gd name="T20" fmla="*/ 3 w 6"/>
                <a:gd name="T21" fmla="*/ 0 h 6"/>
                <a:gd name="T22" fmla="*/ 2 w 6"/>
                <a:gd name="T23" fmla="*/ 0 h 6"/>
                <a:gd name="T24" fmla="*/ 1 w 6"/>
                <a:gd name="T25" fmla="*/ 0 h 6"/>
                <a:gd name="T26" fmla="*/ 1 w 6"/>
                <a:gd name="T27" fmla="*/ 2 h 6"/>
                <a:gd name="T28" fmla="*/ 0 w 6"/>
                <a:gd name="T29" fmla="*/ 3 h 6"/>
                <a:gd name="T30" fmla="*/ 0 w 6"/>
                <a:gd name="T31" fmla="*/ 4 h 6"/>
                <a:gd name="T32" fmla="*/ 1 w 6"/>
                <a:gd name="T33" fmla="*/ 5 h 6"/>
                <a:gd name="T34" fmla="*/ 1 w 6"/>
                <a:gd name="T35" fmla="*/ 5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1" y="5"/>
                  </a:moveTo>
                  <a:lnTo>
                    <a:pt x="2" y="6"/>
                  </a:lnTo>
                  <a:lnTo>
                    <a:pt x="3" y="6"/>
                  </a:lnTo>
                  <a:lnTo>
                    <a:pt x="5" y="5"/>
                  </a:lnTo>
                  <a:lnTo>
                    <a:pt x="6" y="5"/>
                  </a:lnTo>
                  <a:lnTo>
                    <a:pt x="6" y="4"/>
                  </a:lnTo>
                  <a:lnTo>
                    <a:pt x="6" y="3"/>
                  </a:lnTo>
                  <a:lnTo>
                    <a:pt x="6" y="2"/>
                  </a:lnTo>
                  <a:lnTo>
                    <a:pt x="5" y="0"/>
                  </a:lnTo>
                  <a:lnTo>
                    <a:pt x="3" y="0"/>
                  </a:lnTo>
                  <a:lnTo>
                    <a:pt x="2" y="0"/>
                  </a:lnTo>
                  <a:lnTo>
                    <a:pt x="1" y="0"/>
                  </a:lnTo>
                  <a:lnTo>
                    <a:pt x="1"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49" name="Freeform 1480">
              <a:extLst>
                <a:ext uri="{FF2B5EF4-FFF2-40B4-BE49-F238E27FC236}">
                  <a16:creationId xmlns:a16="http://schemas.microsoft.com/office/drawing/2014/main" id="{BA0E01EC-3B3F-7B44-8D41-53F411FE9570}"/>
                </a:ext>
              </a:extLst>
            </p:cNvPr>
            <p:cNvSpPr>
              <a:spLocks/>
            </p:cNvSpPr>
            <p:nvPr/>
          </p:nvSpPr>
          <p:spPr bwMode="auto">
            <a:xfrm>
              <a:off x="2368" y="2949"/>
              <a:ext cx="6" cy="5"/>
            </a:xfrm>
            <a:custGeom>
              <a:avLst/>
              <a:gdLst>
                <a:gd name="T0" fmla="*/ 1 w 6"/>
                <a:gd name="T1" fmla="*/ 5 h 5"/>
                <a:gd name="T2" fmla="*/ 2 w 6"/>
                <a:gd name="T3" fmla="*/ 5 h 5"/>
                <a:gd name="T4" fmla="*/ 3 w 6"/>
                <a:gd name="T5" fmla="*/ 5 h 5"/>
                <a:gd name="T6" fmla="*/ 5 w 6"/>
                <a:gd name="T7" fmla="*/ 5 h 5"/>
                <a:gd name="T8" fmla="*/ 5 w 6"/>
                <a:gd name="T9" fmla="*/ 4 h 5"/>
                <a:gd name="T10" fmla="*/ 6 w 6"/>
                <a:gd name="T11" fmla="*/ 3 h 5"/>
                <a:gd name="T12" fmla="*/ 6 w 6"/>
                <a:gd name="T13" fmla="*/ 2 h 5"/>
                <a:gd name="T14" fmla="*/ 5 w 6"/>
                <a:gd name="T15" fmla="*/ 1 h 5"/>
                <a:gd name="T16" fmla="*/ 5 w 6"/>
                <a:gd name="T17" fmla="*/ 1 h 5"/>
                <a:gd name="T18" fmla="*/ 5 w 6"/>
                <a:gd name="T19" fmla="*/ 1 h 5"/>
                <a:gd name="T20" fmla="*/ 3 w 6"/>
                <a:gd name="T21" fmla="*/ 0 h 5"/>
                <a:gd name="T22" fmla="*/ 2 w 6"/>
                <a:gd name="T23" fmla="*/ 0 h 5"/>
                <a:gd name="T24" fmla="*/ 1 w 6"/>
                <a:gd name="T25" fmla="*/ 1 h 5"/>
                <a:gd name="T26" fmla="*/ 0 w 6"/>
                <a:gd name="T27" fmla="*/ 1 h 5"/>
                <a:gd name="T28" fmla="*/ 0 w 6"/>
                <a:gd name="T29" fmla="*/ 2 h 5"/>
                <a:gd name="T30" fmla="*/ 0 w 6"/>
                <a:gd name="T31" fmla="*/ 3 h 5"/>
                <a:gd name="T32" fmla="*/ 0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2" y="5"/>
                  </a:lnTo>
                  <a:lnTo>
                    <a:pt x="3" y="5"/>
                  </a:lnTo>
                  <a:lnTo>
                    <a:pt x="5" y="5"/>
                  </a:lnTo>
                  <a:lnTo>
                    <a:pt x="5" y="4"/>
                  </a:lnTo>
                  <a:lnTo>
                    <a:pt x="6" y="3"/>
                  </a:lnTo>
                  <a:lnTo>
                    <a:pt x="6" y="2"/>
                  </a:lnTo>
                  <a:lnTo>
                    <a:pt x="5" y="1"/>
                  </a:lnTo>
                  <a:lnTo>
                    <a:pt x="3" y="0"/>
                  </a:lnTo>
                  <a:lnTo>
                    <a:pt x="2"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0" name="Freeform 1481">
              <a:extLst>
                <a:ext uri="{FF2B5EF4-FFF2-40B4-BE49-F238E27FC236}">
                  <a16:creationId xmlns:a16="http://schemas.microsoft.com/office/drawing/2014/main" id="{D8164C70-447C-A049-922A-AD7C0E1C7904}"/>
                </a:ext>
              </a:extLst>
            </p:cNvPr>
            <p:cNvSpPr>
              <a:spLocks/>
            </p:cNvSpPr>
            <p:nvPr/>
          </p:nvSpPr>
          <p:spPr bwMode="auto">
            <a:xfrm>
              <a:off x="2359" y="2944"/>
              <a:ext cx="6" cy="5"/>
            </a:xfrm>
            <a:custGeom>
              <a:avLst/>
              <a:gdLst>
                <a:gd name="T0" fmla="*/ 1 w 6"/>
                <a:gd name="T1" fmla="*/ 4 h 5"/>
                <a:gd name="T2" fmla="*/ 2 w 6"/>
                <a:gd name="T3" fmla="*/ 5 h 5"/>
                <a:gd name="T4" fmla="*/ 3 w 6"/>
                <a:gd name="T5" fmla="*/ 5 h 5"/>
                <a:gd name="T6" fmla="*/ 4 w 6"/>
                <a:gd name="T7" fmla="*/ 4 h 5"/>
                <a:gd name="T8" fmla="*/ 4 w 6"/>
                <a:gd name="T9" fmla="*/ 4 h 5"/>
                <a:gd name="T10" fmla="*/ 6 w 6"/>
                <a:gd name="T11" fmla="*/ 3 h 5"/>
                <a:gd name="T12" fmla="*/ 6 w 6"/>
                <a:gd name="T13" fmla="*/ 2 h 5"/>
                <a:gd name="T14" fmla="*/ 4 w 6"/>
                <a:gd name="T15" fmla="*/ 1 h 5"/>
                <a:gd name="T16" fmla="*/ 4 w 6"/>
                <a:gd name="T17" fmla="*/ 0 h 5"/>
                <a:gd name="T18" fmla="*/ 4 w 6"/>
                <a:gd name="T19" fmla="*/ 0 h 5"/>
                <a:gd name="T20" fmla="*/ 3 w 6"/>
                <a:gd name="T21" fmla="*/ 0 h 5"/>
                <a:gd name="T22" fmla="*/ 2 w 6"/>
                <a:gd name="T23" fmla="*/ 0 h 5"/>
                <a:gd name="T24" fmla="*/ 1 w 6"/>
                <a:gd name="T25" fmla="*/ 0 h 5"/>
                <a:gd name="T26" fmla="*/ 0 w 6"/>
                <a:gd name="T27" fmla="*/ 1 h 5"/>
                <a:gd name="T28" fmla="*/ 0 w 6"/>
                <a:gd name="T29" fmla="*/ 2 h 5"/>
                <a:gd name="T30" fmla="*/ 0 w 6"/>
                <a:gd name="T31" fmla="*/ 3 h 5"/>
                <a:gd name="T32" fmla="*/ 0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3" y="5"/>
                  </a:lnTo>
                  <a:lnTo>
                    <a:pt x="4" y="4"/>
                  </a:lnTo>
                  <a:lnTo>
                    <a:pt x="6" y="3"/>
                  </a:lnTo>
                  <a:lnTo>
                    <a:pt x="6" y="2"/>
                  </a:lnTo>
                  <a:lnTo>
                    <a:pt x="4" y="1"/>
                  </a:lnTo>
                  <a:lnTo>
                    <a:pt x="4" y="0"/>
                  </a:lnTo>
                  <a:lnTo>
                    <a:pt x="3" y="0"/>
                  </a:lnTo>
                  <a:lnTo>
                    <a:pt x="2" y="0"/>
                  </a:lnTo>
                  <a:lnTo>
                    <a:pt x="1"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1" name="Freeform 1482">
              <a:extLst>
                <a:ext uri="{FF2B5EF4-FFF2-40B4-BE49-F238E27FC236}">
                  <a16:creationId xmlns:a16="http://schemas.microsoft.com/office/drawing/2014/main" id="{4A45B9F5-D19E-FE40-ACDD-5F6D1A5D597D}"/>
                </a:ext>
              </a:extLst>
            </p:cNvPr>
            <p:cNvSpPr>
              <a:spLocks/>
            </p:cNvSpPr>
            <p:nvPr/>
          </p:nvSpPr>
          <p:spPr bwMode="auto">
            <a:xfrm>
              <a:off x="2349" y="2938"/>
              <a:ext cx="5" cy="5"/>
            </a:xfrm>
            <a:custGeom>
              <a:avLst/>
              <a:gdLst>
                <a:gd name="T0" fmla="*/ 1 w 5"/>
                <a:gd name="T1" fmla="*/ 5 h 5"/>
                <a:gd name="T2" fmla="*/ 2 w 5"/>
                <a:gd name="T3" fmla="*/ 5 h 5"/>
                <a:gd name="T4" fmla="*/ 3 w 5"/>
                <a:gd name="T5" fmla="*/ 5 h 5"/>
                <a:gd name="T6" fmla="*/ 4 w 5"/>
                <a:gd name="T7" fmla="*/ 5 h 5"/>
                <a:gd name="T8" fmla="*/ 5 w 5"/>
                <a:gd name="T9" fmla="*/ 4 h 5"/>
                <a:gd name="T10" fmla="*/ 5 w 5"/>
                <a:gd name="T11" fmla="*/ 3 h 5"/>
                <a:gd name="T12" fmla="*/ 5 w 5"/>
                <a:gd name="T13" fmla="*/ 2 h 5"/>
                <a:gd name="T14" fmla="*/ 5 w 5"/>
                <a:gd name="T15" fmla="*/ 1 h 5"/>
                <a:gd name="T16" fmla="*/ 4 w 5"/>
                <a:gd name="T17" fmla="*/ 1 h 5"/>
                <a:gd name="T18" fmla="*/ 4 w 5"/>
                <a:gd name="T19" fmla="*/ 1 h 5"/>
                <a:gd name="T20" fmla="*/ 3 w 5"/>
                <a:gd name="T21" fmla="*/ 0 h 5"/>
                <a:gd name="T22" fmla="*/ 2 w 5"/>
                <a:gd name="T23" fmla="*/ 0 h 5"/>
                <a:gd name="T24" fmla="*/ 1 w 5"/>
                <a:gd name="T25" fmla="*/ 1 h 5"/>
                <a:gd name="T26" fmla="*/ 1 w 5"/>
                <a:gd name="T27" fmla="*/ 1 h 5"/>
                <a:gd name="T28" fmla="*/ 0 w 5"/>
                <a:gd name="T29" fmla="*/ 2 h 5"/>
                <a:gd name="T30" fmla="*/ 0 w 5"/>
                <a:gd name="T31" fmla="*/ 3 h 5"/>
                <a:gd name="T32" fmla="*/ 1 w 5"/>
                <a:gd name="T33" fmla="*/ 4 h 5"/>
                <a:gd name="T34" fmla="*/ 1 w 5"/>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5"/>
                  </a:moveTo>
                  <a:lnTo>
                    <a:pt x="2" y="5"/>
                  </a:lnTo>
                  <a:lnTo>
                    <a:pt x="3" y="5"/>
                  </a:lnTo>
                  <a:lnTo>
                    <a:pt x="4" y="5"/>
                  </a:lnTo>
                  <a:lnTo>
                    <a:pt x="5" y="4"/>
                  </a:lnTo>
                  <a:lnTo>
                    <a:pt x="5" y="3"/>
                  </a:lnTo>
                  <a:lnTo>
                    <a:pt x="5" y="2"/>
                  </a:lnTo>
                  <a:lnTo>
                    <a:pt x="5" y="1"/>
                  </a:lnTo>
                  <a:lnTo>
                    <a:pt x="4" y="1"/>
                  </a:lnTo>
                  <a:lnTo>
                    <a:pt x="3" y="0"/>
                  </a:lnTo>
                  <a:lnTo>
                    <a:pt x="2"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2" name="Freeform 1483">
              <a:extLst>
                <a:ext uri="{FF2B5EF4-FFF2-40B4-BE49-F238E27FC236}">
                  <a16:creationId xmlns:a16="http://schemas.microsoft.com/office/drawing/2014/main" id="{11CF91E2-9BB8-774B-B96D-F85FB35A2D83}"/>
                </a:ext>
              </a:extLst>
            </p:cNvPr>
            <p:cNvSpPr>
              <a:spLocks/>
            </p:cNvSpPr>
            <p:nvPr/>
          </p:nvSpPr>
          <p:spPr bwMode="auto">
            <a:xfrm>
              <a:off x="2340" y="2932"/>
              <a:ext cx="5" cy="6"/>
            </a:xfrm>
            <a:custGeom>
              <a:avLst/>
              <a:gdLst>
                <a:gd name="T0" fmla="*/ 1 w 5"/>
                <a:gd name="T1" fmla="*/ 6 h 6"/>
                <a:gd name="T2" fmla="*/ 2 w 5"/>
                <a:gd name="T3" fmla="*/ 6 h 6"/>
                <a:gd name="T4" fmla="*/ 3 w 5"/>
                <a:gd name="T5" fmla="*/ 6 h 6"/>
                <a:gd name="T6" fmla="*/ 4 w 5"/>
                <a:gd name="T7" fmla="*/ 6 h 6"/>
                <a:gd name="T8" fmla="*/ 4 w 5"/>
                <a:gd name="T9" fmla="*/ 5 h 6"/>
                <a:gd name="T10" fmla="*/ 5 w 5"/>
                <a:gd name="T11" fmla="*/ 3 h 6"/>
                <a:gd name="T12" fmla="*/ 5 w 5"/>
                <a:gd name="T13" fmla="*/ 2 h 6"/>
                <a:gd name="T14" fmla="*/ 4 w 5"/>
                <a:gd name="T15" fmla="*/ 1 h 6"/>
                <a:gd name="T16" fmla="*/ 4 w 5"/>
                <a:gd name="T17" fmla="*/ 1 h 6"/>
                <a:gd name="T18" fmla="*/ 4 w 5"/>
                <a:gd name="T19" fmla="*/ 1 h 6"/>
                <a:gd name="T20" fmla="*/ 3 w 5"/>
                <a:gd name="T21" fmla="*/ 0 h 6"/>
                <a:gd name="T22" fmla="*/ 2 w 5"/>
                <a:gd name="T23" fmla="*/ 0 h 6"/>
                <a:gd name="T24" fmla="*/ 1 w 5"/>
                <a:gd name="T25" fmla="*/ 1 h 6"/>
                <a:gd name="T26" fmla="*/ 0 w 5"/>
                <a:gd name="T27" fmla="*/ 1 h 6"/>
                <a:gd name="T28" fmla="*/ 0 w 5"/>
                <a:gd name="T29" fmla="*/ 2 h 6"/>
                <a:gd name="T30" fmla="*/ 0 w 5"/>
                <a:gd name="T31" fmla="*/ 3 h 6"/>
                <a:gd name="T32" fmla="*/ 0 w 5"/>
                <a:gd name="T33" fmla="*/ 5 h 6"/>
                <a:gd name="T34" fmla="*/ 1 w 5"/>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6">
                  <a:moveTo>
                    <a:pt x="1" y="6"/>
                  </a:moveTo>
                  <a:lnTo>
                    <a:pt x="2" y="6"/>
                  </a:lnTo>
                  <a:lnTo>
                    <a:pt x="3" y="6"/>
                  </a:lnTo>
                  <a:lnTo>
                    <a:pt x="4" y="6"/>
                  </a:lnTo>
                  <a:lnTo>
                    <a:pt x="4" y="5"/>
                  </a:lnTo>
                  <a:lnTo>
                    <a:pt x="5" y="3"/>
                  </a:lnTo>
                  <a:lnTo>
                    <a:pt x="5" y="2"/>
                  </a:lnTo>
                  <a:lnTo>
                    <a:pt x="4" y="1"/>
                  </a:lnTo>
                  <a:lnTo>
                    <a:pt x="3" y="0"/>
                  </a:lnTo>
                  <a:lnTo>
                    <a:pt x="2" y="0"/>
                  </a:lnTo>
                  <a:lnTo>
                    <a:pt x="1" y="1"/>
                  </a:lnTo>
                  <a:lnTo>
                    <a:pt x="0" y="1"/>
                  </a:lnTo>
                  <a:lnTo>
                    <a:pt x="0" y="2"/>
                  </a:lnTo>
                  <a:lnTo>
                    <a:pt x="0" y="3"/>
                  </a:lnTo>
                  <a:lnTo>
                    <a:pt x="0" y="5"/>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3" name="Freeform 1484">
              <a:extLst>
                <a:ext uri="{FF2B5EF4-FFF2-40B4-BE49-F238E27FC236}">
                  <a16:creationId xmlns:a16="http://schemas.microsoft.com/office/drawing/2014/main" id="{A537D6C1-8879-9A46-B4B3-21414614EFA5}"/>
                </a:ext>
              </a:extLst>
            </p:cNvPr>
            <p:cNvSpPr>
              <a:spLocks/>
            </p:cNvSpPr>
            <p:nvPr/>
          </p:nvSpPr>
          <p:spPr bwMode="auto">
            <a:xfrm>
              <a:off x="2330" y="2927"/>
              <a:ext cx="5" cy="5"/>
            </a:xfrm>
            <a:custGeom>
              <a:avLst/>
              <a:gdLst>
                <a:gd name="T0" fmla="*/ 1 w 5"/>
                <a:gd name="T1" fmla="*/ 4 h 5"/>
                <a:gd name="T2" fmla="*/ 2 w 5"/>
                <a:gd name="T3" fmla="*/ 5 h 5"/>
                <a:gd name="T4" fmla="*/ 3 w 5"/>
                <a:gd name="T5" fmla="*/ 5 h 5"/>
                <a:gd name="T6" fmla="*/ 4 w 5"/>
                <a:gd name="T7" fmla="*/ 4 h 5"/>
                <a:gd name="T8" fmla="*/ 5 w 5"/>
                <a:gd name="T9" fmla="*/ 4 h 5"/>
                <a:gd name="T10" fmla="*/ 5 w 5"/>
                <a:gd name="T11" fmla="*/ 3 h 5"/>
                <a:gd name="T12" fmla="*/ 5 w 5"/>
                <a:gd name="T13" fmla="*/ 2 h 5"/>
                <a:gd name="T14" fmla="*/ 5 w 5"/>
                <a:gd name="T15" fmla="*/ 1 h 5"/>
                <a:gd name="T16" fmla="*/ 4 w 5"/>
                <a:gd name="T17" fmla="*/ 0 h 5"/>
                <a:gd name="T18" fmla="*/ 4 w 5"/>
                <a:gd name="T19" fmla="*/ 0 h 5"/>
                <a:gd name="T20" fmla="*/ 3 w 5"/>
                <a:gd name="T21" fmla="*/ 0 h 5"/>
                <a:gd name="T22" fmla="*/ 2 w 5"/>
                <a:gd name="T23" fmla="*/ 0 h 5"/>
                <a:gd name="T24" fmla="*/ 1 w 5"/>
                <a:gd name="T25" fmla="*/ 0 h 5"/>
                <a:gd name="T26" fmla="*/ 1 w 5"/>
                <a:gd name="T27" fmla="*/ 1 h 5"/>
                <a:gd name="T28" fmla="*/ 0 w 5"/>
                <a:gd name="T29" fmla="*/ 2 h 5"/>
                <a:gd name="T30" fmla="*/ 0 w 5"/>
                <a:gd name="T31" fmla="*/ 3 h 5"/>
                <a:gd name="T32" fmla="*/ 1 w 5"/>
                <a:gd name="T33" fmla="*/ 4 h 5"/>
                <a:gd name="T34" fmla="*/ 1 w 5"/>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4"/>
                  </a:moveTo>
                  <a:lnTo>
                    <a:pt x="2" y="5"/>
                  </a:lnTo>
                  <a:lnTo>
                    <a:pt x="3" y="5"/>
                  </a:lnTo>
                  <a:lnTo>
                    <a:pt x="4" y="4"/>
                  </a:lnTo>
                  <a:lnTo>
                    <a:pt x="5" y="4"/>
                  </a:lnTo>
                  <a:lnTo>
                    <a:pt x="5" y="3"/>
                  </a:lnTo>
                  <a:lnTo>
                    <a:pt x="5" y="2"/>
                  </a:lnTo>
                  <a:lnTo>
                    <a:pt x="5" y="1"/>
                  </a:lnTo>
                  <a:lnTo>
                    <a:pt x="4" y="0"/>
                  </a:lnTo>
                  <a:lnTo>
                    <a:pt x="3"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4" name="Freeform 1485">
              <a:extLst>
                <a:ext uri="{FF2B5EF4-FFF2-40B4-BE49-F238E27FC236}">
                  <a16:creationId xmlns:a16="http://schemas.microsoft.com/office/drawing/2014/main" id="{5E992DA4-5453-6643-AFC0-02082F2571F2}"/>
                </a:ext>
              </a:extLst>
            </p:cNvPr>
            <p:cNvSpPr>
              <a:spLocks/>
            </p:cNvSpPr>
            <p:nvPr/>
          </p:nvSpPr>
          <p:spPr bwMode="auto">
            <a:xfrm>
              <a:off x="2321" y="2921"/>
              <a:ext cx="5" cy="5"/>
            </a:xfrm>
            <a:custGeom>
              <a:avLst/>
              <a:gdLst>
                <a:gd name="T0" fmla="*/ 1 w 5"/>
                <a:gd name="T1" fmla="*/ 5 h 5"/>
                <a:gd name="T2" fmla="*/ 2 w 5"/>
                <a:gd name="T3" fmla="*/ 5 h 5"/>
                <a:gd name="T4" fmla="*/ 3 w 5"/>
                <a:gd name="T5" fmla="*/ 5 h 5"/>
                <a:gd name="T6" fmla="*/ 4 w 5"/>
                <a:gd name="T7" fmla="*/ 5 h 5"/>
                <a:gd name="T8" fmla="*/ 4 w 5"/>
                <a:gd name="T9" fmla="*/ 4 h 5"/>
                <a:gd name="T10" fmla="*/ 5 w 5"/>
                <a:gd name="T11" fmla="*/ 3 h 5"/>
                <a:gd name="T12" fmla="*/ 5 w 5"/>
                <a:gd name="T13" fmla="*/ 2 h 5"/>
                <a:gd name="T14" fmla="*/ 4 w 5"/>
                <a:gd name="T15" fmla="*/ 1 h 5"/>
                <a:gd name="T16" fmla="*/ 4 w 5"/>
                <a:gd name="T17" fmla="*/ 1 h 5"/>
                <a:gd name="T18" fmla="*/ 4 w 5"/>
                <a:gd name="T19" fmla="*/ 1 h 5"/>
                <a:gd name="T20" fmla="*/ 3 w 5"/>
                <a:gd name="T21" fmla="*/ 0 h 5"/>
                <a:gd name="T22" fmla="*/ 2 w 5"/>
                <a:gd name="T23" fmla="*/ 0 h 5"/>
                <a:gd name="T24" fmla="*/ 1 w 5"/>
                <a:gd name="T25" fmla="*/ 1 h 5"/>
                <a:gd name="T26" fmla="*/ 0 w 5"/>
                <a:gd name="T27" fmla="*/ 1 h 5"/>
                <a:gd name="T28" fmla="*/ 0 w 5"/>
                <a:gd name="T29" fmla="*/ 2 h 5"/>
                <a:gd name="T30" fmla="*/ 0 w 5"/>
                <a:gd name="T31" fmla="*/ 3 h 5"/>
                <a:gd name="T32" fmla="*/ 0 w 5"/>
                <a:gd name="T33" fmla="*/ 4 h 5"/>
                <a:gd name="T34" fmla="*/ 1 w 5"/>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5"/>
                  </a:moveTo>
                  <a:lnTo>
                    <a:pt x="2" y="5"/>
                  </a:lnTo>
                  <a:lnTo>
                    <a:pt x="3" y="5"/>
                  </a:lnTo>
                  <a:lnTo>
                    <a:pt x="4" y="5"/>
                  </a:lnTo>
                  <a:lnTo>
                    <a:pt x="4" y="4"/>
                  </a:lnTo>
                  <a:lnTo>
                    <a:pt x="5" y="3"/>
                  </a:lnTo>
                  <a:lnTo>
                    <a:pt x="5" y="2"/>
                  </a:lnTo>
                  <a:lnTo>
                    <a:pt x="4" y="1"/>
                  </a:lnTo>
                  <a:lnTo>
                    <a:pt x="3" y="0"/>
                  </a:lnTo>
                  <a:lnTo>
                    <a:pt x="2"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5" name="Freeform 1486">
              <a:extLst>
                <a:ext uri="{FF2B5EF4-FFF2-40B4-BE49-F238E27FC236}">
                  <a16:creationId xmlns:a16="http://schemas.microsoft.com/office/drawing/2014/main" id="{935F8EF4-455A-E741-A798-AA8C8351F429}"/>
                </a:ext>
              </a:extLst>
            </p:cNvPr>
            <p:cNvSpPr>
              <a:spLocks/>
            </p:cNvSpPr>
            <p:nvPr/>
          </p:nvSpPr>
          <p:spPr bwMode="auto">
            <a:xfrm>
              <a:off x="2310" y="2915"/>
              <a:ext cx="6" cy="6"/>
            </a:xfrm>
            <a:custGeom>
              <a:avLst/>
              <a:gdLst>
                <a:gd name="T0" fmla="*/ 2 w 6"/>
                <a:gd name="T1" fmla="*/ 5 h 6"/>
                <a:gd name="T2" fmla="*/ 3 w 6"/>
                <a:gd name="T3" fmla="*/ 6 h 6"/>
                <a:gd name="T4" fmla="*/ 4 w 6"/>
                <a:gd name="T5" fmla="*/ 6 h 6"/>
                <a:gd name="T6" fmla="*/ 5 w 6"/>
                <a:gd name="T7" fmla="*/ 5 h 6"/>
                <a:gd name="T8" fmla="*/ 6 w 6"/>
                <a:gd name="T9" fmla="*/ 5 h 6"/>
                <a:gd name="T10" fmla="*/ 6 w 6"/>
                <a:gd name="T11" fmla="*/ 4 h 6"/>
                <a:gd name="T12" fmla="*/ 6 w 6"/>
                <a:gd name="T13" fmla="*/ 3 h 6"/>
                <a:gd name="T14" fmla="*/ 6 w 6"/>
                <a:gd name="T15" fmla="*/ 2 h 6"/>
                <a:gd name="T16" fmla="*/ 5 w 6"/>
                <a:gd name="T17" fmla="*/ 0 h 6"/>
                <a:gd name="T18" fmla="*/ 5 w 6"/>
                <a:gd name="T19" fmla="*/ 0 h 6"/>
                <a:gd name="T20" fmla="*/ 4 w 6"/>
                <a:gd name="T21" fmla="*/ 0 h 6"/>
                <a:gd name="T22" fmla="*/ 3 w 6"/>
                <a:gd name="T23" fmla="*/ 0 h 6"/>
                <a:gd name="T24" fmla="*/ 2 w 6"/>
                <a:gd name="T25" fmla="*/ 0 h 6"/>
                <a:gd name="T26" fmla="*/ 2 w 6"/>
                <a:gd name="T27" fmla="*/ 2 h 6"/>
                <a:gd name="T28" fmla="*/ 0 w 6"/>
                <a:gd name="T29" fmla="*/ 3 h 6"/>
                <a:gd name="T30" fmla="*/ 0 w 6"/>
                <a:gd name="T31" fmla="*/ 4 h 6"/>
                <a:gd name="T32" fmla="*/ 2 w 6"/>
                <a:gd name="T33" fmla="*/ 5 h 6"/>
                <a:gd name="T34" fmla="*/ 2 w 6"/>
                <a:gd name="T35" fmla="*/ 5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2" y="5"/>
                  </a:moveTo>
                  <a:lnTo>
                    <a:pt x="3" y="6"/>
                  </a:lnTo>
                  <a:lnTo>
                    <a:pt x="4" y="6"/>
                  </a:lnTo>
                  <a:lnTo>
                    <a:pt x="5" y="5"/>
                  </a:lnTo>
                  <a:lnTo>
                    <a:pt x="6" y="5"/>
                  </a:lnTo>
                  <a:lnTo>
                    <a:pt x="6" y="4"/>
                  </a:lnTo>
                  <a:lnTo>
                    <a:pt x="6" y="3"/>
                  </a:lnTo>
                  <a:lnTo>
                    <a:pt x="6" y="2"/>
                  </a:lnTo>
                  <a:lnTo>
                    <a:pt x="5" y="0"/>
                  </a:lnTo>
                  <a:lnTo>
                    <a:pt x="4" y="0"/>
                  </a:lnTo>
                  <a:lnTo>
                    <a:pt x="3" y="0"/>
                  </a:lnTo>
                  <a:lnTo>
                    <a:pt x="2" y="0"/>
                  </a:lnTo>
                  <a:lnTo>
                    <a:pt x="2" y="2"/>
                  </a:lnTo>
                  <a:lnTo>
                    <a:pt x="0" y="3"/>
                  </a:lnTo>
                  <a:lnTo>
                    <a:pt x="0" y="4"/>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6" name="Freeform 1487">
              <a:extLst>
                <a:ext uri="{FF2B5EF4-FFF2-40B4-BE49-F238E27FC236}">
                  <a16:creationId xmlns:a16="http://schemas.microsoft.com/office/drawing/2014/main" id="{2310309A-07B4-5D40-A888-778CC03077C3}"/>
                </a:ext>
              </a:extLst>
            </p:cNvPr>
            <p:cNvSpPr>
              <a:spLocks/>
            </p:cNvSpPr>
            <p:nvPr/>
          </p:nvSpPr>
          <p:spPr bwMode="auto">
            <a:xfrm>
              <a:off x="2301" y="2909"/>
              <a:ext cx="6" cy="5"/>
            </a:xfrm>
            <a:custGeom>
              <a:avLst/>
              <a:gdLst>
                <a:gd name="T0" fmla="*/ 1 w 6"/>
                <a:gd name="T1" fmla="*/ 5 h 5"/>
                <a:gd name="T2" fmla="*/ 3 w 6"/>
                <a:gd name="T3" fmla="*/ 5 h 5"/>
                <a:gd name="T4" fmla="*/ 4 w 6"/>
                <a:gd name="T5" fmla="*/ 5 h 5"/>
                <a:gd name="T6" fmla="*/ 5 w 6"/>
                <a:gd name="T7" fmla="*/ 5 h 5"/>
                <a:gd name="T8" fmla="*/ 5 w 6"/>
                <a:gd name="T9" fmla="*/ 4 h 5"/>
                <a:gd name="T10" fmla="*/ 6 w 6"/>
                <a:gd name="T11" fmla="*/ 3 h 5"/>
                <a:gd name="T12" fmla="*/ 6 w 6"/>
                <a:gd name="T13" fmla="*/ 2 h 5"/>
                <a:gd name="T14" fmla="*/ 5 w 6"/>
                <a:gd name="T15" fmla="*/ 1 h 5"/>
                <a:gd name="T16" fmla="*/ 5 w 6"/>
                <a:gd name="T17" fmla="*/ 1 h 5"/>
                <a:gd name="T18" fmla="*/ 5 w 6"/>
                <a:gd name="T19" fmla="*/ 1 h 5"/>
                <a:gd name="T20" fmla="*/ 4 w 6"/>
                <a:gd name="T21" fmla="*/ 0 h 5"/>
                <a:gd name="T22" fmla="*/ 3 w 6"/>
                <a:gd name="T23" fmla="*/ 0 h 5"/>
                <a:gd name="T24" fmla="*/ 1 w 6"/>
                <a:gd name="T25" fmla="*/ 1 h 5"/>
                <a:gd name="T26" fmla="*/ 0 w 6"/>
                <a:gd name="T27" fmla="*/ 1 h 5"/>
                <a:gd name="T28" fmla="*/ 0 w 6"/>
                <a:gd name="T29" fmla="*/ 2 h 5"/>
                <a:gd name="T30" fmla="*/ 0 w 6"/>
                <a:gd name="T31" fmla="*/ 3 h 5"/>
                <a:gd name="T32" fmla="*/ 0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3" y="5"/>
                  </a:lnTo>
                  <a:lnTo>
                    <a:pt x="4" y="5"/>
                  </a:lnTo>
                  <a:lnTo>
                    <a:pt x="5" y="5"/>
                  </a:lnTo>
                  <a:lnTo>
                    <a:pt x="5" y="4"/>
                  </a:lnTo>
                  <a:lnTo>
                    <a:pt x="6" y="3"/>
                  </a:lnTo>
                  <a:lnTo>
                    <a:pt x="6" y="2"/>
                  </a:lnTo>
                  <a:lnTo>
                    <a:pt x="5" y="1"/>
                  </a:lnTo>
                  <a:lnTo>
                    <a:pt x="4" y="0"/>
                  </a:lnTo>
                  <a:lnTo>
                    <a:pt x="3"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7" name="Freeform 1488">
              <a:extLst>
                <a:ext uri="{FF2B5EF4-FFF2-40B4-BE49-F238E27FC236}">
                  <a16:creationId xmlns:a16="http://schemas.microsoft.com/office/drawing/2014/main" id="{94813564-5EDE-464B-A091-DF7068AE39BE}"/>
                </a:ext>
              </a:extLst>
            </p:cNvPr>
            <p:cNvSpPr>
              <a:spLocks/>
            </p:cNvSpPr>
            <p:nvPr/>
          </p:nvSpPr>
          <p:spPr bwMode="auto">
            <a:xfrm>
              <a:off x="2292" y="2904"/>
              <a:ext cx="6" cy="5"/>
            </a:xfrm>
            <a:custGeom>
              <a:avLst/>
              <a:gdLst>
                <a:gd name="T0" fmla="*/ 1 w 6"/>
                <a:gd name="T1" fmla="*/ 5 h 5"/>
                <a:gd name="T2" fmla="*/ 3 w 6"/>
                <a:gd name="T3" fmla="*/ 5 h 5"/>
                <a:gd name="T4" fmla="*/ 4 w 6"/>
                <a:gd name="T5" fmla="*/ 5 h 5"/>
                <a:gd name="T6" fmla="*/ 5 w 6"/>
                <a:gd name="T7" fmla="*/ 5 h 5"/>
                <a:gd name="T8" fmla="*/ 5 w 6"/>
                <a:gd name="T9" fmla="*/ 4 h 5"/>
                <a:gd name="T10" fmla="*/ 6 w 6"/>
                <a:gd name="T11" fmla="*/ 3 h 5"/>
                <a:gd name="T12" fmla="*/ 6 w 6"/>
                <a:gd name="T13" fmla="*/ 2 h 5"/>
                <a:gd name="T14" fmla="*/ 5 w 6"/>
                <a:gd name="T15" fmla="*/ 1 h 5"/>
                <a:gd name="T16" fmla="*/ 5 w 6"/>
                <a:gd name="T17" fmla="*/ 1 h 5"/>
                <a:gd name="T18" fmla="*/ 5 w 6"/>
                <a:gd name="T19" fmla="*/ 1 h 5"/>
                <a:gd name="T20" fmla="*/ 4 w 6"/>
                <a:gd name="T21" fmla="*/ 0 h 5"/>
                <a:gd name="T22" fmla="*/ 3 w 6"/>
                <a:gd name="T23" fmla="*/ 0 h 5"/>
                <a:gd name="T24" fmla="*/ 1 w 6"/>
                <a:gd name="T25" fmla="*/ 1 h 5"/>
                <a:gd name="T26" fmla="*/ 0 w 6"/>
                <a:gd name="T27" fmla="*/ 1 h 5"/>
                <a:gd name="T28" fmla="*/ 0 w 6"/>
                <a:gd name="T29" fmla="*/ 2 h 5"/>
                <a:gd name="T30" fmla="*/ 0 w 6"/>
                <a:gd name="T31" fmla="*/ 3 h 5"/>
                <a:gd name="T32" fmla="*/ 0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3" y="5"/>
                  </a:lnTo>
                  <a:lnTo>
                    <a:pt x="4" y="5"/>
                  </a:lnTo>
                  <a:lnTo>
                    <a:pt x="5" y="5"/>
                  </a:lnTo>
                  <a:lnTo>
                    <a:pt x="5" y="4"/>
                  </a:lnTo>
                  <a:lnTo>
                    <a:pt x="6" y="3"/>
                  </a:lnTo>
                  <a:lnTo>
                    <a:pt x="6" y="2"/>
                  </a:lnTo>
                  <a:lnTo>
                    <a:pt x="5" y="1"/>
                  </a:lnTo>
                  <a:lnTo>
                    <a:pt x="4" y="0"/>
                  </a:lnTo>
                  <a:lnTo>
                    <a:pt x="3"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8" name="Freeform 1489">
              <a:extLst>
                <a:ext uri="{FF2B5EF4-FFF2-40B4-BE49-F238E27FC236}">
                  <a16:creationId xmlns:a16="http://schemas.microsoft.com/office/drawing/2014/main" id="{5DE17E8A-C4F5-A744-916B-813FE48AFAB2}"/>
                </a:ext>
              </a:extLst>
            </p:cNvPr>
            <p:cNvSpPr>
              <a:spLocks/>
            </p:cNvSpPr>
            <p:nvPr/>
          </p:nvSpPr>
          <p:spPr bwMode="auto">
            <a:xfrm>
              <a:off x="2282" y="2899"/>
              <a:ext cx="6" cy="5"/>
            </a:xfrm>
            <a:custGeom>
              <a:avLst/>
              <a:gdLst>
                <a:gd name="T0" fmla="*/ 1 w 6"/>
                <a:gd name="T1" fmla="*/ 4 h 5"/>
                <a:gd name="T2" fmla="*/ 2 w 6"/>
                <a:gd name="T3" fmla="*/ 5 h 5"/>
                <a:gd name="T4" fmla="*/ 4 w 6"/>
                <a:gd name="T5" fmla="*/ 5 h 5"/>
                <a:gd name="T6" fmla="*/ 5 w 6"/>
                <a:gd name="T7" fmla="*/ 4 h 5"/>
                <a:gd name="T8" fmla="*/ 6 w 6"/>
                <a:gd name="T9" fmla="*/ 4 h 5"/>
                <a:gd name="T10" fmla="*/ 6 w 6"/>
                <a:gd name="T11" fmla="*/ 3 h 5"/>
                <a:gd name="T12" fmla="*/ 6 w 6"/>
                <a:gd name="T13" fmla="*/ 2 h 5"/>
                <a:gd name="T14" fmla="*/ 6 w 6"/>
                <a:gd name="T15" fmla="*/ 1 h 5"/>
                <a:gd name="T16" fmla="*/ 5 w 6"/>
                <a:gd name="T17" fmla="*/ 0 h 5"/>
                <a:gd name="T18" fmla="*/ 5 w 6"/>
                <a:gd name="T19" fmla="*/ 0 h 5"/>
                <a:gd name="T20" fmla="*/ 4 w 6"/>
                <a:gd name="T21" fmla="*/ 0 h 5"/>
                <a:gd name="T22" fmla="*/ 2 w 6"/>
                <a:gd name="T23" fmla="*/ 0 h 5"/>
                <a:gd name="T24" fmla="*/ 1 w 6"/>
                <a:gd name="T25" fmla="*/ 0 h 5"/>
                <a:gd name="T26" fmla="*/ 1 w 6"/>
                <a:gd name="T27" fmla="*/ 1 h 5"/>
                <a:gd name="T28" fmla="*/ 0 w 6"/>
                <a:gd name="T29" fmla="*/ 2 h 5"/>
                <a:gd name="T30" fmla="*/ 0 w 6"/>
                <a:gd name="T31" fmla="*/ 3 h 5"/>
                <a:gd name="T32" fmla="*/ 1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4" y="5"/>
                  </a:lnTo>
                  <a:lnTo>
                    <a:pt x="5" y="4"/>
                  </a:lnTo>
                  <a:lnTo>
                    <a:pt x="6" y="4"/>
                  </a:lnTo>
                  <a:lnTo>
                    <a:pt x="6" y="3"/>
                  </a:lnTo>
                  <a:lnTo>
                    <a:pt x="6" y="2"/>
                  </a:lnTo>
                  <a:lnTo>
                    <a:pt x="6" y="1"/>
                  </a:lnTo>
                  <a:lnTo>
                    <a:pt x="5" y="0"/>
                  </a:lnTo>
                  <a:lnTo>
                    <a:pt x="4"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59" name="Freeform 1490">
              <a:extLst>
                <a:ext uri="{FF2B5EF4-FFF2-40B4-BE49-F238E27FC236}">
                  <a16:creationId xmlns:a16="http://schemas.microsoft.com/office/drawing/2014/main" id="{E09C521B-1B43-F64F-A832-60A520C4FA63}"/>
                </a:ext>
              </a:extLst>
            </p:cNvPr>
            <p:cNvSpPr>
              <a:spLocks/>
            </p:cNvSpPr>
            <p:nvPr/>
          </p:nvSpPr>
          <p:spPr bwMode="auto">
            <a:xfrm>
              <a:off x="2273" y="2892"/>
              <a:ext cx="6" cy="6"/>
            </a:xfrm>
            <a:custGeom>
              <a:avLst/>
              <a:gdLst>
                <a:gd name="T0" fmla="*/ 1 w 6"/>
                <a:gd name="T1" fmla="*/ 6 h 6"/>
                <a:gd name="T2" fmla="*/ 2 w 6"/>
                <a:gd name="T3" fmla="*/ 6 h 6"/>
                <a:gd name="T4" fmla="*/ 4 w 6"/>
                <a:gd name="T5" fmla="*/ 6 h 6"/>
                <a:gd name="T6" fmla="*/ 5 w 6"/>
                <a:gd name="T7" fmla="*/ 6 h 6"/>
                <a:gd name="T8" fmla="*/ 5 w 6"/>
                <a:gd name="T9" fmla="*/ 5 h 6"/>
                <a:gd name="T10" fmla="*/ 6 w 6"/>
                <a:gd name="T11" fmla="*/ 4 h 6"/>
                <a:gd name="T12" fmla="*/ 6 w 6"/>
                <a:gd name="T13" fmla="*/ 2 h 6"/>
                <a:gd name="T14" fmla="*/ 5 w 6"/>
                <a:gd name="T15" fmla="*/ 1 h 6"/>
                <a:gd name="T16" fmla="*/ 5 w 6"/>
                <a:gd name="T17" fmla="*/ 1 h 6"/>
                <a:gd name="T18" fmla="*/ 5 w 6"/>
                <a:gd name="T19" fmla="*/ 1 h 6"/>
                <a:gd name="T20" fmla="*/ 4 w 6"/>
                <a:gd name="T21" fmla="*/ 0 h 6"/>
                <a:gd name="T22" fmla="*/ 2 w 6"/>
                <a:gd name="T23" fmla="*/ 0 h 6"/>
                <a:gd name="T24" fmla="*/ 1 w 6"/>
                <a:gd name="T25" fmla="*/ 1 h 6"/>
                <a:gd name="T26" fmla="*/ 0 w 6"/>
                <a:gd name="T27" fmla="*/ 1 h 6"/>
                <a:gd name="T28" fmla="*/ 0 w 6"/>
                <a:gd name="T29" fmla="*/ 2 h 6"/>
                <a:gd name="T30" fmla="*/ 0 w 6"/>
                <a:gd name="T31" fmla="*/ 4 h 6"/>
                <a:gd name="T32" fmla="*/ 0 w 6"/>
                <a:gd name="T33" fmla="*/ 5 h 6"/>
                <a:gd name="T34" fmla="*/ 1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1" y="6"/>
                  </a:moveTo>
                  <a:lnTo>
                    <a:pt x="2" y="6"/>
                  </a:lnTo>
                  <a:lnTo>
                    <a:pt x="4" y="6"/>
                  </a:lnTo>
                  <a:lnTo>
                    <a:pt x="5" y="6"/>
                  </a:lnTo>
                  <a:lnTo>
                    <a:pt x="5" y="5"/>
                  </a:lnTo>
                  <a:lnTo>
                    <a:pt x="6" y="4"/>
                  </a:lnTo>
                  <a:lnTo>
                    <a:pt x="6" y="2"/>
                  </a:lnTo>
                  <a:lnTo>
                    <a:pt x="5" y="1"/>
                  </a:lnTo>
                  <a:lnTo>
                    <a:pt x="4" y="0"/>
                  </a:lnTo>
                  <a:lnTo>
                    <a:pt x="2" y="0"/>
                  </a:lnTo>
                  <a:lnTo>
                    <a:pt x="1" y="1"/>
                  </a:lnTo>
                  <a:lnTo>
                    <a:pt x="0" y="1"/>
                  </a:lnTo>
                  <a:lnTo>
                    <a:pt x="0" y="2"/>
                  </a:lnTo>
                  <a:lnTo>
                    <a:pt x="0" y="4"/>
                  </a:lnTo>
                  <a:lnTo>
                    <a:pt x="0" y="5"/>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0" name="Freeform 1491">
              <a:extLst>
                <a:ext uri="{FF2B5EF4-FFF2-40B4-BE49-F238E27FC236}">
                  <a16:creationId xmlns:a16="http://schemas.microsoft.com/office/drawing/2014/main" id="{96171CEB-8D4D-5A4E-921D-5B947C2FC6F6}"/>
                </a:ext>
              </a:extLst>
            </p:cNvPr>
            <p:cNvSpPr>
              <a:spLocks/>
            </p:cNvSpPr>
            <p:nvPr/>
          </p:nvSpPr>
          <p:spPr bwMode="auto">
            <a:xfrm>
              <a:off x="2263" y="2887"/>
              <a:ext cx="6" cy="5"/>
            </a:xfrm>
            <a:custGeom>
              <a:avLst/>
              <a:gdLst>
                <a:gd name="T0" fmla="*/ 1 w 6"/>
                <a:gd name="T1" fmla="*/ 4 h 5"/>
                <a:gd name="T2" fmla="*/ 2 w 6"/>
                <a:gd name="T3" fmla="*/ 5 h 5"/>
                <a:gd name="T4" fmla="*/ 3 w 6"/>
                <a:gd name="T5" fmla="*/ 5 h 5"/>
                <a:gd name="T6" fmla="*/ 4 w 6"/>
                <a:gd name="T7" fmla="*/ 4 h 5"/>
                <a:gd name="T8" fmla="*/ 6 w 6"/>
                <a:gd name="T9" fmla="*/ 4 h 5"/>
                <a:gd name="T10" fmla="*/ 6 w 6"/>
                <a:gd name="T11" fmla="*/ 3 h 5"/>
                <a:gd name="T12" fmla="*/ 6 w 6"/>
                <a:gd name="T13" fmla="*/ 2 h 5"/>
                <a:gd name="T14" fmla="*/ 6 w 6"/>
                <a:gd name="T15" fmla="*/ 1 h 5"/>
                <a:gd name="T16" fmla="*/ 4 w 6"/>
                <a:gd name="T17" fmla="*/ 0 h 5"/>
                <a:gd name="T18" fmla="*/ 4 w 6"/>
                <a:gd name="T19" fmla="*/ 0 h 5"/>
                <a:gd name="T20" fmla="*/ 3 w 6"/>
                <a:gd name="T21" fmla="*/ 0 h 5"/>
                <a:gd name="T22" fmla="*/ 2 w 6"/>
                <a:gd name="T23" fmla="*/ 0 h 5"/>
                <a:gd name="T24" fmla="*/ 1 w 6"/>
                <a:gd name="T25" fmla="*/ 0 h 5"/>
                <a:gd name="T26" fmla="*/ 1 w 6"/>
                <a:gd name="T27" fmla="*/ 1 h 5"/>
                <a:gd name="T28" fmla="*/ 0 w 6"/>
                <a:gd name="T29" fmla="*/ 2 h 5"/>
                <a:gd name="T30" fmla="*/ 0 w 6"/>
                <a:gd name="T31" fmla="*/ 3 h 5"/>
                <a:gd name="T32" fmla="*/ 1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3" y="5"/>
                  </a:lnTo>
                  <a:lnTo>
                    <a:pt x="4" y="4"/>
                  </a:lnTo>
                  <a:lnTo>
                    <a:pt x="6" y="4"/>
                  </a:lnTo>
                  <a:lnTo>
                    <a:pt x="6" y="3"/>
                  </a:lnTo>
                  <a:lnTo>
                    <a:pt x="6" y="2"/>
                  </a:lnTo>
                  <a:lnTo>
                    <a:pt x="6" y="1"/>
                  </a:lnTo>
                  <a:lnTo>
                    <a:pt x="4" y="0"/>
                  </a:lnTo>
                  <a:lnTo>
                    <a:pt x="3"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1" name="Freeform 1492">
              <a:extLst>
                <a:ext uri="{FF2B5EF4-FFF2-40B4-BE49-F238E27FC236}">
                  <a16:creationId xmlns:a16="http://schemas.microsoft.com/office/drawing/2014/main" id="{23A20744-BBA7-F14A-892A-74E77ED37B43}"/>
                </a:ext>
              </a:extLst>
            </p:cNvPr>
            <p:cNvSpPr>
              <a:spLocks/>
            </p:cNvSpPr>
            <p:nvPr/>
          </p:nvSpPr>
          <p:spPr bwMode="auto">
            <a:xfrm>
              <a:off x="2254" y="2882"/>
              <a:ext cx="6" cy="5"/>
            </a:xfrm>
            <a:custGeom>
              <a:avLst/>
              <a:gdLst>
                <a:gd name="T0" fmla="*/ 1 w 6"/>
                <a:gd name="T1" fmla="*/ 4 h 5"/>
                <a:gd name="T2" fmla="*/ 2 w 6"/>
                <a:gd name="T3" fmla="*/ 5 h 5"/>
                <a:gd name="T4" fmla="*/ 3 w 6"/>
                <a:gd name="T5" fmla="*/ 5 h 5"/>
                <a:gd name="T6" fmla="*/ 4 w 6"/>
                <a:gd name="T7" fmla="*/ 4 h 5"/>
                <a:gd name="T8" fmla="*/ 4 w 6"/>
                <a:gd name="T9" fmla="*/ 4 h 5"/>
                <a:gd name="T10" fmla="*/ 6 w 6"/>
                <a:gd name="T11" fmla="*/ 3 h 5"/>
                <a:gd name="T12" fmla="*/ 6 w 6"/>
                <a:gd name="T13" fmla="*/ 2 h 5"/>
                <a:gd name="T14" fmla="*/ 4 w 6"/>
                <a:gd name="T15" fmla="*/ 1 h 5"/>
                <a:gd name="T16" fmla="*/ 4 w 6"/>
                <a:gd name="T17" fmla="*/ 0 h 5"/>
                <a:gd name="T18" fmla="*/ 4 w 6"/>
                <a:gd name="T19" fmla="*/ 0 h 5"/>
                <a:gd name="T20" fmla="*/ 3 w 6"/>
                <a:gd name="T21" fmla="*/ 0 h 5"/>
                <a:gd name="T22" fmla="*/ 2 w 6"/>
                <a:gd name="T23" fmla="*/ 0 h 5"/>
                <a:gd name="T24" fmla="*/ 1 w 6"/>
                <a:gd name="T25" fmla="*/ 0 h 5"/>
                <a:gd name="T26" fmla="*/ 0 w 6"/>
                <a:gd name="T27" fmla="*/ 1 h 5"/>
                <a:gd name="T28" fmla="*/ 0 w 6"/>
                <a:gd name="T29" fmla="*/ 2 h 5"/>
                <a:gd name="T30" fmla="*/ 0 w 6"/>
                <a:gd name="T31" fmla="*/ 3 h 5"/>
                <a:gd name="T32" fmla="*/ 0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3" y="5"/>
                  </a:lnTo>
                  <a:lnTo>
                    <a:pt x="4" y="4"/>
                  </a:lnTo>
                  <a:lnTo>
                    <a:pt x="6" y="3"/>
                  </a:lnTo>
                  <a:lnTo>
                    <a:pt x="6" y="2"/>
                  </a:lnTo>
                  <a:lnTo>
                    <a:pt x="4" y="1"/>
                  </a:lnTo>
                  <a:lnTo>
                    <a:pt x="4" y="0"/>
                  </a:lnTo>
                  <a:lnTo>
                    <a:pt x="3" y="0"/>
                  </a:lnTo>
                  <a:lnTo>
                    <a:pt x="2" y="0"/>
                  </a:lnTo>
                  <a:lnTo>
                    <a:pt x="1"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2" name="Freeform 1493">
              <a:extLst>
                <a:ext uri="{FF2B5EF4-FFF2-40B4-BE49-F238E27FC236}">
                  <a16:creationId xmlns:a16="http://schemas.microsoft.com/office/drawing/2014/main" id="{4D4CB99E-C958-494B-8A53-703A31A8E6C7}"/>
                </a:ext>
              </a:extLst>
            </p:cNvPr>
            <p:cNvSpPr>
              <a:spLocks/>
            </p:cNvSpPr>
            <p:nvPr/>
          </p:nvSpPr>
          <p:spPr bwMode="auto">
            <a:xfrm>
              <a:off x="2244" y="2876"/>
              <a:ext cx="5" cy="5"/>
            </a:xfrm>
            <a:custGeom>
              <a:avLst/>
              <a:gdLst>
                <a:gd name="T0" fmla="*/ 1 w 5"/>
                <a:gd name="T1" fmla="*/ 5 h 5"/>
                <a:gd name="T2" fmla="*/ 2 w 5"/>
                <a:gd name="T3" fmla="*/ 5 h 5"/>
                <a:gd name="T4" fmla="*/ 3 w 5"/>
                <a:gd name="T5" fmla="*/ 5 h 5"/>
                <a:gd name="T6" fmla="*/ 4 w 5"/>
                <a:gd name="T7" fmla="*/ 5 h 5"/>
                <a:gd name="T8" fmla="*/ 5 w 5"/>
                <a:gd name="T9" fmla="*/ 4 h 5"/>
                <a:gd name="T10" fmla="*/ 5 w 5"/>
                <a:gd name="T11" fmla="*/ 3 h 5"/>
                <a:gd name="T12" fmla="*/ 5 w 5"/>
                <a:gd name="T13" fmla="*/ 2 h 5"/>
                <a:gd name="T14" fmla="*/ 5 w 5"/>
                <a:gd name="T15" fmla="*/ 1 h 5"/>
                <a:gd name="T16" fmla="*/ 4 w 5"/>
                <a:gd name="T17" fmla="*/ 1 h 5"/>
                <a:gd name="T18" fmla="*/ 4 w 5"/>
                <a:gd name="T19" fmla="*/ 1 h 5"/>
                <a:gd name="T20" fmla="*/ 3 w 5"/>
                <a:gd name="T21" fmla="*/ 0 h 5"/>
                <a:gd name="T22" fmla="*/ 2 w 5"/>
                <a:gd name="T23" fmla="*/ 0 h 5"/>
                <a:gd name="T24" fmla="*/ 1 w 5"/>
                <a:gd name="T25" fmla="*/ 1 h 5"/>
                <a:gd name="T26" fmla="*/ 1 w 5"/>
                <a:gd name="T27" fmla="*/ 1 h 5"/>
                <a:gd name="T28" fmla="*/ 0 w 5"/>
                <a:gd name="T29" fmla="*/ 2 h 5"/>
                <a:gd name="T30" fmla="*/ 0 w 5"/>
                <a:gd name="T31" fmla="*/ 3 h 5"/>
                <a:gd name="T32" fmla="*/ 1 w 5"/>
                <a:gd name="T33" fmla="*/ 4 h 5"/>
                <a:gd name="T34" fmla="*/ 1 w 5"/>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5"/>
                  </a:moveTo>
                  <a:lnTo>
                    <a:pt x="2" y="5"/>
                  </a:lnTo>
                  <a:lnTo>
                    <a:pt x="3" y="5"/>
                  </a:lnTo>
                  <a:lnTo>
                    <a:pt x="4" y="5"/>
                  </a:lnTo>
                  <a:lnTo>
                    <a:pt x="5" y="4"/>
                  </a:lnTo>
                  <a:lnTo>
                    <a:pt x="5" y="3"/>
                  </a:lnTo>
                  <a:lnTo>
                    <a:pt x="5" y="2"/>
                  </a:lnTo>
                  <a:lnTo>
                    <a:pt x="5" y="1"/>
                  </a:lnTo>
                  <a:lnTo>
                    <a:pt x="4" y="1"/>
                  </a:lnTo>
                  <a:lnTo>
                    <a:pt x="3" y="0"/>
                  </a:lnTo>
                  <a:lnTo>
                    <a:pt x="2"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3" name="Freeform 1494">
              <a:extLst>
                <a:ext uri="{FF2B5EF4-FFF2-40B4-BE49-F238E27FC236}">
                  <a16:creationId xmlns:a16="http://schemas.microsoft.com/office/drawing/2014/main" id="{8766E65D-5579-7F45-99BD-1D5D382AD5B0}"/>
                </a:ext>
              </a:extLst>
            </p:cNvPr>
            <p:cNvSpPr>
              <a:spLocks/>
            </p:cNvSpPr>
            <p:nvPr/>
          </p:nvSpPr>
          <p:spPr bwMode="auto">
            <a:xfrm>
              <a:off x="2235" y="2870"/>
              <a:ext cx="5" cy="6"/>
            </a:xfrm>
            <a:custGeom>
              <a:avLst/>
              <a:gdLst>
                <a:gd name="T0" fmla="*/ 1 w 5"/>
                <a:gd name="T1" fmla="*/ 4 h 6"/>
                <a:gd name="T2" fmla="*/ 2 w 5"/>
                <a:gd name="T3" fmla="*/ 6 h 6"/>
                <a:gd name="T4" fmla="*/ 3 w 5"/>
                <a:gd name="T5" fmla="*/ 6 h 6"/>
                <a:gd name="T6" fmla="*/ 4 w 5"/>
                <a:gd name="T7" fmla="*/ 4 h 6"/>
                <a:gd name="T8" fmla="*/ 5 w 5"/>
                <a:gd name="T9" fmla="*/ 4 h 6"/>
                <a:gd name="T10" fmla="*/ 5 w 5"/>
                <a:gd name="T11" fmla="*/ 3 h 6"/>
                <a:gd name="T12" fmla="*/ 5 w 5"/>
                <a:gd name="T13" fmla="*/ 2 h 6"/>
                <a:gd name="T14" fmla="*/ 5 w 5"/>
                <a:gd name="T15" fmla="*/ 1 h 6"/>
                <a:gd name="T16" fmla="*/ 4 w 5"/>
                <a:gd name="T17" fmla="*/ 0 h 6"/>
                <a:gd name="T18" fmla="*/ 4 w 5"/>
                <a:gd name="T19" fmla="*/ 0 h 6"/>
                <a:gd name="T20" fmla="*/ 3 w 5"/>
                <a:gd name="T21" fmla="*/ 0 h 6"/>
                <a:gd name="T22" fmla="*/ 2 w 5"/>
                <a:gd name="T23" fmla="*/ 0 h 6"/>
                <a:gd name="T24" fmla="*/ 1 w 5"/>
                <a:gd name="T25" fmla="*/ 0 h 6"/>
                <a:gd name="T26" fmla="*/ 1 w 5"/>
                <a:gd name="T27" fmla="*/ 1 h 6"/>
                <a:gd name="T28" fmla="*/ 0 w 5"/>
                <a:gd name="T29" fmla="*/ 2 h 6"/>
                <a:gd name="T30" fmla="*/ 0 w 5"/>
                <a:gd name="T31" fmla="*/ 3 h 6"/>
                <a:gd name="T32" fmla="*/ 1 w 5"/>
                <a:gd name="T33" fmla="*/ 4 h 6"/>
                <a:gd name="T34" fmla="*/ 1 w 5"/>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6">
                  <a:moveTo>
                    <a:pt x="1" y="4"/>
                  </a:moveTo>
                  <a:lnTo>
                    <a:pt x="2" y="6"/>
                  </a:lnTo>
                  <a:lnTo>
                    <a:pt x="3" y="6"/>
                  </a:lnTo>
                  <a:lnTo>
                    <a:pt x="4" y="4"/>
                  </a:lnTo>
                  <a:lnTo>
                    <a:pt x="5" y="4"/>
                  </a:lnTo>
                  <a:lnTo>
                    <a:pt x="5" y="3"/>
                  </a:lnTo>
                  <a:lnTo>
                    <a:pt x="5" y="2"/>
                  </a:lnTo>
                  <a:lnTo>
                    <a:pt x="5" y="1"/>
                  </a:lnTo>
                  <a:lnTo>
                    <a:pt x="4" y="0"/>
                  </a:lnTo>
                  <a:lnTo>
                    <a:pt x="3"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4" name="Freeform 1495">
              <a:extLst>
                <a:ext uri="{FF2B5EF4-FFF2-40B4-BE49-F238E27FC236}">
                  <a16:creationId xmlns:a16="http://schemas.microsoft.com/office/drawing/2014/main" id="{528D6FA9-83B9-A947-9AD2-9272191074DD}"/>
                </a:ext>
              </a:extLst>
            </p:cNvPr>
            <p:cNvSpPr>
              <a:spLocks/>
            </p:cNvSpPr>
            <p:nvPr/>
          </p:nvSpPr>
          <p:spPr bwMode="auto">
            <a:xfrm>
              <a:off x="2226" y="2864"/>
              <a:ext cx="5" cy="5"/>
            </a:xfrm>
            <a:custGeom>
              <a:avLst/>
              <a:gdLst>
                <a:gd name="T0" fmla="*/ 1 w 5"/>
                <a:gd name="T1" fmla="*/ 5 h 5"/>
                <a:gd name="T2" fmla="*/ 2 w 5"/>
                <a:gd name="T3" fmla="*/ 5 h 5"/>
                <a:gd name="T4" fmla="*/ 3 w 5"/>
                <a:gd name="T5" fmla="*/ 5 h 5"/>
                <a:gd name="T6" fmla="*/ 4 w 5"/>
                <a:gd name="T7" fmla="*/ 5 h 5"/>
                <a:gd name="T8" fmla="*/ 4 w 5"/>
                <a:gd name="T9" fmla="*/ 4 h 5"/>
                <a:gd name="T10" fmla="*/ 5 w 5"/>
                <a:gd name="T11" fmla="*/ 3 h 5"/>
                <a:gd name="T12" fmla="*/ 5 w 5"/>
                <a:gd name="T13" fmla="*/ 2 h 5"/>
                <a:gd name="T14" fmla="*/ 4 w 5"/>
                <a:gd name="T15" fmla="*/ 1 h 5"/>
                <a:gd name="T16" fmla="*/ 4 w 5"/>
                <a:gd name="T17" fmla="*/ 1 h 5"/>
                <a:gd name="T18" fmla="*/ 4 w 5"/>
                <a:gd name="T19" fmla="*/ 1 h 5"/>
                <a:gd name="T20" fmla="*/ 3 w 5"/>
                <a:gd name="T21" fmla="*/ 0 h 5"/>
                <a:gd name="T22" fmla="*/ 2 w 5"/>
                <a:gd name="T23" fmla="*/ 0 h 5"/>
                <a:gd name="T24" fmla="*/ 1 w 5"/>
                <a:gd name="T25" fmla="*/ 1 h 5"/>
                <a:gd name="T26" fmla="*/ 0 w 5"/>
                <a:gd name="T27" fmla="*/ 1 h 5"/>
                <a:gd name="T28" fmla="*/ 0 w 5"/>
                <a:gd name="T29" fmla="*/ 2 h 5"/>
                <a:gd name="T30" fmla="*/ 0 w 5"/>
                <a:gd name="T31" fmla="*/ 3 h 5"/>
                <a:gd name="T32" fmla="*/ 0 w 5"/>
                <a:gd name="T33" fmla="*/ 4 h 5"/>
                <a:gd name="T34" fmla="*/ 1 w 5"/>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5"/>
                  </a:moveTo>
                  <a:lnTo>
                    <a:pt x="2" y="5"/>
                  </a:lnTo>
                  <a:lnTo>
                    <a:pt x="3" y="5"/>
                  </a:lnTo>
                  <a:lnTo>
                    <a:pt x="4" y="5"/>
                  </a:lnTo>
                  <a:lnTo>
                    <a:pt x="4" y="4"/>
                  </a:lnTo>
                  <a:lnTo>
                    <a:pt x="5" y="3"/>
                  </a:lnTo>
                  <a:lnTo>
                    <a:pt x="5" y="2"/>
                  </a:lnTo>
                  <a:lnTo>
                    <a:pt x="4" y="1"/>
                  </a:lnTo>
                  <a:lnTo>
                    <a:pt x="3" y="0"/>
                  </a:lnTo>
                  <a:lnTo>
                    <a:pt x="2"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5" name="Freeform 1496">
              <a:extLst>
                <a:ext uri="{FF2B5EF4-FFF2-40B4-BE49-F238E27FC236}">
                  <a16:creationId xmlns:a16="http://schemas.microsoft.com/office/drawing/2014/main" id="{5E5A4B7A-E71F-9D4D-8AC5-6B3DC4B16D44}"/>
                </a:ext>
              </a:extLst>
            </p:cNvPr>
            <p:cNvSpPr>
              <a:spLocks/>
            </p:cNvSpPr>
            <p:nvPr/>
          </p:nvSpPr>
          <p:spPr bwMode="auto">
            <a:xfrm>
              <a:off x="2216" y="2859"/>
              <a:ext cx="5" cy="5"/>
            </a:xfrm>
            <a:custGeom>
              <a:avLst/>
              <a:gdLst>
                <a:gd name="T0" fmla="*/ 1 w 5"/>
                <a:gd name="T1" fmla="*/ 4 h 5"/>
                <a:gd name="T2" fmla="*/ 2 w 5"/>
                <a:gd name="T3" fmla="*/ 5 h 5"/>
                <a:gd name="T4" fmla="*/ 3 w 5"/>
                <a:gd name="T5" fmla="*/ 5 h 5"/>
                <a:gd name="T6" fmla="*/ 4 w 5"/>
                <a:gd name="T7" fmla="*/ 4 h 5"/>
                <a:gd name="T8" fmla="*/ 5 w 5"/>
                <a:gd name="T9" fmla="*/ 4 h 5"/>
                <a:gd name="T10" fmla="*/ 5 w 5"/>
                <a:gd name="T11" fmla="*/ 3 h 5"/>
                <a:gd name="T12" fmla="*/ 5 w 5"/>
                <a:gd name="T13" fmla="*/ 2 h 5"/>
                <a:gd name="T14" fmla="*/ 5 w 5"/>
                <a:gd name="T15" fmla="*/ 1 h 5"/>
                <a:gd name="T16" fmla="*/ 4 w 5"/>
                <a:gd name="T17" fmla="*/ 0 h 5"/>
                <a:gd name="T18" fmla="*/ 4 w 5"/>
                <a:gd name="T19" fmla="*/ 0 h 5"/>
                <a:gd name="T20" fmla="*/ 3 w 5"/>
                <a:gd name="T21" fmla="*/ 0 h 5"/>
                <a:gd name="T22" fmla="*/ 2 w 5"/>
                <a:gd name="T23" fmla="*/ 0 h 5"/>
                <a:gd name="T24" fmla="*/ 1 w 5"/>
                <a:gd name="T25" fmla="*/ 0 h 5"/>
                <a:gd name="T26" fmla="*/ 1 w 5"/>
                <a:gd name="T27" fmla="*/ 1 h 5"/>
                <a:gd name="T28" fmla="*/ 0 w 5"/>
                <a:gd name="T29" fmla="*/ 2 h 5"/>
                <a:gd name="T30" fmla="*/ 0 w 5"/>
                <a:gd name="T31" fmla="*/ 3 h 5"/>
                <a:gd name="T32" fmla="*/ 1 w 5"/>
                <a:gd name="T33" fmla="*/ 4 h 5"/>
                <a:gd name="T34" fmla="*/ 1 w 5"/>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4"/>
                  </a:moveTo>
                  <a:lnTo>
                    <a:pt x="2" y="5"/>
                  </a:lnTo>
                  <a:lnTo>
                    <a:pt x="3" y="5"/>
                  </a:lnTo>
                  <a:lnTo>
                    <a:pt x="4" y="4"/>
                  </a:lnTo>
                  <a:lnTo>
                    <a:pt x="5" y="4"/>
                  </a:lnTo>
                  <a:lnTo>
                    <a:pt x="5" y="3"/>
                  </a:lnTo>
                  <a:lnTo>
                    <a:pt x="5" y="2"/>
                  </a:lnTo>
                  <a:lnTo>
                    <a:pt x="5" y="1"/>
                  </a:lnTo>
                  <a:lnTo>
                    <a:pt x="4" y="0"/>
                  </a:lnTo>
                  <a:lnTo>
                    <a:pt x="3"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6" name="Freeform 1497">
              <a:extLst>
                <a:ext uri="{FF2B5EF4-FFF2-40B4-BE49-F238E27FC236}">
                  <a16:creationId xmlns:a16="http://schemas.microsoft.com/office/drawing/2014/main" id="{6B55A131-2FE0-E64D-A44F-C23B564E5AF1}"/>
                </a:ext>
              </a:extLst>
            </p:cNvPr>
            <p:cNvSpPr>
              <a:spLocks/>
            </p:cNvSpPr>
            <p:nvPr/>
          </p:nvSpPr>
          <p:spPr bwMode="auto">
            <a:xfrm>
              <a:off x="2206" y="2853"/>
              <a:ext cx="6" cy="6"/>
            </a:xfrm>
            <a:custGeom>
              <a:avLst/>
              <a:gdLst>
                <a:gd name="T0" fmla="*/ 2 w 6"/>
                <a:gd name="T1" fmla="*/ 5 h 6"/>
                <a:gd name="T2" fmla="*/ 3 w 6"/>
                <a:gd name="T3" fmla="*/ 6 h 6"/>
                <a:gd name="T4" fmla="*/ 4 w 6"/>
                <a:gd name="T5" fmla="*/ 6 h 6"/>
                <a:gd name="T6" fmla="*/ 5 w 6"/>
                <a:gd name="T7" fmla="*/ 5 h 6"/>
                <a:gd name="T8" fmla="*/ 5 w 6"/>
                <a:gd name="T9" fmla="*/ 5 h 6"/>
                <a:gd name="T10" fmla="*/ 6 w 6"/>
                <a:gd name="T11" fmla="*/ 4 h 6"/>
                <a:gd name="T12" fmla="*/ 6 w 6"/>
                <a:gd name="T13" fmla="*/ 3 h 6"/>
                <a:gd name="T14" fmla="*/ 5 w 6"/>
                <a:gd name="T15" fmla="*/ 1 h 6"/>
                <a:gd name="T16" fmla="*/ 5 w 6"/>
                <a:gd name="T17" fmla="*/ 0 h 6"/>
                <a:gd name="T18" fmla="*/ 5 w 6"/>
                <a:gd name="T19" fmla="*/ 0 h 6"/>
                <a:gd name="T20" fmla="*/ 4 w 6"/>
                <a:gd name="T21" fmla="*/ 0 h 6"/>
                <a:gd name="T22" fmla="*/ 3 w 6"/>
                <a:gd name="T23" fmla="*/ 0 h 6"/>
                <a:gd name="T24" fmla="*/ 2 w 6"/>
                <a:gd name="T25" fmla="*/ 0 h 6"/>
                <a:gd name="T26" fmla="*/ 0 w 6"/>
                <a:gd name="T27" fmla="*/ 1 h 6"/>
                <a:gd name="T28" fmla="*/ 0 w 6"/>
                <a:gd name="T29" fmla="*/ 3 h 6"/>
                <a:gd name="T30" fmla="*/ 0 w 6"/>
                <a:gd name="T31" fmla="*/ 4 h 6"/>
                <a:gd name="T32" fmla="*/ 0 w 6"/>
                <a:gd name="T33" fmla="*/ 5 h 6"/>
                <a:gd name="T34" fmla="*/ 2 w 6"/>
                <a:gd name="T35" fmla="*/ 5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2" y="5"/>
                  </a:moveTo>
                  <a:lnTo>
                    <a:pt x="3" y="6"/>
                  </a:lnTo>
                  <a:lnTo>
                    <a:pt x="4" y="6"/>
                  </a:lnTo>
                  <a:lnTo>
                    <a:pt x="5" y="5"/>
                  </a:lnTo>
                  <a:lnTo>
                    <a:pt x="6" y="4"/>
                  </a:lnTo>
                  <a:lnTo>
                    <a:pt x="6" y="3"/>
                  </a:lnTo>
                  <a:lnTo>
                    <a:pt x="5" y="1"/>
                  </a:lnTo>
                  <a:lnTo>
                    <a:pt x="5" y="0"/>
                  </a:lnTo>
                  <a:lnTo>
                    <a:pt x="4" y="0"/>
                  </a:lnTo>
                  <a:lnTo>
                    <a:pt x="3" y="0"/>
                  </a:lnTo>
                  <a:lnTo>
                    <a:pt x="2" y="0"/>
                  </a:lnTo>
                  <a:lnTo>
                    <a:pt x="0" y="1"/>
                  </a:lnTo>
                  <a:lnTo>
                    <a:pt x="0" y="3"/>
                  </a:lnTo>
                  <a:lnTo>
                    <a:pt x="0" y="4"/>
                  </a:lnTo>
                  <a:lnTo>
                    <a:pt x="0" y="5"/>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7" name="Freeform 1498">
              <a:extLst>
                <a:ext uri="{FF2B5EF4-FFF2-40B4-BE49-F238E27FC236}">
                  <a16:creationId xmlns:a16="http://schemas.microsoft.com/office/drawing/2014/main" id="{68411A38-9C32-1D43-B21C-FEAD821F1B8B}"/>
                </a:ext>
              </a:extLst>
            </p:cNvPr>
            <p:cNvSpPr>
              <a:spLocks/>
            </p:cNvSpPr>
            <p:nvPr/>
          </p:nvSpPr>
          <p:spPr bwMode="auto">
            <a:xfrm>
              <a:off x="2196" y="2847"/>
              <a:ext cx="6" cy="5"/>
            </a:xfrm>
            <a:custGeom>
              <a:avLst/>
              <a:gdLst>
                <a:gd name="T0" fmla="*/ 1 w 6"/>
                <a:gd name="T1" fmla="*/ 5 h 5"/>
                <a:gd name="T2" fmla="*/ 3 w 6"/>
                <a:gd name="T3" fmla="*/ 5 h 5"/>
                <a:gd name="T4" fmla="*/ 4 w 6"/>
                <a:gd name="T5" fmla="*/ 5 h 5"/>
                <a:gd name="T6" fmla="*/ 5 w 6"/>
                <a:gd name="T7" fmla="*/ 5 h 5"/>
                <a:gd name="T8" fmla="*/ 6 w 6"/>
                <a:gd name="T9" fmla="*/ 4 h 5"/>
                <a:gd name="T10" fmla="*/ 6 w 6"/>
                <a:gd name="T11" fmla="*/ 3 h 5"/>
                <a:gd name="T12" fmla="*/ 6 w 6"/>
                <a:gd name="T13" fmla="*/ 2 h 5"/>
                <a:gd name="T14" fmla="*/ 6 w 6"/>
                <a:gd name="T15" fmla="*/ 1 h 5"/>
                <a:gd name="T16" fmla="*/ 5 w 6"/>
                <a:gd name="T17" fmla="*/ 1 h 5"/>
                <a:gd name="T18" fmla="*/ 5 w 6"/>
                <a:gd name="T19" fmla="*/ 1 h 5"/>
                <a:gd name="T20" fmla="*/ 4 w 6"/>
                <a:gd name="T21" fmla="*/ 0 h 5"/>
                <a:gd name="T22" fmla="*/ 3 w 6"/>
                <a:gd name="T23" fmla="*/ 0 h 5"/>
                <a:gd name="T24" fmla="*/ 1 w 6"/>
                <a:gd name="T25" fmla="*/ 1 h 5"/>
                <a:gd name="T26" fmla="*/ 1 w 6"/>
                <a:gd name="T27" fmla="*/ 1 h 5"/>
                <a:gd name="T28" fmla="*/ 0 w 6"/>
                <a:gd name="T29" fmla="*/ 2 h 5"/>
                <a:gd name="T30" fmla="*/ 0 w 6"/>
                <a:gd name="T31" fmla="*/ 3 h 5"/>
                <a:gd name="T32" fmla="*/ 1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3" y="5"/>
                  </a:lnTo>
                  <a:lnTo>
                    <a:pt x="4" y="5"/>
                  </a:lnTo>
                  <a:lnTo>
                    <a:pt x="5" y="5"/>
                  </a:lnTo>
                  <a:lnTo>
                    <a:pt x="6" y="4"/>
                  </a:lnTo>
                  <a:lnTo>
                    <a:pt x="6" y="3"/>
                  </a:lnTo>
                  <a:lnTo>
                    <a:pt x="6" y="2"/>
                  </a:lnTo>
                  <a:lnTo>
                    <a:pt x="6" y="1"/>
                  </a:lnTo>
                  <a:lnTo>
                    <a:pt x="5" y="1"/>
                  </a:lnTo>
                  <a:lnTo>
                    <a:pt x="4" y="0"/>
                  </a:lnTo>
                  <a:lnTo>
                    <a:pt x="3"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8" name="Freeform 1499">
              <a:extLst>
                <a:ext uri="{FF2B5EF4-FFF2-40B4-BE49-F238E27FC236}">
                  <a16:creationId xmlns:a16="http://schemas.microsoft.com/office/drawing/2014/main" id="{86A36217-8FA1-AC4D-BD5D-CF5DD5977450}"/>
                </a:ext>
              </a:extLst>
            </p:cNvPr>
            <p:cNvSpPr>
              <a:spLocks/>
            </p:cNvSpPr>
            <p:nvPr/>
          </p:nvSpPr>
          <p:spPr bwMode="auto">
            <a:xfrm>
              <a:off x="2187" y="2842"/>
              <a:ext cx="6" cy="5"/>
            </a:xfrm>
            <a:custGeom>
              <a:avLst/>
              <a:gdLst>
                <a:gd name="T0" fmla="*/ 1 w 6"/>
                <a:gd name="T1" fmla="*/ 4 h 5"/>
                <a:gd name="T2" fmla="*/ 3 w 6"/>
                <a:gd name="T3" fmla="*/ 5 h 5"/>
                <a:gd name="T4" fmla="*/ 4 w 6"/>
                <a:gd name="T5" fmla="*/ 5 h 5"/>
                <a:gd name="T6" fmla="*/ 5 w 6"/>
                <a:gd name="T7" fmla="*/ 4 h 5"/>
                <a:gd name="T8" fmla="*/ 5 w 6"/>
                <a:gd name="T9" fmla="*/ 4 h 5"/>
                <a:gd name="T10" fmla="*/ 6 w 6"/>
                <a:gd name="T11" fmla="*/ 3 h 5"/>
                <a:gd name="T12" fmla="*/ 6 w 6"/>
                <a:gd name="T13" fmla="*/ 2 h 5"/>
                <a:gd name="T14" fmla="*/ 5 w 6"/>
                <a:gd name="T15" fmla="*/ 1 h 5"/>
                <a:gd name="T16" fmla="*/ 5 w 6"/>
                <a:gd name="T17" fmla="*/ 0 h 5"/>
                <a:gd name="T18" fmla="*/ 5 w 6"/>
                <a:gd name="T19" fmla="*/ 0 h 5"/>
                <a:gd name="T20" fmla="*/ 4 w 6"/>
                <a:gd name="T21" fmla="*/ 0 h 5"/>
                <a:gd name="T22" fmla="*/ 3 w 6"/>
                <a:gd name="T23" fmla="*/ 0 h 5"/>
                <a:gd name="T24" fmla="*/ 1 w 6"/>
                <a:gd name="T25" fmla="*/ 0 h 5"/>
                <a:gd name="T26" fmla="*/ 0 w 6"/>
                <a:gd name="T27" fmla="*/ 1 h 5"/>
                <a:gd name="T28" fmla="*/ 0 w 6"/>
                <a:gd name="T29" fmla="*/ 2 h 5"/>
                <a:gd name="T30" fmla="*/ 0 w 6"/>
                <a:gd name="T31" fmla="*/ 3 h 5"/>
                <a:gd name="T32" fmla="*/ 0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3" y="5"/>
                  </a:lnTo>
                  <a:lnTo>
                    <a:pt x="4" y="5"/>
                  </a:lnTo>
                  <a:lnTo>
                    <a:pt x="5" y="4"/>
                  </a:lnTo>
                  <a:lnTo>
                    <a:pt x="6" y="3"/>
                  </a:lnTo>
                  <a:lnTo>
                    <a:pt x="6" y="2"/>
                  </a:lnTo>
                  <a:lnTo>
                    <a:pt x="5" y="1"/>
                  </a:lnTo>
                  <a:lnTo>
                    <a:pt x="5" y="0"/>
                  </a:lnTo>
                  <a:lnTo>
                    <a:pt x="4" y="0"/>
                  </a:lnTo>
                  <a:lnTo>
                    <a:pt x="3" y="0"/>
                  </a:lnTo>
                  <a:lnTo>
                    <a:pt x="1"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69" name="Freeform 1500">
              <a:extLst>
                <a:ext uri="{FF2B5EF4-FFF2-40B4-BE49-F238E27FC236}">
                  <a16:creationId xmlns:a16="http://schemas.microsoft.com/office/drawing/2014/main" id="{EAE31D04-1900-2046-B359-DE2CCAEB217A}"/>
                </a:ext>
              </a:extLst>
            </p:cNvPr>
            <p:cNvSpPr>
              <a:spLocks/>
            </p:cNvSpPr>
            <p:nvPr/>
          </p:nvSpPr>
          <p:spPr bwMode="auto">
            <a:xfrm>
              <a:off x="2177" y="2836"/>
              <a:ext cx="6" cy="5"/>
            </a:xfrm>
            <a:custGeom>
              <a:avLst/>
              <a:gdLst>
                <a:gd name="T0" fmla="*/ 1 w 6"/>
                <a:gd name="T1" fmla="*/ 5 h 5"/>
                <a:gd name="T2" fmla="*/ 2 w 6"/>
                <a:gd name="T3" fmla="*/ 5 h 5"/>
                <a:gd name="T4" fmla="*/ 3 w 6"/>
                <a:gd name="T5" fmla="*/ 5 h 5"/>
                <a:gd name="T6" fmla="*/ 5 w 6"/>
                <a:gd name="T7" fmla="*/ 5 h 5"/>
                <a:gd name="T8" fmla="*/ 6 w 6"/>
                <a:gd name="T9" fmla="*/ 4 h 5"/>
                <a:gd name="T10" fmla="*/ 6 w 6"/>
                <a:gd name="T11" fmla="*/ 3 h 5"/>
                <a:gd name="T12" fmla="*/ 6 w 6"/>
                <a:gd name="T13" fmla="*/ 2 h 5"/>
                <a:gd name="T14" fmla="*/ 6 w 6"/>
                <a:gd name="T15" fmla="*/ 1 h 5"/>
                <a:gd name="T16" fmla="*/ 5 w 6"/>
                <a:gd name="T17" fmla="*/ 1 h 5"/>
                <a:gd name="T18" fmla="*/ 5 w 6"/>
                <a:gd name="T19" fmla="*/ 1 h 5"/>
                <a:gd name="T20" fmla="*/ 3 w 6"/>
                <a:gd name="T21" fmla="*/ 0 h 5"/>
                <a:gd name="T22" fmla="*/ 2 w 6"/>
                <a:gd name="T23" fmla="*/ 0 h 5"/>
                <a:gd name="T24" fmla="*/ 1 w 6"/>
                <a:gd name="T25" fmla="*/ 1 h 5"/>
                <a:gd name="T26" fmla="*/ 1 w 6"/>
                <a:gd name="T27" fmla="*/ 1 h 5"/>
                <a:gd name="T28" fmla="*/ 0 w 6"/>
                <a:gd name="T29" fmla="*/ 2 h 5"/>
                <a:gd name="T30" fmla="*/ 0 w 6"/>
                <a:gd name="T31" fmla="*/ 3 h 5"/>
                <a:gd name="T32" fmla="*/ 1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2" y="5"/>
                  </a:lnTo>
                  <a:lnTo>
                    <a:pt x="3" y="5"/>
                  </a:lnTo>
                  <a:lnTo>
                    <a:pt x="5" y="5"/>
                  </a:lnTo>
                  <a:lnTo>
                    <a:pt x="6" y="4"/>
                  </a:lnTo>
                  <a:lnTo>
                    <a:pt x="6" y="3"/>
                  </a:lnTo>
                  <a:lnTo>
                    <a:pt x="6" y="2"/>
                  </a:lnTo>
                  <a:lnTo>
                    <a:pt x="6" y="1"/>
                  </a:lnTo>
                  <a:lnTo>
                    <a:pt x="5" y="1"/>
                  </a:lnTo>
                  <a:lnTo>
                    <a:pt x="3" y="0"/>
                  </a:lnTo>
                  <a:lnTo>
                    <a:pt x="2"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0" name="Freeform 1501">
              <a:extLst>
                <a:ext uri="{FF2B5EF4-FFF2-40B4-BE49-F238E27FC236}">
                  <a16:creationId xmlns:a16="http://schemas.microsoft.com/office/drawing/2014/main" id="{C212E3EE-E2BF-F345-B6AC-5D6BF0F3DF36}"/>
                </a:ext>
              </a:extLst>
            </p:cNvPr>
            <p:cNvSpPr>
              <a:spLocks/>
            </p:cNvSpPr>
            <p:nvPr/>
          </p:nvSpPr>
          <p:spPr bwMode="auto">
            <a:xfrm>
              <a:off x="2168" y="2830"/>
              <a:ext cx="6" cy="6"/>
            </a:xfrm>
            <a:custGeom>
              <a:avLst/>
              <a:gdLst>
                <a:gd name="T0" fmla="*/ 1 w 6"/>
                <a:gd name="T1" fmla="*/ 6 h 6"/>
                <a:gd name="T2" fmla="*/ 2 w 6"/>
                <a:gd name="T3" fmla="*/ 6 h 6"/>
                <a:gd name="T4" fmla="*/ 3 w 6"/>
                <a:gd name="T5" fmla="*/ 6 h 6"/>
                <a:gd name="T6" fmla="*/ 5 w 6"/>
                <a:gd name="T7" fmla="*/ 6 h 6"/>
                <a:gd name="T8" fmla="*/ 6 w 6"/>
                <a:gd name="T9" fmla="*/ 4 h 6"/>
                <a:gd name="T10" fmla="*/ 6 w 6"/>
                <a:gd name="T11" fmla="*/ 3 h 6"/>
                <a:gd name="T12" fmla="*/ 6 w 6"/>
                <a:gd name="T13" fmla="*/ 2 h 6"/>
                <a:gd name="T14" fmla="*/ 6 w 6"/>
                <a:gd name="T15" fmla="*/ 1 h 6"/>
                <a:gd name="T16" fmla="*/ 5 w 6"/>
                <a:gd name="T17" fmla="*/ 1 h 6"/>
                <a:gd name="T18" fmla="*/ 5 w 6"/>
                <a:gd name="T19" fmla="*/ 1 h 6"/>
                <a:gd name="T20" fmla="*/ 3 w 6"/>
                <a:gd name="T21" fmla="*/ 0 h 6"/>
                <a:gd name="T22" fmla="*/ 2 w 6"/>
                <a:gd name="T23" fmla="*/ 0 h 6"/>
                <a:gd name="T24" fmla="*/ 1 w 6"/>
                <a:gd name="T25" fmla="*/ 1 h 6"/>
                <a:gd name="T26" fmla="*/ 1 w 6"/>
                <a:gd name="T27" fmla="*/ 1 h 6"/>
                <a:gd name="T28" fmla="*/ 0 w 6"/>
                <a:gd name="T29" fmla="*/ 2 h 6"/>
                <a:gd name="T30" fmla="*/ 0 w 6"/>
                <a:gd name="T31" fmla="*/ 3 h 6"/>
                <a:gd name="T32" fmla="*/ 1 w 6"/>
                <a:gd name="T33" fmla="*/ 4 h 6"/>
                <a:gd name="T34" fmla="*/ 1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1" y="6"/>
                  </a:moveTo>
                  <a:lnTo>
                    <a:pt x="2" y="6"/>
                  </a:lnTo>
                  <a:lnTo>
                    <a:pt x="3" y="6"/>
                  </a:lnTo>
                  <a:lnTo>
                    <a:pt x="5" y="6"/>
                  </a:lnTo>
                  <a:lnTo>
                    <a:pt x="6" y="4"/>
                  </a:lnTo>
                  <a:lnTo>
                    <a:pt x="6" y="3"/>
                  </a:lnTo>
                  <a:lnTo>
                    <a:pt x="6" y="2"/>
                  </a:lnTo>
                  <a:lnTo>
                    <a:pt x="6" y="1"/>
                  </a:lnTo>
                  <a:lnTo>
                    <a:pt x="5" y="1"/>
                  </a:lnTo>
                  <a:lnTo>
                    <a:pt x="3" y="0"/>
                  </a:lnTo>
                  <a:lnTo>
                    <a:pt x="2" y="0"/>
                  </a:lnTo>
                  <a:lnTo>
                    <a:pt x="1" y="1"/>
                  </a:lnTo>
                  <a:lnTo>
                    <a:pt x="0" y="2"/>
                  </a:lnTo>
                  <a:lnTo>
                    <a:pt x="0" y="3"/>
                  </a:lnTo>
                  <a:lnTo>
                    <a:pt x="1" y="4"/>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1" name="Freeform 1502">
              <a:extLst>
                <a:ext uri="{FF2B5EF4-FFF2-40B4-BE49-F238E27FC236}">
                  <a16:creationId xmlns:a16="http://schemas.microsoft.com/office/drawing/2014/main" id="{37C4188A-67FB-344D-B6A2-5DA940055649}"/>
                </a:ext>
              </a:extLst>
            </p:cNvPr>
            <p:cNvSpPr>
              <a:spLocks/>
            </p:cNvSpPr>
            <p:nvPr/>
          </p:nvSpPr>
          <p:spPr bwMode="auto">
            <a:xfrm>
              <a:off x="2159" y="2825"/>
              <a:ext cx="6" cy="5"/>
            </a:xfrm>
            <a:custGeom>
              <a:avLst/>
              <a:gdLst>
                <a:gd name="T0" fmla="*/ 1 w 6"/>
                <a:gd name="T1" fmla="*/ 4 h 5"/>
                <a:gd name="T2" fmla="*/ 2 w 6"/>
                <a:gd name="T3" fmla="*/ 5 h 5"/>
                <a:gd name="T4" fmla="*/ 3 w 6"/>
                <a:gd name="T5" fmla="*/ 5 h 5"/>
                <a:gd name="T6" fmla="*/ 5 w 6"/>
                <a:gd name="T7" fmla="*/ 4 h 5"/>
                <a:gd name="T8" fmla="*/ 5 w 6"/>
                <a:gd name="T9" fmla="*/ 4 h 5"/>
                <a:gd name="T10" fmla="*/ 6 w 6"/>
                <a:gd name="T11" fmla="*/ 3 h 5"/>
                <a:gd name="T12" fmla="*/ 6 w 6"/>
                <a:gd name="T13" fmla="*/ 2 h 5"/>
                <a:gd name="T14" fmla="*/ 5 w 6"/>
                <a:gd name="T15" fmla="*/ 1 h 5"/>
                <a:gd name="T16" fmla="*/ 5 w 6"/>
                <a:gd name="T17" fmla="*/ 0 h 5"/>
                <a:gd name="T18" fmla="*/ 5 w 6"/>
                <a:gd name="T19" fmla="*/ 0 h 5"/>
                <a:gd name="T20" fmla="*/ 3 w 6"/>
                <a:gd name="T21" fmla="*/ 0 h 5"/>
                <a:gd name="T22" fmla="*/ 2 w 6"/>
                <a:gd name="T23" fmla="*/ 0 h 5"/>
                <a:gd name="T24" fmla="*/ 1 w 6"/>
                <a:gd name="T25" fmla="*/ 0 h 5"/>
                <a:gd name="T26" fmla="*/ 0 w 6"/>
                <a:gd name="T27" fmla="*/ 1 h 5"/>
                <a:gd name="T28" fmla="*/ 0 w 6"/>
                <a:gd name="T29" fmla="*/ 2 h 5"/>
                <a:gd name="T30" fmla="*/ 0 w 6"/>
                <a:gd name="T31" fmla="*/ 3 h 5"/>
                <a:gd name="T32" fmla="*/ 0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3" y="5"/>
                  </a:lnTo>
                  <a:lnTo>
                    <a:pt x="5" y="4"/>
                  </a:lnTo>
                  <a:lnTo>
                    <a:pt x="6" y="3"/>
                  </a:lnTo>
                  <a:lnTo>
                    <a:pt x="6" y="2"/>
                  </a:lnTo>
                  <a:lnTo>
                    <a:pt x="5" y="1"/>
                  </a:lnTo>
                  <a:lnTo>
                    <a:pt x="5" y="0"/>
                  </a:lnTo>
                  <a:lnTo>
                    <a:pt x="3" y="0"/>
                  </a:lnTo>
                  <a:lnTo>
                    <a:pt x="2" y="0"/>
                  </a:lnTo>
                  <a:lnTo>
                    <a:pt x="1"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2" name="Freeform 1503">
              <a:extLst>
                <a:ext uri="{FF2B5EF4-FFF2-40B4-BE49-F238E27FC236}">
                  <a16:creationId xmlns:a16="http://schemas.microsoft.com/office/drawing/2014/main" id="{8B1E1C45-789F-1444-A816-50A7ECF64330}"/>
                </a:ext>
              </a:extLst>
            </p:cNvPr>
            <p:cNvSpPr>
              <a:spLocks/>
            </p:cNvSpPr>
            <p:nvPr/>
          </p:nvSpPr>
          <p:spPr bwMode="auto">
            <a:xfrm>
              <a:off x="2149" y="2819"/>
              <a:ext cx="6" cy="5"/>
            </a:xfrm>
            <a:custGeom>
              <a:avLst/>
              <a:gdLst>
                <a:gd name="T0" fmla="*/ 1 w 6"/>
                <a:gd name="T1" fmla="*/ 5 h 5"/>
                <a:gd name="T2" fmla="*/ 2 w 6"/>
                <a:gd name="T3" fmla="*/ 5 h 5"/>
                <a:gd name="T4" fmla="*/ 3 w 6"/>
                <a:gd name="T5" fmla="*/ 5 h 5"/>
                <a:gd name="T6" fmla="*/ 4 w 6"/>
                <a:gd name="T7" fmla="*/ 5 h 5"/>
                <a:gd name="T8" fmla="*/ 6 w 6"/>
                <a:gd name="T9" fmla="*/ 4 h 5"/>
                <a:gd name="T10" fmla="*/ 6 w 6"/>
                <a:gd name="T11" fmla="*/ 3 h 5"/>
                <a:gd name="T12" fmla="*/ 6 w 6"/>
                <a:gd name="T13" fmla="*/ 2 h 5"/>
                <a:gd name="T14" fmla="*/ 6 w 6"/>
                <a:gd name="T15" fmla="*/ 1 h 5"/>
                <a:gd name="T16" fmla="*/ 4 w 6"/>
                <a:gd name="T17" fmla="*/ 1 h 5"/>
                <a:gd name="T18" fmla="*/ 4 w 6"/>
                <a:gd name="T19" fmla="*/ 1 h 5"/>
                <a:gd name="T20" fmla="*/ 3 w 6"/>
                <a:gd name="T21" fmla="*/ 0 h 5"/>
                <a:gd name="T22" fmla="*/ 2 w 6"/>
                <a:gd name="T23" fmla="*/ 0 h 5"/>
                <a:gd name="T24" fmla="*/ 1 w 6"/>
                <a:gd name="T25" fmla="*/ 1 h 5"/>
                <a:gd name="T26" fmla="*/ 1 w 6"/>
                <a:gd name="T27" fmla="*/ 1 h 5"/>
                <a:gd name="T28" fmla="*/ 0 w 6"/>
                <a:gd name="T29" fmla="*/ 2 h 5"/>
                <a:gd name="T30" fmla="*/ 0 w 6"/>
                <a:gd name="T31" fmla="*/ 3 h 5"/>
                <a:gd name="T32" fmla="*/ 1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2" y="5"/>
                  </a:lnTo>
                  <a:lnTo>
                    <a:pt x="3" y="5"/>
                  </a:lnTo>
                  <a:lnTo>
                    <a:pt x="4" y="5"/>
                  </a:lnTo>
                  <a:lnTo>
                    <a:pt x="6" y="4"/>
                  </a:lnTo>
                  <a:lnTo>
                    <a:pt x="6" y="3"/>
                  </a:lnTo>
                  <a:lnTo>
                    <a:pt x="6" y="2"/>
                  </a:lnTo>
                  <a:lnTo>
                    <a:pt x="6" y="1"/>
                  </a:lnTo>
                  <a:lnTo>
                    <a:pt x="4" y="1"/>
                  </a:lnTo>
                  <a:lnTo>
                    <a:pt x="3" y="0"/>
                  </a:lnTo>
                  <a:lnTo>
                    <a:pt x="2"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3" name="Freeform 1504">
              <a:extLst>
                <a:ext uri="{FF2B5EF4-FFF2-40B4-BE49-F238E27FC236}">
                  <a16:creationId xmlns:a16="http://schemas.microsoft.com/office/drawing/2014/main" id="{B3EDFFBD-43FE-C346-B0C6-41A6E898A9C9}"/>
                </a:ext>
              </a:extLst>
            </p:cNvPr>
            <p:cNvSpPr>
              <a:spLocks/>
            </p:cNvSpPr>
            <p:nvPr/>
          </p:nvSpPr>
          <p:spPr bwMode="auto">
            <a:xfrm>
              <a:off x="2140" y="2813"/>
              <a:ext cx="5" cy="6"/>
            </a:xfrm>
            <a:custGeom>
              <a:avLst/>
              <a:gdLst>
                <a:gd name="T0" fmla="*/ 1 w 5"/>
                <a:gd name="T1" fmla="*/ 5 h 6"/>
                <a:gd name="T2" fmla="*/ 2 w 5"/>
                <a:gd name="T3" fmla="*/ 6 h 6"/>
                <a:gd name="T4" fmla="*/ 3 w 5"/>
                <a:gd name="T5" fmla="*/ 6 h 6"/>
                <a:gd name="T6" fmla="*/ 4 w 5"/>
                <a:gd name="T7" fmla="*/ 5 h 6"/>
                <a:gd name="T8" fmla="*/ 4 w 5"/>
                <a:gd name="T9" fmla="*/ 5 h 6"/>
                <a:gd name="T10" fmla="*/ 5 w 5"/>
                <a:gd name="T11" fmla="*/ 4 h 6"/>
                <a:gd name="T12" fmla="*/ 5 w 5"/>
                <a:gd name="T13" fmla="*/ 3 h 6"/>
                <a:gd name="T14" fmla="*/ 4 w 5"/>
                <a:gd name="T15" fmla="*/ 1 h 6"/>
                <a:gd name="T16" fmla="*/ 4 w 5"/>
                <a:gd name="T17" fmla="*/ 0 h 6"/>
                <a:gd name="T18" fmla="*/ 4 w 5"/>
                <a:gd name="T19" fmla="*/ 0 h 6"/>
                <a:gd name="T20" fmla="*/ 3 w 5"/>
                <a:gd name="T21" fmla="*/ 0 h 6"/>
                <a:gd name="T22" fmla="*/ 2 w 5"/>
                <a:gd name="T23" fmla="*/ 0 h 6"/>
                <a:gd name="T24" fmla="*/ 1 w 5"/>
                <a:gd name="T25" fmla="*/ 0 h 6"/>
                <a:gd name="T26" fmla="*/ 0 w 5"/>
                <a:gd name="T27" fmla="*/ 1 h 6"/>
                <a:gd name="T28" fmla="*/ 0 w 5"/>
                <a:gd name="T29" fmla="*/ 3 h 6"/>
                <a:gd name="T30" fmla="*/ 0 w 5"/>
                <a:gd name="T31" fmla="*/ 4 h 6"/>
                <a:gd name="T32" fmla="*/ 0 w 5"/>
                <a:gd name="T33" fmla="*/ 5 h 6"/>
                <a:gd name="T34" fmla="*/ 1 w 5"/>
                <a:gd name="T35" fmla="*/ 5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6">
                  <a:moveTo>
                    <a:pt x="1" y="5"/>
                  </a:moveTo>
                  <a:lnTo>
                    <a:pt x="2" y="6"/>
                  </a:lnTo>
                  <a:lnTo>
                    <a:pt x="3" y="6"/>
                  </a:lnTo>
                  <a:lnTo>
                    <a:pt x="4" y="5"/>
                  </a:lnTo>
                  <a:lnTo>
                    <a:pt x="5" y="4"/>
                  </a:lnTo>
                  <a:lnTo>
                    <a:pt x="5" y="3"/>
                  </a:lnTo>
                  <a:lnTo>
                    <a:pt x="4" y="1"/>
                  </a:lnTo>
                  <a:lnTo>
                    <a:pt x="4" y="0"/>
                  </a:lnTo>
                  <a:lnTo>
                    <a:pt x="3" y="0"/>
                  </a:lnTo>
                  <a:lnTo>
                    <a:pt x="2" y="0"/>
                  </a:lnTo>
                  <a:lnTo>
                    <a:pt x="1" y="0"/>
                  </a:lnTo>
                  <a:lnTo>
                    <a:pt x="0" y="1"/>
                  </a:lnTo>
                  <a:lnTo>
                    <a:pt x="0" y="3"/>
                  </a:lnTo>
                  <a:lnTo>
                    <a:pt x="0" y="4"/>
                  </a:lnTo>
                  <a:lnTo>
                    <a:pt x="0" y="5"/>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4" name="Freeform 1505">
              <a:extLst>
                <a:ext uri="{FF2B5EF4-FFF2-40B4-BE49-F238E27FC236}">
                  <a16:creationId xmlns:a16="http://schemas.microsoft.com/office/drawing/2014/main" id="{E8A6561B-BD42-E644-96F1-418E054AB27F}"/>
                </a:ext>
              </a:extLst>
            </p:cNvPr>
            <p:cNvSpPr>
              <a:spLocks/>
            </p:cNvSpPr>
            <p:nvPr/>
          </p:nvSpPr>
          <p:spPr bwMode="auto">
            <a:xfrm>
              <a:off x="2130" y="2807"/>
              <a:ext cx="5" cy="5"/>
            </a:xfrm>
            <a:custGeom>
              <a:avLst/>
              <a:gdLst>
                <a:gd name="T0" fmla="*/ 1 w 5"/>
                <a:gd name="T1" fmla="*/ 5 h 5"/>
                <a:gd name="T2" fmla="*/ 2 w 5"/>
                <a:gd name="T3" fmla="*/ 5 h 5"/>
                <a:gd name="T4" fmla="*/ 3 w 5"/>
                <a:gd name="T5" fmla="*/ 5 h 5"/>
                <a:gd name="T6" fmla="*/ 4 w 5"/>
                <a:gd name="T7" fmla="*/ 5 h 5"/>
                <a:gd name="T8" fmla="*/ 5 w 5"/>
                <a:gd name="T9" fmla="*/ 4 h 5"/>
                <a:gd name="T10" fmla="*/ 5 w 5"/>
                <a:gd name="T11" fmla="*/ 3 h 5"/>
                <a:gd name="T12" fmla="*/ 5 w 5"/>
                <a:gd name="T13" fmla="*/ 2 h 5"/>
                <a:gd name="T14" fmla="*/ 5 w 5"/>
                <a:gd name="T15" fmla="*/ 1 h 5"/>
                <a:gd name="T16" fmla="*/ 4 w 5"/>
                <a:gd name="T17" fmla="*/ 1 h 5"/>
                <a:gd name="T18" fmla="*/ 4 w 5"/>
                <a:gd name="T19" fmla="*/ 1 h 5"/>
                <a:gd name="T20" fmla="*/ 3 w 5"/>
                <a:gd name="T21" fmla="*/ 0 h 5"/>
                <a:gd name="T22" fmla="*/ 2 w 5"/>
                <a:gd name="T23" fmla="*/ 0 h 5"/>
                <a:gd name="T24" fmla="*/ 1 w 5"/>
                <a:gd name="T25" fmla="*/ 1 h 5"/>
                <a:gd name="T26" fmla="*/ 1 w 5"/>
                <a:gd name="T27" fmla="*/ 1 h 5"/>
                <a:gd name="T28" fmla="*/ 0 w 5"/>
                <a:gd name="T29" fmla="*/ 2 h 5"/>
                <a:gd name="T30" fmla="*/ 0 w 5"/>
                <a:gd name="T31" fmla="*/ 3 h 5"/>
                <a:gd name="T32" fmla="*/ 1 w 5"/>
                <a:gd name="T33" fmla="*/ 4 h 5"/>
                <a:gd name="T34" fmla="*/ 1 w 5"/>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5"/>
                  </a:moveTo>
                  <a:lnTo>
                    <a:pt x="2" y="5"/>
                  </a:lnTo>
                  <a:lnTo>
                    <a:pt x="3" y="5"/>
                  </a:lnTo>
                  <a:lnTo>
                    <a:pt x="4" y="5"/>
                  </a:lnTo>
                  <a:lnTo>
                    <a:pt x="5" y="4"/>
                  </a:lnTo>
                  <a:lnTo>
                    <a:pt x="5" y="3"/>
                  </a:lnTo>
                  <a:lnTo>
                    <a:pt x="5" y="2"/>
                  </a:lnTo>
                  <a:lnTo>
                    <a:pt x="5" y="1"/>
                  </a:lnTo>
                  <a:lnTo>
                    <a:pt x="4" y="1"/>
                  </a:lnTo>
                  <a:lnTo>
                    <a:pt x="3" y="0"/>
                  </a:lnTo>
                  <a:lnTo>
                    <a:pt x="2" y="0"/>
                  </a:lnTo>
                  <a:lnTo>
                    <a:pt x="1" y="1"/>
                  </a:lnTo>
                  <a:lnTo>
                    <a:pt x="0" y="2"/>
                  </a:lnTo>
                  <a:lnTo>
                    <a:pt x="0" y="3"/>
                  </a:lnTo>
                  <a:lnTo>
                    <a:pt x="1"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5" name="Freeform 1506">
              <a:extLst>
                <a:ext uri="{FF2B5EF4-FFF2-40B4-BE49-F238E27FC236}">
                  <a16:creationId xmlns:a16="http://schemas.microsoft.com/office/drawing/2014/main" id="{F63677A6-D27A-4841-BA96-1F9376FAA2F4}"/>
                </a:ext>
              </a:extLst>
            </p:cNvPr>
            <p:cNvSpPr>
              <a:spLocks/>
            </p:cNvSpPr>
            <p:nvPr/>
          </p:nvSpPr>
          <p:spPr bwMode="auto">
            <a:xfrm>
              <a:off x="2121" y="2802"/>
              <a:ext cx="5" cy="5"/>
            </a:xfrm>
            <a:custGeom>
              <a:avLst/>
              <a:gdLst>
                <a:gd name="T0" fmla="*/ 1 w 5"/>
                <a:gd name="T1" fmla="*/ 5 h 5"/>
                <a:gd name="T2" fmla="*/ 2 w 5"/>
                <a:gd name="T3" fmla="*/ 5 h 5"/>
                <a:gd name="T4" fmla="*/ 3 w 5"/>
                <a:gd name="T5" fmla="*/ 5 h 5"/>
                <a:gd name="T6" fmla="*/ 4 w 5"/>
                <a:gd name="T7" fmla="*/ 5 h 5"/>
                <a:gd name="T8" fmla="*/ 4 w 5"/>
                <a:gd name="T9" fmla="*/ 4 h 5"/>
                <a:gd name="T10" fmla="*/ 5 w 5"/>
                <a:gd name="T11" fmla="*/ 3 h 5"/>
                <a:gd name="T12" fmla="*/ 5 w 5"/>
                <a:gd name="T13" fmla="*/ 2 h 5"/>
                <a:gd name="T14" fmla="*/ 4 w 5"/>
                <a:gd name="T15" fmla="*/ 1 h 5"/>
                <a:gd name="T16" fmla="*/ 4 w 5"/>
                <a:gd name="T17" fmla="*/ 1 h 5"/>
                <a:gd name="T18" fmla="*/ 4 w 5"/>
                <a:gd name="T19" fmla="*/ 1 h 5"/>
                <a:gd name="T20" fmla="*/ 3 w 5"/>
                <a:gd name="T21" fmla="*/ 0 h 5"/>
                <a:gd name="T22" fmla="*/ 2 w 5"/>
                <a:gd name="T23" fmla="*/ 0 h 5"/>
                <a:gd name="T24" fmla="*/ 1 w 5"/>
                <a:gd name="T25" fmla="*/ 1 h 5"/>
                <a:gd name="T26" fmla="*/ 0 w 5"/>
                <a:gd name="T27" fmla="*/ 1 h 5"/>
                <a:gd name="T28" fmla="*/ 0 w 5"/>
                <a:gd name="T29" fmla="*/ 2 h 5"/>
                <a:gd name="T30" fmla="*/ 0 w 5"/>
                <a:gd name="T31" fmla="*/ 3 h 5"/>
                <a:gd name="T32" fmla="*/ 0 w 5"/>
                <a:gd name="T33" fmla="*/ 4 h 5"/>
                <a:gd name="T34" fmla="*/ 1 w 5"/>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 h="5">
                  <a:moveTo>
                    <a:pt x="1" y="5"/>
                  </a:moveTo>
                  <a:lnTo>
                    <a:pt x="2" y="5"/>
                  </a:lnTo>
                  <a:lnTo>
                    <a:pt x="3" y="5"/>
                  </a:lnTo>
                  <a:lnTo>
                    <a:pt x="4" y="5"/>
                  </a:lnTo>
                  <a:lnTo>
                    <a:pt x="4" y="4"/>
                  </a:lnTo>
                  <a:lnTo>
                    <a:pt x="5" y="3"/>
                  </a:lnTo>
                  <a:lnTo>
                    <a:pt x="5" y="2"/>
                  </a:lnTo>
                  <a:lnTo>
                    <a:pt x="4" y="1"/>
                  </a:lnTo>
                  <a:lnTo>
                    <a:pt x="3" y="0"/>
                  </a:lnTo>
                  <a:lnTo>
                    <a:pt x="2"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6" name="Freeform 1507">
              <a:extLst>
                <a:ext uri="{FF2B5EF4-FFF2-40B4-BE49-F238E27FC236}">
                  <a16:creationId xmlns:a16="http://schemas.microsoft.com/office/drawing/2014/main" id="{05B705C1-2003-C149-8B97-B2AD3314EA9C}"/>
                </a:ext>
              </a:extLst>
            </p:cNvPr>
            <p:cNvSpPr>
              <a:spLocks/>
            </p:cNvSpPr>
            <p:nvPr/>
          </p:nvSpPr>
          <p:spPr bwMode="auto">
            <a:xfrm>
              <a:off x="2110" y="2797"/>
              <a:ext cx="6" cy="5"/>
            </a:xfrm>
            <a:custGeom>
              <a:avLst/>
              <a:gdLst>
                <a:gd name="T0" fmla="*/ 2 w 6"/>
                <a:gd name="T1" fmla="*/ 4 h 5"/>
                <a:gd name="T2" fmla="*/ 3 w 6"/>
                <a:gd name="T3" fmla="*/ 5 h 5"/>
                <a:gd name="T4" fmla="*/ 4 w 6"/>
                <a:gd name="T5" fmla="*/ 5 h 5"/>
                <a:gd name="T6" fmla="*/ 5 w 6"/>
                <a:gd name="T7" fmla="*/ 4 h 5"/>
                <a:gd name="T8" fmla="*/ 6 w 6"/>
                <a:gd name="T9" fmla="*/ 4 h 5"/>
                <a:gd name="T10" fmla="*/ 6 w 6"/>
                <a:gd name="T11" fmla="*/ 3 h 5"/>
                <a:gd name="T12" fmla="*/ 6 w 6"/>
                <a:gd name="T13" fmla="*/ 2 h 5"/>
                <a:gd name="T14" fmla="*/ 6 w 6"/>
                <a:gd name="T15" fmla="*/ 1 h 5"/>
                <a:gd name="T16" fmla="*/ 5 w 6"/>
                <a:gd name="T17" fmla="*/ 0 h 5"/>
                <a:gd name="T18" fmla="*/ 5 w 6"/>
                <a:gd name="T19" fmla="*/ 0 h 5"/>
                <a:gd name="T20" fmla="*/ 4 w 6"/>
                <a:gd name="T21" fmla="*/ 0 h 5"/>
                <a:gd name="T22" fmla="*/ 3 w 6"/>
                <a:gd name="T23" fmla="*/ 0 h 5"/>
                <a:gd name="T24" fmla="*/ 2 w 6"/>
                <a:gd name="T25" fmla="*/ 0 h 5"/>
                <a:gd name="T26" fmla="*/ 2 w 6"/>
                <a:gd name="T27" fmla="*/ 1 h 5"/>
                <a:gd name="T28" fmla="*/ 0 w 6"/>
                <a:gd name="T29" fmla="*/ 2 h 5"/>
                <a:gd name="T30" fmla="*/ 0 w 6"/>
                <a:gd name="T31" fmla="*/ 3 h 5"/>
                <a:gd name="T32" fmla="*/ 2 w 6"/>
                <a:gd name="T33" fmla="*/ 4 h 5"/>
                <a:gd name="T34" fmla="*/ 2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2" y="4"/>
                  </a:moveTo>
                  <a:lnTo>
                    <a:pt x="3" y="5"/>
                  </a:lnTo>
                  <a:lnTo>
                    <a:pt x="4" y="5"/>
                  </a:lnTo>
                  <a:lnTo>
                    <a:pt x="5" y="4"/>
                  </a:lnTo>
                  <a:lnTo>
                    <a:pt x="6" y="4"/>
                  </a:lnTo>
                  <a:lnTo>
                    <a:pt x="6" y="3"/>
                  </a:lnTo>
                  <a:lnTo>
                    <a:pt x="6" y="2"/>
                  </a:lnTo>
                  <a:lnTo>
                    <a:pt x="6" y="1"/>
                  </a:lnTo>
                  <a:lnTo>
                    <a:pt x="5" y="0"/>
                  </a:lnTo>
                  <a:lnTo>
                    <a:pt x="4" y="0"/>
                  </a:lnTo>
                  <a:lnTo>
                    <a:pt x="3" y="0"/>
                  </a:lnTo>
                  <a:lnTo>
                    <a:pt x="2" y="0"/>
                  </a:lnTo>
                  <a:lnTo>
                    <a:pt x="2" y="1"/>
                  </a:lnTo>
                  <a:lnTo>
                    <a:pt x="0" y="2"/>
                  </a:lnTo>
                  <a:lnTo>
                    <a:pt x="0" y="3"/>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7" name="Freeform 1508">
              <a:extLst>
                <a:ext uri="{FF2B5EF4-FFF2-40B4-BE49-F238E27FC236}">
                  <a16:creationId xmlns:a16="http://schemas.microsoft.com/office/drawing/2014/main" id="{7E76EC75-176F-B942-9168-A489AC5DBD2E}"/>
                </a:ext>
              </a:extLst>
            </p:cNvPr>
            <p:cNvSpPr>
              <a:spLocks/>
            </p:cNvSpPr>
            <p:nvPr/>
          </p:nvSpPr>
          <p:spPr bwMode="auto">
            <a:xfrm>
              <a:off x="2101" y="2790"/>
              <a:ext cx="6" cy="6"/>
            </a:xfrm>
            <a:custGeom>
              <a:avLst/>
              <a:gdLst>
                <a:gd name="T0" fmla="*/ 2 w 6"/>
                <a:gd name="T1" fmla="*/ 6 h 6"/>
                <a:gd name="T2" fmla="*/ 3 w 6"/>
                <a:gd name="T3" fmla="*/ 6 h 6"/>
                <a:gd name="T4" fmla="*/ 4 w 6"/>
                <a:gd name="T5" fmla="*/ 6 h 6"/>
                <a:gd name="T6" fmla="*/ 5 w 6"/>
                <a:gd name="T7" fmla="*/ 6 h 6"/>
                <a:gd name="T8" fmla="*/ 6 w 6"/>
                <a:gd name="T9" fmla="*/ 4 h 6"/>
                <a:gd name="T10" fmla="*/ 6 w 6"/>
                <a:gd name="T11" fmla="*/ 3 h 6"/>
                <a:gd name="T12" fmla="*/ 6 w 6"/>
                <a:gd name="T13" fmla="*/ 2 h 6"/>
                <a:gd name="T14" fmla="*/ 6 w 6"/>
                <a:gd name="T15" fmla="*/ 1 h 6"/>
                <a:gd name="T16" fmla="*/ 5 w 6"/>
                <a:gd name="T17" fmla="*/ 1 h 6"/>
                <a:gd name="T18" fmla="*/ 5 w 6"/>
                <a:gd name="T19" fmla="*/ 1 h 6"/>
                <a:gd name="T20" fmla="*/ 4 w 6"/>
                <a:gd name="T21" fmla="*/ 0 h 6"/>
                <a:gd name="T22" fmla="*/ 3 w 6"/>
                <a:gd name="T23" fmla="*/ 0 h 6"/>
                <a:gd name="T24" fmla="*/ 2 w 6"/>
                <a:gd name="T25" fmla="*/ 1 h 6"/>
                <a:gd name="T26" fmla="*/ 2 w 6"/>
                <a:gd name="T27" fmla="*/ 1 h 6"/>
                <a:gd name="T28" fmla="*/ 0 w 6"/>
                <a:gd name="T29" fmla="*/ 2 h 6"/>
                <a:gd name="T30" fmla="*/ 0 w 6"/>
                <a:gd name="T31" fmla="*/ 3 h 6"/>
                <a:gd name="T32" fmla="*/ 2 w 6"/>
                <a:gd name="T33" fmla="*/ 4 h 6"/>
                <a:gd name="T34" fmla="*/ 2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2" y="6"/>
                  </a:moveTo>
                  <a:lnTo>
                    <a:pt x="3" y="6"/>
                  </a:lnTo>
                  <a:lnTo>
                    <a:pt x="4" y="6"/>
                  </a:lnTo>
                  <a:lnTo>
                    <a:pt x="5" y="6"/>
                  </a:lnTo>
                  <a:lnTo>
                    <a:pt x="6" y="4"/>
                  </a:lnTo>
                  <a:lnTo>
                    <a:pt x="6" y="3"/>
                  </a:lnTo>
                  <a:lnTo>
                    <a:pt x="6" y="2"/>
                  </a:lnTo>
                  <a:lnTo>
                    <a:pt x="6" y="1"/>
                  </a:lnTo>
                  <a:lnTo>
                    <a:pt x="5" y="1"/>
                  </a:lnTo>
                  <a:lnTo>
                    <a:pt x="4" y="0"/>
                  </a:lnTo>
                  <a:lnTo>
                    <a:pt x="3" y="0"/>
                  </a:lnTo>
                  <a:lnTo>
                    <a:pt x="2" y="1"/>
                  </a:lnTo>
                  <a:lnTo>
                    <a:pt x="0" y="2"/>
                  </a:lnTo>
                  <a:lnTo>
                    <a:pt x="0" y="3"/>
                  </a:lnTo>
                  <a:lnTo>
                    <a:pt x="2" y="4"/>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8" name="Freeform 1509">
              <a:extLst>
                <a:ext uri="{FF2B5EF4-FFF2-40B4-BE49-F238E27FC236}">
                  <a16:creationId xmlns:a16="http://schemas.microsoft.com/office/drawing/2014/main" id="{AB48AB69-6992-4A48-87D7-117907621FBC}"/>
                </a:ext>
              </a:extLst>
            </p:cNvPr>
            <p:cNvSpPr>
              <a:spLocks/>
            </p:cNvSpPr>
            <p:nvPr/>
          </p:nvSpPr>
          <p:spPr bwMode="auto">
            <a:xfrm>
              <a:off x="2092" y="2785"/>
              <a:ext cx="6" cy="5"/>
            </a:xfrm>
            <a:custGeom>
              <a:avLst/>
              <a:gdLst>
                <a:gd name="T0" fmla="*/ 2 w 6"/>
                <a:gd name="T1" fmla="*/ 4 h 5"/>
                <a:gd name="T2" fmla="*/ 3 w 6"/>
                <a:gd name="T3" fmla="*/ 5 h 5"/>
                <a:gd name="T4" fmla="*/ 4 w 6"/>
                <a:gd name="T5" fmla="*/ 5 h 5"/>
                <a:gd name="T6" fmla="*/ 5 w 6"/>
                <a:gd name="T7" fmla="*/ 4 h 5"/>
                <a:gd name="T8" fmla="*/ 5 w 6"/>
                <a:gd name="T9" fmla="*/ 4 h 5"/>
                <a:gd name="T10" fmla="*/ 6 w 6"/>
                <a:gd name="T11" fmla="*/ 3 h 5"/>
                <a:gd name="T12" fmla="*/ 6 w 6"/>
                <a:gd name="T13" fmla="*/ 2 h 5"/>
                <a:gd name="T14" fmla="*/ 5 w 6"/>
                <a:gd name="T15" fmla="*/ 1 h 5"/>
                <a:gd name="T16" fmla="*/ 5 w 6"/>
                <a:gd name="T17" fmla="*/ 0 h 5"/>
                <a:gd name="T18" fmla="*/ 5 w 6"/>
                <a:gd name="T19" fmla="*/ 0 h 5"/>
                <a:gd name="T20" fmla="*/ 4 w 6"/>
                <a:gd name="T21" fmla="*/ 0 h 5"/>
                <a:gd name="T22" fmla="*/ 3 w 6"/>
                <a:gd name="T23" fmla="*/ 0 h 5"/>
                <a:gd name="T24" fmla="*/ 2 w 6"/>
                <a:gd name="T25" fmla="*/ 0 h 5"/>
                <a:gd name="T26" fmla="*/ 0 w 6"/>
                <a:gd name="T27" fmla="*/ 1 h 5"/>
                <a:gd name="T28" fmla="*/ 0 w 6"/>
                <a:gd name="T29" fmla="*/ 2 h 5"/>
                <a:gd name="T30" fmla="*/ 0 w 6"/>
                <a:gd name="T31" fmla="*/ 3 h 5"/>
                <a:gd name="T32" fmla="*/ 0 w 6"/>
                <a:gd name="T33" fmla="*/ 4 h 5"/>
                <a:gd name="T34" fmla="*/ 2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2" y="4"/>
                  </a:moveTo>
                  <a:lnTo>
                    <a:pt x="3" y="5"/>
                  </a:lnTo>
                  <a:lnTo>
                    <a:pt x="4" y="5"/>
                  </a:lnTo>
                  <a:lnTo>
                    <a:pt x="5" y="4"/>
                  </a:lnTo>
                  <a:lnTo>
                    <a:pt x="6" y="3"/>
                  </a:lnTo>
                  <a:lnTo>
                    <a:pt x="6" y="2"/>
                  </a:lnTo>
                  <a:lnTo>
                    <a:pt x="5" y="1"/>
                  </a:lnTo>
                  <a:lnTo>
                    <a:pt x="5" y="0"/>
                  </a:lnTo>
                  <a:lnTo>
                    <a:pt x="4" y="0"/>
                  </a:lnTo>
                  <a:lnTo>
                    <a:pt x="3" y="0"/>
                  </a:lnTo>
                  <a:lnTo>
                    <a:pt x="2" y="0"/>
                  </a:lnTo>
                  <a:lnTo>
                    <a:pt x="0" y="1"/>
                  </a:lnTo>
                  <a:lnTo>
                    <a:pt x="0" y="2"/>
                  </a:lnTo>
                  <a:lnTo>
                    <a:pt x="0" y="3"/>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79" name="Freeform 1510">
              <a:extLst>
                <a:ext uri="{FF2B5EF4-FFF2-40B4-BE49-F238E27FC236}">
                  <a16:creationId xmlns:a16="http://schemas.microsoft.com/office/drawing/2014/main" id="{686DACBA-3121-2B4A-A0A4-71809E375CC5}"/>
                </a:ext>
              </a:extLst>
            </p:cNvPr>
            <p:cNvSpPr>
              <a:spLocks/>
            </p:cNvSpPr>
            <p:nvPr/>
          </p:nvSpPr>
          <p:spPr bwMode="auto">
            <a:xfrm>
              <a:off x="2082" y="2780"/>
              <a:ext cx="6" cy="5"/>
            </a:xfrm>
            <a:custGeom>
              <a:avLst/>
              <a:gdLst>
                <a:gd name="T0" fmla="*/ 1 w 6"/>
                <a:gd name="T1" fmla="*/ 4 h 5"/>
                <a:gd name="T2" fmla="*/ 2 w 6"/>
                <a:gd name="T3" fmla="*/ 5 h 5"/>
                <a:gd name="T4" fmla="*/ 4 w 6"/>
                <a:gd name="T5" fmla="*/ 5 h 5"/>
                <a:gd name="T6" fmla="*/ 5 w 6"/>
                <a:gd name="T7" fmla="*/ 4 h 5"/>
                <a:gd name="T8" fmla="*/ 6 w 6"/>
                <a:gd name="T9" fmla="*/ 4 h 5"/>
                <a:gd name="T10" fmla="*/ 6 w 6"/>
                <a:gd name="T11" fmla="*/ 3 h 5"/>
                <a:gd name="T12" fmla="*/ 6 w 6"/>
                <a:gd name="T13" fmla="*/ 2 h 5"/>
                <a:gd name="T14" fmla="*/ 6 w 6"/>
                <a:gd name="T15" fmla="*/ 1 h 5"/>
                <a:gd name="T16" fmla="*/ 5 w 6"/>
                <a:gd name="T17" fmla="*/ 0 h 5"/>
                <a:gd name="T18" fmla="*/ 5 w 6"/>
                <a:gd name="T19" fmla="*/ 0 h 5"/>
                <a:gd name="T20" fmla="*/ 4 w 6"/>
                <a:gd name="T21" fmla="*/ 0 h 5"/>
                <a:gd name="T22" fmla="*/ 2 w 6"/>
                <a:gd name="T23" fmla="*/ 0 h 5"/>
                <a:gd name="T24" fmla="*/ 1 w 6"/>
                <a:gd name="T25" fmla="*/ 0 h 5"/>
                <a:gd name="T26" fmla="*/ 1 w 6"/>
                <a:gd name="T27" fmla="*/ 1 h 5"/>
                <a:gd name="T28" fmla="*/ 0 w 6"/>
                <a:gd name="T29" fmla="*/ 2 h 5"/>
                <a:gd name="T30" fmla="*/ 0 w 6"/>
                <a:gd name="T31" fmla="*/ 3 h 5"/>
                <a:gd name="T32" fmla="*/ 1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4" y="5"/>
                  </a:lnTo>
                  <a:lnTo>
                    <a:pt x="5" y="4"/>
                  </a:lnTo>
                  <a:lnTo>
                    <a:pt x="6" y="4"/>
                  </a:lnTo>
                  <a:lnTo>
                    <a:pt x="6" y="3"/>
                  </a:lnTo>
                  <a:lnTo>
                    <a:pt x="6" y="2"/>
                  </a:lnTo>
                  <a:lnTo>
                    <a:pt x="6" y="1"/>
                  </a:lnTo>
                  <a:lnTo>
                    <a:pt x="5" y="0"/>
                  </a:lnTo>
                  <a:lnTo>
                    <a:pt x="4"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80" name="Freeform 1511">
              <a:extLst>
                <a:ext uri="{FF2B5EF4-FFF2-40B4-BE49-F238E27FC236}">
                  <a16:creationId xmlns:a16="http://schemas.microsoft.com/office/drawing/2014/main" id="{115A269E-38A1-814A-A686-B77E3D31BB8B}"/>
                </a:ext>
              </a:extLst>
            </p:cNvPr>
            <p:cNvSpPr>
              <a:spLocks/>
            </p:cNvSpPr>
            <p:nvPr/>
          </p:nvSpPr>
          <p:spPr bwMode="auto">
            <a:xfrm>
              <a:off x="2073" y="2773"/>
              <a:ext cx="6" cy="6"/>
            </a:xfrm>
            <a:custGeom>
              <a:avLst/>
              <a:gdLst>
                <a:gd name="T0" fmla="*/ 1 w 6"/>
                <a:gd name="T1" fmla="*/ 6 h 6"/>
                <a:gd name="T2" fmla="*/ 2 w 6"/>
                <a:gd name="T3" fmla="*/ 6 h 6"/>
                <a:gd name="T4" fmla="*/ 4 w 6"/>
                <a:gd name="T5" fmla="*/ 6 h 6"/>
                <a:gd name="T6" fmla="*/ 5 w 6"/>
                <a:gd name="T7" fmla="*/ 6 h 6"/>
                <a:gd name="T8" fmla="*/ 5 w 6"/>
                <a:gd name="T9" fmla="*/ 5 h 6"/>
                <a:gd name="T10" fmla="*/ 6 w 6"/>
                <a:gd name="T11" fmla="*/ 4 h 6"/>
                <a:gd name="T12" fmla="*/ 6 w 6"/>
                <a:gd name="T13" fmla="*/ 3 h 6"/>
                <a:gd name="T14" fmla="*/ 5 w 6"/>
                <a:gd name="T15" fmla="*/ 1 h 6"/>
                <a:gd name="T16" fmla="*/ 5 w 6"/>
                <a:gd name="T17" fmla="*/ 1 h 6"/>
                <a:gd name="T18" fmla="*/ 5 w 6"/>
                <a:gd name="T19" fmla="*/ 1 h 6"/>
                <a:gd name="T20" fmla="*/ 4 w 6"/>
                <a:gd name="T21" fmla="*/ 0 h 6"/>
                <a:gd name="T22" fmla="*/ 2 w 6"/>
                <a:gd name="T23" fmla="*/ 0 h 6"/>
                <a:gd name="T24" fmla="*/ 1 w 6"/>
                <a:gd name="T25" fmla="*/ 1 h 6"/>
                <a:gd name="T26" fmla="*/ 0 w 6"/>
                <a:gd name="T27" fmla="*/ 1 h 6"/>
                <a:gd name="T28" fmla="*/ 0 w 6"/>
                <a:gd name="T29" fmla="*/ 3 h 6"/>
                <a:gd name="T30" fmla="*/ 0 w 6"/>
                <a:gd name="T31" fmla="*/ 4 h 6"/>
                <a:gd name="T32" fmla="*/ 0 w 6"/>
                <a:gd name="T33" fmla="*/ 5 h 6"/>
                <a:gd name="T34" fmla="*/ 1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1" y="6"/>
                  </a:moveTo>
                  <a:lnTo>
                    <a:pt x="2" y="6"/>
                  </a:lnTo>
                  <a:lnTo>
                    <a:pt x="4" y="6"/>
                  </a:lnTo>
                  <a:lnTo>
                    <a:pt x="5" y="6"/>
                  </a:lnTo>
                  <a:lnTo>
                    <a:pt x="5" y="5"/>
                  </a:lnTo>
                  <a:lnTo>
                    <a:pt x="6" y="4"/>
                  </a:lnTo>
                  <a:lnTo>
                    <a:pt x="6" y="3"/>
                  </a:lnTo>
                  <a:lnTo>
                    <a:pt x="5" y="1"/>
                  </a:lnTo>
                  <a:lnTo>
                    <a:pt x="4" y="0"/>
                  </a:lnTo>
                  <a:lnTo>
                    <a:pt x="2" y="0"/>
                  </a:lnTo>
                  <a:lnTo>
                    <a:pt x="1" y="1"/>
                  </a:lnTo>
                  <a:lnTo>
                    <a:pt x="0" y="1"/>
                  </a:lnTo>
                  <a:lnTo>
                    <a:pt x="0" y="3"/>
                  </a:lnTo>
                  <a:lnTo>
                    <a:pt x="0" y="4"/>
                  </a:lnTo>
                  <a:lnTo>
                    <a:pt x="0" y="5"/>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81" name="Freeform 1512">
              <a:extLst>
                <a:ext uri="{FF2B5EF4-FFF2-40B4-BE49-F238E27FC236}">
                  <a16:creationId xmlns:a16="http://schemas.microsoft.com/office/drawing/2014/main" id="{02F79736-20E3-F84B-98F4-F1EAAF881559}"/>
                </a:ext>
              </a:extLst>
            </p:cNvPr>
            <p:cNvSpPr>
              <a:spLocks/>
            </p:cNvSpPr>
            <p:nvPr/>
          </p:nvSpPr>
          <p:spPr bwMode="auto">
            <a:xfrm>
              <a:off x="2063" y="2768"/>
              <a:ext cx="6" cy="5"/>
            </a:xfrm>
            <a:custGeom>
              <a:avLst/>
              <a:gdLst>
                <a:gd name="T0" fmla="*/ 1 w 6"/>
                <a:gd name="T1" fmla="*/ 4 h 5"/>
                <a:gd name="T2" fmla="*/ 2 w 6"/>
                <a:gd name="T3" fmla="*/ 5 h 5"/>
                <a:gd name="T4" fmla="*/ 3 w 6"/>
                <a:gd name="T5" fmla="*/ 5 h 5"/>
                <a:gd name="T6" fmla="*/ 5 w 6"/>
                <a:gd name="T7" fmla="*/ 4 h 5"/>
                <a:gd name="T8" fmla="*/ 6 w 6"/>
                <a:gd name="T9" fmla="*/ 4 h 5"/>
                <a:gd name="T10" fmla="*/ 6 w 6"/>
                <a:gd name="T11" fmla="*/ 3 h 5"/>
                <a:gd name="T12" fmla="*/ 6 w 6"/>
                <a:gd name="T13" fmla="*/ 2 h 5"/>
                <a:gd name="T14" fmla="*/ 6 w 6"/>
                <a:gd name="T15" fmla="*/ 1 h 5"/>
                <a:gd name="T16" fmla="*/ 5 w 6"/>
                <a:gd name="T17" fmla="*/ 0 h 5"/>
                <a:gd name="T18" fmla="*/ 5 w 6"/>
                <a:gd name="T19" fmla="*/ 0 h 5"/>
                <a:gd name="T20" fmla="*/ 3 w 6"/>
                <a:gd name="T21" fmla="*/ 0 h 5"/>
                <a:gd name="T22" fmla="*/ 2 w 6"/>
                <a:gd name="T23" fmla="*/ 0 h 5"/>
                <a:gd name="T24" fmla="*/ 1 w 6"/>
                <a:gd name="T25" fmla="*/ 0 h 5"/>
                <a:gd name="T26" fmla="*/ 1 w 6"/>
                <a:gd name="T27" fmla="*/ 1 h 5"/>
                <a:gd name="T28" fmla="*/ 0 w 6"/>
                <a:gd name="T29" fmla="*/ 2 h 5"/>
                <a:gd name="T30" fmla="*/ 0 w 6"/>
                <a:gd name="T31" fmla="*/ 3 h 5"/>
                <a:gd name="T32" fmla="*/ 1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3" y="5"/>
                  </a:lnTo>
                  <a:lnTo>
                    <a:pt x="5" y="4"/>
                  </a:lnTo>
                  <a:lnTo>
                    <a:pt x="6" y="4"/>
                  </a:lnTo>
                  <a:lnTo>
                    <a:pt x="6" y="3"/>
                  </a:lnTo>
                  <a:lnTo>
                    <a:pt x="6" y="2"/>
                  </a:lnTo>
                  <a:lnTo>
                    <a:pt x="6" y="1"/>
                  </a:lnTo>
                  <a:lnTo>
                    <a:pt x="5" y="0"/>
                  </a:lnTo>
                  <a:lnTo>
                    <a:pt x="3" y="0"/>
                  </a:lnTo>
                  <a:lnTo>
                    <a:pt x="2" y="0"/>
                  </a:lnTo>
                  <a:lnTo>
                    <a:pt x="1" y="0"/>
                  </a:lnTo>
                  <a:lnTo>
                    <a:pt x="1" y="1"/>
                  </a:lnTo>
                  <a:lnTo>
                    <a:pt x="0" y="2"/>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82" name="Freeform 1513">
              <a:extLst>
                <a:ext uri="{FF2B5EF4-FFF2-40B4-BE49-F238E27FC236}">
                  <a16:creationId xmlns:a16="http://schemas.microsoft.com/office/drawing/2014/main" id="{6E7B0D29-DFEB-C64E-8974-4EAD3E1540B6}"/>
                </a:ext>
              </a:extLst>
            </p:cNvPr>
            <p:cNvSpPr>
              <a:spLocks/>
            </p:cNvSpPr>
            <p:nvPr/>
          </p:nvSpPr>
          <p:spPr bwMode="auto">
            <a:xfrm>
              <a:off x="2054" y="2762"/>
              <a:ext cx="6" cy="5"/>
            </a:xfrm>
            <a:custGeom>
              <a:avLst/>
              <a:gdLst>
                <a:gd name="T0" fmla="*/ 1 w 6"/>
                <a:gd name="T1" fmla="*/ 5 h 5"/>
                <a:gd name="T2" fmla="*/ 2 w 6"/>
                <a:gd name="T3" fmla="*/ 5 h 5"/>
                <a:gd name="T4" fmla="*/ 3 w 6"/>
                <a:gd name="T5" fmla="*/ 5 h 5"/>
                <a:gd name="T6" fmla="*/ 4 w 6"/>
                <a:gd name="T7" fmla="*/ 5 h 5"/>
                <a:gd name="T8" fmla="*/ 4 w 6"/>
                <a:gd name="T9" fmla="*/ 4 h 5"/>
                <a:gd name="T10" fmla="*/ 6 w 6"/>
                <a:gd name="T11" fmla="*/ 3 h 5"/>
                <a:gd name="T12" fmla="*/ 6 w 6"/>
                <a:gd name="T13" fmla="*/ 2 h 5"/>
                <a:gd name="T14" fmla="*/ 4 w 6"/>
                <a:gd name="T15" fmla="*/ 1 h 5"/>
                <a:gd name="T16" fmla="*/ 4 w 6"/>
                <a:gd name="T17" fmla="*/ 1 h 5"/>
                <a:gd name="T18" fmla="*/ 4 w 6"/>
                <a:gd name="T19" fmla="*/ 1 h 5"/>
                <a:gd name="T20" fmla="*/ 3 w 6"/>
                <a:gd name="T21" fmla="*/ 0 h 5"/>
                <a:gd name="T22" fmla="*/ 2 w 6"/>
                <a:gd name="T23" fmla="*/ 0 h 5"/>
                <a:gd name="T24" fmla="*/ 1 w 6"/>
                <a:gd name="T25" fmla="*/ 1 h 5"/>
                <a:gd name="T26" fmla="*/ 0 w 6"/>
                <a:gd name="T27" fmla="*/ 1 h 5"/>
                <a:gd name="T28" fmla="*/ 0 w 6"/>
                <a:gd name="T29" fmla="*/ 2 h 5"/>
                <a:gd name="T30" fmla="*/ 0 w 6"/>
                <a:gd name="T31" fmla="*/ 3 h 5"/>
                <a:gd name="T32" fmla="*/ 0 w 6"/>
                <a:gd name="T33" fmla="*/ 4 h 5"/>
                <a:gd name="T34" fmla="*/ 1 w 6"/>
                <a:gd name="T35" fmla="*/ 5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5"/>
                  </a:moveTo>
                  <a:lnTo>
                    <a:pt x="2" y="5"/>
                  </a:lnTo>
                  <a:lnTo>
                    <a:pt x="3" y="5"/>
                  </a:lnTo>
                  <a:lnTo>
                    <a:pt x="4" y="5"/>
                  </a:lnTo>
                  <a:lnTo>
                    <a:pt x="4" y="4"/>
                  </a:lnTo>
                  <a:lnTo>
                    <a:pt x="6" y="3"/>
                  </a:lnTo>
                  <a:lnTo>
                    <a:pt x="6" y="2"/>
                  </a:lnTo>
                  <a:lnTo>
                    <a:pt x="4" y="1"/>
                  </a:lnTo>
                  <a:lnTo>
                    <a:pt x="3" y="0"/>
                  </a:lnTo>
                  <a:lnTo>
                    <a:pt x="2" y="0"/>
                  </a:lnTo>
                  <a:lnTo>
                    <a:pt x="1" y="1"/>
                  </a:lnTo>
                  <a:lnTo>
                    <a:pt x="0" y="1"/>
                  </a:lnTo>
                  <a:lnTo>
                    <a:pt x="0" y="2"/>
                  </a:lnTo>
                  <a:lnTo>
                    <a:pt x="0" y="3"/>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83" name="Freeform 1514">
              <a:extLst>
                <a:ext uri="{FF2B5EF4-FFF2-40B4-BE49-F238E27FC236}">
                  <a16:creationId xmlns:a16="http://schemas.microsoft.com/office/drawing/2014/main" id="{C137E075-37A9-2D44-9546-A02B91EE8255}"/>
                </a:ext>
              </a:extLst>
            </p:cNvPr>
            <p:cNvSpPr>
              <a:spLocks/>
            </p:cNvSpPr>
            <p:nvPr/>
          </p:nvSpPr>
          <p:spPr bwMode="auto">
            <a:xfrm>
              <a:off x="2045" y="2757"/>
              <a:ext cx="6" cy="5"/>
            </a:xfrm>
            <a:custGeom>
              <a:avLst/>
              <a:gdLst>
                <a:gd name="T0" fmla="*/ 1 w 6"/>
                <a:gd name="T1" fmla="*/ 4 h 5"/>
                <a:gd name="T2" fmla="*/ 2 w 6"/>
                <a:gd name="T3" fmla="*/ 5 h 5"/>
                <a:gd name="T4" fmla="*/ 3 w 6"/>
                <a:gd name="T5" fmla="*/ 5 h 5"/>
                <a:gd name="T6" fmla="*/ 4 w 6"/>
                <a:gd name="T7" fmla="*/ 4 h 5"/>
                <a:gd name="T8" fmla="*/ 4 w 6"/>
                <a:gd name="T9" fmla="*/ 4 h 5"/>
                <a:gd name="T10" fmla="*/ 6 w 6"/>
                <a:gd name="T11" fmla="*/ 3 h 5"/>
                <a:gd name="T12" fmla="*/ 6 w 6"/>
                <a:gd name="T13" fmla="*/ 2 h 5"/>
                <a:gd name="T14" fmla="*/ 4 w 6"/>
                <a:gd name="T15" fmla="*/ 1 h 5"/>
                <a:gd name="T16" fmla="*/ 4 w 6"/>
                <a:gd name="T17" fmla="*/ 0 h 5"/>
                <a:gd name="T18" fmla="*/ 4 w 6"/>
                <a:gd name="T19" fmla="*/ 0 h 5"/>
                <a:gd name="T20" fmla="*/ 3 w 6"/>
                <a:gd name="T21" fmla="*/ 0 h 5"/>
                <a:gd name="T22" fmla="*/ 2 w 6"/>
                <a:gd name="T23" fmla="*/ 0 h 5"/>
                <a:gd name="T24" fmla="*/ 1 w 6"/>
                <a:gd name="T25" fmla="*/ 0 h 5"/>
                <a:gd name="T26" fmla="*/ 0 w 6"/>
                <a:gd name="T27" fmla="*/ 1 h 5"/>
                <a:gd name="T28" fmla="*/ 0 w 6"/>
                <a:gd name="T29" fmla="*/ 2 h 5"/>
                <a:gd name="T30" fmla="*/ 0 w 6"/>
                <a:gd name="T31" fmla="*/ 3 h 5"/>
                <a:gd name="T32" fmla="*/ 0 w 6"/>
                <a:gd name="T33" fmla="*/ 4 h 5"/>
                <a:gd name="T34" fmla="*/ 1 w 6"/>
                <a:gd name="T35" fmla="*/ 4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5">
                  <a:moveTo>
                    <a:pt x="1" y="4"/>
                  </a:moveTo>
                  <a:lnTo>
                    <a:pt x="2" y="5"/>
                  </a:lnTo>
                  <a:lnTo>
                    <a:pt x="3" y="5"/>
                  </a:lnTo>
                  <a:lnTo>
                    <a:pt x="4" y="4"/>
                  </a:lnTo>
                  <a:lnTo>
                    <a:pt x="6" y="3"/>
                  </a:lnTo>
                  <a:lnTo>
                    <a:pt x="6" y="2"/>
                  </a:lnTo>
                  <a:lnTo>
                    <a:pt x="4" y="1"/>
                  </a:lnTo>
                  <a:lnTo>
                    <a:pt x="4" y="0"/>
                  </a:lnTo>
                  <a:lnTo>
                    <a:pt x="3" y="0"/>
                  </a:lnTo>
                  <a:lnTo>
                    <a:pt x="2" y="0"/>
                  </a:lnTo>
                  <a:lnTo>
                    <a:pt x="1" y="0"/>
                  </a:lnTo>
                  <a:lnTo>
                    <a:pt x="0" y="1"/>
                  </a:lnTo>
                  <a:lnTo>
                    <a:pt x="0" y="2"/>
                  </a:lnTo>
                  <a:lnTo>
                    <a:pt x="0" y="3"/>
                  </a:lnTo>
                  <a:lnTo>
                    <a:pt x="0"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sp>
        <p:nvSpPr>
          <p:cNvPr id="484" name="Freeform 1516">
            <a:extLst>
              <a:ext uri="{FF2B5EF4-FFF2-40B4-BE49-F238E27FC236}">
                <a16:creationId xmlns:a16="http://schemas.microsoft.com/office/drawing/2014/main" id="{D705BA20-55CE-834E-A02D-95533CEE6D43}"/>
              </a:ext>
            </a:extLst>
          </p:cNvPr>
          <p:cNvSpPr>
            <a:spLocks/>
          </p:cNvSpPr>
          <p:nvPr/>
        </p:nvSpPr>
        <p:spPr bwMode="auto">
          <a:xfrm>
            <a:off x="6835214" y="4509550"/>
            <a:ext cx="57150" cy="49213"/>
          </a:xfrm>
          <a:custGeom>
            <a:avLst/>
            <a:gdLst>
              <a:gd name="T0" fmla="*/ 2147483646 w 36"/>
              <a:gd name="T1" fmla="*/ 2147483646 h 31"/>
              <a:gd name="T2" fmla="*/ 2147483646 w 36"/>
              <a:gd name="T3" fmla="*/ 0 h 31"/>
              <a:gd name="T4" fmla="*/ 0 w 36"/>
              <a:gd name="T5" fmla="*/ 2147483646 h 31"/>
              <a:gd name="T6" fmla="*/ 2147483646 w 36"/>
              <a:gd name="T7" fmla="*/ 2147483646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1">
                <a:moveTo>
                  <a:pt x="17" y="31"/>
                </a:moveTo>
                <a:lnTo>
                  <a:pt x="36" y="0"/>
                </a:lnTo>
                <a:lnTo>
                  <a:pt x="0" y="1"/>
                </a:lnTo>
                <a:lnTo>
                  <a:pt x="17" y="31"/>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sp>
        <p:nvSpPr>
          <p:cNvPr id="485" name="Line 1517">
            <a:extLst>
              <a:ext uri="{FF2B5EF4-FFF2-40B4-BE49-F238E27FC236}">
                <a16:creationId xmlns:a16="http://schemas.microsoft.com/office/drawing/2014/main" id="{571E532C-7FEE-B14E-AF67-76C592851EBF}"/>
              </a:ext>
            </a:extLst>
          </p:cNvPr>
          <p:cNvSpPr>
            <a:spLocks noChangeShapeType="1"/>
          </p:cNvSpPr>
          <p:nvPr/>
        </p:nvSpPr>
        <p:spPr bwMode="auto">
          <a:xfrm flipH="1" flipV="1">
            <a:off x="6168464" y="4560350"/>
            <a:ext cx="22225" cy="236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486" name="Freeform 1518">
            <a:extLst>
              <a:ext uri="{FF2B5EF4-FFF2-40B4-BE49-F238E27FC236}">
                <a16:creationId xmlns:a16="http://schemas.microsoft.com/office/drawing/2014/main" id="{998D62C0-B749-854B-B436-141D3A40D215}"/>
              </a:ext>
            </a:extLst>
          </p:cNvPr>
          <p:cNvSpPr>
            <a:spLocks/>
          </p:cNvSpPr>
          <p:nvPr/>
        </p:nvSpPr>
        <p:spPr bwMode="auto">
          <a:xfrm>
            <a:off x="6135126" y="4528600"/>
            <a:ext cx="63500" cy="44450"/>
          </a:xfrm>
          <a:custGeom>
            <a:avLst/>
            <a:gdLst>
              <a:gd name="T0" fmla="*/ 0 w 40"/>
              <a:gd name="T1" fmla="*/ 2147483646 h 28"/>
              <a:gd name="T2" fmla="*/ 2147483646 w 40"/>
              <a:gd name="T3" fmla="*/ 2147483646 h 28"/>
              <a:gd name="T4" fmla="*/ 2147483646 w 40"/>
              <a:gd name="T5" fmla="*/ 0 h 28"/>
              <a:gd name="T6" fmla="*/ 0 w 40"/>
              <a:gd name="T7" fmla="*/ 214748364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 h="28">
                <a:moveTo>
                  <a:pt x="0" y="28"/>
                </a:moveTo>
                <a:lnTo>
                  <a:pt x="40" y="28"/>
                </a:lnTo>
                <a:lnTo>
                  <a:pt x="20" y="0"/>
                </a:lnTo>
                <a:lnTo>
                  <a:pt x="0" y="28"/>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grpSp>
        <p:nvGrpSpPr>
          <p:cNvPr id="487" name="Group 1528">
            <a:extLst>
              <a:ext uri="{FF2B5EF4-FFF2-40B4-BE49-F238E27FC236}">
                <a16:creationId xmlns:a16="http://schemas.microsoft.com/office/drawing/2014/main" id="{0812A68D-D4B2-084C-8F2C-6D74E7290082}"/>
              </a:ext>
            </a:extLst>
          </p:cNvPr>
          <p:cNvGrpSpPr>
            <a:grpSpLocks/>
          </p:cNvGrpSpPr>
          <p:nvPr/>
        </p:nvGrpSpPr>
        <p:grpSpPr bwMode="auto">
          <a:xfrm>
            <a:off x="5636651" y="3992025"/>
            <a:ext cx="152400" cy="7938"/>
            <a:chOff x="1266" y="2416"/>
            <a:chExt cx="96" cy="5"/>
          </a:xfrm>
        </p:grpSpPr>
        <p:sp>
          <p:nvSpPr>
            <p:cNvPr id="488" name="Freeform 1519">
              <a:extLst>
                <a:ext uri="{FF2B5EF4-FFF2-40B4-BE49-F238E27FC236}">
                  <a16:creationId xmlns:a16="http://schemas.microsoft.com/office/drawing/2014/main" id="{CBDFCBFB-A8CA-4C49-B491-7E8E1B767E31}"/>
                </a:ext>
              </a:extLst>
            </p:cNvPr>
            <p:cNvSpPr>
              <a:spLocks/>
            </p:cNvSpPr>
            <p:nvPr/>
          </p:nvSpPr>
          <p:spPr bwMode="auto">
            <a:xfrm>
              <a:off x="1356" y="2416"/>
              <a:ext cx="6" cy="5"/>
            </a:xfrm>
            <a:custGeom>
              <a:avLst/>
              <a:gdLst>
                <a:gd name="T0" fmla="*/ 4 w 6"/>
                <a:gd name="T1" fmla="*/ 5 h 5"/>
                <a:gd name="T2" fmla="*/ 4 w 6"/>
                <a:gd name="T3" fmla="*/ 4 h 5"/>
                <a:gd name="T4" fmla="*/ 6 w 6"/>
                <a:gd name="T5" fmla="*/ 3 h 5"/>
                <a:gd name="T6" fmla="*/ 6 w 6"/>
                <a:gd name="T7" fmla="*/ 2 h 5"/>
                <a:gd name="T8" fmla="*/ 6 w 6"/>
                <a:gd name="T9" fmla="*/ 2 h 5"/>
                <a:gd name="T10" fmla="*/ 6 w 6"/>
                <a:gd name="T11" fmla="*/ 1 h 5"/>
                <a:gd name="T12" fmla="*/ 4 w 6"/>
                <a:gd name="T13" fmla="*/ 0 h 5"/>
                <a:gd name="T14" fmla="*/ 3 w 6"/>
                <a:gd name="T15" fmla="*/ 0 h 5"/>
                <a:gd name="T16" fmla="*/ 3 w 6"/>
                <a:gd name="T17" fmla="*/ 0 h 5"/>
                <a:gd name="T18" fmla="*/ 2 w 6"/>
                <a:gd name="T19" fmla="*/ 0 h 5"/>
                <a:gd name="T20" fmla="*/ 1 w 6"/>
                <a:gd name="T21" fmla="*/ 0 h 5"/>
                <a:gd name="T22" fmla="*/ 1 w 6"/>
                <a:gd name="T23" fmla="*/ 1 h 5"/>
                <a:gd name="T24" fmla="*/ 0 w 6"/>
                <a:gd name="T25" fmla="*/ 2 h 5"/>
                <a:gd name="T26" fmla="*/ 0 w 6"/>
                <a:gd name="T27" fmla="*/ 3 h 5"/>
                <a:gd name="T28" fmla="*/ 1 w 6"/>
                <a:gd name="T29" fmla="*/ 4 h 5"/>
                <a:gd name="T30" fmla="*/ 1 w 6"/>
                <a:gd name="T31" fmla="*/ 4 h 5"/>
                <a:gd name="T32" fmla="*/ 2 w 6"/>
                <a:gd name="T33" fmla="*/ 5 h 5"/>
                <a:gd name="T34" fmla="*/ 3 w 6"/>
                <a:gd name="T35" fmla="*/ 5 h 5"/>
                <a:gd name="T36" fmla="*/ 4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4" y="5"/>
                  </a:moveTo>
                  <a:lnTo>
                    <a:pt x="4" y="4"/>
                  </a:lnTo>
                  <a:lnTo>
                    <a:pt x="6" y="3"/>
                  </a:lnTo>
                  <a:lnTo>
                    <a:pt x="6" y="2"/>
                  </a:lnTo>
                  <a:lnTo>
                    <a:pt x="6" y="1"/>
                  </a:lnTo>
                  <a:lnTo>
                    <a:pt x="4" y="0"/>
                  </a:lnTo>
                  <a:lnTo>
                    <a:pt x="3" y="0"/>
                  </a:lnTo>
                  <a:lnTo>
                    <a:pt x="2" y="0"/>
                  </a:lnTo>
                  <a:lnTo>
                    <a:pt x="1" y="0"/>
                  </a:lnTo>
                  <a:lnTo>
                    <a:pt x="1" y="1"/>
                  </a:lnTo>
                  <a:lnTo>
                    <a:pt x="0" y="2"/>
                  </a:lnTo>
                  <a:lnTo>
                    <a:pt x="0" y="3"/>
                  </a:lnTo>
                  <a:lnTo>
                    <a:pt x="1" y="4"/>
                  </a:lnTo>
                  <a:lnTo>
                    <a:pt x="2" y="5"/>
                  </a:lnTo>
                  <a:lnTo>
                    <a:pt x="3" y="5"/>
                  </a:lnTo>
                  <a:lnTo>
                    <a:pt x="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89" name="Freeform 1520">
              <a:extLst>
                <a:ext uri="{FF2B5EF4-FFF2-40B4-BE49-F238E27FC236}">
                  <a16:creationId xmlns:a16="http://schemas.microsoft.com/office/drawing/2014/main" id="{6B2D4A0C-7027-5644-B82D-DBD0FB6E76F8}"/>
                </a:ext>
              </a:extLst>
            </p:cNvPr>
            <p:cNvSpPr>
              <a:spLocks/>
            </p:cNvSpPr>
            <p:nvPr/>
          </p:nvSpPr>
          <p:spPr bwMode="auto">
            <a:xfrm>
              <a:off x="1345" y="2416"/>
              <a:ext cx="5" cy="5"/>
            </a:xfrm>
            <a:custGeom>
              <a:avLst/>
              <a:gdLst>
                <a:gd name="T0" fmla="*/ 4 w 5"/>
                <a:gd name="T1" fmla="*/ 5 h 5"/>
                <a:gd name="T2" fmla="*/ 4 w 5"/>
                <a:gd name="T3" fmla="*/ 4 h 5"/>
                <a:gd name="T4" fmla="*/ 5 w 5"/>
                <a:gd name="T5" fmla="*/ 3 h 5"/>
                <a:gd name="T6" fmla="*/ 5 w 5"/>
                <a:gd name="T7" fmla="*/ 2 h 5"/>
                <a:gd name="T8" fmla="*/ 5 w 5"/>
                <a:gd name="T9" fmla="*/ 2 h 5"/>
                <a:gd name="T10" fmla="*/ 5 w 5"/>
                <a:gd name="T11" fmla="*/ 1 h 5"/>
                <a:gd name="T12" fmla="*/ 4 w 5"/>
                <a:gd name="T13" fmla="*/ 0 h 5"/>
                <a:gd name="T14" fmla="*/ 3 w 5"/>
                <a:gd name="T15" fmla="*/ 0 h 5"/>
                <a:gd name="T16" fmla="*/ 3 w 5"/>
                <a:gd name="T17" fmla="*/ 0 h 5"/>
                <a:gd name="T18" fmla="*/ 2 w 5"/>
                <a:gd name="T19" fmla="*/ 0 h 5"/>
                <a:gd name="T20" fmla="*/ 1 w 5"/>
                <a:gd name="T21" fmla="*/ 0 h 5"/>
                <a:gd name="T22" fmla="*/ 1 w 5"/>
                <a:gd name="T23" fmla="*/ 1 h 5"/>
                <a:gd name="T24" fmla="*/ 0 w 5"/>
                <a:gd name="T25" fmla="*/ 2 h 5"/>
                <a:gd name="T26" fmla="*/ 0 w 5"/>
                <a:gd name="T27" fmla="*/ 3 h 5"/>
                <a:gd name="T28" fmla="*/ 1 w 5"/>
                <a:gd name="T29" fmla="*/ 4 h 5"/>
                <a:gd name="T30" fmla="*/ 1 w 5"/>
                <a:gd name="T31" fmla="*/ 4 h 5"/>
                <a:gd name="T32" fmla="*/ 2 w 5"/>
                <a:gd name="T33" fmla="*/ 5 h 5"/>
                <a:gd name="T34" fmla="*/ 3 w 5"/>
                <a:gd name="T35" fmla="*/ 5 h 5"/>
                <a:gd name="T36" fmla="*/ 4 w 5"/>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5">
                  <a:moveTo>
                    <a:pt x="4" y="5"/>
                  </a:moveTo>
                  <a:lnTo>
                    <a:pt x="4" y="4"/>
                  </a:lnTo>
                  <a:lnTo>
                    <a:pt x="5" y="3"/>
                  </a:lnTo>
                  <a:lnTo>
                    <a:pt x="5" y="2"/>
                  </a:lnTo>
                  <a:lnTo>
                    <a:pt x="5" y="1"/>
                  </a:lnTo>
                  <a:lnTo>
                    <a:pt x="4" y="0"/>
                  </a:lnTo>
                  <a:lnTo>
                    <a:pt x="3" y="0"/>
                  </a:lnTo>
                  <a:lnTo>
                    <a:pt x="2" y="0"/>
                  </a:lnTo>
                  <a:lnTo>
                    <a:pt x="1" y="0"/>
                  </a:lnTo>
                  <a:lnTo>
                    <a:pt x="1" y="1"/>
                  </a:lnTo>
                  <a:lnTo>
                    <a:pt x="0" y="2"/>
                  </a:lnTo>
                  <a:lnTo>
                    <a:pt x="0" y="3"/>
                  </a:lnTo>
                  <a:lnTo>
                    <a:pt x="1" y="4"/>
                  </a:lnTo>
                  <a:lnTo>
                    <a:pt x="2" y="5"/>
                  </a:lnTo>
                  <a:lnTo>
                    <a:pt x="3" y="5"/>
                  </a:lnTo>
                  <a:lnTo>
                    <a:pt x="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0" name="Freeform 1521">
              <a:extLst>
                <a:ext uri="{FF2B5EF4-FFF2-40B4-BE49-F238E27FC236}">
                  <a16:creationId xmlns:a16="http://schemas.microsoft.com/office/drawing/2014/main" id="{DDAB01A5-85E4-C842-B990-EB9FC51BE2C7}"/>
                </a:ext>
              </a:extLst>
            </p:cNvPr>
            <p:cNvSpPr>
              <a:spLocks/>
            </p:cNvSpPr>
            <p:nvPr/>
          </p:nvSpPr>
          <p:spPr bwMode="auto">
            <a:xfrm>
              <a:off x="1333" y="2416"/>
              <a:ext cx="6" cy="5"/>
            </a:xfrm>
            <a:custGeom>
              <a:avLst/>
              <a:gdLst>
                <a:gd name="T0" fmla="*/ 5 w 6"/>
                <a:gd name="T1" fmla="*/ 5 h 5"/>
                <a:gd name="T2" fmla="*/ 5 w 6"/>
                <a:gd name="T3" fmla="*/ 4 h 5"/>
                <a:gd name="T4" fmla="*/ 6 w 6"/>
                <a:gd name="T5" fmla="*/ 3 h 5"/>
                <a:gd name="T6" fmla="*/ 6 w 6"/>
                <a:gd name="T7" fmla="*/ 2 h 5"/>
                <a:gd name="T8" fmla="*/ 6 w 6"/>
                <a:gd name="T9" fmla="*/ 2 h 5"/>
                <a:gd name="T10" fmla="*/ 6 w 6"/>
                <a:gd name="T11" fmla="*/ 1 h 5"/>
                <a:gd name="T12" fmla="*/ 5 w 6"/>
                <a:gd name="T13" fmla="*/ 0 h 5"/>
                <a:gd name="T14" fmla="*/ 4 w 6"/>
                <a:gd name="T15" fmla="*/ 0 h 5"/>
                <a:gd name="T16" fmla="*/ 4 w 6"/>
                <a:gd name="T17" fmla="*/ 0 h 5"/>
                <a:gd name="T18" fmla="*/ 3 w 6"/>
                <a:gd name="T19" fmla="*/ 0 h 5"/>
                <a:gd name="T20" fmla="*/ 1 w 6"/>
                <a:gd name="T21" fmla="*/ 0 h 5"/>
                <a:gd name="T22" fmla="*/ 1 w 6"/>
                <a:gd name="T23" fmla="*/ 1 h 5"/>
                <a:gd name="T24" fmla="*/ 0 w 6"/>
                <a:gd name="T25" fmla="*/ 2 h 5"/>
                <a:gd name="T26" fmla="*/ 0 w 6"/>
                <a:gd name="T27" fmla="*/ 3 h 5"/>
                <a:gd name="T28" fmla="*/ 1 w 6"/>
                <a:gd name="T29" fmla="*/ 4 h 5"/>
                <a:gd name="T30" fmla="*/ 1 w 6"/>
                <a:gd name="T31" fmla="*/ 4 h 5"/>
                <a:gd name="T32" fmla="*/ 3 w 6"/>
                <a:gd name="T33" fmla="*/ 5 h 5"/>
                <a:gd name="T34" fmla="*/ 4 w 6"/>
                <a:gd name="T35" fmla="*/ 5 h 5"/>
                <a:gd name="T36" fmla="*/ 5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5" y="5"/>
                  </a:moveTo>
                  <a:lnTo>
                    <a:pt x="5" y="4"/>
                  </a:lnTo>
                  <a:lnTo>
                    <a:pt x="6" y="3"/>
                  </a:lnTo>
                  <a:lnTo>
                    <a:pt x="6" y="2"/>
                  </a:lnTo>
                  <a:lnTo>
                    <a:pt x="6" y="1"/>
                  </a:lnTo>
                  <a:lnTo>
                    <a:pt x="5" y="0"/>
                  </a:lnTo>
                  <a:lnTo>
                    <a:pt x="4" y="0"/>
                  </a:lnTo>
                  <a:lnTo>
                    <a:pt x="3" y="0"/>
                  </a:lnTo>
                  <a:lnTo>
                    <a:pt x="1" y="0"/>
                  </a:lnTo>
                  <a:lnTo>
                    <a:pt x="1" y="1"/>
                  </a:lnTo>
                  <a:lnTo>
                    <a:pt x="0" y="2"/>
                  </a:lnTo>
                  <a:lnTo>
                    <a:pt x="0" y="3"/>
                  </a:lnTo>
                  <a:lnTo>
                    <a:pt x="1" y="4"/>
                  </a:lnTo>
                  <a:lnTo>
                    <a:pt x="3" y="5"/>
                  </a:lnTo>
                  <a:lnTo>
                    <a:pt x="4" y="5"/>
                  </a:lnTo>
                  <a:lnTo>
                    <a:pt x="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1" name="Freeform 1522">
              <a:extLst>
                <a:ext uri="{FF2B5EF4-FFF2-40B4-BE49-F238E27FC236}">
                  <a16:creationId xmlns:a16="http://schemas.microsoft.com/office/drawing/2014/main" id="{4C782980-481A-F443-A144-B791656C708A}"/>
                </a:ext>
              </a:extLst>
            </p:cNvPr>
            <p:cNvSpPr>
              <a:spLocks/>
            </p:cNvSpPr>
            <p:nvPr/>
          </p:nvSpPr>
          <p:spPr bwMode="auto">
            <a:xfrm>
              <a:off x="1322" y="2416"/>
              <a:ext cx="6" cy="5"/>
            </a:xfrm>
            <a:custGeom>
              <a:avLst/>
              <a:gdLst>
                <a:gd name="T0" fmla="*/ 5 w 6"/>
                <a:gd name="T1" fmla="*/ 5 h 5"/>
                <a:gd name="T2" fmla="*/ 5 w 6"/>
                <a:gd name="T3" fmla="*/ 4 h 5"/>
                <a:gd name="T4" fmla="*/ 6 w 6"/>
                <a:gd name="T5" fmla="*/ 3 h 5"/>
                <a:gd name="T6" fmla="*/ 6 w 6"/>
                <a:gd name="T7" fmla="*/ 2 h 5"/>
                <a:gd name="T8" fmla="*/ 6 w 6"/>
                <a:gd name="T9" fmla="*/ 2 h 5"/>
                <a:gd name="T10" fmla="*/ 6 w 6"/>
                <a:gd name="T11" fmla="*/ 1 h 5"/>
                <a:gd name="T12" fmla="*/ 5 w 6"/>
                <a:gd name="T13" fmla="*/ 0 h 5"/>
                <a:gd name="T14" fmla="*/ 3 w 6"/>
                <a:gd name="T15" fmla="*/ 0 h 5"/>
                <a:gd name="T16" fmla="*/ 3 w 6"/>
                <a:gd name="T17" fmla="*/ 0 h 5"/>
                <a:gd name="T18" fmla="*/ 2 w 6"/>
                <a:gd name="T19" fmla="*/ 0 h 5"/>
                <a:gd name="T20" fmla="*/ 1 w 6"/>
                <a:gd name="T21" fmla="*/ 0 h 5"/>
                <a:gd name="T22" fmla="*/ 1 w 6"/>
                <a:gd name="T23" fmla="*/ 1 h 5"/>
                <a:gd name="T24" fmla="*/ 0 w 6"/>
                <a:gd name="T25" fmla="*/ 2 h 5"/>
                <a:gd name="T26" fmla="*/ 0 w 6"/>
                <a:gd name="T27" fmla="*/ 3 h 5"/>
                <a:gd name="T28" fmla="*/ 1 w 6"/>
                <a:gd name="T29" fmla="*/ 4 h 5"/>
                <a:gd name="T30" fmla="*/ 1 w 6"/>
                <a:gd name="T31" fmla="*/ 4 h 5"/>
                <a:gd name="T32" fmla="*/ 2 w 6"/>
                <a:gd name="T33" fmla="*/ 5 h 5"/>
                <a:gd name="T34" fmla="*/ 3 w 6"/>
                <a:gd name="T35" fmla="*/ 5 h 5"/>
                <a:gd name="T36" fmla="*/ 5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5" y="5"/>
                  </a:moveTo>
                  <a:lnTo>
                    <a:pt x="5" y="4"/>
                  </a:lnTo>
                  <a:lnTo>
                    <a:pt x="6" y="3"/>
                  </a:lnTo>
                  <a:lnTo>
                    <a:pt x="6" y="2"/>
                  </a:lnTo>
                  <a:lnTo>
                    <a:pt x="6" y="1"/>
                  </a:lnTo>
                  <a:lnTo>
                    <a:pt x="5" y="0"/>
                  </a:lnTo>
                  <a:lnTo>
                    <a:pt x="3" y="0"/>
                  </a:lnTo>
                  <a:lnTo>
                    <a:pt x="2" y="0"/>
                  </a:lnTo>
                  <a:lnTo>
                    <a:pt x="1" y="0"/>
                  </a:lnTo>
                  <a:lnTo>
                    <a:pt x="1" y="1"/>
                  </a:lnTo>
                  <a:lnTo>
                    <a:pt x="0" y="2"/>
                  </a:lnTo>
                  <a:lnTo>
                    <a:pt x="0" y="3"/>
                  </a:lnTo>
                  <a:lnTo>
                    <a:pt x="1" y="4"/>
                  </a:lnTo>
                  <a:lnTo>
                    <a:pt x="2" y="5"/>
                  </a:lnTo>
                  <a:lnTo>
                    <a:pt x="3" y="5"/>
                  </a:lnTo>
                  <a:lnTo>
                    <a:pt x="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2" name="Freeform 1523">
              <a:extLst>
                <a:ext uri="{FF2B5EF4-FFF2-40B4-BE49-F238E27FC236}">
                  <a16:creationId xmlns:a16="http://schemas.microsoft.com/office/drawing/2014/main" id="{3A14FF96-8341-6A49-A641-1482FABA070A}"/>
                </a:ext>
              </a:extLst>
            </p:cNvPr>
            <p:cNvSpPr>
              <a:spLocks/>
            </p:cNvSpPr>
            <p:nvPr/>
          </p:nvSpPr>
          <p:spPr bwMode="auto">
            <a:xfrm>
              <a:off x="1311" y="2416"/>
              <a:ext cx="5" cy="5"/>
            </a:xfrm>
            <a:custGeom>
              <a:avLst/>
              <a:gdLst>
                <a:gd name="T0" fmla="*/ 4 w 5"/>
                <a:gd name="T1" fmla="*/ 5 h 5"/>
                <a:gd name="T2" fmla="*/ 4 w 5"/>
                <a:gd name="T3" fmla="*/ 4 h 5"/>
                <a:gd name="T4" fmla="*/ 5 w 5"/>
                <a:gd name="T5" fmla="*/ 3 h 5"/>
                <a:gd name="T6" fmla="*/ 5 w 5"/>
                <a:gd name="T7" fmla="*/ 2 h 5"/>
                <a:gd name="T8" fmla="*/ 5 w 5"/>
                <a:gd name="T9" fmla="*/ 2 h 5"/>
                <a:gd name="T10" fmla="*/ 5 w 5"/>
                <a:gd name="T11" fmla="*/ 1 h 5"/>
                <a:gd name="T12" fmla="*/ 4 w 5"/>
                <a:gd name="T13" fmla="*/ 0 h 5"/>
                <a:gd name="T14" fmla="*/ 3 w 5"/>
                <a:gd name="T15" fmla="*/ 0 h 5"/>
                <a:gd name="T16" fmla="*/ 3 w 5"/>
                <a:gd name="T17" fmla="*/ 0 h 5"/>
                <a:gd name="T18" fmla="*/ 2 w 5"/>
                <a:gd name="T19" fmla="*/ 0 h 5"/>
                <a:gd name="T20" fmla="*/ 1 w 5"/>
                <a:gd name="T21" fmla="*/ 0 h 5"/>
                <a:gd name="T22" fmla="*/ 1 w 5"/>
                <a:gd name="T23" fmla="*/ 1 h 5"/>
                <a:gd name="T24" fmla="*/ 0 w 5"/>
                <a:gd name="T25" fmla="*/ 2 h 5"/>
                <a:gd name="T26" fmla="*/ 0 w 5"/>
                <a:gd name="T27" fmla="*/ 3 h 5"/>
                <a:gd name="T28" fmla="*/ 1 w 5"/>
                <a:gd name="T29" fmla="*/ 4 h 5"/>
                <a:gd name="T30" fmla="*/ 1 w 5"/>
                <a:gd name="T31" fmla="*/ 4 h 5"/>
                <a:gd name="T32" fmla="*/ 2 w 5"/>
                <a:gd name="T33" fmla="*/ 5 h 5"/>
                <a:gd name="T34" fmla="*/ 3 w 5"/>
                <a:gd name="T35" fmla="*/ 5 h 5"/>
                <a:gd name="T36" fmla="*/ 4 w 5"/>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5">
                  <a:moveTo>
                    <a:pt x="4" y="5"/>
                  </a:moveTo>
                  <a:lnTo>
                    <a:pt x="4" y="4"/>
                  </a:lnTo>
                  <a:lnTo>
                    <a:pt x="5" y="3"/>
                  </a:lnTo>
                  <a:lnTo>
                    <a:pt x="5" y="2"/>
                  </a:lnTo>
                  <a:lnTo>
                    <a:pt x="5" y="1"/>
                  </a:lnTo>
                  <a:lnTo>
                    <a:pt x="4" y="0"/>
                  </a:lnTo>
                  <a:lnTo>
                    <a:pt x="3" y="0"/>
                  </a:lnTo>
                  <a:lnTo>
                    <a:pt x="2" y="0"/>
                  </a:lnTo>
                  <a:lnTo>
                    <a:pt x="1" y="0"/>
                  </a:lnTo>
                  <a:lnTo>
                    <a:pt x="1" y="1"/>
                  </a:lnTo>
                  <a:lnTo>
                    <a:pt x="0" y="2"/>
                  </a:lnTo>
                  <a:lnTo>
                    <a:pt x="0" y="3"/>
                  </a:lnTo>
                  <a:lnTo>
                    <a:pt x="1" y="4"/>
                  </a:lnTo>
                  <a:lnTo>
                    <a:pt x="2" y="5"/>
                  </a:lnTo>
                  <a:lnTo>
                    <a:pt x="3" y="5"/>
                  </a:lnTo>
                  <a:lnTo>
                    <a:pt x="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3" name="Freeform 1524">
              <a:extLst>
                <a:ext uri="{FF2B5EF4-FFF2-40B4-BE49-F238E27FC236}">
                  <a16:creationId xmlns:a16="http://schemas.microsoft.com/office/drawing/2014/main" id="{8DC35757-2208-8D4C-A7EF-8F80CDD7B03A}"/>
                </a:ext>
              </a:extLst>
            </p:cNvPr>
            <p:cNvSpPr>
              <a:spLocks/>
            </p:cNvSpPr>
            <p:nvPr/>
          </p:nvSpPr>
          <p:spPr bwMode="auto">
            <a:xfrm>
              <a:off x="1299" y="2416"/>
              <a:ext cx="6" cy="5"/>
            </a:xfrm>
            <a:custGeom>
              <a:avLst/>
              <a:gdLst>
                <a:gd name="T0" fmla="*/ 5 w 6"/>
                <a:gd name="T1" fmla="*/ 5 h 5"/>
                <a:gd name="T2" fmla="*/ 5 w 6"/>
                <a:gd name="T3" fmla="*/ 4 h 5"/>
                <a:gd name="T4" fmla="*/ 6 w 6"/>
                <a:gd name="T5" fmla="*/ 3 h 5"/>
                <a:gd name="T6" fmla="*/ 6 w 6"/>
                <a:gd name="T7" fmla="*/ 2 h 5"/>
                <a:gd name="T8" fmla="*/ 6 w 6"/>
                <a:gd name="T9" fmla="*/ 2 h 5"/>
                <a:gd name="T10" fmla="*/ 6 w 6"/>
                <a:gd name="T11" fmla="*/ 1 h 5"/>
                <a:gd name="T12" fmla="*/ 5 w 6"/>
                <a:gd name="T13" fmla="*/ 0 h 5"/>
                <a:gd name="T14" fmla="*/ 4 w 6"/>
                <a:gd name="T15" fmla="*/ 0 h 5"/>
                <a:gd name="T16" fmla="*/ 4 w 6"/>
                <a:gd name="T17" fmla="*/ 0 h 5"/>
                <a:gd name="T18" fmla="*/ 3 w 6"/>
                <a:gd name="T19" fmla="*/ 0 h 5"/>
                <a:gd name="T20" fmla="*/ 2 w 6"/>
                <a:gd name="T21" fmla="*/ 0 h 5"/>
                <a:gd name="T22" fmla="*/ 2 w 6"/>
                <a:gd name="T23" fmla="*/ 1 h 5"/>
                <a:gd name="T24" fmla="*/ 0 w 6"/>
                <a:gd name="T25" fmla="*/ 2 h 5"/>
                <a:gd name="T26" fmla="*/ 0 w 6"/>
                <a:gd name="T27" fmla="*/ 3 h 5"/>
                <a:gd name="T28" fmla="*/ 2 w 6"/>
                <a:gd name="T29" fmla="*/ 4 h 5"/>
                <a:gd name="T30" fmla="*/ 2 w 6"/>
                <a:gd name="T31" fmla="*/ 4 h 5"/>
                <a:gd name="T32" fmla="*/ 3 w 6"/>
                <a:gd name="T33" fmla="*/ 5 h 5"/>
                <a:gd name="T34" fmla="*/ 4 w 6"/>
                <a:gd name="T35" fmla="*/ 5 h 5"/>
                <a:gd name="T36" fmla="*/ 5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5" y="5"/>
                  </a:moveTo>
                  <a:lnTo>
                    <a:pt x="5" y="4"/>
                  </a:lnTo>
                  <a:lnTo>
                    <a:pt x="6" y="3"/>
                  </a:lnTo>
                  <a:lnTo>
                    <a:pt x="6" y="2"/>
                  </a:lnTo>
                  <a:lnTo>
                    <a:pt x="6" y="1"/>
                  </a:lnTo>
                  <a:lnTo>
                    <a:pt x="5" y="0"/>
                  </a:lnTo>
                  <a:lnTo>
                    <a:pt x="4" y="0"/>
                  </a:lnTo>
                  <a:lnTo>
                    <a:pt x="3" y="0"/>
                  </a:lnTo>
                  <a:lnTo>
                    <a:pt x="2" y="0"/>
                  </a:lnTo>
                  <a:lnTo>
                    <a:pt x="2" y="1"/>
                  </a:lnTo>
                  <a:lnTo>
                    <a:pt x="0" y="2"/>
                  </a:lnTo>
                  <a:lnTo>
                    <a:pt x="0" y="3"/>
                  </a:lnTo>
                  <a:lnTo>
                    <a:pt x="2" y="4"/>
                  </a:lnTo>
                  <a:lnTo>
                    <a:pt x="3" y="5"/>
                  </a:lnTo>
                  <a:lnTo>
                    <a:pt x="4" y="5"/>
                  </a:lnTo>
                  <a:lnTo>
                    <a:pt x="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4" name="Freeform 1525">
              <a:extLst>
                <a:ext uri="{FF2B5EF4-FFF2-40B4-BE49-F238E27FC236}">
                  <a16:creationId xmlns:a16="http://schemas.microsoft.com/office/drawing/2014/main" id="{C96EB89D-7556-934A-A7C9-7A6CF9DE7AF3}"/>
                </a:ext>
              </a:extLst>
            </p:cNvPr>
            <p:cNvSpPr>
              <a:spLocks/>
            </p:cNvSpPr>
            <p:nvPr/>
          </p:nvSpPr>
          <p:spPr bwMode="auto">
            <a:xfrm>
              <a:off x="1288" y="2416"/>
              <a:ext cx="6" cy="5"/>
            </a:xfrm>
            <a:custGeom>
              <a:avLst/>
              <a:gdLst>
                <a:gd name="T0" fmla="*/ 5 w 6"/>
                <a:gd name="T1" fmla="*/ 5 h 5"/>
                <a:gd name="T2" fmla="*/ 5 w 6"/>
                <a:gd name="T3" fmla="*/ 4 h 5"/>
                <a:gd name="T4" fmla="*/ 6 w 6"/>
                <a:gd name="T5" fmla="*/ 3 h 5"/>
                <a:gd name="T6" fmla="*/ 6 w 6"/>
                <a:gd name="T7" fmla="*/ 2 h 5"/>
                <a:gd name="T8" fmla="*/ 6 w 6"/>
                <a:gd name="T9" fmla="*/ 2 h 5"/>
                <a:gd name="T10" fmla="*/ 6 w 6"/>
                <a:gd name="T11" fmla="*/ 1 h 5"/>
                <a:gd name="T12" fmla="*/ 5 w 6"/>
                <a:gd name="T13" fmla="*/ 0 h 5"/>
                <a:gd name="T14" fmla="*/ 4 w 6"/>
                <a:gd name="T15" fmla="*/ 0 h 5"/>
                <a:gd name="T16" fmla="*/ 4 w 6"/>
                <a:gd name="T17" fmla="*/ 0 h 5"/>
                <a:gd name="T18" fmla="*/ 2 w 6"/>
                <a:gd name="T19" fmla="*/ 0 h 5"/>
                <a:gd name="T20" fmla="*/ 1 w 6"/>
                <a:gd name="T21" fmla="*/ 0 h 5"/>
                <a:gd name="T22" fmla="*/ 1 w 6"/>
                <a:gd name="T23" fmla="*/ 1 h 5"/>
                <a:gd name="T24" fmla="*/ 0 w 6"/>
                <a:gd name="T25" fmla="*/ 2 h 5"/>
                <a:gd name="T26" fmla="*/ 0 w 6"/>
                <a:gd name="T27" fmla="*/ 3 h 5"/>
                <a:gd name="T28" fmla="*/ 1 w 6"/>
                <a:gd name="T29" fmla="*/ 4 h 5"/>
                <a:gd name="T30" fmla="*/ 1 w 6"/>
                <a:gd name="T31" fmla="*/ 4 h 5"/>
                <a:gd name="T32" fmla="*/ 2 w 6"/>
                <a:gd name="T33" fmla="*/ 5 h 5"/>
                <a:gd name="T34" fmla="*/ 4 w 6"/>
                <a:gd name="T35" fmla="*/ 5 h 5"/>
                <a:gd name="T36" fmla="*/ 5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5" y="5"/>
                  </a:moveTo>
                  <a:lnTo>
                    <a:pt x="5" y="4"/>
                  </a:lnTo>
                  <a:lnTo>
                    <a:pt x="6" y="3"/>
                  </a:lnTo>
                  <a:lnTo>
                    <a:pt x="6" y="2"/>
                  </a:lnTo>
                  <a:lnTo>
                    <a:pt x="6" y="1"/>
                  </a:lnTo>
                  <a:lnTo>
                    <a:pt x="5" y="0"/>
                  </a:lnTo>
                  <a:lnTo>
                    <a:pt x="4" y="0"/>
                  </a:lnTo>
                  <a:lnTo>
                    <a:pt x="2" y="0"/>
                  </a:lnTo>
                  <a:lnTo>
                    <a:pt x="1" y="0"/>
                  </a:lnTo>
                  <a:lnTo>
                    <a:pt x="1" y="1"/>
                  </a:lnTo>
                  <a:lnTo>
                    <a:pt x="0" y="2"/>
                  </a:lnTo>
                  <a:lnTo>
                    <a:pt x="0" y="3"/>
                  </a:lnTo>
                  <a:lnTo>
                    <a:pt x="1" y="4"/>
                  </a:lnTo>
                  <a:lnTo>
                    <a:pt x="2" y="5"/>
                  </a:lnTo>
                  <a:lnTo>
                    <a:pt x="4" y="5"/>
                  </a:lnTo>
                  <a:lnTo>
                    <a:pt x="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5" name="Freeform 1526">
              <a:extLst>
                <a:ext uri="{FF2B5EF4-FFF2-40B4-BE49-F238E27FC236}">
                  <a16:creationId xmlns:a16="http://schemas.microsoft.com/office/drawing/2014/main" id="{133C5A43-59A9-A548-9F7E-0BC14CA7FE4E}"/>
                </a:ext>
              </a:extLst>
            </p:cNvPr>
            <p:cNvSpPr>
              <a:spLocks/>
            </p:cNvSpPr>
            <p:nvPr/>
          </p:nvSpPr>
          <p:spPr bwMode="auto">
            <a:xfrm>
              <a:off x="1277" y="2416"/>
              <a:ext cx="6" cy="5"/>
            </a:xfrm>
            <a:custGeom>
              <a:avLst/>
              <a:gdLst>
                <a:gd name="T0" fmla="*/ 4 w 6"/>
                <a:gd name="T1" fmla="*/ 5 h 5"/>
                <a:gd name="T2" fmla="*/ 4 w 6"/>
                <a:gd name="T3" fmla="*/ 4 h 5"/>
                <a:gd name="T4" fmla="*/ 6 w 6"/>
                <a:gd name="T5" fmla="*/ 3 h 5"/>
                <a:gd name="T6" fmla="*/ 6 w 6"/>
                <a:gd name="T7" fmla="*/ 2 h 5"/>
                <a:gd name="T8" fmla="*/ 6 w 6"/>
                <a:gd name="T9" fmla="*/ 2 h 5"/>
                <a:gd name="T10" fmla="*/ 6 w 6"/>
                <a:gd name="T11" fmla="*/ 1 h 5"/>
                <a:gd name="T12" fmla="*/ 4 w 6"/>
                <a:gd name="T13" fmla="*/ 0 h 5"/>
                <a:gd name="T14" fmla="*/ 3 w 6"/>
                <a:gd name="T15" fmla="*/ 0 h 5"/>
                <a:gd name="T16" fmla="*/ 3 w 6"/>
                <a:gd name="T17" fmla="*/ 0 h 5"/>
                <a:gd name="T18" fmla="*/ 2 w 6"/>
                <a:gd name="T19" fmla="*/ 0 h 5"/>
                <a:gd name="T20" fmla="*/ 1 w 6"/>
                <a:gd name="T21" fmla="*/ 0 h 5"/>
                <a:gd name="T22" fmla="*/ 1 w 6"/>
                <a:gd name="T23" fmla="*/ 1 h 5"/>
                <a:gd name="T24" fmla="*/ 0 w 6"/>
                <a:gd name="T25" fmla="*/ 2 h 5"/>
                <a:gd name="T26" fmla="*/ 0 w 6"/>
                <a:gd name="T27" fmla="*/ 3 h 5"/>
                <a:gd name="T28" fmla="*/ 1 w 6"/>
                <a:gd name="T29" fmla="*/ 4 h 5"/>
                <a:gd name="T30" fmla="*/ 1 w 6"/>
                <a:gd name="T31" fmla="*/ 4 h 5"/>
                <a:gd name="T32" fmla="*/ 2 w 6"/>
                <a:gd name="T33" fmla="*/ 5 h 5"/>
                <a:gd name="T34" fmla="*/ 3 w 6"/>
                <a:gd name="T35" fmla="*/ 5 h 5"/>
                <a:gd name="T36" fmla="*/ 4 w 6"/>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5">
                  <a:moveTo>
                    <a:pt x="4" y="5"/>
                  </a:moveTo>
                  <a:lnTo>
                    <a:pt x="4" y="4"/>
                  </a:lnTo>
                  <a:lnTo>
                    <a:pt x="6" y="3"/>
                  </a:lnTo>
                  <a:lnTo>
                    <a:pt x="6" y="2"/>
                  </a:lnTo>
                  <a:lnTo>
                    <a:pt x="6" y="1"/>
                  </a:lnTo>
                  <a:lnTo>
                    <a:pt x="4" y="0"/>
                  </a:lnTo>
                  <a:lnTo>
                    <a:pt x="3" y="0"/>
                  </a:lnTo>
                  <a:lnTo>
                    <a:pt x="2" y="0"/>
                  </a:lnTo>
                  <a:lnTo>
                    <a:pt x="1" y="0"/>
                  </a:lnTo>
                  <a:lnTo>
                    <a:pt x="1" y="1"/>
                  </a:lnTo>
                  <a:lnTo>
                    <a:pt x="0" y="2"/>
                  </a:lnTo>
                  <a:lnTo>
                    <a:pt x="0" y="3"/>
                  </a:lnTo>
                  <a:lnTo>
                    <a:pt x="1" y="4"/>
                  </a:lnTo>
                  <a:lnTo>
                    <a:pt x="2" y="5"/>
                  </a:lnTo>
                  <a:lnTo>
                    <a:pt x="3" y="5"/>
                  </a:lnTo>
                  <a:lnTo>
                    <a:pt x="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496" name="Freeform 1527">
              <a:extLst>
                <a:ext uri="{FF2B5EF4-FFF2-40B4-BE49-F238E27FC236}">
                  <a16:creationId xmlns:a16="http://schemas.microsoft.com/office/drawing/2014/main" id="{79DA16D8-54BF-3B49-B5C2-3BCF459F8A1A}"/>
                </a:ext>
              </a:extLst>
            </p:cNvPr>
            <p:cNvSpPr>
              <a:spLocks/>
            </p:cNvSpPr>
            <p:nvPr/>
          </p:nvSpPr>
          <p:spPr bwMode="auto">
            <a:xfrm>
              <a:off x="1266" y="2416"/>
              <a:ext cx="5" cy="5"/>
            </a:xfrm>
            <a:custGeom>
              <a:avLst/>
              <a:gdLst>
                <a:gd name="T0" fmla="*/ 4 w 5"/>
                <a:gd name="T1" fmla="*/ 5 h 5"/>
                <a:gd name="T2" fmla="*/ 4 w 5"/>
                <a:gd name="T3" fmla="*/ 4 h 5"/>
                <a:gd name="T4" fmla="*/ 5 w 5"/>
                <a:gd name="T5" fmla="*/ 3 h 5"/>
                <a:gd name="T6" fmla="*/ 5 w 5"/>
                <a:gd name="T7" fmla="*/ 2 h 5"/>
                <a:gd name="T8" fmla="*/ 5 w 5"/>
                <a:gd name="T9" fmla="*/ 2 h 5"/>
                <a:gd name="T10" fmla="*/ 5 w 5"/>
                <a:gd name="T11" fmla="*/ 1 h 5"/>
                <a:gd name="T12" fmla="*/ 4 w 5"/>
                <a:gd name="T13" fmla="*/ 0 h 5"/>
                <a:gd name="T14" fmla="*/ 3 w 5"/>
                <a:gd name="T15" fmla="*/ 0 h 5"/>
                <a:gd name="T16" fmla="*/ 3 w 5"/>
                <a:gd name="T17" fmla="*/ 0 h 5"/>
                <a:gd name="T18" fmla="*/ 2 w 5"/>
                <a:gd name="T19" fmla="*/ 0 h 5"/>
                <a:gd name="T20" fmla="*/ 1 w 5"/>
                <a:gd name="T21" fmla="*/ 0 h 5"/>
                <a:gd name="T22" fmla="*/ 1 w 5"/>
                <a:gd name="T23" fmla="*/ 1 h 5"/>
                <a:gd name="T24" fmla="*/ 0 w 5"/>
                <a:gd name="T25" fmla="*/ 2 h 5"/>
                <a:gd name="T26" fmla="*/ 0 w 5"/>
                <a:gd name="T27" fmla="*/ 3 h 5"/>
                <a:gd name="T28" fmla="*/ 1 w 5"/>
                <a:gd name="T29" fmla="*/ 4 h 5"/>
                <a:gd name="T30" fmla="*/ 1 w 5"/>
                <a:gd name="T31" fmla="*/ 4 h 5"/>
                <a:gd name="T32" fmla="*/ 2 w 5"/>
                <a:gd name="T33" fmla="*/ 5 h 5"/>
                <a:gd name="T34" fmla="*/ 3 w 5"/>
                <a:gd name="T35" fmla="*/ 5 h 5"/>
                <a:gd name="T36" fmla="*/ 4 w 5"/>
                <a:gd name="T37" fmla="*/ 5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5">
                  <a:moveTo>
                    <a:pt x="4" y="5"/>
                  </a:moveTo>
                  <a:lnTo>
                    <a:pt x="4" y="4"/>
                  </a:lnTo>
                  <a:lnTo>
                    <a:pt x="5" y="3"/>
                  </a:lnTo>
                  <a:lnTo>
                    <a:pt x="5" y="2"/>
                  </a:lnTo>
                  <a:lnTo>
                    <a:pt x="5" y="1"/>
                  </a:lnTo>
                  <a:lnTo>
                    <a:pt x="4" y="0"/>
                  </a:lnTo>
                  <a:lnTo>
                    <a:pt x="3" y="0"/>
                  </a:lnTo>
                  <a:lnTo>
                    <a:pt x="2" y="0"/>
                  </a:lnTo>
                  <a:lnTo>
                    <a:pt x="1" y="0"/>
                  </a:lnTo>
                  <a:lnTo>
                    <a:pt x="1" y="1"/>
                  </a:lnTo>
                  <a:lnTo>
                    <a:pt x="0" y="2"/>
                  </a:lnTo>
                  <a:lnTo>
                    <a:pt x="0" y="3"/>
                  </a:lnTo>
                  <a:lnTo>
                    <a:pt x="1" y="4"/>
                  </a:lnTo>
                  <a:lnTo>
                    <a:pt x="2" y="5"/>
                  </a:lnTo>
                  <a:lnTo>
                    <a:pt x="3" y="5"/>
                  </a:lnTo>
                  <a:lnTo>
                    <a:pt x="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sp>
        <p:nvSpPr>
          <p:cNvPr id="497" name="Freeform 1529">
            <a:extLst>
              <a:ext uri="{FF2B5EF4-FFF2-40B4-BE49-F238E27FC236}">
                <a16:creationId xmlns:a16="http://schemas.microsoft.com/office/drawing/2014/main" id="{D7FC9531-52B6-A34A-8B6E-FCA8E7F462D1}"/>
              </a:ext>
            </a:extLst>
          </p:cNvPr>
          <p:cNvSpPr>
            <a:spLocks/>
          </p:cNvSpPr>
          <p:nvPr/>
        </p:nvSpPr>
        <p:spPr bwMode="auto">
          <a:xfrm>
            <a:off x="5592201" y="3965038"/>
            <a:ext cx="49213" cy="60325"/>
          </a:xfrm>
          <a:custGeom>
            <a:avLst/>
            <a:gdLst>
              <a:gd name="T0" fmla="*/ 2147483646 w 31"/>
              <a:gd name="T1" fmla="*/ 2147483646 h 38"/>
              <a:gd name="T2" fmla="*/ 2147483646 w 31"/>
              <a:gd name="T3" fmla="*/ 0 h 38"/>
              <a:gd name="T4" fmla="*/ 0 w 31"/>
              <a:gd name="T5" fmla="*/ 2147483646 h 38"/>
              <a:gd name="T6" fmla="*/ 2147483646 w 31"/>
              <a:gd name="T7" fmla="*/ 2147483646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8">
                <a:moveTo>
                  <a:pt x="31" y="38"/>
                </a:moveTo>
                <a:lnTo>
                  <a:pt x="31" y="0"/>
                </a:lnTo>
                <a:lnTo>
                  <a:pt x="0" y="19"/>
                </a:lnTo>
                <a:lnTo>
                  <a:pt x="31" y="38"/>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grpSp>
        <p:nvGrpSpPr>
          <p:cNvPr id="498" name="Group 1561">
            <a:extLst>
              <a:ext uri="{FF2B5EF4-FFF2-40B4-BE49-F238E27FC236}">
                <a16:creationId xmlns:a16="http://schemas.microsoft.com/office/drawing/2014/main" id="{B7DDF012-E482-7644-ADCA-8AAFBE39493F}"/>
              </a:ext>
            </a:extLst>
          </p:cNvPr>
          <p:cNvGrpSpPr>
            <a:grpSpLocks/>
          </p:cNvGrpSpPr>
          <p:nvPr/>
        </p:nvGrpSpPr>
        <p:grpSpPr bwMode="auto">
          <a:xfrm>
            <a:off x="9735576" y="2475963"/>
            <a:ext cx="546100" cy="9525"/>
            <a:chOff x="3848" y="1461"/>
            <a:chExt cx="344" cy="6"/>
          </a:xfrm>
        </p:grpSpPr>
        <p:sp>
          <p:nvSpPr>
            <p:cNvPr id="499" name="Freeform 1530">
              <a:extLst>
                <a:ext uri="{FF2B5EF4-FFF2-40B4-BE49-F238E27FC236}">
                  <a16:creationId xmlns:a16="http://schemas.microsoft.com/office/drawing/2014/main" id="{66515680-CB1E-5140-862C-78DF20C511CD}"/>
                </a:ext>
              </a:extLst>
            </p:cNvPr>
            <p:cNvSpPr>
              <a:spLocks/>
            </p:cNvSpPr>
            <p:nvPr/>
          </p:nvSpPr>
          <p:spPr bwMode="auto">
            <a:xfrm>
              <a:off x="4187" y="1461"/>
              <a:ext cx="5" cy="6"/>
            </a:xfrm>
            <a:custGeom>
              <a:avLst/>
              <a:gdLst>
                <a:gd name="T0" fmla="*/ 4 w 5"/>
                <a:gd name="T1" fmla="*/ 6 h 6"/>
                <a:gd name="T2" fmla="*/ 4 w 5"/>
                <a:gd name="T3" fmla="*/ 4 h 6"/>
                <a:gd name="T4" fmla="*/ 5 w 5"/>
                <a:gd name="T5" fmla="*/ 3 h 6"/>
                <a:gd name="T6" fmla="*/ 5 w 5"/>
                <a:gd name="T7" fmla="*/ 2 h 6"/>
                <a:gd name="T8" fmla="*/ 5 w 5"/>
                <a:gd name="T9" fmla="*/ 2 h 6"/>
                <a:gd name="T10" fmla="*/ 5 w 5"/>
                <a:gd name="T11" fmla="*/ 1 h 6"/>
                <a:gd name="T12" fmla="*/ 4 w 5"/>
                <a:gd name="T13" fmla="*/ 0 h 6"/>
                <a:gd name="T14" fmla="*/ 3 w 5"/>
                <a:gd name="T15" fmla="*/ 0 h 6"/>
                <a:gd name="T16" fmla="*/ 3 w 5"/>
                <a:gd name="T17" fmla="*/ 0 h 6"/>
                <a:gd name="T18" fmla="*/ 2 w 5"/>
                <a:gd name="T19" fmla="*/ 0 h 6"/>
                <a:gd name="T20" fmla="*/ 1 w 5"/>
                <a:gd name="T21" fmla="*/ 0 h 6"/>
                <a:gd name="T22" fmla="*/ 1 w 5"/>
                <a:gd name="T23" fmla="*/ 1 h 6"/>
                <a:gd name="T24" fmla="*/ 0 w 5"/>
                <a:gd name="T25" fmla="*/ 2 h 6"/>
                <a:gd name="T26" fmla="*/ 0 w 5"/>
                <a:gd name="T27" fmla="*/ 3 h 6"/>
                <a:gd name="T28" fmla="*/ 1 w 5"/>
                <a:gd name="T29" fmla="*/ 4 h 6"/>
                <a:gd name="T30" fmla="*/ 1 w 5"/>
                <a:gd name="T31" fmla="*/ 4 h 6"/>
                <a:gd name="T32" fmla="*/ 2 w 5"/>
                <a:gd name="T33" fmla="*/ 6 h 6"/>
                <a:gd name="T34" fmla="*/ 3 w 5"/>
                <a:gd name="T35" fmla="*/ 6 h 6"/>
                <a:gd name="T36" fmla="*/ 4 w 5"/>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 h="6">
                  <a:moveTo>
                    <a:pt x="4" y="6"/>
                  </a:moveTo>
                  <a:lnTo>
                    <a:pt x="4" y="4"/>
                  </a:lnTo>
                  <a:lnTo>
                    <a:pt x="5" y="3"/>
                  </a:lnTo>
                  <a:lnTo>
                    <a:pt x="5" y="2"/>
                  </a:lnTo>
                  <a:lnTo>
                    <a:pt x="5" y="1"/>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0" name="Freeform 1531">
              <a:extLst>
                <a:ext uri="{FF2B5EF4-FFF2-40B4-BE49-F238E27FC236}">
                  <a16:creationId xmlns:a16="http://schemas.microsoft.com/office/drawing/2014/main" id="{E810F91B-16D6-E94A-9395-170FA144D747}"/>
                </a:ext>
              </a:extLst>
            </p:cNvPr>
            <p:cNvSpPr>
              <a:spLocks/>
            </p:cNvSpPr>
            <p:nvPr/>
          </p:nvSpPr>
          <p:spPr bwMode="auto">
            <a:xfrm>
              <a:off x="4175" y="1461"/>
              <a:ext cx="6" cy="6"/>
            </a:xfrm>
            <a:custGeom>
              <a:avLst/>
              <a:gdLst>
                <a:gd name="T0" fmla="*/ 5 w 6"/>
                <a:gd name="T1" fmla="*/ 6 h 6"/>
                <a:gd name="T2" fmla="*/ 5 w 6"/>
                <a:gd name="T3" fmla="*/ 4 h 6"/>
                <a:gd name="T4" fmla="*/ 6 w 6"/>
                <a:gd name="T5" fmla="*/ 3 h 6"/>
                <a:gd name="T6" fmla="*/ 6 w 6"/>
                <a:gd name="T7" fmla="*/ 2 h 6"/>
                <a:gd name="T8" fmla="*/ 6 w 6"/>
                <a:gd name="T9" fmla="*/ 2 h 6"/>
                <a:gd name="T10" fmla="*/ 6 w 6"/>
                <a:gd name="T11" fmla="*/ 1 h 6"/>
                <a:gd name="T12" fmla="*/ 5 w 6"/>
                <a:gd name="T13" fmla="*/ 0 h 6"/>
                <a:gd name="T14" fmla="*/ 4 w 6"/>
                <a:gd name="T15" fmla="*/ 0 h 6"/>
                <a:gd name="T16" fmla="*/ 4 w 6"/>
                <a:gd name="T17" fmla="*/ 0 h 6"/>
                <a:gd name="T18" fmla="*/ 3 w 6"/>
                <a:gd name="T19" fmla="*/ 0 h 6"/>
                <a:gd name="T20" fmla="*/ 1 w 6"/>
                <a:gd name="T21" fmla="*/ 0 h 6"/>
                <a:gd name="T22" fmla="*/ 1 w 6"/>
                <a:gd name="T23" fmla="*/ 1 h 6"/>
                <a:gd name="T24" fmla="*/ 0 w 6"/>
                <a:gd name="T25" fmla="*/ 2 h 6"/>
                <a:gd name="T26" fmla="*/ 0 w 6"/>
                <a:gd name="T27" fmla="*/ 3 h 6"/>
                <a:gd name="T28" fmla="*/ 1 w 6"/>
                <a:gd name="T29" fmla="*/ 4 h 6"/>
                <a:gd name="T30" fmla="*/ 1 w 6"/>
                <a:gd name="T31" fmla="*/ 4 h 6"/>
                <a:gd name="T32" fmla="*/ 3 w 6"/>
                <a:gd name="T33" fmla="*/ 6 h 6"/>
                <a:gd name="T34" fmla="*/ 4 w 6"/>
                <a:gd name="T35" fmla="*/ 6 h 6"/>
                <a:gd name="T36" fmla="*/ 5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5" y="6"/>
                  </a:moveTo>
                  <a:lnTo>
                    <a:pt x="5" y="4"/>
                  </a:lnTo>
                  <a:lnTo>
                    <a:pt x="6" y="3"/>
                  </a:lnTo>
                  <a:lnTo>
                    <a:pt x="6" y="2"/>
                  </a:lnTo>
                  <a:lnTo>
                    <a:pt x="6" y="1"/>
                  </a:lnTo>
                  <a:lnTo>
                    <a:pt x="5" y="0"/>
                  </a:lnTo>
                  <a:lnTo>
                    <a:pt x="4" y="0"/>
                  </a:lnTo>
                  <a:lnTo>
                    <a:pt x="3" y="0"/>
                  </a:lnTo>
                  <a:lnTo>
                    <a:pt x="1" y="0"/>
                  </a:lnTo>
                  <a:lnTo>
                    <a:pt x="1" y="1"/>
                  </a:lnTo>
                  <a:lnTo>
                    <a:pt x="0" y="2"/>
                  </a:lnTo>
                  <a:lnTo>
                    <a:pt x="0" y="3"/>
                  </a:lnTo>
                  <a:lnTo>
                    <a:pt x="1" y="4"/>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1" name="Freeform 1532">
              <a:extLst>
                <a:ext uri="{FF2B5EF4-FFF2-40B4-BE49-F238E27FC236}">
                  <a16:creationId xmlns:a16="http://schemas.microsoft.com/office/drawing/2014/main" id="{E5B75373-CF79-954C-9CD2-70983EC9DE4E}"/>
                </a:ext>
              </a:extLst>
            </p:cNvPr>
            <p:cNvSpPr>
              <a:spLocks/>
            </p:cNvSpPr>
            <p:nvPr/>
          </p:nvSpPr>
          <p:spPr bwMode="auto">
            <a:xfrm>
              <a:off x="4164" y="1461"/>
              <a:ext cx="7" cy="6"/>
            </a:xfrm>
            <a:custGeom>
              <a:avLst/>
              <a:gdLst>
                <a:gd name="T0" fmla="*/ 4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4 w 7"/>
                <a:gd name="T15" fmla="*/ 0 h 6"/>
                <a:gd name="T16" fmla="*/ 3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6" y="4"/>
                  </a:lnTo>
                  <a:lnTo>
                    <a:pt x="7" y="3"/>
                  </a:lnTo>
                  <a:lnTo>
                    <a:pt x="7" y="2"/>
                  </a:lnTo>
                  <a:lnTo>
                    <a:pt x="6" y="1"/>
                  </a:lnTo>
                  <a:lnTo>
                    <a:pt x="6" y="0"/>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2" name="Freeform 1533">
              <a:extLst>
                <a:ext uri="{FF2B5EF4-FFF2-40B4-BE49-F238E27FC236}">
                  <a16:creationId xmlns:a16="http://schemas.microsoft.com/office/drawing/2014/main" id="{077157F4-B203-7447-A139-D1BFF64851C9}"/>
                </a:ext>
              </a:extLst>
            </p:cNvPr>
            <p:cNvSpPr>
              <a:spLocks/>
            </p:cNvSpPr>
            <p:nvPr/>
          </p:nvSpPr>
          <p:spPr bwMode="auto">
            <a:xfrm>
              <a:off x="4153" y="1461"/>
              <a:ext cx="6" cy="6"/>
            </a:xfrm>
            <a:custGeom>
              <a:avLst/>
              <a:gdLst>
                <a:gd name="T0" fmla="*/ 4 w 6"/>
                <a:gd name="T1" fmla="*/ 6 h 6"/>
                <a:gd name="T2" fmla="*/ 5 w 6"/>
                <a:gd name="T3" fmla="*/ 4 h 6"/>
                <a:gd name="T4" fmla="*/ 5 w 6"/>
                <a:gd name="T5" fmla="*/ 4 h 6"/>
                <a:gd name="T6" fmla="*/ 6 w 6"/>
                <a:gd name="T7" fmla="*/ 3 h 6"/>
                <a:gd name="T8" fmla="*/ 6 w 6"/>
                <a:gd name="T9" fmla="*/ 2 h 6"/>
                <a:gd name="T10" fmla="*/ 5 w 6"/>
                <a:gd name="T11" fmla="*/ 1 h 6"/>
                <a:gd name="T12" fmla="*/ 5 w 6"/>
                <a:gd name="T13" fmla="*/ 0 h 6"/>
                <a:gd name="T14" fmla="*/ 4 w 6"/>
                <a:gd name="T15" fmla="*/ 0 h 6"/>
                <a:gd name="T16" fmla="*/ 3 w 6"/>
                <a:gd name="T17" fmla="*/ 0 h 6"/>
                <a:gd name="T18" fmla="*/ 2 w 6"/>
                <a:gd name="T19" fmla="*/ 0 h 6"/>
                <a:gd name="T20" fmla="*/ 1 w 6"/>
                <a:gd name="T21" fmla="*/ 0 h 6"/>
                <a:gd name="T22" fmla="*/ 1 w 6"/>
                <a:gd name="T23" fmla="*/ 1 h 6"/>
                <a:gd name="T24" fmla="*/ 0 w 6"/>
                <a:gd name="T25" fmla="*/ 2 h 6"/>
                <a:gd name="T26" fmla="*/ 0 w 6"/>
                <a:gd name="T27" fmla="*/ 3 h 6"/>
                <a:gd name="T28" fmla="*/ 1 w 6"/>
                <a:gd name="T29" fmla="*/ 4 h 6"/>
                <a:gd name="T30" fmla="*/ 1 w 6"/>
                <a:gd name="T31" fmla="*/ 4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4"/>
                  </a:lnTo>
                  <a:lnTo>
                    <a:pt x="6" y="3"/>
                  </a:lnTo>
                  <a:lnTo>
                    <a:pt x="6" y="2"/>
                  </a:lnTo>
                  <a:lnTo>
                    <a:pt x="5" y="1"/>
                  </a:lnTo>
                  <a:lnTo>
                    <a:pt x="5" y="0"/>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3" name="Freeform 1534">
              <a:extLst>
                <a:ext uri="{FF2B5EF4-FFF2-40B4-BE49-F238E27FC236}">
                  <a16:creationId xmlns:a16="http://schemas.microsoft.com/office/drawing/2014/main" id="{E1601E77-871C-E840-8345-3718BAFBEDDE}"/>
                </a:ext>
              </a:extLst>
            </p:cNvPr>
            <p:cNvSpPr>
              <a:spLocks/>
            </p:cNvSpPr>
            <p:nvPr/>
          </p:nvSpPr>
          <p:spPr bwMode="auto">
            <a:xfrm>
              <a:off x="4141"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4 w 7"/>
                <a:gd name="T17" fmla="*/ 0 h 6"/>
                <a:gd name="T18" fmla="*/ 3 w 7"/>
                <a:gd name="T19" fmla="*/ 0 h 6"/>
                <a:gd name="T20" fmla="*/ 2 w 7"/>
                <a:gd name="T21" fmla="*/ 0 h 6"/>
                <a:gd name="T22" fmla="*/ 2 w 7"/>
                <a:gd name="T23" fmla="*/ 1 h 6"/>
                <a:gd name="T24" fmla="*/ 0 w 7"/>
                <a:gd name="T25" fmla="*/ 2 h 6"/>
                <a:gd name="T26" fmla="*/ 0 w 7"/>
                <a:gd name="T27" fmla="*/ 3 h 6"/>
                <a:gd name="T28" fmla="*/ 2 w 7"/>
                <a:gd name="T29" fmla="*/ 4 h 6"/>
                <a:gd name="T30" fmla="*/ 2 w 7"/>
                <a:gd name="T31" fmla="*/ 4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4" y="0"/>
                  </a:lnTo>
                  <a:lnTo>
                    <a:pt x="3" y="0"/>
                  </a:lnTo>
                  <a:lnTo>
                    <a:pt x="2" y="0"/>
                  </a:lnTo>
                  <a:lnTo>
                    <a:pt x="2" y="1"/>
                  </a:lnTo>
                  <a:lnTo>
                    <a:pt x="0" y="2"/>
                  </a:lnTo>
                  <a:lnTo>
                    <a:pt x="0" y="3"/>
                  </a:lnTo>
                  <a:lnTo>
                    <a:pt x="2" y="4"/>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4" name="Freeform 1535">
              <a:extLst>
                <a:ext uri="{FF2B5EF4-FFF2-40B4-BE49-F238E27FC236}">
                  <a16:creationId xmlns:a16="http://schemas.microsoft.com/office/drawing/2014/main" id="{DBFF9FE5-34F7-A141-9ABF-3189BCC2BDB5}"/>
                </a:ext>
              </a:extLst>
            </p:cNvPr>
            <p:cNvSpPr>
              <a:spLocks/>
            </p:cNvSpPr>
            <p:nvPr/>
          </p:nvSpPr>
          <p:spPr bwMode="auto">
            <a:xfrm>
              <a:off x="4130"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3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3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3" y="0"/>
                  </a:lnTo>
                  <a:lnTo>
                    <a:pt x="2" y="0"/>
                  </a:lnTo>
                  <a:lnTo>
                    <a:pt x="1" y="0"/>
                  </a:lnTo>
                  <a:lnTo>
                    <a:pt x="1" y="1"/>
                  </a:lnTo>
                  <a:lnTo>
                    <a:pt x="0" y="2"/>
                  </a:lnTo>
                  <a:lnTo>
                    <a:pt x="0" y="3"/>
                  </a:lnTo>
                  <a:lnTo>
                    <a:pt x="1" y="4"/>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5" name="Freeform 1536">
              <a:extLst>
                <a:ext uri="{FF2B5EF4-FFF2-40B4-BE49-F238E27FC236}">
                  <a16:creationId xmlns:a16="http://schemas.microsoft.com/office/drawing/2014/main" id="{741A8FE8-31C3-F643-9865-0B749F0AB903}"/>
                </a:ext>
              </a:extLst>
            </p:cNvPr>
            <p:cNvSpPr>
              <a:spLocks/>
            </p:cNvSpPr>
            <p:nvPr/>
          </p:nvSpPr>
          <p:spPr bwMode="auto">
            <a:xfrm>
              <a:off x="4119" y="1461"/>
              <a:ext cx="7" cy="6"/>
            </a:xfrm>
            <a:custGeom>
              <a:avLst/>
              <a:gdLst>
                <a:gd name="T0" fmla="*/ 4 w 7"/>
                <a:gd name="T1" fmla="*/ 6 h 6"/>
                <a:gd name="T2" fmla="*/ 5 w 7"/>
                <a:gd name="T3" fmla="*/ 4 h 6"/>
                <a:gd name="T4" fmla="*/ 5 w 7"/>
                <a:gd name="T5" fmla="*/ 4 h 6"/>
                <a:gd name="T6" fmla="*/ 7 w 7"/>
                <a:gd name="T7" fmla="*/ 3 h 6"/>
                <a:gd name="T8" fmla="*/ 7 w 7"/>
                <a:gd name="T9" fmla="*/ 2 h 6"/>
                <a:gd name="T10" fmla="*/ 5 w 7"/>
                <a:gd name="T11" fmla="*/ 1 h 6"/>
                <a:gd name="T12" fmla="*/ 5 w 7"/>
                <a:gd name="T13" fmla="*/ 0 h 6"/>
                <a:gd name="T14" fmla="*/ 4 w 7"/>
                <a:gd name="T15" fmla="*/ 0 h 6"/>
                <a:gd name="T16" fmla="*/ 3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5" y="4"/>
                  </a:lnTo>
                  <a:lnTo>
                    <a:pt x="7" y="3"/>
                  </a:lnTo>
                  <a:lnTo>
                    <a:pt x="7" y="2"/>
                  </a:lnTo>
                  <a:lnTo>
                    <a:pt x="5" y="1"/>
                  </a:lnTo>
                  <a:lnTo>
                    <a:pt x="5" y="0"/>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6" name="Freeform 1537">
              <a:extLst>
                <a:ext uri="{FF2B5EF4-FFF2-40B4-BE49-F238E27FC236}">
                  <a16:creationId xmlns:a16="http://schemas.microsoft.com/office/drawing/2014/main" id="{34B743DD-6A2A-8E48-8456-8903FAA5D81F}"/>
                </a:ext>
              </a:extLst>
            </p:cNvPr>
            <p:cNvSpPr>
              <a:spLocks/>
            </p:cNvSpPr>
            <p:nvPr/>
          </p:nvSpPr>
          <p:spPr bwMode="auto">
            <a:xfrm>
              <a:off x="4107"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4 w 7"/>
                <a:gd name="T17" fmla="*/ 0 h 6"/>
                <a:gd name="T18" fmla="*/ 3 w 7"/>
                <a:gd name="T19" fmla="*/ 0 h 6"/>
                <a:gd name="T20" fmla="*/ 2 w 7"/>
                <a:gd name="T21" fmla="*/ 0 h 6"/>
                <a:gd name="T22" fmla="*/ 2 w 7"/>
                <a:gd name="T23" fmla="*/ 1 h 6"/>
                <a:gd name="T24" fmla="*/ 0 w 7"/>
                <a:gd name="T25" fmla="*/ 2 h 6"/>
                <a:gd name="T26" fmla="*/ 0 w 7"/>
                <a:gd name="T27" fmla="*/ 3 h 6"/>
                <a:gd name="T28" fmla="*/ 2 w 7"/>
                <a:gd name="T29" fmla="*/ 4 h 6"/>
                <a:gd name="T30" fmla="*/ 2 w 7"/>
                <a:gd name="T31" fmla="*/ 4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4" y="0"/>
                  </a:lnTo>
                  <a:lnTo>
                    <a:pt x="3" y="0"/>
                  </a:lnTo>
                  <a:lnTo>
                    <a:pt x="2" y="0"/>
                  </a:lnTo>
                  <a:lnTo>
                    <a:pt x="2" y="1"/>
                  </a:lnTo>
                  <a:lnTo>
                    <a:pt x="0" y="2"/>
                  </a:lnTo>
                  <a:lnTo>
                    <a:pt x="0" y="3"/>
                  </a:lnTo>
                  <a:lnTo>
                    <a:pt x="2" y="4"/>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7" name="Freeform 1538">
              <a:extLst>
                <a:ext uri="{FF2B5EF4-FFF2-40B4-BE49-F238E27FC236}">
                  <a16:creationId xmlns:a16="http://schemas.microsoft.com/office/drawing/2014/main" id="{23F5813C-E94B-2249-840D-92F5C10681C1}"/>
                </a:ext>
              </a:extLst>
            </p:cNvPr>
            <p:cNvSpPr>
              <a:spLocks/>
            </p:cNvSpPr>
            <p:nvPr/>
          </p:nvSpPr>
          <p:spPr bwMode="auto">
            <a:xfrm>
              <a:off x="4096"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4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4" y="0"/>
                  </a:lnTo>
                  <a:lnTo>
                    <a:pt x="2" y="0"/>
                  </a:lnTo>
                  <a:lnTo>
                    <a:pt x="1" y="0"/>
                  </a:lnTo>
                  <a:lnTo>
                    <a:pt x="1" y="1"/>
                  </a:lnTo>
                  <a:lnTo>
                    <a:pt x="0" y="2"/>
                  </a:lnTo>
                  <a:lnTo>
                    <a:pt x="0" y="3"/>
                  </a:lnTo>
                  <a:lnTo>
                    <a:pt x="1" y="4"/>
                  </a:lnTo>
                  <a:lnTo>
                    <a:pt x="2"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8" name="Freeform 1539">
              <a:extLst>
                <a:ext uri="{FF2B5EF4-FFF2-40B4-BE49-F238E27FC236}">
                  <a16:creationId xmlns:a16="http://schemas.microsoft.com/office/drawing/2014/main" id="{979EE947-C089-A940-B51C-4F3271643548}"/>
                </a:ext>
              </a:extLst>
            </p:cNvPr>
            <p:cNvSpPr>
              <a:spLocks/>
            </p:cNvSpPr>
            <p:nvPr/>
          </p:nvSpPr>
          <p:spPr bwMode="auto">
            <a:xfrm>
              <a:off x="4085" y="1461"/>
              <a:ext cx="7" cy="6"/>
            </a:xfrm>
            <a:custGeom>
              <a:avLst/>
              <a:gdLst>
                <a:gd name="T0" fmla="*/ 4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4 w 7"/>
                <a:gd name="T15" fmla="*/ 0 h 6"/>
                <a:gd name="T16" fmla="*/ 3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6" y="4"/>
                  </a:lnTo>
                  <a:lnTo>
                    <a:pt x="7" y="3"/>
                  </a:lnTo>
                  <a:lnTo>
                    <a:pt x="7" y="2"/>
                  </a:lnTo>
                  <a:lnTo>
                    <a:pt x="6" y="1"/>
                  </a:lnTo>
                  <a:lnTo>
                    <a:pt x="6" y="0"/>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09" name="Freeform 1540">
              <a:extLst>
                <a:ext uri="{FF2B5EF4-FFF2-40B4-BE49-F238E27FC236}">
                  <a16:creationId xmlns:a16="http://schemas.microsoft.com/office/drawing/2014/main" id="{557212AE-5835-C84D-BC0A-0B7078C5C07D}"/>
                </a:ext>
              </a:extLst>
            </p:cNvPr>
            <p:cNvSpPr>
              <a:spLocks/>
            </p:cNvSpPr>
            <p:nvPr/>
          </p:nvSpPr>
          <p:spPr bwMode="auto">
            <a:xfrm>
              <a:off x="4074" y="1461"/>
              <a:ext cx="6" cy="6"/>
            </a:xfrm>
            <a:custGeom>
              <a:avLst/>
              <a:gdLst>
                <a:gd name="T0" fmla="*/ 4 w 6"/>
                <a:gd name="T1" fmla="*/ 6 h 6"/>
                <a:gd name="T2" fmla="*/ 5 w 6"/>
                <a:gd name="T3" fmla="*/ 4 h 6"/>
                <a:gd name="T4" fmla="*/ 5 w 6"/>
                <a:gd name="T5" fmla="*/ 4 h 6"/>
                <a:gd name="T6" fmla="*/ 6 w 6"/>
                <a:gd name="T7" fmla="*/ 3 h 6"/>
                <a:gd name="T8" fmla="*/ 6 w 6"/>
                <a:gd name="T9" fmla="*/ 2 h 6"/>
                <a:gd name="T10" fmla="*/ 5 w 6"/>
                <a:gd name="T11" fmla="*/ 1 h 6"/>
                <a:gd name="T12" fmla="*/ 5 w 6"/>
                <a:gd name="T13" fmla="*/ 0 h 6"/>
                <a:gd name="T14" fmla="*/ 4 w 6"/>
                <a:gd name="T15" fmla="*/ 0 h 6"/>
                <a:gd name="T16" fmla="*/ 3 w 6"/>
                <a:gd name="T17" fmla="*/ 0 h 6"/>
                <a:gd name="T18" fmla="*/ 2 w 6"/>
                <a:gd name="T19" fmla="*/ 0 h 6"/>
                <a:gd name="T20" fmla="*/ 1 w 6"/>
                <a:gd name="T21" fmla="*/ 0 h 6"/>
                <a:gd name="T22" fmla="*/ 1 w 6"/>
                <a:gd name="T23" fmla="*/ 1 h 6"/>
                <a:gd name="T24" fmla="*/ 0 w 6"/>
                <a:gd name="T25" fmla="*/ 2 h 6"/>
                <a:gd name="T26" fmla="*/ 0 w 6"/>
                <a:gd name="T27" fmla="*/ 3 h 6"/>
                <a:gd name="T28" fmla="*/ 1 w 6"/>
                <a:gd name="T29" fmla="*/ 4 h 6"/>
                <a:gd name="T30" fmla="*/ 1 w 6"/>
                <a:gd name="T31" fmla="*/ 4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4"/>
                  </a:lnTo>
                  <a:lnTo>
                    <a:pt x="6" y="3"/>
                  </a:lnTo>
                  <a:lnTo>
                    <a:pt x="6" y="2"/>
                  </a:lnTo>
                  <a:lnTo>
                    <a:pt x="5" y="1"/>
                  </a:lnTo>
                  <a:lnTo>
                    <a:pt x="5" y="0"/>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0" name="Freeform 1541">
              <a:extLst>
                <a:ext uri="{FF2B5EF4-FFF2-40B4-BE49-F238E27FC236}">
                  <a16:creationId xmlns:a16="http://schemas.microsoft.com/office/drawing/2014/main" id="{3E3DF242-2EFE-B84B-9E51-9927A211ADB4}"/>
                </a:ext>
              </a:extLst>
            </p:cNvPr>
            <p:cNvSpPr>
              <a:spLocks/>
            </p:cNvSpPr>
            <p:nvPr/>
          </p:nvSpPr>
          <p:spPr bwMode="auto">
            <a:xfrm>
              <a:off x="4062"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4 w 7"/>
                <a:gd name="T17" fmla="*/ 0 h 6"/>
                <a:gd name="T18" fmla="*/ 3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4" y="0"/>
                  </a:lnTo>
                  <a:lnTo>
                    <a:pt x="3" y="0"/>
                  </a:lnTo>
                  <a:lnTo>
                    <a:pt x="1" y="0"/>
                  </a:lnTo>
                  <a:lnTo>
                    <a:pt x="1" y="1"/>
                  </a:lnTo>
                  <a:lnTo>
                    <a:pt x="0" y="2"/>
                  </a:lnTo>
                  <a:lnTo>
                    <a:pt x="0" y="3"/>
                  </a:lnTo>
                  <a:lnTo>
                    <a:pt x="1" y="4"/>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1" name="Freeform 1542">
              <a:extLst>
                <a:ext uri="{FF2B5EF4-FFF2-40B4-BE49-F238E27FC236}">
                  <a16:creationId xmlns:a16="http://schemas.microsoft.com/office/drawing/2014/main" id="{EF6D4391-6C8A-3A43-B58E-6C016802B8D0}"/>
                </a:ext>
              </a:extLst>
            </p:cNvPr>
            <p:cNvSpPr>
              <a:spLocks/>
            </p:cNvSpPr>
            <p:nvPr/>
          </p:nvSpPr>
          <p:spPr bwMode="auto">
            <a:xfrm>
              <a:off x="4051"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3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3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3" y="0"/>
                  </a:lnTo>
                  <a:lnTo>
                    <a:pt x="2" y="0"/>
                  </a:lnTo>
                  <a:lnTo>
                    <a:pt x="1" y="0"/>
                  </a:lnTo>
                  <a:lnTo>
                    <a:pt x="1" y="1"/>
                  </a:lnTo>
                  <a:lnTo>
                    <a:pt x="0" y="2"/>
                  </a:lnTo>
                  <a:lnTo>
                    <a:pt x="0" y="3"/>
                  </a:lnTo>
                  <a:lnTo>
                    <a:pt x="1" y="4"/>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2" name="Freeform 1543">
              <a:extLst>
                <a:ext uri="{FF2B5EF4-FFF2-40B4-BE49-F238E27FC236}">
                  <a16:creationId xmlns:a16="http://schemas.microsoft.com/office/drawing/2014/main" id="{F92C709B-4013-584D-A0E6-619982F96130}"/>
                </a:ext>
              </a:extLst>
            </p:cNvPr>
            <p:cNvSpPr>
              <a:spLocks/>
            </p:cNvSpPr>
            <p:nvPr/>
          </p:nvSpPr>
          <p:spPr bwMode="auto">
            <a:xfrm>
              <a:off x="4040" y="1461"/>
              <a:ext cx="6" cy="6"/>
            </a:xfrm>
            <a:custGeom>
              <a:avLst/>
              <a:gdLst>
                <a:gd name="T0" fmla="*/ 4 w 6"/>
                <a:gd name="T1" fmla="*/ 6 h 6"/>
                <a:gd name="T2" fmla="*/ 5 w 6"/>
                <a:gd name="T3" fmla="*/ 4 h 6"/>
                <a:gd name="T4" fmla="*/ 5 w 6"/>
                <a:gd name="T5" fmla="*/ 4 h 6"/>
                <a:gd name="T6" fmla="*/ 6 w 6"/>
                <a:gd name="T7" fmla="*/ 3 h 6"/>
                <a:gd name="T8" fmla="*/ 6 w 6"/>
                <a:gd name="T9" fmla="*/ 2 h 6"/>
                <a:gd name="T10" fmla="*/ 5 w 6"/>
                <a:gd name="T11" fmla="*/ 1 h 6"/>
                <a:gd name="T12" fmla="*/ 5 w 6"/>
                <a:gd name="T13" fmla="*/ 0 h 6"/>
                <a:gd name="T14" fmla="*/ 4 w 6"/>
                <a:gd name="T15" fmla="*/ 0 h 6"/>
                <a:gd name="T16" fmla="*/ 3 w 6"/>
                <a:gd name="T17" fmla="*/ 0 h 6"/>
                <a:gd name="T18" fmla="*/ 2 w 6"/>
                <a:gd name="T19" fmla="*/ 0 h 6"/>
                <a:gd name="T20" fmla="*/ 1 w 6"/>
                <a:gd name="T21" fmla="*/ 0 h 6"/>
                <a:gd name="T22" fmla="*/ 1 w 6"/>
                <a:gd name="T23" fmla="*/ 1 h 6"/>
                <a:gd name="T24" fmla="*/ 0 w 6"/>
                <a:gd name="T25" fmla="*/ 2 h 6"/>
                <a:gd name="T26" fmla="*/ 0 w 6"/>
                <a:gd name="T27" fmla="*/ 3 h 6"/>
                <a:gd name="T28" fmla="*/ 1 w 6"/>
                <a:gd name="T29" fmla="*/ 4 h 6"/>
                <a:gd name="T30" fmla="*/ 1 w 6"/>
                <a:gd name="T31" fmla="*/ 4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4"/>
                  </a:lnTo>
                  <a:lnTo>
                    <a:pt x="6" y="3"/>
                  </a:lnTo>
                  <a:lnTo>
                    <a:pt x="6" y="2"/>
                  </a:lnTo>
                  <a:lnTo>
                    <a:pt x="5" y="1"/>
                  </a:lnTo>
                  <a:lnTo>
                    <a:pt x="5" y="0"/>
                  </a:lnTo>
                  <a:lnTo>
                    <a:pt x="4" y="0"/>
                  </a:lnTo>
                  <a:lnTo>
                    <a:pt x="3" y="0"/>
                  </a:lnTo>
                  <a:lnTo>
                    <a:pt x="2" y="0"/>
                  </a:lnTo>
                  <a:lnTo>
                    <a:pt x="1" y="0"/>
                  </a:lnTo>
                  <a:lnTo>
                    <a:pt x="1" y="1"/>
                  </a:lnTo>
                  <a:lnTo>
                    <a:pt x="0" y="2"/>
                  </a:lnTo>
                  <a:lnTo>
                    <a:pt x="0" y="3"/>
                  </a:lnTo>
                  <a:lnTo>
                    <a:pt x="1" y="4"/>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3" name="Freeform 1544">
              <a:extLst>
                <a:ext uri="{FF2B5EF4-FFF2-40B4-BE49-F238E27FC236}">
                  <a16:creationId xmlns:a16="http://schemas.microsoft.com/office/drawing/2014/main" id="{B8C08129-BB9C-0842-86E0-D82FB5FD0462}"/>
                </a:ext>
              </a:extLst>
            </p:cNvPr>
            <p:cNvSpPr>
              <a:spLocks/>
            </p:cNvSpPr>
            <p:nvPr/>
          </p:nvSpPr>
          <p:spPr bwMode="auto">
            <a:xfrm>
              <a:off x="4028"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4 w 7"/>
                <a:gd name="T17" fmla="*/ 0 h 6"/>
                <a:gd name="T18" fmla="*/ 3 w 7"/>
                <a:gd name="T19" fmla="*/ 0 h 6"/>
                <a:gd name="T20" fmla="*/ 2 w 7"/>
                <a:gd name="T21" fmla="*/ 0 h 6"/>
                <a:gd name="T22" fmla="*/ 2 w 7"/>
                <a:gd name="T23" fmla="*/ 1 h 6"/>
                <a:gd name="T24" fmla="*/ 0 w 7"/>
                <a:gd name="T25" fmla="*/ 2 h 6"/>
                <a:gd name="T26" fmla="*/ 0 w 7"/>
                <a:gd name="T27" fmla="*/ 3 h 6"/>
                <a:gd name="T28" fmla="*/ 2 w 7"/>
                <a:gd name="T29" fmla="*/ 4 h 6"/>
                <a:gd name="T30" fmla="*/ 2 w 7"/>
                <a:gd name="T31" fmla="*/ 4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4" y="0"/>
                  </a:lnTo>
                  <a:lnTo>
                    <a:pt x="3" y="0"/>
                  </a:lnTo>
                  <a:lnTo>
                    <a:pt x="2" y="0"/>
                  </a:lnTo>
                  <a:lnTo>
                    <a:pt x="2" y="1"/>
                  </a:lnTo>
                  <a:lnTo>
                    <a:pt x="0" y="2"/>
                  </a:lnTo>
                  <a:lnTo>
                    <a:pt x="0" y="3"/>
                  </a:lnTo>
                  <a:lnTo>
                    <a:pt x="2" y="4"/>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4" name="Freeform 1545">
              <a:extLst>
                <a:ext uri="{FF2B5EF4-FFF2-40B4-BE49-F238E27FC236}">
                  <a16:creationId xmlns:a16="http://schemas.microsoft.com/office/drawing/2014/main" id="{C5AAF0A5-5F60-3E4C-A346-EAF4393734CD}"/>
                </a:ext>
              </a:extLst>
            </p:cNvPr>
            <p:cNvSpPr>
              <a:spLocks/>
            </p:cNvSpPr>
            <p:nvPr/>
          </p:nvSpPr>
          <p:spPr bwMode="auto">
            <a:xfrm>
              <a:off x="4017" y="1461"/>
              <a:ext cx="7" cy="6"/>
            </a:xfrm>
            <a:custGeom>
              <a:avLst/>
              <a:gdLst>
                <a:gd name="T0" fmla="*/ 5 w 7"/>
                <a:gd name="T1" fmla="*/ 6 h 6"/>
                <a:gd name="T2" fmla="*/ 6 w 7"/>
                <a:gd name="T3" fmla="*/ 4 h 6"/>
                <a:gd name="T4" fmla="*/ 6 w 7"/>
                <a:gd name="T5" fmla="*/ 4 h 6"/>
                <a:gd name="T6" fmla="*/ 7 w 7"/>
                <a:gd name="T7" fmla="*/ 3 h 6"/>
                <a:gd name="T8" fmla="*/ 7 w 7"/>
                <a:gd name="T9" fmla="*/ 2 h 6"/>
                <a:gd name="T10" fmla="*/ 6 w 7"/>
                <a:gd name="T11" fmla="*/ 1 h 6"/>
                <a:gd name="T12" fmla="*/ 6 w 7"/>
                <a:gd name="T13" fmla="*/ 0 h 6"/>
                <a:gd name="T14" fmla="*/ 5 w 7"/>
                <a:gd name="T15" fmla="*/ 0 h 6"/>
                <a:gd name="T16" fmla="*/ 4 w 7"/>
                <a:gd name="T17" fmla="*/ 0 h 6"/>
                <a:gd name="T18" fmla="*/ 2 w 7"/>
                <a:gd name="T19" fmla="*/ 0 h 6"/>
                <a:gd name="T20" fmla="*/ 1 w 7"/>
                <a:gd name="T21" fmla="*/ 0 h 6"/>
                <a:gd name="T22" fmla="*/ 1 w 7"/>
                <a:gd name="T23" fmla="*/ 1 h 6"/>
                <a:gd name="T24" fmla="*/ 0 w 7"/>
                <a:gd name="T25" fmla="*/ 2 h 6"/>
                <a:gd name="T26" fmla="*/ 0 w 7"/>
                <a:gd name="T27" fmla="*/ 3 h 6"/>
                <a:gd name="T28" fmla="*/ 1 w 7"/>
                <a:gd name="T29" fmla="*/ 4 h 6"/>
                <a:gd name="T30" fmla="*/ 1 w 7"/>
                <a:gd name="T31" fmla="*/ 4 h 6"/>
                <a:gd name="T32" fmla="*/ 2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4"/>
                  </a:lnTo>
                  <a:lnTo>
                    <a:pt x="7" y="3"/>
                  </a:lnTo>
                  <a:lnTo>
                    <a:pt x="7" y="2"/>
                  </a:lnTo>
                  <a:lnTo>
                    <a:pt x="6" y="1"/>
                  </a:lnTo>
                  <a:lnTo>
                    <a:pt x="6" y="0"/>
                  </a:lnTo>
                  <a:lnTo>
                    <a:pt x="5" y="0"/>
                  </a:lnTo>
                  <a:lnTo>
                    <a:pt x="4" y="0"/>
                  </a:lnTo>
                  <a:lnTo>
                    <a:pt x="2" y="0"/>
                  </a:lnTo>
                  <a:lnTo>
                    <a:pt x="1" y="0"/>
                  </a:lnTo>
                  <a:lnTo>
                    <a:pt x="1" y="1"/>
                  </a:lnTo>
                  <a:lnTo>
                    <a:pt x="0" y="2"/>
                  </a:lnTo>
                  <a:lnTo>
                    <a:pt x="0" y="3"/>
                  </a:lnTo>
                  <a:lnTo>
                    <a:pt x="1" y="4"/>
                  </a:lnTo>
                  <a:lnTo>
                    <a:pt x="2"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5" name="Freeform 1546">
              <a:extLst>
                <a:ext uri="{FF2B5EF4-FFF2-40B4-BE49-F238E27FC236}">
                  <a16:creationId xmlns:a16="http://schemas.microsoft.com/office/drawing/2014/main" id="{A679C341-F38A-104E-A0FC-741C02D8480D}"/>
                </a:ext>
              </a:extLst>
            </p:cNvPr>
            <p:cNvSpPr>
              <a:spLocks/>
            </p:cNvSpPr>
            <p:nvPr/>
          </p:nvSpPr>
          <p:spPr bwMode="auto">
            <a:xfrm>
              <a:off x="4006" y="1461"/>
              <a:ext cx="7" cy="6"/>
            </a:xfrm>
            <a:custGeom>
              <a:avLst/>
              <a:gdLst>
                <a:gd name="T0" fmla="*/ 4 w 7"/>
                <a:gd name="T1" fmla="*/ 6 h 6"/>
                <a:gd name="T2" fmla="*/ 5 w 7"/>
                <a:gd name="T3" fmla="*/ 6 h 6"/>
                <a:gd name="T4" fmla="*/ 5 w 7"/>
                <a:gd name="T5" fmla="*/ 4 h 6"/>
                <a:gd name="T6" fmla="*/ 7 w 7"/>
                <a:gd name="T7" fmla="*/ 3 h 6"/>
                <a:gd name="T8" fmla="*/ 7 w 7"/>
                <a:gd name="T9" fmla="*/ 2 h 6"/>
                <a:gd name="T10" fmla="*/ 5 w 7"/>
                <a:gd name="T11" fmla="*/ 1 h 6"/>
                <a:gd name="T12" fmla="*/ 5 w 7"/>
                <a:gd name="T13" fmla="*/ 1 h 6"/>
                <a:gd name="T14" fmla="*/ 4 w 7"/>
                <a:gd name="T15" fmla="*/ 0 h 6"/>
                <a:gd name="T16" fmla="*/ 3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5" y="6"/>
                  </a:lnTo>
                  <a:lnTo>
                    <a:pt x="5" y="4"/>
                  </a:lnTo>
                  <a:lnTo>
                    <a:pt x="7" y="3"/>
                  </a:lnTo>
                  <a:lnTo>
                    <a:pt x="7" y="2"/>
                  </a:lnTo>
                  <a:lnTo>
                    <a:pt x="5"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6" name="Freeform 1547">
              <a:extLst>
                <a:ext uri="{FF2B5EF4-FFF2-40B4-BE49-F238E27FC236}">
                  <a16:creationId xmlns:a16="http://schemas.microsoft.com/office/drawing/2014/main" id="{630436E7-5B17-0845-BCAC-483FD5CB87FA}"/>
                </a:ext>
              </a:extLst>
            </p:cNvPr>
            <p:cNvSpPr>
              <a:spLocks/>
            </p:cNvSpPr>
            <p:nvPr/>
          </p:nvSpPr>
          <p:spPr bwMode="auto">
            <a:xfrm>
              <a:off x="3995" y="1461"/>
              <a:ext cx="6" cy="6"/>
            </a:xfrm>
            <a:custGeom>
              <a:avLst/>
              <a:gdLst>
                <a:gd name="T0" fmla="*/ 4 w 6"/>
                <a:gd name="T1" fmla="*/ 6 h 6"/>
                <a:gd name="T2" fmla="*/ 5 w 6"/>
                <a:gd name="T3" fmla="*/ 6 h 6"/>
                <a:gd name="T4" fmla="*/ 5 w 6"/>
                <a:gd name="T5" fmla="*/ 4 h 6"/>
                <a:gd name="T6" fmla="*/ 6 w 6"/>
                <a:gd name="T7" fmla="*/ 3 h 6"/>
                <a:gd name="T8" fmla="*/ 6 w 6"/>
                <a:gd name="T9" fmla="*/ 2 h 6"/>
                <a:gd name="T10" fmla="*/ 5 w 6"/>
                <a:gd name="T11" fmla="*/ 1 h 6"/>
                <a:gd name="T12" fmla="*/ 5 w 6"/>
                <a:gd name="T13" fmla="*/ 1 h 6"/>
                <a:gd name="T14" fmla="*/ 4 w 6"/>
                <a:gd name="T15" fmla="*/ 0 h 6"/>
                <a:gd name="T16" fmla="*/ 3 w 6"/>
                <a:gd name="T17" fmla="*/ 0 h 6"/>
                <a:gd name="T18" fmla="*/ 2 w 6"/>
                <a:gd name="T19" fmla="*/ 0 h 6"/>
                <a:gd name="T20" fmla="*/ 1 w 6"/>
                <a:gd name="T21" fmla="*/ 1 h 6"/>
                <a:gd name="T22" fmla="*/ 1 w 6"/>
                <a:gd name="T23" fmla="*/ 1 h 6"/>
                <a:gd name="T24" fmla="*/ 0 w 6"/>
                <a:gd name="T25" fmla="*/ 2 h 6"/>
                <a:gd name="T26" fmla="*/ 0 w 6"/>
                <a:gd name="T27" fmla="*/ 3 h 6"/>
                <a:gd name="T28" fmla="*/ 1 w 6"/>
                <a:gd name="T29" fmla="*/ 4 h 6"/>
                <a:gd name="T30" fmla="*/ 1 w 6"/>
                <a:gd name="T31" fmla="*/ 6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6"/>
                  </a:lnTo>
                  <a:lnTo>
                    <a:pt x="5" y="4"/>
                  </a:lnTo>
                  <a:lnTo>
                    <a:pt x="6" y="3"/>
                  </a:lnTo>
                  <a:lnTo>
                    <a:pt x="6" y="2"/>
                  </a:lnTo>
                  <a:lnTo>
                    <a:pt x="5"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7" name="Freeform 1548">
              <a:extLst>
                <a:ext uri="{FF2B5EF4-FFF2-40B4-BE49-F238E27FC236}">
                  <a16:creationId xmlns:a16="http://schemas.microsoft.com/office/drawing/2014/main" id="{1EF005B7-CAB9-0C4F-A110-BAED0045A841}"/>
                </a:ext>
              </a:extLst>
            </p:cNvPr>
            <p:cNvSpPr>
              <a:spLocks/>
            </p:cNvSpPr>
            <p:nvPr/>
          </p:nvSpPr>
          <p:spPr bwMode="auto">
            <a:xfrm>
              <a:off x="3983"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4 w 7"/>
                <a:gd name="T17" fmla="*/ 0 h 6"/>
                <a:gd name="T18" fmla="*/ 3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4" y="0"/>
                  </a:lnTo>
                  <a:lnTo>
                    <a:pt x="3" y="0"/>
                  </a:lnTo>
                  <a:lnTo>
                    <a:pt x="1" y="1"/>
                  </a:lnTo>
                  <a:lnTo>
                    <a:pt x="0" y="2"/>
                  </a:lnTo>
                  <a:lnTo>
                    <a:pt x="0" y="3"/>
                  </a:lnTo>
                  <a:lnTo>
                    <a:pt x="1" y="4"/>
                  </a:lnTo>
                  <a:lnTo>
                    <a:pt x="1" y="6"/>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8" name="Freeform 1549">
              <a:extLst>
                <a:ext uri="{FF2B5EF4-FFF2-40B4-BE49-F238E27FC236}">
                  <a16:creationId xmlns:a16="http://schemas.microsoft.com/office/drawing/2014/main" id="{9FC3BEA8-0391-A842-B9DA-FD239F09C8BA}"/>
                </a:ext>
              </a:extLst>
            </p:cNvPr>
            <p:cNvSpPr>
              <a:spLocks/>
            </p:cNvSpPr>
            <p:nvPr/>
          </p:nvSpPr>
          <p:spPr bwMode="auto">
            <a:xfrm>
              <a:off x="3972" y="1461"/>
              <a:ext cx="7" cy="6"/>
            </a:xfrm>
            <a:custGeom>
              <a:avLst/>
              <a:gdLst>
                <a:gd name="T0" fmla="*/ 4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4 w 7"/>
                <a:gd name="T15" fmla="*/ 0 h 6"/>
                <a:gd name="T16" fmla="*/ 3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6" y="6"/>
                  </a:lnTo>
                  <a:lnTo>
                    <a:pt x="6" y="4"/>
                  </a:lnTo>
                  <a:lnTo>
                    <a:pt x="7" y="3"/>
                  </a:lnTo>
                  <a:lnTo>
                    <a:pt x="7" y="2"/>
                  </a:lnTo>
                  <a:lnTo>
                    <a:pt x="6"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19" name="Freeform 1550">
              <a:extLst>
                <a:ext uri="{FF2B5EF4-FFF2-40B4-BE49-F238E27FC236}">
                  <a16:creationId xmlns:a16="http://schemas.microsoft.com/office/drawing/2014/main" id="{9C8FB623-9445-1540-9D24-346C6CAF2A79}"/>
                </a:ext>
              </a:extLst>
            </p:cNvPr>
            <p:cNvSpPr>
              <a:spLocks/>
            </p:cNvSpPr>
            <p:nvPr/>
          </p:nvSpPr>
          <p:spPr bwMode="auto">
            <a:xfrm>
              <a:off x="3961" y="1461"/>
              <a:ext cx="6" cy="6"/>
            </a:xfrm>
            <a:custGeom>
              <a:avLst/>
              <a:gdLst>
                <a:gd name="T0" fmla="*/ 4 w 6"/>
                <a:gd name="T1" fmla="*/ 6 h 6"/>
                <a:gd name="T2" fmla="*/ 5 w 6"/>
                <a:gd name="T3" fmla="*/ 6 h 6"/>
                <a:gd name="T4" fmla="*/ 5 w 6"/>
                <a:gd name="T5" fmla="*/ 4 h 6"/>
                <a:gd name="T6" fmla="*/ 6 w 6"/>
                <a:gd name="T7" fmla="*/ 3 h 6"/>
                <a:gd name="T8" fmla="*/ 6 w 6"/>
                <a:gd name="T9" fmla="*/ 2 h 6"/>
                <a:gd name="T10" fmla="*/ 5 w 6"/>
                <a:gd name="T11" fmla="*/ 1 h 6"/>
                <a:gd name="T12" fmla="*/ 5 w 6"/>
                <a:gd name="T13" fmla="*/ 1 h 6"/>
                <a:gd name="T14" fmla="*/ 4 w 6"/>
                <a:gd name="T15" fmla="*/ 0 h 6"/>
                <a:gd name="T16" fmla="*/ 3 w 6"/>
                <a:gd name="T17" fmla="*/ 0 h 6"/>
                <a:gd name="T18" fmla="*/ 2 w 6"/>
                <a:gd name="T19" fmla="*/ 0 h 6"/>
                <a:gd name="T20" fmla="*/ 1 w 6"/>
                <a:gd name="T21" fmla="*/ 1 h 6"/>
                <a:gd name="T22" fmla="*/ 1 w 6"/>
                <a:gd name="T23" fmla="*/ 1 h 6"/>
                <a:gd name="T24" fmla="*/ 0 w 6"/>
                <a:gd name="T25" fmla="*/ 2 h 6"/>
                <a:gd name="T26" fmla="*/ 0 w 6"/>
                <a:gd name="T27" fmla="*/ 3 h 6"/>
                <a:gd name="T28" fmla="*/ 1 w 6"/>
                <a:gd name="T29" fmla="*/ 4 h 6"/>
                <a:gd name="T30" fmla="*/ 1 w 6"/>
                <a:gd name="T31" fmla="*/ 6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6"/>
                  </a:lnTo>
                  <a:lnTo>
                    <a:pt x="5" y="4"/>
                  </a:lnTo>
                  <a:lnTo>
                    <a:pt x="6" y="3"/>
                  </a:lnTo>
                  <a:lnTo>
                    <a:pt x="6" y="2"/>
                  </a:lnTo>
                  <a:lnTo>
                    <a:pt x="5"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0" name="Freeform 1551">
              <a:extLst>
                <a:ext uri="{FF2B5EF4-FFF2-40B4-BE49-F238E27FC236}">
                  <a16:creationId xmlns:a16="http://schemas.microsoft.com/office/drawing/2014/main" id="{3E4CB1BA-683F-FE41-AF2D-D228549ADF56}"/>
                </a:ext>
              </a:extLst>
            </p:cNvPr>
            <p:cNvSpPr>
              <a:spLocks/>
            </p:cNvSpPr>
            <p:nvPr/>
          </p:nvSpPr>
          <p:spPr bwMode="auto">
            <a:xfrm>
              <a:off x="3949"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4 w 7"/>
                <a:gd name="T17" fmla="*/ 0 h 6"/>
                <a:gd name="T18" fmla="*/ 3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4" y="0"/>
                  </a:lnTo>
                  <a:lnTo>
                    <a:pt x="3" y="0"/>
                  </a:lnTo>
                  <a:lnTo>
                    <a:pt x="1" y="1"/>
                  </a:lnTo>
                  <a:lnTo>
                    <a:pt x="0" y="2"/>
                  </a:lnTo>
                  <a:lnTo>
                    <a:pt x="0" y="3"/>
                  </a:lnTo>
                  <a:lnTo>
                    <a:pt x="1" y="4"/>
                  </a:lnTo>
                  <a:lnTo>
                    <a:pt x="1" y="6"/>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1" name="Freeform 1552">
              <a:extLst>
                <a:ext uri="{FF2B5EF4-FFF2-40B4-BE49-F238E27FC236}">
                  <a16:creationId xmlns:a16="http://schemas.microsoft.com/office/drawing/2014/main" id="{C30EE141-353E-6440-A02C-01B058F25B3F}"/>
                </a:ext>
              </a:extLst>
            </p:cNvPr>
            <p:cNvSpPr>
              <a:spLocks/>
            </p:cNvSpPr>
            <p:nvPr/>
          </p:nvSpPr>
          <p:spPr bwMode="auto">
            <a:xfrm>
              <a:off x="3938"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3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3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3" y="0"/>
                  </a:lnTo>
                  <a:lnTo>
                    <a:pt x="2" y="0"/>
                  </a:lnTo>
                  <a:lnTo>
                    <a:pt x="1" y="1"/>
                  </a:lnTo>
                  <a:lnTo>
                    <a:pt x="0" y="2"/>
                  </a:lnTo>
                  <a:lnTo>
                    <a:pt x="0" y="3"/>
                  </a:lnTo>
                  <a:lnTo>
                    <a:pt x="1" y="4"/>
                  </a:lnTo>
                  <a:lnTo>
                    <a:pt x="1" y="6"/>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2" name="Freeform 1553">
              <a:extLst>
                <a:ext uri="{FF2B5EF4-FFF2-40B4-BE49-F238E27FC236}">
                  <a16:creationId xmlns:a16="http://schemas.microsoft.com/office/drawing/2014/main" id="{8127E27B-FAB6-4E44-A421-A83E0199CE51}"/>
                </a:ext>
              </a:extLst>
            </p:cNvPr>
            <p:cNvSpPr>
              <a:spLocks/>
            </p:cNvSpPr>
            <p:nvPr/>
          </p:nvSpPr>
          <p:spPr bwMode="auto">
            <a:xfrm>
              <a:off x="3927" y="1461"/>
              <a:ext cx="7" cy="6"/>
            </a:xfrm>
            <a:custGeom>
              <a:avLst/>
              <a:gdLst>
                <a:gd name="T0" fmla="*/ 4 w 7"/>
                <a:gd name="T1" fmla="*/ 6 h 6"/>
                <a:gd name="T2" fmla="*/ 5 w 7"/>
                <a:gd name="T3" fmla="*/ 6 h 6"/>
                <a:gd name="T4" fmla="*/ 5 w 7"/>
                <a:gd name="T5" fmla="*/ 4 h 6"/>
                <a:gd name="T6" fmla="*/ 7 w 7"/>
                <a:gd name="T7" fmla="*/ 3 h 6"/>
                <a:gd name="T8" fmla="*/ 7 w 7"/>
                <a:gd name="T9" fmla="*/ 2 h 6"/>
                <a:gd name="T10" fmla="*/ 5 w 7"/>
                <a:gd name="T11" fmla="*/ 1 h 6"/>
                <a:gd name="T12" fmla="*/ 5 w 7"/>
                <a:gd name="T13" fmla="*/ 1 h 6"/>
                <a:gd name="T14" fmla="*/ 4 w 7"/>
                <a:gd name="T15" fmla="*/ 0 h 6"/>
                <a:gd name="T16" fmla="*/ 3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5" y="6"/>
                  </a:lnTo>
                  <a:lnTo>
                    <a:pt x="5" y="4"/>
                  </a:lnTo>
                  <a:lnTo>
                    <a:pt x="7" y="3"/>
                  </a:lnTo>
                  <a:lnTo>
                    <a:pt x="7" y="2"/>
                  </a:lnTo>
                  <a:lnTo>
                    <a:pt x="5"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3" name="Freeform 1554">
              <a:extLst>
                <a:ext uri="{FF2B5EF4-FFF2-40B4-BE49-F238E27FC236}">
                  <a16:creationId xmlns:a16="http://schemas.microsoft.com/office/drawing/2014/main" id="{DDD99415-36A7-2E45-B0A0-3A0A1F87AC37}"/>
                </a:ext>
              </a:extLst>
            </p:cNvPr>
            <p:cNvSpPr>
              <a:spLocks/>
            </p:cNvSpPr>
            <p:nvPr/>
          </p:nvSpPr>
          <p:spPr bwMode="auto">
            <a:xfrm>
              <a:off x="3915"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4 w 7"/>
                <a:gd name="T17" fmla="*/ 0 h 6"/>
                <a:gd name="T18" fmla="*/ 3 w 7"/>
                <a:gd name="T19" fmla="*/ 0 h 6"/>
                <a:gd name="T20" fmla="*/ 2 w 7"/>
                <a:gd name="T21" fmla="*/ 1 h 6"/>
                <a:gd name="T22" fmla="*/ 2 w 7"/>
                <a:gd name="T23" fmla="*/ 1 h 6"/>
                <a:gd name="T24" fmla="*/ 0 w 7"/>
                <a:gd name="T25" fmla="*/ 2 h 6"/>
                <a:gd name="T26" fmla="*/ 0 w 7"/>
                <a:gd name="T27" fmla="*/ 3 h 6"/>
                <a:gd name="T28" fmla="*/ 2 w 7"/>
                <a:gd name="T29" fmla="*/ 4 h 6"/>
                <a:gd name="T30" fmla="*/ 2 w 7"/>
                <a:gd name="T31" fmla="*/ 6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4" y="0"/>
                  </a:lnTo>
                  <a:lnTo>
                    <a:pt x="3" y="0"/>
                  </a:lnTo>
                  <a:lnTo>
                    <a:pt x="2" y="1"/>
                  </a:lnTo>
                  <a:lnTo>
                    <a:pt x="0" y="2"/>
                  </a:lnTo>
                  <a:lnTo>
                    <a:pt x="0" y="3"/>
                  </a:lnTo>
                  <a:lnTo>
                    <a:pt x="2" y="4"/>
                  </a:lnTo>
                  <a:lnTo>
                    <a:pt x="2" y="6"/>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4" name="Freeform 1555">
              <a:extLst>
                <a:ext uri="{FF2B5EF4-FFF2-40B4-BE49-F238E27FC236}">
                  <a16:creationId xmlns:a16="http://schemas.microsoft.com/office/drawing/2014/main" id="{7E4B22F7-BF11-0546-8679-F3C7D25F9CCF}"/>
                </a:ext>
              </a:extLst>
            </p:cNvPr>
            <p:cNvSpPr>
              <a:spLocks/>
            </p:cNvSpPr>
            <p:nvPr/>
          </p:nvSpPr>
          <p:spPr bwMode="auto">
            <a:xfrm>
              <a:off x="3904"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4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4" y="0"/>
                  </a:lnTo>
                  <a:lnTo>
                    <a:pt x="2" y="0"/>
                  </a:lnTo>
                  <a:lnTo>
                    <a:pt x="1" y="1"/>
                  </a:lnTo>
                  <a:lnTo>
                    <a:pt x="0" y="2"/>
                  </a:lnTo>
                  <a:lnTo>
                    <a:pt x="0" y="3"/>
                  </a:lnTo>
                  <a:lnTo>
                    <a:pt x="1" y="4"/>
                  </a:lnTo>
                  <a:lnTo>
                    <a:pt x="1" y="6"/>
                  </a:lnTo>
                  <a:lnTo>
                    <a:pt x="2"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5" name="Freeform 1556">
              <a:extLst>
                <a:ext uri="{FF2B5EF4-FFF2-40B4-BE49-F238E27FC236}">
                  <a16:creationId xmlns:a16="http://schemas.microsoft.com/office/drawing/2014/main" id="{95ABB914-19C5-5A45-A3ED-D4E856BE46AC}"/>
                </a:ext>
              </a:extLst>
            </p:cNvPr>
            <p:cNvSpPr>
              <a:spLocks/>
            </p:cNvSpPr>
            <p:nvPr/>
          </p:nvSpPr>
          <p:spPr bwMode="auto">
            <a:xfrm>
              <a:off x="3893" y="1461"/>
              <a:ext cx="7" cy="6"/>
            </a:xfrm>
            <a:custGeom>
              <a:avLst/>
              <a:gdLst>
                <a:gd name="T0" fmla="*/ 4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4 w 7"/>
                <a:gd name="T15" fmla="*/ 0 h 6"/>
                <a:gd name="T16" fmla="*/ 3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3 w 7"/>
                <a:gd name="T35" fmla="*/ 6 h 6"/>
                <a:gd name="T36" fmla="*/ 4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4" y="6"/>
                  </a:moveTo>
                  <a:lnTo>
                    <a:pt x="6" y="6"/>
                  </a:lnTo>
                  <a:lnTo>
                    <a:pt x="6" y="4"/>
                  </a:lnTo>
                  <a:lnTo>
                    <a:pt x="7" y="3"/>
                  </a:lnTo>
                  <a:lnTo>
                    <a:pt x="7" y="2"/>
                  </a:lnTo>
                  <a:lnTo>
                    <a:pt x="6"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6" name="Freeform 1557">
              <a:extLst>
                <a:ext uri="{FF2B5EF4-FFF2-40B4-BE49-F238E27FC236}">
                  <a16:creationId xmlns:a16="http://schemas.microsoft.com/office/drawing/2014/main" id="{CEAAF0B1-7ABB-AB46-90A1-C53899DF7D0D}"/>
                </a:ext>
              </a:extLst>
            </p:cNvPr>
            <p:cNvSpPr>
              <a:spLocks/>
            </p:cNvSpPr>
            <p:nvPr/>
          </p:nvSpPr>
          <p:spPr bwMode="auto">
            <a:xfrm>
              <a:off x="3882" y="1461"/>
              <a:ext cx="6" cy="6"/>
            </a:xfrm>
            <a:custGeom>
              <a:avLst/>
              <a:gdLst>
                <a:gd name="T0" fmla="*/ 4 w 6"/>
                <a:gd name="T1" fmla="*/ 6 h 6"/>
                <a:gd name="T2" fmla="*/ 5 w 6"/>
                <a:gd name="T3" fmla="*/ 6 h 6"/>
                <a:gd name="T4" fmla="*/ 5 w 6"/>
                <a:gd name="T5" fmla="*/ 4 h 6"/>
                <a:gd name="T6" fmla="*/ 6 w 6"/>
                <a:gd name="T7" fmla="*/ 3 h 6"/>
                <a:gd name="T8" fmla="*/ 6 w 6"/>
                <a:gd name="T9" fmla="*/ 2 h 6"/>
                <a:gd name="T10" fmla="*/ 5 w 6"/>
                <a:gd name="T11" fmla="*/ 1 h 6"/>
                <a:gd name="T12" fmla="*/ 5 w 6"/>
                <a:gd name="T13" fmla="*/ 1 h 6"/>
                <a:gd name="T14" fmla="*/ 4 w 6"/>
                <a:gd name="T15" fmla="*/ 0 h 6"/>
                <a:gd name="T16" fmla="*/ 3 w 6"/>
                <a:gd name="T17" fmla="*/ 0 h 6"/>
                <a:gd name="T18" fmla="*/ 2 w 6"/>
                <a:gd name="T19" fmla="*/ 0 h 6"/>
                <a:gd name="T20" fmla="*/ 1 w 6"/>
                <a:gd name="T21" fmla="*/ 1 h 6"/>
                <a:gd name="T22" fmla="*/ 1 w 6"/>
                <a:gd name="T23" fmla="*/ 1 h 6"/>
                <a:gd name="T24" fmla="*/ 0 w 6"/>
                <a:gd name="T25" fmla="*/ 2 h 6"/>
                <a:gd name="T26" fmla="*/ 0 w 6"/>
                <a:gd name="T27" fmla="*/ 3 h 6"/>
                <a:gd name="T28" fmla="*/ 1 w 6"/>
                <a:gd name="T29" fmla="*/ 4 h 6"/>
                <a:gd name="T30" fmla="*/ 1 w 6"/>
                <a:gd name="T31" fmla="*/ 6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6"/>
                  </a:lnTo>
                  <a:lnTo>
                    <a:pt x="5" y="4"/>
                  </a:lnTo>
                  <a:lnTo>
                    <a:pt x="6" y="3"/>
                  </a:lnTo>
                  <a:lnTo>
                    <a:pt x="6" y="2"/>
                  </a:lnTo>
                  <a:lnTo>
                    <a:pt x="5"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7" name="Freeform 1558">
              <a:extLst>
                <a:ext uri="{FF2B5EF4-FFF2-40B4-BE49-F238E27FC236}">
                  <a16:creationId xmlns:a16="http://schemas.microsoft.com/office/drawing/2014/main" id="{F7C8307F-8E68-C545-A1E9-4A90B32D02D0}"/>
                </a:ext>
              </a:extLst>
            </p:cNvPr>
            <p:cNvSpPr>
              <a:spLocks/>
            </p:cNvSpPr>
            <p:nvPr/>
          </p:nvSpPr>
          <p:spPr bwMode="auto">
            <a:xfrm>
              <a:off x="3870"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4 w 7"/>
                <a:gd name="T17" fmla="*/ 0 h 6"/>
                <a:gd name="T18" fmla="*/ 3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3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4" y="0"/>
                  </a:lnTo>
                  <a:lnTo>
                    <a:pt x="3" y="0"/>
                  </a:lnTo>
                  <a:lnTo>
                    <a:pt x="1" y="1"/>
                  </a:lnTo>
                  <a:lnTo>
                    <a:pt x="0" y="2"/>
                  </a:lnTo>
                  <a:lnTo>
                    <a:pt x="0" y="3"/>
                  </a:lnTo>
                  <a:lnTo>
                    <a:pt x="1" y="4"/>
                  </a:lnTo>
                  <a:lnTo>
                    <a:pt x="1" y="6"/>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8" name="Freeform 1559">
              <a:extLst>
                <a:ext uri="{FF2B5EF4-FFF2-40B4-BE49-F238E27FC236}">
                  <a16:creationId xmlns:a16="http://schemas.microsoft.com/office/drawing/2014/main" id="{C404CD1E-8E8B-AF4C-B900-6032C767A603}"/>
                </a:ext>
              </a:extLst>
            </p:cNvPr>
            <p:cNvSpPr>
              <a:spLocks/>
            </p:cNvSpPr>
            <p:nvPr/>
          </p:nvSpPr>
          <p:spPr bwMode="auto">
            <a:xfrm>
              <a:off x="3859" y="1461"/>
              <a:ext cx="7" cy="6"/>
            </a:xfrm>
            <a:custGeom>
              <a:avLst/>
              <a:gdLst>
                <a:gd name="T0" fmla="*/ 5 w 7"/>
                <a:gd name="T1" fmla="*/ 6 h 6"/>
                <a:gd name="T2" fmla="*/ 6 w 7"/>
                <a:gd name="T3" fmla="*/ 6 h 6"/>
                <a:gd name="T4" fmla="*/ 6 w 7"/>
                <a:gd name="T5" fmla="*/ 4 h 6"/>
                <a:gd name="T6" fmla="*/ 7 w 7"/>
                <a:gd name="T7" fmla="*/ 3 h 6"/>
                <a:gd name="T8" fmla="*/ 7 w 7"/>
                <a:gd name="T9" fmla="*/ 2 h 6"/>
                <a:gd name="T10" fmla="*/ 6 w 7"/>
                <a:gd name="T11" fmla="*/ 1 h 6"/>
                <a:gd name="T12" fmla="*/ 6 w 7"/>
                <a:gd name="T13" fmla="*/ 1 h 6"/>
                <a:gd name="T14" fmla="*/ 5 w 7"/>
                <a:gd name="T15" fmla="*/ 0 h 6"/>
                <a:gd name="T16" fmla="*/ 3 w 7"/>
                <a:gd name="T17" fmla="*/ 0 h 6"/>
                <a:gd name="T18" fmla="*/ 2 w 7"/>
                <a:gd name="T19" fmla="*/ 0 h 6"/>
                <a:gd name="T20" fmla="*/ 1 w 7"/>
                <a:gd name="T21" fmla="*/ 1 h 6"/>
                <a:gd name="T22" fmla="*/ 1 w 7"/>
                <a:gd name="T23" fmla="*/ 1 h 6"/>
                <a:gd name="T24" fmla="*/ 0 w 7"/>
                <a:gd name="T25" fmla="*/ 2 h 6"/>
                <a:gd name="T26" fmla="*/ 0 w 7"/>
                <a:gd name="T27" fmla="*/ 3 h 6"/>
                <a:gd name="T28" fmla="*/ 1 w 7"/>
                <a:gd name="T29" fmla="*/ 4 h 6"/>
                <a:gd name="T30" fmla="*/ 1 w 7"/>
                <a:gd name="T31" fmla="*/ 6 h 6"/>
                <a:gd name="T32" fmla="*/ 2 w 7"/>
                <a:gd name="T33" fmla="*/ 6 h 6"/>
                <a:gd name="T34" fmla="*/ 3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6" y="4"/>
                  </a:lnTo>
                  <a:lnTo>
                    <a:pt x="7" y="3"/>
                  </a:lnTo>
                  <a:lnTo>
                    <a:pt x="7" y="2"/>
                  </a:lnTo>
                  <a:lnTo>
                    <a:pt x="6" y="1"/>
                  </a:lnTo>
                  <a:lnTo>
                    <a:pt x="5" y="0"/>
                  </a:lnTo>
                  <a:lnTo>
                    <a:pt x="3" y="0"/>
                  </a:lnTo>
                  <a:lnTo>
                    <a:pt x="2" y="0"/>
                  </a:lnTo>
                  <a:lnTo>
                    <a:pt x="1" y="1"/>
                  </a:lnTo>
                  <a:lnTo>
                    <a:pt x="0" y="2"/>
                  </a:lnTo>
                  <a:lnTo>
                    <a:pt x="0" y="3"/>
                  </a:lnTo>
                  <a:lnTo>
                    <a:pt x="1" y="4"/>
                  </a:lnTo>
                  <a:lnTo>
                    <a:pt x="1" y="6"/>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29" name="Freeform 1560">
              <a:extLst>
                <a:ext uri="{FF2B5EF4-FFF2-40B4-BE49-F238E27FC236}">
                  <a16:creationId xmlns:a16="http://schemas.microsoft.com/office/drawing/2014/main" id="{78D703A8-FEBD-E34E-8DF4-B63295F51B35}"/>
                </a:ext>
              </a:extLst>
            </p:cNvPr>
            <p:cNvSpPr>
              <a:spLocks/>
            </p:cNvSpPr>
            <p:nvPr/>
          </p:nvSpPr>
          <p:spPr bwMode="auto">
            <a:xfrm>
              <a:off x="3848" y="1461"/>
              <a:ext cx="6" cy="6"/>
            </a:xfrm>
            <a:custGeom>
              <a:avLst/>
              <a:gdLst>
                <a:gd name="T0" fmla="*/ 4 w 6"/>
                <a:gd name="T1" fmla="*/ 6 h 6"/>
                <a:gd name="T2" fmla="*/ 5 w 6"/>
                <a:gd name="T3" fmla="*/ 6 h 6"/>
                <a:gd name="T4" fmla="*/ 5 w 6"/>
                <a:gd name="T5" fmla="*/ 4 h 6"/>
                <a:gd name="T6" fmla="*/ 6 w 6"/>
                <a:gd name="T7" fmla="*/ 3 h 6"/>
                <a:gd name="T8" fmla="*/ 6 w 6"/>
                <a:gd name="T9" fmla="*/ 2 h 6"/>
                <a:gd name="T10" fmla="*/ 5 w 6"/>
                <a:gd name="T11" fmla="*/ 1 h 6"/>
                <a:gd name="T12" fmla="*/ 5 w 6"/>
                <a:gd name="T13" fmla="*/ 1 h 6"/>
                <a:gd name="T14" fmla="*/ 4 w 6"/>
                <a:gd name="T15" fmla="*/ 0 h 6"/>
                <a:gd name="T16" fmla="*/ 3 w 6"/>
                <a:gd name="T17" fmla="*/ 0 h 6"/>
                <a:gd name="T18" fmla="*/ 2 w 6"/>
                <a:gd name="T19" fmla="*/ 0 h 6"/>
                <a:gd name="T20" fmla="*/ 1 w 6"/>
                <a:gd name="T21" fmla="*/ 1 h 6"/>
                <a:gd name="T22" fmla="*/ 1 w 6"/>
                <a:gd name="T23" fmla="*/ 1 h 6"/>
                <a:gd name="T24" fmla="*/ 0 w 6"/>
                <a:gd name="T25" fmla="*/ 2 h 6"/>
                <a:gd name="T26" fmla="*/ 0 w 6"/>
                <a:gd name="T27" fmla="*/ 3 h 6"/>
                <a:gd name="T28" fmla="*/ 1 w 6"/>
                <a:gd name="T29" fmla="*/ 4 h 6"/>
                <a:gd name="T30" fmla="*/ 1 w 6"/>
                <a:gd name="T31" fmla="*/ 6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5" y="6"/>
                  </a:lnTo>
                  <a:lnTo>
                    <a:pt x="5" y="4"/>
                  </a:lnTo>
                  <a:lnTo>
                    <a:pt x="6" y="3"/>
                  </a:lnTo>
                  <a:lnTo>
                    <a:pt x="6" y="2"/>
                  </a:lnTo>
                  <a:lnTo>
                    <a:pt x="5" y="1"/>
                  </a:lnTo>
                  <a:lnTo>
                    <a:pt x="4" y="0"/>
                  </a:lnTo>
                  <a:lnTo>
                    <a:pt x="3" y="0"/>
                  </a:lnTo>
                  <a:lnTo>
                    <a:pt x="2" y="0"/>
                  </a:lnTo>
                  <a:lnTo>
                    <a:pt x="1" y="1"/>
                  </a:lnTo>
                  <a:lnTo>
                    <a:pt x="0" y="2"/>
                  </a:lnTo>
                  <a:lnTo>
                    <a:pt x="0" y="3"/>
                  </a:lnTo>
                  <a:lnTo>
                    <a:pt x="1" y="4"/>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sp>
        <p:nvSpPr>
          <p:cNvPr id="530" name="Freeform 1562">
            <a:extLst>
              <a:ext uri="{FF2B5EF4-FFF2-40B4-BE49-F238E27FC236}">
                <a16:creationId xmlns:a16="http://schemas.microsoft.com/office/drawing/2014/main" id="{AFF7C226-9C88-AC40-9991-17924D6463D9}"/>
              </a:ext>
            </a:extLst>
          </p:cNvPr>
          <p:cNvSpPr>
            <a:spLocks/>
          </p:cNvSpPr>
          <p:nvPr/>
        </p:nvSpPr>
        <p:spPr bwMode="auto">
          <a:xfrm>
            <a:off x="9703826" y="2450563"/>
            <a:ext cx="47625" cy="58737"/>
          </a:xfrm>
          <a:custGeom>
            <a:avLst/>
            <a:gdLst>
              <a:gd name="T0" fmla="*/ 2147483646 w 30"/>
              <a:gd name="T1" fmla="*/ 2147483646 h 37"/>
              <a:gd name="T2" fmla="*/ 2147483646 w 30"/>
              <a:gd name="T3" fmla="*/ 0 h 37"/>
              <a:gd name="T4" fmla="*/ 0 w 30"/>
              <a:gd name="T5" fmla="*/ 2147483646 h 37"/>
              <a:gd name="T6" fmla="*/ 2147483646 w 30"/>
              <a:gd name="T7" fmla="*/ 214748364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37">
                <a:moveTo>
                  <a:pt x="30" y="37"/>
                </a:moveTo>
                <a:lnTo>
                  <a:pt x="30" y="0"/>
                </a:lnTo>
                <a:lnTo>
                  <a:pt x="0" y="18"/>
                </a:lnTo>
                <a:lnTo>
                  <a:pt x="30" y="37"/>
                </a:lnTo>
                <a:close/>
              </a:path>
            </a:pathLst>
          </a:custGeom>
          <a:solidFill>
            <a:srgbClr val="000000"/>
          </a:solidFill>
          <a:ln w="3175">
            <a:solidFill>
              <a:srgbClr val="000000"/>
            </a:solidFill>
            <a:prstDash val="solid"/>
            <a:round/>
            <a:headEnd/>
            <a:tailEnd/>
          </a:ln>
        </p:spPr>
        <p:txBody>
          <a:bodyPr/>
          <a:lstStyle/>
          <a:p>
            <a:endParaRPr lang="en-US">
              <a:latin typeface="Baskerville" panose="02020502070401020303" pitchFamily="18" charset="0"/>
              <a:ea typeface="Baskerville" panose="02020502070401020303" pitchFamily="18" charset="0"/>
            </a:endParaRPr>
          </a:p>
        </p:txBody>
      </p:sp>
      <p:grpSp>
        <p:nvGrpSpPr>
          <p:cNvPr id="531" name="Group 1565">
            <a:extLst>
              <a:ext uri="{FF2B5EF4-FFF2-40B4-BE49-F238E27FC236}">
                <a16:creationId xmlns:a16="http://schemas.microsoft.com/office/drawing/2014/main" id="{D5C5A38F-668B-7D45-AD0A-8EED1ACE9B8C}"/>
              </a:ext>
            </a:extLst>
          </p:cNvPr>
          <p:cNvGrpSpPr>
            <a:grpSpLocks/>
          </p:cNvGrpSpPr>
          <p:nvPr/>
        </p:nvGrpSpPr>
        <p:grpSpPr bwMode="auto">
          <a:xfrm>
            <a:off x="8068701" y="4395250"/>
            <a:ext cx="117475" cy="201613"/>
            <a:chOff x="2798" y="2670"/>
            <a:chExt cx="74" cy="127"/>
          </a:xfrm>
        </p:grpSpPr>
        <p:sp>
          <p:nvSpPr>
            <p:cNvPr id="532" name="Line 1563">
              <a:extLst>
                <a:ext uri="{FF2B5EF4-FFF2-40B4-BE49-F238E27FC236}">
                  <a16:creationId xmlns:a16="http://schemas.microsoft.com/office/drawing/2014/main" id="{40E70A30-E2C8-4342-8BC4-D40A8FD1CE3C}"/>
                </a:ext>
              </a:extLst>
            </p:cNvPr>
            <p:cNvSpPr>
              <a:spLocks noChangeShapeType="1"/>
            </p:cNvSpPr>
            <p:nvPr/>
          </p:nvSpPr>
          <p:spPr bwMode="auto">
            <a:xfrm>
              <a:off x="2834" y="2670"/>
              <a:ext cx="1" cy="6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533" name="Freeform 1564">
              <a:extLst>
                <a:ext uri="{FF2B5EF4-FFF2-40B4-BE49-F238E27FC236}">
                  <a16:creationId xmlns:a16="http://schemas.microsoft.com/office/drawing/2014/main" id="{4E279113-C3C9-8244-B1E7-93F9484D42AA}"/>
                </a:ext>
              </a:extLst>
            </p:cNvPr>
            <p:cNvSpPr>
              <a:spLocks/>
            </p:cNvSpPr>
            <p:nvPr/>
          </p:nvSpPr>
          <p:spPr bwMode="auto">
            <a:xfrm>
              <a:off x="2798" y="2728"/>
              <a:ext cx="74" cy="69"/>
            </a:xfrm>
            <a:custGeom>
              <a:avLst/>
              <a:gdLst>
                <a:gd name="T0" fmla="*/ 0 w 74"/>
                <a:gd name="T1" fmla="*/ 0 h 69"/>
                <a:gd name="T2" fmla="*/ 38 w 74"/>
                <a:gd name="T3" fmla="*/ 69 h 69"/>
                <a:gd name="T4" fmla="*/ 74 w 74"/>
                <a:gd name="T5" fmla="*/ 0 h 69"/>
                <a:gd name="T6" fmla="*/ 0 w 74"/>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69">
                  <a:moveTo>
                    <a:pt x="0" y="0"/>
                  </a:moveTo>
                  <a:lnTo>
                    <a:pt x="38" y="69"/>
                  </a:lnTo>
                  <a:lnTo>
                    <a:pt x="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534" name="Group 1568">
            <a:extLst>
              <a:ext uri="{FF2B5EF4-FFF2-40B4-BE49-F238E27FC236}">
                <a16:creationId xmlns:a16="http://schemas.microsoft.com/office/drawing/2014/main" id="{03CAE20F-C31A-D74B-9065-84E36D5E2677}"/>
              </a:ext>
            </a:extLst>
          </p:cNvPr>
          <p:cNvGrpSpPr>
            <a:grpSpLocks/>
          </p:cNvGrpSpPr>
          <p:nvPr/>
        </p:nvGrpSpPr>
        <p:grpSpPr bwMode="auto">
          <a:xfrm>
            <a:off x="9419664" y="4495263"/>
            <a:ext cx="428625" cy="201612"/>
            <a:chOff x="3649" y="2733"/>
            <a:chExt cx="270" cy="127"/>
          </a:xfrm>
        </p:grpSpPr>
        <p:sp>
          <p:nvSpPr>
            <p:cNvPr id="535" name="Line 1566">
              <a:extLst>
                <a:ext uri="{FF2B5EF4-FFF2-40B4-BE49-F238E27FC236}">
                  <a16:creationId xmlns:a16="http://schemas.microsoft.com/office/drawing/2014/main" id="{024015D6-8E4A-6540-ABB1-E53144998832}"/>
                </a:ext>
              </a:extLst>
            </p:cNvPr>
            <p:cNvSpPr>
              <a:spLocks noChangeShapeType="1"/>
            </p:cNvSpPr>
            <p:nvPr/>
          </p:nvSpPr>
          <p:spPr bwMode="auto">
            <a:xfrm flipH="1">
              <a:off x="3711" y="2733"/>
              <a:ext cx="208" cy="96"/>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536" name="Freeform 1567">
              <a:extLst>
                <a:ext uri="{FF2B5EF4-FFF2-40B4-BE49-F238E27FC236}">
                  <a16:creationId xmlns:a16="http://schemas.microsoft.com/office/drawing/2014/main" id="{497C3668-38E4-E349-B549-65EEE47B72F7}"/>
                </a:ext>
              </a:extLst>
            </p:cNvPr>
            <p:cNvSpPr>
              <a:spLocks/>
            </p:cNvSpPr>
            <p:nvPr/>
          </p:nvSpPr>
          <p:spPr bwMode="auto">
            <a:xfrm>
              <a:off x="3649" y="2799"/>
              <a:ext cx="82" cy="61"/>
            </a:xfrm>
            <a:custGeom>
              <a:avLst/>
              <a:gdLst>
                <a:gd name="T0" fmla="*/ 50 w 82"/>
                <a:gd name="T1" fmla="*/ 0 h 61"/>
                <a:gd name="T2" fmla="*/ 0 w 82"/>
                <a:gd name="T3" fmla="*/ 61 h 61"/>
                <a:gd name="T4" fmla="*/ 82 w 82"/>
                <a:gd name="T5" fmla="*/ 61 h 61"/>
                <a:gd name="T6" fmla="*/ 50 w 82"/>
                <a:gd name="T7" fmla="*/ 0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61">
                  <a:moveTo>
                    <a:pt x="50" y="0"/>
                  </a:moveTo>
                  <a:lnTo>
                    <a:pt x="0" y="61"/>
                  </a:lnTo>
                  <a:lnTo>
                    <a:pt x="82" y="61"/>
                  </a:lnTo>
                  <a:lnTo>
                    <a:pt x="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537" name="Group 1571">
            <a:extLst>
              <a:ext uri="{FF2B5EF4-FFF2-40B4-BE49-F238E27FC236}">
                <a16:creationId xmlns:a16="http://schemas.microsoft.com/office/drawing/2014/main" id="{DEF45B2A-2C87-8B4B-88EF-1D8169D8B52E}"/>
              </a:ext>
            </a:extLst>
          </p:cNvPr>
          <p:cNvGrpSpPr>
            <a:grpSpLocks/>
          </p:cNvGrpSpPr>
          <p:nvPr/>
        </p:nvGrpSpPr>
        <p:grpSpPr bwMode="auto">
          <a:xfrm>
            <a:off x="9419664" y="4761963"/>
            <a:ext cx="642937" cy="134937"/>
            <a:chOff x="3649" y="2901"/>
            <a:chExt cx="405" cy="85"/>
          </a:xfrm>
        </p:grpSpPr>
        <p:sp>
          <p:nvSpPr>
            <p:cNvPr id="538" name="Line 1569">
              <a:extLst>
                <a:ext uri="{FF2B5EF4-FFF2-40B4-BE49-F238E27FC236}">
                  <a16:creationId xmlns:a16="http://schemas.microsoft.com/office/drawing/2014/main" id="{4103C829-C9FE-1D41-8D4C-324CBB08E4DD}"/>
                </a:ext>
              </a:extLst>
            </p:cNvPr>
            <p:cNvSpPr>
              <a:spLocks noChangeShapeType="1"/>
            </p:cNvSpPr>
            <p:nvPr/>
          </p:nvSpPr>
          <p:spPr bwMode="auto">
            <a:xfrm flipH="1" flipV="1">
              <a:off x="3718" y="2934"/>
              <a:ext cx="336" cy="5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539" name="Freeform 1570">
              <a:extLst>
                <a:ext uri="{FF2B5EF4-FFF2-40B4-BE49-F238E27FC236}">
                  <a16:creationId xmlns:a16="http://schemas.microsoft.com/office/drawing/2014/main" id="{66CCCA11-EE68-394D-80AC-9943F1BEA762}"/>
                </a:ext>
              </a:extLst>
            </p:cNvPr>
            <p:cNvSpPr>
              <a:spLocks/>
            </p:cNvSpPr>
            <p:nvPr/>
          </p:nvSpPr>
          <p:spPr bwMode="auto">
            <a:xfrm>
              <a:off x="3649" y="2901"/>
              <a:ext cx="79" cy="68"/>
            </a:xfrm>
            <a:custGeom>
              <a:avLst/>
              <a:gdLst>
                <a:gd name="T0" fmla="*/ 79 w 79"/>
                <a:gd name="T1" fmla="*/ 0 h 68"/>
                <a:gd name="T2" fmla="*/ 0 w 79"/>
                <a:gd name="T3" fmla="*/ 22 h 68"/>
                <a:gd name="T4" fmla="*/ 67 w 79"/>
                <a:gd name="T5" fmla="*/ 68 h 68"/>
                <a:gd name="T6" fmla="*/ 79 w 79"/>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68">
                  <a:moveTo>
                    <a:pt x="79" y="0"/>
                  </a:moveTo>
                  <a:lnTo>
                    <a:pt x="0" y="22"/>
                  </a:lnTo>
                  <a:lnTo>
                    <a:pt x="67" y="68"/>
                  </a:lnTo>
                  <a:lnTo>
                    <a:pt x="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sp>
        <p:nvSpPr>
          <p:cNvPr id="540" name="Rectangle 1572">
            <a:extLst>
              <a:ext uri="{FF2B5EF4-FFF2-40B4-BE49-F238E27FC236}">
                <a16:creationId xmlns:a16="http://schemas.microsoft.com/office/drawing/2014/main" id="{AFDA1DE8-2175-654C-A4B4-84F35B68E77F}"/>
              </a:ext>
            </a:extLst>
          </p:cNvPr>
          <p:cNvSpPr>
            <a:spLocks noChangeArrowheads="1"/>
          </p:cNvSpPr>
          <p:nvPr/>
        </p:nvSpPr>
        <p:spPr bwMode="auto">
          <a:xfrm>
            <a:off x="10816664" y="3995200"/>
            <a:ext cx="754062" cy="1103313"/>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a:latin typeface="Baskerville" panose="02020502070401020303" pitchFamily="18" charset="0"/>
              <a:ea typeface="Baskerville" panose="02020502070401020303" pitchFamily="18" charset="0"/>
            </a:endParaRPr>
          </a:p>
        </p:txBody>
      </p:sp>
      <p:sp>
        <p:nvSpPr>
          <p:cNvPr id="541" name="Rectangle 1573">
            <a:extLst>
              <a:ext uri="{FF2B5EF4-FFF2-40B4-BE49-F238E27FC236}">
                <a16:creationId xmlns:a16="http://schemas.microsoft.com/office/drawing/2014/main" id="{F09B7544-6C8F-4B42-8DA0-CA68CB681247}"/>
              </a:ext>
            </a:extLst>
          </p:cNvPr>
          <p:cNvSpPr>
            <a:spLocks noChangeArrowheads="1"/>
          </p:cNvSpPr>
          <p:nvPr/>
        </p:nvSpPr>
        <p:spPr bwMode="auto">
          <a:xfrm>
            <a:off x="10929376" y="4053938"/>
            <a:ext cx="416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sp>
        <p:nvSpPr>
          <p:cNvPr id="542" name="Rectangle 1574">
            <a:extLst>
              <a:ext uri="{FF2B5EF4-FFF2-40B4-BE49-F238E27FC236}">
                <a16:creationId xmlns:a16="http://schemas.microsoft.com/office/drawing/2014/main" id="{5469F595-6DF4-544A-85EE-CFAA481DD42F}"/>
              </a:ext>
            </a:extLst>
          </p:cNvPr>
          <p:cNvSpPr>
            <a:spLocks noChangeArrowheads="1"/>
          </p:cNvSpPr>
          <p:nvPr/>
        </p:nvSpPr>
        <p:spPr bwMode="auto">
          <a:xfrm>
            <a:off x="10929376" y="4246025"/>
            <a:ext cx="3863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CAPI</a:t>
            </a:r>
            <a:endParaRPr lang="en-US" altLang="en-US" sz="2400">
              <a:latin typeface="Baskerville" panose="02020502070401020303" pitchFamily="18" charset="0"/>
              <a:ea typeface="Baskerville" panose="02020502070401020303" pitchFamily="18" charset="0"/>
            </a:endParaRPr>
          </a:p>
        </p:txBody>
      </p:sp>
      <p:sp>
        <p:nvSpPr>
          <p:cNvPr id="543" name="Rectangle 1575">
            <a:extLst>
              <a:ext uri="{FF2B5EF4-FFF2-40B4-BE49-F238E27FC236}">
                <a16:creationId xmlns:a16="http://schemas.microsoft.com/office/drawing/2014/main" id="{B754BC31-E166-8E47-B709-0F6F57C3A3DF}"/>
              </a:ext>
            </a:extLst>
          </p:cNvPr>
          <p:cNvSpPr>
            <a:spLocks noChangeArrowheads="1"/>
          </p:cNvSpPr>
          <p:nvPr/>
        </p:nvSpPr>
        <p:spPr bwMode="auto">
          <a:xfrm>
            <a:off x="10929376" y="4438113"/>
            <a:ext cx="35791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TAL </a:t>
            </a:r>
            <a:endParaRPr lang="en-US" altLang="en-US" sz="2400">
              <a:latin typeface="Baskerville" panose="02020502070401020303" pitchFamily="18" charset="0"/>
              <a:ea typeface="Baskerville" panose="02020502070401020303" pitchFamily="18" charset="0"/>
            </a:endParaRPr>
          </a:p>
        </p:txBody>
      </p:sp>
      <p:sp>
        <p:nvSpPr>
          <p:cNvPr id="544" name="Rectangle 1576">
            <a:extLst>
              <a:ext uri="{FF2B5EF4-FFF2-40B4-BE49-F238E27FC236}">
                <a16:creationId xmlns:a16="http://schemas.microsoft.com/office/drawing/2014/main" id="{DB66BDF7-D3B2-5B47-BE86-F578A9ABCB0C}"/>
              </a:ext>
            </a:extLst>
          </p:cNvPr>
          <p:cNvSpPr>
            <a:spLocks noChangeArrowheads="1"/>
          </p:cNvSpPr>
          <p:nvPr/>
        </p:nvSpPr>
        <p:spPr bwMode="auto">
          <a:xfrm>
            <a:off x="10929376" y="4630200"/>
            <a:ext cx="4905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MKTS</a:t>
            </a:r>
            <a:endParaRPr lang="en-US" altLang="en-US" sz="2400">
              <a:latin typeface="Baskerville" panose="02020502070401020303" pitchFamily="18" charset="0"/>
              <a:ea typeface="Baskerville" panose="02020502070401020303" pitchFamily="18" charset="0"/>
            </a:endParaRPr>
          </a:p>
        </p:txBody>
      </p:sp>
      <p:sp>
        <p:nvSpPr>
          <p:cNvPr id="545" name="Rectangle 1577">
            <a:extLst>
              <a:ext uri="{FF2B5EF4-FFF2-40B4-BE49-F238E27FC236}">
                <a16:creationId xmlns:a16="http://schemas.microsoft.com/office/drawing/2014/main" id="{FD07F33A-8909-EF44-B257-F58D4B658095}"/>
              </a:ext>
            </a:extLst>
          </p:cNvPr>
          <p:cNvSpPr>
            <a:spLocks noChangeArrowheads="1"/>
          </p:cNvSpPr>
          <p:nvPr/>
        </p:nvSpPr>
        <p:spPr bwMode="auto">
          <a:xfrm>
            <a:off x="11429439" y="4630200"/>
            <a:ext cx="4167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n-US" altLang="en-US" sz="1300">
                <a:solidFill>
                  <a:srgbClr val="000000"/>
                </a:solidFill>
                <a:latin typeface="Baskerville" panose="02020502070401020303" pitchFamily="18" charset="0"/>
                <a:ea typeface="Baskerville" panose="02020502070401020303" pitchFamily="18" charset="0"/>
              </a:rPr>
              <a:t> </a:t>
            </a:r>
            <a:endParaRPr lang="en-US" altLang="en-US" sz="2400">
              <a:latin typeface="Baskerville" panose="02020502070401020303" pitchFamily="18" charset="0"/>
              <a:ea typeface="Baskerville" panose="02020502070401020303" pitchFamily="18" charset="0"/>
            </a:endParaRPr>
          </a:p>
        </p:txBody>
      </p:sp>
      <p:grpSp>
        <p:nvGrpSpPr>
          <p:cNvPr id="546" name="Group 1630">
            <a:extLst>
              <a:ext uri="{FF2B5EF4-FFF2-40B4-BE49-F238E27FC236}">
                <a16:creationId xmlns:a16="http://schemas.microsoft.com/office/drawing/2014/main" id="{E97BA1DE-8A60-2B46-8649-A5087E26795A}"/>
              </a:ext>
            </a:extLst>
          </p:cNvPr>
          <p:cNvGrpSpPr>
            <a:grpSpLocks/>
          </p:cNvGrpSpPr>
          <p:nvPr/>
        </p:nvGrpSpPr>
        <p:grpSpPr bwMode="auto">
          <a:xfrm>
            <a:off x="10973826" y="2791875"/>
            <a:ext cx="117475" cy="1203325"/>
            <a:chOff x="4628" y="1660"/>
            <a:chExt cx="74" cy="758"/>
          </a:xfrm>
        </p:grpSpPr>
        <p:sp>
          <p:nvSpPr>
            <p:cNvPr id="547" name="Freeform 1578">
              <a:extLst>
                <a:ext uri="{FF2B5EF4-FFF2-40B4-BE49-F238E27FC236}">
                  <a16:creationId xmlns:a16="http://schemas.microsoft.com/office/drawing/2014/main" id="{37F73912-BCE1-F34D-8C66-A87F3314D9BF}"/>
                </a:ext>
              </a:extLst>
            </p:cNvPr>
            <p:cNvSpPr>
              <a:spLocks/>
            </p:cNvSpPr>
            <p:nvPr/>
          </p:nvSpPr>
          <p:spPr bwMode="auto">
            <a:xfrm>
              <a:off x="4661" y="2348"/>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3"/>
                  </a:lnTo>
                  <a:lnTo>
                    <a:pt x="7" y="2"/>
                  </a:lnTo>
                  <a:lnTo>
                    <a:pt x="7" y="1"/>
                  </a:lnTo>
                  <a:lnTo>
                    <a:pt x="6" y="0"/>
                  </a:lnTo>
                  <a:lnTo>
                    <a:pt x="4" y="0"/>
                  </a:lnTo>
                  <a:lnTo>
                    <a:pt x="3" y="0"/>
                  </a:lnTo>
                  <a:lnTo>
                    <a:pt x="2" y="0"/>
                  </a:lnTo>
                  <a:lnTo>
                    <a:pt x="1" y="1"/>
                  </a:lnTo>
                  <a:lnTo>
                    <a:pt x="0" y="2"/>
                  </a:lnTo>
                  <a:lnTo>
                    <a:pt x="0" y="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48" name="Freeform 1579">
              <a:extLst>
                <a:ext uri="{FF2B5EF4-FFF2-40B4-BE49-F238E27FC236}">
                  <a16:creationId xmlns:a16="http://schemas.microsoft.com/office/drawing/2014/main" id="{F4962B54-BBF6-4143-8479-F5C891568092}"/>
                </a:ext>
              </a:extLst>
            </p:cNvPr>
            <p:cNvSpPr>
              <a:spLocks/>
            </p:cNvSpPr>
            <p:nvPr/>
          </p:nvSpPr>
          <p:spPr bwMode="auto">
            <a:xfrm>
              <a:off x="4661" y="2336"/>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49" name="Freeform 1580">
              <a:extLst>
                <a:ext uri="{FF2B5EF4-FFF2-40B4-BE49-F238E27FC236}">
                  <a16:creationId xmlns:a16="http://schemas.microsoft.com/office/drawing/2014/main" id="{62B11B88-E8D9-AC4F-B803-E60B1BA0FB2F}"/>
                </a:ext>
              </a:extLst>
            </p:cNvPr>
            <p:cNvSpPr>
              <a:spLocks/>
            </p:cNvSpPr>
            <p:nvPr/>
          </p:nvSpPr>
          <p:spPr bwMode="auto">
            <a:xfrm>
              <a:off x="4661" y="2323"/>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0" name="Freeform 1581">
              <a:extLst>
                <a:ext uri="{FF2B5EF4-FFF2-40B4-BE49-F238E27FC236}">
                  <a16:creationId xmlns:a16="http://schemas.microsoft.com/office/drawing/2014/main" id="{36F51D15-8B34-8545-B2D9-E2C145B17334}"/>
                </a:ext>
              </a:extLst>
            </p:cNvPr>
            <p:cNvSpPr>
              <a:spLocks/>
            </p:cNvSpPr>
            <p:nvPr/>
          </p:nvSpPr>
          <p:spPr bwMode="auto">
            <a:xfrm>
              <a:off x="4661" y="2310"/>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1"/>
                  </a:lnTo>
                  <a:lnTo>
                    <a:pt x="6" y="0"/>
                  </a:lnTo>
                  <a:lnTo>
                    <a:pt x="4" y="0"/>
                  </a:lnTo>
                  <a:lnTo>
                    <a:pt x="3" y="0"/>
                  </a:lnTo>
                  <a:lnTo>
                    <a:pt x="2" y="0"/>
                  </a:lnTo>
                  <a:lnTo>
                    <a:pt x="1" y="1"/>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1" name="Freeform 1582">
              <a:extLst>
                <a:ext uri="{FF2B5EF4-FFF2-40B4-BE49-F238E27FC236}">
                  <a16:creationId xmlns:a16="http://schemas.microsoft.com/office/drawing/2014/main" id="{61E6FE78-2E9F-7649-9433-1D9736EABBEC}"/>
                </a:ext>
              </a:extLst>
            </p:cNvPr>
            <p:cNvSpPr>
              <a:spLocks/>
            </p:cNvSpPr>
            <p:nvPr/>
          </p:nvSpPr>
          <p:spPr bwMode="auto">
            <a:xfrm>
              <a:off x="4661" y="2298"/>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2" name="Freeform 1583">
              <a:extLst>
                <a:ext uri="{FF2B5EF4-FFF2-40B4-BE49-F238E27FC236}">
                  <a16:creationId xmlns:a16="http://schemas.microsoft.com/office/drawing/2014/main" id="{94470FD5-4C3E-D143-876B-E3450F1E876A}"/>
                </a:ext>
              </a:extLst>
            </p:cNvPr>
            <p:cNvSpPr>
              <a:spLocks/>
            </p:cNvSpPr>
            <p:nvPr/>
          </p:nvSpPr>
          <p:spPr bwMode="auto">
            <a:xfrm>
              <a:off x="4661" y="2285"/>
              <a:ext cx="7" cy="7"/>
            </a:xfrm>
            <a:custGeom>
              <a:avLst/>
              <a:gdLst>
                <a:gd name="T0" fmla="*/ 0 w 7"/>
                <a:gd name="T1" fmla="*/ 4 h 7"/>
                <a:gd name="T2" fmla="*/ 1 w 7"/>
                <a:gd name="T3" fmla="*/ 4 h 7"/>
                <a:gd name="T4" fmla="*/ 2 w 7"/>
                <a:gd name="T5" fmla="*/ 5 h 7"/>
                <a:gd name="T6" fmla="*/ 3 w 7"/>
                <a:gd name="T7" fmla="*/ 7 h 7"/>
                <a:gd name="T8" fmla="*/ 3 w 7"/>
                <a:gd name="T9" fmla="*/ 7 h 7"/>
                <a:gd name="T10" fmla="*/ 4 w 7"/>
                <a:gd name="T11" fmla="*/ 5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5"/>
                  </a:lnTo>
                  <a:lnTo>
                    <a:pt x="3" y="7"/>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3" name="Freeform 1584">
              <a:extLst>
                <a:ext uri="{FF2B5EF4-FFF2-40B4-BE49-F238E27FC236}">
                  <a16:creationId xmlns:a16="http://schemas.microsoft.com/office/drawing/2014/main" id="{352601E9-9ABC-564C-AC86-DBA8739C1827}"/>
                </a:ext>
              </a:extLst>
            </p:cNvPr>
            <p:cNvSpPr>
              <a:spLocks/>
            </p:cNvSpPr>
            <p:nvPr/>
          </p:nvSpPr>
          <p:spPr bwMode="auto">
            <a:xfrm>
              <a:off x="4661" y="2273"/>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4" name="Freeform 1585">
              <a:extLst>
                <a:ext uri="{FF2B5EF4-FFF2-40B4-BE49-F238E27FC236}">
                  <a16:creationId xmlns:a16="http://schemas.microsoft.com/office/drawing/2014/main" id="{692FD34F-D9D0-2D45-9BC8-E296B2A76959}"/>
                </a:ext>
              </a:extLst>
            </p:cNvPr>
            <p:cNvSpPr>
              <a:spLocks/>
            </p:cNvSpPr>
            <p:nvPr/>
          </p:nvSpPr>
          <p:spPr bwMode="auto">
            <a:xfrm>
              <a:off x="4661" y="2260"/>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5" name="Freeform 1586">
              <a:extLst>
                <a:ext uri="{FF2B5EF4-FFF2-40B4-BE49-F238E27FC236}">
                  <a16:creationId xmlns:a16="http://schemas.microsoft.com/office/drawing/2014/main" id="{4EAE4CDF-DBF5-E448-A4EC-F9194591DE04}"/>
                </a:ext>
              </a:extLst>
            </p:cNvPr>
            <p:cNvSpPr>
              <a:spLocks/>
            </p:cNvSpPr>
            <p:nvPr/>
          </p:nvSpPr>
          <p:spPr bwMode="auto">
            <a:xfrm>
              <a:off x="4661" y="2247"/>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3"/>
                  </a:lnTo>
                  <a:lnTo>
                    <a:pt x="7" y="2"/>
                  </a:lnTo>
                  <a:lnTo>
                    <a:pt x="7" y="1"/>
                  </a:lnTo>
                  <a:lnTo>
                    <a:pt x="6" y="0"/>
                  </a:lnTo>
                  <a:lnTo>
                    <a:pt x="4" y="0"/>
                  </a:lnTo>
                  <a:lnTo>
                    <a:pt x="3" y="0"/>
                  </a:lnTo>
                  <a:lnTo>
                    <a:pt x="2" y="0"/>
                  </a:lnTo>
                  <a:lnTo>
                    <a:pt x="1" y="1"/>
                  </a:lnTo>
                  <a:lnTo>
                    <a:pt x="0" y="2"/>
                  </a:lnTo>
                  <a:lnTo>
                    <a:pt x="0" y="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6" name="Freeform 1587">
              <a:extLst>
                <a:ext uri="{FF2B5EF4-FFF2-40B4-BE49-F238E27FC236}">
                  <a16:creationId xmlns:a16="http://schemas.microsoft.com/office/drawing/2014/main" id="{D37BCD95-FE8A-F04C-85F1-13F288C82E1C}"/>
                </a:ext>
              </a:extLst>
            </p:cNvPr>
            <p:cNvSpPr>
              <a:spLocks/>
            </p:cNvSpPr>
            <p:nvPr/>
          </p:nvSpPr>
          <p:spPr bwMode="auto">
            <a:xfrm>
              <a:off x="4661" y="2235"/>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7" name="Freeform 1588">
              <a:extLst>
                <a:ext uri="{FF2B5EF4-FFF2-40B4-BE49-F238E27FC236}">
                  <a16:creationId xmlns:a16="http://schemas.microsoft.com/office/drawing/2014/main" id="{DD9CE6DB-E0E9-4C44-9A7B-5DDCE5311D07}"/>
                </a:ext>
              </a:extLst>
            </p:cNvPr>
            <p:cNvSpPr>
              <a:spLocks/>
            </p:cNvSpPr>
            <p:nvPr/>
          </p:nvSpPr>
          <p:spPr bwMode="auto">
            <a:xfrm>
              <a:off x="4661" y="2222"/>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8" name="Freeform 1589">
              <a:extLst>
                <a:ext uri="{FF2B5EF4-FFF2-40B4-BE49-F238E27FC236}">
                  <a16:creationId xmlns:a16="http://schemas.microsoft.com/office/drawing/2014/main" id="{ABF9B0A7-86A6-8B4C-8CF9-C83A5826C015}"/>
                </a:ext>
              </a:extLst>
            </p:cNvPr>
            <p:cNvSpPr>
              <a:spLocks/>
            </p:cNvSpPr>
            <p:nvPr/>
          </p:nvSpPr>
          <p:spPr bwMode="auto">
            <a:xfrm>
              <a:off x="4661" y="2209"/>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1"/>
                  </a:lnTo>
                  <a:lnTo>
                    <a:pt x="6" y="0"/>
                  </a:lnTo>
                  <a:lnTo>
                    <a:pt x="4" y="0"/>
                  </a:lnTo>
                  <a:lnTo>
                    <a:pt x="3" y="0"/>
                  </a:lnTo>
                  <a:lnTo>
                    <a:pt x="2" y="0"/>
                  </a:lnTo>
                  <a:lnTo>
                    <a:pt x="1" y="1"/>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59" name="Freeform 1590">
              <a:extLst>
                <a:ext uri="{FF2B5EF4-FFF2-40B4-BE49-F238E27FC236}">
                  <a16:creationId xmlns:a16="http://schemas.microsoft.com/office/drawing/2014/main" id="{E3A23C87-8D1D-8B4C-9CFB-B165AB046D98}"/>
                </a:ext>
              </a:extLst>
            </p:cNvPr>
            <p:cNvSpPr>
              <a:spLocks/>
            </p:cNvSpPr>
            <p:nvPr/>
          </p:nvSpPr>
          <p:spPr bwMode="auto">
            <a:xfrm>
              <a:off x="4661" y="2197"/>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0" name="Freeform 1591">
              <a:extLst>
                <a:ext uri="{FF2B5EF4-FFF2-40B4-BE49-F238E27FC236}">
                  <a16:creationId xmlns:a16="http://schemas.microsoft.com/office/drawing/2014/main" id="{E9AB8E59-1AAD-6045-A213-3CE2459C98EC}"/>
                </a:ext>
              </a:extLst>
            </p:cNvPr>
            <p:cNvSpPr>
              <a:spLocks/>
            </p:cNvSpPr>
            <p:nvPr/>
          </p:nvSpPr>
          <p:spPr bwMode="auto">
            <a:xfrm>
              <a:off x="4661" y="2184"/>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1" name="Freeform 1592">
              <a:extLst>
                <a:ext uri="{FF2B5EF4-FFF2-40B4-BE49-F238E27FC236}">
                  <a16:creationId xmlns:a16="http://schemas.microsoft.com/office/drawing/2014/main" id="{00E07D1C-10D3-D84E-B661-25DE270BC1BD}"/>
                </a:ext>
              </a:extLst>
            </p:cNvPr>
            <p:cNvSpPr>
              <a:spLocks/>
            </p:cNvSpPr>
            <p:nvPr/>
          </p:nvSpPr>
          <p:spPr bwMode="auto">
            <a:xfrm>
              <a:off x="4661" y="2172"/>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2" name="Freeform 1593">
              <a:extLst>
                <a:ext uri="{FF2B5EF4-FFF2-40B4-BE49-F238E27FC236}">
                  <a16:creationId xmlns:a16="http://schemas.microsoft.com/office/drawing/2014/main" id="{BC0FEC8F-F980-0544-8DFD-1FF07459A566}"/>
                </a:ext>
              </a:extLst>
            </p:cNvPr>
            <p:cNvSpPr>
              <a:spLocks/>
            </p:cNvSpPr>
            <p:nvPr/>
          </p:nvSpPr>
          <p:spPr bwMode="auto">
            <a:xfrm>
              <a:off x="4661" y="2159"/>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3" name="Freeform 1594">
              <a:extLst>
                <a:ext uri="{FF2B5EF4-FFF2-40B4-BE49-F238E27FC236}">
                  <a16:creationId xmlns:a16="http://schemas.microsoft.com/office/drawing/2014/main" id="{F3DC10BB-42D6-A941-B037-C49C17FDA7E5}"/>
                </a:ext>
              </a:extLst>
            </p:cNvPr>
            <p:cNvSpPr>
              <a:spLocks/>
            </p:cNvSpPr>
            <p:nvPr/>
          </p:nvSpPr>
          <p:spPr bwMode="auto">
            <a:xfrm>
              <a:off x="4661" y="2146"/>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3"/>
                  </a:lnTo>
                  <a:lnTo>
                    <a:pt x="7" y="2"/>
                  </a:lnTo>
                  <a:lnTo>
                    <a:pt x="7" y="1"/>
                  </a:lnTo>
                  <a:lnTo>
                    <a:pt x="6" y="0"/>
                  </a:lnTo>
                  <a:lnTo>
                    <a:pt x="4" y="0"/>
                  </a:lnTo>
                  <a:lnTo>
                    <a:pt x="3" y="0"/>
                  </a:lnTo>
                  <a:lnTo>
                    <a:pt x="2" y="0"/>
                  </a:lnTo>
                  <a:lnTo>
                    <a:pt x="1" y="1"/>
                  </a:lnTo>
                  <a:lnTo>
                    <a:pt x="0" y="2"/>
                  </a:lnTo>
                  <a:lnTo>
                    <a:pt x="0" y="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4" name="Freeform 1595">
              <a:extLst>
                <a:ext uri="{FF2B5EF4-FFF2-40B4-BE49-F238E27FC236}">
                  <a16:creationId xmlns:a16="http://schemas.microsoft.com/office/drawing/2014/main" id="{0BB10754-E032-2641-B1C8-ADA7028DF920}"/>
                </a:ext>
              </a:extLst>
            </p:cNvPr>
            <p:cNvSpPr>
              <a:spLocks/>
            </p:cNvSpPr>
            <p:nvPr/>
          </p:nvSpPr>
          <p:spPr bwMode="auto">
            <a:xfrm>
              <a:off x="4661" y="2134"/>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5" name="Freeform 1596">
              <a:extLst>
                <a:ext uri="{FF2B5EF4-FFF2-40B4-BE49-F238E27FC236}">
                  <a16:creationId xmlns:a16="http://schemas.microsoft.com/office/drawing/2014/main" id="{4C3FD753-12B4-A649-A0DC-06E6484A0AD4}"/>
                </a:ext>
              </a:extLst>
            </p:cNvPr>
            <p:cNvSpPr>
              <a:spLocks/>
            </p:cNvSpPr>
            <p:nvPr/>
          </p:nvSpPr>
          <p:spPr bwMode="auto">
            <a:xfrm>
              <a:off x="4661" y="2121"/>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6" name="Freeform 1597">
              <a:extLst>
                <a:ext uri="{FF2B5EF4-FFF2-40B4-BE49-F238E27FC236}">
                  <a16:creationId xmlns:a16="http://schemas.microsoft.com/office/drawing/2014/main" id="{056852E6-BA15-334A-903B-730A90F7BFF3}"/>
                </a:ext>
              </a:extLst>
            </p:cNvPr>
            <p:cNvSpPr>
              <a:spLocks/>
            </p:cNvSpPr>
            <p:nvPr/>
          </p:nvSpPr>
          <p:spPr bwMode="auto">
            <a:xfrm>
              <a:off x="4661" y="2108"/>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1"/>
                  </a:lnTo>
                  <a:lnTo>
                    <a:pt x="6" y="0"/>
                  </a:lnTo>
                  <a:lnTo>
                    <a:pt x="4" y="0"/>
                  </a:lnTo>
                  <a:lnTo>
                    <a:pt x="3" y="0"/>
                  </a:lnTo>
                  <a:lnTo>
                    <a:pt x="2" y="0"/>
                  </a:lnTo>
                  <a:lnTo>
                    <a:pt x="1" y="1"/>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7" name="Freeform 1598">
              <a:extLst>
                <a:ext uri="{FF2B5EF4-FFF2-40B4-BE49-F238E27FC236}">
                  <a16:creationId xmlns:a16="http://schemas.microsoft.com/office/drawing/2014/main" id="{B360F148-CF27-B342-ACA7-575D0F1E90D8}"/>
                </a:ext>
              </a:extLst>
            </p:cNvPr>
            <p:cNvSpPr>
              <a:spLocks/>
            </p:cNvSpPr>
            <p:nvPr/>
          </p:nvSpPr>
          <p:spPr bwMode="auto">
            <a:xfrm>
              <a:off x="4661" y="2096"/>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8" name="Freeform 1599">
              <a:extLst>
                <a:ext uri="{FF2B5EF4-FFF2-40B4-BE49-F238E27FC236}">
                  <a16:creationId xmlns:a16="http://schemas.microsoft.com/office/drawing/2014/main" id="{BB3E8171-D9A0-EF43-AF17-AA4098AC8855}"/>
                </a:ext>
              </a:extLst>
            </p:cNvPr>
            <p:cNvSpPr>
              <a:spLocks/>
            </p:cNvSpPr>
            <p:nvPr/>
          </p:nvSpPr>
          <p:spPr bwMode="auto">
            <a:xfrm>
              <a:off x="4661" y="2083"/>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69" name="Freeform 1600">
              <a:extLst>
                <a:ext uri="{FF2B5EF4-FFF2-40B4-BE49-F238E27FC236}">
                  <a16:creationId xmlns:a16="http://schemas.microsoft.com/office/drawing/2014/main" id="{0FEC0F54-9D11-8C48-B25D-F9D09DD4AB1A}"/>
                </a:ext>
              </a:extLst>
            </p:cNvPr>
            <p:cNvSpPr>
              <a:spLocks/>
            </p:cNvSpPr>
            <p:nvPr/>
          </p:nvSpPr>
          <p:spPr bwMode="auto">
            <a:xfrm>
              <a:off x="4661" y="2071"/>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0" name="Freeform 1601">
              <a:extLst>
                <a:ext uri="{FF2B5EF4-FFF2-40B4-BE49-F238E27FC236}">
                  <a16:creationId xmlns:a16="http://schemas.microsoft.com/office/drawing/2014/main" id="{075FE154-6EBF-2D4D-AE04-AC23DB226053}"/>
                </a:ext>
              </a:extLst>
            </p:cNvPr>
            <p:cNvSpPr>
              <a:spLocks/>
            </p:cNvSpPr>
            <p:nvPr/>
          </p:nvSpPr>
          <p:spPr bwMode="auto">
            <a:xfrm>
              <a:off x="4661" y="2058"/>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1" name="Freeform 1602">
              <a:extLst>
                <a:ext uri="{FF2B5EF4-FFF2-40B4-BE49-F238E27FC236}">
                  <a16:creationId xmlns:a16="http://schemas.microsoft.com/office/drawing/2014/main" id="{B88BA30C-9F4B-824E-9133-B9B677DDAA8C}"/>
                </a:ext>
              </a:extLst>
            </p:cNvPr>
            <p:cNvSpPr>
              <a:spLocks/>
            </p:cNvSpPr>
            <p:nvPr/>
          </p:nvSpPr>
          <p:spPr bwMode="auto">
            <a:xfrm>
              <a:off x="4661" y="2045"/>
              <a:ext cx="7" cy="7"/>
            </a:xfrm>
            <a:custGeom>
              <a:avLst/>
              <a:gdLst>
                <a:gd name="T0" fmla="*/ 0 w 7"/>
                <a:gd name="T1" fmla="*/ 4 h 7"/>
                <a:gd name="T2" fmla="*/ 1 w 7"/>
                <a:gd name="T3" fmla="*/ 4 h 7"/>
                <a:gd name="T4" fmla="*/ 2 w 7"/>
                <a:gd name="T5" fmla="*/ 6 h 7"/>
                <a:gd name="T6" fmla="*/ 3 w 7"/>
                <a:gd name="T7" fmla="*/ 7 h 7"/>
                <a:gd name="T8" fmla="*/ 3 w 7"/>
                <a:gd name="T9" fmla="*/ 7 h 7"/>
                <a:gd name="T10" fmla="*/ 4 w 7"/>
                <a:gd name="T11" fmla="*/ 6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6"/>
                  </a:lnTo>
                  <a:lnTo>
                    <a:pt x="3" y="7"/>
                  </a:lnTo>
                  <a:lnTo>
                    <a:pt x="4" y="6"/>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2" name="Freeform 1603">
              <a:extLst>
                <a:ext uri="{FF2B5EF4-FFF2-40B4-BE49-F238E27FC236}">
                  <a16:creationId xmlns:a16="http://schemas.microsoft.com/office/drawing/2014/main" id="{B84192D3-8083-AE4B-8DA9-B9E3F21CDC03}"/>
                </a:ext>
              </a:extLst>
            </p:cNvPr>
            <p:cNvSpPr>
              <a:spLocks/>
            </p:cNvSpPr>
            <p:nvPr/>
          </p:nvSpPr>
          <p:spPr bwMode="auto">
            <a:xfrm>
              <a:off x="4661" y="2033"/>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3" name="Freeform 1604">
              <a:extLst>
                <a:ext uri="{FF2B5EF4-FFF2-40B4-BE49-F238E27FC236}">
                  <a16:creationId xmlns:a16="http://schemas.microsoft.com/office/drawing/2014/main" id="{C2EDAE04-E9E8-5B4C-B540-A67CE988CAD2}"/>
                </a:ext>
              </a:extLst>
            </p:cNvPr>
            <p:cNvSpPr>
              <a:spLocks/>
            </p:cNvSpPr>
            <p:nvPr/>
          </p:nvSpPr>
          <p:spPr bwMode="auto">
            <a:xfrm>
              <a:off x="4661" y="2020"/>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4" name="Freeform 1605">
              <a:extLst>
                <a:ext uri="{FF2B5EF4-FFF2-40B4-BE49-F238E27FC236}">
                  <a16:creationId xmlns:a16="http://schemas.microsoft.com/office/drawing/2014/main" id="{1FAE33DD-8CAA-094D-8302-DF0F9DD2953D}"/>
                </a:ext>
              </a:extLst>
            </p:cNvPr>
            <p:cNvSpPr>
              <a:spLocks/>
            </p:cNvSpPr>
            <p:nvPr/>
          </p:nvSpPr>
          <p:spPr bwMode="auto">
            <a:xfrm>
              <a:off x="4661" y="2007"/>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2"/>
                  </a:lnTo>
                  <a:lnTo>
                    <a:pt x="7" y="1"/>
                  </a:lnTo>
                  <a:lnTo>
                    <a:pt x="6" y="0"/>
                  </a:lnTo>
                  <a:lnTo>
                    <a:pt x="4" y="0"/>
                  </a:lnTo>
                  <a:lnTo>
                    <a:pt x="3" y="0"/>
                  </a:lnTo>
                  <a:lnTo>
                    <a:pt x="2" y="0"/>
                  </a:lnTo>
                  <a:lnTo>
                    <a:pt x="1" y="1"/>
                  </a:lnTo>
                  <a:lnTo>
                    <a:pt x="0" y="2"/>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5" name="Freeform 1606">
              <a:extLst>
                <a:ext uri="{FF2B5EF4-FFF2-40B4-BE49-F238E27FC236}">
                  <a16:creationId xmlns:a16="http://schemas.microsoft.com/office/drawing/2014/main" id="{0D4FFBF8-1652-024C-85B2-E81C86EE9D0F}"/>
                </a:ext>
              </a:extLst>
            </p:cNvPr>
            <p:cNvSpPr>
              <a:spLocks/>
            </p:cNvSpPr>
            <p:nvPr/>
          </p:nvSpPr>
          <p:spPr bwMode="auto">
            <a:xfrm>
              <a:off x="4661" y="1995"/>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6" name="Freeform 1607">
              <a:extLst>
                <a:ext uri="{FF2B5EF4-FFF2-40B4-BE49-F238E27FC236}">
                  <a16:creationId xmlns:a16="http://schemas.microsoft.com/office/drawing/2014/main" id="{E911657B-8A40-CF42-B11C-56331517F775}"/>
                </a:ext>
              </a:extLst>
            </p:cNvPr>
            <p:cNvSpPr>
              <a:spLocks/>
            </p:cNvSpPr>
            <p:nvPr/>
          </p:nvSpPr>
          <p:spPr bwMode="auto">
            <a:xfrm>
              <a:off x="4661" y="1982"/>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7" name="Freeform 1608">
              <a:extLst>
                <a:ext uri="{FF2B5EF4-FFF2-40B4-BE49-F238E27FC236}">
                  <a16:creationId xmlns:a16="http://schemas.microsoft.com/office/drawing/2014/main" id="{5C4B703F-B8BB-084F-9A7E-1318EAE4A84C}"/>
                </a:ext>
              </a:extLst>
            </p:cNvPr>
            <p:cNvSpPr>
              <a:spLocks/>
            </p:cNvSpPr>
            <p:nvPr/>
          </p:nvSpPr>
          <p:spPr bwMode="auto">
            <a:xfrm>
              <a:off x="4661" y="1970"/>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8" name="Freeform 1609">
              <a:extLst>
                <a:ext uri="{FF2B5EF4-FFF2-40B4-BE49-F238E27FC236}">
                  <a16:creationId xmlns:a16="http://schemas.microsoft.com/office/drawing/2014/main" id="{9E02D8F3-D1E7-8D4F-BF67-30B7C16C531B}"/>
                </a:ext>
              </a:extLst>
            </p:cNvPr>
            <p:cNvSpPr>
              <a:spLocks/>
            </p:cNvSpPr>
            <p:nvPr/>
          </p:nvSpPr>
          <p:spPr bwMode="auto">
            <a:xfrm>
              <a:off x="4661" y="1957"/>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79" name="Freeform 1610">
              <a:extLst>
                <a:ext uri="{FF2B5EF4-FFF2-40B4-BE49-F238E27FC236}">
                  <a16:creationId xmlns:a16="http://schemas.microsoft.com/office/drawing/2014/main" id="{087541F8-F867-1D4E-9068-F068A7F63042}"/>
                </a:ext>
              </a:extLst>
            </p:cNvPr>
            <p:cNvSpPr>
              <a:spLocks/>
            </p:cNvSpPr>
            <p:nvPr/>
          </p:nvSpPr>
          <p:spPr bwMode="auto">
            <a:xfrm>
              <a:off x="4661" y="1944"/>
              <a:ext cx="7" cy="7"/>
            </a:xfrm>
            <a:custGeom>
              <a:avLst/>
              <a:gdLst>
                <a:gd name="T0" fmla="*/ 0 w 7"/>
                <a:gd name="T1" fmla="*/ 4 h 7"/>
                <a:gd name="T2" fmla="*/ 1 w 7"/>
                <a:gd name="T3" fmla="*/ 4 h 7"/>
                <a:gd name="T4" fmla="*/ 2 w 7"/>
                <a:gd name="T5" fmla="*/ 6 h 7"/>
                <a:gd name="T6" fmla="*/ 3 w 7"/>
                <a:gd name="T7" fmla="*/ 7 h 7"/>
                <a:gd name="T8" fmla="*/ 3 w 7"/>
                <a:gd name="T9" fmla="*/ 7 h 7"/>
                <a:gd name="T10" fmla="*/ 4 w 7"/>
                <a:gd name="T11" fmla="*/ 6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6"/>
                  </a:lnTo>
                  <a:lnTo>
                    <a:pt x="3" y="7"/>
                  </a:lnTo>
                  <a:lnTo>
                    <a:pt x="4" y="6"/>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0" name="Freeform 1611">
              <a:extLst>
                <a:ext uri="{FF2B5EF4-FFF2-40B4-BE49-F238E27FC236}">
                  <a16:creationId xmlns:a16="http://schemas.microsoft.com/office/drawing/2014/main" id="{7A382A27-352C-534D-B036-F4851836D1AA}"/>
                </a:ext>
              </a:extLst>
            </p:cNvPr>
            <p:cNvSpPr>
              <a:spLocks/>
            </p:cNvSpPr>
            <p:nvPr/>
          </p:nvSpPr>
          <p:spPr bwMode="auto">
            <a:xfrm>
              <a:off x="4661" y="1932"/>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1" name="Freeform 1612">
              <a:extLst>
                <a:ext uri="{FF2B5EF4-FFF2-40B4-BE49-F238E27FC236}">
                  <a16:creationId xmlns:a16="http://schemas.microsoft.com/office/drawing/2014/main" id="{D9A9A88F-D65F-7C47-A65F-061CFA730D01}"/>
                </a:ext>
              </a:extLst>
            </p:cNvPr>
            <p:cNvSpPr>
              <a:spLocks/>
            </p:cNvSpPr>
            <p:nvPr/>
          </p:nvSpPr>
          <p:spPr bwMode="auto">
            <a:xfrm>
              <a:off x="4661" y="1919"/>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2" name="Freeform 1613">
              <a:extLst>
                <a:ext uri="{FF2B5EF4-FFF2-40B4-BE49-F238E27FC236}">
                  <a16:creationId xmlns:a16="http://schemas.microsoft.com/office/drawing/2014/main" id="{DE7603B3-9AF1-744D-8667-843E18D95225}"/>
                </a:ext>
              </a:extLst>
            </p:cNvPr>
            <p:cNvSpPr>
              <a:spLocks/>
            </p:cNvSpPr>
            <p:nvPr/>
          </p:nvSpPr>
          <p:spPr bwMode="auto">
            <a:xfrm>
              <a:off x="4661" y="1906"/>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2"/>
                  </a:lnTo>
                  <a:lnTo>
                    <a:pt x="7" y="1"/>
                  </a:lnTo>
                  <a:lnTo>
                    <a:pt x="6" y="0"/>
                  </a:lnTo>
                  <a:lnTo>
                    <a:pt x="4" y="0"/>
                  </a:lnTo>
                  <a:lnTo>
                    <a:pt x="3" y="0"/>
                  </a:lnTo>
                  <a:lnTo>
                    <a:pt x="2" y="0"/>
                  </a:lnTo>
                  <a:lnTo>
                    <a:pt x="1" y="1"/>
                  </a:lnTo>
                  <a:lnTo>
                    <a:pt x="0" y="2"/>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3" name="Freeform 1614">
              <a:extLst>
                <a:ext uri="{FF2B5EF4-FFF2-40B4-BE49-F238E27FC236}">
                  <a16:creationId xmlns:a16="http://schemas.microsoft.com/office/drawing/2014/main" id="{E467B27D-5FA5-CD47-934C-93A2A2B4D828}"/>
                </a:ext>
              </a:extLst>
            </p:cNvPr>
            <p:cNvSpPr>
              <a:spLocks/>
            </p:cNvSpPr>
            <p:nvPr/>
          </p:nvSpPr>
          <p:spPr bwMode="auto">
            <a:xfrm>
              <a:off x="4661" y="1894"/>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4" name="Freeform 1615">
              <a:extLst>
                <a:ext uri="{FF2B5EF4-FFF2-40B4-BE49-F238E27FC236}">
                  <a16:creationId xmlns:a16="http://schemas.microsoft.com/office/drawing/2014/main" id="{92D6B149-D728-7B4E-9E33-856046B835BC}"/>
                </a:ext>
              </a:extLst>
            </p:cNvPr>
            <p:cNvSpPr>
              <a:spLocks/>
            </p:cNvSpPr>
            <p:nvPr/>
          </p:nvSpPr>
          <p:spPr bwMode="auto">
            <a:xfrm>
              <a:off x="4661" y="1881"/>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5" name="Freeform 1616">
              <a:extLst>
                <a:ext uri="{FF2B5EF4-FFF2-40B4-BE49-F238E27FC236}">
                  <a16:creationId xmlns:a16="http://schemas.microsoft.com/office/drawing/2014/main" id="{44AF75D9-836B-A64D-B49B-5ECC3A8508C1}"/>
                </a:ext>
              </a:extLst>
            </p:cNvPr>
            <p:cNvSpPr>
              <a:spLocks/>
            </p:cNvSpPr>
            <p:nvPr/>
          </p:nvSpPr>
          <p:spPr bwMode="auto">
            <a:xfrm>
              <a:off x="4661" y="1868"/>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2 h 7"/>
                <a:gd name="T22" fmla="*/ 6 w 7"/>
                <a:gd name="T23" fmla="*/ 0 h 7"/>
                <a:gd name="T24" fmla="*/ 4 w 7"/>
                <a:gd name="T25" fmla="*/ 0 h 7"/>
                <a:gd name="T26" fmla="*/ 3 w 7"/>
                <a:gd name="T27" fmla="*/ 0 h 7"/>
                <a:gd name="T28" fmla="*/ 2 w 7"/>
                <a:gd name="T29" fmla="*/ 0 h 7"/>
                <a:gd name="T30" fmla="*/ 1 w 7"/>
                <a:gd name="T31" fmla="*/ 2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2"/>
                  </a:lnTo>
                  <a:lnTo>
                    <a:pt x="6" y="0"/>
                  </a:lnTo>
                  <a:lnTo>
                    <a:pt x="4" y="0"/>
                  </a:lnTo>
                  <a:lnTo>
                    <a:pt x="3" y="0"/>
                  </a:lnTo>
                  <a:lnTo>
                    <a:pt x="2" y="0"/>
                  </a:lnTo>
                  <a:lnTo>
                    <a:pt x="1" y="2"/>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6" name="Freeform 1617">
              <a:extLst>
                <a:ext uri="{FF2B5EF4-FFF2-40B4-BE49-F238E27FC236}">
                  <a16:creationId xmlns:a16="http://schemas.microsoft.com/office/drawing/2014/main" id="{5351FD51-F6A7-2345-8E6E-0B67CF01FB51}"/>
                </a:ext>
              </a:extLst>
            </p:cNvPr>
            <p:cNvSpPr>
              <a:spLocks/>
            </p:cNvSpPr>
            <p:nvPr/>
          </p:nvSpPr>
          <p:spPr bwMode="auto">
            <a:xfrm>
              <a:off x="4661" y="1856"/>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7" name="Freeform 1618">
              <a:extLst>
                <a:ext uri="{FF2B5EF4-FFF2-40B4-BE49-F238E27FC236}">
                  <a16:creationId xmlns:a16="http://schemas.microsoft.com/office/drawing/2014/main" id="{236307F9-15B6-FF43-9A45-030515547CDF}"/>
                </a:ext>
              </a:extLst>
            </p:cNvPr>
            <p:cNvSpPr>
              <a:spLocks/>
            </p:cNvSpPr>
            <p:nvPr/>
          </p:nvSpPr>
          <p:spPr bwMode="auto">
            <a:xfrm>
              <a:off x="4661" y="1843"/>
              <a:ext cx="7" cy="7"/>
            </a:xfrm>
            <a:custGeom>
              <a:avLst/>
              <a:gdLst>
                <a:gd name="T0" fmla="*/ 0 w 7"/>
                <a:gd name="T1" fmla="*/ 4 h 7"/>
                <a:gd name="T2" fmla="*/ 1 w 7"/>
                <a:gd name="T3" fmla="*/ 4 h 7"/>
                <a:gd name="T4" fmla="*/ 2 w 7"/>
                <a:gd name="T5" fmla="*/ 6 h 7"/>
                <a:gd name="T6" fmla="*/ 3 w 7"/>
                <a:gd name="T7" fmla="*/ 7 h 7"/>
                <a:gd name="T8" fmla="*/ 3 w 7"/>
                <a:gd name="T9" fmla="*/ 7 h 7"/>
                <a:gd name="T10" fmla="*/ 4 w 7"/>
                <a:gd name="T11" fmla="*/ 6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6"/>
                  </a:lnTo>
                  <a:lnTo>
                    <a:pt x="3" y="7"/>
                  </a:lnTo>
                  <a:lnTo>
                    <a:pt x="4" y="6"/>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8" name="Freeform 1619">
              <a:extLst>
                <a:ext uri="{FF2B5EF4-FFF2-40B4-BE49-F238E27FC236}">
                  <a16:creationId xmlns:a16="http://schemas.microsoft.com/office/drawing/2014/main" id="{B85C951C-5B50-644D-A535-892CCAEC2FB2}"/>
                </a:ext>
              </a:extLst>
            </p:cNvPr>
            <p:cNvSpPr>
              <a:spLocks/>
            </p:cNvSpPr>
            <p:nvPr/>
          </p:nvSpPr>
          <p:spPr bwMode="auto">
            <a:xfrm>
              <a:off x="4661" y="1831"/>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89" name="Freeform 1620">
              <a:extLst>
                <a:ext uri="{FF2B5EF4-FFF2-40B4-BE49-F238E27FC236}">
                  <a16:creationId xmlns:a16="http://schemas.microsoft.com/office/drawing/2014/main" id="{255EA330-937E-AD41-A089-BED8CBB50433}"/>
                </a:ext>
              </a:extLst>
            </p:cNvPr>
            <p:cNvSpPr>
              <a:spLocks/>
            </p:cNvSpPr>
            <p:nvPr/>
          </p:nvSpPr>
          <p:spPr bwMode="auto">
            <a:xfrm>
              <a:off x="4661" y="1818"/>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0" name="Freeform 1621">
              <a:extLst>
                <a:ext uri="{FF2B5EF4-FFF2-40B4-BE49-F238E27FC236}">
                  <a16:creationId xmlns:a16="http://schemas.microsoft.com/office/drawing/2014/main" id="{6E666F0D-09FA-3649-BED2-20B8B833F4EA}"/>
                </a:ext>
              </a:extLst>
            </p:cNvPr>
            <p:cNvSpPr>
              <a:spLocks/>
            </p:cNvSpPr>
            <p:nvPr/>
          </p:nvSpPr>
          <p:spPr bwMode="auto">
            <a:xfrm>
              <a:off x="4661" y="1805"/>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2"/>
                  </a:lnTo>
                  <a:lnTo>
                    <a:pt x="7" y="1"/>
                  </a:lnTo>
                  <a:lnTo>
                    <a:pt x="6" y="0"/>
                  </a:lnTo>
                  <a:lnTo>
                    <a:pt x="4" y="0"/>
                  </a:lnTo>
                  <a:lnTo>
                    <a:pt x="3" y="0"/>
                  </a:lnTo>
                  <a:lnTo>
                    <a:pt x="2" y="0"/>
                  </a:lnTo>
                  <a:lnTo>
                    <a:pt x="1" y="1"/>
                  </a:lnTo>
                  <a:lnTo>
                    <a:pt x="0" y="2"/>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1" name="Freeform 1622">
              <a:extLst>
                <a:ext uri="{FF2B5EF4-FFF2-40B4-BE49-F238E27FC236}">
                  <a16:creationId xmlns:a16="http://schemas.microsoft.com/office/drawing/2014/main" id="{B760CB40-BB52-4F4E-96C1-5A64B8208C8B}"/>
                </a:ext>
              </a:extLst>
            </p:cNvPr>
            <p:cNvSpPr>
              <a:spLocks/>
            </p:cNvSpPr>
            <p:nvPr/>
          </p:nvSpPr>
          <p:spPr bwMode="auto">
            <a:xfrm>
              <a:off x="4661" y="1793"/>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2" name="Freeform 1623">
              <a:extLst>
                <a:ext uri="{FF2B5EF4-FFF2-40B4-BE49-F238E27FC236}">
                  <a16:creationId xmlns:a16="http://schemas.microsoft.com/office/drawing/2014/main" id="{1BDE579E-3D86-D143-8009-278A740630A8}"/>
                </a:ext>
              </a:extLst>
            </p:cNvPr>
            <p:cNvSpPr>
              <a:spLocks/>
            </p:cNvSpPr>
            <p:nvPr/>
          </p:nvSpPr>
          <p:spPr bwMode="auto">
            <a:xfrm>
              <a:off x="4661" y="1780"/>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3" name="Freeform 1624">
              <a:extLst>
                <a:ext uri="{FF2B5EF4-FFF2-40B4-BE49-F238E27FC236}">
                  <a16:creationId xmlns:a16="http://schemas.microsoft.com/office/drawing/2014/main" id="{DF8607A9-36A2-344F-8802-550DA31BD927}"/>
                </a:ext>
              </a:extLst>
            </p:cNvPr>
            <p:cNvSpPr>
              <a:spLocks/>
            </p:cNvSpPr>
            <p:nvPr/>
          </p:nvSpPr>
          <p:spPr bwMode="auto">
            <a:xfrm>
              <a:off x="4661" y="1767"/>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2 h 7"/>
                <a:gd name="T22" fmla="*/ 6 w 7"/>
                <a:gd name="T23" fmla="*/ 0 h 7"/>
                <a:gd name="T24" fmla="*/ 4 w 7"/>
                <a:gd name="T25" fmla="*/ 0 h 7"/>
                <a:gd name="T26" fmla="*/ 3 w 7"/>
                <a:gd name="T27" fmla="*/ 0 h 7"/>
                <a:gd name="T28" fmla="*/ 2 w 7"/>
                <a:gd name="T29" fmla="*/ 0 h 7"/>
                <a:gd name="T30" fmla="*/ 1 w 7"/>
                <a:gd name="T31" fmla="*/ 2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2"/>
                  </a:lnTo>
                  <a:lnTo>
                    <a:pt x="6" y="0"/>
                  </a:lnTo>
                  <a:lnTo>
                    <a:pt x="4" y="0"/>
                  </a:lnTo>
                  <a:lnTo>
                    <a:pt x="3" y="0"/>
                  </a:lnTo>
                  <a:lnTo>
                    <a:pt x="2" y="0"/>
                  </a:lnTo>
                  <a:lnTo>
                    <a:pt x="1" y="2"/>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4" name="Freeform 1625">
              <a:extLst>
                <a:ext uri="{FF2B5EF4-FFF2-40B4-BE49-F238E27FC236}">
                  <a16:creationId xmlns:a16="http://schemas.microsoft.com/office/drawing/2014/main" id="{A67CB8A3-976B-3942-BE5A-6ED31EC16A09}"/>
                </a:ext>
              </a:extLst>
            </p:cNvPr>
            <p:cNvSpPr>
              <a:spLocks/>
            </p:cNvSpPr>
            <p:nvPr/>
          </p:nvSpPr>
          <p:spPr bwMode="auto">
            <a:xfrm>
              <a:off x="4661" y="1755"/>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5" name="Freeform 1626">
              <a:extLst>
                <a:ext uri="{FF2B5EF4-FFF2-40B4-BE49-F238E27FC236}">
                  <a16:creationId xmlns:a16="http://schemas.microsoft.com/office/drawing/2014/main" id="{EE35056D-CFB3-3949-B755-AA85030BC137}"/>
                </a:ext>
              </a:extLst>
            </p:cNvPr>
            <p:cNvSpPr>
              <a:spLocks/>
            </p:cNvSpPr>
            <p:nvPr/>
          </p:nvSpPr>
          <p:spPr bwMode="auto">
            <a:xfrm>
              <a:off x="4661" y="1742"/>
              <a:ext cx="7" cy="7"/>
            </a:xfrm>
            <a:custGeom>
              <a:avLst/>
              <a:gdLst>
                <a:gd name="T0" fmla="*/ 0 w 7"/>
                <a:gd name="T1" fmla="*/ 4 h 7"/>
                <a:gd name="T2" fmla="*/ 1 w 7"/>
                <a:gd name="T3" fmla="*/ 4 h 7"/>
                <a:gd name="T4" fmla="*/ 2 w 7"/>
                <a:gd name="T5" fmla="*/ 5 h 7"/>
                <a:gd name="T6" fmla="*/ 3 w 7"/>
                <a:gd name="T7" fmla="*/ 7 h 7"/>
                <a:gd name="T8" fmla="*/ 3 w 7"/>
                <a:gd name="T9" fmla="*/ 7 h 7"/>
                <a:gd name="T10" fmla="*/ 4 w 7"/>
                <a:gd name="T11" fmla="*/ 5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5"/>
                  </a:lnTo>
                  <a:lnTo>
                    <a:pt x="3" y="7"/>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6" name="Freeform 1627">
              <a:extLst>
                <a:ext uri="{FF2B5EF4-FFF2-40B4-BE49-F238E27FC236}">
                  <a16:creationId xmlns:a16="http://schemas.microsoft.com/office/drawing/2014/main" id="{4B5E4A45-66CF-C441-9B3C-4C6D697A679A}"/>
                </a:ext>
              </a:extLst>
            </p:cNvPr>
            <p:cNvSpPr>
              <a:spLocks/>
            </p:cNvSpPr>
            <p:nvPr/>
          </p:nvSpPr>
          <p:spPr bwMode="auto">
            <a:xfrm>
              <a:off x="4661" y="1730"/>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7" name="Freeform 1628">
              <a:extLst>
                <a:ext uri="{FF2B5EF4-FFF2-40B4-BE49-F238E27FC236}">
                  <a16:creationId xmlns:a16="http://schemas.microsoft.com/office/drawing/2014/main" id="{8EFB81A2-E15B-FD4B-92F2-4C565F6F5B16}"/>
                </a:ext>
              </a:extLst>
            </p:cNvPr>
            <p:cNvSpPr>
              <a:spLocks/>
            </p:cNvSpPr>
            <p:nvPr/>
          </p:nvSpPr>
          <p:spPr bwMode="auto">
            <a:xfrm>
              <a:off x="4628" y="2349"/>
              <a:ext cx="74" cy="69"/>
            </a:xfrm>
            <a:custGeom>
              <a:avLst/>
              <a:gdLst>
                <a:gd name="T0" fmla="*/ 0 w 74"/>
                <a:gd name="T1" fmla="*/ 0 h 69"/>
                <a:gd name="T2" fmla="*/ 37 w 74"/>
                <a:gd name="T3" fmla="*/ 69 h 69"/>
                <a:gd name="T4" fmla="*/ 74 w 74"/>
                <a:gd name="T5" fmla="*/ 0 h 69"/>
                <a:gd name="T6" fmla="*/ 0 w 74"/>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69">
                  <a:moveTo>
                    <a:pt x="0" y="0"/>
                  </a:moveTo>
                  <a:lnTo>
                    <a:pt x="37" y="69"/>
                  </a:lnTo>
                  <a:lnTo>
                    <a:pt x="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598" name="Freeform 1629">
              <a:extLst>
                <a:ext uri="{FF2B5EF4-FFF2-40B4-BE49-F238E27FC236}">
                  <a16:creationId xmlns:a16="http://schemas.microsoft.com/office/drawing/2014/main" id="{DCE33E5C-E8F6-A042-BE6D-2DEFAC8AE7D4}"/>
                </a:ext>
              </a:extLst>
            </p:cNvPr>
            <p:cNvSpPr>
              <a:spLocks/>
            </p:cNvSpPr>
            <p:nvPr/>
          </p:nvSpPr>
          <p:spPr bwMode="auto">
            <a:xfrm>
              <a:off x="4628" y="1660"/>
              <a:ext cx="74" cy="70"/>
            </a:xfrm>
            <a:custGeom>
              <a:avLst/>
              <a:gdLst>
                <a:gd name="T0" fmla="*/ 74 w 74"/>
                <a:gd name="T1" fmla="*/ 70 h 70"/>
                <a:gd name="T2" fmla="*/ 37 w 74"/>
                <a:gd name="T3" fmla="*/ 0 h 70"/>
                <a:gd name="T4" fmla="*/ 0 w 74"/>
                <a:gd name="T5" fmla="*/ 70 h 70"/>
                <a:gd name="T6" fmla="*/ 74 w 74"/>
                <a:gd name="T7" fmla="*/ 7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70">
                  <a:moveTo>
                    <a:pt x="74" y="70"/>
                  </a:moveTo>
                  <a:lnTo>
                    <a:pt x="37" y="0"/>
                  </a:lnTo>
                  <a:lnTo>
                    <a:pt x="0" y="70"/>
                  </a:lnTo>
                  <a:lnTo>
                    <a:pt x="74"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599" name="Group 1633">
            <a:extLst>
              <a:ext uri="{FF2B5EF4-FFF2-40B4-BE49-F238E27FC236}">
                <a16:creationId xmlns:a16="http://schemas.microsoft.com/office/drawing/2014/main" id="{7EE1894E-3248-444A-8E13-65F2980983E5}"/>
              </a:ext>
            </a:extLst>
          </p:cNvPr>
          <p:cNvGrpSpPr>
            <a:grpSpLocks/>
          </p:cNvGrpSpPr>
          <p:nvPr/>
        </p:nvGrpSpPr>
        <p:grpSpPr bwMode="auto">
          <a:xfrm>
            <a:off x="10388039" y="4242850"/>
            <a:ext cx="428625" cy="107950"/>
            <a:chOff x="4259" y="2574"/>
            <a:chExt cx="270" cy="68"/>
          </a:xfrm>
        </p:grpSpPr>
        <p:sp>
          <p:nvSpPr>
            <p:cNvPr id="600" name="Line 1631">
              <a:extLst>
                <a:ext uri="{FF2B5EF4-FFF2-40B4-BE49-F238E27FC236}">
                  <a16:creationId xmlns:a16="http://schemas.microsoft.com/office/drawing/2014/main" id="{DBA4C301-68F5-6C46-BB35-8D03C9E54270}"/>
                </a:ext>
              </a:extLst>
            </p:cNvPr>
            <p:cNvSpPr>
              <a:spLocks noChangeShapeType="1"/>
            </p:cNvSpPr>
            <p:nvPr/>
          </p:nvSpPr>
          <p:spPr bwMode="auto">
            <a:xfrm flipH="1">
              <a:off x="4329" y="2607"/>
              <a:ext cx="200"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601" name="Freeform 1632">
              <a:extLst>
                <a:ext uri="{FF2B5EF4-FFF2-40B4-BE49-F238E27FC236}">
                  <a16:creationId xmlns:a16="http://schemas.microsoft.com/office/drawing/2014/main" id="{5DF1A62D-C44C-8F4B-A054-D7BF9E7940D3}"/>
                </a:ext>
              </a:extLst>
            </p:cNvPr>
            <p:cNvSpPr>
              <a:spLocks/>
            </p:cNvSpPr>
            <p:nvPr/>
          </p:nvSpPr>
          <p:spPr bwMode="auto">
            <a:xfrm>
              <a:off x="4259" y="2574"/>
              <a:ext cx="73" cy="68"/>
            </a:xfrm>
            <a:custGeom>
              <a:avLst/>
              <a:gdLst>
                <a:gd name="T0" fmla="*/ 73 w 73"/>
                <a:gd name="T1" fmla="*/ 0 h 68"/>
                <a:gd name="T2" fmla="*/ 0 w 73"/>
                <a:gd name="T3" fmla="*/ 33 h 68"/>
                <a:gd name="T4" fmla="*/ 73 w 73"/>
                <a:gd name="T5" fmla="*/ 68 h 68"/>
                <a:gd name="T6" fmla="*/ 73 w 73"/>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68">
                  <a:moveTo>
                    <a:pt x="73" y="0"/>
                  </a:moveTo>
                  <a:lnTo>
                    <a:pt x="0" y="33"/>
                  </a:lnTo>
                  <a:lnTo>
                    <a:pt x="73" y="68"/>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602" name="Group 1636">
            <a:extLst>
              <a:ext uri="{FF2B5EF4-FFF2-40B4-BE49-F238E27FC236}">
                <a16:creationId xmlns:a16="http://schemas.microsoft.com/office/drawing/2014/main" id="{F41BA28D-E134-064D-ADEC-C0A7E914A090}"/>
              </a:ext>
            </a:extLst>
          </p:cNvPr>
          <p:cNvGrpSpPr>
            <a:grpSpLocks/>
          </p:cNvGrpSpPr>
          <p:nvPr/>
        </p:nvGrpSpPr>
        <p:grpSpPr bwMode="auto">
          <a:xfrm>
            <a:off x="10495989" y="4942938"/>
            <a:ext cx="320675" cy="109537"/>
            <a:chOff x="4327" y="3015"/>
            <a:chExt cx="202" cy="69"/>
          </a:xfrm>
        </p:grpSpPr>
        <p:sp>
          <p:nvSpPr>
            <p:cNvPr id="603" name="Line 1634">
              <a:extLst>
                <a:ext uri="{FF2B5EF4-FFF2-40B4-BE49-F238E27FC236}">
                  <a16:creationId xmlns:a16="http://schemas.microsoft.com/office/drawing/2014/main" id="{71C4553E-24D2-4A48-81D6-C1EC1FB22910}"/>
                </a:ext>
              </a:extLst>
            </p:cNvPr>
            <p:cNvSpPr>
              <a:spLocks noChangeShapeType="1"/>
            </p:cNvSpPr>
            <p:nvPr/>
          </p:nvSpPr>
          <p:spPr bwMode="auto">
            <a:xfrm flipH="1">
              <a:off x="4397" y="3049"/>
              <a:ext cx="13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604" name="Freeform 1635">
              <a:extLst>
                <a:ext uri="{FF2B5EF4-FFF2-40B4-BE49-F238E27FC236}">
                  <a16:creationId xmlns:a16="http://schemas.microsoft.com/office/drawing/2014/main" id="{41CE1B5D-4D75-D34E-89B1-E5B8F9A8226D}"/>
                </a:ext>
              </a:extLst>
            </p:cNvPr>
            <p:cNvSpPr>
              <a:spLocks/>
            </p:cNvSpPr>
            <p:nvPr/>
          </p:nvSpPr>
          <p:spPr bwMode="auto">
            <a:xfrm>
              <a:off x="4327" y="3015"/>
              <a:ext cx="73" cy="69"/>
            </a:xfrm>
            <a:custGeom>
              <a:avLst/>
              <a:gdLst>
                <a:gd name="T0" fmla="*/ 73 w 73"/>
                <a:gd name="T1" fmla="*/ 0 h 69"/>
                <a:gd name="T2" fmla="*/ 0 w 73"/>
                <a:gd name="T3" fmla="*/ 34 h 69"/>
                <a:gd name="T4" fmla="*/ 73 w 73"/>
                <a:gd name="T5" fmla="*/ 69 h 69"/>
                <a:gd name="T6" fmla="*/ 73 w 73"/>
                <a:gd name="T7" fmla="*/ 0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3" h="69">
                  <a:moveTo>
                    <a:pt x="73" y="0"/>
                  </a:moveTo>
                  <a:lnTo>
                    <a:pt x="0" y="34"/>
                  </a:lnTo>
                  <a:lnTo>
                    <a:pt x="73" y="69"/>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605" name="Group 1663">
            <a:extLst>
              <a:ext uri="{FF2B5EF4-FFF2-40B4-BE49-F238E27FC236}">
                <a16:creationId xmlns:a16="http://schemas.microsoft.com/office/drawing/2014/main" id="{532467E5-9B55-124B-910B-8C118D9A0A36}"/>
              </a:ext>
            </a:extLst>
          </p:cNvPr>
          <p:cNvGrpSpPr>
            <a:grpSpLocks/>
          </p:cNvGrpSpPr>
          <p:nvPr/>
        </p:nvGrpSpPr>
        <p:grpSpPr bwMode="auto">
          <a:xfrm>
            <a:off x="10973826" y="1690150"/>
            <a:ext cx="117475" cy="606425"/>
            <a:chOff x="4628" y="966"/>
            <a:chExt cx="74" cy="382"/>
          </a:xfrm>
        </p:grpSpPr>
        <p:sp>
          <p:nvSpPr>
            <p:cNvPr id="606" name="Freeform 1637">
              <a:extLst>
                <a:ext uri="{FF2B5EF4-FFF2-40B4-BE49-F238E27FC236}">
                  <a16:creationId xmlns:a16="http://schemas.microsoft.com/office/drawing/2014/main" id="{8C2040FD-A363-8C42-81B9-8D071E27C1F1}"/>
                </a:ext>
              </a:extLst>
            </p:cNvPr>
            <p:cNvSpPr>
              <a:spLocks/>
            </p:cNvSpPr>
            <p:nvPr/>
          </p:nvSpPr>
          <p:spPr bwMode="auto">
            <a:xfrm>
              <a:off x="4661" y="1341"/>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3"/>
                  </a:lnTo>
                  <a:lnTo>
                    <a:pt x="7" y="2"/>
                  </a:lnTo>
                  <a:lnTo>
                    <a:pt x="7" y="1"/>
                  </a:lnTo>
                  <a:lnTo>
                    <a:pt x="6" y="0"/>
                  </a:lnTo>
                  <a:lnTo>
                    <a:pt x="4" y="0"/>
                  </a:lnTo>
                  <a:lnTo>
                    <a:pt x="3" y="0"/>
                  </a:lnTo>
                  <a:lnTo>
                    <a:pt x="2" y="0"/>
                  </a:lnTo>
                  <a:lnTo>
                    <a:pt x="1" y="1"/>
                  </a:lnTo>
                  <a:lnTo>
                    <a:pt x="0" y="2"/>
                  </a:lnTo>
                  <a:lnTo>
                    <a:pt x="0" y="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07" name="Freeform 1638">
              <a:extLst>
                <a:ext uri="{FF2B5EF4-FFF2-40B4-BE49-F238E27FC236}">
                  <a16:creationId xmlns:a16="http://schemas.microsoft.com/office/drawing/2014/main" id="{5EA287D4-C4D8-5F4A-9333-1C01E5028C69}"/>
                </a:ext>
              </a:extLst>
            </p:cNvPr>
            <p:cNvSpPr>
              <a:spLocks/>
            </p:cNvSpPr>
            <p:nvPr/>
          </p:nvSpPr>
          <p:spPr bwMode="auto">
            <a:xfrm>
              <a:off x="4661" y="1329"/>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08" name="Freeform 1639">
              <a:extLst>
                <a:ext uri="{FF2B5EF4-FFF2-40B4-BE49-F238E27FC236}">
                  <a16:creationId xmlns:a16="http://schemas.microsoft.com/office/drawing/2014/main" id="{5CEAE602-57C1-2C41-86FA-D1D561E4B7C6}"/>
                </a:ext>
              </a:extLst>
            </p:cNvPr>
            <p:cNvSpPr>
              <a:spLocks/>
            </p:cNvSpPr>
            <p:nvPr/>
          </p:nvSpPr>
          <p:spPr bwMode="auto">
            <a:xfrm>
              <a:off x="4661" y="1316"/>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09" name="Freeform 1640">
              <a:extLst>
                <a:ext uri="{FF2B5EF4-FFF2-40B4-BE49-F238E27FC236}">
                  <a16:creationId xmlns:a16="http://schemas.microsoft.com/office/drawing/2014/main" id="{3DDA67A1-0A69-FF45-A584-F46DCBA11752}"/>
                </a:ext>
              </a:extLst>
            </p:cNvPr>
            <p:cNvSpPr>
              <a:spLocks/>
            </p:cNvSpPr>
            <p:nvPr/>
          </p:nvSpPr>
          <p:spPr bwMode="auto">
            <a:xfrm>
              <a:off x="4661" y="1303"/>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1"/>
                  </a:lnTo>
                  <a:lnTo>
                    <a:pt x="6" y="0"/>
                  </a:lnTo>
                  <a:lnTo>
                    <a:pt x="4" y="0"/>
                  </a:lnTo>
                  <a:lnTo>
                    <a:pt x="3" y="0"/>
                  </a:lnTo>
                  <a:lnTo>
                    <a:pt x="2" y="0"/>
                  </a:lnTo>
                  <a:lnTo>
                    <a:pt x="1" y="1"/>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0" name="Freeform 1641">
              <a:extLst>
                <a:ext uri="{FF2B5EF4-FFF2-40B4-BE49-F238E27FC236}">
                  <a16:creationId xmlns:a16="http://schemas.microsoft.com/office/drawing/2014/main" id="{4A79C48B-3553-D74E-8222-90F546BA36E5}"/>
                </a:ext>
              </a:extLst>
            </p:cNvPr>
            <p:cNvSpPr>
              <a:spLocks/>
            </p:cNvSpPr>
            <p:nvPr/>
          </p:nvSpPr>
          <p:spPr bwMode="auto">
            <a:xfrm>
              <a:off x="4661" y="1291"/>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1" name="Freeform 1642">
              <a:extLst>
                <a:ext uri="{FF2B5EF4-FFF2-40B4-BE49-F238E27FC236}">
                  <a16:creationId xmlns:a16="http://schemas.microsoft.com/office/drawing/2014/main" id="{576581CF-FD27-EC45-8531-F19EA01BF357}"/>
                </a:ext>
              </a:extLst>
            </p:cNvPr>
            <p:cNvSpPr>
              <a:spLocks/>
            </p:cNvSpPr>
            <p:nvPr/>
          </p:nvSpPr>
          <p:spPr bwMode="auto">
            <a:xfrm>
              <a:off x="4661" y="1278"/>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2" name="Freeform 1643">
              <a:extLst>
                <a:ext uri="{FF2B5EF4-FFF2-40B4-BE49-F238E27FC236}">
                  <a16:creationId xmlns:a16="http://schemas.microsoft.com/office/drawing/2014/main" id="{319B9C3B-646A-2346-957A-2A8E1F634E2C}"/>
                </a:ext>
              </a:extLst>
            </p:cNvPr>
            <p:cNvSpPr>
              <a:spLocks/>
            </p:cNvSpPr>
            <p:nvPr/>
          </p:nvSpPr>
          <p:spPr bwMode="auto">
            <a:xfrm>
              <a:off x="4661" y="1266"/>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3" name="Freeform 1644">
              <a:extLst>
                <a:ext uri="{FF2B5EF4-FFF2-40B4-BE49-F238E27FC236}">
                  <a16:creationId xmlns:a16="http://schemas.microsoft.com/office/drawing/2014/main" id="{6A0C28ED-619E-D949-A8F2-94DF8D3B51E1}"/>
                </a:ext>
              </a:extLst>
            </p:cNvPr>
            <p:cNvSpPr>
              <a:spLocks/>
            </p:cNvSpPr>
            <p:nvPr/>
          </p:nvSpPr>
          <p:spPr bwMode="auto">
            <a:xfrm>
              <a:off x="4661" y="1253"/>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4" name="Freeform 1645">
              <a:extLst>
                <a:ext uri="{FF2B5EF4-FFF2-40B4-BE49-F238E27FC236}">
                  <a16:creationId xmlns:a16="http://schemas.microsoft.com/office/drawing/2014/main" id="{8FAE2F43-46E7-DC40-B893-E8B1E34C9177}"/>
                </a:ext>
              </a:extLst>
            </p:cNvPr>
            <p:cNvSpPr>
              <a:spLocks/>
            </p:cNvSpPr>
            <p:nvPr/>
          </p:nvSpPr>
          <p:spPr bwMode="auto">
            <a:xfrm>
              <a:off x="4661" y="1240"/>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3"/>
                  </a:lnTo>
                  <a:lnTo>
                    <a:pt x="7" y="2"/>
                  </a:lnTo>
                  <a:lnTo>
                    <a:pt x="7" y="1"/>
                  </a:lnTo>
                  <a:lnTo>
                    <a:pt x="6" y="0"/>
                  </a:lnTo>
                  <a:lnTo>
                    <a:pt x="4" y="0"/>
                  </a:lnTo>
                  <a:lnTo>
                    <a:pt x="3" y="0"/>
                  </a:lnTo>
                  <a:lnTo>
                    <a:pt x="2" y="0"/>
                  </a:lnTo>
                  <a:lnTo>
                    <a:pt x="1" y="1"/>
                  </a:lnTo>
                  <a:lnTo>
                    <a:pt x="0" y="2"/>
                  </a:lnTo>
                  <a:lnTo>
                    <a:pt x="0" y="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5" name="Freeform 1646">
              <a:extLst>
                <a:ext uri="{FF2B5EF4-FFF2-40B4-BE49-F238E27FC236}">
                  <a16:creationId xmlns:a16="http://schemas.microsoft.com/office/drawing/2014/main" id="{6C386B99-96C3-3841-981A-6F2447C1E40A}"/>
                </a:ext>
              </a:extLst>
            </p:cNvPr>
            <p:cNvSpPr>
              <a:spLocks/>
            </p:cNvSpPr>
            <p:nvPr/>
          </p:nvSpPr>
          <p:spPr bwMode="auto">
            <a:xfrm>
              <a:off x="4661" y="1228"/>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6" name="Freeform 1647">
              <a:extLst>
                <a:ext uri="{FF2B5EF4-FFF2-40B4-BE49-F238E27FC236}">
                  <a16:creationId xmlns:a16="http://schemas.microsoft.com/office/drawing/2014/main" id="{C68B0C3F-65D3-E34A-8E6A-E22FB6977B0B}"/>
                </a:ext>
              </a:extLst>
            </p:cNvPr>
            <p:cNvSpPr>
              <a:spLocks/>
            </p:cNvSpPr>
            <p:nvPr/>
          </p:nvSpPr>
          <p:spPr bwMode="auto">
            <a:xfrm>
              <a:off x="4661" y="1215"/>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7" name="Freeform 1648">
              <a:extLst>
                <a:ext uri="{FF2B5EF4-FFF2-40B4-BE49-F238E27FC236}">
                  <a16:creationId xmlns:a16="http://schemas.microsoft.com/office/drawing/2014/main" id="{AB8AC27C-3F6D-8240-9F85-608762FECC81}"/>
                </a:ext>
              </a:extLst>
            </p:cNvPr>
            <p:cNvSpPr>
              <a:spLocks/>
            </p:cNvSpPr>
            <p:nvPr/>
          </p:nvSpPr>
          <p:spPr bwMode="auto">
            <a:xfrm>
              <a:off x="4661" y="1202"/>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1"/>
                  </a:lnTo>
                  <a:lnTo>
                    <a:pt x="6" y="0"/>
                  </a:lnTo>
                  <a:lnTo>
                    <a:pt x="4" y="0"/>
                  </a:lnTo>
                  <a:lnTo>
                    <a:pt x="3" y="0"/>
                  </a:lnTo>
                  <a:lnTo>
                    <a:pt x="2" y="0"/>
                  </a:lnTo>
                  <a:lnTo>
                    <a:pt x="1" y="1"/>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8" name="Freeform 1649">
              <a:extLst>
                <a:ext uri="{FF2B5EF4-FFF2-40B4-BE49-F238E27FC236}">
                  <a16:creationId xmlns:a16="http://schemas.microsoft.com/office/drawing/2014/main" id="{B58FB623-19EA-974E-A206-83A974C94B9C}"/>
                </a:ext>
              </a:extLst>
            </p:cNvPr>
            <p:cNvSpPr>
              <a:spLocks/>
            </p:cNvSpPr>
            <p:nvPr/>
          </p:nvSpPr>
          <p:spPr bwMode="auto">
            <a:xfrm>
              <a:off x="4661" y="1190"/>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19" name="Freeform 1650">
              <a:extLst>
                <a:ext uri="{FF2B5EF4-FFF2-40B4-BE49-F238E27FC236}">
                  <a16:creationId xmlns:a16="http://schemas.microsoft.com/office/drawing/2014/main" id="{DD350ABB-90C5-8843-A4AD-6C097023BB2C}"/>
                </a:ext>
              </a:extLst>
            </p:cNvPr>
            <p:cNvSpPr>
              <a:spLocks/>
            </p:cNvSpPr>
            <p:nvPr/>
          </p:nvSpPr>
          <p:spPr bwMode="auto">
            <a:xfrm>
              <a:off x="4661" y="1177"/>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0" name="Freeform 1651">
              <a:extLst>
                <a:ext uri="{FF2B5EF4-FFF2-40B4-BE49-F238E27FC236}">
                  <a16:creationId xmlns:a16="http://schemas.microsoft.com/office/drawing/2014/main" id="{F0BAF727-8F9A-BF40-8B8D-425AAE788AE0}"/>
                </a:ext>
              </a:extLst>
            </p:cNvPr>
            <p:cNvSpPr>
              <a:spLocks/>
            </p:cNvSpPr>
            <p:nvPr/>
          </p:nvSpPr>
          <p:spPr bwMode="auto">
            <a:xfrm>
              <a:off x="4661" y="1165"/>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1" name="Freeform 1652">
              <a:extLst>
                <a:ext uri="{FF2B5EF4-FFF2-40B4-BE49-F238E27FC236}">
                  <a16:creationId xmlns:a16="http://schemas.microsoft.com/office/drawing/2014/main" id="{DB384FEF-9158-2744-942A-3BE428D5D96E}"/>
                </a:ext>
              </a:extLst>
            </p:cNvPr>
            <p:cNvSpPr>
              <a:spLocks/>
            </p:cNvSpPr>
            <p:nvPr/>
          </p:nvSpPr>
          <p:spPr bwMode="auto">
            <a:xfrm>
              <a:off x="4661" y="1152"/>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2" name="Freeform 1653">
              <a:extLst>
                <a:ext uri="{FF2B5EF4-FFF2-40B4-BE49-F238E27FC236}">
                  <a16:creationId xmlns:a16="http://schemas.microsoft.com/office/drawing/2014/main" id="{E4E25A41-3293-3448-B2A9-D9438CBBB57B}"/>
                </a:ext>
              </a:extLst>
            </p:cNvPr>
            <p:cNvSpPr>
              <a:spLocks/>
            </p:cNvSpPr>
            <p:nvPr/>
          </p:nvSpPr>
          <p:spPr bwMode="auto">
            <a:xfrm>
              <a:off x="4661" y="1139"/>
              <a:ext cx="7" cy="7"/>
            </a:xfrm>
            <a:custGeom>
              <a:avLst/>
              <a:gdLst>
                <a:gd name="T0" fmla="*/ 0 w 7"/>
                <a:gd name="T1" fmla="*/ 4 h 7"/>
                <a:gd name="T2" fmla="*/ 1 w 7"/>
                <a:gd name="T3" fmla="*/ 4 h 7"/>
                <a:gd name="T4" fmla="*/ 2 w 7"/>
                <a:gd name="T5" fmla="*/ 6 h 7"/>
                <a:gd name="T6" fmla="*/ 3 w 7"/>
                <a:gd name="T7" fmla="*/ 7 h 7"/>
                <a:gd name="T8" fmla="*/ 3 w 7"/>
                <a:gd name="T9" fmla="*/ 7 h 7"/>
                <a:gd name="T10" fmla="*/ 4 w 7"/>
                <a:gd name="T11" fmla="*/ 6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6"/>
                  </a:lnTo>
                  <a:lnTo>
                    <a:pt x="3" y="7"/>
                  </a:lnTo>
                  <a:lnTo>
                    <a:pt x="4" y="6"/>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3" name="Freeform 1654">
              <a:extLst>
                <a:ext uri="{FF2B5EF4-FFF2-40B4-BE49-F238E27FC236}">
                  <a16:creationId xmlns:a16="http://schemas.microsoft.com/office/drawing/2014/main" id="{5C40EC68-961F-414D-9B51-E430A15B876B}"/>
                </a:ext>
              </a:extLst>
            </p:cNvPr>
            <p:cNvSpPr>
              <a:spLocks/>
            </p:cNvSpPr>
            <p:nvPr/>
          </p:nvSpPr>
          <p:spPr bwMode="auto">
            <a:xfrm>
              <a:off x="4661" y="1127"/>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4" name="Freeform 1655">
              <a:extLst>
                <a:ext uri="{FF2B5EF4-FFF2-40B4-BE49-F238E27FC236}">
                  <a16:creationId xmlns:a16="http://schemas.microsoft.com/office/drawing/2014/main" id="{C8B82B35-879F-3D4A-8E41-D3B4374B18A0}"/>
                </a:ext>
              </a:extLst>
            </p:cNvPr>
            <p:cNvSpPr>
              <a:spLocks/>
            </p:cNvSpPr>
            <p:nvPr/>
          </p:nvSpPr>
          <p:spPr bwMode="auto">
            <a:xfrm>
              <a:off x="4661" y="1114"/>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5" name="Freeform 1656">
              <a:extLst>
                <a:ext uri="{FF2B5EF4-FFF2-40B4-BE49-F238E27FC236}">
                  <a16:creationId xmlns:a16="http://schemas.microsoft.com/office/drawing/2014/main" id="{5F5BF465-73F9-174F-A9F3-48E9B1A69202}"/>
                </a:ext>
              </a:extLst>
            </p:cNvPr>
            <p:cNvSpPr>
              <a:spLocks/>
            </p:cNvSpPr>
            <p:nvPr/>
          </p:nvSpPr>
          <p:spPr bwMode="auto">
            <a:xfrm>
              <a:off x="4661" y="1101"/>
              <a:ext cx="7" cy="7"/>
            </a:xfrm>
            <a:custGeom>
              <a:avLst/>
              <a:gdLst>
                <a:gd name="T0" fmla="*/ 0 w 7"/>
                <a:gd name="T1" fmla="*/ 5 h 7"/>
                <a:gd name="T2" fmla="*/ 1 w 7"/>
                <a:gd name="T3" fmla="*/ 5 h 7"/>
                <a:gd name="T4" fmla="*/ 2 w 7"/>
                <a:gd name="T5" fmla="*/ 6 h 7"/>
                <a:gd name="T6" fmla="*/ 3 w 7"/>
                <a:gd name="T7" fmla="*/ 7 h 7"/>
                <a:gd name="T8" fmla="*/ 3 w 7"/>
                <a:gd name="T9" fmla="*/ 7 h 7"/>
                <a:gd name="T10" fmla="*/ 4 w 7"/>
                <a:gd name="T11" fmla="*/ 6 h 7"/>
                <a:gd name="T12" fmla="*/ 6 w 7"/>
                <a:gd name="T13" fmla="*/ 5 h 7"/>
                <a:gd name="T14" fmla="*/ 7 w 7"/>
                <a:gd name="T15" fmla="*/ 4 h 7"/>
                <a:gd name="T16" fmla="*/ 7 w 7"/>
                <a:gd name="T17" fmla="*/ 4 h 7"/>
                <a:gd name="T18" fmla="*/ 7 w 7"/>
                <a:gd name="T19" fmla="*/ 3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3 h 7"/>
                <a:gd name="T34" fmla="*/ 0 w 7"/>
                <a:gd name="T35" fmla="*/ 4 h 7"/>
                <a:gd name="T36" fmla="*/ 0 w 7"/>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5"/>
                  </a:moveTo>
                  <a:lnTo>
                    <a:pt x="1" y="5"/>
                  </a:lnTo>
                  <a:lnTo>
                    <a:pt x="2" y="6"/>
                  </a:lnTo>
                  <a:lnTo>
                    <a:pt x="3" y="7"/>
                  </a:lnTo>
                  <a:lnTo>
                    <a:pt x="4" y="6"/>
                  </a:lnTo>
                  <a:lnTo>
                    <a:pt x="6" y="5"/>
                  </a:lnTo>
                  <a:lnTo>
                    <a:pt x="7" y="4"/>
                  </a:lnTo>
                  <a:lnTo>
                    <a:pt x="7" y="3"/>
                  </a:lnTo>
                  <a:lnTo>
                    <a:pt x="7" y="1"/>
                  </a:lnTo>
                  <a:lnTo>
                    <a:pt x="6" y="0"/>
                  </a:lnTo>
                  <a:lnTo>
                    <a:pt x="4" y="0"/>
                  </a:lnTo>
                  <a:lnTo>
                    <a:pt x="3" y="0"/>
                  </a:lnTo>
                  <a:lnTo>
                    <a:pt x="2" y="0"/>
                  </a:lnTo>
                  <a:lnTo>
                    <a:pt x="1" y="1"/>
                  </a:lnTo>
                  <a:lnTo>
                    <a:pt x="0" y="3"/>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6" name="Freeform 1657">
              <a:extLst>
                <a:ext uri="{FF2B5EF4-FFF2-40B4-BE49-F238E27FC236}">
                  <a16:creationId xmlns:a16="http://schemas.microsoft.com/office/drawing/2014/main" id="{CFE40135-304A-AF40-BF94-E4A3E7C70237}"/>
                </a:ext>
              </a:extLst>
            </p:cNvPr>
            <p:cNvSpPr>
              <a:spLocks/>
            </p:cNvSpPr>
            <p:nvPr/>
          </p:nvSpPr>
          <p:spPr bwMode="auto">
            <a:xfrm>
              <a:off x="4661" y="1089"/>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7" name="Freeform 1658">
              <a:extLst>
                <a:ext uri="{FF2B5EF4-FFF2-40B4-BE49-F238E27FC236}">
                  <a16:creationId xmlns:a16="http://schemas.microsoft.com/office/drawing/2014/main" id="{C13D298D-9B1E-6643-934F-A7CCE994E4A0}"/>
                </a:ext>
              </a:extLst>
            </p:cNvPr>
            <p:cNvSpPr>
              <a:spLocks/>
            </p:cNvSpPr>
            <p:nvPr/>
          </p:nvSpPr>
          <p:spPr bwMode="auto">
            <a:xfrm>
              <a:off x="4661" y="1076"/>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8" name="Freeform 1659">
              <a:extLst>
                <a:ext uri="{FF2B5EF4-FFF2-40B4-BE49-F238E27FC236}">
                  <a16:creationId xmlns:a16="http://schemas.microsoft.com/office/drawing/2014/main" id="{EDE4BF8E-93B1-104F-AD3F-968736019313}"/>
                </a:ext>
              </a:extLst>
            </p:cNvPr>
            <p:cNvSpPr>
              <a:spLocks/>
            </p:cNvSpPr>
            <p:nvPr/>
          </p:nvSpPr>
          <p:spPr bwMode="auto">
            <a:xfrm>
              <a:off x="4661" y="1064"/>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29" name="Freeform 1660">
              <a:extLst>
                <a:ext uri="{FF2B5EF4-FFF2-40B4-BE49-F238E27FC236}">
                  <a16:creationId xmlns:a16="http://schemas.microsoft.com/office/drawing/2014/main" id="{22767EDD-3158-F84C-88CC-8DE7FAE51C90}"/>
                </a:ext>
              </a:extLst>
            </p:cNvPr>
            <p:cNvSpPr>
              <a:spLocks/>
            </p:cNvSpPr>
            <p:nvPr/>
          </p:nvSpPr>
          <p:spPr bwMode="auto">
            <a:xfrm>
              <a:off x="4661" y="1051"/>
              <a:ext cx="7" cy="6"/>
            </a:xfrm>
            <a:custGeom>
              <a:avLst/>
              <a:gdLst>
                <a:gd name="T0" fmla="*/ 0 w 7"/>
                <a:gd name="T1" fmla="*/ 4 h 6"/>
                <a:gd name="T2" fmla="*/ 1 w 7"/>
                <a:gd name="T3" fmla="*/ 4 h 6"/>
                <a:gd name="T4" fmla="*/ 2 w 7"/>
                <a:gd name="T5" fmla="*/ 5 h 6"/>
                <a:gd name="T6" fmla="*/ 3 w 7"/>
                <a:gd name="T7" fmla="*/ 6 h 6"/>
                <a:gd name="T8" fmla="*/ 3 w 7"/>
                <a:gd name="T9" fmla="*/ 6 h 6"/>
                <a:gd name="T10" fmla="*/ 4 w 7"/>
                <a:gd name="T11" fmla="*/ 5 h 6"/>
                <a:gd name="T12" fmla="*/ 6 w 7"/>
                <a:gd name="T13" fmla="*/ 4 h 6"/>
                <a:gd name="T14" fmla="*/ 7 w 7"/>
                <a:gd name="T15" fmla="*/ 3 h 6"/>
                <a:gd name="T16" fmla="*/ 7 w 7"/>
                <a:gd name="T17" fmla="*/ 3 h 6"/>
                <a:gd name="T18" fmla="*/ 7 w 7"/>
                <a:gd name="T19" fmla="*/ 2 h 6"/>
                <a:gd name="T20" fmla="*/ 7 w 7"/>
                <a:gd name="T21" fmla="*/ 1 h 6"/>
                <a:gd name="T22" fmla="*/ 6 w 7"/>
                <a:gd name="T23" fmla="*/ 0 h 6"/>
                <a:gd name="T24" fmla="*/ 4 w 7"/>
                <a:gd name="T25" fmla="*/ 0 h 6"/>
                <a:gd name="T26" fmla="*/ 3 w 7"/>
                <a:gd name="T27" fmla="*/ 0 h 6"/>
                <a:gd name="T28" fmla="*/ 2 w 7"/>
                <a:gd name="T29" fmla="*/ 0 h 6"/>
                <a:gd name="T30" fmla="*/ 1 w 7"/>
                <a:gd name="T31" fmla="*/ 1 h 6"/>
                <a:gd name="T32" fmla="*/ 0 w 7"/>
                <a:gd name="T33" fmla="*/ 2 h 6"/>
                <a:gd name="T34" fmla="*/ 0 w 7"/>
                <a:gd name="T35" fmla="*/ 3 h 6"/>
                <a:gd name="T36" fmla="*/ 0 w 7"/>
                <a:gd name="T37" fmla="*/ 4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0" y="4"/>
                  </a:moveTo>
                  <a:lnTo>
                    <a:pt x="1" y="4"/>
                  </a:lnTo>
                  <a:lnTo>
                    <a:pt x="2" y="5"/>
                  </a:lnTo>
                  <a:lnTo>
                    <a:pt x="3" y="6"/>
                  </a:lnTo>
                  <a:lnTo>
                    <a:pt x="4" y="5"/>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0" name="Freeform 1661">
              <a:extLst>
                <a:ext uri="{FF2B5EF4-FFF2-40B4-BE49-F238E27FC236}">
                  <a16:creationId xmlns:a16="http://schemas.microsoft.com/office/drawing/2014/main" id="{11A22A14-E1A3-7E40-ADDB-7A771D191275}"/>
                </a:ext>
              </a:extLst>
            </p:cNvPr>
            <p:cNvSpPr>
              <a:spLocks/>
            </p:cNvSpPr>
            <p:nvPr/>
          </p:nvSpPr>
          <p:spPr bwMode="auto">
            <a:xfrm>
              <a:off x="4661" y="1038"/>
              <a:ext cx="7" cy="7"/>
            </a:xfrm>
            <a:custGeom>
              <a:avLst/>
              <a:gdLst>
                <a:gd name="T0" fmla="*/ 0 w 7"/>
                <a:gd name="T1" fmla="*/ 4 h 7"/>
                <a:gd name="T2" fmla="*/ 1 w 7"/>
                <a:gd name="T3" fmla="*/ 4 h 7"/>
                <a:gd name="T4" fmla="*/ 2 w 7"/>
                <a:gd name="T5" fmla="*/ 6 h 7"/>
                <a:gd name="T6" fmla="*/ 3 w 7"/>
                <a:gd name="T7" fmla="*/ 7 h 7"/>
                <a:gd name="T8" fmla="*/ 3 w 7"/>
                <a:gd name="T9" fmla="*/ 7 h 7"/>
                <a:gd name="T10" fmla="*/ 4 w 7"/>
                <a:gd name="T11" fmla="*/ 6 h 7"/>
                <a:gd name="T12" fmla="*/ 6 w 7"/>
                <a:gd name="T13" fmla="*/ 4 h 7"/>
                <a:gd name="T14" fmla="*/ 7 w 7"/>
                <a:gd name="T15" fmla="*/ 3 h 7"/>
                <a:gd name="T16" fmla="*/ 7 w 7"/>
                <a:gd name="T17" fmla="*/ 3 h 7"/>
                <a:gd name="T18" fmla="*/ 7 w 7"/>
                <a:gd name="T19" fmla="*/ 2 h 7"/>
                <a:gd name="T20" fmla="*/ 7 w 7"/>
                <a:gd name="T21" fmla="*/ 1 h 7"/>
                <a:gd name="T22" fmla="*/ 6 w 7"/>
                <a:gd name="T23" fmla="*/ 0 h 7"/>
                <a:gd name="T24" fmla="*/ 4 w 7"/>
                <a:gd name="T25" fmla="*/ 0 h 7"/>
                <a:gd name="T26" fmla="*/ 3 w 7"/>
                <a:gd name="T27" fmla="*/ 0 h 7"/>
                <a:gd name="T28" fmla="*/ 2 w 7"/>
                <a:gd name="T29" fmla="*/ 0 h 7"/>
                <a:gd name="T30" fmla="*/ 1 w 7"/>
                <a:gd name="T31" fmla="*/ 1 h 7"/>
                <a:gd name="T32" fmla="*/ 0 w 7"/>
                <a:gd name="T33" fmla="*/ 2 h 7"/>
                <a:gd name="T34" fmla="*/ 0 w 7"/>
                <a:gd name="T35" fmla="*/ 3 h 7"/>
                <a:gd name="T36" fmla="*/ 0 w 7"/>
                <a:gd name="T37" fmla="*/ 4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7">
                  <a:moveTo>
                    <a:pt x="0" y="4"/>
                  </a:moveTo>
                  <a:lnTo>
                    <a:pt x="1" y="4"/>
                  </a:lnTo>
                  <a:lnTo>
                    <a:pt x="2" y="6"/>
                  </a:lnTo>
                  <a:lnTo>
                    <a:pt x="3" y="7"/>
                  </a:lnTo>
                  <a:lnTo>
                    <a:pt x="4" y="6"/>
                  </a:lnTo>
                  <a:lnTo>
                    <a:pt x="6" y="4"/>
                  </a:lnTo>
                  <a:lnTo>
                    <a:pt x="7" y="3"/>
                  </a:lnTo>
                  <a:lnTo>
                    <a:pt x="7" y="2"/>
                  </a:lnTo>
                  <a:lnTo>
                    <a:pt x="7" y="1"/>
                  </a:lnTo>
                  <a:lnTo>
                    <a:pt x="6" y="0"/>
                  </a:lnTo>
                  <a:lnTo>
                    <a:pt x="4" y="0"/>
                  </a:lnTo>
                  <a:lnTo>
                    <a:pt x="3" y="0"/>
                  </a:lnTo>
                  <a:lnTo>
                    <a:pt x="2" y="0"/>
                  </a:lnTo>
                  <a:lnTo>
                    <a:pt x="1" y="1"/>
                  </a:lnTo>
                  <a:lnTo>
                    <a:pt x="0" y="2"/>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1" name="Freeform 1662">
              <a:extLst>
                <a:ext uri="{FF2B5EF4-FFF2-40B4-BE49-F238E27FC236}">
                  <a16:creationId xmlns:a16="http://schemas.microsoft.com/office/drawing/2014/main" id="{9921B7DE-6232-D545-9E77-1E1890043053}"/>
                </a:ext>
              </a:extLst>
            </p:cNvPr>
            <p:cNvSpPr>
              <a:spLocks/>
            </p:cNvSpPr>
            <p:nvPr/>
          </p:nvSpPr>
          <p:spPr bwMode="auto">
            <a:xfrm>
              <a:off x="4628" y="966"/>
              <a:ext cx="74" cy="69"/>
            </a:xfrm>
            <a:custGeom>
              <a:avLst/>
              <a:gdLst>
                <a:gd name="T0" fmla="*/ 74 w 74"/>
                <a:gd name="T1" fmla="*/ 69 h 69"/>
                <a:gd name="T2" fmla="*/ 37 w 74"/>
                <a:gd name="T3" fmla="*/ 0 h 69"/>
                <a:gd name="T4" fmla="*/ 0 w 74"/>
                <a:gd name="T5" fmla="*/ 69 h 69"/>
                <a:gd name="T6" fmla="*/ 74 w 74"/>
                <a:gd name="T7" fmla="*/ 69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4" h="69">
                  <a:moveTo>
                    <a:pt x="74" y="69"/>
                  </a:moveTo>
                  <a:lnTo>
                    <a:pt x="37" y="0"/>
                  </a:lnTo>
                  <a:lnTo>
                    <a:pt x="0" y="69"/>
                  </a:lnTo>
                  <a:lnTo>
                    <a:pt x="74"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632" name="Group 1817">
            <a:extLst>
              <a:ext uri="{FF2B5EF4-FFF2-40B4-BE49-F238E27FC236}">
                <a16:creationId xmlns:a16="http://schemas.microsoft.com/office/drawing/2014/main" id="{82DFD369-8B64-6E4D-9BD1-1EBDB90F739A}"/>
              </a:ext>
            </a:extLst>
          </p:cNvPr>
          <p:cNvGrpSpPr>
            <a:grpSpLocks/>
          </p:cNvGrpSpPr>
          <p:nvPr/>
        </p:nvGrpSpPr>
        <p:grpSpPr bwMode="auto">
          <a:xfrm>
            <a:off x="6944751" y="2787113"/>
            <a:ext cx="3338513" cy="544512"/>
            <a:chOff x="2090" y="1657"/>
            <a:chExt cx="2103" cy="343"/>
          </a:xfrm>
        </p:grpSpPr>
        <p:sp>
          <p:nvSpPr>
            <p:cNvPr id="633" name="Freeform 1664">
              <a:extLst>
                <a:ext uri="{FF2B5EF4-FFF2-40B4-BE49-F238E27FC236}">
                  <a16:creationId xmlns:a16="http://schemas.microsoft.com/office/drawing/2014/main" id="{27FA4AE8-4C22-E949-9EE3-319A5CCE5EB6}"/>
                </a:ext>
              </a:extLst>
            </p:cNvPr>
            <p:cNvSpPr>
              <a:spLocks/>
            </p:cNvSpPr>
            <p:nvPr/>
          </p:nvSpPr>
          <p:spPr bwMode="auto">
            <a:xfrm>
              <a:off x="4187" y="1657"/>
              <a:ext cx="6" cy="6"/>
            </a:xfrm>
            <a:custGeom>
              <a:avLst/>
              <a:gdLst>
                <a:gd name="T0" fmla="*/ 4 w 6"/>
                <a:gd name="T1" fmla="*/ 6 h 6"/>
                <a:gd name="T2" fmla="*/ 4 w 6"/>
                <a:gd name="T3" fmla="*/ 5 h 6"/>
                <a:gd name="T4" fmla="*/ 5 w 6"/>
                <a:gd name="T5" fmla="*/ 4 h 6"/>
                <a:gd name="T6" fmla="*/ 6 w 6"/>
                <a:gd name="T7" fmla="*/ 3 h 6"/>
                <a:gd name="T8" fmla="*/ 6 w 6"/>
                <a:gd name="T9" fmla="*/ 3 h 6"/>
                <a:gd name="T10" fmla="*/ 5 w 6"/>
                <a:gd name="T11" fmla="*/ 2 h 6"/>
                <a:gd name="T12" fmla="*/ 4 w 6"/>
                <a:gd name="T13" fmla="*/ 1 h 6"/>
                <a:gd name="T14" fmla="*/ 3 w 6"/>
                <a:gd name="T15" fmla="*/ 0 h 6"/>
                <a:gd name="T16" fmla="*/ 3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4 w 6"/>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 h="6">
                  <a:moveTo>
                    <a:pt x="4" y="6"/>
                  </a:moveTo>
                  <a:lnTo>
                    <a:pt x="4" y="5"/>
                  </a:lnTo>
                  <a:lnTo>
                    <a:pt x="5"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4" name="Freeform 1665">
              <a:extLst>
                <a:ext uri="{FF2B5EF4-FFF2-40B4-BE49-F238E27FC236}">
                  <a16:creationId xmlns:a16="http://schemas.microsoft.com/office/drawing/2014/main" id="{B9A4A3A3-81D5-9943-94EF-4DDCF5A24C90}"/>
                </a:ext>
              </a:extLst>
            </p:cNvPr>
            <p:cNvSpPr>
              <a:spLocks/>
            </p:cNvSpPr>
            <p:nvPr/>
          </p:nvSpPr>
          <p:spPr bwMode="auto">
            <a:xfrm>
              <a:off x="4173" y="1659"/>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3" y="0"/>
                  </a:lnTo>
                  <a:lnTo>
                    <a:pt x="2" y="0"/>
                  </a:lnTo>
                  <a:lnTo>
                    <a:pt x="1" y="1"/>
                  </a:lnTo>
                  <a:lnTo>
                    <a:pt x="0" y="2"/>
                  </a:lnTo>
                  <a:lnTo>
                    <a:pt x="0" y="3"/>
                  </a:lnTo>
                  <a:lnTo>
                    <a:pt x="1" y="4"/>
                  </a:lnTo>
                  <a:lnTo>
                    <a:pt x="2" y="5"/>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5" name="Freeform 1666">
              <a:extLst>
                <a:ext uri="{FF2B5EF4-FFF2-40B4-BE49-F238E27FC236}">
                  <a16:creationId xmlns:a16="http://schemas.microsoft.com/office/drawing/2014/main" id="{166380A6-8E67-134E-B068-2BD84325C3E6}"/>
                </a:ext>
              </a:extLst>
            </p:cNvPr>
            <p:cNvSpPr>
              <a:spLocks/>
            </p:cNvSpPr>
            <p:nvPr/>
          </p:nvSpPr>
          <p:spPr bwMode="auto">
            <a:xfrm>
              <a:off x="4159" y="1661"/>
              <a:ext cx="7" cy="7"/>
            </a:xfrm>
            <a:custGeom>
              <a:avLst/>
              <a:gdLst>
                <a:gd name="T0" fmla="*/ 5 w 7"/>
                <a:gd name="T1" fmla="*/ 7 h 7"/>
                <a:gd name="T2" fmla="*/ 6 w 7"/>
                <a:gd name="T3" fmla="*/ 5 h 7"/>
                <a:gd name="T4" fmla="*/ 7 w 7"/>
                <a:gd name="T5" fmla="*/ 4 h 7"/>
                <a:gd name="T6" fmla="*/ 7 w 7"/>
                <a:gd name="T7" fmla="*/ 3 h 7"/>
                <a:gd name="T8" fmla="*/ 7 w 7"/>
                <a:gd name="T9" fmla="*/ 2 h 7"/>
                <a:gd name="T10" fmla="*/ 7 w 7"/>
                <a:gd name="T11" fmla="*/ 1 h 7"/>
                <a:gd name="T12" fmla="*/ 6 w 7"/>
                <a:gd name="T13" fmla="*/ 0 h 7"/>
                <a:gd name="T14" fmla="*/ 5 w 7"/>
                <a:gd name="T15" fmla="*/ 0 h 7"/>
                <a:gd name="T16" fmla="*/ 4 w 7"/>
                <a:gd name="T17" fmla="*/ 0 h 7"/>
                <a:gd name="T18" fmla="*/ 4 w 7"/>
                <a:gd name="T19" fmla="*/ 0 h 7"/>
                <a:gd name="T20" fmla="*/ 3 w 7"/>
                <a:gd name="T21" fmla="*/ 0 h 7"/>
                <a:gd name="T22" fmla="*/ 2 w 7"/>
                <a:gd name="T23" fmla="*/ 1 h 7"/>
                <a:gd name="T24" fmla="*/ 0 w 7"/>
                <a:gd name="T25" fmla="*/ 2 h 7"/>
                <a:gd name="T26" fmla="*/ 0 w 7"/>
                <a:gd name="T27" fmla="*/ 3 h 7"/>
                <a:gd name="T28" fmla="*/ 2 w 7"/>
                <a:gd name="T29" fmla="*/ 4 h 7"/>
                <a:gd name="T30" fmla="*/ 3 w 7"/>
                <a:gd name="T31" fmla="*/ 5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5"/>
                  </a:lnTo>
                  <a:lnTo>
                    <a:pt x="7" y="4"/>
                  </a:lnTo>
                  <a:lnTo>
                    <a:pt x="7" y="3"/>
                  </a:lnTo>
                  <a:lnTo>
                    <a:pt x="7" y="2"/>
                  </a:lnTo>
                  <a:lnTo>
                    <a:pt x="7" y="1"/>
                  </a:lnTo>
                  <a:lnTo>
                    <a:pt x="6" y="0"/>
                  </a:lnTo>
                  <a:lnTo>
                    <a:pt x="5" y="0"/>
                  </a:lnTo>
                  <a:lnTo>
                    <a:pt x="4" y="0"/>
                  </a:lnTo>
                  <a:lnTo>
                    <a:pt x="3" y="0"/>
                  </a:lnTo>
                  <a:lnTo>
                    <a:pt x="2" y="1"/>
                  </a:lnTo>
                  <a:lnTo>
                    <a:pt x="0" y="2"/>
                  </a:lnTo>
                  <a:lnTo>
                    <a:pt x="0" y="3"/>
                  </a:lnTo>
                  <a:lnTo>
                    <a:pt x="2" y="4"/>
                  </a:lnTo>
                  <a:lnTo>
                    <a:pt x="3" y="5"/>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6" name="Freeform 1667">
              <a:extLst>
                <a:ext uri="{FF2B5EF4-FFF2-40B4-BE49-F238E27FC236}">
                  <a16:creationId xmlns:a16="http://schemas.microsoft.com/office/drawing/2014/main" id="{9B541B78-A349-8D4F-A296-D795EBAE0CAF}"/>
                </a:ext>
              </a:extLst>
            </p:cNvPr>
            <p:cNvSpPr>
              <a:spLocks/>
            </p:cNvSpPr>
            <p:nvPr/>
          </p:nvSpPr>
          <p:spPr bwMode="auto">
            <a:xfrm>
              <a:off x="4146" y="1663"/>
              <a:ext cx="7" cy="7"/>
            </a:xfrm>
            <a:custGeom>
              <a:avLst/>
              <a:gdLst>
                <a:gd name="T0" fmla="*/ 4 w 7"/>
                <a:gd name="T1" fmla="*/ 7 h 7"/>
                <a:gd name="T2" fmla="*/ 6 w 7"/>
                <a:gd name="T3" fmla="*/ 6 h 7"/>
                <a:gd name="T4" fmla="*/ 7 w 7"/>
                <a:gd name="T5" fmla="*/ 5 h 7"/>
                <a:gd name="T6" fmla="*/ 7 w 7"/>
                <a:gd name="T7" fmla="*/ 3 h 7"/>
                <a:gd name="T8" fmla="*/ 7 w 7"/>
                <a:gd name="T9" fmla="*/ 2 h 7"/>
                <a:gd name="T10" fmla="*/ 7 w 7"/>
                <a:gd name="T11" fmla="*/ 1 h 7"/>
                <a:gd name="T12" fmla="*/ 6 w 7"/>
                <a:gd name="T13" fmla="*/ 0 h 7"/>
                <a:gd name="T14" fmla="*/ 4 w 7"/>
                <a:gd name="T15" fmla="*/ 0 h 7"/>
                <a:gd name="T16" fmla="*/ 3 w 7"/>
                <a:gd name="T17" fmla="*/ 0 h 7"/>
                <a:gd name="T18" fmla="*/ 3 w 7"/>
                <a:gd name="T19" fmla="*/ 0 h 7"/>
                <a:gd name="T20" fmla="*/ 2 w 7"/>
                <a:gd name="T21" fmla="*/ 0 h 7"/>
                <a:gd name="T22" fmla="*/ 1 w 7"/>
                <a:gd name="T23" fmla="*/ 1 h 7"/>
                <a:gd name="T24" fmla="*/ 0 w 7"/>
                <a:gd name="T25" fmla="*/ 2 h 7"/>
                <a:gd name="T26" fmla="*/ 0 w 7"/>
                <a:gd name="T27" fmla="*/ 3 h 7"/>
                <a:gd name="T28" fmla="*/ 1 w 7"/>
                <a:gd name="T29" fmla="*/ 5 h 7"/>
                <a:gd name="T30" fmla="*/ 2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6" y="6"/>
                  </a:lnTo>
                  <a:lnTo>
                    <a:pt x="7" y="5"/>
                  </a:lnTo>
                  <a:lnTo>
                    <a:pt x="7" y="3"/>
                  </a:lnTo>
                  <a:lnTo>
                    <a:pt x="7" y="2"/>
                  </a:lnTo>
                  <a:lnTo>
                    <a:pt x="7" y="1"/>
                  </a:lnTo>
                  <a:lnTo>
                    <a:pt x="6" y="0"/>
                  </a:lnTo>
                  <a:lnTo>
                    <a:pt x="4" y="0"/>
                  </a:lnTo>
                  <a:lnTo>
                    <a:pt x="3" y="0"/>
                  </a:lnTo>
                  <a:lnTo>
                    <a:pt x="2" y="0"/>
                  </a:lnTo>
                  <a:lnTo>
                    <a:pt x="1" y="1"/>
                  </a:lnTo>
                  <a:lnTo>
                    <a:pt x="0" y="2"/>
                  </a:lnTo>
                  <a:lnTo>
                    <a:pt x="0" y="3"/>
                  </a:lnTo>
                  <a:lnTo>
                    <a:pt x="1"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7" name="Freeform 1668">
              <a:extLst>
                <a:ext uri="{FF2B5EF4-FFF2-40B4-BE49-F238E27FC236}">
                  <a16:creationId xmlns:a16="http://schemas.microsoft.com/office/drawing/2014/main" id="{8431AE15-178B-564C-A7CD-026BF58DD144}"/>
                </a:ext>
              </a:extLst>
            </p:cNvPr>
            <p:cNvSpPr>
              <a:spLocks/>
            </p:cNvSpPr>
            <p:nvPr/>
          </p:nvSpPr>
          <p:spPr bwMode="auto">
            <a:xfrm>
              <a:off x="4133" y="1665"/>
              <a:ext cx="7" cy="7"/>
            </a:xfrm>
            <a:custGeom>
              <a:avLst/>
              <a:gdLst>
                <a:gd name="T0" fmla="*/ 4 w 7"/>
                <a:gd name="T1" fmla="*/ 7 h 7"/>
                <a:gd name="T2" fmla="*/ 5 w 7"/>
                <a:gd name="T3" fmla="*/ 6 h 7"/>
                <a:gd name="T4" fmla="*/ 6 w 7"/>
                <a:gd name="T5" fmla="*/ 5 h 7"/>
                <a:gd name="T6" fmla="*/ 7 w 7"/>
                <a:gd name="T7" fmla="*/ 4 h 7"/>
                <a:gd name="T8" fmla="*/ 7 w 7"/>
                <a:gd name="T9" fmla="*/ 3 h 7"/>
                <a:gd name="T10" fmla="*/ 6 w 7"/>
                <a:gd name="T11" fmla="*/ 1 h 7"/>
                <a:gd name="T12" fmla="*/ 5 w 7"/>
                <a:gd name="T13" fmla="*/ 0 h 7"/>
                <a:gd name="T14" fmla="*/ 4 w 7"/>
                <a:gd name="T15" fmla="*/ 0 h 7"/>
                <a:gd name="T16" fmla="*/ 3 w 7"/>
                <a:gd name="T17" fmla="*/ 0 h 7"/>
                <a:gd name="T18" fmla="*/ 3 w 7"/>
                <a:gd name="T19" fmla="*/ 0 h 7"/>
                <a:gd name="T20" fmla="*/ 2 w 7"/>
                <a:gd name="T21" fmla="*/ 0 h 7"/>
                <a:gd name="T22" fmla="*/ 0 w 7"/>
                <a:gd name="T23" fmla="*/ 1 h 7"/>
                <a:gd name="T24" fmla="*/ 0 w 7"/>
                <a:gd name="T25" fmla="*/ 3 h 7"/>
                <a:gd name="T26" fmla="*/ 0 w 7"/>
                <a:gd name="T27" fmla="*/ 4 h 7"/>
                <a:gd name="T28" fmla="*/ 0 w 7"/>
                <a:gd name="T29" fmla="*/ 5 h 7"/>
                <a:gd name="T30" fmla="*/ 2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5"/>
                  </a:lnTo>
                  <a:lnTo>
                    <a:pt x="7" y="4"/>
                  </a:lnTo>
                  <a:lnTo>
                    <a:pt x="7" y="3"/>
                  </a:lnTo>
                  <a:lnTo>
                    <a:pt x="6" y="1"/>
                  </a:lnTo>
                  <a:lnTo>
                    <a:pt x="5" y="0"/>
                  </a:lnTo>
                  <a:lnTo>
                    <a:pt x="4" y="0"/>
                  </a:lnTo>
                  <a:lnTo>
                    <a:pt x="3" y="0"/>
                  </a:lnTo>
                  <a:lnTo>
                    <a:pt x="2" y="0"/>
                  </a:lnTo>
                  <a:lnTo>
                    <a:pt x="0" y="1"/>
                  </a:lnTo>
                  <a:lnTo>
                    <a:pt x="0" y="3"/>
                  </a:lnTo>
                  <a:lnTo>
                    <a:pt x="0" y="4"/>
                  </a:lnTo>
                  <a:lnTo>
                    <a:pt x="0"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8" name="Freeform 1669">
              <a:extLst>
                <a:ext uri="{FF2B5EF4-FFF2-40B4-BE49-F238E27FC236}">
                  <a16:creationId xmlns:a16="http://schemas.microsoft.com/office/drawing/2014/main" id="{5D4F5EE4-E01C-B045-9308-CE39C4EDB073}"/>
                </a:ext>
              </a:extLst>
            </p:cNvPr>
            <p:cNvSpPr>
              <a:spLocks/>
            </p:cNvSpPr>
            <p:nvPr/>
          </p:nvSpPr>
          <p:spPr bwMode="auto">
            <a:xfrm>
              <a:off x="4120" y="1668"/>
              <a:ext cx="7" cy="6"/>
            </a:xfrm>
            <a:custGeom>
              <a:avLst/>
              <a:gdLst>
                <a:gd name="T0" fmla="*/ 3 w 7"/>
                <a:gd name="T1" fmla="*/ 6 h 6"/>
                <a:gd name="T2" fmla="*/ 4 w 7"/>
                <a:gd name="T3" fmla="*/ 5 h 6"/>
                <a:gd name="T4" fmla="*/ 6 w 7"/>
                <a:gd name="T5" fmla="*/ 4 h 6"/>
                <a:gd name="T6" fmla="*/ 7 w 7"/>
                <a:gd name="T7" fmla="*/ 3 h 6"/>
                <a:gd name="T8" fmla="*/ 7 w 7"/>
                <a:gd name="T9" fmla="*/ 2 h 6"/>
                <a:gd name="T10" fmla="*/ 6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6" y="4"/>
                  </a:lnTo>
                  <a:lnTo>
                    <a:pt x="7" y="3"/>
                  </a:lnTo>
                  <a:lnTo>
                    <a:pt x="7" y="2"/>
                  </a:lnTo>
                  <a:lnTo>
                    <a:pt x="6"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39" name="Freeform 1670">
              <a:extLst>
                <a:ext uri="{FF2B5EF4-FFF2-40B4-BE49-F238E27FC236}">
                  <a16:creationId xmlns:a16="http://schemas.microsoft.com/office/drawing/2014/main" id="{6060C9A1-FC3E-6B43-B1A1-25223364DC7A}"/>
                </a:ext>
              </a:extLst>
            </p:cNvPr>
            <p:cNvSpPr>
              <a:spLocks/>
            </p:cNvSpPr>
            <p:nvPr/>
          </p:nvSpPr>
          <p:spPr bwMode="auto">
            <a:xfrm>
              <a:off x="4106" y="1669"/>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1" y="1"/>
                  </a:lnTo>
                  <a:lnTo>
                    <a:pt x="0" y="2"/>
                  </a:lnTo>
                  <a:lnTo>
                    <a:pt x="0" y="3"/>
                  </a:lnTo>
                  <a:lnTo>
                    <a:pt x="0" y="4"/>
                  </a:lnTo>
                  <a:lnTo>
                    <a:pt x="0" y="5"/>
                  </a:lnTo>
                  <a:lnTo>
                    <a:pt x="1"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0" name="Freeform 1671">
              <a:extLst>
                <a:ext uri="{FF2B5EF4-FFF2-40B4-BE49-F238E27FC236}">
                  <a16:creationId xmlns:a16="http://schemas.microsoft.com/office/drawing/2014/main" id="{E5AAB9D9-2E73-D549-847F-57B90D50EA38}"/>
                </a:ext>
              </a:extLst>
            </p:cNvPr>
            <p:cNvSpPr>
              <a:spLocks/>
            </p:cNvSpPr>
            <p:nvPr/>
          </p:nvSpPr>
          <p:spPr bwMode="auto">
            <a:xfrm>
              <a:off x="4093" y="1671"/>
              <a:ext cx="7" cy="6"/>
            </a:xfrm>
            <a:custGeom>
              <a:avLst/>
              <a:gdLst>
                <a:gd name="T0" fmla="*/ 4 w 7"/>
                <a:gd name="T1" fmla="*/ 6 h 6"/>
                <a:gd name="T2" fmla="*/ 5 w 7"/>
                <a:gd name="T3" fmla="*/ 6 h 6"/>
                <a:gd name="T4" fmla="*/ 7 w 7"/>
                <a:gd name="T5" fmla="*/ 5 h 6"/>
                <a:gd name="T6" fmla="*/ 7 w 7"/>
                <a:gd name="T7" fmla="*/ 4 h 6"/>
                <a:gd name="T8" fmla="*/ 7 w 7"/>
                <a:gd name="T9" fmla="*/ 3 h 6"/>
                <a:gd name="T10" fmla="*/ 7 w 7"/>
                <a:gd name="T11" fmla="*/ 2 h 6"/>
                <a:gd name="T12" fmla="*/ 5 w 7"/>
                <a:gd name="T13" fmla="*/ 1 h 6"/>
                <a:gd name="T14" fmla="*/ 4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7" y="5"/>
                  </a:lnTo>
                  <a:lnTo>
                    <a:pt x="7" y="4"/>
                  </a:lnTo>
                  <a:lnTo>
                    <a:pt x="7" y="3"/>
                  </a:lnTo>
                  <a:lnTo>
                    <a:pt x="7"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1" name="Freeform 1672">
              <a:extLst>
                <a:ext uri="{FF2B5EF4-FFF2-40B4-BE49-F238E27FC236}">
                  <a16:creationId xmlns:a16="http://schemas.microsoft.com/office/drawing/2014/main" id="{8EA23A9A-C243-274F-B674-6C36FAD2E0D3}"/>
                </a:ext>
              </a:extLst>
            </p:cNvPr>
            <p:cNvSpPr>
              <a:spLocks/>
            </p:cNvSpPr>
            <p:nvPr/>
          </p:nvSpPr>
          <p:spPr bwMode="auto">
            <a:xfrm>
              <a:off x="4079" y="1673"/>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1 w 7"/>
                <a:gd name="T23" fmla="*/ 2 h 6"/>
                <a:gd name="T24" fmla="*/ 0 w 7"/>
                <a:gd name="T25" fmla="*/ 3 h 6"/>
                <a:gd name="T26" fmla="*/ 0 w 7"/>
                <a:gd name="T27" fmla="*/ 4 h 6"/>
                <a:gd name="T28" fmla="*/ 1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1" y="2"/>
                  </a:lnTo>
                  <a:lnTo>
                    <a:pt x="0" y="3"/>
                  </a:lnTo>
                  <a:lnTo>
                    <a:pt x="0" y="4"/>
                  </a:lnTo>
                  <a:lnTo>
                    <a:pt x="1"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2" name="Freeform 1673">
              <a:extLst>
                <a:ext uri="{FF2B5EF4-FFF2-40B4-BE49-F238E27FC236}">
                  <a16:creationId xmlns:a16="http://schemas.microsoft.com/office/drawing/2014/main" id="{02BE3B1E-631A-8742-9B97-DB0814BD4749}"/>
                </a:ext>
              </a:extLst>
            </p:cNvPr>
            <p:cNvSpPr>
              <a:spLocks/>
            </p:cNvSpPr>
            <p:nvPr/>
          </p:nvSpPr>
          <p:spPr bwMode="auto">
            <a:xfrm>
              <a:off x="4066" y="1675"/>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3" name="Freeform 1674">
              <a:extLst>
                <a:ext uri="{FF2B5EF4-FFF2-40B4-BE49-F238E27FC236}">
                  <a16:creationId xmlns:a16="http://schemas.microsoft.com/office/drawing/2014/main" id="{B5694EE4-5CBF-E648-A2D1-D2721E50063C}"/>
                </a:ext>
              </a:extLst>
            </p:cNvPr>
            <p:cNvSpPr>
              <a:spLocks/>
            </p:cNvSpPr>
            <p:nvPr/>
          </p:nvSpPr>
          <p:spPr bwMode="auto">
            <a:xfrm>
              <a:off x="4053" y="1677"/>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1" y="1"/>
                  </a:lnTo>
                  <a:lnTo>
                    <a:pt x="0" y="2"/>
                  </a:lnTo>
                  <a:lnTo>
                    <a:pt x="0" y="3"/>
                  </a:lnTo>
                  <a:lnTo>
                    <a:pt x="0" y="4"/>
                  </a:lnTo>
                  <a:lnTo>
                    <a:pt x="0" y="5"/>
                  </a:lnTo>
                  <a:lnTo>
                    <a:pt x="1"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4" name="Freeform 1675">
              <a:extLst>
                <a:ext uri="{FF2B5EF4-FFF2-40B4-BE49-F238E27FC236}">
                  <a16:creationId xmlns:a16="http://schemas.microsoft.com/office/drawing/2014/main" id="{421994F6-7631-4445-A824-C2F41FD0E546}"/>
                </a:ext>
              </a:extLst>
            </p:cNvPr>
            <p:cNvSpPr>
              <a:spLocks/>
            </p:cNvSpPr>
            <p:nvPr/>
          </p:nvSpPr>
          <p:spPr bwMode="auto">
            <a:xfrm>
              <a:off x="4040" y="1679"/>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5" name="Freeform 1676">
              <a:extLst>
                <a:ext uri="{FF2B5EF4-FFF2-40B4-BE49-F238E27FC236}">
                  <a16:creationId xmlns:a16="http://schemas.microsoft.com/office/drawing/2014/main" id="{E3EB1B16-4046-8E47-B809-895930311F44}"/>
                </a:ext>
              </a:extLst>
            </p:cNvPr>
            <p:cNvSpPr>
              <a:spLocks/>
            </p:cNvSpPr>
            <p:nvPr/>
          </p:nvSpPr>
          <p:spPr bwMode="auto">
            <a:xfrm>
              <a:off x="4026" y="1681"/>
              <a:ext cx="7" cy="7"/>
            </a:xfrm>
            <a:custGeom>
              <a:avLst/>
              <a:gdLst>
                <a:gd name="T0" fmla="*/ 4 w 7"/>
                <a:gd name="T1" fmla="*/ 7 h 7"/>
                <a:gd name="T2" fmla="*/ 5 w 7"/>
                <a:gd name="T3" fmla="*/ 5 h 7"/>
                <a:gd name="T4" fmla="*/ 6 w 7"/>
                <a:gd name="T5" fmla="*/ 4 h 7"/>
                <a:gd name="T6" fmla="*/ 7 w 7"/>
                <a:gd name="T7" fmla="*/ 3 h 7"/>
                <a:gd name="T8" fmla="*/ 7 w 7"/>
                <a:gd name="T9" fmla="*/ 2 h 7"/>
                <a:gd name="T10" fmla="*/ 6 w 7"/>
                <a:gd name="T11" fmla="*/ 1 h 7"/>
                <a:gd name="T12" fmla="*/ 5 w 7"/>
                <a:gd name="T13" fmla="*/ 0 h 7"/>
                <a:gd name="T14" fmla="*/ 4 w 7"/>
                <a:gd name="T15" fmla="*/ 0 h 7"/>
                <a:gd name="T16" fmla="*/ 2 w 7"/>
                <a:gd name="T17" fmla="*/ 0 h 7"/>
                <a:gd name="T18" fmla="*/ 2 w 7"/>
                <a:gd name="T19" fmla="*/ 0 h 7"/>
                <a:gd name="T20" fmla="*/ 1 w 7"/>
                <a:gd name="T21" fmla="*/ 0 h 7"/>
                <a:gd name="T22" fmla="*/ 0 w 7"/>
                <a:gd name="T23" fmla="*/ 1 h 7"/>
                <a:gd name="T24" fmla="*/ 0 w 7"/>
                <a:gd name="T25" fmla="*/ 2 h 7"/>
                <a:gd name="T26" fmla="*/ 0 w 7"/>
                <a:gd name="T27" fmla="*/ 3 h 7"/>
                <a:gd name="T28" fmla="*/ 0 w 7"/>
                <a:gd name="T29" fmla="*/ 4 h 7"/>
                <a:gd name="T30" fmla="*/ 1 w 7"/>
                <a:gd name="T31" fmla="*/ 5 h 7"/>
                <a:gd name="T32" fmla="*/ 2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5"/>
                  </a:lnTo>
                  <a:lnTo>
                    <a:pt x="6" y="4"/>
                  </a:lnTo>
                  <a:lnTo>
                    <a:pt x="7" y="3"/>
                  </a:lnTo>
                  <a:lnTo>
                    <a:pt x="7" y="2"/>
                  </a:lnTo>
                  <a:lnTo>
                    <a:pt x="6" y="1"/>
                  </a:lnTo>
                  <a:lnTo>
                    <a:pt x="5" y="0"/>
                  </a:lnTo>
                  <a:lnTo>
                    <a:pt x="4" y="0"/>
                  </a:lnTo>
                  <a:lnTo>
                    <a:pt x="2" y="0"/>
                  </a:lnTo>
                  <a:lnTo>
                    <a:pt x="1" y="0"/>
                  </a:lnTo>
                  <a:lnTo>
                    <a:pt x="0" y="1"/>
                  </a:lnTo>
                  <a:lnTo>
                    <a:pt x="0" y="2"/>
                  </a:lnTo>
                  <a:lnTo>
                    <a:pt x="0" y="3"/>
                  </a:lnTo>
                  <a:lnTo>
                    <a:pt x="0" y="4"/>
                  </a:lnTo>
                  <a:lnTo>
                    <a:pt x="1" y="5"/>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6" name="Freeform 1677">
              <a:extLst>
                <a:ext uri="{FF2B5EF4-FFF2-40B4-BE49-F238E27FC236}">
                  <a16:creationId xmlns:a16="http://schemas.microsoft.com/office/drawing/2014/main" id="{061559F0-9D05-D94F-8B3B-93729D9A45C0}"/>
                </a:ext>
              </a:extLst>
            </p:cNvPr>
            <p:cNvSpPr>
              <a:spLocks/>
            </p:cNvSpPr>
            <p:nvPr/>
          </p:nvSpPr>
          <p:spPr bwMode="auto">
            <a:xfrm>
              <a:off x="4013" y="1683"/>
              <a:ext cx="6" cy="7"/>
            </a:xfrm>
            <a:custGeom>
              <a:avLst/>
              <a:gdLst>
                <a:gd name="T0" fmla="*/ 3 w 6"/>
                <a:gd name="T1" fmla="*/ 7 h 7"/>
                <a:gd name="T2" fmla="*/ 4 w 6"/>
                <a:gd name="T3" fmla="*/ 6 h 7"/>
                <a:gd name="T4" fmla="*/ 5 w 6"/>
                <a:gd name="T5" fmla="*/ 5 h 7"/>
                <a:gd name="T6" fmla="*/ 6 w 6"/>
                <a:gd name="T7" fmla="*/ 3 h 7"/>
                <a:gd name="T8" fmla="*/ 6 w 6"/>
                <a:gd name="T9" fmla="*/ 2 h 7"/>
                <a:gd name="T10" fmla="*/ 5 w 6"/>
                <a:gd name="T11" fmla="*/ 1 h 7"/>
                <a:gd name="T12" fmla="*/ 4 w 6"/>
                <a:gd name="T13" fmla="*/ 0 h 7"/>
                <a:gd name="T14" fmla="*/ 3 w 6"/>
                <a:gd name="T15" fmla="*/ 0 h 7"/>
                <a:gd name="T16" fmla="*/ 2 w 6"/>
                <a:gd name="T17" fmla="*/ 0 h 7"/>
                <a:gd name="T18" fmla="*/ 2 w 6"/>
                <a:gd name="T19" fmla="*/ 0 h 7"/>
                <a:gd name="T20" fmla="*/ 1 w 6"/>
                <a:gd name="T21" fmla="*/ 0 h 7"/>
                <a:gd name="T22" fmla="*/ 0 w 6"/>
                <a:gd name="T23" fmla="*/ 1 h 7"/>
                <a:gd name="T24" fmla="*/ 0 w 6"/>
                <a:gd name="T25" fmla="*/ 2 h 7"/>
                <a:gd name="T26" fmla="*/ 0 w 6"/>
                <a:gd name="T27" fmla="*/ 3 h 7"/>
                <a:gd name="T28" fmla="*/ 0 w 6"/>
                <a:gd name="T29" fmla="*/ 5 h 7"/>
                <a:gd name="T30" fmla="*/ 1 w 6"/>
                <a:gd name="T31" fmla="*/ 6 h 7"/>
                <a:gd name="T32" fmla="*/ 2 w 6"/>
                <a:gd name="T33" fmla="*/ 7 h 7"/>
                <a:gd name="T34" fmla="*/ 3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3" y="7"/>
                  </a:moveTo>
                  <a:lnTo>
                    <a:pt x="4" y="6"/>
                  </a:lnTo>
                  <a:lnTo>
                    <a:pt x="5" y="5"/>
                  </a:lnTo>
                  <a:lnTo>
                    <a:pt x="6" y="3"/>
                  </a:lnTo>
                  <a:lnTo>
                    <a:pt x="6" y="2"/>
                  </a:lnTo>
                  <a:lnTo>
                    <a:pt x="5" y="1"/>
                  </a:lnTo>
                  <a:lnTo>
                    <a:pt x="4" y="0"/>
                  </a:lnTo>
                  <a:lnTo>
                    <a:pt x="3" y="0"/>
                  </a:lnTo>
                  <a:lnTo>
                    <a:pt x="2" y="0"/>
                  </a:lnTo>
                  <a:lnTo>
                    <a:pt x="1" y="0"/>
                  </a:lnTo>
                  <a:lnTo>
                    <a:pt x="0" y="1"/>
                  </a:lnTo>
                  <a:lnTo>
                    <a:pt x="0" y="2"/>
                  </a:lnTo>
                  <a:lnTo>
                    <a:pt x="0" y="3"/>
                  </a:lnTo>
                  <a:lnTo>
                    <a:pt x="0" y="5"/>
                  </a:lnTo>
                  <a:lnTo>
                    <a:pt x="1" y="6"/>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7" name="Freeform 1678">
              <a:extLst>
                <a:ext uri="{FF2B5EF4-FFF2-40B4-BE49-F238E27FC236}">
                  <a16:creationId xmlns:a16="http://schemas.microsoft.com/office/drawing/2014/main" id="{E484CA13-C1DA-F841-8F27-CCBDFA24BA28}"/>
                </a:ext>
              </a:extLst>
            </p:cNvPr>
            <p:cNvSpPr>
              <a:spLocks/>
            </p:cNvSpPr>
            <p:nvPr/>
          </p:nvSpPr>
          <p:spPr bwMode="auto">
            <a:xfrm>
              <a:off x="3999" y="1685"/>
              <a:ext cx="7" cy="7"/>
            </a:xfrm>
            <a:custGeom>
              <a:avLst/>
              <a:gdLst>
                <a:gd name="T0" fmla="*/ 5 w 7"/>
                <a:gd name="T1" fmla="*/ 7 h 7"/>
                <a:gd name="T2" fmla="*/ 6 w 7"/>
                <a:gd name="T3" fmla="*/ 6 h 7"/>
                <a:gd name="T4" fmla="*/ 7 w 7"/>
                <a:gd name="T5" fmla="*/ 5 h 7"/>
                <a:gd name="T6" fmla="*/ 7 w 7"/>
                <a:gd name="T7" fmla="*/ 4 h 7"/>
                <a:gd name="T8" fmla="*/ 7 w 7"/>
                <a:gd name="T9" fmla="*/ 3 h 7"/>
                <a:gd name="T10" fmla="*/ 7 w 7"/>
                <a:gd name="T11" fmla="*/ 1 h 7"/>
                <a:gd name="T12" fmla="*/ 6 w 7"/>
                <a:gd name="T13" fmla="*/ 0 h 7"/>
                <a:gd name="T14" fmla="*/ 5 w 7"/>
                <a:gd name="T15" fmla="*/ 0 h 7"/>
                <a:gd name="T16" fmla="*/ 3 w 7"/>
                <a:gd name="T17" fmla="*/ 0 h 7"/>
                <a:gd name="T18" fmla="*/ 3 w 7"/>
                <a:gd name="T19" fmla="*/ 0 h 7"/>
                <a:gd name="T20" fmla="*/ 2 w 7"/>
                <a:gd name="T21" fmla="*/ 0 h 7"/>
                <a:gd name="T22" fmla="*/ 1 w 7"/>
                <a:gd name="T23" fmla="*/ 1 h 7"/>
                <a:gd name="T24" fmla="*/ 0 w 7"/>
                <a:gd name="T25" fmla="*/ 3 h 7"/>
                <a:gd name="T26" fmla="*/ 0 w 7"/>
                <a:gd name="T27" fmla="*/ 4 h 7"/>
                <a:gd name="T28" fmla="*/ 1 w 7"/>
                <a:gd name="T29" fmla="*/ 5 h 7"/>
                <a:gd name="T30" fmla="*/ 2 w 7"/>
                <a:gd name="T31" fmla="*/ 6 h 7"/>
                <a:gd name="T32" fmla="*/ 3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6"/>
                  </a:lnTo>
                  <a:lnTo>
                    <a:pt x="7" y="5"/>
                  </a:lnTo>
                  <a:lnTo>
                    <a:pt x="7" y="4"/>
                  </a:lnTo>
                  <a:lnTo>
                    <a:pt x="7" y="3"/>
                  </a:lnTo>
                  <a:lnTo>
                    <a:pt x="7" y="1"/>
                  </a:lnTo>
                  <a:lnTo>
                    <a:pt x="6" y="0"/>
                  </a:lnTo>
                  <a:lnTo>
                    <a:pt x="5" y="0"/>
                  </a:lnTo>
                  <a:lnTo>
                    <a:pt x="3" y="0"/>
                  </a:lnTo>
                  <a:lnTo>
                    <a:pt x="2" y="0"/>
                  </a:lnTo>
                  <a:lnTo>
                    <a:pt x="1" y="1"/>
                  </a:lnTo>
                  <a:lnTo>
                    <a:pt x="0" y="3"/>
                  </a:lnTo>
                  <a:lnTo>
                    <a:pt x="0" y="4"/>
                  </a:lnTo>
                  <a:lnTo>
                    <a:pt x="1" y="5"/>
                  </a:lnTo>
                  <a:lnTo>
                    <a:pt x="2" y="6"/>
                  </a:lnTo>
                  <a:lnTo>
                    <a:pt x="3"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8" name="Freeform 1679">
              <a:extLst>
                <a:ext uri="{FF2B5EF4-FFF2-40B4-BE49-F238E27FC236}">
                  <a16:creationId xmlns:a16="http://schemas.microsoft.com/office/drawing/2014/main" id="{68CCC3B4-EB35-F644-BF1B-F6D120DB485A}"/>
                </a:ext>
              </a:extLst>
            </p:cNvPr>
            <p:cNvSpPr>
              <a:spLocks/>
            </p:cNvSpPr>
            <p:nvPr/>
          </p:nvSpPr>
          <p:spPr bwMode="auto">
            <a:xfrm>
              <a:off x="3986" y="1688"/>
              <a:ext cx="6" cy="6"/>
            </a:xfrm>
            <a:custGeom>
              <a:avLst/>
              <a:gdLst>
                <a:gd name="T0" fmla="*/ 4 w 6"/>
                <a:gd name="T1" fmla="*/ 6 h 6"/>
                <a:gd name="T2" fmla="*/ 5 w 6"/>
                <a:gd name="T3" fmla="*/ 5 h 6"/>
                <a:gd name="T4" fmla="*/ 6 w 6"/>
                <a:gd name="T5" fmla="*/ 4 h 6"/>
                <a:gd name="T6" fmla="*/ 6 w 6"/>
                <a:gd name="T7" fmla="*/ 3 h 6"/>
                <a:gd name="T8" fmla="*/ 6 w 6"/>
                <a:gd name="T9" fmla="*/ 2 h 6"/>
                <a:gd name="T10" fmla="*/ 6 w 6"/>
                <a:gd name="T11" fmla="*/ 1 h 6"/>
                <a:gd name="T12" fmla="*/ 5 w 6"/>
                <a:gd name="T13" fmla="*/ 0 h 6"/>
                <a:gd name="T14" fmla="*/ 4 w 6"/>
                <a:gd name="T15" fmla="*/ 0 h 6"/>
                <a:gd name="T16" fmla="*/ 3 w 6"/>
                <a:gd name="T17" fmla="*/ 0 h 6"/>
                <a:gd name="T18" fmla="*/ 3 w 6"/>
                <a:gd name="T19" fmla="*/ 0 h 6"/>
                <a:gd name="T20" fmla="*/ 2 w 6"/>
                <a:gd name="T21" fmla="*/ 0 h 6"/>
                <a:gd name="T22" fmla="*/ 1 w 6"/>
                <a:gd name="T23" fmla="*/ 1 h 6"/>
                <a:gd name="T24" fmla="*/ 0 w 6"/>
                <a:gd name="T25" fmla="*/ 2 h 6"/>
                <a:gd name="T26" fmla="*/ 0 w 6"/>
                <a:gd name="T27" fmla="*/ 3 h 6"/>
                <a:gd name="T28" fmla="*/ 1 w 6"/>
                <a:gd name="T29" fmla="*/ 4 h 6"/>
                <a:gd name="T30" fmla="*/ 2 w 6"/>
                <a:gd name="T31" fmla="*/ 5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5"/>
                  </a:lnTo>
                  <a:lnTo>
                    <a:pt x="6" y="4"/>
                  </a:lnTo>
                  <a:lnTo>
                    <a:pt x="6" y="3"/>
                  </a:lnTo>
                  <a:lnTo>
                    <a:pt x="6" y="2"/>
                  </a:lnTo>
                  <a:lnTo>
                    <a:pt x="6"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49" name="Freeform 1680">
              <a:extLst>
                <a:ext uri="{FF2B5EF4-FFF2-40B4-BE49-F238E27FC236}">
                  <a16:creationId xmlns:a16="http://schemas.microsoft.com/office/drawing/2014/main" id="{F0296D79-7BF0-E046-80F0-DEE082ABEBA8}"/>
                </a:ext>
              </a:extLst>
            </p:cNvPr>
            <p:cNvSpPr>
              <a:spLocks/>
            </p:cNvSpPr>
            <p:nvPr/>
          </p:nvSpPr>
          <p:spPr bwMode="auto">
            <a:xfrm>
              <a:off x="3972" y="1690"/>
              <a:ext cx="7" cy="6"/>
            </a:xfrm>
            <a:custGeom>
              <a:avLst/>
              <a:gdLst>
                <a:gd name="T0" fmla="*/ 4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5"/>
                  </a:lnTo>
                  <a:lnTo>
                    <a:pt x="7" y="4"/>
                  </a:lnTo>
                  <a:lnTo>
                    <a:pt x="7" y="3"/>
                  </a:lnTo>
                  <a:lnTo>
                    <a:pt x="7" y="2"/>
                  </a:lnTo>
                  <a:lnTo>
                    <a:pt x="7" y="1"/>
                  </a:lnTo>
                  <a:lnTo>
                    <a:pt x="6"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0" name="Freeform 1681">
              <a:extLst>
                <a:ext uri="{FF2B5EF4-FFF2-40B4-BE49-F238E27FC236}">
                  <a16:creationId xmlns:a16="http://schemas.microsoft.com/office/drawing/2014/main" id="{D57C3AC1-0758-8240-8379-E09CD90563C2}"/>
                </a:ext>
              </a:extLst>
            </p:cNvPr>
            <p:cNvSpPr>
              <a:spLocks/>
            </p:cNvSpPr>
            <p:nvPr/>
          </p:nvSpPr>
          <p:spPr bwMode="auto">
            <a:xfrm>
              <a:off x="3960" y="1691"/>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1" name="Freeform 1682">
              <a:extLst>
                <a:ext uri="{FF2B5EF4-FFF2-40B4-BE49-F238E27FC236}">
                  <a16:creationId xmlns:a16="http://schemas.microsoft.com/office/drawing/2014/main" id="{D3F9CF56-81AE-044E-BE6A-9D14EDB4C6F1}"/>
                </a:ext>
              </a:extLst>
            </p:cNvPr>
            <p:cNvSpPr>
              <a:spLocks/>
            </p:cNvSpPr>
            <p:nvPr/>
          </p:nvSpPr>
          <p:spPr bwMode="auto">
            <a:xfrm>
              <a:off x="3946" y="1693"/>
              <a:ext cx="7" cy="6"/>
            </a:xfrm>
            <a:custGeom>
              <a:avLst/>
              <a:gdLst>
                <a:gd name="T0" fmla="*/ 3 w 7"/>
                <a:gd name="T1" fmla="*/ 6 h 6"/>
                <a:gd name="T2" fmla="*/ 4 w 7"/>
                <a:gd name="T3" fmla="*/ 6 h 6"/>
                <a:gd name="T4" fmla="*/ 6 w 7"/>
                <a:gd name="T5" fmla="*/ 5 h 6"/>
                <a:gd name="T6" fmla="*/ 7 w 7"/>
                <a:gd name="T7" fmla="*/ 4 h 6"/>
                <a:gd name="T8" fmla="*/ 7 w 7"/>
                <a:gd name="T9" fmla="*/ 3 h 6"/>
                <a:gd name="T10" fmla="*/ 6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6" y="5"/>
                  </a:lnTo>
                  <a:lnTo>
                    <a:pt x="7" y="4"/>
                  </a:lnTo>
                  <a:lnTo>
                    <a:pt x="7" y="3"/>
                  </a:lnTo>
                  <a:lnTo>
                    <a:pt x="6"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2" name="Freeform 1683">
              <a:extLst>
                <a:ext uri="{FF2B5EF4-FFF2-40B4-BE49-F238E27FC236}">
                  <a16:creationId xmlns:a16="http://schemas.microsoft.com/office/drawing/2014/main" id="{842CD67B-7A9B-EA40-A938-5423D0E06BEB}"/>
                </a:ext>
              </a:extLst>
            </p:cNvPr>
            <p:cNvSpPr>
              <a:spLocks/>
            </p:cNvSpPr>
            <p:nvPr/>
          </p:nvSpPr>
          <p:spPr bwMode="auto">
            <a:xfrm>
              <a:off x="3932" y="1695"/>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2 w 7"/>
                <a:gd name="T21" fmla="*/ 1 h 6"/>
                <a:gd name="T22" fmla="*/ 0 w 7"/>
                <a:gd name="T23" fmla="*/ 2 h 6"/>
                <a:gd name="T24" fmla="*/ 0 w 7"/>
                <a:gd name="T25" fmla="*/ 3 h 6"/>
                <a:gd name="T26" fmla="*/ 0 w 7"/>
                <a:gd name="T27" fmla="*/ 4 h 6"/>
                <a:gd name="T28" fmla="*/ 0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2" y="1"/>
                  </a:lnTo>
                  <a:lnTo>
                    <a:pt x="0" y="2"/>
                  </a:lnTo>
                  <a:lnTo>
                    <a:pt x="0" y="3"/>
                  </a:lnTo>
                  <a:lnTo>
                    <a:pt x="0" y="4"/>
                  </a:lnTo>
                  <a:lnTo>
                    <a:pt x="0"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3" name="Freeform 1684">
              <a:extLst>
                <a:ext uri="{FF2B5EF4-FFF2-40B4-BE49-F238E27FC236}">
                  <a16:creationId xmlns:a16="http://schemas.microsoft.com/office/drawing/2014/main" id="{64BA94DA-3849-9440-9E75-8B21A926E99D}"/>
                </a:ext>
              </a:extLst>
            </p:cNvPr>
            <p:cNvSpPr>
              <a:spLocks/>
            </p:cNvSpPr>
            <p:nvPr/>
          </p:nvSpPr>
          <p:spPr bwMode="auto">
            <a:xfrm>
              <a:off x="3919" y="1697"/>
              <a:ext cx="7" cy="6"/>
            </a:xfrm>
            <a:custGeom>
              <a:avLst/>
              <a:gdLst>
                <a:gd name="T0" fmla="*/ 4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4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6"/>
                  </a:lnTo>
                  <a:lnTo>
                    <a:pt x="7" y="5"/>
                  </a:lnTo>
                  <a:lnTo>
                    <a:pt x="7" y="4"/>
                  </a:lnTo>
                  <a:lnTo>
                    <a:pt x="7" y="3"/>
                  </a:lnTo>
                  <a:lnTo>
                    <a:pt x="7" y="2"/>
                  </a:lnTo>
                  <a:lnTo>
                    <a:pt x="6"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4" name="Freeform 1685">
              <a:extLst>
                <a:ext uri="{FF2B5EF4-FFF2-40B4-BE49-F238E27FC236}">
                  <a16:creationId xmlns:a16="http://schemas.microsoft.com/office/drawing/2014/main" id="{8881031A-FD79-8E4B-8D3E-26E4D8F39F41}"/>
                </a:ext>
              </a:extLst>
            </p:cNvPr>
            <p:cNvSpPr>
              <a:spLocks/>
            </p:cNvSpPr>
            <p:nvPr/>
          </p:nvSpPr>
          <p:spPr bwMode="auto">
            <a:xfrm>
              <a:off x="3905" y="1699"/>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1 w 7"/>
                <a:gd name="T23" fmla="*/ 2 h 6"/>
                <a:gd name="T24" fmla="*/ 0 w 7"/>
                <a:gd name="T25" fmla="*/ 3 h 6"/>
                <a:gd name="T26" fmla="*/ 0 w 7"/>
                <a:gd name="T27" fmla="*/ 4 h 6"/>
                <a:gd name="T28" fmla="*/ 1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1" y="2"/>
                  </a:lnTo>
                  <a:lnTo>
                    <a:pt x="0" y="3"/>
                  </a:lnTo>
                  <a:lnTo>
                    <a:pt x="0" y="4"/>
                  </a:lnTo>
                  <a:lnTo>
                    <a:pt x="1"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5" name="Freeform 1686">
              <a:extLst>
                <a:ext uri="{FF2B5EF4-FFF2-40B4-BE49-F238E27FC236}">
                  <a16:creationId xmlns:a16="http://schemas.microsoft.com/office/drawing/2014/main" id="{41FB9247-2D12-5A46-9387-0120ABDC479C}"/>
                </a:ext>
              </a:extLst>
            </p:cNvPr>
            <p:cNvSpPr>
              <a:spLocks/>
            </p:cNvSpPr>
            <p:nvPr/>
          </p:nvSpPr>
          <p:spPr bwMode="auto">
            <a:xfrm>
              <a:off x="3892" y="1701"/>
              <a:ext cx="7" cy="6"/>
            </a:xfrm>
            <a:custGeom>
              <a:avLst/>
              <a:gdLst>
                <a:gd name="T0" fmla="*/ 4 w 7"/>
                <a:gd name="T1" fmla="*/ 6 h 6"/>
                <a:gd name="T2" fmla="*/ 5 w 7"/>
                <a:gd name="T3" fmla="*/ 6 h 6"/>
                <a:gd name="T4" fmla="*/ 7 w 7"/>
                <a:gd name="T5" fmla="*/ 5 h 6"/>
                <a:gd name="T6" fmla="*/ 7 w 7"/>
                <a:gd name="T7" fmla="*/ 4 h 6"/>
                <a:gd name="T8" fmla="*/ 7 w 7"/>
                <a:gd name="T9" fmla="*/ 3 h 6"/>
                <a:gd name="T10" fmla="*/ 7 w 7"/>
                <a:gd name="T11" fmla="*/ 2 h 6"/>
                <a:gd name="T12" fmla="*/ 5 w 7"/>
                <a:gd name="T13" fmla="*/ 1 h 6"/>
                <a:gd name="T14" fmla="*/ 4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7" y="5"/>
                  </a:lnTo>
                  <a:lnTo>
                    <a:pt x="7" y="4"/>
                  </a:lnTo>
                  <a:lnTo>
                    <a:pt x="7" y="3"/>
                  </a:lnTo>
                  <a:lnTo>
                    <a:pt x="7"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6" name="Freeform 1687">
              <a:extLst>
                <a:ext uri="{FF2B5EF4-FFF2-40B4-BE49-F238E27FC236}">
                  <a16:creationId xmlns:a16="http://schemas.microsoft.com/office/drawing/2014/main" id="{FB36EB2A-FB9E-2F41-B44F-EF8B66C5601D}"/>
                </a:ext>
              </a:extLst>
            </p:cNvPr>
            <p:cNvSpPr>
              <a:spLocks/>
            </p:cNvSpPr>
            <p:nvPr/>
          </p:nvSpPr>
          <p:spPr bwMode="auto">
            <a:xfrm>
              <a:off x="3879" y="1703"/>
              <a:ext cx="7" cy="7"/>
            </a:xfrm>
            <a:custGeom>
              <a:avLst/>
              <a:gdLst>
                <a:gd name="T0" fmla="*/ 4 w 7"/>
                <a:gd name="T1" fmla="*/ 7 h 7"/>
                <a:gd name="T2" fmla="*/ 5 w 7"/>
                <a:gd name="T3" fmla="*/ 6 h 7"/>
                <a:gd name="T4" fmla="*/ 6 w 7"/>
                <a:gd name="T5" fmla="*/ 4 h 7"/>
                <a:gd name="T6" fmla="*/ 7 w 7"/>
                <a:gd name="T7" fmla="*/ 3 h 7"/>
                <a:gd name="T8" fmla="*/ 7 w 7"/>
                <a:gd name="T9" fmla="*/ 2 h 7"/>
                <a:gd name="T10" fmla="*/ 6 w 7"/>
                <a:gd name="T11" fmla="*/ 1 h 7"/>
                <a:gd name="T12" fmla="*/ 5 w 7"/>
                <a:gd name="T13" fmla="*/ 0 h 7"/>
                <a:gd name="T14" fmla="*/ 4 w 7"/>
                <a:gd name="T15" fmla="*/ 0 h 7"/>
                <a:gd name="T16" fmla="*/ 3 w 7"/>
                <a:gd name="T17" fmla="*/ 0 h 7"/>
                <a:gd name="T18" fmla="*/ 3 w 7"/>
                <a:gd name="T19" fmla="*/ 0 h 7"/>
                <a:gd name="T20" fmla="*/ 1 w 7"/>
                <a:gd name="T21" fmla="*/ 0 h 7"/>
                <a:gd name="T22" fmla="*/ 0 w 7"/>
                <a:gd name="T23" fmla="*/ 1 h 7"/>
                <a:gd name="T24" fmla="*/ 0 w 7"/>
                <a:gd name="T25" fmla="*/ 2 h 7"/>
                <a:gd name="T26" fmla="*/ 0 w 7"/>
                <a:gd name="T27" fmla="*/ 3 h 7"/>
                <a:gd name="T28" fmla="*/ 0 w 7"/>
                <a:gd name="T29" fmla="*/ 4 h 7"/>
                <a:gd name="T30" fmla="*/ 1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4"/>
                  </a:lnTo>
                  <a:lnTo>
                    <a:pt x="7" y="3"/>
                  </a:lnTo>
                  <a:lnTo>
                    <a:pt x="7" y="2"/>
                  </a:lnTo>
                  <a:lnTo>
                    <a:pt x="6" y="1"/>
                  </a:lnTo>
                  <a:lnTo>
                    <a:pt x="5" y="0"/>
                  </a:lnTo>
                  <a:lnTo>
                    <a:pt x="4" y="0"/>
                  </a:lnTo>
                  <a:lnTo>
                    <a:pt x="3" y="0"/>
                  </a:lnTo>
                  <a:lnTo>
                    <a:pt x="1" y="0"/>
                  </a:lnTo>
                  <a:lnTo>
                    <a:pt x="0" y="1"/>
                  </a:lnTo>
                  <a:lnTo>
                    <a:pt x="0" y="2"/>
                  </a:lnTo>
                  <a:lnTo>
                    <a:pt x="0" y="3"/>
                  </a:lnTo>
                  <a:lnTo>
                    <a:pt x="0" y="4"/>
                  </a:lnTo>
                  <a:lnTo>
                    <a:pt x="1"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7" name="Freeform 1688">
              <a:extLst>
                <a:ext uri="{FF2B5EF4-FFF2-40B4-BE49-F238E27FC236}">
                  <a16:creationId xmlns:a16="http://schemas.microsoft.com/office/drawing/2014/main" id="{623CCA85-6550-AF44-9AC7-59B28C49BCE0}"/>
                </a:ext>
              </a:extLst>
            </p:cNvPr>
            <p:cNvSpPr>
              <a:spLocks/>
            </p:cNvSpPr>
            <p:nvPr/>
          </p:nvSpPr>
          <p:spPr bwMode="auto">
            <a:xfrm>
              <a:off x="3866" y="1705"/>
              <a:ext cx="7" cy="7"/>
            </a:xfrm>
            <a:custGeom>
              <a:avLst/>
              <a:gdLst>
                <a:gd name="T0" fmla="*/ 3 w 7"/>
                <a:gd name="T1" fmla="*/ 7 h 7"/>
                <a:gd name="T2" fmla="*/ 4 w 7"/>
                <a:gd name="T3" fmla="*/ 6 h 7"/>
                <a:gd name="T4" fmla="*/ 5 w 7"/>
                <a:gd name="T5" fmla="*/ 5 h 7"/>
                <a:gd name="T6" fmla="*/ 7 w 7"/>
                <a:gd name="T7" fmla="*/ 4 h 7"/>
                <a:gd name="T8" fmla="*/ 7 w 7"/>
                <a:gd name="T9" fmla="*/ 2 h 7"/>
                <a:gd name="T10" fmla="*/ 5 w 7"/>
                <a:gd name="T11" fmla="*/ 1 h 7"/>
                <a:gd name="T12" fmla="*/ 4 w 7"/>
                <a:gd name="T13" fmla="*/ 0 h 7"/>
                <a:gd name="T14" fmla="*/ 3 w 7"/>
                <a:gd name="T15" fmla="*/ 0 h 7"/>
                <a:gd name="T16" fmla="*/ 2 w 7"/>
                <a:gd name="T17" fmla="*/ 0 h 7"/>
                <a:gd name="T18" fmla="*/ 2 w 7"/>
                <a:gd name="T19" fmla="*/ 0 h 7"/>
                <a:gd name="T20" fmla="*/ 1 w 7"/>
                <a:gd name="T21" fmla="*/ 0 h 7"/>
                <a:gd name="T22" fmla="*/ 0 w 7"/>
                <a:gd name="T23" fmla="*/ 1 h 7"/>
                <a:gd name="T24" fmla="*/ 0 w 7"/>
                <a:gd name="T25" fmla="*/ 2 h 7"/>
                <a:gd name="T26" fmla="*/ 0 w 7"/>
                <a:gd name="T27" fmla="*/ 4 h 7"/>
                <a:gd name="T28" fmla="*/ 0 w 7"/>
                <a:gd name="T29" fmla="*/ 5 h 7"/>
                <a:gd name="T30" fmla="*/ 1 w 7"/>
                <a:gd name="T31" fmla="*/ 6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6"/>
                  </a:lnTo>
                  <a:lnTo>
                    <a:pt x="5" y="5"/>
                  </a:lnTo>
                  <a:lnTo>
                    <a:pt x="7" y="4"/>
                  </a:lnTo>
                  <a:lnTo>
                    <a:pt x="7" y="2"/>
                  </a:lnTo>
                  <a:lnTo>
                    <a:pt x="5" y="1"/>
                  </a:lnTo>
                  <a:lnTo>
                    <a:pt x="4" y="0"/>
                  </a:lnTo>
                  <a:lnTo>
                    <a:pt x="3" y="0"/>
                  </a:lnTo>
                  <a:lnTo>
                    <a:pt x="2" y="0"/>
                  </a:lnTo>
                  <a:lnTo>
                    <a:pt x="1" y="0"/>
                  </a:lnTo>
                  <a:lnTo>
                    <a:pt x="0" y="1"/>
                  </a:lnTo>
                  <a:lnTo>
                    <a:pt x="0" y="2"/>
                  </a:lnTo>
                  <a:lnTo>
                    <a:pt x="0" y="4"/>
                  </a:lnTo>
                  <a:lnTo>
                    <a:pt x="0" y="5"/>
                  </a:lnTo>
                  <a:lnTo>
                    <a:pt x="1" y="6"/>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8" name="Freeform 1689">
              <a:extLst>
                <a:ext uri="{FF2B5EF4-FFF2-40B4-BE49-F238E27FC236}">
                  <a16:creationId xmlns:a16="http://schemas.microsoft.com/office/drawing/2014/main" id="{C4DC6D7D-5984-0440-82ED-F2679D119643}"/>
                </a:ext>
              </a:extLst>
            </p:cNvPr>
            <p:cNvSpPr>
              <a:spLocks/>
            </p:cNvSpPr>
            <p:nvPr/>
          </p:nvSpPr>
          <p:spPr bwMode="auto">
            <a:xfrm>
              <a:off x="3852" y="1707"/>
              <a:ext cx="7" cy="7"/>
            </a:xfrm>
            <a:custGeom>
              <a:avLst/>
              <a:gdLst>
                <a:gd name="T0" fmla="*/ 4 w 7"/>
                <a:gd name="T1" fmla="*/ 7 h 7"/>
                <a:gd name="T2" fmla="*/ 5 w 7"/>
                <a:gd name="T3" fmla="*/ 6 h 7"/>
                <a:gd name="T4" fmla="*/ 6 w 7"/>
                <a:gd name="T5" fmla="*/ 5 h 7"/>
                <a:gd name="T6" fmla="*/ 7 w 7"/>
                <a:gd name="T7" fmla="*/ 4 h 7"/>
                <a:gd name="T8" fmla="*/ 7 w 7"/>
                <a:gd name="T9" fmla="*/ 3 h 7"/>
                <a:gd name="T10" fmla="*/ 6 w 7"/>
                <a:gd name="T11" fmla="*/ 2 h 7"/>
                <a:gd name="T12" fmla="*/ 5 w 7"/>
                <a:gd name="T13" fmla="*/ 0 h 7"/>
                <a:gd name="T14" fmla="*/ 4 w 7"/>
                <a:gd name="T15" fmla="*/ 0 h 7"/>
                <a:gd name="T16" fmla="*/ 2 w 7"/>
                <a:gd name="T17" fmla="*/ 0 h 7"/>
                <a:gd name="T18" fmla="*/ 2 w 7"/>
                <a:gd name="T19" fmla="*/ 0 h 7"/>
                <a:gd name="T20" fmla="*/ 1 w 7"/>
                <a:gd name="T21" fmla="*/ 0 h 7"/>
                <a:gd name="T22" fmla="*/ 0 w 7"/>
                <a:gd name="T23" fmla="*/ 2 h 7"/>
                <a:gd name="T24" fmla="*/ 0 w 7"/>
                <a:gd name="T25" fmla="*/ 3 h 7"/>
                <a:gd name="T26" fmla="*/ 0 w 7"/>
                <a:gd name="T27" fmla="*/ 4 h 7"/>
                <a:gd name="T28" fmla="*/ 0 w 7"/>
                <a:gd name="T29" fmla="*/ 5 h 7"/>
                <a:gd name="T30" fmla="*/ 1 w 7"/>
                <a:gd name="T31" fmla="*/ 6 h 7"/>
                <a:gd name="T32" fmla="*/ 2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5"/>
                  </a:lnTo>
                  <a:lnTo>
                    <a:pt x="7" y="4"/>
                  </a:lnTo>
                  <a:lnTo>
                    <a:pt x="7" y="3"/>
                  </a:lnTo>
                  <a:lnTo>
                    <a:pt x="6" y="2"/>
                  </a:lnTo>
                  <a:lnTo>
                    <a:pt x="5" y="0"/>
                  </a:lnTo>
                  <a:lnTo>
                    <a:pt x="4" y="0"/>
                  </a:lnTo>
                  <a:lnTo>
                    <a:pt x="2" y="0"/>
                  </a:lnTo>
                  <a:lnTo>
                    <a:pt x="1" y="0"/>
                  </a:lnTo>
                  <a:lnTo>
                    <a:pt x="0" y="2"/>
                  </a:lnTo>
                  <a:lnTo>
                    <a:pt x="0" y="3"/>
                  </a:lnTo>
                  <a:lnTo>
                    <a:pt x="0" y="4"/>
                  </a:lnTo>
                  <a:lnTo>
                    <a:pt x="0" y="5"/>
                  </a:lnTo>
                  <a:lnTo>
                    <a:pt x="1" y="6"/>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59" name="Freeform 1690">
              <a:extLst>
                <a:ext uri="{FF2B5EF4-FFF2-40B4-BE49-F238E27FC236}">
                  <a16:creationId xmlns:a16="http://schemas.microsoft.com/office/drawing/2014/main" id="{00DF2383-5760-7245-A6CD-E8019EDE8D38}"/>
                </a:ext>
              </a:extLst>
            </p:cNvPr>
            <p:cNvSpPr>
              <a:spLocks/>
            </p:cNvSpPr>
            <p:nvPr/>
          </p:nvSpPr>
          <p:spPr bwMode="auto">
            <a:xfrm>
              <a:off x="3839" y="1710"/>
              <a:ext cx="6" cy="6"/>
            </a:xfrm>
            <a:custGeom>
              <a:avLst/>
              <a:gdLst>
                <a:gd name="T0" fmla="*/ 3 w 6"/>
                <a:gd name="T1" fmla="*/ 6 h 6"/>
                <a:gd name="T2" fmla="*/ 4 w 6"/>
                <a:gd name="T3" fmla="*/ 5 h 6"/>
                <a:gd name="T4" fmla="*/ 5 w 6"/>
                <a:gd name="T5" fmla="*/ 4 h 6"/>
                <a:gd name="T6" fmla="*/ 6 w 6"/>
                <a:gd name="T7" fmla="*/ 3 h 6"/>
                <a:gd name="T8" fmla="*/ 6 w 6"/>
                <a:gd name="T9" fmla="*/ 2 h 6"/>
                <a:gd name="T10" fmla="*/ 5 w 6"/>
                <a:gd name="T11" fmla="*/ 1 h 6"/>
                <a:gd name="T12" fmla="*/ 4 w 6"/>
                <a:gd name="T13" fmla="*/ 0 h 6"/>
                <a:gd name="T14" fmla="*/ 3 w 6"/>
                <a:gd name="T15" fmla="*/ 0 h 6"/>
                <a:gd name="T16" fmla="*/ 2 w 6"/>
                <a:gd name="T17" fmla="*/ 0 h 6"/>
                <a:gd name="T18" fmla="*/ 2 w 6"/>
                <a:gd name="T19" fmla="*/ 0 h 6"/>
                <a:gd name="T20" fmla="*/ 1 w 6"/>
                <a:gd name="T21" fmla="*/ 0 h 6"/>
                <a:gd name="T22" fmla="*/ 0 w 6"/>
                <a:gd name="T23" fmla="*/ 1 h 6"/>
                <a:gd name="T24" fmla="*/ 0 w 6"/>
                <a:gd name="T25" fmla="*/ 2 h 6"/>
                <a:gd name="T26" fmla="*/ 0 w 6"/>
                <a:gd name="T27" fmla="*/ 3 h 6"/>
                <a:gd name="T28" fmla="*/ 0 w 6"/>
                <a:gd name="T29" fmla="*/ 4 h 6"/>
                <a:gd name="T30" fmla="*/ 1 w 6"/>
                <a:gd name="T31" fmla="*/ 5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5"/>
                  </a:lnTo>
                  <a:lnTo>
                    <a:pt x="5" y="4"/>
                  </a:lnTo>
                  <a:lnTo>
                    <a:pt x="6" y="3"/>
                  </a:lnTo>
                  <a:lnTo>
                    <a:pt x="6"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0" name="Freeform 1691">
              <a:extLst>
                <a:ext uri="{FF2B5EF4-FFF2-40B4-BE49-F238E27FC236}">
                  <a16:creationId xmlns:a16="http://schemas.microsoft.com/office/drawing/2014/main" id="{DFC5F663-72CA-3A44-AB20-F08BE26A46DA}"/>
                </a:ext>
              </a:extLst>
            </p:cNvPr>
            <p:cNvSpPr>
              <a:spLocks/>
            </p:cNvSpPr>
            <p:nvPr/>
          </p:nvSpPr>
          <p:spPr bwMode="auto">
            <a:xfrm>
              <a:off x="3825" y="1712"/>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3" y="0"/>
                  </a:lnTo>
                  <a:lnTo>
                    <a:pt x="2" y="0"/>
                  </a:lnTo>
                  <a:lnTo>
                    <a:pt x="1" y="1"/>
                  </a:lnTo>
                  <a:lnTo>
                    <a:pt x="0" y="2"/>
                  </a:lnTo>
                  <a:lnTo>
                    <a:pt x="0" y="3"/>
                  </a:lnTo>
                  <a:lnTo>
                    <a:pt x="1" y="4"/>
                  </a:lnTo>
                  <a:lnTo>
                    <a:pt x="2" y="5"/>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1" name="Freeform 1692">
              <a:extLst>
                <a:ext uri="{FF2B5EF4-FFF2-40B4-BE49-F238E27FC236}">
                  <a16:creationId xmlns:a16="http://schemas.microsoft.com/office/drawing/2014/main" id="{6EC5D239-BB48-0842-9EE5-925AAF8C22A7}"/>
                </a:ext>
              </a:extLst>
            </p:cNvPr>
            <p:cNvSpPr>
              <a:spLocks/>
            </p:cNvSpPr>
            <p:nvPr/>
          </p:nvSpPr>
          <p:spPr bwMode="auto">
            <a:xfrm>
              <a:off x="3812" y="1714"/>
              <a:ext cx="6" cy="6"/>
            </a:xfrm>
            <a:custGeom>
              <a:avLst/>
              <a:gdLst>
                <a:gd name="T0" fmla="*/ 4 w 6"/>
                <a:gd name="T1" fmla="*/ 6 h 6"/>
                <a:gd name="T2" fmla="*/ 5 w 6"/>
                <a:gd name="T3" fmla="*/ 5 h 6"/>
                <a:gd name="T4" fmla="*/ 6 w 6"/>
                <a:gd name="T5" fmla="*/ 4 h 6"/>
                <a:gd name="T6" fmla="*/ 6 w 6"/>
                <a:gd name="T7" fmla="*/ 3 h 6"/>
                <a:gd name="T8" fmla="*/ 6 w 6"/>
                <a:gd name="T9" fmla="*/ 2 h 6"/>
                <a:gd name="T10" fmla="*/ 6 w 6"/>
                <a:gd name="T11" fmla="*/ 1 h 6"/>
                <a:gd name="T12" fmla="*/ 5 w 6"/>
                <a:gd name="T13" fmla="*/ 0 h 6"/>
                <a:gd name="T14" fmla="*/ 4 w 6"/>
                <a:gd name="T15" fmla="*/ 0 h 6"/>
                <a:gd name="T16" fmla="*/ 3 w 6"/>
                <a:gd name="T17" fmla="*/ 0 h 6"/>
                <a:gd name="T18" fmla="*/ 3 w 6"/>
                <a:gd name="T19" fmla="*/ 0 h 6"/>
                <a:gd name="T20" fmla="*/ 2 w 6"/>
                <a:gd name="T21" fmla="*/ 0 h 6"/>
                <a:gd name="T22" fmla="*/ 1 w 6"/>
                <a:gd name="T23" fmla="*/ 1 h 6"/>
                <a:gd name="T24" fmla="*/ 0 w 6"/>
                <a:gd name="T25" fmla="*/ 2 h 6"/>
                <a:gd name="T26" fmla="*/ 0 w 6"/>
                <a:gd name="T27" fmla="*/ 3 h 6"/>
                <a:gd name="T28" fmla="*/ 1 w 6"/>
                <a:gd name="T29" fmla="*/ 4 h 6"/>
                <a:gd name="T30" fmla="*/ 2 w 6"/>
                <a:gd name="T31" fmla="*/ 5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5"/>
                  </a:lnTo>
                  <a:lnTo>
                    <a:pt x="6" y="4"/>
                  </a:lnTo>
                  <a:lnTo>
                    <a:pt x="6" y="3"/>
                  </a:lnTo>
                  <a:lnTo>
                    <a:pt x="6" y="2"/>
                  </a:lnTo>
                  <a:lnTo>
                    <a:pt x="6"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2" name="Freeform 1693">
              <a:extLst>
                <a:ext uri="{FF2B5EF4-FFF2-40B4-BE49-F238E27FC236}">
                  <a16:creationId xmlns:a16="http://schemas.microsoft.com/office/drawing/2014/main" id="{20357862-3F65-0F42-A6E2-91C5F87CA78D}"/>
                </a:ext>
              </a:extLst>
            </p:cNvPr>
            <p:cNvSpPr>
              <a:spLocks/>
            </p:cNvSpPr>
            <p:nvPr/>
          </p:nvSpPr>
          <p:spPr bwMode="auto">
            <a:xfrm>
              <a:off x="3798" y="1715"/>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3" y="0"/>
                  </a:lnTo>
                  <a:lnTo>
                    <a:pt x="2" y="1"/>
                  </a:lnTo>
                  <a:lnTo>
                    <a:pt x="1" y="2"/>
                  </a:lnTo>
                  <a:lnTo>
                    <a:pt x="0" y="3"/>
                  </a:lnTo>
                  <a:lnTo>
                    <a:pt x="0" y="4"/>
                  </a:lnTo>
                  <a:lnTo>
                    <a:pt x="1" y="5"/>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3" name="Freeform 1694">
              <a:extLst>
                <a:ext uri="{FF2B5EF4-FFF2-40B4-BE49-F238E27FC236}">
                  <a16:creationId xmlns:a16="http://schemas.microsoft.com/office/drawing/2014/main" id="{DC5F50DA-E2CC-D34E-98B1-7B7C342CCE27}"/>
                </a:ext>
              </a:extLst>
            </p:cNvPr>
            <p:cNvSpPr>
              <a:spLocks/>
            </p:cNvSpPr>
            <p:nvPr/>
          </p:nvSpPr>
          <p:spPr bwMode="auto">
            <a:xfrm>
              <a:off x="3786" y="1717"/>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4" name="Freeform 1695">
              <a:extLst>
                <a:ext uri="{FF2B5EF4-FFF2-40B4-BE49-F238E27FC236}">
                  <a16:creationId xmlns:a16="http://schemas.microsoft.com/office/drawing/2014/main" id="{7576F951-F53F-3B40-9AE1-C66A62689099}"/>
                </a:ext>
              </a:extLst>
            </p:cNvPr>
            <p:cNvSpPr>
              <a:spLocks/>
            </p:cNvSpPr>
            <p:nvPr/>
          </p:nvSpPr>
          <p:spPr bwMode="auto">
            <a:xfrm>
              <a:off x="3772" y="1719"/>
              <a:ext cx="7" cy="6"/>
            </a:xfrm>
            <a:custGeom>
              <a:avLst/>
              <a:gdLst>
                <a:gd name="T0" fmla="*/ 3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5" y="6"/>
                  </a:lnTo>
                  <a:lnTo>
                    <a:pt x="6" y="5"/>
                  </a:lnTo>
                  <a:lnTo>
                    <a:pt x="7" y="4"/>
                  </a:lnTo>
                  <a:lnTo>
                    <a:pt x="7" y="3"/>
                  </a:lnTo>
                  <a:lnTo>
                    <a:pt x="6" y="2"/>
                  </a:lnTo>
                  <a:lnTo>
                    <a:pt x="5"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5" name="Freeform 1696">
              <a:extLst>
                <a:ext uri="{FF2B5EF4-FFF2-40B4-BE49-F238E27FC236}">
                  <a16:creationId xmlns:a16="http://schemas.microsoft.com/office/drawing/2014/main" id="{91E5BBC4-730E-6742-8390-A55D11B98724}"/>
                </a:ext>
              </a:extLst>
            </p:cNvPr>
            <p:cNvSpPr>
              <a:spLocks/>
            </p:cNvSpPr>
            <p:nvPr/>
          </p:nvSpPr>
          <p:spPr bwMode="auto">
            <a:xfrm>
              <a:off x="3758" y="1721"/>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2 w 7"/>
                <a:gd name="T21" fmla="*/ 1 h 6"/>
                <a:gd name="T22" fmla="*/ 0 w 7"/>
                <a:gd name="T23" fmla="*/ 2 h 6"/>
                <a:gd name="T24" fmla="*/ 0 w 7"/>
                <a:gd name="T25" fmla="*/ 3 h 6"/>
                <a:gd name="T26" fmla="*/ 0 w 7"/>
                <a:gd name="T27" fmla="*/ 4 h 6"/>
                <a:gd name="T28" fmla="*/ 0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2" y="1"/>
                  </a:lnTo>
                  <a:lnTo>
                    <a:pt x="0" y="2"/>
                  </a:lnTo>
                  <a:lnTo>
                    <a:pt x="0" y="3"/>
                  </a:lnTo>
                  <a:lnTo>
                    <a:pt x="0" y="4"/>
                  </a:lnTo>
                  <a:lnTo>
                    <a:pt x="0"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6" name="Freeform 1697">
              <a:extLst>
                <a:ext uri="{FF2B5EF4-FFF2-40B4-BE49-F238E27FC236}">
                  <a16:creationId xmlns:a16="http://schemas.microsoft.com/office/drawing/2014/main" id="{780F6890-440B-3B44-9124-75B19A0B73B6}"/>
                </a:ext>
              </a:extLst>
            </p:cNvPr>
            <p:cNvSpPr>
              <a:spLocks/>
            </p:cNvSpPr>
            <p:nvPr/>
          </p:nvSpPr>
          <p:spPr bwMode="auto">
            <a:xfrm>
              <a:off x="3745" y="1723"/>
              <a:ext cx="7" cy="7"/>
            </a:xfrm>
            <a:custGeom>
              <a:avLst/>
              <a:gdLst>
                <a:gd name="T0" fmla="*/ 4 w 7"/>
                <a:gd name="T1" fmla="*/ 7 h 7"/>
                <a:gd name="T2" fmla="*/ 4 w 7"/>
                <a:gd name="T3" fmla="*/ 6 h 7"/>
                <a:gd name="T4" fmla="*/ 6 w 7"/>
                <a:gd name="T5" fmla="*/ 4 h 7"/>
                <a:gd name="T6" fmla="*/ 7 w 7"/>
                <a:gd name="T7" fmla="*/ 3 h 7"/>
                <a:gd name="T8" fmla="*/ 7 w 7"/>
                <a:gd name="T9" fmla="*/ 3 h 7"/>
                <a:gd name="T10" fmla="*/ 6 w 7"/>
                <a:gd name="T11" fmla="*/ 2 h 7"/>
                <a:gd name="T12" fmla="*/ 4 w 7"/>
                <a:gd name="T13" fmla="*/ 1 h 7"/>
                <a:gd name="T14" fmla="*/ 3 w 7"/>
                <a:gd name="T15" fmla="*/ 0 h 7"/>
                <a:gd name="T16" fmla="*/ 3 w 7"/>
                <a:gd name="T17" fmla="*/ 0 h 7"/>
                <a:gd name="T18" fmla="*/ 3 w 7"/>
                <a:gd name="T19" fmla="*/ 0 h 7"/>
                <a:gd name="T20" fmla="*/ 2 w 7"/>
                <a:gd name="T21" fmla="*/ 1 h 7"/>
                <a:gd name="T22" fmla="*/ 1 w 7"/>
                <a:gd name="T23" fmla="*/ 2 h 7"/>
                <a:gd name="T24" fmla="*/ 0 w 7"/>
                <a:gd name="T25" fmla="*/ 3 h 7"/>
                <a:gd name="T26" fmla="*/ 0 w 7"/>
                <a:gd name="T27" fmla="*/ 3 h 7"/>
                <a:gd name="T28" fmla="*/ 1 w 7"/>
                <a:gd name="T29" fmla="*/ 4 h 7"/>
                <a:gd name="T30" fmla="*/ 2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4" y="6"/>
                  </a:lnTo>
                  <a:lnTo>
                    <a:pt x="6" y="4"/>
                  </a:lnTo>
                  <a:lnTo>
                    <a:pt x="7" y="3"/>
                  </a:lnTo>
                  <a:lnTo>
                    <a:pt x="6" y="2"/>
                  </a:lnTo>
                  <a:lnTo>
                    <a:pt x="4" y="1"/>
                  </a:lnTo>
                  <a:lnTo>
                    <a:pt x="3" y="0"/>
                  </a:lnTo>
                  <a:lnTo>
                    <a:pt x="2" y="1"/>
                  </a:lnTo>
                  <a:lnTo>
                    <a:pt x="1" y="2"/>
                  </a:lnTo>
                  <a:lnTo>
                    <a:pt x="0" y="3"/>
                  </a:lnTo>
                  <a:lnTo>
                    <a:pt x="1" y="4"/>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7" name="Freeform 1698">
              <a:extLst>
                <a:ext uri="{FF2B5EF4-FFF2-40B4-BE49-F238E27FC236}">
                  <a16:creationId xmlns:a16="http://schemas.microsoft.com/office/drawing/2014/main" id="{0EA22CED-6137-E74E-8C82-98E9D45C45D1}"/>
                </a:ext>
              </a:extLst>
            </p:cNvPr>
            <p:cNvSpPr>
              <a:spLocks/>
            </p:cNvSpPr>
            <p:nvPr/>
          </p:nvSpPr>
          <p:spPr bwMode="auto">
            <a:xfrm>
              <a:off x="3731" y="1725"/>
              <a:ext cx="7" cy="7"/>
            </a:xfrm>
            <a:custGeom>
              <a:avLst/>
              <a:gdLst>
                <a:gd name="T0" fmla="*/ 5 w 7"/>
                <a:gd name="T1" fmla="*/ 7 h 7"/>
                <a:gd name="T2" fmla="*/ 6 w 7"/>
                <a:gd name="T3" fmla="*/ 6 h 7"/>
                <a:gd name="T4" fmla="*/ 7 w 7"/>
                <a:gd name="T5" fmla="*/ 5 h 7"/>
                <a:gd name="T6" fmla="*/ 7 w 7"/>
                <a:gd name="T7" fmla="*/ 4 h 7"/>
                <a:gd name="T8" fmla="*/ 7 w 7"/>
                <a:gd name="T9" fmla="*/ 2 h 7"/>
                <a:gd name="T10" fmla="*/ 7 w 7"/>
                <a:gd name="T11" fmla="*/ 1 h 7"/>
                <a:gd name="T12" fmla="*/ 6 w 7"/>
                <a:gd name="T13" fmla="*/ 0 h 7"/>
                <a:gd name="T14" fmla="*/ 5 w 7"/>
                <a:gd name="T15" fmla="*/ 0 h 7"/>
                <a:gd name="T16" fmla="*/ 4 w 7"/>
                <a:gd name="T17" fmla="*/ 0 h 7"/>
                <a:gd name="T18" fmla="*/ 4 w 7"/>
                <a:gd name="T19" fmla="*/ 0 h 7"/>
                <a:gd name="T20" fmla="*/ 3 w 7"/>
                <a:gd name="T21" fmla="*/ 0 h 7"/>
                <a:gd name="T22" fmla="*/ 1 w 7"/>
                <a:gd name="T23" fmla="*/ 1 h 7"/>
                <a:gd name="T24" fmla="*/ 0 w 7"/>
                <a:gd name="T25" fmla="*/ 2 h 7"/>
                <a:gd name="T26" fmla="*/ 0 w 7"/>
                <a:gd name="T27" fmla="*/ 4 h 7"/>
                <a:gd name="T28" fmla="*/ 1 w 7"/>
                <a:gd name="T29" fmla="*/ 5 h 7"/>
                <a:gd name="T30" fmla="*/ 3 w 7"/>
                <a:gd name="T31" fmla="*/ 6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6"/>
                  </a:lnTo>
                  <a:lnTo>
                    <a:pt x="7" y="5"/>
                  </a:lnTo>
                  <a:lnTo>
                    <a:pt x="7" y="4"/>
                  </a:lnTo>
                  <a:lnTo>
                    <a:pt x="7" y="2"/>
                  </a:lnTo>
                  <a:lnTo>
                    <a:pt x="7" y="1"/>
                  </a:lnTo>
                  <a:lnTo>
                    <a:pt x="6" y="0"/>
                  </a:lnTo>
                  <a:lnTo>
                    <a:pt x="5" y="0"/>
                  </a:lnTo>
                  <a:lnTo>
                    <a:pt x="4" y="0"/>
                  </a:lnTo>
                  <a:lnTo>
                    <a:pt x="3" y="0"/>
                  </a:lnTo>
                  <a:lnTo>
                    <a:pt x="1" y="1"/>
                  </a:lnTo>
                  <a:lnTo>
                    <a:pt x="0" y="2"/>
                  </a:lnTo>
                  <a:lnTo>
                    <a:pt x="0" y="4"/>
                  </a:lnTo>
                  <a:lnTo>
                    <a:pt x="1" y="5"/>
                  </a:lnTo>
                  <a:lnTo>
                    <a:pt x="3" y="6"/>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8" name="Freeform 1699">
              <a:extLst>
                <a:ext uri="{FF2B5EF4-FFF2-40B4-BE49-F238E27FC236}">
                  <a16:creationId xmlns:a16="http://schemas.microsoft.com/office/drawing/2014/main" id="{2944F63E-556B-0749-B453-39FDA9798F6B}"/>
                </a:ext>
              </a:extLst>
            </p:cNvPr>
            <p:cNvSpPr>
              <a:spLocks/>
            </p:cNvSpPr>
            <p:nvPr/>
          </p:nvSpPr>
          <p:spPr bwMode="auto">
            <a:xfrm>
              <a:off x="3718" y="1727"/>
              <a:ext cx="7" cy="7"/>
            </a:xfrm>
            <a:custGeom>
              <a:avLst/>
              <a:gdLst>
                <a:gd name="T0" fmla="*/ 4 w 7"/>
                <a:gd name="T1" fmla="*/ 7 h 7"/>
                <a:gd name="T2" fmla="*/ 5 w 7"/>
                <a:gd name="T3" fmla="*/ 6 h 7"/>
                <a:gd name="T4" fmla="*/ 7 w 7"/>
                <a:gd name="T5" fmla="*/ 5 h 7"/>
                <a:gd name="T6" fmla="*/ 7 w 7"/>
                <a:gd name="T7" fmla="*/ 4 h 7"/>
                <a:gd name="T8" fmla="*/ 7 w 7"/>
                <a:gd name="T9" fmla="*/ 3 h 7"/>
                <a:gd name="T10" fmla="*/ 7 w 7"/>
                <a:gd name="T11" fmla="*/ 2 h 7"/>
                <a:gd name="T12" fmla="*/ 5 w 7"/>
                <a:gd name="T13" fmla="*/ 0 h 7"/>
                <a:gd name="T14" fmla="*/ 4 w 7"/>
                <a:gd name="T15" fmla="*/ 0 h 7"/>
                <a:gd name="T16" fmla="*/ 3 w 7"/>
                <a:gd name="T17" fmla="*/ 0 h 7"/>
                <a:gd name="T18" fmla="*/ 3 w 7"/>
                <a:gd name="T19" fmla="*/ 0 h 7"/>
                <a:gd name="T20" fmla="*/ 2 w 7"/>
                <a:gd name="T21" fmla="*/ 0 h 7"/>
                <a:gd name="T22" fmla="*/ 1 w 7"/>
                <a:gd name="T23" fmla="*/ 2 h 7"/>
                <a:gd name="T24" fmla="*/ 0 w 7"/>
                <a:gd name="T25" fmla="*/ 3 h 7"/>
                <a:gd name="T26" fmla="*/ 0 w 7"/>
                <a:gd name="T27" fmla="*/ 4 h 7"/>
                <a:gd name="T28" fmla="*/ 1 w 7"/>
                <a:gd name="T29" fmla="*/ 5 h 7"/>
                <a:gd name="T30" fmla="*/ 2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7" y="5"/>
                  </a:lnTo>
                  <a:lnTo>
                    <a:pt x="7" y="4"/>
                  </a:lnTo>
                  <a:lnTo>
                    <a:pt x="7" y="3"/>
                  </a:lnTo>
                  <a:lnTo>
                    <a:pt x="7" y="2"/>
                  </a:lnTo>
                  <a:lnTo>
                    <a:pt x="5" y="0"/>
                  </a:lnTo>
                  <a:lnTo>
                    <a:pt x="4" y="0"/>
                  </a:lnTo>
                  <a:lnTo>
                    <a:pt x="3" y="0"/>
                  </a:lnTo>
                  <a:lnTo>
                    <a:pt x="2" y="0"/>
                  </a:lnTo>
                  <a:lnTo>
                    <a:pt x="1" y="2"/>
                  </a:lnTo>
                  <a:lnTo>
                    <a:pt x="0" y="3"/>
                  </a:lnTo>
                  <a:lnTo>
                    <a:pt x="0" y="4"/>
                  </a:lnTo>
                  <a:lnTo>
                    <a:pt x="1"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69" name="Freeform 1700">
              <a:extLst>
                <a:ext uri="{FF2B5EF4-FFF2-40B4-BE49-F238E27FC236}">
                  <a16:creationId xmlns:a16="http://schemas.microsoft.com/office/drawing/2014/main" id="{19015D2A-1804-8941-9C66-8875A9FB3A15}"/>
                </a:ext>
              </a:extLst>
            </p:cNvPr>
            <p:cNvSpPr>
              <a:spLocks/>
            </p:cNvSpPr>
            <p:nvPr/>
          </p:nvSpPr>
          <p:spPr bwMode="auto">
            <a:xfrm>
              <a:off x="3705" y="1730"/>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3 w 7"/>
                <a:gd name="T17" fmla="*/ 0 h 6"/>
                <a:gd name="T18" fmla="*/ 3 w 7"/>
                <a:gd name="T19" fmla="*/ 0 h 6"/>
                <a:gd name="T20" fmla="*/ 2 w 7"/>
                <a:gd name="T21" fmla="*/ 0 h 6"/>
                <a:gd name="T22" fmla="*/ 0 w 7"/>
                <a:gd name="T23" fmla="*/ 1 h 6"/>
                <a:gd name="T24" fmla="*/ 0 w 7"/>
                <a:gd name="T25" fmla="*/ 2 h 6"/>
                <a:gd name="T26" fmla="*/ 0 w 7"/>
                <a:gd name="T27" fmla="*/ 3 h 6"/>
                <a:gd name="T28" fmla="*/ 0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3" y="0"/>
                  </a:lnTo>
                  <a:lnTo>
                    <a:pt x="2" y="0"/>
                  </a:lnTo>
                  <a:lnTo>
                    <a:pt x="0" y="1"/>
                  </a:lnTo>
                  <a:lnTo>
                    <a:pt x="0" y="2"/>
                  </a:lnTo>
                  <a:lnTo>
                    <a:pt x="0" y="3"/>
                  </a:lnTo>
                  <a:lnTo>
                    <a:pt x="0"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0" name="Freeform 1701">
              <a:extLst>
                <a:ext uri="{FF2B5EF4-FFF2-40B4-BE49-F238E27FC236}">
                  <a16:creationId xmlns:a16="http://schemas.microsoft.com/office/drawing/2014/main" id="{973CCD72-EECB-C54A-811C-5D93E768DF86}"/>
                </a:ext>
              </a:extLst>
            </p:cNvPr>
            <p:cNvSpPr>
              <a:spLocks/>
            </p:cNvSpPr>
            <p:nvPr/>
          </p:nvSpPr>
          <p:spPr bwMode="auto">
            <a:xfrm>
              <a:off x="3692" y="1732"/>
              <a:ext cx="7" cy="6"/>
            </a:xfrm>
            <a:custGeom>
              <a:avLst/>
              <a:gdLst>
                <a:gd name="T0" fmla="*/ 3 w 7"/>
                <a:gd name="T1" fmla="*/ 6 h 6"/>
                <a:gd name="T2" fmla="*/ 4 w 7"/>
                <a:gd name="T3" fmla="*/ 5 h 6"/>
                <a:gd name="T4" fmla="*/ 5 w 7"/>
                <a:gd name="T5" fmla="*/ 4 h 6"/>
                <a:gd name="T6" fmla="*/ 7 w 7"/>
                <a:gd name="T7" fmla="*/ 3 h 6"/>
                <a:gd name="T8" fmla="*/ 7 w 7"/>
                <a:gd name="T9" fmla="*/ 2 h 6"/>
                <a:gd name="T10" fmla="*/ 5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5" y="4"/>
                  </a:lnTo>
                  <a:lnTo>
                    <a:pt x="7" y="3"/>
                  </a:lnTo>
                  <a:lnTo>
                    <a:pt x="7"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1" name="Freeform 1702">
              <a:extLst>
                <a:ext uri="{FF2B5EF4-FFF2-40B4-BE49-F238E27FC236}">
                  <a16:creationId xmlns:a16="http://schemas.microsoft.com/office/drawing/2014/main" id="{A4D6C2CB-B9A0-464F-93E2-0EC481F11C60}"/>
                </a:ext>
              </a:extLst>
            </p:cNvPr>
            <p:cNvSpPr>
              <a:spLocks/>
            </p:cNvSpPr>
            <p:nvPr/>
          </p:nvSpPr>
          <p:spPr bwMode="auto">
            <a:xfrm>
              <a:off x="3678" y="1734"/>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3 w 7"/>
                <a:gd name="T17" fmla="*/ 0 h 6"/>
                <a:gd name="T18" fmla="*/ 3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3" y="0"/>
                  </a:lnTo>
                  <a:lnTo>
                    <a:pt x="1" y="0"/>
                  </a:lnTo>
                  <a:lnTo>
                    <a:pt x="0" y="1"/>
                  </a:lnTo>
                  <a:lnTo>
                    <a:pt x="0" y="2"/>
                  </a:lnTo>
                  <a:lnTo>
                    <a:pt x="0" y="3"/>
                  </a:lnTo>
                  <a:lnTo>
                    <a:pt x="0" y="4"/>
                  </a:lnTo>
                  <a:lnTo>
                    <a:pt x="1"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2" name="Freeform 1703">
              <a:extLst>
                <a:ext uri="{FF2B5EF4-FFF2-40B4-BE49-F238E27FC236}">
                  <a16:creationId xmlns:a16="http://schemas.microsoft.com/office/drawing/2014/main" id="{953151D0-43F1-944C-B47C-EFCAECCC41B1}"/>
                </a:ext>
              </a:extLst>
            </p:cNvPr>
            <p:cNvSpPr>
              <a:spLocks/>
            </p:cNvSpPr>
            <p:nvPr/>
          </p:nvSpPr>
          <p:spPr bwMode="auto">
            <a:xfrm>
              <a:off x="3665" y="1736"/>
              <a:ext cx="6" cy="6"/>
            </a:xfrm>
            <a:custGeom>
              <a:avLst/>
              <a:gdLst>
                <a:gd name="T0" fmla="*/ 3 w 6"/>
                <a:gd name="T1" fmla="*/ 6 h 6"/>
                <a:gd name="T2" fmla="*/ 4 w 6"/>
                <a:gd name="T3" fmla="*/ 5 h 6"/>
                <a:gd name="T4" fmla="*/ 5 w 6"/>
                <a:gd name="T5" fmla="*/ 4 h 6"/>
                <a:gd name="T6" fmla="*/ 6 w 6"/>
                <a:gd name="T7" fmla="*/ 3 h 6"/>
                <a:gd name="T8" fmla="*/ 6 w 6"/>
                <a:gd name="T9" fmla="*/ 2 h 6"/>
                <a:gd name="T10" fmla="*/ 5 w 6"/>
                <a:gd name="T11" fmla="*/ 1 h 6"/>
                <a:gd name="T12" fmla="*/ 4 w 6"/>
                <a:gd name="T13" fmla="*/ 0 h 6"/>
                <a:gd name="T14" fmla="*/ 3 w 6"/>
                <a:gd name="T15" fmla="*/ 0 h 6"/>
                <a:gd name="T16" fmla="*/ 2 w 6"/>
                <a:gd name="T17" fmla="*/ 0 h 6"/>
                <a:gd name="T18" fmla="*/ 2 w 6"/>
                <a:gd name="T19" fmla="*/ 0 h 6"/>
                <a:gd name="T20" fmla="*/ 1 w 6"/>
                <a:gd name="T21" fmla="*/ 0 h 6"/>
                <a:gd name="T22" fmla="*/ 0 w 6"/>
                <a:gd name="T23" fmla="*/ 1 h 6"/>
                <a:gd name="T24" fmla="*/ 0 w 6"/>
                <a:gd name="T25" fmla="*/ 2 h 6"/>
                <a:gd name="T26" fmla="*/ 0 w 6"/>
                <a:gd name="T27" fmla="*/ 3 h 6"/>
                <a:gd name="T28" fmla="*/ 0 w 6"/>
                <a:gd name="T29" fmla="*/ 4 h 6"/>
                <a:gd name="T30" fmla="*/ 1 w 6"/>
                <a:gd name="T31" fmla="*/ 5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5"/>
                  </a:lnTo>
                  <a:lnTo>
                    <a:pt x="5" y="4"/>
                  </a:lnTo>
                  <a:lnTo>
                    <a:pt x="6" y="3"/>
                  </a:lnTo>
                  <a:lnTo>
                    <a:pt x="6"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3" name="Freeform 1704">
              <a:extLst>
                <a:ext uri="{FF2B5EF4-FFF2-40B4-BE49-F238E27FC236}">
                  <a16:creationId xmlns:a16="http://schemas.microsoft.com/office/drawing/2014/main" id="{970598F6-20F2-E049-8D8B-58C122ABAE7D}"/>
                </a:ext>
              </a:extLst>
            </p:cNvPr>
            <p:cNvSpPr>
              <a:spLocks/>
            </p:cNvSpPr>
            <p:nvPr/>
          </p:nvSpPr>
          <p:spPr bwMode="auto">
            <a:xfrm>
              <a:off x="3651" y="1737"/>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2" y="1"/>
                  </a:lnTo>
                  <a:lnTo>
                    <a:pt x="1" y="2"/>
                  </a:lnTo>
                  <a:lnTo>
                    <a:pt x="0" y="3"/>
                  </a:lnTo>
                  <a:lnTo>
                    <a:pt x="0" y="4"/>
                  </a:lnTo>
                  <a:lnTo>
                    <a:pt x="1" y="5"/>
                  </a:lnTo>
                  <a:lnTo>
                    <a:pt x="2"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4" name="Freeform 1705">
              <a:extLst>
                <a:ext uri="{FF2B5EF4-FFF2-40B4-BE49-F238E27FC236}">
                  <a16:creationId xmlns:a16="http://schemas.microsoft.com/office/drawing/2014/main" id="{B6BF8E6D-8797-944F-B589-93F80565DE43}"/>
                </a:ext>
              </a:extLst>
            </p:cNvPr>
            <p:cNvSpPr>
              <a:spLocks/>
            </p:cNvSpPr>
            <p:nvPr/>
          </p:nvSpPr>
          <p:spPr bwMode="auto">
            <a:xfrm>
              <a:off x="3638" y="1739"/>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5" name="Freeform 1706">
              <a:extLst>
                <a:ext uri="{FF2B5EF4-FFF2-40B4-BE49-F238E27FC236}">
                  <a16:creationId xmlns:a16="http://schemas.microsoft.com/office/drawing/2014/main" id="{7A5FAFBE-2E02-594B-BE8F-83652C9D0110}"/>
                </a:ext>
              </a:extLst>
            </p:cNvPr>
            <p:cNvSpPr>
              <a:spLocks/>
            </p:cNvSpPr>
            <p:nvPr/>
          </p:nvSpPr>
          <p:spPr bwMode="auto">
            <a:xfrm>
              <a:off x="3624" y="1741"/>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3" y="0"/>
                  </a:lnTo>
                  <a:lnTo>
                    <a:pt x="2" y="1"/>
                  </a:lnTo>
                  <a:lnTo>
                    <a:pt x="1" y="2"/>
                  </a:lnTo>
                  <a:lnTo>
                    <a:pt x="0" y="3"/>
                  </a:lnTo>
                  <a:lnTo>
                    <a:pt x="0" y="4"/>
                  </a:lnTo>
                  <a:lnTo>
                    <a:pt x="1" y="5"/>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6" name="Freeform 1707">
              <a:extLst>
                <a:ext uri="{FF2B5EF4-FFF2-40B4-BE49-F238E27FC236}">
                  <a16:creationId xmlns:a16="http://schemas.microsoft.com/office/drawing/2014/main" id="{69B34674-F75A-4D4C-B014-D816B304AFC1}"/>
                </a:ext>
              </a:extLst>
            </p:cNvPr>
            <p:cNvSpPr>
              <a:spLocks/>
            </p:cNvSpPr>
            <p:nvPr/>
          </p:nvSpPr>
          <p:spPr bwMode="auto">
            <a:xfrm>
              <a:off x="3612" y="1743"/>
              <a:ext cx="6" cy="7"/>
            </a:xfrm>
            <a:custGeom>
              <a:avLst/>
              <a:gdLst>
                <a:gd name="T0" fmla="*/ 3 w 6"/>
                <a:gd name="T1" fmla="*/ 7 h 7"/>
                <a:gd name="T2" fmla="*/ 4 w 6"/>
                <a:gd name="T3" fmla="*/ 7 h 7"/>
                <a:gd name="T4" fmla="*/ 5 w 6"/>
                <a:gd name="T5" fmla="*/ 6 h 7"/>
                <a:gd name="T6" fmla="*/ 6 w 6"/>
                <a:gd name="T7" fmla="*/ 4 h 7"/>
                <a:gd name="T8" fmla="*/ 6 w 6"/>
                <a:gd name="T9" fmla="*/ 3 h 7"/>
                <a:gd name="T10" fmla="*/ 5 w 6"/>
                <a:gd name="T11" fmla="*/ 2 h 7"/>
                <a:gd name="T12" fmla="*/ 4 w 6"/>
                <a:gd name="T13" fmla="*/ 1 h 7"/>
                <a:gd name="T14" fmla="*/ 3 w 6"/>
                <a:gd name="T15" fmla="*/ 0 h 7"/>
                <a:gd name="T16" fmla="*/ 2 w 6"/>
                <a:gd name="T17" fmla="*/ 0 h 7"/>
                <a:gd name="T18" fmla="*/ 2 w 6"/>
                <a:gd name="T19" fmla="*/ 0 h 7"/>
                <a:gd name="T20" fmla="*/ 1 w 6"/>
                <a:gd name="T21" fmla="*/ 1 h 7"/>
                <a:gd name="T22" fmla="*/ 0 w 6"/>
                <a:gd name="T23" fmla="*/ 2 h 7"/>
                <a:gd name="T24" fmla="*/ 0 w 6"/>
                <a:gd name="T25" fmla="*/ 3 h 7"/>
                <a:gd name="T26" fmla="*/ 0 w 6"/>
                <a:gd name="T27" fmla="*/ 4 h 7"/>
                <a:gd name="T28" fmla="*/ 0 w 6"/>
                <a:gd name="T29" fmla="*/ 6 h 7"/>
                <a:gd name="T30" fmla="*/ 1 w 6"/>
                <a:gd name="T31" fmla="*/ 7 h 7"/>
                <a:gd name="T32" fmla="*/ 2 w 6"/>
                <a:gd name="T33" fmla="*/ 7 h 7"/>
                <a:gd name="T34" fmla="*/ 3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3" y="7"/>
                  </a:moveTo>
                  <a:lnTo>
                    <a:pt x="4" y="7"/>
                  </a:lnTo>
                  <a:lnTo>
                    <a:pt x="5" y="6"/>
                  </a:lnTo>
                  <a:lnTo>
                    <a:pt x="6" y="4"/>
                  </a:lnTo>
                  <a:lnTo>
                    <a:pt x="6" y="3"/>
                  </a:lnTo>
                  <a:lnTo>
                    <a:pt x="5" y="2"/>
                  </a:lnTo>
                  <a:lnTo>
                    <a:pt x="4" y="1"/>
                  </a:lnTo>
                  <a:lnTo>
                    <a:pt x="3" y="0"/>
                  </a:lnTo>
                  <a:lnTo>
                    <a:pt x="2" y="0"/>
                  </a:lnTo>
                  <a:lnTo>
                    <a:pt x="1" y="1"/>
                  </a:lnTo>
                  <a:lnTo>
                    <a:pt x="0" y="2"/>
                  </a:lnTo>
                  <a:lnTo>
                    <a:pt x="0" y="3"/>
                  </a:lnTo>
                  <a:lnTo>
                    <a:pt x="0" y="4"/>
                  </a:lnTo>
                  <a:lnTo>
                    <a:pt x="0" y="6"/>
                  </a:lnTo>
                  <a:lnTo>
                    <a:pt x="1"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7" name="Freeform 1708">
              <a:extLst>
                <a:ext uri="{FF2B5EF4-FFF2-40B4-BE49-F238E27FC236}">
                  <a16:creationId xmlns:a16="http://schemas.microsoft.com/office/drawing/2014/main" id="{D1B8930B-B83E-8441-9F6A-6535FB228F80}"/>
                </a:ext>
              </a:extLst>
            </p:cNvPr>
            <p:cNvSpPr>
              <a:spLocks/>
            </p:cNvSpPr>
            <p:nvPr/>
          </p:nvSpPr>
          <p:spPr bwMode="auto">
            <a:xfrm>
              <a:off x="3598" y="1745"/>
              <a:ext cx="7" cy="7"/>
            </a:xfrm>
            <a:custGeom>
              <a:avLst/>
              <a:gdLst>
                <a:gd name="T0" fmla="*/ 3 w 7"/>
                <a:gd name="T1" fmla="*/ 7 h 7"/>
                <a:gd name="T2" fmla="*/ 5 w 7"/>
                <a:gd name="T3" fmla="*/ 7 h 7"/>
                <a:gd name="T4" fmla="*/ 6 w 7"/>
                <a:gd name="T5" fmla="*/ 6 h 7"/>
                <a:gd name="T6" fmla="*/ 7 w 7"/>
                <a:gd name="T7" fmla="*/ 5 h 7"/>
                <a:gd name="T8" fmla="*/ 7 w 7"/>
                <a:gd name="T9" fmla="*/ 4 h 7"/>
                <a:gd name="T10" fmla="*/ 6 w 7"/>
                <a:gd name="T11" fmla="*/ 2 h 7"/>
                <a:gd name="T12" fmla="*/ 5 w 7"/>
                <a:gd name="T13" fmla="*/ 1 h 7"/>
                <a:gd name="T14" fmla="*/ 3 w 7"/>
                <a:gd name="T15" fmla="*/ 0 h 7"/>
                <a:gd name="T16" fmla="*/ 2 w 7"/>
                <a:gd name="T17" fmla="*/ 0 h 7"/>
                <a:gd name="T18" fmla="*/ 2 w 7"/>
                <a:gd name="T19" fmla="*/ 0 h 7"/>
                <a:gd name="T20" fmla="*/ 1 w 7"/>
                <a:gd name="T21" fmla="*/ 1 h 7"/>
                <a:gd name="T22" fmla="*/ 0 w 7"/>
                <a:gd name="T23" fmla="*/ 2 h 7"/>
                <a:gd name="T24" fmla="*/ 0 w 7"/>
                <a:gd name="T25" fmla="*/ 4 h 7"/>
                <a:gd name="T26" fmla="*/ 0 w 7"/>
                <a:gd name="T27" fmla="*/ 5 h 7"/>
                <a:gd name="T28" fmla="*/ 0 w 7"/>
                <a:gd name="T29" fmla="*/ 6 h 7"/>
                <a:gd name="T30" fmla="*/ 1 w 7"/>
                <a:gd name="T31" fmla="*/ 7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5" y="7"/>
                  </a:lnTo>
                  <a:lnTo>
                    <a:pt x="6" y="6"/>
                  </a:lnTo>
                  <a:lnTo>
                    <a:pt x="7" y="5"/>
                  </a:lnTo>
                  <a:lnTo>
                    <a:pt x="7" y="4"/>
                  </a:lnTo>
                  <a:lnTo>
                    <a:pt x="6" y="2"/>
                  </a:lnTo>
                  <a:lnTo>
                    <a:pt x="5" y="1"/>
                  </a:lnTo>
                  <a:lnTo>
                    <a:pt x="3" y="0"/>
                  </a:lnTo>
                  <a:lnTo>
                    <a:pt x="2" y="0"/>
                  </a:lnTo>
                  <a:lnTo>
                    <a:pt x="1" y="1"/>
                  </a:lnTo>
                  <a:lnTo>
                    <a:pt x="0" y="2"/>
                  </a:lnTo>
                  <a:lnTo>
                    <a:pt x="0" y="4"/>
                  </a:lnTo>
                  <a:lnTo>
                    <a:pt x="0" y="5"/>
                  </a:lnTo>
                  <a:lnTo>
                    <a:pt x="0" y="6"/>
                  </a:lnTo>
                  <a:lnTo>
                    <a:pt x="1"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8" name="Freeform 1709">
              <a:extLst>
                <a:ext uri="{FF2B5EF4-FFF2-40B4-BE49-F238E27FC236}">
                  <a16:creationId xmlns:a16="http://schemas.microsoft.com/office/drawing/2014/main" id="{E213942B-B38A-4748-9A83-9CFC8014DAD3}"/>
                </a:ext>
              </a:extLst>
            </p:cNvPr>
            <p:cNvSpPr>
              <a:spLocks/>
            </p:cNvSpPr>
            <p:nvPr/>
          </p:nvSpPr>
          <p:spPr bwMode="auto">
            <a:xfrm>
              <a:off x="3585" y="1747"/>
              <a:ext cx="6" cy="7"/>
            </a:xfrm>
            <a:custGeom>
              <a:avLst/>
              <a:gdLst>
                <a:gd name="T0" fmla="*/ 3 w 6"/>
                <a:gd name="T1" fmla="*/ 7 h 7"/>
                <a:gd name="T2" fmla="*/ 4 w 6"/>
                <a:gd name="T3" fmla="*/ 6 h 7"/>
                <a:gd name="T4" fmla="*/ 5 w 6"/>
                <a:gd name="T5" fmla="*/ 5 h 7"/>
                <a:gd name="T6" fmla="*/ 6 w 6"/>
                <a:gd name="T7" fmla="*/ 4 h 7"/>
                <a:gd name="T8" fmla="*/ 6 w 6"/>
                <a:gd name="T9" fmla="*/ 3 h 7"/>
                <a:gd name="T10" fmla="*/ 5 w 6"/>
                <a:gd name="T11" fmla="*/ 2 h 7"/>
                <a:gd name="T12" fmla="*/ 4 w 6"/>
                <a:gd name="T13" fmla="*/ 0 h 7"/>
                <a:gd name="T14" fmla="*/ 3 w 6"/>
                <a:gd name="T15" fmla="*/ 0 h 7"/>
                <a:gd name="T16" fmla="*/ 2 w 6"/>
                <a:gd name="T17" fmla="*/ 0 h 7"/>
                <a:gd name="T18" fmla="*/ 2 w 6"/>
                <a:gd name="T19" fmla="*/ 0 h 7"/>
                <a:gd name="T20" fmla="*/ 1 w 6"/>
                <a:gd name="T21" fmla="*/ 0 h 7"/>
                <a:gd name="T22" fmla="*/ 0 w 6"/>
                <a:gd name="T23" fmla="*/ 2 h 7"/>
                <a:gd name="T24" fmla="*/ 0 w 6"/>
                <a:gd name="T25" fmla="*/ 3 h 7"/>
                <a:gd name="T26" fmla="*/ 0 w 6"/>
                <a:gd name="T27" fmla="*/ 4 h 7"/>
                <a:gd name="T28" fmla="*/ 0 w 6"/>
                <a:gd name="T29" fmla="*/ 5 h 7"/>
                <a:gd name="T30" fmla="*/ 1 w 6"/>
                <a:gd name="T31" fmla="*/ 6 h 7"/>
                <a:gd name="T32" fmla="*/ 2 w 6"/>
                <a:gd name="T33" fmla="*/ 7 h 7"/>
                <a:gd name="T34" fmla="*/ 3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3" y="7"/>
                  </a:moveTo>
                  <a:lnTo>
                    <a:pt x="4" y="6"/>
                  </a:lnTo>
                  <a:lnTo>
                    <a:pt x="5" y="5"/>
                  </a:lnTo>
                  <a:lnTo>
                    <a:pt x="6" y="4"/>
                  </a:lnTo>
                  <a:lnTo>
                    <a:pt x="6" y="3"/>
                  </a:lnTo>
                  <a:lnTo>
                    <a:pt x="5" y="2"/>
                  </a:lnTo>
                  <a:lnTo>
                    <a:pt x="4" y="0"/>
                  </a:lnTo>
                  <a:lnTo>
                    <a:pt x="3" y="0"/>
                  </a:lnTo>
                  <a:lnTo>
                    <a:pt x="2" y="0"/>
                  </a:lnTo>
                  <a:lnTo>
                    <a:pt x="1" y="0"/>
                  </a:lnTo>
                  <a:lnTo>
                    <a:pt x="0" y="2"/>
                  </a:lnTo>
                  <a:lnTo>
                    <a:pt x="0" y="3"/>
                  </a:lnTo>
                  <a:lnTo>
                    <a:pt x="0" y="4"/>
                  </a:lnTo>
                  <a:lnTo>
                    <a:pt x="0" y="5"/>
                  </a:lnTo>
                  <a:lnTo>
                    <a:pt x="1" y="6"/>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79" name="Freeform 1710">
              <a:extLst>
                <a:ext uri="{FF2B5EF4-FFF2-40B4-BE49-F238E27FC236}">
                  <a16:creationId xmlns:a16="http://schemas.microsoft.com/office/drawing/2014/main" id="{81324342-322E-2346-93B2-2FA687CECA93}"/>
                </a:ext>
              </a:extLst>
            </p:cNvPr>
            <p:cNvSpPr>
              <a:spLocks/>
            </p:cNvSpPr>
            <p:nvPr/>
          </p:nvSpPr>
          <p:spPr bwMode="auto">
            <a:xfrm>
              <a:off x="3571" y="1750"/>
              <a:ext cx="7" cy="6"/>
            </a:xfrm>
            <a:custGeom>
              <a:avLst/>
              <a:gdLst>
                <a:gd name="T0" fmla="*/ 4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5"/>
                  </a:lnTo>
                  <a:lnTo>
                    <a:pt x="7" y="4"/>
                  </a:lnTo>
                  <a:lnTo>
                    <a:pt x="7" y="3"/>
                  </a:lnTo>
                  <a:lnTo>
                    <a:pt x="7" y="2"/>
                  </a:lnTo>
                  <a:lnTo>
                    <a:pt x="7" y="1"/>
                  </a:lnTo>
                  <a:lnTo>
                    <a:pt x="6"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0" name="Freeform 1711">
              <a:extLst>
                <a:ext uri="{FF2B5EF4-FFF2-40B4-BE49-F238E27FC236}">
                  <a16:creationId xmlns:a16="http://schemas.microsoft.com/office/drawing/2014/main" id="{557B7682-7BCB-494B-9A99-53BC70EC2081}"/>
                </a:ext>
              </a:extLst>
            </p:cNvPr>
            <p:cNvSpPr>
              <a:spLocks/>
            </p:cNvSpPr>
            <p:nvPr/>
          </p:nvSpPr>
          <p:spPr bwMode="auto">
            <a:xfrm>
              <a:off x="3557" y="1752"/>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3 w 7"/>
                <a:gd name="T21" fmla="*/ 0 h 6"/>
                <a:gd name="T22" fmla="*/ 2 w 7"/>
                <a:gd name="T23" fmla="*/ 1 h 6"/>
                <a:gd name="T24" fmla="*/ 0 w 7"/>
                <a:gd name="T25" fmla="*/ 2 h 6"/>
                <a:gd name="T26" fmla="*/ 0 w 7"/>
                <a:gd name="T27" fmla="*/ 3 h 6"/>
                <a:gd name="T28" fmla="*/ 2 w 7"/>
                <a:gd name="T29" fmla="*/ 4 h 6"/>
                <a:gd name="T30" fmla="*/ 3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3" y="0"/>
                  </a:lnTo>
                  <a:lnTo>
                    <a:pt x="2" y="1"/>
                  </a:lnTo>
                  <a:lnTo>
                    <a:pt x="0" y="2"/>
                  </a:lnTo>
                  <a:lnTo>
                    <a:pt x="0" y="3"/>
                  </a:lnTo>
                  <a:lnTo>
                    <a:pt x="2" y="4"/>
                  </a:lnTo>
                  <a:lnTo>
                    <a:pt x="3"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1" name="Freeform 1712">
              <a:extLst>
                <a:ext uri="{FF2B5EF4-FFF2-40B4-BE49-F238E27FC236}">
                  <a16:creationId xmlns:a16="http://schemas.microsoft.com/office/drawing/2014/main" id="{62A0DDB3-9B45-F848-BA3F-530CC17BCA30}"/>
                </a:ext>
              </a:extLst>
            </p:cNvPr>
            <p:cNvSpPr>
              <a:spLocks/>
            </p:cNvSpPr>
            <p:nvPr/>
          </p:nvSpPr>
          <p:spPr bwMode="auto">
            <a:xfrm>
              <a:off x="3544" y="1754"/>
              <a:ext cx="7" cy="6"/>
            </a:xfrm>
            <a:custGeom>
              <a:avLst/>
              <a:gdLst>
                <a:gd name="T0" fmla="*/ 4 w 7"/>
                <a:gd name="T1" fmla="*/ 6 h 6"/>
                <a:gd name="T2" fmla="*/ 5 w 7"/>
                <a:gd name="T3" fmla="*/ 5 h 6"/>
                <a:gd name="T4" fmla="*/ 7 w 7"/>
                <a:gd name="T5" fmla="*/ 4 h 6"/>
                <a:gd name="T6" fmla="*/ 7 w 7"/>
                <a:gd name="T7" fmla="*/ 3 h 6"/>
                <a:gd name="T8" fmla="*/ 7 w 7"/>
                <a:gd name="T9" fmla="*/ 2 h 6"/>
                <a:gd name="T10" fmla="*/ 7 w 7"/>
                <a:gd name="T11" fmla="*/ 1 h 6"/>
                <a:gd name="T12" fmla="*/ 5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7" y="4"/>
                  </a:lnTo>
                  <a:lnTo>
                    <a:pt x="7" y="3"/>
                  </a:lnTo>
                  <a:lnTo>
                    <a:pt x="7" y="2"/>
                  </a:lnTo>
                  <a:lnTo>
                    <a:pt x="7"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2" name="Freeform 1713">
              <a:extLst>
                <a:ext uri="{FF2B5EF4-FFF2-40B4-BE49-F238E27FC236}">
                  <a16:creationId xmlns:a16="http://schemas.microsoft.com/office/drawing/2014/main" id="{34314CB9-C0F2-ED4C-A3B6-2AA908F4FB26}"/>
                </a:ext>
              </a:extLst>
            </p:cNvPr>
            <p:cNvSpPr>
              <a:spLocks/>
            </p:cNvSpPr>
            <p:nvPr/>
          </p:nvSpPr>
          <p:spPr bwMode="auto">
            <a:xfrm>
              <a:off x="3530" y="1756"/>
              <a:ext cx="8" cy="6"/>
            </a:xfrm>
            <a:custGeom>
              <a:avLst/>
              <a:gdLst>
                <a:gd name="T0" fmla="*/ 5 w 8"/>
                <a:gd name="T1" fmla="*/ 6 h 6"/>
                <a:gd name="T2" fmla="*/ 6 w 8"/>
                <a:gd name="T3" fmla="*/ 5 h 6"/>
                <a:gd name="T4" fmla="*/ 7 w 8"/>
                <a:gd name="T5" fmla="*/ 4 h 6"/>
                <a:gd name="T6" fmla="*/ 8 w 8"/>
                <a:gd name="T7" fmla="*/ 3 h 6"/>
                <a:gd name="T8" fmla="*/ 8 w 8"/>
                <a:gd name="T9" fmla="*/ 2 h 6"/>
                <a:gd name="T10" fmla="*/ 7 w 8"/>
                <a:gd name="T11" fmla="*/ 1 h 6"/>
                <a:gd name="T12" fmla="*/ 6 w 8"/>
                <a:gd name="T13" fmla="*/ 0 h 6"/>
                <a:gd name="T14" fmla="*/ 5 w 8"/>
                <a:gd name="T15" fmla="*/ 0 h 6"/>
                <a:gd name="T16" fmla="*/ 4 w 8"/>
                <a:gd name="T17" fmla="*/ 0 h 6"/>
                <a:gd name="T18" fmla="*/ 4 w 8"/>
                <a:gd name="T19" fmla="*/ 0 h 6"/>
                <a:gd name="T20" fmla="*/ 3 w 8"/>
                <a:gd name="T21" fmla="*/ 0 h 6"/>
                <a:gd name="T22" fmla="*/ 1 w 8"/>
                <a:gd name="T23" fmla="*/ 1 h 6"/>
                <a:gd name="T24" fmla="*/ 0 w 8"/>
                <a:gd name="T25" fmla="*/ 2 h 6"/>
                <a:gd name="T26" fmla="*/ 0 w 8"/>
                <a:gd name="T27" fmla="*/ 3 h 6"/>
                <a:gd name="T28" fmla="*/ 1 w 8"/>
                <a:gd name="T29" fmla="*/ 4 h 6"/>
                <a:gd name="T30" fmla="*/ 3 w 8"/>
                <a:gd name="T31" fmla="*/ 5 h 6"/>
                <a:gd name="T32" fmla="*/ 4 w 8"/>
                <a:gd name="T33" fmla="*/ 6 h 6"/>
                <a:gd name="T34" fmla="*/ 5 w 8"/>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 h="6">
                  <a:moveTo>
                    <a:pt x="5" y="6"/>
                  </a:moveTo>
                  <a:lnTo>
                    <a:pt x="6" y="5"/>
                  </a:lnTo>
                  <a:lnTo>
                    <a:pt x="7" y="4"/>
                  </a:lnTo>
                  <a:lnTo>
                    <a:pt x="8" y="3"/>
                  </a:lnTo>
                  <a:lnTo>
                    <a:pt x="8" y="2"/>
                  </a:lnTo>
                  <a:lnTo>
                    <a:pt x="7" y="1"/>
                  </a:lnTo>
                  <a:lnTo>
                    <a:pt x="6" y="0"/>
                  </a:lnTo>
                  <a:lnTo>
                    <a:pt x="5" y="0"/>
                  </a:lnTo>
                  <a:lnTo>
                    <a:pt x="4" y="0"/>
                  </a:lnTo>
                  <a:lnTo>
                    <a:pt x="3" y="0"/>
                  </a:lnTo>
                  <a:lnTo>
                    <a:pt x="1" y="1"/>
                  </a:lnTo>
                  <a:lnTo>
                    <a:pt x="0" y="2"/>
                  </a:lnTo>
                  <a:lnTo>
                    <a:pt x="0" y="3"/>
                  </a:lnTo>
                  <a:lnTo>
                    <a:pt x="1" y="4"/>
                  </a:lnTo>
                  <a:lnTo>
                    <a:pt x="3"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3" name="Freeform 1714">
              <a:extLst>
                <a:ext uri="{FF2B5EF4-FFF2-40B4-BE49-F238E27FC236}">
                  <a16:creationId xmlns:a16="http://schemas.microsoft.com/office/drawing/2014/main" id="{169C667C-4072-564E-9893-67CCCA6A429C}"/>
                </a:ext>
              </a:extLst>
            </p:cNvPr>
            <p:cNvSpPr>
              <a:spLocks/>
            </p:cNvSpPr>
            <p:nvPr/>
          </p:nvSpPr>
          <p:spPr bwMode="auto">
            <a:xfrm>
              <a:off x="3518" y="1758"/>
              <a:ext cx="7" cy="6"/>
            </a:xfrm>
            <a:custGeom>
              <a:avLst/>
              <a:gdLst>
                <a:gd name="T0" fmla="*/ 3 w 7"/>
                <a:gd name="T1" fmla="*/ 6 h 6"/>
                <a:gd name="T2" fmla="*/ 4 w 7"/>
                <a:gd name="T3" fmla="*/ 5 h 6"/>
                <a:gd name="T4" fmla="*/ 6 w 7"/>
                <a:gd name="T5" fmla="*/ 4 h 6"/>
                <a:gd name="T6" fmla="*/ 7 w 7"/>
                <a:gd name="T7" fmla="*/ 3 h 6"/>
                <a:gd name="T8" fmla="*/ 7 w 7"/>
                <a:gd name="T9" fmla="*/ 2 h 6"/>
                <a:gd name="T10" fmla="*/ 6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6" y="4"/>
                  </a:lnTo>
                  <a:lnTo>
                    <a:pt x="7" y="3"/>
                  </a:lnTo>
                  <a:lnTo>
                    <a:pt x="7" y="2"/>
                  </a:lnTo>
                  <a:lnTo>
                    <a:pt x="6"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4" name="Freeform 1715">
              <a:extLst>
                <a:ext uri="{FF2B5EF4-FFF2-40B4-BE49-F238E27FC236}">
                  <a16:creationId xmlns:a16="http://schemas.microsoft.com/office/drawing/2014/main" id="{92369E18-59A7-4941-988F-137B83303EE2}"/>
                </a:ext>
              </a:extLst>
            </p:cNvPr>
            <p:cNvSpPr>
              <a:spLocks/>
            </p:cNvSpPr>
            <p:nvPr/>
          </p:nvSpPr>
          <p:spPr bwMode="auto">
            <a:xfrm>
              <a:off x="3504" y="1759"/>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1" y="1"/>
                  </a:lnTo>
                  <a:lnTo>
                    <a:pt x="0" y="2"/>
                  </a:lnTo>
                  <a:lnTo>
                    <a:pt x="0" y="3"/>
                  </a:lnTo>
                  <a:lnTo>
                    <a:pt x="0" y="4"/>
                  </a:lnTo>
                  <a:lnTo>
                    <a:pt x="0" y="5"/>
                  </a:lnTo>
                  <a:lnTo>
                    <a:pt x="1"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5" name="Freeform 1716">
              <a:extLst>
                <a:ext uri="{FF2B5EF4-FFF2-40B4-BE49-F238E27FC236}">
                  <a16:creationId xmlns:a16="http://schemas.microsoft.com/office/drawing/2014/main" id="{23EA63C5-57FC-114D-B706-0BD2B70DE013}"/>
                </a:ext>
              </a:extLst>
            </p:cNvPr>
            <p:cNvSpPr>
              <a:spLocks/>
            </p:cNvSpPr>
            <p:nvPr/>
          </p:nvSpPr>
          <p:spPr bwMode="auto">
            <a:xfrm>
              <a:off x="3491" y="1761"/>
              <a:ext cx="7" cy="6"/>
            </a:xfrm>
            <a:custGeom>
              <a:avLst/>
              <a:gdLst>
                <a:gd name="T0" fmla="*/ 3 w 7"/>
                <a:gd name="T1" fmla="*/ 6 h 6"/>
                <a:gd name="T2" fmla="*/ 4 w 7"/>
                <a:gd name="T3" fmla="*/ 6 h 6"/>
                <a:gd name="T4" fmla="*/ 5 w 7"/>
                <a:gd name="T5" fmla="*/ 5 h 6"/>
                <a:gd name="T6" fmla="*/ 7 w 7"/>
                <a:gd name="T7" fmla="*/ 4 h 6"/>
                <a:gd name="T8" fmla="*/ 7 w 7"/>
                <a:gd name="T9" fmla="*/ 3 h 6"/>
                <a:gd name="T10" fmla="*/ 5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5" y="5"/>
                  </a:lnTo>
                  <a:lnTo>
                    <a:pt x="7" y="4"/>
                  </a:lnTo>
                  <a:lnTo>
                    <a:pt x="7"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6" name="Freeform 1717">
              <a:extLst>
                <a:ext uri="{FF2B5EF4-FFF2-40B4-BE49-F238E27FC236}">
                  <a16:creationId xmlns:a16="http://schemas.microsoft.com/office/drawing/2014/main" id="{887C4026-5C4A-CB4C-A5C4-AA29C449FBE6}"/>
                </a:ext>
              </a:extLst>
            </p:cNvPr>
            <p:cNvSpPr>
              <a:spLocks/>
            </p:cNvSpPr>
            <p:nvPr/>
          </p:nvSpPr>
          <p:spPr bwMode="auto">
            <a:xfrm>
              <a:off x="3477" y="1763"/>
              <a:ext cx="7" cy="7"/>
            </a:xfrm>
            <a:custGeom>
              <a:avLst/>
              <a:gdLst>
                <a:gd name="T0" fmla="*/ 5 w 7"/>
                <a:gd name="T1" fmla="*/ 7 h 7"/>
                <a:gd name="T2" fmla="*/ 6 w 7"/>
                <a:gd name="T3" fmla="*/ 7 h 7"/>
                <a:gd name="T4" fmla="*/ 7 w 7"/>
                <a:gd name="T5" fmla="*/ 6 h 7"/>
                <a:gd name="T6" fmla="*/ 7 w 7"/>
                <a:gd name="T7" fmla="*/ 4 h 7"/>
                <a:gd name="T8" fmla="*/ 7 w 7"/>
                <a:gd name="T9" fmla="*/ 3 h 7"/>
                <a:gd name="T10" fmla="*/ 7 w 7"/>
                <a:gd name="T11" fmla="*/ 2 h 7"/>
                <a:gd name="T12" fmla="*/ 6 w 7"/>
                <a:gd name="T13" fmla="*/ 1 h 7"/>
                <a:gd name="T14" fmla="*/ 5 w 7"/>
                <a:gd name="T15" fmla="*/ 0 h 7"/>
                <a:gd name="T16" fmla="*/ 4 w 7"/>
                <a:gd name="T17" fmla="*/ 0 h 7"/>
                <a:gd name="T18" fmla="*/ 4 w 7"/>
                <a:gd name="T19" fmla="*/ 0 h 7"/>
                <a:gd name="T20" fmla="*/ 2 w 7"/>
                <a:gd name="T21" fmla="*/ 1 h 7"/>
                <a:gd name="T22" fmla="*/ 1 w 7"/>
                <a:gd name="T23" fmla="*/ 2 h 7"/>
                <a:gd name="T24" fmla="*/ 0 w 7"/>
                <a:gd name="T25" fmla="*/ 3 h 7"/>
                <a:gd name="T26" fmla="*/ 0 w 7"/>
                <a:gd name="T27" fmla="*/ 4 h 7"/>
                <a:gd name="T28" fmla="*/ 1 w 7"/>
                <a:gd name="T29" fmla="*/ 6 h 7"/>
                <a:gd name="T30" fmla="*/ 2 w 7"/>
                <a:gd name="T31" fmla="*/ 7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7"/>
                  </a:lnTo>
                  <a:lnTo>
                    <a:pt x="7" y="6"/>
                  </a:lnTo>
                  <a:lnTo>
                    <a:pt x="7" y="4"/>
                  </a:lnTo>
                  <a:lnTo>
                    <a:pt x="7" y="3"/>
                  </a:lnTo>
                  <a:lnTo>
                    <a:pt x="7" y="2"/>
                  </a:lnTo>
                  <a:lnTo>
                    <a:pt x="6" y="1"/>
                  </a:lnTo>
                  <a:lnTo>
                    <a:pt x="5" y="0"/>
                  </a:lnTo>
                  <a:lnTo>
                    <a:pt x="4" y="0"/>
                  </a:lnTo>
                  <a:lnTo>
                    <a:pt x="2" y="1"/>
                  </a:lnTo>
                  <a:lnTo>
                    <a:pt x="1" y="2"/>
                  </a:lnTo>
                  <a:lnTo>
                    <a:pt x="0" y="3"/>
                  </a:lnTo>
                  <a:lnTo>
                    <a:pt x="0" y="4"/>
                  </a:lnTo>
                  <a:lnTo>
                    <a:pt x="1" y="6"/>
                  </a:lnTo>
                  <a:lnTo>
                    <a:pt x="2" y="7"/>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7" name="Freeform 1718">
              <a:extLst>
                <a:ext uri="{FF2B5EF4-FFF2-40B4-BE49-F238E27FC236}">
                  <a16:creationId xmlns:a16="http://schemas.microsoft.com/office/drawing/2014/main" id="{E2AF0E82-A07C-C441-84CF-8AF95207411A}"/>
                </a:ext>
              </a:extLst>
            </p:cNvPr>
            <p:cNvSpPr>
              <a:spLocks/>
            </p:cNvSpPr>
            <p:nvPr/>
          </p:nvSpPr>
          <p:spPr bwMode="auto">
            <a:xfrm>
              <a:off x="3464" y="1765"/>
              <a:ext cx="6" cy="7"/>
            </a:xfrm>
            <a:custGeom>
              <a:avLst/>
              <a:gdLst>
                <a:gd name="T0" fmla="*/ 4 w 6"/>
                <a:gd name="T1" fmla="*/ 7 h 7"/>
                <a:gd name="T2" fmla="*/ 5 w 6"/>
                <a:gd name="T3" fmla="*/ 7 h 7"/>
                <a:gd name="T4" fmla="*/ 6 w 6"/>
                <a:gd name="T5" fmla="*/ 6 h 7"/>
                <a:gd name="T6" fmla="*/ 6 w 6"/>
                <a:gd name="T7" fmla="*/ 5 h 7"/>
                <a:gd name="T8" fmla="*/ 6 w 6"/>
                <a:gd name="T9" fmla="*/ 4 h 7"/>
                <a:gd name="T10" fmla="*/ 6 w 6"/>
                <a:gd name="T11" fmla="*/ 2 h 7"/>
                <a:gd name="T12" fmla="*/ 5 w 6"/>
                <a:gd name="T13" fmla="*/ 1 h 7"/>
                <a:gd name="T14" fmla="*/ 4 w 6"/>
                <a:gd name="T15" fmla="*/ 0 h 7"/>
                <a:gd name="T16" fmla="*/ 3 w 6"/>
                <a:gd name="T17" fmla="*/ 0 h 7"/>
                <a:gd name="T18" fmla="*/ 3 w 6"/>
                <a:gd name="T19" fmla="*/ 0 h 7"/>
                <a:gd name="T20" fmla="*/ 2 w 6"/>
                <a:gd name="T21" fmla="*/ 1 h 7"/>
                <a:gd name="T22" fmla="*/ 1 w 6"/>
                <a:gd name="T23" fmla="*/ 2 h 7"/>
                <a:gd name="T24" fmla="*/ 0 w 6"/>
                <a:gd name="T25" fmla="*/ 4 h 7"/>
                <a:gd name="T26" fmla="*/ 0 w 6"/>
                <a:gd name="T27" fmla="*/ 5 h 7"/>
                <a:gd name="T28" fmla="*/ 1 w 6"/>
                <a:gd name="T29" fmla="*/ 6 h 7"/>
                <a:gd name="T30" fmla="*/ 2 w 6"/>
                <a:gd name="T31" fmla="*/ 7 h 7"/>
                <a:gd name="T32" fmla="*/ 3 w 6"/>
                <a:gd name="T33" fmla="*/ 7 h 7"/>
                <a:gd name="T34" fmla="*/ 4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4" y="7"/>
                  </a:moveTo>
                  <a:lnTo>
                    <a:pt x="5" y="7"/>
                  </a:lnTo>
                  <a:lnTo>
                    <a:pt x="6" y="6"/>
                  </a:lnTo>
                  <a:lnTo>
                    <a:pt x="6" y="5"/>
                  </a:lnTo>
                  <a:lnTo>
                    <a:pt x="6" y="4"/>
                  </a:lnTo>
                  <a:lnTo>
                    <a:pt x="6" y="2"/>
                  </a:lnTo>
                  <a:lnTo>
                    <a:pt x="5" y="1"/>
                  </a:lnTo>
                  <a:lnTo>
                    <a:pt x="4" y="0"/>
                  </a:lnTo>
                  <a:lnTo>
                    <a:pt x="3" y="0"/>
                  </a:lnTo>
                  <a:lnTo>
                    <a:pt x="2" y="1"/>
                  </a:lnTo>
                  <a:lnTo>
                    <a:pt x="1" y="2"/>
                  </a:lnTo>
                  <a:lnTo>
                    <a:pt x="0" y="4"/>
                  </a:lnTo>
                  <a:lnTo>
                    <a:pt x="0" y="5"/>
                  </a:lnTo>
                  <a:lnTo>
                    <a:pt x="1" y="6"/>
                  </a:lnTo>
                  <a:lnTo>
                    <a:pt x="2" y="7"/>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8" name="Freeform 1719">
              <a:extLst>
                <a:ext uri="{FF2B5EF4-FFF2-40B4-BE49-F238E27FC236}">
                  <a16:creationId xmlns:a16="http://schemas.microsoft.com/office/drawing/2014/main" id="{CC0A1BC6-43D0-B545-8E01-E319B86CC76B}"/>
                </a:ext>
              </a:extLst>
            </p:cNvPr>
            <p:cNvSpPr>
              <a:spLocks/>
            </p:cNvSpPr>
            <p:nvPr/>
          </p:nvSpPr>
          <p:spPr bwMode="auto">
            <a:xfrm>
              <a:off x="3450" y="1767"/>
              <a:ext cx="7" cy="7"/>
            </a:xfrm>
            <a:custGeom>
              <a:avLst/>
              <a:gdLst>
                <a:gd name="T0" fmla="*/ 5 w 7"/>
                <a:gd name="T1" fmla="*/ 7 h 7"/>
                <a:gd name="T2" fmla="*/ 6 w 7"/>
                <a:gd name="T3" fmla="*/ 7 h 7"/>
                <a:gd name="T4" fmla="*/ 7 w 7"/>
                <a:gd name="T5" fmla="*/ 6 h 7"/>
                <a:gd name="T6" fmla="*/ 7 w 7"/>
                <a:gd name="T7" fmla="*/ 5 h 7"/>
                <a:gd name="T8" fmla="*/ 7 w 7"/>
                <a:gd name="T9" fmla="*/ 4 h 7"/>
                <a:gd name="T10" fmla="*/ 7 w 7"/>
                <a:gd name="T11" fmla="*/ 3 h 7"/>
                <a:gd name="T12" fmla="*/ 6 w 7"/>
                <a:gd name="T13" fmla="*/ 2 h 7"/>
                <a:gd name="T14" fmla="*/ 5 w 7"/>
                <a:gd name="T15" fmla="*/ 0 h 7"/>
                <a:gd name="T16" fmla="*/ 3 w 7"/>
                <a:gd name="T17" fmla="*/ 0 h 7"/>
                <a:gd name="T18" fmla="*/ 3 w 7"/>
                <a:gd name="T19" fmla="*/ 0 h 7"/>
                <a:gd name="T20" fmla="*/ 2 w 7"/>
                <a:gd name="T21" fmla="*/ 2 h 7"/>
                <a:gd name="T22" fmla="*/ 1 w 7"/>
                <a:gd name="T23" fmla="*/ 3 h 7"/>
                <a:gd name="T24" fmla="*/ 0 w 7"/>
                <a:gd name="T25" fmla="*/ 4 h 7"/>
                <a:gd name="T26" fmla="*/ 0 w 7"/>
                <a:gd name="T27" fmla="*/ 5 h 7"/>
                <a:gd name="T28" fmla="*/ 1 w 7"/>
                <a:gd name="T29" fmla="*/ 6 h 7"/>
                <a:gd name="T30" fmla="*/ 2 w 7"/>
                <a:gd name="T31" fmla="*/ 7 h 7"/>
                <a:gd name="T32" fmla="*/ 3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7"/>
                  </a:lnTo>
                  <a:lnTo>
                    <a:pt x="7" y="6"/>
                  </a:lnTo>
                  <a:lnTo>
                    <a:pt x="7" y="5"/>
                  </a:lnTo>
                  <a:lnTo>
                    <a:pt x="7" y="4"/>
                  </a:lnTo>
                  <a:lnTo>
                    <a:pt x="7" y="3"/>
                  </a:lnTo>
                  <a:lnTo>
                    <a:pt x="6" y="2"/>
                  </a:lnTo>
                  <a:lnTo>
                    <a:pt x="5" y="0"/>
                  </a:lnTo>
                  <a:lnTo>
                    <a:pt x="3" y="0"/>
                  </a:lnTo>
                  <a:lnTo>
                    <a:pt x="2" y="2"/>
                  </a:lnTo>
                  <a:lnTo>
                    <a:pt x="1" y="3"/>
                  </a:lnTo>
                  <a:lnTo>
                    <a:pt x="0" y="4"/>
                  </a:lnTo>
                  <a:lnTo>
                    <a:pt x="0" y="5"/>
                  </a:lnTo>
                  <a:lnTo>
                    <a:pt x="1" y="6"/>
                  </a:lnTo>
                  <a:lnTo>
                    <a:pt x="2" y="7"/>
                  </a:lnTo>
                  <a:lnTo>
                    <a:pt x="3"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89" name="Freeform 1720">
              <a:extLst>
                <a:ext uri="{FF2B5EF4-FFF2-40B4-BE49-F238E27FC236}">
                  <a16:creationId xmlns:a16="http://schemas.microsoft.com/office/drawing/2014/main" id="{98BFBCB2-C541-CE45-9673-E2D8A5ABE42A}"/>
                </a:ext>
              </a:extLst>
            </p:cNvPr>
            <p:cNvSpPr>
              <a:spLocks/>
            </p:cNvSpPr>
            <p:nvPr/>
          </p:nvSpPr>
          <p:spPr bwMode="auto">
            <a:xfrm>
              <a:off x="3438" y="1770"/>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0" name="Freeform 1721">
              <a:extLst>
                <a:ext uri="{FF2B5EF4-FFF2-40B4-BE49-F238E27FC236}">
                  <a16:creationId xmlns:a16="http://schemas.microsoft.com/office/drawing/2014/main" id="{482E4DD6-087B-2349-BCED-DA3EB845EEDC}"/>
                </a:ext>
              </a:extLst>
            </p:cNvPr>
            <p:cNvSpPr>
              <a:spLocks/>
            </p:cNvSpPr>
            <p:nvPr/>
          </p:nvSpPr>
          <p:spPr bwMode="auto">
            <a:xfrm>
              <a:off x="3424" y="1772"/>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2" y="0"/>
                  </a:lnTo>
                  <a:lnTo>
                    <a:pt x="1" y="0"/>
                  </a:lnTo>
                  <a:lnTo>
                    <a:pt x="0" y="1"/>
                  </a:lnTo>
                  <a:lnTo>
                    <a:pt x="0" y="2"/>
                  </a:lnTo>
                  <a:lnTo>
                    <a:pt x="0" y="3"/>
                  </a:lnTo>
                  <a:lnTo>
                    <a:pt x="0" y="4"/>
                  </a:lnTo>
                  <a:lnTo>
                    <a:pt x="1" y="5"/>
                  </a:lnTo>
                  <a:lnTo>
                    <a:pt x="2"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1" name="Freeform 1722">
              <a:extLst>
                <a:ext uri="{FF2B5EF4-FFF2-40B4-BE49-F238E27FC236}">
                  <a16:creationId xmlns:a16="http://schemas.microsoft.com/office/drawing/2014/main" id="{3D416276-870D-AF44-9AD1-DC87776483B4}"/>
                </a:ext>
              </a:extLst>
            </p:cNvPr>
            <p:cNvSpPr>
              <a:spLocks/>
            </p:cNvSpPr>
            <p:nvPr/>
          </p:nvSpPr>
          <p:spPr bwMode="auto">
            <a:xfrm>
              <a:off x="3411" y="1774"/>
              <a:ext cx="6" cy="6"/>
            </a:xfrm>
            <a:custGeom>
              <a:avLst/>
              <a:gdLst>
                <a:gd name="T0" fmla="*/ 3 w 6"/>
                <a:gd name="T1" fmla="*/ 6 h 6"/>
                <a:gd name="T2" fmla="*/ 4 w 6"/>
                <a:gd name="T3" fmla="*/ 5 h 6"/>
                <a:gd name="T4" fmla="*/ 5 w 6"/>
                <a:gd name="T5" fmla="*/ 4 h 6"/>
                <a:gd name="T6" fmla="*/ 6 w 6"/>
                <a:gd name="T7" fmla="*/ 3 h 6"/>
                <a:gd name="T8" fmla="*/ 6 w 6"/>
                <a:gd name="T9" fmla="*/ 2 h 6"/>
                <a:gd name="T10" fmla="*/ 5 w 6"/>
                <a:gd name="T11" fmla="*/ 1 h 6"/>
                <a:gd name="T12" fmla="*/ 4 w 6"/>
                <a:gd name="T13" fmla="*/ 0 h 6"/>
                <a:gd name="T14" fmla="*/ 3 w 6"/>
                <a:gd name="T15" fmla="*/ 0 h 6"/>
                <a:gd name="T16" fmla="*/ 2 w 6"/>
                <a:gd name="T17" fmla="*/ 0 h 6"/>
                <a:gd name="T18" fmla="*/ 2 w 6"/>
                <a:gd name="T19" fmla="*/ 0 h 6"/>
                <a:gd name="T20" fmla="*/ 1 w 6"/>
                <a:gd name="T21" fmla="*/ 0 h 6"/>
                <a:gd name="T22" fmla="*/ 0 w 6"/>
                <a:gd name="T23" fmla="*/ 1 h 6"/>
                <a:gd name="T24" fmla="*/ 0 w 6"/>
                <a:gd name="T25" fmla="*/ 2 h 6"/>
                <a:gd name="T26" fmla="*/ 0 w 6"/>
                <a:gd name="T27" fmla="*/ 3 h 6"/>
                <a:gd name="T28" fmla="*/ 0 w 6"/>
                <a:gd name="T29" fmla="*/ 4 h 6"/>
                <a:gd name="T30" fmla="*/ 1 w 6"/>
                <a:gd name="T31" fmla="*/ 5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5"/>
                  </a:lnTo>
                  <a:lnTo>
                    <a:pt x="5" y="4"/>
                  </a:lnTo>
                  <a:lnTo>
                    <a:pt x="6" y="3"/>
                  </a:lnTo>
                  <a:lnTo>
                    <a:pt x="6"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2" name="Freeform 1723">
              <a:extLst>
                <a:ext uri="{FF2B5EF4-FFF2-40B4-BE49-F238E27FC236}">
                  <a16:creationId xmlns:a16="http://schemas.microsoft.com/office/drawing/2014/main" id="{F2158B15-F908-C84E-81C6-13BC54EFB2F9}"/>
                </a:ext>
              </a:extLst>
            </p:cNvPr>
            <p:cNvSpPr>
              <a:spLocks/>
            </p:cNvSpPr>
            <p:nvPr/>
          </p:nvSpPr>
          <p:spPr bwMode="auto">
            <a:xfrm>
              <a:off x="3397" y="1776"/>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3" y="0"/>
                  </a:lnTo>
                  <a:lnTo>
                    <a:pt x="2" y="0"/>
                  </a:lnTo>
                  <a:lnTo>
                    <a:pt x="1" y="1"/>
                  </a:lnTo>
                  <a:lnTo>
                    <a:pt x="0" y="2"/>
                  </a:lnTo>
                  <a:lnTo>
                    <a:pt x="0" y="3"/>
                  </a:lnTo>
                  <a:lnTo>
                    <a:pt x="1" y="4"/>
                  </a:lnTo>
                  <a:lnTo>
                    <a:pt x="2" y="5"/>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3" name="Freeform 1724">
              <a:extLst>
                <a:ext uri="{FF2B5EF4-FFF2-40B4-BE49-F238E27FC236}">
                  <a16:creationId xmlns:a16="http://schemas.microsoft.com/office/drawing/2014/main" id="{16BD1350-4A99-E14B-99D7-582D46F33695}"/>
                </a:ext>
              </a:extLst>
            </p:cNvPr>
            <p:cNvSpPr>
              <a:spLocks/>
            </p:cNvSpPr>
            <p:nvPr/>
          </p:nvSpPr>
          <p:spPr bwMode="auto">
            <a:xfrm>
              <a:off x="3383" y="1778"/>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3 w 7"/>
                <a:gd name="T21" fmla="*/ 0 h 6"/>
                <a:gd name="T22" fmla="*/ 2 w 7"/>
                <a:gd name="T23" fmla="*/ 1 h 6"/>
                <a:gd name="T24" fmla="*/ 0 w 7"/>
                <a:gd name="T25" fmla="*/ 2 h 6"/>
                <a:gd name="T26" fmla="*/ 0 w 7"/>
                <a:gd name="T27" fmla="*/ 3 h 6"/>
                <a:gd name="T28" fmla="*/ 2 w 7"/>
                <a:gd name="T29" fmla="*/ 4 h 6"/>
                <a:gd name="T30" fmla="*/ 3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3" y="0"/>
                  </a:lnTo>
                  <a:lnTo>
                    <a:pt x="2" y="1"/>
                  </a:lnTo>
                  <a:lnTo>
                    <a:pt x="0" y="2"/>
                  </a:lnTo>
                  <a:lnTo>
                    <a:pt x="0" y="3"/>
                  </a:lnTo>
                  <a:lnTo>
                    <a:pt x="2" y="4"/>
                  </a:lnTo>
                  <a:lnTo>
                    <a:pt x="3"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4" name="Freeform 1725">
              <a:extLst>
                <a:ext uri="{FF2B5EF4-FFF2-40B4-BE49-F238E27FC236}">
                  <a16:creationId xmlns:a16="http://schemas.microsoft.com/office/drawing/2014/main" id="{3F96942E-DDC0-8244-B62D-B8D1C1554E47}"/>
                </a:ext>
              </a:extLst>
            </p:cNvPr>
            <p:cNvSpPr>
              <a:spLocks/>
            </p:cNvSpPr>
            <p:nvPr/>
          </p:nvSpPr>
          <p:spPr bwMode="auto">
            <a:xfrm>
              <a:off x="3370" y="1780"/>
              <a:ext cx="7" cy="6"/>
            </a:xfrm>
            <a:custGeom>
              <a:avLst/>
              <a:gdLst>
                <a:gd name="T0" fmla="*/ 4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5"/>
                  </a:lnTo>
                  <a:lnTo>
                    <a:pt x="7" y="4"/>
                  </a:lnTo>
                  <a:lnTo>
                    <a:pt x="7" y="3"/>
                  </a:lnTo>
                  <a:lnTo>
                    <a:pt x="7" y="2"/>
                  </a:lnTo>
                  <a:lnTo>
                    <a:pt x="7" y="1"/>
                  </a:lnTo>
                  <a:lnTo>
                    <a:pt x="6"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5" name="Freeform 1726">
              <a:extLst>
                <a:ext uri="{FF2B5EF4-FFF2-40B4-BE49-F238E27FC236}">
                  <a16:creationId xmlns:a16="http://schemas.microsoft.com/office/drawing/2014/main" id="{3E898647-5DFC-0B42-AD53-A6B9EB420493}"/>
                </a:ext>
              </a:extLst>
            </p:cNvPr>
            <p:cNvSpPr>
              <a:spLocks/>
            </p:cNvSpPr>
            <p:nvPr/>
          </p:nvSpPr>
          <p:spPr bwMode="auto">
            <a:xfrm>
              <a:off x="3356" y="1781"/>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1 w 7"/>
                <a:gd name="T23" fmla="*/ 2 h 6"/>
                <a:gd name="T24" fmla="*/ 0 w 7"/>
                <a:gd name="T25" fmla="*/ 3 h 6"/>
                <a:gd name="T26" fmla="*/ 0 w 7"/>
                <a:gd name="T27" fmla="*/ 4 h 6"/>
                <a:gd name="T28" fmla="*/ 1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1" y="2"/>
                  </a:lnTo>
                  <a:lnTo>
                    <a:pt x="0" y="3"/>
                  </a:lnTo>
                  <a:lnTo>
                    <a:pt x="0" y="4"/>
                  </a:lnTo>
                  <a:lnTo>
                    <a:pt x="1"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6" name="Freeform 1727">
              <a:extLst>
                <a:ext uri="{FF2B5EF4-FFF2-40B4-BE49-F238E27FC236}">
                  <a16:creationId xmlns:a16="http://schemas.microsoft.com/office/drawing/2014/main" id="{8A83E556-BFA6-6A48-A234-ABE39080777E}"/>
                </a:ext>
              </a:extLst>
            </p:cNvPr>
            <p:cNvSpPr>
              <a:spLocks/>
            </p:cNvSpPr>
            <p:nvPr/>
          </p:nvSpPr>
          <p:spPr bwMode="auto">
            <a:xfrm>
              <a:off x="3344" y="1783"/>
              <a:ext cx="7" cy="7"/>
            </a:xfrm>
            <a:custGeom>
              <a:avLst/>
              <a:gdLst>
                <a:gd name="T0" fmla="*/ 3 w 7"/>
                <a:gd name="T1" fmla="*/ 7 h 7"/>
                <a:gd name="T2" fmla="*/ 4 w 7"/>
                <a:gd name="T3" fmla="*/ 7 h 7"/>
                <a:gd name="T4" fmla="*/ 6 w 7"/>
                <a:gd name="T5" fmla="*/ 6 h 7"/>
                <a:gd name="T6" fmla="*/ 7 w 7"/>
                <a:gd name="T7" fmla="*/ 4 h 7"/>
                <a:gd name="T8" fmla="*/ 7 w 7"/>
                <a:gd name="T9" fmla="*/ 3 h 7"/>
                <a:gd name="T10" fmla="*/ 6 w 7"/>
                <a:gd name="T11" fmla="*/ 2 h 7"/>
                <a:gd name="T12" fmla="*/ 4 w 7"/>
                <a:gd name="T13" fmla="*/ 1 h 7"/>
                <a:gd name="T14" fmla="*/ 3 w 7"/>
                <a:gd name="T15" fmla="*/ 0 h 7"/>
                <a:gd name="T16" fmla="*/ 2 w 7"/>
                <a:gd name="T17" fmla="*/ 0 h 7"/>
                <a:gd name="T18" fmla="*/ 2 w 7"/>
                <a:gd name="T19" fmla="*/ 0 h 7"/>
                <a:gd name="T20" fmla="*/ 1 w 7"/>
                <a:gd name="T21" fmla="*/ 1 h 7"/>
                <a:gd name="T22" fmla="*/ 0 w 7"/>
                <a:gd name="T23" fmla="*/ 2 h 7"/>
                <a:gd name="T24" fmla="*/ 0 w 7"/>
                <a:gd name="T25" fmla="*/ 3 h 7"/>
                <a:gd name="T26" fmla="*/ 0 w 7"/>
                <a:gd name="T27" fmla="*/ 4 h 7"/>
                <a:gd name="T28" fmla="*/ 0 w 7"/>
                <a:gd name="T29" fmla="*/ 6 h 7"/>
                <a:gd name="T30" fmla="*/ 1 w 7"/>
                <a:gd name="T31" fmla="*/ 7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7"/>
                  </a:lnTo>
                  <a:lnTo>
                    <a:pt x="6" y="6"/>
                  </a:lnTo>
                  <a:lnTo>
                    <a:pt x="7" y="4"/>
                  </a:lnTo>
                  <a:lnTo>
                    <a:pt x="7" y="3"/>
                  </a:lnTo>
                  <a:lnTo>
                    <a:pt x="6" y="2"/>
                  </a:lnTo>
                  <a:lnTo>
                    <a:pt x="4" y="1"/>
                  </a:lnTo>
                  <a:lnTo>
                    <a:pt x="3" y="0"/>
                  </a:lnTo>
                  <a:lnTo>
                    <a:pt x="2" y="0"/>
                  </a:lnTo>
                  <a:lnTo>
                    <a:pt x="1" y="1"/>
                  </a:lnTo>
                  <a:lnTo>
                    <a:pt x="0" y="2"/>
                  </a:lnTo>
                  <a:lnTo>
                    <a:pt x="0" y="3"/>
                  </a:lnTo>
                  <a:lnTo>
                    <a:pt x="0" y="4"/>
                  </a:lnTo>
                  <a:lnTo>
                    <a:pt x="0" y="6"/>
                  </a:lnTo>
                  <a:lnTo>
                    <a:pt x="1"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7" name="Freeform 1728">
              <a:extLst>
                <a:ext uri="{FF2B5EF4-FFF2-40B4-BE49-F238E27FC236}">
                  <a16:creationId xmlns:a16="http://schemas.microsoft.com/office/drawing/2014/main" id="{13E85094-53AC-5941-BB7F-97B558A7BC43}"/>
                </a:ext>
              </a:extLst>
            </p:cNvPr>
            <p:cNvSpPr>
              <a:spLocks/>
            </p:cNvSpPr>
            <p:nvPr/>
          </p:nvSpPr>
          <p:spPr bwMode="auto">
            <a:xfrm>
              <a:off x="3330" y="1785"/>
              <a:ext cx="7" cy="7"/>
            </a:xfrm>
            <a:custGeom>
              <a:avLst/>
              <a:gdLst>
                <a:gd name="T0" fmla="*/ 4 w 7"/>
                <a:gd name="T1" fmla="*/ 7 h 7"/>
                <a:gd name="T2" fmla="*/ 5 w 7"/>
                <a:gd name="T3" fmla="*/ 7 h 7"/>
                <a:gd name="T4" fmla="*/ 6 w 7"/>
                <a:gd name="T5" fmla="*/ 6 h 7"/>
                <a:gd name="T6" fmla="*/ 7 w 7"/>
                <a:gd name="T7" fmla="*/ 5 h 7"/>
                <a:gd name="T8" fmla="*/ 7 w 7"/>
                <a:gd name="T9" fmla="*/ 4 h 7"/>
                <a:gd name="T10" fmla="*/ 6 w 7"/>
                <a:gd name="T11" fmla="*/ 2 h 7"/>
                <a:gd name="T12" fmla="*/ 5 w 7"/>
                <a:gd name="T13" fmla="*/ 1 h 7"/>
                <a:gd name="T14" fmla="*/ 4 w 7"/>
                <a:gd name="T15" fmla="*/ 0 h 7"/>
                <a:gd name="T16" fmla="*/ 3 w 7"/>
                <a:gd name="T17" fmla="*/ 0 h 7"/>
                <a:gd name="T18" fmla="*/ 3 w 7"/>
                <a:gd name="T19" fmla="*/ 0 h 7"/>
                <a:gd name="T20" fmla="*/ 1 w 7"/>
                <a:gd name="T21" fmla="*/ 1 h 7"/>
                <a:gd name="T22" fmla="*/ 0 w 7"/>
                <a:gd name="T23" fmla="*/ 2 h 7"/>
                <a:gd name="T24" fmla="*/ 0 w 7"/>
                <a:gd name="T25" fmla="*/ 4 h 7"/>
                <a:gd name="T26" fmla="*/ 0 w 7"/>
                <a:gd name="T27" fmla="*/ 5 h 7"/>
                <a:gd name="T28" fmla="*/ 0 w 7"/>
                <a:gd name="T29" fmla="*/ 6 h 7"/>
                <a:gd name="T30" fmla="*/ 1 w 7"/>
                <a:gd name="T31" fmla="*/ 7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7"/>
                  </a:lnTo>
                  <a:lnTo>
                    <a:pt x="6" y="6"/>
                  </a:lnTo>
                  <a:lnTo>
                    <a:pt x="7" y="5"/>
                  </a:lnTo>
                  <a:lnTo>
                    <a:pt x="7" y="4"/>
                  </a:lnTo>
                  <a:lnTo>
                    <a:pt x="6" y="2"/>
                  </a:lnTo>
                  <a:lnTo>
                    <a:pt x="5" y="1"/>
                  </a:lnTo>
                  <a:lnTo>
                    <a:pt x="4" y="0"/>
                  </a:lnTo>
                  <a:lnTo>
                    <a:pt x="3" y="0"/>
                  </a:lnTo>
                  <a:lnTo>
                    <a:pt x="1" y="1"/>
                  </a:lnTo>
                  <a:lnTo>
                    <a:pt x="0" y="2"/>
                  </a:lnTo>
                  <a:lnTo>
                    <a:pt x="0" y="4"/>
                  </a:lnTo>
                  <a:lnTo>
                    <a:pt x="0" y="5"/>
                  </a:lnTo>
                  <a:lnTo>
                    <a:pt x="0" y="6"/>
                  </a:lnTo>
                  <a:lnTo>
                    <a:pt x="1" y="7"/>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8" name="Freeform 1729">
              <a:extLst>
                <a:ext uri="{FF2B5EF4-FFF2-40B4-BE49-F238E27FC236}">
                  <a16:creationId xmlns:a16="http://schemas.microsoft.com/office/drawing/2014/main" id="{C7DAD02E-B2C7-B441-960A-7218B9216173}"/>
                </a:ext>
              </a:extLst>
            </p:cNvPr>
            <p:cNvSpPr>
              <a:spLocks/>
            </p:cNvSpPr>
            <p:nvPr/>
          </p:nvSpPr>
          <p:spPr bwMode="auto">
            <a:xfrm>
              <a:off x="3317" y="1787"/>
              <a:ext cx="7" cy="7"/>
            </a:xfrm>
            <a:custGeom>
              <a:avLst/>
              <a:gdLst>
                <a:gd name="T0" fmla="*/ 3 w 7"/>
                <a:gd name="T1" fmla="*/ 7 h 7"/>
                <a:gd name="T2" fmla="*/ 4 w 7"/>
                <a:gd name="T3" fmla="*/ 7 h 7"/>
                <a:gd name="T4" fmla="*/ 5 w 7"/>
                <a:gd name="T5" fmla="*/ 6 h 7"/>
                <a:gd name="T6" fmla="*/ 7 w 7"/>
                <a:gd name="T7" fmla="*/ 5 h 7"/>
                <a:gd name="T8" fmla="*/ 7 w 7"/>
                <a:gd name="T9" fmla="*/ 4 h 7"/>
                <a:gd name="T10" fmla="*/ 5 w 7"/>
                <a:gd name="T11" fmla="*/ 3 h 7"/>
                <a:gd name="T12" fmla="*/ 4 w 7"/>
                <a:gd name="T13" fmla="*/ 2 h 7"/>
                <a:gd name="T14" fmla="*/ 3 w 7"/>
                <a:gd name="T15" fmla="*/ 0 h 7"/>
                <a:gd name="T16" fmla="*/ 2 w 7"/>
                <a:gd name="T17" fmla="*/ 0 h 7"/>
                <a:gd name="T18" fmla="*/ 2 w 7"/>
                <a:gd name="T19" fmla="*/ 0 h 7"/>
                <a:gd name="T20" fmla="*/ 1 w 7"/>
                <a:gd name="T21" fmla="*/ 2 h 7"/>
                <a:gd name="T22" fmla="*/ 0 w 7"/>
                <a:gd name="T23" fmla="*/ 3 h 7"/>
                <a:gd name="T24" fmla="*/ 0 w 7"/>
                <a:gd name="T25" fmla="*/ 4 h 7"/>
                <a:gd name="T26" fmla="*/ 0 w 7"/>
                <a:gd name="T27" fmla="*/ 5 h 7"/>
                <a:gd name="T28" fmla="*/ 0 w 7"/>
                <a:gd name="T29" fmla="*/ 6 h 7"/>
                <a:gd name="T30" fmla="*/ 1 w 7"/>
                <a:gd name="T31" fmla="*/ 7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7"/>
                  </a:lnTo>
                  <a:lnTo>
                    <a:pt x="5" y="6"/>
                  </a:lnTo>
                  <a:lnTo>
                    <a:pt x="7" y="5"/>
                  </a:lnTo>
                  <a:lnTo>
                    <a:pt x="7" y="4"/>
                  </a:lnTo>
                  <a:lnTo>
                    <a:pt x="5" y="3"/>
                  </a:lnTo>
                  <a:lnTo>
                    <a:pt x="4" y="2"/>
                  </a:lnTo>
                  <a:lnTo>
                    <a:pt x="3" y="0"/>
                  </a:lnTo>
                  <a:lnTo>
                    <a:pt x="2" y="0"/>
                  </a:lnTo>
                  <a:lnTo>
                    <a:pt x="1" y="2"/>
                  </a:lnTo>
                  <a:lnTo>
                    <a:pt x="0" y="3"/>
                  </a:lnTo>
                  <a:lnTo>
                    <a:pt x="0" y="4"/>
                  </a:lnTo>
                  <a:lnTo>
                    <a:pt x="0" y="5"/>
                  </a:lnTo>
                  <a:lnTo>
                    <a:pt x="0" y="6"/>
                  </a:lnTo>
                  <a:lnTo>
                    <a:pt x="1"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699" name="Freeform 1730">
              <a:extLst>
                <a:ext uri="{FF2B5EF4-FFF2-40B4-BE49-F238E27FC236}">
                  <a16:creationId xmlns:a16="http://schemas.microsoft.com/office/drawing/2014/main" id="{9001C816-6B2C-0A40-A492-94818902F53C}"/>
                </a:ext>
              </a:extLst>
            </p:cNvPr>
            <p:cNvSpPr>
              <a:spLocks/>
            </p:cNvSpPr>
            <p:nvPr/>
          </p:nvSpPr>
          <p:spPr bwMode="auto">
            <a:xfrm>
              <a:off x="3303" y="1790"/>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1 w 7"/>
                <a:gd name="T23" fmla="*/ 2 h 6"/>
                <a:gd name="T24" fmla="*/ 0 w 7"/>
                <a:gd name="T25" fmla="*/ 3 h 6"/>
                <a:gd name="T26" fmla="*/ 0 w 7"/>
                <a:gd name="T27" fmla="*/ 4 h 6"/>
                <a:gd name="T28" fmla="*/ 1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1" y="2"/>
                  </a:lnTo>
                  <a:lnTo>
                    <a:pt x="0" y="3"/>
                  </a:lnTo>
                  <a:lnTo>
                    <a:pt x="0" y="4"/>
                  </a:lnTo>
                  <a:lnTo>
                    <a:pt x="1"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0" name="Freeform 1731">
              <a:extLst>
                <a:ext uri="{FF2B5EF4-FFF2-40B4-BE49-F238E27FC236}">
                  <a16:creationId xmlns:a16="http://schemas.microsoft.com/office/drawing/2014/main" id="{F5C9CE56-81D7-734E-9AA4-5247FD9F3223}"/>
                </a:ext>
              </a:extLst>
            </p:cNvPr>
            <p:cNvSpPr>
              <a:spLocks/>
            </p:cNvSpPr>
            <p:nvPr/>
          </p:nvSpPr>
          <p:spPr bwMode="auto">
            <a:xfrm>
              <a:off x="3290" y="1792"/>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1" name="Freeform 1732">
              <a:extLst>
                <a:ext uri="{FF2B5EF4-FFF2-40B4-BE49-F238E27FC236}">
                  <a16:creationId xmlns:a16="http://schemas.microsoft.com/office/drawing/2014/main" id="{39DACEB6-F13B-1A42-BC8B-8C1A472C28CE}"/>
                </a:ext>
              </a:extLst>
            </p:cNvPr>
            <p:cNvSpPr>
              <a:spLocks/>
            </p:cNvSpPr>
            <p:nvPr/>
          </p:nvSpPr>
          <p:spPr bwMode="auto">
            <a:xfrm>
              <a:off x="3276" y="1794"/>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2" y="0"/>
                  </a:lnTo>
                  <a:lnTo>
                    <a:pt x="1" y="1"/>
                  </a:lnTo>
                  <a:lnTo>
                    <a:pt x="0" y="2"/>
                  </a:lnTo>
                  <a:lnTo>
                    <a:pt x="0" y="3"/>
                  </a:lnTo>
                  <a:lnTo>
                    <a:pt x="1" y="4"/>
                  </a:lnTo>
                  <a:lnTo>
                    <a:pt x="2"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2" name="Freeform 1733">
              <a:extLst>
                <a:ext uri="{FF2B5EF4-FFF2-40B4-BE49-F238E27FC236}">
                  <a16:creationId xmlns:a16="http://schemas.microsoft.com/office/drawing/2014/main" id="{1CFF3C51-4035-D04A-8667-C5DB28696096}"/>
                </a:ext>
              </a:extLst>
            </p:cNvPr>
            <p:cNvSpPr>
              <a:spLocks/>
            </p:cNvSpPr>
            <p:nvPr/>
          </p:nvSpPr>
          <p:spPr bwMode="auto">
            <a:xfrm>
              <a:off x="3264" y="1796"/>
              <a:ext cx="7" cy="6"/>
            </a:xfrm>
            <a:custGeom>
              <a:avLst/>
              <a:gdLst>
                <a:gd name="T0" fmla="*/ 3 w 7"/>
                <a:gd name="T1" fmla="*/ 6 h 6"/>
                <a:gd name="T2" fmla="*/ 4 w 7"/>
                <a:gd name="T3" fmla="*/ 5 h 6"/>
                <a:gd name="T4" fmla="*/ 5 w 7"/>
                <a:gd name="T5" fmla="*/ 4 h 6"/>
                <a:gd name="T6" fmla="*/ 7 w 7"/>
                <a:gd name="T7" fmla="*/ 3 h 6"/>
                <a:gd name="T8" fmla="*/ 7 w 7"/>
                <a:gd name="T9" fmla="*/ 2 h 6"/>
                <a:gd name="T10" fmla="*/ 5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5" y="4"/>
                  </a:lnTo>
                  <a:lnTo>
                    <a:pt x="7" y="3"/>
                  </a:lnTo>
                  <a:lnTo>
                    <a:pt x="7"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3" name="Freeform 1734">
              <a:extLst>
                <a:ext uri="{FF2B5EF4-FFF2-40B4-BE49-F238E27FC236}">
                  <a16:creationId xmlns:a16="http://schemas.microsoft.com/office/drawing/2014/main" id="{1C3A3FEC-C927-2444-AD7F-5428F180A1B7}"/>
                </a:ext>
              </a:extLst>
            </p:cNvPr>
            <p:cNvSpPr>
              <a:spLocks/>
            </p:cNvSpPr>
            <p:nvPr/>
          </p:nvSpPr>
          <p:spPr bwMode="auto">
            <a:xfrm>
              <a:off x="3250" y="1798"/>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2" y="0"/>
                  </a:lnTo>
                  <a:lnTo>
                    <a:pt x="1" y="0"/>
                  </a:lnTo>
                  <a:lnTo>
                    <a:pt x="0" y="1"/>
                  </a:lnTo>
                  <a:lnTo>
                    <a:pt x="0" y="2"/>
                  </a:lnTo>
                  <a:lnTo>
                    <a:pt x="0" y="3"/>
                  </a:lnTo>
                  <a:lnTo>
                    <a:pt x="0" y="4"/>
                  </a:lnTo>
                  <a:lnTo>
                    <a:pt x="1" y="5"/>
                  </a:lnTo>
                  <a:lnTo>
                    <a:pt x="2"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4" name="Freeform 1735">
              <a:extLst>
                <a:ext uri="{FF2B5EF4-FFF2-40B4-BE49-F238E27FC236}">
                  <a16:creationId xmlns:a16="http://schemas.microsoft.com/office/drawing/2014/main" id="{953A55C5-221D-7044-9595-3DE951F2500C}"/>
                </a:ext>
              </a:extLst>
            </p:cNvPr>
            <p:cNvSpPr>
              <a:spLocks/>
            </p:cNvSpPr>
            <p:nvPr/>
          </p:nvSpPr>
          <p:spPr bwMode="auto">
            <a:xfrm>
              <a:off x="3237" y="1800"/>
              <a:ext cx="6" cy="6"/>
            </a:xfrm>
            <a:custGeom>
              <a:avLst/>
              <a:gdLst>
                <a:gd name="T0" fmla="*/ 3 w 6"/>
                <a:gd name="T1" fmla="*/ 6 h 6"/>
                <a:gd name="T2" fmla="*/ 4 w 6"/>
                <a:gd name="T3" fmla="*/ 5 h 6"/>
                <a:gd name="T4" fmla="*/ 5 w 6"/>
                <a:gd name="T5" fmla="*/ 4 h 6"/>
                <a:gd name="T6" fmla="*/ 6 w 6"/>
                <a:gd name="T7" fmla="*/ 3 h 6"/>
                <a:gd name="T8" fmla="*/ 6 w 6"/>
                <a:gd name="T9" fmla="*/ 2 h 6"/>
                <a:gd name="T10" fmla="*/ 5 w 6"/>
                <a:gd name="T11" fmla="*/ 1 h 6"/>
                <a:gd name="T12" fmla="*/ 4 w 6"/>
                <a:gd name="T13" fmla="*/ 0 h 6"/>
                <a:gd name="T14" fmla="*/ 3 w 6"/>
                <a:gd name="T15" fmla="*/ 0 h 6"/>
                <a:gd name="T16" fmla="*/ 2 w 6"/>
                <a:gd name="T17" fmla="*/ 0 h 6"/>
                <a:gd name="T18" fmla="*/ 2 w 6"/>
                <a:gd name="T19" fmla="*/ 0 h 6"/>
                <a:gd name="T20" fmla="*/ 1 w 6"/>
                <a:gd name="T21" fmla="*/ 0 h 6"/>
                <a:gd name="T22" fmla="*/ 0 w 6"/>
                <a:gd name="T23" fmla="*/ 1 h 6"/>
                <a:gd name="T24" fmla="*/ 0 w 6"/>
                <a:gd name="T25" fmla="*/ 2 h 6"/>
                <a:gd name="T26" fmla="*/ 0 w 6"/>
                <a:gd name="T27" fmla="*/ 3 h 6"/>
                <a:gd name="T28" fmla="*/ 0 w 6"/>
                <a:gd name="T29" fmla="*/ 4 h 6"/>
                <a:gd name="T30" fmla="*/ 1 w 6"/>
                <a:gd name="T31" fmla="*/ 5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5"/>
                  </a:lnTo>
                  <a:lnTo>
                    <a:pt x="5" y="4"/>
                  </a:lnTo>
                  <a:lnTo>
                    <a:pt x="6" y="3"/>
                  </a:lnTo>
                  <a:lnTo>
                    <a:pt x="6"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5" name="Freeform 1736">
              <a:extLst>
                <a:ext uri="{FF2B5EF4-FFF2-40B4-BE49-F238E27FC236}">
                  <a16:creationId xmlns:a16="http://schemas.microsoft.com/office/drawing/2014/main" id="{E7B26A48-7411-E94F-8118-291168B18437}"/>
                </a:ext>
              </a:extLst>
            </p:cNvPr>
            <p:cNvSpPr>
              <a:spLocks/>
            </p:cNvSpPr>
            <p:nvPr/>
          </p:nvSpPr>
          <p:spPr bwMode="auto">
            <a:xfrm>
              <a:off x="3223" y="1802"/>
              <a:ext cx="7" cy="7"/>
            </a:xfrm>
            <a:custGeom>
              <a:avLst/>
              <a:gdLst>
                <a:gd name="T0" fmla="*/ 5 w 7"/>
                <a:gd name="T1" fmla="*/ 7 h 7"/>
                <a:gd name="T2" fmla="*/ 6 w 7"/>
                <a:gd name="T3" fmla="*/ 5 h 7"/>
                <a:gd name="T4" fmla="*/ 7 w 7"/>
                <a:gd name="T5" fmla="*/ 4 h 7"/>
                <a:gd name="T6" fmla="*/ 7 w 7"/>
                <a:gd name="T7" fmla="*/ 3 h 7"/>
                <a:gd name="T8" fmla="*/ 7 w 7"/>
                <a:gd name="T9" fmla="*/ 2 h 7"/>
                <a:gd name="T10" fmla="*/ 7 w 7"/>
                <a:gd name="T11" fmla="*/ 1 h 7"/>
                <a:gd name="T12" fmla="*/ 6 w 7"/>
                <a:gd name="T13" fmla="*/ 0 h 7"/>
                <a:gd name="T14" fmla="*/ 5 w 7"/>
                <a:gd name="T15" fmla="*/ 0 h 7"/>
                <a:gd name="T16" fmla="*/ 3 w 7"/>
                <a:gd name="T17" fmla="*/ 0 h 7"/>
                <a:gd name="T18" fmla="*/ 3 w 7"/>
                <a:gd name="T19" fmla="*/ 0 h 7"/>
                <a:gd name="T20" fmla="*/ 2 w 7"/>
                <a:gd name="T21" fmla="*/ 0 h 7"/>
                <a:gd name="T22" fmla="*/ 1 w 7"/>
                <a:gd name="T23" fmla="*/ 1 h 7"/>
                <a:gd name="T24" fmla="*/ 0 w 7"/>
                <a:gd name="T25" fmla="*/ 2 h 7"/>
                <a:gd name="T26" fmla="*/ 0 w 7"/>
                <a:gd name="T27" fmla="*/ 3 h 7"/>
                <a:gd name="T28" fmla="*/ 1 w 7"/>
                <a:gd name="T29" fmla="*/ 4 h 7"/>
                <a:gd name="T30" fmla="*/ 2 w 7"/>
                <a:gd name="T31" fmla="*/ 5 h 7"/>
                <a:gd name="T32" fmla="*/ 3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5"/>
                  </a:lnTo>
                  <a:lnTo>
                    <a:pt x="7" y="4"/>
                  </a:lnTo>
                  <a:lnTo>
                    <a:pt x="7" y="3"/>
                  </a:lnTo>
                  <a:lnTo>
                    <a:pt x="7" y="2"/>
                  </a:lnTo>
                  <a:lnTo>
                    <a:pt x="7" y="1"/>
                  </a:lnTo>
                  <a:lnTo>
                    <a:pt x="6" y="0"/>
                  </a:lnTo>
                  <a:lnTo>
                    <a:pt x="5" y="0"/>
                  </a:lnTo>
                  <a:lnTo>
                    <a:pt x="3" y="0"/>
                  </a:lnTo>
                  <a:lnTo>
                    <a:pt x="2" y="0"/>
                  </a:lnTo>
                  <a:lnTo>
                    <a:pt x="1" y="1"/>
                  </a:lnTo>
                  <a:lnTo>
                    <a:pt x="0" y="2"/>
                  </a:lnTo>
                  <a:lnTo>
                    <a:pt x="0" y="3"/>
                  </a:lnTo>
                  <a:lnTo>
                    <a:pt x="1" y="4"/>
                  </a:lnTo>
                  <a:lnTo>
                    <a:pt x="2" y="5"/>
                  </a:lnTo>
                  <a:lnTo>
                    <a:pt x="3"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6" name="Freeform 1737">
              <a:extLst>
                <a:ext uri="{FF2B5EF4-FFF2-40B4-BE49-F238E27FC236}">
                  <a16:creationId xmlns:a16="http://schemas.microsoft.com/office/drawing/2014/main" id="{0DDC55DB-7F49-BE4B-AF52-0DD563D339A2}"/>
                </a:ext>
              </a:extLst>
            </p:cNvPr>
            <p:cNvSpPr>
              <a:spLocks/>
            </p:cNvSpPr>
            <p:nvPr/>
          </p:nvSpPr>
          <p:spPr bwMode="auto">
            <a:xfrm>
              <a:off x="3210" y="1803"/>
              <a:ext cx="6" cy="7"/>
            </a:xfrm>
            <a:custGeom>
              <a:avLst/>
              <a:gdLst>
                <a:gd name="T0" fmla="*/ 4 w 6"/>
                <a:gd name="T1" fmla="*/ 7 h 7"/>
                <a:gd name="T2" fmla="*/ 5 w 6"/>
                <a:gd name="T3" fmla="*/ 7 h 7"/>
                <a:gd name="T4" fmla="*/ 6 w 6"/>
                <a:gd name="T5" fmla="*/ 6 h 7"/>
                <a:gd name="T6" fmla="*/ 6 w 6"/>
                <a:gd name="T7" fmla="*/ 4 h 7"/>
                <a:gd name="T8" fmla="*/ 6 w 6"/>
                <a:gd name="T9" fmla="*/ 3 h 7"/>
                <a:gd name="T10" fmla="*/ 6 w 6"/>
                <a:gd name="T11" fmla="*/ 2 h 7"/>
                <a:gd name="T12" fmla="*/ 5 w 6"/>
                <a:gd name="T13" fmla="*/ 1 h 7"/>
                <a:gd name="T14" fmla="*/ 4 w 6"/>
                <a:gd name="T15" fmla="*/ 0 h 7"/>
                <a:gd name="T16" fmla="*/ 3 w 6"/>
                <a:gd name="T17" fmla="*/ 0 h 7"/>
                <a:gd name="T18" fmla="*/ 3 w 6"/>
                <a:gd name="T19" fmla="*/ 0 h 7"/>
                <a:gd name="T20" fmla="*/ 2 w 6"/>
                <a:gd name="T21" fmla="*/ 1 h 7"/>
                <a:gd name="T22" fmla="*/ 1 w 6"/>
                <a:gd name="T23" fmla="*/ 2 h 7"/>
                <a:gd name="T24" fmla="*/ 0 w 6"/>
                <a:gd name="T25" fmla="*/ 3 h 7"/>
                <a:gd name="T26" fmla="*/ 0 w 6"/>
                <a:gd name="T27" fmla="*/ 4 h 7"/>
                <a:gd name="T28" fmla="*/ 1 w 6"/>
                <a:gd name="T29" fmla="*/ 6 h 7"/>
                <a:gd name="T30" fmla="*/ 2 w 6"/>
                <a:gd name="T31" fmla="*/ 7 h 7"/>
                <a:gd name="T32" fmla="*/ 3 w 6"/>
                <a:gd name="T33" fmla="*/ 7 h 7"/>
                <a:gd name="T34" fmla="*/ 4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4" y="7"/>
                  </a:moveTo>
                  <a:lnTo>
                    <a:pt x="5" y="7"/>
                  </a:lnTo>
                  <a:lnTo>
                    <a:pt x="6" y="6"/>
                  </a:lnTo>
                  <a:lnTo>
                    <a:pt x="6" y="4"/>
                  </a:lnTo>
                  <a:lnTo>
                    <a:pt x="6" y="3"/>
                  </a:lnTo>
                  <a:lnTo>
                    <a:pt x="6" y="2"/>
                  </a:lnTo>
                  <a:lnTo>
                    <a:pt x="5" y="1"/>
                  </a:lnTo>
                  <a:lnTo>
                    <a:pt x="4" y="0"/>
                  </a:lnTo>
                  <a:lnTo>
                    <a:pt x="3" y="0"/>
                  </a:lnTo>
                  <a:lnTo>
                    <a:pt x="2" y="1"/>
                  </a:lnTo>
                  <a:lnTo>
                    <a:pt x="1" y="2"/>
                  </a:lnTo>
                  <a:lnTo>
                    <a:pt x="0" y="3"/>
                  </a:lnTo>
                  <a:lnTo>
                    <a:pt x="0" y="4"/>
                  </a:lnTo>
                  <a:lnTo>
                    <a:pt x="1" y="6"/>
                  </a:lnTo>
                  <a:lnTo>
                    <a:pt x="2" y="7"/>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7" name="Freeform 1738">
              <a:extLst>
                <a:ext uri="{FF2B5EF4-FFF2-40B4-BE49-F238E27FC236}">
                  <a16:creationId xmlns:a16="http://schemas.microsoft.com/office/drawing/2014/main" id="{A965C343-C464-1749-9EC3-6B8C156CD6E8}"/>
                </a:ext>
              </a:extLst>
            </p:cNvPr>
            <p:cNvSpPr>
              <a:spLocks/>
            </p:cNvSpPr>
            <p:nvPr/>
          </p:nvSpPr>
          <p:spPr bwMode="auto">
            <a:xfrm>
              <a:off x="3196" y="1805"/>
              <a:ext cx="7" cy="7"/>
            </a:xfrm>
            <a:custGeom>
              <a:avLst/>
              <a:gdLst>
                <a:gd name="T0" fmla="*/ 4 w 7"/>
                <a:gd name="T1" fmla="*/ 7 h 7"/>
                <a:gd name="T2" fmla="*/ 6 w 7"/>
                <a:gd name="T3" fmla="*/ 7 h 7"/>
                <a:gd name="T4" fmla="*/ 7 w 7"/>
                <a:gd name="T5" fmla="*/ 6 h 7"/>
                <a:gd name="T6" fmla="*/ 7 w 7"/>
                <a:gd name="T7" fmla="*/ 5 h 7"/>
                <a:gd name="T8" fmla="*/ 7 w 7"/>
                <a:gd name="T9" fmla="*/ 4 h 7"/>
                <a:gd name="T10" fmla="*/ 7 w 7"/>
                <a:gd name="T11" fmla="*/ 2 h 7"/>
                <a:gd name="T12" fmla="*/ 6 w 7"/>
                <a:gd name="T13" fmla="*/ 1 h 7"/>
                <a:gd name="T14" fmla="*/ 4 w 7"/>
                <a:gd name="T15" fmla="*/ 0 h 7"/>
                <a:gd name="T16" fmla="*/ 3 w 7"/>
                <a:gd name="T17" fmla="*/ 0 h 7"/>
                <a:gd name="T18" fmla="*/ 3 w 7"/>
                <a:gd name="T19" fmla="*/ 0 h 7"/>
                <a:gd name="T20" fmla="*/ 2 w 7"/>
                <a:gd name="T21" fmla="*/ 1 h 7"/>
                <a:gd name="T22" fmla="*/ 1 w 7"/>
                <a:gd name="T23" fmla="*/ 2 h 7"/>
                <a:gd name="T24" fmla="*/ 0 w 7"/>
                <a:gd name="T25" fmla="*/ 4 h 7"/>
                <a:gd name="T26" fmla="*/ 0 w 7"/>
                <a:gd name="T27" fmla="*/ 5 h 7"/>
                <a:gd name="T28" fmla="*/ 1 w 7"/>
                <a:gd name="T29" fmla="*/ 6 h 7"/>
                <a:gd name="T30" fmla="*/ 2 w 7"/>
                <a:gd name="T31" fmla="*/ 7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6" y="7"/>
                  </a:lnTo>
                  <a:lnTo>
                    <a:pt x="7" y="6"/>
                  </a:lnTo>
                  <a:lnTo>
                    <a:pt x="7" y="5"/>
                  </a:lnTo>
                  <a:lnTo>
                    <a:pt x="7" y="4"/>
                  </a:lnTo>
                  <a:lnTo>
                    <a:pt x="7" y="2"/>
                  </a:lnTo>
                  <a:lnTo>
                    <a:pt x="6" y="1"/>
                  </a:lnTo>
                  <a:lnTo>
                    <a:pt x="4" y="0"/>
                  </a:lnTo>
                  <a:lnTo>
                    <a:pt x="3" y="0"/>
                  </a:lnTo>
                  <a:lnTo>
                    <a:pt x="2" y="1"/>
                  </a:lnTo>
                  <a:lnTo>
                    <a:pt x="1" y="2"/>
                  </a:lnTo>
                  <a:lnTo>
                    <a:pt x="0" y="4"/>
                  </a:lnTo>
                  <a:lnTo>
                    <a:pt x="0" y="5"/>
                  </a:lnTo>
                  <a:lnTo>
                    <a:pt x="1" y="6"/>
                  </a:lnTo>
                  <a:lnTo>
                    <a:pt x="2" y="7"/>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8" name="Freeform 1739">
              <a:extLst>
                <a:ext uri="{FF2B5EF4-FFF2-40B4-BE49-F238E27FC236}">
                  <a16:creationId xmlns:a16="http://schemas.microsoft.com/office/drawing/2014/main" id="{6853168D-2854-F44F-8DE4-55216C4143C2}"/>
                </a:ext>
              </a:extLst>
            </p:cNvPr>
            <p:cNvSpPr>
              <a:spLocks/>
            </p:cNvSpPr>
            <p:nvPr/>
          </p:nvSpPr>
          <p:spPr bwMode="auto">
            <a:xfrm>
              <a:off x="3182" y="1807"/>
              <a:ext cx="7" cy="7"/>
            </a:xfrm>
            <a:custGeom>
              <a:avLst/>
              <a:gdLst>
                <a:gd name="T0" fmla="*/ 5 w 7"/>
                <a:gd name="T1" fmla="*/ 7 h 7"/>
                <a:gd name="T2" fmla="*/ 6 w 7"/>
                <a:gd name="T3" fmla="*/ 7 h 7"/>
                <a:gd name="T4" fmla="*/ 7 w 7"/>
                <a:gd name="T5" fmla="*/ 6 h 7"/>
                <a:gd name="T6" fmla="*/ 7 w 7"/>
                <a:gd name="T7" fmla="*/ 5 h 7"/>
                <a:gd name="T8" fmla="*/ 7 w 7"/>
                <a:gd name="T9" fmla="*/ 4 h 7"/>
                <a:gd name="T10" fmla="*/ 7 w 7"/>
                <a:gd name="T11" fmla="*/ 3 h 7"/>
                <a:gd name="T12" fmla="*/ 6 w 7"/>
                <a:gd name="T13" fmla="*/ 2 h 7"/>
                <a:gd name="T14" fmla="*/ 5 w 7"/>
                <a:gd name="T15" fmla="*/ 0 h 7"/>
                <a:gd name="T16" fmla="*/ 4 w 7"/>
                <a:gd name="T17" fmla="*/ 0 h 7"/>
                <a:gd name="T18" fmla="*/ 4 w 7"/>
                <a:gd name="T19" fmla="*/ 0 h 7"/>
                <a:gd name="T20" fmla="*/ 3 w 7"/>
                <a:gd name="T21" fmla="*/ 2 h 7"/>
                <a:gd name="T22" fmla="*/ 2 w 7"/>
                <a:gd name="T23" fmla="*/ 3 h 7"/>
                <a:gd name="T24" fmla="*/ 0 w 7"/>
                <a:gd name="T25" fmla="*/ 4 h 7"/>
                <a:gd name="T26" fmla="*/ 0 w 7"/>
                <a:gd name="T27" fmla="*/ 5 h 7"/>
                <a:gd name="T28" fmla="*/ 2 w 7"/>
                <a:gd name="T29" fmla="*/ 6 h 7"/>
                <a:gd name="T30" fmla="*/ 3 w 7"/>
                <a:gd name="T31" fmla="*/ 7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7"/>
                  </a:lnTo>
                  <a:lnTo>
                    <a:pt x="7" y="6"/>
                  </a:lnTo>
                  <a:lnTo>
                    <a:pt x="7" y="5"/>
                  </a:lnTo>
                  <a:lnTo>
                    <a:pt x="7" y="4"/>
                  </a:lnTo>
                  <a:lnTo>
                    <a:pt x="7" y="3"/>
                  </a:lnTo>
                  <a:lnTo>
                    <a:pt x="6" y="2"/>
                  </a:lnTo>
                  <a:lnTo>
                    <a:pt x="5" y="0"/>
                  </a:lnTo>
                  <a:lnTo>
                    <a:pt x="4" y="0"/>
                  </a:lnTo>
                  <a:lnTo>
                    <a:pt x="3" y="2"/>
                  </a:lnTo>
                  <a:lnTo>
                    <a:pt x="2" y="3"/>
                  </a:lnTo>
                  <a:lnTo>
                    <a:pt x="0" y="4"/>
                  </a:lnTo>
                  <a:lnTo>
                    <a:pt x="0" y="5"/>
                  </a:lnTo>
                  <a:lnTo>
                    <a:pt x="2" y="6"/>
                  </a:lnTo>
                  <a:lnTo>
                    <a:pt x="3" y="7"/>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09" name="Freeform 1740">
              <a:extLst>
                <a:ext uri="{FF2B5EF4-FFF2-40B4-BE49-F238E27FC236}">
                  <a16:creationId xmlns:a16="http://schemas.microsoft.com/office/drawing/2014/main" id="{279F9C41-D919-0F40-9408-A26F0655E104}"/>
                </a:ext>
              </a:extLst>
            </p:cNvPr>
            <p:cNvSpPr>
              <a:spLocks/>
            </p:cNvSpPr>
            <p:nvPr/>
          </p:nvSpPr>
          <p:spPr bwMode="auto">
            <a:xfrm>
              <a:off x="3170" y="1810"/>
              <a:ext cx="7" cy="6"/>
            </a:xfrm>
            <a:custGeom>
              <a:avLst/>
              <a:gdLst>
                <a:gd name="T0" fmla="*/ 3 w 7"/>
                <a:gd name="T1" fmla="*/ 6 h 6"/>
                <a:gd name="T2" fmla="*/ 4 w 7"/>
                <a:gd name="T3" fmla="*/ 6 h 6"/>
                <a:gd name="T4" fmla="*/ 6 w 7"/>
                <a:gd name="T5" fmla="*/ 5 h 6"/>
                <a:gd name="T6" fmla="*/ 7 w 7"/>
                <a:gd name="T7" fmla="*/ 4 h 6"/>
                <a:gd name="T8" fmla="*/ 7 w 7"/>
                <a:gd name="T9" fmla="*/ 3 h 6"/>
                <a:gd name="T10" fmla="*/ 6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6" y="5"/>
                  </a:lnTo>
                  <a:lnTo>
                    <a:pt x="7" y="4"/>
                  </a:lnTo>
                  <a:lnTo>
                    <a:pt x="7" y="3"/>
                  </a:lnTo>
                  <a:lnTo>
                    <a:pt x="6"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0" name="Freeform 1741">
              <a:extLst>
                <a:ext uri="{FF2B5EF4-FFF2-40B4-BE49-F238E27FC236}">
                  <a16:creationId xmlns:a16="http://schemas.microsoft.com/office/drawing/2014/main" id="{B6EB94D9-D460-AB41-8FC6-C426A24BE2A8}"/>
                </a:ext>
              </a:extLst>
            </p:cNvPr>
            <p:cNvSpPr>
              <a:spLocks/>
            </p:cNvSpPr>
            <p:nvPr/>
          </p:nvSpPr>
          <p:spPr bwMode="auto">
            <a:xfrm>
              <a:off x="3156" y="1812"/>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2 w 7"/>
                <a:gd name="T21" fmla="*/ 1 h 6"/>
                <a:gd name="T22" fmla="*/ 0 w 7"/>
                <a:gd name="T23" fmla="*/ 2 h 6"/>
                <a:gd name="T24" fmla="*/ 0 w 7"/>
                <a:gd name="T25" fmla="*/ 3 h 6"/>
                <a:gd name="T26" fmla="*/ 0 w 7"/>
                <a:gd name="T27" fmla="*/ 4 h 6"/>
                <a:gd name="T28" fmla="*/ 0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2" y="1"/>
                  </a:lnTo>
                  <a:lnTo>
                    <a:pt x="0" y="2"/>
                  </a:lnTo>
                  <a:lnTo>
                    <a:pt x="0" y="3"/>
                  </a:lnTo>
                  <a:lnTo>
                    <a:pt x="0" y="4"/>
                  </a:lnTo>
                  <a:lnTo>
                    <a:pt x="0"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1" name="Freeform 1742">
              <a:extLst>
                <a:ext uri="{FF2B5EF4-FFF2-40B4-BE49-F238E27FC236}">
                  <a16:creationId xmlns:a16="http://schemas.microsoft.com/office/drawing/2014/main" id="{86192D93-B9DD-1142-850D-41D158CBE70B}"/>
                </a:ext>
              </a:extLst>
            </p:cNvPr>
            <p:cNvSpPr>
              <a:spLocks/>
            </p:cNvSpPr>
            <p:nvPr/>
          </p:nvSpPr>
          <p:spPr bwMode="auto">
            <a:xfrm>
              <a:off x="3143" y="1814"/>
              <a:ext cx="7" cy="6"/>
            </a:xfrm>
            <a:custGeom>
              <a:avLst/>
              <a:gdLst>
                <a:gd name="T0" fmla="*/ 3 w 7"/>
                <a:gd name="T1" fmla="*/ 6 h 6"/>
                <a:gd name="T2" fmla="*/ 4 w 7"/>
                <a:gd name="T3" fmla="*/ 6 h 6"/>
                <a:gd name="T4" fmla="*/ 6 w 7"/>
                <a:gd name="T5" fmla="*/ 5 h 6"/>
                <a:gd name="T6" fmla="*/ 7 w 7"/>
                <a:gd name="T7" fmla="*/ 4 h 6"/>
                <a:gd name="T8" fmla="*/ 7 w 7"/>
                <a:gd name="T9" fmla="*/ 3 h 6"/>
                <a:gd name="T10" fmla="*/ 6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6" y="5"/>
                  </a:lnTo>
                  <a:lnTo>
                    <a:pt x="7" y="4"/>
                  </a:lnTo>
                  <a:lnTo>
                    <a:pt x="7" y="3"/>
                  </a:lnTo>
                  <a:lnTo>
                    <a:pt x="6"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2" name="Freeform 1743">
              <a:extLst>
                <a:ext uri="{FF2B5EF4-FFF2-40B4-BE49-F238E27FC236}">
                  <a16:creationId xmlns:a16="http://schemas.microsoft.com/office/drawing/2014/main" id="{8258DAC6-626A-D24D-9640-A29659C5C0C8}"/>
                </a:ext>
              </a:extLst>
            </p:cNvPr>
            <p:cNvSpPr>
              <a:spLocks/>
            </p:cNvSpPr>
            <p:nvPr/>
          </p:nvSpPr>
          <p:spPr bwMode="auto">
            <a:xfrm>
              <a:off x="3129" y="1816"/>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3 w 7"/>
                <a:gd name="T21" fmla="*/ 0 h 6"/>
                <a:gd name="T22" fmla="*/ 1 w 7"/>
                <a:gd name="T23" fmla="*/ 1 h 6"/>
                <a:gd name="T24" fmla="*/ 0 w 7"/>
                <a:gd name="T25" fmla="*/ 2 h 6"/>
                <a:gd name="T26" fmla="*/ 0 w 7"/>
                <a:gd name="T27" fmla="*/ 3 h 6"/>
                <a:gd name="T28" fmla="*/ 1 w 7"/>
                <a:gd name="T29" fmla="*/ 4 h 6"/>
                <a:gd name="T30" fmla="*/ 3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3" y="0"/>
                  </a:lnTo>
                  <a:lnTo>
                    <a:pt x="1" y="1"/>
                  </a:lnTo>
                  <a:lnTo>
                    <a:pt x="0" y="2"/>
                  </a:lnTo>
                  <a:lnTo>
                    <a:pt x="0" y="3"/>
                  </a:lnTo>
                  <a:lnTo>
                    <a:pt x="1" y="4"/>
                  </a:lnTo>
                  <a:lnTo>
                    <a:pt x="3"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3" name="Freeform 1744">
              <a:extLst>
                <a:ext uri="{FF2B5EF4-FFF2-40B4-BE49-F238E27FC236}">
                  <a16:creationId xmlns:a16="http://schemas.microsoft.com/office/drawing/2014/main" id="{F9BF0EC3-B6D7-FF40-91FC-BB00C2CF9CFE}"/>
                </a:ext>
              </a:extLst>
            </p:cNvPr>
            <p:cNvSpPr>
              <a:spLocks/>
            </p:cNvSpPr>
            <p:nvPr/>
          </p:nvSpPr>
          <p:spPr bwMode="auto">
            <a:xfrm>
              <a:off x="3116" y="1818"/>
              <a:ext cx="7" cy="6"/>
            </a:xfrm>
            <a:custGeom>
              <a:avLst/>
              <a:gdLst>
                <a:gd name="T0" fmla="*/ 4 w 7"/>
                <a:gd name="T1" fmla="*/ 6 h 6"/>
                <a:gd name="T2" fmla="*/ 5 w 7"/>
                <a:gd name="T3" fmla="*/ 5 h 6"/>
                <a:gd name="T4" fmla="*/ 7 w 7"/>
                <a:gd name="T5" fmla="*/ 4 h 6"/>
                <a:gd name="T6" fmla="*/ 7 w 7"/>
                <a:gd name="T7" fmla="*/ 3 h 6"/>
                <a:gd name="T8" fmla="*/ 7 w 7"/>
                <a:gd name="T9" fmla="*/ 2 h 6"/>
                <a:gd name="T10" fmla="*/ 7 w 7"/>
                <a:gd name="T11" fmla="*/ 1 h 6"/>
                <a:gd name="T12" fmla="*/ 5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7" y="4"/>
                  </a:lnTo>
                  <a:lnTo>
                    <a:pt x="7" y="3"/>
                  </a:lnTo>
                  <a:lnTo>
                    <a:pt x="7" y="2"/>
                  </a:lnTo>
                  <a:lnTo>
                    <a:pt x="7"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4" name="Freeform 1745">
              <a:extLst>
                <a:ext uri="{FF2B5EF4-FFF2-40B4-BE49-F238E27FC236}">
                  <a16:creationId xmlns:a16="http://schemas.microsoft.com/office/drawing/2014/main" id="{ECAEB3E6-0327-1743-BC3F-B5C54B26DAA1}"/>
                </a:ext>
              </a:extLst>
            </p:cNvPr>
            <p:cNvSpPr>
              <a:spLocks/>
            </p:cNvSpPr>
            <p:nvPr/>
          </p:nvSpPr>
          <p:spPr bwMode="auto">
            <a:xfrm>
              <a:off x="3102" y="1820"/>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2" y="0"/>
                  </a:lnTo>
                  <a:lnTo>
                    <a:pt x="1" y="1"/>
                  </a:lnTo>
                  <a:lnTo>
                    <a:pt x="0" y="2"/>
                  </a:lnTo>
                  <a:lnTo>
                    <a:pt x="0" y="3"/>
                  </a:lnTo>
                  <a:lnTo>
                    <a:pt x="1" y="4"/>
                  </a:lnTo>
                  <a:lnTo>
                    <a:pt x="2"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5" name="Freeform 1746">
              <a:extLst>
                <a:ext uri="{FF2B5EF4-FFF2-40B4-BE49-F238E27FC236}">
                  <a16:creationId xmlns:a16="http://schemas.microsoft.com/office/drawing/2014/main" id="{81929000-BD6C-FF46-A968-37799C89C3DF}"/>
                </a:ext>
              </a:extLst>
            </p:cNvPr>
            <p:cNvSpPr>
              <a:spLocks/>
            </p:cNvSpPr>
            <p:nvPr/>
          </p:nvSpPr>
          <p:spPr bwMode="auto">
            <a:xfrm>
              <a:off x="3090" y="1822"/>
              <a:ext cx="7" cy="7"/>
            </a:xfrm>
            <a:custGeom>
              <a:avLst/>
              <a:gdLst>
                <a:gd name="T0" fmla="*/ 3 w 7"/>
                <a:gd name="T1" fmla="*/ 7 h 7"/>
                <a:gd name="T2" fmla="*/ 4 w 7"/>
                <a:gd name="T3" fmla="*/ 5 h 7"/>
                <a:gd name="T4" fmla="*/ 5 w 7"/>
                <a:gd name="T5" fmla="*/ 4 h 7"/>
                <a:gd name="T6" fmla="*/ 7 w 7"/>
                <a:gd name="T7" fmla="*/ 3 h 7"/>
                <a:gd name="T8" fmla="*/ 7 w 7"/>
                <a:gd name="T9" fmla="*/ 2 h 7"/>
                <a:gd name="T10" fmla="*/ 5 w 7"/>
                <a:gd name="T11" fmla="*/ 1 h 7"/>
                <a:gd name="T12" fmla="*/ 4 w 7"/>
                <a:gd name="T13" fmla="*/ 0 h 7"/>
                <a:gd name="T14" fmla="*/ 3 w 7"/>
                <a:gd name="T15" fmla="*/ 0 h 7"/>
                <a:gd name="T16" fmla="*/ 2 w 7"/>
                <a:gd name="T17" fmla="*/ 0 h 7"/>
                <a:gd name="T18" fmla="*/ 2 w 7"/>
                <a:gd name="T19" fmla="*/ 0 h 7"/>
                <a:gd name="T20" fmla="*/ 1 w 7"/>
                <a:gd name="T21" fmla="*/ 0 h 7"/>
                <a:gd name="T22" fmla="*/ 0 w 7"/>
                <a:gd name="T23" fmla="*/ 1 h 7"/>
                <a:gd name="T24" fmla="*/ 0 w 7"/>
                <a:gd name="T25" fmla="*/ 2 h 7"/>
                <a:gd name="T26" fmla="*/ 0 w 7"/>
                <a:gd name="T27" fmla="*/ 3 h 7"/>
                <a:gd name="T28" fmla="*/ 0 w 7"/>
                <a:gd name="T29" fmla="*/ 4 h 7"/>
                <a:gd name="T30" fmla="*/ 1 w 7"/>
                <a:gd name="T31" fmla="*/ 5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5"/>
                  </a:lnTo>
                  <a:lnTo>
                    <a:pt x="5" y="4"/>
                  </a:lnTo>
                  <a:lnTo>
                    <a:pt x="7" y="3"/>
                  </a:lnTo>
                  <a:lnTo>
                    <a:pt x="7" y="2"/>
                  </a:lnTo>
                  <a:lnTo>
                    <a:pt x="5" y="1"/>
                  </a:lnTo>
                  <a:lnTo>
                    <a:pt x="4" y="0"/>
                  </a:lnTo>
                  <a:lnTo>
                    <a:pt x="3" y="0"/>
                  </a:lnTo>
                  <a:lnTo>
                    <a:pt x="2" y="0"/>
                  </a:lnTo>
                  <a:lnTo>
                    <a:pt x="1" y="0"/>
                  </a:lnTo>
                  <a:lnTo>
                    <a:pt x="0" y="1"/>
                  </a:lnTo>
                  <a:lnTo>
                    <a:pt x="0" y="2"/>
                  </a:lnTo>
                  <a:lnTo>
                    <a:pt x="0" y="3"/>
                  </a:lnTo>
                  <a:lnTo>
                    <a:pt x="0" y="4"/>
                  </a:lnTo>
                  <a:lnTo>
                    <a:pt x="1" y="5"/>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6" name="Freeform 1747">
              <a:extLst>
                <a:ext uri="{FF2B5EF4-FFF2-40B4-BE49-F238E27FC236}">
                  <a16:creationId xmlns:a16="http://schemas.microsoft.com/office/drawing/2014/main" id="{383ED347-CF76-5D4D-A4FA-9945A6C1D529}"/>
                </a:ext>
              </a:extLst>
            </p:cNvPr>
            <p:cNvSpPr>
              <a:spLocks/>
            </p:cNvSpPr>
            <p:nvPr/>
          </p:nvSpPr>
          <p:spPr bwMode="auto">
            <a:xfrm>
              <a:off x="3076" y="1824"/>
              <a:ext cx="7" cy="7"/>
            </a:xfrm>
            <a:custGeom>
              <a:avLst/>
              <a:gdLst>
                <a:gd name="T0" fmla="*/ 4 w 7"/>
                <a:gd name="T1" fmla="*/ 7 h 7"/>
                <a:gd name="T2" fmla="*/ 5 w 7"/>
                <a:gd name="T3" fmla="*/ 6 h 7"/>
                <a:gd name="T4" fmla="*/ 6 w 7"/>
                <a:gd name="T5" fmla="*/ 5 h 7"/>
                <a:gd name="T6" fmla="*/ 7 w 7"/>
                <a:gd name="T7" fmla="*/ 3 h 7"/>
                <a:gd name="T8" fmla="*/ 7 w 7"/>
                <a:gd name="T9" fmla="*/ 2 h 7"/>
                <a:gd name="T10" fmla="*/ 6 w 7"/>
                <a:gd name="T11" fmla="*/ 1 h 7"/>
                <a:gd name="T12" fmla="*/ 5 w 7"/>
                <a:gd name="T13" fmla="*/ 0 h 7"/>
                <a:gd name="T14" fmla="*/ 4 w 7"/>
                <a:gd name="T15" fmla="*/ 0 h 7"/>
                <a:gd name="T16" fmla="*/ 2 w 7"/>
                <a:gd name="T17" fmla="*/ 0 h 7"/>
                <a:gd name="T18" fmla="*/ 2 w 7"/>
                <a:gd name="T19" fmla="*/ 0 h 7"/>
                <a:gd name="T20" fmla="*/ 1 w 7"/>
                <a:gd name="T21" fmla="*/ 0 h 7"/>
                <a:gd name="T22" fmla="*/ 0 w 7"/>
                <a:gd name="T23" fmla="*/ 1 h 7"/>
                <a:gd name="T24" fmla="*/ 0 w 7"/>
                <a:gd name="T25" fmla="*/ 2 h 7"/>
                <a:gd name="T26" fmla="*/ 0 w 7"/>
                <a:gd name="T27" fmla="*/ 3 h 7"/>
                <a:gd name="T28" fmla="*/ 0 w 7"/>
                <a:gd name="T29" fmla="*/ 5 h 7"/>
                <a:gd name="T30" fmla="*/ 1 w 7"/>
                <a:gd name="T31" fmla="*/ 6 h 7"/>
                <a:gd name="T32" fmla="*/ 2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5"/>
                  </a:lnTo>
                  <a:lnTo>
                    <a:pt x="7" y="3"/>
                  </a:lnTo>
                  <a:lnTo>
                    <a:pt x="7" y="2"/>
                  </a:lnTo>
                  <a:lnTo>
                    <a:pt x="6" y="1"/>
                  </a:lnTo>
                  <a:lnTo>
                    <a:pt x="5" y="0"/>
                  </a:lnTo>
                  <a:lnTo>
                    <a:pt x="4" y="0"/>
                  </a:lnTo>
                  <a:lnTo>
                    <a:pt x="2" y="0"/>
                  </a:lnTo>
                  <a:lnTo>
                    <a:pt x="1" y="0"/>
                  </a:lnTo>
                  <a:lnTo>
                    <a:pt x="0" y="1"/>
                  </a:lnTo>
                  <a:lnTo>
                    <a:pt x="0" y="2"/>
                  </a:lnTo>
                  <a:lnTo>
                    <a:pt x="0" y="3"/>
                  </a:lnTo>
                  <a:lnTo>
                    <a:pt x="0" y="5"/>
                  </a:lnTo>
                  <a:lnTo>
                    <a:pt x="1" y="6"/>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7" name="Freeform 1748">
              <a:extLst>
                <a:ext uri="{FF2B5EF4-FFF2-40B4-BE49-F238E27FC236}">
                  <a16:creationId xmlns:a16="http://schemas.microsoft.com/office/drawing/2014/main" id="{3299B4D8-B864-9545-A2D8-ED4F8D72A599}"/>
                </a:ext>
              </a:extLst>
            </p:cNvPr>
            <p:cNvSpPr>
              <a:spLocks/>
            </p:cNvSpPr>
            <p:nvPr/>
          </p:nvSpPr>
          <p:spPr bwMode="auto">
            <a:xfrm>
              <a:off x="3063" y="1826"/>
              <a:ext cx="6" cy="7"/>
            </a:xfrm>
            <a:custGeom>
              <a:avLst/>
              <a:gdLst>
                <a:gd name="T0" fmla="*/ 3 w 6"/>
                <a:gd name="T1" fmla="*/ 7 h 7"/>
                <a:gd name="T2" fmla="*/ 4 w 6"/>
                <a:gd name="T3" fmla="*/ 6 h 7"/>
                <a:gd name="T4" fmla="*/ 5 w 6"/>
                <a:gd name="T5" fmla="*/ 5 h 7"/>
                <a:gd name="T6" fmla="*/ 6 w 6"/>
                <a:gd name="T7" fmla="*/ 4 h 7"/>
                <a:gd name="T8" fmla="*/ 6 w 6"/>
                <a:gd name="T9" fmla="*/ 3 h 7"/>
                <a:gd name="T10" fmla="*/ 5 w 6"/>
                <a:gd name="T11" fmla="*/ 1 h 7"/>
                <a:gd name="T12" fmla="*/ 4 w 6"/>
                <a:gd name="T13" fmla="*/ 0 h 7"/>
                <a:gd name="T14" fmla="*/ 3 w 6"/>
                <a:gd name="T15" fmla="*/ 0 h 7"/>
                <a:gd name="T16" fmla="*/ 2 w 6"/>
                <a:gd name="T17" fmla="*/ 0 h 7"/>
                <a:gd name="T18" fmla="*/ 2 w 6"/>
                <a:gd name="T19" fmla="*/ 0 h 7"/>
                <a:gd name="T20" fmla="*/ 1 w 6"/>
                <a:gd name="T21" fmla="*/ 0 h 7"/>
                <a:gd name="T22" fmla="*/ 0 w 6"/>
                <a:gd name="T23" fmla="*/ 1 h 7"/>
                <a:gd name="T24" fmla="*/ 0 w 6"/>
                <a:gd name="T25" fmla="*/ 3 h 7"/>
                <a:gd name="T26" fmla="*/ 0 w 6"/>
                <a:gd name="T27" fmla="*/ 4 h 7"/>
                <a:gd name="T28" fmla="*/ 0 w 6"/>
                <a:gd name="T29" fmla="*/ 5 h 7"/>
                <a:gd name="T30" fmla="*/ 1 w 6"/>
                <a:gd name="T31" fmla="*/ 6 h 7"/>
                <a:gd name="T32" fmla="*/ 2 w 6"/>
                <a:gd name="T33" fmla="*/ 7 h 7"/>
                <a:gd name="T34" fmla="*/ 3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3" y="7"/>
                  </a:moveTo>
                  <a:lnTo>
                    <a:pt x="4" y="6"/>
                  </a:lnTo>
                  <a:lnTo>
                    <a:pt x="5" y="5"/>
                  </a:lnTo>
                  <a:lnTo>
                    <a:pt x="6" y="4"/>
                  </a:lnTo>
                  <a:lnTo>
                    <a:pt x="6" y="3"/>
                  </a:lnTo>
                  <a:lnTo>
                    <a:pt x="5" y="1"/>
                  </a:lnTo>
                  <a:lnTo>
                    <a:pt x="4" y="0"/>
                  </a:lnTo>
                  <a:lnTo>
                    <a:pt x="3" y="0"/>
                  </a:lnTo>
                  <a:lnTo>
                    <a:pt x="2" y="0"/>
                  </a:lnTo>
                  <a:lnTo>
                    <a:pt x="1" y="0"/>
                  </a:lnTo>
                  <a:lnTo>
                    <a:pt x="0" y="1"/>
                  </a:lnTo>
                  <a:lnTo>
                    <a:pt x="0" y="3"/>
                  </a:lnTo>
                  <a:lnTo>
                    <a:pt x="0" y="4"/>
                  </a:lnTo>
                  <a:lnTo>
                    <a:pt x="0" y="5"/>
                  </a:lnTo>
                  <a:lnTo>
                    <a:pt x="1" y="6"/>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8" name="Freeform 1749">
              <a:extLst>
                <a:ext uri="{FF2B5EF4-FFF2-40B4-BE49-F238E27FC236}">
                  <a16:creationId xmlns:a16="http://schemas.microsoft.com/office/drawing/2014/main" id="{B8BC2CEA-2188-3747-A017-CD641233CF00}"/>
                </a:ext>
              </a:extLst>
            </p:cNvPr>
            <p:cNvSpPr>
              <a:spLocks/>
            </p:cNvSpPr>
            <p:nvPr/>
          </p:nvSpPr>
          <p:spPr bwMode="auto">
            <a:xfrm>
              <a:off x="3049" y="1827"/>
              <a:ext cx="7" cy="7"/>
            </a:xfrm>
            <a:custGeom>
              <a:avLst/>
              <a:gdLst>
                <a:gd name="T0" fmla="*/ 5 w 7"/>
                <a:gd name="T1" fmla="*/ 7 h 7"/>
                <a:gd name="T2" fmla="*/ 6 w 7"/>
                <a:gd name="T3" fmla="*/ 7 h 7"/>
                <a:gd name="T4" fmla="*/ 7 w 7"/>
                <a:gd name="T5" fmla="*/ 6 h 7"/>
                <a:gd name="T6" fmla="*/ 7 w 7"/>
                <a:gd name="T7" fmla="*/ 5 h 7"/>
                <a:gd name="T8" fmla="*/ 7 w 7"/>
                <a:gd name="T9" fmla="*/ 4 h 7"/>
                <a:gd name="T10" fmla="*/ 7 w 7"/>
                <a:gd name="T11" fmla="*/ 3 h 7"/>
                <a:gd name="T12" fmla="*/ 6 w 7"/>
                <a:gd name="T13" fmla="*/ 2 h 7"/>
                <a:gd name="T14" fmla="*/ 5 w 7"/>
                <a:gd name="T15" fmla="*/ 0 h 7"/>
                <a:gd name="T16" fmla="*/ 3 w 7"/>
                <a:gd name="T17" fmla="*/ 0 h 7"/>
                <a:gd name="T18" fmla="*/ 3 w 7"/>
                <a:gd name="T19" fmla="*/ 0 h 7"/>
                <a:gd name="T20" fmla="*/ 2 w 7"/>
                <a:gd name="T21" fmla="*/ 2 h 7"/>
                <a:gd name="T22" fmla="*/ 1 w 7"/>
                <a:gd name="T23" fmla="*/ 3 h 7"/>
                <a:gd name="T24" fmla="*/ 0 w 7"/>
                <a:gd name="T25" fmla="*/ 4 h 7"/>
                <a:gd name="T26" fmla="*/ 0 w 7"/>
                <a:gd name="T27" fmla="*/ 5 h 7"/>
                <a:gd name="T28" fmla="*/ 1 w 7"/>
                <a:gd name="T29" fmla="*/ 6 h 7"/>
                <a:gd name="T30" fmla="*/ 2 w 7"/>
                <a:gd name="T31" fmla="*/ 7 h 7"/>
                <a:gd name="T32" fmla="*/ 3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7"/>
                  </a:lnTo>
                  <a:lnTo>
                    <a:pt x="7" y="6"/>
                  </a:lnTo>
                  <a:lnTo>
                    <a:pt x="7" y="5"/>
                  </a:lnTo>
                  <a:lnTo>
                    <a:pt x="7" y="4"/>
                  </a:lnTo>
                  <a:lnTo>
                    <a:pt x="7" y="3"/>
                  </a:lnTo>
                  <a:lnTo>
                    <a:pt x="6" y="2"/>
                  </a:lnTo>
                  <a:lnTo>
                    <a:pt x="5" y="0"/>
                  </a:lnTo>
                  <a:lnTo>
                    <a:pt x="3" y="0"/>
                  </a:lnTo>
                  <a:lnTo>
                    <a:pt x="2" y="2"/>
                  </a:lnTo>
                  <a:lnTo>
                    <a:pt x="1" y="3"/>
                  </a:lnTo>
                  <a:lnTo>
                    <a:pt x="0" y="4"/>
                  </a:lnTo>
                  <a:lnTo>
                    <a:pt x="0" y="5"/>
                  </a:lnTo>
                  <a:lnTo>
                    <a:pt x="1" y="6"/>
                  </a:lnTo>
                  <a:lnTo>
                    <a:pt x="2" y="7"/>
                  </a:lnTo>
                  <a:lnTo>
                    <a:pt x="3"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19" name="Freeform 1750">
              <a:extLst>
                <a:ext uri="{FF2B5EF4-FFF2-40B4-BE49-F238E27FC236}">
                  <a16:creationId xmlns:a16="http://schemas.microsoft.com/office/drawing/2014/main" id="{DE5B9FBA-5BF0-5B46-830B-6FA503C8AF12}"/>
                </a:ext>
              </a:extLst>
            </p:cNvPr>
            <p:cNvSpPr>
              <a:spLocks/>
            </p:cNvSpPr>
            <p:nvPr/>
          </p:nvSpPr>
          <p:spPr bwMode="auto">
            <a:xfrm>
              <a:off x="3036" y="1830"/>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0" name="Freeform 1751">
              <a:extLst>
                <a:ext uri="{FF2B5EF4-FFF2-40B4-BE49-F238E27FC236}">
                  <a16:creationId xmlns:a16="http://schemas.microsoft.com/office/drawing/2014/main" id="{EFC7D092-43F2-8749-BC1F-5A4B0F4AFEF5}"/>
                </a:ext>
              </a:extLst>
            </p:cNvPr>
            <p:cNvSpPr>
              <a:spLocks/>
            </p:cNvSpPr>
            <p:nvPr/>
          </p:nvSpPr>
          <p:spPr bwMode="auto">
            <a:xfrm>
              <a:off x="3022" y="1832"/>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3" y="0"/>
                  </a:lnTo>
                  <a:lnTo>
                    <a:pt x="2" y="1"/>
                  </a:lnTo>
                  <a:lnTo>
                    <a:pt x="1" y="2"/>
                  </a:lnTo>
                  <a:lnTo>
                    <a:pt x="0" y="3"/>
                  </a:lnTo>
                  <a:lnTo>
                    <a:pt x="0" y="4"/>
                  </a:lnTo>
                  <a:lnTo>
                    <a:pt x="1" y="5"/>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1" name="Freeform 1752">
              <a:extLst>
                <a:ext uri="{FF2B5EF4-FFF2-40B4-BE49-F238E27FC236}">
                  <a16:creationId xmlns:a16="http://schemas.microsoft.com/office/drawing/2014/main" id="{2AF8ECFF-7F2B-BB4F-9931-9BC6FA460A3D}"/>
                </a:ext>
              </a:extLst>
            </p:cNvPr>
            <p:cNvSpPr>
              <a:spLocks/>
            </p:cNvSpPr>
            <p:nvPr/>
          </p:nvSpPr>
          <p:spPr bwMode="auto">
            <a:xfrm>
              <a:off x="3008" y="1834"/>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2 w 7"/>
                <a:gd name="T23" fmla="*/ 2 h 6"/>
                <a:gd name="T24" fmla="*/ 0 w 7"/>
                <a:gd name="T25" fmla="*/ 3 h 6"/>
                <a:gd name="T26" fmla="*/ 0 w 7"/>
                <a:gd name="T27" fmla="*/ 4 h 6"/>
                <a:gd name="T28" fmla="*/ 2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2" y="2"/>
                  </a:lnTo>
                  <a:lnTo>
                    <a:pt x="0" y="3"/>
                  </a:lnTo>
                  <a:lnTo>
                    <a:pt x="0" y="4"/>
                  </a:lnTo>
                  <a:lnTo>
                    <a:pt x="2"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2" name="Freeform 1753">
              <a:extLst>
                <a:ext uri="{FF2B5EF4-FFF2-40B4-BE49-F238E27FC236}">
                  <a16:creationId xmlns:a16="http://schemas.microsoft.com/office/drawing/2014/main" id="{C8A9D8D2-FF2C-444F-855C-DE293F946865}"/>
                </a:ext>
              </a:extLst>
            </p:cNvPr>
            <p:cNvSpPr>
              <a:spLocks/>
            </p:cNvSpPr>
            <p:nvPr/>
          </p:nvSpPr>
          <p:spPr bwMode="auto">
            <a:xfrm>
              <a:off x="2996" y="1836"/>
              <a:ext cx="7" cy="6"/>
            </a:xfrm>
            <a:custGeom>
              <a:avLst/>
              <a:gdLst>
                <a:gd name="T0" fmla="*/ 3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5" y="6"/>
                  </a:lnTo>
                  <a:lnTo>
                    <a:pt x="6" y="5"/>
                  </a:lnTo>
                  <a:lnTo>
                    <a:pt x="7" y="4"/>
                  </a:lnTo>
                  <a:lnTo>
                    <a:pt x="7" y="3"/>
                  </a:lnTo>
                  <a:lnTo>
                    <a:pt x="6" y="2"/>
                  </a:lnTo>
                  <a:lnTo>
                    <a:pt x="5"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3" name="Freeform 1754">
              <a:extLst>
                <a:ext uri="{FF2B5EF4-FFF2-40B4-BE49-F238E27FC236}">
                  <a16:creationId xmlns:a16="http://schemas.microsoft.com/office/drawing/2014/main" id="{5BDA44BD-34FD-FF40-A690-658A1629E5A3}"/>
                </a:ext>
              </a:extLst>
            </p:cNvPr>
            <p:cNvSpPr>
              <a:spLocks/>
            </p:cNvSpPr>
            <p:nvPr/>
          </p:nvSpPr>
          <p:spPr bwMode="auto">
            <a:xfrm>
              <a:off x="2982" y="1838"/>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3 w 7"/>
                <a:gd name="T17" fmla="*/ 0 h 6"/>
                <a:gd name="T18" fmla="*/ 3 w 7"/>
                <a:gd name="T19" fmla="*/ 0 h 6"/>
                <a:gd name="T20" fmla="*/ 2 w 7"/>
                <a:gd name="T21" fmla="*/ 0 h 6"/>
                <a:gd name="T22" fmla="*/ 0 w 7"/>
                <a:gd name="T23" fmla="*/ 1 h 6"/>
                <a:gd name="T24" fmla="*/ 0 w 7"/>
                <a:gd name="T25" fmla="*/ 2 h 6"/>
                <a:gd name="T26" fmla="*/ 0 w 7"/>
                <a:gd name="T27" fmla="*/ 3 h 6"/>
                <a:gd name="T28" fmla="*/ 0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3" y="0"/>
                  </a:lnTo>
                  <a:lnTo>
                    <a:pt x="2" y="0"/>
                  </a:lnTo>
                  <a:lnTo>
                    <a:pt x="0" y="1"/>
                  </a:lnTo>
                  <a:lnTo>
                    <a:pt x="0" y="2"/>
                  </a:lnTo>
                  <a:lnTo>
                    <a:pt x="0" y="3"/>
                  </a:lnTo>
                  <a:lnTo>
                    <a:pt x="0"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4" name="Freeform 1755">
              <a:extLst>
                <a:ext uri="{FF2B5EF4-FFF2-40B4-BE49-F238E27FC236}">
                  <a16:creationId xmlns:a16="http://schemas.microsoft.com/office/drawing/2014/main" id="{151B4D7D-3DC8-404C-AA1C-9378BA3C467F}"/>
                </a:ext>
              </a:extLst>
            </p:cNvPr>
            <p:cNvSpPr>
              <a:spLocks/>
            </p:cNvSpPr>
            <p:nvPr/>
          </p:nvSpPr>
          <p:spPr bwMode="auto">
            <a:xfrm>
              <a:off x="2969" y="1840"/>
              <a:ext cx="7" cy="6"/>
            </a:xfrm>
            <a:custGeom>
              <a:avLst/>
              <a:gdLst>
                <a:gd name="T0" fmla="*/ 3 w 7"/>
                <a:gd name="T1" fmla="*/ 6 h 6"/>
                <a:gd name="T2" fmla="*/ 4 w 7"/>
                <a:gd name="T3" fmla="*/ 5 h 6"/>
                <a:gd name="T4" fmla="*/ 6 w 7"/>
                <a:gd name="T5" fmla="*/ 4 h 6"/>
                <a:gd name="T6" fmla="*/ 7 w 7"/>
                <a:gd name="T7" fmla="*/ 3 h 6"/>
                <a:gd name="T8" fmla="*/ 7 w 7"/>
                <a:gd name="T9" fmla="*/ 2 h 6"/>
                <a:gd name="T10" fmla="*/ 6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6" y="4"/>
                  </a:lnTo>
                  <a:lnTo>
                    <a:pt x="7" y="3"/>
                  </a:lnTo>
                  <a:lnTo>
                    <a:pt x="7" y="2"/>
                  </a:lnTo>
                  <a:lnTo>
                    <a:pt x="6"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5" name="Freeform 1756">
              <a:extLst>
                <a:ext uri="{FF2B5EF4-FFF2-40B4-BE49-F238E27FC236}">
                  <a16:creationId xmlns:a16="http://schemas.microsoft.com/office/drawing/2014/main" id="{E5207B71-EF89-E641-A042-8E13D3A982C7}"/>
                </a:ext>
              </a:extLst>
            </p:cNvPr>
            <p:cNvSpPr>
              <a:spLocks/>
            </p:cNvSpPr>
            <p:nvPr/>
          </p:nvSpPr>
          <p:spPr bwMode="auto">
            <a:xfrm>
              <a:off x="2955" y="1842"/>
              <a:ext cx="7" cy="7"/>
            </a:xfrm>
            <a:custGeom>
              <a:avLst/>
              <a:gdLst>
                <a:gd name="T0" fmla="*/ 5 w 7"/>
                <a:gd name="T1" fmla="*/ 7 h 7"/>
                <a:gd name="T2" fmla="*/ 6 w 7"/>
                <a:gd name="T3" fmla="*/ 5 h 7"/>
                <a:gd name="T4" fmla="*/ 7 w 7"/>
                <a:gd name="T5" fmla="*/ 4 h 7"/>
                <a:gd name="T6" fmla="*/ 7 w 7"/>
                <a:gd name="T7" fmla="*/ 3 h 7"/>
                <a:gd name="T8" fmla="*/ 7 w 7"/>
                <a:gd name="T9" fmla="*/ 2 h 7"/>
                <a:gd name="T10" fmla="*/ 7 w 7"/>
                <a:gd name="T11" fmla="*/ 1 h 7"/>
                <a:gd name="T12" fmla="*/ 6 w 7"/>
                <a:gd name="T13" fmla="*/ 0 h 7"/>
                <a:gd name="T14" fmla="*/ 5 w 7"/>
                <a:gd name="T15" fmla="*/ 0 h 7"/>
                <a:gd name="T16" fmla="*/ 4 w 7"/>
                <a:gd name="T17" fmla="*/ 0 h 7"/>
                <a:gd name="T18" fmla="*/ 4 w 7"/>
                <a:gd name="T19" fmla="*/ 0 h 7"/>
                <a:gd name="T20" fmla="*/ 3 w 7"/>
                <a:gd name="T21" fmla="*/ 0 h 7"/>
                <a:gd name="T22" fmla="*/ 1 w 7"/>
                <a:gd name="T23" fmla="*/ 1 h 7"/>
                <a:gd name="T24" fmla="*/ 0 w 7"/>
                <a:gd name="T25" fmla="*/ 2 h 7"/>
                <a:gd name="T26" fmla="*/ 0 w 7"/>
                <a:gd name="T27" fmla="*/ 3 h 7"/>
                <a:gd name="T28" fmla="*/ 1 w 7"/>
                <a:gd name="T29" fmla="*/ 4 h 7"/>
                <a:gd name="T30" fmla="*/ 3 w 7"/>
                <a:gd name="T31" fmla="*/ 5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5"/>
                  </a:lnTo>
                  <a:lnTo>
                    <a:pt x="7" y="4"/>
                  </a:lnTo>
                  <a:lnTo>
                    <a:pt x="7" y="3"/>
                  </a:lnTo>
                  <a:lnTo>
                    <a:pt x="7" y="2"/>
                  </a:lnTo>
                  <a:lnTo>
                    <a:pt x="7" y="1"/>
                  </a:lnTo>
                  <a:lnTo>
                    <a:pt x="6" y="0"/>
                  </a:lnTo>
                  <a:lnTo>
                    <a:pt x="5" y="0"/>
                  </a:lnTo>
                  <a:lnTo>
                    <a:pt x="4" y="0"/>
                  </a:lnTo>
                  <a:lnTo>
                    <a:pt x="3" y="0"/>
                  </a:lnTo>
                  <a:lnTo>
                    <a:pt x="1" y="1"/>
                  </a:lnTo>
                  <a:lnTo>
                    <a:pt x="0" y="2"/>
                  </a:lnTo>
                  <a:lnTo>
                    <a:pt x="0" y="3"/>
                  </a:lnTo>
                  <a:lnTo>
                    <a:pt x="1" y="4"/>
                  </a:lnTo>
                  <a:lnTo>
                    <a:pt x="3" y="5"/>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6" name="Freeform 1757">
              <a:extLst>
                <a:ext uri="{FF2B5EF4-FFF2-40B4-BE49-F238E27FC236}">
                  <a16:creationId xmlns:a16="http://schemas.microsoft.com/office/drawing/2014/main" id="{C066DA90-EE86-C441-AB7E-47105FB3A34B}"/>
                </a:ext>
              </a:extLst>
            </p:cNvPr>
            <p:cNvSpPr>
              <a:spLocks/>
            </p:cNvSpPr>
            <p:nvPr/>
          </p:nvSpPr>
          <p:spPr bwMode="auto">
            <a:xfrm>
              <a:off x="2942" y="1844"/>
              <a:ext cx="7" cy="7"/>
            </a:xfrm>
            <a:custGeom>
              <a:avLst/>
              <a:gdLst>
                <a:gd name="T0" fmla="*/ 4 w 7"/>
                <a:gd name="T1" fmla="*/ 7 h 7"/>
                <a:gd name="T2" fmla="*/ 5 w 7"/>
                <a:gd name="T3" fmla="*/ 6 h 7"/>
                <a:gd name="T4" fmla="*/ 7 w 7"/>
                <a:gd name="T5" fmla="*/ 5 h 7"/>
                <a:gd name="T6" fmla="*/ 7 w 7"/>
                <a:gd name="T7" fmla="*/ 3 h 7"/>
                <a:gd name="T8" fmla="*/ 7 w 7"/>
                <a:gd name="T9" fmla="*/ 2 h 7"/>
                <a:gd name="T10" fmla="*/ 7 w 7"/>
                <a:gd name="T11" fmla="*/ 1 h 7"/>
                <a:gd name="T12" fmla="*/ 5 w 7"/>
                <a:gd name="T13" fmla="*/ 0 h 7"/>
                <a:gd name="T14" fmla="*/ 4 w 7"/>
                <a:gd name="T15" fmla="*/ 0 h 7"/>
                <a:gd name="T16" fmla="*/ 3 w 7"/>
                <a:gd name="T17" fmla="*/ 0 h 7"/>
                <a:gd name="T18" fmla="*/ 3 w 7"/>
                <a:gd name="T19" fmla="*/ 0 h 7"/>
                <a:gd name="T20" fmla="*/ 2 w 7"/>
                <a:gd name="T21" fmla="*/ 0 h 7"/>
                <a:gd name="T22" fmla="*/ 1 w 7"/>
                <a:gd name="T23" fmla="*/ 1 h 7"/>
                <a:gd name="T24" fmla="*/ 0 w 7"/>
                <a:gd name="T25" fmla="*/ 2 h 7"/>
                <a:gd name="T26" fmla="*/ 0 w 7"/>
                <a:gd name="T27" fmla="*/ 3 h 7"/>
                <a:gd name="T28" fmla="*/ 1 w 7"/>
                <a:gd name="T29" fmla="*/ 5 h 7"/>
                <a:gd name="T30" fmla="*/ 2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7" y="5"/>
                  </a:lnTo>
                  <a:lnTo>
                    <a:pt x="7" y="3"/>
                  </a:lnTo>
                  <a:lnTo>
                    <a:pt x="7" y="2"/>
                  </a:lnTo>
                  <a:lnTo>
                    <a:pt x="7" y="1"/>
                  </a:lnTo>
                  <a:lnTo>
                    <a:pt x="5" y="0"/>
                  </a:lnTo>
                  <a:lnTo>
                    <a:pt x="4" y="0"/>
                  </a:lnTo>
                  <a:lnTo>
                    <a:pt x="3" y="0"/>
                  </a:lnTo>
                  <a:lnTo>
                    <a:pt x="2" y="0"/>
                  </a:lnTo>
                  <a:lnTo>
                    <a:pt x="1" y="1"/>
                  </a:lnTo>
                  <a:lnTo>
                    <a:pt x="0" y="2"/>
                  </a:lnTo>
                  <a:lnTo>
                    <a:pt x="0" y="3"/>
                  </a:lnTo>
                  <a:lnTo>
                    <a:pt x="1"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7" name="Freeform 1758">
              <a:extLst>
                <a:ext uri="{FF2B5EF4-FFF2-40B4-BE49-F238E27FC236}">
                  <a16:creationId xmlns:a16="http://schemas.microsoft.com/office/drawing/2014/main" id="{DF02C3B0-11EE-054F-B01F-906FB40BCAC3}"/>
                </a:ext>
              </a:extLst>
            </p:cNvPr>
            <p:cNvSpPr>
              <a:spLocks/>
            </p:cNvSpPr>
            <p:nvPr/>
          </p:nvSpPr>
          <p:spPr bwMode="auto">
            <a:xfrm>
              <a:off x="2928" y="1846"/>
              <a:ext cx="7" cy="7"/>
            </a:xfrm>
            <a:custGeom>
              <a:avLst/>
              <a:gdLst>
                <a:gd name="T0" fmla="*/ 5 w 7"/>
                <a:gd name="T1" fmla="*/ 7 h 7"/>
                <a:gd name="T2" fmla="*/ 6 w 7"/>
                <a:gd name="T3" fmla="*/ 6 h 7"/>
                <a:gd name="T4" fmla="*/ 7 w 7"/>
                <a:gd name="T5" fmla="*/ 5 h 7"/>
                <a:gd name="T6" fmla="*/ 7 w 7"/>
                <a:gd name="T7" fmla="*/ 4 h 7"/>
                <a:gd name="T8" fmla="*/ 7 w 7"/>
                <a:gd name="T9" fmla="*/ 3 h 7"/>
                <a:gd name="T10" fmla="*/ 7 w 7"/>
                <a:gd name="T11" fmla="*/ 1 h 7"/>
                <a:gd name="T12" fmla="*/ 6 w 7"/>
                <a:gd name="T13" fmla="*/ 0 h 7"/>
                <a:gd name="T14" fmla="*/ 5 w 7"/>
                <a:gd name="T15" fmla="*/ 0 h 7"/>
                <a:gd name="T16" fmla="*/ 4 w 7"/>
                <a:gd name="T17" fmla="*/ 0 h 7"/>
                <a:gd name="T18" fmla="*/ 4 w 7"/>
                <a:gd name="T19" fmla="*/ 0 h 7"/>
                <a:gd name="T20" fmla="*/ 3 w 7"/>
                <a:gd name="T21" fmla="*/ 0 h 7"/>
                <a:gd name="T22" fmla="*/ 1 w 7"/>
                <a:gd name="T23" fmla="*/ 1 h 7"/>
                <a:gd name="T24" fmla="*/ 0 w 7"/>
                <a:gd name="T25" fmla="*/ 3 h 7"/>
                <a:gd name="T26" fmla="*/ 0 w 7"/>
                <a:gd name="T27" fmla="*/ 4 h 7"/>
                <a:gd name="T28" fmla="*/ 1 w 7"/>
                <a:gd name="T29" fmla="*/ 5 h 7"/>
                <a:gd name="T30" fmla="*/ 3 w 7"/>
                <a:gd name="T31" fmla="*/ 6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6"/>
                  </a:lnTo>
                  <a:lnTo>
                    <a:pt x="7" y="5"/>
                  </a:lnTo>
                  <a:lnTo>
                    <a:pt x="7" y="4"/>
                  </a:lnTo>
                  <a:lnTo>
                    <a:pt x="7" y="3"/>
                  </a:lnTo>
                  <a:lnTo>
                    <a:pt x="7" y="1"/>
                  </a:lnTo>
                  <a:lnTo>
                    <a:pt x="6" y="0"/>
                  </a:lnTo>
                  <a:lnTo>
                    <a:pt x="5" y="0"/>
                  </a:lnTo>
                  <a:lnTo>
                    <a:pt x="4" y="0"/>
                  </a:lnTo>
                  <a:lnTo>
                    <a:pt x="3" y="0"/>
                  </a:lnTo>
                  <a:lnTo>
                    <a:pt x="1" y="1"/>
                  </a:lnTo>
                  <a:lnTo>
                    <a:pt x="0" y="3"/>
                  </a:lnTo>
                  <a:lnTo>
                    <a:pt x="0" y="4"/>
                  </a:lnTo>
                  <a:lnTo>
                    <a:pt x="1" y="5"/>
                  </a:lnTo>
                  <a:lnTo>
                    <a:pt x="3" y="6"/>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8" name="Freeform 1759">
              <a:extLst>
                <a:ext uri="{FF2B5EF4-FFF2-40B4-BE49-F238E27FC236}">
                  <a16:creationId xmlns:a16="http://schemas.microsoft.com/office/drawing/2014/main" id="{AA65011B-5918-084E-9403-ACF0398E6FA6}"/>
                </a:ext>
              </a:extLst>
            </p:cNvPr>
            <p:cNvSpPr>
              <a:spLocks/>
            </p:cNvSpPr>
            <p:nvPr/>
          </p:nvSpPr>
          <p:spPr bwMode="auto">
            <a:xfrm>
              <a:off x="2916" y="1849"/>
              <a:ext cx="7" cy="6"/>
            </a:xfrm>
            <a:custGeom>
              <a:avLst/>
              <a:gdLst>
                <a:gd name="T0" fmla="*/ 3 w 7"/>
                <a:gd name="T1" fmla="*/ 6 h 6"/>
                <a:gd name="T2" fmla="*/ 4 w 7"/>
                <a:gd name="T3" fmla="*/ 5 h 6"/>
                <a:gd name="T4" fmla="*/ 5 w 7"/>
                <a:gd name="T5" fmla="*/ 4 h 6"/>
                <a:gd name="T6" fmla="*/ 7 w 7"/>
                <a:gd name="T7" fmla="*/ 3 h 6"/>
                <a:gd name="T8" fmla="*/ 7 w 7"/>
                <a:gd name="T9" fmla="*/ 2 h 6"/>
                <a:gd name="T10" fmla="*/ 5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5" y="4"/>
                  </a:lnTo>
                  <a:lnTo>
                    <a:pt x="7" y="3"/>
                  </a:lnTo>
                  <a:lnTo>
                    <a:pt x="7"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29" name="Freeform 1760">
              <a:extLst>
                <a:ext uri="{FF2B5EF4-FFF2-40B4-BE49-F238E27FC236}">
                  <a16:creationId xmlns:a16="http://schemas.microsoft.com/office/drawing/2014/main" id="{84852817-64F9-914C-A60A-31B98BB15FC3}"/>
                </a:ext>
              </a:extLst>
            </p:cNvPr>
            <p:cNvSpPr>
              <a:spLocks/>
            </p:cNvSpPr>
            <p:nvPr/>
          </p:nvSpPr>
          <p:spPr bwMode="auto">
            <a:xfrm>
              <a:off x="2902" y="1850"/>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1" y="1"/>
                  </a:lnTo>
                  <a:lnTo>
                    <a:pt x="0" y="2"/>
                  </a:lnTo>
                  <a:lnTo>
                    <a:pt x="0" y="3"/>
                  </a:lnTo>
                  <a:lnTo>
                    <a:pt x="0" y="4"/>
                  </a:lnTo>
                  <a:lnTo>
                    <a:pt x="0" y="5"/>
                  </a:lnTo>
                  <a:lnTo>
                    <a:pt x="1"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0" name="Freeform 1761">
              <a:extLst>
                <a:ext uri="{FF2B5EF4-FFF2-40B4-BE49-F238E27FC236}">
                  <a16:creationId xmlns:a16="http://schemas.microsoft.com/office/drawing/2014/main" id="{82120F57-A79A-CD4E-9936-95454FDBC03D}"/>
                </a:ext>
              </a:extLst>
            </p:cNvPr>
            <p:cNvSpPr>
              <a:spLocks/>
            </p:cNvSpPr>
            <p:nvPr/>
          </p:nvSpPr>
          <p:spPr bwMode="auto">
            <a:xfrm>
              <a:off x="2889" y="1852"/>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1" name="Freeform 1762">
              <a:extLst>
                <a:ext uri="{FF2B5EF4-FFF2-40B4-BE49-F238E27FC236}">
                  <a16:creationId xmlns:a16="http://schemas.microsoft.com/office/drawing/2014/main" id="{BFBDD07B-9237-DE4B-A854-5CF08F1D24C1}"/>
                </a:ext>
              </a:extLst>
            </p:cNvPr>
            <p:cNvSpPr>
              <a:spLocks/>
            </p:cNvSpPr>
            <p:nvPr/>
          </p:nvSpPr>
          <p:spPr bwMode="auto">
            <a:xfrm>
              <a:off x="2875" y="1854"/>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4 w 7"/>
                <a:gd name="T35" fmla="*/ 6 h 6"/>
                <a:gd name="T36" fmla="*/ 5 w 7"/>
                <a:gd name="T37" fmla="*/ 6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6">
                  <a:moveTo>
                    <a:pt x="5" y="6"/>
                  </a:moveTo>
                  <a:lnTo>
                    <a:pt x="6" y="6"/>
                  </a:lnTo>
                  <a:lnTo>
                    <a:pt x="7" y="5"/>
                  </a:lnTo>
                  <a:lnTo>
                    <a:pt x="7" y="4"/>
                  </a:lnTo>
                  <a:lnTo>
                    <a:pt x="7" y="3"/>
                  </a:lnTo>
                  <a:lnTo>
                    <a:pt x="7" y="2"/>
                  </a:lnTo>
                  <a:lnTo>
                    <a:pt x="6" y="1"/>
                  </a:lnTo>
                  <a:lnTo>
                    <a:pt x="5" y="0"/>
                  </a:lnTo>
                  <a:lnTo>
                    <a:pt x="4" y="0"/>
                  </a:lnTo>
                  <a:lnTo>
                    <a:pt x="2" y="0"/>
                  </a:lnTo>
                  <a:lnTo>
                    <a:pt x="1" y="1"/>
                  </a:lnTo>
                  <a:lnTo>
                    <a:pt x="0" y="2"/>
                  </a:lnTo>
                  <a:lnTo>
                    <a:pt x="0" y="3"/>
                  </a:lnTo>
                  <a:lnTo>
                    <a:pt x="0" y="4"/>
                  </a:lnTo>
                  <a:lnTo>
                    <a:pt x="0" y="5"/>
                  </a:lnTo>
                  <a:lnTo>
                    <a:pt x="1" y="6"/>
                  </a:lnTo>
                  <a:lnTo>
                    <a:pt x="2"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2" name="Freeform 1763">
              <a:extLst>
                <a:ext uri="{FF2B5EF4-FFF2-40B4-BE49-F238E27FC236}">
                  <a16:creationId xmlns:a16="http://schemas.microsoft.com/office/drawing/2014/main" id="{E2350AE9-F3A9-3D40-B122-23E46A93A87A}"/>
                </a:ext>
              </a:extLst>
            </p:cNvPr>
            <p:cNvSpPr>
              <a:spLocks/>
            </p:cNvSpPr>
            <p:nvPr/>
          </p:nvSpPr>
          <p:spPr bwMode="auto">
            <a:xfrm>
              <a:off x="2862" y="1856"/>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3" name="Freeform 1764">
              <a:extLst>
                <a:ext uri="{FF2B5EF4-FFF2-40B4-BE49-F238E27FC236}">
                  <a16:creationId xmlns:a16="http://schemas.microsoft.com/office/drawing/2014/main" id="{E071FB5C-A913-664E-8876-3DF6CFD0B0E8}"/>
                </a:ext>
              </a:extLst>
            </p:cNvPr>
            <p:cNvSpPr>
              <a:spLocks/>
            </p:cNvSpPr>
            <p:nvPr/>
          </p:nvSpPr>
          <p:spPr bwMode="auto">
            <a:xfrm>
              <a:off x="2848" y="1858"/>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3" y="0"/>
                  </a:lnTo>
                  <a:lnTo>
                    <a:pt x="2" y="1"/>
                  </a:lnTo>
                  <a:lnTo>
                    <a:pt x="1" y="2"/>
                  </a:lnTo>
                  <a:lnTo>
                    <a:pt x="0" y="3"/>
                  </a:lnTo>
                  <a:lnTo>
                    <a:pt x="0" y="4"/>
                  </a:lnTo>
                  <a:lnTo>
                    <a:pt x="1" y="5"/>
                  </a:lnTo>
                  <a:lnTo>
                    <a:pt x="2" y="6"/>
                  </a:lnTo>
                  <a:lnTo>
                    <a:pt x="3"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4" name="Freeform 1765">
              <a:extLst>
                <a:ext uri="{FF2B5EF4-FFF2-40B4-BE49-F238E27FC236}">
                  <a16:creationId xmlns:a16="http://schemas.microsoft.com/office/drawing/2014/main" id="{8CE5CCC8-0EDF-3841-B34A-408152ADADD6}"/>
                </a:ext>
              </a:extLst>
            </p:cNvPr>
            <p:cNvSpPr>
              <a:spLocks/>
            </p:cNvSpPr>
            <p:nvPr/>
          </p:nvSpPr>
          <p:spPr bwMode="auto">
            <a:xfrm>
              <a:off x="2834" y="1860"/>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3 w 7"/>
                <a:gd name="T21" fmla="*/ 0 h 6"/>
                <a:gd name="T22" fmla="*/ 2 w 7"/>
                <a:gd name="T23" fmla="*/ 1 h 6"/>
                <a:gd name="T24" fmla="*/ 0 w 7"/>
                <a:gd name="T25" fmla="*/ 2 h 6"/>
                <a:gd name="T26" fmla="*/ 0 w 7"/>
                <a:gd name="T27" fmla="*/ 3 h 6"/>
                <a:gd name="T28" fmla="*/ 2 w 7"/>
                <a:gd name="T29" fmla="*/ 4 h 6"/>
                <a:gd name="T30" fmla="*/ 3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3" y="0"/>
                  </a:lnTo>
                  <a:lnTo>
                    <a:pt x="2" y="1"/>
                  </a:lnTo>
                  <a:lnTo>
                    <a:pt x="0" y="2"/>
                  </a:lnTo>
                  <a:lnTo>
                    <a:pt x="0" y="3"/>
                  </a:lnTo>
                  <a:lnTo>
                    <a:pt x="2" y="4"/>
                  </a:lnTo>
                  <a:lnTo>
                    <a:pt x="3"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5" name="Freeform 1766">
              <a:extLst>
                <a:ext uri="{FF2B5EF4-FFF2-40B4-BE49-F238E27FC236}">
                  <a16:creationId xmlns:a16="http://schemas.microsoft.com/office/drawing/2014/main" id="{94B14BC3-4F27-FA41-B08D-69C78953DF90}"/>
                </a:ext>
              </a:extLst>
            </p:cNvPr>
            <p:cNvSpPr>
              <a:spLocks/>
            </p:cNvSpPr>
            <p:nvPr/>
          </p:nvSpPr>
          <p:spPr bwMode="auto">
            <a:xfrm>
              <a:off x="2822" y="1862"/>
              <a:ext cx="7" cy="6"/>
            </a:xfrm>
            <a:custGeom>
              <a:avLst/>
              <a:gdLst>
                <a:gd name="T0" fmla="*/ 3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5" y="5"/>
                  </a:lnTo>
                  <a:lnTo>
                    <a:pt x="6" y="4"/>
                  </a:lnTo>
                  <a:lnTo>
                    <a:pt x="7" y="3"/>
                  </a:lnTo>
                  <a:lnTo>
                    <a:pt x="7" y="2"/>
                  </a:lnTo>
                  <a:lnTo>
                    <a:pt x="6" y="1"/>
                  </a:lnTo>
                  <a:lnTo>
                    <a:pt x="5"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6" name="Freeform 1767">
              <a:extLst>
                <a:ext uri="{FF2B5EF4-FFF2-40B4-BE49-F238E27FC236}">
                  <a16:creationId xmlns:a16="http://schemas.microsoft.com/office/drawing/2014/main" id="{56FFDEE4-642A-8045-9BDB-D7FF6E33D6EA}"/>
                </a:ext>
              </a:extLst>
            </p:cNvPr>
            <p:cNvSpPr>
              <a:spLocks/>
            </p:cNvSpPr>
            <p:nvPr/>
          </p:nvSpPr>
          <p:spPr bwMode="auto">
            <a:xfrm>
              <a:off x="2809" y="1864"/>
              <a:ext cx="6" cy="7"/>
            </a:xfrm>
            <a:custGeom>
              <a:avLst/>
              <a:gdLst>
                <a:gd name="T0" fmla="*/ 3 w 6"/>
                <a:gd name="T1" fmla="*/ 7 h 7"/>
                <a:gd name="T2" fmla="*/ 4 w 6"/>
                <a:gd name="T3" fmla="*/ 6 h 7"/>
                <a:gd name="T4" fmla="*/ 5 w 6"/>
                <a:gd name="T5" fmla="*/ 4 h 7"/>
                <a:gd name="T6" fmla="*/ 6 w 6"/>
                <a:gd name="T7" fmla="*/ 3 h 7"/>
                <a:gd name="T8" fmla="*/ 6 w 6"/>
                <a:gd name="T9" fmla="*/ 2 h 7"/>
                <a:gd name="T10" fmla="*/ 5 w 6"/>
                <a:gd name="T11" fmla="*/ 1 h 7"/>
                <a:gd name="T12" fmla="*/ 4 w 6"/>
                <a:gd name="T13" fmla="*/ 0 h 7"/>
                <a:gd name="T14" fmla="*/ 3 w 6"/>
                <a:gd name="T15" fmla="*/ 0 h 7"/>
                <a:gd name="T16" fmla="*/ 2 w 6"/>
                <a:gd name="T17" fmla="*/ 0 h 7"/>
                <a:gd name="T18" fmla="*/ 2 w 6"/>
                <a:gd name="T19" fmla="*/ 0 h 7"/>
                <a:gd name="T20" fmla="*/ 1 w 6"/>
                <a:gd name="T21" fmla="*/ 0 h 7"/>
                <a:gd name="T22" fmla="*/ 0 w 6"/>
                <a:gd name="T23" fmla="*/ 1 h 7"/>
                <a:gd name="T24" fmla="*/ 0 w 6"/>
                <a:gd name="T25" fmla="*/ 2 h 7"/>
                <a:gd name="T26" fmla="*/ 0 w 6"/>
                <a:gd name="T27" fmla="*/ 3 h 7"/>
                <a:gd name="T28" fmla="*/ 0 w 6"/>
                <a:gd name="T29" fmla="*/ 4 h 7"/>
                <a:gd name="T30" fmla="*/ 1 w 6"/>
                <a:gd name="T31" fmla="*/ 6 h 7"/>
                <a:gd name="T32" fmla="*/ 2 w 6"/>
                <a:gd name="T33" fmla="*/ 7 h 7"/>
                <a:gd name="T34" fmla="*/ 3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3" y="7"/>
                  </a:moveTo>
                  <a:lnTo>
                    <a:pt x="4" y="6"/>
                  </a:lnTo>
                  <a:lnTo>
                    <a:pt x="5" y="4"/>
                  </a:lnTo>
                  <a:lnTo>
                    <a:pt x="6" y="3"/>
                  </a:lnTo>
                  <a:lnTo>
                    <a:pt x="6" y="2"/>
                  </a:lnTo>
                  <a:lnTo>
                    <a:pt x="5" y="1"/>
                  </a:lnTo>
                  <a:lnTo>
                    <a:pt x="4" y="0"/>
                  </a:lnTo>
                  <a:lnTo>
                    <a:pt x="3" y="0"/>
                  </a:lnTo>
                  <a:lnTo>
                    <a:pt x="2" y="0"/>
                  </a:lnTo>
                  <a:lnTo>
                    <a:pt x="1" y="0"/>
                  </a:lnTo>
                  <a:lnTo>
                    <a:pt x="0" y="1"/>
                  </a:lnTo>
                  <a:lnTo>
                    <a:pt x="0" y="2"/>
                  </a:lnTo>
                  <a:lnTo>
                    <a:pt x="0" y="3"/>
                  </a:lnTo>
                  <a:lnTo>
                    <a:pt x="0" y="4"/>
                  </a:lnTo>
                  <a:lnTo>
                    <a:pt x="1" y="6"/>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7" name="Freeform 1768">
              <a:extLst>
                <a:ext uri="{FF2B5EF4-FFF2-40B4-BE49-F238E27FC236}">
                  <a16:creationId xmlns:a16="http://schemas.microsoft.com/office/drawing/2014/main" id="{549E19B5-79CD-4345-964D-9329400E98E3}"/>
                </a:ext>
              </a:extLst>
            </p:cNvPr>
            <p:cNvSpPr>
              <a:spLocks/>
            </p:cNvSpPr>
            <p:nvPr/>
          </p:nvSpPr>
          <p:spPr bwMode="auto">
            <a:xfrm>
              <a:off x="2795" y="1866"/>
              <a:ext cx="7" cy="7"/>
            </a:xfrm>
            <a:custGeom>
              <a:avLst/>
              <a:gdLst>
                <a:gd name="T0" fmla="*/ 3 w 7"/>
                <a:gd name="T1" fmla="*/ 7 h 7"/>
                <a:gd name="T2" fmla="*/ 4 w 7"/>
                <a:gd name="T3" fmla="*/ 6 h 7"/>
                <a:gd name="T4" fmla="*/ 6 w 7"/>
                <a:gd name="T5" fmla="*/ 5 h 7"/>
                <a:gd name="T6" fmla="*/ 7 w 7"/>
                <a:gd name="T7" fmla="*/ 4 h 7"/>
                <a:gd name="T8" fmla="*/ 7 w 7"/>
                <a:gd name="T9" fmla="*/ 2 h 7"/>
                <a:gd name="T10" fmla="*/ 6 w 7"/>
                <a:gd name="T11" fmla="*/ 1 h 7"/>
                <a:gd name="T12" fmla="*/ 4 w 7"/>
                <a:gd name="T13" fmla="*/ 0 h 7"/>
                <a:gd name="T14" fmla="*/ 3 w 7"/>
                <a:gd name="T15" fmla="*/ 0 h 7"/>
                <a:gd name="T16" fmla="*/ 2 w 7"/>
                <a:gd name="T17" fmla="*/ 0 h 7"/>
                <a:gd name="T18" fmla="*/ 2 w 7"/>
                <a:gd name="T19" fmla="*/ 0 h 7"/>
                <a:gd name="T20" fmla="*/ 1 w 7"/>
                <a:gd name="T21" fmla="*/ 0 h 7"/>
                <a:gd name="T22" fmla="*/ 0 w 7"/>
                <a:gd name="T23" fmla="*/ 1 h 7"/>
                <a:gd name="T24" fmla="*/ 0 w 7"/>
                <a:gd name="T25" fmla="*/ 2 h 7"/>
                <a:gd name="T26" fmla="*/ 0 w 7"/>
                <a:gd name="T27" fmla="*/ 4 h 7"/>
                <a:gd name="T28" fmla="*/ 0 w 7"/>
                <a:gd name="T29" fmla="*/ 5 h 7"/>
                <a:gd name="T30" fmla="*/ 1 w 7"/>
                <a:gd name="T31" fmla="*/ 6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6"/>
                  </a:lnTo>
                  <a:lnTo>
                    <a:pt x="6" y="5"/>
                  </a:lnTo>
                  <a:lnTo>
                    <a:pt x="7" y="4"/>
                  </a:lnTo>
                  <a:lnTo>
                    <a:pt x="7" y="2"/>
                  </a:lnTo>
                  <a:lnTo>
                    <a:pt x="6" y="1"/>
                  </a:lnTo>
                  <a:lnTo>
                    <a:pt x="4" y="0"/>
                  </a:lnTo>
                  <a:lnTo>
                    <a:pt x="3" y="0"/>
                  </a:lnTo>
                  <a:lnTo>
                    <a:pt x="2" y="0"/>
                  </a:lnTo>
                  <a:lnTo>
                    <a:pt x="1" y="0"/>
                  </a:lnTo>
                  <a:lnTo>
                    <a:pt x="0" y="1"/>
                  </a:lnTo>
                  <a:lnTo>
                    <a:pt x="0" y="2"/>
                  </a:lnTo>
                  <a:lnTo>
                    <a:pt x="0" y="4"/>
                  </a:lnTo>
                  <a:lnTo>
                    <a:pt x="0" y="5"/>
                  </a:lnTo>
                  <a:lnTo>
                    <a:pt x="1" y="6"/>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8" name="Freeform 1769">
              <a:extLst>
                <a:ext uri="{FF2B5EF4-FFF2-40B4-BE49-F238E27FC236}">
                  <a16:creationId xmlns:a16="http://schemas.microsoft.com/office/drawing/2014/main" id="{DF23D104-4C13-234C-88AD-9A58637708AF}"/>
                </a:ext>
              </a:extLst>
            </p:cNvPr>
            <p:cNvSpPr>
              <a:spLocks/>
            </p:cNvSpPr>
            <p:nvPr/>
          </p:nvSpPr>
          <p:spPr bwMode="auto">
            <a:xfrm>
              <a:off x="2781" y="1868"/>
              <a:ext cx="7" cy="7"/>
            </a:xfrm>
            <a:custGeom>
              <a:avLst/>
              <a:gdLst>
                <a:gd name="T0" fmla="*/ 5 w 7"/>
                <a:gd name="T1" fmla="*/ 7 h 7"/>
                <a:gd name="T2" fmla="*/ 6 w 7"/>
                <a:gd name="T3" fmla="*/ 6 h 7"/>
                <a:gd name="T4" fmla="*/ 7 w 7"/>
                <a:gd name="T5" fmla="*/ 5 h 7"/>
                <a:gd name="T6" fmla="*/ 7 w 7"/>
                <a:gd name="T7" fmla="*/ 4 h 7"/>
                <a:gd name="T8" fmla="*/ 7 w 7"/>
                <a:gd name="T9" fmla="*/ 3 h 7"/>
                <a:gd name="T10" fmla="*/ 7 w 7"/>
                <a:gd name="T11" fmla="*/ 2 h 7"/>
                <a:gd name="T12" fmla="*/ 6 w 7"/>
                <a:gd name="T13" fmla="*/ 0 h 7"/>
                <a:gd name="T14" fmla="*/ 5 w 7"/>
                <a:gd name="T15" fmla="*/ 0 h 7"/>
                <a:gd name="T16" fmla="*/ 4 w 7"/>
                <a:gd name="T17" fmla="*/ 0 h 7"/>
                <a:gd name="T18" fmla="*/ 4 w 7"/>
                <a:gd name="T19" fmla="*/ 0 h 7"/>
                <a:gd name="T20" fmla="*/ 3 w 7"/>
                <a:gd name="T21" fmla="*/ 0 h 7"/>
                <a:gd name="T22" fmla="*/ 2 w 7"/>
                <a:gd name="T23" fmla="*/ 2 h 7"/>
                <a:gd name="T24" fmla="*/ 0 w 7"/>
                <a:gd name="T25" fmla="*/ 3 h 7"/>
                <a:gd name="T26" fmla="*/ 0 w 7"/>
                <a:gd name="T27" fmla="*/ 4 h 7"/>
                <a:gd name="T28" fmla="*/ 2 w 7"/>
                <a:gd name="T29" fmla="*/ 5 h 7"/>
                <a:gd name="T30" fmla="*/ 3 w 7"/>
                <a:gd name="T31" fmla="*/ 6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6"/>
                  </a:lnTo>
                  <a:lnTo>
                    <a:pt x="7" y="5"/>
                  </a:lnTo>
                  <a:lnTo>
                    <a:pt x="7" y="4"/>
                  </a:lnTo>
                  <a:lnTo>
                    <a:pt x="7" y="3"/>
                  </a:lnTo>
                  <a:lnTo>
                    <a:pt x="7" y="2"/>
                  </a:lnTo>
                  <a:lnTo>
                    <a:pt x="6" y="0"/>
                  </a:lnTo>
                  <a:lnTo>
                    <a:pt x="5" y="0"/>
                  </a:lnTo>
                  <a:lnTo>
                    <a:pt x="4" y="0"/>
                  </a:lnTo>
                  <a:lnTo>
                    <a:pt x="3" y="0"/>
                  </a:lnTo>
                  <a:lnTo>
                    <a:pt x="2" y="2"/>
                  </a:lnTo>
                  <a:lnTo>
                    <a:pt x="0" y="3"/>
                  </a:lnTo>
                  <a:lnTo>
                    <a:pt x="0" y="4"/>
                  </a:lnTo>
                  <a:lnTo>
                    <a:pt x="2" y="5"/>
                  </a:lnTo>
                  <a:lnTo>
                    <a:pt x="3" y="6"/>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39" name="Freeform 1770">
              <a:extLst>
                <a:ext uri="{FF2B5EF4-FFF2-40B4-BE49-F238E27FC236}">
                  <a16:creationId xmlns:a16="http://schemas.microsoft.com/office/drawing/2014/main" id="{D3AD1B8A-E726-9C44-87A2-8B5957B0AFC6}"/>
                </a:ext>
              </a:extLst>
            </p:cNvPr>
            <p:cNvSpPr>
              <a:spLocks/>
            </p:cNvSpPr>
            <p:nvPr/>
          </p:nvSpPr>
          <p:spPr bwMode="auto">
            <a:xfrm>
              <a:off x="2768" y="1871"/>
              <a:ext cx="7" cy="6"/>
            </a:xfrm>
            <a:custGeom>
              <a:avLst/>
              <a:gdLst>
                <a:gd name="T0" fmla="*/ 4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5"/>
                  </a:lnTo>
                  <a:lnTo>
                    <a:pt x="7" y="4"/>
                  </a:lnTo>
                  <a:lnTo>
                    <a:pt x="7" y="3"/>
                  </a:lnTo>
                  <a:lnTo>
                    <a:pt x="7" y="2"/>
                  </a:lnTo>
                  <a:lnTo>
                    <a:pt x="7" y="1"/>
                  </a:lnTo>
                  <a:lnTo>
                    <a:pt x="6"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0" name="Freeform 1771">
              <a:extLst>
                <a:ext uri="{FF2B5EF4-FFF2-40B4-BE49-F238E27FC236}">
                  <a16:creationId xmlns:a16="http://schemas.microsoft.com/office/drawing/2014/main" id="{6CB9A986-C8DF-754E-AF7F-936A32DC3E83}"/>
                </a:ext>
              </a:extLst>
            </p:cNvPr>
            <p:cNvSpPr>
              <a:spLocks/>
            </p:cNvSpPr>
            <p:nvPr/>
          </p:nvSpPr>
          <p:spPr bwMode="auto">
            <a:xfrm>
              <a:off x="2754" y="1872"/>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1 w 7"/>
                <a:gd name="T23" fmla="*/ 2 h 6"/>
                <a:gd name="T24" fmla="*/ 0 w 7"/>
                <a:gd name="T25" fmla="*/ 3 h 6"/>
                <a:gd name="T26" fmla="*/ 0 w 7"/>
                <a:gd name="T27" fmla="*/ 4 h 6"/>
                <a:gd name="T28" fmla="*/ 1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1" y="2"/>
                  </a:lnTo>
                  <a:lnTo>
                    <a:pt x="0" y="3"/>
                  </a:lnTo>
                  <a:lnTo>
                    <a:pt x="0" y="4"/>
                  </a:lnTo>
                  <a:lnTo>
                    <a:pt x="1"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1" name="Freeform 1772">
              <a:extLst>
                <a:ext uri="{FF2B5EF4-FFF2-40B4-BE49-F238E27FC236}">
                  <a16:creationId xmlns:a16="http://schemas.microsoft.com/office/drawing/2014/main" id="{448A5BE8-5A4D-A942-A8F7-5DE8AAD0C23D}"/>
                </a:ext>
              </a:extLst>
            </p:cNvPr>
            <p:cNvSpPr>
              <a:spLocks/>
            </p:cNvSpPr>
            <p:nvPr/>
          </p:nvSpPr>
          <p:spPr bwMode="auto">
            <a:xfrm>
              <a:off x="2742" y="1874"/>
              <a:ext cx="7" cy="6"/>
            </a:xfrm>
            <a:custGeom>
              <a:avLst/>
              <a:gdLst>
                <a:gd name="T0" fmla="*/ 3 w 7"/>
                <a:gd name="T1" fmla="*/ 6 h 6"/>
                <a:gd name="T2" fmla="*/ 4 w 7"/>
                <a:gd name="T3" fmla="*/ 6 h 6"/>
                <a:gd name="T4" fmla="*/ 6 w 7"/>
                <a:gd name="T5" fmla="*/ 5 h 6"/>
                <a:gd name="T6" fmla="*/ 7 w 7"/>
                <a:gd name="T7" fmla="*/ 4 h 6"/>
                <a:gd name="T8" fmla="*/ 7 w 7"/>
                <a:gd name="T9" fmla="*/ 3 h 6"/>
                <a:gd name="T10" fmla="*/ 6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6" y="5"/>
                  </a:lnTo>
                  <a:lnTo>
                    <a:pt x="7" y="4"/>
                  </a:lnTo>
                  <a:lnTo>
                    <a:pt x="7" y="3"/>
                  </a:lnTo>
                  <a:lnTo>
                    <a:pt x="6"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2" name="Freeform 1773">
              <a:extLst>
                <a:ext uri="{FF2B5EF4-FFF2-40B4-BE49-F238E27FC236}">
                  <a16:creationId xmlns:a16="http://schemas.microsoft.com/office/drawing/2014/main" id="{EF7460EA-8943-954F-B33E-68A108A15754}"/>
                </a:ext>
              </a:extLst>
            </p:cNvPr>
            <p:cNvSpPr>
              <a:spLocks/>
            </p:cNvSpPr>
            <p:nvPr/>
          </p:nvSpPr>
          <p:spPr bwMode="auto">
            <a:xfrm>
              <a:off x="2728" y="1876"/>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1" y="1"/>
                  </a:lnTo>
                  <a:lnTo>
                    <a:pt x="0" y="2"/>
                  </a:lnTo>
                  <a:lnTo>
                    <a:pt x="0" y="3"/>
                  </a:lnTo>
                  <a:lnTo>
                    <a:pt x="0" y="4"/>
                  </a:lnTo>
                  <a:lnTo>
                    <a:pt x="0" y="5"/>
                  </a:lnTo>
                  <a:lnTo>
                    <a:pt x="1"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3" name="Freeform 1774">
              <a:extLst>
                <a:ext uri="{FF2B5EF4-FFF2-40B4-BE49-F238E27FC236}">
                  <a16:creationId xmlns:a16="http://schemas.microsoft.com/office/drawing/2014/main" id="{1F70EFB1-36BB-1B4A-83C7-525EF627D40F}"/>
                </a:ext>
              </a:extLst>
            </p:cNvPr>
            <p:cNvSpPr>
              <a:spLocks/>
            </p:cNvSpPr>
            <p:nvPr/>
          </p:nvSpPr>
          <p:spPr bwMode="auto">
            <a:xfrm>
              <a:off x="2715" y="1878"/>
              <a:ext cx="7" cy="6"/>
            </a:xfrm>
            <a:custGeom>
              <a:avLst/>
              <a:gdLst>
                <a:gd name="T0" fmla="*/ 3 w 7"/>
                <a:gd name="T1" fmla="*/ 6 h 6"/>
                <a:gd name="T2" fmla="*/ 4 w 7"/>
                <a:gd name="T3" fmla="*/ 6 h 6"/>
                <a:gd name="T4" fmla="*/ 5 w 7"/>
                <a:gd name="T5" fmla="*/ 5 h 6"/>
                <a:gd name="T6" fmla="*/ 7 w 7"/>
                <a:gd name="T7" fmla="*/ 4 h 6"/>
                <a:gd name="T8" fmla="*/ 7 w 7"/>
                <a:gd name="T9" fmla="*/ 3 h 6"/>
                <a:gd name="T10" fmla="*/ 5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5" y="5"/>
                  </a:lnTo>
                  <a:lnTo>
                    <a:pt x="7" y="4"/>
                  </a:lnTo>
                  <a:lnTo>
                    <a:pt x="7"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4" name="Freeform 1775">
              <a:extLst>
                <a:ext uri="{FF2B5EF4-FFF2-40B4-BE49-F238E27FC236}">
                  <a16:creationId xmlns:a16="http://schemas.microsoft.com/office/drawing/2014/main" id="{A15DE917-3627-DF4E-ABFE-49A502A6EB94}"/>
                </a:ext>
              </a:extLst>
            </p:cNvPr>
            <p:cNvSpPr>
              <a:spLocks/>
            </p:cNvSpPr>
            <p:nvPr/>
          </p:nvSpPr>
          <p:spPr bwMode="auto">
            <a:xfrm>
              <a:off x="2701" y="1880"/>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2" y="0"/>
                  </a:lnTo>
                  <a:lnTo>
                    <a:pt x="1" y="1"/>
                  </a:lnTo>
                  <a:lnTo>
                    <a:pt x="0" y="2"/>
                  </a:lnTo>
                  <a:lnTo>
                    <a:pt x="0" y="3"/>
                  </a:lnTo>
                  <a:lnTo>
                    <a:pt x="0" y="4"/>
                  </a:lnTo>
                  <a:lnTo>
                    <a:pt x="0" y="5"/>
                  </a:lnTo>
                  <a:lnTo>
                    <a:pt x="1" y="6"/>
                  </a:lnTo>
                  <a:lnTo>
                    <a:pt x="2"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5" name="Freeform 1776">
              <a:extLst>
                <a:ext uri="{FF2B5EF4-FFF2-40B4-BE49-F238E27FC236}">
                  <a16:creationId xmlns:a16="http://schemas.microsoft.com/office/drawing/2014/main" id="{A92EFDBC-040B-F14B-8364-5FBDF6D46BCE}"/>
                </a:ext>
              </a:extLst>
            </p:cNvPr>
            <p:cNvSpPr>
              <a:spLocks/>
            </p:cNvSpPr>
            <p:nvPr/>
          </p:nvSpPr>
          <p:spPr bwMode="auto">
            <a:xfrm>
              <a:off x="2688" y="1882"/>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6" name="Freeform 1777">
              <a:extLst>
                <a:ext uri="{FF2B5EF4-FFF2-40B4-BE49-F238E27FC236}">
                  <a16:creationId xmlns:a16="http://schemas.microsoft.com/office/drawing/2014/main" id="{D2892EF1-5506-3141-B1FE-43FF768AFEB6}"/>
                </a:ext>
              </a:extLst>
            </p:cNvPr>
            <p:cNvSpPr>
              <a:spLocks/>
            </p:cNvSpPr>
            <p:nvPr/>
          </p:nvSpPr>
          <p:spPr bwMode="auto">
            <a:xfrm>
              <a:off x="2674" y="1884"/>
              <a:ext cx="7" cy="7"/>
            </a:xfrm>
            <a:custGeom>
              <a:avLst/>
              <a:gdLst>
                <a:gd name="T0" fmla="*/ 5 w 7"/>
                <a:gd name="T1" fmla="*/ 7 h 7"/>
                <a:gd name="T2" fmla="*/ 6 w 7"/>
                <a:gd name="T3" fmla="*/ 6 h 7"/>
                <a:gd name="T4" fmla="*/ 7 w 7"/>
                <a:gd name="T5" fmla="*/ 4 h 7"/>
                <a:gd name="T6" fmla="*/ 7 w 7"/>
                <a:gd name="T7" fmla="*/ 3 h 7"/>
                <a:gd name="T8" fmla="*/ 7 w 7"/>
                <a:gd name="T9" fmla="*/ 2 h 7"/>
                <a:gd name="T10" fmla="*/ 7 w 7"/>
                <a:gd name="T11" fmla="*/ 1 h 7"/>
                <a:gd name="T12" fmla="*/ 6 w 7"/>
                <a:gd name="T13" fmla="*/ 0 h 7"/>
                <a:gd name="T14" fmla="*/ 5 w 7"/>
                <a:gd name="T15" fmla="*/ 0 h 7"/>
                <a:gd name="T16" fmla="*/ 3 w 7"/>
                <a:gd name="T17" fmla="*/ 0 h 7"/>
                <a:gd name="T18" fmla="*/ 3 w 7"/>
                <a:gd name="T19" fmla="*/ 0 h 7"/>
                <a:gd name="T20" fmla="*/ 2 w 7"/>
                <a:gd name="T21" fmla="*/ 0 h 7"/>
                <a:gd name="T22" fmla="*/ 1 w 7"/>
                <a:gd name="T23" fmla="*/ 1 h 7"/>
                <a:gd name="T24" fmla="*/ 0 w 7"/>
                <a:gd name="T25" fmla="*/ 2 h 7"/>
                <a:gd name="T26" fmla="*/ 0 w 7"/>
                <a:gd name="T27" fmla="*/ 3 h 7"/>
                <a:gd name="T28" fmla="*/ 1 w 7"/>
                <a:gd name="T29" fmla="*/ 4 h 7"/>
                <a:gd name="T30" fmla="*/ 2 w 7"/>
                <a:gd name="T31" fmla="*/ 6 h 7"/>
                <a:gd name="T32" fmla="*/ 3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6"/>
                  </a:lnTo>
                  <a:lnTo>
                    <a:pt x="7" y="4"/>
                  </a:lnTo>
                  <a:lnTo>
                    <a:pt x="7" y="3"/>
                  </a:lnTo>
                  <a:lnTo>
                    <a:pt x="7" y="2"/>
                  </a:lnTo>
                  <a:lnTo>
                    <a:pt x="7" y="1"/>
                  </a:lnTo>
                  <a:lnTo>
                    <a:pt x="6" y="0"/>
                  </a:lnTo>
                  <a:lnTo>
                    <a:pt x="5" y="0"/>
                  </a:lnTo>
                  <a:lnTo>
                    <a:pt x="3" y="0"/>
                  </a:lnTo>
                  <a:lnTo>
                    <a:pt x="2" y="0"/>
                  </a:lnTo>
                  <a:lnTo>
                    <a:pt x="1" y="1"/>
                  </a:lnTo>
                  <a:lnTo>
                    <a:pt x="0" y="2"/>
                  </a:lnTo>
                  <a:lnTo>
                    <a:pt x="0" y="3"/>
                  </a:lnTo>
                  <a:lnTo>
                    <a:pt x="1" y="4"/>
                  </a:lnTo>
                  <a:lnTo>
                    <a:pt x="2" y="6"/>
                  </a:lnTo>
                  <a:lnTo>
                    <a:pt x="3"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7" name="Freeform 1778">
              <a:extLst>
                <a:ext uri="{FF2B5EF4-FFF2-40B4-BE49-F238E27FC236}">
                  <a16:creationId xmlns:a16="http://schemas.microsoft.com/office/drawing/2014/main" id="{0A15F852-DCF4-FC47-98B7-493A1B1A6795}"/>
                </a:ext>
              </a:extLst>
            </p:cNvPr>
            <p:cNvSpPr>
              <a:spLocks/>
            </p:cNvSpPr>
            <p:nvPr/>
          </p:nvSpPr>
          <p:spPr bwMode="auto">
            <a:xfrm>
              <a:off x="2661" y="1886"/>
              <a:ext cx="6" cy="7"/>
            </a:xfrm>
            <a:custGeom>
              <a:avLst/>
              <a:gdLst>
                <a:gd name="T0" fmla="*/ 4 w 6"/>
                <a:gd name="T1" fmla="*/ 7 h 7"/>
                <a:gd name="T2" fmla="*/ 5 w 6"/>
                <a:gd name="T3" fmla="*/ 6 h 7"/>
                <a:gd name="T4" fmla="*/ 6 w 6"/>
                <a:gd name="T5" fmla="*/ 5 h 7"/>
                <a:gd name="T6" fmla="*/ 6 w 6"/>
                <a:gd name="T7" fmla="*/ 4 h 7"/>
                <a:gd name="T8" fmla="*/ 6 w 6"/>
                <a:gd name="T9" fmla="*/ 2 h 7"/>
                <a:gd name="T10" fmla="*/ 6 w 6"/>
                <a:gd name="T11" fmla="*/ 1 h 7"/>
                <a:gd name="T12" fmla="*/ 5 w 6"/>
                <a:gd name="T13" fmla="*/ 0 h 7"/>
                <a:gd name="T14" fmla="*/ 4 w 6"/>
                <a:gd name="T15" fmla="*/ 0 h 7"/>
                <a:gd name="T16" fmla="*/ 3 w 6"/>
                <a:gd name="T17" fmla="*/ 0 h 7"/>
                <a:gd name="T18" fmla="*/ 3 w 6"/>
                <a:gd name="T19" fmla="*/ 0 h 7"/>
                <a:gd name="T20" fmla="*/ 2 w 6"/>
                <a:gd name="T21" fmla="*/ 0 h 7"/>
                <a:gd name="T22" fmla="*/ 1 w 6"/>
                <a:gd name="T23" fmla="*/ 1 h 7"/>
                <a:gd name="T24" fmla="*/ 0 w 6"/>
                <a:gd name="T25" fmla="*/ 2 h 7"/>
                <a:gd name="T26" fmla="*/ 0 w 6"/>
                <a:gd name="T27" fmla="*/ 4 h 7"/>
                <a:gd name="T28" fmla="*/ 1 w 6"/>
                <a:gd name="T29" fmla="*/ 5 h 7"/>
                <a:gd name="T30" fmla="*/ 2 w 6"/>
                <a:gd name="T31" fmla="*/ 6 h 7"/>
                <a:gd name="T32" fmla="*/ 3 w 6"/>
                <a:gd name="T33" fmla="*/ 7 h 7"/>
                <a:gd name="T34" fmla="*/ 4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4" y="7"/>
                  </a:moveTo>
                  <a:lnTo>
                    <a:pt x="5" y="6"/>
                  </a:lnTo>
                  <a:lnTo>
                    <a:pt x="6" y="5"/>
                  </a:lnTo>
                  <a:lnTo>
                    <a:pt x="6" y="4"/>
                  </a:lnTo>
                  <a:lnTo>
                    <a:pt x="6" y="2"/>
                  </a:lnTo>
                  <a:lnTo>
                    <a:pt x="6" y="1"/>
                  </a:lnTo>
                  <a:lnTo>
                    <a:pt x="5" y="0"/>
                  </a:lnTo>
                  <a:lnTo>
                    <a:pt x="4" y="0"/>
                  </a:lnTo>
                  <a:lnTo>
                    <a:pt x="3" y="0"/>
                  </a:lnTo>
                  <a:lnTo>
                    <a:pt x="2" y="0"/>
                  </a:lnTo>
                  <a:lnTo>
                    <a:pt x="1" y="1"/>
                  </a:lnTo>
                  <a:lnTo>
                    <a:pt x="0" y="2"/>
                  </a:lnTo>
                  <a:lnTo>
                    <a:pt x="0" y="4"/>
                  </a:lnTo>
                  <a:lnTo>
                    <a:pt x="1"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8" name="Freeform 1779">
              <a:extLst>
                <a:ext uri="{FF2B5EF4-FFF2-40B4-BE49-F238E27FC236}">
                  <a16:creationId xmlns:a16="http://schemas.microsoft.com/office/drawing/2014/main" id="{3DADA33C-123B-B648-B7F0-A383FB08C811}"/>
                </a:ext>
              </a:extLst>
            </p:cNvPr>
            <p:cNvSpPr>
              <a:spLocks/>
            </p:cNvSpPr>
            <p:nvPr/>
          </p:nvSpPr>
          <p:spPr bwMode="auto">
            <a:xfrm>
              <a:off x="2648" y="1888"/>
              <a:ext cx="7" cy="7"/>
            </a:xfrm>
            <a:custGeom>
              <a:avLst/>
              <a:gdLst>
                <a:gd name="T0" fmla="*/ 4 w 7"/>
                <a:gd name="T1" fmla="*/ 7 h 7"/>
                <a:gd name="T2" fmla="*/ 5 w 7"/>
                <a:gd name="T3" fmla="*/ 6 h 7"/>
                <a:gd name="T4" fmla="*/ 6 w 7"/>
                <a:gd name="T5" fmla="*/ 5 h 7"/>
                <a:gd name="T6" fmla="*/ 7 w 7"/>
                <a:gd name="T7" fmla="*/ 4 h 7"/>
                <a:gd name="T8" fmla="*/ 7 w 7"/>
                <a:gd name="T9" fmla="*/ 3 h 7"/>
                <a:gd name="T10" fmla="*/ 6 w 7"/>
                <a:gd name="T11" fmla="*/ 2 h 7"/>
                <a:gd name="T12" fmla="*/ 5 w 7"/>
                <a:gd name="T13" fmla="*/ 0 h 7"/>
                <a:gd name="T14" fmla="*/ 4 w 7"/>
                <a:gd name="T15" fmla="*/ 0 h 7"/>
                <a:gd name="T16" fmla="*/ 2 w 7"/>
                <a:gd name="T17" fmla="*/ 0 h 7"/>
                <a:gd name="T18" fmla="*/ 2 w 7"/>
                <a:gd name="T19" fmla="*/ 0 h 7"/>
                <a:gd name="T20" fmla="*/ 1 w 7"/>
                <a:gd name="T21" fmla="*/ 0 h 7"/>
                <a:gd name="T22" fmla="*/ 0 w 7"/>
                <a:gd name="T23" fmla="*/ 2 h 7"/>
                <a:gd name="T24" fmla="*/ 0 w 7"/>
                <a:gd name="T25" fmla="*/ 3 h 7"/>
                <a:gd name="T26" fmla="*/ 0 w 7"/>
                <a:gd name="T27" fmla="*/ 4 h 7"/>
                <a:gd name="T28" fmla="*/ 0 w 7"/>
                <a:gd name="T29" fmla="*/ 5 h 7"/>
                <a:gd name="T30" fmla="*/ 1 w 7"/>
                <a:gd name="T31" fmla="*/ 6 h 7"/>
                <a:gd name="T32" fmla="*/ 2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5"/>
                  </a:lnTo>
                  <a:lnTo>
                    <a:pt x="7" y="4"/>
                  </a:lnTo>
                  <a:lnTo>
                    <a:pt x="7" y="3"/>
                  </a:lnTo>
                  <a:lnTo>
                    <a:pt x="6" y="2"/>
                  </a:lnTo>
                  <a:lnTo>
                    <a:pt x="5" y="0"/>
                  </a:lnTo>
                  <a:lnTo>
                    <a:pt x="4" y="0"/>
                  </a:lnTo>
                  <a:lnTo>
                    <a:pt x="2" y="0"/>
                  </a:lnTo>
                  <a:lnTo>
                    <a:pt x="1" y="0"/>
                  </a:lnTo>
                  <a:lnTo>
                    <a:pt x="0" y="2"/>
                  </a:lnTo>
                  <a:lnTo>
                    <a:pt x="0" y="3"/>
                  </a:lnTo>
                  <a:lnTo>
                    <a:pt x="0" y="4"/>
                  </a:lnTo>
                  <a:lnTo>
                    <a:pt x="0" y="5"/>
                  </a:lnTo>
                  <a:lnTo>
                    <a:pt x="1" y="6"/>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49" name="Freeform 1780">
              <a:extLst>
                <a:ext uri="{FF2B5EF4-FFF2-40B4-BE49-F238E27FC236}">
                  <a16:creationId xmlns:a16="http://schemas.microsoft.com/office/drawing/2014/main" id="{0C4F64EC-F661-F14E-B8EB-A3A1EC17687A}"/>
                </a:ext>
              </a:extLst>
            </p:cNvPr>
            <p:cNvSpPr>
              <a:spLocks/>
            </p:cNvSpPr>
            <p:nvPr/>
          </p:nvSpPr>
          <p:spPr bwMode="auto">
            <a:xfrm>
              <a:off x="2635" y="1891"/>
              <a:ext cx="6" cy="6"/>
            </a:xfrm>
            <a:custGeom>
              <a:avLst/>
              <a:gdLst>
                <a:gd name="T0" fmla="*/ 3 w 6"/>
                <a:gd name="T1" fmla="*/ 6 h 6"/>
                <a:gd name="T2" fmla="*/ 4 w 6"/>
                <a:gd name="T3" fmla="*/ 5 h 6"/>
                <a:gd name="T4" fmla="*/ 5 w 6"/>
                <a:gd name="T5" fmla="*/ 4 h 6"/>
                <a:gd name="T6" fmla="*/ 6 w 6"/>
                <a:gd name="T7" fmla="*/ 3 h 6"/>
                <a:gd name="T8" fmla="*/ 6 w 6"/>
                <a:gd name="T9" fmla="*/ 2 h 6"/>
                <a:gd name="T10" fmla="*/ 5 w 6"/>
                <a:gd name="T11" fmla="*/ 1 h 6"/>
                <a:gd name="T12" fmla="*/ 4 w 6"/>
                <a:gd name="T13" fmla="*/ 0 h 6"/>
                <a:gd name="T14" fmla="*/ 3 w 6"/>
                <a:gd name="T15" fmla="*/ 0 h 6"/>
                <a:gd name="T16" fmla="*/ 2 w 6"/>
                <a:gd name="T17" fmla="*/ 0 h 6"/>
                <a:gd name="T18" fmla="*/ 2 w 6"/>
                <a:gd name="T19" fmla="*/ 0 h 6"/>
                <a:gd name="T20" fmla="*/ 1 w 6"/>
                <a:gd name="T21" fmla="*/ 0 h 6"/>
                <a:gd name="T22" fmla="*/ 0 w 6"/>
                <a:gd name="T23" fmla="*/ 1 h 6"/>
                <a:gd name="T24" fmla="*/ 0 w 6"/>
                <a:gd name="T25" fmla="*/ 2 h 6"/>
                <a:gd name="T26" fmla="*/ 0 w 6"/>
                <a:gd name="T27" fmla="*/ 3 h 6"/>
                <a:gd name="T28" fmla="*/ 0 w 6"/>
                <a:gd name="T29" fmla="*/ 4 h 6"/>
                <a:gd name="T30" fmla="*/ 1 w 6"/>
                <a:gd name="T31" fmla="*/ 5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5"/>
                  </a:lnTo>
                  <a:lnTo>
                    <a:pt x="5" y="4"/>
                  </a:lnTo>
                  <a:lnTo>
                    <a:pt x="6" y="3"/>
                  </a:lnTo>
                  <a:lnTo>
                    <a:pt x="6" y="2"/>
                  </a:lnTo>
                  <a:lnTo>
                    <a:pt x="5"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0" name="Freeform 1781">
              <a:extLst>
                <a:ext uri="{FF2B5EF4-FFF2-40B4-BE49-F238E27FC236}">
                  <a16:creationId xmlns:a16="http://schemas.microsoft.com/office/drawing/2014/main" id="{91CE7D07-1B91-EB41-A26A-F1E98506F9F8}"/>
                </a:ext>
              </a:extLst>
            </p:cNvPr>
            <p:cNvSpPr>
              <a:spLocks/>
            </p:cNvSpPr>
            <p:nvPr/>
          </p:nvSpPr>
          <p:spPr bwMode="auto">
            <a:xfrm>
              <a:off x="2621" y="1893"/>
              <a:ext cx="7" cy="6"/>
            </a:xfrm>
            <a:custGeom>
              <a:avLst/>
              <a:gdLst>
                <a:gd name="T0" fmla="*/ 3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5" y="5"/>
                  </a:lnTo>
                  <a:lnTo>
                    <a:pt x="6" y="4"/>
                  </a:lnTo>
                  <a:lnTo>
                    <a:pt x="7" y="3"/>
                  </a:lnTo>
                  <a:lnTo>
                    <a:pt x="7" y="2"/>
                  </a:lnTo>
                  <a:lnTo>
                    <a:pt x="6" y="1"/>
                  </a:lnTo>
                  <a:lnTo>
                    <a:pt x="5"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1" name="Freeform 1782">
              <a:extLst>
                <a:ext uri="{FF2B5EF4-FFF2-40B4-BE49-F238E27FC236}">
                  <a16:creationId xmlns:a16="http://schemas.microsoft.com/office/drawing/2014/main" id="{898FC047-0104-C248-95CF-5287C8178E61}"/>
                </a:ext>
              </a:extLst>
            </p:cNvPr>
            <p:cNvSpPr>
              <a:spLocks/>
            </p:cNvSpPr>
            <p:nvPr/>
          </p:nvSpPr>
          <p:spPr bwMode="auto">
            <a:xfrm>
              <a:off x="2607" y="1894"/>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2 w 7"/>
                <a:gd name="T23" fmla="*/ 2 h 6"/>
                <a:gd name="T24" fmla="*/ 0 w 7"/>
                <a:gd name="T25" fmla="*/ 3 h 6"/>
                <a:gd name="T26" fmla="*/ 0 w 7"/>
                <a:gd name="T27" fmla="*/ 4 h 6"/>
                <a:gd name="T28" fmla="*/ 2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2" y="2"/>
                  </a:lnTo>
                  <a:lnTo>
                    <a:pt x="0" y="3"/>
                  </a:lnTo>
                  <a:lnTo>
                    <a:pt x="0" y="4"/>
                  </a:lnTo>
                  <a:lnTo>
                    <a:pt x="2"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2" name="Freeform 1783">
              <a:extLst>
                <a:ext uri="{FF2B5EF4-FFF2-40B4-BE49-F238E27FC236}">
                  <a16:creationId xmlns:a16="http://schemas.microsoft.com/office/drawing/2014/main" id="{3B593C03-B722-F84D-8135-0FAF811620B6}"/>
                </a:ext>
              </a:extLst>
            </p:cNvPr>
            <p:cNvSpPr>
              <a:spLocks/>
            </p:cNvSpPr>
            <p:nvPr/>
          </p:nvSpPr>
          <p:spPr bwMode="auto">
            <a:xfrm>
              <a:off x="2594" y="1896"/>
              <a:ext cx="7" cy="6"/>
            </a:xfrm>
            <a:custGeom>
              <a:avLst/>
              <a:gdLst>
                <a:gd name="T0" fmla="*/ 4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4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6"/>
                  </a:lnTo>
                  <a:lnTo>
                    <a:pt x="7" y="5"/>
                  </a:lnTo>
                  <a:lnTo>
                    <a:pt x="7" y="4"/>
                  </a:lnTo>
                  <a:lnTo>
                    <a:pt x="7" y="3"/>
                  </a:lnTo>
                  <a:lnTo>
                    <a:pt x="7" y="2"/>
                  </a:lnTo>
                  <a:lnTo>
                    <a:pt x="6"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3" name="Freeform 1784">
              <a:extLst>
                <a:ext uri="{FF2B5EF4-FFF2-40B4-BE49-F238E27FC236}">
                  <a16:creationId xmlns:a16="http://schemas.microsoft.com/office/drawing/2014/main" id="{038DEFB3-BC9C-4D4E-8C78-E7892F10A6FC}"/>
                </a:ext>
              </a:extLst>
            </p:cNvPr>
            <p:cNvSpPr>
              <a:spLocks/>
            </p:cNvSpPr>
            <p:nvPr/>
          </p:nvSpPr>
          <p:spPr bwMode="auto">
            <a:xfrm>
              <a:off x="2580" y="1898"/>
              <a:ext cx="7" cy="6"/>
            </a:xfrm>
            <a:custGeom>
              <a:avLst/>
              <a:gdLst>
                <a:gd name="T0" fmla="*/ 5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5 w 7"/>
                <a:gd name="T15" fmla="*/ 0 h 6"/>
                <a:gd name="T16" fmla="*/ 4 w 7"/>
                <a:gd name="T17" fmla="*/ 0 h 6"/>
                <a:gd name="T18" fmla="*/ 4 w 7"/>
                <a:gd name="T19" fmla="*/ 0 h 6"/>
                <a:gd name="T20" fmla="*/ 3 w 7"/>
                <a:gd name="T21" fmla="*/ 1 h 6"/>
                <a:gd name="T22" fmla="*/ 1 w 7"/>
                <a:gd name="T23" fmla="*/ 2 h 6"/>
                <a:gd name="T24" fmla="*/ 0 w 7"/>
                <a:gd name="T25" fmla="*/ 3 h 6"/>
                <a:gd name="T26" fmla="*/ 0 w 7"/>
                <a:gd name="T27" fmla="*/ 4 h 6"/>
                <a:gd name="T28" fmla="*/ 1 w 7"/>
                <a:gd name="T29" fmla="*/ 5 h 6"/>
                <a:gd name="T30" fmla="*/ 3 w 7"/>
                <a:gd name="T31" fmla="*/ 6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6"/>
                  </a:lnTo>
                  <a:lnTo>
                    <a:pt x="7" y="5"/>
                  </a:lnTo>
                  <a:lnTo>
                    <a:pt x="7" y="4"/>
                  </a:lnTo>
                  <a:lnTo>
                    <a:pt x="7" y="3"/>
                  </a:lnTo>
                  <a:lnTo>
                    <a:pt x="7" y="2"/>
                  </a:lnTo>
                  <a:lnTo>
                    <a:pt x="6" y="1"/>
                  </a:lnTo>
                  <a:lnTo>
                    <a:pt x="5" y="0"/>
                  </a:lnTo>
                  <a:lnTo>
                    <a:pt x="4" y="0"/>
                  </a:lnTo>
                  <a:lnTo>
                    <a:pt x="3" y="1"/>
                  </a:lnTo>
                  <a:lnTo>
                    <a:pt x="1" y="2"/>
                  </a:lnTo>
                  <a:lnTo>
                    <a:pt x="0" y="3"/>
                  </a:lnTo>
                  <a:lnTo>
                    <a:pt x="0" y="4"/>
                  </a:lnTo>
                  <a:lnTo>
                    <a:pt x="1" y="5"/>
                  </a:lnTo>
                  <a:lnTo>
                    <a:pt x="3" y="6"/>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4" name="Freeform 1785">
              <a:extLst>
                <a:ext uri="{FF2B5EF4-FFF2-40B4-BE49-F238E27FC236}">
                  <a16:creationId xmlns:a16="http://schemas.microsoft.com/office/drawing/2014/main" id="{2B1BD19E-51BF-724B-95A1-57F679C837A8}"/>
                </a:ext>
              </a:extLst>
            </p:cNvPr>
            <p:cNvSpPr>
              <a:spLocks/>
            </p:cNvSpPr>
            <p:nvPr/>
          </p:nvSpPr>
          <p:spPr bwMode="auto">
            <a:xfrm>
              <a:off x="2568" y="1900"/>
              <a:ext cx="7" cy="6"/>
            </a:xfrm>
            <a:custGeom>
              <a:avLst/>
              <a:gdLst>
                <a:gd name="T0" fmla="*/ 3 w 7"/>
                <a:gd name="T1" fmla="*/ 6 h 6"/>
                <a:gd name="T2" fmla="*/ 4 w 7"/>
                <a:gd name="T3" fmla="*/ 6 h 6"/>
                <a:gd name="T4" fmla="*/ 6 w 7"/>
                <a:gd name="T5" fmla="*/ 5 h 6"/>
                <a:gd name="T6" fmla="*/ 7 w 7"/>
                <a:gd name="T7" fmla="*/ 4 h 6"/>
                <a:gd name="T8" fmla="*/ 7 w 7"/>
                <a:gd name="T9" fmla="*/ 3 h 6"/>
                <a:gd name="T10" fmla="*/ 6 w 7"/>
                <a:gd name="T11" fmla="*/ 2 h 6"/>
                <a:gd name="T12" fmla="*/ 4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6"/>
                  </a:lnTo>
                  <a:lnTo>
                    <a:pt x="6" y="5"/>
                  </a:lnTo>
                  <a:lnTo>
                    <a:pt x="7" y="4"/>
                  </a:lnTo>
                  <a:lnTo>
                    <a:pt x="7" y="3"/>
                  </a:lnTo>
                  <a:lnTo>
                    <a:pt x="6"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5" name="Freeform 1786">
              <a:extLst>
                <a:ext uri="{FF2B5EF4-FFF2-40B4-BE49-F238E27FC236}">
                  <a16:creationId xmlns:a16="http://schemas.microsoft.com/office/drawing/2014/main" id="{9B5BCE8D-033B-4D40-B4E1-16ECFE5A12F4}"/>
                </a:ext>
              </a:extLst>
            </p:cNvPr>
            <p:cNvSpPr>
              <a:spLocks/>
            </p:cNvSpPr>
            <p:nvPr/>
          </p:nvSpPr>
          <p:spPr bwMode="auto">
            <a:xfrm>
              <a:off x="2554" y="1902"/>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3 w 7"/>
                <a:gd name="T17" fmla="*/ 0 h 6"/>
                <a:gd name="T18" fmla="*/ 3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3" y="0"/>
                  </a:lnTo>
                  <a:lnTo>
                    <a:pt x="1" y="1"/>
                  </a:lnTo>
                  <a:lnTo>
                    <a:pt x="0" y="2"/>
                  </a:lnTo>
                  <a:lnTo>
                    <a:pt x="0" y="3"/>
                  </a:lnTo>
                  <a:lnTo>
                    <a:pt x="0" y="4"/>
                  </a:lnTo>
                  <a:lnTo>
                    <a:pt x="0" y="5"/>
                  </a:lnTo>
                  <a:lnTo>
                    <a:pt x="1"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6" name="Freeform 1787">
              <a:extLst>
                <a:ext uri="{FF2B5EF4-FFF2-40B4-BE49-F238E27FC236}">
                  <a16:creationId xmlns:a16="http://schemas.microsoft.com/office/drawing/2014/main" id="{A23203E2-65D9-8540-97C2-EE80C5443C54}"/>
                </a:ext>
              </a:extLst>
            </p:cNvPr>
            <p:cNvSpPr>
              <a:spLocks/>
            </p:cNvSpPr>
            <p:nvPr/>
          </p:nvSpPr>
          <p:spPr bwMode="auto">
            <a:xfrm>
              <a:off x="2541" y="1904"/>
              <a:ext cx="7" cy="7"/>
            </a:xfrm>
            <a:custGeom>
              <a:avLst/>
              <a:gdLst>
                <a:gd name="T0" fmla="*/ 3 w 7"/>
                <a:gd name="T1" fmla="*/ 7 h 7"/>
                <a:gd name="T2" fmla="*/ 4 w 7"/>
                <a:gd name="T3" fmla="*/ 7 h 7"/>
                <a:gd name="T4" fmla="*/ 5 w 7"/>
                <a:gd name="T5" fmla="*/ 6 h 7"/>
                <a:gd name="T6" fmla="*/ 7 w 7"/>
                <a:gd name="T7" fmla="*/ 4 h 7"/>
                <a:gd name="T8" fmla="*/ 7 w 7"/>
                <a:gd name="T9" fmla="*/ 3 h 7"/>
                <a:gd name="T10" fmla="*/ 5 w 7"/>
                <a:gd name="T11" fmla="*/ 2 h 7"/>
                <a:gd name="T12" fmla="*/ 4 w 7"/>
                <a:gd name="T13" fmla="*/ 1 h 7"/>
                <a:gd name="T14" fmla="*/ 3 w 7"/>
                <a:gd name="T15" fmla="*/ 0 h 7"/>
                <a:gd name="T16" fmla="*/ 2 w 7"/>
                <a:gd name="T17" fmla="*/ 0 h 7"/>
                <a:gd name="T18" fmla="*/ 2 w 7"/>
                <a:gd name="T19" fmla="*/ 0 h 7"/>
                <a:gd name="T20" fmla="*/ 1 w 7"/>
                <a:gd name="T21" fmla="*/ 1 h 7"/>
                <a:gd name="T22" fmla="*/ 0 w 7"/>
                <a:gd name="T23" fmla="*/ 2 h 7"/>
                <a:gd name="T24" fmla="*/ 0 w 7"/>
                <a:gd name="T25" fmla="*/ 3 h 7"/>
                <a:gd name="T26" fmla="*/ 0 w 7"/>
                <a:gd name="T27" fmla="*/ 4 h 7"/>
                <a:gd name="T28" fmla="*/ 0 w 7"/>
                <a:gd name="T29" fmla="*/ 6 h 7"/>
                <a:gd name="T30" fmla="*/ 1 w 7"/>
                <a:gd name="T31" fmla="*/ 7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7"/>
                  </a:lnTo>
                  <a:lnTo>
                    <a:pt x="5" y="6"/>
                  </a:lnTo>
                  <a:lnTo>
                    <a:pt x="7" y="4"/>
                  </a:lnTo>
                  <a:lnTo>
                    <a:pt x="7" y="3"/>
                  </a:lnTo>
                  <a:lnTo>
                    <a:pt x="5" y="2"/>
                  </a:lnTo>
                  <a:lnTo>
                    <a:pt x="4" y="1"/>
                  </a:lnTo>
                  <a:lnTo>
                    <a:pt x="3" y="0"/>
                  </a:lnTo>
                  <a:lnTo>
                    <a:pt x="2" y="0"/>
                  </a:lnTo>
                  <a:lnTo>
                    <a:pt x="1" y="1"/>
                  </a:lnTo>
                  <a:lnTo>
                    <a:pt x="0" y="2"/>
                  </a:lnTo>
                  <a:lnTo>
                    <a:pt x="0" y="3"/>
                  </a:lnTo>
                  <a:lnTo>
                    <a:pt x="0" y="4"/>
                  </a:lnTo>
                  <a:lnTo>
                    <a:pt x="0" y="6"/>
                  </a:lnTo>
                  <a:lnTo>
                    <a:pt x="1"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7" name="Freeform 1788">
              <a:extLst>
                <a:ext uri="{FF2B5EF4-FFF2-40B4-BE49-F238E27FC236}">
                  <a16:creationId xmlns:a16="http://schemas.microsoft.com/office/drawing/2014/main" id="{1E11FC39-AFEC-7F41-A65A-6324BC27FB31}"/>
                </a:ext>
              </a:extLst>
            </p:cNvPr>
            <p:cNvSpPr>
              <a:spLocks/>
            </p:cNvSpPr>
            <p:nvPr/>
          </p:nvSpPr>
          <p:spPr bwMode="auto">
            <a:xfrm>
              <a:off x="2527" y="1906"/>
              <a:ext cx="7" cy="7"/>
            </a:xfrm>
            <a:custGeom>
              <a:avLst/>
              <a:gdLst>
                <a:gd name="T0" fmla="*/ 4 w 7"/>
                <a:gd name="T1" fmla="*/ 7 h 7"/>
                <a:gd name="T2" fmla="*/ 5 w 7"/>
                <a:gd name="T3" fmla="*/ 6 h 7"/>
                <a:gd name="T4" fmla="*/ 6 w 7"/>
                <a:gd name="T5" fmla="*/ 5 h 7"/>
                <a:gd name="T6" fmla="*/ 7 w 7"/>
                <a:gd name="T7" fmla="*/ 4 h 7"/>
                <a:gd name="T8" fmla="*/ 7 w 7"/>
                <a:gd name="T9" fmla="*/ 2 h 7"/>
                <a:gd name="T10" fmla="*/ 6 w 7"/>
                <a:gd name="T11" fmla="*/ 1 h 7"/>
                <a:gd name="T12" fmla="*/ 5 w 7"/>
                <a:gd name="T13" fmla="*/ 0 h 7"/>
                <a:gd name="T14" fmla="*/ 4 w 7"/>
                <a:gd name="T15" fmla="*/ 0 h 7"/>
                <a:gd name="T16" fmla="*/ 3 w 7"/>
                <a:gd name="T17" fmla="*/ 0 h 7"/>
                <a:gd name="T18" fmla="*/ 3 w 7"/>
                <a:gd name="T19" fmla="*/ 0 h 7"/>
                <a:gd name="T20" fmla="*/ 1 w 7"/>
                <a:gd name="T21" fmla="*/ 0 h 7"/>
                <a:gd name="T22" fmla="*/ 0 w 7"/>
                <a:gd name="T23" fmla="*/ 1 h 7"/>
                <a:gd name="T24" fmla="*/ 0 w 7"/>
                <a:gd name="T25" fmla="*/ 2 h 7"/>
                <a:gd name="T26" fmla="*/ 0 w 7"/>
                <a:gd name="T27" fmla="*/ 4 h 7"/>
                <a:gd name="T28" fmla="*/ 0 w 7"/>
                <a:gd name="T29" fmla="*/ 5 h 7"/>
                <a:gd name="T30" fmla="*/ 1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5"/>
                  </a:lnTo>
                  <a:lnTo>
                    <a:pt x="7" y="4"/>
                  </a:lnTo>
                  <a:lnTo>
                    <a:pt x="7" y="2"/>
                  </a:lnTo>
                  <a:lnTo>
                    <a:pt x="6" y="1"/>
                  </a:lnTo>
                  <a:lnTo>
                    <a:pt x="5" y="0"/>
                  </a:lnTo>
                  <a:lnTo>
                    <a:pt x="4" y="0"/>
                  </a:lnTo>
                  <a:lnTo>
                    <a:pt x="3" y="0"/>
                  </a:lnTo>
                  <a:lnTo>
                    <a:pt x="1" y="0"/>
                  </a:lnTo>
                  <a:lnTo>
                    <a:pt x="0" y="1"/>
                  </a:lnTo>
                  <a:lnTo>
                    <a:pt x="0" y="2"/>
                  </a:lnTo>
                  <a:lnTo>
                    <a:pt x="0" y="4"/>
                  </a:lnTo>
                  <a:lnTo>
                    <a:pt x="0" y="5"/>
                  </a:lnTo>
                  <a:lnTo>
                    <a:pt x="1"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8" name="Freeform 1789">
              <a:extLst>
                <a:ext uri="{FF2B5EF4-FFF2-40B4-BE49-F238E27FC236}">
                  <a16:creationId xmlns:a16="http://schemas.microsoft.com/office/drawing/2014/main" id="{587B66DE-ABF4-454B-A71F-1F7B12C0F7EE}"/>
                </a:ext>
              </a:extLst>
            </p:cNvPr>
            <p:cNvSpPr>
              <a:spLocks/>
            </p:cNvSpPr>
            <p:nvPr/>
          </p:nvSpPr>
          <p:spPr bwMode="auto">
            <a:xfrm>
              <a:off x="2514" y="1908"/>
              <a:ext cx="6" cy="7"/>
            </a:xfrm>
            <a:custGeom>
              <a:avLst/>
              <a:gdLst>
                <a:gd name="T0" fmla="*/ 4 w 6"/>
                <a:gd name="T1" fmla="*/ 7 h 7"/>
                <a:gd name="T2" fmla="*/ 5 w 6"/>
                <a:gd name="T3" fmla="*/ 6 h 7"/>
                <a:gd name="T4" fmla="*/ 6 w 6"/>
                <a:gd name="T5" fmla="*/ 5 h 7"/>
                <a:gd name="T6" fmla="*/ 6 w 6"/>
                <a:gd name="T7" fmla="*/ 4 h 7"/>
                <a:gd name="T8" fmla="*/ 6 w 6"/>
                <a:gd name="T9" fmla="*/ 3 h 7"/>
                <a:gd name="T10" fmla="*/ 6 w 6"/>
                <a:gd name="T11" fmla="*/ 2 h 7"/>
                <a:gd name="T12" fmla="*/ 5 w 6"/>
                <a:gd name="T13" fmla="*/ 0 h 7"/>
                <a:gd name="T14" fmla="*/ 4 w 6"/>
                <a:gd name="T15" fmla="*/ 0 h 7"/>
                <a:gd name="T16" fmla="*/ 3 w 6"/>
                <a:gd name="T17" fmla="*/ 0 h 7"/>
                <a:gd name="T18" fmla="*/ 3 w 6"/>
                <a:gd name="T19" fmla="*/ 0 h 7"/>
                <a:gd name="T20" fmla="*/ 2 w 6"/>
                <a:gd name="T21" fmla="*/ 0 h 7"/>
                <a:gd name="T22" fmla="*/ 1 w 6"/>
                <a:gd name="T23" fmla="*/ 2 h 7"/>
                <a:gd name="T24" fmla="*/ 0 w 6"/>
                <a:gd name="T25" fmla="*/ 3 h 7"/>
                <a:gd name="T26" fmla="*/ 0 w 6"/>
                <a:gd name="T27" fmla="*/ 4 h 7"/>
                <a:gd name="T28" fmla="*/ 1 w 6"/>
                <a:gd name="T29" fmla="*/ 5 h 7"/>
                <a:gd name="T30" fmla="*/ 2 w 6"/>
                <a:gd name="T31" fmla="*/ 6 h 7"/>
                <a:gd name="T32" fmla="*/ 3 w 6"/>
                <a:gd name="T33" fmla="*/ 7 h 7"/>
                <a:gd name="T34" fmla="*/ 4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4" y="7"/>
                  </a:moveTo>
                  <a:lnTo>
                    <a:pt x="5" y="6"/>
                  </a:lnTo>
                  <a:lnTo>
                    <a:pt x="6" y="5"/>
                  </a:lnTo>
                  <a:lnTo>
                    <a:pt x="6" y="4"/>
                  </a:lnTo>
                  <a:lnTo>
                    <a:pt x="6" y="3"/>
                  </a:lnTo>
                  <a:lnTo>
                    <a:pt x="6" y="2"/>
                  </a:lnTo>
                  <a:lnTo>
                    <a:pt x="5" y="0"/>
                  </a:lnTo>
                  <a:lnTo>
                    <a:pt x="4" y="0"/>
                  </a:lnTo>
                  <a:lnTo>
                    <a:pt x="3" y="0"/>
                  </a:lnTo>
                  <a:lnTo>
                    <a:pt x="2" y="0"/>
                  </a:lnTo>
                  <a:lnTo>
                    <a:pt x="1" y="2"/>
                  </a:lnTo>
                  <a:lnTo>
                    <a:pt x="0" y="3"/>
                  </a:lnTo>
                  <a:lnTo>
                    <a:pt x="0" y="4"/>
                  </a:lnTo>
                  <a:lnTo>
                    <a:pt x="1"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59" name="Freeform 1790">
              <a:extLst>
                <a:ext uri="{FF2B5EF4-FFF2-40B4-BE49-F238E27FC236}">
                  <a16:creationId xmlns:a16="http://schemas.microsoft.com/office/drawing/2014/main" id="{D6B51776-AB36-A749-AA00-B886EEAD7B03}"/>
                </a:ext>
              </a:extLst>
            </p:cNvPr>
            <p:cNvSpPr>
              <a:spLocks/>
            </p:cNvSpPr>
            <p:nvPr/>
          </p:nvSpPr>
          <p:spPr bwMode="auto">
            <a:xfrm>
              <a:off x="2500" y="1911"/>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2" y="0"/>
                  </a:lnTo>
                  <a:lnTo>
                    <a:pt x="1" y="1"/>
                  </a:lnTo>
                  <a:lnTo>
                    <a:pt x="0" y="2"/>
                  </a:lnTo>
                  <a:lnTo>
                    <a:pt x="0" y="3"/>
                  </a:lnTo>
                  <a:lnTo>
                    <a:pt x="1" y="4"/>
                  </a:lnTo>
                  <a:lnTo>
                    <a:pt x="2"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0" name="Freeform 1791">
              <a:extLst>
                <a:ext uri="{FF2B5EF4-FFF2-40B4-BE49-F238E27FC236}">
                  <a16:creationId xmlns:a16="http://schemas.microsoft.com/office/drawing/2014/main" id="{5057C973-C926-FC43-BA64-B1BB49CA4F51}"/>
                </a:ext>
              </a:extLst>
            </p:cNvPr>
            <p:cNvSpPr>
              <a:spLocks/>
            </p:cNvSpPr>
            <p:nvPr/>
          </p:nvSpPr>
          <p:spPr bwMode="auto">
            <a:xfrm>
              <a:off x="2487" y="1913"/>
              <a:ext cx="6" cy="6"/>
            </a:xfrm>
            <a:custGeom>
              <a:avLst/>
              <a:gdLst>
                <a:gd name="T0" fmla="*/ 4 w 6"/>
                <a:gd name="T1" fmla="*/ 6 h 6"/>
                <a:gd name="T2" fmla="*/ 5 w 6"/>
                <a:gd name="T3" fmla="*/ 5 h 6"/>
                <a:gd name="T4" fmla="*/ 6 w 6"/>
                <a:gd name="T5" fmla="*/ 4 h 6"/>
                <a:gd name="T6" fmla="*/ 6 w 6"/>
                <a:gd name="T7" fmla="*/ 3 h 6"/>
                <a:gd name="T8" fmla="*/ 6 w 6"/>
                <a:gd name="T9" fmla="*/ 2 h 6"/>
                <a:gd name="T10" fmla="*/ 6 w 6"/>
                <a:gd name="T11" fmla="*/ 1 h 6"/>
                <a:gd name="T12" fmla="*/ 5 w 6"/>
                <a:gd name="T13" fmla="*/ 0 h 6"/>
                <a:gd name="T14" fmla="*/ 4 w 6"/>
                <a:gd name="T15" fmla="*/ 0 h 6"/>
                <a:gd name="T16" fmla="*/ 3 w 6"/>
                <a:gd name="T17" fmla="*/ 0 h 6"/>
                <a:gd name="T18" fmla="*/ 3 w 6"/>
                <a:gd name="T19" fmla="*/ 0 h 6"/>
                <a:gd name="T20" fmla="*/ 2 w 6"/>
                <a:gd name="T21" fmla="*/ 0 h 6"/>
                <a:gd name="T22" fmla="*/ 1 w 6"/>
                <a:gd name="T23" fmla="*/ 1 h 6"/>
                <a:gd name="T24" fmla="*/ 0 w 6"/>
                <a:gd name="T25" fmla="*/ 2 h 6"/>
                <a:gd name="T26" fmla="*/ 0 w 6"/>
                <a:gd name="T27" fmla="*/ 3 h 6"/>
                <a:gd name="T28" fmla="*/ 1 w 6"/>
                <a:gd name="T29" fmla="*/ 4 h 6"/>
                <a:gd name="T30" fmla="*/ 2 w 6"/>
                <a:gd name="T31" fmla="*/ 5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5"/>
                  </a:lnTo>
                  <a:lnTo>
                    <a:pt x="6" y="4"/>
                  </a:lnTo>
                  <a:lnTo>
                    <a:pt x="6" y="3"/>
                  </a:lnTo>
                  <a:lnTo>
                    <a:pt x="6" y="2"/>
                  </a:lnTo>
                  <a:lnTo>
                    <a:pt x="6"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1" name="Freeform 1792">
              <a:extLst>
                <a:ext uri="{FF2B5EF4-FFF2-40B4-BE49-F238E27FC236}">
                  <a16:creationId xmlns:a16="http://schemas.microsoft.com/office/drawing/2014/main" id="{F4F2A7B8-E3EF-7A41-AA6D-6BF9E5E21D67}"/>
                </a:ext>
              </a:extLst>
            </p:cNvPr>
            <p:cNvSpPr>
              <a:spLocks/>
            </p:cNvSpPr>
            <p:nvPr/>
          </p:nvSpPr>
          <p:spPr bwMode="auto">
            <a:xfrm>
              <a:off x="2474" y="1915"/>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2" y="0"/>
                  </a:lnTo>
                  <a:lnTo>
                    <a:pt x="1" y="0"/>
                  </a:lnTo>
                  <a:lnTo>
                    <a:pt x="0" y="1"/>
                  </a:lnTo>
                  <a:lnTo>
                    <a:pt x="0" y="2"/>
                  </a:lnTo>
                  <a:lnTo>
                    <a:pt x="0" y="3"/>
                  </a:lnTo>
                  <a:lnTo>
                    <a:pt x="0" y="4"/>
                  </a:lnTo>
                  <a:lnTo>
                    <a:pt x="1" y="5"/>
                  </a:lnTo>
                  <a:lnTo>
                    <a:pt x="2"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2" name="Freeform 1793">
              <a:extLst>
                <a:ext uri="{FF2B5EF4-FFF2-40B4-BE49-F238E27FC236}">
                  <a16:creationId xmlns:a16="http://schemas.microsoft.com/office/drawing/2014/main" id="{58898BF5-5C8D-6543-A7A8-5F9527019D1A}"/>
                </a:ext>
              </a:extLst>
            </p:cNvPr>
            <p:cNvSpPr>
              <a:spLocks/>
            </p:cNvSpPr>
            <p:nvPr/>
          </p:nvSpPr>
          <p:spPr bwMode="auto">
            <a:xfrm>
              <a:off x="2461" y="1916"/>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3" name="Freeform 1794">
              <a:extLst>
                <a:ext uri="{FF2B5EF4-FFF2-40B4-BE49-F238E27FC236}">
                  <a16:creationId xmlns:a16="http://schemas.microsoft.com/office/drawing/2014/main" id="{9F03D4CF-EEDD-2A4D-A5E4-E6F1A2EE0D25}"/>
                </a:ext>
              </a:extLst>
            </p:cNvPr>
            <p:cNvSpPr>
              <a:spLocks/>
            </p:cNvSpPr>
            <p:nvPr/>
          </p:nvSpPr>
          <p:spPr bwMode="auto">
            <a:xfrm>
              <a:off x="2447" y="1918"/>
              <a:ext cx="7" cy="6"/>
            </a:xfrm>
            <a:custGeom>
              <a:avLst/>
              <a:gdLst>
                <a:gd name="T0" fmla="*/ 3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3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5" y="6"/>
                  </a:lnTo>
                  <a:lnTo>
                    <a:pt x="6" y="5"/>
                  </a:lnTo>
                  <a:lnTo>
                    <a:pt x="7" y="4"/>
                  </a:lnTo>
                  <a:lnTo>
                    <a:pt x="7" y="3"/>
                  </a:lnTo>
                  <a:lnTo>
                    <a:pt x="6" y="2"/>
                  </a:lnTo>
                  <a:lnTo>
                    <a:pt x="5"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4" name="Freeform 1795">
              <a:extLst>
                <a:ext uri="{FF2B5EF4-FFF2-40B4-BE49-F238E27FC236}">
                  <a16:creationId xmlns:a16="http://schemas.microsoft.com/office/drawing/2014/main" id="{1579506F-0146-4746-8433-DD05CC210407}"/>
                </a:ext>
              </a:extLst>
            </p:cNvPr>
            <p:cNvSpPr>
              <a:spLocks/>
            </p:cNvSpPr>
            <p:nvPr/>
          </p:nvSpPr>
          <p:spPr bwMode="auto">
            <a:xfrm>
              <a:off x="2434" y="1920"/>
              <a:ext cx="6" cy="6"/>
            </a:xfrm>
            <a:custGeom>
              <a:avLst/>
              <a:gdLst>
                <a:gd name="T0" fmla="*/ 4 w 6"/>
                <a:gd name="T1" fmla="*/ 6 h 6"/>
                <a:gd name="T2" fmla="*/ 5 w 6"/>
                <a:gd name="T3" fmla="*/ 6 h 6"/>
                <a:gd name="T4" fmla="*/ 6 w 6"/>
                <a:gd name="T5" fmla="*/ 5 h 6"/>
                <a:gd name="T6" fmla="*/ 6 w 6"/>
                <a:gd name="T7" fmla="*/ 4 h 6"/>
                <a:gd name="T8" fmla="*/ 6 w 6"/>
                <a:gd name="T9" fmla="*/ 3 h 6"/>
                <a:gd name="T10" fmla="*/ 6 w 6"/>
                <a:gd name="T11" fmla="*/ 2 h 6"/>
                <a:gd name="T12" fmla="*/ 5 w 6"/>
                <a:gd name="T13" fmla="*/ 1 h 6"/>
                <a:gd name="T14" fmla="*/ 4 w 6"/>
                <a:gd name="T15" fmla="*/ 0 h 6"/>
                <a:gd name="T16" fmla="*/ 3 w 6"/>
                <a:gd name="T17" fmla="*/ 0 h 6"/>
                <a:gd name="T18" fmla="*/ 3 w 6"/>
                <a:gd name="T19" fmla="*/ 0 h 6"/>
                <a:gd name="T20" fmla="*/ 2 w 6"/>
                <a:gd name="T21" fmla="*/ 1 h 6"/>
                <a:gd name="T22" fmla="*/ 1 w 6"/>
                <a:gd name="T23" fmla="*/ 2 h 6"/>
                <a:gd name="T24" fmla="*/ 0 w 6"/>
                <a:gd name="T25" fmla="*/ 3 h 6"/>
                <a:gd name="T26" fmla="*/ 0 w 6"/>
                <a:gd name="T27" fmla="*/ 4 h 6"/>
                <a:gd name="T28" fmla="*/ 1 w 6"/>
                <a:gd name="T29" fmla="*/ 5 h 6"/>
                <a:gd name="T30" fmla="*/ 2 w 6"/>
                <a:gd name="T31" fmla="*/ 6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6"/>
                  </a:lnTo>
                  <a:lnTo>
                    <a:pt x="6" y="5"/>
                  </a:lnTo>
                  <a:lnTo>
                    <a:pt x="6" y="4"/>
                  </a:lnTo>
                  <a:lnTo>
                    <a:pt x="6" y="3"/>
                  </a:lnTo>
                  <a:lnTo>
                    <a:pt x="6" y="2"/>
                  </a:lnTo>
                  <a:lnTo>
                    <a:pt x="5"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5" name="Freeform 1796">
              <a:extLst>
                <a:ext uri="{FF2B5EF4-FFF2-40B4-BE49-F238E27FC236}">
                  <a16:creationId xmlns:a16="http://schemas.microsoft.com/office/drawing/2014/main" id="{0365AC7C-DCBB-3148-8428-BFBAC2DE8625}"/>
                </a:ext>
              </a:extLst>
            </p:cNvPr>
            <p:cNvSpPr>
              <a:spLocks/>
            </p:cNvSpPr>
            <p:nvPr/>
          </p:nvSpPr>
          <p:spPr bwMode="auto">
            <a:xfrm>
              <a:off x="2420" y="1922"/>
              <a:ext cx="7" cy="6"/>
            </a:xfrm>
            <a:custGeom>
              <a:avLst/>
              <a:gdLst>
                <a:gd name="T0" fmla="*/ 4 w 7"/>
                <a:gd name="T1" fmla="*/ 6 h 6"/>
                <a:gd name="T2" fmla="*/ 6 w 7"/>
                <a:gd name="T3" fmla="*/ 6 h 6"/>
                <a:gd name="T4" fmla="*/ 7 w 7"/>
                <a:gd name="T5" fmla="*/ 5 h 6"/>
                <a:gd name="T6" fmla="*/ 7 w 7"/>
                <a:gd name="T7" fmla="*/ 4 h 6"/>
                <a:gd name="T8" fmla="*/ 7 w 7"/>
                <a:gd name="T9" fmla="*/ 3 h 6"/>
                <a:gd name="T10" fmla="*/ 7 w 7"/>
                <a:gd name="T11" fmla="*/ 2 h 6"/>
                <a:gd name="T12" fmla="*/ 6 w 7"/>
                <a:gd name="T13" fmla="*/ 1 h 6"/>
                <a:gd name="T14" fmla="*/ 4 w 7"/>
                <a:gd name="T15" fmla="*/ 0 h 6"/>
                <a:gd name="T16" fmla="*/ 3 w 7"/>
                <a:gd name="T17" fmla="*/ 0 h 6"/>
                <a:gd name="T18" fmla="*/ 3 w 7"/>
                <a:gd name="T19" fmla="*/ 0 h 6"/>
                <a:gd name="T20" fmla="*/ 2 w 7"/>
                <a:gd name="T21" fmla="*/ 1 h 6"/>
                <a:gd name="T22" fmla="*/ 1 w 7"/>
                <a:gd name="T23" fmla="*/ 2 h 6"/>
                <a:gd name="T24" fmla="*/ 0 w 7"/>
                <a:gd name="T25" fmla="*/ 3 h 6"/>
                <a:gd name="T26" fmla="*/ 0 w 7"/>
                <a:gd name="T27" fmla="*/ 4 h 6"/>
                <a:gd name="T28" fmla="*/ 1 w 7"/>
                <a:gd name="T29" fmla="*/ 5 h 6"/>
                <a:gd name="T30" fmla="*/ 2 w 7"/>
                <a:gd name="T31" fmla="*/ 6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6" y="6"/>
                  </a:lnTo>
                  <a:lnTo>
                    <a:pt x="7" y="5"/>
                  </a:lnTo>
                  <a:lnTo>
                    <a:pt x="7" y="4"/>
                  </a:lnTo>
                  <a:lnTo>
                    <a:pt x="7" y="3"/>
                  </a:lnTo>
                  <a:lnTo>
                    <a:pt x="7" y="2"/>
                  </a:lnTo>
                  <a:lnTo>
                    <a:pt x="6" y="1"/>
                  </a:lnTo>
                  <a:lnTo>
                    <a:pt x="4" y="0"/>
                  </a:lnTo>
                  <a:lnTo>
                    <a:pt x="3" y="0"/>
                  </a:lnTo>
                  <a:lnTo>
                    <a:pt x="2" y="1"/>
                  </a:lnTo>
                  <a:lnTo>
                    <a:pt x="1" y="2"/>
                  </a:lnTo>
                  <a:lnTo>
                    <a:pt x="0" y="3"/>
                  </a:lnTo>
                  <a:lnTo>
                    <a:pt x="0" y="4"/>
                  </a:lnTo>
                  <a:lnTo>
                    <a:pt x="1" y="5"/>
                  </a:lnTo>
                  <a:lnTo>
                    <a:pt x="2" y="6"/>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6" name="Freeform 1797">
              <a:extLst>
                <a:ext uri="{FF2B5EF4-FFF2-40B4-BE49-F238E27FC236}">
                  <a16:creationId xmlns:a16="http://schemas.microsoft.com/office/drawing/2014/main" id="{5526AE5A-6267-D14A-9B5C-52C9A98D6EC7}"/>
                </a:ext>
              </a:extLst>
            </p:cNvPr>
            <p:cNvSpPr>
              <a:spLocks/>
            </p:cNvSpPr>
            <p:nvPr/>
          </p:nvSpPr>
          <p:spPr bwMode="auto">
            <a:xfrm>
              <a:off x="2406" y="1924"/>
              <a:ext cx="7" cy="7"/>
            </a:xfrm>
            <a:custGeom>
              <a:avLst/>
              <a:gdLst>
                <a:gd name="T0" fmla="*/ 5 w 7"/>
                <a:gd name="T1" fmla="*/ 7 h 7"/>
                <a:gd name="T2" fmla="*/ 6 w 7"/>
                <a:gd name="T3" fmla="*/ 7 h 7"/>
                <a:gd name="T4" fmla="*/ 7 w 7"/>
                <a:gd name="T5" fmla="*/ 6 h 7"/>
                <a:gd name="T6" fmla="*/ 7 w 7"/>
                <a:gd name="T7" fmla="*/ 4 h 7"/>
                <a:gd name="T8" fmla="*/ 7 w 7"/>
                <a:gd name="T9" fmla="*/ 3 h 7"/>
                <a:gd name="T10" fmla="*/ 7 w 7"/>
                <a:gd name="T11" fmla="*/ 2 h 7"/>
                <a:gd name="T12" fmla="*/ 6 w 7"/>
                <a:gd name="T13" fmla="*/ 1 h 7"/>
                <a:gd name="T14" fmla="*/ 5 w 7"/>
                <a:gd name="T15" fmla="*/ 0 h 7"/>
                <a:gd name="T16" fmla="*/ 4 w 7"/>
                <a:gd name="T17" fmla="*/ 0 h 7"/>
                <a:gd name="T18" fmla="*/ 4 w 7"/>
                <a:gd name="T19" fmla="*/ 0 h 7"/>
                <a:gd name="T20" fmla="*/ 3 w 7"/>
                <a:gd name="T21" fmla="*/ 1 h 7"/>
                <a:gd name="T22" fmla="*/ 2 w 7"/>
                <a:gd name="T23" fmla="*/ 2 h 7"/>
                <a:gd name="T24" fmla="*/ 0 w 7"/>
                <a:gd name="T25" fmla="*/ 3 h 7"/>
                <a:gd name="T26" fmla="*/ 0 w 7"/>
                <a:gd name="T27" fmla="*/ 4 h 7"/>
                <a:gd name="T28" fmla="*/ 2 w 7"/>
                <a:gd name="T29" fmla="*/ 6 h 7"/>
                <a:gd name="T30" fmla="*/ 3 w 7"/>
                <a:gd name="T31" fmla="*/ 7 h 7"/>
                <a:gd name="T32" fmla="*/ 4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7"/>
                  </a:lnTo>
                  <a:lnTo>
                    <a:pt x="7" y="6"/>
                  </a:lnTo>
                  <a:lnTo>
                    <a:pt x="7" y="4"/>
                  </a:lnTo>
                  <a:lnTo>
                    <a:pt x="7" y="3"/>
                  </a:lnTo>
                  <a:lnTo>
                    <a:pt x="7" y="2"/>
                  </a:lnTo>
                  <a:lnTo>
                    <a:pt x="6" y="1"/>
                  </a:lnTo>
                  <a:lnTo>
                    <a:pt x="5" y="0"/>
                  </a:lnTo>
                  <a:lnTo>
                    <a:pt x="4" y="0"/>
                  </a:lnTo>
                  <a:lnTo>
                    <a:pt x="3" y="1"/>
                  </a:lnTo>
                  <a:lnTo>
                    <a:pt x="2" y="2"/>
                  </a:lnTo>
                  <a:lnTo>
                    <a:pt x="0" y="3"/>
                  </a:lnTo>
                  <a:lnTo>
                    <a:pt x="0" y="4"/>
                  </a:lnTo>
                  <a:lnTo>
                    <a:pt x="2" y="6"/>
                  </a:lnTo>
                  <a:lnTo>
                    <a:pt x="3" y="7"/>
                  </a:lnTo>
                  <a:lnTo>
                    <a:pt x="4"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7" name="Freeform 1798">
              <a:extLst>
                <a:ext uri="{FF2B5EF4-FFF2-40B4-BE49-F238E27FC236}">
                  <a16:creationId xmlns:a16="http://schemas.microsoft.com/office/drawing/2014/main" id="{D17FE122-54EA-7442-AFDE-0CEF064264EB}"/>
                </a:ext>
              </a:extLst>
            </p:cNvPr>
            <p:cNvSpPr>
              <a:spLocks/>
            </p:cNvSpPr>
            <p:nvPr/>
          </p:nvSpPr>
          <p:spPr bwMode="auto">
            <a:xfrm>
              <a:off x="2394" y="1926"/>
              <a:ext cx="7" cy="7"/>
            </a:xfrm>
            <a:custGeom>
              <a:avLst/>
              <a:gdLst>
                <a:gd name="T0" fmla="*/ 3 w 7"/>
                <a:gd name="T1" fmla="*/ 7 h 7"/>
                <a:gd name="T2" fmla="*/ 4 w 7"/>
                <a:gd name="T3" fmla="*/ 7 h 7"/>
                <a:gd name="T4" fmla="*/ 6 w 7"/>
                <a:gd name="T5" fmla="*/ 6 h 7"/>
                <a:gd name="T6" fmla="*/ 7 w 7"/>
                <a:gd name="T7" fmla="*/ 5 h 7"/>
                <a:gd name="T8" fmla="*/ 7 w 7"/>
                <a:gd name="T9" fmla="*/ 4 h 7"/>
                <a:gd name="T10" fmla="*/ 6 w 7"/>
                <a:gd name="T11" fmla="*/ 2 h 7"/>
                <a:gd name="T12" fmla="*/ 4 w 7"/>
                <a:gd name="T13" fmla="*/ 1 h 7"/>
                <a:gd name="T14" fmla="*/ 3 w 7"/>
                <a:gd name="T15" fmla="*/ 0 h 7"/>
                <a:gd name="T16" fmla="*/ 2 w 7"/>
                <a:gd name="T17" fmla="*/ 0 h 7"/>
                <a:gd name="T18" fmla="*/ 2 w 7"/>
                <a:gd name="T19" fmla="*/ 0 h 7"/>
                <a:gd name="T20" fmla="*/ 1 w 7"/>
                <a:gd name="T21" fmla="*/ 1 h 7"/>
                <a:gd name="T22" fmla="*/ 0 w 7"/>
                <a:gd name="T23" fmla="*/ 2 h 7"/>
                <a:gd name="T24" fmla="*/ 0 w 7"/>
                <a:gd name="T25" fmla="*/ 4 h 7"/>
                <a:gd name="T26" fmla="*/ 0 w 7"/>
                <a:gd name="T27" fmla="*/ 5 h 7"/>
                <a:gd name="T28" fmla="*/ 0 w 7"/>
                <a:gd name="T29" fmla="*/ 6 h 7"/>
                <a:gd name="T30" fmla="*/ 1 w 7"/>
                <a:gd name="T31" fmla="*/ 7 h 7"/>
                <a:gd name="T32" fmla="*/ 2 w 7"/>
                <a:gd name="T33" fmla="*/ 7 h 7"/>
                <a:gd name="T34" fmla="*/ 3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3" y="7"/>
                  </a:moveTo>
                  <a:lnTo>
                    <a:pt x="4" y="7"/>
                  </a:lnTo>
                  <a:lnTo>
                    <a:pt x="6" y="6"/>
                  </a:lnTo>
                  <a:lnTo>
                    <a:pt x="7" y="5"/>
                  </a:lnTo>
                  <a:lnTo>
                    <a:pt x="7" y="4"/>
                  </a:lnTo>
                  <a:lnTo>
                    <a:pt x="6" y="2"/>
                  </a:lnTo>
                  <a:lnTo>
                    <a:pt x="4" y="1"/>
                  </a:lnTo>
                  <a:lnTo>
                    <a:pt x="3" y="0"/>
                  </a:lnTo>
                  <a:lnTo>
                    <a:pt x="2" y="0"/>
                  </a:lnTo>
                  <a:lnTo>
                    <a:pt x="1" y="1"/>
                  </a:lnTo>
                  <a:lnTo>
                    <a:pt x="0" y="2"/>
                  </a:lnTo>
                  <a:lnTo>
                    <a:pt x="0" y="4"/>
                  </a:lnTo>
                  <a:lnTo>
                    <a:pt x="0" y="5"/>
                  </a:lnTo>
                  <a:lnTo>
                    <a:pt x="0" y="6"/>
                  </a:lnTo>
                  <a:lnTo>
                    <a:pt x="1" y="7"/>
                  </a:lnTo>
                  <a:lnTo>
                    <a:pt x="2" y="7"/>
                  </a:lnTo>
                  <a:lnTo>
                    <a:pt x="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8" name="Freeform 1799">
              <a:extLst>
                <a:ext uri="{FF2B5EF4-FFF2-40B4-BE49-F238E27FC236}">
                  <a16:creationId xmlns:a16="http://schemas.microsoft.com/office/drawing/2014/main" id="{0E00D2AB-1243-FE4C-817F-CBE1EB5A031C}"/>
                </a:ext>
              </a:extLst>
            </p:cNvPr>
            <p:cNvSpPr>
              <a:spLocks/>
            </p:cNvSpPr>
            <p:nvPr/>
          </p:nvSpPr>
          <p:spPr bwMode="auto">
            <a:xfrm>
              <a:off x="2380" y="1928"/>
              <a:ext cx="7" cy="7"/>
            </a:xfrm>
            <a:custGeom>
              <a:avLst/>
              <a:gdLst>
                <a:gd name="T0" fmla="*/ 4 w 7"/>
                <a:gd name="T1" fmla="*/ 7 h 7"/>
                <a:gd name="T2" fmla="*/ 5 w 7"/>
                <a:gd name="T3" fmla="*/ 6 h 7"/>
                <a:gd name="T4" fmla="*/ 6 w 7"/>
                <a:gd name="T5" fmla="*/ 5 h 7"/>
                <a:gd name="T6" fmla="*/ 7 w 7"/>
                <a:gd name="T7" fmla="*/ 4 h 7"/>
                <a:gd name="T8" fmla="*/ 7 w 7"/>
                <a:gd name="T9" fmla="*/ 3 h 7"/>
                <a:gd name="T10" fmla="*/ 6 w 7"/>
                <a:gd name="T11" fmla="*/ 2 h 7"/>
                <a:gd name="T12" fmla="*/ 5 w 7"/>
                <a:gd name="T13" fmla="*/ 0 h 7"/>
                <a:gd name="T14" fmla="*/ 4 w 7"/>
                <a:gd name="T15" fmla="*/ 0 h 7"/>
                <a:gd name="T16" fmla="*/ 3 w 7"/>
                <a:gd name="T17" fmla="*/ 0 h 7"/>
                <a:gd name="T18" fmla="*/ 3 w 7"/>
                <a:gd name="T19" fmla="*/ 0 h 7"/>
                <a:gd name="T20" fmla="*/ 2 w 7"/>
                <a:gd name="T21" fmla="*/ 0 h 7"/>
                <a:gd name="T22" fmla="*/ 0 w 7"/>
                <a:gd name="T23" fmla="*/ 2 h 7"/>
                <a:gd name="T24" fmla="*/ 0 w 7"/>
                <a:gd name="T25" fmla="*/ 3 h 7"/>
                <a:gd name="T26" fmla="*/ 0 w 7"/>
                <a:gd name="T27" fmla="*/ 4 h 7"/>
                <a:gd name="T28" fmla="*/ 0 w 7"/>
                <a:gd name="T29" fmla="*/ 5 h 7"/>
                <a:gd name="T30" fmla="*/ 2 w 7"/>
                <a:gd name="T31" fmla="*/ 6 h 7"/>
                <a:gd name="T32" fmla="*/ 3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6"/>
                  </a:lnTo>
                  <a:lnTo>
                    <a:pt x="6" y="5"/>
                  </a:lnTo>
                  <a:lnTo>
                    <a:pt x="7" y="4"/>
                  </a:lnTo>
                  <a:lnTo>
                    <a:pt x="7" y="3"/>
                  </a:lnTo>
                  <a:lnTo>
                    <a:pt x="6" y="2"/>
                  </a:lnTo>
                  <a:lnTo>
                    <a:pt x="5" y="0"/>
                  </a:lnTo>
                  <a:lnTo>
                    <a:pt x="4" y="0"/>
                  </a:lnTo>
                  <a:lnTo>
                    <a:pt x="3" y="0"/>
                  </a:lnTo>
                  <a:lnTo>
                    <a:pt x="2" y="0"/>
                  </a:lnTo>
                  <a:lnTo>
                    <a:pt x="0" y="2"/>
                  </a:lnTo>
                  <a:lnTo>
                    <a:pt x="0" y="3"/>
                  </a:lnTo>
                  <a:lnTo>
                    <a:pt x="0" y="4"/>
                  </a:lnTo>
                  <a:lnTo>
                    <a:pt x="0" y="5"/>
                  </a:lnTo>
                  <a:lnTo>
                    <a:pt x="2" y="6"/>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69" name="Freeform 1800">
              <a:extLst>
                <a:ext uri="{FF2B5EF4-FFF2-40B4-BE49-F238E27FC236}">
                  <a16:creationId xmlns:a16="http://schemas.microsoft.com/office/drawing/2014/main" id="{6406AD59-50DC-F84A-96D1-2DBB4D8AC5BB}"/>
                </a:ext>
              </a:extLst>
            </p:cNvPr>
            <p:cNvSpPr>
              <a:spLocks/>
            </p:cNvSpPr>
            <p:nvPr/>
          </p:nvSpPr>
          <p:spPr bwMode="auto">
            <a:xfrm>
              <a:off x="2367" y="1931"/>
              <a:ext cx="7" cy="6"/>
            </a:xfrm>
            <a:custGeom>
              <a:avLst/>
              <a:gdLst>
                <a:gd name="T0" fmla="*/ 3 w 7"/>
                <a:gd name="T1" fmla="*/ 6 h 6"/>
                <a:gd name="T2" fmla="*/ 4 w 7"/>
                <a:gd name="T3" fmla="*/ 5 h 6"/>
                <a:gd name="T4" fmla="*/ 6 w 7"/>
                <a:gd name="T5" fmla="*/ 4 h 6"/>
                <a:gd name="T6" fmla="*/ 7 w 7"/>
                <a:gd name="T7" fmla="*/ 3 h 6"/>
                <a:gd name="T8" fmla="*/ 7 w 7"/>
                <a:gd name="T9" fmla="*/ 2 h 6"/>
                <a:gd name="T10" fmla="*/ 6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6" y="4"/>
                  </a:lnTo>
                  <a:lnTo>
                    <a:pt x="7" y="3"/>
                  </a:lnTo>
                  <a:lnTo>
                    <a:pt x="7" y="2"/>
                  </a:lnTo>
                  <a:lnTo>
                    <a:pt x="6"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0" name="Freeform 1801">
              <a:extLst>
                <a:ext uri="{FF2B5EF4-FFF2-40B4-BE49-F238E27FC236}">
                  <a16:creationId xmlns:a16="http://schemas.microsoft.com/office/drawing/2014/main" id="{9ACA6CA1-C820-1449-8605-F8A4BBFFFAF6}"/>
                </a:ext>
              </a:extLst>
            </p:cNvPr>
            <p:cNvSpPr>
              <a:spLocks/>
            </p:cNvSpPr>
            <p:nvPr/>
          </p:nvSpPr>
          <p:spPr bwMode="auto">
            <a:xfrm>
              <a:off x="2353" y="1933"/>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3 w 7"/>
                <a:gd name="T17" fmla="*/ 0 h 6"/>
                <a:gd name="T18" fmla="*/ 3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3" y="0"/>
                  </a:lnTo>
                  <a:lnTo>
                    <a:pt x="1" y="0"/>
                  </a:lnTo>
                  <a:lnTo>
                    <a:pt x="0" y="1"/>
                  </a:lnTo>
                  <a:lnTo>
                    <a:pt x="0" y="2"/>
                  </a:lnTo>
                  <a:lnTo>
                    <a:pt x="0" y="3"/>
                  </a:lnTo>
                  <a:lnTo>
                    <a:pt x="0" y="4"/>
                  </a:lnTo>
                  <a:lnTo>
                    <a:pt x="1"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1" name="Freeform 1802">
              <a:extLst>
                <a:ext uri="{FF2B5EF4-FFF2-40B4-BE49-F238E27FC236}">
                  <a16:creationId xmlns:a16="http://schemas.microsoft.com/office/drawing/2014/main" id="{F3770A62-1A78-8C44-B763-0BAFB8FB3889}"/>
                </a:ext>
              </a:extLst>
            </p:cNvPr>
            <p:cNvSpPr>
              <a:spLocks/>
            </p:cNvSpPr>
            <p:nvPr/>
          </p:nvSpPr>
          <p:spPr bwMode="auto">
            <a:xfrm>
              <a:off x="2340" y="1935"/>
              <a:ext cx="7" cy="6"/>
            </a:xfrm>
            <a:custGeom>
              <a:avLst/>
              <a:gdLst>
                <a:gd name="T0" fmla="*/ 4 w 7"/>
                <a:gd name="T1" fmla="*/ 6 h 6"/>
                <a:gd name="T2" fmla="*/ 5 w 7"/>
                <a:gd name="T3" fmla="*/ 5 h 6"/>
                <a:gd name="T4" fmla="*/ 7 w 7"/>
                <a:gd name="T5" fmla="*/ 4 h 6"/>
                <a:gd name="T6" fmla="*/ 7 w 7"/>
                <a:gd name="T7" fmla="*/ 3 h 6"/>
                <a:gd name="T8" fmla="*/ 7 w 7"/>
                <a:gd name="T9" fmla="*/ 2 h 6"/>
                <a:gd name="T10" fmla="*/ 7 w 7"/>
                <a:gd name="T11" fmla="*/ 1 h 6"/>
                <a:gd name="T12" fmla="*/ 5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7" y="4"/>
                  </a:lnTo>
                  <a:lnTo>
                    <a:pt x="7" y="3"/>
                  </a:lnTo>
                  <a:lnTo>
                    <a:pt x="7" y="2"/>
                  </a:lnTo>
                  <a:lnTo>
                    <a:pt x="7"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2" name="Freeform 1803">
              <a:extLst>
                <a:ext uri="{FF2B5EF4-FFF2-40B4-BE49-F238E27FC236}">
                  <a16:creationId xmlns:a16="http://schemas.microsoft.com/office/drawing/2014/main" id="{4A2AA5DE-B593-4945-BE81-ACABA08BFF50}"/>
                </a:ext>
              </a:extLst>
            </p:cNvPr>
            <p:cNvSpPr>
              <a:spLocks/>
            </p:cNvSpPr>
            <p:nvPr/>
          </p:nvSpPr>
          <p:spPr bwMode="auto">
            <a:xfrm>
              <a:off x="2326" y="1937"/>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2" y="0"/>
                  </a:lnTo>
                  <a:lnTo>
                    <a:pt x="1" y="1"/>
                  </a:lnTo>
                  <a:lnTo>
                    <a:pt x="0" y="2"/>
                  </a:lnTo>
                  <a:lnTo>
                    <a:pt x="0" y="3"/>
                  </a:lnTo>
                  <a:lnTo>
                    <a:pt x="1" y="4"/>
                  </a:lnTo>
                  <a:lnTo>
                    <a:pt x="2"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3" name="Freeform 1804">
              <a:extLst>
                <a:ext uri="{FF2B5EF4-FFF2-40B4-BE49-F238E27FC236}">
                  <a16:creationId xmlns:a16="http://schemas.microsoft.com/office/drawing/2014/main" id="{06B8E766-B3C8-A542-9459-D2D2AAF39209}"/>
                </a:ext>
              </a:extLst>
            </p:cNvPr>
            <p:cNvSpPr>
              <a:spLocks/>
            </p:cNvSpPr>
            <p:nvPr/>
          </p:nvSpPr>
          <p:spPr bwMode="auto">
            <a:xfrm>
              <a:off x="2313" y="1939"/>
              <a:ext cx="6" cy="6"/>
            </a:xfrm>
            <a:custGeom>
              <a:avLst/>
              <a:gdLst>
                <a:gd name="T0" fmla="*/ 4 w 6"/>
                <a:gd name="T1" fmla="*/ 6 h 6"/>
                <a:gd name="T2" fmla="*/ 5 w 6"/>
                <a:gd name="T3" fmla="*/ 5 h 6"/>
                <a:gd name="T4" fmla="*/ 6 w 6"/>
                <a:gd name="T5" fmla="*/ 4 h 6"/>
                <a:gd name="T6" fmla="*/ 6 w 6"/>
                <a:gd name="T7" fmla="*/ 3 h 6"/>
                <a:gd name="T8" fmla="*/ 6 w 6"/>
                <a:gd name="T9" fmla="*/ 2 h 6"/>
                <a:gd name="T10" fmla="*/ 6 w 6"/>
                <a:gd name="T11" fmla="*/ 1 h 6"/>
                <a:gd name="T12" fmla="*/ 5 w 6"/>
                <a:gd name="T13" fmla="*/ 0 h 6"/>
                <a:gd name="T14" fmla="*/ 4 w 6"/>
                <a:gd name="T15" fmla="*/ 0 h 6"/>
                <a:gd name="T16" fmla="*/ 3 w 6"/>
                <a:gd name="T17" fmla="*/ 0 h 6"/>
                <a:gd name="T18" fmla="*/ 3 w 6"/>
                <a:gd name="T19" fmla="*/ 0 h 6"/>
                <a:gd name="T20" fmla="*/ 2 w 6"/>
                <a:gd name="T21" fmla="*/ 0 h 6"/>
                <a:gd name="T22" fmla="*/ 1 w 6"/>
                <a:gd name="T23" fmla="*/ 1 h 6"/>
                <a:gd name="T24" fmla="*/ 0 w 6"/>
                <a:gd name="T25" fmla="*/ 2 h 6"/>
                <a:gd name="T26" fmla="*/ 0 w 6"/>
                <a:gd name="T27" fmla="*/ 3 h 6"/>
                <a:gd name="T28" fmla="*/ 1 w 6"/>
                <a:gd name="T29" fmla="*/ 4 h 6"/>
                <a:gd name="T30" fmla="*/ 2 w 6"/>
                <a:gd name="T31" fmla="*/ 5 h 6"/>
                <a:gd name="T32" fmla="*/ 3 w 6"/>
                <a:gd name="T33" fmla="*/ 6 h 6"/>
                <a:gd name="T34" fmla="*/ 4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4" y="6"/>
                  </a:moveTo>
                  <a:lnTo>
                    <a:pt x="5" y="5"/>
                  </a:lnTo>
                  <a:lnTo>
                    <a:pt x="6" y="4"/>
                  </a:lnTo>
                  <a:lnTo>
                    <a:pt x="6" y="3"/>
                  </a:lnTo>
                  <a:lnTo>
                    <a:pt x="6" y="2"/>
                  </a:lnTo>
                  <a:lnTo>
                    <a:pt x="6"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4" name="Freeform 1805">
              <a:extLst>
                <a:ext uri="{FF2B5EF4-FFF2-40B4-BE49-F238E27FC236}">
                  <a16:creationId xmlns:a16="http://schemas.microsoft.com/office/drawing/2014/main" id="{603AA3C6-F769-1B40-912C-DCA39852C289}"/>
                </a:ext>
              </a:extLst>
            </p:cNvPr>
            <p:cNvSpPr>
              <a:spLocks/>
            </p:cNvSpPr>
            <p:nvPr/>
          </p:nvSpPr>
          <p:spPr bwMode="auto">
            <a:xfrm>
              <a:off x="2300" y="1940"/>
              <a:ext cx="7" cy="6"/>
            </a:xfrm>
            <a:custGeom>
              <a:avLst/>
              <a:gdLst>
                <a:gd name="T0" fmla="*/ 4 w 7"/>
                <a:gd name="T1" fmla="*/ 6 h 6"/>
                <a:gd name="T2" fmla="*/ 5 w 7"/>
                <a:gd name="T3" fmla="*/ 6 h 6"/>
                <a:gd name="T4" fmla="*/ 6 w 7"/>
                <a:gd name="T5" fmla="*/ 5 h 6"/>
                <a:gd name="T6" fmla="*/ 7 w 7"/>
                <a:gd name="T7" fmla="*/ 4 h 6"/>
                <a:gd name="T8" fmla="*/ 7 w 7"/>
                <a:gd name="T9" fmla="*/ 3 h 6"/>
                <a:gd name="T10" fmla="*/ 6 w 7"/>
                <a:gd name="T11" fmla="*/ 2 h 6"/>
                <a:gd name="T12" fmla="*/ 5 w 7"/>
                <a:gd name="T13" fmla="*/ 1 h 6"/>
                <a:gd name="T14" fmla="*/ 4 w 7"/>
                <a:gd name="T15" fmla="*/ 0 h 6"/>
                <a:gd name="T16" fmla="*/ 2 w 7"/>
                <a:gd name="T17" fmla="*/ 0 h 6"/>
                <a:gd name="T18" fmla="*/ 2 w 7"/>
                <a:gd name="T19" fmla="*/ 0 h 6"/>
                <a:gd name="T20" fmla="*/ 1 w 7"/>
                <a:gd name="T21" fmla="*/ 1 h 6"/>
                <a:gd name="T22" fmla="*/ 0 w 7"/>
                <a:gd name="T23" fmla="*/ 2 h 6"/>
                <a:gd name="T24" fmla="*/ 0 w 7"/>
                <a:gd name="T25" fmla="*/ 3 h 6"/>
                <a:gd name="T26" fmla="*/ 0 w 7"/>
                <a:gd name="T27" fmla="*/ 4 h 6"/>
                <a:gd name="T28" fmla="*/ 0 w 7"/>
                <a:gd name="T29" fmla="*/ 5 h 6"/>
                <a:gd name="T30" fmla="*/ 1 w 7"/>
                <a:gd name="T31" fmla="*/ 6 h 6"/>
                <a:gd name="T32" fmla="*/ 2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6"/>
                  </a:lnTo>
                  <a:lnTo>
                    <a:pt x="6" y="5"/>
                  </a:lnTo>
                  <a:lnTo>
                    <a:pt x="7" y="4"/>
                  </a:lnTo>
                  <a:lnTo>
                    <a:pt x="7" y="3"/>
                  </a:lnTo>
                  <a:lnTo>
                    <a:pt x="6" y="2"/>
                  </a:lnTo>
                  <a:lnTo>
                    <a:pt x="5" y="1"/>
                  </a:lnTo>
                  <a:lnTo>
                    <a:pt x="4" y="0"/>
                  </a:lnTo>
                  <a:lnTo>
                    <a:pt x="2" y="0"/>
                  </a:lnTo>
                  <a:lnTo>
                    <a:pt x="1" y="1"/>
                  </a:lnTo>
                  <a:lnTo>
                    <a:pt x="0" y="2"/>
                  </a:lnTo>
                  <a:lnTo>
                    <a:pt x="0" y="3"/>
                  </a:lnTo>
                  <a:lnTo>
                    <a:pt x="0" y="4"/>
                  </a:lnTo>
                  <a:lnTo>
                    <a:pt x="0" y="5"/>
                  </a:lnTo>
                  <a:lnTo>
                    <a:pt x="1" y="6"/>
                  </a:lnTo>
                  <a:lnTo>
                    <a:pt x="2"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5" name="Freeform 1806">
              <a:extLst>
                <a:ext uri="{FF2B5EF4-FFF2-40B4-BE49-F238E27FC236}">
                  <a16:creationId xmlns:a16="http://schemas.microsoft.com/office/drawing/2014/main" id="{31A268FE-966C-954C-A5AD-182F9B27556E}"/>
                </a:ext>
              </a:extLst>
            </p:cNvPr>
            <p:cNvSpPr>
              <a:spLocks/>
            </p:cNvSpPr>
            <p:nvPr/>
          </p:nvSpPr>
          <p:spPr bwMode="auto">
            <a:xfrm>
              <a:off x="2287" y="1942"/>
              <a:ext cx="6" cy="6"/>
            </a:xfrm>
            <a:custGeom>
              <a:avLst/>
              <a:gdLst>
                <a:gd name="T0" fmla="*/ 3 w 6"/>
                <a:gd name="T1" fmla="*/ 6 h 6"/>
                <a:gd name="T2" fmla="*/ 4 w 6"/>
                <a:gd name="T3" fmla="*/ 6 h 6"/>
                <a:gd name="T4" fmla="*/ 5 w 6"/>
                <a:gd name="T5" fmla="*/ 5 h 6"/>
                <a:gd name="T6" fmla="*/ 6 w 6"/>
                <a:gd name="T7" fmla="*/ 4 h 6"/>
                <a:gd name="T8" fmla="*/ 6 w 6"/>
                <a:gd name="T9" fmla="*/ 3 h 6"/>
                <a:gd name="T10" fmla="*/ 5 w 6"/>
                <a:gd name="T11" fmla="*/ 2 h 6"/>
                <a:gd name="T12" fmla="*/ 4 w 6"/>
                <a:gd name="T13" fmla="*/ 1 h 6"/>
                <a:gd name="T14" fmla="*/ 3 w 6"/>
                <a:gd name="T15" fmla="*/ 0 h 6"/>
                <a:gd name="T16" fmla="*/ 2 w 6"/>
                <a:gd name="T17" fmla="*/ 0 h 6"/>
                <a:gd name="T18" fmla="*/ 2 w 6"/>
                <a:gd name="T19" fmla="*/ 0 h 6"/>
                <a:gd name="T20" fmla="*/ 1 w 6"/>
                <a:gd name="T21" fmla="*/ 1 h 6"/>
                <a:gd name="T22" fmla="*/ 0 w 6"/>
                <a:gd name="T23" fmla="*/ 2 h 6"/>
                <a:gd name="T24" fmla="*/ 0 w 6"/>
                <a:gd name="T25" fmla="*/ 3 h 6"/>
                <a:gd name="T26" fmla="*/ 0 w 6"/>
                <a:gd name="T27" fmla="*/ 4 h 6"/>
                <a:gd name="T28" fmla="*/ 0 w 6"/>
                <a:gd name="T29" fmla="*/ 5 h 6"/>
                <a:gd name="T30" fmla="*/ 1 w 6"/>
                <a:gd name="T31" fmla="*/ 6 h 6"/>
                <a:gd name="T32" fmla="*/ 2 w 6"/>
                <a:gd name="T33" fmla="*/ 6 h 6"/>
                <a:gd name="T34" fmla="*/ 3 w 6"/>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3" y="6"/>
                  </a:moveTo>
                  <a:lnTo>
                    <a:pt x="4" y="6"/>
                  </a:lnTo>
                  <a:lnTo>
                    <a:pt x="5" y="5"/>
                  </a:lnTo>
                  <a:lnTo>
                    <a:pt x="6" y="4"/>
                  </a:lnTo>
                  <a:lnTo>
                    <a:pt x="6" y="3"/>
                  </a:lnTo>
                  <a:lnTo>
                    <a:pt x="5" y="2"/>
                  </a:lnTo>
                  <a:lnTo>
                    <a:pt x="4" y="1"/>
                  </a:lnTo>
                  <a:lnTo>
                    <a:pt x="3" y="0"/>
                  </a:lnTo>
                  <a:lnTo>
                    <a:pt x="2" y="0"/>
                  </a:lnTo>
                  <a:lnTo>
                    <a:pt x="1" y="1"/>
                  </a:lnTo>
                  <a:lnTo>
                    <a:pt x="0" y="2"/>
                  </a:lnTo>
                  <a:lnTo>
                    <a:pt x="0" y="3"/>
                  </a:lnTo>
                  <a:lnTo>
                    <a:pt x="0" y="4"/>
                  </a:lnTo>
                  <a:lnTo>
                    <a:pt x="0" y="5"/>
                  </a:lnTo>
                  <a:lnTo>
                    <a:pt x="1" y="6"/>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6" name="Freeform 1807">
              <a:extLst>
                <a:ext uri="{FF2B5EF4-FFF2-40B4-BE49-F238E27FC236}">
                  <a16:creationId xmlns:a16="http://schemas.microsoft.com/office/drawing/2014/main" id="{A8A64753-57BA-1C41-B913-DA5389F0E040}"/>
                </a:ext>
              </a:extLst>
            </p:cNvPr>
            <p:cNvSpPr>
              <a:spLocks/>
            </p:cNvSpPr>
            <p:nvPr/>
          </p:nvSpPr>
          <p:spPr bwMode="auto">
            <a:xfrm>
              <a:off x="2273" y="1944"/>
              <a:ext cx="7" cy="7"/>
            </a:xfrm>
            <a:custGeom>
              <a:avLst/>
              <a:gdLst>
                <a:gd name="T0" fmla="*/ 4 w 7"/>
                <a:gd name="T1" fmla="*/ 7 h 7"/>
                <a:gd name="T2" fmla="*/ 5 w 7"/>
                <a:gd name="T3" fmla="*/ 7 h 7"/>
                <a:gd name="T4" fmla="*/ 6 w 7"/>
                <a:gd name="T5" fmla="*/ 6 h 7"/>
                <a:gd name="T6" fmla="*/ 7 w 7"/>
                <a:gd name="T7" fmla="*/ 4 h 7"/>
                <a:gd name="T8" fmla="*/ 7 w 7"/>
                <a:gd name="T9" fmla="*/ 3 h 7"/>
                <a:gd name="T10" fmla="*/ 6 w 7"/>
                <a:gd name="T11" fmla="*/ 2 h 7"/>
                <a:gd name="T12" fmla="*/ 5 w 7"/>
                <a:gd name="T13" fmla="*/ 1 h 7"/>
                <a:gd name="T14" fmla="*/ 4 w 7"/>
                <a:gd name="T15" fmla="*/ 0 h 7"/>
                <a:gd name="T16" fmla="*/ 2 w 7"/>
                <a:gd name="T17" fmla="*/ 0 h 7"/>
                <a:gd name="T18" fmla="*/ 2 w 7"/>
                <a:gd name="T19" fmla="*/ 0 h 7"/>
                <a:gd name="T20" fmla="*/ 1 w 7"/>
                <a:gd name="T21" fmla="*/ 1 h 7"/>
                <a:gd name="T22" fmla="*/ 0 w 7"/>
                <a:gd name="T23" fmla="*/ 2 h 7"/>
                <a:gd name="T24" fmla="*/ 0 w 7"/>
                <a:gd name="T25" fmla="*/ 3 h 7"/>
                <a:gd name="T26" fmla="*/ 0 w 7"/>
                <a:gd name="T27" fmla="*/ 4 h 7"/>
                <a:gd name="T28" fmla="*/ 0 w 7"/>
                <a:gd name="T29" fmla="*/ 6 h 7"/>
                <a:gd name="T30" fmla="*/ 1 w 7"/>
                <a:gd name="T31" fmla="*/ 7 h 7"/>
                <a:gd name="T32" fmla="*/ 2 w 7"/>
                <a:gd name="T33" fmla="*/ 7 h 7"/>
                <a:gd name="T34" fmla="*/ 4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4" y="7"/>
                  </a:moveTo>
                  <a:lnTo>
                    <a:pt x="5" y="7"/>
                  </a:lnTo>
                  <a:lnTo>
                    <a:pt x="6" y="6"/>
                  </a:lnTo>
                  <a:lnTo>
                    <a:pt x="7" y="4"/>
                  </a:lnTo>
                  <a:lnTo>
                    <a:pt x="7" y="3"/>
                  </a:lnTo>
                  <a:lnTo>
                    <a:pt x="6" y="2"/>
                  </a:lnTo>
                  <a:lnTo>
                    <a:pt x="5" y="1"/>
                  </a:lnTo>
                  <a:lnTo>
                    <a:pt x="4" y="0"/>
                  </a:lnTo>
                  <a:lnTo>
                    <a:pt x="2" y="0"/>
                  </a:lnTo>
                  <a:lnTo>
                    <a:pt x="1" y="1"/>
                  </a:lnTo>
                  <a:lnTo>
                    <a:pt x="0" y="2"/>
                  </a:lnTo>
                  <a:lnTo>
                    <a:pt x="0" y="3"/>
                  </a:lnTo>
                  <a:lnTo>
                    <a:pt x="0" y="4"/>
                  </a:lnTo>
                  <a:lnTo>
                    <a:pt x="0" y="6"/>
                  </a:lnTo>
                  <a:lnTo>
                    <a:pt x="1" y="7"/>
                  </a:lnTo>
                  <a:lnTo>
                    <a:pt x="2"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7" name="Freeform 1808">
              <a:extLst>
                <a:ext uri="{FF2B5EF4-FFF2-40B4-BE49-F238E27FC236}">
                  <a16:creationId xmlns:a16="http://schemas.microsoft.com/office/drawing/2014/main" id="{940FE2F8-3023-294D-9240-62DD43E88B2B}"/>
                </a:ext>
              </a:extLst>
            </p:cNvPr>
            <p:cNvSpPr>
              <a:spLocks/>
            </p:cNvSpPr>
            <p:nvPr/>
          </p:nvSpPr>
          <p:spPr bwMode="auto">
            <a:xfrm>
              <a:off x="2260" y="1946"/>
              <a:ext cx="6" cy="7"/>
            </a:xfrm>
            <a:custGeom>
              <a:avLst/>
              <a:gdLst>
                <a:gd name="T0" fmla="*/ 4 w 6"/>
                <a:gd name="T1" fmla="*/ 7 h 7"/>
                <a:gd name="T2" fmla="*/ 5 w 6"/>
                <a:gd name="T3" fmla="*/ 7 h 7"/>
                <a:gd name="T4" fmla="*/ 6 w 6"/>
                <a:gd name="T5" fmla="*/ 6 h 7"/>
                <a:gd name="T6" fmla="*/ 6 w 6"/>
                <a:gd name="T7" fmla="*/ 5 h 7"/>
                <a:gd name="T8" fmla="*/ 6 w 6"/>
                <a:gd name="T9" fmla="*/ 4 h 7"/>
                <a:gd name="T10" fmla="*/ 6 w 6"/>
                <a:gd name="T11" fmla="*/ 2 h 7"/>
                <a:gd name="T12" fmla="*/ 5 w 6"/>
                <a:gd name="T13" fmla="*/ 1 h 7"/>
                <a:gd name="T14" fmla="*/ 4 w 6"/>
                <a:gd name="T15" fmla="*/ 0 h 7"/>
                <a:gd name="T16" fmla="*/ 3 w 6"/>
                <a:gd name="T17" fmla="*/ 0 h 7"/>
                <a:gd name="T18" fmla="*/ 3 w 6"/>
                <a:gd name="T19" fmla="*/ 0 h 7"/>
                <a:gd name="T20" fmla="*/ 2 w 6"/>
                <a:gd name="T21" fmla="*/ 1 h 7"/>
                <a:gd name="T22" fmla="*/ 1 w 6"/>
                <a:gd name="T23" fmla="*/ 2 h 7"/>
                <a:gd name="T24" fmla="*/ 0 w 6"/>
                <a:gd name="T25" fmla="*/ 4 h 7"/>
                <a:gd name="T26" fmla="*/ 0 w 6"/>
                <a:gd name="T27" fmla="*/ 5 h 7"/>
                <a:gd name="T28" fmla="*/ 1 w 6"/>
                <a:gd name="T29" fmla="*/ 6 h 7"/>
                <a:gd name="T30" fmla="*/ 2 w 6"/>
                <a:gd name="T31" fmla="*/ 7 h 7"/>
                <a:gd name="T32" fmla="*/ 3 w 6"/>
                <a:gd name="T33" fmla="*/ 7 h 7"/>
                <a:gd name="T34" fmla="*/ 4 w 6"/>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7">
                  <a:moveTo>
                    <a:pt x="4" y="7"/>
                  </a:moveTo>
                  <a:lnTo>
                    <a:pt x="5" y="7"/>
                  </a:lnTo>
                  <a:lnTo>
                    <a:pt x="6" y="6"/>
                  </a:lnTo>
                  <a:lnTo>
                    <a:pt x="6" y="5"/>
                  </a:lnTo>
                  <a:lnTo>
                    <a:pt x="6" y="4"/>
                  </a:lnTo>
                  <a:lnTo>
                    <a:pt x="6" y="2"/>
                  </a:lnTo>
                  <a:lnTo>
                    <a:pt x="5" y="1"/>
                  </a:lnTo>
                  <a:lnTo>
                    <a:pt x="4" y="0"/>
                  </a:lnTo>
                  <a:lnTo>
                    <a:pt x="3" y="0"/>
                  </a:lnTo>
                  <a:lnTo>
                    <a:pt x="2" y="1"/>
                  </a:lnTo>
                  <a:lnTo>
                    <a:pt x="1" y="2"/>
                  </a:lnTo>
                  <a:lnTo>
                    <a:pt x="0" y="4"/>
                  </a:lnTo>
                  <a:lnTo>
                    <a:pt x="0" y="5"/>
                  </a:lnTo>
                  <a:lnTo>
                    <a:pt x="1" y="6"/>
                  </a:lnTo>
                  <a:lnTo>
                    <a:pt x="2" y="7"/>
                  </a:lnTo>
                  <a:lnTo>
                    <a:pt x="3" y="7"/>
                  </a:lnTo>
                  <a:lnTo>
                    <a:pt x="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8" name="Freeform 1809">
              <a:extLst>
                <a:ext uri="{FF2B5EF4-FFF2-40B4-BE49-F238E27FC236}">
                  <a16:creationId xmlns:a16="http://schemas.microsoft.com/office/drawing/2014/main" id="{03FFCB57-56B7-CF40-BACF-C64440F2AC2C}"/>
                </a:ext>
              </a:extLst>
            </p:cNvPr>
            <p:cNvSpPr>
              <a:spLocks/>
            </p:cNvSpPr>
            <p:nvPr/>
          </p:nvSpPr>
          <p:spPr bwMode="auto">
            <a:xfrm>
              <a:off x="2246" y="1948"/>
              <a:ext cx="7" cy="7"/>
            </a:xfrm>
            <a:custGeom>
              <a:avLst/>
              <a:gdLst>
                <a:gd name="T0" fmla="*/ 5 w 7"/>
                <a:gd name="T1" fmla="*/ 7 h 7"/>
                <a:gd name="T2" fmla="*/ 6 w 7"/>
                <a:gd name="T3" fmla="*/ 7 h 7"/>
                <a:gd name="T4" fmla="*/ 7 w 7"/>
                <a:gd name="T5" fmla="*/ 6 h 7"/>
                <a:gd name="T6" fmla="*/ 7 w 7"/>
                <a:gd name="T7" fmla="*/ 5 h 7"/>
                <a:gd name="T8" fmla="*/ 7 w 7"/>
                <a:gd name="T9" fmla="*/ 4 h 7"/>
                <a:gd name="T10" fmla="*/ 7 w 7"/>
                <a:gd name="T11" fmla="*/ 3 h 7"/>
                <a:gd name="T12" fmla="*/ 6 w 7"/>
                <a:gd name="T13" fmla="*/ 2 h 7"/>
                <a:gd name="T14" fmla="*/ 5 w 7"/>
                <a:gd name="T15" fmla="*/ 0 h 7"/>
                <a:gd name="T16" fmla="*/ 3 w 7"/>
                <a:gd name="T17" fmla="*/ 0 h 7"/>
                <a:gd name="T18" fmla="*/ 3 w 7"/>
                <a:gd name="T19" fmla="*/ 0 h 7"/>
                <a:gd name="T20" fmla="*/ 2 w 7"/>
                <a:gd name="T21" fmla="*/ 2 h 7"/>
                <a:gd name="T22" fmla="*/ 1 w 7"/>
                <a:gd name="T23" fmla="*/ 3 h 7"/>
                <a:gd name="T24" fmla="*/ 0 w 7"/>
                <a:gd name="T25" fmla="*/ 4 h 7"/>
                <a:gd name="T26" fmla="*/ 0 w 7"/>
                <a:gd name="T27" fmla="*/ 5 h 7"/>
                <a:gd name="T28" fmla="*/ 1 w 7"/>
                <a:gd name="T29" fmla="*/ 6 h 7"/>
                <a:gd name="T30" fmla="*/ 2 w 7"/>
                <a:gd name="T31" fmla="*/ 7 h 7"/>
                <a:gd name="T32" fmla="*/ 3 w 7"/>
                <a:gd name="T33" fmla="*/ 7 h 7"/>
                <a:gd name="T34" fmla="*/ 5 w 7"/>
                <a:gd name="T35" fmla="*/ 7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7">
                  <a:moveTo>
                    <a:pt x="5" y="7"/>
                  </a:moveTo>
                  <a:lnTo>
                    <a:pt x="6" y="7"/>
                  </a:lnTo>
                  <a:lnTo>
                    <a:pt x="7" y="6"/>
                  </a:lnTo>
                  <a:lnTo>
                    <a:pt x="7" y="5"/>
                  </a:lnTo>
                  <a:lnTo>
                    <a:pt x="7" y="4"/>
                  </a:lnTo>
                  <a:lnTo>
                    <a:pt x="7" y="3"/>
                  </a:lnTo>
                  <a:lnTo>
                    <a:pt x="6" y="2"/>
                  </a:lnTo>
                  <a:lnTo>
                    <a:pt x="5" y="0"/>
                  </a:lnTo>
                  <a:lnTo>
                    <a:pt x="3" y="0"/>
                  </a:lnTo>
                  <a:lnTo>
                    <a:pt x="2" y="2"/>
                  </a:lnTo>
                  <a:lnTo>
                    <a:pt x="1" y="3"/>
                  </a:lnTo>
                  <a:lnTo>
                    <a:pt x="0" y="4"/>
                  </a:lnTo>
                  <a:lnTo>
                    <a:pt x="0" y="5"/>
                  </a:lnTo>
                  <a:lnTo>
                    <a:pt x="1" y="6"/>
                  </a:lnTo>
                  <a:lnTo>
                    <a:pt x="2" y="7"/>
                  </a:lnTo>
                  <a:lnTo>
                    <a:pt x="3"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79" name="Freeform 1810">
              <a:extLst>
                <a:ext uri="{FF2B5EF4-FFF2-40B4-BE49-F238E27FC236}">
                  <a16:creationId xmlns:a16="http://schemas.microsoft.com/office/drawing/2014/main" id="{5AE2EA3E-316D-F040-81CA-5E52158A1991}"/>
                </a:ext>
              </a:extLst>
            </p:cNvPr>
            <p:cNvSpPr>
              <a:spLocks/>
            </p:cNvSpPr>
            <p:nvPr/>
          </p:nvSpPr>
          <p:spPr bwMode="auto">
            <a:xfrm>
              <a:off x="2232" y="1951"/>
              <a:ext cx="7" cy="6"/>
            </a:xfrm>
            <a:custGeom>
              <a:avLst/>
              <a:gdLst>
                <a:gd name="T0" fmla="*/ 5 w 7"/>
                <a:gd name="T1" fmla="*/ 6 h 6"/>
                <a:gd name="T2" fmla="*/ 6 w 7"/>
                <a:gd name="T3" fmla="*/ 5 h 6"/>
                <a:gd name="T4" fmla="*/ 7 w 7"/>
                <a:gd name="T5" fmla="*/ 4 h 6"/>
                <a:gd name="T6" fmla="*/ 7 w 7"/>
                <a:gd name="T7" fmla="*/ 3 h 6"/>
                <a:gd name="T8" fmla="*/ 7 w 7"/>
                <a:gd name="T9" fmla="*/ 2 h 6"/>
                <a:gd name="T10" fmla="*/ 7 w 7"/>
                <a:gd name="T11" fmla="*/ 1 h 6"/>
                <a:gd name="T12" fmla="*/ 6 w 7"/>
                <a:gd name="T13" fmla="*/ 0 h 6"/>
                <a:gd name="T14" fmla="*/ 5 w 7"/>
                <a:gd name="T15" fmla="*/ 0 h 6"/>
                <a:gd name="T16" fmla="*/ 4 w 7"/>
                <a:gd name="T17" fmla="*/ 0 h 6"/>
                <a:gd name="T18" fmla="*/ 4 w 7"/>
                <a:gd name="T19" fmla="*/ 0 h 6"/>
                <a:gd name="T20" fmla="*/ 3 w 7"/>
                <a:gd name="T21" fmla="*/ 0 h 6"/>
                <a:gd name="T22" fmla="*/ 2 w 7"/>
                <a:gd name="T23" fmla="*/ 1 h 6"/>
                <a:gd name="T24" fmla="*/ 0 w 7"/>
                <a:gd name="T25" fmla="*/ 2 h 6"/>
                <a:gd name="T26" fmla="*/ 0 w 7"/>
                <a:gd name="T27" fmla="*/ 3 h 6"/>
                <a:gd name="T28" fmla="*/ 2 w 7"/>
                <a:gd name="T29" fmla="*/ 4 h 6"/>
                <a:gd name="T30" fmla="*/ 3 w 7"/>
                <a:gd name="T31" fmla="*/ 5 h 6"/>
                <a:gd name="T32" fmla="*/ 4 w 7"/>
                <a:gd name="T33" fmla="*/ 6 h 6"/>
                <a:gd name="T34" fmla="*/ 5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5" y="6"/>
                  </a:moveTo>
                  <a:lnTo>
                    <a:pt x="6" y="5"/>
                  </a:lnTo>
                  <a:lnTo>
                    <a:pt x="7" y="4"/>
                  </a:lnTo>
                  <a:lnTo>
                    <a:pt x="7" y="3"/>
                  </a:lnTo>
                  <a:lnTo>
                    <a:pt x="7" y="2"/>
                  </a:lnTo>
                  <a:lnTo>
                    <a:pt x="7" y="1"/>
                  </a:lnTo>
                  <a:lnTo>
                    <a:pt x="6" y="0"/>
                  </a:lnTo>
                  <a:lnTo>
                    <a:pt x="5" y="0"/>
                  </a:lnTo>
                  <a:lnTo>
                    <a:pt x="4" y="0"/>
                  </a:lnTo>
                  <a:lnTo>
                    <a:pt x="3" y="0"/>
                  </a:lnTo>
                  <a:lnTo>
                    <a:pt x="2" y="1"/>
                  </a:lnTo>
                  <a:lnTo>
                    <a:pt x="0" y="2"/>
                  </a:lnTo>
                  <a:lnTo>
                    <a:pt x="0" y="3"/>
                  </a:lnTo>
                  <a:lnTo>
                    <a:pt x="2" y="4"/>
                  </a:lnTo>
                  <a:lnTo>
                    <a:pt x="3" y="5"/>
                  </a:lnTo>
                  <a:lnTo>
                    <a:pt x="4" y="6"/>
                  </a:lnTo>
                  <a:lnTo>
                    <a:pt x="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80" name="Freeform 1811">
              <a:extLst>
                <a:ext uri="{FF2B5EF4-FFF2-40B4-BE49-F238E27FC236}">
                  <a16:creationId xmlns:a16="http://schemas.microsoft.com/office/drawing/2014/main" id="{643E7D0F-E05B-A440-A6E1-8CDC7AD3164C}"/>
                </a:ext>
              </a:extLst>
            </p:cNvPr>
            <p:cNvSpPr>
              <a:spLocks/>
            </p:cNvSpPr>
            <p:nvPr/>
          </p:nvSpPr>
          <p:spPr bwMode="auto">
            <a:xfrm>
              <a:off x="2220" y="1953"/>
              <a:ext cx="7" cy="6"/>
            </a:xfrm>
            <a:custGeom>
              <a:avLst/>
              <a:gdLst>
                <a:gd name="T0" fmla="*/ 3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5" y="5"/>
                  </a:lnTo>
                  <a:lnTo>
                    <a:pt x="6" y="4"/>
                  </a:lnTo>
                  <a:lnTo>
                    <a:pt x="7" y="3"/>
                  </a:lnTo>
                  <a:lnTo>
                    <a:pt x="7" y="2"/>
                  </a:lnTo>
                  <a:lnTo>
                    <a:pt x="6" y="1"/>
                  </a:lnTo>
                  <a:lnTo>
                    <a:pt x="5"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81" name="Freeform 1812">
              <a:extLst>
                <a:ext uri="{FF2B5EF4-FFF2-40B4-BE49-F238E27FC236}">
                  <a16:creationId xmlns:a16="http://schemas.microsoft.com/office/drawing/2014/main" id="{DF17B3F4-672F-4F49-A4DC-94A534DA8848}"/>
                </a:ext>
              </a:extLst>
            </p:cNvPr>
            <p:cNvSpPr>
              <a:spLocks/>
            </p:cNvSpPr>
            <p:nvPr/>
          </p:nvSpPr>
          <p:spPr bwMode="auto">
            <a:xfrm>
              <a:off x="2206" y="1955"/>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3 w 7"/>
                <a:gd name="T17" fmla="*/ 0 h 6"/>
                <a:gd name="T18" fmla="*/ 3 w 7"/>
                <a:gd name="T19" fmla="*/ 0 h 6"/>
                <a:gd name="T20" fmla="*/ 2 w 7"/>
                <a:gd name="T21" fmla="*/ 0 h 6"/>
                <a:gd name="T22" fmla="*/ 0 w 7"/>
                <a:gd name="T23" fmla="*/ 1 h 6"/>
                <a:gd name="T24" fmla="*/ 0 w 7"/>
                <a:gd name="T25" fmla="*/ 2 h 6"/>
                <a:gd name="T26" fmla="*/ 0 w 7"/>
                <a:gd name="T27" fmla="*/ 3 h 6"/>
                <a:gd name="T28" fmla="*/ 0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3" y="0"/>
                  </a:lnTo>
                  <a:lnTo>
                    <a:pt x="2" y="0"/>
                  </a:lnTo>
                  <a:lnTo>
                    <a:pt x="0" y="1"/>
                  </a:lnTo>
                  <a:lnTo>
                    <a:pt x="0" y="2"/>
                  </a:lnTo>
                  <a:lnTo>
                    <a:pt x="0" y="3"/>
                  </a:lnTo>
                  <a:lnTo>
                    <a:pt x="0"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82" name="Freeform 1813">
              <a:extLst>
                <a:ext uri="{FF2B5EF4-FFF2-40B4-BE49-F238E27FC236}">
                  <a16:creationId xmlns:a16="http://schemas.microsoft.com/office/drawing/2014/main" id="{655DF5E6-FE00-0D45-9893-C9FB286EAE13}"/>
                </a:ext>
              </a:extLst>
            </p:cNvPr>
            <p:cNvSpPr>
              <a:spLocks/>
            </p:cNvSpPr>
            <p:nvPr/>
          </p:nvSpPr>
          <p:spPr bwMode="auto">
            <a:xfrm>
              <a:off x="2193" y="1957"/>
              <a:ext cx="7" cy="6"/>
            </a:xfrm>
            <a:custGeom>
              <a:avLst/>
              <a:gdLst>
                <a:gd name="T0" fmla="*/ 3 w 7"/>
                <a:gd name="T1" fmla="*/ 6 h 6"/>
                <a:gd name="T2" fmla="*/ 4 w 7"/>
                <a:gd name="T3" fmla="*/ 5 h 6"/>
                <a:gd name="T4" fmla="*/ 6 w 7"/>
                <a:gd name="T5" fmla="*/ 4 h 6"/>
                <a:gd name="T6" fmla="*/ 7 w 7"/>
                <a:gd name="T7" fmla="*/ 3 h 6"/>
                <a:gd name="T8" fmla="*/ 7 w 7"/>
                <a:gd name="T9" fmla="*/ 2 h 6"/>
                <a:gd name="T10" fmla="*/ 6 w 7"/>
                <a:gd name="T11" fmla="*/ 1 h 6"/>
                <a:gd name="T12" fmla="*/ 4 w 7"/>
                <a:gd name="T13" fmla="*/ 0 h 6"/>
                <a:gd name="T14" fmla="*/ 3 w 7"/>
                <a:gd name="T15" fmla="*/ 0 h 6"/>
                <a:gd name="T16" fmla="*/ 2 w 7"/>
                <a:gd name="T17" fmla="*/ 0 h 6"/>
                <a:gd name="T18" fmla="*/ 2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2 w 7"/>
                <a:gd name="T33" fmla="*/ 6 h 6"/>
                <a:gd name="T34" fmla="*/ 3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3" y="6"/>
                  </a:moveTo>
                  <a:lnTo>
                    <a:pt x="4" y="5"/>
                  </a:lnTo>
                  <a:lnTo>
                    <a:pt x="6" y="4"/>
                  </a:lnTo>
                  <a:lnTo>
                    <a:pt x="7" y="3"/>
                  </a:lnTo>
                  <a:lnTo>
                    <a:pt x="7" y="2"/>
                  </a:lnTo>
                  <a:lnTo>
                    <a:pt x="6" y="1"/>
                  </a:lnTo>
                  <a:lnTo>
                    <a:pt x="4" y="0"/>
                  </a:lnTo>
                  <a:lnTo>
                    <a:pt x="3" y="0"/>
                  </a:lnTo>
                  <a:lnTo>
                    <a:pt x="2" y="0"/>
                  </a:lnTo>
                  <a:lnTo>
                    <a:pt x="1" y="0"/>
                  </a:lnTo>
                  <a:lnTo>
                    <a:pt x="0" y="1"/>
                  </a:lnTo>
                  <a:lnTo>
                    <a:pt x="0" y="2"/>
                  </a:lnTo>
                  <a:lnTo>
                    <a:pt x="0" y="3"/>
                  </a:lnTo>
                  <a:lnTo>
                    <a:pt x="0" y="4"/>
                  </a:lnTo>
                  <a:lnTo>
                    <a:pt x="1" y="5"/>
                  </a:lnTo>
                  <a:lnTo>
                    <a:pt x="2" y="6"/>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83" name="Freeform 1814">
              <a:extLst>
                <a:ext uri="{FF2B5EF4-FFF2-40B4-BE49-F238E27FC236}">
                  <a16:creationId xmlns:a16="http://schemas.microsoft.com/office/drawing/2014/main" id="{11F2B039-731F-604C-9BFD-B876D49DD0EC}"/>
                </a:ext>
              </a:extLst>
            </p:cNvPr>
            <p:cNvSpPr>
              <a:spLocks/>
            </p:cNvSpPr>
            <p:nvPr/>
          </p:nvSpPr>
          <p:spPr bwMode="auto">
            <a:xfrm>
              <a:off x="2179" y="1959"/>
              <a:ext cx="7" cy="6"/>
            </a:xfrm>
            <a:custGeom>
              <a:avLst/>
              <a:gdLst>
                <a:gd name="T0" fmla="*/ 4 w 7"/>
                <a:gd name="T1" fmla="*/ 6 h 6"/>
                <a:gd name="T2" fmla="*/ 5 w 7"/>
                <a:gd name="T3" fmla="*/ 5 h 6"/>
                <a:gd name="T4" fmla="*/ 6 w 7"/>
                <a:gd name="T5" fmla="*/ 4 h 6"/>
                <a:gd name="T6" fmla="*/ 7 w 7"/>
                <a:gd name="T7" fmla="*/ 3 h 6"/>
                <a:gd name="T8" fmla="*/ 7 w 7"/>
                <a:gd name="T9" fmla="*/ 2 h 6"/>
                <a:gd name="T10" fmla="*/ 6 w 7"/>
                <a:gd name="T11" fmla="*/ 1 h 6"/>
                <a:gd name="T12" fmla="*/ 5 w 7"/>
                <a:gd name="T13" fmla="*/ 0 h 6"/>
                <a:gd name="T14" fmla="*/ 4 w 7"/>
                <a:gd name="T15" fmla="*/ 0 h 6"/>
                <a:gd name="T16" fmla="*/ 3 w 7"/>
                <a:gd name="T17" fmla="*/ 0 h 6"/>
                <a:gd name="T18" fmla="*/ 3 w 7"/>
                <a:gd name="T19" fmla="*/ 0 h 6"/>
                <a:gd name="T20" fmla="*/ 1 w 7"/>
                <a:gd name="T21" fmla="*/ 0 h 6"/>
                <a:gd name="T22" fmla="*/ 0 w 7"/>
                <a:gd name="T23" fmla="*/ 1 h 6"/>
                <a:gd name="T24" fmla="*/ 0 w 7"/>
                <a:gd name="T25" fmla="*/ 2 h 6"/>
                <a:gd name="T26" fmla="*/ 0 w 7"/>
                <a:gd name="T27" fmla="*/ 3 h 6"/>
                <a:gd name="T28" fmla="*/ 0 w 7"/>
                <a:gd name="T29" fmla="*/ 4 h 6"/>
                <a:gd name="T30" fmla="*/ 1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6" y="4"/>
                  </a:lnTo>
                  <a:lnTo>
                    <a:pt x="7" y="3"/>
                  </a:lnTo>
                  <a:lnTo>
                    <a:pt x="7" y="2"/>
                  </a:lnTo>
                  <a:lnTo>
                    <a:pt x="6" y="1"/>
                  </a:lnTo>
                  <a:lnTo>
                    <a:pt x="5" y="0"/>
                  </a:lnTo>
                  <a:lnTo>
                    <a:pt x="4" y="0"/>
                  </a:lnTo>
                  <a:lnTo>
                    <a:pt x="3" y="0"/>
                  </a:lnTo>
                  <a:lnTo>
                    <a:pt x="1" y="0"/>
                  </a:lnTo>
                  <a:lnTo>
                    <a:pt x="0" y="1"/>
                  </a:lnTo>
                  <a:lnTo>
                    <a:pt x="0" y="2"/>
                  </a:lnTo>
                  <a:lnTo>
                    <a:pt x="0" y="3"/>
                  </a:lnTo>
                  <a:lnTo>
                    <a:pt x="0" y="4"/>
                  </a:lnTo>
                  <a:lnTo>
                    <a:pt x="1"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84" name="Freeform 1815">
              <a:extLst>
                <a:ext uri="{FF2B5EF4-FFF2-40B4-BE49-F238E27FC236}">
                  <a16:creationId xmlns:a16="http://schemas.microsoft.com/office/drawing/2014/main" id="{A974767C-F0C1-8045-A284-CE196284A190}"/>
                </a:ext>
              </a:extLst>
            </p:cNvPr>
            <p:cNvSpPr>
              <a:spLocks/>
            </p:cNvSpPr>
            <p:nvPr/>
          </p:nvSpPr>
          <p:spPr bwMode="auto">
            <a:xfrm>
              <a:off x="2166" y="1961"/>
              <a:ext cx="7" cy="6"/>
            </a:xfrm>
            <a:custGeom>
              <a:avLst/>
              <a:gdLst>
                <a:gd name="T0" fmla="*/ 4 w 7"/>
                <a:gd name="T1" fmla="*/ 6 h 6"/>
                <a:gd name="T2" fmla="*/ 5 w 7"/>
                <a:gd name="T3" fmla="*/ 5 h 6"/>
                <a:gd name="T4" fmla="*/ 7 w 7"/>
                <a:gd name="T5" fmla="*/ 4 h 6"/>
                <a:gd name="T6" fmla="*/ 7 w 7"/>
                <a:gd name="T7" fmla="*/ 3 h 6"/>
                <a:gd name="T8" fmla="*/ 7 w 7"/>
                <a:gd name="T9" fmla="*/ 2 h 6"/>
                <a:gd name="T10" fmla="*/ 7 w 7"/>
                <a:gd name="T11" fmla="*/ 1 h 6"/>
                <a:gd name="T12" fmla="*/ 5 w 7"/>
                <a:gd name="T13" fmla="*/ 0 h 6"/>
                <a:gd name="T14" fmla="*/ 4 w 7"/>
                <a:gd name="T15" fmla="*/ 0 h 6"/>
                <a:gd name="T16" fmla="*/ 3 w 7"/>
                <a:gd name="T17" fmla="*/ 0 h 6"/>
                <a:gd name="T18" fmla="*/ 3 w 7"/>
                <a:gd name="T19" fmla="*/ 0 h 6"/>
                <a:gd name="T20" fmla="*/ 2 w 7"/>
                <a:gd name="T21" fmla="*/ 0 h 6"/>
                <a:gd name="T22" fmla="*/ 1 w 7"/>
                <a:gd name="T23" fmla="*/ 1 h 6"/>
                <a:gd name="T24" fmla="*/ 0 w 7"/>
                <a:gd name="T25" fmla="*/ 2 h 6"/>
                <a:gd name="T26" fmla="*/ 0 w 7"/>
                <a:gd name="T27" fmla="*/ 3 h 6"/>
                <a:gd name="T28" fmla="*/ 1 w 7"/>
                <a:gd name="T29" fmla="*/ 4 h 6"/>
                <a:gd name="T30" fmla="*/ 2 w 7"/>
                <a:gd name="T31" fmla="*/ 5 h 6"/>
                <a:gd name="T32" fmla="*/ 3 w 7"/>
                <a:gd name="T33" fmla="*/ 6 h 6"/>
                <a:gd name="T34" fmla="*/ 4 w 7"/>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 h="6">
                  <a:moveTo>
                    <a:pt x="4" y="6"/>
                  </a:moveTo>
                  <a:lnTo>
                    <a:pt x="5" y="5"/>
                  </a:lnTo>
                  <a:lnTo>
                    <a:pt x="7" y="4"/>
                  </a:lnTo>
                  <a:lnTo>
                    <a:pt x="7" y="3"/>
                  </a:lnTo>
                  <a:lnTo>
                    <a:pt x="7" y="2"/>
                  </a:lnTo>
                  <a:lnTo>
                    <a:pt x="7" y="1"/>
                  </a:lnTo>
                  <a:lnTo>
                    <a:pt x="5" y="0"/>
                  </a:lnTo>
                  <a:lnTo>
                    <a:pt x="4" y="0"/>
                  </a:lnTo>
                  <a:lnTo>
                    <a:pt x="3" y="0"/>
                  </a:lnTo>
                  <a:lnTo>
                    <a:pt x="2" y="0"/>
                  </a:lnTo>
                  <a:lnTo>
                    <a:pt x="1" y="1"/>
                  </a:lnTo>
                  <a:lnTo>
                    <a:pt x="0" y="2"/>
                  </a:lnTo>
                  <a:lnTo>
                    <a:pt x="0" y="3"/>
                  </a:lnTo>
                  <a:lnTo>
                    <a:pt x="1" y="4"/>
                  </a:lnTo>
                  <a:lnTo>
                    <a:pt x="2" y="5"/>
                  </a:lnTo>
                  <a:lnTo>
                    <a:pt x="3" y="6"/>
                  </a:lnTo>
                  <a:lnTo>
                    <a:pt x="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sp>
          <p:nvSpPr>
            <p:cNvPr id="785" name="Freeform 1816">
              <a:extLst>
                <a:ext uri="{FF2B5EF4-FFF2-40B4-BE49-F238E27FC236}">
                  <a16:creationId xmlns:a16="http://schemas.microsoft.com/office/drawing/2014/main" id="{04EFC6CA-E031-F04A-B4F9-5C52B3AB7DFD}"/>
                </a:ext>
              </a:extLst>
            </p:cNvPr>
            <p:cNvSpPr>
              <a:spLocks/>
            </p:cNvSpPr>
            <p:nvPr/>
          </p:nvSpPr>
          <p:spPr bwMode="auto">
            <a:xfrm>
              <a:off x="2090" y="1932"/>
              <a:ext cx="78" cy="68"/>
            </a:xfrm>
            <a:custGeom>
              <a:avLst/>
              <a:gdLst>
                <a:gd name="T0" fmla="*/ 67 w 78"/>
                <a:gd name="T1" fmla="*/ 0 h 68"/>
                <a:gd name="T2" fmla="*/ 0 w 78"/>
                <a:gd name="T3" fmla="*/ 44 h 68"/>
                <a:gd name="T4" fmla="*/ 78 w 78"/>
                <a:gd name="T5" fmla="*/ 68 h 68"/>
                <a:gd name="T6" fmla="*/ 67 w 78"/>
                <a:gd name="T7" fmla="*/ 0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68">
                  <a:moveTo>
                    <a:pt x="67" y="0"/>
                  </a:moveTo>
                  <a:lnTo>
                    <a:pt x="0" y="44"/>
                  </a:lnTo>
                  <a:lnTo>
                    <a:pt x="78" y="68"/>
                  </a:lnTo>
                  <a:lnTo>
                    <a:pt x="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grpSp>
        <p:nvGrpSpPr>
          <p:cNvPr id="786" name="Group 1820">
            <a:extLst>
              <a:ext uri="{FF2B5EF4-FFF2-40B4-BE49-F238E27FC236}">
                <a16:creationId xmlns:a16="http://schemas.microsoft.com/office/drawing/2014/main" id="{68B1C010-BAE8-EE4E-99E1-DD9C9FA33533}"/>
              </a:ext>
            </a:extLst>
          </p:cNvPr>
          <p:cNvGrpSpPr>
            <a:grpSpLocks/>
          </p:cNvGrpSpPr>
          <p:nvPr/>
        </p:nvGrpSpPr>
        <p:grpSpPr bwMode="auto">
          <a:xfrm>
            <a:off x="6730439" y="5096925"/>
            <a:ext cx="750887" cy="223838"/>
            <a:chOff x="1955" y="3112"/>
            <a:chExt cx="473" cy="141"/>
          </a:xfrm>
        </p:grpSpPr>
        <p:sp>
          <p:nvSpPr>
            <p:cNvPr id="787" name="Line 1818">
              <a:extLst>
                <a:ext uri="{FF2B5EF4-FFF2-40B4-BE49-F238E27FC236}">
                  <a16:creationId xmlns:a16="http://schemas.microsoft.com/office/drawing/2014/main" id="{ABCB6D5D-496E-FC40-9682-B5E136716562}"/>
                </a:ext>
              </a:extLst>
            </p:cNvPr>
            <p:cNvSpPr>
              <a:spLocks noChangeShapeType="1"/>
            </p:cNvSpPr>
            <p:nvPr/>
          </p:nvSpPr>
          <p:spPr bwMode="auto">
            <a:xfrm flipH="1">
              <a:off x="2021" y="3112"/>
              <a:ext cx="407" cy="10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788" name="Freeform 1819">
              <a:extLst>
                <a:ext uri="{FF2B5EF4-FFF2-40B4-BE49-F238E27FC236}">
                  <a16:creationId xmlns:a16="http://schemas.microsoft.com/office/drawing/2014/main" id="{A7F0BC4B-C42C-2548-B36E-E0F8081445F3}"/>
                </a:ext>
              </a:extLst>
            </p:cNvPr>
            <p:cNvSpPr>
              <a:spLocks/>
            </p:cNvSpPr>
            <p:nvPr/>
          </p:nvSpPr>
          <p:spPr bwMode="auto">
            <a:xfrm>
              <a:off x="1955" y="3187"/>
              <a:ext cx="81" cy="66"/>
            </a:xfrm>
            <a:custGeom>
              <a:avLst/>
              <a:gdLst>
                <a:gd name="T0" fmla="*/ 59 w 81"/>
                <a:gd name="T1" fmla="*/ 0 h 66"/>
                <a:gd name="T2" fmla="*/ 0 w 81"/>
                <a:gd name="T3" fmla="*/ 52 h 66"/>
                <a:gd name="T4" fmla="*/ 81 w 81"/>
                <a:gd name="T5" fmla="*/ 66 h 66"/>
                <a:gd name="T6" fmla="*/ 59 w 81"/>
                <a:gd name="T7" fmla="*/ 0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66">
                  <a:moveTo>
                    <a:pt x="59" y="0"/>
                  </a:moveTo>
                  <a:lnTo>
                    <a:pt x="0" y="52"/>
                  </a:lnTo>
                  <a:lnTo>
                    <a:pt x="81" y="66"/>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Baskerville" panose="02020502070401020303" pitchFamily="18" charset="0"/>
                <a:ea typeface="Baskerville" panose="02020502070401020303" pitchFamily="18" charset="0"/>
              </a:endParaRPr>
            </a:p>
          </p:txBody>
        </p:sp>
      </p:grpSp>
      <p:sp>
        <p:nvSpPr>
          <p:cNvPr id="789" name="Line 1031">
            <a:extLst>
              <a:ext uri="{FF2B5EF4-FFF2-40B4-BE49-F238E27FC236}">
                <a16:creationId xmlns:a16="http://schemas.microsoft.com/office/drawing/2014/main" id="{97C0554E-E3B6-2344-9CBE-E252FE054384}"/>
              </a:ext>
            </a:extLst>
          </p:cNvPr>
          <p:cNvSpPr>
            <a:spLocks noChangeShapeType="1"/>
          </p:cNvSpPr>
          <p:nvPr/>
        </p:nvSpPr>
        <p:spPr bwMode="auto">
          <a:xfrm>
            <a:off x="5706501" y="6024025"/>
            <a:ext cx="177323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790" name="Text Box 1032">
            <a:extLst>
              <a:ext uri="{FF2B5EF4-FFF2-40B4-BE49-F238E27FC236}">
                <a16:creationId xmlns:a16="http://schemas.microsoft.com/office/drawing/2014/main" id="{09657EE0-1663-1947-86D4-2A167792B524}"/>
              </a:ext>
            </a:extLst>
          </p:cNvPr>
          <p:cNvSpPr txBox="1">
            <a:spLocks noChangeArrowheads="1"/>
          </p:cNvSpPr>
          <p:nvPr/>
        </p:nvSpPr>
        <p:spPr bwMode="auto">
          <a:xfrm>
            <a:off x="7752789" y="5893850"/>
            <a:ext cx="139223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a:latin typeface="Baskerville" panose="02020502070401020303" pitchFamily="18" charset="0"/>
                <a:ea typeface="Baskerville" panose="02020502070401020303" pitchFamily="18" charset="0"/>
              </a:rPr>
              <a:t>= Causal flows.</a:t>
            </a:r>
          </a:p>
        </p:txBody>
      </p:sp>
      <p:grpSp>
        <p:nvGrpSpPr>
          <p:cNvPr id="791" name="Group 1821">
            <a:extLst>
              <a:ext uri="{FF2B5EF4-FFF2-40B4-BE49-F238E27FC236}">
                <a16:creationId xmlns:a16="http://schemas.microsoft.com/office/drawing/2014/main" id="{9FD90B06-6D71-BA44-83B4-92047CF18B7C}"/>
              </a:ext>
            </a:extLst>
          </p:cNvPr>
          <p:cNvGrpSpPr>
            <a:grpSpLocks/>
          </p:cNvGrpSpPr>
          <p:nvPr/>
        </p:nvGrpSpPr>
        <p:grpSpPr bwMode="auto">
          <a:xfrm>
            <a:off x="5684276" y="6328825"/>
            <a:ext cx="4516438" cy="293688"/>
            <a:chOff x="1296" y="4135"/>
            <a:chExt cx="2845" cy="185"/>
          </a:xfrm>
        </p:grpSpPr>
        <p:sp>
          <p:nvSpPr>
            <p:cNvPr id="792" name="Line 1033">
              <a:extLst>
                <a:ext uri="{FF2B5EF4-FFF2-40B4-BE49-F238E27FC236}">
                  <a16:creationId xmlns:a16="http://schemas.microsoft.com/office/drawing/2014/main" id="{C93882F1-F305-B044-8E87-83B611D7913C}"/>
                </a:ext>
              </a:extLst>
            </p:cNvPr>
            <p:cNvSpPr>
              <a:spLocks noChangeShapeType="1"/>
            </p:cNvSpPr>
            <p:nvPr/>
          </p:nvSpPr>
          <p:spPr bwMode="auto">
            <a:xfrm>
              <a:off x="1296" y="4196"/>
              <a:ext cx="1111" cy="0"/>
            </a:xfrm>
            <a:prstGeom prst="line">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latin typeface="Baskerville" panose="02020502070401020303" pitchFamily="18" charset="0"/>
                <a:ea typeface="Baskerville" panose="02020502070401020303" pitchFamily="18" charset="0"/>
              </a:endParaRPr>
            </a:p>
          </p:txBody>
        </p:sp>
        <p:sp>
          <p:nvSpPr>
            <p:cNvPr id="793" name="Text Box 1034">
              <a:extLst>
                <a:ext uri="{FF2B5EF4-FFF2-40B4-BE49-F238E27FC236}">
                  <a16:creationId xmlns:a16="http://schemas.microsoft.com/office/drawing/2014/main" id="{3F290176-96FA-B649-82B0-85251EA579A6}"/>
                </a:ext>
              </a:extLst>
            </p:cNvPr>
            <p:cNvSpPr txBox="1">
              <a:spLocks noChangeArrowheads="1"/>
            </p:cNvSpPr>
            <p:nvPr/>
          </p:nvSpPr>
          <p:spPr bwMode="auto">
            <a:xfrm>
              <a:off x="2626" y="4135"/>
              <a:ext cx="151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0000"/>
                <a:buFont typeface="Wingdings"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1200">
                  <a:latin typeface="Baskerville" panose="02020502070401020303" pitchFamily="18" charset="0"/>
                  <a:ea typeface="Baskerville" panose="02020502070401020303" pitchFamily="18" charset="0"/>
                </a:rPr>
                <a:t>= Information gathering &amp; use.</a:t>
              </a:r>
            </a:p>
          </p:txBody>
        </p:sp>
      </p:grpSp>
      <p:sp>
        <p:nvSpPr>
          <p:cNvPr id="795" name="Rectangle 794">
            <a:extLst>
              <a:ext uri="{FF2B5EF4-FFF2-40B4-BE49-F238E27FC236}">
                <a16:creationId xmlns:a16="http://schemas.microsoft.com/office/drawing/2014/main" id="{6E3A3EA0-1D97-5849-BEAE-B2EA28DA6FBA}"/>
              </a:ext>
            </a:extLst>
          </p:cNvPr>
          <p:cNvSpPr/>
          <p:nvPr/>
        </p:nvSpPr>
        <p:spPr>
          <a:xfrm>
            <a:off x="175138" y="64075"/>
            <a:ext cx="12016862" cy="369332"/>
          </a:xfrm>
          <a:prstGeom prst="rect">
            <a:avLst/>
          </a:prstGeom>
        </p:spPr>
        <p:txBody>
          <a:bodyPr wrap="square">
            <a:spAutoFit/>
          </a:bodyPr>
          <a:lstStyle/>
          <a:p>
            <a:pPr algn="ctr"/>
            <a:r>
              <a:rPr lang="en-US" b="1" dirty="0">
                <a:solidFill>
                  <a:srgbClr val="002060"/>
                </a:solidFill>
                <a:latin typeface="Baskerville" panose="02020502070401020303" pitchFamily="18" charset="0"/>
                <a:ea typeface="Baskerville" panose="02020502070401020303" pitchFamily="18" charset="0"/>
                <a:cs typeface="Times New Roman" panose="02020603050405020304" pitchFamily="18" charset="0"/>
              </a:rPr>
              <a:t>The “Real Estate System”: Interaction of the Space Market, Asset Market, &amp; Development Industry </a:t>
            </a:r>
            <a:endParaRPr lang="en-US" b="1" dirty="0">
              <a:solidFill>
                <a:srgbClr val="002060"/>
              </a:solidFill>
              <a:latin typeface="Baskerville" panose="02020502070401020303" pitchFamily="18" charset="0"/>
              <a:ea typeface="Baskerville" panose="02020502070401020303" pitchFamily="18" charset="0"/>
            </a:endParaRPr>
          </a:p>
        </p:txBody>
      </p:sp>
      <p:pic>
        <p:nvPicPr>
          <p:cNvPr id="798" name="Graphic 797">
            <a:extLst>
              <a:ext uri="{FF2B5EF4-FFF2-40B4-BE49-F238E27FC236}">
                <a16:creationId xmlns:a16="http://schemas.microsoft.com/office/drawing/2014/main" id="{5F071068-1489-D34B-8CC2-3EBA1FEFB33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35689" y="2333088"/>
            <a:ext cx="3907021" cy="2767012"/>
          </a:xfrm>
          <a:prstGeom prst="rect">
            <a:avLst/>
          </a:prstGeom>
        </p:spPr>
      </p:pic>
      <p:sp>
        <p:nvSpPr>
          <p:cNvPr id="799" name="Rectangle 798">
            <a:extLst>
              <a:ext uri="{FF2B5EF4-FFF2-40B4-BE49-F238E27FC236}">
                <a16:creationId xmlns:a16="http://schemas.microsoft.com/office/drawing/2014/main" id="{86038B37-5EF0-EA42-97FE-66813F7705DF}"/>
              </a:ext>
            </a:extLst>
          </p:cNvPr>
          <p:cNvSpPr/>
          <p:nvPr/>
        </p:nvSpPr>
        <p:spPr>
          <a:xfrm>
            <a:off x="3255113" y="6469467"/>
            <a:ext cx="8534977" cy="461665"/>
          </a:xfrm>
          <a:prstGeom prst="rect">
            <a:avLst/>
          </a:prstGeom>
        </p:spPr>
        <p:txBody>
          <a:bodyPr wrap="square">
            <a:spAutoFit/>
          </a:bodyPr>
          <a:lstStyle/>
          <a:p>
            <a:r>
              <a:rPr lang="en-US" sz="1200" dirty="0" err="1" smtClean="0">
                <a:solidFill>
                  <a:schemeClr val="tx2"/>
                </a:solidFill>
                <a:latin typeface="Baskerville" panose="02020502070401020303" pitchFamily="18" charset="0"/>
                <a:ea typeface="Baskerville" panose="02020502070401020303" pitchFamily="18" charset="0"/>
              </a:rPr>
              <a:t>Geltner</a:t>
            </a:r>
            <a:r>
              <a:rPr lang="en-US" sz="1200" dirty="0" smtClean="0">
                <a:solidFill>
                  <a:schemeClr val="tx2"/>
                </a:solidFill>
                <a:latin typeface="Baskerville" panose="02020502070401020303" pitchFamily="18" charset="0"/>
                <a:ea typeface="Baskerville" panose="02020502070401020303" pitchFamily="18" charset="0"/>
              </a:rPr>
              <a:t>, D., Miller, N.G., Clayton, J. and </a:t>
            </a:r>
            <a:r>
              <a:rPr lang="en-US" sz="1200" dirty="0" err="1" smtClean="0">
                <a:solidFill>
                  <a:schemeClr val="tx2"/>
                </a:solidFill>
                <a:latin typeface="Baskerville" panose="02020502070401020303" pitchFamily="18" charset="0"/>
                <a:ea typeface="Baskerville" panose="02020502070401020303" pitchFamily="18" charset="0"/>
              </a:rPr>
              <a:t>Eichholtz</a:t>
            </a:r>
            <a:r>
              <a:rPr lang="en-US" sz="1200" dirty="0" smtClean="0">
                <a:solidFill>
                  <a:schemeClr val="tx2"/>
                </a:solidFill>
                <a:latin typeface="Baskerville" panose="02020502070401020303" pitchFamily="18" charset="0"/>
                <a:ea typeface="Baskerville" panose="02020502070401020303" pitchFamily="18" charset="0"/>
              </a:rPr>
              <a:t>, P., 2001. Chapter 2. </a:t>
            </a:r>
            <a:r>
              <a:rPr lang="en-US" sz="1200" i="1" dirty="0" smtClean="0">
                <a:solidFill>
                  <a:schemeClr val="tx2"/>
                </a:solidFill>
                <a:latin typeface="Baskerville" panose="02020502070401020303" pitchFamily="18" charset="0"/>
                <a:ea typeface="Baskerville" panose="02020502070401020303" pitchFamily="18" charset="0"/>
              </a:rPr>
              <a:t>Commercial real estate analysis and investments</a:t>
            </a:r>
            <a:r>
              <a:rPr lang="en-US" sz="1200" dirty="0" smtClean="0">
                <a:solidFill>
                  <a:schemeClr val="tx2"/>
                </a:solidFill>
                <a:latin typeface="Baskerville" panose="02020502070401020303" pitchFamily="18" charset="0"/>
                <a:ea typeface="Baskerville" panose="02020502070401020303" pitchFamily="18" charset="0"/>
              </a:rPr>
              <a:t> (Vol. 1, p. 642). Cincinnati, OH: South-western. </a:t>
            </a:r>
            <a:endParaRPr lang="en-US" sz="1200" dirty="0">
              <a:solidFill>
                <a:schemeClr val="tx2"/>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004963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title" idx="4294967295"/>
          </p:nvPr>
        </p:nvSpPr>
        <p:spPr>
          <a:xfrm>
            <a:off x="234466" y="242033"/>
            <a:ext cx="11652733" cy="763600"/>
          </a:xfrm>
          <a:prstGeom prst="rect">
            <a:avLst/>
          </a:prstGeom>
          <a:noFill/>
          <a:ln>
            <a:noFill/>
          </a:ln>
        </p:spPr>
        <p:txBody>
          <a:bodyPr spcFirstLastPara="1" vert="horz" wrap="square" lIns="121900" tIns="121900" rIns="121900" bIns="121900" rtlCol="0" anchor="t" anchorCtr="0">
            <a:noAutofit/>
          </a:bodyPr>
          <a:lstStyle/>
          <a:p>
            <a:pPr>
              <a:spcBef>
                <a:spcPts val="0"/>
              </a:spcBef>
              <a:buClr>
                <a:srgbClr val="1B4453"/>
              </a:buClr>
              <a:buSzPts val="3200"/>
            </a:pPr>
            <a:r>
              <a:rPr lang="en-US" altLang="zh-CN" sz="4267" dirty="0">
                <a:solidFill>
                  <a:srgbClr val="1B4453"/>
                </a:solidFill>
                <a:latin typeface="Baskerville" panose="02020502070401020303"/>
                <a:ea typeface="Monda"/>
                <a:cs typeface="Monda"/>
                <a:sym typeface="Monda"/>
              </a:rPr>
              <a:t>Green Building Lectures: Reduction CO2 Emissions</a:t>
            </a:r>
            <a:endParaRPr sz="4267" b="1" dirty="0">
              <a:solidFill>
                <a:srgbClr val="C00000"/>
              </a:solidFill>
              <a:latin typeface="Baskerville" panose="02020502070401020303"/>
              <a:ea typeface="Monda"/>
              <a:cs typeface="Monda"/>
              <a:sym typeface="Monda"/>
            </a:endParaRPr>
          </a:p>
          <a:p>
            <a:pPr>
              <a:spcBef>
                <a:spcPts val="0"/>
              </a:spcBef>
              <a:buClr>
                <a:schemeClr val="dk1"/>
              </a:buClr>
              <a:buSzPts val="1100"/>
            </a:pPr>
            <a:endParaRPr sz="4267" dirty="0">
              <a:solidFill>
                <a:srgbClr val="1B4453"/>
              </a:solidFill>
              <a:latin typeface="Monda"/>
              <a:ea typeface="Monda"/>
              <a:cs typeface="Monda"/>
              <a:sym typeface="Monda"/>
            </a:endParaRPr>
          </a:p>
          <a:p>
            <a:pPr>
              <a:spcBef>
                <a:spcPts val="0"/>
              </a:spcBef>
              <a:buClr>
                <a:srgbClr val="1B4453"/>
              </a:buClr>
              <a:buSzPts val="3200"/>
            </a:pPr>
            <a:endParaRPr sz="4267" dirty="0">
              <a:solidFill>
                <a:srgbClr val="1B4453"/>
              </a:solidFill>
              <a:latin typeface="Monda"/>
              <a:ea typeface="Monda"/>
              <a:cs typeface="Monda"/>
              <a:sym typeface="Monda"/>
            </a:endParaRPr>
          </a:p>
        </p:txBody>
      </p:sp>
      <p:pic>
        <p:nvPicPr>
          <p:cNvPr id="284" name="Google Shape;284;p48"/>
          <p:cNvPicPr preferRelativeResize="0"/>
          <p:nvPr/>
        </p:nvPicPr>
        <p:blipFill rotWithShape="1">
          <a:blip r:embed="rId3">
            <a:alphaModFix/>
          </a:blip>
          <a:srcRect/>
          <a:stretch/>
        </p:blipFill>
        <p:spPr>
          <a:xfrm>
            <a:off x="549775" y="1647335"/>
            <a:ext cx="4764056" cy="3382229"/>
          </a:xfrm>
          <a:prstGeom prst="rect">
            <a:avLst/>
          </a:prstGeom>
          <a:noFill/>
          <a:ln>
            <a:noFill/>
          </a:ln>
        </p:spPr>
      </p:pic>
      <p:sp>
        <p:nvSpPr>
          <p:cNvPr id="285" name="Google Shape;285;p48"/>
          <p:cNvSpPr txBox="1">
            <a:spLocks noGrp="1"/>
          </p:cNvSpPr>
          <p:nvPr>
            <p:ph type="body" idx="4294967295"/>
          </p:nvPr>
        </p:nvSpPr>
        <p:spPr>
          <a:xfrm>
            <a:off x="328767" y="5054964"/>
            <a:ext cx="5407776" cy="896472"/>
          </a:xfrm>
          <a:prstGeom prst="rect">
            <a:avLst/>
          </a:prstGeom>
          <a:noFill/>
          <a:ln>
            <a:noFill/>
          </a:ln>
        </p:spPr>
        <p:txBody>
          <a:bodyPr spcFirstLastPara="1" vert="horz" wrap="square" lIns="91433" tIns="45700" rIns="91433" bIns="45700" rtlCol="0" anchor="t" anchorCtr="0">
            <a:noAutofit/>
          </a:bodyPr>
          <a:lstStyle/>
          <a:p>
            <a:pPr marL="0" indent="0">
              <a:spcBef>
                <a:spcPts val="1067"/>
              </a:spcBef>
              <a:buSzPts val="2100"/>
              <a:buNone/>
            </a:pPr>
            <a:r>
              <a:rPr lang="en-US" sz="1600" dirty="0"/>
              <a:t>Source: </a:t>
            </a:r>
            <a:r>
              <a:rPr lang="en-US" sz="1600" u="sng" dirty="0">
                <a:solidFill>
                  <a:schemeClr val="hlink"/>
                </a:solidFill>
                <a:hlinkClick r:id="rId4"/>
              </a:rPr>
              <a:t>http://sdg.iisd.org/commentary/guest-articles/buildings-vs-the-cooling-challenge-better-building-design-to-curb-the-massive-rise-in-cooling-demand/</a:t>
            </a:r>
            <a:endParaRPr sz="1600" dirty="0"/>
          </a:p>
        </p:txBody>
      </p:sp>
      <p:pic>
        <p:nvPicPr>
          <p:cNvPr id="3" name="Graphic 2" descr="Building">
            <a:extLst>
              <a:ext uri="{FF2B5EF4-FFF2-40B4-BE49-F238E27FC236}">
                <a16:creationId xmlns:a16="http://schemas.microsoft.com/office/drawing/2014/main" id="{62DE6143-A795-40CE-9654-B632647E7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976867" y="2202328"/>
            <a:ext cx="2133600" cy="2133600"/>
          </a:xfrm>
          <a:prstGeom prst="rect">
            <a:avLst/>
          </a:prstGeom>
        </p:spPr>
      </p:pic>
      <p:pic>
        <p:nvPicPr>
          <p:cNvPr id="7" name="Graphic 6" descr="Building">
            <a:extLst>
              <a:ext uri="{FF2B5EF4-FFF2-40B4-BE49-F238E27FC236}">
                <a16:creationId xmlns:a16="http://schemas.microsoft.com/office/drawing/2014/main" id="{C7F8E6A2-4B06-41DF-828C-F712C58EB3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401927" y="2202328"/>
            <a:ext cx="2133600" cy="2133600"/>
          </a:xfrm>
          <a:prstGeom prst="rect">
            <a:avLst/>
          </a:prstGeom>
        </p:spPr>
      </p:pic>
      <p:sp>
        <p:nvSpPr>
          <p:cNvPr id="4" name="TextBox 3">
            <a:extLst>
              <a:ext uri="{FF2B5EF4-FFF2-40B4-BE49-F238E27FC236}">
                <a16:creationId xmlns:a16="http://schemas.microsoft.com/office/drawing/2014/main" id="{94FBF87C-AFD6-46D1-89A1-F5EB5B9CB1B3}"/>
              </a:ext>
            </a:extLst>
          </p:cNvPr>
          <p:cNvSpPr txBox="1"/>
          <p:nvPr/>
        </p:nvSpPr>
        <p:spPr>
          <a:xfrm>
            <a:off x="6096001" y="4721414"/>
            <a:ext cx="2089033" cy="461665"/>
          </a:xfrm>
          <a:prstGeom prst="rect">
            <a:avLst/>
          </a:prstGeom>
          <a:noFill/>
        </p:spPr>
        <p:txBody>
          <a:bodyPr wrap="none" rtlCol="0">
            <a:spAutoFit/>
          </a:bodyPr>
          <a:lstStyle/>
          <a:p>
            <a:pPr defTabSz="1219170">
              <a:buClr>
                <a:srgbClr val="000000"/>
              </a:buClr>
              <a:defRPr/>
            </a:pPr>
            <a:r>
              <a:rPr lang="en-US" altLang="zh-CN" sz="2400" kern="0" dirty="0">
                <a:solidFill>
                  <a:srgbClr val="70AD47">
                    <a:lumMod val="75000"/>
                  </a:srgbClr>
                </a:solidFill>
                <a:latin typeface="Baskerville" panose="02020502070401020303"/>
                <a:cs typeface="Arial"/>
                <a:sym typeface="Arial"/>
              </a:rPr>
              <a:t>Green Building</a:t>
            </a:r>
            <a:endParaRPr lang="zh-CN" altLang="en-US" sz="2400" kern="0" dirty="0">
              <a:solidFill>
                <a:srgbClr val="70AD47">
                  <a:lumMod val="75000"/>
                </a:srgbClr>
              </a:solidFill>
              <a:latin typeface="Baskerville" panose="02020502070401020303"/>
              <a:cs typeface="Arial"/>
              <a:sym typeface="Arial"/>
            </a:endParaRPr>
          </a:p>
        </p:txBody>
      </p:sp>
      <p:sp>
        <p:nvSpPr>
          <p:cNvPr id="9" name="TextBox 8">
            <a:extLst>
              <a:ext uri="{FF2B5EF4-FFF2-40B4-BE49-F238E27FC236}">
                <a16:creationId xmlns:a16="http://schemas.microsoft.com/office/drawing/2014/main" id="{C398EC51-7D96-444D-9C50-99794AEC569B}"/>
              </a:ext>
            </a:extLst>
          </p:cNvPr>
          <p:cNvSpPr txBox="1"/>
          <p:nvPr/>
        </p:nvSpPr>
        <p:spPr>
          <a:xfrm>
            <a:off x="8591085" y="4721414"/>
            <a:ext cx="2133918" cy="461665"/>
          </a:xfrm>
          <a:prstGeom prst="rect">
            <a:avLst/>
          </a:prstGeom>
          <a:noFill/>
        </p:spPr>
        <p:txBody>
          <a:bodyPr wrap="none" rtlCol="0">
            <a:spAutoFit/>
          </a:bodyPr>
          <a:lstStyle/>
          <a:p>
            <a:pPr defTabSz="1219170">
              <a:buClr>
                <a:srgbClr val="000000"/>
              </a:buClr>
              <a:defRPr/>
            </a:pPr>
            <a:r>
              <a:rPr lang="en-US" altLang="zh-CN" sz="2400" kern="0" dirty="0">
                <a:solidFill>
                  <a:srgbClr val="ED7D31">
                    <a:lumMod val="50000"/>
                  </a:srgbClr>
                </a:solidFill>
                <a:latin typeface="Baskerville" panose="02020502070401020303"/>
                <a:cs typeface="Arial"/>
                <a:sym typeface="Arial"/>
              </a:rPr>
              <a:t>Brown Building</a:t>
            </a:r>
            <a:endParaRPr lang="zh-CN" altLang="en-US" sz="2400" kern="0" dirty="0">
              <a:solidFill>
                <a:srgbClr val="ED7D31">
                  <a:lumMod val="50000"/>
                </a:srgbClr>
              </a:solidFill>
              <a:latin typeface="Baskerville" panose="02020502070401020303"/>
              <a:cs typeface="Arial"/>
              <a:sym typeface="Arial"/>
            </a:endParaRPr>
          </a:p>
        </p:txBody>
      </p:sp>
      <p:pic>
        <p:nvPicPr>
          <p:cNvPr id="12" name="Picture 11">
            <a:extLst>
              <a:ext uri="{FF2B5EF4-FFF2-40B4-BE49-F238E27FC236}">
                <a16:creationId xmlns:a16="http://schemas.microsoft.com/office/drawing/2014/main" id="{2E951E85-4E8F-2D4B-8DF0-29C0FBF4DCC8}"/>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a:off x="6362498" y="5322309"/>
            <a:ext cx="1602632" cy="1120173"/>
          </a:xfrm>
          <a:prstGeom prst="rect">
            <a:avLst/>
          </a:prstGeom>
        </p:spPr>
      </p:pic>
      <p:pic>
        <p:nvPicPr>
          <p:cNvPr id="19" name="Picture 18">
            <a:extLst>
              <a:ext uri="{FF2B5EF4-FFF2-40B4-BE49-F238E27FC236}">
                <a16:creationId xmlns:a16="http://schemas.microsoft.com/office/drawing/2014/main" id="{E8E37076-674C-8347-A37F-C1E4CB5A7492}"/>
              </a:ext>
            </a:extLst>
          </p:cNvPr>
          <p:cNvPicPr>
            <a:picLocks noChangeAspect="1"/>
          </p:cNvPicPr>
          <p:nvPr/>
        </p:nvPicPr>
        <p:blipFill>
          <a:blip r:embed="rId11">
            <a:extLst>
              <a:ext uri="{837473B0-CC2E-450A-ABE3-18F120FF3D39}">
                <a1611:picAttrSrcUrl xmlns:a1611="http://schemas.microsoft.com/office/drawing/2016/11/main" xmlns="" r:id="rId12"/>
              </a:ext>
            </a:extLst>
          </a:blip>
          <a:stretch>
            <a:fillRect/>
          </a:stretch>
        </p:blipFill>
        <p:spPr>
          <a:xfrm>
            <a:off x="8544492" y="5183079"/>
            <a:ext cx="1812227" cy="1442703"/>
          </a:xfrm>
          <a:prstGeom prst="rect">
            <a:avLst/>
          </a:prstGeom>
        </p:spPr>
      </p:pic>
      <p:sp>
        <p:nvSpPr>
          <p:cNvPr id="2" name="TextBox 1"/>
          <p:cNvSpPr txBox="1"/>
          <p:nvPr/>
        </p:nvSpPr>
        <p:spPr>
          <a:xfrm>
            <a:off x="234466" y="1142315"/>
            <a:ext cx="5301451" cy="461665"/>
          </a:xfrm>
          <a:prstGeom prst="rect">
            <a:avLst/>
          </a:prstGeom>
          <a:noFill/>
        </p:spPr>
        <p:txBody>
          <a:bodyPr wrap="none" rtlCol="0">
            <a:spAutoFit/>
          </a:bodyPr>
          <a:lstStyle/>
          <a:p>
            <a:r>
              <a:rPr lang="en-US" sz="1200" dirty="0">
                <a:latin typeface="Baskerville Old Face" panose="02020602080505020303" pitchFamily="18" charset="0"/>
              </a:rPr>
              <a:t>© IISD.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13"/>
              </a:rPr>
              <a:t>https://ocw.mit.edu/help/faq-fair-use</a:t>
            </a:r>
            <a:r>
              <a:rPr lang="en-US" sz="1200" dirty="0" smtClean="0">
                <a:latin typeface="Baskerville Old Face" panose="02020602080505020303" pitchFamily="18" charset="0"/>
                <a:hlinkClick r:id="rId13"/>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
        <p:nvSpPr>
          <p:cNvPr id="5" name="TextBox 4"/>
          <p:cNvSpPr txBox="1"/>
          <p:nvPr/>
        </p:nvSpPr>
        <p:spPr>
          <a:xfrm>
            <a:off x="5775246" y="6399117"/>
            <a:ext cx="5253361" cy="461665"/>
          </a:xfrm>
          <a:prstGeom prst="rect">
            <a:avLst/>
          </a:prstGeom>
          <a:noFill/>
        </p:spPr>
        <p:txBody>
          <a:bodyPr wrap="none" rtlCol="0">
            <a:spAutoFit/>
          </a:bodyPr>
          <a:lstStyle/>
          <a:p>
            <a:r>
              <a:rPr lang="en-US" sz="1200" dirty="0">
                <a:latin typeface="Baskerville Old Face" panose="02020602080505020303" pitchFamily="18" charset="0"/>
              </a:rPr>
              <a:t>© source unknown.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13"/>
              </a:rPr>
              <a:t>https://ocw.mit.edu/help/faq-fair-use</a:t>
            </a:r>
            <a:r>
              <a:rPr lang="en-US" sz="1200" dirty="0" smtClean="0">
                <a:latin typeface="Baskerville Old Face" panose="02020602080505020303" pitchFamily="18" charset="0"/>
                <a:hlinkClick r:id="rId13"/>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7A66-6E6C-094E-BDB9-1EBE81D92D28}"/>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Four Quadrant Model: Drop in Demand</a:t>
            </a:r>
          </a:p>
        </p:txBody>
      </p:sp>
      <p:cxnSp>
        <p:nvCxnSpPr>
          <p:cNvPr id="5" name="Straight Connector 4">
            <a:extLst>
              <a:ext uri="{FF2B5EF4-FFF2-40B4-BE49-F238E27FC236}">
                <a16:creationId xmlns:a16="http://schemas.microsoft.com/office/drawing/2014/main" id="{9A4936D2-50E2-524E-ACC2-9B81CC0AA3BD}"/>
              </a:ext>
            </a:extLst>
          </p:cNvPr>
          <p:cNvCxnSpPr/>
          <p:nvPr/>
        </p:nvCxnSpPr>
        <p:spPr>
          <a:xfrm>
            <a:off x="4165600" y="1817077"/>
            <a:ext cx="0" cy="410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74F16C-0AE1-294C-8F3B-E017568A2774}"/>
              </a:ext>
            </a:extLst>
          </p:cNvPr>
          <p:cNvCxnSpPr/>
          <p:nvPr/>
        </p:nvCxnSpPr>
        <p:spPr>
          <a:xfrm>
            <a:off x="1246554" y="3880338"/>
            <a:ext cx="58498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50A79-4E98-4A43-92BA-6C3B498C3D21}"/>
              </a:ext>
            </a:extLst>
          </p:cNvPr>
          <p:cNvCxnSpPr/>
          <p:nvPr/>
        </p:nvCxnSpPr>
        <p:spPr>
          <a:xfrm>
            <a:off x="1949938" y="2286000"/>
            <a:ext cx="4560277" cy="3223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B3261B-FDED-D34D-BF46-B33D092F9C21}"/>
              </a:ext>
            </a:extLst>
          </p:cNvPr>
          <p:cNvCxnSpPr/>
          <p:nvPr/>
        </p:nvCxnSpPr>
        <p:spPr>
          <a:xfrm flipH="1">
            <a:off x="2289908" y="3880338"/>
            <a:ext cx="133643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585DF6-7CFD-F747-B0B6-0B1FCE6D0C21}"/>
              </a:ext>
            </a:extLst>
          </p:cNvPr>
          <p:cNvCxnSpPr>
            <a:cxnSpLocks/>
          </p:cNvCxnSpPr>
          <p:nvPr/>
        </p:nvCxnSpPr>
        <p:spPr>
          <a:xfrm flipH="1" flipV="1">
            <a:off x="4575908" y="2473569"/>
            <a:ext cx="1266092" cy="12074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D8FF37-EEA9-164F-A688-4B79005D0001}"/>
              </a:ext>
            </a:extLst>
          </p:cNvPr>
          <p:cNvSpPr/>
          <p:nvPr/>
        </p:nvSpPr>
        <p:spPr>
          <a:xfrm>
            <a:off x="3098801" y="3118337"/>
            <a:ext cx="2133600" cy="151227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9143415-7CA6-C943-B0C7-9467776B0C74}"/>
              </a:ext>
            </a:extLst>
          </p:cNvPr>
          <p:cNvSpPr/>
          <p:nvPr/>
        </p:nvSpPr>
        <p:spPr>
          <a:xfrm>
            <a:off x="3848526" y="1535725"/>
            <a:ext cx="91788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Rent ($)</a:t>
            </a:r>
            <a:endParaRPr lang="en-US" dirty="0"/>
          </a:p>
        </p:txBody>
      </p:sp>
      <p:sp>
        <p:nvSpPr>
          <p:cNvPr id="16" name="Rectangle 15">
            <a:extLst>
              <a:ext uri="{FF2B5EF4-FFF2-40B4-BE49-F238E27FC236}">
                <a16:creationId xmlns:a16="http://schemas.microsoft.com/office/drawing/2014/main" id="{7D327097-4BEE-D54C-80A3-BACE6A81C5B6}"/>
              </a:ext>
            </a:extLst>
          </p:cNvPr>
          <p:cNvSpPr/>
          <p:nvPr/>
        </p:nvSpPr>
        <p:spPr>
          <a:xfrm>
            <a:off x="348305" y="3725705"/>
            <a:ext cx="94128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Price ($)</a:t>
            </a:r>
            <a:endParaRPr lang="en-US" dirty="0"/>
          </a:p>
        </p:txBody>
      </p:sp>
      <p:sp>
        <p:nvSpPr>
          <p:cNvPr id="17" name="Rectangle 16">
            <a:extLst>
              <a:ext uri="{FF2B5EF4-FFF2-40B4-BE49-F238E27FC236}">
                <a16:creationId xmlns:a16="http://schemas.microsoft.com/office/drawing/2014/main" id="{2ABAF874-96B9-C840-95FD-239A93F66A15}"/>
              </a:ext>
            </a:extLst>
          </p:cNvPr>
          <p:cNvSpPr/>
          <p:nvPr/>
        </p:nvSpPr>
        <p:spPr>
          <a:xfrm>
            <a:off x="7108093" y="3713257"/>
            <a:ext cx="112082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Stock (SF)</a:t>
            </a:r>
            <a:endParaRPr lang="en-US" dirty="0"/>
          </a:p>
        </p:txBody>
      </p:sp>
      <p:sp>
        <p:nvSpPr>
          <p:cNvPr id="18" name="Rectangle 17">
            <a:extLst>
              <a:ext uri="{FF2B5EF4-FFF2-40B4-BE49-F238E27FC236}">
                <a16:creationId xmlns:a16="http://schemas.microsoft.com/office/drawing/2014/main" id="{C9AC738E-44D9-F44F-913E-EDDC607BADB7}"/>
              </a:ext>
            </a:extLst>
          </p:cNvPr>
          <p:cNvSpPr/>
          <p:nvPr/>
        </p:nvSpPr>
        <p:spPr>
          <a:xfrm>
            <a:off x="3252529" y="5932409"/>
            <a:ext cx="1826141"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Construction (SF)</a:t>
            </a:r>
            <a:endParaRPr lang="en-US" dirty="0"/>
          </a:p>
        </p:txBody>
      </p:sp>
      <p:sp>
        <p:nvSpPr>
          <p:cNvPr id="19" name="Rectangle 18">
            <a:extLst>
              <a:ext uri="{FF2B5EF4-FFF2-40B4-BE49-F238E27FC236}">
                <a16:creationId xmlns:a16="http://schemas.microsoft.com/office/drawing/2014/main" id="{F7091A83-0438-DA44-A9D3-BA593D7D5348}"/>
              </a:ext>
            </a:extLst>
          </p:cNvPr>
          <p:cNvSpPr/>
          <p:nvPr/>
        </p:nvSpPr>
        <p:spPr>
          <a:xfrm>
            <a:off x="3717897" y="2746691"/>
            <a:ext cx="564578"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R</a:t>
            </a:r>
            <a:r>
              <a:rPr lang="en-US" b="1" baseline="-25000" dirty="0">
                <a:solidFill>
                  <a:schemeClr val="accent1"/>
                </a:solidFill>
                <a:latin typeface="Baskerville" panose="02020502070401020303" pitchFamily="18" charset="0"/>
                <a:ea typeface="Baskerville" panose="02020502070401020303" pitchFamily="18" charset="0"/>
              </a:rPr>
              <a:t>0</a:t>
            </a:r>
            <a:r>
              <a:rPr lang="en-US" b="1"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0" name="Rectangle 19">
            <a:extLst>
              <a:ext uri="{FF2B5EF4-FFF2-40B4-BE49-F238E27FC236}">
                <a16:creationId xmlns:a16="http://schemas.microsoft.com/office/drawing/2014/main" id="{CF56400C-ACE9-F844-9BD9-3403BCF43C65}"/>
              </a:ext>
            </a:extLst>
          </p:cNvPr>
          <p:cNvSpPr/>
          <p:nvPr/>
        </p:nvSpPr>
        <p:spPr>
          <a:xfrm>
            <a:off x="2504153" y="3889184"/>
            <a:ext cx="537327"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P</a:t>
            </a:r>
            <a:r>
              <a:rPr lang="en-US" b="1" baseline="-25000" dirty="0">
                <a:solidFill>
                  <a:schemeClr val="accent1"/>
                </a:solidFill>
                <a:latin typeface="Baskerville" panose="02020502070401020303" pitchFamily="18" charset="0"/>
                <a:ea typeface="Baskerville" panose="02020502070401020303" pitchFamily="18" charset="0"/>
              </a:rPr>
              <a:t>0</a:t>
            </a:r>
            <a:r>
              <a:rPr lang="en-US" b="1"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2" name="Rectangle 21">
            <a:extLst>
              <a:ext uri="{FF2B5EF4-FFF2-40B4-BE49-F238E27FC236}">
                <a16:creationId xmlns:a16="http://schemas.microsoft.com/office/drawing/2014/main" id="{21EF35AD-B0B2-5045-AD49-33CEFB22D0F5}"/>
              </a:ext>
            </a:extLst>
          </p:cNvPr>
          <p:cNvSpPr/>
          <p:nvPr/>
        </p:nvSpPr>
        <p:spPr>
          <a:xfrm>
            <a:off x="5226340" y="3828501"/>
            <a:ext cx="479618"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S</a:t>
            </a:r>
            <a:r>
              <a:rPr lang="en-US" b="1" baseline="-25000" dirty="0">
                <a:solidFill>
                  <a:schemeClr val="accent1"/>
                </a:solidFill>
                <a:latin typeface="Baskerville" panose="02020502070401020303" pitchFamily="18" charset="0"/>
                <a:ea typeface="Baskerville" panose="02020502070401020303" pitchFamily="18" charset="0"/>
              </a:rPr>
              <a:t>0</a:t>
            </a:r>
            <a:r>
              <a:rPr lang="en-US" b="1" baseline="30000"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1" name="Rectangle 20">
            <a:extLst>
              <a:ext uri="{FF2B5EF4-FFF2-40B4-BE49-F238E27FC236}">
                <a16:creationId xmlns:a16="http://schemas.microsoft.com/office/drawing/2014/main" id="{DFA6634F-EDB9-7542-B309-238CC7DFE549}"/>
              </a:ext>
            </a:extLst>
          </p:cNvPr>
          <p:cNvSpPr/>
          <p:nvPr/>
        </p:nvSpPr>
        <p:spPr>
          <a:xfrm>
            <a:off x="4212222" y="4677397"/>
            <a:ext cx="564578"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C</a:t>
            </a:r>
            <a:r>
              <a:rPr lang="en-US" b="1" baseline="-25000" dirty="0">
                <a:solidFill>
                  <a:schemeClr val="accent1"/>
                </a:solidFill>
                <a:latin typeface="Baskerville" panose="02020502070401020303" pitchFamily="18" charset="0"/>
                <a:ea typeface="Baskerville" panose="02020502070401020303" pitchFamily="18" charset="0"/>
              </a:rPr>
              <a:t>0</a:t>
            </a:r>
            <a:r>
              <a:rPr lang="en-US" b="1"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8" name="Rectangle 27">
            <a:extLst>
              <a:ext uri="{FF2B5EF4-FFF2-40B4-BE49-F238E27FC236}">
                <a16:creationId xmlns:a16="http://schemas.microsoft.com/office/drawing/2014/main" id="{6928C28F-2E70-DA4D-AA01-8603406E34A1}"/>
              </a:ext>
            </a:extLst>
          </p:cNvPr>
          <p:cNvSpPr/>
          <p:nvPr/>
        </p:nvSpPr>
        <p:spPr>
          <a:xfrm>
            <a:off x="6214899" y="1348153"/>
            <a:ext cx="1763624" cy="646331"/>
          </a:xfrm>
          <a:prstGeom prst="rect">
            <a:avLst/>
          </a:prstGeom>
        </p:spPr>
        <p:txBody>
          <a:bodyPr wrap="none">
            <a:spAutoFit/>
          </a:bodyPr>
          <a:lstStyle/>
          <a:p>
            <a:pPr algn="r"/>
            <a:r>
              <a:rPr lang="en-US" i="1" dirty="0">
                <a:solidFill>
                  <a:schemeClr val="bg2">
                    <a:lumMod val="50000"/>
                  </a:schemeClr>
                </a:solidFill>
                <a:latin typeface="Baskerville" panose="02020502070401020303" pitchFamily="18" charset="0"/>
                <a:ea typeface="Baskerville" panose="02020502070401020303" pitchFamily="18" charset="0"/>
              </a:rPr>
              <a:t>Q1: Space Market</a:t>
            </a:r>
          </a:p>
          <a:p>
            <a:pPr algn="r"/>
            <a:r>
              <a:rPr lang="en-US" i="1" dirty="0">
                <a:solidFill>
                  <a:schemeClr val="bg2">
                    <a:lumMod val="50000"/>
                  </a:schemeClr>
                </a:solidFill>
                <a:latin typeface="Baskerville" panose="02020502070401020303" pitchFamily="18" charset="0"/>
                <a:ea typeface="Baskerville" panose="02020502070401020303" pitchFamily="18" charset="0"/>
              </a:rPr>
              <a:t>Rent Determination</a:t>
            </a:r>
          </a:p>
        </p:txBody>
      </p:sp>
      <p:sp>
        <p:nvSpPr>
          <p:cNvPr id="29" name="Rectangle 28">
            <a:extLst>
              <a:ext uri="{FF2B5EF4-FFF2-40B4-BE49-F238E27FC236}">
                <a16:creationId xmlns:a16="http://schemas.microsoft.com/office/drawing/2014/main" id="{53E40E5B-4F53-0E4D-80BB-327A4BB4459A}"/>
              </a:ext>
            </a:extLst>
          </p:cNvPr>
          <p:cNvSpPr/>
          <p:nvPr/>
        </p:nvSpPr>
        <p:spPr>
          <a:xfrm>
            <a:off x="6115192" y="5862935"/>
            <a:ext cx="1649811" cy="646331"/>
          </a:xfrm>
          <a:prstGeom prst="rect">
            <a:avLst/>
          </a:prstGeom>
        </p:spPr>
        <p:txBody>
          <a:bodyPr wrap="none">
            <a:spAutoFit/>
          </a:bodyPr>
          <a:lstStyle/>
          <a:p>
            <a:pPr algn="r"/>
            <a:r>
              <a:rPr lang="en-US" i="1" dirty="0">
                <a:solidFill>
                  <a:schemeClr val="bg2">
                    <a:lumMod val="50000"/>
                  </a:schemeClr>
                </a:solidFill>
                <a:latin typeface="Baskerville" panose="02020502070401020303" pitchFamily="18" charset="0"/>
                <a:ea typeface="Baskerville" panose="02020502070401020303" pitchFamily="18" charset="0"/>
              </a:rPr>
              <a:t>Q4: Space Market</a:t>
            </a:r>
          </a:p>
          <a:p>
            <a:pPr algn="r"/>
            <a:r>
              <a:rPr lang="en-US" i="1" dirty="0">
                <a:solidFill>
                  <a:schemeClr val="bg2">
                    <a:lumMod val="50000"/>
                  </a:schemeClr>
                </a:solidFill>
                <a:latin typeface="Baskerville" panose="02020502070401020303" pitchFamily="18" charset="0"/>
                <a:ea typeface="Baskerville" panose="02020502070401020303" pitchFamily="18" charset="0"/>
              </a:rPr>
              <a:t>Stock Adjustment</a:t>
            </a:r>
          </a:p>
        </p:txBody>
      </p:sp>
      <p:sp>
        <p:nvSpPr>
          <p:cNvPr id="30" name="Rectangle 29">
            <a:extLst>
              <a:ext uri="{FF2B5EF4-FFF2-40B4-BE49-F238E27FC236}">
                <a16:creationId xmlns:a16="http://schemas.microsoft.com/office/drawing/2014/main" id="{DD296B04-CCB9-BB40-9D92-5BDE6E095489}"/>
              </a:ext>
            </a:extLst>
          </p:cNvPr>
          <p:cNvSpPr/>
          <p:nvPr/>
        </p:nvSpPr>
        <p:spPr>
          <a:xfrm>
            <a:off x="558431" y="1348154"/>
            <a:ext cx="1606530" cy="646331"/>
          </a:xfrm>
          <a:prstGeom prst="rect">
            <a:avLst/>
          </a:prstGeom>
        </p:spPr>
        <p:txBody>
          <a:bodyPr wrap="none">
            <a:spAutoFit/>
          </a:bodyPr>
          <a:lstStyle/>
          <a:p>
            <a:r>
              <a:rPr lang="en-US" i="1" dirty="0">
                <a:solidFill>
                  <a:schemeClr val="bg2">
                    <a:lumMod val="50000"/>
                  </a:schemeClr>
                </a:solidFill>
                <a:latin typeface="Baskerville" panose="02020502070401020303" pitchFamily="18" charset="0"/>
                <a:ea typeface="Baskerville" panose="02020502070401020303" pitchFamily="18" charset="0"/>
              </a:rPr>
              <a:t>Q2: Asset Market</a:t>
            </a:r>
          </a:p>
          <a:p>
            <a:r>
              <a:rPr lang="en-US" i="1" dirty="0">
                <a:solidFill>
                  <a:schemeClr val="bg2">
                    <a:lumMod val="50000"/>
                  </a:schemeClr>
                </a:solidFill>
                <a:latin typeface="Baskerville" panose="02020502070401020303" pitchFamily="18" charset="0"/>
                <a:ea typeface="Baskerville" panose="02020502070401020303" pitchFamily="18" charset="0"/>
              </a:rPr>
              <a:t>Transaction</a:t>
            </a:r>
          </a:p>
        </p:txBody>
      </p:sp>
      <p:sp>
        <p:nvSpPr>
          <p:cNvPr id="31" name="Rectangle 30">
            <a:extLst>
              <a:ext uri="{FF2B5EF4-FFF2-40B4-BE49-F238E27FC236}">
                <a16:creationId xmlns:a16="http://schemas.microsoft.com/office/drawing/2014/main" id="{43CC0146-2248-FE4E-856D-9B3254368D49}"/>
              </a:ext>
            </a:extLst>
          </p:cNvPr>
          <p:cNvSpPr/>
          <p:nvPr/>
        </p:nvSpPr>
        <p:spPr>
          <a:xfrm>
            <a:off x="385920" y="5826258"/>
            <a:ext cx="1606530" cy="646331"/>
          </a:xfrm>
          <a:prstGeom prst="rect">
            <a:avLst/>
          </a:prstGeom>
        </p:spPr>
        <p:txBody>
          <a:bodyPr wrap="none">
            <a:spAutoFit/>
          </a:bodyPr>
          <a:lstStyle/>
          <a:p>
            <a:r>
              <a:rPr lang="en-US" i="1" dirty="0">
                <a:solidFill>
                  <a:schemeClr val="bg2">
                    <a:lumMod val="50000"/>
                  </a:schemeClr>
                </a:solidFill>
                <a:latin typeface="Baskerville" panose="02020502070401020303" pitchFamily="18" charset="0"/>
                <a:ea typeface="Baskerville" panose="02020502070401020303" pitchFamily="18" charset="0"/>
              </a:rPr>
              <a:t>Q3: Asset Market</a:t>
            </a:r>
          </a:p>
          <a:p>
            <a:r>
              <a:rPr lang="en-US" i="1" dirty="0">
                <a:solidFill>
                  <a:schemeClr val="bg2">
                    <a:lumMod val="50000"/>
                  </a:schemeClr>
                </a:solidFill>
                <a:latin typeface="Baskerville" panose="02020502070401020303" pitchFamily="18" charset="0"/>
                <a:ea typeface="Baskerville" panose="02020502070401020303" pitchFamily="18" charset="0"/>
              </a:rPr>
              <a:t>Construction</a:t>
            </a:r>
            <a:endParaRPr lang="en-US" i="1" dirty="0">
              <a:solidFill>
                <a:schemeClr val="bg2">
                  <a:lumMod val="50000"/>
                </a:schemeClr>
              </a:solidFill>
            </a:endParaRPr>
          </a:p>
        </p:txBody>
      </p:sp>
      <p:cxnSp>
        <p:nvCxnSpPr>
          <p:cNvPr id="27" name="Straight Connector 26">
            <a:extLst>
              <a:ext uri="{FF2B5EF4-FFF2-40B4-BE49-F238E27FC236}">
                <a16:creationId xmlns:a16="http://schemas.microsoft.com/office/drawing/2014/main" id="{CD7A353C-A81F-7D47-9911-25DC9B10B573}"/>
              </a:ext>
            </a:extLst>
          </p:cNvPr>
          <p:cNvCxnSpPr>
            <a:cxnSpLocks/>
          </p:cNvCxnSpPr>
          <p:nvPr/>
        </p:nvCxnSpPr>
        <p:spPr>
          <a:xfrm flipH="1" flipV="1">
            <a:off x="4399349" y="2647484"/>
            <a:ext cx="1266092" cy="12074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7C6011D-C91A-CE42-BB9B-60482054958F}"/>
              </a:ext>
            </a:extLst>
          </p:cNvPr>
          <p:cNvSpPr/>
          <p:nvPr/>
        </p:nvSpPr>
        <p:spPr>
          <a:xfrm>
            <a:off x="3252529" y="3315315"/>
            <a:ext cx="1826141" cy="112999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B11F9AE-58BA-B04F-B962-D4E07A43EFD3}"/>
              </a:ext>
            </a:extLst>
          </p:cNvPr>
          <p:cNvSpPr/>
          <p:nvPr/>
        </p:nvSpPr>
        <p:spPr>
          <a:xfrm>
            <a:off x="4597780" y="3860233"/>
            <a:ext cx="479618"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S</a:t>
            </a:r>
            <a:r>
              <a:rPr lang="en-US" b="1" baseline="-25000" dirty="0">
                <a:solidFill>
                  <a:srgbClr val="FF0000"/>
                </a:solidFill>
                <a:latin typeface="Baskerville" panose="02020502070401020303" pitchFamily="18" charset="0"/>
                <a:ea typeface="Baskerville" panose="02020502070401020303" pitchFamily="18" charset="0"/>
              </a:rPr>
              <a:t>1</a:t>
            </a:r>
            <a:r>
              <a:rPr lang="en-US" b="1" baseline="30000"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35" name="Rectangle 34">
            <a:extLst>
              <a:ext uri="{FF2B5EF4-FFF2-40B4-BE49-F238E27FC236}">
                <a16:creationId xmlns:a16="http://schemas.microsoft.com/office/drawing/2014/main" id="{E6693EF5-AEA3-1B4F-831F-288B88D96562}"/>
              </a:ext>
            </a:extLst>
          </p:cNvPr>
          <p:cNvSpPr/>
          <p:nvPr/>
        </p:nvSpPr>
        <p:spPr>
          <a:xfrm>
            <a:off x="3740027" y="3296308"/>
            <a:ext cx="522900"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R</a:t>
            </a:r>
            <a:r>
              <a:rPr lang="en-US" b="1" baseline="-25000" dirty="0">
                <a:solidFill>
                  <a:srgbClr val="FF0000"/>
                </a:solidFill>
                <a:latin typeface="Baskerville" panose="02020502070401020303" pitchFamily="18" charset="0"/>
                <a:ea typeface="Baskerville" panose="02020502070401020303" pitchFamily="18" charset="0"/>
              </a:rPr>
              <a:t>1</a:t>
            </a:r>
            <a:r>
              <a:rPr lang="en-US" b="1" baseline="30000"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36" name="Rectangle 35">
            <a:extLst>
              <a:ext uri="{FF2B5EF4-FFF2-40B4-BE49-F238E27FC236}">
                <a16:creationId xmlns:a16="http://schemas.microsoft.com/office/drawing/2014/main" id="{BF08644A-5AC6-4444-8422-7AF9499E398F}"/>
              </a:ext>
            </a:extLst>
          </p:cNvPr>
          <p:cNvSpPr/>
          <p:nvPr/>
        </p:nvSpPr>
        <p:spPr>
          <a:xfrm>
            <a:off x="3205885" y="3828501"/>
            <a:ext cx="537327"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P</a:t>
            </a:r>
            <a:r>
              <a:rPr lang="en-US" b="1" baseline="-25000" dirty="0">
                <a:solidFill>
                  <a:srgbClr val="FF0000"/>
                </a:solidFill>
                <a:latin typeface="Baskerville" panose="02020502070401020303" pitchFamily="18" charset="0"/>
                <a:ea typeface="Baskerville" panose="02020502070401020303" pitchFamily="18" charset="0"/>
              </a:rPr>
              <a:t>1</a:t>
            </a:r>
            <a:r>
              <a:rPr lang="en-US" b="1"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37" name="Rectangle 36">
            <a:extLst>
              <a:ext uri="{FF2B5EF4-FFF2-40B4-BE49-F238E27FC236}">
                <a16:creationId xmlns:a16="http://schemas.microsoft.com/office/drawing/2014/main" id="{45B31A2B-F0A5-D741-ABB3-D8BE7A40CB10}"/>
              </a:ext>
            </a:extLst>
          </p:cNvPr>
          <p:cNvSpPr/>
          <p:nvPr/>
        </p:nvSpPr>
        <p:spPr>
          <a:xfrm>
            <a:off x="4166567" y="4111788"/>
            <a:ext cx="564578"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C</a:t>
            </a:r>
            <a:r>
              <a:rPr lang="en-US" b="1" baseline="-25000" dirty="0">
                <a:solidFill>
                  <a:srgbClr val="FF0000"/>
                </a:solidFill>
                <a:latin typeface="Baskerville" panose="02020502070401020303" pitchFamily="18" charset="0"/>
                <a:ea typeface="Baskerville" panose="02020502070401020303" pitchFamily="18" charset="0"/>
              </a:rPr>
              <a:t>1</a:t>
            </a:r>
            <a:r>
              <a:rPr lang="en-US" b="1"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4" name="Oval 3">
            <a:extLst>
              <a:ext uri="{FF2B5EF4-FFF2-40B4-BE49-F238E27FC236}">
                <a16:creationId xmlns:a16="http://schemas.microsoft.com/office/drawing/2014/main" id="{B0E96CEC-6F7D-D647-9F2F-C8F19D67DBDC}"/>
              </a:ext>
            </a:extLst>
          </p:cNvPr>
          <p:cNvSpPr/>
          <p:nvPr/>
        </p:nvSpPr>
        <p:spPr>
          <a:xfrm>
            <a:off x="4141655" y="4414353"/>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DECD7C6-FAF6-704C-B071-4B0266C05943}"/>
              </a:ext>
            </a:extLst>
          </p:cNvPr>
          <p:cNvSpPr/>
          <p:nvPr/>
        </p:nvSpPr>
        <p:spPr>
          <a:xfrm>
            <a:off x="4141656" y="3292543"/>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5677523-048F-F048-AA63-B840B723FDF6}"/>
              </a:ext>
            </a:extLst>
          </p:cNvPr>
          <p:cNvSpPr/>
          <p:nvPr/>
        </p:nvSpPr>
        <p:spPr>
          <a:xfrm>
            <a:off x="5056294" y="3854961"/>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6001743-21D0-1A46-85A2-8E95305CD163}"/>
              </a:ext>
            </a:extLst>
          </p:cNvPr>
          <p:cNvSpPr/>
          <p:nvPr/>
        </p:nvSpPr>
        <p:spPr>
          <a:xfrm>
            <a:off x="3227003" y="3866435"/>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2548A22-1D9B-4247-8767-BB9E428BD5F9}"/>
              </a:ext>
            </a:extLst>
          </p:cNvPr>
          <p:cNvCxnSpPr>
            <a:cxnSpLocks/>
          </p:cNvCxnSpPr>
          <p:nvPr/>
        </p:nvCxnSpPr>
        <p:spPr>
          <a:xfrm>
            <a:off x="3626338" y="3880338"/>
            <a:ext cx="539262" cy="88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3584C61-F3BE-924A-E5BD-C3E29B6A7210}"/>
              </a:ext>
            </a:extLst>
          </p:cNvPr>
          <p:cNvSpPr txBox="1">
            <a:spLocks/>
          </p:cNvSpPr>
          <p:nvPr/>
        </p:nvSpPr>
        <p:spPr>
          <a:xfrm>
            <a:off x="7294332" y="2053607"/>
            <a:ext cx="4390561" cy="1462124"/>
          </a:xfrm>
          <a:prstGeom prst="rect">
            <a:avLst/>
          </a:prstGeom>
          <a:ln>
            <a:solidFill>
              <a:schemeClr val="accent2"/>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r>
              <a:rPr kumimoji="0" lang="en-US" sz="20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Reduction in demand of assets by tenants</a:t>
            </a:r>
          </a:p>
          <a:p>
            <a:pPr marL="914400" lvl="1" indent="-342900"/>
            <a:r>
              <a:rPr lang="en-US" sz="1600" dirty="0">
                <a:solidFill>
                  <a:prstClr val="black"/>
                </a:solidFill>
                <a:latin typeface="Baskerville" panose="02020502070401020303" pitchFamily="18" charset="0"/>
                <a:ea typeface="Baskerville" panose="02020502070401020303" pitchFamily="18" charset="0"/>
              </a:rPr>
              <a:t>Impacts on attractiveness of the asset</a:t>
            </a:r>
          </a:p>
          <a:p>
            <a:pPr marL="914400" lvl="1" indent="-342900"/>
            <a:r>
              <a:rPr lang="en-US" sz="1600" dirty="0">
                <a:solidFill>
                  <a:prstClr val="black"/>
                </a:solidFill>
                <a:latin typeface="Baskerville" panose="02020502070401020303" pitchFamily="18" charset="0"/>
                <a:ea typeface="Baskerville" panose="02020502070401020303" pitchFamily="18" charset="0"/>
              </a:rPr>
              <a:t>Impacts on occupants (health, behavior, performance)</a:t>
            </a:r>
          </a:p>
          <a:p>
            <a:pPr marL="914400" lvl="1" indent="-342900"/>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Impacts on amenities </a:t>
            </a:r>
          </a:p>
          <a:p>
            <a:pPr marL="571500" lvl="1" indent="0">
              <a:buNone/>
            </a:pPr>
            <a:endPar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p:txBody>
      </p:sp>
      <p:cxnSp>
        <p:nvCxnSpPr>
          <p:cNvPr id="6" name="Straight Arrow Connector 5">
            <a:extLst>
              <a:ext uri="{FF2B5EF4-FFF2-40B4-BE49-F238E27FC236}">
                <a16:creationId xmlns:a16="http://schemas.microsoft.com/office/drawing/2014/main" id="{1D5972F2-5F18-9C73-4E71-6D3EF8E09620}"/>
              </a:ext>
            </a:extLst>
          </p:cNvPr>
          <p:cNvCxnSpPr>
            <a:cxnSpLocks/>
            <a:stCxn id="3" idx="1"/>
          </p:cNvCxnSpPr>
          <p:nvPr/>
        </p:nvCxnSpPr>
        <p:spPr>
          <a:xfrm flipH="1">
            <a:off x="5526373" y="2784669"/>
            <a:ext cx="1767959" cy="3410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431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p:bldP spid="36" grpId="0"/>
      <p:bldP spid="37" grpId="0"/>
      <p:bldP spid="4" grpId="0" animBg="1"/>
      <p:bldP spid="38" grpId="0" animBg="1"/>
      <p:bldP spid="39" grpId="0" animBg="1"/>
      <p:bldP spid="4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D30219-BB23-8E41-9242-05FBC3CBFA45}"/>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Impact of Climate on Demand for Assets</a:t>
            </a:r>
          </a:p>
        </p:txBody>
      </p:sp>
      <p:sp>
        <p:nvSpPr>
          <p:cNvPr id="4" name="Content Placeholder 2">
            <a:extLst>
              <a:ext uri="{FF2B5EF4-FFF2-40B4-BE49-F238E27FC236}">
                <a16:creationId xmlns:a16="http://schemas.microsoft.com/office/drawing/2014/main" id="{DA1605B6-0B61-4746-98B9-DF5FF2D72A18}"/>
              </a:ext>
            </a:extLst>
          </p:cNvPr>
          <p:cNvSpPr txBox="1">
            <a:spLocks/>
          </p:cNvSpPr>
          <p:nvPr/>
        </p:nvSpPr>
        <p:spPr>
          <a:xfrm>
            <a:off x="430742" y="1495424"/>
            <a:ext cx="10973858" cy="5159375"/>
          </a:xfrm>
          <a:prstGeom prst="rect">
            <a:avLst/>
          </a:prstGeom>
          <a:noFill/>
          <a:ln>
            <a:noFill/>
          </a:ln>
        </p:spPr>
        <p:txBody>
          <a:bodyPr spcFirstLastPara="1" vert="horz" wrap="square"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US" sz="2400" dirty="0">
                <a:latin typeface="Baskerville" panose="02020502070401020303" pitchFamily="18" charset="0"/>
                <a:ea typeface="Baskerville" panose="02020502070401020303" pitchFamily="18" charset="0"/>
              </a:rPr>
              <a:t>Introducing the problem of households using the hedonic-model:</a:t>
            </a:r>
          </a:p>
          <a:p>
            <a:pPr marL="114300" indent="0">
              <a:buFont typeface="Arial" panose="020B0604020202020204" pitchFamily="34" charset="0"/>
              <a:buNone/>
            </a:pPr>
            <a:endParaRPr lang="en-US" sz="2400" dirty="0">
              <a:latin typeface="Baskerville" panose="02020502070401020303" pitchFamily="18" charset="0"/>
              <a:ea typeface="Baskerville" panose="02020502070401020303" pitchFamily="18" charset="0"/>
            </a:endParaRPr>
          </a:p>
          <a:p>
            <a:pPr marL="114300" indent="0" algn="ctr">
              <a:buFont typeface="Arial" panose="020B0604020202020204" pitchFamily="34" charset="0"/>
              <a:buNone/>
            </a:pPr>
            <a:r>
              <a:rPr lang="en-US" sz="2400" dirty="0">
                <a:latin typeface="Baskerville" panose="02020502070401020303" pitchFamily="18" charset="0"/>
                <a:ea typeface="Baskerville" panose="02020502070401020303" pitchFamily="18" charset="0"/>
              </a:rPr>
              <a:t>Price </a:t>
            </a:r>
            <a:r>
              <a:rPr lang="en-US" sz="2400" baseline="-25000" dirty="0">
                <a:latin typeface="Baskerville" panose="02020502070401020303" pitchFamily="18" charset="0"/>
                <a:ea typeface="Baskerville" panose="02020502070401020303" pitchFamily="18" charset="0"/>
              </a:rPr>
              <a:t>h </a:t>
            </a:r>
            <a:r>
              <a:rPr lang="en-US" sz="2400" dirty="0">
                <a:latin typeface="Baskerville" panose="02020502070401020303" pitchFamily="18" charset="0"/>
                <a:ea typeface="Baskerville" panose="02020502070401020303" pitchFamily="18" charset="0"/>
              </a:rPr>
              <a:t>= </a:t>
            </a:r>
            <a:r>
              <a:rPr lang="en-US" sz="2400" i="1" dirty="0">
                <a:latin typeface="Baskerville" panose="02020502070401020303" pitchFamily="18" charset="0"/>
                <a:ea typeface="Baskerville" panose="02020502070401020303" pitchFamily="18" charset="0"/>
              </a:rPr>
              <a:t>B’ </a:t>
            </a:r>
            <a:r>
              <a:rPr lang="en-US" sz="2400" dirty="0">
                <a:latin typeface="Baskerville" panose="02020502070401020303" pitchFamily="18" charset="0"/>
                <a:ea typeface="Baskerville" panose="02020502070401020303" pitchFamily="18" charset="0"/>
              </a:rPr>
              <a:t>House </a:t>
            </a:r>
            <a:r>
              <a:rPr lang="en-US" sz="2400" dirty="0" err="1">
                <a:latin typeface="Baskerville" panose="02020502070401020303" pitchFamily="18" charset="0"/>
                <a:ea typeface="Baskerville" panose="02020502070401020303" pitchFamily="18" charset="0"/>
              </a:rPr>
              <a:t>Characteristics</a:t>
            </a:r>
            <a:r>
              <a:rPr lang="en-US" sz="2400" baseline="-25000" dirty="0" err="1">
                <a:latin typeface="Baskerville" panose="02020502070401020303" pitchFamily="18" charset="0"/>
                <a:ea typeface="Baskerville" panose="02020502070401020303" pitchFamily="18" charset="0"/>
              </a:rPr>
              <a:t>h</a:t>
            </a:r>
            <a:r>
              <a:rPr lang="en-US" sz="2400" dirty="0">
                <a:latin typeface="Baskerville" panose="02020502070401020303" pitchFamily="18" charset="0"/>
                <a:ea typeface="Baskerville" panose="02020502070401020303" pitchFamily="18" charset="0"/>
              </a:rPr>
              <a:t> + </a:t>
            </a:r>
            <a:r>
              <a:rPr lang="en-US" sz="2400" i="1" dirty="0">
                <a:latin typeface="Baskerville" panose="02020502070401020303" pitchFamily="18" charset="0"/>
                <a:ea typeface="Baskerville" panose="02020502070401020303" pitchFamily="18" charset="0"/>
              </a:rPr>
              <a:t>B’ </a:t>
            </a:r>
            <a:r>
              <a:rPr lang="en-US" sz="2400" dirty="0">
                <a:latin typeface="Baskerville" panose="02020502070401020303" pitchFamily="18" charset="0"/>
                <a:ea typeface="Baskerville" panose="02020502070401020303" pitchFamily="18" charset="0"/>
              </a:rPr>
              <a:t>Location (physical) </a:t>
            </a:r>
            <a:r>
              <a:rPr lang="en-US" sz="2400" dirty="0" err="1">
                <a:latin typeface="Baskerville" panose="02020502070401020303" pitchFamily="18" charset="0"/>
                <a:ea typeface="Baskerville" panose="02020502070401020303" pitchFamily="18" charset="0"/>
              </a:rPr>
              <a:t>Amenities</a:t>
            </a:r>
            <a:r>
              <a:rPr lang="en-US" sz="2400" baseline="-25000" dirty="0" err="1">
                <a:latin typeface="Baskerville" panose="02020502070401020303" pitchFamily="18" charset="0"/>
                <a:ea typeface="Baskerville" panose="02020502070401020303" pitchFamily="18" charset="0"/>
              </a:rPr>
              <a:t>h</a:t>
            </a:r>
            <a:r>
              <a:rPr lang="en-US" sz="2400" baseline="-25000" dirty="0">
                <a:latin typeface="Baskerville" panose="02020502070401020303" pitchFamily="18" charset="0"/>
                <a:ea typeface="Baskerville" panose="02020502070401020303" pitchFamily="18" charset="0"/>
              </a:rPr>
              <a:t> </a:t>
            </a:r>
            <a:r>
              <a:rPr lang="en-US" sz="2400" dirty="0">
                <a:latin typeface="Baskerville" panose="02020502070401020303" pitchFamily="18" charset="0"/>
                <a:ea typeface="Baskerville" panose="02020502070401020303" pitchFamily="18" charset="0"/>
              </a:rPr>
              <a:t>+ </a:t>
            </a:r>
            <a:r>
              <a:rPr lang="en-US" sz="2400" b="1" i="1" dirty="0">
                <a:solidFill>
                  <a:srgbClr val="C00000"/>
                </a:solidFill>
                <a:latin typeface="Baskerville" panose="02020502070401020303" pitchFamily="18" charset="0"/>
                <a:ea typeface="Baskerville" panose="02020502070401020303" pitchFamily="18" charset="0"/>
              </a:rPr>
              <a:t>B’ </a:t>
            </a:r>
            <a:r>
              <a:rPr lang="en-US" sz="2400" b="1" dirty="0" err="1">
                <a:solidFill>
                  <a:srgbClr val="C00000"/>
                </a:solidFill>
                <a:latin typeface="Baskerville" panose="02020502070401020303" pitchFamily="18" charset="0"/>
                <a:ea typeface="Baskerville" panose="02020502070401020303" pitchFamily="18" charset="0"/>
              </a:rPr>
              <a:t>Climate</a:t>
            </a:r>
            <a:r>
              <a:rPr lang="en-US" sz="2400" b="1" baseline="-25000" dirty="0" err="1">
                <a:solidFill>
                  <a:srgbClr val="C00000"/>
                </a:solidFill>
                <a:latin typeface="Baskerville" panose="02020502070401020303" pitchFamily="18" charset="0"/>
                <a:ea typeface="Baskerville" panose="02020502070401020303" pitchFamily="18" charset="0"/>
              </a:rPr>
              <a:t>h</a:t>
            </a:r>
            <a:endParaRPr lang="en-US" sz="2400" b="1" baseline="-25000" dirty="0">
              <a:solidFill>
                <a:srgbClr val="C00000"/>
              </a:solidFill>
              <a:latin typeface="Baskerville" panose="02020502070401020303" pitchFamily="18" charset="0"/>
              <a:ea typeface="Baskerville" panose="02020502070401020303" pitchFamily="18" charset="0"/>
            </a:endParaRPr>
          </a:p>
          <a:p>
            <a:pPr marL="114300" indent="0" algn="ctr">
              <a:buFont typeface="Arial" panose="020B0604020202020204" pitchFamily="34" charset="0"/>
              <a:buNone/>
            </a:pPr>
            <a:endParaRPr lang="en-US" sz="2400" baseline="-250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Household value the access to physical amenities within and ‘’around’’ the house</a:t>
            </a:r>
          </a:p>
          <a:p>
            <a:r>
              <a:rPr lang="en-US" sz="2400" dirty="0">
                <a:latin typeface="Baskerville" panose="02020502070401020303" pitchFamily="18" charset="0"/>
                <a:ea typeface="Baskerville" panose="02020502070401020303" pitchFamily="18" charset="0"/>
              </a:rPr>
              <a:t>Individuals sort to locations based on their preferences for </a:t>
            </a:r>
            <a:r>
              <a:rPr lang="en-US" sz="2400" b="1" i="1" u="sng" dirty="0">
                <a:latin typeface="Baskerville" panose="02020502070401020303" pitchFamily="18" charset="0"/>
                <a:ea typeface="Baskerville" panose="02020502070401020303" pitchFamily="18" charset="0"/>
              </a:rPr>
              <a:t>climate amenities </a:t>
            </a:r>
            <a:r>
              <a:rPr lang="en-US" sz="2400" dirty="0">
                <a:latin typeface="Baskerville" panose="02020502070401020303" pitchFamily="18" charset="0"/>
                <a:ea typeface="Baskerville" panose="02020502070401020303" pitchFamily="18" charset="0"/>
              </a:rPr>
              <a:t>(e.g. warm and cold weather)</a:t>
            </a:r>
          </a:p>
          <a:p>
            <a:pPr lvl="1"/>
            <a:r>
              <a:rPr lang="en-US" sz="2000" dirty="0">
                <a:latin typeface="Baskerville" panose="02020502070401020303" pitchFamily="18" charset="0"/>
                <a:ea typeface="Baskerville" panose="02020502070401020303" pitchFamily="18" charset="0"/>
              </a:rPr>
              <a:t>As climate changes, the weather also changes introducing new sorting (</a:t>
            </a:r>
            <a:r>
              <a:rPr lang="en-US" sz="2000" b="1" dirty="0">
                <a:solidFill>
                  <a:srgbClr val="C00000"/>
                </a:solidFill>
                <a:latin typeface="Baskerville" panose="02020502070401020303" pitchFamily="18" charset="0"/>
                <a:ea typeface="Baskerville" panose="02020502070401020303" pitchFamily="18" charset="0"/>
              </a:rPr>
              <a:t>migration</a:t>
            </a:r>
            <a:r>
              <a:rPr lang="en-US" sz="2000" dirty="0">
                <a:latin typeface="Baskerville" panose="02020502070401020303" pitchFamily="18" charset="0"/>
                <a:ea typeface="Baskerville" panose="02020502070401020303" pitchFamily="18" charset="0"/>
              </a:rPr>
              <a:t>), and changing the demand for cities </a:t>
            </a:r>
          </a:p>
          <a:p>
            <a:endParaRPr lang="en-US" sz="2400" dirty="0">
              <a:solidFill>
                <a:schemeClr val="tx2"/>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58867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F3CB5D9C-F06A-2D4A-AAFB-682627036B09}"/>
              </a:ext>
            </a:extLst>
          </p:cNvPr>
          <p:cNvSpPr txBox="1"/>
          <p:nvPr/>
        </p:nvSpPr>
        <p:spPr>
          <a:xfrm>
            <a:off x="7416532" y="2706147"/>
            <a:ext cx="3035565" cy="1323439"/>
          </a:xfrm>
          <a:prstGeom prst="rect">
            <a:avLst/>
          </a:prstGeom>
          <a:solidFill>
            <a:schemeClr val="accent5">
              <a:lumMod val="50000"/>
              <a:alpha val="6000"/>
            </a:schemeClr>
          </a:solidFill>
          <a:ln>
            <a:solidFill>
              <a:schemeClr val="bg1"/>
            </a:solidFill>
            <a:prstDash val="sysDash"/>
          </a:ln>
        </p:spPr>
        <p:txBody>
          <a:bodyPr wrap="square" rtlCol="0">
            <a:spAutoFit/>
          </a:bodyPr>
          <a:lstStyle/>
          <a:p>
            <a:endParaRPr lang="en-US" altLang="zh-CN" sz="2000" dirty="0">
              <a:latin typeface="Baskerville" panose="02020502070401020303" pitchFamily="18" charset="0"/>
              <a:ea typeface="Baskerville" panose="02020502070401020303" pitchFamily="18" charset="0"/>
            </a:endParaRPr>
          </a:p>
          <a:p>
            <a:endParaRPr lang="en-US" altLang="zh-CN" sz="2000" dirty="0">
              <a:latin typeface="Baskerville" panose="02020502070401020303" pitchFamily="18" charset="0"/>
              <a:ea typeface="Baskerville" panose="02020502070401020303" pitchFamily="18" charset="0"/>
            </a:endParaRPr>
          </a:p>
          <a:p>
            <a:endParaRPr lang="en-US" altLang="zh-CN" sz="2000" dirty="0">
              <a:latin typeface="Baskerville" panose="02020502070401020303" pitchFamily="18" charset="0"/>
              <a:ea typeface="Baskerville" panose="02020502070401020303" pitchFamily="18" charset="0"/>
            </a:endParaRPr>
          </a:p>
          <a:p>
            <a:pPr marL="214313" indent="-214313">
              <a:buFontTx/>
              <a:buChar char="-"/>
            </a:pPr>
            <a:endParaRPr lang="en-US" altLang="zh-CN" sz="200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41" name="Content Placeholder 2">
                <a:extLst>
                  <a:ext uri="{FF2B5EF4-FFF2-40B4-BE49-F238E27FC236}">
                    <a16:creationId xmlns:a16="http://schemas.microsoft.com/office/drawing/2014/main" id="{8C2E181C-38D6-CE42-BB85-688A30D83B09}"/>
                  </a:ext>
                </a:extLst>
              </p:cNvPr>
              <p:cNvSpPr txBox="1">
                <a:spLocks/>
              </p:cNvSpPr>
              <p:nvPr/>
            </p:nvSpPr>
            <p:spPr>
              <a:xfrm>
                <a:off x="2057015" y="4134388"/>
                <a:ext cx="10619087" cy="37922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indent="0">
                  <a:lnSpc>
                    <a:spcPct val="114999"/>
                  </a:lnSpc>
                  <a:buNone/>
                </a:pPr>
                <a14:m>
                  <m:oMathPara xmlns:m="http://schemas.openxmlformats.org/officeDocument/2006/math">
                    <m:oMathParaPr>
                      <m:jc m:val="centerGroup"/>
                    </m:oMathParaPr>
                    <m:oMath xmlns:m="http://schemas.openxmlformats.org/officeDocument/2006/math">
                      <m:r>
                        <a:rPr lang="en-US" altLang="zh-CN" sz="2000" smtClean="0">
                          <a:solidFill>
                            <a:schemeClr val="tx1"/>
                          </a:solidFill>
                          <a:latin typeface="Cambria Math" panose="02040503050406030204" pitchFamily="18" charset="0"/>
                        </a:rPr>
                        <m:t>=</m:t>
                      </m:r>
                      <m:r>
                        <a:rPr lang="zh-CN" altLang="en-US" sz="2000">
                          <a:solidFill>
                            <a:schemeClr val="tx1"/>
                          </a:solidFill>
                          <a:latin typeface="Cambria Math" panose="02040503050406030204" pitchFamily="18" charset="0"/>
                        </a:rPr>
                        <m:t>        </m:t>
                      </m:r>
                      <m:r>
                        <m:rPr>
                          <m:sty m:val="p"/>
                        </m:rPr>
                        <a:rPr lang="en-US" altLang="zh-CN" sz="2000">
                          <a:solidFill>
                            <a:schemeClr val="tx1"/>
                          </a:solidFill>
                          <a:latin typeface="Cambria Math" panose="02040503050406030204" pitchFamily="18" charset="0"/>
                        </a:rPr>
                        <m:t>Δ</m:t>
                      </m:r>
                      <m:r>
                        <a:rPr lang="zh-CN" altLang="en-US" sz="2000">
                          <a:solidFill>
                            <a:schemeClr val="tx1"/>
                          </a:solidFill>
                          <a:latin typeface="Cambria Math" panose="02040503050406030204" pitchFamily="18" charset="0"/>
                        </a:rPr>
                        <m:t> </m:t>
                      </m:r>
                      <m:r>
                        <a:rPr lang="en-US" altLang="zh-CN" sz="2000">
                          <a:solidFill>
                            <a:schemeClr val="tx1"/>
                          </a:solidFill>
                          <a:latin typeface="Cambria Math" panose="02040503050406030204" pitchFamily="18" charset="0"/>
                        </a:rPr>
                        <m:t>𝑊𝑎𝑔</m:t>
                      </m:r>
                      <m:sSub>
                        <m:sSubPr>
                          <m:ctrlPr>
                            <a:rPr lang="en-US" altLang="zh-CN" sz="2000" i="1">
                              <a:solidFill>
                                <a:schemeClr val="tx1"/>
                              </a:solidFill>
                              <a:latin typeface="Cambria Math" panose="02040503050406030204" pitchFamily="18" charset="0"/>
                            </a:rPr>
                          </m:ctrlPr>
                        </m:sSubPr>
                        <m:e>
                          <m:r>
                            <a:rPr lang="en-US" altLang="zh-CN" sz="2000">
                              <a:solidFill>
                                <a:schemeClr val="tx1"/>
                              </a:solidFill>
                              <a:latin typeface="Cambria Math" panose="02040503050406030204" pitchFamily="18" charset="0"/>
                            </a:rPr>
                            <m:t>𝑒</m:t>
                          </m:r>
                        </m:e>
                        <m:sub>
                          <m:r>
                            <a:rPr lang="en-US" altLang="zh-CN" sz="2000">
                              <a:solidFill>
                                <a:schemeClr val="tx1"/>
                              </a:solidFill>
                              <a:latin typeface="Cambria Math" panose="02040503050406030204" pitchFamily="18" charset="0"/>
                            </a:rPr>
                            <m:t>𝑖</m:t>
                          </m:r>
                        </m:sub>
                      </m:sSub>
                      <m:r>
                        <a:rPr lang="zh-CN" altLang="en-US" sz="2000">
                          <a:solidFill>
                            <a:schemeClr val="tx1"/>
                          </a:solidFill>
                          <a:latin typeface="Cambria Math" panose="02040503050406030204" pitchFamily="18" charset="0"/>
                        </a:rPr>
                        <m:t>        </m:t>
                      </m:r>
                      <m:r>
                        <a:rPr lang="en-US" altLang="zh-CN" sz="2000">
                          <a:solidFill>
                            <a:schemeClr val="tx1"/>
                          </a:solidFill>
                          <a:latin typeface="Cambria Math" panose="02040503050406030204" pitchFamily="18" charset="0"/>
                        </a:rPr>
                        <m:t>+</m:t>
                      </m:r>
                      <m:r>
                        <a:rPr lang="en-US" altLang="zh-CN" sz="2000" b="0" i="0" smtClean="0">
                          <a:solidFill>
                            <a:schemeClr val="tx1"/>
                          </a:solidFill>
                          <a:latin typeface="Cambria Math" panose="02040503050406030204" pitchFamily="18" charset="0"/>
                        </a:rPr>
                        <m:t>  </m:t>
                      </m:r>
                      <m:r>
                        <m:rPr>
                          <m:sty m:val="p"/>
                        </m:rPr>
                        <a:rPr lang="en-US" altLang="zh-CN" sz="2000">
                          <a:solidFill>
                            <a:schemeClr val="tx1"/>
                          </a:solidFill>
                          <a:latin typeface="Cambria Math" panose="02040503050406030204" pitchFamily="18" charset="0"/>
                        </a:rPr>
                        <m:t>Δ</m:t>
                      </m:r>
                      <m:sSub>
                        <m:sSubPr>
                          <m:ctrlPr>
                            <a:rPr lang="en-US" altLang="zh-CN" sz="200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𝑅𝑒𝑛𝑡</m:t>
                          </m:r>
                        </m:e>
                        <m:sub>
                          <m:r>
                            <a:rPr lang="en-US" altLang="zh-CN" sz="2000">
                              <a:solidFill>
                                <a:schemeClr val="tx1"/>
                              </a:solidFill>
                              <a:latin typeface="Cambria Math" panose="02040503050406030204" pitchFamily="18" charset="0"/>
                            </a:rPr>
                            <m:t>𝑖</m:t>
                          </m:r>
                        </m:sub>
                      </m:sSub>
                    </m:oMath>
                  </m:oMathPara>
                </a14:m>
                <a:endParaRPr lang="en-US" altLang="zh-CN" sz="2000" dirty="0">
                  <a:solidFill>
                    <a:schemeClr val="tx1"/>
                  </a:solidFill>
                  <a:latin typeface="Baskerville" panose="02020502070401020303" pitchFamily="18" charset="0"/>
                </a:endParaRPr>
              </a:p>
              <a:p>
                <a:pPr>
                  <a:lnSpc>
                    <a:spcPct val="114999"/>
                  </a:lnSpc>
                </a:pPr>
                <a:endParaRPr lang="en-US" sz="2000" dirty="0">
                  <a:solidFill>
                    <a:schemeClr val="tx1"/>
                  </a:solidFill>
                  <a:latin typeface="Baskerville" panose="02020502070401020303" pitchFamily="18" charset="0"/>
                </a:endParaRPr>
              </a:p>
              <a:p>
                <a:pPr marL="85725" indent="0">
                  <a:lnSpc>
                    <a:spcPct val="114999"/>
                  </a:lnSpc>
                  <a:buNone/>
                </a:pPr>
                <a:endParaRPr lang="en-US" sz="2000" dirty="0">
                  <a:solidFill>
                    <a:schemeClr val="tx1"/>
                  </a:solidFill>
                  <a:latin typeface="Baskerville" panose="02020502070401020303" pitchFamily="18" charset="0"/>
                </a:endParaRPr>
              </a:p>
              <a:p>
                <a:pPr>
                  <a:lnSpc>
                    <a:spcPct val="114999"/>
                  </a:lnSpc>
                </a:pPr>
                <a:endParaRPr lang="en-US" sz="2000" dirty="0">
                  <a:solidFill>
                    <a:schemeClr val="tx1"/>
                  </a:solidFill>
                  <a:latin typeface="Baskerville" panose="02020502070401020303" pitchFamily="18" charset="0"/>
                </a:endParaRPr>
              </a:p>
            </p:txBody>
          </p:sp>
        </mc:Choice>
        <mc:Fallback xmlns="">
          <p:sp>
            <p:nvSpPr>
              <p:cNvPr id="41" name="Content Placeholder 2">
                <a:extLst>
                  <a:ext uri="{FF2B5EF4-FFF2-40B4-BE49-F238E27FC236}">
                    <a16:creationId xmlns:a16="http://schemas.microsoft.com/office/drawing/2014/main" id="{8C2E181C-38D6-CE42-BB85-688A30D83B09}"/>
                  </a:ext>
                </a:extLst>
              </p:cNvPr>
              <p:cNvSpPr txBox="1">
                <a:spLocks noRot="1" noChangeAspect="1" noMove="1" noResize="1" noEditPoints="1" noAdjustHandles="1" noChangeArrowheads="1" noChangeShapeType="1" noTextEdit="1"/>
              </p:cNvSpPr>
              <p:nvPr/>
            </p:nvSpPr>
            <p:spPr>
              <a:xfrm>
                <a:off x="2057015" y="4134388"/>
                <a:ext cx="10619087" cy="379224"/>
              </a:xfrm>
              <a:prstGeom prst="rect">
                <a:avLst/>
              </a:prstGeom>
              <a:blipFill>
                <a:blip r:embed="rId3"/>
                <a:stretch>
                  <a:fillRect b="-35484"/>
                </a:stretch>
              </a:blipFill>
              <a:ln>
                <a:noFill/>
              </a:ln>
            </p:spPr>
            <p:txBody>
              <a:bodyPr/>
              <a:lstStyle/>
              <a:p>
                <a:r>
                  <a:rPr lang="en-US">
                    <a:noFill/>
                  </a:rPr>
                  <a:t> </a:t>
                </a:r>
              </a:p>
            </p:txBody>
          </p:sp>
        </mc:Fallback>
      </mc:AlternateContent>
      <p:sp>
        <p:nvSpPr>
          <p:cNvPr id="19" name="Title 1">
            <a:extLst>
              <a:ext uri="{FF2B5EF4-FFF2-40B4-BE49-F238E27FC236}">
                <a16:creationId xmlns:a16="http://schemas.microsoft.com/office/drawing/2014/main" id="{E2CCDE6B-A53E-D542-8523-1B7F126BCDA4}"/>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Impact of Climate on Demand for Assets</a:t>
            </a:r>
          </a:p>
        </p:txBody>
      </p:sp>
      <p:sp>
        <p:nvSpPr>
          <p:cNvPr id="21" name="Google Shape;209;p27">
            <a:extLst>
              <a:ext uri="{FF2B5EF4-FFF2-40B4-BE49-F238E27FC236}">
                <a16:creationId xmlns:a16="http://schemas.microsoft.com/office/drawing/2014/main" id="{B6FA98CE-F9BB-A24C-9C36-C0F25A9BE475}"/>
              </a:ext>
            </a:extLst>
          </p:cNvPr>
          <p:cNvSpPr txBox="1">
            <a:spLocks/>
          </p:cNvSpPr>
          <p:nvPr/>
        </p:nvSpPr>
        <p:spPr>
          <a:xfrm>
            <a:off x="1987435" y="1156598"/>
            <a:ext cx="8066868" cy="1422174"/>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latin typeface="Baskerville" panose="02020502070401020303" pitchFamily="18" charset="0"/>
                <a:ea typeface="Baskerville" panose="02020502070401020303" pitchFamily="18" charset="0"/>
              </a:rPr>
              <a:t>Roback</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(1982):</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Housing</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Price</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(Rent)</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is</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the</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ticket</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to</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a</a:t>
            </a:r>
            <a:r>
              <a:rPr lang="zh-CN" altLang="en-US" sz="2000" dirty="0">
                <a:latin typeface="Baskerville" panose="02020502070401020303" pitchFamily="18" charset="0"/>
              </a:rPr>
              <a:t> </a:t>
            </a:r>
            <a:r>
              <a:rPr lang="en-US" altLang="zh-CN" sz="2000" dirty="0">
                <a:latin typeface="Baskerville" panose="02020502070401020303" pitchFamily="18" charset="0"/>
                <a:ea typeface="Baskerville" panose="02020502070401020303" pitchFamily="18" charset="0"/>
              </a:rPr>
              <a:t>city</a:t>
            </a:r>
          </a:p>
          <a:p>
            <a:endParaRPr lang="en-US" sz="2100"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42831E75-434A-B448-9840-001853264A50}"/>
                  </a:ext>
                </a:extLst>
              </p:cNvPr>
              <p:cNvSpPr txBox="1">
                <a:spLocks/>
              </p:cNvSpPr>
              <p:nvPr/>
            </p:nvSpPr>
            <p:spPr>
              <a:xfrm>
                <a:off x="711325" y="2691421"/>
                <a:ext cx="10619087" cy="37922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85725" indent="0">
                  <a:lnSpc>
                    <a:spcPct val="114999"/>
                  </a:lnSpc>
                  <a:buNone/>
                </a:pPr>
                <a14:m>
                  <m:oMathPara xmlns:m="http://schemas.openxmlformats.org/officeDocument/2006/math">
                    <m:oMathParaPr>
                      <m:jc m:val="centerGroup"/>
                    </m:oMathParaPr>
                    <m:oMath xmlns:m="http://schemas.openxmlformats.org/officeDocument/2006/math">
                      <m:r>
                        <m:rPr>
                          <m:sty m:val="p"/>
                        </m:rPr>
                        <a:rPr lang="en-US" altLang="zh-CN" sz="2400" smtClean="0">
                          <a:solidFill>
                            <a:schemeClr val="tx1"/>
                          </a:solidFill>
                          <a:latin typeface="Cambria Math" panose="02040503050406030204" pitchFamily="18" charset="0"/>
                        </a:rPr>
                        <m:t>Δ</m:t>
                      </m:r>
                      <m:r>
                        <a:rPr lang="zh-CN" altLang="en-US" sz="2400">
                          <a:solidFill>
                            <a:schemeClr val="tx1"/>
                          </a:solidFill>
                          <a:latin typeface="Cambria Math" panose="02040503050406030204" pitchFamily="18" charset="0"/>
                        </a:rPr>
                        <m:t> </m:t>
                      </m:r>
                      <m:sSub>
                        <m:sSubPr>
                          <m:ctrlPr>
                            <a:rPr lang="en-US" altLang="zh-CN" sz="2400" i="1">
                              <a:solidFill>
                                <a:schemeClr val="tx1"/>
                              </a:solidFill>
                              <a:latin typeface="Cambria Math" panose="02040503050406030204" pitchFamily="18" charset="0"/>
                            </a:rPr>
                          </m:ctrlPr>
                        </m:sSubPr>
                        <m:e>
                          <m:r>
                            <a:rPr lang="en-US" altLang="zh-CN" sz="2400" b="0" i="1" smtClean="0">
                              <a:solidFill>
                                <a:schemeClr val="tx1"/>
                              </a:solidFill>
                              <a:latin typeface="Cambria Math" panose="02040503050406030204" pitchFamily="18" charset="0"/>
                            </a:rPr>
                            <m:t>𝑅𝑒𝑛𝑡</m:t>
                          </m:r>
                        </m:e>
                        <m:sub>
                          <m:r>
                            <a:rPr lang="en-US" altLang="zh-CN" sz="2400">
                              <a:solidFill>
                                <a:schemeClr val="tx1"/>
                              </a:solidFill>
                              <a:latin typeface="Cambria Math" panose="02040503050406030204" pitchFamily="18" charset="0"/>
                            </a:rPr>
                            <m:t>𝑖</m:t>
                          </m:r>
                        </m:sub>
                      </m:sSub>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m:t>
                      </m:r>
                      <m:r>
                        <a:rPr lang="zh-CN" altLang="en-US" sz="2400">
                          <a:solidFill>
                            <a:schemeClr val="tx1"/>
                          </a:solidFill>
                          <a:latin typeface="Cambria Math" panose="02040503050406030204" pitchFamily="18" charset="0"/>
                        </a:rPr>
                        <m:t>        </m:t>
                      </m:r>
                      <m:r>
                        <a:rPr lang="en-US" altLang="zh-CN" sz="2400" b="0" i="0" smtClean="0">
                          <a:solidFill>
                            <a:schemeClr val="tx1"/>
                          </a:solidFill>
                          <a:latin typeface="Cambria Math" panose="02040503050406030204" pitchFamily="18" charset="0"/>
                        </a:rPr>
                        <m:t> </m:t>
                      </m:r>
                      <m:r>
                        <m:rPr>
                          <m:sty m:val="p"/>
                        </m:rPr>
                        <a:rPr lang="en-US" altLang="zh-CN" sz="2400">
                          <a:solidFill>
                            <a:schemeClr val="tx1"/>
                          </a:solidFill>
                          <a:latin typeface="Cambria Math" panose="02040503050406030204" pitchFamily="18" charset="0"/>
                        </a:rPr>
                        <m:t>Δ</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𝑊𝑎𝑔</m:t>
                      </m:r>
                      <m:sSub>
                        <m:sSubPr>
                          <m:ctrlPr>
                            <a:rPr lang="en-US" altLang="zh-CN" sz="2400" i="1">
                              <a:solidFill>
                                <a:schemeClr val="tx1"/>
                              </a:solidFill>
                              <a:latin typeface="Cambria Math" panose="02040503050406030204" pitchFamily="18" charset="0"/>
                            </a:rPr>
                          </m:ctrlPr>
                        </m:sSubPr>
                        <m:e>
                          <m:r>
                            <a:rPr lang="en-US" altLang="zh-CN" sz="2400">
                              <a:solidFill>
                                <a:schemeClr val="tx1"/>
                              </a:solidFill>
                              <a:latin typeface="Cambria Math" panose="02040503050406030204" pitchFamily="18" charset="0"/>
                            </a:rPr>
                            <m:t>𝑒</m:t>
                          </m:r>
                        </m:e>
                        <m:sub>
                          <m:r>
                            <a:rPr lang="en-US" altLang="zh-CN" sz="2400">
                              <a:solidFill>
                                <a:schemeClr val="tx1"/>
                              </a:solidFill>
                              <a:latin typeface="Cambria Math" panose="02040503050406030204" pitchFamily="18" charset="0"/>
                            </a:rPr>
                            <m:t>𝑖</m:t>
                          </m:r>
                        </m:sub>
                      </m:sSub>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m:t>
                      </m:r>
                      <m:r>
                        <a:rPr lang="zh-CN" altLang="en-US" sz="2400">
                          <a:solidFill>
                            <a:schemeClr val="tx1"/>
                          </a:solidFill>
                          <a:latin typeface="Cambria Math" panose="02040503050406030204" pitchFamily="18" charset="0"/>
                        </a:rPr>
                        <m:t>     </m:t>
                      </m:r>
                      <m:r>
                        <m:rPr>
                          <m:sty m:val="p"/>
                        </m:rPr>
                        <a:rPr lang="en-US" altLang="zh-CN" sz="2400">
                          <a:solidFill>
                            <a:schemeClr val="tx1"/>
                          </a:solidFill>
                          <a:latin typeface="Cambria Math" panose="02040503050406030204" pitchFamily="18" charset="0"/>
                        </a:rPr>
                        <m:t>Δ</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𝑄𝑢𝑎𝑙𝑖𝑡𝑦</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𝑜𝑓</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𝐿𝑖𝑓</m:t>
                      </m:r>
                      <m:sSub>
                        <m:sSubPr>
                          <m:ctrlPr>
                            <a:rPr lang="en-US" altLang="zh-CN" sz="2400" i="1">
                              <a:solidFill>
                                <a:schemeClr val="tx1"/>
                              </a:solidFill>
                              <a:latin typeface="Cambria Math" panose="02040503050406030204" pitchFamily="18" charset="0"/>
                            </a:rPr>
                          </m:ctrlPr>
                        </m:sSubPr>
                        <m:e>
                          <m:r>
                            <a:rPr lang="en-US" altLang="zh-CN" sz="2400">
                              <a:solidFill>
                                <a:schemeClr val="tx1"/>
                              </a:solidFill>
                              <a:latin typeface="Cambria Math" panose="02040503050406030204" pitchFamily="18" charset="0"/>
                            </a:rPr>
                            <m:t>𝑒</m:t>
                          </m:r>
                        </m:e>
                        <m:sub>
                          <m:r>
                            <a:rPr lang="en-US" altLang="zh-CN" sz="2400">
                              <a:solidFill>
                                <a:schemeClr val="tx1"/>
                              </a:solidFill>
                              <a:latin typeface="Cambria Math" panose="02040503050406030204" pitchFamily="18" charset="0"/>
                            </a:rPr>
                            <m:t>𝑖</m:t>
                          </m:r>
                        </m:sub>
                      </m:sSub>
                    </m:oMath>
                  </m:oMathPara>
                </a14:m>
                <a:endParaRPr lang="en-US" altLang="zh-CN" sz="2400" dirty="0">
                  <a:solidFill>
                    <a:schemeClr val="tx1"/>
                  </a:solidFill>
                  <a:latin typeface="Baskerville" panose="02020502070401020303" pitchFamily="18" charset="0"/>
                  <a:ea typeface="Baskerville" panose="02020502070401020303" pitchFamily="18" charset="0"/>
                </a:endParaRPr>
              </a:p>
              <a:p>
                <a:pPr>
                  <a:lnSpc>
                    <a:spcPct val="114999"/>
                  </a:lnSpc>
                </a:pPr>
                <a:endParaRPr lang="en-US" sz="2400" dirty="0">
                  <a:solidFill>
                    <a:schemeClr val="tx1"/>
                  </a:solidFill>
                  <a:latin typeface="Baskerville" panose="02020502070401020303" pitchFamily="18" charset="0"/>
                  <a:ea typeface="Baskerville" panose="02020502070401020303" pitchFamily="18" charset="0"/>
                </a:endParaRPr>
              </a:p>
              <a:p>
                <a:pPr marL="85725" indent="0">
                  <a:lnSpc>
                    <a:spcPct val="114999"/>
                  </a:lnSpc>
                  <a:buNone/>
                </a:pPr>
                <a:endParaRPr lang="en-US" sz="2400" dirty="0">
                  <a:solidFill>
                    <a:schemeClr val="tx1"/>
                  </a:solidFill>
                  <a:latin typeface="Baskerville" panose="02020502070401020303" pitchFamily="18" charset="0"/>
                  <a:ea typeface="Baskerville" panose="02020502070401020303" pitchFamily="18" charset="0"/>
                </a:endParaRPr>
              </a:p>
              <a:p>
                <a:pPr>
                  <a:lnSpc>
                    <a:spcPct val="114999"/>
                  </a:lnSpc>
                </a:pPr>
                <a:endParaRPr lang="en-US" sz="2400" dirty="0">
                  <a:solidFill>
                    <a:schemeClr val="tx1"/>
                  </a:solidFill>
                  <a:latin typeface="Baskerville" panose="02020502070401020303" pitchFamily="18" charset="0"/>
                  <a:ea typeface="Baskerville" panose="02020502070401020303" pitchFamily="18" charset="0"/>
                </a:endParaRPr>
              </a:p>
            </p:txBody>
          </p:sp>
        </mc:Choice>
        <mc:Fallback xmlns="">
          <p:sp>
            <p:nvSpPr>
              <p:cNvPr id="22" name="Content Placeholder 2">
                <a:extLst>
                  <a:ext uri="{FF2B5EF4-FFF2-40B4-BE49-F238E27FC236}">
                    <a16:creationId xmlns:a16="http://schemas.microsoft.com/office/drawing/2014/main" id="{42831E75-434A-B448-9840-001853264A50}"/>
                  </a:ext>
                </a:extLst>
              </p:cNvPr>
              <p:cNvSpPr txBox="1">
                <a:spLocks noRot="1" noChangeAspect="1" noMove="1" noResize="1" noEditPoints="1" noAdjustHandles="1" noChangeArrowheads="1" noChangeShapeType="1" noTextEdit="1"/>
              </p:cNvSpPr>
              <p:nvPr/>
            </p:nvSpPr>
            <p:spPr>
              <a:xfrm>
                <a:off x="711325" y="2691421"/>
                <a:ext cx="10619087" cy="379224"/>
              </a:xfrm>
              <a:prstGeom prst="rect">
                <a:avLst/>
              </a:prstGeom>
              <a:blipFill>
                <a:blip r:embed="rId4"/>
                <a:stretch>
                  <a:fillRect b="-60000"/>
                </a:stretch>
              </a:blipFill>
              <a:ln>
                <a:noFill/>
              </a:ln>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F4050F37-D97E-1147-9683-205DCA46F39D}"/>
              </a:ext>
            </a:extLst>
          </p:cNvPr>
          <p:cNvGrpSpPr/>
          <p:nvPr/>
        </p:nvGrpSpPr>
        <p:grpSpPr>
          <a:xfrm>
            <a:off x="1739902" y="3240692"/>
            <a:ext cx="2603497" cy="899945"/>
            <a:chOff x="1337913" y="2733574"/>
            <a:chExt cx="1501540" cy="753795"/>
          </a:xfrm>
        </p:grpSpPr>
        <p:cxnSp>
          <p:nvCxnSpPr>
            <p:cNvPr id="24" name="Straight Connector 23">
              <a:extLst>
                <a:ext uri="{FF2B5EF4-FFF2-40B4-BE49-F238E27FC236}">
                  <a16:creationId xmlns:a16="http://schemas.microsoft.com/office/drawing/2014/main" id="{A826F4F9-E49D-884E-9A3C-5346E7CD3B95}"/>
                </a:ext>
              </a:extLst>
            </p:cNvPr>
            <p:cNvCxnSpPr>
              <a:cxnSpLocks/>
            </p:cNvCxnSpPr>
            <p:nvPr/>
          </p:nvCxnSpPr>
          <p:spPr>
            <a:xfrm>
              <a:off x="1337913" y="2733574"/>
              <a:ext cx="150154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41A226D-4A9B-C54E-BEC8-C1954A0EBAA9}"/>
                </a:ext>
              </a:extLst>
            </p:cNvPr>
            <p:cNvSpPr txBox="1"/>
            <p:nvPr/>
          </p:nvSpPr>
          <p:spPr>
            <a:xfrm>
              <a:off x="1337913" y="2791325"/>
              <a:ext cx="1501540" cy="696044"/>
            </a:xfrm>
            <a:prstGeom prst="rect">
              <a:avLst/>
            </a:prstGeom>
            <a:noFill/>
          </p:spPr>
          <p:txBody>
            <a:bodyPr wrap="square" rtlCol="0">
              <a:spAutoFit/>
            </a:bodyPr>
            <a:lstStyle/>
            <a:p>
              <a:r>
                <a:rPr lang="en-US" altLang="zh-CN" sz="1600" dirty="0">
                  <a:solidFill>
                    <a:srgbClr val="C00000"/>
                  </a:solidFill>
                  <a:latin typeface="Baskerville" panose="02020502070401020303" pitchFamily="18" charset="0"/>
                  <a:ea typeface="Baskerville" panose="02020502070401020303" pitchFamily="18" charset="0"/>
                </a:rPr>
                <a:t>How</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much</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more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people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are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willing</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to</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pay</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to</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live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in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city</a:t>
              </a:r>
              <a:r>
                <a:rPr lang="zh-CN" altLang="en-US" sz="1600" dirty="0">
                  <a:solidFill>
                    <a:srgbClr val="C00000"/>
                  </a:solidFill>
                  <a:latin typeface="Baskerville" panose="02020502070401020303" pitchFamily="18" charset="0"/>
                </a:rPr>
                <a:t> </a:t>
              </a:r>
              <a:r>
                <a:rPr lang="en-US" altLang="zh-CN" sz="1600" dirty="0" err="1">
                  <a:solidFill>
                    <a:srgbClr val="C00000"/>
                  </a:solidFill>
                  <a:latin typeface="Baskerville" panose="02020502070401020303" pitchFamily="18" charset="0"/>
                  <a:ea typeface="Baskerville" panose="02020502070401020303" pitchFamily="18" charset="0"/>
                </a:rPr>
                <a:t>i</a:t>
              </a:r>
              <a:endParaRPr lang="en-US" sz="1600" dirty="0">
                <a:solidFill>
                  <a:srgbClr val="C00000"/>
                </a:solidFill>
                <a:latin typeface="Baskerville" panose="02020502070401020303" pitchFamily="18" charset="0"/>
                <a:ea typeface="Baskerville" panose="02020502070401020303" pitchFamily="18" charset="0"/>
              </a:endParaRPr>
            </a:p>
          </p:txBody>
        </p:sp>
      </p:grpSp>
      <p:grpSp>
        <p:nvGrpSpPr>
          <p:cNvPr id="26" name="Group 25">
            <a:extLst>
              <a:ext uri="{FF2B5EF4-FFF2-40B4-BE49-F238E27FC236}">
                <a16:creationId xmlns:a16="http://schemas.microsoft.com/office/drawing/2014/main" id="{A3254EBC-E3CB-0842-94CC-86126C9BF36B}"/>
              </a:ext>
            </a:extLst>
          </p:cNvPr>
          <p:cNvGrpSpPr/>
          <p:nvPr/>
        </p:nvGrpSpPr>
        <p:grpSpPr>
          <a:xfrm>
            <a:off x="4719252" y="3150091"/>
            <a:ext cx="1511771" cy="953826"/>
            <a:chOff x="4241473" y="3509351"/>
            <a:chExt cx="1101187" cy="798925"/>
          </a:xfrm>
        </p:grpSpPr>
        <p:cxnSp>
          <p:nvCxnSpPr>
            <p:cNvPr id="27" name="Straight Connector 26">
              <a:extLst>
                <a:ext uri="{FF2B5EF4-FFF2-40B4-BE49-F238E27FC236}">
                  <a16:creationId xmlns:a16="http://schemas.microsoft.com/office/drawing/2014/main" id="{5C1D8F66-E3DE-3445-A388-D072E59496DD}"/>
                </a:ext>
              </a:extLst>
            </p:cNvPr>
            <p:cNvCxnSpPr>
              <a:cxnSpLocks/>
            </p:cNvCxnSpPr>
            <p:nvPr/>
          </p:nvCxnSpPr>
          <p:spPr>
            <a:xfrm>
              <a:off x="4426834" y="3509351"/>
              <a:ext cx="9158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8E8968-9AE0-204E-AC54-C45D291EDA0E}"/>
                </a:ext>
              </a:extLst>
            </p:cNvPr>
            <p:cNvSpPr txBox="1"/>
            <p:nvPr/>
          </p:nvSpPr>
          <p:spPr>
            <a:xfrm>
              <a:off x="4241473" y="3612233"/>
              <a:ext cx="1074987" cy="696043"/>
            </a:xfrm>
            <a:prstGeom prst="rect">
              <a:avLst/>
            </a:prstGeom>
            <a:noFill/>
          </p:spPr>
          <p:txBody>
            <a:bodyPr wrap="square" rtlCol="0">
              <a:spAutoFit/>
            </a:bodyPr>
            <a:lstStyle/>
            <a:p>
              <a:pPr algn="ctr"/>
              <a:r>
                <a:rPr lang="en-US" altLang="zh-CN" sz="1600" dirty="0">
                  <a:solidFill>
                    <a:srgbClr val="C00000"/>
                  </a:solidFill>
                  <a:latin typeface="Baskerville" panose="02020502070401020303" pitchFamily="18" charset="0"/>
                  <a:ea typeface="Baskerville" panose="02020502070401020303" pitchFamily="18" charset="0"/>
                </a:rPr>
                <a:t>How</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much</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more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people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earn</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here</a:t>
              </a:r>
              <a:endParaRPr lang="en-US" sz="1600" dirty="0">
                <a:solidFill>
                  <a:srgbClr val="C00000"/>
                </a:solidFill>
                <a:latin typeface="Baskerville" panose="02020502070401020303" pitchFamily="18" charset="0"/>
                <a:ea typeface="Baskerville" panose="02020502070401020303" pitchFamily="18" charset="0"/>
              </a:endParaRPr>
            </a:p>
          </p:txBody>
        </p:sp>
      </p:grpSp>
      <p:grpSp>
        <p:nvGrpSpPr>
          <p:cNvPr id="29" name="Group 28">
            <a:extLst>
              <a:ext uri="{FF2B5EF4-FFF2-40B4-BE49-F238E27FC236}">
                <a16:creationId xmlns:a16="http://schemas.microsoft.com/office/drawing/2014/main" id="{77033301-5E8D-FE43-AF9D-F43D1EFAAEA6}"/>
              </a:ext>
            </a:extLst>
          </p:cNvPr>
          <p:cNvGrpSpPr/>
          <p:nvPr/>
        </p:nvGrpSpPr>
        <p:grpSpPr>
          <a:xfrm>
            <a:off x="7416533" y="3168061"/>
            <a:ext cx="2933967" cy="639790"/>
            <a:chOff x="4904241" y="3509375"/>
            <a:chExt cx="1358766" cy="535889"/>
          </a:xfrm>
        </p:grpSpPr>
        <p:cxnSp>
          <p:nvCxnSpPr>
            <p:cNvPr id="30" name="Straight Connector 29">
              <a:extLst>
                <a:ext uri="{FF2B5EF4-FFF2-40B4-BE49-F238E27FC236}">
                  <a16:creationId xmlns:a16="http://schemas.microsoft.com/office/drawing/2014/main" id="{D7B954CF-A37E-F448-914F-52262F92A531}"/>
                </a:ext>
              </a:extLst>
            </p:cNvPr>
            <p:cNvCxnSpPr>
              <a:cxnSpLocks/>
            </p:cNvCxnSpPr>
            <p:nvPr/>
          </p:nvCxnSpPr>
          <p:spPr>
            <a:xfrm>
              <a:off x="4904241" y="3509375"/>
              <a:ext cx="135876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05712D7-7305-504E-B59F-095468FDA34F}"/>
                </a:ext>
              </a:extLst>
            </p:cNvPr>
            <p:cNvSpPr txBox="1"/>
            <p:nvPr/>
          </p:nvSpPr>
          <p:spPr>
            <a:xfrm>
              <a:off x="4904241" y="3555456"/>
              <a:ext cx="1358766" cy="489808"/>
            </a:xfrm>
            <a:prstGeom prst="rect">
              <a:avLst/>
            </a:prstGeom>
            <a:noFill/>
          </p:spPr>
          <p:txBody>
            <a:bodyPr wrap="square" rtlCol="0">
              <a:spAutoFit/>
            </a:bodyPr>
            <a:lstStyle/>
            <a:p>
              <a:pPr algn="ctr"/>
              <a:r>
                <a:rPr lang="en-US" altLang="zh-CN" sz="1600" dirty="0">
                  <a:solidFill>
                    <a:srgbClr val="C00000"/>
                  </a:solidFill>
                  <a:latin typeface="Baskerville" panose="02020502070401020303" pitchFamily="18" charset="0"/>
                  <a:ea typeface="Baskerville" panose="02020502070401020303" pitchFamily="18" charset="0"/>
                </a:rPr>
                <a:t>How</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much</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more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people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value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the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quality-of-life</a:t>
              </a:r>
              <a:r>
                <a:rPr lang="zh-CN" altLang="en-US" sz="1600" dirty="0">
                  <a:solidFill>
                    <a:srgbClr val="C00000"/>
                  </a:solidFill>
                  <a:latin typeface="Baskerville" panose="02020502070401020303" pitchFamily="18" charset="0"/>
                </a:rPr>
                <a:t> </a:t>
              </a:r>
              <a:r>
                <a:rPr lang="en-US" altLang="zh-CN" sz="1600" dirty="0">
                  <a:solidFill>
                    <a:srgbClr val="C00000"/>
                  </a:solidFill>
                  <a:latin typeface="Baskerville" panose="02020502070401020303" pitchFamily="18" charset="0"/>
                  <a:ea typeface="Baskerville" panose="02020502070401020303" pitchFamily="18" charset="0"/>
                </a:rPr>
                <a:t>here</a:t>
              </a:r>
              <a:endParaRPr lang="en-US" sz="1600" dirty="0">
                <a:solidFill>
                  <a:srgbClr val="C00000"/>
                </a:solidFill>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32" name="Content Placeholder 2">
                <a:extLst>
                  <a:ext uri="{FF2B5EF4-FFF2-40B4-BE49-F238E27FC236}">
                    <a16:creationId xmlns:a16="http://schemas.microsoft.com/office/drawing/2014/main" id="{31851E85-B1C9-4340-97A8-78DD8386D36B}"/>
                  </a:ext>
                </a:extLst>
              </p:cNvPr>
              <p:cNvSpPr txBox="1">
                <a:spLocks/>
              </p:cNvSpPr>
              <p:nvPr/>
            </p:nvSpPr>
            <p:spPr>
              <a:xfrm>
                <a:off x="1354666" y="5339244"/>
                <a:ext cx="4867883" cy="777689"/>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96900" lvl="1" indent="0">
                  <a:buNone/>
                </a:pPr>
                <a14:m>
                  <m:oMath xmlns:m="http://schemas.openxmlformats.org/officeDocument/2006/math">
                    <m:r>
                      <m:rPr>
                        <m:sty m:val="p"/>
                      </m:rPr>
                      <a:rPr lang="en-US" altLang="zh-CN" sz="1600">
                        <a:solidFill>
                          <a:schemeClr val="tx1"/>
                        </a:solidFill>
                        <a:latin typeface="Cambria Math" panose="02040503050406030204" pitchFamily="18" charset="0"/>
                      </a:rPr>
                      <m:t>Δ</m:t>
                    </m:r>
                  </m:oMath>
                </a14:m>
                <a:r>
                  <a:rPr lang="en-US" altLang="zh-CN" sz="1600" dirty="0">
                    <a:latin typeface="Baskerville" panose="02020502070401020303" pitchFamily="18" charset="0"/>
                    <a:ea typeface="Baskerville" panose="02020502070401020303" pitchFamily="18" charset="0"/>
                  </a:rPr>
                  <a:t>:</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Premium</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relative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to</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benchmark</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level</a:t>
                </a:r>
              </a:p>
            </p:txBody>
          </p:sp>
        </mc:Choice>
        <mc:Fallback xmlns="">
          <p:sp>
            <p:nvSpPr>
              <p:cNvPr id="32" name="Content Placeholder 2">
                <a:extLst>
                  <a:ext uri="{FF2B5EF4-FFF2-40B4-BE49-F238E27FC236}">
                    <a16:creationId xmlns:a16="http://schemas.microsoft.com/office/drawing/2014/main" id="{31851E85-B1C9-4340-97A8-78DD8386D36B}"/>
                  </a:ext>
                </a:extLst>
              </p:cNvPr>
              <p:cNvSpPr txBox="1">
                <a:spLocks noRot="1" noChangeAspect="1" noMove="1" noResize="1" noEditPoints="1" noAdjustHandles="1" noChangeArrowheads="1" noChangeShapeType="1" noTextEdit="1"/>
              </p:cNvSpPr>
              <p:nvPr/>
            </p:nvSpPr>
            <p:spPr>
              <a:xfrm>
                <a:off x="1354666" y="5339244"/>
                <a:ext cx="4867883" cy="777689"/>
              </a:xfrm>
              <a:prstGeom prst="rect">
                <a:avLst/>
              </a:prstGeom>
              <a:blipFill>
                <a:blip r:embed="rId5"/>
                <a:stretch>
                  <a:fillRect/>
                </a:stretch>
              </a:blipFill>
              <a:ln>
                <a:noFill/>
              </a:ln>
            </p:spPr>
            <p:txBody>
              <a:bodyPr/>
              <a:lstStyle/>
              <a:p>
                <a:r>
                  <a:rPr lang="en-US">
                    <a:noFill/>
                  </a:rPr>
                  <a:t> </a:t>
                </a:r>
              </a:p>
            </p:txBody>
          </p:sp>
        </mc:Fallback>
      </mc:AlternateContent>
      <p:sp>
        <p:nvSpPr>
          <p:cNvPr id="34" name="TextBox 33">
            <a:extLst>
              <a:ext uri="{FF2B5EF4-FFF2-40B4-BE49-F238E27FC236}">
                <a16:creationId xmlns:a16="http://schemas.microsoft.com/office/drawing/2014/main" id="{36BCBF92-87EC-5243-9B2E-524710AAF343}"/>
              </a:ext>
            </a:extLst>
          </p:cNvPr>
          <p:cNvSpPr txBox="1"/>
          <p:nvPr/>
        </p:nvSpPr>
        <p:spPr>
          <a:xfrm>
            <a:off x="1978694" y="4070713"/>
            <a:ext cx="3391735" cy="1200329"/>
          </a:xfrm>
          <a:prstGeom prst="rect">
            <a:avLst/>
          </a:prstGeom>
          <a:solidFill>
            <a:schemeClr val="accent5">
              <a:lumMod val="50000"/>
              <a:alpha val="6000"/>
            </a:schemeClr>
          </a:solidFill>
          <a:ln>
            <a:solidFill>
              <a:schemeClr val="bg1"/>
            </a:solidFill>
            <a:prstDash val="sysDash"/>
          </a:ln>
        </p:spPr>
        <p:txBody>
          <a:bodyPr wrap="square" rtlCol="0">
            <a:spAutoFit/>
          </a:bodyPr>
          <a:lstStyle/>
          <a:p>
            <a:endParaRPr lang="en-US" altLang="zh-CN" dirty="0">
              <a:latin typeface="Baskerville" panose="02020502070401020303" pitchFamily="18" charset="0"/>
              <a:ea typeface="Baskerville" panose="02020502070401020303" pitchFamily="18" charset="0"/>
            </a:endParaRPr>
          </a:p>
          <a:p>
            <a:endParaRPr lang="en-US" altLang="zh-CN" dirty="0">
              <a:latin typeface="Baskerville" panose="02020502070401020303" pitchFamily="18" charset="0"/>
              <a:ea typeface="Baskerville" panose="02020502070401020303" pitchFamily="18" charset="0"/>
            </a:endParaRPr>
          </a:p>
          <a:p>
            <a:endParaRPr lang="en-US" altLang="zh-CN" dirty="0">
              <a:latin typeface="Baskerville" panose="02020502070401020303" pitchFamily="18" charset="0"/>
              <a:ea typeface="Baskerville" panose="02020502070401020303" pitchFamily="18" charset="0"/>
            </a:endParaRPr>
          </a:p>
          <a:p>
            <a:pPr marL="214313" indent="-214313">
              <a:buFontTx/>
              <a:buChar char="-"/>
            </a:pPr>
            <a:endParaRPr lang="en-US" altLang="zh-CN" dirty="0">
              <a:latin typeface="Baskerville" panose="02020502070401020303" pitchFamily="18" charset="0"/>
              <a:ea typeface="Baskerville" panose="02020502070401020303" pitchFamily="18" charset="0"/>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4D5B04D2-14FC-A44E-A82C-F5681AE28D89}"/>
                  </a:ext>
                </a:extLst>
              </p:cNvPr>
              <p:cNvSpPr txBox="1"/>
              <p:nvPr/>
            </p:nvSpPr>
            <p:spPr>
              <a:xfrm>
                <a:off x="2061824" y="4230248"/>
                <a:ext cx="3432350" cy="1200329"/>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m:rPr>
                          <m:sty m:val="p"/>
                        </m:rPr>
                        <a:rPr lang="en-US" altLang="zh-CN" sz="2400">
                          <a:solidFill>
                            <a:schemeClr val="tx1"/>
                          </a:solidFill>
                          <a:latin typeface="Cambria Math" panose="02040503050406030204" pitchFamily="18" charset="0"/>
                        </a:rPr>
                        <m:t>Δ</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𝑄𝑢𝑎𝑙𝑖𝑡𝑦</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𝑜𝑓</m:t>
                      </m:r>
                      <m:r>
                        <a:rPr lang="zh-CN" altLang="en-US" sz="2400">
                          <a:solidFill>
                            <a:schemeClr val="tx1"/>
                          </a:solidFill>
                          <a:latin typeface="Cambria Math" panose="02040503050406030204" pitchFamily="18" charset="0"/>
                        </a:rPr>
                        <m:t> </m:t>
                      </m:r>
                      <m:r>
                        <a:rPr lang="en-US" altLang="zh-CN" sz="2400">
                          <a:solidFill>
                            <a:schemeClr val="tx1"/>
                          </a:solidFill>
                          <a:latin typeface="Cambria Math" panose="02040503050406030204" pitchFamily="18" charset="0"/>
                        </a:rPr>
                        <m:t>𝐿𝑖𝑓</m:t>
                      </m:r>
                      <m:sSub>
                        <m:sSubPr>
                          <m:ctrlPr>
                            <a:rPr lang="en-US" altLang="zh-CN" sz="2400" i="1">
                              <a:solidFill>
                                <a:schemeClr val="tx1"/>
                              </a:solidFill>
                              <a:latin typeface="Cambria Math" panose="02040503050406030204" pitchFamily="18" charset="0"/>
                            </a:rPr>
                          </m:ctrlPr>
                        </m:sSubPr>
                        <m:e>
                          <m:r>
                            <a:rPr lang="en-US" altLang="zh-CN" sz="2400">
                              <a:solidFill>
                                <a:schemeClr val="tx1"/>
                              </a:solidFill>
                              <a:latin typeface="Cambria Math" panose="02040503050406030204" pitchFamily="18" charset="0"/>
                            </a:rPr>
                            <m:t>𝑒</m:t>
                          </m:r>
                        </m:e>
                        <m:sub>
                          <m:r>
                            <a:rPr lang="en-US" altLang="zh-CN" sz="2400">
                              <a:solidFill>
                                <a:schemeClr val="tx1"/>
                              </a:solidFill>
                              <a:latin typeface="Cambria Math" panose="02040503050406030204" pitchFamily="18" charset="0"/>
                            </a:rPr>
                            <m:t>𝑖</m:t>
                          </m:r>
                        </m:sub>
                      </m:sSub>
                    </m:oMath>
                  </m:oMathPara>
                </a14:m>
                <a:r>
                  <a:rPr lang="en-US" altLang="zh-CN" sz="2400" dirty="0">
                    <a:solidFill>
                      <a:schemeClr val="tx1"/>
                    </a:solidFill>
                    <a:latin typeface="Cambria Math" panose="02040503050406030204" pitchFamily="18" charset="0"/>
                  </a:rPr>
                  <a:t/>
                </a:r>
                <a:br>
                  <a:rPr lang="en-US" altLang="zh-CN" sz="2400" dirty="0">
                    <a:solidFill>
                      <a:schemeClr val="tx1"/>
                    </a:solidFill>
                    <a:latin typeface="Cambria Math" panose="02040503050406030204" pitchFamily="18" charset="0"/>
                  </a:rPr>
                </a:br>
                <a:r>
                  <a:rPr lang="en-US" altLang="zh-CN" sz="2400" dirty="0">
                    <a:latin typeface="Cambria Math" panose="02040503050406030204" pitchFamily="18" charset="0"/>
                  </a:rPr>
                  <a:t>(</a:t>
                </a:r>
                <a:r>
                  <a:rPr lang="en-US" altLang="zh-CN" sz="2400" dirty="0">
                    <a:solidFill>
                      <a:schemeClr val="tx1"/>
                    </a:solidFill>
                    <a:latin typeface="Cambria Math" panose="02040503050406030204" pitchFamily="18" charset="0"/>
                  </a:rPr>
                  <a:t> </a:t>
                </a:r>
                <a14:m>
                  <m:oMath xmlns:m="http://schemas.openxmlformats.org/officeDocument/2006/math">
                    <m:r>
                      <m:rPr>
                        <m:sty m:val="p"/>
                      </m:rPr>
                      <a:rPr lang="en-US" altLang="zh-CN" sz="2400" smtClean="0">
                        <a:solidFill>
                          <a:srgbClr val="FF0000"/>
                        </a:solidFill>
                        <a:latin typeface="Cambria Math" panose="02040503050406030204" pitchFamily="18" charset="0"/>
                      </a:rPr>
                      <m:t>temperature</m:t>
                    </m:r>
                    <m:r>
                      <a:rPr lang="en-US" altLang="zh-CN" sz="2400" smtClean="0">
                        <a:solidFill>
                          <a:srgbClr val="FF0000"/>
                        </a:solidFill>
                        <a:latin typeface="Cambria Math" panose="02040503050406030204" pitchFamily="18" charset="0"/>
                      </a:rPr>
                      <m:t> </m:t>
                    </m:r>
                    <m:r>
                      <m:rPr>
                        <m:sty m:val="p"/>
                      </m:rPr>
                      <a:rPr lang="en-US" altLang="zh-CN" sz="2400" smtClean="0">
                        <a:solidFill>
                          <a:srgbClr val="FF0000"/>
                        </a:solidFill>
                        <a:latin typeface="Cambria Math" panose="02040503050406030204" pitchFamily="18" charset="0"/>
                      </a:rPr>
                      <m:t>exposure</m:t>
                    </m:r>
                    <m:r>
                      <a:rPr lang="en-US" altLang="zh-CN" sz="2400">
                        <a:solidFill>
                          <a:schemeClr val="tx1"/>
                        </a:solidFill>
                        <a:latin typeface="Cambria Math" panose="02040503050406030204" pitchFamily="18" charset="0"/>
                      </a:rPr>
                      <m:t>)</m:t>
                    </m:r>
                  </m:oMath>
                </a14:m>
                <a:endParaRPr lang="en-US" sz="2400" dirty="0">
                  <a:solidFill>
                    <a:schemeClr val="tx1"/>
                  </a:solidFill>
                  <a:latin typeface="Baskerville" panose="02020502070401020303" pitchFamily="18" charset="0"/>
                  <a:ea typeface="Baskerville" panose="02020502070401020303" pitchFamily="18" charset="0"/>
                </a:endParaRPr>
              </a:p>
              <a:p>
                <a:pPr algn="ctr"/>
                <a:endParaRPr lang="en-US" sz="2400" dirty="0">
                  <a:latin typeface="Baskerville" panose="02020502070401020303" pitchFamily="18" charset="0"/>
                  <a:ea typeface="Baskerville" panose="02020502070401020303" pitchFamily="18" charset="0"/>
                </a:endParaRPr>
              </a:p>
            </p:txBody>
          </p:sp>
        </mc:Choice>
        <mc:Fallback xmlns="">
          <p:sp>
            <p:nvSpPr>
              <p:cNvPr id="35" name="TextBox 34">
                <a:extLst>
                  <a:ext uri="{FF2B5EF4-FFF2-40B4-BE49-F238E27FC236}">
                    <a16:creationId xmlns:a16="http://schemas.microsoft.com/office/drawing/2014/main" id="{4D5B04D2-14FC-A44E-A82C-F5681AE28D89}"/>
                  </a:ext>
                </a:extLst>
              </p:cNvPr>
              <p:cNvSpPr txBox="1">
                <a:spLocks noRot="1" noChangeAspect="1" noMove="1" noResize="1" noEditPoints="1" noAdjustHandles="1" noChangeArrowheads="1" noChangeShapeType="1" noTextEdit="1"/>
              </p:cNvSpPr>
              <p:nvPr/>
            </p:nvSpPr>
            <p:spPr>
              <a:xfrm>
                <a:off x="2061824" y="4230248"/>
                <a:ext cx="3432350" cy="1200329"/>
              </a:xfrm>
              <a:prstGeom prst="rect">
                <a:avLst/>
              </a:prstGeom>
              <a:blipFill>
                <a:blip r:embed="rId6"/>
                <a:stretch>
                  <a:fillRect l="-2214" r="-1107"/>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37F0D0BC-D4A9-E845-B04B-405D4B0D7DA4}"/>
              </a:ext>
            </a:extLst>
          </p:cNvPr>
          <p:cNvCxnSpPr>
            <a:cxnSpLocks/>
            <a:stCxn id="33" idx="1"/>
            <a:endCxn id="34" idx="0"/>
          </p:cNvCxnSpPr>
          <p:nvPr/>
        </p:nvCxnSpPr>
        <p:spPr>
          <a:xfrm flipH="1">
            <a:off x="3674562" y="3367867"/>
            <a:ext cx="3741970" cy="702846"/>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E5D808A-C014-3F4A-82C4-E9EFEDA5334D}"/>
              </a:ext>
            </a:extLst>
          </p:cNvPr>
          <p:cNvCxnSpPr>
            <a:cxnSpLocks/>
          </p:cNvCxnSpPr>
          <p:nvPr/>
        </p:nvCxnSpPr>
        <p:spPr>
          <a:xfrm flipV="1">
            <a:off x="2311658" y="4632029"/>
            <a:ext cx="0" cy="34657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5805233-79EB-2E4C-80D6-4ACD005613C7}"/>
              </a:ext>
            </a:extLst>
          </p:cNvPr>
          <p:cNvCxnSpPr>
            <a:cxnSpLocks/>
          </p:cNvCxnSpPr>
          <p:nvPr/>
        </p:nvCxnSpPr>
        <p:spPr>
          <a:xfrm>
            <a:off x="9253222" y="4292364"/>
            <a:ext cx="0" cy="4424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A2E303-5477-7A42-9F47-25234062698D}"/>
              </a:ext>
            </a:extLst>
          </p:cNvPr>
          <p:cNvCxnSpPr>
            <a:cxnSpLocks/>
          </p:cNvCxnSpPr>
          <p:nvPr/>
        </p:nvCxnSpPr>
        <p:spPr>
          <a:xfrm flipV="1">
            <a:off x="6096000" y="4230248"/>
            <a:ext cx="0" cy="40178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72255CB-EB3A-9340-8578-6AC9DE6BCAD5}"/>
              </a:ext>
            </a:extLst>
          </p:cNvPr>
          <p:cNvCxnSpPr>
            <a:cxnSpLocks/>
          </p:cNvCxnSpPr>
          <p:nvPr/>
        </p:nvCxnSpPr>
        <p:spPr>
          <a:xfrm>
            <a:off x="1978694" y="4070713"/>
            <a:ext cx="0" cy="11309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02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p:bldP spid="34"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E6D2B5-26AD-7F45-919F-F997E332865F}"/>
              </a:ext>
            </a:extLst>
          </p:cNvPr>
          <p:cNvPicPr>
            <a:picLocks noChangeAspect="1"/>
          </p:cNvPicPr>
          <p:nvPr/>
        </p:nvPicPr>
        <p:blipFill>
          <a:blip r:embed="rId3"/>
          <a:stretch>
            <a:fillRect/>
          </a:stretch>
        </p:blipFill>
        <p:spPr>
          <a:xfrm>
            <a:off x="356402" y="1734868"/>
            <a:ext cx="5440371" cy="3967432"/>
          </a:xfrm>
          <a:prstGeom prst="rect">
            <a:avLst/>
          </a:prstGeom>
        </p:spPr>
      </p:pic>
      <p:pic>
        <p:nvPicPr>
          <p:cNvPr id="3" name="Picture 2">
            <a:extLst>
              <a:ext uri="{FF2B5EF4-FFF2-40B4-BE49-F238E27FC236}">
                <a16:creationId xmlns:a16="http://schemas.microsoft.com/office/drawing/2014/main" id="{10034008-14B0-7744-BE93-B5143CF6D207}"/>
              </a:ext>
            </a:extLst>
          </p:cNvPr>
          <p:cNvPicPr>
            <a:picLocks noChangeAspect="1"/>
          </p:cNvPicPr>
          <p:nvPr/>
        </p:nvPicPr>
        <p:blipFill>
          <a:blip r:embed="rId4"/>
          <a:stretch>
            <a:fillRect/>
          </a:stretch>
        </p:blipFill>
        <p:spPr>
          <a:xfrm>
            <a:off x="6303688" y="1734868"/>
            <a:ext cx="5283504" cy="3840432"/>
          </a:xfrm>
          <a:prstGeom prst="rect">
            <a:avLst/>
          </a:prstGeom>
        </p:spPr>
      </p:pic>
      <p:sp>
        <p:nvSpPr>
          <p:cNvPr id="4" name="Rectangle 3">
            <a:extLst>
              <a:ext uri="{FF2B5EF4-FFF2-40B4-BE49-F238E27FC236}">
                <a16:creationId xmlns:a16="http://schemas.microsoft.com/office/drawing/2014/main" id="{F703ECC1-44E3-A84B-9FC8-A45ED3F2C85F}"/>
              </a:ext>
            </a:extLst>
          </p:cNvPr>
          <p:cNvSpPr/>
          <p:nvPr/>
        </p:nvSpPr>
        <p:spPr>
          <a:xfrm>
            <a:off x="3433624" y="6432845"/>
            <a:ext cx="8912755" cy="461665"/>
          </a:xfrm>
          <a:prstGeom prst="rect">
            <a:avLst/>
          </a:prstGeom>
        </p:spPr>
        <p:txBody>
          <a:bodyPr wrap="square">
            <a:spAutoFit/>
          </a:bodyPr>
          <a:lstStyle/>
          <a:p>
            <a:r>
              <a:rPr lang="en-US" sz="1200" dirty="0">
                <a:latin typeface="Baskerville Old Face" panose="02020602080505020303" pitchFamily="18" charset="0"/>
              </a:rPr>
              <a:t>Source: Sinha, P., </a:t>
            </a:r>
            <a:r>
              <a:rPr lang="en-US" sz="1200" dirty="0" err="1">
                <a:latin typeface="Baskerville Old Face" panose="02020602080505020303" pitchFamily="18" charset="0"/>
              </a:rPr>
              <a:t>Caulkins</a:t>
            </a:r>
            <a:r>
              <a:rPr lang="en-US" sz="1200" dirty="0">
                <a:latin typeface="Baskerville Old Face" panose="02020602080505020303" pitchFamily="18" charset="0"/>
              </a:rPr>
              <a:t>, M.L. and Cropper, M.L., 2018. Household location decisions and the value of climate amenities. </a:t>
            </a:r>
            <a:r>
              <a:rPr lang="en-US" sz="1200" i="1" dirty="0">
                <a:latin typeface="Baskerville Old Face" panose="02020602080505020303" pitchFamily="18" charset="0"/>
              </a:rPr>
              <a:t>Journal of Environmental Economics and Management</a:t>
            </a:r>
            <a:r>
              <a:rPr lang="en-US" sz="1200" dirty="0">
                <a:latin typeface="Baskerville Old Face" panose="02020602080505020303" pitchFamily="18" charset="0"/>
              </a:rPr>
              <a:t>, </a:t>
            </a:r>
            <a:r>
              <a:rPr lang="en-US" sz="1200" i="1" dirty="0">
                <a:latin typeface="Baskerville Old Face" panose="02020602080505020303" pitchFamily="18" charset="0"/>
              </a:rPr>
              <a:t>92</a:t>
            </a:r>
            <a:r>
              <a:rPr lang="en-US" sz="1200" dirty="0">
                <a:latin typeface="Baskerville Old Face" panose="02020602080505020303" pitchFamily="18" charset="0"/>
              </a:rPr>
              <a:t>, </a:t>
            </a:r>
            <a:r>
              <a:rPr lang="en-US" sz="1200" dirty="0" smtClean="0">
                <a:latin typeface="Baskerville Old Face" panose="02020602080505020303" pitchFamily="18" charset="0"/>
              </a:rPr>
              <a:t>pp.608-637</a:t>
            </a:r>
            <a:r>
              <a:rPr lang="en-US" sz="1200" dirty="0">
                <a:latin typeface="Baskerville Old Face" panose="02020602080505020303" pitchFamily="18" charset="0"/>
              </a:rPr>
              <a:t>. Courtesy of Elsevier, Inc., https://www.sciencedirect.com. Used with permission.</a:t>
            </a:r>
          </a:p>
        </p:txBody>
      </p:sp>
      <p:sp>
        <p:nvSpPr>
          <p:cNvPr id="5" name="Title 1">
            <a:extLst>
              <a:ext uri="{FF2B5EF4-FFF2-40B4-BE49-F238E27FC236}">
                <a16:creationId xmlns:a16="http://schemas.microsoft.com/office/drawing/2014/main" id="{59C3396C-D90F-5843-83D8-8A95526226A9}"/>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Impact of Climate on Demand for Assets</a:t>
            </a:r>
          </a:p>
        </p:txBody>
      </p:sp>
    </p:spTree>
    <p:extLst>
      <p:ext uri="{BB962C8B-B14F-4D97-AF65-F5344CB8AC3E}">
        <p14:creationId xmlns:p14="http://schemas.microsoft.com/office/powerpoint/2010/main" val="2476087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C3396C-D90F-5843-83D8-8A95526226A9}"/>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Impact of Climate on Demand for Assets</a:t>
            </a:r>
          </a:p>
        </p:txBody>
      </p:sp>
      <p:sp>
        <p:nvSpPr>
          <p:cNvPr id="2" name="TextBox 1">
            <a:extLst>
              <a:ext uri="{FF2B5EF4-FFF2-40B4-BE49-F238E27FC236}">
                <a16:creationId xmlns:a16="http://schemas.microsoft.com/office/drawing/2014/main" id="{280B127E-95E5-3F6C-C081-01F8C9F37598}"/>
              </a:ext>
            </a:extLst>
          </p:cNvPr>
          <p:cNvSpPr txBox="1"/>
          <p:nvPr/>
        </p:nvSpPr>
        <p:spPr>
          <a:xfrm>
            <a:off x="957954" y="1211230"/>
            <a:ext cx="3915239" cy="369332"/>
          </a:xfrm>
          <a:prstGeom prst="rect">
            <a:avLst/>
          </a:prstGeom>
          <a:noFill/>
        </p:spPr>
        <p:txBody>
          <a:bodyPr wrap="none" rtlCol="0">
            <a:spAutoFit/>
          </a:bodyPr>
          <a:lstStyle/>
          <a:p>
            <a:r>
              <a:rPr lang="en-US" b="1" dirty="0">
                <a:latin typeface="Baskerville" panose="02020502070401020303" pitchFamily="18" charset="0"/>
                <a:ea typeface="Baskerville" panose="02020502070401020303" pitchFamily="18" charset="0"/>
              </a:rPr>
              <a:t>Retail Sector: Changes in Demand</a:t>
            </a:r>
          </a:p>
        </p:txBody>
      </p:sp>
      <p:sp>
        <p:nvSpPr>
          <p:cNvPr id="3" name="TextBox 2">
            <a:extLst>
              <a:ext uri="{FF2B5EF4-FFF2-40B4-BE49-F238E27FC236}">
                <a16:creationId xmlns:a16="http://schemas.microsoft.com/office/drawing/2014/main" id="{5344E329-A217-AC57-7B7B-1D60BF7052DF}"/>
              </a:ext>
            </a:extLst>
          </p:cNvPr>
          <p:cNvSpPr txBox="1"/>
          <p:nvPr/>
        </p:nvSpPr>
        <p:spPr>
          <a:xfrm>
            <a:off x="7945024" y="1104078"/>
            <a:ext cx="2846357" cy="369332"/>
          </a:xfrm>
          <a:prstGeom prst="rect">
            <a:avLst/>
          </a:prstGeom>
          <a:noFill/>
        </p:spPr>
        <p:txBody>
          <a:bodyPr wrap="none" rtlCol="0">
            <a:spAutoFit/>
          </a:bodyPr>
          <a:lstStyle/>
          <a:p>
            <a:r>
              <a:rPr lang="en-US" b="1" dirty="0">
                <a:latin typeface="Baskerville" panose="02020502070401020303" pitchFamily="18" charset="0"/>
                <a:ea typeface="Baskerville" panose="02020502070401020303" pitchFamily="18" charset="0"/>
              </a:rPr>
              <a:t>Changes in productivity </a:t>
            </a:r>
          </a:p>
        </p:txBody>
      </p:sp>
      <p:pic>
        <p:nvPicPr>
          <p:cNvPr id="4" name="Picture 3">
            <a:extLst>
              <a:ext uri="{FF2B5EF4-FFF2-40B4-BE49-F238E27FC236}">
                <a16:creationId xmlns:a16="http://schemas.microsoft.com/office/drawing/2014/main" id="{7479F161-5CC8-5CC1-7E7D-F829807A44FC}"/>
              </a:ext>
            </a:extLst>
          </p:cNvPr>
          <p:cNvPicPr>
            <a:picLocks noChangeAspect="1"/>
          </p:cNvPicPr>
          <p:nvPr/>
        </p:nvPicPr>
        <p:blipFill>
          <a:blip r:embed="rId3"/>
          <a:stretch>
            <a:fillRect/>
          </a:stretch>
        </p:blipFill>
        <p:spPr>
          <a:xfrm>
            <a:off x="587243" y="2111046"/>
            <a:ext cx="4574241" cy="3308858"/>
          </a:xfrm>
          <a:prstGeom prst="rect">
            <a:avLst/>
          </a:prstGeom>
        </p:spPr>
      </p:pic>
      <p:sp>
        <p:nvSpPr>
          <p:cNvPr id="12" name="TextBox 11">
            <a:extLst>
              <a:ext uri="{FF2B5EF4-FFF2-40B4-BE49-F238E27FC236}">
                <a16:creationId xmlns:a16="http://schemas.microsoft.com/office/drawing/2014/main" id="{153C06AD-21DB-0064-7F3E-499165B1D342}"/>
              </a:ext>
            </a:extLst>
          </p:cNvPr>
          <p:cNvSpPr txBox="1"/>
          <p:nvPr/>
        </p:nvSpPr>
        <p:spPr>
          <a:xfrm>
            <a:off x="682439" y="5489154"/>
            <a:ext cx="4972050" cy="600164"/>
          </a:xfrm>
          <a:prstGeom prst="rect">
            <a:avLst/>
          </a:prstGeom>
          <a:noFill/>
        </p:spPr>
        <p:txBody>
          <a:bodyPr wrap="square">
            <a:spAutoFit/>
          </a:bodyPr>
          <a:lstStyle/>
          <a:p>
            <a:r>
              <a:rPr lang="en-US" sz="1100" b="0" i="0" u="none" strike="noStrike" dirty="0">
                <a:solidFill>
                  <a:srgbClr val="222222"/>
                </a:solidFill>
                <a:effectLst/>
                <a:latin typeface="Baskerville" panose="02020502070401020303" pitchFamily="18" charset="0"/>
                <a:ea typeface="Baskerville" panose="02020502070401020303" pitchFamily="18" charset="0"/>
              </a:rPr>
              <a:t>Lai, W., Li, S., Liu, Y., &amp; Barwick, P. J. (2022). Adaptation mitigates the negative effect of temperature shocks on household consumption. </a:t>
            </a:r>
            <a:r>
              <a:rPr lang="en-US" sz="1100" b="0" i="1" u="none" strike="noStrike" dirty="0">
                <a:solidFill>
                  <a:srgbClr val="222222"/>
                </a:solidFill>
                <a:effectLst/>
                <a:latin typeface="Baskerville" panose="02020502070401020303" pitchFamily="18" charset="0"/>
                <a:ea typeface="Baskerville" panose="02020502070401020303" pitchFamily="18" charset="0"/>
              </a:rPr>
              <a:t>Nature Human </a:t>
            </a:r>
            <a:r>
              <a:rPr lang="en-US" sz="1100" b="0" i="1" u="none" strike="noStrike" dirty="0" err="1">
                <a:solidFill>
                  <a:srgbClr val="222222"/>
                </a:solidFill>
                <a:effectLst/>
                <a:latin typeface="Baskerville" panose="02020502070401020303" pitchFamily="18" charset="0"/>
                <a:ea typeface="Baskerville" panose="02020502070401020303" pitchFamily="18" charset="0"/>
              </a:rPr>
              <a:t>Behaviour</a:t>
            </a:r>
            <a:r>
              <a:rPr lang="en-US" sz="1100" b="0" i="0" u="none" strike="noStrike" dirty="0">
                <a:solidFill>
                  <a:srgbClr val="222222"/>
                </a:solidFill>
                <a:effectLst/>
                <a:latin typeface="Baskerville" panose="02020502070401020303" pitchFamily="18" charset="0"/>
                <a:ea typeface="Baskerville" panose="02020502070401020303" pitchFamily="18" charset="0"/>
              </a:rPr>
              <a:t>, </a:t>
            </a:r>
            <a:r>
              <a:rPr lang="en-US" sz="1100" b="0" i="1" u="none" strike="noStrike" dirty="0">
                <a:solidFill>
                  <a:srgbClr val="222222"/>
                </a:solidFill>
                <a:effectLst/>
                <a:latin typeface="Baskerville" panose="02020502070401020303" pitchFamily="18" charset="0"/>
                <a:ea typeface="Baskerville" panose="02020502070401020303" pitchFamily="18" charset="0"/>
              </a:rPr>
              <a:t>6</a:t>
            </a:r>
            <a:r>
              <a:rPr lang="en-US" sz="1100" b="0" i="0" u="none" strike="noStrike" dirty="0">
                <a:solidFill>
                  <a:srgbClr val="222222"/>
                </a:solidFill>
                <a:effectLst/>
                <a:latin typeface="Baskerville" panose="02020502070401020303" pitchFamily="18" charset="0"/>
                <a:ea typeface="Baskerville" panose="02020502070401020303" pitchFamily="18" charset="0"/>
              </a:rPr>
              <a:t>(6), 837-846.</a:t>
            </a:r>
            <a:endParaRPr lang="en-US" sz="1100" dirty="0">
              <a:latin typeface="Baskerville" panose="02020502070401020303" pitchFamily="18" charset="0"/>
              <a:ea typeface="Baskerville" panose="02020502070401020303" pitchFamily="18" charset="0"/>
            </a:endParaRPr>
          </a:p>
        </p:txBody>
      </p:sp>
      <p:sp>
        <p:nvSpPr>
          <p:cNvPr id="13" name="Rectangle 12">
            <a:extLst>
              <a:ext uri="{FF2B5EF4-FFF2-40B4-BE49-F238E27FC236}">
                <a16:creationId xmlns:a16="http://schemas.microsoft.com/office/drawing/2014/main" id="{F2AA3CB9-C408-8DC4-995C-AD3C1FEC4072}"/>
              </a:ext>
            </a:extLst>
          </p:cNvPr>
          <p:cNvSpPr/>
          <p:nvPr/>
        </p:nvSpPr>
        <p:spPr>
          <a:xfrm>
            <a:off x="3910907" y="2180296"/>
            <a:ext cx="2501153" cy="73564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i="0" u="none" strike="noStrike" dirty="0">
                <a:solidFill>
                  <a:srgbClr val="222222"/>
                </a:solidFill>
                <a:effectLst/>
                <a:latin typeface="Baskerville" panose="02020502070401020303" pitchFamily="18" charset="0"/>
                <a:ea typeface="Baskerville" panose="02020502070401020303" pitchFamily="18" charset="0"/>
              </a:rPr>
              <a:t>¥12.1 million and ¥6.9 million losses per day per city on average in days of 85</a:t>
            </a:r>
            <a:r>
              <a:rPr lang="en-US" sz="1200" b="1" i="0" u="none" strike="noStrike" dirty="0">
                <a:solidFill>
                  <a:srgbClr val="212529"/>
                </a:solidFill>
                <a:effectLst/>
                <a:latin typeface="Arial" panose="020B0604020202020204" pitchFamily="34" charset="0"/>
              </a:rPr>
              <a:t>°</a:t>
            </a:r>
            <a:r>
              <a:rPr lang="en-US" sz="1200" b="0" i="0" u="none" strike="noStrike" dirty="0">
                <a:solidFill>
                  <a:srgbClr val="222222"/>
                </a:solidFill>
                <a:effectLst/>
                <a:latin typeface="Baskerville" panose="02020502070401020303" pitchFamily="18" charset="0"/>
                <a:ea typeface="Baskerville" panose="02020502070401020303" pitchFamily="18" charset="0"/>
              </a:rPr>
              <a:t> F (30</a:t>
            </a:r>
            <a:r>
              <a:rPr lang="en-US" sz="1200" b="1" i="0" u="none" strike="noStrike" dirty="0">
                <a:solidFill>
                  <a:srgbClr val="212529"/>
                </a:solidFill>
                <a:effectLst/>
                <a:latin typeface="Arial" panose="020B0604020202020204" pitchFamily="34" charset="0"/>
              </a:rPr>
              <a:t>°</a:t>
            </a:r>
            <a:r>
              <a:rPr lang="en-US" sz="1200" b="0" i="0" u="none" strike="noStrike" dirty="0">
                <a:solidFill>
                  <a:srgbClr val="222222"/>
                </a:solidFill>
                <a:effectLst/>
                <a:latin typeface="Baskerville" panose="02020502070401020303" pitchFamily="18" charset="0"/>
                <a:ea typeface="Baskerville" panose="02020502070401020303" pitchFamily="18" charset="0"/>
              </a:rPr>
              <a:t> C)</a:t>
            </a:r>
            <a:endParaRPr lang="en-US" sz="1200" dirty="0">
              <a:latin typeface="Baskerville" panose="02020502070401020303" pitchFamily="18" charset="0"/>
              <a:ea typeface="Baskerville" panose="02020502070401020303" pitchFamily="18" charset="0"/>
            </a:endParaRPr>
          </a:p>
        </p:txBody>
      </p:sp>
      <p:cxnSp>
        <p:nvCxnSpPr>
          <p:cNvPr id="15" name="Straight Connector 14">
            <a:extLst>
              <a:ext uri="{FF2B5EF4-FFF2-40B4-BE49-F238E27FC236}">
                <a16:creationId xmlns:a16="http://schemas.microsoft.com/office/drawing/2014/main" id="{6D281F3B-11C0-777D-3FE3-1BB8413D02B5}"/>
              </a:ext>
            </a:extLst>
          </p:cNvPr>
          <p:cNvCxnSpPr>
            <a:stCxn id="13" idx="2"/>
          </p:cNvCxnSpPr>
          <p:nvPr/>
        </p:nvCxnSpPr>
        <p:spPr>
          <a:xfrm flipH="1">
            <a:off x="4746812" y="2915936"/>
            <a:ext cx="414672" cy="849539"/>
          </a:xfrm>
          <a:prstGeom prst="line">
            <a:avLst/>
          </a:prstGeom>
          <a:ln w="28575">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71E02EB-A0D8-6F96-CDB9-D6D766F2C197}"/>
              </a:ext>
            </a:extLst>
          </p:cNvPr>
          <p:cNvPicPr>
            <a:picLocks noChangeAspect="1"/>
          </p:cNvPicPr>
          <p:nvPr/>
        </p:nvPicPr>
        <p:blipFill rotWithShape="1">
          <a:blip r:embed="rId4"/>
          <a:srcRect l="1" r="55865"/>
          <a:stretch/>
        </p:blipFill>
        <p:spPr>
          <a:xfrm>
            <a:off x="7530408" y="1707903"/>
            <a:ext cx="3041221" cy="4477289"/>
          </a:xfrm>
          <a:prstGeom prst="rect">
            <a:avLst/>
          </a:prstGeom>
        </p:spPr>
      </p:pic>
      <p:sp>
        <p:nvSpPr>
          <p:cNvPr id="18" name="TextBox 17">
            <a:extLst>
              <a:ext uri="{FF2B5EF4-FFF2-40B4-BE49-F238E27FC236}">
                <a16:creationId xmlns:a16="http://schemas.microsoft.com/office/drawing/2014/main" id="{6653F6A9-E007-BDDA-F540-5C8E742D9D50}"/>
              </a:ext>
            </a:extLst>
          </p:cNvPr>
          <p:cNvSpPr txBox="1"/>
          <p:nvPr/>
        </p:nvSpPr>
        <p:spPr>
          <a:xfrm>
            <a:off x="5654489" y="6143955"/>
            <a:ext cx="6494930" cy="784830"/>
          </a:xfrm>
          <a:prstGeom prst="rect">
            <a:avLst/>
          </a:prstGeom>
          <a:noFill/>
        </p:spPr>
        <p:txBody>
          <a:bodyPr wrap="square">
            <a:spAutoFit/>
          </a:bodyPr>
          <a:lstStyle/>
          <a:p>
            <a:r>
              <a:rPr lang="en-US" sz="1100" u="sng" dirty="0">
                <a:solidFill>
                  <a:srgbClr val="222222"/>
                </a:solidFill>
                <a:latin typeface="Baskerville" panose="02020502070401020303" pitchFamily="18" charset="0"/>
                <a:ea typeface="Baskerville" panose="02020502070401020303" pitchFamily="18" charset="0"/>
              </a:rPr>
              <a:t>Source</a:t>
            </a:r>
            <a:r>
              <a:rPr lang="en-US" sz="1100" dirty="0">
                <a:solidFill>
                  <a:srgbClr val="222222"/>
                </a:solidFill>
                <a:latin typeface="Baskerville" panose="02020502070401020303" pitchFamily="18" charset="0"/>
                <a:ea typeface="Baskerville" panose="02020502070401020303" pitchFamily="18" charset="0"/>
              </a:rPr>
              <a:t>: Zhang, P., Deschenes, O., Meng, K., &amp; Zhang, J. (2018). Temperature effects on productivity and factor reallocation: Evidence from a half million Chinese manufacturing plants. Journal of Environmental Economics and Management, 88, 1-17. </a:t>
            </a:r>
            <a:r>
              <a:rPr lang="en-US" sz="1200" dirty="0">
                <a:latin typeface="Baskerville Old Face" panose="02020602080505020303" pitchFamily="18" charset="0"/>
              </a:rPr>
              <a:t>Courtesy of Elsevier, Inc., https://www.sciencedirect.com. Used with permission.</a:t>
            </a:r>
            <a:endParaRPr lang="en-US" sz="1200" dirty="0">
              <a:solidFill>
                <a:srgbClr val="222222"/>
              </a:solidFill>
              <a:latin typeface="Baskerville Old Face" panose="02020602080505020303" pitchFamily="18" charset="0"/>
              <a:ea typeface="Baskerville" panose="02020502070401020303" pitchFamily="18" charset="0"/>
            </a:endParaRPr>
          </a:p>
          <a:p>
            <a:endParaRPr lang="en-US" sz="1100" dirty="0">
              <a:solidFill>
                <a:srgbClr val="222222"/>
              </a:solidFill>
              <a:latin typeface="Baskerville" panose="02020502070401020303" pitchFamily="18" charset="0"/>
              <a:ea typeface="Baskerville" panose="02020502070401020303" pitchFamily="18" charset="0"/>
            </a:endParaRPr>
          </a:p>
        </p:txBody>
      </p:sp>
      <p:sp>
        <p:nvSpPr>
          <p:cNvPr id="20" name="TextBox 19">
            <a:extLst>
              <a:ext uri="{FF2B5EF4-FFF2-40B4-BE49-F238E27FC236}">
                <a16:creationId xmlns:a16="http://schemas.microsoft.com/office/drawing/2014/main" id="{33520D13-AF73-12BE-DAF1-D080EE0B8400}"/>
              </a:ext>
            </a:extLst>
          </p:cNvPr>
          <p:cNvSpPr txBox="1"/>
          <p:nvPr/>
        </p:nvSpPr>
        <p:spPr>
          <a:xfrm>
            <a:off x="6319082" y="1440628"/>
            <a:ext cx="6098240" cy="523220"/>
          </a:xfrm>
          <a:prstGeom prst="rect">
            <a:avLst/>
          </a:prstGeom>
          <a:solidFill>
            <a:schemeClr val="bg1"/>
          </a:solidFill>
        </p:spPr>
        <p:txBody>
          <a:bodyPr wrap="square">
            <a:spAutoFit/>
          </a:bodyPr>
          <a:lstStyle/>
          <a:p>
            <a:pPr algn="ctr"/>
            <a:r>
              <a:rPr lang="en-US" sz="1400" dirty="0">
                <a:solidFill>
                  <a:srgbClr val="222222"/>
                </a:solidFill>
                <a:latin typeface="Baskerville" panose="02020502070401020303" pitchFamily="18" charset="0"/>
                <a:ea typeface="Baskerville" panose="02020502070401020303" pitchFamily="18" charset="0"/>
              </a:rPr>
              <a:t>Estimated effects (in %) of  a day with temperatures</a:t>
            </a:r>
          </a:p>
          <a:p>
            <a:pPr algn="ctr"/>
            <a:r>
              <a:rPr lang="en-US" sz="1400" dirty="0">
                <a:solidFill>
                  <a:srgbClr val="222222"/>
                </a:solidFill>
                <a:latin typeface="Baskerville" panose="02020502070401020303" pitchFamily="18" charset="0"/>
                <a:ea typeface="Baskerville" panose="02020502070401020303" pitchFamily="18" charset="0"/>
              </a:rPr>
              <a:t> above 90 °F on output for each manufacturing subsector.</a:t>
            </a:r>
          </a:p>
        </p:txBody>
      </p:sp>
      <p:sp>
        <p:nvSpPr>
          <p:cNvPr id="6" name="TextBox 5"/>
          <p:cNvSpPr txBox="1"/>
          <p:nvPr/>
        </p:nvSpPr>
        <p:spPr>
          <a:xfrm>
            <a:off x="0" y="5858485"/>
            <a:ext cx="5476179" cy="461665"/>
          </a:xfrm>
          <a:prstGeom prst="rect">
            <a:avLst/>
          </a:prstGeom>
          <a:noFill/>
        </p:spPr>
        <p:txBody>
          <a:bodyPr wrap="none" rtlCol="0">
            <a:spAutoFit/>
          </a:bodyPr>
          <a:lstStyle/>
          <a:p>
            <a:r>
              <a:rPr lang="en-US" sz="1200" dirty="0">
                <a:latin typeface="Baskerville Old Face" panose="02020602080505020303" pitchFamily="18" charset="0"/>
              </a:rPr>
              <a:t>© Springer Nature Ltd.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749052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7A66-6E6C-094E-BDB9-1EBE81D92D28}"/>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Four Quadrant Model: Capital Markets</a:t>
            </a:r>
          </a:p>
        </p:txBody>
      </p:sp>
      <p:cxnSp>
        <p:nvCxnSpPr>
          <p:cNvPr id="5" name="Straight Connector 4">
            <a:extLst>
              <a:ext uri="{FF2B5EF4-FFF2-40B4-BE49-F238E27FC236}">
                <a16:creationId xmlns:a16="http://schemas.microsoft.com/office/drawing/2014/main" id="{9A4936D2-50E2-524E-ACC2-9B81CC0AA3BD}"/>
              </a:ext>
            </a:extLst>
          </p:cNvPr>
          <p:cNvCxnSpPr/>
          <p:nvPr/>
        </p:nvCxnSpPr>
        <p:spPr>
          <a:xfrm>
            <a:off x="7797800" y="1817077"/>
            <a:ext cx="0" cy="410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74F16C-0AE1-294C-8F3B-E017568A2774}"/>
              </a:ext>
            </a:extLst>
          </p:cNvPr>
          <p:cNvCxnSpPr/>
          <p:nvPr/>
        </p:nvCxnSpPr>
        <p:spPr>
          <a:xfrm>
            <a:off x="4878754" y="3880338"/>
            <a:ext cx="58498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50A79-4E98-4A43-92BA-6C3B498C3D21}"/>
              </a:ext>
            </a:extLst>
          </p:cNvPr>
          <p:cNvCxnSpPr/>
          <p:nvPr/>
        </p:nvCxnSpPr>
        <p:spPr>
          <a:xfrm>
            <a:off x="5582138" y="2286000"/>
            <a:ext cx="4560277" cy="3223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B3261B-FDED-D34D-BF46-B33D092F9C21}"/>
              </a:ext>
            </a:extLst>
          </p:cNvPr>
          <p:cNvCxnSpPr/>
          <p:nvPr/>
        </p:nvCxnSpPr>
        <p:spPr>
          <a:xfrm flipH="1">
            <a:off x="5922108" y="3880338"/>
            <a:ext cx="133643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585DF6-7CFD-F747-B0B6-0B1FCE6D0C21}"/>
              </a:ext>
            </a:extLst>
          </p:cNvPr>
          <p:cNvCxnSpPr>
            <a:cxnSpLocks/>
          </p:cNvCxnSpPr>
          <p:nvPr/>
        </p:nvCxnSpPr>
        <p:spPr>
          <a:xfrm flipH="1" flipV="1">
            <a:off x="8208108" y="2473569"/>
            <a:ext cx="1266092" cy="12074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D8FF37-EEA9-164F-A688-4B79005D0001}"/>
              </a:ext>
            </a:extLst>
          </p:cNvPr>
          <p:cNvSpPr/>
          <p:nvPr/>
        </p:nvSpPr>
        <p:spPr>
          <a:xfrm>
            <a:off x="6731001" y="3118337"/>
            <a:ext cx="2133600" cy="151227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9143415-7CA6-C943-B0C7-9467776B0C74}"/>
              </a:ext>
            </a:extLst>
          </p:cNvPr>
          <p:cNvSpPr/>
          <p:nvPr/>
        </p:nvSpPr>
        <p:spPr>
          <a:xfrm>
            <a:off x="7480726" y="1535725"/>
            <a:ext cx="91788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Rent ($)</a:t>
            </a:r>
            <a:endParaRPr lang="en-US" dirty="0"/>
          </a:p>
        </p:txBody>
      </p:sp>
      <p:sp>
        <p:nvSpPr>
          <p:cNvPr id="16" name="Rectangle 15">
            <a:extLst>
              <a:ext uri="{FF2B5EF4-FFF2-40B4-BE49-F238E27FC236}">
                <a16:creationId xmlns:a16="http://schemas.microsoft.com/office/drawing/2014/main" id="{7D327097-4BEE-D54C-80A3-BACE6A81C5B6}"/>
              </a:ext>
            </a:extLst>
          </p:cNvPr>
          <p:cNvSpPr/>
          <p:nvPr/>
        </p:nvSpPr>
        <p:spPr>
          <a:xfrm>
            <a:off x="3980505" y="3725705"/>
            <a:ext cx="94128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Price ($)</a:t>
            </a:r>
            <a:endParaRPr lang="en-US" dirty="0"/>
          </a:p>
        </p:txBody>
      </p:sp>
      <p:sp>
        <p:nvSpPr>
          <p:cNvPr id="17" name="Rectangle 16">
            <a:extLst>
              <a:ext uri="{FF2B5EF4-FFF2-40B4-BE49-F238E27FC236}">
                <a16:creationId xmlns:a16="http://schemas.microsoft.com/office/drawing/2014/main" id="{2ABAF874-96B9-C840-95FD-239A93F66A15}"/>
              </a:ext>
            </a:extLst>
          </p:cNvPr>
          <p:cNvSpPr/>
          <p:nvPr/>
        </p:nvSpPr>
        <p:spPr>
          <a:xfrm>
            <a:off x="10740293" y="3713257"/>
            <a:ext cx="112082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Stock (SF)</a:t>
            </a:r>
            <a:endParaRPr lang="en-US" dirty="0"/>
          </a:p>
        </p:txBody>
      </p:sp>
      <p:sp>
        <p:nvSpPr>
          <p:cNvPr id="18" name="Rectangle 17">
            <a:extLst>
              <a:ext uri="{FF2B5EF4-FFF2-40B4-BE49-F238E27FC236}">
                <a16:creationId xmlns:a16="http://schemas.microsoft.com/office/drawing/2014/main" id="{C9AC738E-44D9-F44F-913E-EDDC607BADB7}"/>
              </a:ext>
            </a:extLst>
          </p:cNvPr>
          <p:cNvSpPr/>
          <p:nvPr/>
        </p:nvSpPr>
        <p:spPr>
          <a:xfrm>
            <a:off x="6884729" y="5932409"/>
            <a:ext cx="1826141"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Construction (SF)</a:t>
            </a:r>
            <a:endParaRPr lang="en-US" dirty="0"/>
          </a:p>
        </p:txBody>
      </p:sp>
      <p:sp>
        <p:nvSpPr>
          <p:cNvPr id="19" name="Rectangle 18">
            <a:extLst>
              <a:ext uri="{FF2B5EF4-FFF2-40B4-BE49-F238E27FC236}">
                <a16:creationId xmlns:a16="http://schemas.microsoft.com/office/drawing/2014/main" id="{F7091A83-0438-DA44-A9D3-BA593D7D5348}"/>
              </a:ext>
            </a:extLst>
          </p:cNvPr>
          <p:cNvSpPr/>
          <p:nvPr/>
        </p:nvSpPr>
        <p:spPr>
          <a:xfrm>
            <a:off x="7350097" y="2746691"/>
            <a:ext cx="564578"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R</a:t>
            </a:r>
            <a:r>
              <a:rPr lang="en-US" b="1" baseline="-25000" dirty="0">
                <a:solidFill>
                  <a:schemeClr val="accent1"/>
                </a:solidFill>
                <a:latin typeface="Baskerville" panose="02020502070401020303" pitchFamily="18" charset="0"/>
                <a:ea typeface="Baskerville" panose="02020502070401020303" pitchFamily="18" charset="0"/>
              </a:rPr>
              <a:t>0</a:t>
            </a:r>
            <a:r>
              <a:rPr lang="en-US" b="1"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0" name="Rectangle 19">
            <a:extLst>
              <a:ext uri="{FF2B5EF4-FFF2-40B4-BE49-F238E27FC236}">
                <a16:creationId xmlns:a16="http://schemas.microsoft.com/office/drawing/2014/main" id="{CF56400C-ACE9-F844-9BD9-3403BCF43C65}"/>
              </a:ext>
            </a:extLst>
          </p:cNvPr>
          <p:cNvSpPr/>
          <p:nvPr/>
        </p:nvSpPr>
        <p:spPr>
          <a:xfrm>
            <a:off x="6136353" y="3889184"/>
            <a:ext cx="537327"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P</a:t>
            </a:r>
            <a:r>
              <a:rPr lang="en-US" b="1" baseline="-25000" dirty="0">
                <a:solidFill>
                  <a:schemeClr val="accent1"/>
                </a:solidFill>
                <a:latin typeface="Baskerville" panose="02020502070401020303" pitchFamily="18" charset="0"/>
                <a:ea typeface="Baskerville" panose="02020502070401020303" pitchFamily="18" charset="0"/>
              </a:rPr>
              <a:t>0</a:t>
            </a:r>
            <a:r>
              <a:rPr lang="en-US" b="1"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2" name="Rectangle 21">
            <a:extLst>
              <a:ext uri="{FF2B5EF4-FFF2-40B4-BE49-F238E27FC236}">
                <a16:creationId xmlns:a16="http://schemas.microsoft.com/office/drawing/2014/main" id="{21EF35AD-B0B2-5045-AD49-33CEFB22D0F5}"/>
              </a:ext>
            </a:extLst>
          </p:cNvPr>
          <p:cNvSpPr/>
          <p:nvPr/>
        </p:nvSpPr>
        <p:spPr>
          <a:xfrm>
            <a:off x="8858540" y="3828501"/>
            <a:ext cx="479618"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S</a:t>
            </a:r>
            <a:r>
              <a:rPr lang="en-US" b="1" baseline="-25000" dirty="0">
                <a:solidFill>
                  <a:schemeClr val="accent1"/>
                </a:solidFill>
                <a:latin typeface="Baskerville" panose="02020502070401020303" pitchFamily="18" charset="0"/>
                <a:ea typeface="Baskerville" panose="02020502070401020303" pitchFamily="18" charset="0"/>
              </a:rPr>
              <a:t>0</a:t>
            </a:r>
            <a:r>
              <a:rPr lang="en-US" b="1" baseline="30000"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1" name="Rectangle 20">
            <a:extLst>
              <a:ext uri="{FF2B5EF4-FFF2-40B4-BE49-F238E27FC236}">
                <a16:creationId xmlns:a16="http://schemas.microsoft.com/office/drawing/2014/main" id="{DFA6634F-EDB9-7542-B309-238CC7DFE549}"/>
              </a:ext>
            </a:extLst>
          </p:cNvPr>
          <p:cNvSpPr/>
          <p:nvPr/>
        </p:nvSpPr>
        <p:spPr>
          <a:xfrm>
            <a:off x="7844422" y="4677397"/>
            <a:ext cx="564578"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C</a:t>
            </a:r>
            <a:r>
              <a:rPr lang="en-US" b="1" baseline="-25000" dirty="0">
                <a:solidFill>
                  <a:schemeClr val="accent1"/>
                </a:solidFill>
                <a:latin typeface="Baskerville" panose="02020502070401020303" pitchFamily="18" charset="0"/>
                <a:ea typeface="Baskerville" panose="02020502070401020303" pitchFamily="18" charset="0"/>
              </a:rPr>
              <a:t>0</a:t>
            </a:r>
            <a:r>
              <a:rPr lang="en-US" b="1" dirty="0">
                <a:solidFill>
                  <a:schemeClr val="accent1"/>
                </a:solidFill>
                <a:latin typeface="Baskerville" panose="02020502070401020303" pitchFamily="18" charset="0"/>
                <a:ea typeface="Baskerville" panose="02020502070401020303" pitchFamily="18" charset="0"/>
              </a:rPr>
              <a:t>*</a:t>
            </a:r>
            <a:endParaRPr lang="en-US" b="1" dirty="0">
              <a:solidFill>
                <a:schemeClr val="accent1"/>
              </a:solidFill>
            </a:endParaRPr>
          </a:p>
        </p:txBody>
      </p:sp>
      <p:sp>
        <p:nvSpPr>
          <p:cNvPr id="28" name="Rectangle 27">
            <a:extLst>
              <a:ext uri="{FF2B5EF4-FFF2-40B4-BE49-F238E27FC236}">
                <a16:creationId xmlns:a16="http://schemas.microsoft.com/office/drawing/2014/main" id="{6928C28F-2E70-DA4D-AA01-8603406E34A1}"/>
              </a:ext>
            </a:extLst>
          </p:cNvPr>
          <p:cNvSpPr/>
          <p:nvPr/>
        </p:nvSpPr>
        <p:spPr>
          <a:xfrm>
            <a:off x="9847099" y="1348153"/>
            <a:ext cx="1763624" cy="646331"/>
          </a:xfrm>
          <a:prstGeom prst="rect">
            <a:avLst/>
          </a:prstGeom>
        </p:spPr>
        <p:txBody>
          <a:bodyPr wrap="none">
            <a:spAutoFit/>
          </a:bodyPr>
          <a:lstStyle/>
          <a:p>
            <a:pPr algn="r"/>
            <a:r>
              <a:rPr lang="en-US" i="1" dirty="0">
                <a:solidFill>
                  <a:schemeClr val="bg2">
                    <a:lumMod val="50000"/>
                  </a:schemeClr>
                </a:solidFill>
                <a:latin typeface="Baskerville" panose="02020502070401020303" pitchFamily="18" charset="0"/>
                <a:ea typeface="Baskerville" panose="02020502070401020303" pitchFamily="18" charset="0"/>
              </a:rPr>
              <a:t>Q1: Space Market</a:t>
            </a:r>
          </a:p>
          <a:p>
            <a:pPr algn="r"/>
            <a:r>
              <a:rPr lang="en-US" i="1" dirty="0">
                <a:solidFill>
                  <a:schemeClr val="bg2">
                    <a:lumMod val="50000"/>
                  </a:schemeClr>
                </a:solidFill>
                <a:latin typeface="Baskerville" panose="02020502070401020303" pitchFamily="18" charset="0"/>
                <a:ea typeface="Baskerville" panose="02020502070401020303" pitchFamily="18" charset="0"/>
              </a:rPr>
              <a:t>Rent Determination</a:t>
            </a:r>
          </a:p>
        </p:txBody>
      </p:sp>
      <p:sp>
        <p:nvSpPr>
          <p:cNvPr id="29" name="Rectangle 28">
            <a:extLst>
              <a:ext uri="{FF2B5EF4-FFF2-40B4-BE49-F238E27FC236}">
                <a16:creationId xmlns:a16="http://schemas.microsoft.com/office/drawing/2014/main" id="{53E40E5B-4F53-0E4D-80BB-327A4BB4459A}"/>
              </a:ext>
            </a:extLst>
          </p:cNvPr>
          <p:cNvSpPr/>
          <p:nvPr/>
        </p:nvSpPr>
        <p:spPr>
          <a:xfrm>
            <a:off x="9747392" y="5862935"/>
            <a:ext cx="1649811" cy="646331"/>
          </a:xfrm>
          <a:prstGeom prst="rect">
            <a:avLst/>
          </a:prstGeom>
        </p:spPr>
        <p:txBody>
          <a:bodyPr wrap="none">
            <a:spAutoFit/>
          </a:bodyPr>
          <a:lstStyle/>
          <a:p>
            <a:pPr algn="r"/>
            <a:r>
              <a:rPr lang="en-US" i="1" dirty="0">
                <a:solidFill>
                  <a:schemeClr val="bg2">
                    <a:lumMod val="50000"/>
                  </a:schemeClr>
                </a:solidFill>
                <a:latin typeface="Baskerville" panose="02020502070401020303" pitchFamily="18" charset="0"/>
                <a:ea typeface="Baskerville" panose="02020502070401020303" pitchFamily="18" charset="0"/>
              </a:rPr>
              <a:t>Q4: Space Market</a:t>
            </a:r>
          </a:p>
          <a:p>
            <a:pPr algn="r"/>
            <a:r>
              <a:rPr lang="en-US" i="1" dirty="0">
                <a:solidFill>
                  <a:schemeClr val="bg2">
                    <a:lumMod val="50000"/>
                  </a:schemeClr>
                </a:solidFill>
                <a:latin typeface="Baskerville" panose="02020502070401020303" pitchFamily="18" charset="0"/>
                <a:ea typeface="Baskerville" panose="02020502070401020303" pitchFamily="18" charset="0"/>
              </a:rPr>
              <a:t>Stock Adjustment</a:t>
            </a:r>
          </a:p>
        </p:txBody>
      </p:sp>
      <p:sp>
        <p:nvSpPr>
          <p:cNvPr id="30" name="Rectangle 29">
            <a:extLst>
              <a:ext uri="{FF2B5EF4-FFF2-40B4-BE49-F238E27FC236}">
                <a16:creationId xmlns:a16="http://schemas.microsoft.com/office/drawing/2014/main" id="{DD296B04-CCB9-BB40-9D92-5BDE6E095489}"/>
              </a:ext>
            </a:extLst>
          </p:cNvPr>
          <p:cNvSpPr/>
          <p:nvPr/>
        </p:nvSpPr>
        <p:spPr>
          <a:xfrm>
            <a:off x="4190631" y="1348154"/>
            <a:ext cx="1606530" cy="646331"/>
          </a:xfrm>
          <a:prstGeom prst="rect">
            <a:avLst/>
          </a:prstGeom>
        </p:spPr>
        <p:txBody>
          <a:bodyPr wrap="none">
            <a:spAutoFit/>
          </a:bodyPr>
          <a:lstStyle/>
          <a:p>
            <a:r>
              <a:rPr lang="en-US" i="1" dirty="0">
                <a:solidFill>
                  <a:schemeClr val="bg2">
                    <a:lumMod val="50000"/>
                  </a:schemeClr>
                </a:solidFill>
                <a:latin typeface="Baskerville" panose="02020502070401020303" pitchFamily="18" charset="0"/>
                <a:ea typeface="Baskerville" panose="02020502070401020303" pitchFamily="18" charset="0"/>
              </a:rPr>
              <a:t>Q2: Asset Market</a:t>
            </a:r>
          </a:p>
          <a:p>
            <a:r>
              <a:rPr lang="en-US" i="1" dirty="0">
                <a:solidFill>
                  <a:schemeClr val="bg2">
                    <a:lumMod val="50000"/>
                  </a:schemeClr>
                </a:solidFill>
                <a:latin typeface="Baskerville" panose="02020502070401020303" pitchFamily="18" charset="0"/>
                <a:ea typeface="Baskerville" panose="02020502070401020303" pitchFamily="18" charset="0"/>
              </a:rPr>
              <a:t>Transaction</a:t>
            </a:r>
          </a:p>
        </p:txBody>
      </p:sp>
      <p:sp>
        <p:nvSpPr>
          <p:cNvPr id="31" name="Rectangle 30">
            <a:extLst>
              <a:ext uri="{FF2B5EF4-FFF2-40B4-BE49-F238E27FC236}">
                <a16:creationId xmlns:a16="http://schemas.microsoft.com/office/drawing/2014/main" id="{43CC0146-2248-FE4E-856D-9B3254368D49}"/>
              </a:ext>
            </a:extLst>
          </p:cNvPr>
          <p:cNvSpPr/>
          <p:nvPr/>
        </p:nvSpPr>
        <p:spPr>
          <a:xfrm>
            <a:off x="4018120" y="5826258"/>
            <a:ext cx="1606530" cy="646331"/>
          </a:xfrm>
          <a:prstGeom prst="rect">
            <a:avLst/>
          </a:prstGeom>
        </p:spPr>
        <p:txBody>
          <a:bodyPr wrap="none">
            <a:spAutoFit/>
          </a:bodyPr>
          <a:lstStyle/>
          <a:p>
            <a:r>
              <a:rPr lang="en-US" i="1" dirty="0">
                <a:solidFill>
                  <a:schemeClr val="bg2">
                    <a:lumMod val="50000"/>
                  </a:schemeClr>
                </a:solidFill>
                <a:latin typeface="Baskerville" panose="02020502070401020303" pitchFamily="18" charset="0"/>
                <a:ea typeface="Baskerville" panose="02020502070401020303" pitchFamily="18" charset="0"/>
              </a:rPr>
              <a:t>Q3: Asset Market</a:t>
            </a:r>
          </a:p>
          <a:p>
            <a:r>
              <a:rPr lang="en-US" i="1" dirty="0">
                <a:solidFill>
                  <a:schemeClr val="bg2">
                    <a:lumMod val="50000"/>
                  </a:schemeClr>
                </a:solidFill>
                <a:latin typeface="Baskerville" panose="02020502070401020303" pitchFamily="18" charset="0"/>
                <a:ea typeface="Baskerville" panose="02020502070401020303" pitchFamily="18" charset="0"/>
              </a:rPr>
              <a:t>Construction</a:t>
            </a:r>
            <a:endParaRPr lang="en-US" i="1" dirty="0">
              <a:solidFill>
                <a:schemeClr val="bg2">
                  <a:lumMod val="50000"/>
                </a:schemeClr>
              </a:solidFill>
            </a:endParaRPr>
          </a:p>
        </p:txBody>
      </p:sp>
      <p:cxnSp>
        <p:nvCxnSpPr>
          <p:cNvPr id="27" name="Straight Connector 26">
            <a:extLst>
              <a:ext uri="{FF2B5EF4-FFF2-40B4-BE49-F238E27FC236}">
                <a16:creationId xmlns:a16="http://schemas.microsoft.com/office/drawing/2014/main" id="{CD7A353C-A81F-7D47-9911-25DC9B10B573}"/>
              </a:ext>
            </a:extLst>
          </p:cNvPr>
          <p:cNvCxnSpPr>
            <a:cxnSpLocks/>
          </p:cNvCxnSpPr>
          <p:nvPr/>
        </p:nvCxnSpPr>
        <p:spPr>
          <a:xfrm flipH="1" flipV="1">
            <a:off x="6245821" y="2098430"/>
            <a:ext cx="1571056" cy="17842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B11F9AE-58BA-B04F-B962-D4E07A43EFD3}"/>
              </a:ext>
            </a:extLst>
          </p:cNvPr>
          <p:cNvSpPr/>
          <p:nvPr/>
        </p:nvSpPr>
        <p:spPr>
          <a:xfrm>
            <a:off x="8229980" y="3860233"/>
            <a:ext cx="479618"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S</a:t>
            </a:r>
            <a:r>
              <a:rPr lang="en-US" b="1" baseline="-25000" dirty="0">
                <a:solidFill>
                  <a:srgbClr val="FF0000"/>
                </a:solidFill>
                <a:latin typeface="Baskerville" panose="02020502070401020303" pitchFamily="18" charset="0"/>
                <a:ea typeface="Baskerville" panose="02020502070401020303" pitchFamily="18" charset="0"/>
              </a:rPr>
              <a:t>1</a:t>
            </a:r>
            <a:r>
              <a:rPr lang="en-US" b="1" baseline="30000"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35" name="Rectangle 34">
            <a:extLst>
              <a:ext uri="{FF2B5EF4-FFF2-40B4-BE49-F238E27FC236}">
                <a16:creationId xmlns:a16="http://schemas.microsoft.com/office/drawing/2014/main" id="{E6693EF5-AEA3-1B4F-831F-288B88D96562}"/>
              </a:ext>
            </a:extLst>
          </p:cNvPr>
          <p:cNvSpPr/>
          <p:nvPr/>
        </p:nvSpPr>
        <p:spPr>
          <a:xfrm>
            <a:off x="7319754" y="2380722"/>
            <a:ext cx="522900"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R</a:t>
            </a:r>
            <a:r>
              <a:rPr lang="en-US" b="1" baseline="-25000" dirty="0">
                <a:solidFill>
                  <a:srgbClr val="FF0000"/>
                </a:solidFill>
                <a:latin typeface="Baskerville" panose="02020502070401020303" pitchFamily="18" charset="0"/>
                <a:ea typeface="Baskerville" panose="02020502070401020303" pitchFamily="18" charset="0"/>
              </a:rPr>
              <a:t>1</a:t>
            </a:r>
            <a:r>
              <a:rPr lang="en-US" b="1" baseline="30000"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36" name="Rectangle 35">
            <a:extLst>
              <a:ext uri="{FF2B5EF4-FFF2-40B4-BE49-F238E27FC236}">
                <a16:creationId xmlns:a16="http://schemas.microsoft.com/office/drawing/2014/main" id="{BF08644A-5AC6-4444-8422-7AF9499E398F}"/>
              </a:ext>
            </a:extLst>
          </p:cNvPr>
          <p:cNvSpPr/>
          <p:nvPr/>
        </p:nvSpPr>
        <p:spPr>
          <a:xfrm>
            <a:off x="6838085" y="3828501"/>
            <a:ext cx="537327"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P</a:t>
            </a:r>
            <a:r>
              <a:rPr lang="en-US" b="1" baseline="-25000" dirty="0">
                <a:solidFill>
                  <a:srgbClr val="FF0000"/>
                </a:solidFill>
                <a:latin typeface="Baskerville" panose="02020502070401020303" pitchFamily="18" charset="0"/>
                <a:ea typeface="Baskerville" panose="02020502070401020303" pitchFamily="18" charset="0"/>
              </a:rPr>
              <a:t>1</a:t>
            </a:r>
            <a:r>
              <a:rPr lang="en-US" b="1"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37" name="Rectangle 36">
            <a:extLst>
              <a:ext uri="{FF2B5EF4-FFF2-40B4-BE49-F238E27FC236}">
                <a16:creationId xmlns:a16="http://schemas.microsoft.com/office/drawing/2014/main" id="{45B31A2B-F0A5-D741-ABB3-D8BE7A40CB10}"/>
              </a:ext>
            </a:extLst>
          </p:cNvPr>
          <p:cNvSpPr/>
          <p:nvPr/>
        </p:nvSpPr>
        <p:spPr>
          <a:xfrm>
            <a:off x="7798767" y="4111788"/>
            <a:ext cx="564578" cy="369332"/>
          </a:xfrm>
          <a:prstGeom prst="rect">
            <a:avLst/>
          </a:prstGeom>
        </p:spPr>
        <p:txBody>
          <a:bodyPr wrap="none">
            <a:spAutoFit/>
          </a:bodyPr>
          <a:lstStyle/>
          <a:p>
            <a:r>
              <a:rPr lang="en-US" b="1" dirty="0">
                <a:solidFill>
                  <a:srgbClr val="FF0000"/>
                </a:solidFill>
                <a:latin typeface="Baskerville" panose="02020502070401020303" pitchFamily="18" charset="0"/>
                <a:ea typeface="Baskerville" panose="02020502070401020303" pitchFamily="18" charset="0"/>
              </a:rPr>
              <a:t>C</a:t>
            </a:r>
            <a:r>
              <a:rPr lang="en-US" b="1" baseline="-25000" dirty="0">
                <a:solidFill>
                  <a:srgbClr val="FF0000"/>
                </a:solidFill>
                <a:latin typeface="Baskerville" panose="02020502070401020303" pitchFamily="18" charset="0"/>
                <a:ea typeface="Baskerville" panose="02020502070401020303" pitchFamily="18" charset="0"/>
              </a:rPr>
              <a:t>1</a:t>
            </a:r>
            <a:r>
              <a:rPr lang="en-US" b="1" dirty="0">
                <a:solidFill>
                  <a:srgbClr val="FF0000"/>
                </a:solidFill>
                <a:latin typeface="Baskerville" panose="02020502070401020303" pitchFamily="18" charset="0"/>
                <a:ea typeface="Baskerville" panose="02020502070401020303" pitchFamily="18" charset="0"/>
              </a:rPr>
              <a:t>*</a:t>
            </a:r>
            <a:endParaRPr lang="en-US" b="1" dirty="0">
              <a:solidFill>
                <a:srgbClr val="FF0000"/>
              </a:solidFill>
            </a:endParaRPr>
          </a:p>
        </p:txBody>
      </p:sp>
      <p:sp>
        <p:nvSpPr>
          <p:cNvPr id="4" name="Oval 3">
            <a:extLst>
              <a:ext uri="{FF2B5EF4-FFF2-40B4-BE49-F238E27FC236}">
                <a16:creationId xmlns:a16="http://schemas.microsoft.com/office/drawing/2014/main" id="{B0E96CEC-6F7D-D647-9F2F-C8F19D67DBDC}"/>
              </a:ext>
            </a:extLst>
          </p:cNvPr>
          <p:cNvSpPr/>
          <p:nvPr/>
        </p:nvSpPr>
        <p:spPr>
          <a:xfrm>
            <a:off x="7773855" y="4328625"/>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DECD7C6-FAF6-704C-B071-4B0266C05943}"/>
              </a:ext>
            </a:extLst>
          </p:cNvPr>
          <p:cNvSpPr/>
          <p:nvPr/>
        </p:nvSpPr>
        <p:spPr>
          <a:xfrm>
            <a:off x="7759434" y="2807512"/>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5677523-048F-F048-AA63-B840B723FDF6}"/>
              </a:ext>
            </a:extLst>
          </p:cNvPr>
          <p:cNvSpPr/>
          <p:nvPr/>
        </p:nvSpPr>
        <p:spPr>
          <a:xfrm>
            <a:off x="8545615" y="3854961"/>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6001743-21D0-1A46-85A2-8E95305CD163}"/>
              </a:ext>
            </a:extLst>
          </p:cNvPr>
          <p:cNvSpPr/>
          <p:nvPr/>
        </p:nvSpPr>
        <p:spPr>
          <a:xfrm>
            <a:off x="6859203" y="3866435"/>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32548A22-1D9B-4247-8767-BB9E428BD5F9}"/>
              </a:ext>
            </a:extLst>
          </p:cNvPr>
          <p:cNvCxnSpPr>
            <a:cxnSpLocks/>
          </p:cNvCxnSpPr>
          <p:nvPr/>
        </p:nvCxnSpPr>
        <p:spPr>
          <a:xfrm>
            <a:off x="7258538" y="3880338"/>
            <a:ext cx="539262" cy="88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BC871D4-5F73-C15E-9B8F-21AA09107701}"/>
              </a:ext>
            </a:extLst>
          </p:cNvPr>
          <p:cNvSpPr/>
          <p:nvPr/>
        </p:nvSpPr>
        <p:spPr>
          <a:xfrm>
            <a:off x="6851291" y="2840236"/>
            <a:ext cx="1722890" cy="1527334"/>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E16152-5418-874D-0D27-33BC0B61A4F5}"/>
              </a:ext>
            </a:extLst>
          </p:cNvPr>
          <p:cNvSpPr/>
          <p:nvPr/>
        </p:nvSpPr>
        <p:spPr>
          <a:xfrm>
            <a:off x="192495" y="2055406"/>
            <a:ext cx="3762233" cy="230832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Increase in </a:t>
            </a:r>
            <a:r>
              <a:rPr lang="en-US" sz="1600" dirty="0">
                <a:solidFill>
                  <a:prstClr val="black"/>
                </a:solidFill>
                <a:latin typeface="Baskerville" panose="02020502070401020303" pitchFamily="18" charset="0"/>
                <a:ea typeface="Baskerville" panose="02020502070401020303" pitchFamily="18" charset="0"/>
              </a:rPr>
              <a:t>asset level risk</a:t>
            </a: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Greater operating expenses due to increases in insurance costs and maintenance cots </a:t>
            </a:r>
          </a:p>
          <a:p>
            <a:pPr marL="742950" lvl="1" indent="-285750">
              <a:buFont typeface="Arial" panose="020B0604020202020204" pitchFamily="34" charset="0"/>
              <a:buChar char="•"/>
            </a:pP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rPr>
              <a:t>Greater awareness by investors and lenders on the risks associated with climate exposure</a:t>
            </a:r>
            <a:b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rPr>
            </a:b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rPr>
              <a:t>(e.</a:t>
            </a:r>
            <a:r>
              <a:rPr lang="en-US" sz="1600" dirty="0">
                <a:solidFill>
                  <a:prstClr val="black"/>
                </a:solidFill>
                <a:latin typeface="Baskerville" panose="02020502070401020303" pitchFamily="18" charset="0"/>
                <a:ea typeface="Baskerville" panose="02020502070401020303" pitchFamily="18" charset="0"/>
              </a:rPr>
              <a:t>g., Task Force on Climate-related Financial Disclosures) </a:t>
            </a:r>
            <a:endPar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endParaRPr>
          </a:p>
        </p:txBody>
      </p:sp>
      <p:cxnSp>
        <p:nvCxnSpPr>
          <p:cNvPr id="23" name="Straight Arrow Connector 22">
            <a:extLst>
              <a:ext uri="{FF2B5EF4-FFF2-40B4-BE49-F238E27FC236}">
                <a16:creationId xmlns:a16="http://schemas.microsoft.com/office/drawing/2014/main" id="{ED48AD60-17CC-84BE-F0F3-5D8DC8D2D2A9}"/>
              </a:ext>
            </a:extLst>
          </p:cNvPr>
          <p:cNvCxnSpPr>
            <a:cxnSpLocks/>
            <a:stCxn id="13" idx="3"/>
          </p:cNvCxnSpPr>
          <p:nvPr/>
        </p:nvCxnSpPr>
        <p:spPr>
          <a:xfrm>
            <a:off x="3954728" y="3209568"/>
            <a:ext cx="2166674" cy="617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555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 grpId="0" animBg="1"/>
      <p:bldP spid="38" grpId="0" animBg="1"/>
      <p:bldP spid="39" grpId="0" animBg="1"/>
      <p:bldP spid="40" grpId="0" animBg="1"/>
      <p:bldP spid="6"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House outline">
            <a:extLst>
              <a:ext uri="{FF2B5EF4-FFF2-40B4-BE49-F238E27FC236}">
                <a16:creationId xmlns:a16="http://schemas.microsoft.com/office/drawing/2014/main" id="{03A87648-77A0-584A-9042-9A923F5A9C4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86387" y="3590997"/>
            <a:ext cx="1736661" cy="1736661"/>
          </a:xfrm>
          <a:prstGeom prst="rect">
            <a:avLst/>
          </a:prstGeom>
        </p:spPr>
      </p:pic>
      <p:pic>
        <p:nvPicPr>
          <p:cNvPr id="2" name="Picture 4" descr="Red Apple Icon Vector Design. Graphic by patterndesain4 · Creative Fabrica">
            <a:extLst>
              <a:ext uri="{FF2B5EF4-FFF2-40B4-BE49-F238E27FC236}">
                <a16:creationId xmlns:a16="http://schemas.microsoft.com/office/drawing/2014/main" id="{8D3FD041-242B-E04C-A2E0-97EA47A566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650" t="-1" r="23725" b="2"/>
          <a:stretch/>
        </p:blipFill>
        <p:spPr bwMode="auto">
          <a:xfrm>
            <a:off x="9324283" y="4528488"/>
            <a:ext cx="626744" cy="76358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208;p27">
            <a:extLst>
              <a:ext uri="{FF2B5EF4-FFF2-40B4-BE49-F238E27FC236}">
                <a16:creationId xmlns:a16="http://schemas.microsoft.com/office/drawing/2014/main" id="{D572F2AB-DFC0-7D44-8256-CEF23E3B2FA2}"/>
              </a:ext>
            </a:extLst>
          </p:cNvPr>
          <p:cNvSpPr txBox="1">
            <a:spLocks/>
          </p:cNvSpPr>
          <p:nvPr/>
        </p:nvSpPr>
        <p:spPr>
          <a:xfrm>
            <a:off x="234461" y="147953"/>
            <a:ext cx="11296279"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solidFill>
                  <a:srgbClr val="1B4453"/>
                </a:solidFill>
                <a:latin typeface="Baskerville" panose="02020502070401020303"/>
              </a:rPr>
              <a:t>“Apple-to-Apple” Comparison in Flooding Risk Pricing</a:t>
            </a:r>
            <a:endParaRPr lang="en-US" sz="3600" dirty="0">
              <a:solidFill>
                <a:srgbClr val="1B4453"/>
              </a:solidFill>
              <a:latin typeface="Baskerville" panose="02020502070401020303"/>
            </a:endParaRPr>
          </a:p>
        </p:txBody>
      </p:sp>
      <p:pic>
        <p:nvPicPr>
          <p:cNvPr id="8" name="Graphic 7" descr="House outline">
            <a:extLst>
              <a:ext uri="{FF2B5EF4-FFF2-40B4-BE49-F238E27FC236}">
                <a16:creationId xmlns:a16="http://schemas.microsoft.com/office/drawing/2014/main" id="{1224320A-F0E6-1542-9375-0DDA771D79C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42324" y="2962355"/>
            <a:ext cx="1736661" cy="1736661"/>
          </a:xfrm>
          <a:prstGeom prst="rect">
            <a:avLst/>
          </a:prstGeom>
        </p:spPr>
      </p:pic>
      <p:sp>
        <p:nvSpPr>
          <p:cNvPr id="9" name="Oval 8">
            <a:extLst>
              <a:ext uri="{FF2B5EF4-FFF2-40B4-BE49-F238E27FC236}">
                <a16:creationId xmlns:a16="http://schemas.microsoft.com/office/drawing/2014/main" id="{28A47A3E-BCEF-7E42-9C1A-29D3D5801EE5}"/>
              </a:ext>
            </a:extLst>
          </p:cNvPr>
          <p:cNvSpPr/>
          <p:nvPr/>
        </p:nvSpPr>
        <p:spPr>
          <a:xfrm>
            <a:off x="7060960" y="2830056"/>
            <a:ext cx="2564674" cy="2301308"/>
          </a:xfrm>
          <a:prstGeom prst="ellipse">
            <a:avLst/>
          </a:prstGeom>
          <a:noFill/>
          <a:ln>
            <a:solidFill>
              <a:schemeClr val="bg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9">
            <a:extLst>
              <a:ext uri="{FF2B5EF4-FFF2-40B4-BE49-F238E27FC236}">
                <a16:creationId xmlns:a16="http://schemas.microsoft.com/office/drawing/2014/main" id="{14AE15B1-8FFD-4A4E-9CCF-D0B30EF4976E}"/>
              </a:ext>
            </a:extLst>
          </p:cNvPr>
          <p:cNvSpPr txBox="1"/>
          <p:nvPr/>
        </p:nvSpPr>
        <p:spPr>
          <a:xfrm>
            <a:off x="7538977" y="4638161"/>
            <a:ext cx="1836400" cy="369332"/>
          </a:xfrm>
          <a:prstGeom prst="rect">
            <a:avLst/>
          </a:prstGeom>
          <a:noFill/>
        </p:spPr>
        <p:txBody>
          <a:bodyPr wrap="none" rtlCol="0">
            <a:spAutoFit/>
          </a:bodyPr>
          <a:lstStyle/>
          <a:p>
            <a:r>
              <a:rPr lang="en-CN" b="1" dirty="0">
                <a:latin typeface="Baskerville" panose="02020502070401020303" pitchFamily="18" charset="0"/>
                <a:ea typeface="Baskerville" panose="02020502070401020303" pitchFamily="18" charset="0"/>
              </a:rPr>
              <a:t>Counterfactual</a:t>
            </a:r>
          </a:p>
        </p:txBody>
      </p:sp>
      <p:sp>
        <p:nvSpPr>
          <p:cNvPr id="11" name="TextBox 10">
            <a:extLst>
              <a:ext uri="{FF2B5EF4-FFF2-40B4-BE49-F238E27FC236}">
                <a16:creationId xmlns:a16="http://schemas.microsoft.com/office/drawing/2014/main" id="{7314B95C-6C3A-3749-ABD1-1283EF4BC556}"/>
              </a:ext>
            </a:extLst>
          </p:cNvPr>
          <p:cNvSpPr txBox="1"/>
          <p:nvPr/>
        </p:nvSpPr>
        <p:spPr>
          <a:xfrm>
            <a:off x="3666609" y="1289534"/>
            <a:ext cx="2296141" cy="369332"/>
          </a:xfrm>
          <a:prstGeom prst="rect">
            <a:avLst/>
          </a:prstGeom>
          <a:noFill/>
        </p:spPr>
        <p:txBody>
          <a:bodyPr wrap="none" rtlCol="0">
            <a:spAutoFit/>
          </a:bodyPr>
          <a:lstStyle/>
          <a:p>
            <a:r>
              <a:rPr lang="en-US" b="1" dirty="0">
                <a:latin typeface="Baskerville" panose="02020502070401020303" pitchFamily="18" charset="0"/>
                <a:ea typeface="Baskerville" panose="02020502070401020303" pitchFamily="18" charset="0"/>
              </a:rPr>
              <a:t>High Flooding Risk</a:t>
            </a:r>
            <a:endParaRPr lang="en-CN" b="1" dirty="0">
              <a:latin typeface="Baskerville" panose="02020502070401020303" pitchFamily="18" charset="0"/>
              <a:ea typeface="Baskerville" panose="02020502070401020303" pitchFamily="18" charset="0"/>
            </a:endParaRPr>
          </a:p>
        </p:txBody>
      </p:sp>
      <p:sp>
        <p:nvSpPr>
          <p:cNvPr id="12" name="TextBox 11">
            <a:extLst>
              <a:ext uri="{FF2B5EF4-FFF2-40B4-BE49-F238E27FC236}">
                <a16:creationId xmlns:a16="http://schemas.microsoft.com/office/drawing/2014/main" id="{74CE4B87-216B-A340-9FEB-5A4D6AAE0D3B}"/>
              </a:ext>
            </a:extLst>
          </p:cNvPr>
          <p:cNvSpPr txBox="1"/>
          <p:nvPr/>
        </p:nvSpPr>
        <p:spPr>
          <a:xfrm>
            <a:off x="3687548" y="5358694"/>
            <a:ext cx="2215991" cy="369332"/>
          </a:xfrm>
          <a:prstGeom prst="rect">
            <a:avLst/>
          </a:prstGeom>
          <a:noFill/>
        </p:spPr>
        <p:txBody>
          <a:bodyPr wrap="none" rtlCol="0">
            <a:spAutoFit/>
          </a:bodyPr>
          <a:lstStyle/>
          <a:p>
            <a:r>
              <a:rPr lang="en-US" b="1" dirty="0">
                <a:latin typeface="Baskerville" panose="02020502070401020303" pitchFamily="18" charset="0"/>
                <a:ea typeface="Baskerville" panose="02020502070401020303" pitchFamily="18" charset="0"/>
              </a:rPr>
              <a:t>Low Flooding Risk</a:t>
            </a:r>
            <a:endParaRPr lang="en-CN" b="1" dirty="0">
              <a:latin typeface="Baskerville" panose="02020502070401020303" pitchFamily="18" charset="0"/>
              <a:ea typeface="Baskerville" panose="02020502070401020303" pitchFamily="18" charset="0"/>
            </a:endParaRPr>
          </a:p>
        </p:txBody>
      </p:sp>
      <p:sp>
        <p:nvSpPr>
          <p:cNvPr id="13" name="TextBox 12">
            <a:extLst>
              <a:ext uri="{FF2B5EF4-FFF2-40B4-BE49-F238E27FC236}">
                <a16:creationId xmlns:a16="http://schemas.microsoft.com/office/drawing/2014/main" id="{556F673B-A02C-C249-A5A1-4DA374BDA929}"/>
              </a:ext>
            </a:extLst>
          </p:cNvPr>
          <p:cNvSpPr txBox="1"/>
          <p:nvPr/>
        </p:nvSpPr>
        <p:spPr>
          <a:xfrm>
            <a:off x="6339940" y="1487986"/>
            <a:ext cx="4293425" cy="1200329"/>
          </a:xfrm>
          <a:prstGeom prst="rect">
            <a:avLst/>
          </a:prstGeom>
          <a:noFill/>
        </p:spPr>
        <p:txBody>
          <a:bodyPr wrap="square" rtlCol="0">
            <a:spAutoFit/>
          </a:bodyPr>
          <a:lstStyle/>
          <a:p>
            <a:pPr algn="ctr"/>
            <a:r>
              <a:rPr lang="en-US" sz="2400" b="1" dirty="0">
                <a:solidFill>
                  <a:schemeClr val="accent1"/>
                </a:solidFill>
                <a:latin typeface="Baskerville" panose="02020502070401020303" pitchFamily="18" charset="0"/>
                <a:ea typeface="Baskerville" panose="02020502070401020303" pitchFamily="18" charset="0"/>
              </a:rPr>
              <a:t>Real flood Risk </a:t>
            </a:r>
            <a:r>
              <a:rPr lang="en-CN" sz="2400" b="1">
                <a:solidFill>
                  <a:schemeClr val="accent1"/>
                </a:solidFill>
                <a:latin typeface="Baskerville" panose="02020502070401020303" pitchFamily="18" charset="0"/>
                <a:ea typeface="Baskerville" panose="02020502070401020303" pitchFamily="18" charset="0"/>
              </a:rPr>
              <a:t> </a:t>
            </a:r>
            <a:endParaRPr lang="en-CN" sz="2400" b="1" dirty="0">
              <a:solidFill>
                <a:schemeClr val="accent1"/>
              </a:solidFill>
              <a:latin typeface="Baskerville" panose="02020502070401020303" pitchFamily="18" charset="0"/>
              <a:ea typeface="Baskerville" panose="02020502070401020303" pitchFamily="18" charset="0"/>
            </a:endParaRPr>
          </a:p>
          <a:p>
            <a:pPr algn="ctr"/>
            <a:r>
              <a:rPr lang="en-CN" sz="2400" b="1">
                <a:solidFill>
                  <a:schemeClr val="accent1"/>
                </a:solidFill>
                <a:latin typeface="Baskerville" panose="02020502070401020303" pitchFamily="18" charset="0"/>
                <a:ea typeface="Baskerville" panose="02020502070401020303" pitchFamily="18" charset="0"/>
              </a:rPr>
              <a:t>(</a:t>
            </a:r>
            <a:r>
              <a:rPr lang="en-US" sz="2400" b="1" dirty="0">
                <a:solidFill>
                  <a:schemeClr val="accent1"/>
                </a:solidFill>
                <a:latin typeface="Baskerville" panose="02020502070401020303" pitchFamily="18" charset="0"/>
                <a:ea typeface="Baskerville" panose="02020502070401020303" pitchFamily="18" charset="0"/>
              </a:rPr>
              <a:t>Treatment Effect</a:t>
            </a:r>
            <a:r>
              <a:rPr lang="en-CN" sz="2400" b="1">
                <a:solidFill>
                  <a:schemeClr val="accent1"/>
                </a:solidFill>
                <a:latin typeface="Baskerville" panose="02020502070401020303" pitchFamily="18" charset="0"/>
                <a:ea typeface="Baskerville" panose="02020502070401020303" pitchFamily="18" charset="0"/>
              </a:rPr>
              <a:t>)</a:t>
            </a:r>
            <a:endParaRPr lang="en-CN" sz="2400" b="1" dirty="0">
              <a:solidFill>
                <a:schemeClr val="accent1"/>
              </a:solidFill>
              <a:latin typeface="Baskerville" panose="02020502070401020303" pitchFamily="18" charset="0"/>
              <a:ea typeface="Baskerville" panose="02020502070401020303" pitchFamily="18" charset="0"/>
            </a:endParaRPr>
          </a:p>
          <a:p>
            <a:pPr algn="ctr"/>
            <a:r>
              <a:rPr lang="en-CN" sz="2400" b="1">
                <a:solidFill>
                  <a:schemeClr val="accent1"/>
                </a:solidFill>
                <a:latin typeface="Baskerville" panose="02020502070401020303" pitchFamily="18" charset="0"/>
                <a:ea typeface="Baskerville" panose="02020502070401020303" pitchFamily="18" charset="0"/>
              </a:rPr>
              <a:t>$</a:t>
            </a:r>
            <a:r>
              <a:rPr lang="en-US" sz="2400" b="1" dirty="0">
                <a:solidFill>
                  <a:schemeClr val="accent1"/>
                </a:solidFill>
                <a:latin typeface="Baskerville" panose="02020502070401020303" pitchFamily="18" charset="0"/>
                <a:ea typeface="Baskerville" panose="02020502070401020303" pitchFamily="18" charset="0"/>
              </a:rPr>
              <a:t>-</a:t>
            </a:r>
            <a:r>
              <a:rPr lang="en-CN" sz="2400" b="1">
                <a:solidFill>
                  <a:schemeClr val="accent1"/>
                </a:solidFill>
                <a:latin typeface="Baskerville" panose="02020502070401020303" pitchFamily="18" charset="0"/>
                <a:ea typeface="Baskerville" panose="02020502070401020303" pitchFamily="18" charset="0"/>
              </a:rPr>
              <a:t>0.1M</a:t>
            </a:r>
            <a:endParaRPr lang="en-CN" sz="2400" b="1" dirty="0">
              <a:solidFill>
                <a:schemeClr val="accent1"/>
              </a:solidFill>
              <a:latin typeface="Baskerville" panose="02020502070401020303" pitchFamily="18" charset="0"/>
              <a:ea typeface="Baskerville" panose="02020502070401020303" pitchFamily="18" charset="0"/>
            </a:endParaRPr>
          </a:p>
        </p:txBody>
      </p:sp>
      <p:cxnSp>
        <p:nvCxnSpPr>
          <p:cNvPr id="14" name="Straight Arrow Connector 13">
            <a:extLst>
              <a:ext uri="{FF2B5EF4-FFF2-40B4-BE49-F238E27FC236}">
                <a16:creationId xmlns:a16="http://schemas.microsoft.com/office/drawing/2014/main" id="{50742FD8-751A-1F46-91B6-80328EA5268F}"/>
              </a:ext>
            </a:extLst>
          </p:cNvPr>
          <p:cNvCxnSpPr/>
          <p:nvPr/>
        </p:nvCxnSpPr>
        <p:spPr>
          <a:xfrm>
            <a:off x="5983689" y="2748411"/>
            <a:ext cx="1077271" cy="531636"/>
          </a:xfrm>
          <a:prstGeom prst="straightConnector1">
            <a:avLst/>
          </a:prstGeom>
          <a:ln w="12700">
            <a:solidFill>
              <a:schemeClr val="accent6">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9B7E9235-6A14-FB4C-8BBE-D980940B852B}"/>
              </a:ext>
            </a:extLst>
          </p:cNvPr>
          <p:cNvCxnSpPr>
            <a:cxnSpLocks/>
          </p:cNvCxnSpPr>
          <p:nvPr/>
        </p:nvCxnSpPr>
        <p:spPr>
          <a:xfrm flipV="1">
            <a:off x="5927596" y="4297443"/>
            <a:ext cx="1025233" cy="401573"/>
          </a:xfrm>
          <a:prstGeom prst="straightConnector1">
            <a:avLst/>
          </a:prstGeom>
          <a:ln w="12700">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17" name="Picture 2" descr="Button Yes No - Free vector graphic on Pixabay">
            <a:extLst>
              <a:ext uri="{FF2B5EF4-FFF2-40B4-BE49-F238E27FC236}">
                <a16:creationId xmlns:a16="http://schemas.microsoft.com/office/drawing/2014/main" id="{5313253C-0D7D-0946-8717-31F2ADF7FF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9667"/>
          <a:stretch/>
        </p:blipFill>
        <p:spPr bwMode="auto">
          <a:xfrm>
            <a:off x="6142128" y="2139601"/>
            <a:ext cx="552372" cy="5487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Button Yes No - Free vector graphic on Pixabay">
            <a:extLst>
              <a:ext uri="{FF2B5EF4-FFF2-40B4-BE49-F238E27FC236}">
                <a16:creationId xmlns:a16="http://schemas.microsoft.com/office/drawing/2014/main" id="{8BEF32F7-CD95-9C40-B0FF-6AF5A3E4A1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352"/>
          <a:stretch/>
        </p:blipFill>
        <p:spPr bwMode="auto">
          <a:xfrm>
            <a:off x="6236172" y="5082609"/>
            <a:ext cx="557939" cy="5618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29F747-27E6-8048-A6A2-71C7A7B22192}"/>
              </a:ext>
            </a:extLst>
          </p:cNvPr>
          <p:cNvSpPr txBox="1"/>
          <p:nvPr/>
        </p:nvSpPr>
        <p:spPr>
          <a:xfrm>
            <a:off x="2010640" y="2331345"/>
            <a:ext cx="1053494" cy="523220"/>
          </a:xfrm>
          <a:prstGeom prst="rect">
            <a:avLst/>
          </a:prstGeom>
          <a:noFill/>
        </p:spPr>
        <p:txBody>
          <a:bodyPr wrap="none" rtlCol="0">
            <a:spAutoFit/>
          </a:bodyPr>
          <a:lstStyle/>
          <a:p>
            <a:r>
              <a:rPr lang="en-US" sz="2800" dirty="0">
                <a:solidFill>
                  <a:schemeClr val="accent6">
                    <a:lumMod val="75000"/>
                  </a:schemeClr>
                </a:solidFill>
                <a:latin typeface="Baskerville" panose="02020502070401020303" pitchFamily="18" charset="0"/>
                <a:ea typeface="Baskerville" panose="02020502070401020303" pitchFamily="18" charset="0"/>
              </a:rPr>
              <a:t>$ 1 M</a:t>
            </a:r>
            <a:endParaRPr lang="en-CN" sz="2800" dirty="0">
              <a:solidFill>
                <a:schemeClr val="accent6">
                  <a:lumMod val="75000"/>
                </a:schemeClr>
              </a:solidFill>
              <a:latin typeface="Baskerville" panose="02020502070401020303" pitchFamily="18" charset="0"/>
              <a:ea typeface="Baskerville" panose="02020502070401020303" pitchFamily="18" charset="0"/>
            </a:endParaRPr>
          </a:p>
        </p:txBody>
      </p:sp>
      <p:sp>
        <p:nvSpPr>
          <p:cNvPr id="20" name="TextBox 19">
            <a:extLst>
              <a:ext uri="{FF2B5EF4-FFF2-40B4-BE49-F238E27FC236}">
                <a16:creationId xmlns:a16="http://schemas.microsoft.com/office/drawing/2014/main" id="{B9514240-A3DB-F641-9941-BABEF31548DA}"/>
              </a:ext>
            </a:extLst>
          </p:cNvPr>
          <p:cNvSpPr txBox="1"/>
          <p:nvPr/>
        </p:nvSpPr>
        <p:spPr>
          <a:xfrm>
            <a:off x="1762604" y="4608144"/>
            <a:ext cx="1592103" cy="523220"/>
          </a:xfrm>
          <a:prstGeom prst="rect">
            <a:avLst/>
          </a:prstGeom>
          <a:noFill/>
        </p:spPr>
        <p:txBody>
          <a:bodyPr wrap="none" rtlCol="0">
            <a:spAutoFit/>
          </a:bodyPr>
          <a:lstStyle/>
          <a:p>
            <a:r>
              <a:rPr lang="en-US" sz="2800" dirty="0">
                <a:solidFill>
                  <a:schemeClr val="accent2">
                    <a:lumMod val="75000"/>
                  </a:schemeClr>
                </a:solidFill>
                <a:latin typeface="Baskerville" panose="02020502070401020303" pitchFamily="18" charset="0"/>
                <a:ea typeface="Baskerville" panose="02020502070401020303" pitchFamily="18" charset="0"/>
              </a:rPr>
              <a:t>$ 0.85 M </a:t>
            </a:r>
            <a:endParaRPr lang="en-CN" sz="2800" dirty="0">
              <a:solidFill>
                <a:schemeClr val="accent2">
                  <a:lumMod val="75000"/>
                </a:schemeClr>
              </a:solidFill>
              <a:latin typeface="Baskerville" panose="02020502070401020303" pitchFamily="18" charset="0"/>
              <a:ea typeface="Baskerville" panose="02020502070401020303" pitchFamily="18" charset="0"/>
            </a:endParaRPr>
          </a:p>
        </p:txBody>
      </p:sp>
      <p:cxnSp>
        <p:nvCxnSpPr>
          <p:cNvPr id="21" name="Straight Connector 20">
            <a:extLst>
              <a:ext uri="{FF2B5EF4-FFF2-40B4-BE49-F238E27FC236}">
                <a16:creationId xmlns:a16="http://schemas.microsoft.com/office/drawing/2014/main" id="{A06FE49A-114E-5042-908B-9E1B83979A11}"/>
              </a:ext>
            </a:extLst>
          </p:cNvPr>
          <p:cNvCxnSpPr/>
          <p:nvPr/>
        </p:nvCxnSpPr>
        <p:spPr>
          <a:xfrm>
            <a:off x="2449286" y="3505906"/>
            <a:ext cx="0" cy="630245"/>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6B8856EB-2315-4B4E-A6DF-CE281648FB96}"/>
              </a:ext>
            </a:extLst>
          </p:cNvPr>
          <p:cNvSpPr txBox="1"/>
          <p:nvPr/>
        </p:nvSpPr>
        <p:spPr>
          <a:xfrm>
            <a:off x="1511135" y="5822129"/>
            <a:ext cx="4821000" cy="954107"/>
          </a:xfrm>
          <a:prstGeom prst="rect">
            <a:avLst/>
          </a:prstGeom>
          <a:noFill/>
        </p:spPr>
        <p:txBody>
          <a:bodyPr wrap="none" rtlCol="0">
            <a:spAutoFit/>
          </a:bodyPr>
          <a:lstStyle/>
          <a:p>
            <a:r>
              <a:rPr lang="en-US" sz="2800" dirty="0">
                <a:solidFill>
                  <a:srgbClr val="FF0000"/>
                </a:solidFill>
                <a:latin typeface="Baskerville" panose="02020502070401020303" pitchFamily="18" charset="0"/>
                <a:ea typeface="Baskerville" panose="02020502070401020303" pitchFamily="18" charset="0"/>
              </a:rPr>
              <a:t>$ +0.15 M  </a:t>
            </a:r>
            <a:r>
              <a:rPr lang="en-US" sz="2800" dirty="0">
                <a:solidFill>
                  <a:srgbClr val="FF0000"/>
                </a:solidFill>
                <a:latin typeface="Baskerville" panose="02020502070401020303" pitchFamily="18" charset="0"/>
                <a:ea typeface="Baskerville" panose="02020502070401020303" pitchFamily="18" charset="0"/>
                <a:sym typeface="Wingdings" pitchFamily="2" charset="2"/>
              </a:rPr>
              <a:t>  Naive flooding </a:t>
            </a:r>
          </a:p>
          <a:p>
            <a:pPr algn="r"/>
            <a:r>
              <a:rPr lang="en-US" sz="2800" dirty="0">
                <a:solidFill>
                  <a:srgbClr val="FF0000"/>
                </a:solidFill>
                <a:latin typeface="Baskerville" panose="02020502070401020303" pitchFamily="18" charset="0"/>
                <a:ea typeface="Baskerville" panose="02020502070401020303" pitchFamily="18" charset="0"/>
                <a:sym typeface="Wingdings" pitchFamily="2" charset="2"/>
              </a:rPr>
              <a:t>risk discount?</a:t>
            </a:r>
            <a:endParaRPr lang="en-CN" sz="2800" dirty="0">
              <a:solidFill>
                <a:srgbClr val="FF0000"/>
              </a:solidFill>
              <a:latin typeface="Baskerville" panose="02020502070401020303" pitchFamily="18" charset="0"/>
              <a:ea typeface="Baskerville" panose="02020502070401020303" pitchFamily="18" charset="0"/>
            </a:endParaRPr>
          </a:p>
        </p:txBody>
      </p:sp>
      <p:sp>
        <p:nvSpPr>
          <p:cNvPr id="23" name="TextBox 22">
            <a:extLst>
              <a:ext uri="{FF2B5EF4-FFF2-40B4-BE49-F238E27FC236}">
                <a16:creationId xmlns:a16="http://schemas.microsoft.com/office/drawing/2014/main" id="{4A8FA961-FBFA-8E47-9D24-CE2E146DF3BF}"/>
              </a:ext>
            </a:extLst>
          </p:cNvPr>
          <p:cNvSpPr txBox="1"/>
          <p:nvPr/>
        </p:nvSpPr>
        <p:spPr>
          <a:xfrm>
            <a:off x="7237315" y="5413666"/>
            <a:ext cx="4293425" cy="461665"/>
          </a:xfrm>
          <a:prstGeom prst="rect">
            <a:avLst/>
          </a:prstGeom>
          <a:noFill/>
        </p:spPr>
        <p:txBody>
          <a:bodyPr wrap="square" rtlCol="0">
            <a:spAutoFit/>
          </a:bodyPr>
          <a:lstStyle/>
          <a:p>
            <a:r>
              <a:rPr lang="en-CN" sz="2400" b="1" dirty="0">
                <a:solidFill>
                  <a:schemeClr val="accent1"/>
                </a:solidFill>
                <a:latin typeface="Baskerville" panose="02020502070401020303" pitchFamily="18" charset="0"/>
                <a:ea typeface="Baskerville" panose="02020502070401020303" pitchFamily="18" charset="0"/>
              </a:rPr>
              <a:t>Bias </a:t>
            </a:r>
            <a:r>
              <a:rPr lang="en-CN" sz="2400" b="1">
                <a:solidFill>
                  <a:schemeClr val="accent1"/>
                </a:solidFill>
                <a:latin typeface="Baskerville" panose="02020502070401020303" pitchFamily="18" charset="0"/>
                <a:ea typeface="Baskerville" panose="02020502070401020303" pitchFamily="18" charset="0"/>
              </a:rPr>
              <a:t>$0.</a:t>
            </a:r>
            <a:r>
              <a:rPr lang="en-US" sz="2400" b="1" dirty="0">
                <a:solidFill>
                  <a:schemeClr val="accent1"/>
                </a:solidFill>
                <a:latin typeface="Baskerville" panose="02020502070401020303" pitchFamily="18" charset="0"/>
                <a:ea typeface="Baskerville" panose="02020502070401020303" pitchFamily="18" charset="0"/>
              </a:rPr>
              <a:t>2</a:t>
            </a:r>
            <a:r>
              <a:rPr lang="en-CN" sz="2400" b="1">
                <a:solidFill>
                  <a:schemeClr val="accent1"/>
                </a:solidFill>
                <a:latin typeface="Baskerville" panose="02020502070401020303" pitchFamily="18" charset="0"/>
                <a:ea typeface="Baskerville" panose="02020502070401020303" pitchFamily="18" charset="0"/>
              </a:rPr>
              <a:t>5M</a:t>
            </a:r>
            <a:endParaRPr lang="en-CN" sz="2400" b="1" dirty="0">
              <a:solidFill>
                <a:schemeClr val="accent1"/>
              </a:solidFill>
              <a:latin typeface="Baskerville" panose="02020502070401020303" pitchFamily="18" charset="0"/>
              <a:ea typeface="Baskerville" panose="02020502070401020303" pitchFamily="18" charset="0"/>
            </a:endParaRPr>
          </a:p>
        </p:txBody>
      </p:sp>
      <p:sp>
        <p:nvSpPr>
          <p:cNvPr id="24" name="Rectangle 23">
            <a:extLst>
              <a:ext uri="{FF2B5EF4-FFF2-40B4-BE49-F238E27FC236}">
                <a16:creationId xmlns:a16="http://schemas.microsoft.com/office/drawing/2014/main" id="{CAB5A59B-F3BF-404F-BEE7-62D4FB65F881}"/>
              </a:ext>
            </a:extLst>
          </p:cNvPr>
          <p:cNvSpPr/>
          <p:nvPr/>
        </p:nvSpPr>
        <p:spPr>
          <a:xfrm>
            <a:off x="9256182" y="3463530"/>
            <a:ext cx="1085554" cy="461665"/>
          </a:xfrm>
          <a:prstGeom prst="rect">
            <a:avLst/>
          </a:prstGeom>
        </p:spPr>
        <p:txBody>
          <a:bodyPr wrap="none">
            <a:spAutoFit/>
          </a:bodyPr>
          <a:lstStyle/>
          <a:p>
            <a:r>
              <a:rPr lang="en-CN" sz="2400" b="1">
                <a:solidFill>
                  <a:schemeClr val="accent1"/>
                </a:solidFill>
                <a:latin typeface="Baskerville" panose="02020502070401020303" pitchFamily="18" charset="0"/>
                <a:ea typeface="Baskerville" panose="02020502070401020303" pitchFamily="18" charset="0"/>
              </a:rPr>
              <a:t>$</a:t>
            </a:r>
            <a:r>
              <a:rPr lang="en-US" sz="2400" b="1" dirty="0">
                <a:solidFill>
                  <a:schemeClr val="accent1"/>
                </a:solidFill>
                <a:latin typeface="Baskerville" panose="02020502070401020303" pitchFamily="18" charset="0"/>
                <a:ea typeface="Baskerville" panose="02020502070401020303" pitchFamily="18" charset="0"/>
              </a:rPr>
              <a:t>1</a:t>
            </a:r>
            <a:r>
              <a:rPr lang="en-CN" sz="2400" b="1">
                <a:solidFill>
                  <a:schemeClr val="accent1"/>
                </a:solidFill>
                <a:latin typeface="Baskerville" panose="02020502070401020303" pitchFamily="18" charset="0"/>
                <a:ea typeface="Baskerville" panose="02020502070401020303" pitchFamily="18" charset="0"/>
              </a:rPr>
              <a:t>.</a:t>
            </a:r>
            <a:r>
              <a:rPr lang="en-US" sz="2400" b="1" dirty="0">
                <a:solidFill>
                  <a:schemeClr val="accent1"/>
                </a:solidFill>
                <a:latin typeface="Baskerville" panose="02020502070401020303" pitchFamily="18" charset="0"/>
                <a:ea typeface="Baskerville" panose="02020502070401020303" pitchFamily="18" charset="0"/>
              </a:rPr>
              <a:t>1</a:t>
            </a:r>
            <a:r>
              <a:rPr lang="en-CN" sz="2400" b="1">
                <a:solidFill>
                  <a:schemeClr val="accent1"/>
                </a:solidFill>
                <a:latin typeface="Baskerville" panose="02020502070401020303" pitchFamily="18" charset="0"/>
                <a:ea typeface="Baskerville" panose="02020502070401020303" pitchFamily="18" charset="0"/>
              </a:rPr>
              <a:t>M</a:t>
            </a:r>
            <a:endParaRPr lang="en-CN" sz="2400" dirty="0"/>
          </a:p>
        </p:txBody>
      </p:sp>
      <p:pic>
        <p:nvPicPr>
          <p:cNvPr id="25" name="Picture 2" descr="Icon Orange #352152 - Free Icons Library">
            <a:extLst>
              <a:ext uri="{FF2B5EF4-FFF2-40B4-BE49-F238E27FC236}">
                <a16:creationId xmlns:a16="http://schemas.microsoft.com/office/drawing/2014/main" id="{A125783D-A38A-4443-9E7D-8627170907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2703" y="4655345"/>
            <a:ext cx="672313" cy="6723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Red Apple Icon Vector Design. Graphic by patterndesain4 · Creative Fabrica">
            <a:extLst>
              <a:ext uri="{FF2B5EF4-FFF2-40B4-BE49-F238E27FC236}">
                <a16:creationId xmlns:a16="http://schemas.microsoft.com/office/drawing/2014/main" id="{865095DF-26CC-984B-8289-79AF247679A4}"/>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1650" t="-1" r="23725" b="2"/>
          <a:stretch/>
        </p:blipFill>
        <p:spPr bwMode="auto">
          <a:xfrm>
            <a:off x="5392703" y="2805415"/>
            <a:ext cx="626744" cy="76358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ach symbol">
            <a:extLst>
              <a:ext uri="{FF2B5EF4-FFF2-40B4-BE49-F238E27FC236}">
                <a16:creationId xmlns:a16="http://schemas.microsoft.com/office/drawing/2014/main" id="{E9F98230-8FFF-E741-BCE1-FD7853452C19}"/>
              </a:ext>
            </a:extLst>
          </p:cNvPr>
          <p:cNvPicPr>
            <a:picLocks noChangeAspect="1" noChangeArrowheads="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2258" b="90000" l="2667" r="95000">
                        <a14:foregroundMark x1="58833" y1="32258" x2="58833" y2="32258"/>
                        <a14:foregroundMark x1="58167" y1="32258" x2="59833" y2="31613"/>
                        <a14:foregroundMark x1="68833" y1="5645" x2="87333" y2="18065"/>
                        <a14:foregroundMark x1="87333" y1="18065" x2="89833" y2="20968"/>
                        <a14:foregroundMark x1="91667" y1="26613" x2="97500" y2="45484"/>
                        <a14:foregroundMark x1="97500" y1="45484" x2="96000" y2="64355"/>
                        <a14:foregroundMark x1="96000" y1="64355" x2="70667" y2="89194"/>
                        <a14:foregroundMark x1="70667" y1="89194" x2="20833" y2="90000"/>
                        <a14:foregroundMark x1="20833" y1="90000" x2="1000" y2="36452"/>
                        <a14:foregroundMark x1="1000" y1="36452" x2="9500" y2="20161"/>
                        <a14:foregroundMark x1="9500" y1="20161" x2="30000" y2="6613"/>
                        <a14:foregroundMark x1="30000" y1="6613" x2="67500" y2="4516"/>
                        <a14:foregroundMark x1="36333" y1="41613" x2="37500" y2="70968"/>
                        <a14:foregroundMark x1="95000" y1="64032" x2="94667" y2="27903"/>
                        <a14:foregroundMark x1="94333" y1="30000" x2="99500" y2="47258"/>
                        <a14:foregroundMark x1="99500" y1="47258" x2="96000" y2="65484"/>
                        <a14:foregroundMark x1="96000" y1="65484" x2="86500" y2="80323"/>
                        <a14:foregroundMark x1="86500" y1="80323" x2="73167" y2="90806"/>
                        <a14:foregroundMark x1="73167" y1="90806" x2="56167" y2="95161"/>
                        <a14:foregroundMark x1="56167" y1="95161" x2="38167" y2="95000"/>
                        <a14:foregroundMark x1="38167" y1="95000" x2="17833" y2="85000"/>
                        <a14:foregroundMark x1="17833" y1="85000" x2="2667" y2="54194"/>
                        <a14:foregroundMark x1="2667" y1="54194" x2="2667" y2="37903"/>
                        <a14:foregroundMark x1="2667" y1="37903" x2="8167" y2="23871"/>
                        <a14:foregroundMark x1="58167" y1="2903" x2="44333" y2="2258"/>
                        <a14:foregroundMark x1="48500" y1="61613" x2="65333" y2="61774"/>
                        <a14:foregroundMark x1="65333" y1="61774" x2="68167" y2="60000"/>
                        <a14:foregroundMark x1="26667" y1="61290" x2="31167" y2="61290"/>
                        <a14:foregroundMark x1="48167" y1="59355" x2="65333" y2="59194"/>
                        <a14:foregroundMark x1="65333" y1="59194" x2="28833" y2="56290"/>
                        <a14:foregroundMark x1="68833" y1="58065" x2="68833" y2="58065"/>
                        <a14:foregroundMark x1="68833" y1="54032" x2="68167" y2="57742"/>
                        <a14:foregroundMark x1="73667" y1="61290" x2="70167" y2="60645"/>
                        <a14:backgroundMark x1="43333" y1="24355" x2="43333" y2="24355"/>
                        <a14:backgroundMark x1="39500" y1="16290" x2="64167" y2="16774"/>
                        <a14:backgroundMark x1="64167" y1="16774" x2="83333" y2="22742"/>
                        <a14:backgroundMark x1="83333" y1="22742" x2="85333" y2="40645"/>
                        <a14:backgroundMark x1="85333" y1="40645" x2="80000" y2="61613"/>
                        <a14:backgroundMark x1="80000" y1="61613" x2="64167" y2="81613"/>
                        <a14:backgroundMark x1="64167" y1="81613" x2="42167" y2="87097"/>
                        <a14:backgroundMark x1="42167" y1="87097" x2="22824" y2="85605"/>
                        <a14:backgroundMark x1="18070" y1="83267" x2="7552" y2="63546"/>
                        <a14:backgroundMark x1="5245" y1="47906" x2="4833" y2="39194"/>
                        <a14:backgroundMark x1="5819" y1="60026" x2="5246" y2="47923"/>
                        <a14:backgroundMark x1="4833" y1="39194" x2="17833" y2="23710"/>
                        <a14:backgroundMark x1="17833" y1="23710" x2="35333" y2="18871"/>
                        <a14:backgroundMark x1="35333" y1="18871" x2="35333" y2="18871"/>
                        <a14:backgroundMark x1="46667" y1="15968" x2="21833" y2="28065"/>
                        <a14:backgroundMark x1="21833" y1="28065" x2="9500" y2="47097"/>
                        <a14:backgroundMark x1="9500" y1="47097" x2="12833" y2="65484"/>
                        <a14:backgroundMark x1="12833" y1="65484" x2="26833" y2="84839"/>
                        <a14:backgroundMark x1="26833" y1="84839" x2="39573" y2="87365"/>
                        <a14:backgroundMark x1="50107" y1="87195" x2="80833" y2="69677"/>
                        <a14:backgroundMark x1="80833" y1="69677" x2="91500" y2="54355"/>
                        <a14:backgroundMark x1="91500" y1="54355" x2="84833" y2="32742"/>
                        <a14:backgroundMark x1="84833" y1="32742" x2="51167" y2="13871"/>
                        <a14:backgroundMark x1="51167" y1="13871" x2="49167" y2="13548"/>
                      </a14:backgroundRemoval>
                    </a14:imgEffect>
                  </a14:imgLayer>
                </a14:imgProps>
              </a:ext>
              <a:ext uri="{28A0092B-C50C-407E-A947-70E740481C1C}">
                <a14:useLocalDpi xmlns:a14="http://schemas.microsoft.com/office/drawing/2010/main" val="0"/>
              </a:ext>
            </a:extLst>
          </a:blip>
          <a:srcRect l="16265" t="29799" r="43904" b="28807"/>
          <a:stretch/>
        </p:blipFill>
        <p:spPr bwMode="auto">
          <a:xfrm>
            <a:off x="3121170" y="2058411"/>
            <a:ext cx="1137704" cy="1221636"/>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House outline">
            <a:extLst>
              <a:ext uri="{FF2B5EF4-FFF2-40B4-BE49-F238E27FC236}">
                <a16:creationId xmlns:a16="http://schemas.microsoft.com/office/drawing/2014/main" id="{58D92F59-D4DB-B540-B54C-44E86354DDD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921635" y="1427930"/>
            <a:ext cx="1736661" cy="1736661"/>
          </a:xfrm>
          <a:prstGeom prst="rect">
            <a:avLst/>
          </a:prstGeom>
        </p:spPr>
      </p:pic>
      <p:pic>
        <p:nvPicPr>
          <p:cNvPr id="28" name="Picture 27">
            <a:extLst>
              <a:ext uri="{FF2B5EF4-FFF2-40B4-BE49-F238E27FC236}">
                <a16:creationId xmlns:a16="http://schemas.microsoft.com/office/drawing/2014/main" id="{5EF02FC5-9CE1-6B4B-9949-315AC10510CE}"/>
              </a:ext>
            </a:extLst>
          </p:cNvPr>
          <p:cNvPicPr>
            <a:picLocks noChangeAspect="1"/>
          </p:cNvPicPr>
          <p:nvPr/>
        </p:nvPicPr>
        <p:blipFill>
          <a:blip r:embed="rId13">
            <a:extLst>
              <a:ext uri="{837473B0-CC2E-450A-ABE3-18F120FF3D39}">
                <a1611:picAttrSrcUrl xmlns:a1611="http://schemas.microsoft.com/office/drawing/2016/11/main" xmlns="" r:id="rId14"/>
              </a:ext>
            </a:extLst>
          </a:blip>
          <a:stretch>
            <a:fillRect/>
          </a:stretch>
        </p:blipFill>
        <p:spPr>
          <a:xfrm>
            <a:off x="3376189" y="4345085"/>
            <a:ext cx="1123342" cy="1123342"/>
          </a:xfrm>
          <a:prstGeom prst="rect">
            <a:avLst/>
          </a:prstGeom>
        </p:spPr>
      </p:pic>
      <p:pic>
        <p:nvPicPr>
          <p:cNvPr id="31" name="Picture 2" descr="beach symbol">
            <a:extLst>
              <a:ext uri="{FF2B5EF4-FFF2-40B4-BE49-F238E27FC236}">
                <a16:creationId xmlns:a16="http://schemas.microsoft.com/office/drawing/2014/main" id="{41355469-E85F-674C-962B-460711807A3A}"/>
              </a:ext>
            </a:extLst>
          </p:cNvPr>
          <p:cNvPicPr>
            <a:picLocks noChangeAspect="1" noChangeArrowheads="1"/>
          </p:cNvPicPr>
          <p:nvPr/>
        </p:nvPicPr>
        <p:blipFill rotWithShape="1">
          <a:blip r:embed="rId9">
            <a:duotone>
              <a:schemeClr val="accent6">
                <a:shade val="45000"/>
                <a:satMod val="135000"/>
              </a:schemeClr>
              <a:prstClr val="white"/>
            </a:duotone>
            <a:extLst>
              <a:ext uri="{BEBA8EAE-BF5A-486C-A8C5-ECC9F3942E4B}">
                <a14:imgProps xmlns:a14="http://schemas.microsoft.com/office/drawing/2010/main">
                  <a14:imgLayer r:embed="rId15">
                    <a14:imgEffect>
                      <a14:backgroundRemoval t="2258" b="90000" l="2667" r="95000">
                        <a14:foregroundMark x1="58833" y1="32258" x2="58833" y2="32258"/>
                        <a14:foregroundMark x1="58167" y1="32258" x2="59833" y2="31613"/>
                        <a14:foregroundMark x1="68833" y1="5645" x2="87333" y2="18065"/>
                        <a14:foregroundMark x1="87333" y1="18065" x2="89833" y2="20968"/>
                        <a14:foregroundMark x1="91667" y1="26613" x2="97500" y2="45484"/>
                        <a14:foregroundMark x1="97500" y1="45484" x2="96000" y2="64355"/>
                        <a14:foregroundMark x1="96000" y1="64355" x2="70667" y2="89194"/>
                        <a14:foregroundMark x1="70667" y1="89194" x2="20833" y2="90000"/>
                        <a14:foregroundMark x1="20833" y1="90000" x2="1000" y2="36452"/>
                        <a14:foregroundMark x1="1000" y1="36452" x2="9500" y2="20161"/>
                        <a14:foregroundMark x1="9500" y1="20161" x2="30000" y2="6613"/>
                        <a14:foregroundMark x1="30000" y1="6613" x2="67500" y2="4516"/>
                        <a14:foregroundMark x1="36333" y1="41613" x2="37500" y2="70968"/>
                        <a14:foregroundMark x1="95000" y1="64032" x2="94667" y2="27903"/>
                        <a14:foregroundMark x1="94333" y1="30000" x2="99500" y2="47258"/>
                        <a14:foregroundMark x1="99500" y1="47258" x2="96000" y2="65484"/>
                        <a14:foregroundMark x1="96000" y1="65484" x2="86500" y2="80323"/>
                        <a14:foregroundMark x1="86500" y1="80323" x2="73167" y2="90806"/>
                        <a14:foregroundMark x1="73167" y1="90806" x2="56167" y2="95161"/>
                        <a14:foregroundMark x1="56167" y1="95161" x2="38167" y2="95000"/>
                        <a14:foregroundMark x1="38167" y1="95000" x2="17833" y2="85000"/>
                        <a14:foregroundMark x1="17833" y1="85000" x2="2667" y2="54194"/>
                        <a14:foregroundMark x1="2667" y1="54194" x2="2667" y2="37903"/>
                        <a14:foregroundMark x1="2667" y1="37903" x2="8167" y2="23871"/>
                        <a14:foregroundMark x1="58167" y1="2903" x2="44333" y2="2258"/>
                        <a14:foregroundMark x1="48500" y1="61613" x2="65333" y2="61774"/>
                        <a14:foregroundMark x1="65333" y1="61774" x2="68167" y2="60000"/>
                        <a14:foregroundMark x1="26667" y1="61290" x2="31167" y2="61290"/>
                        <a14:foregroundMark x1="48167" y1="59355" x2="65333" y2="59194"/>
                        <a14:foregroundMark x1="65333" y1="59194" x2="28833" y2="56290"/>
                        <a14:foregroundMark x1="68833" y1="58065" x2="68833" y2="58065"/>
                        <a14:foregroundMark x1="68833" y1="54032" x2="68167" y2="57742"/>
                        <a14:foregroundMark x1="73667" y1="61290" x2="70167" y2="60645"/>
                        <a14:backgroundMark x1="43333" y1="24355" x2="43333" y2="24355"/>
                        <a14:backgroundMark x1="39500" y1="16290" x2="64167" y2="16774"/>
                        <a14:backgroundMark x1="64167" y1="16774" x2="83333" y2="22742"/>
                        <a14:backgroundMark x1="83333" y1="22742" x2="85333" y2="40645"/>
                        <a14:backgroundMark x1="85333" y1="40645" x2="80000" y2="61613"/>
                        <a14:backgroundMark x1="80000" y1="61613" x2="64167" y2="81613"/>
                        <a14:backgroundMark x1="64167" y1="81613" x2="42167" y2="87097"/>
                        <a14:backgroundMark x1="42167" y1="87097" x2="22824" y2="85605"/>
                        <a14:backgroundMark x1="18070" y1="83267" x2="7552" y2="63546"/>
                        <a14:backgroundMark x1="5245" y1="47906" x2="4833" y2="39194"/>
                        <a14:backgroundMark x1="5819" y1="60026" x2="5246" y2="47923"/>
                        <a14:backgroundMark x1="4833" y1="39194" x2="17833" y2="23710"/>
                        <a14:backgroundMark x1="17833" y1="23710" x2="35333" y2="18871"/>
                        <a14:backgroundMark x1="35333" y1="18871" x2="35333" y2="18871"/>
                        <a14:backgroundMark x1="46667" y1="15968" x2="21833" y2="28065"/>
                        <a14:backgroundMark x1="21833" y1="28065" x2="9500" y2="47097"/>
                        <a14:backgroundMark x1="9500" y1="47097" x2="12833" y2="65484"/>
                        <a14:backgroundMark x1="12833" y1="65484" x2="26833" y2="84839"/>
                        <a14:backgroundMark x1="26833" y1="84839" x2="39573" y2="87365"/>
                        <a14:backgroundMark x1="50107" y1="87195" x2="80833" y2="69677"/>
                        <a14:backgroundMark x1="80833" y1="69677" x2="91500" y2="54355"/>
                        <a14:backgroundMark x1="91500" y1="54355" x2="84833" y2="32742"/>
                        <a14:backgroundMark x1="84833" y1="32742" x2="51167" y2="13871"/>
                        <a14:backgroundMark x1="51167" y1="13871" x2="49167" y2="13548"/>
                      </a14:backgroundRemoval>
                    </a14:imgEffect>
                  </a14:imgLayer>
                </a14:imgProps>
              </a:ext>
              <a:ext uri="{28A0092B-C50C-407E-A947-70E740481C1C}">
                <a14:useLocalDpi xmlns:a14="http://schemas.microsoft.com/office/drawing/2010/main" val="0"/>
              </a:ext>
            </a:extLst>
          </a:blip>
          <a:srcRect l="16265" t="29799" r="43904" b="28807"/>
          <a:stretch/>
        </p:blipFill>
        <p:spPr bwMode="auto">
          <a:xfrm>
            <a:off x="6970125" y="3752050"/>
            <a:ext cx="1137704" cy="12216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B7BF5C3-9D78-CC43-9FA0-670A703C15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29091" y1="47273" x2="63636" y2="48636"/>
                        <a14:foregroundMark x1="35455" y1="62727" x2="65000" y2="55000"/>
                        <a14:foregroundMark x1="32727" y1="50000" x2="52273" y2="44545"/>
                      </a14:backgroundRemoval>
                    </a14:imgEffect>
                  </a14:imgLayer>
                </a14:imgProps>
              </a:ext>
              <a:ext uri="{837473B0-CC2E-450A-ABE3-18F120FF3D39}">
                <a1611:picAttrSrcUrl xmlns:a1611="http://schemas.microsoft.com/office/drawing/2016/11/main" xmlns="" r:id="rId18"/>
              </a:ext>
            </a:extLst>
          </a:blip>
          <a:stretch>
            <a:fillRect/>
          </a:stretch>
        </p:blipFill>
        <p:spPr>
          <a:xfrm>
            <a:off x="4896797" y="1826553"/>
            <a:ext cx="1056736" cy="1056736"/>
          </a:xfrm>
          <a:prstGeom prst="rect">
            <a:avLst/>
          </a:prstGeom>
        </p:spPr>
      </p:pic>
      <p:cxnSp>
        <p:nvCxnSpPr>
          <p:cNvPr id="34" name="Straight Connector 33">
            <a:extLst>
              <a:ext uri="{FF2B5EF4-FFF2-40B4-BE49-F238E27FC236}">
                <a16:creationId xmlns:a16="http://schemas.microsoft.com/office/drawing/2014/main" id="{DBCDF7A9-AAC0-0F42-902C-7A11168E4038}"/>
              </a:ext>
            </a:extLst>
          </p:cNvPr>
          <p:cNvCxnSpPr>
            <a:cxnSpLocks/>
          </p:cNvCxnSpPr>
          <p:nvPr/>
        </p:nvCxnSpPr>
        <p:spPr>
          <a:xfrm>
            <a:off x="5425165" y="2748411"/>
            <a:ext cx="0" cy="41618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3C0DC501-C2AD-7547-8066-9E5C197537DC}"/>
              </a:ext>
            </a:extLst>
          </p:cNvPr>
          <p:cNvPicPr>
            <a:picLocks noChangeAspect="1"/>
          </p:cNvPicPr>
          <p:nvPr/>
        </p:nvPicPr>
        <p:blipFill>
          <a:blip r:embed="rId16">
            <a:extLst>
              <a:ext uri="{BEBA8EAE-BF5A-486C-A8C5-ECC9F3942E4B}">
                <a14:imgProps xmlns:a14="http://schemas.microsoft.com/office/drawing/2010/main">
                  <a14:imgLayer r:embed="rId19">
                    <a14:imgEffect>
                      <a14:backgroundRemoval t="10000" b="90000" l="10000" r="90000">
                        <a14:foregroundMark x1="29091" y1="47273" x2="63636" y2="48636"/>
                        <a14:foregroundMark x1="35455" y1="62727" x2="65000" y2="55000"/>
                        <a14:foregroundMark x1="32727" y1="50000" x2="52273" y2="44545"/>
                      </a14:backgroundRemoval>
                    </a14:imgEffect>
                  </a14:imgLayer>
                </a14:imgProps>
              </a:ext>
              <a:ext uri="{837473B0-CC2E-450A-ABE3-18F120FF3D39}">
                <a1611:picAttrSrcUrl xmlns:a1611="http://schemas.microsoft.com/office/drawing/2016/11/main" xmlns="" r:id="rId18"/>
              </a:ext>
            </a:extLst>
          </a:blip>
          <a:stretch>
            <a:fillRect/>
          </a:stretch>
        </p:blipFill>
        <p:spPr>
          <a:xfrm>
            <a:off x="8591547" y="3796519"/>
            <a:ext cx="1056736" cy="1056736"/>
          </a:xfrm>
          <a:prstGeom prst="rect">
            <a:avLst/>
          </a:prstGeom>
        </p:spPr>
      </p:pic>
      <p:cxnSp>
        <p:nvCxnSpPr>
          <p:cNvPr id="38" name="Straight Connector 37">
            <a:extLst>
              <a:ext uri="{FF2B5EF4-FFF2-40B4-BE49-F238E27FC236}">
                <a16:creationId xmlns:a16="http://schemas.microsoft.com/office/drawing/2014/main" id="{5B425106-DB73-1948-AE1F-365D5AA2859E}"/>
              </a:ext>
            </a:extLst>
          </p:cNvPr>
          <p:cNvCxnSpPr>
            <a:cxnSpLocks/>
          </p:cNvCxnSpPr>
          <p:nvPr/>
        </p:nvCxnSpPr>
        <p:spPr>
          <a:xfrm>
            <a:off x="9119915" y="4718377"/>
            <a:ext cx="0" cy="41618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73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7"/>
                                        </p:tgtEl>
                                        <p:attrNameLst>
                                          <p:attrName>ppt_x</p:attrName>
                                        </p:attrNameLst>
                                      </p:cBhvr>
                                      <p:tavLst>
                                        <p:tav tm="0">
                                          <p:val>
                                            <p:strVal val="ppt_x"/>
                                          </p:val>
                                        </p:tav>
                                        <p:tav tm="100000">
                                          <p:val>
                                            <p:strVal val="ppt_x"/>
                                          </p:val>
                                        </p:tav>
                                      </p:tavLst>
                                    </p:anim>
                                    <p:anim calcmode="lin" valueType="num">
                                      <p:cBhvr additive="base">
                                        <p:cTn id="35" dur="500"/>
                                        <p:tgtEl>
                                          <p:spTgt spid="37"/>
                                        </p:tgtEl>
                                        <p:attrNameLst>
                                          <p:attrName>ppt_y</p:attrName>
                                        </p:attrNameLst>
                                      </p:cBhvr>
                                      <p:tavLst>
                                        <p:tav tm="0">
                                          <p:val>
                                            <p:strVal val="ppt_y"/>
                                          </p:val>
                                        </p:tav>
                                        <p:tav tm="100000">
                                          <p:val>
                                            <p:strVal val="1+ppt_h/2"/>
                                          </p:val>
                                        </p:tav>
                                      </p:tavLst>
                                    </p:anim>
                                    <p:set>
                                      <p:cBhvr>
                                        <p:cTn id="36" dur="1" fill="hold">
                                          <p:stCondLst>
                                            <p:cond delay="499"/>
                                          </p:stCondLst>
                                        </p:cTn>
                                        <p:tgtEl>
                                          <p:spTgt spid="37"/>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38"/>
                                        </p:tgtEl>
                                        <p:attrNameLst>
                                          <p:attrName>ppt_x</p:attrName>
                                        </p:attrNameLst>
                                      </p:cBhvr>
                                      <p:tavLst>
                                        <p:tav tm="0">
                                          <p:val>
                                            <p:strVal val="ppt_x"/>
                                          </p:val>
                                        </p:tav>
                                        <p:tav tm="100000">
                                          <p:val>
                                            <p:strVal val="ppt_x"/>
                                          </p:val>
                                        </p:tav>
                                      </p:tavLst>
                                    </p:anim>
                                    <p:anim calcmode="lin" valueType="num">
                                      <p:cBhvr additive="base">
                                        <p:cTn id="39" dur="500"/>
                                        <p:tgtEl>
                                          <p:spTgt spid="38"/>
                                        </p:tgtEl>
                                        <p:attrNameLst>
                                          <p:attrName>ppt_y</p:attrName>
                                        </p:attrNameLst>
                                      </p:cBhvr>
                                      <p:tavLst>
                                        <p:tav tm="0">
                                          <p:val>
                                            <p:strVal val="ppt_y"/>
                                          </p:val>
                                        </p:tav>
                                        <p:tav tm="100000">
                                          <p:val>
                                            <p:strVal val="1+ppt_h/2"/>
                                          </p:val>
                                        </p:tav>
                                      </p:tavLst>
                                    </p:anim>
                                    <p:set>
                                      <p:cBhvr>
                                        <p:cTn id="40" dur="1" fill="hold">
                                          <p:stCondLst>
                                            <p:cond delay="499"/>
                                          </p:stCondLst>
                                        </p:cTn>
                                        <p:tgtEl>
                                          <p:spTgt spid="3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E1CE58-E799-954B-A9A5-6986A5724CC1}"/>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Adjustment in Risk Perception of Properties</a:t>
            </a:r>
          </a:p>
        </p:txBody>
      </p:sp>
      <p:pic>
        <p:nvPicPr>
          <p:cNvPr id="5121" name="Picture 1" descr="page10image1730354432">
            <a:extLst>
              <a:ext uri="{FF2B5EF4-FFF2-40B4-BE49-F238E27FC236}">
                <a16:creationId xmlns:a16="http://schemas.microsoft.com/office/drawing/2014/main" id="{AAE87A8F-52B0-9044-84C0-D9846FE605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657"/>
          <a:stretch/>
        </p:blipFill>
        <p:spPr bwMode="auto">
          <a:xfrm>
            <a:off x="7238998" y="2247720"/>
            <a:ext cx="3493478" cy="2987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BD553C8-6973-E44E-8FE0-D0207CAFA585}"/>
              </a:ext>
            </a:extLst>
          </p:cNvPr>
          <p:cNvSpPr/>
          <p:nvPr/>
        </p:nvSpPr>
        <p:spPr>
          <a:xfrm>
            <a:off x="6652844" y="1751439"/>
            <a:ext cx="6096000" cy="738664"/>
          </a:xfrm>
          <a:prstGeom prst="rect">
            <a:avLst/>
          </a:prstGeom>
        </p:spPr>
        <p:txBody>
          <a:bodyPr>
            <a:spAutoFit/>
          </a:bodyPr>
          <a:lstStyle/>
          <a:p>
            <a:pPr algn="ctr"/>
            <a:r>
              <a:rPr lang="en-US" sz="1400" b="1" dirty="0">
                <a:solidFill>
                  <a:schemeClr val="bg2">
                    <a:lumMod val="25000"/>
                  </a:schemeClr>
                </a:solidFill>
                <a:latin typeface="Baskerville" panose="02020502070401020303" pitchFamily="18" charset="0"/>
                <a:ea typeface="Baskerville" panose="02020502070401020303" pitchFamily="18" charset="0"/>
              </a:rPr>
              <a:t>Figure showing properties in the FEMA flood zone </a:t>
            </a:r>
          </a:p>
          <a:p>
            <a:pPr algn="ctr"/>
            <a:r>
              <a:rPr lang="en-US" sz="1400" b="1" dirty="0">
                <a:solidFill>
                  <a:schemeClr val="bg2">
                    <a:lumMod val="25000"/>
                  </a:schemeClr>
                </a:solidFill>
                <a:latin typeface="Baskerville" panose="02020502070401020303" pitchFamily="18" charset="0"/>
                <a:ea typeface="Baskerville" panose="02020502070401020303" pitchFamily="18" charset="0"/>
              </a:rPr>
              <a:t>(blue shaded area)</a:t>
            </a:r>
            <a:br>
              <a:rPr lang="en-US" sz="1400" b="1" dirty="0">
                <a:solidFill>
                  <a:schemeClr val="bg2">
                    <a:lumMod val="25000"/>
                  </a:schemeClr>
                </a:solidFill>
                <a:latin typeface="Baskerville" panose="02020502070401020303" pitchFamily="18" charset="0"/>
                <a:ea typeface="Baskerville" panose="02020502070401020303" pitchFamily="18" charset="0"/>
              </a:rPr>
            </a:br>
            <a:endParaRPr lang="en-US" sz="1400" dirty="0">
              <a:solidFill>
                <a:schemeClr val="bg2">
                  <a:lumMod val="25000"/>
                </a:schemeClr>
              </a:solidFill>
              <a:latin typeface="Baskerville" panose="02020502070401020303" pitchFamily="18" charset="0"/>
              <a:ea typeface="Baskerville" panose="02020502070401020303" pitchFamily="18" charset="0"/>
            </a:endParaRPr>
          </a:p>
        </p:txBody>
      </p:sp>
      <p:sp>
        <p:nvSpPr>
          <p:cNvPr id="8" name="Rectangle 7">
            <a:extLst>
              <a:ext uri="{FF2B5EF4-FFF2-40B4-BE49-F238E27FC236}">
                <a16:creationId xmlns:a16="http://schemas.microsoft.com/office/drawing/2014/main" id="{2B21586C-72E2-C34D-8717-C2D9926AF6FE}"/>
              </a:ext>
            </a:extLst>
          </p:cNvPr>
          <p:cNvSpPr/>
          <p:nvPr/>
        </p:nvSpPr>
        <p:spPr>
          <a:xfrm>
            <a:off x="222735" y="1162338"/>
            <a:ext cx="7596555" cy="3970318"/>
          </a:xfrm>
          <a:prstGeom prst="rect">
            <a:avLst/>
          </a:prstGeom>
        </p:spPr>
        <p:txBody>
          <a:bodyPr wrap="square">
            <a:spAutoFit/>
          </a:bodyPr>
          <a:lstStyle/>
          <a:p>
            <a:pPr marL="285750" indent="-285750">
              <a:buFont typeface="Arial" panose="020B0604020202020204" pitchFamily="34" charset="0"/>
              <a:buChar char="•"/>
            </a:pPr>
            <a:r>
              <a:rPr lang="en-US" dirty="0">
                <a:latin typeface="Times" pitchFamily="2" charset="0"/>
              </a:rPr>
              <a:t>Data on the universe of property transactions from Florida, New Jersey, North Carolina, and South Carolina</a:t>
            </a:r>
          </a:p>
          <a:p>
            <a:pPr marL="285750" indent="-285750">
              <a:buFont typeface="Arial" panose="020B0604020202020204" pitchFamily="34" charset="0"/>
              <a:buChar char="•"/>
            </a:pPr>
            <a:endParaRPr lang="en-US" dirty="0">
              <a:latin typeface="Times" pitchFamily="2" charset="0"/>
            </a:endParaRPr>
          </a:p>
          <a:p>
            <a:pPr marL="285750" indent="-285750">
              <a:buFont typeface="Arial" panose="020B0604020202020204" pitchFamily="34" charset="0"/>
              <a:buChar char="•"/>
            </a:pPr>
            <a:r>
              <a:rPr lang="en-US" dirty="0">
                <a:latin typeface="Times" pitchFamily="2" charset="0"/>
              </a:rPr>
              <a:t>Measuring submarket attention to flooding risk via “Climate Attention Index”: proportion of for-sale listings with property descriptions that contain climate change risk works: “FEMA,” “floodplain,” and “flood risk.” </a:t>
            </a:r>
          </a:p>
          <a:p>
            <a:pPr marL="285750" indent="-285750">
              <a:buFont typeface="Arial" panose="020B0604020202020204" pitchFamily="34" charset="0"/>
              <a:buChar char="•"/>
            </a:pPr>
            <a:endParaRPr lang="en-US" dirty="0">
              <a:latin typeface="Times" pitchFamily="2" charset="0"/>
            </a:endParaRPr>
          </a:p>
          <a:p>
            <a:pPr marL="285750" indent="-285750">
              <a:buFont typeface="Arial" panose="020B0604020202020204" pitchFamily="34" charset="0"/>
              <a:buChar char="•"/>
            </a:pPr>
            <a:r>
              <a:rPr lang="en-US" dirty="0">
                <a:latin typeface="Times" pitchFamily="2" charset="0"/>
              </a:rPr>
              <a:t>Hedonic price model estimating FEMA </a:t>
            </a:r>
            <a:r>
              <a:rPr lang="en-US" b="1" i="1" u="sng" dirty="0">
                <a:latin typeface="Times" pitchFamily="2" charset="0"/>
              </a:rPr>
              <a:t>flood zones x Climate Attention Index </a:t>
            </a:r>
            <a:r>
              <a:rPr lang="en-US" dirty="0">
                <a:latin typeface="Times" pitchFamily="2" charset="0"/>
              </a:rPr>
              <a:t>to estimate price discounts associated with </a:t>
            </a:r>
            <a:r>
              <a:rPr lang="en-US" b="1" dirty="0">
                <a:latin typeface="Times" pitchFamily="2" charset="0"/>
              </a:rPr>
              <a:t>sea level risk on house </a:t>
            </a:r>
            <a:r>
              <a:rPr lang="en-US" b="1" i="1" dirty="0">
                <a:latin typeface="Times" pitchFamily="2" charset="0"/>
              </a:rPr>
              <a:t>prices (long term horizon) and rents (short term horizon)</a:t>
            </a:r>
            <a:endParaRPr lang="en-US" i="1" dirty="0">
              <a:latin typeface="Times" pitchFamily="2" charset="0"/>
            </a:endParaRPr>
          </a:p>
          <a:p>
            <a:endParaRPr lang="en-US" dirty="0">
              <a:latin typeface="Times" pitchFamily="2" charset="0"/>
            </a:endParaRPr>
          </a:p>
          <a:p>
            <a:endParaRPr lang="en-US" dirty="0">
              <a:latin typeface="Times" pitchFamily="2" charset="0"/>
            </a:endParaRPr>
          </a:p>
          <a:p>
            <a:pPr marL="285750" indent="-285750">
              <a:buFont typeface="Arial" panose="020B0604020202020204" pitchFamily="34" charset="0"/>
              <a:buChar char="•"/>
            </a:pPr>
            <a:endParaRPr lang="en-US" dirty="0">
              <a:latin typeface="Times" pitchFamily="2" charset="0"/>
            </a:endParaRPr>
          </a:p>
          <a:p>
            <a:pPr marL="285750" indent="-285750">
              <a:buFont typeface="Arial" panose="020B0604020202020204" pitchFamily="34" charset="0"/>
              <a:buChar char="•"/>
            </a:pPr>
            <a:endParaRPr lang="en-US" dirty="0"/>
          </a:p>
        </p:txBody>
      </p:sp>
      <p:graphicFrame>
        <p:nvGraphicFramePr>
          <p:cNvPr id="9" name="Table 9">
            <a:extLst>
              <a:ext uri="{FF2B5EF4-FFF2-40B4-BE49-F238E27FC236}">
                <a16:creationId xmlns:a16="http://schemas.microsoft.com/office/drawing/2014/main" id="{6899F47E-A56F-E94F-B365-279788BAFFA5}"/>
              </a:ext>
            </a:extLst>
          </p:cNvPr>
          <p:cNvGraphicFramePr>
            <a:graphicFrameLocks noGrp="1"/>
          </p:cNvGraphicFramePr>
          <p:nvPr>
            <p:extLst>
              <p:ext uri="{D42A27DB-BD31-4B8C-83A1-F6EECF244321}">
                <p14:modId xmlns:p14="http://schemas.microsoft.com/office/powerpoint/2010/main" val="116941103"/>
              </p:ext>
            </p:extLst>
          </p:nvPr>
        </p:nvGraphicFramePr>
        <p:xfrm>
          <a:off x="1389182" y="4017483"/>
          <a:ext cx="5263662" cy="1320800"/>
        </p:xfrm>
        <a:graphic>
          <a:graphicData uri="http://schemas.openxmlformats.org/drawingml/2006/table">
            <a:tbl>
              <a:tblPr firstRow="1" bandRow="1">
                <a:tableStyleId>{5C22544A-7EE6-4342-B048-85BDC9FD1C3A}</a:tableStyleId>
              </a:tblPr>
              <a:tblGrid>
                <a:gridCol w="2631831">
                  <a:extLst>
                    <a:ext uri="{9D8B030D-6E8A-4147-A177-3AD203B41FA5}">
                      <a16:colId xmlns:a16="http://schemas.microsoft.com/office/drawing/2014/main" val="4254207449"/>
                    </a:ext>
                  </a:extLst>
                </a:gridCol>
                <a:gridCol w="2631831">
                  <a:extLst>
                    <a:ext uri="{9D8B030D-6E8A-4147-A177-3AD203B41FA5}">
                      <a16:colId xmlns:a16="http://schemas.microsoft.com/office/drawing/2014/main" val="3228119755"/>
                    </a:ext>
                  </a:extLst>
                </a:gridCol>
              </a:tblGrid>
              <a:tr h="370840">
                <a:tc>
                  <a:txBody>
                    <a:bodyPr/>
                    <a:lstStyle/>
                    <a:p>
                      <a:endParaRPr lang="en-US" sz="1600" dirty="0">
                        <a:latin typeface="Baskerville" panose="02020502070401020303" pitchFamily="18" charset="0"/>
                        <a:ea typeface="Baskerville" panose="02020502070401020303"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600" dirty="0">
                          <a:latin typeface="Baskerville" panose="02020502070401020303" pitchFamily="18" charset="0"/>
                          <a:ea typeface="Baskerville" panose="02020502070401020303" pitchFamily="18" charset="0"/>
                        </a:rPr>
                        <a:t>Doubling attention to flood risk in flood zone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179247075"/>
                  </a:ext>
                </a:extLst>
              </a:tr>
              <a:tr h="370840">
                <a:tc>
                  <a:txBody>
                    <a:bodyPr/>
                    <a:lstStyle/>
                    <a:p>
                      <a:r>
                        <a:rPr lang="en-US" sz="1600" dirty="0">
                          <a:latin typeface="Baskerville" panose="02020502070401020303" pitchFamily="18" charset="0"/>
                          <a:ea typeface="Baskerville" panose="02020502070401020303" pitchFamily="18" charset="0"/>
                        </a:rPr>
                        <a:t>Changes in </a:t>
                      </a:r>
                      <a:r>
                        <a:rPr lang="en-US" sz="1600" u="sng" dirty="0">
                          <a:latin typeface="Baskerville" panose="02020502070401020303" pitchFamily="18" charset="0"/>
                          <a:ea typeface="Baskerville" panose="02020502070401020303" pitchFamily="18" charset="0"/>
                        </a:rPr>
                        <a:t>Prices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latin typeface="Baskerville" panose="02020502070401020303" pitchFamily="18" charset="0"/>
                          <a:ea typeface="Baskerville" panose="02020502070401020303" pitchFamily="18" charset="0"/>
                        </a:rPr>
                        <a:t> - 2.9%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884499"/>
                  </a:ext>
                </a:extLst>
              </a:tr>
              <a:tr h="370840">
                <a:tc>
                  <a:txBody>
                    <a:bodyPr/>
                    <a:lstStyle/>
                    <a:p>
                      <a:r>
                        <a:rPr lang="en-US" sz="1600" dirty="0">
                          <a:latin typeface="Baskerville" panose="02020502070401020303" pitchFamily="18" charset="0"/>
                          <a:ea typeface="Baskerville" panose="02020502070401020303" pitchFamily="18" charset="0"/>
                        </a:rPr>
                        <a:t>Changes </a:t>
                      </a:r>
                      <a:r>
                        <a:rPr lang="en-US" sz="1600" u="sng" dirty="0">
                          <a:latin typeface="Baskerville" panose="02020502070401020303" pitchFamily="18" charset="0"/>
                          <a:ea typeface="Baskerville" panose="02020502070401020303" pitchFamily="18" charset="0"/>
                        </a:rPr>
                        <a:t>Rents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latin typeface="Baskerville" panose="02020502070401020303" pitchFamily="18" charset="0"/>
                          <a:ea typeface="Baskerville" panose="02020502070401020303" pitchFamily="18" charset="0"/>
                        </a:rPr>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767679"/>
                  </a:ext>
                </a:extLst>
              </a:tr>
            </a:tbl>
          </a:graphicData>
        </a:graphic>
      </p:graphicFrame>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50071651-037E-DF4C-9A5F-2D60B37E8ECD}"/>
                  </a:ext>
                </a:extLst>
              </p:cNvPr>
              <p:cNvSpPr/>
              <p:nvPr/>
            </p:nvSpPr>
            <p:spPr>
              <a:xfrm>
                <a:off x="1531496" y="5565814"/>
                <a:ext cx="3994299" cy="659411"/>
              </a:xfrm>
              <a:prstGeom prst="rect">
                <a:avLst/>
              </a:prstGeom>
            </p:spPr>
            <p:txBody>
              <a:bodyPr wrap="none">
                <a:spAutoFit/>
              </a:bodyPr>
              <a:lstStyle/>
              <a:p>
                <a:pPr lvl="2"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Baskerville" panose="02020502070401020303" pitchFamily="18" charset="0"/>
                        </a:rPr>
                        <m:t>𝑃𝑟𝑜𝑝𝑒𝑟𝑡𝑦</m:t>
                      </m:r>
                      <m:r>
                        <a:rPr lang="en-US" i="1">
                          <a:latin typeface="Cambria Math" panose="02040503050406030204" pitchFamily="18" charset="0"/>
                          <a:ea typeface="Baskerville" panose="02020502070401020303" pitchFamily="18" charset="0"/>
                        </a:rPr>
                        <m:t> </m:t>
                      </m:r>
                      <m:r>
                        <a:rPr lang="en-US" i="1">
                          <a:latin typeface="Cambria Math" panose="02040503050406030204" pitchFamily="18" charset="0"/>
                          <a:ea typeface="Baskerville" panose="02020502070401020303" pitchFamily="18" charset="0"/>
                        </a:rPr>
                        <m:t>𝑝𝑟𝑖𝑐𝑒</m:t>
                      </m:r>
                      <m:r>
                        <a:rPr lang="en-US" i="1">
                          <a:latin typeface="Cambria Math" panose="02040503050406030204" pitchFamily="18" charset="0"/>
                          <a:ea typeface="Baskerville" panose="02020502070401020303" pitchFamily="18" charset="0"/>
                        </a:rPr>
                        <m:t>=</m:t>
                      </m:r>
                      <m:f>
                        <m:fPr>
                          <m:ctrlPr>
                            <a:rPr lang="en-US" i="1">
                              <a:latin typeface="Cambria Math" panose="02040503050406030204" pitchFamily="18" charset="0"/>
                              <a:ea typeface="Baskerville" panose="02020502070401020303" pitchFamily="18" charset="0"/>
                            </a:rPr>
                          </m:ctrlPr>
                        </m:fPr>
                        <m:num>
                          <m:r>
                            <a:rPr lang="en-US" i="1">
                              <a:latin typeface="Cambria Math" panose="02040503050406030204" pitchFamily="18" charset="0"/>
                              <a:ea typeface="Baskerville" panose="02020502070401020303" pitchFamily="18" charset="0"/>
                            </a:rPr>
                            <m:t>𝑁𝑂𝐼</m:t>
                          </m:r>
                        </m:num>
                        <m:den>
                          <m:r>
                            <a:rPr lang="en-US" i="1">
                              <a:latin typeface="Cambria Math" panose="02040503050406030204" pitchFamily="18" charset="0"/>
                              <a:ea typeface="Baskerville" panose="02020502070401020303" pitchFamily="18" charset="0"/>
                            </a:rPr>
                            <m:t>𝐶𝑎𝑝</m:t>
                          </m:r>
                          <m:r>
                            <a:rPr lang="en-US" i="1">
                              <a:latin typeface="Cambria Math" panose="02040503050406030204" pitchFamily="18" charset="0"/>
                              <a:ea typeface="Baskerville" panose="02020502070401020303" pitchFamily="18" charset="0"/>
                            </a:rPr>
                            <m:t> </m:t>
                          </m:r>
                          <m:r>
                            <a:rPr lang="en-US" i="1">
                              <a:latin typeface="Cambria Math" panose="02040503050406030204" pitchFamily="18" charset="0"/>
                              <a:ea typeface="Baskerville" panose="02020502070401020303" pitchFamily="18" charset="0"/>
                            </a:rPr>
                            <m:t>𝑅𝑎𝑡𝑒</m:t>
                          </m:r>
                        </m:den>
                      </m:f>
                      <m:r>
                        <a:rPr lang="en-US" i="1">
                          <a:latin typeface="Cambria Math" panose="02040503050406030204" pitchFamily="18" charset="0"/>
                          <a:ea typeface="Baskerville" panose="02020502070401020303" pitchFamily="18" charset="0"/>
                        </a:rPr>
                        <m:t> </m:t>
                      </m:r>
                    </m:oMath>
                  </m:oMathPara>
                </a14:m>
                <a:endParaRPr lang="en-US" dirty="0">
                  <a:latin typeface="Baskerville" panose="02020502070401020303" pitchFamily="18" charset="0"/>
                  <a:ea typeface="Baskerville" panose="02020502070401020303" pitchFamily="18" charset="0"/>
                </a:endParaRPr>
              </a:p>
            </p:txBody>
          </p:sp>
        </mc:Choice>
        <mc:Fallback xmlns="">
          <p:sp>
            <p:nvSpPr>
              <p:cNvPr id="10" name="Rectangle 9">
                <a:extLst>
                  <a:ext uri="{FF2B5EF4-FFF2-40B4-BE49-F238E27FC236}">
                    <a16:creationId xmlns:a16="http://schemas.microsoft.com/office/drawing/2014/main" id="{50071651-037E-DF4C-9A5F-2D60B37E8ECD}"/>
                  </a:ext>
                </a:extLst>
              </p:cNvPr>
              <p:cNvSpPr>
                <a:spLocks noRot="1" noChangeAspect="1" noMove="1" noResize="1" noEditPoints="1" noAdjustHandles="1" noChangeArrowheads="1" noChangeShapeType="1" noTextEdit="1"/>
              </p:cNvSpPr>
              <p:nvPr/>
            </p:nvSpPr>
            <p:spPr>
              <a:xfrm>
                <a:off x="1531496" y="5565814"/>
                <a:ext cx="3994299" cy="659411"/>
              </a:xfrm>
              <a:prstGeom prst="rect">
                <a:avLst/>
              </a:prstGeom>
              <a:blipFill>
                <a:blip r:embed="rId3"/>
                <a:stretch>
                  <a:fillRect b="-9434"/>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AE49595D-C405-FE4F-A08F-1DAEE84FD7ED}"/>
              </a:ext>
            </a:extLst>
          </p:cNvPr>
          <p:cNvCxnSpPr>
            <a:cxnSpLocks/>
          </p:cNvCxnSpPr>
          <p:nvPr/>
        </p:nvCxnSpPr>
        <p:spPr>
          <a:xfrm flipV="1">
            <a:off x="4489938" y="5667514"/>
            <a:ext cx="785446" cy="1746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678F00-9F4F-894B-B7E2-7930E44740EE}"/>
              </a:ext>
            </a:extLst>
          </p:cNvPr>
          <p:cNvCxnSpPr>
            <a:cxnSpLocks/>
          </p:cNvCxnSpPr>
          <p:nvPr/>
        </p:nvCxnSpPr>
        <p:spPr>
          <a:xfrm>
            <a:off x="4413738" y="5689771"/>
            <a:ext cx="937846"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8B1D3E-8A8C-E941-9FD3-4AB7072C0E10}"/>
              </a:ext>
            </a:extLst>
          </p:cNvPr>
          <p:cNvCxnSpPr/>
          <p:nvPr/>
        </p:nvCxnSpPr>
        <p:spPr>
          <a:xfrm>
            <a:off x="2414954" y="5765971"/>
            <a:ext cx="0" cy="29426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8383965-E58B-474D-A00B-2F7346FC592D}"/>
              </a:ext>
            </a:extLst>
          </p:cNvPr>
          <p:cNvCxnSpPr>
            <a:cxnSpLocks/>
          </p:cNvCxnSpPr>
          <p:nvPr/>
        </p:nvCxnSpPr>
        <p:spPr>
          <a:xfrm flipV="1">
            <a:off x="5363307" y="5931554"/>
            <a:ext cx="0" cy="29367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81D8B40-E8F5-D444-84F5-11CAC1771069}"/>
              </a:ext>
            </a:extLst>
          </p:cNvPr>
          <p:cNvSpPr/>
          <p:nvPr/>
        </p:nvSpPr>
        <p:spPr>
          <a:xfrm>
            <a:off x="3153507" y="6153779"/>
            <a:ext cx="8903290" cy="646331"/>
          </a:xfrm>
          <a:prstGeom prst="rect">
            <a:avLst/>
          </a:prstGeom>
        </p:spPr>
        <p:txBody>
          <a:bodyPr wrap="square">
            <a:spAutoFit/>
          </a:bodyPr>
          <a:lstStyle/>
          <a:p>
            <a:r>
              <a:rPr lang="en-US" sz="1200" dirty="0">
                <a:solidFill>
                  <a:srgbClr val="222222"/>
                </a:solidFill>
                <a:latin typeface="Baskerville" panose="02020502070401020303" pitchFamily="18" charset="0"/>
                <a:ea typeface="Baskerville" panose="02020502070401020303" pitchFamily="18" charset="0"/>
              </a:rPr>
              <a:t>Source: Giglio, Stefano, et al. "Climate change and long-run discount rates: Evidence from real estate." </a:t>
            </a:r>
            <a:r>
              <a:rPr lang="en-US" sz="1200" i="1" dirty="0">
                <a:solidFill>
                  <a:srgbClr val="222222"/>
                </a:solidFill>
                <a:latin typeface="Baskerville" panose="02020502070401020303" pitchFamily="18" charset="0"/>
                <a:ea typeface="Baskerville" panose="02020502070401020303" pitchFamily="18" charset="0"/>
              </a:rPr>
              <a:t>The Review of Financial Studies</a:t>
            </a:r>
            <a:r>
              <a:rPr lang="en-US" sz="1200" dirty="0">
                <a:solidFill>
                  <a:srgbClr val="222222"/>
                </a:solidFill>
                <a:latin typeface="Baskerville" panose="02020502070401020303" pitchFamily="18" charset="0"/>
                <a:ea typeface="Baskerville" panose="02020502070401020303" pitchFamily="18" charset="0"/>
              </a:rPr>
              <a:t> 34.8 (2021): 3527-3571</a:t>
            </a:r>
            <a:r>
              <a:rPr lang="en-US" sz="1200" dirty="0" smtClean="0">
                <a:solidFill>
                  <a:srgbClr val="222222"/>
                </a:solidFill>
                <a:latin typeface="Baskerville" panose="02020502070401020303" pitchFamily="18" charset="0"/>
                <a:ea typeface="Baskerville" panose="02020502070401020303" pitchFamily="18" charset="0"/>
              </a:rPr>
              <a:t>. </a:t>
            </a:r>
            <a:r>
              <a:rPr lang="en-US" sz="1200" dirty="0">
                <a:latin typeface="Baskerville Old Face" panose="02020602080505020303" pitchFamily="18" charset="0"/>
              </a:rPr>
              <a:t>© S. </a:t>
            </a:r>
            <a:r>
              <a:rPr lang="en-US" sz="1200" dirty="0" err="1">
                <a:latin typeface="Baskerville Old Face" panose="02020602080505020303" pitchFamily="18" charset="0"/>
              </a:rPr>
              <a:t>Giglio</a:t>
            </a:r>
            <a:r>
              <a:rPr lang="en-US" sz="1200" dirty="0">
                <a:latin typeface="Baskerville Old Face" panose="02020602080505020303" pitchFamily="18" charset="0"/>
              </a:rPr>
              <a:t> et al. All rights reserved. This content is excluded from our Creative 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a typeface="Baskerville" panose="02020502070401020303" pitchFamily="18" charset="0"/>
            </a:endParaRPr>
          </a:p>
        </p:txBody>
      </p:sp>
      <p:pic>
        <p:nvPicPr>
          <p:cNvPr id="21" name="Picture 20">
            <a:extLst>
              <a:ext uri="{FF2B5EF4-FFF2-40B4-BE49-F238E27FC236}">
                <a16:creationId xmlns:a16="http://schemas.microsoft.com/office/drawing/2014/main" id="{B3E28290-E443-194F-A892-7358021EA606}"/>
              </a:ext>
            </a:extLst>
          </p:cNvPr>
          <p:cNvPicPr>
            <a:picLocks noChangeAspect="1"/>
          </p:cNvPicPr>
          <p:nvPr/>
        </p:nvPicPr>
        <p:blipFill>
          <a:blip r:embed="rId5"/>
          <a:stretch>
            <a:fillRect/>
          </a:stretch>
        </p:blipFill>
        <p:spPr>
          <a:xfrm>
            <a:off x="9346269" y="4202383"/>
            <a:ext cx="2710528" cy="1876006"/>
          </a:xfrm>
          <a:prstGeom prst="rect">
            <a:avLst/>
          </a:prstGeom>
        </p:spPr>
      </p:pic>
    </p:spTree>
    <p:extLst>
      <p:ext uri="{BB962C8B-B14F-4D97-AF65-F5344CB8AC3E}">
        <p14:creationId xmlns:p14="http://schemas.microsoft.com/office/powerpoint/2010/main" val="344898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E1CE58-E799-954B-A9A5-6986A5724CC1}"/>
              </a:ext>
            </a:extLst>
          </p:cNvPr>
          <p:cNvSpPr txBox="1">
            <a:spLocks/>
          </p:cNvSpPr>
          <p:nvPr/>
        </p:nvSpPr>
        <p:spPr>
          <a:xfrm>
            <a:off x="382069" y="8828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1B4453"/>
                </a:solidFill>
                <a:latin typeface="Baskerville" panose="02020502070401020303"/>
              </a:rPr>
              <a:t>Learning from Hurricane Sandy: </a:t>
            </a:r>
          </a:p>
          <a:p>
            <a:r>
              <a:rPr lang="en-US" sz="3200" dirty="0">
                <a:solidFill>
                  <a:srgbClr val="1B4453"/>
                </a:solidFill>
                <a:latin typeface="Baskerville" panose="02020502070401020303"/>
              </a:rPr>
              <a:t>Adjustment in Risk Perception of Properties after Climate Disasters</a:t>
            </a:r>
          </a:p>
        </p:txBody>
      </p:sp>
      <p:sp>
        <p:nvSpPr>
          <p:cNvPr id="2" name="Rectangle 1">
            <a:extLst>
              <a:ext uri="{FF2B5EF4-FFF2-40B4-BE49-F238E27FC236}">
                <a16:creationId xmlns:a16="http://schemas.microsoft.com/office/drawing/2014/main" id="{DBD553C8-6973-E44E-8FE0-D0207CAFA585}"/>
              </a:ext>
            </a:extLst>
          </p:cNvPr>
          <p:cNvSpPr/>
          <p:nvPr/>
        </p:nvSpPr>
        <p:spPr>
          <a:xfrm>
            <a:off x="6219090" y="1468970"/>
            <a:ext cx="6096000" cy="523220"/>
          </a:xfrm>
          <a:prstGeom prst="rect">
            <a:avLst/>
          </a:prstGeom>
        </p:spPr>
        <p:txBody>
          <a:bodyPr>
            <a:spAutoFit/>
          </a:bodyPr>
          <a:lstStyle/>
          <a:p>
            <a:pPr algn="ctr"/>
            <a:r>
              <a:rPr lang="en-US" sz="1400" b="1" dirty="0">
                <a:solidFill>
                  <a:schemeClr val="bg2">
                    <a:lumMod val="25000"/>
                  </a:schemeClr>
                </a:solidFill>
                <a:latin typeface="Baskerville" panose="02020502070401020303" pitchFamily="18" charset="0"/>
                <a:ea typeface="Baskerville" panose="02020502070401020303" pitchFamily="18" charset="0"/>
              </a:rPr>
              <a:t>Hurricane Flood Risk Zones in NYC </a:t>
            </a:r>
            <a:br>
              <a:rPr lang="en-US" sz="1400" b="1" dirty="0">
                <a:solidFill>
                  <a:schemeClr val="bg2">
                    <a:lumMod val="25000"/>
                  </a:schemeClr>
                </a:solidFill>
                <a:latin typeface="Baskerville" panose="02020502070401020303" pitchFamily="18" charset="0"/>
                <a:ea typeface="Baskerville" panose="02020502070401020303" pitchFamily="18" charset="0"/>
              </a:rPr>
            </a:br>
            <a:endParaRPr lang="en-US" sz="1400" dirty="0">
              <a:solidFill>
                <a:schemeClr val="bg2">
                  <a:lumMod val="25000"/>
                </a:schemeClr>
              </a:solidFill>
              <a:latin typeface="Baskerville" panose="02020502070401020303" pitchFamily="18" charset="0"/>
              <a:ea typeface="Baskerville" panose="02020502070401020303" pitchFamily="18" charset="0"/>
            </a:endParaRPr>
          </a:p>
        </p:txBody>
      </p:sp>
      <p:pic>
        <p:nvPicPr>
          <p:cNvPr id="3" name="Picture 2">
            <a:extLst>
              <a:ext uri="{FF2B5EF4-FFF2-40B4-BE49-F238E27FC236}">
                <a16:creationId xmlns:a16="http://schemas.microsoft.com/office/drawing/2014/main" id="{962E0E13-BDD2-5B46-9889-C28604F26D16}"/>
              </a:ext>
            </a:extLst>
          </p:cNvPr>
          <p:cNvPicPr>
            <a:picLocks noChangeAspect="1"/>
          </p:cNvPicPr>
          <p:nvPr/>
        </p:nvPicPr>
        <p:blipFill>
          <a:blip r:embed="rId2"/>
          <a:stretch>
            <a:fillRect/>
          </a:stretch>
        </p:blipFill>
        <p:spPr>
          <a:xfrm>
            <a:off x="8355031" y="6350292"/>
            <a:ext cx="336550" cy="95250"/>
          </a:xfrm>
          <a:prstGeom prst="rect">
            <a:avLst/>
          </a:prstGeom>
        </p:spPr>
      </p:pic>
      <p:pic>
        <p:nvPicPr>
          <p:cNvPr id="4" name="Picture 3">
            <a:extLst>
              <a:ext uri="{FF2B5EF4-FFF2-40B4-BE49-F238E27FC236}">
                <a16:creationId xmlns:a16="http://schemas.microsoft.com/office/drawing/2014/main" id="{005FE689-8A9A-F845-9221-BD1AC56C0133}"/>
              </a:ext>
            </a:extLst>
          </p:cNvPr>
          <p:cNvPicPr>
            <a:picLocks noChangeAspect="1"/>
          </p:cNvPicPr>
          <p:nvPr/>
        </p:nvPicPr>
        <p:blipFill>
          <a:blip r:embed="rId3"/>
          <a:stretch>
            <a:fillRect/>
          </a:stretch>
        </p:blipFill>
        <p:spPr>
          <a:xfrm>
            <a:off x="8313755" y="6219454"/>
            <a:ext cx="431799" cy="58549"/>
          </a:xfrm>
          <a:prstGeom prst="rect">
            <a:avLst/>
          </a:prstGeom>
        </p:spPr>
      </p:pic>
      <p:pic>
        <p:nvPicPr>
          <p:cNvPr id="5" name="Picture 4">
            <a:extLst>
              <a:ext uri="{FF2B5EF4-FFF2-40B4-BE49-F238E27FC236}">
                <a16:creationId xmlns:a16="http://schemas.microsoft.com/office/drawing/2014/main" id="{B7EAA1A7-2681-FD4F-A7BC-F6AB980C9916}"/>
              </a:ext>
            </a:extLst>
          </p:cNvPr>
          <p:cNvPicPr>
            <a:picLocks noChangeAspect="1"/>
          </p:cNvPicPr>
          <p:nvPr/>
        </p:nvPicPr>
        <p:blipFill>
          <a:blip r:embed="rId4"/>
          <a:stretch>
            <a:fillRect/>
          </a:stretch>
        </p:blipFill>
        <p:spPr>
          <a:xfrm>
            <a:off x="8307405" y="6041290"/>
            <a:ext cx="444767" cy="125877"/>
          </a:xfrm>
          <a:prstGeom prst="rect">
            <a:avLst/>
          </a:prstGeom>
        </p:spPr>
      </p:pic>
      <p:sp>
        <p:nvSpPr>
          <p:cNvPr id="6" name="TextBox 5">
            <a:extLst>
              <a:ext uri="{FF2B5EF4-FFF2-40B4-BE49-F238E27FC236}">
                <a16:creationId xmlns:a16="http://schemas.microsoft.com/office/drawing/2014/main" id="{82D4B5B6-0768-F241-BE74-697CC8D5DA58}"/>
              </a:ext>
            </a:extLst>
          </p:cNvPr>
          <p:cNvSpPr txBox="1"/>
          <p:nvPr/>
        </p:nvSpPr>
        <p:spPr>
          <a:xfrm>
            <a:off x="8752172" y="5919562"/>
            <a:ext cx="1842427" cy="276999"/>
          </a:xfrm>
          <a:prstGeom prst="rect">
            <a:avLst/>
          </a:prstGeom>
          <a:noFill/>
        </p:spPr>
        <p:txBody>
          <a:bodyPr wrap="none" rtlCol="0">
            <a:spAutoFit/>
          </a:bodyPr>
          <a:lstStyle/>
          <a:p>
            <a:r>
              <a:rPr lang="en-US" sz="1200" dirty="0">
                <a:latin typeface="Baskerville" panose="02020502070401020303" pitchFamily="18" charset="0"/>
                <a:ea typeface="Baskerville" panose="02020502070401020303" pitchFamily="18" charset="0"/>
              </a:rPr>
              <a:t>Properties without damage</a:t>
            </a:r>
          </a:p>
        </p:txBody>
      </p:sp>
      <p:sp>
        <p:nvSpPr>
          <p:cNvPr id="18" name="TextBox 17">
            <a:extLst>
              <a:ext uri="{FF2B5EF4-FFF2-40B4-BE49-F238E27FC236}">
                <a16:creationId xmlns:a16="http://schemas.microsoft.com/office/drawing/2014/main" id="{CCFEB86E-B45B-144A-8563-4E2920442B97}"/>
              </a:ext>
            </a:extLst>
          </p:cNvPr>
          <p:cNvSpPr txBox="1"/>
          <p:nvPr/>
        </p:nvSpPr>
        <p:spPr>
          <a:xfrm>
            <a:off x="8752172" y="6072759"/>
            <a:ext cx="2055627" cy="276999"/>
          </a:xfrm>
          <a:prstGeom prst="rect">
            <a:avLst/>
          </a:prstGeom>
          <a:noFill/>
        </p:spPr>
        <p:txBody>
          <a:bodyPr wrap="none" rtlCol="0">
            <a:spAutoFit/>
          </a:bodyPr>
          <a:lstStyle/>
          <a:p>
            <a:r>
              <a:rPr lang="en-US" sz="1200" dirty="0">
                <a:latin typeface="Baskerville" panose="02020502070401020303" pitchFamily="18" charset="0"/>
                <a:ea typeface="Baskerville" panose="02020502070401020303" pitchFamily="18" charset="0"/>
              </a:rPr>
              <a:t>Properties with minor damage</a:t>
            </a:r>
          </a:p>
        </p:txBody>
      </p:sp>
      <p:sp>
        <p:nvSpPr>
          <p:cNvPr id="20" name="TextBox 19">
            <a:extLst>
              <a:ext uri="{FF2B5EF4-FFF2-40B4-BE49-F238E27FC236}">
                <a16:creationId xmlns:a16="http://schemas.microsoft.com/office/drawing/2014/main" id="{1D8A2473-DECC-4F40-A33D-E0357E9F6A2E}"/>
              </a:ext>
            </a:extLst>
          </p:cNvPr>
          <p:cNvSpPr txBox="1"/>
          <p:nvPr/>
        </p:nvSpPr>
        <p:spPr>
          <a:xfrm>
            <a:off x="8752172" y="6228030"/>
            <a:ext cx="2046009" cy="276999"/>
          </a:xfrm>
          <a:prstGeom prst="rect">
            <a:avLst/>
          </a:prstGeom>
          <a:noFill/>
        </p:spPr>
        <p:txBody>
          <a:bodyPr wrap="none" rtlCol="0">
            <a:spAutoFit/>
          </a:bodyPr>
          <a:lstStyle/>
          <a:p>
            <a:r>
              <a:rPr lang="en-US" sz="1200" dirty="0">
                <a:latin typeface="Baskerville" panose="02020502070401020303" pitchFamily="18" charset="0"/>
                <a:ea typeface="Baskerville" panose="02020502070401020303" pitchFamily="18" charset="0"/>
              </a:rPr>
              <a:t>Properties with major damage</a:t>
            </a:r>
          </a:p>
        </p:txBody>
      </p:sp>
      <p:sp>
        <p:nvSpPr>
          <p:cNvPr id="21" name="Rectangle 20">
            <a:extLst>
              <a:ext uri="{FF2B5EF4-FFF2-40B4-BE49-F238E27FC236}">
                <a16:creationId xmlns:a16="http://schemas.microsoft.com/office/drawing/2014/main" id="{1C1D812F-82AD-3C4A-8384-D2D81F64968A}"/>
              </a:ext>
            </a:extLst>
          </p:cNvPr>
          <p:cNvSpPr/>
          <p:nvPr/>
        </p:nvSpPr>
        <p:spPr>
          <a:xfrm>
            <a:off x="330304" y="1319416"/>
            <a:ext cx="6007929" cy="4801314"/>
          </a:xfrm>
          <a:prstGeom prst="rect">
            <a:avLst/>
          </a:prstGeom>
        </p:spPr>
        <p:txBody>
          <a:bodyPr wrap="square">
            <a:spAutoFit/>
          </a:bodyPr>
          <a:lstStyle/>
          <a:p>
            <a:pPr marL="285750" indent="-285750" algn="just">
              <a:buFont typeface="Arial" panose="020B0604020202020204" pitchFamily="34" charset="0"/>
              <a:buChar char="•"/>
            </a:pPr>
            <a:r>
              <a:rPr lang="en-US" dirty="0">
                <a:latin typeface="Times" pitchFamily="2" charset="0"/>
              </a:rPr>
              <a:t> Hurricane Sandy (2012): a powerful hybrid (tropical/extratropical) cyclone, causing </a:t>
            </a:r>
            <a:r>
              <a:rPr lang="en-US" b="1" u="sng" dirty="0">
                <a:latin typeface="Times" pitchFamily="2" charset="0"/>
              </a:rPr>
              <a:t>the highest water level</a:t>
            </a:r>
            <a:r>
              <a:rPr lang="en-US" dirty="0">
                <a:latin typeface="Times" pitchFamily="2" charset="0"/>
              </a:rPr>
              <a:t> in at least 300 years in the New York City metropolitan area:</a:t>
            </a:r>
          </a:p>
          <a:p>
            <a:pPr marL="742950" lvl="1" indent="-285750">
              <a:buFont typeface="Arial" panose="020B0604020202020204" pitchFamily="34" charset="0"/>
              <a:buChar char="•"/>
            </a:pPr>
            <a:r>
              <a:rPr lang="en-US" dirty="0">
                <a:latin typeface="Times" pitchFamily="2" charset="0"/>
              </a:rPr>
              <a:t>Damages amounting to over $19 billion</a:t>
            </a:r>
          </a:p>
          <a:p>
            <a:pPr marL="285750" indent="-285750">
              <a:buFont typeface="Arial" panose="020B0604020202020204" pitchFamily="34" charset="0"/>
              <a:buChar char="•"/>
            </a:pPr>
            <a:endParaRPr lang="en-US" dirty="0"/>
          </a:p>
          <a:p>
            <a:pPr marL="285750" indent="-285750" algn="just">
              <a:buFont typeface="Arial" panose="020B0604020202020204" pitchFamily="34" charset="0"/>
              <a:buChar char="•"/>
            </a:pPr>
            <a:r>
              <a:rPr lang="en-US" dirty="0">
                <a:latin typeface="Baskerville" panose="02020502070401020303" pitchFamily="18" charset="0"/>
                <a:ea typeface="Baskerville" panose="02020502070401020303" pitchFamily="18" charset="0"/>
              </a:rPr>
              <a:t>Estimation price discounts after hurricane Sandy:</a:t>
            </a:r>
          </a:p>
          <a:p>
            <a:pPr marL="742950" lvl="1" indent="-285750" algn="just">
              <a:buFont typeface="Arial" panose="020B0604020202020204" pitchFamily="34" charset="0"/>
              <a:buChar char="•"/>
            </a:pPr>
            <a:r>
              <a:rPr lang="en-US" b="1" u="sng" dirty="0">
                <a:latin typeface="Baskerville" panose="02020502070401020303" pitchFamily="18" charset="0"/>
                <a:ea typeface="Baskerville" panose="02020502070401020303" pitchFamily="18" charset="0"/>
              </a:rPr>
              <a:t>Discounts from 17% to 22%</a:t>
            </a:r>
            <a:r>
              <a:rPr lang="en-US" b="1" dirty="0">
                <a:latin typeface="Baskerville" panose="02020502070401020303" pitchFamily="18" charset="0"/>
                <a:ea typeface="Baskerville" panose="02020502070401020303" pitchFamily="18" charset="0"/>
              </a:rPr>
              <a:t> </a:t>
            </a:r>
            <a:r>
              <a:rPr lang="en-US" dirty="0">
                <a:latin typeface="Baskerville" panose="02020502070401020303" pitchFamily="18" charset="0"/>
                <a:ea typeface="Baskerville" panose="02020502070401020303" pitchFamily="18" charset="0"/>
              </a:rPr>
              <a:t>in properties that suffered </a:t>
            </a:r>
            <a:r>
              <a:rPr lang="en-US" b="1" i="1" dirty="0">
                <a:solidFill>
                  <a:srgbClr val="C00000"/>
                </a:solidFill>
                <a:latin typeface="Baskerville" panose="02020502070401020303" pitchFamily="18" charset="0"/>
                <a:ea typeface="Baskerville" panose="02020502070401020303" pitchFamily="18" charset="0"/>
              </a:rPr>
              <a:t>damage</a:t>
            </a:r>
            <a:r>
              <a:rPr lang="en-US" dirty="0">
                <a:latin typeface="Baskerville" panose="02020502070401020303" pitchFamily="18" charset="0"/>
                <a:ea typeface="Baskerville" panose="02020502070401020303" pitchFamily="18" charset="0"/>
              </a:rPr>
              <a:t>, that gradually rebounded to ~9% discount as repairs took place</a:t>
            </a:r>
          </a:p>
          <a:p>
            <a:pPr marL="742950" lvl="1" indent="-285750" algn="just">
              <a:buFont typeface="Arial" panose="020B0604020202020204" pitchFamily="34" charset="0"/>
              <a:buChar char="•"/>
            </a:pPr>
            <a:r>
              <a:rPr lang="en-US" dirty="0">
                <a:latin typeface="Baskerville" panose="02020502070401020303" pitchFamily="18" charset="0"/>
                <a:ea typeface="Baskerville" panose="02020502070401020303" pitchFamily="18" charset="0"/>
              </a:rPr>
              <a:t>Persistent drops in prices by about </a:t>
            </a:r>
            <a:r>
              <a:rPr lang="en-US" b="1" u="sng" dirty="0">
                <a:latin typeface="Baskerville" panose="02020502070401020303" pitchFamily="18" charset="0"/>
                <a:ea typeface="Baskerville" panose="02020502070401020303" pitchFamily="18" charset="0"/>
              </a:rPr>
              <a:t>9% in flood zones </a:t>
            </a:r>
            <a:r>
              <a:rPr lang="en-US" dirty="0">
                <a:latin typeface="Baskerville" panose="02020502070401020303" pitchFamily="18" charset="0"/>
                <a:ea typeface="Baskerville" panose="02020502070401020303" pitchFamily="18" charset="0"/>
              </a:rPr>
              <a:t>among properties that suffered </a:t>
            </a:r>
            <a:r>
              <a:rPr lang="en-US" b="1" i="1" dirty="0">
                <a:solidFill>
                  <a:srgbClr val="002060"/>
                </a:solidFill>
                <a:latin typeface="Baskerville" panose="02020502070401020303" pitchFamily="18" charset="0"/>
                <a:ea typeface="Baskerville" panose="02020502070401020303" pitchFamily="18" charset="0"/>
              </a:rPr>
              <a:t>no damage</a:t>
            </a:r>
          </a:p>
          <a:p>
            <a:pPr marL="742950" lvl="1" indent="-285750" algn="just">
              <a:buFont typeface="Arial" panose="020B0604020202020204" pitchFamily="34" charset="0"/>
              <a:buChar char="•"/>
            </a:pPr>
            <a:r>
              <a:rPr lang="en-US" dirty="0">
                <a:latin typeface="Baskerville" panose="02020502070401020303" pitchFamily="18" charset="0"/>
                <a:ea typeface="Baskerville" panose="02020502070401020303" pitchFamily="18" charset="0"/>
              </a:rPr>
              <a:t>Why?</a:t>
            </a:r>
          </a:p>
          <a:p>
            <a:pPr marL="1200150" lvl="2" indent="-285750" algn="just">
              <a:buFont typeface="Arial" panose="020B0604020202020204" pitchFamily="34" charset="0"/>
              <a:buChar char="•"/>
            </a:pPr>
            <a:r>
              <a:rPr lang="en-US" dirty="0">
                <a:latin typeface="Baskerville" panose="02020502070401020303" pitchFamily="18" charset="0"/>
                <a:ea typeface="Baskerville" panose="02020502070401020303" pitchFamily="18" charset="0"/>
              </a:rPr>
              <a:t>Sandy may have led to a change in </a:t>
            </a:r>
            <a:r>
              <a:rPr lang="en-US" b="1" u="sng" dirty="0">
                <a:latin typeface="Baskerville" panose="02020502070401020303" pitchFamily="18" charset="0"/>
                <a:ea typeface="Baskerville" panose="02020502070401020303" pitchFamily="18" charset="0"/>
              </a:rPr>
              <a:t>beliefs</a:t>
            </a:r>
            <a:r>
              <a:rPr lang="en-US" dirty="0">
                <a:latin typeface="Baskerville" panose="02020502070401020303" pitchFamily="18" charset="0"/>
                <a:ea typeface="Baskerville" panose="02020502070401020303" pitchFamily="18" charset="0"/>
              </a:rPr>
              <a:t>: increase probability of massive flooding events, reducing the willingness to pay for living in flood-prone areas</a:t>
            </a:r>
            <a:endParaRPr lang="en-US" dirty="0"/>
          </a:p>
        </p:txBody>
      </p:sp>
      <p:pic>
        <p:nvPicPr>
          <p:cNvPr id="6147" name="Picture 3" descr="page18image2520229728">
            <a:extLst>
              <a:ext uri="{FF2B5EF4-FFF2-40B4-BE49-F238E27FC236}">
                <a16:creationId xmlns:a16="http://schemas.microsoft.com/office/drawing/2014/main" id="{9C6143F2-3987-6A49-8E88-C23EABE07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2382" y="1787478"/>
            <a:ext cx="3070244" cy="22151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49DC7E6-1C4B-BD4F-9760-FE501723EA00}"/>
              </a:ext>
            </a:extLst>
          </p:cNvPr>
          <p:cNvSpPr/>
          <p:nvPr/>
        </p:nvSpPr>
        <p:spPr>
          <a:xfrm>
            <a:off x="3150284" y="6445374"/>
            <a:ext cx="8273554" cy="461665"/>
          </a:xfrm>
          <a:prstGeom prst="rect">
            <a:avLst/>
          </a:prstGeom>
        </p:spPr>
        <p:txBody>
          <a:bodyPr wrap="square">
            <a:spAutoFit/>
          </a:bodyPr>
          <a:lstStyle/>
          <a:p>
            <a:r>
              <a:rPr lang="en-US" sz="1200" b="1" i="1" u="sng" dirty="0">
                <a:solidFill>
                  <a:srgbClr val="222222"/>
                </a:solidFill>
                <a:latin typeface="Baskerville" panose="02020502070401020303" pitchFamily="18" charset="0"/>
                <a:ea typeface="Baskerville" panose="02020502070401020303" pitchFamily="18" charset="0"/>
              </a:rPr>
              <a:t>Source</a:t>
            </a:r>
            <a:r>
              <a:rPr lang="en-US" sz="1200" dirty="0">
                <a:solidFill>
                  <a:srgbClr val="222222"/>
                </a:solidFill>
                <a:latin typeface="Baskerville" panose="02020502070401020303" pitchFamily="18" charset="0"/>
                <a:ea typeface="Baskerville" panose="02020502070401020303" pitchFamily="18" charset="0"/>
              </a:rPr>
              <a:t>: Ortega, F. and </a:t>
            </a:r>
            <a:r>
              <a:rPr lang="en-US" sz="1200" dirty="0" err="1">
                <a:solidFill>
                  <a:srgbClr val="222222"/>
                </a:solidFill>
                <a:latin typeface="Baskerville" panose="02020502070401020303" pitchFamily="18" charset="0"/>
                <a:ea typeface="Baskerville" panose="02020502070401020303" pitchFamily="18" charset="0"/>
              </a:rPr>
              <a:t>Taṣpınar</a:t>
            </a:r>
            <a:r>
              <a:rPr lang="en-US" sz="1200" dirty="0">
                <a:solidFill>
                  <a:srgbClr val="222222"/>
                </a:solidFill>
                <a:latin typeface="Baskerville" panose="02020502070401020303" pitchFamily="18" charset="0"/>
                <a:ea typeface="Baskerville" panose="02020502070401020303" pitchFamily="18" charset="0"/>
              </a:rPr>
              <a:t>, S., 2018. Rising sea levels and sinking property values: Hurricane Sandy and New York’s housing market. </a:t>
            </a:r>
            <a:r>
              <a:rPr lang="en-US" sz="1200" i="1" dirty="0">
                <a:solidFill>
                  <a:srgbClr val="222222"/>
                </a:solidFill>
                <a:latin typeface="Baskerville" panose="02020502070401020303" pitchFamily="18" charset="0"/>
                <a:ea typeface="Baskerville" panose="02020502070401020303" pitchFamily="18" charset="0"/>
              </a:rPr>
              <a:t>Journal of Urban Economics</a:t>
            </a:r>
            <a:r>
              <a:rPr lang="en-US" sz="1200" dirty="0">
                <a:solidFill>
                  <a:srgbClr val="222222"/>
                </a:solidFill>
                <a:latin typeface="Baskerville" panose="02020502070401020303" pitchFamily="18" charset="0"/>
                <a:ea typeface="Baskerville" panose="02020502070401020303" pitchFamily="18" charset="0"/>
              </a:rPr>
              <a:t>, </a:t>
            </a:r>
            <a:r>
              <a:rPr lang="en-US" sz="1200" i="1" dirty="0">
                <a:solidFill>
                  <a:srgbClr val="222222"/>
                </a:solidFill>
                <a:latin typeface="Baskerville" panose="02020502070401020303" pitchFamily="18" charset="0"/>
                <a:ea typeface="Baskerville" panose="02020502070401020303" pitchFamily="18" charset="0"/>
              </a:rPr>
              <a:t>106</a:t>
            </a:r>
            <a:r>
              <a:rPr lang="en-US" sz="1200" dirty="0">
                <a:solidFill>
                  <a:srgbClr val="222222"/>
                </a:solidFill>
                <a:latin typeface="Baskerville" panose="02020502070401020303" pitchFamily="18" charset="0"/>
                <a:ea typeface="Baskerville" panose="02020502070401020303" pitchFamily="18" charset="0"/>
              </a:rPr>
              <a:t>, pp.81-100. </a:t>
            </a:r>
            <a:r>
              <a:rPr lang="en-US" sz="1200" dirty="0">
                <a:solidFill>
                  <a:srgbClr val="222222"/>
                </a:solidFill>
                <a:latin typeface="Baskerville Old Face" panose="02020602080505020303" pitchFamily="18" charset="0"/>
                <a:ea typeface="Baskerville" panose="02020502070401020303" pitchFamily="18" charset="0"/>
              </a:rPr>
              <a:t>Courtesy of Elsevier, Inc., https://www.sciencedirect.com. Used with permission.</a:t>
            </a:r>
            <a:endParaRPr lang="en-US" sz="1200" dirty="0">
              <a:latin typeface="Baskerville Old Face" panose="02020602080505020303" pitchFamily="18" charset="0"/>
              <a:ea typeface="Baskerville" panose="02020502070401020303" pitchFamily="18" charset="0"/>
            </a:endParaRPr>
          </a:p>
        </p:txBody>
      </p:sp>
      <p:sp>
        <p:nvSpPr>
          <p:cNvPr id="8" name="Rectangle 7">
            <a:extLst>
              <a:ext uri="{FF2B5EF4-FFF2-40B4-BE49-F238E27FC236}">
                <a16:creationId xmlns:a16="http://schemas.microsoft.com/office/drawing/2014/main" id="{90433291-A6BC-F646-AA05-D656508E89A3}"/>
              </a:ext>
            </a:extLst>
          </p:cNvPr>
          <p:cNvSpPr/>
          <p:nvPr/>
        </p:nvSpPr>
        <p:spPr>
          <a:xfrm rot="16200000">
            <a:off x="6743613" y="4993530"/>
            <a:ext cx="1924053" cy="276999"/>
          </a:xfrm>
          <a:prstGeom prst="rect">
            <a:avLst/>
          </a:prstGeom>
        </p:spPr>
        <p:txBody>
          <a:bodyPr wrap="none">
            <a:spAutoFit/>
          </a:bodyPr>
          <a:lstStyle/>
          <a:p>
            <a:r>
              <a:rPr lang="en-US" sz="1200" b="1" dirty="0">
                <a:solidFill>
                  <a:schemeClr val="bg2">
                    <a:lumMod val="25000"/>
                  </a:schemeClr>
                </a:solidFill>
                <a:latin typeface="Baskerville" panose="02020502070401020303" pitchFamily="18" charset="0"/>
                <a:ea typeface="Baskerville" panose="02020502070401020303" pitchFamily="18" charset="0"/>
              </a:rPr>
              <a:t>Changes in home prices</a:t>
            </a:r>
            <a:endParaRPr lang="en-US" sz="1200" dirty="0"/>
          </a:p>
        </p:txBody>
      </p:sp>
      <p:pic>
        <p:nvPicPr>
          <p:cNvPr id="2050" name="Picture 2">
            <a:extLst>
              <a:ext uri="{FF2B5EF4-FFF2-40B4-BE49-F238E27FC236}">
                <a16:creationId xmlns:a16="http://schemas.microsoft.com/office/drawing/2014/main" id="{E594AC58-9A3B-FE46-9FEB-FC504D5664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854" b="6694"/>
          <a:stretch/>
        </p:blipFill>
        <p:spPr bwMode="auto">
          <a:xfrm>
            <a:off x="7918282" y="4157651"/>
            <a:ext cx="2881580" cy="179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36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6421D1-AAEA-8C4E-BCA8-055BF13B4E11}"/>
              </a:ext>
            </a:extLst>
          </p:cNvPr>
          <p:cNvSpPr txBox="1">
            <a:spLocks/>
          </p:cNvSpPr>
          <p:nvPr/>
        </p:nvSpPr>
        <p:spPr>
          <a:xfrm>
            <a:off x="89969" y="398769"/>
            <a:ext cx="120120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mj-cs"/>
              </a:rPr>
              <a:t> Impact of Climate on Development Market</a:t>
            </a:r>
          </a:p>
        </p:txBody>
      </p:sp>
      <p:sp>
        <p:nvSpPr>
          <p:cNvPr id="6" name="Rectangle 5">
            <a:extLst>
              <a:ext uri="{FF2B5EF4-FFF2-40B4-BE49-F238E27FC236}">
                <a16:creationId xmlns:a16="http://schemas.microsoft.com/office/drawing/2014/main" id="{A93AFF9B-038B-0942-A970-A04B44A9B04D}"/>
              </a:ext>
            </a:extLst>
          </p:cNvPr>
          <p:cNvSpPr/>
          <p:nvPr/>
        </p:nvSpPr>
        <p:spPr>
          <a:xfrm>
            <a:off x="234098" y="4199635"/>
            <a:ext cx="4746504"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Increase in cost of construction: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Greater site remediation (flood walls, drainage)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More expensive materials (better equipped for floods, storms, wildfires, etc.)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p:txBody>
      </p:sp>
      <p:cxnSp>
        <p:nvCxnSpPr>
          <p:cNvPr id="7" name="Straight Connector 6">
            <a:extLst>
              <a:ext uri="{FF2B5EF4-FFF2-40B4-BE49-F238E27FC236}">
                <a16:creationId xmlns:a16="http://schemas.microsoft.com/office/drawing/2014/main" id="{4736319F-B662-354D-A04E-C7969E7A26A3}"/>
              </a:ext>
            </a:extLst>
          </p:cNvPr>
          <p:cNvCxnSpPr/>
          <p:nvPr/>
        </p:nvCxnSpPr>
        <p:spPr>
          <a:xfrm>
            <a:off x="7647007" y="1767042"/>
            <a:ext cx="0" cy="410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F95636-9844-E44A-B8D8-C618C6F85304}"/>
              </a:ext>
            </a:extLst>
          </p:cNvPr>
          <p:cNvCxnSpPr/>
          <p:nvPr/>
        </p:nvCxnSpPr>
        <p:spPr>
          <a:xfrm>
            <a:off x="4727961" y="3830303"/>
            <a:ext cx="58498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4C1177-0056-0A4E-B440-B6DF88DA8D60}"/>
              </a:ext>
            </a:extLst>
          </p:cNvPr>
          <p:cNvCxnSpPr/>
          <p:nvPr/>
        </p:nvCxnSpPr>
        <p:spPr>
          <a:xfrm>
            <a:off x="5431345" y="2235965"/>
            <a:ext cx="4560277" cy="3223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58FF0A-0E7A-AF4C-B6AD-429B30AB1586}"/>
              </a:ext>
            </a:extLst>
          </p:cNvPr>
          <p:cNvCxnSpPr/>
          <p:nvPr/>
        </p:nvCxnSpPr>
        <p:spPr>
          <a:xfrm flipH="1">
            <a:off x="5771315" y="3830303"/>
            <a:ext cx="133643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244DB9-8561-8F4D-8D0E-E54E86441D3D}"/>
              </a:ext>
            </a:extLst>
          </p:cNvPr>
          <p:cNvCxnSpPr>
            <a:cxnSpLocks/>
          </p:cNvCxnSpPr>
          <p:nvPr/>
        </p:nvCxnSpPr>
        <p:spPr>
          <a:xfrm flipH="1" flipV="1">
            <a:off x="8057315" y="2423534"/>
            <a:ext cx="1266092" cy="12074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F6F0FE-6999-DE4E-B389-6BBE4A606533}"/>
              </a:ext>
            </a:extLst>
          </p:cNvPr>
          <p:cNvSpPr/>
          <p:nvPr/>
        </p:nvSpPr>
        <p:spPr>
          <a:xfrm>
            <a:off x="6580208" y="3068302"/>
            <a:ext cx="2133600" cy="151227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920563-FBB8-0D49-9684-07E465D72297}"/>
              </a:ext>
            </a:extLst>
          </p:cNvPr>
          <p:cNvSpPr/>
          <p:nvPr/>
        </p:nvSpPr>
        <p:spPr>
          <a:xfrm>
            <a:off x="7329933" y="1485690"/>
            <a:ext cx="9178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Rent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6421FB-91C9-6A4A-87BA-C95C5B4D0AD8}"/>
              </a:ext>
            </a:extLst>
          </p:cNvPr>
          <p:cNvSpPr/>
          <p:nvPr/>
        </p:nvSpPr>
        <p:spPr>
          <a:xfrm>
            <a:off x="3829712" y="3675670"/>
            <a:ext cx="9412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Price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104C384-9BD8-B746-A5DC-9F0EF50364A8}"/>
              </a:ext>
            </a:extLst>
          </p:cNvPr>
          <p:cNvSpPr/>
          <p:nvPr/>
        </p:nvSpPr>
        <p:spPr>
          <a:xfrm>
            <a:off x="10589500" y="3663222"/>
            <a:ext cx="11208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Stock (SF)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A9DA801-E67B-C740-88B3-3BEC40779480}"/>
              </a:ext>
            </a:extLst>
          </p:cNvPr>
          <p:cNvSpPr/>
          <p:nvPr/>
        </p:nvSpPr>
        <p:spPr>
          <a:xfrm>
            <a:off x="6733936" y="5882374"/>
            <a:ext cx="18261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Construction (SF)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2893CD3-97D4-F44E-95AD-4209FA5F28CF}"/>
              </a:ext>
            </a:extLst>
          </p:cNvPr>
          <p:cNvSpPr/>
          <p:nvPr/>
        </p:nvSpPr>
        <p:spPr>
          <a:xfrm>
            <a:off x="7174543" y="3044803"/>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R</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B89DB32-CAD5-1749-963C-B3157F6BB49F}"/>
              </a:ext>
            </a:extLst>
          </p:cNvPr>
          <p:cNvSpPr/>
          <p:nvPr/>
        </p:nvSpPr>
        <p:spPr>
          <a:xfrm>
            <a:off x="7051266" y="3793091"/>
            <a:ext cx="5373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P</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472B8F-14A5-574A-A5AF-349BA8F5FFAB}"/>
              </a:ext>
            </a:extLst>
          </p:cNvPr>
          <p:cNvSpPr/>
          <p:nvPr/>
        </p:nvSpPr>
        <p:spPr>
          <a:xfrm>
            <a:off x="8707747" y="3778466"/>
            <a:ext cx="479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S</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3000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1DD5749-2672-C147-A17B-CF9E9A257239}"/>
              </a:ext>
            </a:extLst>
          </p:cNvPr>
          <p:cNvSpPr/>
          <p:nvPr/>
        </p:nvSpPr>
        <p:spPr>
          <a:xfrm>
            <a:off x="7693629" y="4627362"/>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C</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DF92E45-1B16-7047-BEC1-AC918FCBA0E1}"/>
              </a:ext>
            </a:extLst>
          </p:cNvPr>
          <p:cNvSpPr/>
          <p:nvPr/>
        </p:nvSpPr>
        <p:spPr>
          <a:xfrm>
            <a:off x="9696306" y="1298118"/>
            <a:ext cx="1763624"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Q1: Space Market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Rent Determination</a:t>
            </a:r>
          </a:p>
        </p:txBody>
      </p:sp>
      <p:sp>
        <p:nvSpPr>
          <p:cNvPr id="22" name="Rectangle 21">
            <a:extLst>
              <a:ext uri="{FF2B5EF4-FFF2-40B4-BE49-F238E27FC236}">
                <a16:creationId xmlns:a16="http://schemas.microsoft.com/office/drawing/2014/main" id="{01BF3426-8A4A-3643-AEF3-1211D1F2DF3F}"/>
              </a:ext>
            </a:extLst>
          </p:cNvPr>
          <p:cNvSpPr/>
          <p:nvPr/>
        </p:nvSpPr>
        <p:spPr>
          <a:xfrm>
            <a:off x="9596599" y="5812900"/>
            <a:ext cx="1649811"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Q4: Space Market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Stock Adjustment</a:t>
            </a:r>
          </a:p>
        </p:txBody>
      </p:sp>
      <p:sp>
        <p:nvSpPr>
          <p:cNvPr id="23" name="Rectangle 22">
            <a:extLst>
              <a:ext uri="{FF2B5EF4-FFF2-40B4-BE49-F238E27FC236}">
                <a16:creationId xmlns:a16="http://schemas.microsoft.com/office/drawing/2014/main" id="{326D2D1A-26F7-484C-BDBF-04E6CECD5B81}"/>
              </a:ext>
            </a:extLst>
          </p:cNvPr>
          <p:cNvSpPr/>
          <p:nvPr/>
        </p:nvSpPr>
        <p:spPr>
          <a:xfrm>
            <a:off x="4039838" y="1298119"/>
            <a:ext cx="160653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Q2: Asset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Transaction</a:t>
            </a:r>
          </a:p>
        </p:txBody>
      </p:sp>
      <p:sp>
        <p:nvSpPr>
          <p:cNvPr id="24" name="Rectangle 23">
            <a:extLst>
              <a:ext uri="{FF2B5EF4-FFF2-40B4-BE49-F238E27FC236}">
                <a16:creationId xmlns:a16="http://schemas.microsoft.com/office/drawing/2014/main" id="{1CB8091D-F225-A548-A9D7-6B62284AC996}"/>
              </a:ext>
            </a:extLst>
          </p:cNvPr>
          <p:cNvSpPr/>
          <p:nvPr/>
        </p:nvSpPr>
        <p:spPr>
          <a:xfrm>
            <a:off x="3867327" y="5776223"/>
            <a:ext cx="160653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Q3: Asset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Construction</a:t>
            </a:r>
            <a:endParaRPr kumimoji="0" lang="en-US" sz="18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C7F409DE-B7E7-1C47-AFC2-6F8A955AA882}"/>
              </a:ext>
            </a:extLst>
          </p:cNvPr>
          <p:cNvCxnSpPr>
            <a:cxnSpLocks/>
          </p:cNvCxnSpPr>
          <p:nvPr/>
        </p:nvCxnSpPr>
        <p:spPr>
          <a:xfrm flipV="1">
            <a:off x="5627360" y="3839148"/>
            <a:ext cx="1234729" cy="1718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77805FE-49BC-7949-BF9F-BA5FB391B9D7}"/>
              </a:ext>
            </a:extLst>
          </p:cNvPr>
          <p:cNvSpPr/>
          <p:nvPr/>
        </p:nvSpPr>
        <p:spPr>
          <a:xfrm>
            <a:off x="8079187" y="3810198"/>
            <a:ext cx="479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S</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3000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7CB1851-DF47-7143-A207-B127C2CE08DA}"/>
              </a:ext>
            </a:extLst>
          </p:cNvPr>
          <p:cNvSpPr/>
          <p:nvPr/>
        </p:nvSpPr>
        <p:spPr>
          <a:xfrm>
            <a:off x="7209711" y="2539822"/>
            <a:ext cx="5229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R</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3000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EE23251-EBBE-0A46-BFF9-E54E7F261760}"/>
              </a:ext>
            </a:extLst>
          </p:cNvPr>
          <p:cNvSpPr/>
          <p:nvPr/>
        </p:nvSpPr>
        <p:spPr>
          <a:xfrm>
            <a:off x="5957278" y="3810198"/>
            <a:ext cx="5373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P</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0F8F127-6B16-E64D-B4E9-A9C1F8BD9FE8}"/>
              </a:ext>
            </a:extLst>
          </p:cNvPr>
          <p:cNvSpPr/>
          <p:nvPr/>
        </p:nvSpPr>
        <p:spPr>
          <a:xfrm>
            <a:off x="7647974" y="4061753"/>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C</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29504E4-40A4-DF45-A7F1-46BF9F02DF16}"/>
              </a:ext>
            </a:extLst>
          </p:cNvPr>
          <p:cNvSpPr/>
          <p:nvPr/>
        </p:nvSpPr>
        <p:spPr>
          <a:xfrm>
            <a:off x="7623485" y="4423594"/>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BC5B9C2-07B4-CD4A-BCA6-4750C5A92884}"/>
              </a:ext>
            </a:extLst>
          </p:cNvPr>
          <p:cNvSpPr/>
          <p:nvPr/>
        </p:nvSpPr>
        <p:spPr>
          <a:xfrm>
            <a:off x="7643471" y="2903679"/>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DAC9C46B-AABB-F64D-BF3B-FA8A0978D3CB}"/>
              </a:ext>
            </a:extLst>
          </p:cNvPr>
          <p:cNvSpPr/>
          <p:nvPr/>
        </p:nvSpPr>
        <p:spPr>
          <a:xfrm>
            <a:off x="8502532" y="3804926"/>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057086F-2024-BF44-95BA-F92F636B8AE1}"/>
              </a:ext>
            </a:extLst>
          </p:cNvPr>
          <p:cNvSpPr/>
          <p:nvPr/>
        </p:nvSpPr>
        <p:spPr>
          <a:xfrm>
            <a:off x="6418687" y="3817660"/>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BA555EC-5A5F-0F4D-973C-753BFF32EFDB}"/>
              </a:ext>
            </a:extLst>
          </p:cNvPr>
          <p:cNvSpPr/>
          <p:nvPr/>
        </p:nvSpPr>
        <p:spPr>
          <a:xfrm>
            <a:off x="6421946" y="2919809"/>
            <a:ext cx="2133600" cy="151227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1DE2D5EE-DA27-2240-882E-B61AC04C2B0F}"/>
              </a:ext>
            </a:extLst>
          </p:cNvPr>
          <p:cNvCxnSpPr/>
          <p:nvPr/>
        </p:nvCxnSpPr>
        <p:spPr>
          <a:xfrm flipV="1">
            <a:off x="4980602" y="4061753"/>
            <a:ext cx="665766" cy="1378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87623F71-64FB-1346-ADDC-E47516DC3986}"/>
              </a:ext>
            </a:extLst>
          </p:cNvPr>
          <p:cNvCxnSpPr>
            <a:cxnSpLocks/>
          </p:cNvCxnSpPr>
          <p:nvPr/>
        </p:nvCxnSpPr>
        <p:spPr>
          <a:xfrm>
            <a:off x="7085518" y="3837474"/>
            <a:ext cx="539262" cy="88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DF6041-562B-5843-B6AD-7148280F1650}"/>
              </a:ext>
            </a:extLst>
          </p:cNvPr>
          <p:cNvCxnSpPr>
            <a:cxnSpLocks/>
          </p:cNvCxnSpPr>
          <p:nvPr/>
        </p:nvCxnSpPr>
        <p:spPr>
          <a:xfrm flipV="1">
            <a:off x="5622620" y="3832754"/>
            <a:ext cx="1234729" cy="17189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9DB49D9-0CED-EA45-AE66-2C07B72A059B}"/>
              </a:ext>
            </a:extLst>
          </p:cNvPr>
          <p:cNvCxnSpPr>
            <a:cxnSpLocks/>
          </p:cNvCxnSpPr>
          <p:nvPr/>
        </p:nvCxnSpPr>
        <p:spPr>
          <a:xfrm>
            <a:off x="6857349" y="3824027"/>
            <a:ext cx="826165" cy="22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6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32" grpId="0" animBg="1"/>
      <p:bldP spid="33" grpId="0" animBg="1"/>
      <p:bldP spid="34"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chemeClr val="bg1"/>
                </a:solidFill>
                <a:latin typeface="Baskerville" panose="02020502070401020303"/>
              </a:rPr>
              <a:t>Outline Today’s Lecture</a:t>
            </a:r>
            <a:endParaRPr sz="4800" dirty="0">
              <a:solidFill>
                <a:schemeClr val="bg1"/>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sp>
        <p:nvSpPr>
          <p:cNvPr id="3" name="Rectangle 2">
            <a:extLst>
              <a:ext uri="{FF2B5EF4-FFF2-40B4-BE49-F238E27FC236}">
                <a16:creationId xmlns:a16="http://schemas.microsoft.com/office/drawing/2014/main" id="{4BE9A527-C95A-2C46-895E-98EB059DE528}"/>
              </a:ext>
            </a:extLst>
          </p:cNvPr>
          <p:cNvSpPr/>
          <p:nvPr/>
        </p:nvSpPr>
        <p:spPr>
          <a:xfrm>
            <a:off x="395111" y="1225477"/>
            <a:ext cx="11153422" cy="5139869"/>
          </a:xfrm>
          <a:prstGeom prst="rect">
            <a:avLst/>
          </a:prstGeom>
        </p:spPr>
        <p:txBody>
          <a:bodyPr wrap="square">
            <a:spAutoFit/>
          </a:bodyPr>
          <a:lstStyle/>
          <a:p>
            <a:r>
              <a:rPr lang="en-US" sz="2000" b="1" dirty="0">
                <a:latin typeface="Baskerville" panose="02020502070401020303" pitchFamily="18" charset="0"/>
                <a:ea typeface="Baskerville" panose="02020502070401020303" pitchFamily="18" charset="0"/>
              </a:rPr>
              <a:t>Basic Climate Change </a:t>
            </a:r>
          </a:p>
          <a:p>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What is climate change, why and when should we care in real estate? </a:t>
            </a:r>
          </a:p>
          <a:p>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Including climate change in the 4Q model </a:t>
            </a:r>
          </a:p>
          <a:p>
            <a:endParaRPr lang="en-US" dirty="0">
              <a:latin typeface="Baskerville" panose="02020502070401020303" pitchFamily="18" charset="0"/>
              <a:ea typeface="Baskerville" panose="02020502070401020303" pitchFamily="18" charset="0"/>
            </a:endParaRPr>
          </a:p>
          <a:p>
            <a:r>
              <a:rPr lang="en-US" sz="2000" b="1" dirty="0">
                <a:latin typeface="Baskerville" panose="02020502070401020303" pitchFamily="18" charset="0"/>
                <a:ea typeface="Baskerville" panose="02020502070401020303" pitchFamily="18" charset="0"/>
              </a:rPr>
              <a:t>Empirical evidence: How is climate change affecting the value of real estate assets? </a:t>
            </a:r>
          </a:p>
          <a:p>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Using hedonic models to estimate impacts of climate events on property markets</a:t>
            </a:r>
          </a:p>
          <a:p>
            <a:endParaRPr lang="en-US" dirty="0">
              <a:latin typeface="Baskerville" panose="02020502070401020303" pitchFamily="18" charset="0"/>
              <a:ea typeface="Baskerville" panose="02020502070401020303" pitchFamily="18" charset="0"/>
            </a:endParaRPr>
          </a:p>
          <a:p>
            <a:r>
              <a:rPr lang="en-US" sz="2000" b="1" dirty="0">
                <a:latin typeface="Baskerville" panose="02020502070401020303" pitchFamily="18" charset="0"/>
                <a:ea typeface="Baskerville" panose="02020502070401020303" pitchFamily="18" charset="0"/>
              </a:rPr>
              <a:t>Impact of climate risk on real estate markets</a:t>
            </a:r>
          </a:p>
          <a:p>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The role of discount rate </a:t>
            </a:r>
          </a:p>
          <a:p>
            <a:pPr marL="742950" lvl="1" indent="-285750">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Climate risk and beliefs </a:t>
            </a:r>
          </a:p>
          <a:p>
            <a:pPr marL="742950" lvl="1" indent="-285750">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Climate risk in commercial VS residential real estate</a:t>
            </a:r>
          </a:p>
          <a:p>
            <a:endParaRPr lang="en-US"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092258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6421D1-AAEA-8C4E-BCA8-055BF13B4E11}"/>
              </a:ext>
            </a:extLst>
          </p:cNvPr>
          <p:cNvSpPr txBox="1">
            <a:spLocks/>
          </p:cNvSpPr>
          <p:nvPr/>
        </p:nvSpPr>
        <p:spPr>
          <a:xfrm>
            <a:off x="89969" y="398769"/>
            <a:ext cx="120120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mj-cs"/>
              </a:rPr>
              <a:t> Impact of Climate on Development Market</a:t>
            </a:r>
          </a:p>
        </p:txBody>
      </p:sp>
      <p:sp>
        <p:nvSpPr>
          <p:cNvPr id="6" name="Rectangle 5">
            <a:extLst>
              <a:ext uri="{FF2B5EF4-FFF2-40B4-BE49-F238E27FC236}">
                <a16:creationId xmlns:a16="http://schemas.microsoft.com/office/drawing/2014/main" id="{A93AFF9B-038B-0942-A970-A04B44A9B04D}"/>
              </a:ext>
            </a:extLst>
          </p:cNvPr>
          <p:cNvSpPr/>
          <p:nvPr/>
        </p:nvSpPr>
        <p:spPr>
          <a:xfrm>
            <a:off x="234098" y="4199635"/>
            <a:ext cx="4746504"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Increase in cost of construction: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Greater site remediation (flood walls, drainage)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Supply chain disruptions: More expensive materials (better equipped for floods, storms, wildfires, etc.)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p:txBody>
      </p:sp>
      <p:cxnSp>
        <p:nvCxnSpPr>
          <p:cNvPr id="7" name="Straight Connector 6">
            <a:extLst>
              <a:ext uri="{FF2B5EF4-FFF2-40B4-BE49-F238E27FC236}">
                <a16:creationId xmlns:a16="http://schemas.microsoft.com/office/drawing/2014/main" id="{4736319F-B662-354D-A04E-C7969E7A26A3}"/>
              </a:ext>
            </a:extLst>
          </p:cNvPr>
          <p:cNvCxnSpPr/>
          <p:nvPr/>
        </p:nvCxnSpPr>
        <p:spPr>
          <a:xfrm>
            <a:off x="7647007" y="1767042"/>
            <a:ext cx="0" cy="410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F95636-9844-E44A-B8D8-C618C6F85304}"/>
              </a:ext>
            </a:extLst>
          </p:cNvPr>
          <p:cNvCxnSpPr/>
          <p:nvPr/>
        </p:nvCxnSpPr>
        <p:spPr>
          <a:xfrm>
            <a:off x="4727961" y="3830303"/>
            <a:ext cx="58498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4C1177-0056-0A4E-B440-B6DF88DA8D60}"/>
              </a:ext>
            </a:extLst>
          </p:cNvPr>
          <p:cNvCxnSpPr/>
          <p:nvPr/>
        </p:nvCxnSpPr>
        <p:spPr>
          <a:xfrm>
            <a:off x="5431345" y="2235965"/>
            <a:ext cx="4560277" cy="3223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658FF0A-0E7A-AF4C-B6AD-429B30AB1586}"/>
              </a:ext>
            </a:extLst>
          </p:cNvPr>
          <p:cNvCxnSpPr/>
          <p:nvPr/>
        </p:nvCxnSpPr>
        <p:spPr>
          <a:xfrm flipH="1">
            <a:off x="5771315" y="3830303"/>
            <a:ext cx="133643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244DB9-8561-8F4D-8D0E-E54E86441D3D}"/>
              </a:ext>
            </a:extLst>
          </p:cNvPr>
          <p:cNvCxnSpPr>
            <a:cxnSpLocks/>
          </p:cNvCxnSpPr>
          <p:nvPr/>
        </p:nvCxnSpPr>
        <p:spPr>
          <a:xfrm flipH="1" flipV="1">
            <a:off x="8057315" y="2423534"/>
            <a:ext cx="1266092" cy="12074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F6F0FE-6999-DE4E-B389-6BBE4A606533}"/>
              </a:ext>
            </a:extLst>
          </p:cNvPr>
          <p:cNvSpPr/>
          <p:nvPr/>
        </p:nvSpPr>
        <p:spPr>
          <a:xfrm>
            <a:off x="6580208" y="3068302"/>
            <a:ext cx="2133600" cy="151227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7920563-FBB8-0D49-9684-07E465D72297}"/>
              </a:ext>
            </a:extLst>
          </p:cNvPr>
          <p:cNvSpPr/>
          <p:nvPr/>
        </p:nvSpPr>
        <p:spPr>
          <a:xfrm>
            <a:off x="7329933" y="1485690"/>
            <a:ext cx="9178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Rent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6421FB-91C9-6A4A-87BA-C95C5B4D0AD8}"/>
              </a:ext>
            </a:extLst>
          </p:cNvPr>
          <p:cNvSpPr/>
          <p:nvPr/>
        </p:nvSpPr>
        <p:spPr>
          <a:xfrm>
            <a:off x="3829712" y="3675670"/>
            <a:ext cx="9412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Price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104C384-9BD8-B746-A5DC-9F0EF50364A8}"/>
              </a:ext>
            </a:extLst>
          </p:cNvPr>
          <p:cNvSpPr/>
          <p:nvPr/>
        </p:nvSpPr>
        <p:spPr>
          <a:xfrm>
            <a:off x="10589500" y="3663222"/>
            <a:ext cx="11208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Stock (SF)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A9DA801-E67B-C740-88B3-3BEC40779480}"/>
              </a:ext>
            </a:extLst>
          </p:cNvPr>
          <p:cNvSpPr/>
          <p:nvPr/>
        </p:nvSpPr>
        <p:spPr>
          <a:xfrm>
            <a:off x="6733936" y="5882374"/>
            <a:ext cx="18261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Construction (SF)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2893CD3-97D4-F44E-95AD-4209FA5F28CF}"/>
              </a:ext>
            </a:extLst>
          </p:cNvPr>
          <p:cNvSpPr/>
          <p:nvPr/>
        </p:nvSpPr>
        <p:spPr>
          <a:xfrm>
            <a:off x="7174543" y="3044803"/>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R</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B89DB32-CAD5-1749-963C-B3157F6BB49F}"/>
              </a:ext>
            </a:extLst>
          </p:cNvPr>
          <p:cNvSpPr/>
          <p:nvPr/>
        </p:nvSpPr>
        <p:spPr>
          <a:xfrm>
            <a:off x="7051266" y="3793091"/>
            <a:ext cx="5373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P</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9472B8F-14A5-574A-A5AF-349BA8F5FFAB}"/>
              </a:ext>
            </a:extLst>
          </p:cNvPr>
          <p:cNvSpPr/>
          <p:nvPr/>
        </p:nvSpPr>
        <p:spPr>
          <a:xfrm>
            <a:off x="8707747" y="3778466"/>
            <a:ext cx="479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S</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3000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1DD5749-2672-C147-A17B-CF9E9A257239}"/>
              </a:ext>
            </a:extLst>
          </p:cNvPr>
          <p:cNvSpPr/>
          <p:nvPr/>
        </p:nvSpPr>
        <p:spPr>
          <a:xfrm>
            <a:off x="7693629" y="4627362"/>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C</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3DF92E45-1B16-7047-BEC1-AC918FCBA0E1}"/>
              </a:ext>
            </a:extLst>
          </p:cNvPr>
          <p:cNvSpPr/>
          <p:nvPr/>
        </p:nvSpPr>
        <p:spPr>
          <a:xfrm>
            <a:off x="9696306" y="1298118"/>
            <a:ext cx="1763624"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Q1: Space Market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Rent Determination</a:t>
            </a:r>
          </a:p>
        </p:txBody>
      </p:sp>
      <p:sp>
        <p:nvSpPr>
          <p:cNvPr id="22" name="Rectangle 21">
            <a:extLst>
              <a:ext uri="{FF2B5EF4-FFF2-40B4-BE49-F238E27FC236}">
                <a16:creationId xmlns:a16="http://schemas.microsoft.com/office/drawing/2014/main" id="{01BF3426-8A4A-3643-AEF3-1211D1F2DF3F}"/>
              </a:ext>
            </a:extLst>
          </p:cNvPr>
          <p:cNvSpPr/>
          <p:nvPr/>
        </p:nvSpPr>
        <p:spPr>
          <a:xfrm>
            <a:off x="9596599" y="5812900"/>
            <a:ext cx="1649811" cy="646331"/>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Q4: Space Market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Stock Adjustment</a:t>
            </a:r>
          </a:p>
        </p:txBody>
      </p:sp>
      <p:sp>
        <p:nvSpPr>
          <p:cNvPr id="23" name="Rectangle 22">
            <a:extLst>
              <a:ext uri="{FF2B5EF4-FFF2-40B4-BE49-F238E27FC236}">
                <a16:creationId xmlns:a16="http://schemas.microsoft.com/office/drawing/2014/main" id="{326D2D1A-26F7-484C-BDBF-04E6CECD5B81}"/>
              </a:ext>
            </a:extLst>
          </p:cNvPr>
          <p:cNvSpPr/>
          <p:nvPr/>
        </p:nvSpPr>
        <p:spPr>
          <a:xfrm>
            <a:off x="4039838" y="1298119"/>
            <a:ext cx="160653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Q2: Asset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Transaction</a:t>
            </a:r>
          </a:p>
        </p:txBody>
      </p:sp>
      <p:sp>
        <p:nvSpPr>
          <p:cNvPr id="24" name="Rectangle 23">
            <a:extLst>
              <a:ext uri="{FF2B5EF4-FFF2-40B4-BE49-F238E27FC236}">
                <a16:creationId xmlns:a16="http://schemas.microsoft.com/office/drawing/2014/main" id="{1CB8091D-F225-A548-A9D7-6B62284AC996}"/>
              </a:ext>
            </a:extLst>
          </p:cNvPr>
          <p:cNvSpPr/>
          <p:nvPr/>
        </p:nvSpPr>
        <p:spPr>
          <a:xfrm>
            <a:off x="3867327" y="5776223"/>
            <a:ext cx="160653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Q3: Asset Market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Baskerville" panose="02020502070401020303" pitchFamily="18" charset="0"/>
                <a:ea typeface="Baskerville" panose="02020502070401020303" pitchFamily="18" charset="0"/>
                <a:cs typeface="+mn-cs"/>
              </a:rPr>
              <a:t>Construction</a:t>
            </a:r>
            <a:endParaRPr kumimoji="0" lang="en-US" sz="18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77805FE-49BC-7949-BF9F-BA5FB391B9D7}"/>
              </a:ext>
            </a:extLst>
          </p:cNvPr>
          <p:cNvSpPr/>
          <p:nvPr/>
        </p:nvSpPr>
        <p:spPr>
          <a:xfrm>
            <a:off x="8079187" y="3810198"/>
            <a:ext cx="479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S</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3000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7CB1851-DF47-7143-A207-B127C2CE08DA}"/>
              </a:ext>
            </a:extLst>
          </p:cNvPr>
          <p:cNvSpPr/>
          <p:nvPr/>
        </p:nvSpPr>
        <p:spPr>
          <a:xfrm>
            <a:off x="7209711" y="2539822"/>
            <a:ext cx="5229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R</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3000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EE23251-EBBE-0A46-BFF9-E54E7F261760}"/>
              </a:ext>
            </a:extLst>
          </p:cNvPr>
          <p:cNvSpPr/>
          <p:nvPr/>
        </p:nvSpPr>
        <p:spPr>
          <a:xfrm>
            <a:off x="5957278" y="3810198"/>
            <a:ext cx="5373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P</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0F8F127-6B16-E64D-B4E9-A9C1F8BD9FE8}"/>
              </a:ext>
            </a:extLst>
          </p:cNvPr>
          <p:cNvSpPr/>
          <p:nvPr/>
        </p:nvSpPr>
        <p:spPr>
          <a:xfrm>
            <a:off x="7647974" y="4061753"/>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C</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29504E4-40A4-DF45-A7F1-46BF9F02DF16}"/>
              </a:ext>
            </a:extLst>
          </p:cNvPr>
          <p:cNvSpPr/>
          <p:nvPr/>
        </p:nvSpPr>
        <p:spPr>
          <a:xfrm>
            <a:off x="7623485" y="4423594"/>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EBC5B9C2-07B4-CD4A-BCA6-4750C5A92884}"/>
              </a:ext>
            </a:extLst>
          </p:cNvPr>
          <p:cNvSpPr/>
          <p:nvPr/>
        </p:nvSpPr>
        <p:spPr>
          <a:xfrm>
            <a:off x="7643471" y="2903679"/>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DAC9C46B-AABB-F64D-BF3B-FA8A0978D3CB}"/>
              </a:ext>
            </a:extLst>
          </p:cNvPr>
          <p:cNvSpPr/>
          <p:nvPr/>
        </p:nvSpPr>
        <p:spPr>
          <a:xfrm>
            <a:off x="8502532" y="3804926"/>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057086F-2024-BF44-95BA-F92F636B8AE1}"/>
              </a:ext>
            </a:extLst>
          </p:cNvPr>
          <p:cNvSpPr/>
          <p:nvPr/>
        </p:nvSpPr>
        <p:spPr>
          <a:xfrm>
            <a:off x="6418687" y="3817660"/>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BA555EC-5A5F-0F4D-973C-753BFF32EFDB}"/>
              </a:ext>
            </a:extLst>
          </p:cNvPr>
          <p:cNvSpPr/>
          <p:nvPr/>
        </p:nvSpPr>
        <p:spPr>
          <a:xfrm>
            <a:off x="6421946" y="2919809"/>
            <a:ext cx="2133600" cy="151227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Arrow Connector 39">
            <a:extLst>
              <a:ext uri="{FF2B5EF4-FFF2-40B4-BE49-F238E27FC236}">
                <a16:creationId xmlns:a16="http://schemas.microsoft.com/office/drawing/2014/main" id="{1DE2D5EE-DA27-2240-882E-B61AC04C2B0F}"/>
              </a:ext>
            </a:extLst>
          </p:cNvPr>
          <p:cNvCxnSpPr/>
          <p:nvPr/>
        </p:nvCxnSpPr>
        <p:spPr>
          <a:xfrm flipV="1">
            <a:off x="4980602" y="4061753"/>
            <a:ext cx="665766" cy="1378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87623F71-64FB-1346-ADDC-E47516DC3986}"/>
              </a:ext>
            </a:extLst>
          </p:cNvPr>
          <p:cNvCxnSpPr>
            <a:cxnSpLocks/>
          </p:cNvCxnSpPr>
          <p:nvPr/>
        </p:nvCxnSpPr>
        <p:spPr>
          <a:xfrm>
            <a:off x="7085518" y="3837474"/>
            <a:ext cx="539262" cy="88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DF6041-562B-5843-B6AD-7148280F1650}"/>
              </a:ext>
            </a:extLst>
          </p:cNvPr>
          <p:cNvCxnSpPr>
            <a:cxnSpLocks/>
          </p:cNvCxnSpPr>
          <p:nvPr/>
        </p:nvCxnSpPr>
        <p:spPr>
          <a:xfrm flipV="1">
            <a:off x="5355442" y="3817660"/>
            <a:ext cx="1716614" cy="16270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D1607E8-2937-3F46-BC7A-A3136097B61E}"/>
              </a:ext>
            </a:extLst>
          </p:cNvPr>
          <p:cNvCxnSpPr>
            <a:cxnSpLocks/>
          </p:cNvCxnSpPr>
          <p:nvPr/>
        </p:nvCxnSpPr>
        <p:spPr>
          <a:xfrm>
            <a:off x="7107745" y="3846320"/>
            <a:ext cx="5757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829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6421D1-AAEA-8C4E-BCA8-055BF13B4E11}"/>
              </a:ext>
            </a:extLst>
          </p:cNvPr>
          <p:cNvSpPr txBox="1">
            <a:spLocks/>
          </p:cNvSpPr>
          <p:nvPr/>
        </p:nvSpPr>
        <p:spPr>
          <a:xfrm>
            <a:off x="89969" y="398769"/>
            <a:ext cx="120120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mj-cs"/>
              </a:rPr>
              <a:t> Depreciation: Impact of Climate on Supply of Assets</a:t>
            </a:r>
          </a:p>
        </p:txBody>
      </p:sp>
      <p:sp>
        <p:nvSpPr>
          <p:cNvPr id="6" name="Content Placeholder 3">
            <a:extLst>
              <a:ext uri="{FF2B5EF4-FFF2-40B4-BE49-F238E27FC236}">
                <a16:creationId xmlns:a16="http://schemas.microsoft.com/office/drawing/2014/main" id="{26902DB5-7DB4-BE46-911F-6C310A9E2772}"/>
              </a:ext>
            </a:extLst>
          </p:cNvPr>
          <p:cNvSpPr txBox="1">
            <a:spLocks/>
          </p:cNvSpPr>
          <p:nvPr/>
        </p:nvSpPr>
        <p:spPr>
          <a:xfrm>
            <a:off x="110366" y="4019684"/>
            <a:ext cx="6240102" cy="1746685"/>
          </a:xfrm>
          <a:prstGeom prst="rect">
            <a:avLst/>
          </a:prstGeom>
          <a:ln>
            <a:solidFill>
              <a:schemeClr val="accent2"/>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Climate change shrinks the probability that the infrastructure and the land survive each year:</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Build less-durable capital	</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In equilibrium, any particular building will spend less time in the maintained state after climate change</a:t>
            </a:r>
          </a:p>
          <a:p>
            <a:pPr marL="800100" marR="0" lvl="1" indent="-3429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This results in higher stock depreciation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Arial"/>
            </a:endParaRPr>
          </a:p>
          <a:p>
            <a:pPr marL="1143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endParaRPr>
          </a:p>
        </p:txBody>
      </p:sp>
      <p:sp>
        <p:nvSpPr>
          <p:cNvPr id="7" name="Rectangle 6">
            <a:extLst>
              <a:ext uri="{FF2B5EF4-FFF2-40B4-BE49-F238E27FC236}">
                <a16:creationId xmlns:a16="http://schemas.microsoft.com/office/drawing/2014/main" id="{3715B648-1690-1641-B7E8-49438D2B40FA}"/>
              </a:ext>
            </a:extLst>
          </p:cNvPr>
          <p:cNvSpPr/>
          <p:nvPr/>
        </p:nvSpPr>
        <p:spPr>
          <a:xfrm>
            <a:off x="3407227" y="6457890"/>
            <a:ext cx="660762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Source: </a:t>
            </a:r>
            <a:r>
              <a:rPr kumimoji="0" lang="en-US"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Bunten</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 and Kahn, M.E., 2017. Optimal real estate capital durability and localized climate change disaster risk.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Journal of Housing Economics</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36</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pp.1-7</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B5BC56B4-9B26-9849-801F-732B0AF7B2FF}"/>
              </a:ext>
            </a:extLst>
          </p:cNvPr>
          <p:cNvCxnSpPr/>
          <p:nvPr/>
        </p:nvCxnSpPr>
        <p:spPr>
          <a:xfrm>
            <a:off x="9105392" y="1848104"/>
            <a:ext cx="0" cy="410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F50584-D105-0645-A875-8BDBFDC1E4CE}"/>
              </a:ext>
            </a:extLst>
          </p:cNvPr>
          <p:cNvCxnSpPr>
            <a:cxnSpLocks/>
          </p:cNvCxnSpPr>
          <p:nvPr/>
        </p:nvCxnSpPr>
        <p:spPr>
          <a:xfrm>
            <a:off x="6585995" y="3885988"/>
            <a:ext cx="5450166" cy="253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9BCEA2-C07B-6F45-A27C-F4DDD668A61A}"/>
              </a:ext>
            </a:extLst>
          </p:cNvPr>
          <p:cNvCxnSpPr/>
          <p:nvPr/>
        </p:nvCxnSpPr>
        <p:spPr>
          <a:xfrm>
            <a:off x="6889730" y="2317027"/>
            <a:ext cx="4560277" cy="3223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F6A55B-7EA8-8442-9205-FA2547E34CD0}"/>
              </a:ext>
            </a:extLst>
          </p:cNvPr>
          <p:cNvCxnSpPr/>
          <p:nvPr/>
        </p:nvCxnSpPr>
        <p:spPr>
          <a:xfrm flipH="1">
            <a:off x="7229700" y="3911365"/>
            <a:ext cx="133643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BE715A-EF91-6041-B1FD-D7D43CEB4583}"/>
              </a:ext>
            </a:extLst>
          </p:cNvPr>
          <p:cNvCxnSpPr>
            <a:cxnSpLocks/>
          </p:cNvCxnSpPr>
          <p:nvPr/>
        </p:nvCxnSpPr>
        <p:spPr>
          <a:xfrm flipH="1" flipV="1">
            <a:off x="9515700" y="2504596"/>
            <a:ext cx="1266092" cy="12074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CE181EE-3B66-484D-B8E5-A24809FB9C26}"/>
              </a:ext>
            </a:extLst>
          </p:cNvPr>
          <p:cNvSpPr/>
          <p:nvPr/>
        </p:nvSpPr>
        <p:spPr>
          <a:xfrm>
            <a:off x="8038593" y="3149364"/>
            <a:ext cx="2133600" cy="151227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0DC56D7F-ED8D-D748-999E-9C88E2F12AA8}"/>
              </a:ext>
            </a:extLst>
          </p:cNvPr>
          <p:cNvSpPr/>
          <p:nvPr/>
        </p:nvSpPr>
        <p:spPr>
          <a:xfrm>
            <a:off x="8788318" y="1566752"/>
            <a:ext cx="9178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Rent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7DF431E7-BFA5-4A4B-902C-1E0D2640BBC8}"/>
              </a:ext>
            </a:extLst>
          </p:cNvPr>
          <p:cNvSpPr/>
          <p:nvPr/>
        </p:nvSpPr>
        <p:spPr>
          <a:xfrm>
            <a:off x="6445341" y="3549203"/>
            <a:ext cx="9412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Price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7BD6A5A-30DF-7F44-8A18-B4CB10AF719D}"/>
              </a:ext>
            </a:extLst>
          </p:cNvPr>
          <p:cNvSpPr/>
          <p:nvPr/>
        </p:nvSpPr>
        <p:spPr>
          <a:xfrm>
            <a:off x="11086516" y="3536170"/>
            <a:ext cx="11208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Stock (SF)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62996E89-4913-CA4B-8B38-5D8242C446D2}"/>
              </a:ext>
            </a:extLst>
          </p:cNvPr>
          <p:cNvSpPr/>
          <p:nvPr/>
        </p:nvSpPr>
        <p:spPr>
          <a:xfrm>
            <a:off x="8192321" y="5963436"/>
            <a:ext cx="182614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panose="02020502070401020303" pitchFamily="18" charset="0"/>
                <a:ea typeface="Baskerville" panose="02020502070401020303" pitchFamily="18" charset="0"/>
                <a:cs typeface="+mn-cs"/>
              </a:rPr>
              <a:t>Construction (SF)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E991CCF-BF28-F042-87B2-BAE66E91633A}"/>
              </a:ext>
            </a:extLst>
          </p:cNvPr>
          <p:cNvSpPr/>
          <p:nvPr/>
        </p:nvSpPr>
        <p:spPr>
          <a:xfrm>
            <a:off x="8632928" y="3125865"/>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R</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986A021-A03A-8A43-8500-FFDB17F896C4}"/>
              </a:ext>
            </a:extLst>
          </p:cNvPr>
          <p:cNvSpPr/>
          <p:nvPr/>
        </p:nvSpPr>
        <p:spPr>
          <a:xfrm>
            <a:off x="8028803" y="3807821"/>
            <a:ext cx="5373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P</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8264758C-E052-504F-B215-0026E118A824}"/>
              </a:ext>
            </a:extLst>
          </p:cNvPr>
          <p:cNvSpPr/>
          <p:nvPr/>
        </p:nvSpPr>
        <p:spPr>
          <a:xfrm>
            <a:off x="10166132" y="3859528"/>
            <a:ext cx="479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S</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3000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F50FF98-C6A3-344F-8E56-86AB4D72BD77}"/>
              </a:ext>
            </a:extLst>
          </p:cNvPr>
          <p:cNvSpPr/>
          <p:nvPr/>
        </p:nvSpPr>
        <p:spPr>
          <a:xfrm>
            <a:off x="9081448" y="4384917"/>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C</a:t>
            </a:r>
            <a:r>
              <a:rPr kumimoji="0" lang="en-US" sz="1800" b="1" i="0" u="none" strike="noStrike" kern="1200" cap="none" spc="0" normalizeH="0" baseline="-25000" noProof="0" dirty="0">
                <a:ln>
                  <a:noFill/>
                </a:ln>
                <a:solidFill>
                  <a:srgbClr val="4472C4"/>
                </a:solidFill>
                <a:effectLst/>
                <a:uLnTx/>
                <a:uFillTx/>
                <a:latin typeface="Baskerville" panose="02020502070401020303" pitchFamily="18" charset="0"/>
                <a:ea typeface="Baskerville" panose="02020502070401020303" pitchFamily="18" charset="0"/>
                <a:cs typeface="+mn-cs"/>
              </a:rPr>
              <a:t>0</a:t>
            </a:r>
            <a:r>
              <a:rPr kumimoji="0" lang="en-US" sz="1800" b="1" i="0" u="none" strike="noStrike" kern="1200" cap="none" spc="0" normalizeH="0" baseline="0" noProof="0" dirty="0">
                <a:ln>
                  <a:noFill/>
                </a:ln>
                <a:solidFill>
                  <a:srgbClr val="4472C4"/>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cxnSp>
        <p:nvCxnSpPr>
          <p:cNvPr id="47" name="Straight Connector 46">
            <a:extLst>
              <a:ext uri="{FF2B5EF4-FFF2-40B4-BE49-F238E27FC236}">
                <a16:creationId xmlns:a16="http://schemas.microsoft.com/office/drawing/2014/main" id="{E52EC945-E674-8B44-B705-2101A19BB62F}"/>
              </a:ext>
            </a:extLst>
          </p:cNvPr>
          <p:cNvCxnSpPr>
            <a:cxnSpLocks/>
          </p:cNvCxnSpPr>
          <p:nvPr/>
        </p:nvCxnSpPr>
        <p:spPr>
          <a:xfrm flipH="1" flipV="1">
            <a:off x="9146061" y="3910827"/>
            <a:ext cx="1635731" cy="16300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6241555C-210F-1849-AC8D-172F3D2B0258}"/>
              </a:ext>
            </a:extLst>
          </p:cNvPr>
          <p:cNvSpPr/>
          <p:nvPr/>
        </p:nvSpPr>
        <p:spPr>
          <a:xfrm>
            <a:off x="9537572" y="3891260"/>
            <a:ext cx="47961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S</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3000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BD84CAE3-D370-5944-AD76-DA21472BECDC}"/>
              </a:ext>
            </a:extLst>
          </p:cNvPr>
          <p:cNvSpPr/>
          <p:nvPr/>
        </p:nvSpPr>
        <p:spPr>
          <a:xfrm>
            <a:off x="8668096" y="2620884"/>
            <a:ext cx="52290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R</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3000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2E7E6BE-5B73-2B4C-9FB9-96D394ACFE59}"/>
              </a:ext>
            </a:extLst>
          </p:cNvPr>
          <p:cNvSpPr/>
          <p:nvPr/>
        </p:nvSpPr>
        <p:spPr>
          <a:xfrm>
            <a:off x="7439397" y="3855974"/>
            <a:ext cx="5373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P</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F0FF5E35-E0D8-364B-9D2A-6076CBEF4437}"/>
              </a:ext>
            </a:extLst>
          </p:cNvPr>
          <p:cNvSpPr/>
          <p:nvPr/>
        </p:nvSpPr>
        <p:spPr>
          <a:xfrm>
            <a:off x="9141620" y="4852113"/>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C</a:t>
            </a:r>
            <a:r>
              <a:rPr kumimoji="0" lang="en-US" sz="1800" b="1" i="0" u="none" strike="noStrike" kern="1200" cap="none" spc="0" normalizeH="0" baseline="-25000" noProof="0" dirty="0">
                <a:ln>
                  <a:noFill/>
                </a:ln>
                <a:solidFill>
                  <a:srgbClr val="FF0000"/>
                </a:solidFill>
                <a:effectLst/>
                <a:uLnTx/>
                <a:uFillTx/>
                <a:latin typeface="Baskerville" panose="02020502070401020303" pitchFamily="18" charset="0"/>
                <a:ea typeface="Baskerville" panose="02020502070401020303" pitchFamily="18" charset="0"/>
                <a:cs typeface="+mn-cs"/>
              </a:rPr>
              <a:t>1</a:t>
            </a:r>
            <a:r>
              <a:rPr kumimoji="0" lang="en-US" sz="1800" b="1" i="0" u="none" strike="noStrike" kern="1200" cap="none" spc="0" normalizeH="0" baseline="0" noProof="0" dirty="0">
                <a:ln>
                  <a:noFill/>
                </a:ln>
                <a:solidFill>
                  <a:srgbClr val="FF0000"/>
                </a:solidFill>
                <a:effectLst/>
                <a:uLnTx/>
                <a:uFillTx/>
                <a:latin typeface="Baskerville" panose="02020502070401020303" pitchFamily="18" charset="0"/>
                <a:ea typeface="Baskerville" panose="02020502070401020303" pitchFamily="18" charset="0"/>
                <a:cs typeface="+mn-cs"/>
              </a:rPr>
              <a:t>*</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57A1759-1CC4-A34C-B8F9-ADE81FB3AD17}"/>
              </a:ext>
            </a:extLst>
          </p:cNvPr>
          <p:cNvSpPr/>
          <p:nvPr/>
        </p:nvSpPr>
        <p:spPr>
          <a:xfrm>
            <a:off x="9081448" y="4760054"/>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F8E5894C-4C11-C44C-96C6-51B18F80EFBB}"/>
              </a:ext>
            </a:extLst>
          </p:cNvPr>
          <p:cNvSpPr/>
          <p:nvPr/>
        </p:nvSpPr>
        <p:spPr>
          <a:xfrm>
            <a:off x="9081448" y="2994290"/>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061674AF-F453-9648-B571-C1E769F9472D}"/>
              </a:ext>
            </a:extLst>
          </p:cNvPr>
          <p:cNvSpPr/>
          <p:nvPr/>
        </p:nvSpPr>
        <p:spPr>
          <a:xfrm>
            <a:off x="9960917" y="3885988"/>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95AB0191-FF78-2A49-87AB-5FEE50BC58C8}"/>
              </a:ext>
            </a:extLst>
          </p:cNvPr>
          <p:cNvSpPr/>
          <p:nvPr/>
        </p:nvSpPr>
        <p:spPr>
          <a:xfrm>
            <a:off x="7923727" y="3897462"/>
            <a:ext cx="45719" cy="50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206F65C-2278-3D49-B8BC-E540CC09C3D9}"/>
              </a:ext>
            </a:extLst>
          </p:cNvPr>
          <p:cNvSpPr/>
          <p:nvPr/>
        </p:nvSpPr>
        <p:spPr>
          <a:xfrm>
            <a:off x="7952796" y="3024243"/>
            <a:ext cx="2042161" cy="1778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AF715E83-7148-2E40-959A-05CB4373B806}"/>
              </a:ext>
            </a:extLst>
          </p:cNvPr>
          <p:cNvCxnSpPr>
            <a:cxnSpLocks/>
          </p:cNvCxnSpPr>
          <p:nvPr/>
        </p:nvCxnSpPr>
        <p:spPr>
          <a:xfrm>
            <a:off x="8556413" y="3894254"/>
            <a:ext cx="539262" cy="88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E1D9B7F-7D56-D94D-BAB7-9661FEDA050F}"/>
              </a:ext>
            </a:extLst>
          </p:cNvPr>
          <p:cNvCxnSpPr>
            <a:cxnSpLocks/>
          </p:cNvCxnSpPr>
          <p:nvPr/>
        </p:nvCxnSpPr>
        <p:spPr>
          <a:xfrm flipV="1">
            <a:off x="6378158" y="4384917"/>
            <a:ext cx="3159414" cy="9036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0833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3" grpId="0" animBg="1"/>
      <p:bldP spid="54" grpId="0" animBg="1"/>
      <p:bldP spid="55" grpId="0" animBg="1"/>
      <p:bldP spid="56" grpId="0" animBg="1"/>
      <p:bldP spid="5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alternative text description for this image">
            <a:extLst>
              <a:ext uri="{FF2B5EF4-FFF2-40B4-BE49-F238E27FC236}">
                <a16:creationId xmlns:a16="http://schemas.microsoft.com/office/drawing/2014/main" id="{456B8A43-DBAC-154F-8331-60A1463B5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76" y="1205942"/>
            <a:ext cx="3685131" cy="483149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796C27D-FC72-6147-9D9F-E90D22672FEA}"/>
              </a:ext>
            </a:extLst>
          </p:cNvPr>
          <p:cNvSpPr txBox="1">
            <a:spLocks/>
          </p:cNvSpPr>
          <p:nvPr/>
        </p:nvSpPr>
        <p:spPr>
          <a:xfrm>
            <a:off x="179938" y="403945"/>
            <a:ext cx="120120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mj-cs"/>
              </a:rPr>
              <a:t>Climate Resilience: Adapting to Climate Change </a:t>
            </a:r>
          </a:p>
        </p:txBody>
      </p:sp>
      <p:pic>
        <p:nvPicPr>
          <p:cNvPr id="3076" name="Picture 4" descr="Risk as a function of hazard, exposure and vulnerability. IPCC, 2012 &amp;amp;amp; 2014  | Download Scientific Diagram">
            <a:extLst>
              <a:ext uri="{FF2B5EF4-FFF2-40B4-BE49-F238E27FC236}">
                <a16:creationId xmlns:a16="http://schemas.microsoft.com/office/drawing/2014/main" id="{219FF7A3-6D84-EE40-9A50-E6A4A2CAD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262" y="1682557"/>
            <a:ext cx="6637026" cy="38782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B631908-BC9C-394A-9468-05850CD58EAB}"/>
              </a:ext>
            </a:extLst>
          </p:cNvPr>
          <p:cNvSpPr/>
          <p:nvPr/>
        </p:nvSpPr>
        <p:spPr>
          <a:xfrm>
            <a:off x="10301288" y="3529013"/>
            <a:ext cx="1100137" cy="514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13216" y="6495803"/>
            <a:ext cx="6421951" cy="461665"/>
          </a:xfrm>
          <a:prstGeom prst="rect">
            <a:avLst/>
          </a:prstGeom>
          <a:noFill/>
        </p:spPr>
        <p:txBody>
          <a:bodyPr wrap="none" rtlCol="0">
            <a:spAutoFit/>
          </a:bodyPr>
          <a:lstStyle/>
          <a:p>
            <a:r>
              <a:rPr lang="en-US" sz="1200" dirty="0" smtClean="0">
                <a:latin typeface="Baskerville Old Face" panose="02020602080505020303" pitchFamily="18" charset="0"/>
              </a:rPr>
              <a:t>© </a:t>
            </a:r>
            <a:r>
              <a:rPr lang="en-US" sz="1200" dirty="0">
                <a:latin typeface="Baskerville Old Face" panose="02020602080505020303" pitchFamily="18" charset="0"/>
              </a:rPr>
              <a:t>Intergovernmental Panel on Climate Change.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905106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50 years, sea-level rise could put almost all of the Seaport District at risk of storm surge flooding. Photo courtesy of Boston Mayor's Office of Environment, Energy, and Open Space.">
            <a:extLst>
              <a:ext uri="{FF2B5EF4-FFF2-40B4-BE49-F238E27FC236}">
                <a16:creationId xmlns:a16="http://schemas.microsoft.com/office/drawing/2014/main" id="{97363BB0-7510-9C48-BFC4-34410618F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77" y="1282211"/>
            <a:ext cx="7971692" cy="44840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1602EB5A-B0C7-7E42-8697-03269E16F0FC}"/>
              </a:ext>
            </a:extLst>
          </p:cNvPr>
          <p:cNvGraphicFramePr>
            <a:graphicFrameLocks noGrp="1"/>
          </p:cNvGraphicFramePr>
          <p:nvPr>
            <p:extLst>
              <p:ext uri="{D42A27DB-BD31-4B8C-83A1-F6EECF244321}">
                <p14:modId xmlns:p14="http://schemas.microsoft.com/office/powerpoint/2010/main" val="2279939048"/>
              </p:ext>
            </p:extLst>
          </p:nvPr>
        </p:nvGraphicFramePr>
        <p:xfrm>
          <a:off x="4583723" y="4208941"/>
          <a:ext cx="7564315" cy="2171700"/>
        </p:xfrm>
        <a:graphic>
          <a:graphicData uri="http://schemas.openxmlformats.org/drawingml/2006/table">
            <a:tbl>
              <a:tblPr>
                <a:solidFill>
                  <a:srgbClr val="D82200"/>
                </a:solidFill>
                <a:tableStyleId>{5C22544A-7EE6-4342-B048-85BDC9FD1C3A}</a:tableStyleId>
              </a:tblPr>
              <a:tblGrid>
                <a:gridCol w="2197132">
                  <a:extLst>
                    <a:ext uri="{9D8B030D-6E8A-4147-A177-3AD203B41FA5}">
                      <a16:colId xmlns:a16="http://schemas.microsoft.com/office/drawing/2014/main" val="547366001"/>
                    </a:ext>
                  </a:extLst>
                </a:gridCol>
                <a:gridCol w="1042219">
                  <a:extLst>
                    <a:ext uri="{9D8B030D-6E8A-4147-A177-3AD203B41FA5}">
                      <a16:colId xmlns:a16="http://schemas.microsoft.com/office/drawing/2014/main" val="4250231188"/>
                    </a:ext>
                  </a:extLst>
                </a:gridCol>
                <a:gridCol w="1435932">
                  <a:extLst>
                    <a:ext uri="{9D8B030D-6E8A-4147-A177-3AD203B41FA5}">
                      <a16:colId xmlns:a16="http://schemas.microsoft.com/office/drawing/2014/main" val="1761086025"/>
                    </a:ext>
                  </a:extLst>
                </a:gridCol>
                <a:gridCol w="1444516">
                  <a:extLst>
                    <a:ext uri="{9D8B030D-6E8A-4147-A177-3AD203B41FA5}">
                      <a16:colId xmlns:a16="http://schemas.microsoft.com/office/drawing/2014/main" val="4091802088"/>
                    </a:ext>
                  </a:extLst>
                </a:gridCol>
                <a:gridCol w="1444516">
                  <a:extLst>
                    <a:ext uri="{9D8B030D-6E8A-4147-A177-3AD203B41FA5}">
                      <a16:colId xmlns:a16="http://schemas.microsoft.com/office/drawing/2014/main" val="1288262202"/>
                    </a:ext>
                  </a:extLst>
                </a:gridCol>
              </a:tblGrid>
              <a:tr h="0">
                <a:tc>
                  <a:txBody>
                    <a:bodyPr/>
                    <a:lstStyle/>
                    <a:p>
                      <a:pPr algn="ctr" fontAlgn="b"/>
                      <a:r>
                        <a:rPr lang="en-US" sz="1600" b="0" i="0" u="none" strike="noStrike" dirty="0">
                          <a:solidFill>
                            <a:schemeClr val="bg1"/>
                          </a:solidFill>
                          <a:effectLst/>
                          <a:latin typeface="Baskerville" panose="02020502070401020303" pitchFamily="18" charset="0"/>
                          <a:ea typeface="Baskerville" panose="02020502070401020303" pitchFamily="18" charset="0"/>
                        </a:rPr>
                        <a:t>Elevation→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en-US" sz="1400" u="none" strike="noStrike" dirty="0">
                          <a:solidFill>
                            <a:schemeClr val="bg1"/>
                          </a:solidFill>
                          <a:effectLst/>
                          <a:latin typeface="Baskerville" panose="02020502070401020303" pitchFamily="18" charset="0"/>
                          <a:ea typeface="Baskerville" panose="02020502070401020303" pitchFamily="18" charset="0"/>
                        </a:rPr>
                        <a:t>NO SEA LEVEL RISE </a:t>
                      </a:r>
                      <a:r>
                        <a:rPr lang="en-US" sz="1400" u="none" strike="noStrike" dirty="0">
                          <a:solidFill>
                            <a:schemeClr val="bg1"/>
                          </a:solidFill>
                          <a:effectLst/>
                          <a:highlight>
                            <a:srgbClr val="000000"/>
                          </a:highlight>
                          <a:latin typeface="Baskerville" panose="02020502070401020303" pitchFamily="18" charset="0"/>
                          <a:ea typeface="Baskerville" panose="02020502070401020303" pitchFamily="18" charset="0"/>
                        </a:rPr>
                        <a:t>(2013) </a:t>
                      </a:r>
                      <a:endParaRPr lang="en-US" sz="1400" b="0" i="0" u="none" strike="noStrike" dirty="0">
                        <a:solidFill>
                          <a:schemeClr val="bg1"/>
                        </a:solidFill>
                        <a:effectLst/>
                        <a:highlight>
                          <a:srgbClr val="000000"/>
                        </a:highligh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en-US" sz="1400" u="none" strike="noStrike" dirty="0">
                          <a:solidFill>
                            <a:schemeClr val="bg1"/>
                          </a:solidFill>
                          <a:effectLst/>
                          <a:latin typeface="Baskerville" panose="02020502070401020303" pitchFamily="18" charset="0"/>
                          <a:ea typeface="Baskerville" panose="02020502070401020303" pitchFamily="18" charset="0"/>
                        </a:rPr>
                        <a:t>9 INCHES OF SEA LEVEL RISE </a:t>
                      </a:r>
                      <a:r>
                        <a:rPr lang="en-US" sz="1400" u="none" strike="noStrike" dirty="0">
                          <a:solidFill>
                            <a:schemeClr val="bg1"/>
                          </a:solidFill>
                          <a:effectLst/>
                          <a:highlight>
                            <a:srgbClr val="000000"/>
                          </a:highlight>
                          <a:latin typeface="Baskerville" panose="02020502070401020303" pitchFamily="18" charset="0"/>
                          <a:ea typeface="Baskerville" panose="02020502070401020303" pitchFamily="18" charset="0"/>
                        </a:rPr>
                        <a:t>(2030s) </a:t>
                      </a:r>
                      <a:endParaRPr lang="en-US" sz="1400" b="0" i="0" u="none" strike="noStrike" dirty="0">
                        <a:solidFill>
                          <a:schemeClr val="bg1"/>
                        </a:solidFill>
                        <a:effectLst/>
                        <a:highlight>
                          <a:srgbClr val="000000"/>
                        </a:highligh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en-US" sz="1400" u="none" strike="noStrike" dirty="0">
                          <a:solidFill>
                            <a:schemeClr val="bg1"/>
                          </a:solidFill>
                          <a:effectLst/>
                          <a:latin typeface="Baskerville" panose="02020502070401020303" pitchFamily="18" charset="0"/>
                          <a:ea typeface="Baskerville" panose="02020502070401020303" pitchFamily="18" charset="0"/>
                        </a:rPr>
                        <a:t>21 INCHES OF SEA LEVEL RISE </a:t>
                      </a:r>
                      <a:r>
                        <a:rPr lang="en-US" sz="1400" u="none" strike="noStrike" dirty="0">
                          <a:solidFill>
                            <a:schemeClr val="bg1"/>
                          </a:solidFill>
                          <a:effectLst/>
                          <a:highlight>
                            <a:srgbClr val="000000"/>
                          </a:highlight>
                          <a:latin typeface="Baskerville" panose="02020502070401020303" pitchFamily="18" charset="0"/>
                          <a:ea typeface="Baskerville" panose="02020502070401020303" pitchFamily="18" charset="0"/>
                        </a:rPr>
                        <a:t>(2050s) </a:t>
                      </a:r>
                      <a:endParaRPr lang="en-US" sz="1400" b="0" i="0" u="none" strike="noStrike" dirty="0">
                        <a:solidFill>
                          <a:schemeClr val="bg1"/>
                        </a:solidFill>
                        <a:effectLst/>
                        <a:highlight>
                          <a:srgbClr val="000000"/>
                        </a:highligh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b"/>
                      <a:r>
                        <a:rPr lang="en-US" sz="1400" u="none" strike="noStrike" dirty="0">
                          <a:solidFill>
                            <a:schemeClr val="bg1"/>
                          </a:solidFill>
                          <a:effectLst/>
                          <a:latin typeface="Baskerville" panose="02020502070401020303" pitchFamily="18" charset="0"/>
                          <a:ea typeface="Baskerville" panose="02020502070401020303" pitchFamily="18" charset="0"/>
                        </a:rPr>
                        <a:t>40 INCHES OF SEA LEVEL RISE </a:t>
                      </a:r>
                      <a:r>
                        <a:rPr lang="en-US" sz="1400" u="none" strike="noStrike" dirty="0">
                          <a:solidFill>
                            <a:schemeClr val="bg1"/>
                          </a:solidFill>
                          <a:effectLst/>
                          <a:highlight>
                            <a:srgbClr val="000000"/>
                          </a:highlight>
                          <a:latin typeface="Baskerville" panose="02020502070401020303" pitchFamily="18" charset="0"/>
                          <a:ea typeface="Baskerville" panose="02020502070401020303" pitchFamily="18" charset="0"/>
                        </a:rPr>
                        <a:t>(2070s) </a:t>
                      </a:r>
                      <a:endParaRPr lang="en-US" sz="1400" b="0" i="0" u="none" strike="noStrike" dirty="0">
                        <a:solidFill>
                          <a:schemeClr val="bg1"/>
                        </a:solidFill>
                        <a:effectLst/>
                        <a:highlight>
                          <a:srgbClr val="000000"/>
                        </a:highligh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502074407"/>
                  </a:ext>
                </a:extLst>
              </a:tr>
              <a:tr h="0">
                <a:tc>
                  <a:txBody>
                    <a:bodyPr/>
                    <a:lstStyle/>
                    <a:p>
                      <a:pPr algn="l" fontAlgn="b"/>
                      <a:r>
                        <a:rPr lang="en-US" sz="1400" u="none" strike="noStrike" dirty="0">
                          <a:effectLst/>
                          <a:latin typeface="Baskerville" panose="02020502070401020303" pitchFamily="18" charset="0"/>
                          <a:ea typeface="Baskerville" panose="02020502070401020303" pitchFamily="18" charset="0"/>
                        </a:rPr>
                        <a:t>NUMBER OF </a:t>
                      </a:r>
                      <a:r>
                        <a:rPr lang="en-US" sz="1400" u="sng" strike="noStrike" dirty="0">
                          <a:effectLst/>
                          <a:latin typeface="Baskerville" panose="02020502070401020303" pitchFamily="18" charset="0"/>
                          <a:ea typeface="Baskerville" panose="02020502070401020303" pitchFamily="18" charset="0"/>
                        </a:rPr>
                        <a:t>PEOPLE</a:t>
                      </a:r>
                      <a:r>
                        <a:rPr lang="en-US" sz="1400" u="none" strike="noStrike" dirty="0">
                          <a:effectLst/>
                          <a:latin typeface="Baskerville" panose="02020502070401020303" pitchFamily="18" charset="0"/>
                          <a:ea typeface="Baskerville" panose="02020502070401020303" pitchFamily="18" charset="0"/>
                        </a:rPr>
                        <a:t> EXPOSED </a:t>
                      </a:r>
                      <a:endParaRPr lang="en-US" sz="1400" b="0" i="0" u="none" strike="noStrike" dirty="0">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980</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a:effectLst/>
                          <a:latin typeface="Baskerville" panose="02020502070401020303" pitchFamily="18" charset="0"/>
                          <a:ea typeface="Baskerville" panose="02020502070401020303" pitchFamily="18" charset="0"/>
                        </a:rPr>
                        <a:t>2,500</a:t>
                      </a:r>
                      <a:endParaRPr lang="en-US" sz="1600" b="0" i="0" u="none" strike="noStrike">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a:effectLst/>
                          <a:latin typeface="Baskerville" panose="02020502070401020303" pitchFamily="18" charset="0"/>
                          <a:ea typeface="Baskerville" panose="02020502070401020303" pitchFamily="18" charset="0"/>
                        </a:rPr>
                        <a:t>7,300</a:t>
                      </a:r>
                      <a:endParaRPr lang="en-US" sz="1600" b="0" i="0" u="none" strike="noStrike">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a:effectLst/>
                          <a:latin typeface="Baskerville" panose="02020502070401020303" pitchFamily="18" charset="0"/>
                          <a:ea typeface="Baskerville" panose="02020502070401020303" pitchFamily="18" charset="0"/>
                        </a:rPr>
                        <a:t>40,200</a:t>
                      </a:r>
                      <a:endParaRPr lang="en-US" sz="1600" b="0" i="0" u="none" strike="noStrike">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5774342"/>
                  </a:ext>
                </a:extLst>
              </a:tr>
              <a:tr h="0">
                <a:tc>
                  <a:txBody>
                    <a:bodyPr/>
                    <a:lstStyle/>
                    <a:p>
                      <a:pPr algn="l" fontAlgn="b"/>
                      <a:r>
                        <a:rPr lang="en-US" sz="1400" u="none" strike="noStrike" dirty="0">
                          <a:effectLst/>
                          <a:latin typeface="Baskerville" panose="02020502070401020303" pitchFamily="18" charset="0"/>
                          <a:ea typeface="Baskerville" panose="02020502070401020303" pitchFamily="18" charset="0"/>
                        </a:rPr>
                        <a:t>NUMBER OF </a:t>
                      </a:r>
                      <a:r>
                        <a:rPr lang="en-US" sz="1400" u="sng" strike="noStrike" dirty="0">
                          <a:effectLst/>
                          <a:latin typeface="Baskerville" panose="02020502070401020303" pitchFamily="18" charset="0"/>
                          <a:ea typeface="Baskerville" panose="02020502070401020303" pitchFamily="18" charset="0"/>
                        </a:rPr>
                        <a:t>BUILDINGS</a:t>
                      </a:r>
                      <a:r>
                        <a:rPr lang="en-US" sz="1400" u="none" strike="noStrike" dirty="0">
                          <a:effectLst/>
                          <a:latin typeface="Baskerville" panose="02020502070401020303" pitchFamily="18" charset="0"/>
                          <a:ea typeface="Baskerville" panose="02020502070401020303" pitchFamily="18" charset="0"/>
                        </a:rPr>
                        <a:t> EXPOSED </a:t>
                      </a:r>
                      <a:endParaRPr lang="en-US" sz="1400" b="0" i="0" u="none" strike="noStrike" dirty="0">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60</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280</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a:effectLst/>
                          <a:latin typeface="Baskerville" panose="02020502070401020303" pitchFamily="18" charset="0"/>
                          <a:ea typeface="Baskerville" panose="02020502070401020303" pitchFamily="18" charset="0"/>
                        </a:rPr>
                        <a:t>920</a:t>
                      </a:r>
                      <a:endParaRPr lang="en-US" sz="1600" b="0" i="0" u="none" strike="noStrike">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a:effectLst/>
                          <a:latin typeface="Baskerville" panose="02020502070401020303" pitchFamily="18" charset="0"/>
                          <a:ea typeface="Baskerville" panose="02020502070401020303" pitchFamily="18" charset="0"/>
                        </a:rPr>
                        <a:t>5,140</a:t>
                      </a:r>
                      <a:endParaRPr lang="en-US" sz="1600" b="0" i="0" u="none" strike="noStrike">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9219656"/>
                  </a:ext>
                </a:extLst>
              </a:tr>
              <a:tr h="0">
                <a:tc>
                  <a:txBody>
                    <a:bodyPr/>
                    <a:lstStyle/>
                    <a:p>
                      <a:pPr algn="l" fontAlgn="b"/>
                      <a:r>
                        <a:rPr lang="en-US" sz="1400" u="none" strike="noStrike" dirty="0">
                          <a:effectLst/>
                          <a:latin typeface="Baskerville" panose="02020502070401020303" pitchFamily="18" charset="0"/>
                          <a:ea typeface="Baskerville" panose="02020502070401020303" pitchFamily="18" charset="0"/>
                        </a:rPr>
                        <a:t>EXPECTED DIRECT </a:t>
                      </a:r>
                      <a:r>
                        <a:rPr lang="en-US" sz="1400" u="sng" strike="noStrike" dirty="0">
                          <a:effectLst/>
                          <a:latin typeface="Baskerville" panose="02020502070401020303" pitchFamily="18" charset="0"/>
                          <a:ea typeface="Baskerville" panose="02020502070401020303" pitchFamily="18" charset="0"/>
                        </a:rPr>
                        <a:t>PHYSICAL DAMAGES </a:t>
                      </a:r>
                    </a:p>
                    <a:p>
                      <a:pPr algn="l" fontAlgn="b"/>
                      <a:r>
                        <a:rPr lang="en-US" sz="1400" u="none" strike="noStrike" dirty="0">
                          <a:effectLst/>
                          <a:latin typeface="Baskerville" panose="02020502070401020303" pitchFamily="18" charset="0"/>
                          <a:ea typeface="Baskerville" panose="02020502070401020303" pitchFamily="18" charset="0"/>
                        </a:rPr>
                        <a:t>&amp; </a:t>
                      </a:r>
                      <a:r>
                        <a:rPr lang="en-US" sz="1400" u="sng" strike="noStrike" dirty="0">
                          <a:effectLst/>
                          <a:latin typeface="Baskerville" panose="02020502070401020303" pitchFamily="18" charset="0"/>
                          <a:ea typeface="Baskerville" panose="02020502070401020303" pitchFamily="18" charset="0"/>
                        </a:rPr>
                        <a:t>RELOCATION COSTS  </a:t>
                      </a:r>
                      <a:endParaRPr lang="en-US" sz="1400" b="0" i="0" u="sng" strike="noStrike" dirty="0">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$140 million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$1.2 billion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$2.8 billion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$8.1 billion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6768188"/>
                  </a:ext>
                </a:extLst>
              </a:tr>
            </a:tbl>
          </a:graphicData>
        </a:graphic>
      </p:graphicFrame>
      <p:sp>
        <p:nvSpPr>
          <p:cNvPr id="8" name="Title 1">
            <a:extLst>
              <a:ext uri="{FF2B5EF4-FFF2-40B4-BE49-F238E27FC236}">
                <a16:creationId xmlns:a16="http://schemas.microsoft.com/office/drawing/2014/main" id="{D620E836-9849-DB49-9296-C712F4E79822}"/>
              </a:ext>
            </a:extLst>
          </p:cNvPr>
          <p:cNvSpPr txBox="1">
            <a:spLocks/>
          </p:cNvSpPr>
          <p:nvPr/>
        </p:nvSpPr>
        <p:spPr>
          <a:xfrm>
            <a:off x="89969" y="398769"/>
            <a:ext cx="120120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mj-cs"/>
              </a:rPr>
              <a:t>Climate Resilience: Seaport Boston Risks</a:t>
            </a:r>
          </a:p>
        </p:txBody>
      </p:sp>
      <p:sp>
        <p:nvSpPr>
          <p:cNvPr id="7" name="Rectangle 6">
            <a:extLst>
              <a:ext uri="{FF2B5EF4-FFF2-40B4-BE49-F238E27FC236}">
                <a16:creationId xmlns:a16="http://schemas.microsoft.com/office/drawing/2014/main" id="{3AA7E22A-E09B-494E-8B8A-75420BEE3BC2}"/>
              </a:ext>
            </a:extLst>
          </p:cNvPr>
          <p:cNvSpPr/>
          <p:nvPr/>
        </p:nvSpPr>
        <p:spPr>
          <a:xfrm>
            <a:off x="3282461" y="6459231"/>
            <a:ext cx="6096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lumMod val="50000"/>
                    <a:lumOff val="50000"/>
                  </a:srgbClr>
                </a:solidFill>
                <a:effectLst/>
                <a:uLnTx/>
                <a:uFillTx/>
                <a:latin typeface="Baskerville" panose="02020502070401020303" pitchFamily="18" charset="0"/>
                <a:ea typeface="Baskerville" panose="02020502070401020303" pitchFamily="18" charset="0"/>
                <a:cs typeface="+mn-cs"/>
              </a:rPr>
              <a:t>Source</a:t>
            </a:r>
            <a:r>
              <a:rPr kumimoji="0" lang="en-US" sz="1600" b="0" i="0" u="none" strike="noStrike" kern="1200" cap="none" spc="0" normalizeH="0" baseline="0" noProof="0" dirty="0">
                <a:ln>
                  <a:noFill/>
                </a:ln>
                <a:solidFill>
                  <a:srgbClr val="000000">
                    <a:lumMod val="50000"/>
                    <a:lumOff val="50000"/>
                  </a:srgbClr>
                </a:solidFill>
                <a:effectLst/>
                <a:uLnTx/>
                <a:uFillTx/>
                <a:latin typeface="Baskerville" panose="02020502070401020303" pitchFamily="18" charset="0"/>
                <a:ea typeface="Baskerville" panose="02020502070401020303" pitchFamily="18" charset="0"/>
                <a:cs typeface="+mn-cs"/>
              </a:rPr>
              <a:t>: City of Boston (2018). Coastal resilience solutions for Boston</a:t>
            </a:r>
          </a:p>
        </p:txBody>
      </p:sp>
      <p:sp>
        <p:nvSpPr>
          <p:cNvPr id="2" name="TextBox 1"/>
          <p:cNvSpPr txBox="1"/>
          <p:nvPr/>
        </p:nvSpPr>
        <p:spPr>
          <a:xfrm>
            <a:off x="3445274" y="1231187"/>
            <a:ext cx="5301451" cy="461665"/>
          </a:xfrm>
          <a:prstGeom prst="rect">
            <a:avLst/>
          </a:prstGeom>
          <a:noFill/>
        </p:spPr>
        <p:txBody>
          <a:bodyPr wrap="none" rtlCol="0">
            <a:spAutoFit/>
          </a:bodyPr>
          <a:lstStyle/>
          <a:p>
            <a:r>
              <a:rPr lang="en-US" sz="1200" dirty="0">
                <a:latin typeface="Baskerville Old Face" panose="02020602080505020303" pitchFamily="18" charset="0"/>
              </a:rPr>
              <a:t>© City of Boston.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62608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4B1E2-CE15-094B-BF84-3B7C5047D353}"/>
              </a:ext>
            </a:extLst>
          </p:cNvPr>
          <p:cNvPicPr>
            <a:picLocks noChangeAspect="1"/>
          </p:cNvPicPr>
          <p:nvPr/>
        </p:nvPicPr>
        <p:blipFill>
          <a:blip r:embed="rId2"/>
          <a:stretch>
            <a:fillRect/>
          </a:stretch>
        </p:blipFill>
        <p:spPr>
          <a:xfrm>
            <a:off x="1466117" y="1139652"/>
            <a:ext cx="8850191" cy="5057252"/>
          </a:xfrm>
          <a:prstGeom prst="rect">
            <a:avLst/>
          </a:prstGeom>
        </p:spPr>
      </p:pic>
      <p:sp>
        <p:nvSpPr>
          <p:cNvPr id="5" name="Title 1">
            <a:extLst>
              <a:ext uri="{FF2B5EF4-FFF2-40B4-BE49-F238E27FC236}">
                <a16:creationId xmlns:a16="http://schemas.microsoft.com/office/drawing/2014/main" id="{3A01A276-4600-4B4C-AE3B-05D096186410}"/>
              </a:ext>
            </a:extLst>
          </p:cNvPr>
          <p:cNvSpPr txBox="1">
            <a:spLocks/>
          </p:cNvSpPr>
          <p:nvPr/>
        </p:nvSpPr>
        <p:spPr>
          <a:xfrm>
            <a:off x="89969" y="398769"/>
            <a:ext cx="120120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1B4453"/>
                </a:solidFill>
                <a:effectLst/>
                <a:uLnTx/>
                <a:uFillTx/>
                <a:latin typeface="Baskerville" panose="02020502070401020303"/>
                <a:ea typeface="+mj-ea"/>
                <a:cs typeface="+mj-cs"/>
              </a:rPr>
              <a:t>Climate Resilience: Seaport Boston (Costly) Investments</a:t>
            </a:r>
          </a:p>
        </p:txBody>
      </p:sp>
      <p:graphicFrame>
        <p:nvGraphicFramePr>
          <p:cNvPr id="6" name="Table 5">
            <a:extLst>
              <a:ext uri="{FF2B5EF4-FFF2-40B4-BE49-F238E27FC236}">
                <a16:creationId xmlns:a16="http://schemas.microsoft.com/office/drawing/2014/main" id="{D3C58A39-07E1-9E4D-BF8B-DA969C6C0BBD}"/>
              </a:ext>
            </a:extLst>
          </p:cNvPr>
          <p:cNvGraphicFramePr>
            <a:graphicFrameLocks noGrp="1"/>
          </p:cNvGraphicFramePr>
          <p:nvPr/>
        </p:nvGraphicFramePr>
        <p:xfrm>
          <a:off x="5146431" y="2644204"/>
          <a:ext cx="6658707" cy="3219278"/>
        </p:xfrm>
        <a:graphic>
          <a:graphicData uri="http://schemas.openxmlformats.org/drawingml/2006/table">
            <a:tbl>
              <a:tblPr>
                <a:tableStyleId>{5C22544A-7EE6-4342-B048-85BDC9FD1C3A}</a:tableStyleId>
              </a:tblPr>
              <a:tblGrid>
                <a:gridCol w="2219569">
                  <a:extLst>
                    <a:ext uri="{9D8B030D-6E8A-4147-A177-3AD203B41FA5}">
                      <a16:colId xmlns:a16="http://schemas.microsoft.com/office/drawing/2014/main" val="2112002187"/>
                    </a:ext>
                  </a:extLst>
                </a:gridCol>
                <a:gridCol w="2219569">
                  <a:extLst>
                    <a:ext uri="{9D8B030D-6E8A-4147-A177-3AD203B41FA5}">
                      <a16:colId xmlns:a16="http://schemas.microsoft.com/office/drawing/2014/main" val="656518718"/>
                    </a:ext>
                  </a:extLst>
                </a:gridCol>
                <a:gridCol w="2219569">
                  <a:extLst>
                    <a:ext uri="{9D8B030D-6E8A-4147-A177-3AD203B41FA5}">
                      <a16:colId xmlns:a16="http://schemas.microsoft.com/office/drawing/2014/main" val="1647453647"/>
                    </a:ext>
                  </a:extLst>
                </a:gridCol>
              </a:tblGrid>
              <a:tr h="534839">
                <a:tc>
                  <a:txBody>
                    <a:bodyPr/>
                    <a:lstStyle/>
                    <a:p>
                      <a:pPr algn="l" fontAlgn="b"/>
                      <a:endParaRPr lang="en-US" sz="1600" b="0" i="0" u="none" strike="noStrike" dirty="0">
                        <a:solidFill>
                          <a:schemeClr val="bg1"/>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b"/>
                      <a:r>
                        <a:rPr lang="en-US" sz="1600" b="0" u="none" strike="noStrike" dirty="0">
                          <a:solidFill>
                            <a:schemeClr val="bg1"/>
                          </a:solidFill>
                          <a:effectLst/>
                          <a:latin typeface="Baskerville" panose="02020502070401020303" pitchFamily="18" charset="0"/>
                          <a:ea typeface="Baskerville" panose="02020502070401020303" pitchFamily="18" charset="0"/>
                        </a:rPr>
                        <a:t>Implementation Cost </a:t>
                      </a:r>
                      <a:endParaRPr lang="en-US" sz="1600" b="0" i="0" u="none" strike="noStrike" dirty="0">
                        <a:solidFill>
                          <a:schemeClr val="bg1"/>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fontAlgn="b"/>
                      <a:r>
                        <a:rPr lang="en-US" sz="1600" b="0" u="none" strike="noStrike" dirty="0">
                          <a:solidFill>
                            <a:schemeClr val="bg1"/>
                          </a:solidFill>
                          <a:effectLst/>
                          <a:latin typeface="Baskerville" panose="02020502070401020303" pitchFamily="18" charset="0"/>
                          <a:ea typeface="Baskerville" panose="02020502070401020303" pitchFamily="18" charset="0"/>
                        </a:rPr>
                        <a:t>Annual Maintenance Cost </a:t>
                      </a:r>
                      <a:endParaRPr lang="en-US" sz="1600" b="0" i="0" u="none" strike="noStrike" dirty="0">
                        <a:solidFill>
                          <a:schemeClr val="bg1"/>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2484378172"/>
                  </a:ext>
                </a:extLst>
              </a:tr>
              <a:tr h="272542">
                <a:tc>
                  <a:txBody>
                    <a:bodyPr/>
                    <a:lstStyle/>
                    <a:p>
                      <a:pPr algn="l" fontAlgn="b"/>
                      <a:r>
                        <a:rPr lang="en-US" sz="1600" u="none" strike="noStrike" dirty="0">
                          <a:effectLst/>
                          <a:latin typeface="Baskerville" panose="02020502070401020303" pitchFamily="18" charset="0"/>
                          <a:ea typeface="Baskerville" panose="02020502070401020303" pitchFamily="18" charset="0"/>
                        </a:rPr>
                        <a:t>Fort Point Channel </a:t>
                      </a:r>
                      <a:endParaRPr lang="en-US" sz="1600" b="0" i="0" u="none" strike="noStrike" dirty="0">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$108M to $197M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$1.6M to $3.0M</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397475"/>
                  </a:ext>
                </a:extLst>
              </a:tr>
              <a:tr h="534839">
                <a:tc>
                  <a:txBody>
                    <a:bodyPr/>
                    <a:lstStyle/>
                    <a:p>
                      <a:pPr algn="l" fontAlgn="b"/>
                      <a:r>
                        <a:rPr lang="en-US" sz="1600" u="none" strike="noStrike" dirty="0">
                          <a:effectLst/>
                          <a:latin typeface="Baskerville" panose="02020502070401020303" pitchFamily="18" charset="0"/>
                          <a:ea typeface="Baskerville" panose="02020502070401020303" pitchFamily="18" charset="0"/>
                        </a:rPr>
                        <a:t>South Boston Waterfront </a:t>
                      </a:r>
                      <a:endParaRPr lang="en-US" sz="1600" b="0" i="0" u="none" strike="noStrike" dirty="0">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$25M to $150M</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$0.4M to $2.3M</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3578783"/>
                  </a:ext>
                </a:extLst>
              </a:tr>
              <a:tr h="272542">
                <a:tc>
                  <a:txBody>
                    <a:bodyPr/>
                    <a:lstStyle/>
                    <a:p>
                      <a:pPr algn="l" fontAlgn="b"/>
                      <a:r>
                        <a:rPr lang="en-US" sz="1600" u="none" strike="noStrike">
                          <a:effectLst/>
                          <a:latin typeface="Baskerville" panose="02020502070401020303" pitchFamily="18" charset="0"/>
                          <a:ea typeface="Baskerville" panose="02020502070401020303" pitchFamily="18" charset="0"/>
                        </a:rPr>
                        <a:t>Seaport Boulevard </a:t>
                      </a:r>
                      <a:endParaRPr lang="en-US" sz="1600" b="0" i="0" u="none" strike="noStrike">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$37M to $161M</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$0.6M to $2.4M</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1487601"/>
                  </a:ext>
                </a:extLst>
              </a:tr>
              <a:tr h="797135">
                <a:tc>
                  <a:txBody>
                    <a:bodyPr/>
                    <a:lstStyle/>
                    <a:p>
                      <a:pPr algn="l" fontAlgn="b"/>
                      <a:r>
                        <a:rPr lang="en-US" sz="1600" u="none" strike="noStrike" dirty="0">
                          <a:effectLst/>
                          <a:latin typeface="Baskerville" panose="02020502070401020303" pitchFamily="18" charset="0"/>
                          <a:ea typeface="Baskerville" panose="02020502070401020303" pitchFamily="18" charset="0"/>
                        </a:rPr>
                        <a:t>Raymond L. Flynn Marine Park and Reserved Channel</a:t>
                      </a:r>
                      <a:endParaRPr lang="en-US" sz="1600" b="0" i="0" u="none" strike="noStrike" dirty="0">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$132M to $228M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$2.0M to $3.4M</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5877776"/>
                  </a:ext>
                </a:extLst>
              </a:tr>
              <a:tr h="534839">
                <a:tc>
                  <a:txBody>
                    <a:bodyPr/>
                    <a:lstStyle/>
                    <a:p>
                      <a:pPr algn="l" fontAlgn="b"/>
                      <a:r>
                        <a:rPr lang="en-US" sz="1600" u="none" strike="noStrike">
                          <a:effectLst/>
                          <a:latin typeface="Baskerville" panose="02020502070401020303" pitchFamily="18" charset="0"/>
                          <a:ea typeface="Baskerville" panose="02020502070401020303" pitchFamily="18" charset="0"/>
                        </a:rPr>
                        <a:t>South Boston Neighborhood </a:t>
                      </a:r>
                      <a:endParaRPr lang="en-US" sz="1600" b="0" i="0" u="none" strike="noStrike">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$210M to $299M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$3.2M to $4.5M </a:t>
                      </a:r>
                      <a:endParaRPr lang="en-US" sz="1600" b="0"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2912040"/>
                  </a:ext>
                </a:extLst>
              </a:tr>
              <a:tr h="272542">
                <a:tc>
                  <a:txBody>
                    <a:bodyPr/>
                    <a:lstStyle/>
                    <a:p>
                      <a:pPr algn="l" fontAlgn="b"/>
                      <a:r>
                        <a:rPr lang="en-US" sz="1600" u="none" strike="noStrike">
                          <a:effectLst/>
                          <a:latin typeface="Baskerville" panose="02020502070401020303" pitchFamily="18" charset="0"/>
                          <a:ea typeface="Baskerville" panose="02020502070401020303" pitchFamily="18" charset="0"/>
                        </a:rPr>
                        <a:t>Total </a:t>
                      </a:r>
                      <a:endParaRPr lang="en-US" sz="1600" b="0" i="0" u="none" strike="noStrike">
                        <a:solidFill>
                          <a:srgbClr val="0A1E2D"/>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Baskerville" panose="02020502070401020303" pitchFamily="18" charset="0"/>
                          <a:ea typeface="Baskerville" panose="02020502070401020303" pitchFamily="18" charset="0"/>
                        </a:rPr>
                        <a:t>$521M to $1.0B </a:t>
                      </a:r>
                      <a:endParaRPr lang="en-US" sz="1600" b="1" i="0" u="none" strike="noStrike">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dirty="0">
                          <a:effectLst/>
                          <a:latin typeface="Baskerville" panose="02020502070401020303" pitchFamily="18" charset="0"/>
                          <a:ea typeface="Baskerville" panose="02020502070401020303" pitchFamily="18" charset="0"/>
                        </a:rPr>
                        <a:t>$7.8M to $15.2M  </a:t>
                      </a:r>
                      <a:endParaRPr lang="en-US" sz="1600" b="1" i="0" u="none" strike="noStrike" dirty="0">
                        <a:solidFill>
                          <a:srgbClr val="333333"/>
                        </a:solidFill>
                        <a:effectLst/>
                        <a:latin typeface="Baskerville" panose="02020502070401020303" pitchFamily="18" charset="0"/>
                        <a:ea typeface="Baskerville" panose="02020502070401020303"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2764573"/>
                  </a:ext>
                </a:extLst>
              </a:tr>
            </a:tbl>
          </a:graphicData>
        </a:graphic>
      </p:graphicFrame>
      <p:sp>
        <p:nvSpPr>
          <p:cNvPr id="7" name="Rectangle 6">
            <a:extLst>
              <a:ext uri="{FF2B5EF4-FFF2-40B4-BE49-F238E27FC236}">
                <a16:creationId xmlns:a16="http://schemas.microsoft.com/office/drawing/2014/main" id="{54D15F52-C4B6-4544-840B-804EF8E65A63}"/>
              </a:ext>
            </a:extLst>
          </p:cNvPr>
          <p:cNvSpPr/>
          <p:nvPr/>
        </p:nvSpPr>
        <p:spPr>
          <a:xfrm>
            <a:off x="3282461" y="6459231"/>
            <a:ext cx="6096000" cy="33855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lumMod val="50000"/>
                    <a:lumOff val="50000"/>
                  </a:srgbClr>
                </a:solidFill>
                <a:effectLst/>
                <a:uLnTx/>
                <a:uFillTx/>
                <a:latin typeface="Baskerville" panose="02020502070401020303" pitchFamily="18" charset="0"/>
                <a:ea typeface="Baskerville" panose="02020502070401020303" pitchFamily="18" charset="0"/>
                <a:cs typeface="+mn-cs"/>
              </a:rPr>
              <a:t>Source</a:t>
            </a:r>
            <a:r>
              <a:rPr kumimoji="0" lang="en-US" sz="1600" b="0" i="0" u="none" strike="noStrike" kern="1200" cap="none" spc="0" normalizeH="0" baseline="0" noProof="0" dirty="0">
                <a:ln>
                  <a:noFill/>
                </a:ln>
                <a:solidFill>
                  <a:srgbClr val="000000">
                    <a:lumMod val="50000"/>
                    <a:lumOff val="50000"/>
                  </a:srgbClr>
                </a:solidFill>
                <a:effectLst/>
                <a:uLnTx/>
                <a:uFillTx/>
                <a:latin typeface="Baskerville" panose="02020502070401020303" pitchFamily="18" charset="0"/>
                <a:ea typeface="Baskerville" panose="02020502070401020303" pitchFamily="18" charset="0"/>
                <a:cs typeface="+mn-cs"/>
              </a:rPr>
              <a:t>: City of Boston (2018). Coastal resilience solutions for Boston</a:t>
            </a:r>
          </a:p>
        </p:txBody>
      </p:sp>
      <p:sp>
        <p:nvSpPr>
          <p:cNvPr id="2" name="TextBox 1"/>
          <p:cNvSpPr txBox="1"/>
          <p:nvPr/>
        </p:nvSpPr>
        <p:spPr>
          <a:xfrm>
            <a:off x="6765405" y="0"/>
            <a:ext cx="5301451" cy="461665"/>
          </a:xfrm>
          <a:prstGeom prst="rect">
            <a:avLst/>
          </a:prstGeom>
          <a:noFill/>
        </p:spPr>
        <p:txBody>
          <a:bodyPr wrap="none" rtlCol="0">
            <a:spAutoFit/>
          </a:bodyPr>
          <a:lstStyle/>
          <a:p>
            <a:r>
              <a:rPr lang="en-US" sz="1200" dirty="0">
                <a:latin typeface="Baskerville Old Face" panose="02020602080505020303" pitchFamily="18" charset="0"/>
              </a:rPr>
              <a:t>© City of Boston.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2463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9AEB3C2A-F3C6-47DF-A4B6-A838319AC2A0}"/>
              </a:ext>
            </a:extLst>
          </p:cNvPr>
          <p:cNvCxnSpPr/>
          <p:nvPr/>
        </p:nvCxnSpPr>
        <p:spPr>
          <a:xfrm>
            <a:off x="406400" y="3162300"/>
            <a:ext cx="5054600" cy="0"/>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81804A1-3385-4722-B4CE-3E8F492E3C1B}"/>
              </a:ext>
            </a:extLst>
          </p:cNvPr>
          <p:cNvCxnSpPr>
            <a:cxnSpLocks/>
          </p:cNvCxnSpPr>
          <p:nvPr/>
        </p:nvCxnSpPr>
        <p:spPr>
          <a:xfrm>
            <a:off x="406400" y="3162300"/>
            <a:ext cx="0" cy="1752600"/>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55000F7-C20C-42E2-80A8-841B97F485E0}"/>
              </a:ext>
            </a:extLst>
          </p:cNvPr>
          <p:cNvCxnSpPr>
            <a:cxnSpLocks/>
          </p:cNvCxnSpPr>
          <p:nvPr/>
        </p:nvCxnSpPr>
        <p:spPr>
          <a:xfrm flipV="1">
            <a:off x="749300" y="2298701"/>
            <a:ext cx="0" cy="863601"/>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8BA1B780-BC2C-453A-AA9A-968B16C51BB3}"/>
              </a:ext>
            </a:extLst>
          </p:cNvPr>
          <p:cNvSpPr txBox="1"/>
          <p:nvPr/>
        </p:nvSpPr>
        <p:spPr>
          <a:xfrm>
            <a:off x="4299999" y="3153577"/>
            <a:ext cx="1103187"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ED7D31">
                    <a:lumMod val="50000"/>
                  </a:srgbClr>
                </a:solidFill>
                <a:effectLst/>
                <a:uLnTx/>
                <a:uFillTx/>
                <a:latin typeface="Arial"/>
                <a:ea typeface="宋体" panose="02010600030101010101" pitchFamily="2" charset="-122"/>
                <a:cs typeface="Arial"/>
                <a:sym typeface="Arial"/>
              </a:rPr>
              <a:t>30 years</a:t>
            </a:r>
            <a:endParaRPr kumimoji="0" lang="zh-CN" altLang="en-US" sz="1867" b="0" i="0" u="none" strike="noStrike" kern="0" cap="none" spc="0" normalizeH="0" baseline="0" noProof="0" dirty="0">
              <a:ln>
                <a:noFill/>
              </a:ln>
              <a:solidFill>
                <a:srgbClr val="ED7D31">
                  <a:lumMod val="50000"/>
                </a:srgbClr>
              </a:solidFill>
              <a:effectLst/>
              <a:uLnTx/>
              <a:uFillTx/>
              <a:latin typeface="Arial"/>
              <a:ea typeface="宋体" panose="02010600030101010101" pitchFamily="2" charset="-122"/>
              <a:cs typeface="Arial"/>
              <a:sym typeface="Arial"/>
            </a:endParaRPr>
          </a:p>
        </p:txBody>
      </p:sp>
      <p:cxnSp>
        <p:nvCxnSpPr>
          <p:cNvPr id="34" name="Straight Arrow Connector 33">
            <a:extLst>
              <a:ext uri="{FF2B5EF4-FFF2-40B4-BE49-F238E27FC236}">
                <a16:creationId xmlns:a16="http://schemas.microsoft.com/office/drawing/2014/main" id="{AB72473C-1226-4063-969F-C92DA9D0BE10}"/>
              </a:ext>
            </a:extLst>
          </p:cNvPr>
          <p:cNvCxnSpPr>
            <a:cxnSpLocks/>
          </p:cNvCxnSpPr>
          <p:nvPr/>
        </p:nvCxnSpPr>
        <p:spPr>
          <a:xfrm flipV="1">
            <a:off x="1625600" y="2298698"/>
            <a:ext cx="0" cy="863601"/>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23A7F6D-BC00-40ED-87B3-82C9ACC6ABC2}"/>
              </a:ext>
            </a:extLst>
          </p:cNvPr>
          <p:cNvCxnSpPr>
            <a:cxnSpLocks/>
          </p:cNvCxnSpPr>
          <p:nvPr/>
        </p:nvCxnSpPr>
        <p:spPr>
          <a:xfrm flipV="1">
            <a:off x="2476500" y="2298697"/>
            <a:ext cx="0" cy="863601"/>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5E7B48C7-D62F-49D3-BEB5-2862C73BC7D7}"/>
              </a:ext>
            </a:extLst>
          </p:cNvPr>
          <p:cNvCxnSpPr>
            <a:cxnSpLocks/>
          </p:cNvCxnSpPr>
          <p:nvPr/>
        </p:nvCxnSpPr>
        <p:spPr>
          <a:xfrm flipV="1">
            <a:off x="3276600" y="2298696"/>
            <a:ext cx="0" cy="863601"/>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99A01DD-B342-402B-A673-64E436F38721}"/>
              </a:ext>
            </a:extLst>
          </p:cNvPr>
          <p:cNvSpPr txBox="1"/>
          <p:nvPr/>
        </p:nvSpPr>
        <p:spPr>
          <a:xfrm>
            <a:off x="4006309" y="2557287"/>
            <a:ext cx="662361"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ED7D31">
                    <a:lumMod val="50000"/>
                  </a:srgbClr>
                </a:solidFill>
                <a:effectLst/>
                <a:uLnTx/>
                <a:uFillTx/>
                <a:latin typeface="Arial"/>
                <a:ea typeface="宋体" panose="02010600030101010101" pitchFamily="2" charset="-122"/>
                <a:cs typeface="Arial"/>
                <a:sym typeface="Arial"/>
              </a:rPr>
              <a:t>……</a:t>
            </a:r>
            <a:endParaRPr kumimoji="0" lang="zh-CN" altLang="en-US" sz="1867" b="0" i="0" u="none" strike="noStrike" kern="0" cap="none" spc="0" normalizeH="0" baseline="0" noProof="0" dirty="0">
              <a:ln>
                <a:noFill/>
              </a:ln>
              <a:solidFill>
                <a:srgbClr val="ED7D31">
                  <a:lumMod val="50000"/>
                </a:srgbClr>
              </a:solidFill>
              <a:effectLst/>
              <a:uLnTx/>
              <a:uFillTx/>
              <a:latin typeface="Arial"/>
              <a:ea typeface="宋体" panose="02010600030101010101" pitchFamily="2" charset="-122"/>
              <a:cs typeface="Arial"/>
              <a:sym typeface="Arial"/>
            </a:endParaRPr>
          </a:p>
        </p:txBody>
      </p:sp>
      <p:cxnSp>
        <p:nvCxnSpPr>
          <p:cNvPr id="38" name="Straight Arrow Connector 37">
            <a:extLst>
              <a:ext uri="{FF2B5EF4-FFF2-40B4-BE49-F238E27FC236}">
                <a16:creationId xmlns:a16="http://schemas.microsoft.com/office/drawing/2014/main" id="{FA16B442-803C-4936-A866-13CCB5E4BEC0}"/>
              </a:ext>
            </a:extLst>
          </p:cNvPr>
          <p:cNvCxnSpPr>
            <a:cxnSpLocks/>
          </p:cNvCxnSpPr>
          <p:nvPr/>
        </p:nvCxnSpPr>
        <p:spPr>
          <a:xfrm>
            <a:off x="749300" y="3162297"/>
            <a:ext cx="0" cy="736604"/>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44DE1DB8-F240-4BE0-A654-0B92A784554D}"/>
              </a:ext>
            </a:extLst>
          </p:cNvPr>
          <p:cNvCxnSpPr>
            <a:cxnSpLocks/>
          </p:cNvCxnSpPr>
          <p:nvPr/>
        </p:nvCxnSpPr>
        <p:spPr>
          <a:xfrm>
            <a:off x="1625600" y="3176980"/>
            <a:ext cx="0" cy="721920"/>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93293302-13BC-4DE1-923A-31EBDDA3F7AB}"/>
              </a:ext>
            </a:extLst>
          </p:cNvPr>
          <p:cNvCxnSpPr>
            <a:cxnSpLocks/>
          </p:cNvCxnSpPr>
          <p:nvPr/>
        </p:nvCxnSpPr>
        <p:spPr>
          <a:xfrm>
            <a:off x="2476500" y="3162297"/>
            <a:ext cx="0" cy="736604"/>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DEE5D364-AB5C-4F52-8071-AF194368C844}"/>
              </a:ext>
            </a:extLst>
          </p:cNvPr>
          <p:cNvCxnSpPr>
            <a:cxnSpLocks/>
          </p:cNvCxnSpPr>
          <p:nvPr/>
        </p:nvCxnSpPr>
        <p:spPr>
          <a:xfrm>
            <a:off x="3276600" y="3176980"/>
            <a:ext cx="0" cy="721920"/>
          </a:xfrm>
          <a:prstGeom prst="straightConnector1">
            <a:avLst/>
          </a:prstGeom>
          <a:ln>
            <a:solidFill>
              <a:schemeClr val="accent2">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85881043-B522-4F9A-A285-9D827FF772E5}"/>
              </a:ext>
            </a:extLst>
          </p:cNvPr>
          <p:cNvSpPr txBox="1"/>
          <p:nvPr/>
        </p:nvSpPr>
        <p:spPr>
          <a:xfrm>
            <a:off x="508112" y="3964644"/>
            <a:ext cx="3764172"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000000">
                    <a:lumMod val="50000"/>
                    <a:lumOff val="50000"/>
                  </a:srgbClr>
                </a:solidFill>
                <a:effectLst/>
                <a:uLnTx/>
                <a:uFillTx/>
                <a:latin typeface="Arial"/>
                <a:ea typeface="宋体" panose="02010600030101010101" pitchFamily="2" charset="-122"/>
                <a:cs typeface="Arial"/>
                <a:sym typeface="Arial"/>
              </a:rPr>
              <a:t>O: Energy bill + Maintenance cost</a:t>
            </a:r>
            <a:endParaRPr kumimoji="0" lang="zh-CN" altLang="en-US" sz="1867" b="0" i="0" u="none" strike="noStrike" kern="0" cap="none" spc="0" normalizeH="0" baseline="0" noProof="0" dirty="0">
              <a:ln>
                <a:noFill/>
              </a:ln>
              <a:solidFill>
                <a:srgbClr val="000000">
                  <a:lumMod val="50000"/>
                  <a:lumOff val="50000"/>
                </a:srgbClr>
              </a:solidFill>
              <a:effectLst/>
              <a:uLnTx/>
              <a:uFillTx/>
              <a:latin typeface="Arial"/>
              <a:ea typeface="宋体" panose="02010600030101010101" pitchFamily="2" charset="-122"/>
              <a:cs typeface="Arial"/>
              <a:sym typeface="Arial"/>
            </a:endParaRPr>
          </a:p>
        </p:txBody>
      </p:sp>
      <p:sp>
        <p:nvSpPr>
          <p:cNvPr id="53" name="TextBox 52">
            <a:extLst>
              <a:ext uri="{FF2B5EF4-FFF2-40B4-BE49-F238E27FC236}">
                <a16:creationId xmlns:a16="http://schemas.microsoft.com/office/drawing/2014/main" id="{33384FAF-5A35-4772-8F73-3B2DA475B3CA}"/>
              </a:ext>
            </a:extLst>
          </p:cNvPr>
          <p:cNvSpPr txBox="1"/>
          <p:nvPr/>
        </p:nvSpPr>
        <p:spPr>
          <a:xfrm>
            <a:off x="3432388" y="2361921"/>
            <a:ext cx="994183"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ED7D31">
                    <a:lumMod val="50000"/>
                  </a:srgbClr>
                </a:solidFill>
                <a:effectLst/>
                <a:uLnTx/>
                <a:uFillTx/>
                <a:latin typeface="Arial"/>
                <a:ea typeface="宋体" panose="02010600030101010101" pitchFamily="2" charset="-122"/>
                <a:cs typeface="Arial"/>
                <a:sym typeface="Arial"/>
              </a:rPr>
              <a:t>R: Rent</a:t>
            </a:r>
            <a:endParaRPr kumimoji="0" lang="zh-CN" altLang="en-US" sz="1867" b="0" i="0" u="none" strike="noStrike" kern="0" cap="none" spc="0" normalizeH="0" baseline="0" noProof="0" dirty="0">
              <a:ln>
                <a:noFill/>
              </a:ln>
              <a:solidFill>
                <a:srgbClr val="ED7D31">
                  <a:lumMod val="50000"/>
                </a:srgbClr>
              </a:solidFill>
              <a:effectLst/>
              <a:uLnTx/>
              <a:uFillTx/>
              <a:latin typeface="Arial"/>
              <a:ea typeface="宋体" panose="02010600030101010101" pitchFamily="2" charset="-122"/>
              <a:cs typeface="Arial"/>
              <a:sym typeface="Arial"/>
            </a:endParaRPr>
          </a:p>
        </p:txBody>
      </p:sp>
      <p:cxnSp>
        <p:nvCxnSpPr>
          <p:cNvPr id="55" name="Straight Arrow Connector 54">
            <a:extLst>
              <a:ext uri="{FF2B5EF4-FFF2-40B4-BE49-F238E27FC236}">
                <a16:creationId xmlns:a16="http://schemas.microsoft.com/office/drawing/2014/main" id="{56F8B0D1-D1F0-40AE-A253-545FBADF5D09}"/>
              </a:ext>
            </a:extLst>
          </p:cNvPr>
          <p:cNvCxnSpPr/>
          <p:nvPr/>
        </p:nvCxnSpPr>
        <p:spPr>
          <a:xfrm>
            <a:off x="406400" y="5000943"/>
            <a:ext cx="0" cy="40640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F291D97D-BC7E-40D1-A76C-8E28697E2DC0}"/>
                  </a:ext>
                </a:extLst>
              </p:cNvPr>
              <p:cNvSpPr txBox="1"/>
              <p:nvPr/>
            </p:nvSpPr>
            <p:spPr>
              <a:xfrm>
                <a:off x="363023" y="4914901"/>
                <a:ext cx="1099493"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𝑉</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1</m:t>
                      </m:r>
                    </m:oMath>
                  </m:oMathPara>
                </a14:m>
                <a:endParaRPr kumimoji="0" lang="zh-CN" altLang="en-US" sz="2400" b="0" i="0" u="none" strike="noStrike" kern="0" cap="none" spc="0" normalizeH="0" baseline="0" noProof="0" dirty="0">
                  <a:ln>
                    <a:noFill/>
                  </a:ln>
                  <a:solidFill>
                    <a:srgbClr val="000000">
                      <a:lumMod val="50000"/>
                      <a:lumOff val="50000"/>
                    </a:srgbClr>
                  </a:solidFill>
                  <a:effectLst/>
                  <a:uLnTx/>
                  <a:uFillTx/>
                  <a:latin typeface="Arial"/>
                  <a:ea typeface="宋体" panose="02010600030101010101" pitchFamily="2" charset="-122"/>
                  <a:cs typeface="Arial"/>
                  <a:sym typeface="Arial"/>
                </a:endParaRPr>
              </a:p>
            </p:txBody>
          </p:sp>
        </mc:Choice>
        <mc:Fallback xmlns="">
          <p:sp>
            <p:nvSpPr>
              <p:cNvPr id="57" name="TextBox 56">
                <a:extLst>
                  <a:ext uri="{FF2B5EF4-FFF2-40B4-BE49-F238E27FC236}">
                    <a16:creationId xmlns:a16="http://schemas.microsoft.com/office/drawing/2014/main" id="{F291D97D-BC7E-40D1-A76C-8E28697E2DC0}"/>
                  </a:ext>
                </a:extLst>
              </p:cNvPr>
              <p:cNvSpPr txBox="1">
                <a:spLocks noRot="1" noChangeAspect="1" noMove="1" noResize="1" noEditPoints="1" noAdjustHandles="1" noChangeArrowheads="1" noChangeShapeType="1" noTextEdit="1"/>
              </p:cNvSpPr>
              <p:nvPr/>
            </p:nvSpPr>
            <p:spPr>
              <a:xfrm>
                <a:off x="363023" y="4914901"/>
                <a:ext cx="1099493" cy="461665"/>
              </a:xfrm>
              <a:prstGeom prst="rect">
                <a:avLst/>
              </a:prstGeom>
              <a:blipFill>
                <a:blip r:embed="rId3"/>
                <a:stretch>
                  <a:fillRect/>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C5CD95AF-2B5F-4BF1-8883-8A79BF4BE813}"/>
              </a:ext>
            </a:extLst>
          </p:cNvPr>
          <p:cNvCxnSpPr>
            <a:cxnSpLocks/>
          </p:cNvCxnSpPr>
          <p:nvPr/>
        </p:nvCxnSpPr>
        <p:spPr>
          <a:xfrm flipH="1" flipV="1">
            <a:off x="736601" y="1901756"/>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6FAEA4DF-B5A4-40DA-9158-F3FCCDCDA9D5}"/>
              </a:ext>
            </a:extLst>
          </p:cNvPr>
          <p:cNvCxnSpPr>
            <a:cxnSpLocks/>
          </p:cNvCxnSpPr>
          <p:nvPr/>
        </p:nvCxnSpPr>
        <p:spPr>
          <a:xfrm flipH="1" flipV="1">
            <a:off x="1612901" y="1914459"/>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9F55347-B166-4E70-BEA8-9AD2824AA1E1}"/>
              </a:ext>
            </a:extLst>
          </p:cNvPr>
          <p:cNvCxnSpPr>
            <a:cxnSpLocks/>
          </p:cNvCxnSpPr>
          <p:nvPr/>
        </p:nvCxnSpPr>
        <p:spPr>
          <a:xfrm flipH="1" flipV="1">
            <a:off x="2463799" y="1934283"/>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AD31E3E-263C-4879-A659-C0EF858D1638}"/>
              </a:ext>
            </a:extLst>
          </p:cNvPr>
          <p:cNvCxnSpPr>
            <a:cxnSpLocks/>
          </p:cNvCxnSpPr>
          <p:nvPr/>
        </p:nvCxnSpPr>
        <p:spPr>
          <a:xfrm flipH="1" flipV="1">
            <a:off x="3279231" y="1901756"/>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CC1CF11-D628-4E90-B030-2B8D88DF2B97}"/>
                  </a:ext>
                </a:extLst>
              </p:cNvPr>
              <p:cNvSpPr txBox="1"/>
              <p:nvPr/>
            </p:nvSpPr>
            <p:spPr>
              <a:xfrm>
                <a:off x="3194126" y="1806249"/>
                <a:ext cx="1099493"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𝑅</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1</m:t>
                      </m:r>
                    </m:oMath>
                  </m:oMathPara>
                </a14:m>
                <a:endParaRPr kumimoji="0" lang="zh-CN" altLang="en-US" sz="2400" b="0" i="0" u="none" strike="noStrike" kern="0" cap="none" spc="0" normalizeH="0" baseline="0" noProof="0" dirty="0">
                  <a:ln>
                    <a:noFill/>
                  </a:ln>
                  <a:solidFill>
                    <a:srgbClr val="000000">
                      <a:lumMod val="50000"/>
                      <a:lumOff val="50000"/>
                    </a:srgbClr>
                  </a:solidFill>
                  <a:effectLst/>
                  <a:uLnTx/>
                  <a:uFillTx/>
                  <a:latin typeface="Arial"/>
                  <a:ea typeface="宋体" panose="02010600030101010101" pitchFamily="2" charset="-122"/>
                  <a:cs typeface="Arial"/>
                  <a:sym typeface="Arial"/>
                </a:endParaRPr>
              </a:p>
            </p:txBody>
          </p:sp>
        </mc:Choice>
        <mc:Fallback xmlns="">
          <p:sp>
            <p:nvSpPr>
              <p:cNvPr id="64" name="TextBox 63">
                <a:extLst>
                  <a:ext uri="{FF2B5EF4-FFF2-40B4-BE49-F238E27FC236}">
                    <a16:creationId xmlns:a16="http://schemas.microsoft.com/office/drawing/2014/main" id="{1CC1CF11-D628-4E90-B030-2B8D88DF2B97}"/>
                  </a:ext>
                </a:extLst>
              </p:cNvPr>
              <p:cNvSpPr txBox="1">
                <a:spLocks noRot="1" noChangeAspect="1" noMove="1" noResize="1" noEditPoints="1" noAdjustHandles="1" noChangeArrowheads="1" noChangeShapeType="1" noTextEdit="1"/>
              </p:cNvSpPr>
              <p:nvPr/>
            </p:nvSpPr>
            <p:spPr>
              <a:xfrm>
                <a:off x="3194126" y="1806249"/>
                <a:ext cx="1099493" cy="461665"/>
              </a:xfrm>
              <a:prstGeom prst="rect">
                <a:avLst/>
              </a:prstGeom>
              <a:blipFill>
                <a:blip r:embed="rId4"/>
                <a:stretch>
                  <a:fillRect/>
                </a:stretch>
              </a:blipFill>
            </p:spPr>
            <p:txBody>
              <a:bodyPr/>
              <a:lstStyle/>
              <a:p>
                <a:r>
                  <a:rPr lang="en-US">
                    <a:noFill/>
                  </a:rPr>
                  <a:t> </a:t>
                </a:r>
              </a:p>
            </p:txBody>
          </p:sp>
        </mc:Fallback>
      </mc:AlternateContent>
      <p:cxnSp>
        <p:nvCxnSpPr>
          <p:cNvPr id="66" name="Straight Arrow Connector 65">
            <a:extLst>
              <a:ext uri="{FF2B5EF4-FFF2-40B4-BE49-F238E27FC236}">
                <a16:creationId xmlns:a16="http://schemas.microsoft.com/office/drawing/2014/main" id="{6C1D2738-B4C9-499B-AB08-F7DEDFC98776}"/>
              </a:ext>
            </a:extLst>
          </p:cNvPr>
          <p:cNvCxnSpPr>
            <a:cxnSpLocks/>
          </p:cNvCxnSpPr>
          <p:nvPr/>
        </p:nvCxnSpPr>
        <p:spPr>
          <a:xfrm flipH="1" flipV="1">
            <a:off x="838201" y="3513494"/>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7F0C584-7D2C-4D3C-B495-1BD4B42867BD}"/>
              </a:ext>
            </a:extLst>
          </p:cNvPr>
          <p:cNvCxnSpPr>
            <a:cxnSpLocks/>
          </p:cNvCxnSpPr>
          <p:nvPr/>
        </p:nvCxnSpPr>
        <p:spPr>
          <a:xfrm flipH="1" flipV="1">
            <a:off x="1727199" y="3491980"/>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DDF6509-BCAB-451E-95D0-C7205F224A88}"/>
              </a:ext>
            </a:extLst>
          </p:cNvPr>
          <p:cNvCxnSpPr>
            <a:cxnSpLocks/>
          </p:cNvCxnSpPr>
          <p:nvPr/>
        </p:nvCxnSpPr>
        <p:spPr>
          <a:xfrm flipH="1" flipV="1">
            <a:off x="2651194" y="3502866"/>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56E0FFB-A48D-4EFA-B71F-19E9CB543FC4}"/>
              </a:ext>
            </a:extLst>
          </p:cNvPr>
          <p:cNvCxnSpPr>
            <a:cxnSpLocks/>
          </p:cNvCxnSpPr>
          <p:nvPr/>
        </p:nvCxnSpPr>
        <p:spPr>
          <a:xfrm flipH="1" flipV="1">
            <a:off x="3502547" y="3530598"/>
            <a:ext cx="12700" cy="36441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E1152F19-0C06-4D94-87C2-62F001224995}"/>
                  </a:ext>
                </a:extLst>
              </p:cNvPr>
              <p:cNvSpPr/>
              <p:nvPr/>
            </p:nvSpPr>
            <p:spPr>
              <a:xfrm flipH="1">
                <a:off x="3028522" y="3440407"/>
                <a:ext cx="1899471" cy="50276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667" b="0" i="1" u="none" strike="noStrike" kern="0" cap="none" spc="0" normalizeH="0" baseline="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667" b="0" i="1" u="none" strike="noStrike" kern="0" cap="none" spc="0" normalizeH="0" baseline="0" noProof="0" dirty="0">
                          <a:ln>
                            <a:noFill/>
                          </a:ln>
                          <a:solidFill>
                            <a:srgbClr val="70AD47">
                              <a:lumMod val="75000"/>
                            </a:srgbClr>
                          </a:solidFill>
                          <a:effectLst/>
                          <a:uLnTx/>
                          <a:uFillTx/>
                          <a:latin typeface="Cambria Math" panose="02040503050406030204" pitchFamily="18" charset="0"/>
                          <a:ea typeface="Cambria Math" panose="02040503050406030204" pitchFamily="18" charset="0"/>
                          <a:cs typeface="+mn-cs"/>
                          <a:sym typeface="Arial"/>
                        </a:rPr>
                        <m:t>𝑂</m:t>
                      </m:r>
                    </m:oMath>
                  </m:oMathPara>
                </a14:m>
                <a:endParaRPr kumimoji="0" lang="zh-CN" altLang="en-US" sz="2667" b="0" i="0" u="none" strike="noStrike" kern="0" cap="none" spc="0" normalizeH="0" baseline="0" noProof="0" dirty="0">
                  <a:ln>
                    <a:noFill/>
                  </a:ln>
                  <a:solidFill>
                    <a:srgbClr val="70AD47">
                      <a:lumMod val="75000"/>
                    </a:srgbClr>
                  </a:solidFill>
                  <a:effectLst/>
                  <a:uLnTx/>
                  <a:uFillTx/>
                  <a:latin typeface="Arial"/>
                  <a:ea typeface="宋体" panose="02010600030101010101" pitchFamily="2" charset="-122"/>
                  <a:cs typeface="Arial"/>
                  <a:sym typeface="Arial"/>
                </a:endParaRPr>
              </a:p>
            </p:txBody>
          </p:sp>
        </mc:Choice>
        <mc:Fallback xmlns="">
          <p:sp>
            <p:nvSpPr>
              <p:cNvPr id="70" name="Rectangle 69">
                <a:extLst>
                  <a:ext uri="{FF2B5EF4-FFF2-40B4-BE49-F238E27FC236}">
                    <a16:creationId xmlns:a16="http://schemas.microsoft.com/office/drawing/2014/main" id="{E1152F19-0C06-4D94-87C2-62F001224995}"/>
                  </a:ext>
                </a:extLst>
              </p:cNvPr>
              <p:cNvSpPr>
                <a:spLocks noRot="1" noChangeAspect="1" noMove="1" noResize="1" noEditPoints="1" noAdjustHandles="1" noChangeArrowheads="1" noChangeShapeType="1" noTextEdit="1"/>
              </p:cNvSpPr>
              <p:nvPr/>
            </p:nvSpPr>
            <p:spPr>
              <a:xfrm flipH="1">
                <a:off x="3028522" y="3440407"/>
                <a:ext cx="1899471" cy="50276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BFEE28CC-CB27-48F6-8CAA-1D65B830BB90}"/>
                  </a:ext>
                </a:extLst>
              </p:cNvPr>
              <p:cNvSpPr/>
              <p:nvPr/>
            </p:nvSpPr>
            <p:spPr>
              <a:xfrm>
                <a:off x="7696011" y="3964644"/>
                <a:ext cx="3458511" cy="84824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nary>
                        <m:naryPr>
                          <m:chr m:val="∑"/>
                          <m:limLoc m:val="subSup"/>
                          <m:ctrlP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cs typeface="+mn-cs"/>
                              <a:sym typeface="Arial"/>
                            </a:rPr>
                          </m:ctrlPr>
                        </m:naryPr>
                        <m:sub>
                          <m:r>
                            <m:rPr>
                              <m:brk m:alnAt="25"/>
                            </m:rP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𝑡</m:t>
                          </m:r>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m:t>
                          </m:r>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𝑜</m:t>
                          </m:r>
                        </m:sub>
                        <m:sup>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𝑇</m:t>
                          </m:r>
                        </m:sup>
                        <m:e>
                          <m:sSub>
                            <m:sSubPr>
                              <m:ctrlP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ctrlPr>
                            </m:sSubPr>
                            <m:e>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𝑁𝑃𝑉</m:t>
                              </m:r>
                            </m:e>
                            <m:sub>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𝑖</m:t>
                              </m:r>
                            </m:sub>
                          </m:sSub>
                          <m:d>
                            <m:dPr>
                              <m:ctrlP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ctrlPr>
                            </m:dPr>
                            <m:e>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sym typeface="Arial"/>
                                </a:rPr>
                                <m:t>𝑅</m:t>
                              </m:r>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sym typeface="Arial"/>
                                </a:rPr>
                                <m:t>3</m:t>
                              </m:r>
                            </m:e>
                          </m:d>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ea typeface="Cambria Math" panose="02040503050406030204" pitchFamily="18" charset="0"/>
                              <a:cs typeface="+mn-cs"/>
                              <a:sym typeface="Arial"/>
                            </a:rPr>
                            <m:t>=</m:t>
                          </m:r>
                        </m:e>
                      </m:nary>
                      <m:r>
                        <a:rPr kumimoji="0" lang="zh-CN" altLang="en-US"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m:t>
                      </m:r>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𝑉</m:t>
                      </m:r>
                      <m:r>
                        <a:rPr kumimoji="0" lang="en-US" altLang="zh-CN" sz="2400" b="0" i="1" u="none" strike="noStrike" kern="0" cap="none" spc="0" normalizeH="0" baseline="0" noProof="0">
                          <a:ln>
                            <a:noFill/>
                          </a:ln>
                          <a:solidFill>
                            <a:srgbClr val="C00000"/>
                          </a:solidFill>
                          <a:effectLst/>
                          <a:uLnTx/>
                          <a:uFillTx/>
                          <a:latin typeface="Cambria Math" panose="02040503050406030204" pitchFamily="18" charset="0"/>
                          <a:cs typeface="+mn-cs"/>
                          <a:sym typeface="Arial"/>
                        </a:rPr>
                        <m:t>3</m:t>
                      </m:r>
                    </m:oMath>
                  </m:oMathPara>
                </a14:m>
                <a:endParaRPr kumimoji="0" lang="en-US" sz="2667" b="0" i="0" u="none" strike="noStrike" kern="0" cap="none" spc="0" normalizeH="0" baseline="0" noProof="0" dirty="0">
                  <a:ln>
                    <a:noFill/>
                  </a:ln>
                  <a:solidFill>
                    <a:srgbClr val="C00000"/>
                  </a:solidFill>
                  <a:effectLst/>
                  <a:uLnTx/>
                  <a:uFillTx/>
                  <a:latin typeface="Baskerville" panose="02020502070401020303" pitchFamily="18" charset="0"/>
                  <a:ea typeface="Baskerville" panose="02020502070401020303" pitchFamily="18" charset="0"/>
                  <a:cs typeface="Arial"/>
                  <a:sym typeface="Arial"/>
                </a:endParaRPr>
              </a:p>
            </p:txBody>
          </p:sp>
        </mc:Choice>
        <mc:Fallback xmlns="">
          <p:sp>
            <p:nvSpPr>
              <p:cNvPr id="75" name="Rectangle 74">
                <a:extLst>
                  <a:ext uri="{FF2B5EF4-FFF2-40B4-BE49-F238E27FC236}">
                    <a16:creationId xmlns:a16="http://schemas.microsoft.com/office/drawing/2014/main" id="{BFEE28CC-CB27-48F6-8CAA-1D65B830BB90}"/>
                  </a:ext>
                </a:extLst>
              </p:cNvPr>
              <p:cNvSpPr>
                <a:spLocks noRot="1" noChangeAspect="1" noMove="1" noResize="1" noEditPoints="1" noAdjustHandles="1" noChangeArrowheads="1" noChangeShapeType="1" noTextEdit="1"/>
              </p:cNvSpPr>
              <p:nvPr/>
            </p:nvSpPr>
            <p:spPr>
              <a:xfrm>
                <a:off x="7696011" y="3964644"/>
                <a:ext cx="3458511" cy="848246"/>
              </a:xfrm>
              <a:prstGeom prst="rect">
                <a:avLst/>
              </a:prstGeom>
              <a:blipFill>
                <a:blip r:embed="rId6"/>
                <a:stretch>
                  <a:fillRect l="-29197" t="-151471" b="-223529"/>
                </a:stretch>
              </a:blipFill>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08E4C9CA-7800-4920-9051-076B432202F4}"/>
              </a:ext>
            </a:extLst>
          </p:cNvPr>
          <p:cNvCxnSpPr/>
          <p:nvPr/>
        </p:nvCxnSpPr>
        <p:spPr>
          <a:xfrm flipH="1">
            <a:off x="494912" y="3057512"/>
            <a:ext cx="3513049" cy="0"/>
          </a:xfrm>
          <a:prstGeom prst="straightConnector1">
            <a:avLst/>
          </a:prstGeom>
          <a:ln>
            <a:solidFill>
              <a:schemeClr val="tx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BAFB9F7-F2AF-4F94-99B5-26E14294DBD7}"/>
              </a:ext>
            </a:extLst>
          </p:cNvPr>
          <p:cNvSpPr txBox="1"/>
          <p:nvPr/>
        </p:nvSpPr>
        <p:spPr>
          <a:xfrm>
            <a:off x="211109" y="2794073"/>
            <a:ext cx="23756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1" u="none" strike="noStrike" kern="0" cap="none" spc="0" normalizeH="0" baseline="0" noProof="0" dirty="0" err="1">
                <a:ln>
                  <a:noFill/>
                </a:ln>
                <a:solidFill>
                  <a:srgbClr val="000000"/>
                </a:solidFill>
                <a:effectLst/>
                <a:uLnTx/>
                <a:uFillTx/>
                <a:latin typeface="Arial"/>
                <a:ea typeface="宋体" panose="02010600030101010101" pitchFamily="2" charset="-122"/>
                <a:cs typeface="Arial"/>
                <a:sym typeface="Arial"/>
              </a:rPr>
              <a:t>i</a:t>
            </a:r>
            <a:endParaRPr kumimoji="0" lang="zh-CN" altLang="en-US" sz="1867" b="0" i="1"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p:txBody>
      </p:sp>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6CC0DEBB-76C2-4F23-80DC-F5BF16B9593F}"/>
                  </a:ext>
                </a:extLst>
              </p:cNvPr>
              <p:cNvSpPr/>
              <p:nvPr/>
            </p:nvSpPr>
            <p:spPr>
              <a:xfrm>
                <a:off x="10057880" y="3736808"/>
                <a:ext cx="567783"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sym typeface="Arial"/>
                        </a:rPr>
                        <m:t>&gt; </m:t>
                      </m:r>
                    </m:oMath>
                  </m:oMathPara>
                </a14:m>
                <a:endParaRPr kumimoji="0" lang="zh-CN" altLang="en-US" sz="2400" b="0" i="0" u="none" strike="noStrike" kern="0" cap="none" spc="0" normalizeH="0" baseline="0" noProof="0" dirty="0">
                  <a:ln>
                    <a:noFill/>
                  </a:ln>
                  <a:solidFill>
                    <a:srgbClr val="C00000"/>
                  </a:solidFill>
                  <a:effectLst/>
                  <a:uLnTx/>
                  <a:uFillTx/>
                  <a:latin typeface="Arial"/>
                  <a:ea typeface="宋体" panose="02010600030101010101" pitchFamily="2" charset="-122"/>
                  <a:cs typeface="Arial"/>
                  <a:sym typeface="Arial"/>
                </a:endParaRPr>
              </a:p>
            </p:txBody>
          </p:sp>
        </mc:Choice>
        <mc:Fallback xmlns="">
          <p:sp>
            <p:nvSpPr>
              <p:cNvPr id="86" name="Rectangle 85">
                <a:extLst>
                  <a:ext uri="{FF2B5EF4-FFF2-40B4-BE49-F238E27FC236}">
                    <a16:creationId xmlns:a16="http://schemas.microsoft.com/office/drawing/2014/main" id="{6CC0DEBB-76C2-4F23-80DC-F5BF16B9593F}"/>
                  </a:ext>
                </a:extLst>
              </p:cNvPr>
              <p:cNvSpPr>
                <a:spLocks noRot="1" noChangeAspect="1" noMove="1" noResize="1" noEditPoints="1" noAdjustHandles="1" noChangeArrowheads="1" noChangeShapeType="1" noTextEdit="1"/>
              </p:cNvSpPr>
              <p:nvPr/>
            </p:nvSpPr>
            <p:spPr>
              <a:xfrm>
                <a:off x="10057880" y="3736808"/>
                <a:ext cx="567783" cy="461665"/>
              </a:xfrm>
              <a:prstGeom prst="rect">
                <a:avLst/>
              </a:prstGeom>
              <a:blipFill>
                <a:blip r:embed="rId7"/>
                <a:stretch>
                  <a:fillRect r="-4444"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1E7A9269-E2D8-4D0C-B8C5-7783B72666CB}"/>
                  </a:ext>
                </a:extLst>
              </p:cNvPr>
              <p:cNvSpPr/>
              <p:nvPr/>
            </p:nvSpPr>
            <p:spPr>
              <a:xfrm>
                <a:off x="10057880" y="4553059"/>
                <a:ext cx="567783" cy="46166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smtClean="0">
                          <a:ln>
                            <a:noFill/>
                          </a:ln>
                          <a:solidFill>
                            <a:srgbClr val="C00000"/>
                          </a:solidFill>
                          <a:effectLst/>
                          <a:uLnTx/>
                          <a:uFillTx/>
                          <a:latin typeface="Cambria Math" panose="02040503050406030204" pitchFamily="18" charset="0"/>
                          <a:ea typeface="Cambria Math" panose="02040503050406030204" pitchFamily="18" charset="0"/>
                          <a:cs typeface="+mn-cs"/>
                          <a:sym typeface="Arial"/>
                        </a:rPr>
                        <m:t>&lt; </m:t>
                      </m:r>
                    </m:oMath>
                  </m:oMathPara>
                </a14:m>
                <a:endParaRPr kumimoji="0" lang="zh-CN" altLang="en-US" sz="2400" b="0" i="0" u="none" strike="noStrike" kern="0" cap="none" spc="0" normalizeH="0" baseline="0" noProof="0" dirty="0">
                  <a:ln>
                    <a:noFill/>
                  </a:ln>
                  <a:solidFill>
                    <a:srgbClr val="C00000"/>
                  </a:solidFill>
                  <a:effectLst/>
                  <a:uLnTx/>
                  <a:uFillTx/>
                  <a:latin typeface="Arial"/>
                  <a:ea typeface="宋体" panose="02010600030101010101" pitchFamily="2" charset="-122"/>
                  <a:cs typeface="Arial"/>
                  <a:sym typeface="Arial"/>
                </a:endParaRPr>
              </a:p>
            </p:txBody>
          </p:sp>
        </mc:Choice>
        <mc:Fallback xmlns="">
          <p:sp>
            <p:nvSpPr>
              <p:cNvPr id="87" name="Rectangle 86">
                <a:extLst>
                  <a:ext uri="{FF2B5EF4-FFF2-40B4-BE49-F238E27FC236}">
                    <a16:creationId xmlns:a16="http://schemas.microsoft.com/office/drawing/2014/main" id="{1E7A9269-E2D8-4D0C-B8C5-7783B72666CB}"/>
                  </a:ext>
                </a:extLst>
              </p:cNvPr>
              <p:cNvSpPr>
                <a:spLocks noRot="1" noChangeAspect="1" noMove="1" noResize="1" noEditPoints="1" noAdjustHandles="1" noChangeArrowheads="1" noChangeShapeType="1" noTextEdit="1"/>
              </p:cNvSpPr>
              <p:nvPr/>
            </p:nvSpPr>
            <p:spPr>
              <a:xfrm>
                <a:off x="10057880" y="4553059"/>
                <a:ext cx="567783" cy="461665"/>
              </a:xfrm>
              <a:prstGeom prst="rect">
                <a:avLst/>
              </a:prstGeom>
              <a:blipFill>
                <a:blip r:embed="rId8"/>
                <a:stretch>
                  <a:fillRect r="-4444" b="-18421"/>
                </a:stretch>
              </a:blipFill>
            </p:spPr>
            <p:txBody>
              <a:bodyPr/>
              <a:lstStyle/>
              <a:p>
                <a:r>
                  <a:rPr lang="en-US">
                    <a:noFill/>
                  </a:rPr>
                  <a:t> </a:t>
                </a:r>
              </a:p>
            </p:txBody>
          </p:sp>
        </mc:Fallback>
      </mc:AlternateContent>
      <p:pic>
        <p:nvPicPr>
          <p:cNvPr id="91" name="Graphic 90" descr="Scales of justice">
            <a:extLst>
              <a:ext uri="{FF2B5EF4-FFF2-40B4-BE49-F238E27FC236}">
                <a16:creationId xmlns:a16="http://schemas.microsoft.com/office/drawing/2014/main" id="{0076B769-B17C-4147-A3FE-6D71137768A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586708" y="5235374"/>
            <a:ext cx="1182095" cy="1182095"/>
          </a:xfrm>
          <a:prstGeom prst="rect">
            <a:avLst/>
          </a:prstGeom>
        </p:spPr>
      </p:pic>
      <p:cxnSp>
        <p:nvCxnSpPr>
          <p:cNvPr id="49" name="Straight Arrow Connector 48">
            <a:extLst>
              <a:ext uri="{FF2B5EF4-FFF2-40B4-BE49-F238E27FC236}">
                <a16:creationId xmlns:a16="http://schemas.microsoft.com/office/drawing/2014/main" id="{4BA51F68-9458-4B3A-87BD-464DD45251FA}"/>
              </a:ext>
            </a:extLst>
          </p:cNvPr>
          <p:cNvCxnSpPr/>
          <p:nvPr/>
        </p:nvCxnSpPr>
        <p:spPr>
          <a:xfrm>
            <a:off x="406400" y="5455879"/>
            <a:ext cx="0" cy="40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1552D5F8-8C50-4D04-B99F-DFFEEDFBFD67}"/>
                  </a:ext>
                </a:extLst>
              </p:cNvPr>
              <p:cNvSpPr txBox="1"/>
              <p:nvPr/>
            </p:nvSpPr>
            <p:spPr>
              <a:xfrm>
                <a:off x="500102" y="5428246"/>
                <a:ext cx="84463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𝑉</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2</m:t>
                      </m:r>
                    </m:oMath>
                  </m:oMathPara>
                </a14:m>
                <a:endParaRPr kumimoji="0" lang="zh-CN" altLang="en-US" sz="2400" b="0" i="0" u="none" strike="noStrike" kern="0" cap="none" spc="0" normalizeH="0" baseline="0" noProof="0" dirty="0">
                  <a:ln>
                    <a:noFill/>
                  </a:ln>
                  <a:solidFill>
                    <a:srgbClr val="000000">
                      <a:lumMod val="50000"/>
                      <a:lumOff val="50000"/>
                    </a:srgbClr>
                  </a:solidFill>
                  <a:effectLst/>
                  <a:uLnTx/>
                  <a:uFillTx/>
                  <a:latin typeface="Arial"/>
                  <a:ea typeface="宋体" panose="02010600030101010101" pitchFamily="2" charset="-122"/>
                  <a:cs typeface="Arial"/>
                  <a:sym typeface="Arial"/>
                </a:endParaRPr>
              </a:p>
            </p:txBody>
          </p:sp>
        </mc:Choice>
        <mc:Fallback xmlns="">
          <p:sp>
            <p:nvSpPr>
              <p:cNvPr id="50" name="TextBox 49">
                <a:extLst>
                  <a:ext uri="{FF2B5EF4-FFF2-40B4-BE49-F238E27FC236}">
                    <a16:creationId xmlns:a16="http://schemas.microsoft.com/office/drawing/2014/main" id="{1552D5F8-8C50-4D04-B99F-DFFEEDFBFD67}"/>
                  </a:ext>
                </a:extLst>
              </p:cNvPr>
              <p:cNvSpPr txBox="1">
                <a:spLocks noRot="1" noChangeAspect="1" noMove="1" noResize="1" noEditPoints="1" noAdjustHandles="1" noChangeArrowheads="1" noChangeShapeType="1" noTextEdit="1"/>
              </p:cNvSpPr>
              <p:nvPr/>
            </p:nvSpPr>
            <p:spPr>
              <a:xfrm>
                <a:off x="500102" y="5428246"/>
                <a:ext cx="844632" cy="461665"/>
              </a:xfrm>
              <a:prstGeom prst="rect">
                <a:avLst/>
              </a:prstGeom>
              <a:blipFill>
                <a:blip r:embed="rId11"/>
                <a:stretch>
                  <a:fillRect/>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C405A4D8-DEF0-4B1D-92C0-AFCBC97BF0E8}"/>
              </a:ext>
            </a:extLst>
          </p:cNvPr>
          <p:cNvCxnSpPr>
            <a:cxnSpLocks/>
          </p:cNvCxnSpPr>
          <p:nvPr/>
        </p:nvCxnSpPr>
        <p:spPr>
          <a:xfrm flipH="1" flipV="1">
            <a:off x="723901" y="1518903"/>
            <a:ext cx="12700" cy="364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48F7B93-9F91-402B-A44F-7FE871439967}"/>
              </a:ext>
            </a:extLst>
          </p:cNvPr>
          <p:cNvCxnSpPr>
            <a:cxnSpLocks/>
          </p:cNvCxnSpPr>
          <p:nvPr/>
        </p:nvCxnSpPr>
        <p:spPr>
          <a:xfrm flipH="1" flipV="1">
            <a:off x="1600198" y="1506684"/>
            <a:ext cx="12700" cy="364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DFD2AB76-07A8-443A-8397-92BFAD5D5756}"/>
              </a:ext>
            </a:extLst>
          </p:cNvPr>
          <p:cNvCxnSpPr>
            <a:cxnSpLocks/>
          </p:cNvCxnSpPr>
          <p:nvPr/>
        </p:nvCxnSpPr>
        <p:spPr>
          <a:xfrm flipH="1" flipV="1">
            <a:off x="2438399" y="1531182"/>
            <a:ext cx="12700" cy="364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5C098BF-D25B-4C6A-BAF8-8BD6D8915AEB}"/>
              </a:ext>
            </a:extLst>
          </p:cNvPr>
          <p:cNvCxnSpPr>
            <a:cxnSpLocks/>
          </p:cNvCxnSpPr>
          <p:nvPr/>
        </p:nvCxnSpPr>
        <p:spPr>
          <a:xfrm flipH="1" flipV="1">
            <a:off x="3263901" y="1506684"/>
            <a:ext cx="12700" cy="364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4D88C01-DC83-4756-A8F3-BFAC14D4FEBA}"/>
                  </a:ext>
                </a:extLst>
              </p:cNvPr>
              <p:cNvSpPr txBox="1"/>
              <p:nvPr/>
            </p:nvSpPr>
            <p:spPr>
              <a:xfrm>
                <a:off x="3224496" y="1451581"/>
                <a:ext cx="103875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𝑅</m:t>
                      </m:r>
                      <m:r>
                        <a:rPr kumimoji="0" lang="en-US" altLang="zh-CN" sz="2400" b="0" i="1" u="none" strike="noStrike" kern="0" cap="none" spc="0" normalizeH="0" baseline="0" noProof="0" dirty="0" smtClean="0">
                          <a:ln>
                            <a:noFill/>
                          </a:ln>
                          <a:solidFill>
                            <a:srgbClr val="000000">
                              <a:lumMod val="50000"/>
                              <a:lumOff val="50000"/>
                            </a:srgbClr>
                          </a:solidFill>
                          <a:effectLst/>
                          <a:uLnTx/>
                          <a:uFillTx/>
                          <a:latin typeface="Cambria Math" panose="02040503050406030204" pitchFamily="18" charset="0"/>
                          <a:ea typeface="Cambria Math" panose="02040503050406030204" pitchFamily="18" charset="0"/>
                          <a:cs typeface="+mn-cs"/>
                          <a:sym typeface="Arial"/>
                        </a:rPr>
                        <m:t>2</m:t>
                      </m:r>
                    </m:oMath>
                  </m:oMathPara>
                </a14:m>
                <a:endParaRPr kumimoji="0" lang="zh-CN" altLang="en-US" sz="2400" b="0" i="0" u="none" strike="noStrike" kern="0" cap="none" spc="0" normalizeH="0" baseline="0" noProof="0" dirty="0">
                  <a:ln>
                    <a:noFill/>
                  </a:ln>
                  <a:solidFill>
                    <a:srgbClr val="000000">
                      <a:lumMod val="50000"/>
                      <a:lumOff val="50000"/>
                    </a:srgbClr>
                  </a:solidFill>
                  <a:effectLst/>
                  <a:uLnTx/>
                  <a:uFillTx/>
                  <a:latin typeface="Arial"/>
                  <a:ea typeface="宋体" panose="02010600030101010101" pitchFamily="2" charset="-122"/>
                  <a:cs typeface="Arial"/>
                  <a:sym typeface="Arial"/>
                </a:endParaRPr>
              </a:p>
            </p:txBody>
          </p:sp>
        </mc:Choice>
        <mc:Fallback xmlns="">
          <p:sp>
            <p:nvSpPr>
              <p:cNvPr id="76" name="TextBox 75">
                <a:extLst>
                  <a:ext uri="{FF2B5EF4-FFF2-40B4-BE49-F238E27FC236}">
                    <a16:creationId xmlns:a16="http://schemas.microsoft.com/office/drawing/2014/main" id="{24D88C01-DC83-4756-A8F3-BFAC14D4FEBA}"/>
                  </a:ext>
                </a:extLst>
              </p:cNvPr>
              <p:cNvSpPr txBox="1">
                <a:spLocks noRot="1" noChangeAspect="1" noMove="1" noResize="1" noEditPoints="1" noAdjustHandles="1" noChangeArrowheads="1" noChangeShapeType="1" noTextEdit="1"/>
              </p:cNvSpPr>
              <p:nvPr/>
            </p:nvSpPr>
            <p:spPr>
              <a:xfrm>
                <a:off x="3224496" y="1451581"/>
                <a:ext cx="1038752" cy="461665"/>
              </a:xfrm>
              <a:prstGeom prst="rect">
                <a:avLst/>
              </a:prstGeom>
              <a:blipFill>
                <a:blip r:embed="rId12"/>
                <a:stretch>
                  <a:fillRect/>
                </a:stretch>
              </a:blipFill>
            </p:spPr>
            <p:txBody>
              <a:bodyPr/>
              <a:lstStyle/>
              <a:p>
                <a:r>
                  <a:rPr lang="en-US">
                    <a:noFill/>
                  </a:rPr>
                  <a:t> </a:t>
                </a:r>
              </a:p>
            </p:txBody>
          </p:sp>
        </mc:Fallback>
      </mc:AlternateContent>
      <p:cxnSp>
        <p:nvCxnSpPr>
          <p:cNvPr id="65" name="Straight Arrow Connector 64">
            <a:extLst>
              <a:ext uri="{FF2B5EF4-FFF2-40B4-BE49-F238E27FC236}">
                <a16:creationId xmlns:a16="http://schemas.microsoft.com/office/drawing/2014/main" id="{D10F0E17-338B-4934-9E40-4F620D07CB05}"/>
              </a:ext>
            </a:extLst>
          </p:cNvPr>
          <p:cNvCxnSpPr/>
          <p:nvPr/>
        </p:nvCxnSpPr>
        <p:spPr>
          <a:xfrm>
            <a:off x="406400" y="5937980"/>
            <a:ext cx="0" cy="4064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14C00B92-90E4-42EC-B619-43DCF2913180}"/>
                  </a:ext>
                </a:extLst>
              </p:cNvPr>
              <p:cNvSpPr txBox="1"/>
              <p:nvPr/>
            </p:nvSpPr>
            <p:spPr>
              <a:xfrm>
                <a:off x="478212" y="5874285"/>
                <a:ext cx="84463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𝑉</m:t>
                      </m:r>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3</m:t>
                      </m:r>
                    </m:oMath>
                  </m:oMathPara>
                </a14:m>
                <a:endParaRPr kumimoji="0" lang="zh-CN" altLang="en-US" sz="2400" b="0" i="0" u="none" strike="noStrike" kern="0" cap="none" spc="0" normalizeH="0" baseline="0" noProof="0" dirty="0">
                  <a:ln>
                    <a:noFill/>
                  </a:ln>
                  <a:solidFill>
                    <a:srgbClr val="FFC000"/>
                  </a:solidFill>
                  <a:effectLst/>
                  <a:uLnTx/>
                  <a:uFillTx/>
                  <a:latin typeface="Arial"/>
                  <a:ea typeface="宋体" panose="02010600030101010101" pitchFamily="2" charset="-122"/>
                  <a:cs typeface="Arial"/>
                  <a:sym typeface="Arial"/>
                </a:endParaRPr>
              </a:p>
            </p:txBody>
          </p:sp>
        </mc:Choice>
        <mc:Fallback xmlns="">
          <p:sp>
            <p:nvSpPr>
              <p:cNvPr id="71" name="TextBox 70">
                <a:extLst>
                  <a:ext uri="{FF2B5EF4-FFF2-40B4-BE49-F238E27FC236}">
                    <a16:creationId xmlns:a16="http://schemas.microsoft.com/office/drawing/2014/main" id="{14C00B92-90E4-42EC-B619-43DCF2913180}"/>
                  </a:ext>
                </a:extLst>
              </p:cNvPr>
              <p:cNvSpPr txBox="1">
                <a:spLocks noRot="1" noChangeAspect="1" noMove="1" noResize="1" noEditPoints="1" noAdjustHandles="1" noChangeArrowheads="1" noChangeShapeType="1" noTextEdit="1"/>
              </p:cNvSpPr>
              <p:nvPr/>
            </p:nvSpPr>
            <p:spPr>
              <a:xfrm>
                <a:off x="478212" y="5874285"/>
                <a:ext cx="844632" cy="461665"/>
              </a:xfrm>
              <a:prstGeom prst="rect">
                <a:avLst/>
              </a:prstGeom>
              <a:blipFill>
                <a:blip r:embed="rId18"/>
                <a:stretch>
                  <a:fillRect/>
                </a:stretch>
              </a:blipFill>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E4516DCA-B299-40E1-8449-C1A025A9D09A}"/>
              </a:ext>
            </a:extLst>
          </p:cNvPr>
          <p:cNvCxnSpPr>
            <a:cxnSpLocks/>
          </p:cNvCxnSpPr>
          <p:nvPr/>
        </p:nvCxnSpPr>
        <p:spPr>
          <a:xfrm flipH="1" flipV="1">
            <a:off x="711201" y="1125107"/>
            <a:ext cx="12700" cy="3644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3" name="Straight Arrow Connector 72">
            <a:extLst>
              <a:ext uri="{FF2B5EF4-FFF2-40B4-BE49-F238E27FC236}">
                <a16:creationId xmlns:a16="http://schemas.microsoft.com/office/drawing/2014/main" id="{B771D688-D941-4991-8DC1-4D2645B37C19}"/>
              </a:ext>
            </a:extLst>
          </p:cNvPr>
          <p:cNvCxnSpPr>
            <a:cxnSpLocks/>
          </p:cNvCxnSpPr>
          <p:nvPr/>
        </p:nvCxnSpPr>
        <p:spPr>
          <a:xfrm flipH="1" flipV="1">
            <a:off x="1587498" y="1112888"/>
            <a:ext cx="12700" cy="3644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4" name="Straight Arrow Connector 73">
            <a:extLst>
              <a:ext uri="{FF2B5EF4-FFF2-40B4-BE49-F238E27FC236}">
                <a16:creationId xmlns:a16="http://schemas.microsoft.com/office/drawing/2014/main" id="{3CCF961C-3144-4C7F-BFAD-05022B472316}"/>
              </a:ext>
            </a:extLst>
          </p:cNvPr>
          <p:cNvCxnSpPr>
            <a:cxnSpLocks/>
          </p:cNvCxnSpPr>
          <p:nvPr/>
        </p:nvCxnSpPr>
        <p:spPr>
          <a:xfrm flipH="1" flipV="1">
            <a:off x="2425699" y="1137386"/>
            <a:ext cx="12700" cy="3644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7" name="Straight Arrow Connector 76">
            <a:extLst>
              <a:ext uri="{FF2B5EF4-FFF2-40B4-BE49-F238E27FC236}">
                <a16:creationId xmlns:a16="http://schemas.microsoft.com/office/drawing/2014/main" id="{1F4F4F4F-06CD-4F75-967F-4AC2769670B6}"/>
              </a:ext>
            </a:extLst>
          </p:cNvPr>
          <p:cNvCxnSpPr>
            <a:cxnSpLocks/>
          </p:cNvCxnSpPr>
          <p:nvPr/>
        </p:nvCxnSpPr>
        <p:spPr>
          <a:xfrm flipH="1" flipV="1">
            <a:off x="3251201" y="1112888"/>
            <a:ext cx="12700" cy="36441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B4917C29-8D03-4088-8C42-8C35C2D64096}"/>
                  </a:ext>
                </a:extLst>
              </p:cNvPr>
              <p:cNvSpPr txBox="1"/>
              <p:nvPr/>
            </p:nvSpPr>
            <p:spPr>
              <a:xfrm>
                <a:off x="3324641" y="1033684"/>
                <a:ext cx="1038752"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𝑅</m:t>
                      </m:r>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3 (</m:t>
                      </m:r>
                      <m:r>
                        <m:rPr>
                          <m:sty m:val="p"/>
                        </m:rPr>
                        <a:rPr kumimoji="0" lang="en-US" altLang="zh-CN" sz="2400" b="0" i="0"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climate</m:t>
                      </m:r>
                      <m:r>
                        <a:rPr kumimoji="0" lang="en-US" altLang="zh-CN" sz="2400" b="0" i="0"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 </m:t>
                      </m:r>
                      <m:r>
                        <m:rPr>
                          <m:sty m:val="p"/>
                        </m:rPr>
                        <a:rPr kumimoji="0" lang="en-US" altLang="zh-CN" sz="2400" b="0" i="0"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resiliency</m:t>
                      </m:r>
                      <m:r>
                        <a:rPr kumimoji="0" lang="en-US" altLang="zh-CN" sz="2400"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zh-CN" altLang="en-US" sz="2400" b="0" i="0" u="none" strike="noStrike" kern="0" cap="none" spc="0" normalizeH="0" baseline="0" noProof="0" dirty="0">
                  <a:ln>
                    <a:noFill/>
                  </a:ln>
                  <a:solidFill>
                    <a:srgbClr val="FFC000"/>
                  </a:solidFill>
                  <a:effectLst/>
                  <a:uLnTx/>
                  <a:uFillTx/>
                  <a:latin typeface="Arial"/>
                  <a:ea typeface="宋体" panose="02010600030101010101" pitchFamily="2" charset="-122"/>
                  <a:cs typeface="Arial"/>
                  <a:sym typeface="Arial"/>
                </a:endParaRPr>
              </a:p>
            </p:txBody>
          </p:sp>
        </mc:Choice>
        <mc:Fallback xmlns="">
          <p:sp>
            <p:nvSpPr>
              <p:cNvPr id="81" name="TextBox 80">
                <a:extLst>
                  <a:ext uri="{FF2B5EF4-FFF2-40B4-BE49-F238E27FC236}">
                    <a16:creationId xmlns:a16="http://schemas.microsoft.com/office/drawing/2014/main" id="{B4917C29-8D03-4088-8C42-8C35C2D64096}"/>
                  </a:ext>
                </a:extLst>
              </p:cNvPr>
              <p:cNvSpPr txBox="1">
                <a:spLocks noRot="1" noChangeAspect="1" noMove="1" noResize="1" noEditPoints="1" noAdjustHandles="1" noChangeArrowheads="1" noChangeShapeType="1" noTextEdit="1"/>
              </p:cNvSpPr>
              <p:nvPr/>
            </p:nvSpPr>
            <p:spPr>
              <a:xfrm>
                <a:off x="3324641" y="1033684"/>
                <a:ext cx="1038752" cy="461665"/>
              </a:xfrm>
              <a:prstGeom prst="rect">
                <a:avLst/>
              </a:prstGeom>
              <a:blipFill>
                <a:blip r:embed="rId19"/>
                <a:stretch>
                  <a:fillRect l="-1205" r="-221687" b="-21622"/>
                </a:stretch>
              </a:blipFill>
            </p:spPr>
            <p:txBody>
              <a:bodyPr/>
              <a:lstStyle/>
              <a:p>
                <a:r>
                  <a:rPr lang="en-US">
                    <a:noFill/>
                  </a:rPr>
                  <a:t> </a:t>
                </a:r>
              </a:p>
            </p:txBody>
          </p:sp>
        </mc:Fallback>
      </mc:AlternateContent>
      <p:sp>
        <p:nvSpPr>
          <p:cNvPr id="97" name="Rectangle 96">
            <a:extLst>
              <a:ext uri="{FF2B5EF4-FFF2-40B4-BE49-F238E27FC236}">
                <a16:creationId xmlns:a16="http://schemas.microsoft.com/office/drawing/2014/main" id="{8451167A-D84D-456B-96D5-A699B497A58F}"/>
              </a:ext>
            </a:extLst>
          </p:cNvPr>
          <p:cNvSpPr/>
          <p:nvPr/>
        </p:nvSpPr>
        <p:spPr>
          <a:xfrm>
            <a:off x="6783091" y="5574058"/>
            <a:ext cx="883819" cy="352629"/>
          </a:xfrm>
          <a:prstGeom prst="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178639DA-55B0-457F-B0BC-37CBE871CDAF}"/>
                  </a:ext>
                </a:extLst>
              </p:cNvPr>
              <p:cNvSpPr txBox="1"/>
              <p:nvPr/>
            </p:nvSpPr>
            <p:spPr>
              <a:xfrm>
                <a:off x="6552893" y="5505055"/>
                <a:ext cx="1240987"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133"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133"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𝑅</m:t>
                      </m:r>
                      <m:r>
                        <a:rPr kumimoji="0" lang="en-US" altLang="zh-CN" sz="2133"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3</m:t>
                      </m:r>
                    </m:oMath>
                  </m:oMathPara>
                </a14:m>
                <a:endParaRPr kumimoji="0" lang="zh-CN" altLang="en-US" sz="2133" b="0" i="0" u="none" strike="noStrike" kern="0" cap="none" spc="0" normalizeH="0" baseline="0" noProof="0" dirty="0">
                  <a:ln>
                    <a:noFill/>
                  </a:ln>
                  <a:solidFill>
                    <a:srgbClr val="FFC000"/>
                  </a:solidFill>
                  <a:effectLst/>
                  <a:uLnTx/>
                  <a:uFillTx/>
                  <a:latin typeface="Arial"/>
                  <a:ea typeface="宋体" panose="02010600030101010101" pitchFamily="2" charset="-122"/>
                  <a:cs typeface="Arial"/>
                  <a:sym typeface="Arial"/>
                </a:endParaRPr>
              </a:p>
            </p:txBody>
          </p:sp>
        </mc:Choice>
        <mc:Fallback xmlns="">
          <p:sp>
            <p:nvSpPr>
              <p:cNvPr id="100" name="TextBox 99">
                <a:extLst>
                  <a:ext uri="{FF2B5EF4-FFF2-40B4-BE49-F238E27FC236}">
                    <a16:creationId xmlns:a16="http://schemas.microsoft.com/office/drawing/2014/main" id="{178639DA-55B0-457F-B0BC-37CBE871CDAF}"/>
                  </a:ext>
                </a:extLst>
              </p:cNvPr>
              <p:cNvSpPr txBox="1">
                <a:spLocks noRot="1" noChangeAspect="1" noMove="1" noResize="1" noEditPoints="1" noAdjustHandles="1" noChangeArrowheads="1" noChangeShapeType="1" noTextEdit="1"/>
              </p:cNvSpPr>
              <p:nvPr/>
            </p:nvSpPr>
            <p:spPr>
              <a:xfrm>
                <a:off x="6552893" y="5505055"/>
                <a:ext cx="1240987" cy="420564"/>
              </a:xfrm>
              <a:prstGeom prst="rect">
                <a:avLst/>
              </a:prstGeom>
              <a:blipFill>
                <a:blip r:embed="rId20"/>
                <a:stretch>
                  <a:fillRect/>
                </a:stretch>
              </a:blipFill>
            </p:spPr>
            <p:txBody>
              <a:bodyPr/>
              <a:lstStyle/>
              <a:p>
                <a:r>
                  <a:rPr lang="en-US">
                    <a:noFill/>
                  </a:rPr>
                  <a:t> </a:t>
                </a:r>
              </a:p>
            </p:txBody>
          </p:sp>
        </mc:Fallback>
      </mc:AlternateContent>
      <p:sp>
        <p:nvSpPr>
          <p:cNvPr id="102" name="Rectangle 101">
            <a:extLst>
              <a:ext uri="{FF2B5EF4-FFF2-40B4-BE49-F238E27FC236}">
                <a16:creationId xmlns:a16="http://schemas.microsoft.com/office/drawing/2014/main" id="{7BE9B4B3-7AF7-41D4-BCE5-9D4B923E4D83}"/>
              </a:ext>
            </a:extLst>
          </p:cNvPr>
          <p:cNvSpPr/>
          <p:nvPr/>
        </p:nvSpPr>
        <p:spPr>
          <a:xfrm>
            <a:off x="4814888" y="5492359"/>
            <a:ext cx="729825" cy="458876"/>
          </a:xfrm>
          <a:prstGeom prst="rect">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867"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0E3CF70F-667C-4D6A-AD4D-EBDCC44ABCE1}"/>
                  </a:ext>
                </a:extLst>
              </p:cNvPr>
              <p:cNvSpPr/>
              <p:nvPr/>
            </p:nvSpPr>
            <p:spPr>
              <a:xfrm>
                <a:off x="4782341" y="5526342"/>
                <a:ext cx="745717" cy="42056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14:m>
                  <m:oMathPara xmlns:m="http://schemas.openxmlformats.org/officeDocument/2006/math">
                    <m:oMathParaPr>
                      <m:jc m:val="centerGroup"/>
                    </m:oMathParaPr>
                    <m:oMath xmlns:m="http://schemas.openxmlformats.org/officeDocument/2006/math">
                      <m:r>
                        <a:rPr kumimoji="0" lang="en-US" altLang="zh-CN" sz="2133"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m:t>
                      </m:r>
                      <m:r>
                        <a:rPr kumimoji="0" lang="en-US" altLang="zh-CN" sz="2133"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𝑉</m:t>
                      </m:r>
                      <m:r>
                        <a:rPr kumimoji="0" lang="en-US" altLang="zh-CN" sz="2133" b="0" i="1" u="none" strike="noStrike" kern="0" cap="none" spc="0" normalizeH="0" baseline="0" noProof="0" dirty="0">
                          <a:ln>
                            <a:noFill/>
                          </a:ln>
                          <a:solidFill>
                            <a:srgbClr val="FFC000"/>
                          </a:solidFill>
                          <a:effectLst/>
                          <a:uLnTx/>
                          <a:uFillTx/>
                          <a:latin typeface="Cambria Math" panose="02040503050406030204" pitchFamily="18" charset="0"/>
                          <a:ea typeface="Cambria Math" panose="02040503050406030204" pitchFamily="18" charset="0"/>
                          <a:cs typeface="+mn-cs"/>
                          <a:sym typeface="Arial"/>
                        </a:rPr>
                        <m:t>3</m:t>
                      </m:r>
                    </m:oMath>
                  </m:oMathPara>
                </a14:m>
                <a:endParaRPr kumimoji="0" lang="zh-CN" altLang="en-US" sz="2133" b="0" i="0" u="none" strike="noStrike" kern="0" cap="none" spc="0" normalizeH="0" baseline="0" noProof="0" dirty="0">
                  <a:ln>
                    <a:noFill/>
                  </a:ln>
                  <a:solidFill>
                    <a:srgbClr val="FFC000"/>
                  </a:solidFill>
                  <a:effectLst/>
                  <a:uLnTx/>
                  <a:uFillTx/>
                  <a:latin typeface="Arial"/>
                  <a:ea typeface="宋体" panose="02010600030101010101" pitchFamily="2" charset="-122"/>
                  <a:cs typeface="Arial"/>
                  <a:sym typeface="Arial"/>
                </a:endParaRPr>
              </a:p>
            </p:txBody>
          </p:sp>
        </mc:Choice>
        <mc:Fallback xmlns="">
          <p:sp>
            <p:nvSpPr>
              <p:cNvPr id="103" name="Rectangle 102">
                <a:extLst>
                  <a:ext uri="{FF2B5EF4-FFF2-40B4-BE49-F238E27FC236}">
                    <a16:creationId xmlns:a16="http://schemas.microsoft.com/office/drawing/2014/main" id="{0E3CF70F-667C-4D6A-AD4D-EBDCC44ABCE1}"/>
                  </a:ext>
                </a:extLst>
              </p:cNvPr>
              <p:cNvSpPr>
                <a:spLocks noRot="1" noChangeAspect="1" noMove="1" noResize="1" noEditPoints="1" noAdjustHandles="1" noChangeArrowheads="1" noChangeShapeType="1" noTextEdit="1"/>
              </p:cNvSpPr>
              <p:nvPr/>
            </p:nvSpPr>
            <p:spPr>
              <a:xfrm>
                <a:off x="4782341" y="5526342"/>
                <a:ext cx="745717" cy="420564"/>
              </a:xfrm>
              <a:prstGeom prst="rect">
                <a:avLst/>
              </a:prstGeom>
              <a:blipFill>
                <a:blip r:embed="rId21"/>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5C1BDCC-5E7D-4B11-B3F6-3540A01DAA10}"/>
              </a:ext>
            </a:extLst>
          </p:cNvPr>
          <p:cNvPicPr>
            <a:picLocks noChangeAspect="1"/>
          </p:cNvPicPr>
          <p:nvPr/>
        </p:nvPicPr>
        <p:blipFill>
          <a:blip r:embed="rId22"/>
          <a:stretch>
            <a:fillRect/>
          </a:stretch>
        </p:blipFill>
        <p:spPr>
          <a:xfrm>
            <a:off x="7076551" y="1159589"/>
            <a:ext cx="4077971" cy="2441039"/>
          </a:xfrm>
          <a:prstGeom prst="rect">
            <a:avLst/>
          </a:prstGeom>
        </p:spPr>
      </p:pic>
      <p:sp>
        <p:nvSpPr>
          <p:cNvPr id="10" name="TextBox 9">
            <a:extLst>
              <a:ext uri="{FF2B5EF4-FFF2-40B4-BE49-F238E27FC236}">
                <a16:creationId xmlns:a16="http://schemas.microsoft.com/office/drawing/2014/main" id="{CA5F4567-11F8-4E93-A120-BDF4AB49C65E}"/>
              </a:ext>
            </a:extLst>
          </p:cNvPr>
          <p:cNvSpPr txBox="1"/>
          <p:nvPr/>
        </p:nvSpPr>
        <p:spPr>
          <a:xfrm>
            <a:off x="7952003" y="3215593"/>
            <a:ext cx="3504486" cy="37965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1867" b="0" i="0" u="none" strike="noStrike" kern="0" cap="none" spc="0" normalizeH="0" baseline="0" noProof="0" dirty="0">
                <a:ln>
                  <a:noFill/>
                </a:ln>
                <a:solidFill>
                  <a:srgbClr val="FFFFFF"/>
                </a:solidFill>
                <a:effectLst/>
                <a:uLnTx/>
                <a:uFillTx/>
                <a:latin typeface="Baskerville" panose="02020502070401020303"/>
                <a:ea typeface="宋体" panose="02010600030101010101" pitchFamily="2" charset="-122"/>
                <a:cs typeface="Arial"/>
                <a:sym typeface="Arial"/>
              </a:rPr>
              <a:t>Boston Seaport Development Plan</a:t>
            </a:r>
            <a:endParaRPr kumimoji="0" lang="zh-CN" altLang="en-US" sz="1867" b="0" i="0" u="none" strike="noStrike" kern="0" cap="none" spc="0" normalizeH="0" baseline="0" noProof="0" dirty="0">
              <a:ln>
                <a:noFill/>
              </a:ln>
              <a:solidFill>
                <a:srgbClr val="FFFFFF"/>
              </a:solidFill>
              <a:effectLst/>
              <a:uLnTx/>
              <a:uFillTx/>
              <a:latin typeface="Baskerville" panose="02020502070401020303"/>
              <a:ea typeface="宋体" panose="02010600030101010101" pitchFamily="2" charset="-122"/>
              <a:cs typeface="Arial"/>
              <a:sym typeface="Arial"/>
            </a:endParaRPr>
          </a:p>
        </p:txBody>
      </p:sp>
      <p:pic>
        <p:nvPicPr>
          <p:cNvPr id="2" name="Picture 1">
            <a:extLst>
              <a:ext uri="{FF2B5EF4-FFF2-40B4-BE49-F238E27FC236}">
                <a16:creationId xmlns:a16="http://schemas.microsoft.com/office/drawing/2014/main" id="{80D9AC80-7B8E-E044-AE83-9C100DF32A56}"/>
              </a:ext>
            </a:extLst>
          </p:cNvPr>
          <p:cNvPicPr>
            <a:picLocks noChangeAspect="1"/>
          </p:cNvPicPr>
          <p:nvPr/>
        </p:nvPicPr>
        <p:blipFill>
          <a:blip r:embed="rId23"/>
          <a:stretch>
            <a:fillRect/>
          </a:stretch>
        </p:blipFill>
        <p:spPr>
          <a:xfrm>
            <a:off x="3309797" y="4898693"/>
            <a:ext cx="1210720" cy="1344841"/>
          </a:xfrm>
          <a:prstGeom prst="rect">
            <a:avLst/>
          </a:prstGeom>
        </p:spPr>
      </p:pic>
      <p:pic>
        <p:nvPicPr>
          <p:cNvPr id="3" name="Picture 2">
            <a:extLst>
              <a:ext uri="{FF2B5EF4-FFF2-40B4-BE49-F238E27FC236}">
                <a16:creationId xmlns:a16="http://schemas.microsoft.com/office/drawing/2014/main" id="{CDB6E187-AF27-7942-B90D-2A1E2D5040A4}"/>
              </a:ext>
            </a:extLst>
          </p:cNvPr>
          <p:cNvPicPr>
            <a:picLocks noChangeAspect="1"/>
          </p:cNvPicPr>
          <p:nvPr/>
        </p:nvPicPr>
        <p:blipFill>
          <a:blip r:embed="rId24"/>
          <a:stretch>
            <a:fillRect/>
          </a:stretch>
        </p:blipFill>
        <p:spPr>
          <a:xfrm>
            <a:off x="1295803" y="5275474"/>
            <a:ext cx="1894242" cy="959977"/>
          </a:xfrm>
          <a:prstGeom prst="rect">
            <a:avLst/>
          </a:prstGeom>
        </p:spPr>
      </p:pic>
      <p:sp>
        <p:nvSpPr>
          <p:cNvPr id="80" name="Google Shape;283;p48">
            <a:extLst>
              <a:ext uri="{FF2B5EF4-FFF2-40B4-BE49-F238E27FC236}">
                <a16:creationId xmlns:a16="http://schemas.microsoft.com/office/drawing/2014/main" id="{685A9F88-B357-4F48-896A-9676A2FCE6C0}"/>
              </a:ext>
            </a:extLst>
          </p:cNvPr>
          <p:cNvSpPr txBox="1">
            <a:spLocks/>
          </p:cNvSpPr>
          <p:nvPr/>
        </p:nvSpPr>
        <p:spPr>
          <a:xfrm>
            <a:off x="237698" y="-171777"/>
            <a:ext cx="11784063"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135463" marR="0" lvl="0" indent="0" algn="l" defTabSz="1219170" rtl="0" eaLnBrk="1" fontAlgn="auto" latinLnBrk="0" hangingPunct="1">
              <a:lnSpc>
                <a:spcPct val="150000"/>
              </a:lnSpc>
              <a:spcBef>
                <a:spcPts val="800"/>
              </a:spcBef>
              <a:spcAft>
                <a:spcPts val="0"/>
              </a:spcAft>
              <a:buClr>
                <a:srgbClr val="595959"/>
              </a:buClr>
              <a:buSzPts val="2000"/>
              <a:buFont typeface="Calibri"/>
              <a:buNone/>
              <a:tabLst/>
              <a:defRPr/>
            </a:pPr>
            <a:r>
              <a:rPr kumimoji="0" lang="en-US" altLang="zh-CN" sz="4267" b="0" i="0" u="none" strike="noStrike" kern="1200" cap="none" spc="0" normalizeH="0" baseline="0" noProof="0" dirty="0">
                <a:ln>
                  <a:noFill/>
                </a:ln>
                <a:solidFill>
                  <a:srgbClr val="1B4453"/>
                </a:solidFill>
                <a:effectLst/>
                <a:uLnTx/>
                <a:uFillTx/>
                <a:latin typeface="Baskerville" panose="02020502070401020303"/>
                <a:ea typeface="宋体" panose="02010600030101010101" pitchFamily="2" charset="-122"/>
                <a:cs typeface="Calibri"/>
                <a:sym typeface="Libre Baskerville"/>
              </a:rPr>
              <a:t>Decision Making for Climate Resilience Investments</a:t>
            </a:r>
            <a:endPar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Calibri"/>
              <a:sym typeface="Monda"/>
            </a:endParaRPr>
          </a:p>
        </p:txBody>
      </p:sp>
      <p:sp>
        <p:nvSpPr>
          <p:cNvPr id="5" name="Arc 4">
            <a:extLst>
              <a:ext uri="{FF2B5EF4-FFF2-40B4-BE49-F238E27FC236}">
                <a16:creationId xmlns:a16="http://schemas.microsoft.com/office/drawing/2014/main" id="{4317B33E-4F16-E640-8746-1D613289ADC0}"/>
              </a:ext>
            </a:extLst>
          </p:cNvPr>
          <p:cNvSpPr/>
          <p:nvPr/>
        </p:nvSpPr>
        <p:spPr>
          <a:xfrm rot="16916188">
            <a:off x="7186846" y="5270204"/>
            <a:ext cx="883411" cy="861336"/>
          </a:xfrm>
          <a:prstGeom prst="arc">
            <a:avLst/>
          </a:prstGeom>
          <a:ln w="28575">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Arial"/>
              <a:ea typeface="+mn-ea"/>
              <a:cs typeface="+mn-cs"/>
            </a:endParaRPr>
          </a:p>
        </p:txBody>
      </p:sp>
      <p:sp>
        <p:nvSpPr>
          <p:cNvPr id="78" name="Arc 77">
            <a:extLst>
              <a:ext uri="{FF2B5EF4-FFF2-40B4-BE49-F238E27FC236}">
                <a16:creationId xmlns:a16="http://schemas.microsoft.com/office/drawing/2014/main" id="{41103AF4-CDF6-F646-905A-7074EFE58C77}"/>
              </a:ext>
            </a:extLst>
          </p:cNvPr>
          <p:cNvSpPr/>
          <p:nvPr/>
        </p:nvSpPr>
        <p:spPr>
          <a:xfrm rot="4683812" flipV="1">
            <a:off x="7213672" y="5324976"/>
            <a:ext cx="883411" cy="861336"/>
          </a:xfrm>
          <a:prstGeom prst="arc">
            <a:avLst/>
          </a:prstGeom>
          <a:ln w="28575">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Arial"/>
              <a:ea typeface="+mn-ea"/>
              <a:cs typeface="+mn-cs"/>
            </a:endParaRPr>
          </a:p>
        </p:txBody>
      </p:sp>
      <p:sp>
        <p:nvSpPr>
          <p:cNvPr id="7" name="Rectangle 6">
            <a:extLst>
              <a:ext uri="{FF2B5EF4-FFF2-40B4-BE49-F238E27FC236}">
                <a16:creationId xmlns:a16="http://schemas.microsoft.com/office/drawing/2014/main" id="{32738F9D-194D-364F-B19D-CB417AE9A69F}"/>
              </a:ext>
            </a:extLst>
          </p:cNvPr>
          <p:cNvSpPr/>
          <p:nvPr/>
        </p:nvSpPr>
        <p:spPr>
          <a:xfrm>
            <a:off x="7749818" y="5086447"/>
            <a:ext cx="38779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1. Profits occurring in very long 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(60 years, 100 years,…)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0900EC9A-A772-1B4A-8848-7709DB3DDFC6}"/>
              </a:ext>
            </a:extLst>
          </p:cNvPr>
          <p:cNvSpPr/>
          <p:nvPr/>
        </p:nvSpPr>
        <p:spPr>
          <a:xfrm>
            <a:off x="7834994" y="5898123"/>
            <a:ext cx="405752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2. Profits are uncertain (i.e. likelihood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hurricane hitting Boston,…), based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a:ea typeface="+mn-ea"/>
                <a:cs typeface="Arial"/>
                <a:sym typeface="Arial"/>
              </a:rPr>
              <a:t> climate model predictions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p:cNvSpPr txBox="1"/>
          <p:nvPr/>
        </p:nvSpPr>
        <p:spPr>
          <a:xfrm>
            <a:off x="3177094" y="6280941"/>
            <a:ext cx="4701928" cy="646331"/>
          </a:xfrm>
          <a:prstGeom prst="rect">
            <a:avLst/>
          </a:prstGeom>
          <a:noFill/>
        </p:spPr>
        <p:txBody>
          <a:bodyPr wrap="none" rtlCol="0">
            <a:spAutoFit/>
          </a:bodyPr>
          <a:lstStyle/>
          <a:p>
            <a:r>
              <a:rPr lang="en-US" sz="1200" dirty="0" smtClean="0">
                <a:latin typeface="Baskerville Old Face" panose="02020602080505020303" pitchFamily="18" charset="0"/>
              </a:rPr>
              <a:t>Left: © </a:t>
            </a:r>
            <a:r>
              <a:rPr lang="en-US" sz="1200" dirty="0">
                <a:latin typeface="Baskerville Old Face" panose="02020602080505020303" pitchFamily="18" charset="0"/>
              </a:rPr>
              <a:t>source </a:t>
            </a:r>
            <a:r>
              <a:rPr lang="en-US" sz="1200" dirty="0" smtClean="0">
                <a:latin typeface="Baskerville Old Face" panose="02020602080505020303" pitchFamily="18" charset="0"/>
              </a:rPr>
              <a:t>unknown; right: © BPDA. All </a:t>
            </a:r>
            <a:r>
              <a:rPr lang="en-US" sz="1200" dirty="0">
                <a:latin typeface="Baskerville Old Face" panose="02020602080505020303" pitchFamily="18" charset="0"/>
              </a:rPr>
              <a:t>rights reserved. This </a:t>
            </a:r>
            <a:r>
              <a:rPr lang="en-US" sz="1200" dirty="0" smtClean="0">
                <a:latin typeface="Baskerville Old Face" panose="02020602080505020303" pitchFamily="18" charset="0"/>
              </a:rPr>
              <a:t>content</a:t>
            </a:r>
          </a:p>
          <a:p>
            <a:r>
              <a:rPr lang="en-US" sz="1200" dirty="0" smtClean="0">
                <a:latin typeface="Baskerville Old Face" panose="02020602080505020303" pitchFamily="18" charset="0"/>
              </a:rPr>
              <a:t> </a:t>
            </a:r>
            <a:r>
              <a:rPr lang="en-US" sz="1200" dirty="0">
                <a:latin typeface="Baskerville Old Face" panose="02020602080505020303" pitchFamily="18" charset="0"/>
              </a:rPr>
              <a:t>is excluded from our Creative Commons license. For more information,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see </a:t>
            </a:r>
            <a:r>
              <a:rPr lang="en-US" sz="1200" dirty="0">
                <a:latin typeface="Baskerville Old Face" panose="02020602080505020303" pitchFamily="18" charset="0"/>
                <a:hlinkClick r:id="rId25"/>
              </a:rPr>
              <a:t>https://ocw.mit.edu/help/faq-fair-use</a:t>
            </a:r>
            <a:r>
              <a:rPr lang="en-US" sz="1200" dirty="0" smtClean="0">
                <a:latin typeface="Baskerville Old Face" panose="02020602080505020303" pitchFamily="18" charset="0"/>
                <a:hlinkClick r:id="rId2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
        <p:nvSpPr>
          <p:cNvPr id="8" name="Rectangle 7"/>
          <p:cNvSpPr/>
          <p:nvPr/>
        </p:nvSpPr>
        <p:spPr>
          <a:xfrm>
            <a:off x="5999483" y="3505975"/>
            <a:ext cx="6096000" cy="461665"/>
          </a:xfrm>
          <a:prstGeom prst="rect">
            <a:avLst/>
          </a:prstGeom>
        </p:spPr>
        <p:txBody>
          <a:bodyPr>
            <a:spAutoFit/>
          </a:bodyPr>
          <a:lstStyle/>
          <a:p>
            <a:r>
              <a:rPr lang="en-US" sz="1200" dirty="0">
                <a:solidFill>
                  <a:srgbClr val="222222"/>
                </a:solidFill>
                <a:latin typeface="Baskerville Old Face" panose="02020602080505020303" pitchFamily="18" charset="0"/>
              </a:rPr>
              <a:t>© WS Development. All rights reserved. This content is excluded from our Creative Commons license. For more information, see </a:t>
            </a:r>
            <a:r>
              <a:rPr lang="en-US" sz="1200" dirty="0">
                <a:solidFill>
                  <a:srgbClr val="222222"/>
                </a:solidFill>
                <a:latin typeface="Baskerville Old Face" panose="02020602080505020303" pitchFamily="18" charset="0"/>
                <a:hlinkClick r:id="rId25"/>
              </a:rPr>
              <a:t>https://ocw.mit.edu/help/faq-fair-use</a:t>
            </a:r>
            <a:r>
              <a:rPr lang="en-US" sz="1200" dirty="0" smtClean="0">
                <a:solidFill>
                  <a:srgbClr val="222222"/>
                </a:solidFill>
                <a:latin typeface="Baskerville Old Face" panose="02020602080505020303" pitchFamily="18" charset="0"/>
                <a:hlinkClick r:id="rId25"/>
              </a:rPr>
              <a:t>/</a:t>
            </a:r>
            <a:r>
              <a:rPr lang="en-US" sz="1200" dirty="0" smtClean="0">
                <a:solidFill>
                  <a:srgbClr val="222222"/>
                </a:solidFill>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21320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8;p27">
            <a:extLst>
              <a:ext uri="{FF2B5EF4-FFF2-40B4-BE49-F238E27FC236}">
                <a16:creationId xmlns:a16="http://schemas.microsoft.com/office/drawing/2014/main" id="{B4133648-45FE-5742-BB65-986FC971A840}"/>
              </a:ext>
            </a:extLst>
          </p:cNvPr>
          <p:cNvSpPr txBox="1">
            <a:spLocks/>
          </p:cNvSpPr>
          <p:nvPr/>
        </p:nvSpPr>
        <p:spPr>
          <a:xfrm>
            <a:off x="234462" y="203215"/>
            <a:ext cx="11509863"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1B4453"/>
                </a:solidFill>
                <a:effectLst/>
                <a:uLnTx/>
                <a:uFillTx/>
                <a:latin typeface="Baskerville" panose="02020502070401020303"/>
                <a:ea typeface="+mj-ea"/>
                <a:cs typeface="+mj-cs"/>
              </a:rPr>
              <a:t>Discounting Climate Risk: Case Seaport in Boston</a:t>
            </a:r>
          </a:p>
        </p:txBody>
      </p:sp>
      <p:graphicFrame>
        <p:nvGraphicFramePr>
          <p:cNvPr id="5" name="Chart 4">
            <a:extLst>
              <a:ext uri="{FF2B5EF4-FFF2-40B4-BE49-F238E27FC236}">
                <a16:creationId xmlns:a16="http://schemas.microsoft.com/office/drawing/2014/main" id="{48F12080-2ECE-344D-9879-0CEED21DB769}"/>
              </a:ext>
            </a:extLst>
          </p:cNvPr>
          <p:cNvGraphicFramePr>
            <a:graphicFrameLocks/>
          </p:cNvGraphicFramePr>
          <p:nvPr>
            <p:extLst>
              <p:ext uri="{D42A27DB-BD31-4B8C-83A1-F6EECF244321}">
                <p14:modId xmlns:p14="http://schemas.microsoft.com/office/powerpoint/2010/main" val="2013701610"/>
              </p:ext>
            </p:extLst>
          </p:nvPr>
        </p:nvGraphicFramePr>
        <p:xfrm>
          <a:off x="5721351" y="1831975"/>
          <a:ext cx="6178550" cy="376555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6E45056F-AA65-1642-AC87-0FCAF4F2D8EB}"/>
              </a:ext>
            </a:extLst>
          </p:cNvPr>
          <p:cNvSpPr/>
          <p:nvPr/>
        </p:nvSpPr>
        <p:spPr>
          <a:xfrm>
            <a:off x="5989393" y="5823788"/>
            <a:ext cx="617855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chemeClr val="bg1">
                    <a:lumMod val="50000"/>
                  </a:schemeClr>
                </a:solidFill>
                <a:effectLst/>
                <a:uLnTx/>
                <a:uFillTx/>
                <a:latin typeface="Baskerville" panose="02020502070401020303" pitchFamily="18" charset="0"/>
                <a:ea typeface="Baskerville" panose="02020502070401020303" pitchFamily="18" charset="0"/>
                <a:cs typeface="+mn-cs"/>
              </a:rPr>
              <a:t>Sources</a:t>
            </a:r>
            <a:r>
              <a:rPr kumimoji="0" lang="en-US" sz="1200" b="0" i="0" u="none" strike="noStrike" kern="1200" cap="none" spc="0" normalizeH="0" baseline="0" noProof="0" dirty="0">
                <a:ln>
                  <a:noFill/>
                </a:ln>
                <a:solidFill>
                  <a:schemeClr val="bg1">
                    <a:lumMod val="50000"/>
                  </a:schemeClr>
                </a:solidFill>
                <a:effectLst/>
                <a:uLnTx/>
                <a:uFillTx/>
                <a:latin typeface="Baskerville" panose="02020502070401020303" pitchFamily="18" charset="0"/>
                <a:ea typeface="Baskerville" panose="02020502070401020303" pitchFamily="18" charset="0"/>
                <a:cs typeface="+mn-cs"/>
              </a:rPr>
              <a:t>: (1) City of Boston (2018). Coastal resilience solutions for Boston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lumMod val="50000"/>
                  </a:schemeClr>
                </a:solidFill>
                <a:effectLst/>
                <a:uLnTx/>
                <a:uFillTx/>
                <a:latin typeface="Baskerville" panose="02020502070401020303" pitchFamily="18" charset="0"/>
                <a:ea typeface="Baskerville" panose="02020502070401020303" pitchFamily="18" charset="0"/>
                <a:cs typeface="+mn-cs"/>
              </a:rPr>
              <a:t>(2) Giglio, Stefano, et al. "Climate change and long-run discount rates: Evidence from real estate." </a:t>
            </a:r>
            <a:r>
              <a:rPr kumimoji="0" lang="en-US" sz="1200" b="0" i="1" u="none" strike="noStrike" kern="1200" cap="none" spc="0" normalizeH="0" baseline="0" noProof="0" dirty="0">
                <a:ln>
                  <a:noFill/>
                </a:ln>
                <a:solidFill>
                  <a:schemeClr val="bg1">
                    <a:lumMod val="50000"/>
                  </a:schemeClr>
                </a:solidFill>
                <a:effectLst/>
                <a:uLnTx/>
                <a:uFillTx/>
                <a:latin typeface="Baskerville" panose="02020502070401020303" pitchFamily="18" charset="0"/>
                <a:ea typeface="Baskerville" panose="02020502070401020303" pitchFamily="18" charset="0"/>
                <a:cs typeface="+mn-cs"/>
              </a:rPr>
              <a:t>The Review of Financial Studies</a:t>
            </a:r>
            <a:r>
              <a:rPr kumimoji="0" lang="en-US" sz="1200" b="0" i="0" u="none" strike="noStrike" kern="1200" cap="none" spc="0" normalizeH="0" baseline="0" noProof="0" dirty="0">
                <a:ln>
                  <a:noFill/>
                </a:ln>
                <a:solidFill>
                  <a:schemeClr val="bg1">
                    <a:lumMod val="50000"/>
                  </a:schemeClr>
                </a:solidFill>
                <a:effectLst/>
                <a:uLnTx/>
                <a:uFillTx/>
                <a:latin typeface="Baskerville" panose="02020502070401020303" pitchFamily="18" charset="0"/>
                <a:ea typeface="Baskerville" panose="02020502070401020303" pitchFamily="18" charset="0"/>
                <a:cs typeface="+mn-cs"/>
              </a:rPr>
              <a:t> 34.8 (2021): 3527-3571.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lumMod val="50000"/>
                </a:schemeClr>
              </a:solidFill>
              <a:effectLst/>
              <a:uLnTx/>
              <a:uFillTx/>
              <a:latin typeface="Baskerville" panose="02020502070401020303" pitchFamily="18" charset="0"/>
              <a:ea typeface="Baskerville" panose="02020502070401020303" pitchFamily="18" charset="0"/>
              <a:cs typeface="+mn-cs"/>
            </a:endParaRPr>
          </a:p>
        </p:txBody>
      </p:sp>
      <p:sp>
        <p:nvSpPr>
          <p:cNvPr id="7" name="Rectangle 6">
            <a:extLst>
              <a:ext uri="{FF2B5EF4-FFF2-40B4-BE49-F238E27FC236}">
                <a16:creationId xmlns:a16="http://schemas.microsoft.com/office/drawing/2014/main" id="{380E4CFB-D1A6-014A-8737-29AD023E5336}"/>
              </a:ext>
            </a:extLst>
          </p:cNvPr>
          <p:cNvSpPr/>
          <p:nvPr/>
        </p:nvSpPr>
        <p:spPr>
          <a:xfrm>
            <a:off x="234462" y="1260475"/>
            <a:ext cx="5709139" cy="5021311"/>
          </a:xfrm>
          <a:prstGeom prst="rect">
            <a:avLst/>
          </a:prstGeom>
        </p:spPr>
        <p:txBody>
          <a:bodyPr wrap="square">
            <a:spAutoFit/>
          </a:bodyPr>
          <a:lstStyle/>
          <a:p>
            <a:pPr marL="609585" marR="0" lvl="0" indent="-457189" algn="l" defTabSz="914400" rtl="0" eaLnBrk="1" fontAlgn="auto" latinLnBrk="0" hangingPunct="1">
              <a:lnSpc>
                <a:spcPct val="115000"/>
              </a:lnSpc>
              <a:spcBef>
                <a:spcPts val="0"/>
              </a:spcBef>
              <a:spcAft>
                <a:spcPts val="0"/>
              </a:spcAft>
              <a:buClr>
                <a:srgbClr val="595959"/>
              </a:buClr>
              <a:buSzPts val="1800"/>
              <a:buFont typeface="Arial"/>
              <a:buChar char="●"/>
              <a:tabLst/>
              <a:defRPr/>
            </a:pP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As an example, assume that an investment to avoid flooding costs </a:t>
            </a:r>
            <a:r>
              <a:rPr kumimoji="0" lang="en-US" altLang="zh-CN" sz="1800" b="0" i="0" u="none" strike="noStrike" kern="1200" cap="none" spc="0" normalizeH="0" baseline="0" noProof="0" dirty="0">
                <a:ln>
                  <a:noFill/>
                </a:ln>
                <a:solidFill>
                  <a:srgbClr val="00B050"/>
                </a:solidFill>
                <a:effectLst/>
                <a:uLnTx/>
                <a:uFillTx/>
                <a:latin typeface="Baskerville"/>
                <a:ea typeface="等线" panose="02010600030101010101" pitchFamily="2" charset="-122"/>
                <a:cs typeface="Dubai Light" panose="020B0303030403030204" pitchFamily="34" charset="-78"/>
              </a:rPr>
              <a:t>$1 billion</a:t>
            </a: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 and is expected to avoid environmental damages worth $8.1 billion in 50 years. </a:t>
            </a:r>
          </a:p>
          <a:p>
            <a:pPr marL="1219170" marR="0" lvl="1" indent="-423323" algn="l" defTabSz="914400" rtl="0" eaLnBrk="1" fontAlgn="auto" latinLnBrk="0" hangingPunct="1">
              <a:lnSpc>
                <a:spcPct val="115000"/>
              </a:lnSpc>
              <a:spcBef>
                <a:spcPts val="2133"/>
              </a:spcBef>
              <a:spcAft>
                <a:spcPts val="0"/>
              </a:spcAft>
              <a:buClr>
                <a:srgbClr val="595959"/>
              </a:buClr>
              <a:buSzPts val="1400"/>
              <a:buFont typeface="Arial"/>
              <a:buChar char="○"/>
              <a:tabLst/>
              <a:defRPr/>
            </a:pP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At a discount rate of </a:t>
            </a:r>
            <a:r>
              <a:rPr kumimoji="0" lang="en-US" altLang="zh-CN" sz="1800" b="0" i="0" u="none" strike="noStrike" kern="1200" cap="none" spc="0" normalizeH="0" baseline="0" noProof="0" dirty="0">
                <a:ln>
                  <a:noFill/>
                </a:ln>
                <a:solidFill>
                  <a:srgbClr val="FF0000"/>
                </a:solidFill>
                <a:effectLst/>
                <a:uLnTx/>
                <a:uFillTx/>
                <a:latin typeface="Baskerville"/>
                <a:ea typeface="等线" panose="02010600030101010101" pitchFamily="2" charset="-122"/>
                <a:cs typeface="Dubai Light" panose="020B0303030403030204" pitchFamily="34" charset="-78"/>
              </a:rPr>
              <a:t>3%</a:t>
            </a: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 the present value of those damages is </a:t>
            </a:r>
            <a:r>
              <a:rPr kumimoji="0" lang="en-US" altLang="zh-CN" sz="1800" b="0" i="0" u="none" strike="noStrike" kern="1200" cap="none" spc="0" normalizeH="0" baseline="0" noProof="0" dirty="0">
                <a:ln>
                  <a:noFill/>
                </a:ln>
                <a:solidFill>
                  <a:srgbClr val="FFAB40">
                    <a:lumMod val="75000"/>
                  </a:srgbClr>
                </a:solidFill>
                <a:effectLst/>
                <a:uLnTx/>
                <a:uFillTx/>
                <a:latin typeface="Baskerville"/>
                <a:ea typeface="等线" panose="02010600030101010101" pitchFamily="2" charset="-122"/>
                <a:cs typeface="Dubai Light" panose="020B0303030403030204" pitchFamily="34" charset="-78"/>
              </a:rPr>
              <a:t>$1.8 billion </a:t>
            </a: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and the project seems appealing.</a:t>
            </a:r>
          </a:p>
          <a:p>
            <a:pPr marL="1219170" marR="0" lvl="1" indent="-423323" algn="l" defTabSz="914400" rtl="0" eaLnBrk="1" fontAlgn="auto" latinLnBrk="0" hangingPunct="1">
              <a:lnSpc>
                <a:spcPct val="115000"/>
              </a:lnSpc>
              <a:spcBef>
                <a:spcPts val="2133"/>
              </a:spcBef>
              <a:spcAft>
                <a:spcPts val="0"/>
              </a:spcAft>
              <a:buClr>
                <a:srgbClr val="595959"/>
              </a:buClr>
              <a:buSzPts val="1400"/>
              <a:buFont typeface="Arial"/>
              <a:buChar char="○"/>
              <a:tabLst/>
              <a:defRPr/>
            </a:pP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 At a </a:t>
            </a:r>
            <a:r>
              <a:rPr kumimoji="0" lang="en-US" altLang="zh-CN" sz="1800" b="0" i="0" u="none" strike="noStrike" kern="1200" cap="none" spc="0" normalizeH="0" baseline="0" noProof="0" dirty="0">
                <a:ln>
                  <a:noFill/>
                </a:ln>
                <a:solidFill>
                  <a:srgbClr val="FF0000"/>
                </a:solidFill>
                <a:effectLst/>
                <a:uLnTx/>
                <a:uFillTx/>
                <a:latin typeface="Baskerville"/>
                <a:ea typeface="等线" panose="02010600030101010101" pitchFamily="2" charset="-122"/>
                <a:cs typeface="Dubai Light" panose="020B0303030403030204" pitchFamily="34" charset="-78"/>
              </a:rPr>
              <a:t>5%, </a:t>
            </a: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the present value of the investment drops by an order of magnitude to </a:t>
            </a:r>
            <a:r>
              <a:rPr kumimoji="0" lang="en-US" altLang="zh-CN" sz="1800" b="0" i="0" u="none" strike="noStrike" kern="1200" cap="none" spc="0" normalizeH="0" baseline="0" noProof="0" dirty="0">
                <a:ln>
                  <a:noFill/>
                </a:ln>
                <a:solidFill>
                  <a:srgbClr val="FFAB40">
                    <a:lumMod val="50000"/>
                  </a:srgbClr>
                </a:solidFill>
                <a:effectLst/>
                <a:uLnTx/>
                <a:uFillTx/>
                <a:latin typeface="Baskerville"/>
                <a:ea typeface="等线" panose="02010600030101010101" pitchFamily="2" charset="-122"/>
                <a:cs typeface="Dubai Light" panose="020B0303030403030204" pitchFamily="34" charset="-78"/>
              </a:rPr>
              <a:t>$700 million, </a:t>
            </a: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and the project no longer appears attractive.</a:t>
            </a:r>
          </a:p>
          <a:p>
            <a:pPr marL="761970" marR="0" lvl="0" indent="-423323" algn="l" defTabSz="914400" rtl="0" eaLnBrk="1" fontAlgn="auto" latinLnBrk="0" hangingPunct="1">
              <a:lnSpc>
                <a:spcPct val="115000"/>
              </a:lnSpc>
              <a:spcBef>
                <a:spcPts val="2133"/>
              </a:spcBef>
              <a:spcAft>
                <a:spcPts val="0"/>
              </a:spcAft>
              <a:buClr>
                <a:srgbClr val="595959"/>
              </a:buClr>
              <a:buSzPts val="1400"/>
              <a:buFont typeface="Arial"/>
              <a:buChar char="○"/>
              <a:tabLst/>
              <a:defRPr/>
            </a:pPr>
            <a:r>
              <a:rPr kumimoji="0" lang="en-US" altLang="zh-CN" sz="1800" b="0" i="0" u="none" strike="noStrike" kern="1200" cap="none" spc="0" normalizeH="0" baseline="0" noProof="0" dirty="0">
                <a:ln>
                  <a:noFill/>
                </a:ln>
                <a:solidFill>
                  <a:prstClr val="black"/>
                </a:solidFill>
                <a:effectLst/>
                <a:uLnTx/>
                <a:uFillTx/>
                <a:latin typeface="Baskerville"/>
                <a:ea typeface="等线" panose="02010600030101010101" pitchFamily="2" charset="-122"/>
                <a:cs typeface="Dubai Light" panose="020B0303030403030204" pitchFamily="34" charset="-78"/>
              </a:rPr>
              <a:t>Long run discount rates observed in housing markets are around 2.6% (Giglio et al., 2021)</a:t>
            </a:r>
          </a:p>
        </p:txBody>
      </p:sp>
    </p:spTree>
    <p:extLst>
      <p:ext uri="{BB962C8B-B14F-4D97-AF65-F5344CB8AC3E}">
        <p14:creationId xmlns:p14="http://schemas.microsoft.com/office/powerpoint/2010/main" val="2735513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279235"/>
            <a:ext cx="11619881" cy="2789602"/>
          </a:xfrm>
          <a:prstGeom prst="rect">
            <a:avLst/>
          </a:prstGeom>
        </p:spPr>
        <p:txBody>
          <a:bodyPr spcFirstLastPara="1" vert="horz" wrap="square" lIns="121900" tIns="121900" rIns="121900" bIns="121900" rtlCol="0" anchor="b" anchorCtr="0">
            <a:noAutofit/>
          </a:bodyPr>
          <a:lstStyle/>
          <a:p>
            <a:pPr>
              <a:spcBef>
                <a:spcPts val="0"/>
              </a:spcBef>
            </a:pPr>
            <a:r>
              <a:rPr lang="en" sz="3733" dirty="0">
                <a:latin typeface="Baskerville" panose="02020502070401020303" pitchFamily="18" charset="0"/>
                <a:ea typeface="Baskerville" panose="02020502070401020303" pitchFamily="18" charset="0"/>
              </a:rPr>
              <a:t>Lecture </a:t>
            </a:r>
            <a:r>
              <a:rPr lang="en" sz="4800" dirty="0">
                <a:latin typeface="Baskerville" panose="02020502070401020303" pitchFamily="18" charset="0"/>
                <a:ea typeface="Baskerville" panose="02020502070401020303" pitchFamily="18" charset="0"/>
              </a:rPr>
              <a:t/>
            </a:r>
            <a:br>
              <a:rPr lang="en" sz="4800"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r>
              <a:rPr lang="en-US" altLang="zh-CN" sz="4800" b="1" dirty="0">
                <a:solidFill>
                  <a:srgbClr val="980000"/>
                </a:solidFill>
                <a:latin typeface="Baskerville" panose="02020502070401020303" pitchFamily="18" charset="0"/>
                <a:ea typeface="Baskerville" panose="02020502070401020303" pitchFamily="18" charset="0"/>
              </a:rPr>
              <a:t>Climate Risk and Real Estate Markets</a:t>
            </a:r>
            <a:br>
              <a:rPr lang="en-US" altLang="zh-CN" sz="4800" b="1" dirty="0">
                <a:solidFill>
                  <a:srgbClr val="980000"/>
                </a:solidFill>
                <a:latin typeface="Baskerville" panose="02020502070401020303" pitchFamily="18" charset="0"/>
                <a:ea typeface="Baskerville" panose="02020502070401020303" pitchFamily="18" charset="0"/>
              </a:rPr>
            </a:br>
            <a:r>
              <a:rPr lang="en-US" sz="4000" dirty="0">
                <a:solidFill>
                  <a:srgbClr val="0070C0"/>
                </a:solidFill>
                <a:latin typeface="Baskerville" panose="02020502070401020303" pitchFamily="18" charset="0"/>
                <a:ea typeface="Baskerville" panose="02020502070401020303" pitchFamily="18" charset="0"/>
              </a:rPr>
              <a:t>Understanding the basic impacts of </a:t>
            </a:r>
            <a:br>
              <a:rPr lang="en-US" sz="4000" dirty="0">
                <a:solidFill>
                  <a:srgbClr val="0070C0"/>
                </a:solidFill>
                <a:latin typeface="Baskerville" panose="02020502070401020303" pitchFamily="18" charset="0"/>
                <a:ea typeface="Baskerville" panose="02020502070401020303" pitchFamily="18" charset="0"/>
              </a:rPr>
            </a:br>
            <a:r>
              <a:rPr lang="en-US" sz="4000" dirty="0">
                <a:solidFill>
                  <a:srgbClr val="0070C0"/>
                </a:solidFill>
                <a:latin typeface="Baskerville" panose="02020502070401020303" pitchFamily="18" charset="0"/>
                <a:ea typeface="Baskerville" panose="02020502070401020303" pitchFamily="18" charset="0"/>
              </a:rPr>
              <a:t>climate change on real estate markets</a:t>
            </a:r>
            <a:endParaRPr sz="5333" b="1" dirty="0">
              <a:solidFill>
                <a:srgbClr val="0070C0"/>
              </a:solidFill>
              <a:latin typeface="Baskerville" panose="02020502070401020303" pitchFamily="18" charset="0"/>
              <a:ea typeface="Baskerville" panose="02020502070401020303" pitchFamily="18" charset="0"/>
            </a:endParaRPr>
          </a:p>
        </p:txBody>
      </p:sp>
      <p:sp>
        <p:nvSpPr>
          <p:cNvPr id="55" name="Google Shape;55;p13"/>
          <p:cNvSpPr txBox="1">
            <a:spLocks noGrp="1"/>
          </p:cNvSpPr>
          <p:nvPr>
            <p:ph type="subTitle" idx="1"/>
          </p:nvPr>
        </p:nvSpPr>
        <p:spPr>
          <a:xfrm>
            <a:off x="415600" y="4521965"/>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a:latin typeface="Baskerville" panose="02020502070401020303" pitchFamily="18" charset="0"/>
                <a:ea typeface="Baskerville" panose="02020502070401020303" pitchFamily="18" charset="0"/>
              </a:rPr>
              <a:t>Juan Palacios</a:t>
            </a:r>
          </a:p>
          <a:p>
            <a:pPr>
              <a:spcBef>
                <a:spcPts val="0"/>
              </a:spcBef>
            </a:pPr>
            <a:endParaRPr lang="en-US" altLang="zh-CN" sz="2667" dirty="0">
              <a:latin typeface="Baskerville" panose="02020502070401020303" pitchFamily="18" charset="0"/>
              <a:ea typeface="Baskerville" panose="02020502070401020303" pitchFamily="18" charset="0"/>
            </a:endParaRPr>
          </a:p>
          <a:p>
            <a:pPr>
              <a:spcBef>
                <a:spcPts val="0"/>
              </a:spcBef>
            </a:pPr>
            <a:r>
              <a:rPr lang="en-US" altLang="zh-CN" sz="2667" dirty="0">
                <a:latin typeface="Baskerville" panose="02020502070401020303" pitchFamily="18" charset="0"/>
                <a:ea typeface="Baskerville" panose="02020502070401020303" pitchFamily="18" charset="0"/>
              </a:rPr>
              <a:t>March</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2023</a:t>
            </a:r>
          </a:p>
          <a:p>
            <a:pPr>
              <a:lnSpc>
                <a:spcPct val="150000"/>
              </a:lnSpc>
              <a:spcBef>
                <a:spcPts val="0"/>
              </a:spcBef>
            </a:pPr>
            <a:r>
              <a:rPr lang="en-US" altLang="zh-CN" sz="2667" dirty="0">
                <a:latin typeface="Baskerville" panose="02020502070401020303" pitchFamily="18" charset="0"/>
                <a:ea typeface="Baskerville" panose="02020502070401020303" pitchFamily="18" charset="0"/>
              </a:rPr>
              <a:t>(MIT</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Center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for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Real</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Estate)</a:t>
            </a:r>
            <a:endParaRPr sz="2667"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72352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7A66-6E6C-094E-BDB9-1EBE81D92D28}"/>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Four Quadrant Model</a:t>
            </a:r>
          </a:p>
        </p:txBody>
      </p:sp>
      <p:cxnSp>
        <p:nvCxnSpPr>
          <p:cNvPr id="5" name="Straight Connector 4">
            <a:extLst>
              <a:ext uri="{FF2B5EF4-FFF2-40B4-BE49-F238E27FC236}">
                <a16:creationId xmlns:a16="http://schemas.microsoft.com/office/drawing/2014/main" id="{9A4936D2-50E2-524E-ACC2-9B81CC0AA3BD}"/>
              </a:ext>
            </a:extLst>
          </p:cNvPr>
          <p:cNvCxnSpPr/>
          <p:nvPr/>
        </p:nvCxnSpPr>
        <p:spPr>
          <a:xfrm>
            <a:off x="6096000" y="1817077"/>
            <a:ext cx="0" cy="4103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374F16C-0AE1-294C-8F3B-E017568A2774}"/>
              </a:ext>
            </a:extLst>
          </p:cNvPr>
          <p:cNvCxnSpPr/>
          <p:nvPr/>
        </p:nvCxnSpPr>
        <p:spPr>
          <a:xfrm>
            <a:off x="3176954" y="3880338"/>
            <a:ext cx="58498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50A79-4E98-4A43-92BA-6C3B498C3D21}"/>
              </a:ext>
            </a:extLst>
          </p:cNvPr>
          <p:cNvCxnSpPr/>
          <p:nvPr/>
        </p:nvCxnSpPr>
        <p:spPr>
          <a:xfrm>
            <a:off x="3880338" y="2286000"/>
            <a:ext cx="4560277" cy="322384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B3261B-FDED-D34D-BF46-B33D092F9C21}"/>
              </a:ext>
            </a:extLst>
          </p:cNvPr>
          <p:cNvCxnSpPr/>
          <p:nvPr/>
        </p:nvCxnSpPr>
        <p:spPr>
          <a:xfrm flipH="1">
            <a:off x="4220308" y="3880338"/>
            <a:ext cx="1336430" cy="1828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585DF6-7CFD-F747-B0B6-0B1FCE6D0C21}"/>
              </a:ext>
            </a:extLst>
          </p:cNvPr>
          <p:cNvCxnSpPr>
            <a:cxnSpLocks/>
          </p:cNvCxnSpPr>
          <p:nvPr/>
        </p:nvCxnSpPr>
        <p:spPr>
          <a:xfrm flipH="1" flipV="1">
            <a:off x="6506308" y="2473569"/>
            <a:ext cx="1266092" cy="120747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BD8FF37-EEA9-164F-A688-4B79005D0001}"/>
              </a:ext>
            </a:extLst>
          </p:cNvPr>
          <p:cNvSpPr/>
          <p:nvPr/>
        </p:nvSpPr>
        <p:spPr>
          <a:xfrm>
            <a:off x="5029201" y="3118337"/>
            <a:ext cx="2133600" cy="1512277"/>
          </a:xfrm>
          <a:prstGeom prst="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9143415-7CA6-C943-B0C7-9467776B0C74}"/>
              </a:ext>
            </a:extLst>
          </p:cNvPr>
          <p:cNvSpPr/>
          <p:nvPr/>
        </p:nvSpPr>
        <p:spPr>
          <a:xfrm>
            <a:off x="5778926" y="1535725"/>
            <a:ext cx="91788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Rent ($)</a:t>
            </a:r>
            <a:endParaRPr lang="en-US" dirty="0"/>
          </a:p>
        </p:txBody>
      </p:sp>
      <p:sp>
        <p:nvSpPr>
          <p:cNvPr id="16" name="Rectangle 15">
            <a:extLst>
              <a:ext uri="{FF2B5EF4-FFF2-40B4-BE49-F238E27FC236}">
                <a16:creationId xmlns:a16="http://schemas.microsoft.com/office/drawing/2014/main" id="{7D327097-4BEE-D54C-80A3-BACE6A81C5B6}"/>
              </a:ext>
            </a:extLst>
          </p:cNvPr>
          <p:cNvSpPr/>
          <p:nvPr/>
        </p:nvSpPr>
        <p:spPr>
          <a:xfrm>
            <a:off x="2278705" y="3725705"/>
            <a:ext cx="94128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Price ($)</a:t>
            </a:r>
            <a:endParaRPr lang="en-US" dirty="0"/>
          </a:p>
        </p:txBody>
      </p:sp>
      <p:sp>
        <p:nvSpPr>
          <p:cNvPr id="17" name="Rectangle 16">
            <a:extLst>
              <a:ext uri="{FF2B5EF4-FFF2-40B4-BE49-F238E27FC236}">
                <a16:creationId xmlns:a16="http://schemas.microsoft.com/office/drawing/2014/main" id="{2ABAF874-96B9-C840-95FD-239A93F66A15}"/>
              </a:ext>
            </a:extLst>
          </p:cNvPr>
          <p:cNvSpPr/>
          <p:nvPr/>
        </p:nvSpPr>
        <p:spPr>
          <a:xfrm>
            <a:off x="9038493" y="3713257"/>
            <a:ext cx="112082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Stock (SF)</a:t>
            </a:r>
            <a:endParaRPr lang="en-US" dirty="0"/>
          </a:p>
        </p:txBody>
      </p:sp>
      <p:sp>
        <p:nvSpPr>
          <p:cNvPr id="18" name="Rectangle 17">
            <a:extLst>
              <a:ext uri="{FF2B5EF4-FFF2-40B4-BE49-F238E27FC236}">
                <a16:creationId xmlns:a16="http://schemas.microsoft.com/office/drawing/2014/main" id="{C9AC738E-44D9-F44F-913E-EDDC607BADB7}"/>
              </a:ext>
            </a:extLst>
          </p:cNvPr>
          <p:cNvSpPr/>
          <p:nvPr/>
        </p:nvSpPr>
        <p:spPr>
          <a:xfrm>
            <a:off x="5182929" y="5932409"/>
            <a:ext cx="1826141"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Construction (SF)</a:t>
            </a:r>
            <a:endParaRPr lang="en-US" dirty="0"/>
          </a:p>
        </p:txBody>
      </p:sp>
      <p:sp>
        <p:nvSpPr>
          <p:cNvPr id="19" name="Rectangle 18">
            <a:extLst>
              <a:ext uri="{FF2B5EF4-FFF2-40B4-BE49-F238E27FC236}">
                <a16:creationId xmlns:a16="http://schemas.microsoft.com/office/drawing/2014/main" id="{F7091A83-0438-DA44-A9D3-BA593D7D5348}"/>
              </a:ext>
            </a:extLst>
          </p:cNvPr>
          <p:cNvSpPr/>
          <p:nvPr/>
        </p:nvSpPr>
        <p:spPr>
          <a:xfrm>
            <a:off x="5427208" y="2722712"/>
            <a:ext cx="481222"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R*</a:t>
            </a:r>
            <a:endParaRPr lang="en-US" b="1" dirty="0">
              <a:solidFill>
                <a:schemeClr val="accent1"/>
              </a:solidFill>
            </a:endParaRPr>
          </a:p>
        </p:txBody>
      </p:sp>
      <p:sp>
        <p:nvSpPr>
          <p:cNvPr id="20" name="Rectangle 19">
            <a:extLst>
              <a:ext uri="{FF2B5EF4-FFF2-40B4-BE49-F238E27FC236}">
                <a16:creationId xmlns:a16="http://schemas.microsoft.com/office/drawing/2014/main" id="{CF56400C-ACE9-F844-9BD9-3403BCF43C65}"/>
              </a:ext>
            </a:extLst>
          </p:cNvPr>
          <p:cNvSpPr/>
          <p:nvPr/>
        </p:nvSpPr>
        <p:spPr>
          <a:xfrm>
            <a:off x="4434553" y="3889184"/>
            <a:ext cx="453970"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P*</a:t>
            </a:r>
            <a:endParaRPr lang="en-US" b="1" dirty="0">
              <a:solidFill>
                <a:schemeClr val="accent1"/>
              </a:solidFill>
            </a:endParaRPr>
          </a:p>
        </p:txBody>
      </p:sp>
      <p:sp>
        <p:nvSpPr>
          <p:cNvPr id="22" name="Rectangle 21">
            <a:extLst>
              <a:ext uri="{FF2B5EF4-FFF2-40B4-BE49-F238E27FC236}">
                <a16:creationId xmlns:a16="http://schemas.microsoft.com/office/drawing/2014/main" id="{21EF35AD-B0B2-5045-AD49-33CEFB22D0F5}"/>
              </a:ext>
            </a:extLst>
          </p:cNvPr>
          <p:cNvSpPr/>
          <p:nvPr/>
        </p:nvSpPr>
        <p:spPr>
          <a:xfrm>
            <a:off x="7303479" y="3587164"/>
            <a:ext cx="437940"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S*</a:t>
            </a:r>
            <a:endParaRPr lang="en-US" b="1" dirty="0">
              <a:solidFill>
                <a:schemeClr val="accent1"/>
              </a:solidFill>
            </a:endParaRPr>
          </a:p>
        </p:txBody>
      </p:sp>
      <p:sp>
        <p:nvSpPr>
          <p:cNvPr id="23" name="Arc 22">
            <a:extLst>
              <a:ext uri="{FF2B5EF4-FFF2-40B4-BE49-F238E27FC236}">
                <a16:creationId xmlns:a16="http://schemas.microsoft.com/office/drawing/2014/main" id="{BA5757DE-5F83-784A-AA30-849DDF5C57DF}"/>
              </a:ext>
            </a:extLst>
          </p:cNvPr>
          <p:cNvSpPr/>
          <p:nvPr/>
        </p:nvSpPr>
        <p:spPr>
          <a:xfrm>
            <a:off x="5620408" y="2954159"/>
            <a:ext cx="467596" cy="369332"/>
          </a:xfrm>
          <a:prstGeom prst="arc">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32528B1D-CF85-B54E-8221-37916EFA23E1}"/>
              </a:ext>
            </a:extLst>
          </p:cNvPr>
          <p:cNvSpPr/>
          <p:nvPr/>
        </p:nvSpPr>
        <p:spPr>
          <a:xfrm flipV="1">
            <a:off x="4555743" y="3710381"/>
            <a:ext cx="467596" cy="369332"/>
          </a:xfrm>
          <a:prstGeom prst="arc">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84A410F1-EAA6-3645-8FA0-4ED293DE0688}"/>
              </a:ext>
            </a:extLst>
          </p:cNvPr>
          <p:cNvSpPr/>
          <p:nvPr/>
        </p:nvSpPr>
        <p:spPr>
          <a:xfrm flipH="1" flipV="1">
            <a:off x="6087971" y="4460574"/>
            <a:ext cx="467596" cy="369332"/>
          </a:xfrm>
          <a:prstGeom prst="arc">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DFA6634F-EDB9-7542-B309-238CC7DFE549}"/>
              </a:ext>
            </a:extLst>
          </p:cNvPr>
          <p:cNvSpPr/>
          <p:nvPr/>
        </p:nvSpPr>
        <p:spPr>
          <a:xfrm>
            <a:off x="6247823" y="4668575"/>
            <a:ext cx="481222"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C*</a:t>
            </a:r>
            <a:endParaRPr lang="en-US" b="1" dirty="0">
              <a:solidFill>
                <a:schemeClr val="accent1"/>
              </a:solidFill>
            </a:endParaRPr>
          </a:p>
        </p:txBody>
      </p:sp>
      <p:sp>
        <p:nvSpPr>
          <p:cNvPr id="26" name="Arc 25">
            <a:extLst>
              <a:ext uri="{FF2B5EF4-FFF2-40B4-BE49-F238E27FC236}">
                <a16:creationId xmlns:a16="http://schemas.microsoft.com/office/drawing/2014/main" id="{1AAB57E5-B5CB-6F4A-B993-0D8BBCFD7497}"/>
              </a:ext>
            </a:extLst>
          </p:cNvPr>
          <p:cNvSpPr/>
          <p:nvPr/>
        </p:nvSpPr>
        <p:spPr>
          <a:xfrm flipH="1">
            <a:off x="7139966" y="3710381"/>
            <a:ext cx="467596" cy="369332"/>
          </a:xfrm>
          <a:prstGeom prst="arc">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a:extLst>
              <a:ext uri="{FF2B5EF4-FFF2-40B4-BE49-F238E27FC236}">
                <a16:creationId xmlns:a16="http://schemas.microsoft.com/office/drawing/2014/main" id="{6928C28F-2E70-DA4D-AA01-8603406E34A1}"/>
              </a:ext>
            </a:extLst>
          </p:cNvPr>
          <p:cNvSpPr/>
          <p:nvPr/>
        </p:nvSpPr>
        <p:spPr>
          <a:xfrm>
            <a:off x="8145299" y="1348153"/>
            <a:ext cx="1763624" cy="646331"/>
          </a:xfrm>
          <a:prstGeom prst="rect">
            <a:avLst/>
          </a:prstGeom>
        </p:spPr>
        <p:txBody>
          <a:bodyPr wrap="none">
            <a:spAutoFit/>
          </a:bodyPr>
          <a:lstStyle/>
          <a:p>
            <a:pPr algn="r"/>
            <a:r>
              <a:rPr lang="en-US" i="1" dirty="0">
                <a:solidFill>
                  <a:schemeClr val="bg2">
                    <a:lumMod val="50000"/>
                  </a:schemeClr>
                </a:solidFill>
                <a:latin typeface="Baskerville" panose="02020502070401020303" pitchFamily="18" charset="0"/>
                <a:ea typeface="Baskerville" panose="02020502070401020303" pitchFamily="18" charset="0"/>
              </a:rPr>
              <a:t>Q1: Space Market</a:t>
            </a:r>
          </a:p>
          <a:p>
            <a:pPr algn="r"/>
            <a:r>
              <a:rPr lang="en-US" i="1" dirty="0">
                <a:solidFill>
                  <a:schemeClr val="bg2">
                    <a:lumMod val="50000"/>
                  </a:schemeClr>
                </a:solidFill>
                <a:latin typeface="Baskerville" panose="02020502070401020303" pitchFamily="18" charset="0"/>
                <a:ea typeface="Baskerville" panose="02020502070401020303" pitchFamily="18" charset="0"/>
              </a:rPr>
              <a:t>Rent Determination</a:t>
            </a:r>
          </a:p>
        </p:txBody>
      </p:sp>
      <p:sp>
        <p:nvSpPr>
          <p:cNvPr id="29" name="Rectangle 28">
            <a:extLst>
              <a:ext uri="{FF2B5EF4-FFF2-40B4-BE49-F238E27FC236}">
                <a16:creationId xmlns:a16="http://schemas.microsoft.com/office/drawing/2014/main" id="{53E40E5B-4F53-0E4D-80BB-327A4BB4459A}"/>
              </a:ext>
            </a:extLst>
          </p:cNvPr>
          <p:cNvSpPr/>
          <p:nvPr/>
        </p:nvSpPr>
        <p:spPr>
          <a:xfrm>
            <a:off x="8045592" y="5862935"/>
            <a:ext cx="1649811" cy="646331"/>
          </a:xfrm>
          <a:prstGeom prst="rect">
            <a:avLst/>
          </a:prstGeom>
        </p:spPr>
        <p:txBody>
          <a:bodyPr wrap="none">
            <a:spAutoFit/>
          </a:bodyPr>
          <a:lstStyle/>
          <a:p>
            <a:pPr algn="r"/>
            <a:r>
              <a:rPr lang="en-US" i="1" dirty="0">
                <a:solidFill>
                  <a:schemeClr val="bg2">
                    <a:lumMod val="50000"/>
                  </a:schemeClr>
                </a:solidFill>
                <a:latin typeface="Baskerville" panose="02020502070401020303" pitchFamily="18" charset="0"/>
                <a:ea typeface="Baskerville" panose="02020502070401020303" pitchFamily="18" charset="0"/>
              </a:rPr>
              <a:t>Q4: Space Market</a:t>
            </a:r>
          </a:p>
          <a:p>
            <a:pPr algn="r"/>
            <a:r>
              <a:rPr lang="en-US" i="1" dirty="0">
                <a:solidFill>
                  <a:schemeClr val="bg2">
                    <a:lumMod val="50000"/>
                  </a:schemeClr>
                </a:solidFill>
                <a:latin typeface="Baskerville" panose="02020502070401020303" pitchFamily="18" charset="0"/>
                <a:ea typeface="Baskerville" panose="02020502070401020303" pitchFamily="18" charset="0"/>
              </a:rPr>
              <a:t>Stock Adjustment</a:t>
            </a:r>
          </a:p>
        </p:txBody>
      </p:sp>
      <p:sp>
        <p:nvSpPr>
          <p:cNvPr id="30" name="Rectangle 29">
            <a:extLst>
              <a:ext uri="{FF2B5EF4-FFF2-40B4-BE49-F238E27FC236}">
                <a16:creationId xmlns:a16="http://schemas.microsoft.com/office/drawing/2014/main" id="{DD296B04-CCB9-BB40-9D92-5BDE6E095489}"/>
              </a:ext>
            </a:extLst>
          </p:cNvPr>
          <p:cNvSpPr/>
          <p:nvPr/>
        </p:nvSpPr>
        <p:spPr>
          <a:xfrm>
            <a:off x="2488831" y="1348154"/>
            <a:ext cx="1606530" cy="646331"/>
          </a:xfrm>
          <a:prstGeom prst="rect">
            <a:avLst/>
          </a:prstGeom>
        </p:spPr>
        <p:txBody>
          <a:bodyPr wrap="none">
            <a:spAutoFit/>
          </a:bodyPr>
          <a:lstStyle/>
          <a:p>
            <a:r>
              <a:rPr lang="en-US" i="1" dirty="0">
                <a:solidFill>
                  <a:schemeClr val="bg2">
                    <a:lumMod val="50000"/>
                  </a:schemeClr>
                </a:solidFill>
                <a:latin typeface="Baskerville" panose="02020502070401020303" pitchFamily="18" charset="0"/>
                <a:ea typeface="Baskerville" panose="02020502070401020303" pitchFamily="18" charset="0"/>
              </a:rPr>
              <a:t>Q2: Asset Market</a:t>
            </a:r>
          </a:p>
          <a:p>
            <a:r>
              <a:rPr lang="en-US" i="1" dirty="0">
                <a:solidFill>
                  <a:schemeClr val="bg2">
                    <a:lumMod val="50000"/>
                  </a:schemeClr>
                </a:solidFill>
                <a:latin typeface="Baskerville" panose="02020502070401020303" pitchFamily="18" charset="0"/>
                <a:ea typeface="Baskerville" panose="02020502070401020303" pitchFamily="18" charset="0"/>
              </a:rPr>
              <a:t>Transaction</a:t>
            </a:r>
          </a:p>
        </p:txBody>
      </p:sp>
      <p:sp>
        <p:nvSpPr>
          <p:cNvPr id="31" name="Rectangle 30">
            <a:extLst>
              <a:ext uri="{FF2B5EF4-FFF2-40B4-BE49-F238E27FC236}">
                <a16:creationId xmlns:a16="http://schemas.microsoft.com/office/drawing/2014/main" id="{43CC0146-2248-FE4E-856D-9B3254368D49}"/>
              </a:ext>
            </a:extLst>
          </p:cNvPr>
          <p:cNvSpPr/>
          <p:nvPr/>
        </p:nvSpPr>
        <p:spPr>
          <a:xfrm>
            <a:off x="2316320" y="5826258"/>
            <a:ext cx="1606530" cy="646331"/>
          </a:xfrm>
          <a:prstGeom prst="rect">
            <a:avLst/>
          </a:prstGeom>
        </p:spPr>
        <p:txBody>
          <a:bodyPr wrap="none">
            <a:spAutoFit/>
          </a:bodyPr>
          <a:lstStyle/>
          <a:p>
            <a:r>
              <a:rPr lang="en-US" i="1" dirty="0">
                <a:solidFill>
                  <a:schemeClr val="bg2">
                    <a:lumMod val="50000"/>
                  </a:schemeClr>
                </a:solidFill>
                <a:latin typeface="Baskerville" panose="02020502070401020303" pitchFamily="18" charset="0"/>
                <a:ea typeface="Baskerville" panose="02020502070401020303" pitchFamily="18" charset="0"/>
              </a:rPr>
              <a:t>Q3: Asset Market</a:t>
            </a:r>
          </a:p>
          <a:p>
            <a:r>
              <a:rPr lang="en-US" i="1" dirty="0">
                <a:solidFill>
                  <a:schemeClr val="bg2">
                    <a:lumMod val="50000"/>
                  </a:schemeClr>
                </a:solidFill>
                <a:latin typeface="Baskerville" panose="02020502070401020303" pitchFamily="18" charset="0"/>
                <a:ea typeface="Baskerville" panose="02020502070401020303" pitchFamily="18" charset="0"/>
              </a:rPr>
              <a:t>Construction</a:t>
            </a:r>
            <a:endParaRPr lang="en-US" i="1" dirty="0">
              <a:solidFill>
                <a:schemeClr val="bg2">
                  <a:lumMod val="50000"/>
                </a:schemeClr>
              </a:solidFill>
            </a:endParaRPr>
          </a:p>
        </p:txBody>
      </p:sp>
      <p:cxnSp>
        <p:nvCxnSpPr>
          <p:cNvPr id="27" name="Straight Connector 26">
            <a:extLst>
              <a:ext uri="{FF2B5EF4-FFF2-40B4-BE49-F238E27FC236}">
                <a16:creationId xmlns:a16="http://schemas.microsoft.com/office/drawing/2014/main" id="{D178109E-6F6E-2647-8010-F2DA2B35D2F9}"/>
              </a:ext>
            </a:extLst>
          </p:cNvPr>
          <p:cNvCxnSpPr>
            <a:cxnSpLocks/>
          </p:cNvCxnSpPr>
          <p:nvPr/>
        </p:nvCxnSpPr>
        <p:spPr>
          <a:xfrm>
            <a:off x="5556738" y="3880338"/>
            <a:ext cx="539262" cy="884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CC762B1-39E1-AF41-86D0-24D77D8AE273}"/>
              </a:ext>
            </a:extLst>
          </p:cNvPr>
          <p:cNvSpPr/>
          <p:nvPr/>
        </p:nvSpPr>
        <p:spPr>
          <a:xfrm>
            <a:off x="3219988" y="6493980"/>
            <a:ext cx="8534977" cy="461665"/>
          </a:xfrm>
          <a:prstGeom prst="rect">
            <a:avLst/>
          </a:prstGeom>
        </p:spPr>
        <p:txBody>
          <a:bodyPr wrap="square">
            <a:spAutoFit/>
          </a:bodyPr>
          <a:lstStyle/>
          <a:p>
            <a:r>
              <a:rPr lang="en-US" sz="1200" dirty="0" err="1">
                <a:solidFill>
                  <a:schemeClr val="tx2"/>
                </a:solidFill>
                <a:latin typeface="Baskerville" panose="02020502070401020303" pitchFamily="18" charset="0"/>
                <a:ea typeface="Baskerville" panose="02020502070401020303" pitchFamily="18" charset="0"/>
              </a:rPr>
              <a:t>Geltner</a:t>
            </a:r>
            <a:r>
              <a:rPr lang="en-US" sz="1200" dirty="0">
                <a:solidFill>
                  <a:schemeClr val="tx2"/>
                </a:solidFill>
                <a:latin typeface="Baskerville" panose="02020502070401020303" pitchFamily="18" charset="0"/>
                <a:ea typeface="Baskerville" panose="02020502070401020303" pitchFamily="18" charset="0"/>
              </a:rPr>
              <a:t>, D., Miller, N.G., Clayton, J. and Eichholtz, P., 2001. Chapter 2. </a:t>
            </a:r>
            <a:r>
              <a:rPr lang="en-US" sz="1200" i="1" dirty="0">
                <a:solidFill>
                  <a:schemeClr val="tx2"/>
                </a:solidFill>
                <a:latin typeface="Baskerville" panose="02020502070401020303" pitchFamily="18" charset="0"/>
                <a:ea typeface="Baskerville" panose="02020502070401020303" pitchFamily="18" charset="0"/>
              </a:rPr>
              <a:t>Commercial real estate analysis and investments</a:t>
            </a:r>
            <a:r>
              <a:rPr lang="en-US" sz="1200" dirty="0">
                <a:solidFill>
                  <a:schemeClr val="tx2"/>
                </a:solidFill>
                <a:latin typeface="Baskerville" panose="02020502070401020303" pitchFamily="18" charset="0"/>
                <a:ea typeface="Baskerville" panose="02020502070401020303" pitchFamily="18" charset="0"/>
              </a:rPr>
              <a:t> (Vol. 1, p. 642). Cincinnati, OH: South-western</a:t>
            </a:r>
          </a:p>
        </p:txBody>
      </p:sp>
    </p:spTree>
    <p:extLst>
      <p:ext uri="{BB962C8B-B14F-4D97-AF65-F5344CB8AC3E}">
        <p14:creationId xmlns:p14="http://schemas.microsoft.com/office/powerpoint/2010/main" val="387326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20" grpId="0"/>
      <p:bldP spid="22" grpId="0"/>
      <p:bldP spid="23" grpId="0" animBg="1"/>
      <p:bldP spid="24" grpId="0" animBg="1"/>
      <p:bldP spid="25" grpId="0" animBg="1"/>
      <p:bldP spid="21" grpId="0"/>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99B-AF77-234A-82B3-88ADC8270309}"/>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The Space Market: Demand Effects</a:t>
            </a:r>
          </a:p>
        </p:txBody>
      </p:sp>
      <p:cxnSp>
        <p:nvCxnSpPr>
          <p:cNvPr id="3" name="Straight Connector 2">
            <a:extLst>
              <a:ext uri="{FF2B5EF4-FFF2-40B4-BE49-F238E27FC236}">
                <a16:creationId xmlns:a16="http://schemas.microsoft.com/office/drawing/2014/main" id="{212EE7B1-6CE8-D74E-A616-AAD08644E48B}"/>
              </a:ext>
            </a:extLst>
          </p:cNvPr>
          <p:cNvCxnSpPr>
            <a:cxnSpLocks/>
          </p:cNvCxnSpPr>
          <p:nvPr/>
        </p:nvCxnSpPr>
        <p:spPr>
          <a:xfrm>
            <a:off x="1277815" y="2778369"/>
            <a:ext cx="0" cy="3376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07F71A9-DE36-594D-BF5E-1021DB895F4B}"/>
              </a:ext>
            </a:extLst>
          </p:cNvPr>
          <p:cNvCxnSpPr>
            <a:cxnSpLocks/>
          </p:cNvCxnSpPr>
          <p:nvPr/>
        </p:nvCxnSpPr>
        <p:spPr>
          <a:xfrm>
            <a:off x="668215" y="4841630"/>
            <a:ext cx="3540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FD343A-4A79-8D47-8876-B63B0F76D80A}"/>
              </a:ext>
            </a:extLst>
          </p:cNvPr>
          <p:cNvCxnSpPr>
            <a:cxnSpLocks/>
          </p:cNvCxnSpPr>
          <p:nvPr/>
        </p:nvCxnSpPr>
        <p:spPr>
          <a:xfrm flipH="1" flipV="1">
            <a:off x="1878621" y="3119285"/>
            <a:ext cx="1626579" cy="143116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F60DD3B-4AE5-844A-8DAD-7F236C3D0EA7}"/>
              </a:ext>
            </a:extLst>
          </p:cNvPr>
          <p:cNvSpPr/>
          <p:nvPr/>
        </p:nvSpPr>
        <p:spPr>
          <a:xfrm>
            <a:off x="960741" y="2497017"/>
            <a:ext cx="91788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Rent ($)</a:t>
            </a:r>
            <a:endParaRPr lang="en-US" dirty="0"/>
          </a:p>
        </p:txBody>
      </p:sp>
      <p:sp>
        <p:nvSpPr>
          <p:cNvPr id="11" name="Rectangle 10">
            <a:extLst>
              <a:ext uri="{FF2B5EF4-FFF2-40B4-BE49-F238E27FC236}">
                <a16:creationId xmlns:a16="http://schemas.microsoft.com/office/drawing/2014/main" id="{B68D5F57-BC1B-DE40-AE5E-A179F258DD02}"/>
              </a:ext>
            </a:extLst>
          </p:cNvPr>
          <p:cNvSpPr/>
          <p:nvPr/>
        </p:nvSpPr>
        <p:spPr>
          <a:xfrm>
            <a:off x="4220308" y="4674549"/>
            <a:ext cx="112082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Stock (SF)</a:t>
            </a:r>
            <a:endParaRPr lang="en-US" dirty="0"/>
          </a:p>
        </p:txBody>
      </p:sp>
      <p:sp>
        <p:nvSpPr>
          <p:cNvPr id="29" name="TextBox 28">
            <a:extLst>
              <a:ext uri="{FF2B5EF4-FFF2-40B4-BE49-F238E27FC236}">
                <a16:creationId xmlns:a16="http://schemas.microsoft.com/office/drawing/2014/main" id="{070D9122-CAD1-554B-847B-61EC651F5C9A}"/>
              </a:ext>
            </a:extLst>
          </p:cNvPr>
          <p:cNvSpPr txBox="1"/>
          <p:nvPr/>
        </p:nvSpPr>
        <p:spPr>
          <a:xfrm>
            <a:off x="6096000" y="1688124"/>
            <a:ext cx="5439508" cy="4247317"/>
          </a:xfrm>
          <a:prstGeom prst="rect">
            <a:avLst/>
          </a:prstGeom>
          <a:noFill/>
          <a:ln>
            <a:solidFill>
              <a:schemeClr val="bg1">
                <a:lumMod val="50000"/>
              </a:schemeClr>
            </a:solidFill>
          </a:ln>
        </p:spPr>
        <p:txBody>
          <a:bodyPr wrap="square" rtlCol="0">
            <a:spAutoFit/>
          </a:bodyPr>
          <a:lstStyle/>
          <a:p>
            <a:r>
              <a:rPr lang="en-US" u="sng" dirty="0">
                <a:latin typeface="Baskerville" panose="02020502070401020303" pitchFamily="18" charset="0"/>
                <a:ea typeface="Baskerville" panose="02020502070401020303" pitchFamily="18" charset="0"/>
              </a:rPr>
              <a:t>Tenant </a:t>
            </a:r>
            <a:r>
              <a:rPr lang="en-US" b="1" dirty="0">
                <a:latin typeface="Baskerville" panose="02020502070401020303" pitchFamily="18" charset="0"/>
                <a:ea typeface="Baskerville" panose="02020502070401020303" pitchFamily="18" charset="0"/>
              </a:rPr>
              <a:t>demand</a:t>
            </a:r>
            <a:r>
              <a:rPr lang="en-US" dirty="0">
                <a:latin typeface="Baskerville" panose="02020502070401020303" pitchFamily="18" charset="0"/>
                <a:ea typeface="Baskerville" panose="02020502070401020303" pitchFamily="18" charset="0"/>
              </a:rPr>
              <a:t> for space is a function of:</a:t>
            </a:r>
          </a:p>
          <a:p>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Rent per square meter (changes within demand curve)</a:t>
            </a:r>
          </a:p>
          <a:p>
            <a:pPr marL="285750"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Willingness to pay (WTP): Desirability (shifts in position of demand curve)</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Changes in quality of housing amenities (proximity to work, quality of schools, parks, restaurants, neighbors, etc.) </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Changes in demographics</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Changes in preferences for assets </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a:t>
            </a:r>
          </a:p>
          <a:p>
            <a:pPr lvl="1"/>
            <a:endParaRPr lang="en-US" altLang="zh-CN" dirty="0">
              <a:latin typeface="Baskerville" panose="02020502070401020303" pitchFamily="18" charset="0"/>
              <a:ea typeface="Baskerville" panose="02020502070401020303" pitchFamily="18" charset="0"/>
            </a:endParaRPr>
          </a:p>
          <a:p>
            <a:r>
              <a:rPr lang="en-US" altLang="zh-CN" dirty="0">
                <a:latin typeface="Baskerville" panose="02020502070401020303" pitchFamily="18" charset="0"/>
                <a:ea typeface="Baskerville" panose="02020502070401020303" pitchFamily="18" charset="0"/>
              </a:rPr>
              <a:t>In the short term, supply is fixed at a pre-existing stock, S* resulting in rent at R*</a:t>
            </a:r>
          </a:p>
          <a:p>
            <a:pPr lvl="1"/>
            <a:endParaRPr lang="en-US" dirty="0">
              <a:latin typeface="Baskerville" panose="02020502070401020303" pitchFamily="18" charset="0"/>
              <a:ea typeface="Baskerville" panose="02020502070401020303" pitchFamily="18" charset="0"/>
            </a:endParaRPr>
          </a:p>
        </p:txBody>
      </p:sp>
      <p:sp>
        <p:nvSpPr>
          <p:cNvPr id="31" name="Arc 30">
            <a:extLst>
              <a:ext uri="{FF2B5EF4-FFF2-40B4-BE49-F238E27FC236}">
                <a16:creationId xmlns:a16="http://schemas.microsoft.com/office/drawing/2014/main" id="{D34BBA80-7C77-BD42-9F84-4240A6A44EE4}"/>
              </a:ext>
            </a:extLst>
          </p:cNvPr>
          <p:cNvSpPr/>
          <p:nvPr/>
        </p:nvSpPr>
        <p:spPr>
          <a:xfrm rot="18685226">
            <a:off x="592947" y="2832144"/>
            <a:ext cx="6625372" cy="2723507"/>
          </a:xfrm>
          <a:prstGeom prst="arc">
            <a:avLst>
              <a:gd name="adj1" fmla="val 14914114"/>
              <a:gd name="adj2" fmla="val 0"/>
            </a:avLst>
          </a:prstGeom>
          <a:ln>
            <a:solidFill>
              <a:schemeClr val="bg1">
                <a:lumMod val="50000"/>
              </a:schemeClr>
            </a:solidFill>
            <a:prstDash val="dash"/>
            <a:headEnd type="oval" w="med" len="med"/>
            <a:tailEnd type="oval" w="med" len="med"/>
            <a:extLst>
              <a:ext uri="{C807C97D-BFC1-408E-A445-0C87EB9F89A2}">
                <ask:lineSketchStyleProps xmlns:ask="http://schemas.microsoft.com/office/drawing/2018/sketchyshapes" xmlns="" sd="1982038771">
                  <a:custGeom>
                    <a:avLst/>
                    <a:gdLst>
                      <a:gd name="connsiteX0" fmla="*/ 2784984 w 6625372"/>
                      <a:gd name="connsiteY0" fmla="*/ 17389 h 2723507"/>
                      <a:gd name="connsiteX1" fmla="*/ 4206623 w 6625372"/>
                      <a:gd name="connsiteY1" fmla="*/ 50519 h 2723507"/>
                      <a:gd name="connsiteX2" fmla="*/ 6625372 w 6625372"/>
                      <a:gd name="connsiteY2" fmla="*/ 1361754 h 2723507"/>
                      <a:gd name="connsiteX3" fmla="*/ 5896581 w 6625372"/>
                      <a:gd name="connsiteY3" fmla="*/ 1361754 h 2723507"/>
                      <a:gd name="connsiteX4" fmla="*/ 5333424 w 6625372"/>
                      <a:gd name="connsiteY4" fmla="*/ 1361754 h 2723507"/>
                      <a:gd name="connsiteX5" fmla="*/ 4604634 w 6625372"/>
                      <a:gd name="connsiteY5" fmla="*/ 1361754 h 2723507"/>
                      <a:gd name="connsiteX6" fmla="*/ 3975223 w 6625372"/>
                      <a:gd name="connsiteY6" fmla="*/ 1361754 h 2723507"/>
                      <a:gd name="connsiteX7" fmla="*/ 3312686 w 6625372"/>
                      <a:gd name="connsiteY7" fmla="*/ 1361754 h 2723507"/>
                      <a:gd name="connsiteX8" fmla="*/ 3136785 w 6625372"/>
                      <a:gd name="connsiteY8" fmla="*/ 913632 h 2723507"/>
                      <a:gd name="connsiteX9" fmla="*/ 2950331 w 6625372"/>
                      <a:gd name="connsiteY9" fmla="*/ 438623 h 2723507"/>
                      <a:gd name="connsiteX10" fmla="*/ 2784984 w 6625372"/>
                      <a:gd name="connsiteY10" fmla="*/ 17389 h 2723507"/>
                      <a:gd name="connsiteX0" fmla="*/ 2784984 w 6625372"/>
                      <a:gd name="connsiteY0" fmla="*/ 17389 h 2723507"/>
                      <a:gd name="connsiteX1" fmla="*/ 4206623 w 6625372"/>
                      <a:gd name="connsiteY1" fmla="*/ 50519 h 2723507"/>
                      <a:gd name="connsiteX2" fmla="*/ 6625372 w 6625372"/>
                      <a:gd name="connsiteY2" fmla="*/ 1361754 h 2723507"/>
                    </a:gdLst>
                    <a:ahLst/>
                    <a:cxnLst>
                      <a:cxn ang="0">
                        <a:pos x="connsiteX0" y="connsiteY0"/>
                      </a:cxn>
                      <a:cxn ang="0">
                        <a:pos x="connsiteX1" y="connsiteY1"/>
                      </a:cxn>
                      <a:cxn ang="0">
                        <a:pos x="connsiteX2" y="connsiteY2"/>
                      </a:cxn>
                    </a:cxnLst>
                    <a:rect l="l" t="t" r="r" b="b"/>
                    <a:pathLst>
                      <a:path w="6625372" h="2723507" stroke="0" extrusionOk="0">
                        <a:moveTo>
                          <a:pt x="2784984" y="17389"/>
                        </a:moveTo>
                        <a:cubicBezTo>
                          <a:pt x="3261623" y="-1718"/>
                          <a:pt x="3728818" y="-50115"/>
                          <a:pt x="4206623" y="50519"/>
                        </a:cubicBezTo>
                        <a:cubicBezTo>
                          <a:pt x="5637949" y="198772"/>
                          <a:pt x="6656824" y="688213"/>
                          <a:pt x="6625372" y="1361754"/>
                        </a:cubicBezTo>
                        <a:cubicBezTo>
                          <a:pt x="6280116" y="1385547"/>
                          <a:pt x="6068937" y="1340109"/>
                          <a:pt x="5896581" y="1361754"/>
                        </a:cubicBezTo>
                        <a:cubicBezTo>
                          <a:pt x="5724225" y="1383399"/>
                          <a:pt x="5497812" y="1360038"/>
                          <a:pt x="5333424" y="1361754"/>
                        </a:cubicBezTo>
                        <a:cubicBezTo>
                          <a:pt x="5169036" y="1363470"/>
                          <a:pt x="4761017" y="1334416"/>
                          <a:pt x="4604634" y="1361754"/>
                        </a:cubicBezTo>
                        <a:cubicBezTo>
                          <a:pt x="4448251" y="1389093"/>
                          <a:pt x="4268953" y="1356368"/>
                          <a:pt x="3975223" y="1361754"/>
                        </a:cubicBezTo>
                        <a:cubicBezTo>
                          <a:pt x="3681493" y="1367140"/>
                          <a:pt x="3446723" y="1346640"/>
                          <a:pt x="3312686" y="1361754"/>
                        </a:cubicBezTo>
                        <a:cubicBezTo>
                          <a:pt x="3262488" y="1173044"/>
                          <a:pt x="3194938" y="1078162"/>
                          <a:pt x="3136785" y="913632"/>
                        </a:cubicBezTo>
                        <a:cubicBezTo>
                          <a:pt x="3078633" y="749102"/>
                          <a:pt x="3021301" y="603059"/>
                          <a:pt x="2950331" y="438623"/>
                        </a:cubicBezTo>
                        <a:cubicBezTo>
                          <a:pt x="2879361" y="274187"/>
                          <a:pt x="2826023" y="177674"/>
                          <a:pt x="2784984" y="17389"/>
                        </a:cubicBezTo>
                        <a:close/>
                      </a:path>
                      <a:path w="6625372" h="2723507" fill="none" extrusionOk="0">
                        <a:moveTo>
                          <a:pt x="2784984" y="17389"/>
                        </a:moveTo>
                        <a:cubicBezTo>
                          <a:pt x="3284110" y="-37705"/>
                          <a:pt x="3798103" y="-46861"/>
                          <a:pt x="4206623" y="50519"/>
                        </a:cubicBezTo>
                        <a:cubicBezTo>
                          <a:pt x="5541610" y="318304"/>
                          <a:pt x="6568590" y="754996"/>
                          <a:pt x="6625372" y="1361754"/>
                        </a:cubicBezTo>
                      </a:path>
                    </a:pathLst>
                  </a:custGeom>
                  <ask:type>
                    <ask:lineSketchFreehan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C7A8800-BB10-FF46-B643-AB91CE01DA15}"/>
              </a:ext>
            </a:extLst>
          </p:cNvPr>
          <p:cNvSpPr/>
          <p:nvPr/>
        </p:nvSpPr>
        <p:spPr>
          <a:xfrm>
            <a:off x="736802" y="3528646"/>
            <a:ext cx="481222"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R*</a:t>
            </a:r>
            <a:endParaRPr lang="en-US" b="1" dirty="0">
              <a:solidFill>
                <a:schemeClr val="accent1"/>
              </a:solidFill>
            </a:endParaRPr>
          </a:p>
        </p:txBody>
      </p:sp>
      <p:sp>
        <p:nvSpPr>
          <p:cNvPr id="33" name="Rectangle 32">
            <a:extLst>
              <a:ext uri="{FF2B5EF4-FFF2-40B4-BE49-F238E27FC236}">
                <a16:creationId xmlns:a16="http://schemas.microsoft.com/office/drawing/2014/main" id="{B231CFF5-0DF5-C345-912F-4AB1D67F13B4}"/>
              </a:ext>
            </a:extLst>
          </p:cNvPr>
          <p:cNvSpPr/>
          <p:nvPr/>
        </p:nvSpPr>
        <p:spPr>
          <a:xfrm>
            <a:off x="2324936" y="4841630"/>
            <a:ext cx="437940"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S*</a:t>
            </a:r>
            <a:endParaRPr lang="en-US" b="1" dirty="0">
              <a:solidFill>
                <a:schemeClr val="accent1"/>
              </a:solidFill>
            </a:endParaRPr>
          </a:p>
        </p:txBody>
      </p:sp>
      <p:cxnSp>
        <p:nvCxnSpPr>
          <p:cNvPr id="35" name="Straight Connector 34">
            <a:extLst>
              <a:ext uri="{FF2B5EF4-FFF2-40B4-BE49-F238E27FC236}">
                <a16:creationId xmlns:a16="http://schemas.microsoft.com/office/drawing/2014/main" id="{9BB4CABB-A850-E348-B94A-F115D32674CC}"/>
              </a:ext>
            </a:extLst>
          </p:cNvPr>
          <p:cNvCxnSpPr/>
          <p:nvPr/>
        </p:nvCxnSpPr>
        <p:spPr>
          <a:xfrm>
            <a:off x="2543907" y="3713312"/>
            <a:ext cx="0" cy="1145903"/>
          </a:xfrm>
          <a:prstGeom prst="line">
            <a:avLst/>
          </a:prstGeom>
          <a:ln>
            <a:prstDash val="sysDot"/>
            <a:beve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7828D13-C943-E248-B76E-E72E61D6814D}"/>
              </a:ext>
            </a:extLst>
          </p:cNvPr>
          <p:cNvCxnSpPr>
            <a:cxnSpLocks/>
            <a:endCxn id="32" idx="3"/>
          </p:cNvCxnSpPr>
          <p:nvPr/>
        </p:nvCxnSpPr>
        <p:spPr>
          <a:xfrm flipH="1">
            <a:off x="1218024" y="3713312"/>
            <a:ext cx="1325882" cy="0"/>
          </a:xfrm>
          <a:prstGeom prst="line">
            <a:avLst/>
          </a:prstGeom>
          <a:ln>
            <a:prstDash val="sysDot"/>
            <a:beve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C1710B5-B3D5-574F-BAA5-AC809B35001A}"/>
              </a:ext>
            </a:extLst>
          </p:cNvPr>
          <p:cNvSpPr/>
          <p:nvPr/>
        </p:nvSpPr>
        <p:spPr>
          <a:xfrm>
            <a:off x="3219988" y="6493980"/>
            <a:ext cx="8534977" cy="461665"/>
          </a:xfrm>
          <a:prstGeom prst="rect">
            <a:avLst/>
          </a:prstGeom>
        </p:spPr>
        <p:txBody>
          <a:bodyPr wrap="square">
            <a:spAutoFit/>
          </a:bodyPr>
          <a:lstStyle/>
          <a:p>
            <a:r>
              <a:rPr lang="en-US" sz="1200" dirty="0" err="1">
                <a:solidFill>
                  <a:schemeClr val="tx2"/>
                </a:solidFill>
                <a:latin typeface="Baskerville" panose="02020502070401020303" pitchFamily="18" charset="0"/>
                <a:ea typeface="Baskerville" panose="02020502070401020303" pitchFamily="18" charset="0"/>
              </a:rPr>
              <a:t>Geltner</a:t>
            </a:r>
            <a:r>
              <a:rPr lang="en-US" sz="1200" dirty="0">
                <a:solidFill>
                  <a:schemeClr val="tx2"/>
                </a:solidFill>
                <a:latin typeface="Baskerville" panose="02020502070401020303" pitchFamily="18" charset="0"/>
                <a:ea typeface="Baskerville" panose="02020502070401020303" pitchFamily="18" charset="0"/>
              </a:rPr>
              <a:t>, D., Miller, N.G., Clayton, J. and Eichholtz, P., 2001. Chapter 2. </a:t>
            </a:r>
            <a:r>
              <a:rPr lang="en-US" sz="1200" i="1" dirty="0">
                <a:solidFill>
                  <a:schemeClr val="tx2"/>
                </a:solidFill>
                <a:latin typeface="Baskerville" panose="02020502070401020303" pitchFamily="18" charset="0"/>
                <a:ea typeface="Baskerville" panose="02020502070401020303" pitchFamily="18" charset="0"/>
              </a:rPr>
              <a:t>Commercial real estate analysis and investments</a:t>
            </a:r>
            <a:r>
              <a:rPr lang="en-US" sz="1200" dirty="0">
                <a:solidFill>
                  <a:schemeClr val="tx2"/>
                </a:solidFill>
                <a:latin typeface="Baskerville" panose="02020502070401020303" pitchFamily="18" charset="0"/>
                <a:ea typeface="Baskerville" panose="02020502070401020303" pitchFamily="18" charset="0"/>
              </a:rPr>
              <a:t> (Vol. 1, p. 642). Cincinnati, OH: South-western</a:t>
            </a:r>
          </a:p>
        </p:txBody>
      </p:sp>
    </p:spTree>
    <p:extLst>
      <p:ext uri="{BB962C8B-B14F-4D97-AF65-F5344CB8AC3E}">
        <p14:creationId xmlns:p14="http://schemas.microsoft.com/office/powerpoint/2010/main" val="35069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651F-92EF-2E47-8B6A-CBCF67C5590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035BBC9-B197-B448-BECC-62D56CD9CAFE}"/>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BC984E34-EC4E-2740-BF77-32AF0861CE4C}"/>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2A2013B-16D4-9E4F-9D2D-AEE6B0E26232}"/>
              </a:ext>
            </a:extLst>
          </p:cNvPr>
          <p:cNvPicPr>
            <a:picLocks noChangeAspect="1"/>
          </p:cNvPicPr>
          <p:nvPr/>
        </p:nvPicPr>
        <p:blipFill>
          <a:blip r:embed="rId3"/>
          <a:stretch>
            <a:fillRect/>
          </a:stretch>
        </p:blipFill>
        <p:spPr>
          <a:xfrm>
            <a:off x="7366441" y="1351544"/>
            <a:ext cx="3498556" cy="2469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Oval 6">
            <a:extLst>
              <a:ext uri="{FF2B5EF4-FFF2-40B4-BE49-F238E27FC236}">
                <a16:creationId xmlns:a16="http://schemas.microsoft.com/office/drawing/2014/main" id="{AB718DFC-1B2E-0146-9459-4ED6290FF228}"/>
              </a:ext>
            </a:extLst>
          </p:cNvPr>
          <p:cNvSpPr/>
          <p:nvPr/>
        </p:nvSpPr>
        <p:spPr>
          <a:xfrm>
            <a:off x="10314370" y="1690255"/>
            <a:ext cx="516759" cy="11822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0" y="6539299"/>
            <a:ext cx="3544560" cy="276999"/>
          </a:xfrm>
          <a:prstGeom prst="rect">
            <a:avLst/>
          </a:prstGeom>
          <a:noFill/>
        </p:spPr>
        <p:txBody>
          <a:bodyPr wrap="none" rtlCol="0">
            <a:spAutoFit/>
          </a:bodyPr>
          <a:lstStyle/>
          <a:p>
            <a:r>
              <a:rPr lang="en-US" sz="1200" dirty="0">
                <a:solidFill>
                  <a:schemeClr val="bg1"/>
                </a:solidFill>
                <a:latin typeface="Baskerville Old Face" panose="02020602080505020303" pitchFamily="18" charset="0"/>
              </a:rPr>
              <a:t>Public domain image courtesy of NASA/JPL- </a:t>
            </a:r>
            <a:r>
              <a:rPr lang="en-US" sz="1200" dirty="0" err="1">
                <a:solidFill>
                  <a:schemeClr val="bg1"/>
                </a:solidFill>
                <a:latin typeface="Baskerville Old Face" panose="02020602080505020303" pitchFamily="18" charset="0"/>
              </a:rPr>
              <a:t>CalTech</a:t>
            </a:r>
            <a:r>
              <a:rPr lang="en-US" sz="1200" dirty="0">
                <a:solidFill>
                  <a:schemeClr val="bg1"/>
                </a:solidFill>
                <a:latin typeface="Baskerville Old Face" panose="02020602080505020303" pitchFamily="18" charset="0"/>
              </a:rPr>
              <a:t>.</a:t>
            </a:r>
          </a:p>
        </p:txBody>
      </p:sp>
      <p:sp>
        <p:nvSpPr>
          <p:cNvPr id="8" name="TextBox 7"/>
          <p:cNvSpPr txBox="1"/>
          <p:nvPr/>
        </p:nvSpPr>
        <p:spPr>
          <a:xfrm>
            <a:off x="7366441" y="3902308"/>
            <a:ext cx="4124847" cy="276999"/>
          </a:xfrm>
          <a:prstGeom prst="rect">
            <a:avLst/>
          </a:prstGeom>
          <a:noFill/>
        </p:spPr>
        <p:txBody>
          <a:bodyPr wrap="none" rtlCol="0">
            <a:spAutoFit/>
          </a:bodyPr>
          <a:lstStyle/>
          <a:p>
            <a:r>
              <a:rPr lang="en-US" sz="1200" dirty="0">
                <a:solidFill>
                  <a:schemeClr val="bg1"/>
                </a:solidFill>
                <a:latin typeface="Baskerville Old Face" panose="02020602080505020303" pitchFamily="18" charset="0"/>
              </a:rPr>
              <a:t>Courtesy of NOAA / Our World in Data. Used with permission.</a:t>
            </a:r>
          </a:p>
        </p:txBody>
      </p:sp>
    </p:spTree>
    <p:extLst>
      <p:ext uri="{BB962C8B-B14F-4D97-AF65-F5344CB8AC3E}">
        <p14:creationId xmlns:p14="http://schemas.microsoft.com/office/powerpoint/2010/main" val="296030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99B-AF77-234A-82B3-88ADC8270309}"/>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The Asset Market: Owners</a:t>
            </a:r>
          </a:p>
        </p:txBody>
      </p:sp>
      <p:cxnSp>
        <p:nvCxnSpPr>
          <p:cNvPr id="3" name="Straight Connector 2">
            <a:extLst>
              <a:ext uri="{FF2B5EF4-FFF2-40B4-BE49-F238E27FC236}">
                <a16:creationId xmlns:a16="http://schemas.microsoft.com/office/drawing/2014/main" id="{212EE7B1-6CE8-D74E-A616-AAD08644E48B}"/>
              </a:ext>
            </a:extLst>
          </p:cNvPr>
          <p:cNvCxnSpPr>
            <a:cxnSpLocks/>
          </p:cNvCxnSpPr>
          <p:nvPr/>
        </p:nvCxnSpPr>
        <p:spPr>
          <a:xfrm>
            <a:off x="10691447" y="2719758"/>
            <a:ext cx="0" cy="3376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07F71A9-DE36-594D-BF5E-1021DB895F4B}"/>
              </a:ext>
            </a:extLst>
          </p:cNvPr>
          <p:cNvCxnSpPr>
            <a:cxnSpLocks/>
          </p:cNvCxnSpPr>
          <p:nvPr/>
        </p:nvCxnSpPr>
        <p:spPr>
          <a:xfrm>
            <a:off x="7385539" y="4695039"/>
            <a:ext cx="3540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F60DD3B-4AE5-844A-8DAD-7F236C3D0EA7}"/>
              </a:ext>
            </a:extLst>
          </p:cNvPr>
          <p:cNvSpPr/>
          <p:nvPr/>
        </p:nvSpPr>
        <p:spPr>
          <a:xfrm>
            <a:off x="10716116" y="2591719"/>
            <a:ext cx="91788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Rent ($)</a:t>
            </a:r>
            <a:endParaRPr lang="en-US" dirty="0"/>
          </a:p>
        </p:txBody>
      </p:sp>
      <p:sp>
        <p:nvSpPr>
          <p:cNvPr id="11" name="Rectangle 10">
            <a:extLst>
              <a:ext uri="{FF2B5EF4-FFF2-40B4-BE49-F238E27FC236}">
                <a16:creationId xmlns:a16="http://schemas.microsoft.com/office/drawing/2014/main" id="{B68D5F57-BC1B-DE40-AE5E-A179F258DD02}"/>
              </a:ext>
            </a:extLst>
          </p:cNvPr>
          <p:cNvSpPr/>
          <p:nvPr/>
        </p:nvSpPr>
        <p:spPr>
          <a:xfrm>
            <a:off x="7275379" y="4680854"/>
            <a:ext cx="94128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Price ($)</a:t>
            </a:r>
            <a:endParaRPr lang="en-US" dirty="0"/>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70D9122-CAD1-554B-847B-61EC651F5C9A}"/>
                  </a:ext>
                </a:extLst>
              </p:cNvPr>
              <p:cNvSpPr txBox="1"/>
              <p:nvPr/>
            </p:nvSpPr>
            <p:spPr>
              <a:xfrm>
                <a:off x="297240" y="1379920"/>
                <a:ext cx="5439508" cy="3983398"/>
              </a:xfrm>
              <a:prstGeom prst="rect">
                <a:avLst/>
              </a:prstGeom>
              <a:noFill/>
              <a:ln>
                <a:solidFill>
                  <a:schemeClr val="bg1">
                    <a:lumMod val="50000"/>
                  </a:schemeClr>
                </a:solidFill>
              </a:ln>
            </p:spPr>
            <p:txBody>
              <a:bodyPr wrap="square" rtlCol="0">
                <a:spAutoFit/>
              </a:bodyPr>
              <a:lstStyle/>
              <a:p>
                <a:r>
                  <a:rPr lang="en-US" u="sng" dirty="0">
                    <a:latin typeface="Baskerville" panose="02020502070401020303" pitchFamily="18" charset="0"/>
                    <a:ea typeface="Baskerville" panose="02020502070401020303" pitchFamily="18" charset="0"/>
                  </a:rPr>
                  <a:t>Investor</a:t>
                </a:r>
                <a:r>
                  <a:rPr lang="en-US" dirty="0">
                    <a:latin typeface="Baskerville" panose="02020502070401020303" pitchFamily="18" charset="0"/>
                    <a:ea typeface="Baskerville" panose="02020502070401020303" pitchFamily="18" charset="0"/>
                  </a:rPr>
                  <a:t> </a:t>
                </a:r>
                <a:r>
                  <a:rPr lang="en-US" b="1" dirty="0">
                    <a:latin typeface="Baskerville" panose="02020502070401020303" pitchFamily="18" charset="0"/>
                    <a:ea typeface="Baskerville" panose="02020502070401020303" pitchFamily="18" charset="0"/>
                  </a:rPr>
                  <a:t>demand</a:t>
                </a:r>
                <a:r>
                  <a:rPr lang="en-US" dirty="0">
                    <a:latin typeface="Baskerville" panose="02020502070401020303" pitchFamily="18" charset="0"/>
                    <a:ea typeface="Baskerville" panose="02020502070401020303" pitchFamily="18" charset="0"/>
                  </a:rPr>
                  <a:t> for real estate assets is a function of: </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Net operating income (NOI)</a:t>
                </a:r>
              </a:p>
              <a:p>
                <a:pPr marL="1200150" lvl="2"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Rent (changes along the line)</a:t>
                </a:r>
              </a:p>
              <a:p>
                <a:pPr marL="1200150" lvl="2"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Occupancy</a:t>
                </a:r>
              </a:p>
              <a:p>
                <a:pPr marL="1200150" lvl="2"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Operating expense</a:t>
                </a:r>
              </a:p>
              <a:p>
                <a:pPr marL="742950" lvl="1" indent="-285750">
                  <a:buFont typeface="Arial" panose="020B0604020202020204" pitchFamily="34" charset="0"/>
                  <a:buChar char="•"/>
                </a:pPr>
                <a:r>
                  <a:rPr lang="en-US" u="sng" dirty="0">
                    <a:latin typeface="Baskerville" panose="02020502070401020303" pitchFamily="18" charset="0"/>
                    <a:ea typeface="Baskerville" panose="02020502070401020303" pitchFamily="18" charset="0"/>
                  </a:rPr>
                  <a:t>Lenders</a:t>
                </a:r>
                <a:r>
                  <a:rPr lang="en-US" dirty="0">
                    <a:latin typeface="Baskerville" panose="02020502070401020303" pitchFamily="18" charset="0"/>
                    <a:ea typeface="Baskerville" panose="02020502070401020303" pitchFamily="18" charset="0"/>
                  </a:rPr>
                  <a:t>: Access to capital and cost of capital </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Investor </a:t>
                </a:r>
                <a:r>
                  <a:rPr lang="en-US" u="sng" dirty="0">
                    <a:latin typeface="Baskerville" panose="02020502070401020303" pitchFamily="18" charset="0"/>
                    <a:ea typeface="Baskerville" panose="02020502070401020303" pitchFamily="18" charset="0"/>
                  </a:rPr>
                  <a:t>appetite for risk:</a:t>
                </a:r>
                <a:r>
                  <a:rPr lang="en-US" dirty="0">
                    <a:latin typeface="Baskerville" panose="02020502070401020303" pitchFamily="18" charset="0"/>
                    <a:ea typeface="Baskerville" panose="02020502070401020303" pitchFamily="18" charset="0"/>
                  </a:rPr>
                  <a:t> Cap rate (required rate of return for a particular asset)</a:t>
                </a:r>
              </a:p>
              <a:p>
                <a:pPr marL="1200150" lvl="2"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Asset specific risk (volatility and correlation with market)</a:t>
                </a:r>
              </a:p>
              <a:p>
                <a:pPr lvl="2"/>
                <a:endParaRPr lang="en-US" dirty="0">
                  <a:latin typeface="Baskerville" panose="02020502070401020303" pitchFamily="18" charset="0"/>
                  <a:ea typeface="Baskerville" panose="02020502070401020303" pitchFamily="18" charset="0"/>
                </a:endParaRPr>
              </a:p>
              <a:p>
                <a:pPr lvl="2"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Baskerville" panose="02020502070401020303" pitchFamily="18" charset="0"/>
                        </a:rPr>
                        <m:t>𝑃𝑟𝑜𝑝𝑒𝑟𝑡𝑦</m:t>
                      </m:r>
                      <m:r>
                        <a:rPr lang="en-US" b="0" i="1" smtClean="0">
                          <a:latin typeface="Cambria Math" panose="02040503050406030204" pitchFamily="18" charset="0"/>
                          <a:ea typeface="Baskerville" panose="02020502070401020303" pitchFamily="18" charset="0"/>
                        </a:rPr>
                        <m:t> </m:t>
                      </m:r>
                      <m:r>
                        <a:rPr lang="en-US" b="0" i="1" smtClean="0">
                          <a:latin typeface="Cambria Math" panose="02040503050406030204" pitchFamily="18" charset="0"/>
                          <a:ea typeface="Baskerville" panose="02020502070401020303" pitchFamily="18" charset="0"/>
                        </a:rPr>
                        <m:t>𝑝𝑟𝑖𝑐𝑒</m:t>
                      </m:r>
                      <m:r>
                        <a:rPr lang="en-US" b="0" i="1" smtClean="0">
                          <a:latin typeface="Cambria Math" panose="02040503050406030204" pitchFamily="18" charset="0"/>
                          <a:ea typeface="Baskerville" panose="02020502070401020303" pitchFamily="18" charset="0"/>
                        </a:rPr>
                        <m:t>=</m:t>
                      </m:r>
                      <m:f>
                        <m:fPr>
                          <m:ctrlPr>
                            <a:rPr lang="en-US" b="0" i="1" smtClean="0">
                              <a:latin typeface="Cambria Math" panose="02040503050406030204" pitchFamily="18" charset="0"/>
                              <a:ea typeface="Baskerville" panose="02020502070401020303" pitchFamily="18" charset="0"/>
                            </a:rPr>
                          </m:ctrlPr>
                        </m:fPr>
                        <m:num>
                          <m:r>
                            <a:rPr lang="en-US" b="0" i="1" smtClean="0">
                              <a:latin typeface="Cambria Math" panose="02040503050406030204" pitchFamily="18" charset="0"/>
                              <a:ea typeface="Baskerville" panose="02020502070401020303" pitchFamily="18" charset="0"/>
                            </a:rPr>
                            <m:t>𝑁𝑂𝐼</m:t>
                          </m:r>
                        </m:num>
                        <m:den>
                          <m:r>
                            <a:rPr lang="en-US" b="0" i="1" smtClean="0">
                              <a:latin typeface="Cambria Math" panose="02040503050406030204" pitchFamily="18" charset="0"/>
                              <a:ea typeface="Baskerville" panose="02020502070401020303" pitchFamily="18" charset="0"/>
                            </a:rPr>
                            <m:t>𝐶𝑎𝑝</m:t>
                          </m:r>
                          <m:r>
                            <a:rPr lang="en-US" b="0" i="1" smtClean="0">
                              <a:latin typeface="Cambria Math" panose="02040503050406030204" pitchFamily="18" charset="0"/>
                              <a:ea typeface="Baskerville" panose="02020502070401020303" pitchFamily="18" charset="0"/>
                            </a:rPr>
                            <m:t> </m:t>
                          </m:r>
                          <m:r>
                            <a:rPr lang="en-US" b="0" i="1" smtClean="0">
                              <a:latin typeface="Cambria Math" panose="02040503050406030204" pitchFamily="18" charset="0"/>
                              <a:ea typeface="Baskerville" panose="02020502070401020303" pitchFamily="18" charset="0"/>
                            </a:rPr>
                            <m:t>𝑅𝑎𝑡𝑒</m:t>
                          </m:r>
                        </m:den>
                      </m:f>
                      <m:r>
                        <a:rPr lang="en-US" b="0" i="1" smtClean="0">
                          <a:latin typeface="Cambria Math" panose="02040503050406030204" pitchFamily="18" charset="0"/>
                          <a:ea typeface="Baskerville" panose="02020502070401020303" pitchFamily="18" charset="0"/>
                        </a:rPr>
                        <m:t> </m:t>
                      </m:r>
                    </m:oMath>
                  </m:oMathPara>
                </a14:m>
                <a:endParaRPr lang="en-US" dirty="0">
                  <a:latin typeface="Baskerville" panose="02020502070401020303" pitchFamily="18" charset="0"/>
                  <a:ea typeface="Baskerville" panose="02020502070401020303" pitchFamily="18" charset="0"/>
                </a:endParaRPr>
              </a:p>
              <a:p>
                <a:pPr lvl="2"/>
                <a:endParaRPr lang="en-US" dirty="0">
                  <a:latin typeface="Baskerville" panose="02020502070401020303" pitchFamily="18" charset="0"/>
                  <a:ea typeface="Baskerville" panose="02020502070401020303" pitchFamily="18" charset="0"/>
                </a:endParaRPr>
              </a:p>
            </p:txBody>
          </p:sp>
        </mc:Choice>
        <mc:Fallback xmlns="">
          <p:sp>
            <p:nvSpPr>
              <p:cNvPr id="29" name="TextBox 28">
                <a:extLst>
                  <a:ext uri="{FF2B5EF4-FFF2-40B4-BE49-F238E27FC236}">
                    <a16:creationId xmlns:a16="http://schemas.microsoft.com/office/drawing/2014/main" id="{070D9122-CAD1-554B-847B-61EC651F5C9A}"/>
                  </a:ext>
                </a:extLst>
              </p:cNvPr>
              <p:cNvSpPr txBox="1">
                <a:spLocks noRot="1" noChangeAspect="1" noMove="1" noResize="1" noEditPoints="1" noAdjustHandles="1" noChangeArrowheads="1" noChangeShapeType="1" noTextEdit="1"/>
              </p:cNvSpPr>
              <p:nvPr/>
            </p:nvSpPr>
            <p:spPr>
              <a:xfrm>
                <a:off x="297240" y="1379920"/>
                <a:ext cx="5439508" cy="3983398"/>
              </a:xfrm>
              <a:prstGeom prst="rect">
                <a:avLst/>
              </a:prstGeom>
              <a:blipFill>
                <a:blip r:embed="rId2"/>
                <a:stretch>
                  <a:fillRect l="-930" t="-635" r="-698"/>
                </a:stretch>
              </a:blipFill>
              <a:ln>
                <a:solidFill>
                  <a:schemeClr val="bg1">
                    <a:lumMod val="50000"/>
                  </a:schemeClr>
                </a:solidFill>
              </a:ln>
            </p:spPr>
            <p:txBody>
              <a:bodyPr/>
              <a:lstStyle/>
              <a:p>
                <a:r>
                  <a:rPr lang="en-US">
                    <a:noFill/>
                  </a:rPr>
                  <a:t> </a:t>
                </a:r>
              </a:p>
            </p:txBody>
          </p:sp>
        </mc:Fallback>
      </mc:AlternateContent>
      <p:sp>
        <p:nvSpPr>
          <p:cNvPr id="31" name="Arc 30">
            <a:extLst>
              <a:ext uri="{FF2B5EF4-FFF2-40B4-BE49-F238E27FC236}">
                <a16:creationId xmlns:a16="http://schemas.microsoft.com/office/drawing/2014/main" id="{D34BBA80-7C77-BD42-9F84-4240A6A44EE4}"/>
              </a:ext>
            </a:extLst>
          </p:cNvPr>
          <p:cNvSpPr/>
          <p:nvPr/>
        </p:nvSpPr>
        <p:spPr>
          <a:xfrm rot="2313594" flipV="1">
            <a:off x="3670842" y="388213"/>
            <a:ext cx="6625372" cy="2723507"/>
          </a:xfrm>
          <a:prstGeom prst="arc">
            <a:avLst>
              <a:gd name="adj1" fmla="val 17208817"/>
              <a:gd name="adj2" fmla="val 0"/>
            </a:avLst>
          </a:prstGeom>
          <a:ln>
            <a:solidFill>
              <a:schemeClr val="bg1">
                <a:lumMod val="50000"/>
              </a:schemeClr>
            </a:solidFill>
            <a:prstDash val="dash"/>
            <a:headEnd type="oval" w="med" len="med"/>
            <a:tailEnd type="oval" w="med" len="med"/>
            <a:extLst>
              <a:ext uri="{C807C97D-BFC1-408E-A445-0C87EB9F89A2}">
                <ask:lineSketchStyleProps xmlns:ask="http://schemas.microsoft.com/office/drawing/2018/sketchyshapes" xmlns="" sd="1982038771">
                  <a:custGeom>
                    <a:avLst/>
                    <a:gdLst>
                      <a:gd name="connsiteX0" fmla="*/ 2784984 w 6625372"/>
                      <a:gd name="connsiteY0" fmla="*/ 17389 h 2723507"/>
                      <a:gd name="connsiteX1" fmla="*/ 4206623 w 6625372"/>
                      <a:gd name="connsiteY1" fmla="*/ 50519 h 2723507"/>
                      <a:gd name="connsiteX2" fmla="*/ 6625372 w 6625372"/>
                      <a:gd name="connsiteY2" fmla="*/ 1361754 h 2723507"/>
                      <a:gd name="connsiteX3" fmla="*/ 5896581 w 6625372"/>
                      <a:gd name="connsiteY3" fmla="*/ 1361754 h 2723507"/>
                      <a:gd name="connsiteX4" fmla="*/ 5333424 w 6625372"/>
                      <a:gd name="connsiteY4" fmla="*/ 1361754 h 2723507"/>
                      <a:gd name="connsiteX5" fmla="*/ 4604634 w 6625372"/>
                      <a:gd name="connsiteY5" fmla="*/ 1361754 h 2723507"/>
                      <a:gd name="connsiteX6" fmla="*/ 3975223 w 6625372"/>
                      <a:gd name="connsiteY6" fmla="*/ 1361754 h 2723507"/>
                      <a:gd name="connsiteX7" fmla="*/ 3312686 w 6625372"/>
                      <a:gd name="connsiteY7" fmla="*/ 1361754 h 2723507"/>
                      <a:gd name="connsiteX8" fmla="*/ 3136785 w 6625372"/>
                      <a:gd name="connsiteY8" fmla="*/ 913632 h 2723507"/>
                      <a:gd name="connsiteX9" fmla="*/ 2950331 w 6625372"/>
                      <a:gd name="connsiteY9" fmla="*/ 438623 h 2723507"/>
                      <a:gd name="connsiteX10" fmla="*/ 2784984 w 6625372"/>
                      <a:gd name="connsiteY10" fmla="*/ 17389 h 2723507"/>
                      <a:gd name="connsiteX0" fmla="*/ 2784984 w 6625372"/>
                      <a:gd name="connsiteY0" fmla="*/ 17389 h 2723507"/>
                      <a:gd name="connsiteX1" fmla="*/ 4206623 w 6625372"/>
                      <a:gd name="connsiteY1" fmla="*/ 50519 h 2723507"/>
                      <a:gd name="connsiteX2" fmla="*/ 6625372 w 6625372"/>
                      <a:gd name="connsiteY2" fmla="*/ 1361754 h 2723507"/>
                    </a:gdLst>
                    <a:ahLst/>
                    <a:cxnLst>
                      <a:cxn ang="0">
                        <a:pos x="connsiteX0" y="connsiteY0"/>
                      </a:cxn>
                      <a:cxn ang="0">
                        <a:pos x="connsiteX1" y="connsiteY1"/>
                      </a:cxn>
                      <a:cxn ang="0">
                        <a:pos x="connsiteX2" y="connsiteY2"/>
                      </a:cxn>
                    </a:cxnLst>
                    <a:rect l="l" t="t" r="r" b="b"/>
                    <a:pathLst>
                      <a:path w="6625372" h="2723507" stroke="0" extrusionOk="0">
                        <a:moveTo>
                          <a:pt x="2784984" y="17389"/>
                        </a:moveTo>
                        <a:cubicBezTo>
                          <a:pt x="3261623" y="-1718"/>
                          <a:pt x="3728818" y="-50115"/>
                          <a:pt x="4206623" y="50519"/>
                        </a:cubicBezTo>
                        <a:cubicBezTo>
                          <a:pt x="5637949" y="198772"/>
                          <a:pt x="6656824" y="688213"/>
                          <a:pt x="6625372" y="1361754"/>
                        </a:cubicBezTo>
                        <a:cubicBezTo>
                          <a:pt x="6280116" y="1385547"/>
                          <a:pt x="6068937" y="1340109"/>
                          <a:pt x="5896581" y="1361754"/>
                        </a:cubicBezTo>
                        <a:cubicBezTo>
                          <a:pt x="5724225" y="1383399"/>
                          <a:pt x="5497812" y="1360038"/>
                          <a:pt x="5333424" y="1361754"/>
                        </a:cubicBezTo>
                        <a:cubicBezTo>
                          <a:pt x="5169036" y="1363470"/>
                          <a:pt x="4761017" y="1334416"/>
                          <a:pt x="4604634" y="1361754"/>
                        </a:cubicBezTo>
                        <a:cubicBezTo>
                          <a:pt x="4448251" y="1389093"/>
                          <a:pt x="4268953" y="1356368"/>
                          <a:pt x="3975223" y="1361754"/>
                        </a:cubicBezTo>
                        <a:cubicBezTo>
                          <a:pt x="3681493" y="1367140"/>
                          <a:pt x="3446723" y="1346640"/>
                          <a:pt x="3312686" y="1361754"/>
                        </a:cubicBezTo>
                        <a:cubicBezTo>
                          <a:pt x="3262488" y="1173044"/>
                          <a:pt x="3194938" y="1078162"/>
                          <a:pt x="3136785" y="913632"/>
                        </a:cubicBezTo>
                        <a:cubicBezTo>
                          <a:pt x="3078633" y="749102"/>
                          <a:pt x="3021301" y="603059"/>
                          <a:pt x="2950331" y="438623"/>
                        </a:cubicBezTo>
                        <a:cubicBezTo>
                          <a:pt x="2879361" y="274187"/>
                          <a:pt x="2826023" y="177674"/>
                          <a:pt x="2784984" y="17389"/>
                        </a:cubicBezTo>
                        <a:close/>
                      </a:path>
                      <a:path w="6625372" h="2723507" fill="none" extrusionOk="0">
                        <a:moveTo>
                          <a:pt x="2784984" y="17389"/>
                        </a:moveTo>
                        <a:cubicBezTo>
                          <a:pt x="3284110" y="-37705"/>
                          <a:pt x="3798103" y="-46861"/>
                          <a:pt x="4206623" y="50519"/>
                        </a:cubicBezTo>
                        <a:cubicBezTo>
                          <a:pt x="5541610" y="318304"/>
                          <a:pt x="6568590" y="754996"/>
                          <a:pt x="6625372" y="1361754"/>
                        </a:cubicBezTo>
                      </a:path>
                    </a:pathLst>
                  </a:custGeom>
                  <ask:type>
                    <ask:lineSketchFreehan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C7A8800-BB10-FF46-B643-AB91CE01DA15}"/>
              </a:ext>
            </a:extLst>
          </p:cNvPr>
          <p:cNvSpPr/>
          <p:nvPr/>
        </p:nvSpPr>
        <p:spPr>
          <a:xfrm>
            <a:off x="10776909" y="3549938"/>
            <a:ext cx="481222"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R*</a:t>
            </a:r>
            <a:endParaRPr lang="en-US" b="1" dirty="0">
              <a:solidFill>
                <a:schemeClr val="accent1"/>
              </a:solidFill>
            </a:endParaRPr>
          </a:p>
        </p:txBody>
      </p:sp>
      <p:sp>
        <p:nvSpPr>
          <p:cNvPr id="14" name="Rectangle 13">
            <a:extLst>
              <a:ext uri="{FF2B5EF4-FFF2-40B4-BE49-F238E27FC236}">
                <a16:creationId xmlns:a16="http://schemas.microsoft.com/office/drawing/2014/main" id="{15095A6D-2000-694B-88C4-5B725D079B54}"/>
              </a:ext>
            </a:extLst>
          </p:cNvPr>
          <p:cNvSpPr/>
          <p:nvPr/>
        </p:nvSpPr>
        <p:spPr>
          <a:xfrm>
            <a:off x="8810216" y="4695039"/>
            <a:ext cx="453970"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P*</a:t>
            </a:r>
            <a:endParaRPr lang="en-US" b="1" dirty="0">
              <a:solidFill>
                <a:schemeClr val="accent1"/>
              </a:solidFill>
            </a:endParaRPr>
          </a:p>
        </p:txBody>
      </p:sp>
      <p:cxnSp>
        <p:nvCxnSpPr>
          <p:cNvPr id="6" name="Straight Connector 5">
            <a:extLst>
              <a:ext uri="{FF2B5EF4-FFF2-40B4-BE49-F238E27FC236}">
                <a16:creationId xmlns:a16="http://schemas.microsoft.com/office/drawing/2014/main" id="{B683ECE5-31E5-DB4A-8898-BEE6894B396C}"/>
              </a:ext>
            </a:extLst>
          </p:cNvPr>
          <p:cNvCxnSpPr>
            <a:cxnSpLocks/>
          </p:cNvCxnSpPr>
          <p:nvPr/>
        </p:nvCxnSpPr>
        <p:spPr>
          <a:xfrm flipH="1" flipV="1">
            <a:off x="8499232" y="2961051"/>
            <a:ext cx="2192215" cy="17198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1434F56-9E7E-AF40-BA02-529375B5197B}"/>
              </a:ext>
            </a:extLst>
          </p:cNvPr>
          <p:cNvSpPr/>
          <p:nvPr/>
        </p:nvSpPr>
        <p:spPr>
          <a:xfrm>
            <a:off x="3219988" y="6493980"/>
            <a:ext cx="8534977" cy="461665"/>
          </a:xfrm>
          <a:prstGeom prst="rect">
            <a:avLst/>
          </a:prstGeom>
        </p:spPr>
        <p:txBody>
          <a:bodyPr wrap="square">
            <a:spAutoFit/>
          </a:bodyPr>
          <a:lstStyle/>
          <a:p>
            <a:r>
              <a:rPr lang="en-US" sz="1200" dirty="0" err="1">
                <a:solidFill>
                  <a:schemeClr val="tx2"/>
                </a:solidFill>
                <a:latin typeface="Baskerville" panose="02020502070401020303" pitchFamily="18" charset="0"/>
                <a:ea typeface="Baskerville" panose="02020502070401020303" pitchFamily="18" charset="0"/>
              </a:rPr>
              <a:t>Geltner</a:t>
            </a:r>
            <a:r>
              <a:rPr lang="en-US" sz="1200" dirty="0">
                <a:solidFill>
                  <a:schemeClr val="tx2"/>
                </a:solidFill>
                <a:latin typeface="Baskerville" panose="02020502070401020303" pitchFamily="18" charset="0"/>
                <a:ea typeface="Baskerville" panose="02020502070401020303" pitchFamily="18" charset="0"/>
              </a:rPr>
              <a:t>, D., Miller, N.G., Clayton, J. and Eichholtz, P., 2001. Chapter 2. </a:t>
            </a:r>
            <a:r>
              <a:rPr lang="en-US" sz="1200" i="1" dirty="0">
                <a:solidFill>
                  <a:schemeClr val="tx2"/>
                </a:solidFill>
                <a:latin typeface="Baskerville" panose="02020502070401020303" pitchFamily="18" charset="0"/>
                <a:ea typeface="Baskerville" panose="02020502070401020303" pitchFamily="18" charset="0"/>
              </a:rPr>
              <a:t>Commercial real estate analysis and investments</a:t>
            </a:r>
            <a:r>
              <a:rPr lang="en-US" sz="1200" dirty="0">
                <a:solidFill>
                  <a:schemeClr val="tx2"/>
                </a:solidFill>
                <a:latin typeface="Baskerville" panose="02020502070401020303" pitchFamily="18" charset="0"/>
                <a:ea typeface="Baskerville" panose="02020502070401020303" pitchFamily="18" charset="0"/>
              </a:rPr>
              <a:t> (Vol. 1, p. 642). Cincinnati, OH: South-western</a:t>
            </a:r>
          </a:p>
        </p:txBody>
      </p:sp>
    </p:spTree>
    <p:extLst>
      <p:ext uri="{BB962C8B-B14F-4D97-AF65-F5344CB8AC3E}">
        <p14:creationId xmlns:p14="http://schemas.microsoft.com/office/powerpoint/2010/main" val="36177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99B-AF77-234A-82B3-88ADC8270309}"/>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The Asset Market: New Construction</a:t>
            </a:r>
          </a:p>
        </p:txBody>
      </p:sp>
      <p:cxnSp>
        <p:nvCxnSpPr>
          <p:cNvPr id="3" name="Straight Connector 2">
            <a:extLst>
              <a:ext uri="{FF2B5EF4-FFF2-40B4-BE49-F238E27FC236}">
                <a16:creationId xmlns:a16="http://schemas.microsoft.com/office/drawing/2014/main" id="{212EE7B1-6CE8-D74E-A616-AAD08644E48B}"/>
              </a:ext>
            </a:extLst>
          </p:cNvPr>
          <p:cNvCxnSpPr>
            <a:cxnSpLocks/>
          </p:cNvCxnSpPr>
          <p:nvPr/>
        </p:nvCxnSpPr>
        <p:spPr>
          <a:xfrm>
            <a:off x="10691447" y="2719758"/>
            <a:ext cx="0" cy="3376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07F71A9-DE36-594D-BF5E-1021DB895F4B}"/>
              </a:ext>
            </a:extLst>
          </p:cNvPr>
          <p:cNvCxnSpPr>
            <a:cxnSpLocks/>
          </p:cNvCxnSpPr>
          <p:nvPr/>
        </p:nvCxnSpPr>
        <p:spPr>
          <a:xfrm>
            <a:off x="7509868" y="3923764"/>
            <a:ext cx="3540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F60DD3B-4AE5-844A-8DAD-7F236C3D0EA7}"/>
              </a:ext>
            </a:extLst>
          </p:cNvPr>
          <p:cNvSpPr/>
          <p:nvPr/>
        </p:nvSpPr>
        <p:spPr>
          <a:xfrm>
            <a:off x="10727128" y="5726672"/>
            <a:ext cx="1402948" cy="646331"/>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Construction</a:t>
            </a:r>
          </a:p>
          <a:p>
            <a:r>
              <a:rPr lang="en-US" dirty="0">
                <a:latin typeface="Baskerville" panose="02020502070401020303" pitchFamily="18" charset="0"/>
                <a:ea typeface="Baskerville" panose="02020502070401020303" pitchFamily="18" charset="0"/>
              </a:rPr>
              <a:t>  (SF)</a:t>
            </a:r>
            <a:endParaRPr lang="en-US" dirty="0"/>
          </a:p>
        </p:txBody>
      </p:sp>
      <p:sp>
        <p:nvSpPr>
          <p:cNvPr id="11" name="Rectangle 10">
            <a:extLst>
              <a:ext uri="{FF2B5EF4-FFF2-40B4-BE49-F238E27FC236}">
                <a16:creationId xmlns:a16="http://schemas.microsoft.com/office/drawing/2014/main" id="{B68D5F57-BC1B-DE40-AE5E-A179F258DD02}"/>
              </a:ext>
            </a:extLst>
          </p:cNvPr>
          <p:cNvSpPr/>
          <p:nvPr/>
        </p:nvSpPr>
        <p:spPr>
          <a:xfrm>
            <a:off x="7486406" y="3542498"/>
            <a:ext cx="941283"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Price ($)</a:t>
            </a:r>
            <a:endParaRPr lang="en-US" dirty="0"/>
          </a:p>
        </p:txBody>
      </p:sp>
      <p:sp>
        <p:nvSpPr>
          <p:cNvPr id="29" name="TextBox 28">
            <a:extLst>
              <a:ext uri="{FF2B5EF4-FFF2-40B4-BE49-F238E27FC236}">
                <a16:creationId xmlns:a16="http://schemas.microsoft.com/office/drawing/2014/main" id="{070D9122-CAD1-554B-847B-61EC651F5C9A}"/>
              </a:ext>
            </a:extLst>
          </p:cNvPr>
          <p:cNvSpPr txBox="1"/>
          <p:nvPr/>
        </p:nvSpPr>
        <p:spPr>
          <a:xfrm>
            <a:off x="990176" y="1873090"/>
            <a:ext cx="5439508" cy="923330"/>
          </a:xfrm>
          <a:prstGeom prst="rect">
            <a:avLst/>
          </a:prstGeom>
          <a:noFill/>
          <a:ln>
            <a:solidFill>
              <a:schemeClr val="bg1">
                <a:lumMod val="50000"/>
              </a:schemeClr>
            </a:solidFill>
          </a:ln>
        </p:spPr>
        <p:txBody>
          <a:bodyPr wrap="square" rtlCol="0">
            <a:spAutoFit/>
          </a:bodyPr>
          <a:lstStyle/>
          <a:p>
            <a:pPr marL="285750" indent="-285750">
              <a:buFontTx/>
              <a:buChar char="-"/>
            </a:pPr>
            <a:r>
              <a:rPr lang="en-US" altLang="en-US" dirty="0"/>
              <a:t>New construction: </a:t>
            </a:r>
          </a:p>
          <a:p>
            <a:pPr marL="742950" lvl="1" indent="-285750">
              <a:buFontTx/>
              <a:buChar char="-"/>
            </a:pPr>
            <a:r>
              <a:rPr lang="en-US" dirty="0"/>
              <a:t>Site acquisition </a:t>
            </a:r>
          </a:p>
          <a:p>
            <a:pPr marL="742950" lvl="1" indent="-285750">
              <a:buFontTx/>
              <a:buChar char="-"/>
            </a:pPr>
            <a:r>
              <a:rPr lang="en-US" dirty="0"/>
              <a:t>Construction Costs</a:t>
            </a:r>
          </a:p>
        </p:txBody>
      </p:sp>
      <p:sp>
        <p:nvSpPr>
          <p:cNvPr id="31" name="Arc 30">
            <a:extLst>
              <a:ext uri="{FF2B5EF4-FFF2-40B4-BE49-F238E27FC236}">
                <a16:creationId xmlns:a16="http://schemas.microsoft.com/office/drawing/2014/main" id="{D34BBA80-7C77-BD42-9F84-4240A6A44EE4}"/>
              </a:ext>
            </a:extLst>
          </p:cNvPr>
          <p:cNvSpPr/>
          <p:nvPr/>
        </p:nvSpPr>
        <p:spPr>
          <a:xfrm rot="2313594" flipV="1">
            <a:off x="1336368" y="1488060"/>
            <a:ext cx="8017546" cy="2431653"/>
          </a:xfrm>
          <a:prstGeom prst="arc">
            <a:avLst>
              <a:gd name="adj1" fmla="val 13268239"/>
              <a:gd name="adj2" fmla="val 0"/>
            </a:avLst>
          </a:prstGeom>
          <a:ln>
            <a:solidFill>
              <a:schemeClr val="bg1">
                <a:lumMod val="50000"/>
              </a:schemeClr>
            </a:solidFill>
            <a:prstDash val="dash"/>
            <a:headEnd type="oval" w="med" len="med"/>
            <a:tailEnd type="oval" w="med" len="med"/>
            <a:extLst>
              <a:ext uri="{C807C97D-BFC1-408E-A445-0C87EB9F89A2}">
                <ask:lineSketchStyleProps xmlns:ask="http://schemas.microsoft.com/office/drawing/2018/sketchyshapes" xmlns="" sd="1982038771">
                  <a:custGeom>
                    <a:avLst/>
                    <a:gdLst>
                      <a:gd name="connsiteX0" fmla="*/ 2693881 w 8017546"/>
                      <a:gd name="connsiteY0" fmla="*/ 67264 h 2431653"/>
                      <a:gd name="connsiteX1" fmla="*/ 4462088 w 8017546"/>
                      <a:gd name="connsiteY1" fmla="*/ 7799 h 2431653"/>
                      <a:gd name="connsiteX2" fmla="*/ 8017547 w 8017546"/>
                      <a:gd name="connsiteY2" fmla="*/ 1215829 h 2431653"/>
                      <a:gd name="connsiteX3" fmla="*/ 7269243 w 8017546"/>
                      <a:gd name="connsiteY3" fmla="*/ 1215829 h 2431653"/>
                      <a:gd name="connsiteX4" fmla="*/ 6721377 w 8017546"/>
                      <a:gd name="connsiteY4" fmla="*/ 1215828 h 2431653"/>
                      <a:gd name="connsiteX5" fmla="*/ 5973072 w 8017546"/>
                      <a:gd name="connsiteY5" fmla="*/ 1215828 h 2431653"/>
                      <a:gd name="connsiteX6" fmla="*/ 5345031 w 8017546"/>
                      <a:gd name="connsiteY6" fmla="*/ 1215828 h 2431653"/>
                      <a:gd name="connsiteX7" fmla="*/ 4797165 w 8017546"/>
                      <a:gd name="connsiteY7" fmla="*/ 1215827 h 2431653"/>
                      <a:gd name="connsiteX8" fmla="*/ 4008773 w 8017546"/>
                      <a:gd name="connsiteY8" fmla="*/ 1215827 h 2431653"/>
                      <a:gd name="connsiteX9" fmla="*/ 3557327 w 8017546"/>
                      <a:gd name="connsiteY9" fmla="*/ 821487 h 2431653"/>
                      <a:gd name="connsiteX10" fmla="*/ 3119029 w 8017546"/>
                      <a:gd name="connsiteY10" fmla="*/ 438633 h 2431653"/>
                      <a:gd name="connsiteX11" fmla="*/ 2693881 w 8017546"/>
                      <a:gd name="connsiteY11" fmla="*/ 67264 h 2431653"/>
                      <a:gd name="connsiteX0" fmla="*/ 2693881 w 8017546"/>
                      <a:gd name="connsiteY0" fmla="*/ 67264 h 2431653"/>
                      <a:gd name="connsiteX1" fmla="*/ 4462088 w 8017546"/>
                      <a:gd name="connsiteY1" fmla="*/ 7799 h 2431653"/>
                      <a:gd name="connsiteX2" fmla="*/ 8017547 w 8017546"/>
                      <a:gd name="connsiteY2" fmla="*/ 1215829 h 2431653"/>
                    </a:gdLst>
                    <a:ahLst/>
                    <a:cxnLst>
                      <a:cxn ang="0">
                        <a:pos x="connsiteX0" y="connsiteY0"/>
                      </a:cxn>
                      <a:cxn ang="0">
                        <a:pos x="connsiteX1" y="connsiteY1"/>
                      </a:cxn>
                      <a:cxn ang="0">
                        <a:pos x="connsiteX2" y="connsiteY2"/>
                      </a:cxn>
                    </a:cxnLst>
                    <a:rect l="l" t="t" r="r" b="b"/>
                    <a:pathLst>
                      <a:path w="8017546" h="2431653" stroke="0" extrusionOk="0">
                        <a:moveTo>
                          <a:pt x="2693881" y="67264"/>
                        </a:moveTo>
                        <a:cubicBezTo>
                          <a:pt x="3281693" y="108081"/>
                          <a:pt x="3821407" y="-148478"/>
                          <a:pt x="4462088" y="7799"/>
                        </a:cubicBezTo>
                        <a:cubicBezTo>
                          <a:pt x="6497474" y="-62596"/>
                          <a:pt x="8039207" y="554168"/>
                          <a:pt x="8017547" y="1215829"/>
                        </a:cubicBezTo>
                        <a:cubicBezTo>
                          <a:pt x="7808159" y="1181539"/>
                          <a:pt x="7472365" y="1196829"/>
                          <a:pt x="7269243" y="1215829"/>
                        </a:cubicBezTo>
                        <a:cubicBezTo>
                          <a:pt x="7066121" y="1234829"/>
                          <a:pt x="6907230" y="1210041"/>
                          <a:pt x="6721377" y="1215828"/>
                        </a:cubicBezTo>
                        <a:cubicBezTo>
                          <a:pt x="6535524" y="1221616"/>
                          <a:pt x="6312120" y="1185208"/>
                          <a:pt x="5973072" y="1215828"/>
                        </a:cubicBezTo>
                        <a:cubicBezTo>
                          <a:pt x="5634025" y="1246448"/>
                          <a:pt x="5508866" y="1205165"/>
                          <a:pt x="5345031" y="1215828"/>
                        </a:cubicBezTo>
                        <a:cubicBezTo>
                          <a:pt x="5181196" y="1226491"/>
                          <a:pt x="4968172" y="1242037"/>
                          <a:pt x="4797165" y="1215827"/>
                        </a:cubicBezTo>
                        <a:cubicBezTo>
                          <a:pt x="4626158" y="1189617"/>
                          <a:pt x="4259526" y="1197156"/>
                          <a:pt x="4008773" y="1215827"/>
                        </a:cubicBezTo>
                        <a:cubicBezTo>
                          <a:pt x="3824376" y="1042847"/>
                          <a:pt x="3786791" y="992940"/>
                          <a:pt x="3557327" y="821487"/>
                        </a:cubicBezTo>
                        <a:cubicBezTo>
                          <a:pt x="3327862" y="650034"/>
                          <a:pt x="3340569" y="623900"/>
                          <a:pt x="3119029" y="438633"/>
                        </a:cubicBezTo>
                        <a:cubicBezTo>
                          <a:pt x="2897490" y="253365"/>
                          <a:pt x="2873499" y="195054"/>
                          <a:pt x="2693881" y="67264"/>
                        </a:cubicBezTo>
                        <a:close/>
                      </a:path>
                      <a:path w="8017546" h="2431653" fill="none" extrusionOk="0">
                        <a:moveTo>
                          <a:pt x="2693881" y="67264"/>
                        </a:moveTo>
                        <a:cubicBezTo>
                          <a:pt x="3360708" y="-24241"/>
                          <a:pt x="3766226" y="-75874"/>
                          <a:pt x="4462088" y="7799"/>
                        </a:cubicBezTo>
                        <a:cubicBezTo>
                          <a:pt x="6501510" y="-65237"/>
                          <a:pt x="8101568" y="587873"/>
                          <a:pt x="8017547" y="1215829"/>
                        </a:cubicBezTo>
                      </a:path>
                    </a:pathLst>
                  </a:custGeom>
                  <ask:type>
                    <ask:lineSketchFreehan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C7A8800-BB10-FF46-B643-AB91CE01DA15}"/>
              </a:ext>
            </a:extLst>
          </p:cNvPr>
          <p:cNvSpPr/>
          <p:nvPr/>
        </p:nvSpPr>
        <p:spPr>
          <a:xfrm>
            <a:off x="10794329" y="4788922"/>
            <a:ext cx="481222"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C*</a:t>
            </a:r>
            <a:endParaRPr lang="en-US" b="1" dirty="0">
              <a:solidFill>
                <a:schemeClr val="accent1"/>
              </a:solidFill>
            </a:endParaRPr>
          </a:p>
        </p:txBody>
      </p:sp>
      <p:sp>
        <p:nvSpPr>
          <p:cNvPr id="14" name="Rectangle 13">
            <a:extLst>
              <a:ext uri="{FF2B5EF4-FFF2-40B4-BE49-F238E27FC236}">
                <a16:creationId xmlns:a16="http://schemas.microsoft.com/office/drawing/2014/main" id="{15095A6D-2000-694B-88C4-5B725D079B54}"/>
              </a:ext>
            </a:extLst>
          </p:cNvPr>
          <p:cNvSpPr/>
          <p:nvPr/>
        </p:nvSpPr>
        <p:spPr>
          <a:xfrm>
            <a:off x="8685770" y="3480522"/>
            <a:ext cx="453970"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P*</a:t>
            </a:r>
            <a:endParaRPr lang="en-US" b="1" dirty="0">
              <a:solidFill>
                <a:schemeClr val="accent1"/>
              </a:solidFill>
            </a:endParaRPr>
          </a:p>
        </p:txBody>
      </p:sp>
      <p:cxnSp>
        <p:nvCxnSpPr>
          <p:cNvPr id="6" name="Straight Connector 5">
            <a:extLst>
              <a:ext uri="{FF2B5EF4-FFF2-40B4-BE49-F238E27FC236}">
                <a16:creationId xmlns:a16="http://schemas.microsoft.com/office/drawing/2014/main" id="{B683ECE5-31E5-DB4A-8898-BEE6894B396C}"/>
              </a:ext>
            </a:extLst>
          </p:cNvPr>
          <p:cNvCxnSpPr>
            <a:cxnSpLocks/>
          </p:cNvCxnSpPr>
          <p:nvPr/>
        </p:nvCxnSpPr>
        <p:spPr>
          <a:xfrm flipV="1">
            <a:off x="7944352" y="3919270"/>
            <a:ext cx="1516630" cy="18670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299116-64C8-7449-A4FD-A6FB629FCB2A}"/>
              </a:ext>
            </a:extLst>
          </p:cNvPr>
          <p:cNvCxnSpPr>
            <a:cxnSpLocks/>
          </p:cNvCxnSpPr>
          <p:nvPr/>
        </p:nvCxnSpPr>
        <p:spPr>
          <a:xfrm>
            <a:off x="9460982" y="3919269"/>
            <a:ext cx="1266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34D8BC-CFD5-3B4B-BE11-C5FBE4128A1E}"/>
              </a:ext>
            </a:extLst>
          </p:cNvPr>
          <p:cNvCxnSpPr>
            <a:cxnSpLocks/>
          </p:cNvCxnSpPr>
          <p:nvPr/>
        </p:nvCxnSpPr>
        <p:spPr>
          <a:xfrm flipH="1">
            <a:off x="8675880" y="3919269"/>
            <a:ext cx="9890" cy="1037055"/>
          </a:xfrm>
          <a:prstGeom prst="line">
            <a:avLst/>
          </a:prstGeom>
          <a:ln>
            <a:prstDash val="sysDot"/>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20D222-3DD0-FF49-B158-4A9538694B59}"/>
              </a:ext>
            </a:extLst>
          </p:cNvPr>
          <p:cNvCxnSpPr>
            <a:cxnSpLocks/>
          </p:cNvCxnSpPr>
          <p:nvPr/>
        </p:nvCxnSpPr>
        <p:spPr>
          <a:xfrm flipH="1">
            <a:off x="8685770" y="4956324"/>
            <a:ext cx="2005677" cy="0"/>
          </a:xfrm>
          <a:prstGeom prst="line">
            <a:avLst/>
          </a:prstGeom>
          <a:ln>
            <a:prstDash val="sysDot"/>
            <a:beve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9CC7E4B-4B9D-6344-B720-EA85AAA17EF3}"/>
              </a:ext>
            </a:extLst>
          </p:cNvPr>
          <p:cNvSpPr/>
          <p:nvPr/>
        </p:nvSpPr>
        <p:spPr>
          <a:xfrm>
            <a:off x="3219988" y="6493980"/>
            <a:ext cx="8534977" cy="461665"/>
          </a:xfrm>
          <a:prstGeom prst="rect">
            <a:avLst/>
          </a:prstGeom>
        </p:spPr>
        <p:txBody>
          <a:bodyPr wrap="square">
            <a:spAutoFit/>
          </a:bodyPr>
          <a:lstStyle/>
          <a:p>
            <a:r>
              <a:rPr lang="en-US" sz="1200" dirty="0" err="1">
                <a:solidFill>
                  <a:schemeClr val="tx2"/>
                </a:solidFill>
                <a:latin typeface="Baskerville" panose="02020502070401020303" pitchFamily="18" charset="0"/>
                <a:ea typeface="Baskerville" panose="02020502070401020303" pitchFamily="18" charset="0"/>
              </a:rPr>
              <a:t>Geltner</a:t>
            </a:r>
            <a:r>
              <a:rPr lang="en-US" sz="1200" dirty="0">
                <a:solidFill>
                  <a:schemeClr val="tx2"/>
                </a:solidFill>
                <a:latin typeface="Baskerville" panose="02020502070401020303" pitchFamily="18" charset="0"/>
                <a:ea typeface="Baskerville" panose="02020502070401020303" pitchFamily="18" charset="0"/>
              </a:rPr>
              <a:t>, D., Miller, N.G., Clayton, J. and Eichholtz, P., 2001. Chapter 2. </a:t>
            </a:r>
            <a:r>
              <a:rPr lang="en-US" sz="1200" i="1" dirty="0">
                <a:solidFill>
                  <a:schemeClr val="tx2"/>
                </a:solidFill>
                <a:latin typeface="Baskerville" panose="02020502070401020303" pitchFamily="18" charset="0"/>
                <a:ea typeface="Baskerville" panose="02020502070401020303" pitchFamily="18" charset="0"/>
              </a:rPr>
              <a:t>Commercial real estate analysis and investments</a:t>
            </a:r>
            <a:r>
              <a:rPr lang="en-US" sz="1200" dirty="0">
                <a:solidFill>
                  <a:schemeClr val="tx2"/>
                </a:solidFill>
                <a:latin typeface="Baskerville" panose="02020502070401020303" pitchFamily="18" charset="0"/>
                <a:ea typeface="Baskerville" panose="02020502070401020303" pitchFamily="18" charset="0"/>
              </a:rPr>
              <a:t> (Vol. 1, p. 642). Cincinnati, OH: South-western</a:t>
            </a:r>
          </a:p>
        </p:txBody>
      </p:sp>
    </p:spTree>
    <p:extLst>
      <p:ext uri="{BB962C8B-B14F-4D97-AF65-F5344CB8AC3E}">
        <p14:creationId xmlns:p14="http://schemas.microsoft.com/office/powerpoint/2010/main" val="670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5D99B-AF77-234A-82B3-88ADC8270309}"/>
              </a:ext>
            </a:extLst>
          </p:cNvPr>
          <p:cNvSpPr txBox="1">
            <a:spLocks/>
          </p:cNvSpPr>
          <p:nvPr/>
        </p:nvSpPr>
        <p:spPr>
          <a:xfrm>
            <a:off x="306938" y="428258"/>
            <a:ext cx="11427862" cy="5760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The Asset Market: Stock Adjustment</a:t>
            </a:r>
          </a:p>
        </p:txBody>
      </p:sp>
      <p:cxnSp>
        <p:nvCxnSpPr>
          <p:cNvPr id="3" name="Straight Connector 2">
            <a:extLst>
              <a:ext uri="{FF2B5EF4-FFF2-40B4-BE49-F238E27FC236}">
                <a16:creationId xmlns:a16="http://schemas.microsoft.com/office/drawing/2014/main" id="{212EE7B1-6CE8-D74E-A616-AAD08644E48B}"/>
              </a:ext>
            </a:extLst>
          </p:cNvPr>
          <p:cNvCxnSpPr>
            <a:cxnSpLocks/>
          </p:cNvCxnSpPr>
          <p:nvPr/>
        </p:nvCxnSpPr>
        <p:spPr>
          <a:xfrm>
            <a:off x="2147522" y="2388980"/>
            <a:ext cx="0" cy="3376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07F71A9-DE36-594D-BF5E-1021DB895F4B}"/>
              </a:ext>
            </a:extLst>
          </p:cNvPr>
          <p:cNvCxnSpPr>
            <a:cxnSpLocks/>
          </p:cNvCxnSpPr>
          <p:nvPr/>
        </p:nvCxnSpPr>
        <p:spPr>
          <a:xfrm>
            <a:off x="1880593" y="3711177"/>
            <a:ext cx="35403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8D5F57-BC1B-DE40-AE5E-A179F258DD02}"/>
              </a:ext>
            </a:extLst>
          </p:cNvPr>
          <p:cNvSpPr/>
          <p:nvPr/>
        </p:nvSpPr>
        <p:spPr>
          <a:xfrm>
            <a:off x="5004551" y="3711177"/>
            <a:ext cx="1120820"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Stock (SF)</a:t>
            </a:r>
            <a:endParaRPr lang="en-US" dirty="0"/>
          </a:p>
        </p:txBody>
      </p:sp>
      <p:sp>
        <p:nvSpPr>
          <p:cNvPr id="29" name="TextBox 28">
            <a:extLst>
              <a:ext uri="{FF2B5EF4-FFF2-40B4-BE49-F238E27FC236}">
                <a16:creationId xmlns:a16="http://schemas.microsoft.com/office/drawing/2014/main" id="{070D9122-CAD1-554B-847B-61EC651F5C9A}"/>
              </a:ext>
            </a:extLst>
          </p:cNvPr>
          <p:cNvSpPr txBox="1"/>
          <p:nvPr/>
        </p:nvSpPr>
        <p:spPr>
          <a:xfrm>
            <a:off x="6331774" y="1742169"/>
            <a:ext cx="5439508" cy="2862322"/>
          </a:xfrm>
          <a:prstGeom prst="rect">
            <a:avLst/>
          </a:prstGeom>
          <a:noFill/>
          <a:ln>
            <a:solidFill>
              <a:schemeClr val="bg1">
                <a:lumMod val="50000"/>
              </a:schemeClr>
            </a:solidFill>
          </a:ln>
        </p:spPr>
        <p:txBody>
          <a:bodyPr wrap="square" rtlCol="0">
            <a:spAutoFit/>
          </a:bodyPr>
          <a:lstStyle/>
          <a:p>
            <a:pPr marL="285750" indent="-285750">
              <a:buFontTx/>
              <a:buChar char="-"/>
            </a:pPr>
            <a:r>
              <a:rPr lang="en-US" altLang="en-US" dirty="0"/>
              <a:t>Depreciation of building stock: </a:t>
            </a:r>
          </a:p>
          <a:p>
            <a:pPr marL="742950" lvl="1" indent="-285750">
              <a:buFontTx/>
              <a:buChar char="-"/>
            </a:pPr>
            <a:r>
              <a:rPr lang="en-US" dirty="0"/>
              <a:t>In the long run, in the absence of new construction, older space will be removed from the market (i.e., depreciation): </a:t>
            </a:r>
          </a:p>
          <a:p>
            <a:pPr marL="1200150" lvl="2" indent="-285750">
              <a:buFontTx/>
              <a:buChar char="-"/>
            </a:pPr>
            <a:r>
              <a:rPr lang="en-US" dirty="0"/>
              <a:t>Abandoned</a:t>
            </a:r>
          </a:p>
          <a:p>
            <a:pPr marL="1200150" lvl="2" indent="-285750">
              <a:buFontTx/>
              <a:buChar char="-"/>
            </a:pPr>
            <a:r>
              <a:rPr lang="en-US" dirty="0"/>
              <a:t>Demolished</a:t>
            </a:r>
          </a:p>
          <a:p>
            <a:pPr marL="1200150" lvl="2" indent="-285750">
              <a:buFontTx/>
              <a:buChar char="-"/>
            </a:pPr>
            <a:r>
              <a:rPr lang="en-US" dirty="0"/>
              <a:t>Repurposed to other usages</a:t>
            </a:r>
          </a:p>
          <a:p>
            <a:pPr marL="742950" lvl="1" indent="-285750">
              <a:buFontTx/>
              <a:buChar char="-"/>
            </a:pPr>
            <a:r>
              <a:rPr lang="en-US" dirty="0"/>
              <a:t>In the long term, a certain amount of construction is necessary to maintain the stock in the long run</a:t>
            </a:r>
          </a:p>
        </p:txBody>
      </p:sp>
      <p:sp>
        <p:nvSpPr>
          <p:cNvPr id="31" name="Arc 30">
            <a:extLst>
              <a:ext uri="{FF2B5EF4-FFF2-40B4-BE49-F238E27FC236}">
                <a16:creationId xmlns:a16="http://schemas.microsoft.com/office/drawing/2014/main" id="{D34BBA80-7C77-BD42-9F84-4240A6A44EE4}"/>
              </a:ext>
            </a:extLst>
          </p:cNvPr>
          <p:cNvSpPr/>
          <p:nvPr/>
        </p:nvSpPr>
        <p:spPr>
          <a:xfrm rot="20820016" flipV="1">
            <a:off x="326179" y="2453473"/>
            <a:ext cx="8561565" cy="2431653"/>
          </a:xfrm>
          <a:prstGeom prst="arc">
            <a:avLst>
              <a:gd name="adj1" fmla="val 17208817"/>
              <a:gd name="adj2" fmla="val 0"/>
            </a:avLst>
          </a:prstGeom>
          <a:ln>
            <a:solidFill>
              <a:schemeClr val="bg1">
                <a:lumMod val="50000"/>
              </a:schemeClr>
            </a:solidFill>
            <a:prstDash val="dash"/>
            <a:headEnd type="oval" w="med" len="med"/>
            <a:tailEnd type="oval" w="med" len="med"/>
            <a:extLst>
              <a:ext uri="{C807C97D-BFC1-408E-A445-0C87EB9F89A2}">
                <ask:lineSketchStyleProps xmlns:ask="http://schemas.microsoft.com/office/drawing/2018/sketchyshapes" xmlns="" sd="1982038771">
                  <a:custGeom>
                    <a:avLst/>
                    <a:gdLst>
                      <a:gd name="connsiteX0" fmla="*/ 4646832 w 8561565"/>
                      <a:gd name="connsiteY0" fmla="*/ 4453 h 2431653"/>
                      <a:gd name="connsiteX1" fmla="*/ 8561566 w 8561565"/>
                      <a:gd name="connsiteY1" fmla="*/ 1215827 h 2431653"/>
                      <a:gd name="connsiteX2" fmla="*/ 7864410 w 8561565"/>
                      <a:gd name="connsiteY2" fmla="*/ 1215827 h 2431653"/>
                      <a:gd name="connsiteX3" fmla="*/ 7338485 w 8561565"/>
                      <a:gd name="connsiteY3" fmla="*/ 1215827 h 2431653"/>
                      <a:gd name="connsiteX4" fmla="*/ 6684137 w 8561565"/>
                      <a:gd name="connsiteY4" fmla="*/ 1215827 h 2431653"/>
                      <a:gd name="connsiteX5" fmla="*/ 6158212 w 8561565"/>
                      <a:gd name="connsiteY5" fmla="*/ 1215827 h 2431653"/>
                      <a:gd name="connsiteX6" fmla="*/ 5632287 w 8561565"/>
                      <a:gd name="connsiteY6" fmla="*/ 1215827 h 2431653"/>
                      <a:gd name="connsiteX7" fmla="*/ 5106363 w 8561565"/>
                      <a:gd name="connsiteY7" fmla="*/ 1215827 h 2431653"/>
                      <a:gd name="connsiteX8" fmla="*/ 4280783 w 8561565"/>
                      <a:gd name="connsiteY8" fmla="*/ 1215827 h 2431653"/>
                      <a:gd name="connsiteX9" fmla="*/ 4463808 w 8561565"/>
                      <a:gd name="connsiteY9" fmla="*/ 610140 h 2431653"/>
                      <a:gd name="connsiteX10" fmla="*/ 4646832 w 8561565"/>
                      <a:gd name="connsiteY10" fmla="*/ 4453 h 2431653"/>
                      <a:gd name="connsiteX0" fmla="*/ 4646832 w 8561565"/>
                      <a:gd name="connsiteY0" fmla="*/ 4453 h 2431653"/>
                      <a:gd name="connsiteX1" fmla="*/ 8561566 w 8561565"/>
                      <a:gd name="connsiteY1" fmla="*/ 1215827 h 2431653"/>
                    </a:gdLst>
                    <a:ahLst/>
                    <a:cxnLst>
                      <a:cxn ang="0">
                        <a:pos x="connsiteX0" y="connsiteY0"/>
                      </a:cxn>
                      <a:cxn ang="0">
                        <a:pos x="connsiteX1" y="connsiteY1"/>
                      </a:cxn>
                    </a:cxnLst>
                    <a:rect l="l" t="t" r="r" b="b"/>
                    <a:pathLst>
                      <a:path w="8561565" h="2431653" stroke="0" extrusionOk="0">
                        <a:moveTo>
                          <a:pt x="4646832" y="4453"/>
                        </a:moveTo>
                        <a:cubicBezTo>
                          <a:pt x="6891683" y="208610"/>
                          <a:pt x="8513905" y="437783"/>
                          <a:pt x="8561566" y="1215827"/>
                        </a:cubicBezTo>
                        <a:cubicBezTo>
                          <a:pt x="8323324" y="1230799"/>
                          <a:pt x="8049337" y="1185354"/>
                          <a:pt x="7864410" y="1215827"/>
                        </a:cubicBezTo>
                        <a:cubicBezTo>
                          <a:pt x="7679483" y="1246300"/>
                          <a:pt x="7559618" y="1199643"/>
                          <a:pt x="7338485" y="1215827"/>
                        </a:cubicBezTo>
                        <a:cubicBezTo>
                          <a:pt x="7117352" y="1232011"/>
                          <a:pt x="6984973" y="1211738"/>
                          <a:pt x="6684137" y="1215827"/>
                        </a:cubicBezTo>
                        <a:cubicBezTo>
                          <a:pt x="6383301" y="1219916"/>
                          <a:pt x="6348930" y="1190041"/>
                          <a:pt x="6158212" y="1215827"/>
                        </a:cubicBezTo>
                        <a:cubicBezTo>
                          <a:pt x="5967495" y="1241613"/>
                          <a:pt x="5751582" y="1211179"/>
                          <a:pt x="5632287" y="1215827"/>
                        </a:cubicBezTo>
                        <a:cubicBezTo>
                          <a:pt x="5512993" y="1220475"/>
                          <a:pt x="5261374" y="1205713"/>
                          <a:pt x="5106363" y="1215827"/>
                        </a:cubicBezTo>
                        <a:cubicBezTo>
                          <a:pt x="4951352" y="1225941"/>
                          <a:pt x="4498195" y="1191940"/>
                          <a:pt x="4280783" y="1215827"/>
                        </a:cubicBezTo>
                        <a:cubicBezTo>
                          <a:pt x="4334659" y="1026204"/>
                          <a:pt x="4414632" y="753550"/>
                          <a:pt x="4463808" y="610140"/>
                        </a:cubicBezTo>
                        <a:cubicBezTo>
                          <a:pt x="4512984" y="466730"/>
                          <a:pt x="4586178" y="237368"/>
                          <a:pt x="4646832" y="4453"/>
                        </a:cubicBezTo>
                        <a:close/>
                      </a:path>
                      <a:path w="8561565" h="2431653" fill="none" extrusionOk="0">
                        <a:moveTo>
                          <a:pt x="4646832" y="4453"/>
                        </a:moveTo>
                        <a:cubicBezTo>
                          <a:pt x="6802803" y="-32490"/>
                          <a:pt x="8554362" y="672045"/>
                          <a:pt x="8561566" y="1215827"/>
                        </a:cubicBezTo>
                      </a:path>
                    </a:pathLst>
                  </a:custGeom>
                  <ask:type>
                    <ask:lineSketchFreehand/>
                  </ask:type>
                </ask:lineSketchStyleProps>
              </a:ext>
            </a:extLst>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C7A8800-BB10-FF46-B643-AB91CE01DA15}"/>
              </a:ext>
            </a:extLst>
          </p:cNvPr>
          <p:cNvSpPr/>
          <p:nvPr/>
        </p:nvSpPr>
        <p:spPr>
          <a:xfrm>
            <a:off x="1617604" y="4566528"/>
            <a:ext cx="481222"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C*</a:t>
            </a:r>
            <a:endParaRPr lang="en-US" b="1" dirty="0">
              <a:solidFill>
                <a:schemeClr val="accent1"/>
              </a:solidFill>
            </a:endParaRPr>
          </a:p>
        </p:txBody>
      </p:sp>
      <p:sp>
        <p:nvSpPr>
          <p:cNvPr id="14" name="Rectangle 13">
            <a:extLst>
              <a:ext uri="{FF2B5EF4-FFF2-40B4-BE49-F238E27FC236}">
                <a16:creationId xmlns:a16="http://schemas.microsoft.com/office/drawing/2014/main" id="{15095A6D-2000-694B-88C4-5B725D079B54}"/>
              </a:ext>
            </a:extLst>
          </p:cNvPr>
          <p:cNvSpPr/>
          <p:nvPr/>
        </p:nvSpPr>
        <p:spPr>
          <a:xfrm>
            <a:off x="3848183" y="3290069"/>
            <a:ext cx="437940" cy="369332"/>
          </a:xfrm>
          <a:prstGeom prst="rect">
            <a:avLst/>
          </a:prstGeom>
        </p:spPr>
        <p:txBody>
          <a:bodyPr wrap="none">
            <a:spAutoFit/>
          </a:bodyPr>
          <a:lstStyle/>
          <a:p>
            <a:r>
              <a:rPr lang="en-US" b="1" dirty="0">
                <a:solidFill>
                  <a:schemeClr val="accent1"/>
                </a:solidFill>
                <a:latin typeface="Baskerville" panose="02020502070401020303" pitchFamily="18" charset="0"/>
                <a:ea typeface="Baskerville" panose="02020502070401020303" pitchFamily="18" charset="0"/>
              </a:rPr>
              <a:t>S*</a:t>
            </a:r>
            <a:endParaRPr lang="en-US" b="1" dirty="0">
              <a:solidFill>
                <a:schemeClr val="accent1"/>
              </a:solidFill>
            </a:endParaRPr>
          </a:p>
        </p:txBody>
      </p:sp>
      <p:cxnSp>
        <p:nvCxnSpPr>
          <p:cNvPr id="6" name="Straight Connector 5">
            <a:extLst>
              <a:ext uri="{FF2B5EF4-FFF2-40B4-BE49-F238E27FC236}">
                <a16:creationId xmlns:a16="http://schemas.microsoft.com/office/drawing/2014/main" id="{B683ECE5-31E5-DB4A-8898-BEE6894B396C}"/>
              </a:ext>
            </a:extLst>
          </p:cNvPr>
          <p:cNvCxnSpPr>
            <a:cxnSpLocks/>
          </p:cNvCxnSpPr>
          <p:nvPr/>
        </p:nvCxnSpPr>
        <p:spPr>
          <a:xfrm>
            <a:off x="2147522" y="3731445"/>
            <a:ext cx="2652588" cy="133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34D8BC-CFD5-3B4B-BE11-C5FBE4128A1E}"/>
              </a:ext>
            </a:extLst>
          </p:cNvPr>
          <p:cNvCxnSpPr>
            <a:cxnSpLocks/>
          </p:cNvCxnSpPr>
          <p:nvPr/>
        </p:nvCxnSpPr>
        <p:spPr>
          <a:xfrm flipH="1">
            <a:off x="4088794" y="3731445"/>
            <a:ext cx="4945" cy="969716"/>
          </a:xfrm>
          <a:prstGeom prst="line">
            <a:avLst/>
          </a:prstGeom>
          <a:ln>
            <a:prstDash val="sysDot"/>
            <a:beve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D20D222-3DD0-FF49-B158-4A9538694B59}"/>
              </a:ext>
            </a:extLst>
          </p:cNvPr>
          <p:cNvCxnSpPr>
            <a:cxnSpLocks/>
          </p:cNvCxnSpPr>
          <p:nvPr/>
        </p:nvCxnSpPr>
        <p:spPr>
          <a:xfrm flipH="1">
            <a:off x="2147522" y="4701161"/>
            <a:ext cx="1901921" cy="0"/>
          </a:xfrm>
          <a:prstGeom prst="line">
            <a:avLst/>
          </a:prstGeom>
          <a:ln>
            <a:prstDash val="sysDot"/>
            <a:beve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7CF1F46-CD8E-634A-8497-46ADDDABA57F}"/>
              </a:ext>
            </a:extLst>
          </p:cNvPr>
          <p:cNvSpPr/>
          <p:nvPr/>
        </p:nvSpPr>
        <p:spPr>
          <a:xfrm>
            <a:off x="403134" y="5453224"/>
            <a:ext cx="1826141"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Construction (SF)</a:t>
            </a:r>
            <a:endParaRPr lang="en-US" dirty="0"/>
          </a:p>
        </p:txBody>
      </p:sp>
      <p:sp>
        <p:nvSpPr>
          <p:cNvPr id="26" name="Rectangle 25">
            <a:extLst>
              <a:ext uri="{FF2B5EF4-FFF2-40B4-BE49-F238E27FC236}">
                <a16:creationId xmlns:a16="http://schemas.microsoft.com/office/drawing/2014/main" id="{BAA9E997-D557-CB48-BC8F-D30C8BCE9DF5}"/>
              </a:ext>
            </a:extLst>
          </p:cNvPr>
          <p:cNvSpPr/>
          <p:nvPr/>
        </p:nvSpPr>
        <p:spPr>
          <a:xfrm>
            <a:off x="3219988" y="6493980"/>
            <a:ext cx="8534977" cy="461665"/>
          </a:xfrm>
          <a:prstGeom prst="rect">
            <a:avLst/>
          </a:prstGeom>
        </p:spPr>
        <p:txBody>
          <a:bodyPr wrap="square">
            <a:spAutoFit/>
          </a:bodyPr>
          <a:lstStyle/>
          <a:p>
            <a:r>
              <a:rPr lang="en-US" sz="1200" dirty="0" err="1">
                <a:solidFill>
                  <a:schemeClr val="tx2"/>
                </a:solidFill>
                <a:latin typeface="Baskerville" panose="02020502070401020303" pitchFamily="18" charset="0"/>
                <a:ea typeface="Baskerville" panose="02020502070401020303" pitchFamily="18" charset="0"/>
              </a:rPr>
              <a:t>Geltner</a:t>
            </a:r>
            <a:r>
              <a:rPr lang="en-US" sz="1200" dirty="0">
                <a:solidFill>
                  <a:schemeClr val="tx2"/>
                </a:solidFill>
                <a:latin typeface="Baskerville" panose="02020502070401020303" pitchFamily="18" charset="0"/>
                <a:ea typeface="Baskerville" panose="02020502070401020303" pitchFamily="18" charset="0"/>
              </a:rPr>
              <a:t>, D., Miller, N.G., Clayton, J. and Eichholtz, P., 2001. Chapter 2. </a:t>
            </a:r>
            <a:r>
              <a:rPr lang="en-US" sz="1200" i="1" dirty="0">
                <a:solidFill>
                  <a:schemeClr val="tx2"/>
                </a:solidFill>
                <a:latin typeface="Baskerville" panose="02020502070401020303" pitchFamily="18" charset="0"/>
                <a:ea typeface="Baskerville" panose="02020502070401020303" pitchFamily="18" charset="0"/>
              </a:rPr>
              <a:t>Commercial real estate analysis and investments</a:t>
            </a:r>
            <a:r>
              <a:rPr lang="en-US" sz="1200" dirty="0">
                <a:solidFill>
                  <a:schemeClr val="tx2"/>
                </a:solidFill>
                <a:latin typeface="Baskerville" panose="02020502070401020303" pitchFamily="18" charset="0"/>
                <a:ea typeface="Baskerville" panose="02020502070401020303" pitchFamily="18" charset="0"/>
              </a:rPr>
              <a:t> (Vol. 1, p. 642). Cincinnati, OH: South-western</a:t>
            </a:r>
          </a:p>
        </p:txBody>
      </p:sp>
    </p:spTree>
    <p:extLst>
      <p:ext uri="{BB962C8B-B14F-4D97-AF65-F5344CB8AC3E}">
        <p14:creationId xmlns:p14="http://schemas.microsoft.com/office/powerpoint/2010/main" val="18975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8;p27">
            <a:extLst>
              <a:ext uri="{FF2B5EF4-FFF2-40B4-BE49-F238E27FC236}">
                <a16:creationId xmlns:a16="http://schemas.microsoft.com/office/drawing/2014/main" id="{B19C59E3-7CB1-B648-AB21-97B1F8E4CA9D}"/>
              </a:ext>
            </a:extLst>
          </p:cNvPr>
          <p:cNvSpPr txBox="1">
            <a:spLocks/>
          </p:cNvSpPr>
          <p:nvPr/>
        </p:nvSpPr>
        <p:spPr>
          <a:xfrm>
            <a:off x="244929" y="241300"/>
            <a:ext cx="10287604"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Is Climate Changing? </a:t>
            </a:r>
          </a:p>
          <a:p>
            <a:endParaRPr lang="en-US" altLang="zh-CN" sz="4267" dirty="0">
              <a:solidFill>
                <a:schemeClr val="accent5">
                  <a:lumMod val="75000"/>
                </a:schemeClr>
              </a:solidFill>
              <a:latin typeface="Baskerville" panose="02020502070401020303"/>
            </a:endParaRPr>
          </a:p>
        </p:txBody>
      </p:sp>
      <p:pic>
        <p:nvPicPr>
          <p:cNvPr id="2" name="Picture 1">
            <a:extLst>
              <a:ext uri="{FF2B5EF4-FFF2-40B4-BE49-F238E27FC236}">
                <a16:creationId xmlns:a16="http://schemas.microsoft.com/office/drawing/2014/main" id="{35A21606-4BB4-3048-BB45-B5277F09B2FF}"/>
              </a:ext>
            </a:extLst>
          </p:cNvPr>
          <p:cNvPicPr>
            <a:picLocks noChangeAspect="1"/>
          </p:cNvPicPr>
          <p:nvPr/>
        </p:nvPicPr>
        <p:blipFill>
          <a:blip r:embed="rId2"/>
          <a:stretch>
            <a:fillRect/>
          </a:stretch>
        </p:blipFill>
        <p:spPr>
          <a:xfrm>
            <a:off x="1051204" y="1518834"/>
            <a:ext cx="10089592" cy="4277751"/>
          </a:xfrm>
          <a:prstGeom prst="rect">
            <a:avLst/>
          </a:prstGeom>
        </p:spPr>
      </p:pic>
      <p:sp>
        <p:nvSpPr>
          <p:cNvPr id="3" name="Rectangle 2">
            <a:extLst>
              <a:ext uri="{FF2B5EF4-FFF2-40B4-BE49-F238E27FC236}">
                <a16:creationId xmlns:a16="http://schemas.microsoft.com/office/drawing/2014/main" id="{9BD945B2-AB8A-9940-82B9-D04F00E5A449}"/>
              </a:ext>
            </a:extLst>
          </p:cNvPr>
          <p:cNvSpPr/>
          <p:nvPr/>
        </p:nvSpPr>
        <p:spPr>
          <a:xfrm>
            <a:off x="3311471" y="6273225"/>
            <a:ext cx="8730712" cy="523220"/>
          </a:xfrm>
          <a:prstGeom prst="rect">
            <a:avLst/>
          </a:prstGeom>
        </p:spPr>
        <p:txBody>
          <a:bodyPr wrap="square">
            <a:spAutoFit/>
          </a:bodyPr>
          <a:lstStyle/>
          <a:p>
            <a:r>
              <a:rPr lang="en-US" sz="1400" u="sng" dirty="0">
                <a:solidFill>
                  <a:schemeClr val="bg1">
                    <a:lumMod val="50000"/>
                  </a:schemeClr>
                </a:solidFill>
                <a:latin typeface="Baskerville" panose="02020502070401020303" pitchFamily="18" charset="0"/>
                <a:ea typeface="Baskerville" panose="02020502070401020303" pitchFamily="18" charset="0"/>
              </a:rPr>
              <a:t>Source</a:t>
            </a:r>
            <a:r>
              <a:rPr lang="en-US" sz="1400" dirty="0">
                <a:solidFill>
                  <a:schemeClr val="bg1">
                    <a:lumMod val="50000"/>
                  </a:schemeClr>
                </a:solidFill>
                <a:latin typeface="Baskerville" panose="02020502070401020303" pitchFamily="18" charset="0"/>
                <a:ea typeface="Baskerville" panose="02020502070401020303" pitchFamily="18" charset="0"/>
              </a:rPr>
              <a:t>: Hsiang, S., &amp; Kopp, R. E. (2018). An economist's guide to climate change science. </a:t>
            </a:r>
            <a:r>
              <a:rPr lang="en-US" sz="1400" i="1" dirty="0">
                <a:solidFill>
                  <a:schemeClr val="bg1">
                    <a:lumMod val="50000"/>
                  </a:schemeClr>
                </a:solidFill>
                <a:latin typeface="Baskerville" panose="02020502070401020303" pitchFamily="18" charset="0"/>
                <a:ea typeface="Baskerville" panose="02020502070401020303" pitchFamily="18" charset="0"/>
              </a:rPr>
              <a:t>Journal of Economic Perspectives</a:t>
            </a:r>
            <a:r>
              <a:rPr lang="en-US" sz="1400" dirty="0">
                <a:solidFill>
                  <a:schemeClr val="bg1">
                    <a:lumMod val="50000"/>
                  </a:schemeClr>
                </a:solidFill>
                <a:latin typeface="Baskerville" panose="02020502070401020303" pitchFamily="18" charset="0"/>
                <a:ea typeface="Baskerville" panose="02020502070401020303" pitchFamily="18" charset="0"/>
              </a:rPr>
              <a:t>, </a:t>
            </a:r>
            <a:r>
              <a:rPr lang="en-US" sz="1400" i="1" dirty="0">
                <a:solidFill>
                  <a:schemeClr val="bg1">
                    <a:lumMod val="50000"/>
                  </a:schemeClr>
                </a:solidFill>
                <a:latin typeface="Baskerville" panose="02020502070401020303" pitchFamily="18" charset="0"/>
                <a:ea typeface="Baskerville" panose="02020502070401020303" pitchFamily="18" charset="0"/>
              </a:rPr>
              <a:t>32</a:t>
            </a:r>
            <a:r>
              <a:rPr lang="en-US" sz="1400" dirty="0">
                <a:solidFill>
                  <a:schemeClr val="bg1">
                    <a:lumMod val="50000"/>
                  </a:schemeClr>
                </a:solidFill>
                <a:latin typeface="Baskerville" panose="02020502070401020303" pitchFamily="18" charset="0"/>
                <a:ea typeface="Baskerville" panose="02020502070401020303" pitchFamily="18" charset="0"/>
              </a:rPr>
              <a:t>(4), 3-32.</a:t>
            </a:r>
          </a:p>
        </p:txBody>
      </p:sp>
      <p:sp>
        <p:nvSpPr>
          <p:cNvPr id="4" name="TextBox 3"/>
          <p:cNvSpPr txBox="1"/>
          <p:nvPr/>
        </p:nvSpPr>
        <p:spPr>
          <a:xfrm>
            <a:off x="3311471" y="6513155"/>
            <a:ext cx="5301451" cy="461665"/>
          </a:xfrm>
          <a:prstGeom prst="rect">
            <a:avLst/>
          </a:prstGeom>
          <a:noFill/>
        </p:spPr>
        <p:txBody>
          <a:bodyPr wrap="none" rtlCol="0">
            <a:spAutoFit/>
          </a:bodyPr>
          <a:lstStyle/>
          <a:p>
            <a:r>
              <a:rPr lang="en-US" sz="1200" dirty="0">
                <a:latin typeface="Baskerville Old Face" panose="02020602080505020303" pitchFamily="18" charset="0"/>
              </a:rPr>
              <a:t>© AEA.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815917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27">
            <a:extLst>
              <a:ext uri="{FF2B5EF4-FFF2-40B4-BE49-F238E27FC236}">
                <a16:creationId xmlns:a16="http://schemas.microsoft.com/office/drawing/2014/main" id="{C2711928-2A86-AB4D-8DDD-E7418C3E171C}"/>
              </a:ext>
            </a:extLst>
          </p:cNvPr>
          <p:cNvSpPr txBox="1">
            <a:spLocks/>
          </p:cNvSpPr>
          <p:nvPr/>
        </p:nvSpPr>
        <p:spPr>
          <a:xfrm>
            <a:off x="244929" y="241300"/>
            <a:ext cx="10287604"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5" name="Rectangle 4">
            <a:extLst>
              <a:ext uri="{FF2B5EF4-FFF2-40B4-BE49-F238E27FC236}">
                <a16:creationId xmlns:a16="http://schemas.microsoft.com/office/drawing/2014/main" id="{75E5C70A-75F0-BF45-B148-DCF6AD5CD930}"/>
              </a:ext>
            </a:extLst>
          </p:cNvPr>
          <p:cNvSpPr/>
          <p:nvPr/>
        </p:nvSpPr>
        <p:spPr>
          <a:xfrm>
            <a:off x="3336967" y="6401256"/>
            <a:ext cx="8562108" cy="461665"/>
          </a:xfrm>
          <a:prstGeom prst="rect">
            <a:avLst/>
          </a:prstGeom>
        </p:spPr>
        <p:txBody>
          <a:bodyPr wrap="square">
            <a:spAutoFit/>
          </a:bodyPr>
          <a:lstStyle/>
          <a:p>
            <a:pPr fontAlgn="base"/>
            <a:r>
              <a:rPr lang="en-US" sz="1200" dirty="0">
                <a:latin typeface="Baskerville Old Face" panose="02020602080505020303" pitchFamily="18" charset="0"/>
              </a:rPr>
              <a:t>Source:  New York Times ” Teach About Climate Change With These 24 New York Times Graphs</a:t>
            </a:r>
            <a:r>
              <a:rPr lang="en-US" sz="1200" dirty="0" smtClean="0">
                <a:latin typeface="Baskerville Old Face" panose="02020602080505020303" pitchFamily="18" charset="0"/>
              </a:rPr>
              <a:t>” </a:t>
            </a:r>
            <a:r>
              <a:rPr lang="en-US" sz="1200" dirty="0">
                <a:latin typeface="Baskerville Old Face" panose="02020602080505020303" pitchFamily="18" charset="0"/>
              </a:rPr>
              <a:t>© New York Times. All rights reserved. This content is excluded from our Creative 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pic>
        <p:nvPicPr>
          <p:cNvPr id="6" name="Screen Recording 2021-02-24 at 12.51.41.mov">
            <a:hlinkClick r:id="" action="ppaction://media"/>
            <a:extLst>
              <a:ext uri="{FF2B5EF4-FFF2-40B4-BE49-F238E27FC236}">
                <a16:creationId xmlns:a16="http://schemas.microsoft.com/office/drawing/2014/main" id="{44055D83-32AD-DE43-9F2B-F2690FD74E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96190" y="2126703"/>
            <a:ext cx="7399619" cy="3396630"/>
          </a:xfrm>
          <a:prstGeom prst="rect">
            <a:avLst/>
          </a:prstGeom>
        </p:spPr>
      </p:pic>
    </p:spTree>
    <p:extLst>
      <p:ext uri="{BB962C8B-B14F-4D97-AF65-F5344CB8AC3E}">
        <p14:creationId xmlns:p14="http://schemas.microsoft.com/office/powerpoint/2010/main" val="2462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15" fill="hold"/>
                                        <p:tgtEl>
                                          <p:spTgt spid="6"/>
                                        </p:tgtEl>
                                      </p:cBhvr>
                                    </p:cmd>
                                  </p:childTnLst>
                                </p:cTn>
                              </p:par>
                              <p:par>
                                <p:cTn id="7" presetID="1" presetClass="mediacall" presetSubtype="0" fill="hold" nodeType="withEffect">
                                  <p:stCondLst>
                                    <p:cond delay="0"/>
                                  </p:stCondLst>
                                  <p:childTnLst>
                                    <p:cmd type="call" cmd="playFrom(0.0)">
                                      <p:cBhvr>
                                        <p:cTn id="8" dur="7015" fill="hold"/>
                                        <p:tgtEl>
                                          <p:spTgt spid="6"/>
                                        </p:tgtEl>
                                      </p:cBhvr>
                                    </p:cmd>
                                  </p:childTnLst>
                                </p:cTn>
                              </p:par>
                              <p:par>
                                <p:cTn id="9" presetID="1" presetClass="mediacall" presetSubtype="0" fill="hold" nodeType="withEffect">
                                  <p:stCondLst>
                                    <p:cond delay="0"/>
                                  </p:stCondLst>
                                  <p:childTnLst>
                                    <p:cmd type="call" cmd="playFrom(0.0)">
                                      <p:cBhvr>
                                        <p:cTn id="10" dur="7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8;p27">
            <a:extLst>
              <a:ext uri="{FF2B5EF4-FFF2-40B4-BE49-F238E27FC236}">
                <a16:creationId xmlns:a16="http://schemas.microsoft.com/office/drawing/2014/main" id="{C2711928-2A86-AB4D-8DDD-E7418C3E171C}"/>
              </a:ext>
            </a:extLst>
          </p:cNvPr>
          <p:cNvSpPr txBox="1">
            <a:spLocks/>
          </p:cNvSpPr>
          <p:nvPr/>
        </p:nvSpPr>
        <p:spPr>
          <a:xfrm>
            <a:off x="244929" y="241300"/>
            <a:ext cx="10287604"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5" name="Rectangle 4">
            <a:extLst>
              <a:ext uri="{FF2B5EF4-FFF2-40B4-BE49-F238E27FC236}">
                <a16:creationId xmlns:a16="http://schemas.microsoft.com/office/drawing/2014/main" id="{75E5C70A-75F0-BF45-B148-DCF6AD5CD930}"/>
              </a:ext>
            </a:extLst>
          </p:cNvPr>
          <p:cNvSpPr/>
          <p:nvPr/>
        </p:nvSpPr>
        <p:spPr>
          <a:xfrm>
            <a:off x="6861664" y="6401255"/>
            <a:ext cx="8394170" cy="461665"/>
          </a:xfrm>
          <a:prstGeom prst="rect">
            <a:avLst/>
          </a:prstGeom>
        </p:spPr>
        <p:txBody>
          <a:bodyPr wrap="square">
            <a:spAutoFit/>
          </a:bodyPr>
          <a:lstStyle/>
          <a:p>
            <a:pPr fontAlgn="base"/>
            <a:r>
              <a:rPr lang="en-US" sz="1200" dirty="0">
                <a:latin typeface="Baskerville Old Face" panose="02020602080505020303" pitchFamily="18" charset="0"/>
              </a:rPr>
              <a:t>© David Hone. All rights reserved. This content is excluded from our Creative </a:t>
            </a:r>
            <a:endParaRPr lang="en-US" sz="1200" dirty="0" smtClean="0">
              <a:latin typeface="Baskerville Old Face" panose="02020602080505020303" pitchFamily="18" charset="0"/>
            </a:endParaRPr>
          </a:p>
          <a:p>
            <a:pPr fontAlgn="base"/>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3"/>
              </a:rPr>
              <a:t>https://ocw.mit.edu/help/faq-fair-use</a:t>
            </a:r>
            <a:r>
              <a:rPr lang="en-US" sz="1200" dirty="0" smtClean="0">
                <a:latin typeface="Baskerville Old Face" panose="02020602080505020303" pitchFamily="18" charset="0"/>
                <a:hlinkClick r:id="rId3"/>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
        <p:nvSpPr>
          <p:cNvPr id="7" name="Content Placeholder 2">
            <a:extLst>
              <a:ext uri="{FF2B5EF4-FFF2-40B4-BE49-F238E27FC236}">
                <a16:creationId xmlns:a16="http://schemas.microsoft.com/office/drawing/2014/main" id="{78FBCB74-DEB7-C046-8822-E567033E63C6}"/>
              </a:ext>
            </a:extLst>
          </p:cNvPr>
          <p:cNvSpPr txBox="1">
            <a:spLocks/>
          </p:cNvSpPr>
          <p:nvPr/>
        </p:nvSpPr>
        <p:spPr>
          <a:xfrm>
            <a:off x="244929" y="1028699"/>
            <a:ext cx="6320971" cy="51011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b="1" u="sng" dirty="0">
              <a:latin typeface="Baskerville" panose="02020502070401020303" pitchFamily="18" charset="0"/>
              <a:ea typeface="Baskerville" panose="02020502070401020303" pitchFamily="18" charset="0"/>
            </a:endParaRPr>
          </a:p>
          <a:p>
            <a:endParaRPr lang="en-US" sz="1800" b="1" u="sng" dirty="0">
              <a:latin typeface="Baskerville" panose="02020502070401020303" pitchFamily="18" charset="0"/>
              <a:ea typeface="Baskerville" panose="02020502070401020303" pitchFamily="18" charset="0"/>
            </a:endParaRPr>
          </a:p>
          <a:p>
            <a:endParaRPr lang="en-US" sz="1800" b="1" u="sng" dirty="0">
              <a:latin typeface="Baskerville" panose="02020502070401020303" pitchFamily="18" charset="0"/>
              <a:ea typeface="Baskerville" panose="02020502070401020303" pitchFamily="18" charset="0"/>
            </a:endParaRPr>
          </a:p>
          <a:p>
            <a:r>
              <a:rPr lang="en-US" sz="1800" b="1" u="sng" dirty="0">
                <a:latin typeface="Baskerville" panose="02020502070401020303" pitchFamily="18" charset="0"/>
                <a:ea typeface="Baskerville" panose="02020502070401020303" pitchFamily="18" charset="0"/>
              </a:rPr>
              <a:t>Climate</a:t>
            </a:r>
            <a:r>
              <a:rPr lang="en-US" sz="1800" dirty="0">
                <a:latin typeface="Baskerville" panose="02020502070401020303" pitchFamily="18" charset="0"/>
                <a:ea typeface="Baskerville" panose="02020502070401020303" pitchFamily="18" charset="0"/>
              </a:rPr>
              <a:t> describes long-term status of the atmosphere, ocean, and freshwater systems (including ice) and their complex interactions </a:t>
            </a:r>
          </a:p>
          <a:p>
            <a:pPr lvl="1"/>
            <a:r>
              <a:rPr lang="en-US" sz="1800" dirty="0">
                <a:latin typeface="Baskerville" panose="02020502070401020303" pitchFamily="18" charset="0"/>
                <a:ea typeface="Baskerville" panose="02020502070401020303" pitchFamily="18" charset="0"/>
              </a:rPr>
              <a:t>Common measure: 30 year averages of weather (surface temperatures and  precipitations)</a:t>
            </a:r>
          </a:p>
          <a:p>
            <a:pPr marL="0" indent="0">
              <a:buNone/>
            </a:pPr>
            <a:endParaRPr lang="en-US" sz="1800" dirty="0">
              <a:latin typeface="Baskerville" panose="02020502070401020303" pitchFamily="18" charset="0"/>
              <a:ea typeface="Baskerville" panose="02020502070401020303" pitchFamily="18" charset="0"/>
            </a:endParaRPr>
          </a:p>
          <a:p>
            <a:r>
              <a:rPr lang="en-US" sz="1800" dirty="0">
                <a:latin typeface="Baskerville" panose="02020502070401020303" pitchFamily="18" charset="0"/>
                <a:ea typeface="Baskerville" panose="02020502070401020303" pitchFamily="18" charset="0"/>
              </a:rPr>
              <a:t>Climate change refers to changes in </a:t>
            </a:r>
            <a:r>
              <a:rPr lang="en-US" sz="1800" b="1" u="sng" dirty="0">
                <a:latin typeface="Baskerville" panose="02020502070401020303" pitchFamily="18" charset="0"/>
                <a:ea typeface="Baskerville" panose="02020502070401020303" pitchFamily="18" charset="0"/>
              </a:rPr>
              <a:t>long term trends</a:t>
            </a:r>
            <a:r>
              <a:rPr lang="en-US" sz="1800" dirty="0">
                <a:latin typeface="Baskerville" panose="02020502070401020303" pitchFamily="18" charset="0"/>
                <a:ea typeface="Baskerville" panose="02020502070401020303" pitchFamily="18" charset="0"/>
              </a:rPr>
              <a:t>:</a:t>
            </a:r>
          </a:p>
          <a:p>
            <a:pPr lvl="1"/>
            <a:r>
              <a:rPr lang="en-US" sz="1800" dirty="0">
                <a:latin typeface="Baskerville" panose="02020502070401020303" pitchFamily="18" charset="0"/>
                <a:ea typeface="Baskerville" panose="02020502070401020303" pitchFamily="18" charset="0"/>
              </a:rPr>
              <a:t>Change in </a:t>
            </a:r>
            <a:r>
              <a:rPr lang="en-US" sz="1800" b="1" dirty="0">
                <a:solidFill>
                  <a:srgbClr val="C00000"/>
                </a:solidFill>
                <a:latin typeface="Baskerville" panose="02020502070401020303" pitchFamily="18" charset="0"/>
                <a:ea typeface="Baskerville" panose="02020502070401020303" pitchFamily="18" charset="0"/>
              </a:rPr>
              <a:t>expectations/forecasts/beliefs</a:t>
            </a:r>
            <a:r>
              <a:rPr lang="en-US" sz="1800" dirty="0">
                <a:latin typeface="Baskerville" panose="02020502070401020303" pitchFamily="18" charset="0"/>
                <a:ea typeface="Baskerville" panose="02020502070401020303" pitchFamily="18" charset="0"/>
              </a:rPr>
              <a:t>: Key for real estate investments, with holding periods usually covering several decades</a:t>
            </a:r>
          </a:p>
          <a:p>
            <a:pPr lvl="1"/>
            <a:endParaRPr lang="en-US" sz="1800" dirty="0">
              <a:latin typeface="Baskerville" panose="02020502070401020303" pitchFamily="18" charset="0"/>
              <a:ea typeface="Baskerville" panose="02020502070401020303" pitchFamily="18" charset="0"/>
            </a:endParaRPr>
          </a:p>
          <a:p>
            <a:pPr marL="114300" indent="0">
              <a:buFont typeface="Arial" panose="020B0604020202020204" pitchFamily="34" charset="0"/>
              <a:buNone/>
            </a:pPr>
            <a:endParaRPr lang="en-US" sz="1800" dirty="0">
              <a:latin typeface="Baskerville" panose="02020502070401020303" pitchFamily="18" charset="0"/>
              <a:ea typeface="Baskerville" panose="02020502070401020303" pitchFamily="18" charset="0"/>
            </a:endParaRPr>
          </a:p>
          <a:p>
            <a:endParaRPr lang="en-US" sz="1800" dirty="0">
              <a:latin typeface="Baskerville" panose="02020502070401020303" pitchFamily="18" charset="0"/>
              <a:ea typeface="Baskerville" panose="02020502070401020303" pitchFamily="18" charset="0"/>
            </a:endParaRPr>
          </a:p>
        </p:txBody>
      </p:sp>
      <p:pic>
        <p:nvPicPr>
          <p:cNvPr id="8" name="Picture 7">
            <a:extLst>
              <a:ext uri="{FF2B5EF4-FFF2-40B4-BE49-F238E27FC236}">
                <a16:creationId xmlns:a16="http://schemas.microsoft.com/office/drawing/2014/main" id="{EAB940B4-FFC2-2947-857F-4A61F210FDB5}"/>
              </a:ext>
            </a:extLst>
          </p:cNvPr>
          <p:cNvPicPr>
            <a:picLocks noChangeAspect="1"/>
          </p:cNvPicPr>
          <p:nvPr/>
        </p:nvPicPr>
        <p:blipFill rotWithShape="1">
          <a:blip r:embed="rId4"/>
          <a:srcRect l="1705" t="9533" r="2116" b="2568"/>
          <a:stretch/>
        </p:blipFill>
        <p:spPr>
          <a:xfrm>
            <a:off x="7123289" y="2077127"/>
            <a:ext cx="4318254" cy="3251889"/>
          </a:xfrm>
          <a:prstGeom prst="rect">
            <a:avLst/>
          </a:prstGeom>
        </p:spPr>
      </p:pic>
    </p:spTree>
    <p:extLst>
      <p:ext uri="{BB962C8B-B14F-4D97-AF65-F5344CB8AC3E}">
        <p14:creationId xmlns:p14="http://schemas.microsoft.com/office/powerpoint/2010/main" val="299421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8;p27">
            <a:extLst>
              <a:ext uri="{FF2B5EF4-FFF2-40B4-BE49-F238E27FC236}">
                <a16:creationId xmlns:a16="http://schemas.microsoft.com/office/drawing/2014/main" id="{3CED6014-A250-BB46-9FE3-39A37BF7E4FA}"/>
              </a:ext>
            </a:extLst>
          </p:cNvPr>
          <p:cNvSpPr txBox="1">
            <a:spLocks/>
          </p:cNvSpPr>
          <p:nvPr/>
        </p:nvSpPr>
        <p:spPr>
          <a:xfrm>
            <a:off x="53782" y="229803"/>
            <a:ext cx="12138218"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1B4453"/>
                </a:solidFill>
                <a:latin typeface="Baskerville" panose="02020502070401020303"/>
              </a:rPr>
              <a:t>Is Our Climate Changing? Roadmap of Uncertainty in Climate Models   </a:t>
            </a:r>
          </a:p>
          <a:p>
            <a:endParaRPr lang="en-US" altLang="zh-CN" sz="3200" dirty="0">
              <a:solidFill>
                <a:schemeClr val="accent5">
                  <a:lumMod val="75000"/>
                </a:schemeClr>
              </a:solidFill>
              <a:latin typeface="Baskerville" panose="02020502070401020303"/>
            </a:endParaRPr>
          </a:p>
        </p:txBody>
      </p:sp>
      <p:sp>
        <p:nvSpPr>
          <p:cNvPr id="3" name="Rectangle 2">
            <a:extLst>
              <a:ext uri="{FF2B5EF4-FFF2-40B4-BE49-F238E27FC236}">
                <a16:creationId xmlns:a16="http://schemas.microsoft.com/office/drawing/2014/main" id="{825AD87A-6D91-DB4B-AEA6-5FF8472BA7A2}"/>
              </a:ext>
            </a:extLst>
          </p:cNvPr>
          <p:cNvSpPr/>
          <p:nvPr/>
        </p:nvSpPr>
        <p:spPr>
          <a:xfrm>
            <a:off x="3311471" y="6273225"/>
            <a:ext cx="8730712" cy="523220"/>
          </a:xfrm>
          <a:prstGeom prst="rect">
            <a:avLst/>
          </a:prstGeom>
        </p:spPr>
        <p:txBody>
          <a:bodyPr wrap="square">
            <a:spAutoFit/>
          </a:bodyPr>
          <a:lstStyle/>
          <a:p>
            <a:r>
              <a:rPr lang="en-US" sz="1400" u="sng" dirty="0">
                <a:solidFill>
                  <a:schemeClr val="bg1">
                    <a:lumMod val="50000"/>
                  </a:schemeClr>
                </a:solidFill>
                <a:latin typeface="Baskerville" panose="02020502070401020303" pitchFamily="18" charset="0"/>
                <a:ea typeface="Baskerville" panose="02020502070401020303" pitchFamily="18" charset="0"/>
              </a:rPr>
              <a:t>Source</a:t>
            </a:r>
            <a:r>
              <a:rPr lang="en-US" sz="1400" dirty="0">
                <a:solidFill>
                  <a:schemeClr val="bg1">
                    <a:lumMod val="50000"/>
                  </a:schemeClr>
                </a:solidFill>
                <a:latin typeface="Baskerville" panose="02020502070401020303" pitchFamily="18" charset="0"/>
                <a:ea typeface="Baskerville" panose="02020502070401020303" pitchFamily="18" charset="0"/>
              </a:rPr>
              <a:t>: Hsiang, S., &amp; Kopp, R. E. (2018). An economist's guide to climate change science. </a:t>
            </a:r>
            <a:r>
              <a:rPr lang="en-US" sz="1400" i="1" dirty="0">
                <a:solidFill>
                  <a:schemeClr val="bg1">
                    <a:lumMod val="50000"/>
                  </a:schemeClr>
                </a:solidFill>
                <a:latin typeface="Baskerville" panose="02020502070401020303" pitchFamily="18" charset="0"/>
                <a:ea typeface="Baskerville" panose="02020502070401020303" pitchFamily="18" charset="0"/>
              </a:rPr>
              <a:t>Journal of Economic Perspectives</a:t>
            </a:r>
            <a:r>
              <a:rPr lang="en-US" sz="1400" dirty="0">
                <a:solidFill>
                  <a:schemeClr val="bg1">
                    <a:lumMod val="50000"/>
                  </a:schemeClr>
                </a:solidFill>
                <a:latin typeface="Baskerville" panose="02020502070401020303" pitchFamily="18" charset="0"/>
                <a:ea typeface="Baskerville" panose="02020502070401020303" pitchFamily="18" charset="0"/>
              </a:rPr>
              <a:t>, </a:t>
            </a:r>
            <a:r>
              <a:rPr lang="en-US" sz="1400" i="1" dirty="0">
                <a:solidFill>
                  <a:schemeClr val="bg1">
                    <a:lumMod val="50000"/>
                  </a:schemeClr>
                </a:solidFill>
                <a:latin typeface="Baskerville" panose="02020502070401020303" pitchFamily="18" charset="0"/>
                <a:ea typeface="Baskerville" panose="02020502070401020303" pitchFamily="18" charset="0"/>
              </a:rPr>
              <a:t>32</a:t>
            </a:r>
            <a:r>
              <a:rPr lang="en-US" sz="1400" dirty="0">
                <a:solidFill>
                  <a:schemeClr val="bg1">
                    <a:lumMod val="50000"/>
                  </a:schemeClr>
                </a:solidFill>
                <a:latin typeface="Baskerville" panose="02020502070401020303" pitchFamily="18" charset="0"/>
                <a:ea typeface="Baskerville" panose="02020502070401020303" pitchFamily="18" charset="0"/>
              </a:rPr>
              <a:t>(4), 3-32.</a:t>
            </a:r>
          </a:p>
        </p:txBody>
      </p:sp>
      <p:sp>
        <p:nvSpPr>
          <p:cNvPr id="4" name="Rectangle 3">
            <a:extLst>
              <a:ext uri="{FF2B5EF4-FFF2-40B4-BE49-F238E27FC236}">
                <a16:creationId xmlns:a16="http://schemas.microsoft.com/office/drawing/2014/main" id="{59AA3997-1CFD-9543-8DB8-1E8A29779C32}"/>
              </a:ext>
            </a:extLst>
          </p:cNvPr>
          <p:cNvSpPr/>
          <p:nvPr/>
        </p:nvSpPr>
        <p:spPr>
          <a:xfrm>
            <a:off x="2182678" y="1402006"/>
            <a:ext cx="7826644" cy="646331"/>
          </a:xfrm>
          <a:prstGeom prst="rect">
            <a:avLst/>
          </a:prstGeom>
        </p:spPr>
        <p:txBody>
          <a:bodyPr wrap="square">
            <a:spAutoFit/>
          </a:bodyPr>
          <a:lstStyle/>
          <a:p>
            <a:pPr algn="ctr"/>
            <a:r>
              <a:rPr lang="en-US" b="1" dirty="0">
                <a:latin typeface="Baskerville" panose="02020502070401020303" pitchFamily="18" charset="0"/>
                <a:ea typeface="Baskerville" panose="02020502070401020303" pitchFamily="18" charset="0"/>
              </a:rPr>
              <a:t>Statements of the Intergovernmental Panel on Climate Change (IPCC) on Detection and Attribution of Global Climate Change</a:t>
            </a:r>
            <a:endParaRPr lang="en-US" b="1" dirty="0">
              <a:effectLst/>
              <a:latin typeface="Baskerville" panose="02020502070401020303" pitchFamily="18" charset="0"/>
              <a:ea typeface="Baskerville" panose="02020502070401020303" pitchFamily="18" charset="0"/>
            </a:endParaRPr>
          </a:p>
        </p:txBody>
      </p:sp>
      <p:graphicFrame>
        <p:nvGraphicFramePr>
          <p:cNvPr id="5" name="Table 4">
            <a:extLst>
              <a:ext uri="{FF2B5EF4-FFF2-40B4-BE49-F238E27FC236}">
                <a16:creationId xmlns:a16="http://schemas.microsoft.com/office/drawing/2014/main" id="{1717E367-AF3E-384F-8385-9824A4145B44}"/>
              </a:ext>
            </a:extLst>
          </p:cNvPr>
          <p:cNvGraphicFramePr>
            <a:graphicFrameLocks noGrp="1"/>
          </p:cNvGraphicFramePr>
          <p:nvPr>
            <p:extLst>
              <p:ext uri="{D42A27DB-BD31-4B8C-83A1-F6EECF244321}">
                <p14:modId xmlns:p14="http://schemas.microsoft.com/office/powerpoint/2010/main" val="2835501111"/>
              </p:ext>
            </p:extLst>
          </p:nvPr>
        </p:nvGraphicFramePr>
        <p:xfrm>
          <a:off x="1258635" y="2228924"/>
          <a:ext cx="10287603" cy="3227070"/>
        </p:xfrm>
        <a:graphic>
          <a:graphicData uri="http://schemas.openxmlformats.org/drawingml/2006/table">
            <a:tbl>
              <a:tblPr>
                <a:tableStyleId>{5C22544A-7EE6-4342-B048-85BDC9FD1C3A}</a:tableStyleId>
              </a:tblPr>
              <a:tblGrid>
                <a:gridCol w="3777183">
                  <a:extLst>
                    <a:ext uri="{9D8B030D-6E8A-4147-A177-3AD203B41FA5}">
                      <a16:colId xmlns:a16="http://schemas.microsoft.com/office/drawing/2014/main" val="2285992722"/>
                    </a:ext>
                  </a:extLst>
                </a:gridCol>
                <a:gridCol w="6510420">
                  <a:extLst>
                    <a:ext uri="{9D8B030D-6E8A-4147-A177-3AD203B41FA5}">
                      <a16:colId xmlns:a16="http://schemas.microsoft.com/office/drawing/2014/main" val="56972507"/>
                    </a:ext>
                  </a:extLst>
                </a:gridCol>
              </a:tblGrid>
              <a:tr h="436648">
                <a:tc>
                  <a:txBody>
                    <a:bodyPr/>
                    <a:lstStyle/>
                    <a:p>
                      <a:pPr algn="l" fontAlgn="b"/>
                      <a:r>
                        <a:rPr lang="en-US" sz="1600" u="none" strike="noStrike">
                          <a:effectLst/>
                          <a:latin typeface="Baskerville" panose="02020502070401020303" pitchFamily="18" charset="0"/>
                          <a:ea typeface="Baskerville" panose="02020502070401020303" pitchFamily="18" charset="0"/>
                        </a:rPr>
                        <a:t>First Assessment Report (1990)</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“Unequivocal detection of the enhanced greenhouse effect from</a:t>
                      </a:r>
                      <a:br>
                        <a:rPr lang="en-US" sz="1600" u="none" strike="noStrike" dirty="0">
                          <a:effectLst/>
                          <a:latin typeface="Baskerville" panose="02020502070401020303" pitchFamily="18" charset="0"/>
                          <a:ea typeface="Baskerville" panose="02020502070401020303" pitchFamily="18" charset="0"/>
                        </a:rPr>
                      </a:br>
                      <a:r>
                        <a:rPr lang="en-US" sz="1600" u="none" strike="noStrike" dirty="0">
                          <a:effectLst/>
                          <a:latin typeface="Baskerville" panose="02020502070401020303" pitchFamily="18" charset="0"/>
                          <a:ea typeface="Baskerville" panose="02020502070401020303" pitchFamily="18" charset="0"/>
                        </a:rPr>
                        <a:t>observations is not likely for a decade or more.”</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199724"/>
                  </a:ext>
                </a:extLst>
              </a:tr>
              <a:tr h="436648">
                <a:tc>
                  <a:txBody>
                    <a:bodyPr/>
                    <a:lstStyle/>
                    <a:p>
                      <a:pPr algn="l" fontAlgn="b"/>
                      <a:r>
                        <a:rPr lang="en-US" sz="1600" u="none" strike="noStrike">
                          <a:effectLst/>
                          <a:latin typeface="Baskerville" panose="02020502070401020303" pitchFamily="18" charset="0"/>
                          <a:ea typeface="Baskerville" panose="02020502070401020303" pitchFamily="18" charset="0"/>
                        </a:rPr>
                        <a:t>Second Assessment Report (1995)</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“The balance of evidence </a:t>
                      </a:r>
                      <a:r>
                        <a:rPr lang="en-US" sz="1600" b="1" i="1" u="none" strike="noStrike" dirty="0">
                          <a:solidFill>
                            <a:srgbClr val="C00000"/>
                          </a:solidFill>
                          <a:effectLst/>
                          <a:latin typeface="Baskerville" panose="02020502070401020303" pitchFamily="18" charset="0"/>
                          <a:ea typeface="Baskerville" panose="02020502070401020303" pitchFamily="18" charset="0"/>
                        </a:rPr>
                        <a:t>suggests</a:t>
                      </a:r>
                      <a:r>
                        <a:rPr lang="en-US" sz="1600" u="none" strike="noStrike" dirty="0">
                          <a:effectLst/>
                          <a:latin typeface="Baskerville" panose="02020502070401020303" pitchFamily="18" charset="0"/>
                          <a:ea typeface="Baskerville" panose="02020502070401020303" pitchFamily="18" charset="0"/>
                        </a:rPr>
                        <a:t> a discernible human influence on</a:t>
                      </a:r>
                      <a:br>
                        <a:rPr lang="en-US" sz="1600" u="none" strike="noStrike" dirty="0">
                          <a:effectLst/>
                          <a:latin typeface="Baskerville" panose="02020502070401020303" pitchFamily="18" charset="0"/>
                          <a:ea typeface="Baskerville" panose="02020502070401020303" pitchFamily="18" charset="0"/>
                        </a:rPr>
                      </a:br>
                      <a:r>
                        <a:rPr lang="en-US" sz="1600" u="none" strike="noStrike" dirty="0">
                          <a:effectLst/>
                          <a:latin typeface="Baskerville" panose="02020502070401020303" pitchFamily="18" charset="0"/>
                          <a:ea typeface="Baskerville" panose="02020502070401020303" pitchFamily="18" charset="0"/>
                        </a:rPr>
                        <a:t>global climate.”</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889647"/>
                  </a:ext>
                </a:extLst>
              </a:tr>
              <a:tr h="436648">
                <a:tc>
                  <a:txBody>
                    <a:bodyPr/>
                    <a:lstStyle/>
                    <a:p>
                      <a:pPr algn="l" fontAlgn="b"/>
                      <a:r>
                        <a:rPr lang="en-US" sz="1600" u="none" strike="noStrike">
                          <a:effectLst/>
                          <a:latin typeface="Baskerville" panose="02020502070401020303" pitchFamily="18" charset="0"/>
                          <a:ea typeface="Baskerville" panose="02020502070401020303" pitchFamily="18" charset="0"/>
                        </a:rPr>
                        <a:t>Third Assessment Report (2001)</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“Most of the observed warming over the last 50 years is </a:t>
                      </a:r>
                      <a:r>
                        <a:rPr lang="en-US" sz="1600" b="1" i="1" u="none" strike="noStrike" dirty="0">
                          <a:solidFill>
                            <a:srgbClr val="C00000"/>
                          </a:solidFill>
                          <a:effectLst/>
                          <a:latin typeface="Baskerville" panose="02020502070401020303" pitchFamily="18" charset="0"/>
                          <a:ea typeface="Baskerville" panose="02020502070401020303" pitchFamily="18" charset="0"/>
                        </a:rPr>
                        <a:t>likely</a:t>
                      </a:r>
                      <a:r>
                        <a:rPr lang="en-US" sz="1600" u="none" strike="noStrike" dirty="0">
                          <a:effectLst/>
                          <a:latin typeface="Baskerville" panose="02020502070401020303" pitchFamily="18" charset="0"/>
                          <a:ea typeface="Baskerville" panose="02020502070401020303" pitchFamily="18" charset="0"/>
                        </a:rPr>
                        <a:t> to have</a:t>
                      </a:r>
                      <a:br>
                        <a:rPr lang="en-US" sz="1600" u="none" strike="noStrike" dirty="0">
                          <a:effectLst/>
                          <a:latin typeface="Baskerville" panose="02020502070401020303" pitchFamily="18" charset="0"/>
                          <a:ea typeface="Baskerville" panose="02020502070401020303" pitchFamily="18" charset="0"/>
                        </a:rPr>
                      </a:br>
                      <a:r>
                        <a:rPr lang="en-US" sz="1600" u="none" strike="noStrike" dirty="0">
                          <a:effectLst/>
                          <a:latin typeface="Baskerville" panose="02020502070401020303" pitchFamily="18" charset="0"/>
                          <a:ea typeface="Baskerville" panose="02020502070401020303" pitchFamily="18" charset="0"/>
                        </a:rPr>
                        <a:t>been due to the increase in greenhouse gas concentration.”</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3167725"/>
                  </a:ext>
                </a:extLst>
              </a:tr>
              <a:tr h="646238">
                <a:tc>
                  <a:txBody>
                    <a:bodyPr/>
                    <a:lstStyle/>
                    <a:p>
                      <a:pPr algn="l" fontAlgn="b"/>
                      <a:r>
                        <a:rPr lang="en-US" sz="1600" u="none" strike="noStrike" dirty="0">
                          <a:effectLst/>
                          <a:latin typeface="Baskerville" panose="02020502070401020303" pitchFamily="18" charset="0"/>
                          <a:ea typeface="Baskerville" panose="02020502070401020303" pitchFamily="18" charset="0"/>
                        </a:rPr>
                        <a:t>Fourth Assessment Report (2007)</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“Most of the observed increase in global average temperatures since</a:t>
                      </a:r>
                      <a:br>
                        <a:rPr lang="en-US" sz="1600" u="none" strike="noStrike" dirty="0">
                          <a:effectLst/>
                          <a:latin typeface="Baskerville" panose="02020502070401020303" pitchFamily="18" charset="0"/>
                          <a:ea typeface="Baskerville" panose="02020502070401020303" pitchFamily="18" charset="0"/>
                        </a:rPr>
                      </a:br>
                      <a:r>
                        <a:rPr lang="en-US" sz="1600" u="none" strike="noStrike" dirty="0">
                          <a:effectLst/>
                          <a:latin typeface="Baskerville" panose="02020502070401020303" pitchFamily="18" charset="0"/>
                          <a:ea typeface="Baskerville" panose="02020502070401020303" pitchFamily="18" charset="0"/>
                        </a:rPr>
                        <a:t>the mid-20th century is </a:t>
                      </a:r>
                      <a:r>
                        <a:rPr lang="en-US" sz="1600" b="1" i="1" u="none" strike="noStrike" dirty="0">
                          <a:solidFill>
                            <a:srgbClr val="C00000"/>
                          </a:solidFill>
                          <a:effectLst/>
                          <a:latin typeface="Baskerville" panose="02020502070401020303" pitchFamily="18" charset="0"/>
                          <a:ea typeface="Baskerville" panose="02020502070401020303" pitchFamily="18" charset="0"/>
                        </a:rPr>
                        <a:t>very likely </a:t>
                      </a:r>
                      <a:r>
                        <a:rPr lang="en-US" sz="1600" u="none" strike="noStrike" dirty="0">
                          <a:effectLst/>
                          <a:latin typeface="Baskerville" panose="02020502070401020303" pitchFamily="18" charset="0"/>
                          <a:ea typeface="Baskerville" panose="02020502070401020303" pitchFamily="18" charset="0"/>
                        </a:rPr>
                        <a:t>due to the observed increase in</a:t>
                      </a:r>
                      <a:br>
                        <a:rPr lang="en-US" sz="1600" u="none" strike="noStrike" dirty="0">
                          <a:effectLst/>
                          <a:latin typeface="Baskerville" panose="02020502070401020303" pitchFamily="18" charset="0"/>
                          <a:ea typeface="Baskerville" panose="02020502070401020303" pitchFamily="18" charset="0"/>
                        </a:rPr>
                      </a:br>
                      <a:r>
                        <a:rPr lang="en-US" sz="1600" u="none" strike="noStrike" dirty="0">
                          <a:effectLst/>
                          <a:latin typeface="Baskerville" panose="02020502070401020303" pitchFamily="18" charset="0"/>
                          <a:ea typeface="Baskerville" panose="02020502070401020303" pitchFamily="18" charset="0"/>
                        </a:rPr>
                        <a:t>anthropogenic greenhouse gas concentrations.”</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5408009"/>
                  </a:ext>
                </a:extLst>
              </a:tr>
              <a:tr h="436648">
                <a:tc>
                  <a:txBody>
                    <a:bodyPr/>
                    <a:lstStyle/>
                    <a:p>
                      <a:pPr algn="l" fontAlgn="b"/>
                      <a:r>
                        <a:rPr lang="en-US" sz="1600" u="none" strike="noStrike">
                          <a:effectLst/>
                          <a:latin typeface="Baskerville" panose="02020502070401020303" pitchFamily="18" charset="0"/>
                          <a:ea typeface="Baskerville" panose="02020502070401020303" pitchFamily="18" charset="0"/>
                        </a:rPr>
                        <a:t>Fifth Assessment Report (2013)</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“It is </a:t>
                      </a:r>
                      <a:r>
                        <a:rPr lang="en-US" sz="1600" b="1" i="1" u="none" strike="noStrike" dirty="0">
                          <a:solidFill>
                            <a:srgbClr val="C00000"/>
                          </a:solidFill>
                          <a:effectLst/>
                          <a:latin typeface="Baskerville" panose="02020502070401020303" pitchFamily="18" charset="0"/>
                          <a:ea typeface="Baskerville" panose="02020502070401020303" pitchFamily="18" charset="0"/>
                        </a:rPr>
                        <a:t>extremely likely </a:t>
                      </a:r>
                      <a:r>
                        <a:rPr lang="en-US" sz="1600" u="none" strike="noStrike" dirty="0">
                          <a:effectLst/>
                          <a:latin typeface="Baskerville" panose="02020502070401020303" pitchFamily="18" charset="0"/>
                          <a:ea typeface="Baskerville" panose="02020502070401020303" pitchFamily="18" charset="0"/>
                        </a:rPr>
                        <a:t>that human influence has been the dominant</a:t>
                      </a:r>
                      <a:br>
                        <a:rPr lang="en-US" sz="1600" u="none" strike="noStrike" dirty="0">
                          <a:effectLst/>
                          <a:latin typeface="Baskerville" panose="02020502070401020303" pitchFamily="18" charset="0"/>
                          <a:ea typeface="Baskerville" panose="02020502070401020303" pitchFamily="18" charset="0"/>
                        </a:rPr>
                      </a:br>
                      <a:r>
                        <a:rPr lang="en-US" sz="1600" u="none" strike="noStrike" dirty="0">
                          <a:effectLst/>
                          <a:latin typeface="Baskerville" panose="02020502070401020303" pitchFamily="18" charset="0"/>
                          <a:ea typeface="Baskerville" panose="02020502070401020303" pitchFamily="18" charset="0"/>
                        </a:rPr>
                        <a:t>cause of the observed warming since the mid-20th century.”</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3089010"/>
                  </a:ext>
                </a:extLst>
              </a:tr>
              <a:tr h="436648">
                <a:tc>
                  <a:txBody>
                    <a:bodyPr/>
                    <a:lstStyle/>
                    <a:p>
                      <a:pPr algn="l" fontAlgn="b"/>
                      <a:r>
                        <a:rPr lang="en-US" sz="1600" u="none" strike="noStrike">
                          <a:effectLst/>
                          <a:latin typeface="Baskerville" panose="02020502070401020303" pitchFamily="18" charset="0"/>
                          <a:ea typeface="Baskerville" panose="02020502070401020303" pitchFamily="18" charset="0"/>
                        </a:rPr>
                        <a:t>Sixth Assessment Report (2021)</a:t>
                      </a:r>
                      <a:endParaRPr lang="en-US" sz="1600" b="0" i="0" u="none" strike="noStrike">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fontAlgn="b"/>
                      <a:r>
                        <a:rPr lang="en-US" sz="1600" u="none" strike="noStrike" dirty="0">
                          <a:effectLst/>
                          <a:latin typeface="Baskerville" panose="02020502070401020303" pitchFamily="18" charset="0"/>
                          <a:ea typeface="Baskerville" panose="02020502070401020303" pitchFamily="18" charset="0"/>
                        </a:rPr>
                        <a:t>“Climate change </a:t>
                      </a:r>
                      <a:r>
                        <a:rPr lang="en-US" sz="1600" b="1" i="1" u="none" strike="noStrike" dirty="0">
                          <a:solidFill>
                            <a:srgbClr val="C00000"/>
                          </a:solidFill>
                          <a:effectLst/>
                          <a:latin typeface="Baskerville" panose="02020502070401020303" pitchFamily="18" charset="0"/>
                          <a:ea typeface="Baskerville" panose="02020502070401020303" pitchFamily="18" charset="0"/>
                        </a:rPr>
                        <a:t>is already affecting </a:t>
                      </a:r>
                      <a:r>
                        <a:rPr lang="en-US" sz="1600" u="none" strike="noStrike" dirty="0">
                          <a:effectLst/>
                          <a:latin typeface="Baskerville" panose="02020502070401020303" pitchFamily="18" charset="0"/>
                          <a:ea typeface="Baskerville" panose="02020502070401020303" pitchFamily="18" charset="0"/>
                        </a:rPr>
                        <a:t>every region on Earth, in multiple ways. The changes we experience will increase with additional warming.” </a:t>
                      </a:r>
                      <a:endParaRPr lang="en-US" sz="1600" b="0" i="0" u="none" strike="noStrike" dirty="0">
                        <a:solidFill>
                          <a:srgbClr val="000000"/>
                        </a:solidFill>
                        <a:effectLst/>
                        <a:latin typeface="Baskerville" panose="02020502070401020303" pitchFamily="18" charset="0"/>
                        <a:ea typeface="Baskerville" panose="02020502070401020303" pitchFamily="18"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1463508"/>
                  </a:ext>
                </a:extLst>
              </a:tr>
            </a:tbl>
          </a:graphicData>
        </a:graphic>
      </p:graphicFrame>
    </p:spTree>
    <p:extLst>
      <p:ext uri="{BB962C8B-B14F-4D97-AF65-F5344CB8AC3E}">
        <p14:creationId xmlns:p14="http://schemas.microsoft.com/office/powerpoint/2010/main" val="327362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lobal-temp-variation-1920x1080.mp4">
            <a:hlinkClick r:id="" action="ppaction://media"/>
            <a:extLst>
              <a:ext uri="{FF2B5EF4-FFF2-40B4-BE49-F238E27FC236}">
                <a16:creationId xmlns:a16="http://schemas.microsoft.com/office/drawing/2014/main" id="{718B3C46-6A92-F846-B168-5930854F61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26286" y="1632371"/>
            <a:ext cx="7968456" cy="4482257"/>
          </a:xfrm>
          <a:prstGeom prst="rect">
            <a:avLst/>
          </a:prstGeom>
          <a:noFill/>
          <a:ln>
            <a:noFill/>
          </a:ln>
        </p:spPr>
      </p:pic>
      <p:sp>
        <p:nvSpPr>
          <p:cNvPr id="2" name="Rectangle 1">
            <a:extLst>
              <a:ext uri="{FF2B5EF4-FFF2-40B4-BE49-F238E27FC236}">
                <a16:creationId xmlns:a16="http://schemas.microsoft.com/office/drawing/2014/main" id="{916EB81D-5AED-FD41-A708-EFB220589953}"/>
              </a:ext>
            </a:extLst>
          </p:cNvPr>
          <p:cNvSpPr/>
          <p:nvPr/>
        </p:nvSpPr>
        <p:spPr>
          <a:xfrm>
            <a:off x="420944" y="1133963"/>
            <a:ext cx="4713919"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Increase in frequency and severity of heat waves:</a:t>
            </a:r>
            <a:endParaRPr lang="en-US" dirty="0"/>
          </a:p>
        </p:txBody>
      </p:sp>
      <p:sp>
        <p:nvSpPr>
          <p:cNvPr id="7" name="Google Shape;208;p27">
            <a:extLst>
              <a:ext uri="{FF2B5EF4-FFF2-40B4-BE49-F238E27FC236}">
                <a16:creationId xmlns:a16="http://schemas.microsoft.com/office/drawing/2014/main" id="{80D90131-A85D-8B44-A031-7CEAF5F8D8F4}"/>
              </a:ext>
            </a:extLst>
          </p:cNvPr>
          <p:cNvSpPr txBox="1">
            <a:spLocks/>
          </p:cNvSpPr>
          <p:nvPr/>
        </p:nvSpPr>
        <p:spPr>
          <a:xfrm>
            <a:off x="244928" y="241300"/>
            <a:ext cx="11731172"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67" dirty="0">
                <a:solidFill>
                  <a:srgbClr val="1B4453"/>
                </a:solidFill>
                <a:latin typeface="Baskerville" panose="02020502070401020303"/>
              </a:rPr>
              <a:t>Weather, Climate, and Climate Change</a:t>
            </a:r>
          </a:p>
          <a:p>
            <a:endParaRPr lang="en-US" altLang="zh-CN" sz="4267" dirty="0">
              <a:solidFill>
                <a:schemeClr val="accent5">
                  <a:lumMod val="75000"/>
                </a:schemeClr>
              </a:solidFill>
              <a:latin typeface="Baskerville" panose="02020502070401020303"/>
            </a:endParaRPr>
          </a:p>
        </p:txBody>
      </p:sp>
      <p:sp>
        <p:nvSpPr>
          <p:cNvPr id="3" name="TextBox 2"/>
          <p:cNvSpPr txBox="1"/>
          <p:nvPr/>
        </p:nvSpPr>
        <p:spPr>
          <a:xfrm>
            <a:off x="8419443" y="6581001"/>
            <a:ext cx="3177473" cy="276999"/>
          </a:xfrm>
          <a:prstGeom prst="rect">
            <a:avLst/>
          </a:prstGeom>
          <a:noFill/>
        </p:spPr>
        <p:txBody>
          <a:bodyPr wrap="none" rtlCol="0">
            <a:spAutoFit/>
          </a:bodyPr>
          <a:lstStyle/>
          <a:p>
            <a:r>
              <a:rPr lang="en-US" sz="1200" dirty="0">
                <a:latin typeface="Baskerville Old Face" panose="02020602080505020303" pitchFamily="18" charset="0"/>
              </a:rPr>
              <a:t>Public domain content courtesy of </a:t>
            </a:r>
            <a:r>
              <a:rPr lang="en-US" sz="1200" dirty="0" smtClean="0">
                <a:latin typeface="Baskerville Old Face" panose="02020602080505020303" pitchFamily="18" charset="0"/>
              </a:rPr>
              <a:t>NASA/GSFC.</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335167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00" fill="hold"/>
                                        <p:tgtEl>
                                          <p:spTgt spid="6"/>
                                        </p:tgtEl>
                                      </p:cBhvr>
                                    </p:cmd>
                                  </p:childTnLst>
                                </p:cTn>
                              </p:par>
                              <p:par>
                                <p:cTn id="7" presetID="1" presetClass="mediacall" presetSubtype="0" fill="hold" nodeType="withEffect">
                                  <p:stCondLst>
                                    <p:cond delay="0"/>
                                  </p:stCondLst>
                                  <p:childTnLst>
                                    <p:cmd type="call" cmd="playFrom(0.0)">
                                      <p:cBhvr>
                                        <p:cTn id="8" dur="14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23340</TotalTime>
  <Words>5080</Words>
  <Application>Microsoft Office PowerPoint</Application>
  <PresentationFormat>Widescreen</PresentationFormat>
  <Paragraphs>683</Paragraphs>
  <Slides>42</Slides>
  <Notes>18</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42</vt:i4>
      </vt:variant>
    </vt:vector>
  </HeadingPairs>
  <TitlesOfParts>
    <vt:vector size="62" baseType="lpstr">
      <vt:lpstr>宋体</vt:lpstr>
      <vt:lpstr>Arial</vt:lpstr>
      <vt:lpstr>Baskerville</vt:lpstr>
      <vt:lpstr>Baskerville Old Face</vt:lpstr>
      <vt:lpstr>Calibri</vt:lpstr>
      <vt:lpstr>Calibri Light</vt:lpstr>
      <vt:lpstr>Cambria Math</vt:lpstr>
      <vt:lpstr>CNN</vt:lpstr>
      <vt:lpstr>等线</vt:lpstr>
      <vt:lpstr>等线 Light</vt:lpstr>
      <vt:lpstr>Dubai Light</vt:lpstr>
      <vt:lpstr>Geneva</vt:lpstr>
      <vt:lpstr>Gill Sans MT</vt:lpstr>
      <vt:lpstr>Libre Baskerville</vt:lpstr>
      <vt:lpstr>Monda</vt:lpstr>
      <vt:lpstr>Times</vt:lpstr>
      <vt:lpstr>Times New Roman</vt:lpstr>
      <vt:lpstr>Wingdings</vt:lpstr>
      <vt:lpstr>Office Theme</vt:lpstr>
      <vt:lpstr>1_Office Theme</vt:lpstr>
      <vt:lpstr>Lecture   Climate Risk and Real Estate Markets Understanding the basic impacts of  climate change on real estate markets</vt:lpstr>
      <vt:lpstr>Green Building Lectures: Reduction CO2 Emissions  </vt:lpstr>
      <vt:lpstr>Outline Today’s 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Lecture   Climate Risk and Real Estate Markets Understanding the basic impacts of  climate change on real estate markets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Palacios</dc:creator>
  <cp:lastModifiedBy>Peter Chipman</cp:lastModifiedBy>
  <cp:revision>172</cp:revision>
  <dcterms:created xsi:type="dcterms:W3CDTF">2022-01-19T15:14:48Z</dcterms:created>
  <dcterms:modified xsi:type="dcterms:W3CDTF">2024-06-03T12:04:30Z</dcterms:modified>
</cp:coreProperties>
</file>