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78" r:id="rId3"/>
  </p:sldMasterIdLst>
  <p:notesMasterIdLst>
    <p:notesMasterId r:id="rId43"/>
  </p:notesMasterIdLst>
  <p:sldIdLst>
    <p:sldId id="256" r:id="rId4"/>
    <p:sldId id="1583" r:id="rId5"/>
    <p:sldId id="1449" r:id="rId6"/>
    <p:sldId id="1452" r:id="rId7"/>
    <p:sldId id="283" r:id="rId8"/>
    <p:sldId id="1481" r:id="rId9"/>
    <p:sldId id="1622" r:id="rId10"/>
    <p:sldId id="1621" r:id="rId11"/>
    <p:sldId id="1502" r:id="rId12"/>
    <p:sldId id="1617" r:id="rId13"/>
    <p:sldId id="1531" r:id="rId14"/>
    <p:sldId id="1539" r:id="rId15"/>
    <p:sldId id="1533" r:id="rId16"/>
    <p:sldId id="1534" r:id="rId17"/>
    <p:sldId id="1540" r:id="rId18"/>
    <p:sldId id="1612" r:id="rId19"/>
    <p:sldId id="1613" r:id="rId20"/>
    <p:sldId id="1614" r:id="rId21"/>
    <p:sldId id="1535" r:id="rId22"/>
    <p:sldId id="461" r:id="rId23"/>
    <p:sldId id="1532" r:id="rId24"/>
    <p:sldId id="1618" r:id="rId25"/>
    <p:sldId id="1619" r:id="rId26"/>
    <p:sldId id="1620" r:id="rId27"/>
    <p:sldId id="1506" r:id="rId28"/>
    <p:sldId id="1507" r:id="rId29"/>
    <p:sldId id="1508" r:id="rId30"/>
    <p:sldId id="1524" r:id="rId31"/>
    <p:sldId id="1525" r:id="rId32"/>
    <p:sldId id="1526" r:id="rId33"/>
    <p:sldId id="1527" r:id="rId34"/>
    <p:sldId id="1510" r:id="rId35"/>
    <p:sldId id="1512" r:id="rId36"/>
    <p:sldId id="1536" r:id="rId37"/>
    <p:sldId id="1537" r:id="rId38"/>
    <p:sldId id="1538" r:id="rId39"/>
    <p:sldId id="1515" r:id="rId40"/>
    <p:sldId id="1530" r:id="rId41"/>
    <p:sldId id="1616" r:id="rId4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cfan" initials="y" lastIdx="1" clrIdx="0">
    <p:extLst>
      <p:ext uri="{19B8F6BF-5375-455C-9EA6-DF929625EA0E}">
        <p15:presenceInfo xmlns:p15="http://schemas.microsoft.com/office/powerpoint/2012/main" userId="ycf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1A28D"/>
    <a:srgbClr val="1B4453"/>
    <a:srgbClr val="4B747B"/>
    <a:srgbClr val="47AACF"/>
    <a:srgbClr val="47A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8" autoAdjust="0"/>
    <p:restoredTop sz="73742" autoAdjust="0"/>
  </p:normalViewPr>
  <p:slideViewPr>
    <p:cSldViewPr snapToGrid="0" snapToObjects="1">
      <p:cViewPr varScale="1">
        <p:scale>
          <a:sx n="48" d="100"/>
          <a:sy n="48" d="100"/>
        </p:scale>
        <p:origin x="1692" y="16"/>
      </p:cViewPr>
      <p:guideLst/>
    </p:cSldViewPr>
  </p:slideViewPr>
  <p:notesTextViewPr>
    <p:cViewPr>
      <p:scale>
        <a:sx n="340" d="100"/>
        <a:sy n="3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4593BF-FBE9-424C-A1AF-611EAF024696}" type="datetimeFigureOut">
              <a:rPr lang="en-US" smtClean="0"/>
              <a:t>11/1/2023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08B3BEE-1558-374E-8A88-8A25651309F3}" type="slidenum">
              <a:rPr lang="en-US" smtClean="0"/>
              <a:t>‹#›</a:t>
            </a:fld>
            <a:endParaRPr lang="en-US"/>
          </a:p>
        </p:txBody>
      </p:sp>
    </p:spTree>
    <p:extLst>
      <p:ext uri="{BB962C8B-B14F-4D97-AF65-F5344CB8AC3E}">
        <p14:creationId xmlns:p14="http://schemas.microsoft.com/office/powerpoint/2010/main" val="421831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ewsroom.haas.berkeley.edu/research/50-years-in-the-clean-air-acts-societal-benefits-still-outweigh-costs-10-to-1-research-find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epa.gov/clean-air-act-overview/benefits-and-costs-clean-air-act-1990-2020-second-prospective-study" TargetMode="External"/><Relationship Id="rId5" Type="http://schemas.openxmlformats.org/officeDocument/2006/relationships/hyperlink" Target="https://newsroom.haas.berkeley.edu/research/50-years-in-the-clean-air-acts-societal-benefits-still-outweigh-costs-10-to-1-research-finds/" TargetMode="External"/><Relationship Id="rId4" Type="http://schemas.openxmlformats.org/officeDocument/2006/relationships/hyperlink" Target="https://www.epa.gov/clean-air-act-overview/benefits-and-costs-clean-air-act-1990-2020-second-prospective-study"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thehighline.org/blog/2012/02/22/destination-high-lin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922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10</a:t>
            </a:fld>
            <a:endParaRPr lang="en-US"/>
          </a:p>
        </p:txBody>
      </p:sp>
    </p:spTree>
    <p:extLst>
      <p:ext uri="{BB962C8B-B14F-4D97-AF65-F5344CB8AC3E}">
        <p14:creationId xmlns:p14="http://schemas.microsoft.com/office/powerpoint/2010/main" val="153305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11</a:t>
            </a:fld>
            <a:endParaRPr lang="en-US"/>
          </a:p>
        </p:txBody>
      </p:sp>
    </p:spTree>
    <p:extLst>
      <p:ext uri="{BB962C8B-B14F-4D97-AF65-F5344CB8AC3E}">
        <p14:creationId xmlns:p14="http://schemas.microsoft.com/office/powerpoint/2010/main" val="4118070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12</a:t>
            </a:fld>
            <a:endParaRPr lang="en-US"/>
          </a:p>
        </p:txBody>
      </p:sp>
    </p:spTree>
    <p:extLst>
      <p:ext uri="{BB962C8B-B14F-4D97-AF65-F5344CB8AC3E}">
        <p14:creationId xmlns:p14="http://schemas.microsoft.com/office/powerpoint/2010/main" val="162579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13</a:t>
            </a:fld>
            <a:endParaRPr lang="en-US"/>
          </a:p>
        </p:txBody>
      </p:sp>
    </p:spTree>
    <p:extLst>
      <p:ext uri="{BB962C8B-B14F-4D97-AF65-F5344CB8AC3E}">
        <p14:creationId xmlns:p14="http://schemas.microsoft.com/office/powerpoint/2010/main" val="31590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Treatment effect of interest: LEED </a:t>
            </a:r>
            <a:r>
              <a:rPr lang="en-US" altLang="zh-CN" dirty="0">
                <a:sym typeface="Wingdings" pitchFamily="2" charset="2"/>
              </a:rPr>
              <a:t> Rent </a:t>
            </a:r>
            <a:endParaRPr lang="en-US" altLang="zh-CN" dirty="0"/>
          </a:p>
          <a:p>
            <a:endParaRPr lang="en-US" altLang="zh-CN" dirty="0"/>
          </a:p>
          <a:p>
            <a:r>
              <a:rPr lang="en-US" altLang="zh-CN" dirty="0"/>
              <a:t>OVB: key endogeneity here. Green buildings are likely to be more luxury,</a:t>
            </a:r>
            <a:r>
              <a:rPr lang="zh-CN" altLang="en-US" dirty="0"/>
              <a:t> </a:t>
            </a:r>
            <a:r>
              <a:rPr lang="en-US" altLang="zh-CN" dirty="0"/>
              <a:t>built</a:t>
            </a:r>
            <a:r>
              <a:rPr lang="zh-CN" altLang="en-US" dirty="0"/>
              <a:t> </a:t>
            </a:r>
            <a:r>
              <a:rPr lang="en-US" altLang="zh-CN" dirty="0"/>
              <a:t>or</a:t>
            </a:r>
            <a:r>
              <a:rPr lang="zh-CN" altLang="en-US" dirty="0"/>
              <a:t> </a:t>
            </a:r>
            <a:r>
              <a:rPr lang="en-US" altLang="zh-CN" dirty="0"/>
              <a:t>operated</a:t>
            </a:r>
            <a:r>
              <a:rPr lang="zh-CN" altLang="en-US" dirty="0"/>
              <a:t> </a:t>
            </a:r>
            <a:r>
              <a:rPr lang="en-US" altLang="zh-CN" dirty="0"/>
              <a:t>by</a:t>
            </a:r>
            <a:r>
              <a:rPr lang="zh-CN" altLang="en-US" dirty="0"/>
              <a:t> </a:t>
            </a:r>
            <a:r>
              <a:rPr lang="en-US" altLang="zh-CN" dirty="0"/>
              <a:t>famous</a:t>
            </a:r>
            <a:r>
              <a:rPr lang="zh-CN" altLang="en-US" dirty="0"/>
              <a:t> </a:t>
            </a:r>
            <a:r>
              <a:rPr lang="en-US" altLang="zh-CN" dirty="0"/>
              <a:t>companies</a:t>
            </a:r>
            <a:r>
              <a:rPr lang="zh-CN" altLang="en-US" dirty="0"/>
              <a:t> </a:t>
            </a:r>
            <a:r>
              <a:rPr lang="en-US" altLang="zh-CN" dirty="0"/>
              <a:t>with</a:t>
            </a:r>
            <a:r>
              <a:rPr lang="zh-CN" altLang="en-US" dirty="0"/>
              <a:t> </a:t>
            </a:r>
            <a:r>
              <a:rPr lang="en-US" altLang="zh-CN" dirty="0"/>
              <a:t>better</a:t>
            </a:r>
            <a:r>
              <a:rPr lang="zh-CN" altLang="en-US" dirty="0"/>
              <a:t> </a:t>
            </a:r>
            <a:r>
              <a:rPr lang="en-US" altLang="zh-CN" dirty="0"/>
              <a:t>expertise,</a:t>
            </a:r>
            <a:r>
              <a:rPr lang="zh-CN" altLang="en-US" dirty="0"/>
              <a:t> </a:t>
            </a:r>
            <a:r>
              <a:rPr lang="en-US" altLang="zh-CN" dirty="0"/>
              <a:t>management</a:t>
            </a:r>
            <a:r>
              <a:rPr lang="zh-CN" altLang="en-US" dirty="0"/>
              <a:t> </a:t>
            </a:r>
            <a:r>
              <a:rPr lang="en-US" altLang="zh-CN" dirty="0"/>
              <a:t>skill,</a:t>
            </a:r>
            <a:r>
              <a:rPr lang="zh-CN" altLang="en-US" dirty="0"/>
              <a:t> </a:t>
            </a:r>
            <a:r>
              <a:rPr lang="en-US" altLang="zh-CN" dirty="0"/>
              <a:t>etc., thus have other attributes leading to higher rent. </a:t>
            </a:r>
          </a:p>
          <a:p>
            <a:endParaRPr lang="en-US" altLang="zh-CN" dirty="0"/>
          </a:p>
          <a:p>
            <a:r>
              <a:rPr lang="en-US" altLang="zh-CN" dirty="0"/>
              <a:t>The other issues are relatively minor, but might still play a role here. </a:t>
            </a:r>
          </a:p>
          <a:p>
            <a:endParaRPr lang="en-US" altLang="zh-CN" dirty="0"/>
          </a:p>
          <a:p>
            <a:r>
              <a:rPr lang="en-US" altLang="zh-CN" dirty="0"/>
              <a:t>Reverse Causality: </a:t>
            </a:r>
          </a:p>
          <a:p>
            <a:r>
              <a:rPr lang="en-US" altLang="zh-CN" dirty="0"/>
              <a:t>Rent is high </a:t>
            </a:r>
            <a:r>
              <a:rPr lang="en-US" altLang="zh-CN" dirty="0">
                <a:sym typeface="Wingdings" pitchFamily="2" charset="2"/>
              </a:rPr>
              <a:t> landlord has more revenue  go green</a:t>
            </a:r>
          </a:p>
          <a:p>
            <a:endParaRPr lang="en-US" altLang="zh-CN" dirty="0">
              <a:sym typeface="Wingdings" pitchFamily="2" charset="2"/>
            </a:endParaRPr>
          </a:p>
          <a:p>
            <a:r>
              <a:rPr lang="en-US" altLang="zh-CN" dirty="0">
                <a:sym typeface="Wingdings" pitchFamily="2" charset="2"/>
              </a:rPr>
              <a:t>Selection Bias: </a:t>
            </a:r>
          </a:p>
          <a:p>
            <a:r>
              <a:rPr lang="en-US" altLang="zh-CN" dirty="0">
                <a:sym typeface="Wingdings" pitchFamily="2" charset="2"/>
              </a:rPr>
              <a:t>The sample could be biased. For example, housing</a:t>
            </a:r>
            <a:r>
              <a:rPr lang="zh-CN" altLang="en-US" dirty="0">
                <a:sym typeface="Wingdings" pitchFamily="2" charset="2"/>
              </a:rPr>
              <a:t> </a:t>
            </a:r>
            <a:r>
              <a:rPr lang="en-US" altLang="zh-CN" dirty="0">
                <a:sym typeface="Wingdings" pitchFamily="2" charset="2"/>
              </a:rPr>
              <a:t>price</a:t>
            </a:r>
            <a:r>
              <a:rPr lang="zh-CN" altLang="en-US" dirty="0">
                <a:sym typeface="Wingdings" pitchFamily="2" charset="2"/>
              </a:rPr>
              <a:t> </a:t>
            </a:r>
            <a:r>
              <a:rPr lang="en-US" altLang="zh-CN" dirty="0">
                <a:sym typeface="Wingdings" pitchFamily="2" charset="2"/>
              </a:rPr>
              <a:t>index</a:t>
            </a:r>
            <a:r>
              <a:rPr lang="zh-CN" altLang="en-US" dirty="0">
                <a:sym typeface="Wingdings" pitchFamily="2" charset="2"/>
              </a:rPr>
              <a:t> </a:t>
            </a:r>
            <a:r>
              <a:rPr lang="en-US" altLang="zh-CN" dirty="0">
                <a:sym typeface="Wingdings" pitchFamily="2" charset="2"/>
              </a:rPr>
              <a:t>–</a:t>
            </a:r>
            <a:r>
              <a:rPr lang="zh-CN" altLang="en-US" dirty="0">
                <a:sym typeface="Wingdings" pitchFamily="2" charset="2"/>
              </a:rPr>
              <a:t> </a:t>
            </a:r>
            <a:r>
              <a:rPr lang="en-US" altLang="zh-CN" dirty="0">
                <a:sym typeface="Wingdings" pitchFamily="2" charset="2"/>
              </a:rPr>
              <a:t>we</a:t>
            </a:r>
            <a:r>
              <a:rPr lang="zh-CN" altLang="en-US" dirty="0">
                <a:sym typeface="Wingdings" pitchFamily="2" charset="2"/>
              </a:rPr>
              <a:t> </a:t>
            </a:r>
            <a:r>
              <a:rPr lang="en-US" altLang="zh-CN" dirty="0">
                <a:sym typeface="Wingdings" pitchFamily="2" charset="2"/>
              </a:rPr>
              <a:t>only</a:t>
            </a:r>
            <a:r>
              <a:rPr lang="zh-CN" altLang="en-US" dirty="0">
                <a:sym typeface="Wingdings" pitchFamily="2" charset="2"/>
              </a:rPr>
              <a:t> </a:t>
            </a:r>
            <a:r>
              <a:rPr lang="en-US" altLang="zh-CN" dirty="0">
                <a:sym typeface="Wingdings" pitchFamily="2" charset="2"/>
              </a:rPr>
              <a:t>have</a:t>
            </a:r>
            <a:r>
              <a:rPr lang="zh-CN" altLang="en-US" dirty="0">
                <a:sym typeface="Wingdings" pitchFamily="2" charset="2"/>
              </a:rPr>
              <a:t> </a:t>
            </a:r>
            <a:r>
              <a:rPr lang="en-US" altLang="zh-CN" dirty="0">
                <a:sym typeface="Wingdings" pitchFamily="2" charset="2"/>
              </a:rPr>
              <a:t>the</a:t>
            </a:r>
            <a:r>
              <a:rPr lang="zh-CN" altLang="en-US" dirty="0">
                <a:sym typeface="Wingdings" pitchFamily="2" charset="2"/>
              </a:rPr>
              <a:t> </a:t>
            </a:r>
            <a:r>
              <a:rPr lang="en-US" altLang="zh-CN" dirty="0">
                <a:sym typeface="Wingdings" pitchFamily="2" charset="2"/>
              </a:rPr>
              <a:t>data</a:t>
            </a:r>
            <a:r>
              <a:rPr lang="zh-CN" altLang="en-US" dirty="0">
                <a:sym typeface="Wingdings" pitchFamily="2" charset="2"/>
              </a:rPr>
              <a:t> </a:t>
            </a:r>
            <a:r>
              <a:rPr lang="en-US" altLang="zh-CN" dirty="0">
                <a:sym typeface="Wingdings" pitchFamily="2" charset="2"/>
              </a:rPr>
              <a:t>for</a:t>
            </a:r>
            <a:r>
              <a:rPr lang="zh-CN" altLang="en-US" dirty="0">
                <a:sym typeface="Wingdings" pitchFamily="2" charset="2"/>
              </a:rPr>
              <a:t> </a:t>
            </a:r>
            <a:r>
              <a:rPr lang="en-US" altLang="zh-CN" dirty="0">
                <a:sym typeface="Wingdings" pitchFamily="2" charset="2"/>
              </a:rPr>
              <a:t>transacted</a:t>
            </a:r>
            <a:r>
              <a:rPr lang="zh-CN" altLang="en-US" dirty="0">
                <a:sym typeface="Wingdings" pitchFamily="2" charset="2"/>
              </a:rPr>
              <a:t> </a:t>
            </a:r>
            <a:r>
              <a:rPr lang="en-US" altLang="zh-CN" dirty="0">
                <a:sym typeface="Wingdings" pitchFamily="2" charset="2"/>
              </a:rPr>
              <a:t>houses,</a:t>
            </a:r>
            <a:r>
              <a:rPr lang="zh-CN" altLang="en-US" dirty="0">
                <a:sym typeface="Wingdings" pitchFamily="2" charset="2"/>
              </a:rPr>
              <a:t> </a:t>
            </a:r>
            <a:r>
              <a:rPr lang="en-US" altLang="zh-CN" dirty="0">
                <a:sym typeface="Wingdings" pitchFamily="2" charset="2"/>
              </a:rPr>
              <a:t>but</a:t>
            </a:r>
            <a:r>
              <a:rPr lang="zh-CN" altLang="en-US" dirty="0">
                <a:sym typeface="Wingdings" pitchFamily="2" charset="2"/>
              </a:rPr>
              <a:t> </a:t>
            </a:r>
            <a:r>
              <a:rPr lang="en-US" altLang="zh-CN" dirty="0">
                <a:sym typeface="Wingdings" pitchFamily="2" charset="2"/>
              </a:rPr>
              <a:t>not</a:t>
            </a:r>
            <a:r>
              <a:rPr lang="zh-CN" altLang="en-US" dirty="0">
                <a:sym typeface="Wingdings" pitchFamily="2" charset="2"/>
              </a:rPr>
              <a:t> </a:t>
            </a:r>
            <a:r>
              <a:rPr lang="en-US" altLang="zh-CN" dirty="0">
                <a:sym typeface="Wingdings" pitchFamily="2" charset="2"/>
              </a:rPr>
              <a:t>the</a:t>
            </a:r>
            <a:r>
              <a:rPr lang="zh-CN" altLang="en-US" dirty="0">
                <a:sym typeface="Wingdings" pitchFamily="2" charset="2"/>
              </a:rPr>
              <a:t> </a:t>
            </a:r>
            <a:r>
              <a:rPr lang="en-US" altLang="zh-CN" dirty="0">
                <a:sym typeface="Wingdings" pitchFamily="2" charset="2"/>
              </a:rPr>
              <a:t>entire</a:t>
            </a:r>
            <a:r>
              <a:rPr lang="zh-CN" altLang="en-US" dirty="0">
                <a:sym typeface="Wingdings" pitchFamily="2" charset="2"/>
              </a:rPr>
              <a:t> </a:t>
            </a:r>
            <a:r>
              <a:rPr lang="en-US" altLang="zh-CN" dirty="0">
                <a:sym typeface="Wingdings" pitchFamily="2" charset="2"/>
              </a:rPr>
              <a:t>stock.</a:t>
            </a:r>
            <a:r>
              <a:rPr lang="zh-CN" altLang="en-US" dirty="0">
                <a:sym typeface="Wingdings" pitchFamily="2" charset="2"/>
              </a:rPr>
              <a:t> </a:t>
            </a:r>
            <a:r>
              <a:rPr lang="en-US" altLang="zh-CN" dirty="0">
                <a:sym typeface="Wingdings" pitchFamily="2" charset="2"/>
              </a:rPr>
              <a:t>Or,</a:t>
            </a:r>
            <a:r>
              <a:rPr lang="zh-CN" altLang="en-US" dirty="0">
                <a:sym typeface="Wingdings" pitchFamily="2" charset="2"/>
              </a:rPr>
              <a:t> </a:t>
            </a:r>
            <a:r>
              <a:rPr lang="en-US" altLang="zh-CN" dirty="0">
                <a:sym typeface="Wingdings" pitchFamily="2" charset="2"/>
              </a:rPr>
              <a:t>we only have data from RCA, which are for large commercial real estate. The results thus might not hold for small residential properties. </a:t>
            </a:r>
          </a:p>
        </p:txBody>
      </p:sp>
      <p:sp>
        <p:nvSpPr>
          <p:cNvPr id="4" name="Slide Number Placeholder 3"/>
          <p:cNvSpPr>
            <a:spLocks noGrp="1"/>
          </p:cNvSpPr>
          <p:nvPr>
            <p:ph type="sldNum" sz="quarter" idx="5"/>
          </p:nvPr>
        </p:nvSpPr>
        <p:spPr/>
        <p:txBody>
          <a:bodyPr/>
          <a:lstStyle/>
          <a:p>
            <a:fld id="{308B3BEE-1558-374E-8A88-8A25651309F3}" type="slidenum">
              <a:rPr lang="en-US" smtClean="0"/>
              <a:t>14</a:t>
            </a:fld>
            <a:endParaRPr lang="en-US"/>
          </a:p>
        </p:txBody>
      </p:sp>
    </p:spTree>
    <p:extLst>
      <p:ext uri="{BB962C8B-B14F-4D97-AF65-F5344CB8AC3E}">
        <p14:creationId xmlns:p14="http://schemas.microsoft.com/office/powerpoint/2010/main" val="1499158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15</a:t>
            </a:fld>
            <a:endParaRPr lang="en-US"/>
          </a:p>
        </p:txBody>
      </p:sp>
    </p:spTree>
    <p:extLst>
      <p:ext uri="{BB962C8B-B14F-4D97-AF65-F5344CB8AC3E}">
        <p14:creationId xmlns:p14="http://schemas.microsoft.com/office/powerpoint/2010/main" val="3970585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2042636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20031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415344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19</a:t>
            </a:fld>
            <a:endParaRPr lang="en-US"/>
          </a:p>
        </p:txBody>
      </p:sp>
    </p:spTree>
    <p:extLst>
      <p:ext uri="{BB962C8B-B14F-4D97-AF65-F5344CB8AC3E}">
        <p14:creationId xmlns:p14="http://schemas.microsoft.com/office/powerpoint/2010/main" val="65834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4381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96903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20</a:t>
            </a:fld>
            <a:endParaRPr lang="en-US"/>
          </a:p>
        </p:txBody>
      </p:sp>
    </p:spTree>
    <p:extLst>
      <p:ext uri="{BB962C8B-B14F-4D97-AF65-F5344CB8AC3E}">
        <p14:creationId xmlns:p14="http://schemas.microsoft.com/office/powerpoint/2010/main" val="2224978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21</a:t>
            </a:fld>
            <a:endParaRPr lang="en-US"/>
          </a:p>
        </p:txBody>
      </p:sp>
    </p:spTree>
    <p:extLst>
      <p:ext uri="{BB962C8B-B14F-4D97-AF65-F5344CB8AC3E}">
        <p14:creationId xmlns:p14="http://schemas.microsoft.com/office/powerpoint/2010/main" val="209026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22</a:t>
            </a:fld>
            <a:endParaRPr lang="en-US"/>
          </a:p>
        </p:txBody>
      </p:sp>
    </p:spTree>
    <p:extLst>
      <p:ext uri="{BB962C8B-B14F-4D97-AF65-F5344CB8AC3E}">
        <p14:creationId xmlns:p14="http://schemas.microsoft.com/office/powerpoint/2010/main" val="3804265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23</a:t>
            </a:fld>
            <a:endParaRPr lang="en-US"/>
          </a:p>
        </p:txBody>
      </p:sp>
    </p:spTree>
    <p:extLst>
      <p:ext uri="{BB962C8B-B14F-4D97-AF65-F5344CB8AC3E}">
        <p14:creationId xmlns:p14="http://schemas.microsoft.com/office/powerpoint/2010/main" val="1098841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24</a:t>
            </a:fld>
            <a:endParaRPr lang="en-US"/>
          </a:p>
        </p:txBody>
      </p:sp>
    </p:spTree>
    <p:extLst>
      <p:ext uri="{BB962C8B-B14F-4D97-AF65-F5344CB8AC3E}">
        <p14:creationId xmlns:p14="http://schemas.microsoft.com/office/powerpoint/2010/main" val="3583672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dirty="0"/>
              <a:t>Move to green amenities.</a:t>
            </a:r>
          </a:p>
          <a:p>
            <a:endParaRPr lang="en-US" dirty="0"/>
          </a:p>
          <a:p>
            <a:r>
              <a:rPr lang="en-US" dirty="0"/>
              <a:t>Decomposition of real estate value to land value (location) and structure value. Sometimes the former is 50%.</a:t>
            </a:r>
            <a:endParaRPr dirty="0"/>
          </a:p>
        </p:txBody>
      </p:sp>
    </p:spTree>
    <p:extLst>
      <p:ext uri="{BB962C8B-B14F-4D97-AF65-F5344CB8AC3E}">
        <p14:creationId xmlns:p14="http://schemas.microsoft.com/office/powerpoint/2010/main" val="1509650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a:t>
            </a:r>
            <a:endParaRPr dirty="0"/>
          </a:p>
        </p:txBody>
      </p:sp>
    </p:spTree>
    <p:extLst>
      <p:ext uri="{BB962C8B-B14F-4D97-AF65-F5344CB8AC3E}">
        <p14:creationId xmlns:p14="http://schemas.microsoft.com/office/powerpoint/2010/main" val="2526564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a:t>
            </a:r>
            <a:endParaRPr dirty="0"/>
          </a:p>
        </p:txBody>
      </p:sp>
    </p:spTree>
    <p:extLst>
      <p:ext uri="{BB962C8B-B14F-4D97-AF65-F5344CB8AC3E}">
        <p14:creationId xmlns:p14="http://schemas.microsoft.com/office/powerpoint/2010/main" val="3740782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a:t>
            </a:r>
            <a:endParaRPr dirty="0"/>
          </a:p>
        </p:txBody>
      </p:sp>
    </p:spTree>
    <p:extLst>
      <p:ext uri="{BB962C8B-B14F-4D97-AF65-F5344CB8AC3E}">
        <p14:creationId xmlns:p14="http://schemas.microsoft.com/office/powerpoint/2010/main" val="1211428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a:t>
            </a:r>
            <a:endParaRPr dirty="0"/>
          </a:p>
        </p:txBody>
      </p:sp>
    </p:spTree>
    <p:extLst>
      <p:ext uri="{BB962C8B-B14F-4D97-AF65-F5344CB8AC3E}">
        <p14:creationId xmlns:p14="http://schemas.microsoft.com/office/powerpoint/2010/main" val="186333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4381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67941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a:t>
            </a:r>
            <a:endParaRPr dirty="0"/>
          </a:p>
        </p:txBody>
      </p:sp>
    </p:spTree>
    <p:extLst>
      <p:ext uri="{BB962C8B-B14F-4D97-AF65-F5344CB8AC3E}">
        <p14:creationId xmlns:p14="http://schemas.microsoft.com/office/powerpoint/2010/main" val="3717168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a:t>
            </a:r>
            <a:endParaRPr dirty="0"/>
          </a:p>
        </p:txBody>
      </p:sp>
    </p:spTree>
    <p:extLst>
      <p:ext uri="{BB962C8B-B14F-4D97-AF65-F5344CB8AC3E}">
        <p14:creationId xmlns:p14="http://schemas.microsoft.com/office/powerpoint/2010/main" val="1372101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a:t>
            </a:r>
            <a:endParaRPr dirty="0"/>
          </a:p>
        </p:txBody>
      </p:sp>
    </p:spTree>
    <p:extLst>
      <p:ext uri="{BB962C8B-B14F-4D97-AF65-F5344CB8AC3E}">
        <p14:creationId xmlns:p14="http://schemas.microsoft.com/office/powerpoint/2010/main" val="419756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Hedonic models also explained why the real estate industry could and should invest in parks and open spaces.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dilemma of green amenities such as parks and open spaces is that: developers and property owners anticipate benefits for private properties, yet </a:t>
            </a:r>
            <a:r>
              <a:rPr lang="en-US" sz="1200" b="1" kern="1200" dirty="0">
                <a:solidFill>
                  <a:schemeClr val="tx1"/>
                </a:solidFill>
                <a:effectLst/>
                <a:latin typeface="+mn-lt"/>
                <a:ea typeface="+mn-ea"/>
                <a:cs typeface="+mn-cs"/>
              </a:rPr>
              <a:t>public resources to create and operate these spaces are limited</a:t>
            </a:r>
            <a:r>
              <a:rPr lang="en-US" sz="1200" kern="1200" dirty="0">
                <a:solidFill>
                  <a:schemeClr val="tx1"/>
                </a:solidFill>
                <a:effectLst/>
                <a:latin typeface="+mn-lt"/>
                <a:ea typeface="+mn-ea"/>
                <a:cs typeface="+mn-cs"/>
              </a:rPr>
              <a:t>. In fact, many large U.S. cities have a substantial backlog in deferred maintenance for parks.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Increasingly, owners and developers are filling the gap by building, operating, or funding open spaces, inspired by some famous examples such as the Bryant Park in midtown Manhattan.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1979, New York seemed to have given up Bryant Park for lost as an urban amenity, as well as an historic site. </a:t>
            </a:r>
            <a:r>
              <a:rPr lang="en-US" sz="1200" b="1" kern="1200" dirty="0">
                <a:solidFill>
                  <a:schemeClr val="tx1"/>
                </a:solidFill>
                <a:effectLst/>
                <a:latin typeface="+mn-lt"/>
                <a:ea typeface="+mn-ea"/>
                <a:cs typeface="+mn-cs"/>
              </a:rPr>
              <a:t>Bryant Park by then was a site with active drug trade, crime, a persistent urine odor and overflowing trash cans.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1980 a group of civic-minded New Yorkers, property owners, and neighbors decided to rescue the park, and set up the </a:t>
            </a:r>
            <a:r>
              <a:rPr lang="en-US" sz="1200" b="1" kern="1200" dirty="0">
                <a:solidFill>
                  <a:schemeClr val="tx1"/>
                </a:solidFill>
                <a:effectLst/>
                <a:latin typeface="+mn-lt"/>
                <a:ea typeface="+mn-ea"/>
                <a:cs typeface="+mn-cs"/>
              </a:rPr>
              <a:t>Bryant Park Restoration Corporation</a:t>
            </a:r>
            <a:r>
              <a:rPr lang="en-US" sz="1200" kern="1200" dirty="0">
                <a:solidFill>
                  <a:schemeClr val="tx1"/>
                </a:solidFill>
                <a:effectLst/>
                <a:latin typeface="+mn-lt"/>
                <a:ea typeface="+mn-ea"/>
                <a:cs typeface="+mn-cs"/>
              </a:rPr>
              <a:t>. They spent seven years negotiating with the New York City Department of Parks and Recreation before they succeeded in getting a 15-year lease, which began in 1988. (The lease was subsequently renewed for another five years.) The BPRC immediately closed the park for five years of rebuilding.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Bryant Park was </a:t>
            </a:r>
            <a:r>
              <a:rPr lang="en-US" sz="1200" b="1" kern="1200" dirty="0">
                <a:solidFill>
                  <a:schemeClr val="tx1"/>
                </a:solidFill>
                <a:effectLst/>
                <a:latin typeface="+mn-lt"/>
                <a:ea typeface="+mn-ea"/>
                <a:cs typeface="+mn-cs"/>
              </a:rPr>
              <a:t>completed and reopened in 1992</a:t>
            </a:r>
            <a:r>
              <a:rPr lang="en-US" sz="1200" kern="1200" dirty="0">
                <a:solidFill>
                  <a:schemeClr val="tx1"/>
                </a:solidFill>
                <a:effectLst/>
                <a:latin typeface="+mn-lt"/>
                <a:ea typeface="+mn-ea"/>
                <a:cs typeface="+mn-cs"/>
              </a:rPr>
              <a:t>, the park renovation and its new management structure had created a strong amenity for the local office market. </a:t>
            </a:r>
            <a:r>
              <a:rPr lang="en-US" sz="1200" u="none" strike="noStrike" cap="none" dirty="0">
                <a:solidFill>
                  <a:srgbClr val="000000"/>
                </a:solidFill>
                <a:effectLst/>
                <a:ea typeface="Arial"/>
                <a:sym typeface="Arial"/>
              </a:rPr>
              <a:t>Today, the park boosts a winter marketplace, summertime film series, singles bars and fitness programs.</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owners of the </a:t>
            </a:r>
            <a:r>
              <a:rPr lang="en-US" sz="1200" b="1" kern="1200" dirty="0">
                <a:solidFill>
                  <a:schemeClr val="tx1"/>
                </a:solidFill>
                <a:effectLst/>
                <a:latin typeface="+mn-lt"/>
                <a:ea typeface="+mn-ea"/>
                <a:cs typeface="+mn-cs"/>
              </a:rPr>
              <a:t>W. R. Grace Building</a:t>
            </a:r>
            <a:r>
              <a:rPr lang="en-US" sz="1200" kern="1200" dirty="0">
                <a:solidFill>
                  <a:schemeClr val="tx1"/>
                </a:solidFill>
                <a:effectLst/>
                <a:latin typeface="+mn-lt"/>
                <a:ea typeface="+mn-ea"/>
                <a:cs typeface="+mn-cs"/>
              </a:rPr>
              <a:t> across the street,</a:t>
            </a:r>
            <a:r>
              <a:rPr lang="en-US" sz="1200" b="1" kern="1200" dirty="0">
                <a:solidFill>
                  <a:schemeClr val="tx1"/>
                </a:solidFill>
                <a:effectLst/>
                <a:latin typeface="+mn-lt"/>
                <a:ea typeface="+mn-ea"/>
                <a:cs typeface="+mn-cs"/>
              </a:rPr>
              <a:t> invested $3 million</a:t>
            </a:r>
            <a:r>
              <a:rPr lang="en-US" sz="1200" kern="1200" dirty="0">
                <a:solidFill>
                  <a:schemeClr val="tx1"/>
                </a:solidFill>
                <a:effectLst/>
                <a:latin typeface="+mn-lt"/>
                <a:ea typeface="+mn-ea"/>
                <a:cs typeface="+mn-cs"/>
              </a:rPr>
              <a:t> in the park that was part of a private renovation program. In return, Building saw asking rents climbing from $35 to $75/SF from 1990 to 2002, which was increased by 114%. The rate far outperformed surrounding submarkets Times Square, Grand Central, and Rockefeller markets, which increased by 40~70% in the same period.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high demand for office space in the building also represented in its 100% leased space as of April 2002. As </a:t>
            </a:r>
            <a:r>
              <a:rPr lang="en-US" sz="1200" b="1" kern="1200" dirty="0">
                <a:solidFill>
                  <a:schemeClr val="tx1"/>
                </a:solidFill>
                <a:effectLst/>
                <a:latin typeface="+mn-lt"/>
                <a:ea typeface="+mn-ea"/>
                <a:cs typeface="+mn-cs"/>
              </a:rPr>
              <a:t>better tenants</a:t>
            </a:r>
            <a:r>
              <a:rPr lang="en-US" sz="1200" kern="1200" dirty="0">
                <a:solidFill>
                  <a:schemeClr val="tx1"/>
                </a:solidFill>
                <a:effectLst/>
                <a:latin typeface="+mn-lt"/>
                <a:ea typeface="+mn-ea"/>
                <a:cs typeface="+mn-cs"/>
              </a:rPr>
              <a:t> moved in, the </a:t>
            </a:r>
            <a:r>
              <a:rPr lang="en-US" sz="1200" b="1" kern="1200" dirty="0">
                <a:solidFill>
                  <a:schemeClr val="tx1"/>
                </a:solidFill>
                <a:effectLst/>
                <a:latin typeface="+mn-lt"/>
                <a:ea typeface="+mn-ea"/>
                <a:cs typeface="+mn-cs"/>
              </a:rPr>
              <a:t>credit profiles</a:t>
            </a:r>
            <a:r>
              <a:rPr lang="en-US" sz="1200" kern="1200" dirty="0">
                <a:solidFill>
                  <a:schemeClr val="tx1"/>
                </a:solidFill>
                <a:effectLst/>
                <a:latin typeface="+mn-lt"/>
                <a:ea typeface="+mn-ea"/>
                <a:cs typeface="+mn-cs"/>
              </a:rPr>
              <a:t> of buildings improved,  and market value of real estate increased.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total, the renovated park has associated with Grace Building’s </a:t>
            </a:r>
            <a:r>
              <a:rPr lang="en-US" sz="1200" b="1" kern="1200" dirty="0">
                <a:solidFill>
                  <a:schemeClr val="tx1"/>
                </a:solidFill>
                <a:effectLst/>
                <a:latin typeface="+mn-lt"/>
                <a:ea typeface="+mn-ea"/>
                <a:cs typeface="+mn-cs"/>
              </a:rPr>
              <a:t>$19.5 million increase in annual rental revenue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$216 million building valuation increase.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public money has been spent on the park since 1996. Taxpayers aren’t footing the bill for the park’s $4 million annual budget, which is all privately raised. To date, o</a:t>
            </a:r>
            <a:r>
              <a:rPr lang="en-US" sz="1200" b="1" kern="1200" dirty="0">
                <a:solidFill>
                  <a:schemeClr val="tx1"/>
                </a:solidFill>
                <a:effectLst/>
                <a:latin typeface="+mn-lt"/>
                <a:ea typeface="+mn-ea"/>
                <a:cs typeface="+mn-cs"/>
              </a:rPr>
              <a:t>ver 590 Privately Owned Public Spaces (POPS) have been built at over 380 buildings across New York City</a:t>
            </a:r>
            <a:r>
              <a:rPr lang="en-US" sz="1200" kern="1200" dirty="0">
                <a:solidFill>
                  <a:schemeClr val="tx1"/>
                </a:solidFill>
                <a:effectLst/>
                <a:latin typeface="+mn-lt"/>
                <a:ea typeface="+mn-ea"/>
                <a:cs typeface="+mn-cs"/>
              </a:rPr>
              <a:t>. These public spaces are primarily located in Manhattan, but are increasingly being developed in the other boroughs, particularly Brooklyn and Queens, as the commercial office markets expand. Combined, POPS provide over 3.8 million square feet of additional public space in the City – equivalent to roughly nine Bryant Parks or Union Squares. </a:t>
            </a:r>
          </a:p>
          <a:p>
            <a:endParaRPr lang="en-US" altLang="zh-CN" dirty="0"/>
          </a:p>
          <a:p>
            <a:endParaRPr lang="en-US" altLang="zh-CN" dirty="0"/>
          </a:p>
          <a:p>
            <a:endParaRPr dirty="0"/>
          </a:p>
        </p:txBody>
      </p:sp>
    </p:spTree>
    <p:extLst>
      <p:ext uri="{BB962C8B-B14F-4D97-AF65-F5344CB8AC3E}">
        <p14:creationId xmlns:p14="http://schemas.microsoft.com/office/powerpoint/2010/main" val="2952128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dirty="0"/>
              <a:t>After you calculate the benefit, you can compare</a:t>
            </a:r>
            <a:r>
              <a:rPr lang="zh-CN" altLang="en-US" dirty="0"/>
              <a:t> </a:t>
            </a:r>
            <a:r>
              <a:rPr lang="en-US" altLang="zh-CN" dirty="0"/>
              <a:t>with</a:t>
            </a:r>
            <a:r>
              <a:rPr lang="zh-CN" altLang="en-US" dirty="0"/>
              <a:t> </a:t>
            </a:r>
            <a:r>
              <a:rPr lang="en-US" altLang="zh-CN" dirty="0"/>
              <a:t>the</a:t>
            </a:r>
            <a:r>
              <a:rPr lang="zh-CN" altLang="en-US" dirty="0"/>
              <a:t> </a:t>
            </a:r>
            <a:r>
              <a:rPr lang="en-US" altLang="zh-CN" dirty="0"/>
              <a:t>cost</a:t>
            </a:r>
            <a:r>
              <a:rPr lang="zh-CN" altLang="en-US" dirty="0"/>
              <a:t> </a:t>
            </a:r>
            <a:r>
              <a:rPr lang="en-US" altLang="zh-CN" dirty="0"/>
              <a:t>and</a:t>
            </a:r>
            <a:r>
              <a:rPr lang="zh-CN" altLang="en-US" dirty="0"/>
              <a:t> </a:t>
            </a:r>
            <a:r>
              <a:rPr lang="en-US" altLang="zh-CN" dirty="0"/>
              <a:t>do</a:t>
            </a:r>
            <a:r>
              <a:rPr lang="zh-CN" altLang="en-US" dirty="0"/>
              <a:t> </a:t>
            </a:r>
            <a:r>
              <a:rPr lang="en-US" altLang="zh-CN" dirty="0"/>
              <a:t>a</a:t>
            </a:r>
            <a:r>
              <a:rPr lang="zh-CN" altLang="en-US" dirty="0"/>
              <a:t> </a:t>
            </a:r>
            <a:r>
              <a:rPr lang="en-US" altLang="zh-CN" dirty="0"/>
              <a:t>BCA.</a:t>
            </a:r>
          </a:p>
          <a:p>
            <a:endParaRPr lang="en-US" dirty="0"/>
          </a:p>
          <a:p>
            <a:r>
              <a:rPr lang="en-US" altLang="zh-CN" dirty="0"/>
              <a:t>This</a:t>
            </a:r>
            <a:r>
              <a:rPr lang="zh-CN" altLang="en-US" dirty="0"/>
              <a:t> </a:t>
            </a:r>
            <a:r>
              <a:rPr lang="en-US" altLang="zh-CN" dirty="0"/>
              <a:t>is</a:t>
            </a:r>
            <a:r>
              <a:rPr lang="zh-CN" altLang="en-US" dirty="0"/>
              <a:t> </a:t>
            </a:r>
            <a:r>
              <a:rPr lang="en-US" altLang="zh-CN" dirty="0"/>
              <a:t>just</a:t>
            </a:r>
            <a:r>
              <a:rPr lang="zh-CN" altLang="en-US" dirty="0"/>
              <a:t> </a:t>
            </a:r>
            <a:r>
              <a:rPr lang="en-US" altLang="zh-CN" dirty="0"/>
              <a:t>the</a:t>
            </a:r>
            <a:r>
              <a:rPr lang="zh-CN" altLang="en-US" dirty="0"/>
              <a:t> </a:t>
            </a:r>
            <a:r>
              <a:rPr lang="en-US" altLang="zh-CN" dirty="0"/>
              <a:t>very</a:t>
            </a:r>
            <a:r>
              <a:rPr lang="zh-CN" altLang="en-US" dirty="0"/>
              <a:t> </a:t>
            </a:r>
            <a:r>
              <a:rPr lang="en-US" altLang="zh-CN" dirty="0"/>
              <a:t>basic</a:t>
            </a:r>
            <a:r>
              <a:rPr lang="zh-CN" altLang="en-US" dirty="0"/>
              <a:t> </a:t>
            </a:r>
            <a:r>
              <a:rPr lang="en-US" altLang="zh-CN" dirty="0"/>
              <a:t>rationale</a:t>
            </a:r>
            <a:r>
              <a:rPr lang="zh-CN" altLang="en-US" dirty="0"/>
              <a:t> </a:t>
            </a:r>
            <a:r>
              <a:rPr lang="en-US" altLang="zh-CN" dirty="0"/>
              <a:t>to</a:t>
            </a:r>
            <a:r>
              <a:rPr lang="zh-CN" altLang="en-US" dirty="0"/>
              <a:t> </a:t>
            </a:r>
            <a:r>
              <a:rPr lang="en-US" altLang="zh-CN" dirty="0"/>
              <a:t>do</a:t>
            </a:r>
            <a:r>
              <a:rPr lang="zh-CN" altLang="en-US" dirty="0"/>
              <a:t> </a:t>
            </a:r>
            <a:r>
              <a:rPr lang="en-US" altLang="zh-CN" dirty="0"/>
              <a:t>this.</a:t>
            </a:r>
            <a:r>
              <a:rPr lang="zh-CN" altLang="en-US" dirty="0"/>
              <a:t> </a:t>
            </a:r>
            <a:endParaRPr lang="en-US" altLang="zh-CN" dirty="0"/>
          </a:p>
          <a:p>
            <a:endParaRPr lang="en-US" dirty="0"/>
          </a:p>
          <a:p>
            <a:r>
              <a:rPr lang="en-US" altLang="zh-CN" dirty="0"/>
              <a:t>One</a:t>
            </a:r>
            <a:r>
              <a:rPr lang="zh-CN" altLang="en-US" dirty="0"/>
              <a:t> </a:t>
            </a:r>
            <a:r>
              <a:rPr lang="en-US" altLang="zh-CN" dirty="0"/>
              <a:t>subtle</a:t>
            </a:r>
            <a:r>
              <a:rPr lang="zh-CN" altLang="en-US" dirty="0"/>
              <a:t> </a:t>
            </a:r>
            <a:r>
              <a:rPr lang="en-US" altLang="zh-CN" dirty="0"/>
              <a:t>point</a:t>
            </a:r>
            <a:r>
              <a:rPr lang="zh-CN" altLang="en-US" dirty="0"/>
              <a:t> </a:t>
            </a:r>
            <a:r>
              <a:rPr lang="en-US" altLang="zh-CN" dirty="0"/>
              <a:t>here</a:t>
            </a:r>
            <a:r>
              <a:rPr lang="zh-CN" altLang="en-US" dirty="0"/>
              <a:t> </a:t>
            </a:r>
            <a:r>
              <a:rPr lang="en-US" altLang="zh-CN" dirty="0"/>
              <a:t>is</a:t>
            </a:r>
            <a:r>
              <a:rPr lang="zh-CN" altLang="en-US" dirty="0"/>
              <a:t> </a:t>
            </a:r>
            <a:r>
              <a:rPr lang="en-US" altLang="zh-CN" dirty="0"/>
              <a:t>“heterogeneous</a:t>
            </a:r>
            <a:r>
              <a:rPr lang="zh-CN" altLang="en-US" dirty="0"/>
              <a:t> </a:t>
            </a:r>
            <a:r>
              <a:rPr lang="en-US" altLang="zh-CN" dirty="0"/>
              <a:t>preference”</a:t>
            </a:r>
            <a:r>
              <a:rPr lang="zh-CN" altLang="en-US" dirty="0"/>
              <a:t> </a:t>
            </a:r>
            <a:r>
              <a:rPr lang="en-US" altLang="zh-CN" dirty="0"/>
              <a:t>–</a:t>
            </a:r>
            <a:r>
              <a:rPr lang="zh-CN" altLang="en-US" dirty="0"/>
              <a:t> </a:t>
            </a:r>
            <a:r>
              <a:rPr lang="en-US" altLang="zh-CN" dirty="0"/>
              <a:t>different</a:t>
            </a:r>
            <a:r>
              <a:rPr lang="zh-CN" altLang="en-US" dirty="0"/>
              <a:t> </a:t>
            </a:r>
            <a:r>
              <a:rPr lang="en-US" altLang="zh-CN" dirty="0"/>
              <a:t>population</a:t>
            </a:r>
            <a:r>
              <a:rPr lang="zh-CN" altLang="en-US" dirty="0"/>
              <a:t> </a:t>
            </a:r>
            <a:r>
              <a:rPr lang="en-US" altLang="zh-CN" dirty="0"/>
              <a:t>groups</a:t>
            </a:r>
            <a:r>
              <a:rPr lang="zh-CN" altLang="en-US" dirty="0"/>
              <a:t> </a:t>
            </a:r>
            <a:r>
              <a:rPr lang="en-US" altLang="zh-CN" dirty="0"/>
              <a:t>have</a:t>
            </a:r>
            <a:r>
              <a:rPr lang="zh-CN" altLang="en-US" dirty="0"/>
              <a:t> </a:t>
            </a:r>
            <a:r>
              <a:rPr lang="en-US" altLang="zh-CN" dirty="0"/>
              <a:t>different</a:t>
            </a:r>
            <a:r>
              <a:rPr lang="zh-CN" altLang="en-US" dirty="0"/>
              <a:t> </a:t>
            </a:r>
            <a:r>
              <a:rPr lang="en-US" altLang="zh-CN" dirty="0"/>
              <a:t>WTPs.</a:t>
            </a:r>
            <a:r>
              <a:rPr lang="zh-CN" altLang="en-US" dirty="0"/>
              <a:t> </a:t>
            </a:r>
            <a:r>
              <a:rPr lang="en-US" altLang="zh-CN" dirty="0"/>
              <a:t>Sorting.</a:t>
            </a:r>
            <a:endParaRPr dirty="0"/>
          </a:p>
        </p:txBody>
      </p:sp>
    </p:spTree>
    <p:extLst>
      <p:ext uri="{BB962C8B-B14F-4D97-AF65-F5344CB8AC3E}">
        <p14:creationId xmlns:p14="http://schemas.microsoft.com/office/powerpoint/2010/main" val="2048423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2769637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1602883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Benefit-Cost-Analysis (BCA) The 1970 Clean Air 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property value calculation based on hedonic models can also be used for large-scale policy analysis. The dynamics in property price over time and cross places help policy makers to infer the value of some </a:t>
                </a:r>
                <a:r>
                  <a:rPr lang="en-US" sz="1200" b="1" kern="1200" dirty="0">
                    <a:solidFill>
                      <a:schemeClr val="tx1"/>
                    </a:solidFill>
                    <a:effectLst/>
                    <a:latin typeface="+mn-lt"/>
                    <a:ea typeface="+mn-ea"/>
                    <a:cs typeface="+mn-cs"/>
                  </a:rPr>
                  <a:t>public goods that people cannot directly observe market price</a:t>
                </a:r>
                <a:r>
                  <a:rPr lang="en-US" sz="1200" kern="1200" dirty="0">
                    <a:solidFill>
                      <a:schemeClr val="tx1"/>
                    </a:solidFill>
                    <a:effectLst/>
                    <a:latin typeface="+mn-lt"/>
                    <a:ea typeface="+mn-ea"/>
                    <a:cs typeface="+mn-cs"/>
                  </a:rPr>
                  <a:t>. For example, hedonic methods are widely used to evaluate air quality policies, such as the Clean Air 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1970,  the responsibility of regulating air pollution was primarily put on state  governments. In </a:t>
                </a:r>
                <a:r>
                  <a:rPr lang="en-US" sz="1200" b="1" kern="1200" dirty="0">
                    <a:solidFill>
                      <a:schemeClr val="tx1"/>
                    </a:solidFill>
                    <a:effectLst/>
                    <a:latin typeface="+mn-lt"/>
                    <a:ea typeface="+mn-ea"/>
                    <a:cs typeface="+mn-cs"/>
                  </a:rPr>
                  <a:t>the absence of federal legislation</a:t>
                </a:r>
                <a:r>
                  <a:rPr lang="en-US" sz="1200" kern="1200" dirty="0">
                    <a:solidFill>
                      <a:schemeClr val="tx1"/>
                    </a:solidFill>
                    <a:effectLst/>
                    <a:latin typeface="+mn-lt"/>
                    <a:ea typeface="+mn-ea"/>
                    <a:cs typeface="+mn-cs"/>
                  </a:rPr>
                  <a:t>, few states found it in their interest to impose strict regulations on polluters within their jurisdictions. Concerned with the detrimental health effects of persistently high concentrations of total suspended particulates(TSPs) and other air pollutants, Congress passed the Clean Air Act Amendments (CAAAs) of 1970.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centerpiece of the CAAAs is the establishment of the </a:t>
                </a:r>
                <a:r>
                  <a:rPr lang="en-US" sz="1200" b="1" kern="1200" dirty="0">
                    <a:solidFill>
                      <a:schemeClr val="tx1"/>
                    </a:solidFill>
                    <a:effectLst/>
                    <a:latin typeface="+mn-lt"/>
                    <a:ea typeface="+mn-ea"/>
                    <a:cs typeface="+mn-cs"/>
                  </a:rPr>
                  <a:t>National Ambient Air Quality Standards</a:t>
                </a:r>
                <a:r>
                  <a:rPr lang="en-US" sz="1200" kern="1200" dirty="0">
                    <a:solidFill>
                      <a:schemeClr val="tx1"/>
                    </a:solidFill>
                    <a:effectLst/>
                    <a:latin typeface="+mn-lt"/>
                    <a:ea typeface="+mn-ea"/>
                    <a:cs typeface="+mn-cs"/>
                  </a:rPr>
                  <a:t>, for five pollutants. On a yearly basis, EPA assigns each county to either nonattainment or attainment status for each of the pollutants, based on whether the relevant standard is exceeded. The federal TSPs standard is violated if either of two thresholds is exceeded: (1) the annual geometric mean concentration exceeds 75mg/m3, or  (2)  the  second-highest  daily  concentration  exceeds  260mg/m3.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nonattainment counties</a:t>
                </a:r>
                <a:r>
                  <a:rPr lang="en-US" sz="1200" kern="1200" dirty="0">
                    <a:solidFill>
                      <a:schemeClr val="tx1"/>
                    </a:solidFill>
                    <a:effectLst/>
                    <a:latin typeface="+mn-lt"/>
                    <a:ea typeface="+mn-ea"/>
                    <a:cs typeface="+mn-cs"/>
                  </a:rPr>
                  <a:t>, states are required to develop plant-specific regulations for every major source of pollution. The1977 amendments added the requirement that any increase in emissions from new investment be offset by a reduction in emissions from another source within the same county. States are also mandated to set emissions limits on existing plants in nonattainment counties. On the contrary, regulations in attainment counties are less stringent, especially on smaller and existing plants.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 to the regulatory design, most of the air pollutants being regulated, for example ozone,  TSPs and SO2 </a:t>
                </a:r>
                <a:r>
                  <a:rPr lang="en-US" sz="1200" b="1" kern="1200" dirty="0">
                    <a:solidFill>
                      <a:schemeClr val="tx1"/>
                    </a:solidFill>
                    <a:effectLst/>
                    <a:latin typeface="+mn-lt"/>
                    <a:ea typeface="+mn-ea"/>
                    <a:cs typeface="+mn-cs"/>
                  </a:rPr>
                  <a:t>concentrations declined more in counties that were nonattainment counties than in attainment counties.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Taking advantage of the difference in air quality improvement cross attainment and nonattainment counties, scholars have used the hedonic model to evaluate the value of clean air captured in local properties.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hedonic model, each unit of TSPs reduction was capitalized into property values at a rate of about </a:t>
                </a:r>
                <a:r>
                  <a:rPr lang="en-US" sz="1200" b="1" kern="1200" dirty="0">
                    <a:solidFill>
                      <a:schemeClr val="tx1"/>
                    </a:solidFill>
                    <a:effectLst/>
                    <a:latin typeface="+mn-lt"/>
                    <a:ea typeface="+mn-ea"/>
                    <a:cs typeface="+mn-cs"/>
                  </a:rPr>
                  <a:t>0.28 percent (</a:t>
                </a:r>
                <a14:m>
                  <m:oMath xmlns:m="http://schemas.openxmlformats.org/officeDocument/2006/math">
                    <m:acc>
                      <m:accPr>
                        <m:chr m:val="̂"/>
                        <m:ctrlPr>
                          <a:rPr lang="en-US" sz="1200" i="1" kern="1200">
                            <a:solidFill>
                              <a:schemeClr val="tx1"/>
                            </a:solidFill>
                            <a:effectLst/>
                            <a:latin typeface="Cambria Math" panose="02040503050406030204" pitchFamily="18" charset="0"/>
                            <a:ea typeface="+mn-ea"/>
                            <a:cs typeface="+mn-cs"/>
                          </a:rPr>
                        </m:ctrlPr>
                      </m:accPr>
                      <m:e>
                        <m:r>
                          <a:rPr lang="en-US" sz="1200" i="1" kern="1200">
                            <a:solidFill>
                              <a:schemeClr val="tx1"/>
                            </a:solidFill>
                            <a:effectLst/>
                            <a:latin typeface="Cambria Math" panose="02040503050406030204" pitchFamily="18" charset="0"/>
                            <a:ea typeface="+mn-ea"/>
                            <a:cs typeface="+mn-cs"/>
                          </a:rPr>
                          <m:t>𝛽</m:t>
                        </m:r>
                      </m:e>
                    </m:acc>
                  </m:oMath>
                </a14:m>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Using the average reduction at around 10-unit in mean TSPs in nonattainment counties, and the average value of a house in mid-decade non-attainment counties in 1970 was $86,900 (in 2001 dollars), mean housing values increased by roughly $2,400 in these counties. There were about 19 million houses in these nonattainment counties (the Census Bureau’s Public-Use Microdata Samples (PUMS) estimates). Multiplying the average increase in housing value with the total number of households implies that</a:t>
                </a:r>
                <a:r>
                  <a:rPr lang="en-US" sz="1200" b="1" kern="1200" dirty="0">
                    <a:solidFill>
                      <a:schemeClr val="tx1"/>
                    </a:solidFill>
                    <a:effectLst/>
                    <a:latin typeface="+mn-lt"/>
                    <a:ea typeface="+mn-ea"/>
                    <a:cs typeface="+mn-cs"/>
                  </a:rPr>
                  <a:t> the WTP for the reductions in TSPs is approximately $45 billion in late 1970s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figure is useful for local governments, since it provides a monetary measure of the local benefits of regulation. It is easy for the government to calculate the </a:t>
                </a:r>
                <a:r>
                  <a:rPr lang="en-US" sz="1200" b="1" kern="1200" dirty="0">
                    <a:solidFill>
                      <a:schemeClr val="tx1"/>
                    </a:solidFill>
                    <a:effectLst/>
                    <a:latin typeface="+mn-lt"/>
                    <a:ea typeface="+mn-ea"/>
                    <a:cs typeface="+mn-cs"/>
                  </a:rPr>
                  <a:t>new tax base</a:t>
                </a:r>
                <a:r>
                  <a:rPr lang="en-US" sz="1200" kern="1200" dirty="0">
                    <a:solidFill>
                      <a:schemeClr val="tx1"/>
                    </a:solidFill>
                    <a:effectLst/>
                    <a:latin typeface="+mn-lt"/>
                    <a:ea typeface="+mn-ea"/>
                    <a:cs typeface="+mn-cs"/>
                  </a:rPr>
                  <a:t> from increasing properties values. In a short-run cost-benefit analysis, the government can also compare this gain with the loss in tax when polluting plants </a:t>
                </a:r>
                <a:r>
                  <a:rPr lang="en-US" sz="1200" kern="1200" dirty="0" err="1">
                    <a:solidFill>
                      <a:schemeClr val="tx1"/>
                    </a:solidFill>
                    <a:effectLst/>
                    <a:latin typeface="+mn-lt"/>
                    <a:ea typeface="+mn-ea"/>
                    <a:cs typeface="+mn-cs"/>
                  </a:rPr>
                  <a:t>shutted</a:t>
                </a:r>
                <a:r>
                  <a:rPr lang="en-US" sz="1200" kern="1200" dirty="0">
                    <a:solidFill>
                      <a:schemeClr val="tx1"/>
                    </a:solidFill>
                    <a:effectLst/>
                    <a:latin typeface="+mn-lt"/>
                    <a:ea typeface="+mn-ea"/>
                    <a:cs typeface="+mn-cs"/>
                  </a:rPr>
                  <a:t> down or reduced scale of production. When taking societal gains such as lower mortality into consideration, the benefits outweigh cost about 10 to 1 according to Berkeley researchers.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References: </a:t>
                </a:r>
              </a:p>
              <a:p>
                <a:r>
                  <a:rPr lang="en-US" sz="1200" kern="1200" dirty="0">
                    <a:solidFill>
                      <a:schemeClr val="tx1"/>
                    </a:solidFill>
                    <a:effectLst/>
                    <a:latin typeface="+mn-lt"/>
                    <a:ea typeface="+mn-ea"/>
                    <a:cs typeface="+mn-cs"/>
                    <a:hlinkClick r:id="rId3"/>
                  </a:rPr>
                  <a:t>https://newsroom.haas.berkeley.edu/research/50-years-in-the-clean-air-acts-societal-benefits-still-outweigh-costs-10-to-1-research-finds/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
                  </a:rPr>
                  <a:t>https://www.epa.gov/clean-air-act-overview/benefits-and-costs-clean-air-act-1990-2020-second-prospective-study</a:t>
                </a:r>
                <a:endParaRPr lang="en-US" sz="1200" kern="1200" dirty="0">
                  <a:solidFill>
                    <a:schemeClr val="tx1"/>
                  </a:solidFill>
                  <a:effectLst/>
                  <a:latin typeface="+mn-lt"/>
                  <a:ea typeface="+mn-ea"/>
                  <a:cs typeface="+mn-cs"/>
                </a:endParaRPr>
              </a:p>
              <a:p>
                <a:endParaRPr dirty="0"/>
              </a:p>
            </p:txBody>
          </p:sp>
        </mc:Choice>
        <mc:Fallback xmlns="">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Benefit-Cost-Analysis (BCA) The 1970 Clean Air 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property value calculation based on hedonic models can also be used for large-scale policy analysis. The dynamics in property price over time and cross places help policy makers to infer the value of some </a:t>
                </a:r>
                <a:r>
                  <a:rPr lang="en-US" sz="1200" b="1" kern="1200" dirty="0">
                    <a:solidFill>
                      <a:schemeClr val="tx1"/>
                    </a:solidFill>
                    <a:effectLst/>
                    <a:latin typeface="+mn-lt"/>
                    <a:ea typeface="+mn-ea"/>
                    <a:cs typeface="+mn-cs"/>
                  </a:rPr>
                  <a:t>public goods that people cannot directly observe market price</a:t>
                </a:r>
                <a:r>
                  <a:rPr lang="en-US" sz="1200" kern="1200" dirty="0">
                    <a:solidFill>
                      <a:schemeClr val="tx1"/>
                    </a:solidFill>
                    <a:effectLst/>
                    <a:latin typeface="+mn-lt"/>
                    <a:ea typeface="+mn-ea"/>
                    <a:cs typeface="+mn-cs"/>
                  </a:rPr>
                  <a:t>. For example, hedonic methods are widely used to evaluate air quality policies, such as the Clean Air 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1970,  the responsibility of regulating air pollution was primarily put on state  governments. In </a:t>
                </a:r>
                <a:r>
                  <a:rPr lang="en-US" sz="1200" b="1" kern="1200" dirty="0">
                    <a:solidFill>
                      <a:schemeClr val="tx1"/>
                    </a:solidFill>
                    <a:effectLst/>
                    <a:latin typeface="+mn-lt"/>
                    <a:ea typeface="+mn-ea"/>
                    <a:cs typeface="+mn-cs"/>
                  </a:rPr>
                  <a:t>the absence of federal legislation</a:t>
                </a:r>
                <a:r>
                  <a:rPr lang="en-US" sz="1200" kern="1200" dirty="0">
                    <a:solidFill>
                      <a:schemeClr val="tx1"/>
                    </a:solidFill>
                    <a:effectLst/>
                    <a:latin typeface="+mn-lt"/>
                    <a:ea typeface="+mn-ea"/>
                    <a:cs typeface="+mn-cs"/>
                  </a:rPr>
                  <a:t>, few states found it in their interest to impose strict regulations on polluters within their jurisdictions. Concerned with the detrimental health effects of persistently high concentrations of total suspended particulates(TSPs) and other air pollutants, Congress passed the Clean Air Act Amendments (CAAAs) of 1970.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centerpiece of the CAAAs is the establishment of the </a:t>
                </a:r>
                <a:r>
                  <a:rPr lang="en-US" sz="1200" b="1" kern="1200" dirty="0">
                    <a:solidFill>
                      <a:schemeClr val="tx1"/>
                    </a:solidFill>
                    <a:effectLst/>
                    <a:latin typeface="+mn-lt"/>
                    <a:ea typeface="+mn-ea"/>
                    <a:cs typeface="+mn-cs"/>
                  </a:rPr>
                  <a:t>National Ambient Air Quality Standards</a:t>
                </a:r>
                <a:r>
                  <a:rPr lang="en-US" sz="1200" kern="1200" dirty="0">
                    <a:solidFill>
                      <a:schemeClr val="tx1"/>
                    </a:solidFill>
                    <a:effectLst/>
                    <a:latin typeface="+mn-lt"/>
                    <a:ea typeface="+mn-ea"/>
                    <a:cs typeface="+mn-cs"/>
                  </a:rPr>
                  <a:t>, for five pollutants. On a yearly basis, EPA assigns each county to either nonattainment or attainment status for each of the pollutants, based on whether the relevant standard is exceeded. The federal TSPs standard is violated if either of two thresholds is exceeded: (1) the annual geometric mean concentration exceeds 75mg/m3, or  (2)  the  second-highest  daily  concentration  exceeds  260mg/m3.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nonattainment counties</a:t>
                </a:r>
                <a:r>
                  <a:rPr lang="en-US" sz="1200" kern="1200" dirty="0">
                    <a:solidFill>
                      <a:schemeClr val="tx1"/>
                    </a:solidFill>
                    <a:effectLst/>
                    <a:latin typeface="+mn-lt"/>
                    <a:ea typeface="+mn-ea"/>
                    <a:cs typeface="+mn-cs"/>
                  </a:rPr>
                  <a:t>, states are required to develop plant-specific regulations for every major source of pollution. The1977 amendments added the requirement that any increase in emissions from new investment be offset by a reduction in emissions from another source within the same county. States are also mandated to set emissions limits on existing plants in nonattainment counties. On the contrary, regulations in attainment counties are less stringent, especially on smaller and existing plants.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 to the regulatory design, most of the air pollutants being regulated, for example ozone,  TSPs and SO2 </a:t>
                </a:r>
                <a:r>
                  <a:rPr lang="en-US" sz="1200" b="1" kern="1200" dirty="0">
                    <a:solidFill>
                      <a:schemeClr val="tx1"/>
                    </a:solidFill>
                    <a:effectLst/>
                    <a:latin typeface="+mn-lt"/>
                    <a:ea typeface="+mn-ea"/>
                    <a:cs typeface="+mn-cs"/>
                  </a:rPr>
                  <a:t>concentrations declined more in counties that were nonattainment counties than in attainment counties.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Taking advantage of the difference in air quality improvement cross attainment and nonattainment counties, scholars have used the hedonic model to evaluate the value of clean air captured in local properties.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hedonic model, each unit of TSPs reduction was capitalized into property values at a rate of about </a:t>
                </a:r>
                <a:r>
                  <a:rPr lang="en-US" sz="1200" b="1" kern="1200" dirty="0">
                    <a:solidFill>
                      <a:schemeClr val="tx1"/>
                    </a:solidFill>
                    <a:effectLst/>
                    <a:latin typeface="+mn-lt"/>
                    <a:ea typeface="+mn-ea"/>
                    <a:cs typeface="+mn-cs"/>
                  </a:rPr>
                  <a:t>0.28 percent (</a:t>
                </a:r>
                <a:r>
                  <a:rPr lang="en-US" sz="1200" i="0" kern="1200">
                    <a:solidFill>
                      <a:schemeClr val="tx1"/>
                    </a:solidFill>
                    <a:effectLst/>
                    <a:latin typeface="Cambria Math" panose="02040503050406030204" pitchFamily="18" charset="0"/>
                    <a:ea typeface="+mn-ea"/>
                    <a:cs typeface="+mn-cs"/>
                  </a:rPr>
                  <a:t>𝛽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Using the average reduction at around 10-unit in mean TSPs in nonattainment counties, and the average value of a house in mid-decade non-attainment counties in 1970 was $86,900 (in 2001 dollars), mean housing values increased by roughly $2,400 in these counties. There were about 19 million houses in these nonattainment counties (the Census Bureau’s Public-Use Microdata Samples (PUMS) estimates). Multiplying the average increase in housing value with the total number of households implies that</a:t>
                </a:r>
                <a:r>
                  <a:rPr lang="en-US" sz="1200" b="1" kern="1200" dirty="0">
                    <a:solidFill>
                      <a:schemeClr val="tx1"/>
                    </a:solidFill>
                    <a:effectLst/>
                    <a:latin typeface="+mn-lt"/>
                    <a:ea typeface="+mn-ea"/>
                    <a:cs typeface="+mn-cs"/>
                  </a:rPr>
                  <a:t> the WTP for the reductions in TSPs is approximately $45 billion in late 1970s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figure is useful for local governments, since it provides a monetary measure of the local benefits of regulation. It is easy for the government to calculate the </a:t>
                </a:r>
                <a:r>
                  <a:rPr lang="en-US" sz="1200" b="1" kern="1200" dirty="0">
                    <a:solidFill>
                      <a:schemeClr val="tx1"/>
                    </a:solidFill>
                    <a:effectLst/>
                    <a:latin typeface="+mn-lt"/>
                    <a:ea typeface="+mn-ea"/>
                    <a:cs typeface="+mn-cs"/>
                  </a:rPr>
                  <a:t>new tax base</a:t>
                </a:r>
                <a:r>
                  <a:rPr lang="en-US" sz="1200" kern="1200" dirty="0">
                    <a:solidFill>
                      <a:schemeClr val="tx1"/>
                    </a:solidFill>
                    <a:effectLst/>
                    <a:latin typeface="+mn-lt"/>
                    <a:ea typeface="+mn-ea"/>
                    <a:cs typeface="+mn-cs"/>
                  </a:rPr>
                  <a:t> from increasing properties values. In a short-run cost-benefit analysis, the government can also compare this gain with the loss in tax when polluting plants </a:t>
                </a:r>
                <a:r>
                  <a:rPr lang="en-US" sz="1200" kern="1200" dirty="0" err="1">
                    <a:solidFill>
                      <a:schemeClr val="tx1"/>
                    </a:solidFill>
                    <a:effectLst/>
                    <a:latin typeface="+mn-lt"/>
                    <a:ea typeface="+mn-ea"/>
                    <a:cs typeface="+mn-cs"/>
                  </a:rPr>
                  <a:t>shutted</a:t>
                </a:r>
                <a:r>
                  <a:rPr lang="en-US" sz="1200" kern="1200" dirty="0">
                    <a:solidFill>
                      <a:schemeClr val="tx1"/>
                    </a:solidFill>
                    <a:effectLst/>
                    <a:latin typeface="+mn-lt"/>
                    <a:ea typeface="+mn-ea"/>
                    <a:cs typeface="+mn-cs"/>
                  </a:rPr>
                  <a:t> down or reduced scale of production. When taking societal gains such as lower mortality into consideration, the benefits outweigh cost about 10 to 1 according to Berkeley researchers.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References: </a:t>
                </a:r>
              </a:p>
              <a:p>
                <a:r>
                  <a:rPr lang="en-US" sz="1200" kern="1200" dirty="0">
                    <a:solidFill>
                      <a:schemeClr val="tx1"/>
                    </a:solidFill>
                    <a:effectLst/>
                    <a:latin typeface="+mn-lt"/>
                    <a:ea typeface="+mn-ea"/>
                    <a:cs typeface="+mn-cs"/>
                    <a:hlinkClick r:id="rId5"/>
                  </a:rPr>
                  <a:t>https://newsroom.haas.berkeley.edu/research/50-years-in-the-clean-air-acts-societal-benefits-still-outweigh-costs-10-to-1-research-finds/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6"/>
                  </a:rPr>
                  <a:t>https://www.epa.gov/clean-air-act-overview/benefits-and-costs-clean-air-act-1990-2020-second-prospective-study</a:t>
                </a:r>
                <a:endParaRPr lang="en-US" sz="1200" kern="1200" dirty="0">
                  <a:solidFill>
                    <a:schemeClr val="tx1"/>
                  </a:solidFill>
                  <a:effectLst/>
                  <a:latin typeface="+mn-lt"/>
                  <a:ea typeface="+mn-ea"/>
                  <a:cs typeface="+mn-cs"/>
                </a:endParaRPr>
              </a:p>
              <a:p>
                <a:endParaRPr dirty="0"/>
              </a:p>
            </p:txBody>
          </p:sp>
        </mc:Fallback>
      </mc:AlternateContent>
    </p:spTree>
    <p:extLst>
      <p:ext uri="{BB962C8B-B14F-4D97-AF65-F5344CB8AC3E}">
        <p14:creationId xmlns:p14="http://schemas.microsoft.com/office/powerpoint/2010/main" val="109153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Urban greening projects can set off rounds of gentrification, dramatically altering housing opportunities and communities--A famous case of such kind is the High Line Park in the West Chelsea of Manhattan promoted by former Mayor Bloomberg around 2005.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then, West Chelsea was home to</a:t>
            </a:r>
            <a:r>
              <a:rPr lang="en-US" sz="1200" b="1" kern="1200" dirty="0">
                <a:solidFill>
                  <a:schemeClr val="tx1"/>
                </a:solidFill>
                <a:effectLst/>
                <a:latin typeface="+mn-lt"/>
                <a:ea typeface="+mn-ea"/>
                <a:cs typeface="+mn-cs"/>
              </a:rPr>
              <a:t> a mix of working-class residents, a handful of meatpacking places,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 light-industrial businesses</a:t>
            </a:r>
            <a:r>
              <a:rPr lang="en-US" sz="1200" kern="1200" dirty="0">
                <a:solidFill>
                  <a:schemeClr val="tx1"/>
                </a:solidFill>
                <a:effectLst/>
                <a:latin typeface="+mn-lt"/>
                <a:ea typeface="+mn-ea"/>
                <a:cs typeface="+mn-cs"/>
              </a:rPr>
              <a:t>. The neighborhood was nicknamed as “gasoline alley” for decades, for its clustered auto-related establishments such as garages and auto repair shops. In the early 2000s, surrounding residential properties were </a:t>
            </a:r>
            <a:r>
              <a:rPr lang="en-US" sz="1200" b="1" kern="1200" dirty="0">
                <a:solidFill>
                  <a:schemeClr val="tx1"/>
                </a:solidFill>
                <a:effectLst/>
                <a:latin typeface="+mn-lt"/>
                <a:ea typeface="+mn-ea"/>
                <a:cs typeface="+mn-cs"/>
              </a:rPr>
              <a:t>valued 8 percent below the overall median</a:t>
            </a:r>
            <a:r>
              <a:rPr lang="en-US" sz="1200" kern="1200" dirty="0">
                <a:solidFill>
                  <a:schemeClr val="tx1"/>
                </a:solidFill>
                <a:effectLst/>
                <a:latin typeface="+mn-lt"/>
                <a:ea typeface="+mn-ea"/>
                <a:cs typeface="+mn-cs"/>
              </a:rPr>
              <a:t> for Manhattan.</a:t>
            </a:r>
          </a:p>
          <a:p>
            <a:r>
              <a:rPr lang="en-US" sz="1200" kern="1200" dirty="0">
                <a:solidFill>
                  <a:schemeClr val="tx1"/>
                </a:solidFill>
                <a:effectLst/>
                <a:latin typeface="+mn-lt"/>
                <a:ea typeface="+mn-ea"/>
                <a:cs typeface="+mn-cs"/>
              </a:rPr>
              <a:t>The High Line changed all that. The fancy park above the hubbub soon became a must-to-see for tourists. Opened the first phase in 2009, in 2011, the park attracted </a:t>
            </a:r>
            <a:r>
              <a:rPr lang="en-US" sz="1200" u="none" strike="noStrike" kern="1200" dirty="0">
                <a:solidFill>
                  <a:schemeClr val="tx1"/>
                </a:solidFill>
                <a:effectLst/>
                <a:latin typeface="+mn-lt"/>
                <a:ea typeface="+mn-ea"/>
                <a:cs typeface="+mn-cs"/>
                <a:hlinkClick r:id="rId3"/>
              </a:rPr>
              <a:t>3.7 million </a:t>
            </a:r>
            <a:r>
              <a:rPr lang="en-US" sz="1200" kern="1200" dirty="0">
                <a:solidFill>
                  <a:schemeClr val="tx1"/>
                </a:solidFill>
                <a:effectLst/>
                <a:latin typeface="+mn-lt"/>
                <a:ea typeface="+mn-ea"/>
                <a:cs typeface="+mn-cs"/>
              </a:rPr>
              <a:t>visitors, and only half of them New Yorkers. Glass-clad high-rises, trendy hotels and design boutiques began rising up alongside the park.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Between 2003 and 2011, property values near the park increased 103 percent. </a:t>
            </a:r>
            <a:r>
              <a:rPr lang="en-US" sz="1200" kern="1200" dirty="0">
                <a:solidFill>
                  <a:schemeClr val="tx1"/>
                </a:solidFill>
                <a:effectLst/>
                <a:latin typeface="+mn-lt"/>
                <a:ea typeface="+mn-ea"/>
                <a:cs typeface="+mn-cs"/>
              </a:rPr>
              <a:t>Neighborhood mainstays were priced out. Bear </a:t>
            </a:r>
            <a:r>
              <a:rPr lang="en-US" sz="1200" b="1" kern="1200" dirty="0">
                <a:solidFill>
                  <a:schemeClr val="tx1"/>
                </a:solidFill>
                <a:effectLst/>
                <a:latin typeface="+mn-lt"/>
                <a:ea typeface="+mn-ea"/>
                <a:cs typeface="+mn-cs"/>
              </a:rPr>
              <a:t>Auto Shop</a:t>
            </a:r>
            <a:r>
              <a:rPr lang="en-US" sz="1200" kern="1200" dirty="0">
                <a:solidFill>
                  <a:schemeClr val="tx1"/>
                </a:solidFill>
                <a:effectLst/>
                <a:latin typeface="+mn-lt"/>
                <a:ea typeface="+mn-ea"/>
                <a:cs typeface="+mn-cs"/>
              </a:rPr>
              <a:t> was out after decades; the Olympia </a:t>
            </a:r>
            <a:r>
              <a:rPr lang="en-US" sz="1200" b="1" kern="1200" dirty="0">
                <a:solidFill>
                  <a:schemeClr val="tx1"/>
                </a:solidFill>
                <a:effectLst/>
                <a:latin typeface="+mn-lt"/>
                <a:ea typeface="+mn-ea"/>
                <a:cs typeface="+mn-cs"/>
              </a:rPr>
              <a:t>parking garage</a:t>
            </a:r>
            <a:r>
              <a:rPr lang="en-US" sz="1200" kern="1200" dirty="0">
                <a:solidFill>
                  <a:schemeClr val="tx1"/>
                </a:solidFill>
                <a:effectLst/>
                <a:latin typeface="+mn-lt"/>
                <a:ea typeface="+mn-ea"/>
                <a:cs typeface="+mn-cs"/>
              </a:rPr>
              <a:t>, after 35 years, closed when its rent reportedly quintupled. </a:t>
            </a:r>
            <a:r>
              <a:rPr lang="en-US" sz="1200" b="1" kern="1200" dirty="0" err="1">
                <a:solidFill>
                  <a:schemeClr val="tx1"/>
                </a:solidFill>
                <a:effectLst/>
                <a:latin typeface="+mn-lt"/>
                <a:ea typeface="+mn-ea"/>
                <a:cs typeface="+mn-cs"/>
              </a:rPr>
              <a:t>Brownfeld</a:t>
            </a:r>
            <a:r>
              <a:rPr lang="en-US" sz="1200" b="1" kern="1200" dirty="0">
                <a:solidFill>
                  <a:schemeClr val="tx1"/>
                </a:solidFill>
                <a:effectLst/>
                <a:latin typeface="+mn-lt"/>
                <a:ea typeface="+mn-ea"/>
                <a:cs typeface="+mn-cs"/>
              </a:rPr>
              <a:t> Auto</a:t>
            </a:r>
            <a:r>
              <a:rPr lang="en-US" sz="1200" kern="1200" dirty="0">
                <a:solidFill>
                  <a:schemeClr val="tx1"/>
                </a:solidFill>
                <a:effectLst/>
                <a:latin typeface="+mn-lt"/>
                <a:ea typeface="+mn-ea"/>
                <a:cs typeface="+mn-cs"/>
              </a:rPr>
              <a:t>, on West 29th Street near 10th Avenue, lost its lease after nearly a century. Today it’s still a hole in the ground. Its third-generation owner, Alan </a:t>
            </a:r>
            <a:r>
              <a:rPr lang="en-US" sz="1200" kern="1200" dirty="0" err="1">
                <a:solidFill>
                  <a:schemeClr val="tx1"/>
                </a:solidFill>
                <a:effectLst/>
                <a:latin typeface="+mn-lt"/>
                <a:ea typeface="+mn-ea"/>
                <a:cs typeface="+mn-cs"/>
              </a:rPr>
              <a:t>Brownfeld</a:t>
            </a:r>
            <a:r>
              <a:rPr lang="en-US" sz="1200" kern="1200" dirty="0">
                <a:solidFill>
                  <a:schemeClr val="tx1"/>
                </a:solidFill>
                <a:effectLst/>
                <a:latin typeface="+mn-lt"/>
                <a:ea typeface="+mn-ea"/>
                <a:cs typeface="+mn-cs"/>
              </a:rPr>
              <a:t>, blamed the High Line for taking away the thriving business he’d inherited from his grandfather. Once-thriving</a:t>
            </a:r>
            <a:r>
              <a:rPr lang="en-US" sz="1200" b="1" kern="1200" dirty="0">
                <a:solidFill>
                  <a:schemeClr val="tx1"/>
                </a:solidFill>
                <a:effectLst/>
                <a:latin typeface="+mn-lt"/>
                <a:ea typeface="+mn-ea"/>
                <a:cs typeface="+mn-cs"/>
              </a:rPr>
              <a:t> restaurants </a:t>
            </a:r>
            <a:r>
              <a:rPr lang="en-US" sz="1200" kern="1200" dirty="0">
                <a:solidFill>
                  <a:schemeClr val="tx1"/>
                </a:solidFill>
                <a:effectLst/>
                <a:latin typeface="+mn-lt"/>
                <a:ea typeface="+mn-ea"/>
                <a:cs typeface="+mn-cs"/>
              </a:rPr>
              <a:t>like Hector’s diner, a local favorite since 1949, have lost their customer base.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effects of the High Line could go beyond affordability.</a:t>
            </a:r>
            <a:r>
              <a:rPr lang="en-US" sz="1200" kern="1200" dirty="0">
                <a:solidFill>
                  <a:schemeClr val="tx1"/>
                </a:solidFill>
                <a:effectLst/>
                <a:latin typeface="+mn-lt"/>
                <a:ea typeface="+mn-ea"/>
                <a:cs typeface="+mn-cs"/>
              </a:rPr>
              <a:t> Brands such as Stella McCartney (This retailer of the designer's luxe women's fashions &amp; accessories, 4-min walk from the High Line), complained that they can’t compete with </a:t>
            </a:r>
            <a:r>
              <a:rPr lang="en-US" sz="1200" b="1" kern="1200" dirty="0">
                <a:solidFill>
                  <a:schemeClr val="tx1"/>
                </a:solidFill>
                <a:effectLst/>
                <a:latin typeface="+mn-lt"/>
                <a:ea typeface="+mn-ea"/>
                <a:cs typeface="+mn-cs"/>
              </a:rPr>
              <a:t>global chains like Sephora</a:t>
            </a:r>
            <a:r>
              <a:rPr lang="en-US" sz="1200" kern="1200" dirty="0">
                <a:solidFill>
                  <a:schemeClr val="tx1"/>
                </a:solidFill>
                <a:effectLst/>
                <a:latin typeface="+mn-lt"/>
                <a:ea typeface="+mn-ea"/>
                <a:cs typeface="+mn-cs"/>
              </a:rPr>
              <a:t>, which are muscling into the area’s commercial space.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ecosystem was pushed to a new equilibrium: The high rises for the elite, along with a few exclusive locales like the Standard Hotel. Chain stores and tourist-friendly restaurants will cater to the crowds of passers-by and passers-through.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environmental activists and scholars (Winifred Curran and Trina Hamilton) have created the term “</a:t>
            </a:r>
            <a:r>
              <a:rPr lang="en-US" sz="1200" b="1" kern="1200" dirty="0">
                <a:solidFill>
                  <a:schemeClr val="tx1"/>
                </a:solidFill>
                <a:effectLst/>
                <a:latin typeface="+mn-lt"/>
                <a:ea typeface="+mn-ea"/>
                <a:cs typeface="+mn-cs"/>
              </a:rPr>
              <a:t>just green enough</a:t>
            </a:r>
            <a:r>
              <a:rPr lang="en-US" sz="1200" kern="1200" dirty="0">
                <a:solidFill>
                  <a:schemeClr val="tx1"/>
                </a:solidFill>
                <a:effectLst/>
                <a:latin typeface="+mn-lt"/>
                <a:ea typeface="+mn-ea"/>
                <a:cs typeface="+mn-cs"/>
              </a:rPr>
              <a:t>”. It’s the notion of making a neighborhood more livable without triggering gentrification. One of the “just green enough” examples the community used a lot is the </a:t>
            </a:r>
            <a:r>
              <a:rPr lang="en-US" sz="1200" b="1" kern="1200" dirty="0">
                <a:solidFill>
                  <a:schemeClr val="tx1"/>
                </a:solidFill>
                <a:effectLst/>
                <a:latin typeface="+mn-lt"/>
                <a:ea typeface="+mn-ea"/>
                <a:cs typeface="+mn-cs"/>
              </a:rPr>
              <a:t>Newtown Creek Nature Walk in Greenpoint, Brooklyn</a:t>
            </a:r>
            <a:r>
              <a:rPr lang="en-US" sz="1200" kern="1200" dirty="0">
                <a:solidFill>
                  <a:schemeClr val="tx1"/>
                </a:solidFill>
                <a:effectLst/>
                <a:latin typeface="+mn-lt"/>
                <a:ea typeface="+mn-ea"/>
                <a:cs typeface="+mn-cs"/>
              </a:rPr>
              <a:t>. The small park sits between the creek and a sewage treatment facility, and it consists largely of concrete paths. Some critics dubbed it “the ironic nature walk.” Nevertheless, the modest park is popular with residents but not a draw for tourists or other neighborhood newcomers. </a:t>
            </a:r>
            <a:endParaRPr dirty="0"/>
          </a:p>
        </p:txBody>
      </p:sp>
    </p:spTree>
    <p:extLst>
      <p:ext uri="{BB962C8B-B14F-4D97-AF65-F5344CB8AC3E}">
        <p14:creationId xmlns:p14="http://schemas.microsoft.com/office/powerpoint/2010/main" val="2192757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39</a:t>
            </a:fld>
            <a:endParaRPr lang="en-US"/>
          </a:p>
        </p:txBody>
      </p:sp>
    </p:spTree>
    <p:extLst>
      <p:ext uri="{BB962C8B-B14F-4D97-AF65-F5344CB8AC3E}">
        <p14:creationId xmlns:p14="http://schemas.microsoft.com/office/powerpoint/2010/main" val="119623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4381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1219200" y="2443163"/>
            <a:ext cx="9753600" cy="2314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249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has anyone heard of “hedonic pricing”. This is how I make a living! My first paper, today I will talk about.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Logic flow today: green buildings </a:t>
            </a:r>
            <a:r>
              <a:rPr lang="en-US" dirty="0">
                <a:sym typeface="Wingdings" pitchFamily="2" charset="2"/>
              </a:rPr>
              <a:t> green amenities in a city  green amenities across cities. </a:t>
            </a:r>
          </a:p>
          <a:p>
            <a:pPr marL="0" lvl="0" indent="0" algn="l" rtl="0">
              <a:spcBef>
                <a:spcPts val="0"/>
              </a:spcBef>
              <a:spcAft>
                <a:spcPts val="0"/>
              </a:spcAft>
              <a:buNone/>
            </a:pPr>
            <a:endParaRPr lang="en-US" dirty="0">
              <a:sym typeface="Wingdings" pitchFamily="2" charset="2"/>
            </a:endParaRPr>
          </a:p>
          <a:p>
            <a:pPr marL="0" lvl="0" indent="0" algn="l" rtl="0">
              <a:spcBef>
                <a:spcPts val="0"/>
              </a:spcBef>
              <a:spcAft>
                <a:spcPts val="0"/>
              </a:spcAft>
              <a:buNone/>
            </a:pPr>
            <a:r>
              <a:rPr lang="en-US" dirty="0">
                <a:sym typeface="Wingdings" pitchFamily="2" charset="2"/>
              </a:rPr>
              <a:t>Basic assumption: people vote with “feet” (in addition to “vote with hands”). Free mobility, free choice.</a:t>
            </a:r>
          </a:p>
          <a:p>
            <a:pPr marL="0" lvl="0" indent="0" algn="l" rtl="0">
              <a:spcBef>
                <a:spcPts val="0"/>
              </a:spcBef>
              <a:spcAft>
                <a:spcPts val="0"/>
              </a:spcAft>
              <a:buNone/>
            </a:pPr>
            <a:endParaRPr lang="en-US" dirty="0">
              <a:sym typeface="Wingdings" pitchFamily="2" charset="2"/>
            </a:endParaRPr>
          </a:p>
          <a:p>
            <a:pPr marL="0" lvl="0" indent="0" algn="l" rtl="0">
              <a:spcBef>
                <a:spcPts val="0"/>
              </a:spcBef>
              <a:spcAft>
                <a:spcPts val="0"/>
              </a:spcAft>
              <a:buNone/>
            </a:pPr>
            <a:r>
              <a:rPr lang="en-US" dirty="0">
                <a:sym typeface="Wingdings" pitchFamily="2" charset="2"/>
              </a:rPr>
              <a:t>In fact, greenness is a non-market good, but it is embodied so much in real estate product and location. That is why this technique can be used in both policy evaluation, and business decision.</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8542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getting into the hedonic technique, first let me introduce the high level two major approaches to measure consumers’ demand for a non-market good.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Hedonic belongs to the 2</a:t>
            </a:r>
            <a:r>
              <a:rPr lang="en-US" baseline="30000" dirty="0"/>
              <a:t>nd</a:t>
            </a:r>
            <a:r>
              <a:rPr lang="en-US" dirty="0"/>
              <a:t> approach. Not just in real estate market. But also in the labor market – risk premium for certain job types (mining, global companies’ overseas offices in dirty and dangerous places – Iraq during the war time)</a:t>
            </a:r>
          </a:p>
        </p:txBody>
      </p:sp>
    </p:spTree>
    <p:extLst>
      <p:ext uri="{BB962C8B-B14F-4D97-AF65-F5344CB8AC3E}">
        <p14:creationId xmlns:p14="http://schemas.microsoft.com/office/powerpoint/2010/main" val="277719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7</a:t>
            </a:fld>
            <a:endParaRPr lang="en-US"/>
          </a:p>
        </p:txBody>
      </p:sp>
    </p:spTree>
    <p:extLst>
      <p:ext uri="{BB962C8B-B14F-4D97-AF65-F5344CB8AC3E}">
        <p14:creationId xmlns:p14="http://schemas.microsoft.com/office/powerpoint/2010/main" val="1648712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8</a:t>
            </a:fld>
            <a:endParaRPr lang="en-US"/>
          </a:p>
        </p:txBody>
      </p:sp>
    </p:spTree>
    <p:extLst>
      <p:ext uri="{BB962C8B-B14F-4D97-AF65-F5344CB8AC3E}">
        <p14:creationId xmlns:p14="http://schemas.microsoft.com/office/powerpoint/2010/main" val="65175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755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89EF-D29C-A840-A76D-8996B6ECD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9495F-FD98-8946-8233-A70E6661D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7EF794-E617-6549-B0E6-9D4215F69341}"/>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5" name="Footer Placeholder 4">
            <a:extLst>
              <a:ext uri="{FF2B5EF4-FFF2-40B4-BE49-F238E27FC236}">
                <a16:creationId xmlns:a16="http://schemas.microsoft.com/office/drawing/2014/main" id="{5A5C62DD-BC37-7B47-A115-A6FC16A4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F8942-9CAD-BE4C-AC66-A1D2DBB5C98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20290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8F2-7F67-2B44-9189-BE580CE51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25E9F4-2355-8E4D-828B-77446A1EE2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E2469-F9BD-1E4D-A7C3-BDB3B56F56A4}"/>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5" name="Footer Placeholder 4">
            <a:extLst>
              <a:ext uri="{FF2B5EF4-FFF2-40B4-BE49-F238E27FC236}">
                <a16:creationId xmlns:a16="http://schemas.microsoft.com/office/drawing/2014/main" id="{29D31E6B-EF74-FF42-9648-D5AEC6B52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E8F3B-10BD-6048-B5A6-9DF806E7AFBD}"/>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53817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FECB1-CC79-E348-9030-A9B132D0AB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7E355-BC52-DF43-A79C-5C9A492997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F3B66-E36E-5748-A092-5953CC9D96BB}"/>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5" name="Footer Placeholder 4">
            <a:extLst>
              <a:ext uri="{FF2B5EF4-FFF2-40B4-BE49-F238E27FC236}">
                <a16:creationId xmlns:a16="http://schemas.microsoft.com/office/drawing/2014/main" id="{9A59B96D-A0A4-8E47-8170-06E6DEA7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B4C86-7888-F744-B6FC-5B0AE1DC2A9B}"/>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853799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55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FB5D61BE-5BEF-4C41-897F-982BB210E9E7}"/>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F3FBF6F3-A00E-405E-BD29-FE5B8AF9F369}" type="slidenum">
              <a:rPr lang="en-US" altLang="en-US" smtClean="0"/>
              <a:pPr>
                <a:defRPr/>
              </a:pPr>
              <a:t>‹#›</a:t>
            </a:fld>
            <a:endParaRPr lang="en-US" altLang="en-US"/>
          </a:p>
        </p:txBody>
      </p:sp>
    </p:spTree>
    <p:extLst>
      <p:ext uri="{BB962C8B-B14F-4D97-AF65-F5344CB8AC3E}">
        <p14:creationId xmlns:p14="http://schemas.microsoft.com/office/powerpoint/2010/main" val="258045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6525D-1CEF-6A46-8590-11D03FE50B11}"/>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7A07F624-7F02-45B3-ABF0-82381D2B7624}" type="slidenum">
              <a:rPr lang="en-US" altLang="en-US" smtClean="0"/>
              <a:pPr>
                <a:defRPr/>
              </a:pPr>
              <a:t>‹#›</a:t>
            </a:fld>
            <a:endParaRPr lang="en-US" altLang="en-US"/>
          </a:p>
        </p:txBody>
      </p:sp>
    </p:spTree>
    <p:extLst>
      <p:ext uri="{BB962C8B-B14F-4D97-AF65-F5344CB8AC3E}">
        <p14:creationId xmlns:p14="http://schemas.microsoft.com/office/powerpoint/2010/main" val="373562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0187D5-F8C2-784A-9E62-BDD525009854}"/>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C81DD757-7825-4216-97D3-51005DD7D3C4}" type="slidenum">
              <a:rPr lang="en-US" altLang="en-US" smtClean="0"/>
              <a:pPr>
                <a:defRPr/>
              </a:pPr>
              <a:t>‹#›</a:t>
            </a:fld>
            <a:endParaRPr lang="en-US" altLang="en-US"/>
          </a:p>
        </p:txBody>
      </p:sp>
    </p:spTree>
    <p:extLst>
      <p:ext uri="{BB962C8B-B14F-4D97-AF65-F5344CB8AC3E}">
        <p14:creationId xmlns:p14="http://schemas.microsoft.com/office/powerpoint/2010/main" val="3530992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7967" y="1981200"/>
            <a:ext cx="4711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02867" y="1981200"/>
            <a:ext cx="47138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BC665E3-D8D7-1C4B-9DC8-472BEB6D6CAE}"/>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8EE791BF-90B6-42E4-B5DE-A21E61735F77}" type="slidenum">
              <a:rPr lang="en-US" altLang="en-US" smtClean="0"/>
              <a:pPr>
                <a:defRPr/>
              </a:pPr>
              <a:t>‹#›</a:t>
            </a:fld>
            <a:endParaRPr lang="en-US" altLang="en-US"/>
          </a:p>
        </p:txBody>
      </p:sp>
    </p:spTree>
    <p:extLst>
      <p:ext uri="{BB962C8B-B14F-4D97-AF65-F5344CB8AC3E}">
        <p14:creationId xmlns:p14="http://schemas.microsoft.com/office/powerpoint/2010/main" val="4243881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2511EA-E6BB-4341-BF32-0FC7A76A7CD8}"/>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A2961B01-2BB3-496B-9146-28C93B94E772}" type="slidenum">
              <a:rPr lang="en-US" altLang="en-US" smtClean="0"/>
              <a:pPr>
                <a:defRPr/>
              </a:pPr>
              <a:t>‹#›</a:t>
            </a:fld>
            <a:endParaRPr lang="en-US" altLang="en-US"/>
          </a:p>
        </p:txBody>
      </p:sp>
    </p:spTree>
    <p:extLst>
      <p:ext uri="{BB962C8B-B14F-4D97-AF65-F5344CB8AC3E}">
        <p14:creationId xmlns:p14="http://schemas.microsoft.com/office/powerpoint/2010/main" val="3753413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27A3E4C-39FA-CC41-9022-2FC292523711}"/>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B90BDC9A-E369-45AC-B130-A0D74CA192A3}" type="slidenum">
              <a:rPr lang="en-US" altLang="en-US" smtClean="0"/>
              <a:pPr>
                <a:defRPr/>
              </a:pPr>
              <a:t>‹#›</a:t>
            </a:fld>
            <a:endParaRPr lang="en-US" altLang="en-US"/>
          </a:p>
        </p:txBody>
      </p:sp>
    </p:spTree>
    <p:extLst>
      <p:ext uri="{BB962C8B-B14F-4D97-AF65-F5344CB8AC3E}">
        <p14:creationId xmlns:p14="http://schemas.microsoft.com/office/powerpoint/2010/main" val="40275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CDB287-67E8-C343-BC63-E61D274FC0CF}"/>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A268EE81-C5EC-454A-AC03-EB34173FE43D}" type="slidenum">
              <a:rPr lang="en-US" altLang="en-US" smtClean="0"/>
              <a:pPr>
                <a:defRPr/>
              </a:pPr>
              <a:t>‹#›</a:t>
            </a:fld>
            <a:endParaRPr lang="en-US" altLang="en-US"/>
          </a:p>
        </p:txBody>
      </p:sp>
    </p:spTree>
    <p:extLst>
      <p:ext uri="{BB962C8B-B14F-4D97-AF65-F5344CB8AC3E}">
        <p14:creationId xmlns:p14="http://schemas.microsoft.com/office/powerpoint/2010/main" val="325981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EA84-B42B-1148-925C-6349BF4D3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FC6C1-CE69-3D4A-994D-60DDAFEA2F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43E9B-55B2-DD45-81D9-485FC77B4CB7}"/>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5" name="Footer Placeholder 4">
            <a:extLst>
              <a:ext uri="{FF2B5EF4-FFF2-40B4-BE49-F238E27FC236}">
                <a16:creationId xmlns:a16="http://schemas.microsoft.com/office/drawing/2014/main" id="{BF687D1F-D4EC-6842-A6D0-4A23F6AAF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FA4AD-ECE0-4A4D-948A-4B2D950881EC}"/>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614264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4B9F291-BA24-2F40-B12C-4338A24743EC}"/>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D869B678-580E-4FEB-86B3-4F74E50FFCCB}" type="slidenum">
              <a:rPr lang="en-US" altLang="en-US" smtClean="0"/>
              <a:pPr>
                <a:defRPr/>
              </a:pPr>
              <a:t>‹#›</a:t>
            </a:fld>
            <a:endParaRPr lang="en-US" altLang="en-US"/>
          </a:p>
        </p:txBody>
      </p:sp>
    </p:spTree>
    <p:extLst>
      <p:ext uri="{BB962C8B-B14F-4D97-AF65-F5344CB8AC3E}">
        <p14:creationId xmlns:p14="http://schemas.microsoft.com/office/powerpoint/2010/main" val="39154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FEC1EB5-96B1-B343-89C4-22B944341151}"/>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932B07BF-3B2B-4EB9-9405-E10F16DF3823}" type="slidenum">
              <a:rPr lang="en-US" altLang="en-US" smtClean="0"/>
              <a:pPr>
                <a:defRPr/>
              </a:pPr>
              <a:t>‹#›</a:t>
            </a:fld>
            <a:endParaRPr lang="en-US" altLang="en-US"/>
          </a:p>
        </p:txBody>
      </p:sp>
    </p:spTree>
    <p:extLst>
      <p:ext uri="{BB962C8B-B14F-4D97-AF65-F5344CB8AC3E}">
        <p14:creationId xmlns:p14="http://schemas.microsoft.com/office/powerpoint/2010/main" val="220608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8499990-5C0F-164A-A1FC-D5ABB94A893A}"/>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F8E253AA-F6DE-43E3-A97A-5597F23A7EF9}" type="slidenum">
              <a:rPr lang="en-US" altLang="en-US" smtClean="0"/>
              <a:pPr>
                <a:defRPr/>
              </a:pPr>
              <a:t>‹#›</a:t>
            </a:fld>
            <a:endParaRPr lang="en-US" altLang="en-US"/>
          </a:p>
        </p:txBody>
      </p:sp>
    </p:spTree>
    <p:extLst>
      <p:ext uri="{BB962C8B-B14F-4D97-AF65-F5344CB8AC3E}">
        <p14:creationId xmlns:p14="http://schemas.microsoft.com/office/powerpoint/2010/main" val="3424349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03167" y="730250"/>
            <a:ext cx="2438400" cy="5365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7967" y="730250"/>
            <a:ext cx="7112000" cy="5365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2D77FC-D2D4-7A4C-885E-B04F0E2FFB52}"/>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D8A118C3-9B12-4902-B933-D6705FEDA6FB}" type="slidenum">
              <a:rPr lang="en-US" altLang="en-US" smtClean="0"/>
              <a:pPr>
                <a:defRPr/>
              </a:pPr>
              <a:t>‹#›</a:t>
            </a:fld>
            <a:endParaRPr lang="en-US" altLang="en-US"/>
          </a:p>
        </p:txBody>
      </p:sp>
    </p:spTree>
    <p:extLst>
      <p:ext uri="{BB962C8B-B14F-4D97-AF65-F5344CB8AC3E}">
        <p14:creationId xmlns:p14="http://schemas.microsoft.com/office/powerpoint/2010/main" val="476541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556D-5F33-8040-9F44-2BA6FD56E6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A004-637D-884A-AD6F-2FADBE988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F8E7C1-D8DD-A94A-B08F-CB6F3443F114}"/>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5" name="Footer Placeholder 4">
            <a:extLst>
              <a:ext uri="{FF2B5EF4-FFF2-40B4-BE49-F238E27FC236}">
                <a16:creationId xmlns:a16="http://schemas.microsoft.com/office/drawing/2014/main" id="{870275E1-FEA3-4742-9C26-8532294D7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D3C91-0A3F-7541-B9A3-18244B78002C}"/>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139056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530D-1823-884B-9633-F22D11645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FEFF9-7413-0D44-AB2A-D4AB1C4AA3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645CC-35E9-1D43-9A23-FF846DDC97EC}"/>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5" name="Footer Placeholder 4">
            <a:extLst>
              <a:ext uri="{FF2B5EF4-FFF2-40B4-BE49-F238E27FC236}">
                <a16:creationId xmlns:a16="http://schemas.microsoft.com/office/drawing/2014/main" id="{988C13C1-FE58-184D-A272-43990B550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B2F49-9497-5E4A-907B-7901CBDB3FF2}"/>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3816080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1E54-4F6F-ED4E-880F-60FA20D077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11DAEC-CDFD-4044-BB40-1865B2844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18AD4E-2813-1C40-943F-1A39F3019F3E}"/>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5" name="Footer Placeholder 4">
            <a:extLst>
              <a:ext uri="{FF2B5EF4-FFF2-40B4-BE49-F238E27FC236}">
                <a16:creationId xmlns:a16="http://schemas.microsoft.com/office/drawing/2014/main" id="{5D1C89BC-3304-264A-A9D9-5427D276B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C0FFE-B1F7-E142-AF99-C9BCB18CAB4D}"/>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4275018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8E263-FFEE-B94C-84D0-0D08C3871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A33315-EFD9-9A49-897B-C853C24C54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63EC0A-B6B6-0C4F-90FA-15D6B97765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34178-5467-A94C-A787-6502173A2ABD}"/>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6" name="Footer Placeholder 5">
            <a:extLst>
              <a:ext uri="{FF2B5EF4-FFF2-40B4-BE49-F238E27FC236}">
                <a16:creationId xmlns:a16="http://schemas.microsoft.com/office/drawing/2014/main" id="{61A0F166-36CC-AF42-B709-661AF74B1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040291-031F-9941-9A4B-2A122E67B652}"/>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513622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8AE9-0486-1641-A714-D41DD6345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DD1E1-F3D2-B748-BA4C-F8E075505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8D0AD3-5D3B-CA49-A10D-027478A5B2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C0FA46-9587-B34A-B756-71B9D15F7B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650673-30C1-5242-AB9D-A6406553D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712F1A-32D9-6F48-A407-505742DB6707}"/>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8" name="Footer Placeholder 7">
            <a:extLst>
              <a:ext uri="{FF2B5EF4-FFF2-40B4-BE49-F238E27FC236}">
                <a16:creationId xmlns:a16="http://schemas.microsoft.com/office/drawing/2014/main" id="{2AB7B24E-1E0A-544C-AD7C-02F2DA144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717E81-AFD1-924B-9365-9A536107FBC1}"/>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4159674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AEA8-C4C3-294A-92DC-47F5588669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99AE4-D664-994B-8EC6-77B17366ABB1}"/>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4" name="Footer Placeholder 3">
            <a:extLst>
              <a:ext uri="{FF2B5EF4-FFF2-40B4-BE49-F238E27FC236}">
                <a16:creationId xmlns:a16="http://schemas.microsoft.com/office/drawing/2014/main" id="{46EE1510-3986-A74B-B5A9-BCBAB6C546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44740C-74BF-EA4D-84E0-B5E96634CA34}"/>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87501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ECB9-3192-5941-B334-EAA55826E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0EADB-13EC-7E42-BCDB-A130E49DC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436FF2-7FB6-4349-8A79-01C7DB90D217}"/>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5" name="Footer Placeholder 4">
            <a:extLst>
              <a:ext uri="{FF2B5EF4-FFF2-40B4-BE49-F238E27FC236}">
                <a16:creationId xmlns:a16="http://schemas.microsoft.com/office/drawing/2014/main" id="{F4C5CFDA-6A15-2646-B19F-A688113DF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E521C-0A16-624C-AF1D-16B0815C0F7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600579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E4046-B98D-CA4E-B173-160522FD2436}"/>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3" name="Footer Placeholder 2">
            <a:extLst>
              <a:ext uri="{FF2B5EF4-FFF2-40B4-BE49-F238E27FC236}">
                <a16:creationId xmlns:a16="http://schemas.microsoft.com/office/drawing/2014/main" id="{6549D975-AA2C-4441-9073-030EE26C35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4E108-37B1-AF41-A329-D2E1020E54D8}"/>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3632415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2C5C-6639-1741-8A31-D5A6C403C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AB0EB7-5769-F54C-98DF-E25E92186D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F879E2-5D51-FA4D-A766-C80E3CCF1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9C962-E120-754E-B9AF-22C9AD2B4CE2}"/>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6" name="Footer Placeholder 5">
            <a:extLst>
              <a:ext uri="{FF2B5EF4-FFF2-40B4-BE49-F238E27FC236}">
                <a16:creationId xmlns:a16="http://schemas.microsoft.com/office/drawing/2014/main" id="{B4C5D543-A000-5E47-A442-C132E12FD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D7F18-F37F-A64C-8C10-AFD0D15939F6}"/>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298796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6368-4C06-004C-A7F2-9854A7FB5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223BEB-E420-C342-BF67-3D257F0B9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1F5ACC-DBD4-2E4A-BAC9-EA8772A60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F98585-C343-D046-8917-56897052091F}"/>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6" name="Footer Placeholder 5">
            <a:extLst>
              <a:ext uri="{FF2B5EF4-FFF2-40B4-BE49-F238E27FC236}">
                <a16:creationId xmlns:a16="http://schemas.microsoft.com/office/drawing/2014/main" id="{A1B0FA17-CD17-8744-8A35-FB15E2059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B858B-0295-5040-B8B1-A6D1EF6CB775}"/>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633721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E7F1-F59B-404C-9326-B66EB1D197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EDC10B-8428-3046-8413-D249114611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C5372-C1EF-0B42-9AA7-55079FD33DAD}"/>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5" name="Footer Placeholder 4">
            <a:extLst>
              <a:ext uri="{FF2B5EF4-FFF2-40B4-BE49-F238E27FC236}">
                <a16:creationId xmlns:a16="http://schemas.microsoft.com/office/drawing/2014/main" id="{3B38812A-55FB-BA46-A0D3-1AF856BEF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ED189-A5A1-B345-A9F3-884155C09EC5}"/>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76865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5B5FF-B6E0-A848-A653-49C23364A6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7535D-3242-6B46-82AE-266EC0E340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BB7DE-76CE-8642-A01A-ECC64152B4D4}"/>
              </a:ext>
            </a:extLst>
          </p:cNvPr>
          <p:cNvSpPr>
            <a:spLocks noGrp="1"/>
          </p:cNvSpPr>
          <p:nvPr>
            <p:ph type="dt" sz="half" idx="10"/>
          </p:nvPr>
        </p:nvSpPr>
        <p:spPr/>
        <p:txBody>
          <a:bodyPr/>
          <a:lstStyle/>
          <a:p>
            <a:fld id="{2BF24B12-3B3E-CB4B-9969-8DB7F1F970F2}" type="datetimeFigureOut">
              <a:rPr lang="en-US" smtClean="0"/>
              <a:t>11/1/2023</a:t>
            </a:fld>
            <a:endParaRPr lang="en-US"/>
          </a:p>
        </p:txBody>
      </p:sp>
      <p:sp>
        <p:nvSpPr>
          <p:cNvPr id="5" name="Footer Placeholder 4">
            <a:extLst>
              <a:ext uri="{FF2B5EF4-FFF2-40B4-BE49-F238E27FC236}">
                <a16:creationId xmlns:a16="http://schemas.microsoft.com/office/drawing/2014/main" id="{64BCDBD9-8F13-BB45-AE63-F28DB92D1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30F7-9E6A-BF40-8456-0514F8B2B491}"/>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3250092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9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D124-24AD-634A-B24D-F3557D1A1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81E67-37B4-C04F-B767-CA76733EF2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7E9B5C-EF68-5F44-B1AE-CA7A59402D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D0AD4A-8C59-EC40-9AF7-F562C5B7B5E8}"/>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6" name="Footer Placeholder 5">
            <a:extLst>
              <a:ext uri="{FF2B5EF4-FFF2-40B4-BE49-F238E27FC236}">
                <a16:creationId xmlns:a16="http://schemas.microsoft.com/office/drawing/2014/main" id="{5CF894D2-D6E8-F64F-AC45-896A15FD3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2428B-468D-8C48-962C-8770CD46B2E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85931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716C-5BD3-7447-A5F1-04E5E9200C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215D3-8D3E-A54F-8A3A-5406E1BC2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DB5464-192F-A141-8830-AAA210926E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2578C-F55A-C64B-8F09-69FA1FAEA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251777-C8C4-1248-92F9-2B70E75E0B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CCEE4-B7C0-E944-9208-1A5AEEB3B9E6}"/>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8" name="Footer Placeholder 7">
            <a:extLst>
              <a:ext uri="{FF2B5EF4-FFF2-40B4-BE49-F238E27FC236}">
                <a16:creationId xmlns:a16="http://schemas.microsoft.com/office/drawing/2014/main" id="{C2BD4127-7DF3-E248-AD45-5EBD39BC3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10894B-F799-EB4F-9D07-53B70EC2145A}"/>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67654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4CF4-D8B8-7348-8862-0338363FC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5BF87-D5F1-434D-9B37-D1334B3C8E5B}"/>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4" name="Footer Placeholder 3">
            <a:extLst>
              <a:ext uri="{FF2B5EF4-FFF2-40B4-BE49-F238E27FC236}">
                <a16:creationId xmlns:a16="http://schemas.microsoft.com/office/drawing/2014/main" id="{99124584-9B11-344F-9939-0BE37A7C1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05EC0C-AA43-DE4E-A6A7-8F087C7E8435}"/>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1530488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B3BE7-00F0-C845-ADEC-AC8197CDDF87}"/>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3" name="Footer Placeholder 2">
            <a:extLst>
              <a:ext uri="{FF2B5EF4-FFF2-40B4-BE49-F238E27FC236}">
                <a16:creationId xmlns:a16="http://schemas.microsoft.com/office/drawing/2014/main" id="{89967CA7-D45D-4547-85EF-36D2456BC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F72BFF-E4AE-FE41-95AE-146E9EFBD6F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100779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F25D-7AED-1843-97D5-25E1763A2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5834D-591C-5346-BDE3-CF6F1D5AC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84871-3F3D-DA48-BA6E-BBE480320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E47FF7-343D-5242-A497-33D97EBB7334}"/>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6" name="Footer Placeholder 5">
            <a:extLst>
              <a:ext uri="{FF2B5EF4-FFF2-40B4-BE49-F238E27FC236}">
                <a16:creationId xmlns:a16="http://schemas.microsoft.com/office/drawing/2014/main" id="{9F67A1D4-1AB4-D447-B377-42B6F5B60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510BB-8283-BC4F-97C6-4F2C843254E9}"/>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06944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A1F8-820B-7843-9675-20227AB1E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0B5601-4D99-8441-998A-049009268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28B60-08B3-624E-A7E2-11A298730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72EE49-59E9-FA4E-AC8C-A94DAAB820B2}"/>
              </a:ext>
            </a:extLst>
          </p:cNvPr>
          <p:cNvSpPr>
            <a:spLocks noGrp="1"/>
          </p:cNvSpPr>
          <p:nvPr>
            <p:ph type="dt" sz="half" idx="10"/>
          </p:nvPr>
        </p:nvSpPr>
        <p:spPr/>
        <p:txBody>
          <a:bodyPr/>
          <a:lstStyle/>
          <a:p>
            <a:fld id="{60455ABE-D0DE-BB4A-A371-290EB79DAE0B}" type="datetimeFigureOut">
              <a:rPr lang="en-US" smtClean="0"/>
              <a:t>11/1/2023</a:t>
            </a:fld>
            <a:endParaRPr lang="en-US"/>
          </a:p>
        </p:txBody>
      </p:sp>
      <p:sp>
        <p:nvSpPr>
          <p:cNvPr id="6" name="Footer Placeholder 5">
            <a:extLst>
              <a:ext uri="{FF2B5EF4-FFF2-40B4-BE49-F238E27FC236}">
                <a16:creationId xmlns:a16="http://schemas.microsoft.com/office/drawing/2014/main" id="{295056D1-98ED-684E-AEE2-87175D7A0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191-65B1-F047-8D64-63FD52B86930}"/>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00739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3E6C5-0D6F-494A-A41D-D2D046D14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E3CAC-7825-CE48-B982-E404D3E85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E68D8-74FC-9842-BB35-85668483C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55ABE-D0DE-BB4A-A371-290EB79DAE0B}" type="datetimeFigureOut">
              <a:rPr lang="en-US" smtClean="0"/>
              <a:t>11/1/2023</a:t>
            </a:fld>
            <a:endParaRPr lang="en-US"/>
          </a:p>
        </p:txBody>
      </p:sp>
      <p:sp>
        <p:nvSpPr>
          <p:cNvPr id="5" name="Footer Placeholder 4">
            <a:extLst>
              <a:ext uri="{FF2B5EF4-FFF2-40B4-BE49-F238E27FC236}">
                <a16:creationId xmlns:a16="http://schemas.microsoft.com/office/drawing/2014/main" id="{50A042FB-881F-074B-BF4C-664CE1E2E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D961D-BA15-3C4E-A6E1-60173EF3E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B19A0-7BD9-3248-BED1-09ECB48DDA69}" type="slidenum">
              <a:rPr lang="en-US" smtClean="0"/>
              <a:t>‹#›</a:t>
            </a:fld>
            <a:endParaRPr lang="en-US"/>
          </a:p>
        </p:txBody>
      </p:sp>
    </p:spTree>
    <p:extLst>
      <p:ext uri="{BB962C8B-B14F-4D97-AF65-F5344CB8AC3E}">
        <p14:creationId xmlns:p14="http://schemas.microsoft.com/office/powerpoint/2010/main" val="30710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65251" y="730250"/>
            <a:ext cx="9476316"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087967" y="1981200"/>
            <a:ext cx="96287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8"/>
          <p:cNvSpPr>
            <a:spLocks noChangeShapeType="1"/>
          </p:cNvSpPr>
          <p:nvPr/>
        </p:nvSpPr>
        <p:spPr bwMode="auto">
          <a:xfrm>
            <a:off x="1524000" y="5757863"/>
            <a:ext cx="9144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29" name="Line 9"/>
          <p:cNvSpPr>
            <a:spLocks noChangeShapeType="1"/>
          </p:cNvSpPr>
          <p:nvPr/>
        </p:nvSpPr>
        <p:spPr bwMode="auto">
          <a:xfrm>
            <a:off x="1524000" y="1524000"/>
            <a:ext cx="9144000" cy="0"/>
          </a:xfrm>
          <a:prstGeom prst="line">
            <a:avLst/>
          </a:prstGeom>
          <a:noFill/>
          <a:ln w="635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37" name="Rectangle 13">
            <a:extLst>
              <a:ext uri="{FF2B5EF4-FFF2-40B4-BE49-F238E27FC236}">
                <a16:creationId xmlns:a16="http://schemas.microsoft.com/office/drawing/2014/main" id="{199E989E-BC56-3E4D-9E54-6BFF7F98A1E1}"/>
              </a:ext>
            </a:extLst>
          </p:cNvPr>
          <p:cNvSpPr>
            <a:spLocks noGrp="1" noChangeArrowheads="1"/>
          </p:cNvSpPr>
          <p:nvPr>
            <p:ph type="sldNum" sz="quarter" idx="4"/>
          </p:nvPr>
        </p:nvSpPr>
        <p:spPr bwMode="auto">
          <a:xfrm>
            <a:off x="6872818" y="5867400"/>
            <a:ext cx="3490383"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ea typeface="Geneva" panose="020B0503030404040204" pitchFamily="34" charset="0"/>
              </a:defRPr>
            </a:lvl1pPr>
          </a:lstStyle>
          <a:p>
            <a:pPr>
              <a:defRPr/>
            </a:pPr>
            <a:r>
              <a:rPr lang="en-US" altLang="en-US"/>
              <a:t>Author, Date</a:t>
            </a:r>
          </a:p>
          <a:p>
            <a:pPr>
              <a:defRPr/>
            </a:pPr>
            <a:r>
              <a:rPr lang="en-US" altLang="en-US"/>
              <a:t>Page </a:t>
            </a:r>
            <a:fld id="{DEDE5D94-E25A-4D86-88AE-3B7A5EEB624A}" type="slidenum">
              <a:rPr lang="en-US" altLang="en-US" smtClean="0"/>
              <a:pPr>
                <a:defRPr/>
              </a:pPr>
              <a:t>‹#›</a:t>
            </a:fld>
            <a:endParaRPr lang="en-US" altLang="en-US"/>
          </a:p>
        </p:txBody>
      </p:sp>
      <p:pic>
        <p:nvPicPr>
          <p:cNvPr id="1031" name="Picture 2" descr="Untitled-3.ti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0" y="5907088"/>
            <a:ext cx="31496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284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rtl="0" eaLnBrk="0" fontAlgn="base" hangingPunct="0">
        <a:lnSpc>
          <a:spcPts val="4000"/>
        </a:lnSpc>
        <a:spcBef>
          <a:spcPct val="0"/>
        </a:spcBef>
        <a:spcAft>
          <a:spcPct val="0"/>
        </a:spcAft>
        <a:defRPr sz="3400" b="1">
          <a:solidFill>
            <a:srgbClr val="993333"/>
          </a:solidFill>
          <a:latin typeface="+mj-lt"/>
          <a:ea typeface="+mj-ea"/>
          <a:cs typeface="Geneva" charset="0"/>
        </a:defRPr>
      </a:lvl1pPr>
      <a:lvl2pPr algn="l" rtl="0" eaLnBrk="0" fontAlgn="base" hangingPunct="0">
        <a:lnSpc>
          <a:spcPts val="4000"/>
        </a:lnSpc>
        <a:spcBef>
          <a:spcPct val="0"/>
        </a:spcBef>
        <a:spcAft>
          <a:spcPct val="0"/>
        </a:spcAft>
        <a:defRPr sz="3400" b="1">
          <a:solidFill>
            <a:srgbClr val="993333"/>
          </a:solidFill>
          <a:latin typeface="Arial" charset="0"/>
          <a:ea typeface="Geneva" charset="0"/>
          <a:cs typeface="Geneva" charset="0"/>
        </a:defRPr>
      </a:lvl2pPr>
      <a:lvl3pPr algn="l" rtl="0" eaLnBrk="0" fontAlgn="base" hangingPunct="0">
        <a:lnSpc>
          <a:spcPts val="4000"/>
        </a:lnSpc>
        <a:spcBef>
          <a:spcPct val="0"/>
        </a:spcBef>
        <a:spcAft>
          <a:spcPct val="0"/>
        </a:spcAft>
        <a:defRPr sz="3400" b="1">
          <a:solidFill>
            <a:srgbClr val="993333"/>
          </a:solidFill>
          <a:latin typeface="Arial" charset="0"/>
          <a:ea typeface="Geneva" charset="0"/>
          <a:cs typeface="Geneva" charset="0"/>
        </a:defRPr>
      </a:lvl3pPr>
      <a:lvl4pPr algn="l" rtl="0" eaLnBrk="0" fontAlgn="base" hangingPunct="0">
        <a:lnSpc>
          <a:spcPts val="4000"/>
        </a:lnSpc>
        <a:spcBef>
          <a:spcPct val="0"/>
        </a:spcBef>
        <a:spcAft>
          <a:spcPct val="0"/>
        </a:spcAft>
        <a:defRPr sz="3400" b="1">
          <a:solidFill>
            <a:srgbClr val="993333"/>
          </a:solidFill>
          <a:latin typeface="Arial" charset="0"/>
          <a:ea typeface="Geneva" charset="0"/>
          <a:cs typeface="Geneva" charset="0"/>
        </a:defRPr>
      </a:lvl4pPr>
      <a:lvl5pPr algn="l" rtl="0" eaLnBrk="0" fontAlgn="base" hangingPunct="0">
        <a:lnSpc>
          <a:spcPts val="4000"/>
        </a:lnSpc>
        <a:spcBef>
          <a:spcPct val="0"/>
        </a:spcBef>
        <a:spcAft>
          <a:spcPct val="0"/>
        </a:spcAft>
        <a:defRPr sz="3400" b="1">
          <a:solidFill>
            <a:srgbClr val="993333"/>
          </a:solidFill>
          <a:latin typeface="Arial" charset="0"/>
          <a:ea typeface="Geneva" charset="0"/>
          <a:cs typeface="Geneva" charset="0"/>
        </a:defRPr>
      </a:lvl5pPr>
      <a:lvl6pPr marL="457200" algn="l" rtl="0" eaLnBrk="0" fontAlgn="base" hangingPunct="0">
        <a:lnSpc>
          <a:spcPts val="4000"/>
        </a:lnSpc>
        <a:spcBef>
          <a:spcPct val="0"/>
        </a:spcBef>
        <a:spcAft>
          <a:spcPct val="0"/>
        </a:spcAft>
        <a:defRPr sz="3400" b="1">
          <a:solidFill>
            <a:srgbClr val="993333"/>
          </a:solidFill>
          <a:latin typeface="Arial" charset="0"/>
          <a:ea typeface="Geneva" charset="0"/>
        </a:defRPr>
      </a:lvl6pPr>
      <a:lvl7pPr marL="914400" algn="l" rtl="0" eaLnBrk="0" fontAlgn="base" hangingPunct="0">
        <a:lnSpc>
          <a:spcPts val="4000"/>
        </a:lnSpc>
        <a:spcBef>
          <a:spcPct val="0"/>
        </a:spcBef>
        <a:spcAft>
          <a:spcPct val="0"/>
        </a:spcAft>
        <a:defRPr sz="3400" b="1">
          <a:solidFill>
            <a:srgbClr val="993333"/>
          </a:solidFill>
          <a:latin typeface="Arial" charset="0"/>
          <a:ea typeface="Geneva" charset="0"/>
        </a:defRPr>
      </a:lvl7pPr>
      <a:lvl8pPr marL="1371600" algn="l" rtl="0" eaLnBrk="0" fontAlgn="base" hangingPunct="0">
        <a:lnSpc>
          <a:spcPts val="4000"/>
        </a:lnSpc>
        <a:spcBef>
          <a:spcPct val="0"/>
        </a:spcBef>
        <a:spcAft>
          <a:spcPct val="0"/>
        </a:spcAft>
        <a:defRPr sz="3400" b="1">
          <a:solidFill>
            <a:srgbClr val="993333"/>
          </a:solidFill>
          <a:latin typeface="Arial" charset="0"/>
          <a:ea typeface="Geneva" charset="0"/>
        </a:defRPr>
      </a:lvl8pPr>
      <a:lvl9pPr marL="1828800" algn="l" rtl="0" eaLnBrk="0" fontAlgn="base" hangingPunct="0">
        <a:lnSpc>
          <a:spcPts val="4000"/>
        </a:lnSpc>
        <a:spcBef>
          <a:spcPct val="0"/>
        </a:spcBef>
        <a:spcAft>
          <a:spcPct val="0"/>
        </a:spcAft>
        <a:defRPr sz="3400" b="1">
          <a:solidFill>
            <a:srgbClr val="993333"/>
          </a:solidFill>
          <a:latin typeface="Arial" charset="0"/>
          <a:ea typeface="Geneva" charset="0"/>
        </a:defRPr>
      </a:lvl9pPr>
    </p:titleStyle>
    <p:bodyStyle>
      <a:lvl1pPr marL="230188" indent="-230188" algn="l" rtl="0" eaLnBrk="0" fontAlgn="base" hangingPunct="0">
        <a:lnSpc>
          <a:spcPts val="2700"/>
        </a:lnSpc>
        <a:spcBef>
          <a:spcPct val="0"/>
        </a:spcBef>
        <a:spcAft>
          <a:spcPts val="1400"/>
        </a:spcAft>
        <a:buClr>
          <a:srgbClr val="993333"/>
        </a:buClr>
        <a:buChar char="•"/>
        <a:defRPr sz="2300">
          <a:solidFill>
            <a:schemeClr val="tx1"/>
          </a:solidFill>
          <a:latin typeface="+mn-lt"/>
          <a:ea typeface="+mn-ea"/>
          <a:cs typeface="Geneva" charset="0"/>
        </a:defRPr>
      </a:lvl1pPr>
      <a:lvl2pPr marL="742950" indent="-285750" algn="l" rtl="0" eaLnBrk="0" fontAlgn="base" hangingPunct="0">
        <a:lnSpc>
          <a:spcPts val="2800"/>
        </a:lnSpc>
        <a:spcBef>
          <a:spcPct val="0"/>
        </a:spcBef>
        <a:spcAft>
          <a:spcPts val="1400"/>
        </a:spcAft>
        <a:buChar char="–"/>
        <a:defRPr sz="2300">
          <a:solidFill>
            <a:schemeClr val="tx1"/>
          </a:solidFill>
          <a:latin typeface="+mn-lt"/>
          <a:ea typeface="+mn-ea"/>
        </a:defRPr>
      </a:lvl2pPr>
      <a:lvl3pPr marL="1143000" indent="-228600" algn="l" rtl="0" eaLnBrk="0" fontAlgn="base" hangingPunct="0">
        <a:spcBef>
          <a:spcPct val="20000"/>
        </a:spcBef>
        <a:spcAft>
          <a:spcPct val="0"/>
        </a:spcAft>
        <a:buClr>
          <a:srgbClr val="993333"/>
        </a:buClr>
        <a:buChar char="•"/>
        <a:defRPr sz="23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Times" charset="0"/>
          <a:ea typeface="+mn-ea"/>
        </a:defRPr>
      </a:lvl4pPr>
      <a:lvl5pPr marL="2057400" indent="-228600" algn="l" rtl="0" eaLnBrk="0" fontAlgn="base" hangingPunct="0">
        <a:spcBef>
          <a:spcPct val="20000"/>
        </a:spcBef>
        <a:spcAft>
          <a:spcPct val="0"/>
        </a:spcAft>
        <a:buChar char="»"/>
        <a:defRPr sz="2000">
          <a:solidFill>
            <a:schemeClr val="tx1"/>
          </a:solidFill>
          <a:latin typeface="Times" charset="0"/>
          <a:ea typeface="+mn-ea"/>
        </a:defRPr>
      </a:lvl5pPr>
      <a:lvl6pPr marL="2514600" indent="-228600" algn="l" rtl="0" eaLnBrk="0" fontAlgn="base" hangingPunct="0">
        <a:spcBef>
          <a:spcPct val="20000"/>
        </a:spcBef>
        <a:spcAft>
          <a:spcPct val="0"/>
        </a:spcAft>
        <a:buChar char="»"/>
        <a:defRPr sz="2000">
          <a:solidFill>
            <a:schemeClr val="tx1"/>
          </a:solidFill>
          <a:latin typeface="Times" charset="0"/>
          <a:ea typeface="+mn-ea"/>
        </a:defRPr>
      </a:lvl6pPr>
      <a:lvl7pPr marL="2971800" indent="-228600" algn="l" rtl="0" eaLnBrk="0" fontAlgn="base" hangingPunct="0">
        <a:spcBef>
          <a:spcPct val="20000"/>
        </a:spcBef>
        <a:spcAft>
          <a:spcPct val="0"/>
        </a:spcAft>
        <a:buChar char="»"/>
        <a:defRPr sz="2000">
          <a:solidFill>
            <a:schemeClr val="tx1"/>
          </a:solidFill>
          <a:latin typeface="Times" charset="0"/>
          <a:ea typeface="+mn-ea"/>
        </a:defRPr>
      </a:lvl7pPr>
      <a:lvl8pPr marL="3429000" indent="-228600" algn="l" rtl="0" eaLnBrk="0" fontAlgn="base" hangingPunct="0">
        <a:spcBef>
          <a:spcPct val="20000"/>
        </a:spcBef>
        <a:spcAft>
          <a:spcPct val="0"/>
        </a:spcAft>
        <a:buChar char="»"/>
        <a:defRPr sz="2000">
          <a:solidFill>
            <a:schemeClr val="tx1"/>
          </a:solidFill>
          <a:latin typeface="Times" charset="0"/>
          <a:ea typeface="+mn-ea"/>
        </a:defRPr>
      </a:lvl8pPr>
      <a:lvl9pPr marL="3886200" indent="-228600" algn="l" rtl="0" eaLnBrk="0" fontAlgn="base" hangingPunct="0">
        <a:spcBef>
          <a:spcPct val="20000"/>
        </a:spcBef>
        <a:spcAft>
          <a:spcPct val="0"/>
        </a:spcAft>
        <a:buChar char="»"/>
        <a:defRPr sz="2000">
          <a:solidFill>
            <a:schemeClr val="tx1"/>
          </a:solidFill>
          <a:latin typeface="Times"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D43CC-DA24-2C43-8313-A65A1E528F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711CD8-3304-0747-B3CD-93E621157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1D54F-7FF6-EA46-8483-62A8884DB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24B12-3B3E-CB4B-9969-8DB7F1F970F2}" type="datetimeFigureOut">
              <a:rPr lang="en-US" smtClean="0"/>
              <a:t>11/1/2023</a:t>
            </a:fld>
            <a:endParaRPr lang="en-US"/>
          </a:p>
        </p:txBody>
      </p:sp>
      <p:sp>
        <p:nvSpPr>
          <p:cNvPr id="5" name="Footer Placeholder 4">
            <a:extLst>
              <a:ext uri="{FF2B5EF4-FFF2-40B4-BE49-F238E27FC236}">
                <a16:creationId xmlns:a16="http://schemas.microsoft.com/office/drawing/2014/main" id="{103555E8-37C3-124A-87F8-F2E483C57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2D1030-980B-E24C-8ADF-1470050CAE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A93CF-336D-3643-B36A-C3C7DD328A87}" type="slidenum">
              <a:rPr lang="en-US" smtClean="0"/>
              <a:t>‹#›</a:t>
            </a:fld>
            <a:endParaRPr lang="en-US"/>
          </a:p>
        </p:txBody>
      </p:sp>
    </p:spTree>
    <p:extLst>
      <p:ext uri="{BB962C8B-B14F-4D97-AF65-F5344CB8AC3E}">
        <p14:creationId xmlns:p14="http://schemas.microsoft.com/office/powerpoint/2010/main" val="89292886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7.wdp"/><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2.wdp"/><Relationship Id="rId15" Type="http://schemas.openxmlformats.org/officeDocument/2006/relationships/hyperlink" Target="https://ocw.mit.edu/help/faq-fair-use/" TargetMode="External"/><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5.svg"/><Relationship Id="rId2" Type="http://schemas.openxmlformats.org/officeDocument/2006/relationships/notesSlide" Target="../notesSlides/notesSlide13.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19.svg"/><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2.jpe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8.png"/><Relationship Id="rId1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50.pn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10.jpeg"/><Relationship Id="rId10" Type="http://schemas.openxmlformats.org/officeDocument/2006/relationships/hyperlink" Target="https://ocw.mit.edu/help/faq-fair-use/" TargetMode="External"/><Relationship Id="rId4" Type="http://schemas.openxmlformats.org/officeDocument/2006/relationships/image" Target="../media/image24.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28.tiff"/><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tiff"/><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29.png"/><Relationship Id="rId11" Type="http://schemas.openxmlformats.org/officeDocument/2006/relationships/hyperlink" Target="https://ocw.mit.edu/help/faq-fair-use/" TargetMode="External"/><Relationship Id="rId5" Type="http://schemas.openxmlformats.org/officeDocument/2006/relationships/image" Target="../media/image28.tiff"/><Relationship Id="rId10" Type="http://schemas.openxmlformats.org/officeDocument/2006/relationships/image" Target="../media/image33.png"/><Relationship Id="rId4" Type="http://schemas.microsoft.com/office/2007/relationships/hdphoto" Target="../media/hdphoto8.wdp"/><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0.png"/><Relationship Id="rId7" Type="http://schemas.openxmlformats.org/officeDocument/2006/relationships/image" Target="../media/image50.png"/><Relationship Id="rId12" Type="http://schemas.openxmlformats.org/officeDocument/2006/relationships/image" Target="../media/image47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5.png"/><Relationship Id="rId10" Type="http://schemas.openxmlformats.org/officeDocument/2006/relationships/image" Target="../media/image461.png"/><Relationship Id="rId4" Type="http://schemas.openxmlformats.org/officeDocument/2006/relationships/image" Target="../media/image460.png"/><Relationship Id="rId9"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ocw.mit.edu/help/faq-fair-use/"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ocw.mit.edu/help/faq-fair-us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5.svg"/><Relationship Id="rId3" Type="http://schemas.openxmlformats.org/officeDocument/2006/relationships/image" Target="../media/image22.jpeg"/><Relationship Id="rId7" Type="http://schemas.openxmlformats.org/officeDocument/2006/relationships/image" Target="../media/image19.svg"/><Relationship Id="rId12"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1.svg"/><Relationship Id="rId1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hyperlink" Target="https://ocw.mit.edu/help/faq-fair-use/"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bryantpark.org/blog/life-of-bryant-bryant-parks-transformation-into-the-center-of-midtown" TargetMode="External"/><Relationship Id="rId5" Type="http://schemas.openxmlformats.org/officeDocument/2006/relationships/hyperlink" Target="https://livingnewdeal.org/projects/bryant-park-new-york-ny/"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20.png"/></Relationships>
</file>

<file path=ppt/slides/_rels/slide3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image" Target="../media/image46.jpeg"/><Relationship Id="rId4" Type="http://schemas.openxmlformats.org/officeDocument/2006/relationships/image" Target="../media/image460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240.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7.wdp"/><Relationship Id="rId3" Type="http://schemas.openxmlformats.org/officeDocument/2006/relationships/image" Target="../media/image11.png"/><Relationship Id="rId7" Type="http://schemas.microsoft.com/office/2007/relationships/hdphoto" Target="../media/hdphoto3.wdp"/><Relationship Id="rId12" Type="http://schemas.openxmlformats.org/officeDocument/2006/relationships/image" Target="../media/image14.png"/><Relationship Id="rId17" Type="http://schemas.openxmlformats.org/officeDocument/2006/relationships/hyperlink" Target="https://ocw.mit.edu/help/faq-fair-use/" TargetMode="External"/><Relationship Id="rId2" Type="http://schemas.openxmlformats.org/officeDocument/2006/relationships/notesSlide" Target="../notesSlides/notesSlide39.xml"/><Relationship Id="rId16"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2.wdp"/><Relationship Id="rId15" Type="http://schemas.openxmlformats.org/officeDocument/2006/relationships/image" Target="../media/image25.jpe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hyperlink" Target="https://www.youtube.com/watch?v=__xzmIG4L8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86059" y="710091"/>
            <a:ext cx="11619881" cy="2789602"/>
          </a:xfrm>
          <a:prstGeom prst="rect">
            <a:avLst/>
          </a:prstGeom>
        </p:spPr>
        <p:txBody>
          <a:bodyPr spcFirstLastPara="1" vert="horz" wrap="square" lIns="121900" tIns="121900" rIns="121900" bIns="121900" rtlCol="0" anchor="b" anchorCtr="0">
            <a:noAutofit/>
          </a:bodyPr>
          <a:lstStyle/>
          <a:p>
            <a:pPr>
              <a:spcBef>
                <a:spcPts val="0"/>
              </a:spcBef>
            </a:pPr>
            <a:r>
              <a:rPr lang="en-US" altLang="zh-CN" sz="3733" dirty="0">
                <a:latin typeface="Baskerville"/>
              </a:rPr>
              <a:t>SRE</a:t>
            </a:r>
            <a:r>
              <a:rPr lang="zh-CN" altLang="en-US" sz="3733" dirty="0">
                <a:latin typeface="Baskerville"/>
              </a:rPr>
              <a:t> </a:t>
            </a:r>
            <a:r>
              <a:rPr lang="en-US" altLang="zh-CN" sz="3733" dirty="0">
                <a:latin typeface="Baskerville"/>
              </a:rPr>
              <a:t>Economics</a:t>
            </a:r>
            <a:r>
              <a:rPr lang="zh-CN" altLang="en-US" sz="3733" dirty="0">
                <a:latin typeface="Baskerville"/>
              </a:rPr>
              <a:t> </a:t>
            </a:r>
            <a:r>
              <a:rPr lang="en" sz="3733" dirty="0">
                <a:latin typeface="Baskerville"/>
              </a:rPr>
              <a:t>Lecture </a:t>
            </a:r>
            <a:r>
              <a:rPr lang="en-US" altLang="zh-CN" sz="3733" dirty="0">
                <a:latin typeface="Baskerville"/>
              </a:rPr>
              <a:t>4</a:t>
            </a:r>
            <a:r>
              <a:rPr lang="en" sz="3733" dirty="0">
                <a:latin typeface="Baskerville"/>
              </a:rPr>
              <a:t> </a:t>
            </a:r>
            <a:r>
              <a:rPr lang="en" sz="4800" dirty="0">
                <a:latin typeface="Baskerville"/>
              </a:rPr>
              <a:t/>
            </a:r>
            <a:br>
              <a:rPr lang="en" sz="4800" dirty="0">
                <a:latin typeface="Baskerville"/>
              </a:rPr>
            </a:br>
            <a:r>
              <a:rPr lang="en-US" dirty="0">
                <a:latin typeface="Baskerville"/>
              </a:rPr>
              <a:t/>
            </a:r>
            <a:br>
              <a:rPr lang="en-US" dirty="0">
                <a:latin typeface="Baskerville"/>
              </a:rPr>
            </a:br>
            <a:r>
              <a:rPr lang="en-US" altLang="zh-CN" sz="4800" b="1" dirty="0">
                <a:solidFill>
                  <a:srgbClr val="980000"/>
                </a:solidFill>
                <a:latin typeface="Baskerville"/>
              </a:rPr>
              <a:t>From Green Buildings to Green Cities </a:t>
            </a:r>
            <a:r>
              <a:rPr lang="en-US" altLang="zh-CN" sz="4800" dirty="0">
                <a:solidFill>
                  <a:srgbClr val="980000"/>
                </a:solidFill>
                <a:latin typeface="Baskerville"/>
              </a:rPr>
              <a:t/>
            </a:r>
            <a:br>
              <a:rPr lang="en-US" altLang="zh-CN" sz="4800" dirty="0">
                <a:solidFill>
                  <a:srgbClr val="980000"/>
                </a:solidFill>
                <a:latin typeface="Baskerville"/>
              </a:rPr>
            </a:br>
            <a:r>
              <a:rPr lang="en-US" altLang="zh-CN" sz="3200" dirty="0">
                <a:solidFill>
                  <a:srgbClr val="980000"/>
                </a:solidFill>
                <a:latin typeface="Baskerville"/>
              </a:rPr>
              <a:t>Pricing Environmental Features &amp; Supporting Decision Making</a:t>
            </a:r>
            <a:endParaRPr sz="5333" dirty="0">
              <a:solidFill>
                <a:srgbClr val="980000"/>
              </a:solidFill>
              <a:latin typeface="Baskerville"/>
            </a:endParaRPr>
          </a:p>
        </p:txBody>
      </p:sp>
      <p:sp>
        <p:nvSpPr>
          <p:cNvPr id="55" name="Google Shape;55;p13"/>
          <p:cNvSpPr txBox="1">
            <a:spLocks noGrp="1"/>
          </p:cNvSpPr>
          <p:nvPr>
            <p:ph type="subTitle" idx="1"/>
          </p:nvPr>
        </p:nvSpPr>
        <p:spPr>
          <a:xfrm>
            <a:off x="415600" y="4521965"/>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ltLang="zh-CN" sz="4000" dirty="0" err="1">
                <a:latin typeface="Baskerville"/>
              </a:rPr>
              <a:t>Siqi</a:t>
            </a:r>
            <a:r>
              <a:rPr lang="zh-CN" altLang="en-US" sz="4000" dirty="0">
                <a:latin typeface="Baskerville"/>
              </a:rPr>
              <a:t> </a:t>
            </a:r>
            <a:r>
              <a:rPr lang="en-US" altLang="zh-CN" sz="4000" dirty="0">
                <a:latin typeface="Baskerville"/>
              </a:rPr>
              <a:t>Zheng</a:t>
            </a:r>
          </a:p>
          <a:p>
            <a:pPr>
              <a:spcBef>
                <a:spcPts val="0"/>
              </a:spcBef>
            </a:pPr>
            <a:endParaRPr lang="en-US" altLang="zh-CN" sz="2667" dirty="0">
              <a:latin typeface="Baskerville"/>
            </a:endParaRPr>
          </a:p>
          <a:p>
            <a:pPr>
              <a:spcBef>
                <a:spcPts val="0"/>
              </a:spcBef>
            </a:pPr>
            <a:r>
              <a:rPr lang="en-US" altLang="zh-CN" sz="2667" dirty="0">
                <a:latin typeface="Baskerville"/>
              </a:rPr>
              <a:t>March</a:t>
            </a:r>
            <a:r>
              <a:rPr lang="zh-CN" altLang="en-US" sz="2667" dirty="0">
                <a:latin typeface="Baskerville"/>
              </a:rPr>
              <a:t> </a:t>
            </a:r>
            <a:r>
              <a:rPr lang="en-US" altLang="zh-CN" sz="2667" dirty="0">
                <a:latin typeface="Baskerville"/>
              </a:rPr>
              <a:t>2023</a:t>
            </a:r>
          </a:p>
          <a:p>
            <a:pPr>
              <a:lnSpc>
                <a:spcPct val="150000"/>
              </a:lnSpc>
              <a:spcBef>
                <a:spcPts val="0"/>
              </a:spcBef>
            </a:pPr>
            <a:r>
              <a:rPr lang="en-US" altLang="zh-CN" sz="2667" dirty="0">
                <a:latin typeface="Baskerville"/>
              </a:rPr>
              <a:t>(MIT</a:t>
            </a:r>
            <a:r>
              <a:rPr lang="zh-CN" altLang="en-US" sz="2667" dirty="0">
                <a:latin typeface="Baskerville"/>
              </a:rPr>
              <a:t> </a:t>
            </a:r>
            <a:r>
              <a:rPr lang="en-US" altLang="zh-CN" sz="2667" dirty="0">
                <a:latin typeface="Baskerville"/>
              </a:rPr>
              <a:t>Center</a:t>
            </a:r>
            <a:r>
              <a:rPr lang="zh-CN" altLang="en-US" sz="2667" dirty="0">
                <a:latin typeface="Baskerville"/>
              </a:rPr>
              <a:t> </a:t>
            </a:r>
            <a:r>
              <a:rPr lang="en-US" altLang="zh-CN" sz="2667" dirty="0">
                <a:latin typeface="Baskerville"/>
              </a:rPr>
              <a:t>for</a:t>
            </a:r>
            <a:r>
              <a:rPr lang="zh-CN" altLang="en-US" sz="2667" dirty="0">
                <a:latin typeface="Baskerville"/>
              </a:rPr>
              <a:t> </a:t>
            </a:r>
            <a:r>
              <a:rPr lang="en-US" altLang="zh-CN" sz="2667" dirty="0">
                <a:latin typeface="Baskerville"/>
              </a:rPr>
              <a:t>Real</a:t>
            </a:r>
            <a:r>
              <a:rPr lang="zh-CN" altLang="en-US" sz="2667" dirty="0">
                <a:latin typeface="Baskerville"/>
              </a:rPr>
              <a:t> </a:t>
            </a:r>
            <a:r>
              <a:rPr lang="en-US" altLang="zh-CN" sz="2667" dirty="0">
                <a:latin typeface="Baskerville"/>
              </a:rPr>
              <a:t>Estate)</a:t>
            </a:r>
            <a:endParaRPr sz="2667" dirty="0">
              <a:latin typeface="Baskerville"/>
            </a:endParaRPr>
          </a:p>
        </p:txBody>
      </p:sp>
    </p:spTree>
    <p:extLst>
      <p:ext uri="{BB962C8B-B14F-4D97-AF65-F5344CB8AC3E}">
        <p14:creationId xmlns:p14="http://schemas.microsoft.com/office/powerpoint/2010/main" val="324901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C80CAA-2260-A04B-853B-3D208A13E5FD}"/>
              </a:ext>
            </a:extLst>
          </p:cNvPr>
          <p:cNvSpPr txBox="1"/>
          <p:nvPr/>
        </p:nvSpPr>
        <p:spPr>
          <a:xfrm>
            <a:off x="6799310" y="1231324"/>
            <a:ext cx="4519604" cy="2800767"/>
          </a:xfrm>
          <a:prstGeom prst="rect">
            <a:avLst/>
          </a:prstGeom>
          <a:solidFill>
            <a:schemeClr val="accent5">
              <a:lumMod val="50000"/>
              <a:alpha val="5000"/>
            </a:schemeClr>
          </a:solidFill>
        </p:spPr>
        <p:txBody>
          <a:bodyPr wrap="square" rtlCol="0">
            <a:spAutoFit/>
          </a:bodyPr>
          <a:lstStyle/>
          <a:p>
            <a:pPr algn="just"/>
            <a:r>
              <a:rPr lang="en-US" altLang="zh-CN" sz="2400" dirty="0">
                <a:latin typeface="Baskerville" panose="02020502070401020303" pitchFamily="18" charset="0"/>
              </a:rPr>
              <a:t>Log(Price)</a:t>
            </a:r>
            <a:r>
              <a:rPr lang="zh-CN" altLang="en-US" sz="2400" dirty="0">
                <a:latin typeface="Baskerville" panose="02020502070401020303" pitchFamily="18" charset="0"/>
              </a:rPr>
              <a:t>        </a:t>
            </a:r>
            <a:r>
              <a:rPr lang="en-US" altLang="zh-CN" sz="2400" dirty="0">
                <a:latin typeface="Baskerville" panose="02020502070401020303" pitchFamily="18" charset="0"/>
              </a:rPr>
              <a:t>=	   </a:t>
            </a:r>
            <a:r>
              <a:rPr lang="zh-CN" altLang="en-US" sz="2400" dirty="0">
                <a:latin typeface="Baskerville" panose="02020502070401020303" pitchFamily="18" charset="0"/>
              </a:rPr>
              <a:t> </a:t>
            </a:r>
            <a:r>
              <a:rPr lang="en-US" altLang="zh-CN" sz="2400" dirty="0">
                <a:latin typeface="Baskerville" panose="02020502070401020303" pitchFamily="18" charset="0"/>
              </a:rPr>
              <a:t>0.3</a:t>
            </a:r>
            <a:r>
              <a:rPr lang="zh-CN" altLang="en-US" sz="2400" dirty="0">
                <a:latin typeface="Baskerville" panose="02020502070401020303" pitchFamily="18" charset="0"/>
              </a:rPr>
              <a:t> </a:t>
            </a:r>
            <a:r>
              <a:rPr lang="en-US" altLang="zh-CN" sz="2400" dirty="0">
                <a:latin typeface="Baskerville" panose="02020502070401020303" pitchFamily="18" charset="0"/>
              </a:rPr>
              <a:t>View</a:t>
            </a:r>
          </a:p>
          <a:p>
            <a:pPr algn="r"/>
            <a:r>
              <a:rPr lang="en-US" altLang="zh-CN" sz="1600" dirty="0">
                <a:solidFill>
                  <a:srgbClr val="C00000"/>
                </a:solidFill>
                <a:latin typeface="Baskerville" panose="02020502070401020303" pitchFamily="18" charset="0"/>
              </a:rPr>
              <a:t>(view from the window)</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0.05 Green</a:t>
            </a:r>
          </a:p>
          <a:p>
            <a:pPr algn="r"/>
            <a:r>
              <a:rPr lang="en-US" altLang="zh-CN" sz="2400" dirty="0">
                <a:solidFill>
                  <a:srgbClr val="C00000"/>
                </a:solidFill>
                <a:latin typeface="Baskerville" panose="02020502070401020303" pitchFamily="18" charset="0"/>
              </a:rPr>
              <a:t>(</a:t>
            </a:r>
            <a:r>
              <a:rPr lang="en-US" altLang="zh-CN" sz="1600" dirty="0">
                <a:solidFill>
                  <a:srgbClr val="C00000"/>
                </a:solidFill>
                <a:latin typeface="Baskerville" panose="02020502070401020303" pitchFamily="18" charset="0"/>
              </a:rPr>
              <a:t>energy efficiency and other green attributes</a:t>
            </a:r>
            <a:r>
              <a:rPr lang="en-US" altLang="zh-CN" sz="2400" dirty="0">
                <a:solidFill>
                  <a:srgbClr val="C00000"/>
                </a:solidFill>
                <a:latin typeface="Baskerville" panose="02020502070401020303" pitchFamily="18" charset="0"/>
              </a:rPr>
              <a:t>)</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0.1 Health</a:t>
            </a:r>
          </a:p>
          <a:p>
            <a:pPr algn="r"/>
            <a:r>
              <a:rPr lang="en-US" altLang="zh-CN" sz="1600" dirty="0">
                <a:solidFill>
                  <a:srgbClr val="C00000"/>
                </a:solidFill>
                <a:latin typeface="Baskerville" panose="02020502070401020303" pitchFamily="18" charset="0"/>
              </a:rPr>
              <a:t>(air quality, indoor comfort, etc.)</a:t>
            </a:r>
          </a:p>
          <a:p>
            <a:pPr algn="r"/>
            <a:endParaRPr lang="en-US" altLang="zh-CN" sz="2400" dirty="0">
              <a:solidFill>
                <a:srgbClr val="C00000"/>
              </a:solidFill>
              <a:latin typeface="Baskerville" panose="02020502070401020303" pitchFamily="18" charset="0"/>
            </a:endParaRP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a:t>
            </a:r>
          </a:p>
        </p:txBody>
      </p:sp>
      <p:sp>
        <p:nvSpPr>
          <p:cNvPr id="10" name="Google Shape;208;p27">
            <a:extLst>
              <a:ext uri="{FF2B5EF4-FFF2-40B4-BE49-F238E27FC236}">
                <a16:creationId xmlns:a16="http://schemas.microsoft.com/office/drawing/2014/main" id="{C7465528-D1B4-E749-9E22-34FB375AB053}"/>
              </a:ext>
            </a:extLst>
          </p:cNvPr>
          <p:cNvSpPr txBox="1">
            <a:spLocks/>
          </p:cNvSpPr>
          <p:nvPr/>
        </p:nvSpPr>
        <p:spPr>
          <a:xfrm>
            <a:off x="234461" y="242033"/>
            <a:ext cx="8334375"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Hedonic </a:t>
            </a:r>
            <a:r>
              <a:rPr lang="en-US" altLang="zh-CN" sz="4267" dirty="0">
                <a:solidFill>
                  <a:srgbClr val="1B4453"/>
                </a:solidFill>
                <a:latin typeface="Baskerville" panose="02020502070401020303"/>
              </a:rPr>
              <a:t>Model</a:t>
            </a:r>
            <a:endParaRPr lang="en-US" sz="4267" dirty="0">
              <a:solidFill>
                <a:srgbClr val="1B4453"/>
              </a:solidFill>
              <a:latin typeface="Baskerville" panose="02020502070401020303"/>
            </a:endParaRPr>
          </a:p>
        </p:txBody>
      </p:sp>
      <p:sp>
        <p:nvSpPr>
          <p:cNvPr id="12" name="TextBox 11">
            <a:extLst>
              <a:ext uri="{FF2B5EF4-FFF2-40B4-BE49-F238E27FC236}">
                <a16:creationId xmlns:a16="http://schemas.microsoft.com/office/drawing/2014/main" id="{7BA2957B-5990-FC4D-9F02-50B452CEE079}"/>
              </a:ext>
            </a:extLst>
          </p:cNvPr>
          <p:cNvSpPr txBox="1"/>
          <p:nvPr/>
        </p:nvSpPr>
        <p:spPr>
          <a:xfrm>
            <a:off x="6799310" y="4226292"/>
            <a:ext cx="4519604" cy="2431435"/>
          </a:xfrm>
          <a:prstGeom prst="rect">
            <a:avLst/>
          </a:prstGeom>
          <a:solidFill>
            <a:schemeClr val="accent5">
              <a:lumMod val="50000"/>
              <a:alpha val="5000"/>
            </a:schemeClr>
          </a:solidFill>
        </p:spPr>
        <p:txBody>
          <a:bodyPr wrap="square" rtlCol="0">
            <a:spAutoFit/>
          </a:bodyPr>
          <a:lstStyle/>
          <a:p>
            <a:r>
              <a:rPr lang="en-US" altLang="zh-CN" sz="2400" dirty="0">
                <a:latin typeface="Baskerville" panose="02020502070401020303" pitchFamily="18" charset="0"/>
              </a:rPr>
              <a:t>Log(Price)</a:t>
            </a:r>
            <a:r>
              <a:rPr lang="zh-CN" altLang="en-US" sz="2400" dirty="0">
                <a:latin typeface="Baskerville" panose="02020502070401020303" pitchFamily="18" charset="0"/>
              </a:rPr>
              <a:t>        </a:t>
            </a: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	    0.01</a:t>
            </a:r>
            <a:r>
              <a:rPr lang="zh-CN" altLang="en-US" sz="2400" dirty="0">
                <a:latin typeface="Baskerville" panose="02020502070401020303" pitchFamily="18" charset="0"/>
              </a:rPr>
              <a:t> </a:t>
            </a:r>
            <a:r>
              <a:rPr lang="en-US" altLang="zh-CN" sz="2400" dirty="0">
                <a:latin typeface="Baskerville" panose="02020502070401020303" pitchFamily="18" charset="0"/>
              </a:rPr>
              <a:t>View</a:t>
            </a:r>
          </a:p>
          <a:p>
            <a:pPr algn="r"/>
            <a:r>
              <a:rPr lang="en-US" altLang="zh-CN" sz="1600" dirty="0">
                <a:solidFill>
                  <a:srgbClr val="C00000"/>
                </a:solidFill>
                <a:latin typeface="Baskerville" panose="02020502070401020303" pitchFamily="18" charset="0"/>
              </a:rPr>
              <a:t>(view from the window)</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0.2</a:t>
            </a:r>
            <a:r>
              <a:rPr lang="zh-CN" altLang="en-US" sz="2400" dirty="0">
                <a:latin typeface="Baskerville" panose="02020502070401020303" pitchFamily="18" charset="0"/>
              </a:rPr>
              <a:t> </a:t>
            </a:r>
            <a:r>
              <a:rPr lang="en-US" altLang="zh-CN" sz="2400" dirty="0">
                <a:latin typeface="Baskerville" panose="02020502070401020303" pitchFamily="18" charset="0"/>
              </a:rPr>
              <a:t>Green</a:t>
            </a:r>
          </a:p>
          <a:p>
            <a:pPr algn="r"/>
            <a:r>
              <a:rPr lang="en-US" altLang="zh-CN" sz="2400" dirty="0">
                <a:solidFill>
                  <a:srgbClr val="C00000"/>
                </a:solidFill>
                <a:latin typeface="Baskerville" panose="02020502070401020303" pitchFamily="18" charset="0"/>
              </a:rPr>
              <a:t>(</a:t>
            </a:r>
            <a:r>
              <a:rPr lang="en-US" altLang="zh-CN" sz="1600" dirty="0">
                <a:solidFill>
                  <a:srgbClr val="C00000"/>
                </a:solidFill>
                <a:latin typeface="Baskerville" panose="02020502070401020303" pitchFamily="18" charset="0"/>
              </a:rPr>
              <a:t>energy efficiency and other green attributes</a:t>
            </a:r>
            <a:r>
              <a:rPr lang="en-US" altLang="zh-CN" sz="2400" dirty="0">
                <a:solidFill>
                  <a:srgbClr val="C00000"/>
                </a:solidFill>
                <a:latin typeface="Baskerville" panose="02020502070401020303" pitchFamily="18" charset="0"/>
              </a:rPr>
              <a:t>)</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0.15</a:t>
            </a:r>
            <a:r>
              <a:rPr lang="zh-CN" altLang="en-US" sz="2400" dirty="0">
                <a:latin typeface="Baskerville" panose="02020502070401020303" pitchFamily="18" charset="0"/>
              </a:rPr>
              <a:t> </a:t>
            </a:r>
            <a:r>
              <a:rPr lang="en-US" altLang="zh-CN" sz="2400" dirty="0">
                <a:latin typeface="Baskerville" panose="02020502070401020303" pitchFamily="18" charset="0"/>
              </a:rPr>
              <a:t>Health</a:t>
            </a:r>
          </a:p>
          <a:p>
            <a:pPr algn="r"/>
            <a:r>
              <a:rPr lang="en-US" altLang="zh-CN" sz="1600" dirty="0">
                <a:solidFill>
                  <a:srgbClr val="C00000"/>
                </a:solidFill>
                <a:latin typeface="Baskerville" panose="02020502070401020303" pitchFamily="18" charset="0"/>
              </a:rPr>
              <a:t>(air quality, indoor comfort, etc.)</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a:t>
            </a:r>
          </a:p>
        </p:txBody>
      </p:sp>
      <p:pic>
        <p:nvPicPr>
          <p:cNvPr id="15" name="Graphic 14" descr="Building">
            <a:extLst>
              <a:ext uri="{FF2B5EF4-FFF2-40B4-BE49-F238E27FC236}">
                <a16:creationId xmlns:a16="http://schemas.microsoft.com/office/drawing/2014/main" id="{58A4F631-1BC1-7141-8508-409DFDD3E5B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49561" y="2346986"/>
            <a:ext cx="3486336" cy="3486336"/>
          </a:xfrm>
          <a:prstGeom prst="rect">
            <a:avLst/>
          </a:prstGeom>
        </p:spPr>
      </p:pic>
      <p:sp>
        <p:nvSpPr>
          <p:cNvPr id="16" name="TextBox 15">
            <a:extLst>
              <a:ext uri="{FF2B5EF4-FFF2-40B4-BE49-F238E27FC236}">
                <a16:creationId xmlns:a16="http://schemas.microsoft.com/office/drawing/2014/main" id="{DADB61AD-2D22-4149-BE64-04E3CC2093D2}"/>
              </a:ext>
            </a:extLst>
          </p:cNvPr>
          <p:cNvSpPr txBox="1"/>
          <p:nvPr/>
        </p:nvSpPr>
        <p:spPr>
          <a:xfrm>
            <a:off x="2006671" y="4456340"/>
            <a:ext cx="1172116" cy="523220"/>
          </a:xfrm>
          <a:prstGeom prst="rect">
            <a:avLst/>
          </a:prstGeom>
          <a:noFill/>
        </p:spPr>
        <p:txBody>
          <a:bodyPr wrap="square" rtlCol="0">
            <a:spAutoFit/>
          </a:bodyPr>
          <a:lstStyle/>
          <a:p>
            <a:r>
              <a:rPr lang="en-US" altLang="zh-CN" sz="2800" dirty="0">
                <a:latin typeface="Baskerville"/>
              </a:rPr>
              <a:t>Office</a:t>
            </a:r>
            <a:endParaRPr lang="zh-CN" altLang="en-US" sz="2800" dirty="0">
              <a:latin typeface="Baskerville"/>
            </a:endParaRPr>
          </a:p>
        </p:txBody>
      </p:sp>
      <p:sp>
        <p:nvSpPr>
          <p:cNvPr id="17" name="TextBox 16">
            <a:extLst>
              <a:ext uri="{FF2B5EF4-FFF2-40B4-BE49-F238E27FC236}">
                <a16:creationId xmlns:a16="http://schemas.microsoft.com/office/drawing/2014/main" id="{276F2E82-6132-9749-A517-01D48BC813A5}"/>
              </a:ext>
            </a:extLst>
          </p:cNvPr>
          <p:cNvSpPr txBox="1"/>
          <p:nvPr/>
        </p:nvSpPr>
        <p:spPr>
          <a:xfrm>
            <a:off x="412415" y="3079359"/>
            <a:ext cx="705642" cy="523220"/>
          </a:xfrm>
          <a:prstGeom prst="rect">
            <a:avLst/>
          </a:prstGeom>
          <a:noFill/>
        </p:spPr>
        <p:txBody>
          <a:bodyPr wrap="none" rtlCol="0">
            <a:spAutoFit/>
          </a:bodyPr>
          <a:lstStyle/>
          <a:p>
            <a:r>
              <a:rPr lang="en-US" altLang="zh-CN" sz="2800" dirty="0">
                <a:latin typeface="Baskerville"/>
              </a:rPr>
              <a:t>Sell</a:t>
            </a:r>
            <a:endParaRPr lang="zh-CN" altLang="en-US" sz="2800" dirty="0">
              <a:latin typeface="Baskerville"/>
            </a:endParaRPr>
          </a:p>
        </p:txBody>
      </p:sp>
      <p:sp>
        <p:nvSpPr>
          <p:cNvPr id="18" name="TextBox 17">
            <a:extLst>
              <a:ext uri="{FF2B5EF4-FFF2-40B4-BE49-F238E27FC236}">
                <a16:creationId xmlns:a16="http://schemas.microsoft.com/office/drawing/2014/main" id="{94899A6E-6513-CC46-8123-5D30EC8BF068}"/>
              </a:ext>
            </a:extLst>
          </p:cNvPr>
          <p:cNvSpPr txBox="1"/>
          <p:nvPr/>
        </p:nvSpPr>
        <p:spPr>
          <a:xfrm>
            <a:off x="234461" y="4442248"/>
            <a:ext cx="1008609" cy="523220"/>
          </a:xfrm>
          <a:prstGeom prst="rect">
            <a:avLst/>
          </a:prstGeom>
          <a:noFill/>
        </p:spPr>
        <p:txBody>
          <a:bodyPr wrap="none" rtlCol="0">
            <a:spAutoFit/>
          </a:bodyPr>
          <a:lstStyle/>
          <a:p>
            <a:r>
              <a:rPr lang="en-US" altLang="zh-CN" sz="2800" dirty="0">
                <a:latin typeface="Baskerville"/>
              </a:rPr>
              <a:t>Lease</a:t>
            </a:r>
            <a:endParaRPr lang="zh-CN" altLang="en-US" sz="2800" dirty="0">
              <a:latin typeface="Baskerville"/>
            </a:endParaRPr>
          </a:p>
        </p:txBody>
      </p:sp>
      <p:cxnSp>
        <p:nvCxnSpPr>
          <p:cNvPr id="19" name="Straight Arrow Connector 18">
            <a:extLst>
              <a:ext uri="{FF2B5EF4-FFF2-40B4-BE49-F238E27FC236}">
                <a16:creationId xmlns:a16="http://schemas.microsoft.com/office/drawing/2014/main" id="{682C9E98-7058-EF45-8648-8F15D30335BB}"/>
              </a:ext>
            </a:extLst>
          </p:cNvPr>
          <p:cNvCxnSpPr/>
          <p:nvPr/>
        </p:nvCxnSpPr>
        <p:spPr>
          <a:xfrm flipH="1">
            <a:off x="1243070" y="3340969"/>
            <a:ext cx="2460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1AE4E25E-D291-BD47-B423-8518115ACD87}"/>
              </a:ext>
            </a:extLst>
          </p:cNvPr>
          <p:cNvCxnSpPr/>
          <p:nvPr/>
        </p:nvCxnSpPr>
        <p:spPr>
          <a:xfrm flipH="1">
            <a:off x="1340878" y="4735316"/>
            <a:ext cx="2460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9D1424B-BF9F-FD47-98D3-D6345EAAC326}"/>
              </a:ext>
            </a:extLst>
          </p:cNvPr>
          <p:cNvSpPr txBox="1"/>
          <p:nvPr/>
        </p:nvSpPr>
        <p:spPr>
          <a:xfrm>
            <a:off x="2006671" y="3263560"/>
            <a:ext cx="1172116" cy="523220"/>
          </a:xfrm>
          <a:prstGeom prst="rect">
            <a:avLst/>
          </a:prstGeom>
          <a:noFill/>
        </p:spPr>
        <p:txBody>
          <a:bodyPr wrap="none" rtlCol="0">
            <a:spAutoFit/>
          </a:bodyPr>
          <a:lstStyle/>
          <a:p>
            <a:r>
              <a:rPr lang="en-US" altLang="zh-CN" sz="2800" dirty="0">
                <a:latin typeface="Baskerville"/>
              </a:rPr>
              <a:t>Condo</a:t>
            </a:r>
            <a:endParaRPr lang="zh-CN" altLang="en-US" sz="2800" dirty="0">
              <a:latin typeface="Baskerville"/>
            </a:endParaRPr>
          </a:p>
        </p:txBody>
      </p:sp>
      <p:cxnSp>
        <p:nvCxnSpPr>
          <p:cNvPr id="22" name="Straight Connector 21">
            <a:extLst>
              <a:ext uri="{FF2B5EF4-FFF2-40B4-BE49-F238E27FC236}">
                <a16:creationId xmlns:a16="http://schemas.microsoft.com/office/drawing/2014/main" id="{F833EC21-2F98-ED45-AE6C-28684FB229D8}"/>
              </a:ext>
            </a:extLst>
          </p:cNvPr>
          <p:cNvCxnSpPr>
            <a:cxnSpLocks/>
          </p:cNvCxnSpPr>
          <p:nvPr/>
        </p:nvCxnSpPr>
        <p:spPr>
          <a:xfrm>
            <a:off x="1693446" y="4090154"/>
            <a:ext cx="3999886" cy="0"/>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5C09515-FA94-E548-ADE2-32E33D7B3319}"/>
              </a:ext>
            </a:extLst>
          </p:cNvPr>
          <p:cNvSpPr txBox="1"/>
          <p:nvPr/>
        </p:nvSpPr>
        <p:spPr>
          <a:xfrm>
            <a:off x="3854241" y="4287282"/>
            <a:ext cx="2403222" cy="1200329"/>
          </a:xfrm>
          <a:prstGeom prst="rect">
            <a:avLst/>
          </a:prstGeom>
          <a:noFill/>
        </p:spPr>
        <p:txBody>
          <a:bodyPr wrap="none" rtlCol="0">
            <a:spAutoFit/>
          </a:bodyPr>
          <a:lstStyle/>
          <a:p>
            <a:r>
              <a:rPr lang="en-US" altLang="zh-CN" sz="2400" dirty="0">
                <a:latin typeface="Baskerville"/>
              </a:rPr>
              <a:t>Passive House</a:t>
            </a:r>
          </a:p>
          <a:p>
            <a:r>
              <a:rPr lang="en-US" altLang="zh-CN" sz="2400" dirty="0">
                <a:latin typeface="Baskerville"/>
              </a:rPr>
              <a:t>+ WELL</a:t>
            </a:r>
          </a:p>
          <a:p>
            <a:r>
              <a:rPr lang="en-US" altLang="zh-CN" sz="2400" dirty="0">
                <a:latin typeface="Baskerville"/>
              </a:rPr>
              <a:t>+ LEED Platinum</a:t>
            </a:r>
            <a:endParaRPr lang="zh-CN" altLang="en-US" sz="2400" dirty="0">
              <a:latin typeface="Baskerville"/>
            </a:endParaRPr>
          </a:p>
        </p:txBody>
      </p:sp>
      <p:sp>
        <p:nvSpPr>
          <p:cNvPr id="24" name="Rectangle 23">
            <a:extLst>
              <a:ext uri="{FF2B5EF4-FFF2-40B4-BE49-F238E27FC236}">
                <a16:creationId xmlns:a16="http://schemas.microsoft.com/office/drawing/2014/main" id="{03A1314E-827C-F647-B4B4-DB8B75C027CF}"/>
              </a:ext>
            </a:extLst>
          </p:cNvPr>
          <p:cNvSpPr/>
          <p:nvPr/>
        </p:nvSpPr>
        <p:spPr>
          <a:xfrm>
            <a:off x="3865056" y="3371746"/>
            <a:ext cx="1976823" cy="461665"/>
          </a:xfrm>
          <a:prstGeom prst="rect">
            <a:avLst/>
          </a:prstGeom>
        </p:spPr>
        <p:txBody>
          <a:bodyPr wrap="none">
            <a:spAutoFit/>
          </a:bodyPr>
          <a:lstStyle/>
          <a:p>
            <a:r>
              <a:rPr lang="en-US" altLang="zh-CN" sz="2400" dirty="0">
                <a:latin typeface="Baskerville"/>
              </a:rPr>
              <a:t>LEED GOLD</a:t>
            </a:r>
          </a:p>
        </p:txBody>
      </p:sp>
      <p:cxnSp>
        <p:nvCxnSpPr>
          <p:cNvPr id="11" name="Straight Arrow Connector 10">
            <a:extLst>
              <a:ext uri="{FF2B5EF4-FFF2-40B4-BE49-F238E27FC236}">
                <a16:creationId xmlns:a16="http://schemas.microsoft.com/office/drawing/2014/main" id="{DA2939F5-9C33-A74D-B123-92E6185D6C01}"/>
              </a:ext>
            </a:extLst>
          </p:cNvPr>
          <p:cNvCxnSpPr>
            <a:cxnSpLocks/>
          </p:cNvCxnSpPr>
          <p:nvPr/>
        </p:nvCxnSpPr>
        <p:spPr>
          <a:xfrm flipV="1">
            <a:off x="5954371" y="2594179"/>
            <a:ext cx="750574" cy="5694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02CA57B7-A7EC-1E4B-B7B9-1B8549FD5811}"/>
              </a:ext>
            </a:extLst>
          </p:cNvPr>
          <p:cNvCxnSpPr>
            <a:cxnSpLocks/>
          </p:cNvCxnSpPr>
          <p:nvPr/>
        </p:nvCxnSpPr>
        <p:spPr>
          <a:xfrm>
            <a:off x="5848340" y="5684738"/>
            <a:ext cx="647171" cy="274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D84625F8-B79D-174A-9E5E-AB5DBF83EF9D}"/>
              </a:ext>
            </a:extLst>
          </p:cNvPr>
          <p:cNvSpPr txBox="1"/>
          <p:nvPr/>
        </p:nvSpPr>
        <p:spPr>
          <a:xfrm>
            <a:off x="400066" y="1199735"/>
            <a:ext cx="6095445" cy="1200329"/>
          </a:xfrm>
          <a:prstGeom prst="rect">
            <a:avLst/>
          </a:prstGeom>
          <a:noFill/>
        </p:spPr>
        <p:txBody>
          <a:bodyPr wrap="square" rtlCol="0">
            <a:spAutoFit/>
          </a:bodyPr>
          <a:lstStyle/>
          <a:p>
            <a:r>
              <a:rPr lang="en-CN" sz="2400">
                <a:latin typeface="Baskerville" panose="02020502070401020303" pitchFamily="18" charset="0"/>
                <a:ea typeface="Baskerville" panose="02020502070401020303" pitchFamily="18" charset="0"/>
              </a:rPr>
              <a:t>Winthrop </a:t>
            </a:r>
            <a:r>
              <a:rPr lang="en-US" sz="2400" dirty="0">
                <a:latin typeface="Baskerville" panose="02020502070401020303" pitchFamily="18" charset="0"/>
                <a:ea typeface="Baskerville" panose="02020502070401020303" pitchFamily="18" charset="0"/>
              </a:rPr>
              <a:t>Center</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team</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can</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collect</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the</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data</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of</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nearby</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property</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transactions</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and</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estimate</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a</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hedonic</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model</a:t>
            </a:r>
            <a:r>
              <a:rPr lang="en-CN" sz="2400">
                <a:latin typeface="Baskerville" panose="02020502070401020303" pitchFamily="18" charset="0"/>
                <a:ea typeface="Baskerville" panose="02020502070401020303" pitchFamily="18" charset="0"/>
              </a:rPr>
              <a:t>.</a:t>
            </a:r>
            <a:endParaRPr lang="en-CN" sz="2400" dirty="0">
              <a:latin typeface="Baskerville" panose="02020502070401020303" pitchFamily="18" charset="0"/>
              <a:ea typeface="Baskerville" panose="02020502070401020303" pitchFamily="18" charset="0"/>
            </a:endParaRPr>
          </a:p>
        </p:txBody>
      </p:sp>
      <p:sp>
        <p:nvSpPr>
          <p:cNvPr id="25" name="Text Placeholder 2">
            <a:extLst>
              <a:ext uri="{FF2B5EF4-FFF2-40B4-BE49-F238E27FC236}">
                <a16:creationId xmlns:a16="http://schemas.microsoft.com/office/drawing/2014/main" id="{2E195C22-8117-6646-8BF7-56218C666823}"/>
              </a:ext>
            </a:extLst>
          </p:cNvPr>
          <p:cNvSpPr txBox="1">
            <a:spLocks/>
          </p:cNvSpPr>
          <p:nvPr/>
        </p:nvSpPr>
        <p:spPr>
          <a:xfrm>
            <a:off x="3683292" y="5959014"/>
            <a:ext cx="4020080" cy="22632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buNone/>
            </a:pPr>
            <a:r>
              <a:rPr lang="en-US" altLang="zh-CN" sz="2800" b="1" dirty="0">
                <a:solidFill>
                  <a:srgbClr val="0432FF"/>
                </a:solidFill>
                <a:latin typeface="Baskerville" panose="02020502070401020303" pitchFamily="18" charset="0"/>
              </a:rPr>
              <a:t>Challenges?</a:t>
            </a:r>
            <a:r>
              <a:rPr lang="zh-CN" altLang="en-US" sz="2800" b="1" dirty="0">
                <a:solidFill>
                  <a:srgbClr val="0432FF"/>
                </a:solidFill>
                <a:latin typeface="Baskerville" panose="02020502070401020303" pitchFamily="18" charset="0"/>
              </a:rPr>
              <a:t> </a:t>
            </a:r>
            <a:endParaRPr lang="en-US" sz="3600" b="1" dirty="0">
              <a:solidFill>
                <a:srgbClr val="0432FF"/>
              </a:solidFill>
              <a:latin typeface="Baskerville" panose="02020502070401020303" pitchFamily="18" charset="0"/>
            </a:endParaRPr>
          </a:p>
        </p:txBody>
      </p:sp>
    </p:spTree>
    <p:extLst>
      <p:ext uri="{BB962C8B-B14F-4D97-AF65-F5344CB8AC3E}">
        <p14:creationId xmlns:p14="http://schemas.microsoft.com/office/powerpoint/2010/main" val="297145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F5046E-AD9E-A349-A425-913596D4A987}"/>
              </a:ext>
            </a:extLst>
          </p:cNvPr>
          <p:cNvSpPr txBox="1"/>
          <p:nvPr/>
        </p:nvSpPr>
        <p:spPr>
          <a:xfrm>
            <a:off x="7770856" y="4918215"/>
            <a:ext cx="3589914" cy="1815882"/>
          </a:xfrm>
          <a:prstGeom prst="rect">
            <a:avLst/>
          </a:prstGeom>
          <a:noFill/>
        </p:spPr>
        <p:txBody>
          <a:bodyPr wrap="square">
            <a:spAutoFit/>
          </a:bodyPr>
          <a:lstStyle/>
          <a:p>
            <a:pPr marL="0" indent="0">
              <a:buFontTx/>
              <a:buNone/>
              <a:defRPr/>
            </a:pPr>
            <a:r>
              <a:rPr lang="en-US" sz="1400" dirty="0">
                <a:latin typeface="Baskerville"/>
              </a:rPr>
              <a:t>Eichholtz, P., </a:t>
            </a:r>
            <a:r>
              <a:rPr lang="en-US" sz="1400" dirty="0" err="1">
                <a:latin typeface="Baskerville"/>
              </a:rPr>
              <a:t>Kok</a:t>
            </a:r>
            <a:r>
              <a:rPr lang="en-US" sz="1400" dirty="0">
                <a:latin typeface="Baskerville"/>
              </a:rPr>
              <a:t>, N., &amp; Quigley, J. M. (2013). The Economics of Green Building. </a:t>
            </a:r>
            <a:r>
              <a:rPr lang="en-US" sz="1400" i="1" dirty="0">
                <a:latin typeface="Baskerville"/>
              </a:rPr>
              <a:t>The Review of Economics and Statistics, 95</a:t>
            </a:r>
            <a:r>
              <a:rPr lang="en-US" sz="1400" dirty="0">
                <a:latin typeface="Baskerville"/>
              </a:rPr>
              <a:t>(1), 50-63. </a:t>
            </a:r>
            <a:endParaRPr lang="en-US" sz="1400" dirty="0" smtClean="0">
              <a:latin typeface="Baskerville"/>
            </a:endParaRPr>
          </a:p>
          <a:p>
            <a:pPr marL="0" indent="0">
              <a:buFontTx/>
              <a:buNone/>
              <a:defRPr/>
            </a:pPr>
            <a:endParaRPr lang="en-US" sz="1400" dirty="0">
              <a:latin typeface="Baskerville"/>
            </a:endParaRPr>
          </a:p>
          <a:p>
            <a:pPr>
              <a:defRPr/>
            </a:pPr>
            <a:r>
              <a:rPr lang="en-US" sz="1400" dirty="0">
                <a:latin typeface="Baskerville"/>
              </a:rPr>
              <a:t>Fruit photos © source unknown. All rights reserved. This content is excluded from our Creative Commons license. For more information, see </a:t>
            </a:r>
            <a:r>
              <a:rPr lang="en-US" sz="1400" dirty="0">
                <a:latin typeface="Baskerville"/>
                <a:hlinkClick r:id="rId3"/>
              </a:rPr>
              <a:t>https://ocw.mit.edu/help/faq-fair-use</a:t>
            </a:r>
            <a:r>
              <a:rPr lang="en-US" sz="1400" dirty="0" smtClean="0">
                <a:latin typeface="Baskerville"/>
                <a:hlinkClick r:id="rId3"/>
              </a:rPr>
              <a:t>/</a:t>
            </a:r>
            <a:r>
              <a:rPr lang="en-US" sz="1400" dirty="0" smtClean="0">
                <a:latin typeface="Baskerville"/>
              </a:rPr>
              <a:t>.</a:t>
            </a:r>
            <a:endParaRPr lang="en-US" sz="1400" dirty="0">
              <a:latin typeface="Baskerville"/>
            </a:endParaRPr>
          </a:p>
        </p:txBody>
      </p:sp>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234461" y="147953"/>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solidFill>
                  <a:srgbClr val="1B4453"/>
                </a:solidFill>
                <a:latin typeface="Baskerville" panose="02020502070401020303"/>
              </a:rPr>
              <a:t>How to make an “Apple-to-Apple” Comparison</a:t>
            </a:r>
            <a:endParaRPr lang="en-US" sz="4000" dirty="0">
              <a:solidFill>
                <a:srgbClr val="1B4453"/>
              </a:solidFill>
              <a:latin typeface="Baskerville" panose="02020502070401020303"/>
            </a:endParaRPr>
          </a:p>
        </p:txBody>
      </p:sp>
      <p:pic>
        <p:nvPicPr>
          <p:cNvPr id="7" name="Picture 6">
            <a:extLst>
              <a:ext uri="{FF2B5EF4-FFF2-40B4-BE49-F238E27FC236}">
                <a16:creationId xmlns:a16="http://schemas.microsoft.com/office/drawing/2014/main" id="{C05DA393-ACCF-5040-9E00-EE8F6DC0FFBC}"/>
              </a:ext>
            </a:extLst>
          </p:cNvPr>
          <p:cNvPicPr>
            <a:picLocks noChangeAspect="1"/>
          </p:cNvPicPr>
          <p:nvPr/>
        </p:nvPicPr>
        <p:blipFill>
          <a:blip r:embed="rId4"/>
          <a:stretch>
            <a:fillRect/>
          </a:stretch>
        </p:blipFill>
        <p:spPr>
          <a:xfrm>
            <a:off x="234461" y="894783"/>
            <a:ext cx="7371684" cy="6002389"/>
          </a:xfrm>
          <a:prstGeom prst="rect">
            <a:avLst/>
          </a:prstGeom>
        </p:spPr>
      </p:pic>
      <p:sp>
        <p:nvSpPr>
          <p:cNvPr id="8" name="Oval 7">
            <a:extLst>
              <a:ext uri="{FF2B5EF4-FFF2-40B4-BE49-F238E27FC236}">
                <a16:creationId xmlns:a16="http://schemas.microsoft.com/office/drawing/2014/main" id="{69981BEF-49DD-8A4D-88B8-37F73591ED42}"/>
              </a:ext>
            </a:extLst>
          </p:cNvPr>
          <p:cNvSpPr/>
          <p:nvPr/>
        </p:nvSpPr>
        <p:spPr bwMode="auto">
          <a:xfrm>
            <a:off x="2391786" y="1274618"/>
            <a:ext cx="1981200" cy="5515276"/>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Geneva" charset="0"/>
            </a:endParaRPr>
          </a:p>
        </p:txBody>
      </p:sp>
      <p:pic>
        <p:nvPicPr>
          <p:cNvPr id="1026" name="Picture 2" descr="You&amp;#39;re Comparing Apples To Oranges (NYSE:O) | Seeking Alpha">
            <a:extLst>
              <a:ext uri="{FF2B5EF4-FFF2-40B4-BE49-F238E27FC236}">
                <a16:creationId xmlns:a16="http://schemas.microsoft.com/office/drawing/2014/main" id="{8FAC8558-1065-C147-A137-16142FB5D5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013" y="2788067"/>
            <a:ext cx="2681757" cy="128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70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19CF14-E090-2643-B3D0-8C29150249B9}"/>
              </a:ext>
            </a:extLst>
          </p:cNvPr>
          <p:cNvSpPr/>
          <p:nvPr/>
        </p:nvSpPr>
        <p:spPr>
          <a:xfrm>
            <a:off x="6589639" y="2150537"/>
            <a:ext cx="3526589" cy="2556923"/>
          </a:xfrm>
          <a:prstGeom prst="rect">
            <a:avLst/>
          </a:prstGeom>
          <a:solidFill>
            <a:schemeClr val="accent1">
              <a:alpha val="59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8FF335-1574-A24C-B5DA-064D44DAB326}"/>
              </a:ext>
            </a:extLst>
          </p:cNvPr>
          <p:cNvSpPr/>
          <p:nvPr/>
        </p:nvSpPr>
        <p:spPr>
          <a:xfrm>
            <a:off x="2022786" y="2150538"/>
            <a:ext cx="3526589" cy="2556923"/>
          </a:xfrm>
          <a:prstGeom prst="rect">
            <a:avLst/>
          </a:prstGeom>
          <a:solidFill>
            <a:srgbClr val="A3E4BE"/>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Content Placeholder 9">
            <a:extLst>
              <a:ext uri="{FF2B5EF4-FFF2-40B4-BE49-F238E27FC236}">
                <a16:creationId xmlns:a16="http://schemas.microsoft.com/office/drawing/2014/main" id="{0BB9F696-E7A5-214F-884F-C7B990E8404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795266" y="2556266"/>
            <a:ext cx="1637261" cy="1455343"/>
          </a:xfrm>
          <a:prstGeom prst="rect">
            <a:avLst/>
          </a:prstGeom>
        </p:spPr>
      </p:pic>
      <p:pic>
        <p:nvPicPr>
          <p:cNvPr id="5" name="Content Placeholder 9">
            <a:extLst>
              <a:ext uri="{FF2B5EF4-FFF2-40B4-BE49-F238E27FC236}">
                <a16:creationId xmlns:a16="http://schemas.microsoft.com/office/drawing/2014/main" id="{E4EDA63A-D37C-1743-80B5-8B34AA639AA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362119" y="2556266"/>
            <a:ext cx="1637261" cy="1455343"/>
          </a:xfrm>
          <a:prstGeom prst="rect">
            <a:avLst/>
          </a:prstGeom>
          <a:noFill/>
          <a:ln>
            <a:noFill/>
          </a:ln>
        </p:spPr>
      </p:pic>
      <p:pic>
        <p:nvPicPr>
          <p:cNvPr id="6" name="Picture 5">
            <a:extLst>
              <a:ext uri="{FF2B5EF4-FFF2-40B4-BE49-F238E27FC236}">
                <a16:creationId xmlns:a16="http://schemas.microsoft.com/office/drawing/2014/main" id="{2CD7BF64-5FD6-4344-9F70-8DA4AF6DB6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3" b="98883" l="682" r="98636">
                        <a14:foregroundMark x1="56136" y1="13222" x2="56136" y2="13222"/>
                        <a14:foregroundMark x1="54318" y1="14525" x2="54318" y2="14525"/>
                        <a14:foregroundMark x1="54773" y1="11918" x2="54773" y2="11918"/>
                        <a14:foregroundMark x1="36136" y1="12849" x2="36136" y2="12849"/>
                        <a14:foregroundMark x1="34318" y1="10428" x2="34318" y2="10428"/>
                        <a14:foregroundMark x1="33068" y1="13966" x2="33068" y2="13966"/>
                        <a14:foregroundMark x1="32159" y1="16946" x2="32159" y2="16946"/>
                        <a14:foregroundMark x1="26705" y1="16574" x2="26705" y2="16574"/>
                        <a14:foregroundMark x1="25341" y1="18994" x2="25341" y2="18994"/>
                        <a14:foregroundMark x1="25114" y1="13780" x2="25114" y2="13780"/>
                        <a14:foregroundMark x1="15000" y1="19926" x2="15000" y2="19926"/>
                        <a14:foregroundMark x1="15682" y1="16574" x2="15682" y2="16574"/>
                        <a14:foregroundMark x1="11023" y1="40968" x2="11023" y2="40968"/>
                        <a14:foregroundMark x1="9432" y1="42458" x2="9432" y2="42458"/>
                        <a14:foregroundMark x1="8977" y1="40410" x2="8977" y2="40410"/>
                        <a14:foregroundMark x1="9432" y1="37803" x2="9432" y2="37803"/>
                        <a14:foregroundMark x1="9545" y1="37058" x2="9545" y2="37058"/>
                        <a14:foregroundMark x1="16023" y1="34823" x2="16023" y2="34823"/>
                        <a14:foregroundMark x1="20455" y1="33892" x2="20455" y2="33892"/>
                        <a14:foregroundMark x1="29091" y1="35754" x2="29091" y2="35754"/>
                        <a14:foregroundMark x1="27386" y1="37803" x2="27386" y2="37803"/>
                        <a14:foregroundMark x1="25909" y1="37616" x2="25909" y2="37616"/>
                        <a14:foregroundMark x1="24545" y1="36127" x2="24545" y2="36127"/>
                        <a14:foregroundMark x1="25795" y1="34823" x2="25795" y2="34823"/>
                        <a14:foregroundMark x1="35227" y1="11173" x2="35227" y2="11173"/>
                        <a14:foregroundMark x1="43750" y1="11918" x2="43750" y2="11918"/>
                        <a14:foregroundMark x1="42273" y1="10242" x2="42273" y2="10242"/>
                        <a14:foregroundMark x1="49886" y1="15642" x2="49886" y2="15642"/>
                        <a14:foregroundMark x1="61705" y1="31471" x2="61705" y2="31471"/>
                        <a14:foregroundMark x1="61818" y1="27933" x2="61818" y2="27933"/>
                        <a14:foregroundMark x1="62841" y1="30726" x2="62841" y2="30726"/>
                        <a14:foregroundMark x1="67386" y1="25140" x2="67386" y2="25140"/>
                        <a14:foregroundMark x1="65909" y1="23464" x2="65909" y2="23464"/>
                        <a14:foregroundMark x1="68523" y1="24209" x2="68523" y2="24209"/>
                        <a14:foregroundMark x1="69318" y1="26071" x2="69318" y2="26071"/>
                        <a14:foregroundMark x1="69091" y1="24395" x2="69091" y2="24395"/>
                        <a14:foregroundMark x1="70000" y1="27747" x2="70000" y2="27747"/>
                        <a14:foregroundMark x1="78409" y1="26071" x2="78409" y2="26071"/>
                        <a14:foregroundMark x1="77273" y1="25698" x2="77955" y2="26071"/>
                        <a14:foregroundMark x1="90568" y1="22719" x2="90568" y2="22719"/>
                        <a14:foregroundMark x1="89091" y1="24395" x2="88523" y2="24581"/>
                        <a14:foregroundMark x1="87614" y1="21415" x2="87614" y2="21415"/>
                        <a14:foregroundMark x1="89659" y1="21601" x2="89659" y2="21601"/>
                        <a14:foregroundMark x1="87386" y1="24767" x2="87386" y2="24767"/>
                        <a14:foregroundMark x1="84886" y1="13966" x2="84886" y2="13966"/>
                        <a14:foregroundMark x1="84659" y1="11918" x2="84773" y2="12477"/>
                        <a14:foregroundMark x1="85341" y1="16201" x2="85341" y2="16201"/>
                        <a14:foregroundMark x1="34659" y1="26443" x2="34659" y2="26443"/>
                      </a14:backgroundRemoval>
                    </a14:imgEffect>
                  </a14:imgLayer>
                </a14:imgProps>
              </a:ext>
            </a:extLst>
          </a:blip>
          <a:stretch>
            <a:fillRect/>
          </a:stretch>
        </p:blipFill>
        <p:spPr>
          <a:xfrm>
            <a:off x="1621231" y="2364333"/>
            <a:ext cx="2175468" cy="1327530"/>
          </a:xfrm>
          <a:prstGeom prst="rect">
            <a:avLst/>
          </a:prstGeom>
        </p:spPr>
      </p:pic>
      <p:pic>
        <p:nvPicPr>
          <p:cNvPr id="7" name="Picture 6">
            <a:extLst>
              <a:ext uri="{FF2B5EF4-FFF2-40B4-BE49-F238E27FC236}">
                <a16:creationId xmlns:a16="http://schemas.microsoft.com/office/drawing/2014/main" id="{6BECF578-9D47-5445-A9CF-CE761659EB9E}"/>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4283" b="98883" l="682" r="98636">
                        <a14:foregroundMark x1="56136" y1="13222" x2="56136" y2="13222"/>
                        <a14:foregroundMark x1="54318" y1="14525" x2="54318" y2="14525"/>
                        <a14:foregroundMark x1="54773" y1="11918" x2="54773" y2="11918"/>
                        <a14:foregroundMark x1="36136" y1="12849" x2="36136" y2="12849"/>
                        <a14:foregroundMark x1="34318" y1="10428" x2="34318" y2="10428"/>
                        <a14:foregroundMark x1="33068" y1="13966" x2="33068" y2="13966"/>
                        <a14:foregroundMark x1="32159" y1="16946" x2="32159" y2="16946"/>
                        <a14:foregroundMark x1="26705" y1="16574" x2="26705" y2="16574"/>
                        <a14:foregroundMark x1="25341" y1="18994" x2="25341" y2="18994"/>
                        <a14:foregroundMark x1="25114" y1="13780" x2="25114" y2="13780"/>
                        <a14:foregroundMark x1="15000" y1="19926" x2="15000" y2="19926"/>
                        <a14:foregroundMark x1="15682" y1="16574" x2="15682" y2="16574"/>
                        <a14:foregroundMark x1="11023" y1="40968" x2="11023" y2="40968"/>
                        <a14:foregroundMark x1="9432" y1="42458" x2="9432" y2="42458"/>
                        <a14:foregroundMark x1="8977" y1="40410" x2="8977" y2="40410"/>
                        <a14:foregroundMark x1="9432" y1="37803" x2="9432" y2="37803"/>
                        <a14:foregroundMark x1="9545" y1="37058" x2="9545" y2="37058"/>
                        <a14:foregroundMark x1="16023" y1="34823" x2="16023" y2="34823"/>
                        <a14:foregroundMark x1="20455" y1="33892" x2="20455" y2="33892"/>
                        <a14:foregroundMark x1="29091" y1="35754" x2="29091" y2="35754"/>
                        <a14:foregroundMark x1="27386" y1="37803" x2="27386" y2="37803"/>
                        <a14:foregroundMark x1="25909" y1="37616" x2="25909" y2="37616"/>
                        <a14:foregroundMark x1="24545" y1="36127" x2="24545" y2="36127"/>
                        <a14:foregroundMark x1="25795" y1="34823" x2="25795" y2="34823"/>
                        <a14:foregroundMark x1="35227" y1="11173" x2="35227" y2="11173"/>
                        <a14:foregroundMark x1="43750" y1="11918" x2="43750" y2="11918"/>
                        <a14:foregroundMark x1="42273" y1="10242" x2="42273" y2="10242"/>
                        <a14:foregroundMark x1="49886" y1="15642" x2="49886" y2="15642"/>
                        <a14:foregroundMark x1="61705" y1="31471" x2="61705" y2="31471"/>
                        <a14:foregroundMark x1="61818" y1="27933" x2="61818" y2="27933"/>
                        <a14:foregroundMark x1="62841" y1="30726" x2="62841" y2="30726"/>
                        <a14:foregroundMark x1="67386" y1="25140" x2="67386" y2="25140"/>
                        <a14:foregroundMark x1="65909" y1="23464" x2="65909" y2="23464"/>
                        <a14:foregroundMark x1="68523" y1="24209" x2="68523" y2="24209"/>
                        <a14:foregroundMark x1="69318" y1="26071" x2="69318" y2="26071"/>
                        <a14:foregroundMark x1="69091" y1="24395" x2="69091" y2="24395"/>
                        <a14:foregroundMark x1="70000" y1="27747" x2="70000" y2="27747"/>
                        <a14:foregroundMark x1="78409" y1="26071" x2="78409" y2="26071"/>
                        <a14:foregroundMark x1="77273" y1="25698" x2="77955" y2="26071"/>
                        <a14:foregroundMark x1="90568" y1="22719" x2="90568" y2="22719"/>
                        <a14:foregroundMark x1="89091" y1="24395" x2="88523" y2="24581"/>
                        <a14:foregroundMark x1="87614" y1="21415" x2="87614" y2="21415"/>
                        <a14:foregroundMark x1="89659" y1="21601" x2="89659" y2="21601"/>
                        <a14:foregroundMark x1="87386" y1="24767" x2="87386" y2="24767"/>
                        <a14:foregroundMark x1="84886" y1="13966" x2="84886" y2="13966"/>
                        <a14:foregroundMark x1="84659" y1="11918" x2="84773" y2="12477"/>
                        <a14:foregroundMark x1="85341" y1="16201" x2="85341" y2="16201"/>
                        <a14:foregroundMark x1="34659" y1="26443" x2="34659" y2="26443"/>
                      </a14:backgroundRemoval>
                    </a14:imgEffect>
                  </a14:imgLayer>
                </a14:imgProps>
              </a:ext>
            </a:extLst>
          </a:blip>
          <a:stretch>
            <a:fillRect/>
          </a:stretch>
        </p:blipFill>
        <p:spPr>
          <a:xfrm>
            <a:off x="3586305" y="2383687"/>
            <a:ext cx="2175468" cy="1327530"/>
          </a:xfrm>
          <a:prstGeom prst="rect">
            <a:avLst/>
          </a:prstGeom>
        </p:spPr>
      </p:pic>
      <p:pic>
        <p:nvPicPr>
          <p:cNvPr id="8" name="Picture 7">
            <a:extLst>
              <a:ext uri="{FF2B5EF4-FFF2-40B4-BE49-F238E27FC236}">
                <a16:creationId xmlns:a16="http://schemas.microsoft.com/office/drawing/2014/main" id="{520F459E-1F28-F64D-8580-FD3587818CC4}"/>
              </a:ext>
            </a:extLst>
          </p:cNvPr>
          <p:cNvPicPr>
            <a:picLocks noChangeAspect="1"/>
          </p:cNvPicPr>
          <p:nvPr/>
        </p:nvPicPr>
        <p:blipFill>
          <a:blip r:embed="rId9">
            <a:duotone>
              <a:prstClr val="black"/>
              <a:srgbClr val="C00000">
                <a:tint val="45000"/>
                <a:satMod val="400000"/>
              </a:srgbClr>
            </a:duotone>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8052733" y="2383687"/>
            <a:ext cx="1867297" cy="835177"/>
          </a:xfrm>
          <a:prstGeom prst="rect">
            <a:avLst/>
          </a:prstGeom>
        </p:spPr>
      </p:pic>
      <p:pic>
        <p:nvPicPr>
          <p:cNvPr id="9" name="Picture 8">
            <a:extLst>
              <a:ext uri="{FF2B5EF4-FFF2-40B4-BE49-F238E27FC236}">
                <a16:creationId xmlns:a16="http://schemas.microsoft.com/office/drawing/2014/main" id="{F59B3618-FB36-C641-B53F-B44A0DB459B0}"/>
              </a:ext>
            </a:extLst>
          </p:cNvPr>
          <p:cNvPicPr>
            <a:picLocks noChangeAspect="1"/>
          </p:cNvPicPr>
          <p:nvPr/>
        </p:nvPicPr>
        <p:blipFill>
          <a:blip r:embed="rId9">
            <a:duotone>
              <a:prstClr val="black"/>
              <a:srgbClr val="C00000">
                <a:tint val="45000"/>
                <a:satMod val="400000"/>
              </a:srgbClr>
            </a:duoton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351387" y="2678076"/>
            <a:ext cx="1867297" cy="835177"/>
          </a:xfrm>
          <a:prstGeom prst="rect">
            <a:avLst/>
          </a:prstGeom>
        </p:spPr>
      </p:pic>
      <p:sp>
        <p:nvSpPr>
          <p:cNvPr id="10" name="Cloud 9">
            <a:extLst>
              <a:ext uri="{FF2B5EF4-FFF2-40B4-BE49-F238E27FC236}">
                <a16:creationId xmlns:a16="http://schemas.microsoft.com/office/drawing/2014/main" id="{74516AE7-8C5A-0343-8FE7-A777A894F8A2}"/>
              </a:ext>
            </a:extLst>
          </p:cNvPr>
          <p:cNvSpPr/>
          <p:nvPr/>
        </p:nvSpPr>
        <p:spPr>
          <a:xfrm>
            <a:off x="8616738" y="2150537"/>
            <a:ext cx="1382583" cy="456214"/>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CBE6715-3D4D-F446-B4AD-D768C44D2F6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3434" r="100000">
                        <a14:foregroundMark x1="48077" y1="16928" x2="48077" y2="16928"/>
                      </a14:backgroundRemoval>
                    </a14:imgEffect>
                  </a14:imgLayer>
                </a14:imgProps>
              </a:ext>
            </a:extLst>
          </a:blip>
          <a:stretch>
            <a:fillRect/>
          </a:stretch>
        </p:blipFill>
        <p:spPr>
          <a:xfrm>
            <a:off x="2116789" y="2619830"/>
            <a:ext cx="3124361" cy="1369054"/>
          </a:xfrm>
          <a:prstGeom prst="rect">
            <a:avLst/>
          </a:prstGeom>
        </p:spPr>
      </p:pic>
      <p:sp>
        <p:nvSpPr>
          <p:cNvPr id="12" name="TextBox 11">
            <a:extLst>
              <a:ext uri="{FF2B5EF4-FFF2-40B4-BE49-F238E27FC236}">
                <a16:creationId xmlns:a16="http://schemas.microsoft.com/office/drawing/2014/main" id="{C8956454-D043-AE4D-8FA3-F9FC4E889330}"/>
              </a:ext>
            </a:extLst>
          </p:cNvPr>
          <p:cNvSpPr txBox="1"/>
          <p:nvPr/>
        </p:nvSpPr>
        <p:spPr>
          <a:xfrm>
            <a:off x="4731181" y="3018809"/>
            <a:ext cx="3124361" cy="400110"/>
          </a:xfrm>
          <a:prstGeom prst="rect">
            <a:avLst/>
          </a:prstGeom>
          <a:noFill/>
        </p:spPr>
        <p:txBody>
          <a:bodyPr wrap="square" rtlCol="0">
            <a:spAutoFit/>
          </a:bodyPr>
          <a:lstStyle/>
          <a:p>
            <a:r>
              <a:rPr lang="en-US" sz="2000" dirty="0">
                <a:solidFill>
                  <a:srgbClr val="C00000"/>
                </a:solidFill>
                <a:latin typeface="Baskerville" panose="02020502070401020303" pitchFamily="18" charset="0"/>
                <a:ea typeface="Baskerville" panose="02020502070401020303" pitchFamily="18" charset="0"/>
              </a:rPr>
              <a:t>Price difference USD 1M</a:t>
            </a:r>
          </a:p>
        </p:txBody>
      </p:sp>
      <p:pic>
        <p:nvPicPr>
          <p:cNvPr id="13" name="Picture 2" descr="You&amp;#39;re Comparing Apples To Oranges (NYSE:O) | Seeking Alpha">
            <a:extLst>
              <a:ext uri="{FF2B5EF4-FFF2-40B4-BE49-F238E27FC236}">
                <a16:creationId xmlns:a16="http://schemas.microsoft.com/office/drawing/2014/main" id="{B20F67CA-7782-9843-BACC-41E3C24156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2490" y="5156927"/>
            <a:ext cx="2681757" cy="12818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661651" y="6159555"/>
            <a:ext cx="4675340" cy="830997"/>
          </a:xfrm>
          <a:prstGeom prst="rect">
            <a:avLst/>
          </a:prstGeom>
          <a:noFill/>
        </p:spPr>
        <p:txBody>
          <a:bodyPr wrap="square" rtlCol="0">
            <a:spAutoFit/>
          </a:bodyPr>
          <a:lstStyle/>
          <a:p>
            <a:r>
              <a:rPr lang="en-US" sz="1200" dirty="0">
                <a:latin typeface="Baskerville"/>
              </a:rPr>
              <a:t>Fruit photos © source unknown. All rights reserved. This content is excluded from our Creative </a:t>
            </a:r>
            <a:r>
              <a:rPr lang="en-US" sz="1200" dirty="0" smtClean="0">
                <a:latin typeface="Baskerville"/>
              </a:rPr>
              <a:t>Commons </a:t>
            </a:r>
            <a:r>
              <a:rPr lang="en-US" sz="1200" dirty="0">
                <a:latin typeface="Baskerville"/>
              </a:rPr>
              <a:t>license. For more information, see </a:t>
            </a:r>
            <a:r>
              <a:rPr lang="en-US" sz="1200" dirty="0">
                <a:latin typeface="Baskerville"/>
                <a:hlinkClick r:id="rId15"/>
              </a:rPr>
              <a:t>https://ocw.mit.edu/help/faq-fair-use/</a:t>
            </a:r>
            <a:r>
              <a:rPr lang="en-US" sz="1200" dirty="0">
                <a:latin typeface="Baskerville"/>
              </a:rPr>
              <a:t>.</a:t>
            </a:r>
          </a:p>
          <a:p>
            <a:endParaRPr lang="en-US" sz="1200" dirty="0"/>
          </a:p>
        </p:txBody>
      </p:sp>
      <p:sp>
        <p:nvSpPr>
          <p:cNvPr id="15" name="TextBox 14"/>
          <p:cNvSpPr txBox="1"/>
          <p:nvPr/>
        </p:nvSpPr>
        <p:spPr>
          <a:xfrm>
            <a:off x="7402206" y="4992662"/>
            <a:ext cx="4866384" cy="1292662"/>
          </a:xfrm>
          <a:prstGeom prst="rect">
            <a:avLst/>
          </a:prstGeom>
          <a:noFill/>
        </p:spPr>
        <p:txBody>
          <a:bodyPr wrap="square" rtlCol="0">
            <a:spAutoFit/>
          </a:bodyPr>
          <a:lstStyle/>
          <a:p>
            <a:r>
              <a:rPr lang="en-US" sz="1400" dirty="0" smtClean="0">
                <a:latin typeface="Baskerville"/>
              </a:rPr>
              <a:t>Clip art icons on this and following slides </a:t>
            </a:r>
            <a:r>
              <a:rPr lang="en-US" sz="1400" dirty="0">
                <a:latin typeface="Baskerville"/>
              </a:rPr>
              <a:t>© source unknown. All rights reserved. This content is excluded from our Creative Commons license. For more information, see </a:t>
            </a:r>
            <a:r>
              <a:rPr lang="en-US" sz="1400" dirty="0">
                <a:latin typeface="Baskerville"/>
                <a:hlinkClick r:id="rId15"/>
              </a:rPr>
              <a:t>https://ocw.mit.edu/help/faq-fair-use/</a:t>
            </a:r>
            <a:r>
              <a:rPr lang="en-US" sz="1400" dirty="0">
                <a:latin typeface="Baskerville"/>
              </a:rPr>
              <a:t>.</a:t>
            </a:r>
          </a:p>
          <a:p>
            <a:endParaRPr lang="en-US" dirty="0"/>
          </a:p>
          <a:p>
            <a:endParaRPr lang="en-US" dirty="0"/>
          </a:p>
        </p:txBody>
      </p:sp>
    </p:spTree>
    <p:extLst>
      <p:ext uri="{BB962C8B-B14F-4D97-AF65-F5344CB8AC3E}">
        <p14:creationId xmlns:p14="http://schemas.microsoft.com/office/powerpoint/2010/main" val="988955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234461" y="13119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A Big Picture of Causal Inference</a:t>
            </a:r>
            <a:endParaRPr lang="en-US" sz="4267" dirty="0">
              <a:solidFill>
                <a:srgbClr val="1B4453"/>
              </a:solidFill>
              <a:latin typeface="Baskerville" panose="02020502070401020303"/>
            </a:endParaRPr>
          </a:p>
        </p:txBody>
      </p:sp>
      <p:sp>
        <p:nvSpPr>
          <p:cNvPr id="15" name="Content Placeholder 2">
            <a:extLst>
              <a:ext uri="{FF2B5EF4-FFF2-40B4-BE49-F238E27FC236}">
                <a16:creationId xmlns:a16="http://schemas.microsoft.com/office/drawing/2014/main" id="{A0E0FBF4-3D61-4083-A33E-0F11DC033D71}"/>
              </a:ext>
            </a:extLst>
          </p:cNvPr>
          <p:cNvSpPr txBox="1">
            <a:spLocks noChangeArrowheads="1"/>
          </p:cNvSpPr>
          <p:nvPr/>
        </p:nvSpPr>
        <p:spPr>
          <a:xfrm>
            <a:off x="164123" y="1285563"/>
            <a:ext cx="11809046" cy="3086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zh-CN" dirty="0">
                <a:latin typeface="Baskerville"/>
              </a:rPr>
              <a:t>Fundamental</a:t>
            </a:r>
            <a:r>
              <a:rPr lang="zh-CN" altLang="en-US" dirty="0">
                <a:latin typeface="Baskerville"/>
              </a:rPr>
              <a:t> </a:t>
            </a:r>
            <a:r>
              <a:rPr lang="en-US" altLang="zh-CN" dirty="0">
                <a:latin typeface="Baskerville"/>
              </a:rPr>
              <a:t>problem</a:t>
            </a:r>
            <a:r>
              <a:rPr lang="zh-CN" altLang="en-US" dirty="0">
                <a:latin typeface="Baskerville"/>
              </a:rPr>
              <a:t> </a:t>
            </a:r>
            <a:r>
              <a:rPr lang="en-US" altLang="zh-CN" dirty="0">
                <a:latin typeface="Baskerville"/>
              </a:rPr>
              <a:t>of</a:t>
            </a:r>
            <a:r>
              <a:rPr lang="zh-CN" altLang="en-US" dirty="0">
                <a:latin typeface="Baskerville"/>
              </a:rPr>
              <a:t> </a:t>
            </a:r>
            <a:r>
              <a:rPr lang="en-US" altLang="zh-CN" dirty="0">
                <a:latin typeface="Baskerville"/>
              </a:rPr>
              <a:t>causal</a:t>
            </a:r>
            <a:r>
              <a:rPr lang="zh-CN" altLang="en-US" dirty="0">
                <a:latin typeface="Baskerville"/>
              </a:rPr>
              <a:t> </a:t>
            </a:r>
            <a:r>
              <a:rPr lang="en-US" altLang="zh-CN" dirty="0">
                <a:latin typeface="Baskerville"/>
              </a:rPr>
              <a:t>inference</a:t>
            </a:r>
            <a:r>
              <a:rPr lang="en-US" altLang="zh-CN" dirty="0">
                <a:latin typeface="Baskerville"/>
                <a:sym typeface="Wingdings" pitchFamily="2" charset="2"/>
              </a:rPr>
              <a:t>:</a:t>
            </a:r>
            <a:r>
              <a:rPr lang="zh-CN" altLang="en-US" dirty="0">
                <a:latin typeface="Baskerville"/>
                <a:sym typeface="Wingdings" pitchFamily="2" charset="2"/>
              </a:rPr>
              <a:t> </a:t>
            </a:r>
            <a:endParaRPr lang="en-US" altLang="zh-CN" dirty="0">
              <a:latin typeface="Baskerville"/>
              <a:sym typeface="Wingdings" pitchFamily="2" charset="2"/>
            </a:endParaRPr>
          </a:p>
          <a:p>
            <a:pPr marL="0" indent="0">
              <a:buNone/>
              <a:defRPr/>
            </a:pPr>
            <a:r>
              <a:rPr lang="zh-CN" altLang="en-US" dirty="0">
                <a:latin typeface="Baskerville"/>
                <a:sym typeface="Wingdings" pitchFamily="2" charset="2"/>
              </a:rPr>
              <a:t>  </a:t>
            </a:r>
            <a:r>
              <a:rPr lang="en-US" altLang="zh-CN" dirty="0">
                <a:latin typeface="Baskerville"/>
                <a:sym typeface="Wingdings" pitchFamily="2" charset="2"/>
              </a:rPr>
              <a:t>we</a:t>
            </a:r>
            <a:r>
              <a:rPr lang="zh-CN" altLang="en-US" dirty="0">
                <a:latin typeface="Baskerville"/>
                <a:sym typeface="Wingdings" pitchFamily="2" charset="2"/>
              </a:rPr>
              <a:t> </a:t>
            </a:r>
            <a:r>
              <a:rPr lang="en-US" altLang="zh-CN" dirty="0">
                <a:latin typeface="Baskerville"/>
                <a:sym typeface="Wingdings" pitchFamily="2" charset="2"/>
              </a:rPr>
              <a:t>cannot</a:t>
            </a:r>
            <a:r>
              <a:rPr lang="zh-CN" altLang="en-US" dirty="0">
                <a:latin typeface="Baskerville"/>
                <a:sym typeface="Wingdings" pitchFamily="2" charset="2"/>
              </a:rPr>
              <a:t> </a:t>
            </a:r>
            <a:r>
              <a:rPr lang="en-US" altLang="zh-CN" dirty="0">
                <a:latin typeface="Baskerville"/>
                <a:sym typeface="Wingdings" pitchFamily="2" charset="2"/>
              </a:rPr>
              <a:t>observe</a:t>
            </a:r>
            <a:r>
              <a:rPr lang="zh-CN" altLang="en-US" dirty="0">
                <a:latin typeface="Baskerville"/>
                <a:sym typeface="Wingdings" pitchFamily="2" charset="2"/>
              </a:rPr>
              <a:t> </a:t>
            </a:r>
            <a:r>
              <a:rPr lang="en-US" altLang="zh-CN" dirty="0">
                <a:latin typeface="Baskerville"/>
                <a:sym typeface="Wingdings" pitchFamily="2" charset="2"/>
              </a:rPr>
              <a:t>the</a:t>
            </a:r>
            <a:r>
              <a:rPr lang="zh-CN" altLang="en-US" dirty="0">
                <a:latin typeface="Baskerville"/>
                <a:sym typeface="Wingdings" pitchFamily="2" charset="2"/>
              </a:rPr>
              <a:t> </a:t>
            </a:r>
            <a:r>
              <a:rPr lang="en-US" altLang="zh-CN" dirty="0">
                <a:latin typeface="Baskerville"/>
                <a:sym typeface="Wingdings" pitchFamily="2" charset="2"/>
              </a:rPr>
              <a:t>“counter-factual”</a:t>
            </a:r>
            <a:endParaRPr lang="en-US" altLang="en-US" dirty="0">
              <a:latin typeface="Baskerville"/>
            </a:endParaRPr>
          </a:p>
        </p:txBody>
      </p:sp>
      <p:pic>
        <p:nvPicPr>
          <p:cNvPr id="4" name="Graphic 3" descr="Home outline">
            <a:extLst>
              <a:ext uri="{FF2B5EF4-FFF2-40B4-BE49-F238E27FC236}">
                <a16:creationId xmlns:a16="http://schemas.microsoft.com/office/drawing/2014/main" id="{BFD98A1B-EB9B-1948-AF2B-80494045032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05473" y="4351029"/>
            <a:ext cx="1736662" cy="1736662"/>
          </a:xfrm>
          <a:prstGeom prst="rect">
            <a:avLst/>
          </a:prstGeom>
        </p:spPr>
      </p:pic>
      <p:pic>
        <p:nvPicPr>
          <p:cNvPr id="7" name="Graphic 6" descr="House outline">
            <a:extLst>
              <a:ext uri="{FF2B5EF4-FFF2-40B4-BE49-F238E27FC236}">
                <a16:creationId xmlns:a16="http://schemas.microsoft.com/office/drawing/2014/main" id="{EEC7F5B5-03DF-2145-B467-854CF44CCFF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05473" y="2308862"/>
            <a:ext cx="1736661" cy="1736661"/>
          </a:xfrm>
          <a:prstGeom prst="rect">
            <a:avLst/>
          </a:prstGeom>
        </p:spPr>
      </p:pic>
      <p:pic>
        <p:nvPicPr>
          <p:cNvPr id="11" name="Graphic 10" descr="Stacked Rocks with solid fill">
            <a:extLst>
              <a:ext uri="{FF2B5EF4-FFF2-40B4-BE49-F238E27FC236}">
                <a16:creationId xmlns:a16="http://schemas.microsoft.com/office/drawing/2014/main" id="{44F5BD99-4DB0-5C41-AC54-E4A34EFF8F6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854203" y="5354779"/>
            <a:ext cx="672313" cy="672313"/>
          </a:xfrm>
          <a:prstGeom prst="rect">
            <a:avLst/>
          </a:prstGeom>
        </p:spPr>
      </p:pic>
      <p:pic>
        <p:nvPicPr>
          <p:cNvPr id="13" name="Graphic 12" descr="Deciduous tree with solid fill">
            <a:extLst>
              <a:ext uri="{FF2B5EF4-FFF2-40B4-BE49-F238E27FC236}">
                <a16:creationId xmlns:a16="http://schemas.microsoft.com/office/drawing/2014/main" id="{58DD65CD-DA67-1840-A1F2-263636D2AC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057192" y="3427578"/>
            <a:ext cx="481450" cy="481450"/>
          </a:xfrm>
          <a:prstGeom prst="rect">
            <a:avLst/>
          </a:prstGeom>
        </p:spPr>
      </p:pic>
      <p:pic>
        <p:nvPicPr>
          <p:cNvPr id="17" name="Graphic 16" descr="House outline">
            <a:extLst>
              <a:ext uri="{FF2B5EF4-FFF2-40B4-BE49-F238E27FC236}">
                <a16:creationId xmlns:a16="http://schemas.microsoft.com/office/drawing/2014/main" id="{5DD7B03E-97C4-C246-B6A7-CD85CD1009EB}"/>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700769" y="3646186"/>
            <a:ext cx="1736661" cy="1736661"/>
          </a:xfrm>
          <a:prstGeom prst="rect">
            <a:avLst/>
          </a:prstGeom>
        </p:spPr>
      </p:pic>
      <p:sp>
        <p:nvSpPr>
          <p:cNvPr id="14" name="Oval 13">
            <a:extLst>
              <a:ext uri="{FF2B5EF4-FFF2-40B4-BE49-F238E27FC236}">
                <a16:creationId xmlns:a16="http://schemas.microsoft.com/office/drawing/2014/main" id="{32F6CC25-60F4-6A41-9696-36C3AD64EB87}"/>
              </a:ext>
            </a:extLst>
          </p:cNvPr>
          <p:cNvSpPr/>
          <p:nvPr/>
        </p:nvSpPr>
        <p:spPr>
          <a:xfrm>
            <a:off x="9219405" y="3513887"/>
            <a:ext cx="2564674" cy="2301308"/>
          </a:xfrm>
          <a:prstGeom prst="ellipse">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9" name="TextBox 18">
            <a:extLst>
              <a:ext uri="{FF2B5EF4-FFF2-40B4-BE49-F238E27FC236}">
                <a16:creationId xmlns:a16="http://schemas.microsoft.com/office/drawing/2014/main" id="{E3272974-2DE3-2746-801A-318606201FEF}"/>
              </a:ext>
            </a:extLst>
          </p:cNvPr>
          <p:cNvSpPr txBox="1"/>
          <p:nvPr/>
        </p:nvSpPr>
        <p:spPr>
          <a:xfrm>
            <a:off x="9611410" y="5202057"/>
            <a:ext cx="1836400"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Counterfactual</a:t>
            </a:r>
          </a:p>
        </p:txBody>
      </p:sp>
      <p:sp>
        <p:nvSpPr>
          <p:cNvPr id="20" name="TextBox 19">
            <a:extLst>
              <a:ext uri="{FF2B5EF4-FFF2-40B4-BE49-F238E27FC236}">
                <a16:creationId xmlns:a16="http://schemas.microsoft.com/office/drawing/2014/main" id="{6E7CA51B-7E9A-A444-999B-4473BB58930D}"/>
              </a:ext>
            </a:extLst>
          </p:cNvPr>
          <p:cNvSpPr txBox="1"/>
          <p:nvPr/>
        </p:nvSpPr>
        <p:spPr>
          <a:xfrm>
            <a:off x="6526516" y="2124196"/>
            <a:ext cx="1813317"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LEED Building</a:t>
            </a:r>
          </a:p>
        </p:txBody>
      </p:sp>
      <p:sp>
        <p:nvSpPr>
          <p:cNvPr id="21" name="TextBox 20">
            <a:extLst>
              <a:ext uri="{FF2B5EF4-FFF2-40B4-BE49-F238E27FC236}">
                <a16:creationId xmlns:a16="http://schemas.microsoft.com/office/drawing/2014/main" id="{95509431-4A5E-4B4A-A313-F5B3069E1EF9}"/>
              </a:ext>
            </a:extLst>
          </p:cNvPr>
          <p:cNvSpPr txBox="1"/>
          <p:nvPr/>
        </p:nvSpPr>
        <p:spPr>
          <a:xfrm>
            <a:off x="6495786" y="6144346"/>
            <a:ext cx="1889043"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Brown Building</a:t>
            </a:r>
          </a:p>
        </p:txBody>
      </p:sp>
      <p:sp>
        <p:nvSpPr>
          <p:cNvPr id="22" name="TextBox 21">
            <a:extLst>
              <a:ext uri="{FF2B5EF4-FFF2-40B4-BE49-F238E27FC236}">
                <a16:creationId xmlns:a16="http://schemas.microsoft.com/office/drawing/2014/main" id="{9A293EE6-A636-114B-83AF-E5FE820524EB}"/>
              </a:ext>
            </a:extLst>
          </p:cNvPr>
          <p:cNvSpPr txBox="1"/>
          <p:nvPr/>
        </p:nvSpPr>
        <p:spPr>
          <a:xfrm>
            <a:off x="8086041" y="3176468"/>
            <a:ext cx="1827360"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Effect of LEED</a:t>
            </a:r>
          </a:p>
        </p:txBody>
      </p:sp>
      <p:cxnSp>
        <p:nvCxnSpPr>
          <p:cNvPr id="24" name="Straight Arrow Connector 23">
            <a:extLst>
              <a:ext uri="{FF2B5EF4-FFF2-40B4-BE49-F238E27FC236}">
                <a16:creationId xmlns:a16="http://schemas.microsoft.com/office/drawing/2014/main" id="{FA68B743-F6A4-1E47-AD28-E8D910870763}"/>
              </a:ext>
            </a:extLst>
          </p:cNvPr>
          <p:cNvCxnSpPr/>
          <p:nvPr/>
        </p:nvCxnSpPr>
        <p:spPr>
          <a:xfrm>
            <a:off x="8142134" y="3513887"/>
            <a:ext cx="1077271" cy="531636"/>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110A1F6-E9CA-B54C-BF1D-8440CE4E2ECE}"/>
              </a:ext>
            </a:extLst>
          </p:cNvPr>
          <p:cNvCxnSpPr>
            <a:cxnSpLocks/>
          </p:cNvCxnSpPr>
          <p:nvPr/>
        </p:nvCxnSpPr>
        <p:spPr>
          <a:xfrm flipV="1">
            <a:off x="8198227" y="4981274"/>
            <a:ext cx="913047" cy="324666"/>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778973AB-88F4-EB4C-A6A6-701C7B70B82C}"/>
              </a:ext>
            </a:extLst>
          </p:cNvPr>
          <p:cNvSpPr txBox="1"/>
          <p:nvPr/>
        </p:nvSpPr>
        <p:spPr>
          <a:xfrm>
            <a:off x="8363026" y="5321603"/>
            <a:ext cx="660758"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Bias</a:t>
            </a:r>
          </a:p>
        </p:txBody>
      </p:sp>
      <p:pic>
        <p:nvPicPr>
          <p:cNvPr id="33" name="Picture 32">
            <a:extLst>
              <a:ext uri="{FF2B5EF4-FFF2-40B4-BE49-F238E27FC236}">
                <a16:creationId xmlns:a16="http://schemas.microsoft.com/office/drawing/2014/main" id="{3398570A-9FF5-2042-8BFD-F2B05C7F4CD1}"/>
              </a:ext>
            </a:extLst>
          </p:cNvPr>
          <p:cNvPicPr>
            <a:picLocks noChangeAspect="1"/>
          </p:cNvPicPr>
          <p:nvPr/>
        </p:nvPicPr>
        <p:blipFill>
          <a:blip r:embed="rId13"/>
          <a:stretch>
            <a:fillRect/>
          </a:stretch>
        </p:blipFill>
        <p:spPr>
          <a:xfrm>
            <a:off x="329992" y="3063991"/>
            <a:ext cx="5271548" cy="2689383"/>
          </a:xfrm>
          <a:prstGeom prst="rect">
            <a:avLst/>
          </a:prstGeom>
        </p:spPr>
      </p:pic>
      <p:pic>
        <p:nvPicPr>
          <p:cNvPr id="23" name="Graphic 22" descr="Deciduous tree with solid fill">
            <a:extLst>
              <a:ext uri="{FF2B5EF4-FFF2-40B4-BE49-F238E27FC236}">
                <a16:creationId xmlns:a16="http://schemas.microsoft.com/office/drawing/2014/main" id="{5F25FE70-01C8-B64E-BF6C-8D977BF2F01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449664" y="4771090"/>
            <a:ext cx="481450" cy="481450"/>
          </a:xfrm>
          <a:prstGeom prst="rect">
            <a:avLst/>
          </a:prstGeom>
        </p:spPr>
      </p:pic>
      <p:pic>
        <p:nvPicPr>
          <p:cNvPr id="2050" name="Picture 2" descr="Button Yes No - Free vector graphic on Pixabay">
            <a:extLst>
              <a:ext uri="{FF2B5EF4-FFF2-40B4-BE49-F238E27FC236}">
                <a16:creationId xmlns:a16="http://schemas.microsoft.com/office/drawing/2014/main" id="{766F966E-8D6F-2244-9CF2-B18D5161109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49667"/>
          <a:stretch/>
        </p:blipFill>
        <p:spPr bwMode="auto">
          <a:xfrm>
            <a:off x="8935608" y="2676875"/>
            <a:ext cx="552372" cy="548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utton Yes No - Free vector graphic on Pixabay">
            <a:extLst>
              <a:ext uri="{FF2B5EF4-FFF2-40B4-BE49-F238E27FC236}">
                <a16:creationId xmlns:a16="http://schemas.microsoft.com/office/drawing/2014/main" id="{3E7B1265-F798-AF4D-AD14-26DB34791F2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0352"/>
          <a:stretch/>
        </p:blipFill>
        <p:spPr bwMode="auto">
          <a:xfrm>
            <a:off x="8852945" y="5605085"/>
            <a:ext cx="557939" cy="5618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ed Apple Icon Vector Design. Graphic by patterndesain4 · Creative Fabrica">
            <a:extLst>
              <a:ext uri="{FF2B5EF4-FFF2-40B4-BE49-F238E27FC236}">
                <a16:creationId xmlns:a16="http://schemas.microsoft.com/office/drawing/2014/main" id="{37E56237-13D2-D597-94B4-2C8523C38EC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650" t="-1" r="23725" b="2"/>
          <a:stretch/>
        </p:blipFill>
        <p:spPr bwMode="auto">
          <a:xfrm>
            <a:off x="11549503" y="5202057"/>
            <a:ext cx="521641" cy="63553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Icon Orange #352152 - Free Icons Library">
            <a:extLst>
              <a:ext uri="{FF2B5EF4-FFF2-40B4-BE49-F238E27FC236}">
                <a16:creationId xmlns:a16="http://schemas.microsoft.com/office/drawing/2014/main" id="{4884E5C1-5045-7C62-A8C4-8CBCA61CF0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40615" y="6027092"/>
            <a:ext cx="557938" cy="557938"/>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Red Apple Icon Vector Design. Graphic by patterndesain4 · Creative Fabrica">
            <a:extLst>
              <a:ext uri="{FF2B5EF4-FFF2-40B4-BE49-F238E27FC236}">
                <a16:creationId xmlns:a16="http://schemas.microsoft.com/office/drawing/2014/main" id="{AEE9BF40-5DC8-EEAB-DCE5-1A71A1A7AAE6}"/>
              </a:ext>
            </a:extLst>
          </p:cNvPr>
          <p:cNvPicPr>
            <a:picLocks noChangeAspect="1" noChangeArrowheads="1"/>
          </p:cNvPicPr>
          <p:nvPr/>
        </p:nvPicPr>
        <p:blipFill rotWithShape="1">
          <a:blip r:embed="rId15">
            <a:duotone>
              <a:schemeClr val="accent6">
                <a:shade val="45000"/>
                <a:satMod val="135000"/>
              </a:schemeClr>
              <a:prstClr val="white"/>
            </a:duotone>
            <a:extLst>
              <a:ext uri="{28A0092B-C50C-407E-A947-70E740481C1C}">
                <a14:useLocalDpi xmlns:a14="http://schemas.microsoft.com/office/drawing/2010/main" val="0"/>
              </a:ext>
            </a:extLst>
          </a:blip>
          <a:srcRect l="21650" t="-1" r="23725" b="2"/>
          <a:stretch/>
        </p:blipFill>
        <p:spPr bwMode="auto">
          <a:xfrm>
            <a:off x="5739477" y="3996112"/>
            <a:ext cx="481450" cy="586571"/>
          </a:xfrm>
          <a:prstGeom prst="rect">
            <a:avLst/>
          </a:prstGeom>
          <a:solidFill>
            <a:schemeClr val="tx1"/>
          </a:solidFill>
          <a:ln w="31750">
            <a:solidFill>
              <a:schemeClr val="tx1"/>
            </a:solidFill>
          </a:ln>
        </p:spPr>
      </p:pic>
      <p:pic>
        <p:nvPicPr>
          <p:cNvPr id="8" name="Picture 7" descr="Red Apple Icon Vector Design. Graphic by patterndesain4 · Creative Fabrica">
            <a:extLst>
              <a:ext uri="{FF2B5EF4-FFF2-40B4-BE49-F238E27FC236}">
                <a16:creationId xmlns:a16="http://schemas.microsoft.com/office/drawing/2014/main" id="{5052A610-2810-5A3B-D4A8-24204A516967}"/>
              </a:ext>
            </a:extLst>
          </p:cNvPr>
          <p:cNvPicPr>
            <a:picLocks noChangeAspect="1" noChangeArrowheads="1"/>
          </p:cNvPicPr>
          <p:nvPr/>
        </p:nvPicPr>
        <p:blipFill rotWithShape="1">
          <a:blip r:embed="rId15">
            <a:duotone>
              <a:schemeClr val="accent6">
                <a:shade val="45000"/>
                <a:satMod val="135000"/>
              </a:schemeClr>
              <a:prstClr val="white"/>
            </a:duotone>
            <a:extLst>
              <a:ext uri="{28A0092B-C50C-407E-A947-70E740481C1C}">
                <a14:useLocalDpi xmlns:a14="http://schemas.microsoft.com/office/drawing/2010/main" val="0"/>
              </a:ext>
            </a:extLst>
          </a:blip>
          <a:srcRect l="21650" t="-1" r="23725" b="2"/>
          <a:stretch/>
        </p:blipFill>
        <p:spPr bwMode="auto">
          <a:xfrm>
            <a:off x="913477" y="3279819"/>
            <a:ext cx="362002" cy="441044"/>
          </a:xfrm>
          <a:prstGeom prst="rect">
            <a:avLst/>
          </a:prstGeom>
          <a:solidFill>
            <a:schemeClr val="tx1"/>
          </a:solidFill>
          <a:ln w="31750">
            <a:solidFill>
              <a:schemeClr val="tx1"/>
            </a:solidFill>
          </a:ln>
        </p:spPr>
      </p:pic>
      <p:pic>
        <p:nvPicPr>
          <p:cNvPr id="9" name="Picture 8" descr="Icon Orange #352152 - Free Icons Library">
            <a:extLst>
              <a:ext uri="{FF2B5EF4-FFF2-40B4-BE49-F238E27FC236}">
                <a16:creationId xmlns:a16="http://schemas.microsoft.com/office/drawing/2014/main" id="{BECB652B-EFE8-9D92-7C8B-1B6405407F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79412" y="3323273"/>
            <a:ext cx="383273" cy="383273"/>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Red Apple Icon Vector Design. Graphic by patterndesain4 · Creative Fabrica">
            <a:extLst>
              <a:ext uri="{FF2B5EF4-FFF2-40B4-BE49-F238E27FC236}">
                <a16:creationId xmlns:a16="http://schemas.microsoft.com/office/drawing/2014/main" id="{974B538E-453C-B189-925C-4ECD8C744AEF}"/>
              </a:ext>
            </a:extLst>
          </p:cNvPr>
          <p:cNvPicPr>
            <a:picLocks noChangeAspect="1" noChangeArrowheads="1"/>
          </p:cNvPicPr>
          <p:nvPr/>
        </p:nvPicPr>
        <p:blipFill rotWithShape="1">
          <a:blip r:embed="rId15">
            <a:duotone>
              <a:schemeClr val="accent6">
                <a:shade val="45000"/>
                <a:satMod val="135000"/>
              </a:schemeClr>
              <a:prstClr val="white"/>
            </a:duotone>
            <a:extLst>
              <a:ext uri="{28A0092B-C50C-407E-A947-70E740481C1C}">
                <a14:useLocalDpi xmlns:a14="http://schemas.microsoft.com/office/drawing/2010/main" val="0"/>
              </a:ext>
            </a:extLst>
          </a:blip>
          <a:srcRect l="21650" t="-1" r="23725" b="2"/>
          <a:stretch/>
        </p:blipFill>
        <p:spPr bwMode="auto">
          <a:xfrm>
            <a:off x="3167317" y="3293365"/>
            <a:ext cx="362002" cy="441044"/>
          </a:xfrm>
          <a:prstGeom prst="rect">
            <a:avLst/>
          </a:prstGeom>
          <a:solidFill>
            <a:schemeClr val="tx1"/>
          </a:solidFill>
          <a:ln w="31750">
            <a:solidFill>
              <a:schemeClr val="tx1"/>
            </a:solidFill>
          </a:ln>
        </p:spPr>
      </p:pic>
      <p:pic>
        <p:nvPicPr>
          <p:cNvPr id="12" name="Picture 4" descr="Red Apple Icon Vector Design. Graphic by patterndesain4 · Creative Fabrica">
            <a:extLst>
              <a:ext uri="{FF2B5EF4-FFF2-40B4-BE49-F238E27FC236}">
                <a16:creationId xmlns:a16="http://schemas.microsoft.com/office/drawing/2014/main" id="{1E425B55-65EA-76F3-3CA1-CB65F656E95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650" t="-1" r="23725" b="2"/>
          <a:stretch/>
        </p:blipFill>
        <p:spPr bwMode="auto">
          <a:xfrm>
            <a:off x="4750471" y="3252637"/>
            <a:ext cx="428861" cy="52249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descr="Red Apple Icon Vector Design. Graphic by patterndesain4 · Creative Fabrica">
            <a:extLst>
              <a:ext uri="{FF2B5EF4-FFF2-40B4-BE49-F238E27FC236}">
                <a16:creationId xmlns:a16="http://schemas.microsoft.com/office/drawing/2014/main" id="{EF98A853-3CB3-2321-18F6-2F02DB878DF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650" t="-1" r="23725" b="2"/>
          <a:stretch/>
        </p:blipFill>
        <p:spPr bwMode="auto">
          <a:xfrm>
            <a:off x="3133887" y="4783441"/>
            <a:ext cx="428861" cy="52249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Icon Orange #352152 - Free Icons Library">
            <a:extLst>
              <a:ext uri="{FF2B5EF4-FFF2-40B4-BE49-F238E27FC236}">
                <a16:creationId xmlns:a16="http://schemas.microsoft.com/office/drawing/2014/main" id="{28483E48-8259-DDD7-CA82-64930780BE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12345" y="4783442"/>
            <a:ext cx="479868" cy="479868"/>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0" grpId="0"/>
      <p:bldP spid="21" grpId="0"/>
      <p:bldP spid="2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582804" y="12480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Key Challenge to Causal Inference: Endogeneity</a:t>
            </a:r>
            <a:br>
              <a:rPr lang="en-US" altLang="zh-CN" sz="4267" dirty="0">
                <a:solidFill>
                  <a:srgbClr val="1B4453"/>
                </a:solidFill>
                <a:latin typeface="Baskerville" panose="02020502070401020303"/>
              </a:rPr>
            </a:br>
            <a:endParaRPr lang="en-US" sz="4267" dirty="0">
              <a:solidFill>
                <a:srgbClr val="1B4453"/>
              </a:solidFill>
              <a:latin typeface="Baskerville" panose="02020502070401020303"/>
            </a:endParaRPr>
          </a:p>
        </p:txBody>
      </p:sp>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C236082E-4A68-4714-833F-56FA2AB023DC}"/>
                  </a:ext>
                </a:extLst>
              </p:cNvPr>
              <p:cNvSpPr txBox="1">
                <a:spLocks/>
              </p:cNvSpPr>
              <p:nvPr/>
            </p:nvSpPr>
            <p:spPr>
              <a:xfrm>
                <a:off x="312917" y="2277285"/>
                <a:ext cx="9829800" cy="3086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askerville"/>
                  </a:rPr>
                  <a:t>In</a:t>
                </a:r>
                <a:r>
                  <a:rPr lang="zh-CN" altLang="en-US" dirty="0">
                    <a:latin typeface="Baskerville"/>
                  </a:rPr>
                  <a:t> </a:t>
                </a:r>
                <a:r>
                  <a:rPr lang="en-US" altLang="zh-CN" dirty="0">
                    <a:latin typeface="Baskerville"/>
                  </a:rPr>
                  <a:t>econometrics:</a:t>
                </a:r>
                <a:br>
                  <a:rPr lang="en-US" altLang="zh-CN" dirty="0">
                    <a:latin typeface="Baskerville"/>
                  </a:rPr>
                </a:br>
                <a14:m>
                  <m:oMath xmlns:m="http://schemas.openxmlformats.org/officeDocument/2006/math">
                    <m:r>
                      <a:rPr lang="en-US" altLang="zh-CN" i="1">
                        <a:latin typeface="Cambria Math" panose="02040503050406030204" pitchFamily="18" charset="0"/>
                      </a:rPr>
                      <m:t>𝑌</m:t>
                    </m:r>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𝛼</m:t>
                    </m:r>
                    <m:r>
                      <a:rPr lang="en-US" altLang="zh-CN" i="1">
                        <a:latin typeface="Cambria Math" panose="02040503050406030204" pitchFamily="18" charset="0"/>
                        <a:ea typeface="Cambria Math" panose="02040503050406030204" pitchFamily="18" charset="0"/>
                      </a:rPr>
                      <m:t>+</m:t>
                    </m:r>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𝛽</m:t>
                        </m:r>
                      </m:e>
                      <m:sub>
                        <m:r>
                          <a:rPr lang="en-US" altLang="zh-CN" i="1" smtClean="0">
                            <a:latin typeface="Cambria Math" panose="02040503050406030204" pitchFamily="18" charset="0"/>
                            <a:ea typeface="Cambria Math" panose="02040503050406030204" pitchFamily="18" charset="0"/>
                          </a:rPr>
                          <m:t>1</m:t>
                        </m:r>
                      </m:sub>
                    </m:sSub>
                    <m:r>
                      <a:rPr lang="en-US" altLang="zh-CN" i="1" smtClean="0">
                        <a:latin typeface="Cambria Math" panose="02040503050406030204" pitchFamily="18" charset="0"/>
                        <a:ea typeface="Cambria Math" panose="02040503050406030204" pitchFamily="18" charset="0"/>
                      </a:rPr>
                      <m:t>𝐷</m:t>
                    </m:r>
                    <m:r>
                      <a:rPr lang="en-US" altLang="zh-CN" i="1" smtClean="0">
                        <a:latin typeface="Cambria Math" panose="02040503050406030204" pitchFamily="18" charset="0"/>
                        <a:ea typeface="Cambria Math" panose="02040503050406030204" pitchFamily="18" charset="0"/>
                      </a:rPr>
                      <m:t>+</m:t>
                    </m:r>
                    <m:sSub>
                      <m:sSubPr>
                        <m:ctrlPr>
                          <a:rPr lang="en-US" altLang="zh-CN" i="1" smtClean="0">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𝛽</m:t>
                        </m:r>
                      </m:e>
                      <m:sub>
                        <m:r>
                          <a:rPr lang="en-US" altLang="zh-CN" i="1" smtClean="0">
                            <a:latin typeface="Cambria Math" panose="02040503050406030204" pitchFamily="18" charset="0"/>
                            <a:ea typeface="Cambria Math" panose="02040503050406030204" pitchFamily="18" charset="0"/>
                          </a:rPr>
                          <m:t>2</m:t>
                        </m:r>
                      </m:sub>
                    </m:sSub>
                    <m:r>
                      <a:rPr lang="en-US" altLang="zh-CN" i="1">
                        <a:latin typeface="Cambria Math" panose="02040503050406030204" pitchFamily="18" charset="0"/>
                        <a:ea typeface="Cambria Math" panose="02040503050406030204" pitchFamily="18" charset="0"/>
                      </a:rPr>
                      <m:t> </m:t>
                    </m:r>
                    <m:r>
                      <a:rPr lang="en-US" altLang="zh-CN" i="1">
                        <a:latin typeface="Cambria Math" panose="02040503050406030204" pitchFamily="18" charset="0"/>
                        <a:ea typeface="Cambria Math" panose="02040503050406030204" pitchFamily="18" charset="0"/>
                      </a:rPr>
                      <m:t>𝑋</m:t>
                    </m:r>
                    <m:r>
                      <a:rPr lang="en-US" altLang="zh-CN" i="1">
                        <a:latin typeface="Cambria Math" panose="02040503050406030204" pitchFamily="18" charset="0"/>
                        <a:ea typeface="Cambria Math" panose="02040503050406030204" pitchFamily="18" charset="0"/>
                      </a:rPr>
                      <m:t>+ </m:t>
                    </m:r>
                    <m:r>
                      <a:rPr lang="en-US" altLang="zh-CN" i="1">
                        <a:latin typeface="Cambria Math" panose="02040503050406030204" pitchFamily="18" charset="0"/>
                        <a:ea typeface="Cambria Math" panose="02040503050406030204" pitchFamily="18" charset="0"/>
                      </a:rPr>
                      <m:t>𝜀</m:t>
                    </m:r>
                  </m:oMath>
                </a14:m>
                <a:endParaRPr lang="en-US" altLang="zh-CN" dirty="0">
                  <a:latin typeface="Baskerville"/>
                </a:endParaRPr>
              </a:p>
              <a:p>
                <a:pPr marL="0" indent="0">
                  <a:buFont typeface="Arial" panose="020B0604020202020204" pitchFamily="34" charset="0"/>
                  <a:buNone/>
                </a:pPr>
                <a:r>
                  <a:rPr lang="en-US" altLang="zh-CN" dirty="0">
                    <a:latin typeface="Baskerville"/>
                  </a:rPr>
                  <a:t>   where </a:t>
                </a:r>
                <a14:m>
                  <m:oMath xmlns:m="http://schemas.openxmlformats.org/officeDocument/2006/math">
                    <m:r>
                      <a:rPr lang="en-US" altLang="zh-CN" i="1" smtClean="0">
                        <a:latin typeface="Cambria Math" panose="02040503050406030204" pitchFamily="18" charset="0"/>
                      </a:rPr>
                      <m:t>𝐷</m:t>
                    </m:r>
                    <m:r>
                      <a:rPr lang="en-US" altLang="zh-CN" i="1" smtClean="0">
                        <a:latin typeface="Cambria Math" panose="02040503050406030204" pitchFamily="18" charset="0"/>
                      </a:rPr>
                      <m:t>=1</m:t>
                    </m:r>
                  </m:oMath>
                </a14:m>
                <a:r>
                  <a:rPr lang="en-US" altLang="zh-CN" dirty="0">
                    <a:latin typeface="Baskerville"/>
                  </a:rPr>
                  <a:t> if treated; Otherwise </a:t>
                </a:r>
                <a14:m>
                  <m:oMath xmlns:m="http://schemas.openxmlformats.org/officeDocument/2006/math">
                    <m:r>
                      <a:rPr lang="en-US" altLang="zh-CN" i="1" smtClean="0">
                        <a:latin typeface="Cambria Math" panose="02040503050406030204" pitchFamily="18" charset="0"/>
                      </a:rPr>
                      <m:t>𝐷</m:t>
                    </m:r>
                    <m:r>
                      <a:rPr lang="en-US" altLang="zh-CN" i="1" smtClean="0">
                        <a:latin typeface="Cambria Math" panose="02040503050406030204" pitchFamily="18" charset="0"/>
                      </a:rPr>
                      <m:t>=0</m:t>
                    </m:r>
                  </m:oMath>
                </a14:m>
                <a:r>
                  <a:rPr lang="en-US" altLang="zh-CN" dirty="0">
                    <a:latin typeface="Baskerville"/>
                  </a:rPr>
                  <a:t>.</a:t>
                </a:r>
              </a:p>
              <a:p>
                <a:pPr marL="0" indent="0">
                  <a:buFont typeface="Arial" panose="020B0604020202020204" pitchFamily="34" charset="0"/>
                  <a:buNone/>
                </a:pPr>
                <a:r>
                  <a:rPr lang="en-US" altLang="zh-CN" dirty="0">
                    <a:latin typeface="Baskerville"/>
                  </a:rPr>
                  <a:t>   Endogeneity </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a14:m>
                <a:r>
                  <a:rPr lang="en-US" altLang="zh-CN" dirty="0">
                    <a:latin typeface="Baskerville"/>
                  </a:rPr>
                  <a:t> </a:t>
                </a:r>
                <a14:m>
                  <m:oMath xmlns:m="http://schemas.openxmlformats.org/officeDocument/2006/math">
                    <m:r>
                      <m:rPr>
                        <m:sty m:val="p"/>
                      </m:rPr>
                      <a:rPr lang="en-US" altLang="zh-CN">
                        <a:latin typeface="Cambria Math" panose="02040503050406030204" pitchFamily="18" charset="0"/>
                      </a:rPr>
                      <m:t>C</m:t>
                    </m:r>
                    <m:r>
                      <m:rPr>
                        <m:sty m:val="p"/>
                      </m:rPr>
                      <a:rPr lang="en-US" altLang="zh-CN" smtClean="0">
                        <a:latin typeface="Cambria Math" panose="02040503050406030204" pitchFamily="18" charset="0"/>
                      </a:rPr>
                      <m:t>OV</m:t>
                    </m:r>
                    <m:r>
                      <a:rPr lang="zh-CN" altLang="en-US" smtClean="0">
                        <a:latin typeface="Cambria Math" panose="02040503050406030204" pitchFamily="18" charset="0"/>
                      </a:rPr>
                      <m:t> </m:t>
                    </m:r>
                    <m:r>
                      <a:rPr lang="en-US" altLang="zh-CN"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𝜀</m:t>
                    </m:r>
                    <m:r>
                      <a:rPr lang="en-US" altLang="zh-CN" i="1" smtClean="0">
                        <a:latin typeface="Cambria Math" panose="02040503050406030204" pitchFamily="18" charset="0"/>
                        <a:ea typeface="Cambria Math" panose="02040503050406030204" pitchFamily="18" charset="0"/>
                      </a:rPr>
                      <m:t>,</m:t>
                    </m:r>
                    <m:r>
                      <a:rPr lang="zh-CN" altLang="en-US" i="1" smtClean="0">
                        <a:latin typeface="Cambria Math" panose="02040503050406030204" pitchFamily="18" charset="0"/>
                        <a:ea typeface="Cambria Math" panose="02040503050406030204" pitchFamily="18" charset="0"/>
                      </a:rPr>
                      <m:t> </m:t>
                    </m:r>
                    <m:r>
                      <a:rPr lang="en-US" altLang="zh-CN" i="1" smtClean="0">
                        <a:latin typeface="Cambria Math" panose="02040503050406030204" pitchFamily="18" charset="0"/>
                        <a:ea typeface="Cambria Math" panose="02040503050406030204" pitchFamily="18" charset="0"/>
                      </a:rPr>
                      <m:t>𝐷</m:t>
                    </m:r>
                    <m:r>
                      <a:rPr lang="en-US" altLang="zh-CN" i="1" smtClean="0">
                        <a:latin typeface="Cambria Math" panose="02040503050406030204" pitchFamily="18" charset="0"/>
                        <a:ea typeface="Cambria Math" panose="02040503050406030204" pitchFamily="18" charset="0"/>
                      </a:rPr>
                      <m:t>) =0</m:t>
                    </m:r>
                  </m:oMath>
                </a14:m>
                <a:r>
                  <a:rPr lang="en-US" altLang="zh-CN" dirty="0">
                    <a:latin typeface="Baskerville"/>
                  </a:rPr>
                  <a:t> is violated.</a:t>
                </a:r>
              </a:p>
              <a:p>
                <a:r>
                  <a:rPr lang="en-US" altLang="zh-CN" dirty="0">
                    <a:latin typeface="Baskerville"/>
                  </a:rPr>
                  <a:t>Three</a:t>
                </a:r>
                <a:r>
                  <a:rPr lang="zh-CN" altLang="en-US" dirty="0">
                    <a:latin typeface="Baskerville"/>
                  </a:rPr>
                  <a:t> </a:t>
                </a:r>
                <a:r>
                  <a:rPr lang="en-US" altLang="zh-CN" dirty="0">
                    <a:latin typeface="Baskerville"/>
                  </a:rPr>
                  <a:t>major</a:t>
                </a:r>
                <a:r>
                  <a:rPr lang="zh-CN" altLang="en-US" dirty="0">
                    <a:latin typeface="Baskerville"/>
                  </a:rPr>
                  <a:t> </a:t>
                </a:r>
                <a:r>
                  <a:rPr lang="en-US" altLang="zh-CN" dirty="0">
                    <a:latin typeface="Baskerville"/>
                  </a:rPr>
                  <a:t>types</a:t>
                </a:r>
                <a:r>
                  <a:rPr lang="zh-CN" altLang="en-US" dirty="0">
                    <a:latin typeface="Baskerville"/>
                  </a:rPr>
                  <a:t> </a:t>
                </a:r>
                <a:r>
                  <a:rPr lang="en-US" altLang="zh-CN" dirty="0">
                    <a:latin typeface="Baskerville"/>
                  </a:rPr>
                  <a:t>of</a:t>
                </a:r>
                <a:r>
                  <a:rPr lang="zh-CN" altLang="en-US" dirty="0">
                    <a:latin typeface="Baskerville"/>
                  </a:rPr>
                  <a:t> </a:t>
                </a:r>
                <a:r>
                  <a:rPr lang="en-US" altLang="zh-CN" dirty="0">
                    <a:latin typeface="Baskerville"/>
                  </a:rPr>
                  <a:t>endogeneity</a:t>
                </a:r>
              </a:p>
              <a:p>
                <a:pPr lvl="1">
                  <a:lnSpc>
                    <a:spcPct val="100000"/>
                  </a:lnSpc>
                  <a:spcAft>
                    <a:spcPts val="800"/>
                  </a:spcAft>
                </a:pPr>
                <a:r>
                  <a:rPr lang="en-US" altLang="zh-CN" sz="2000" dirty="0">
                    <a:latin typeface="Baskerville"/>
                  </a:rPr>
                  <a:t>I</a:t>
                </a:r>
                <a:r>
                  <a:rPr lang="zh-CN" altLang="en-US" sz="2000" dirty="0">
                    <a:latin typeface="Baskerville"/>
                  </a:rPr>
                  <a:t> </a:t>
                </a:r>
                <a:r>
                  <a:rPr lang="en-US" altLang="zh-CN" sz="2000" i="1" dirty="0">
                    <a:latin typeface="Baskerville"/>
                  </a:rPr>
                  <a:t>Omitted</a:t>
                </a:r>
                <a:r>
                  <a:rPr lang="zh-CN" altLang="en-US" sz="2000" i="1" dirty="0">
                    <a:latin typeface="Baskerville"/>
                  </a:rPr>
                  <a:t> </a:t>
                </a:r>
                <a:r>
                  <a:rPr lang="en-US" altLang="zh-CN" sz="2000" i="1" dirty="0">
                    <a:latin typeface="Baskerville"/>
                  </a:rPr>
                  <a:t>variables</a:t>
                </a:r>
                <a:r>
                  <a:rPr lang="zh-CN" altLang="en-US" sz="2000" i="1" dirty="0">
                    <a:latin typeface="Baskerville"/>
                  </a:rPr>
                  <a:t> </a:t>
                </a:r>
                <a:r>
                  <a:rPr lang="en-US" altLang="zh-CN" sz="2000" dirty="0">
                    <a:latin typeface="Baskerville"/>
                  </a:rPr>
                  <a:t>(correlated</a:t>
                </a:r>
                <a:r>
                  <a:rPr lang="zh-CN" altLang="en-US" sz="2000" dirty="0">
                    <a:latin typeface="Baskerville"/>
                  </a:rPr>
                  <a:t> </a:t>
                </a:r>
                <a:r>
                  <a:rPr lang="en-US" altLang="zh-CN" sz="2000" dirty="0">
                    <a:latin typeface="Baskerville"/>
                  </a:rPr>
                  <a:t>with</a:t>
                </a:r>
                <a:r>
                  <a:rPr lang="zh-CN" altLang="en-US" sz="2000" dirty="0">
                    <a:latin typeface="Baskerville"/>
                  </a:rPr>
                  <a:t> </a:t>
                </a:r>
                <a:r>
                  <a:rPr lang="en-US" altLang="zh-CN" sz="2000" dirty="0">
                    <a:latin typeface="Baskerville"/>
                  </a:rPr>
                  <a:t>D)</a:t>
                </a:r>
                <a:r>
                  <a:rPr lang="zh-CN" altLang="en-US" sz="2000" dirty="0">
                    <a:latin typeface="Baskerville"/>
                  </a:rPr>
                  <a:t> </a:t>
                </a:r>
                <a:endParaRPr lang="en-US" altLang="zh-CN" sz="2000" dirty="0">
                  <a:latin typeface="Baskerville"/>
                </a:endParaRPr>
              </a:p>
              <a:p>
                <a:pPr lvl="1">
                  <a:lnSpc>
                    <a:spcPct val="100000"/>
                  </a:lnSpc>
                  <a:spcAft>
                    <a:spcPts val="800"/>
                  </a:spcAft>
                </a:pPr>
                <a:r>
                  <a:rPr lang="en-US" altLang="zh-CN" sz="2000" dirty="0">
                    <a:latin typeface="Baskerville"/>
                  </a:rPr>
                  <a:t>II </a:t>
                </a:r>
                <a:r>
                  <a:rPr lang="en-US" altLang="zh-CN" sz="2000" i="1" dirty="0">
                    <a:latin typeface="Baskerville"/>
                  </a:rPr>
                  <a:t>Reverse</a:t>
                </a:r>
                <a:r>
                  <a:rPr lang="zh-CN" altLang="en-US" sz="2000" i="1" dirty="0">
                    <a:latin typeface="Baskerville"/>
                  </a:rPr>
                  <a:t> </a:t>
                </a:r>
                <a:r>
                  <a:rPr lang="en-US" altLang="zh-CN" sz="2000" i="1" dirty="0">
                    <a:latin typeface="Baskerville"/>
                  </a:rPr>
                  <a:t>causality </a:t>
                </a:r>
                <a:r>
                  <a:rPr lang="en-US" altLang="zh-CN" sz="2000" dirty="0">
                    <a:latin typeface="Baskerville"/>
                  </a:rPr>
                  <a:t>(or called “simultaneity”) </a:t>
                </a:r>
              </a:p>
              <a:p>
                <a:pPr lvl="1">
                  <a:lnSpc>
                    <a:spcPct val="100000"/>
                  </a:lnSpc>
                  <a:spcAft>
                    <a:spcPts val="800"/>
                  </a:spcAft>
                </a:pPr>
                <a:r>
                  <a:rPr lang="en-US" altLang="zh-CN" sz="2000" dirty="0">
                    <a:latin typeface="Baskerville"/>
                  </a:rPr>
                  <a:t>III</a:t>
                </a:r>
                <a:r>
                  <a:rPr lang="zh-CN" altLang="en-US" sz="2000" dirty="0">
                    <a:latin typeface="Baskerville"/>
                  </a:rPr>
                  <a:t>   </a:t>
                </a:r>
                <a:r>
                  <a:rPr lang="en-US" altLang="zh-CN" sz="2000" i="1" dirty="0">
                    <a:latin typeface="Baskerville"/>
                  </a:rPr>
                  <a:t>Selection</a:t>
                </a:r>
                <a:r>
                  <a:rPr lang="zh-CN" altLang="en-US" sz="2000" i="1" dirty="0">
                    <a:latin typeface="Baskerville"/>
                  </a:rPr>
                  <a:t> </a:t>
                </a:r>
                <a:r>
                  <a:rPr lang="en-US" altLang="zh-CN" sz="2000" i="1" dirty="0">
                    <a:latin typeface="Baskerville"/>
                  </a:rPr>
                  <a:t>bias</a:t>
                </a:r>
                <a:endParaRPr lang="en-US" altLang="zh-CN" sz="2000" i="1" dirty="0">
                  <a:solidFill>
                    <a:srgbClr val="0432FF"/>
                  </a:solidFill>
                  <a:latin typeface="Baskerville"/>
                </a:endParaRPr>
              </a:p>
            </p:txBody>
          </p:sp>
        </mc:Choice>
        <mc:Fallback xmlns="">
          <p:sp>
            <p:nvSpPr>
              <p:cNvPr id="30" name="Content Placeholder 2">
                <a:extLst>
                  <a:ext uri="{FF2B5EF4-FFF2-40B4-BE49-F238E27FC236}">
                    <a16:creationId xmlns:a16="http://schemas.microsoft.com/office/drawing/2014/main" id="{C236082E-4A68-4714-833F-56FA2AB023DC}"/>
                  </a:ext>
                </a:extLst>
              </p:cNvPr>
              <p:cNvSpPr txBox="1">
                <a:spLocks noRot="1" noChangeAspect="1" noMove="1" noResize="1" noEditPoints="1" noAdjustHandles="1" noChangeArrowheads="1" noChangeShapeType="1" noTextEdit="1"/>
              </p:cNvSpPr>
              <p:nvPr/>
            </p:nvSpPr>
            <p:spPr>
              <a:xfrm>
                <a:off x="312917" y="2277285"/>
                <a:ext cx="9829800" cy="3086100"/>
              </a:xfrm>
              <a:prstGeom prst="rect">
                <a:avLst/>
              </a:prstGeom>
              <a:blipFill>
                <a:blip r:embed="rId3"/>
                <a:stretch>
                  <a:fillRect l="-1032" t="-3279" b="-2336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84F44D8E-4BC1-8C4A-A88A-43A96E6AE518}"/>
              </a:ext>
            </a:extLst>
          </p:cNvPr>
          <p:cNvPicPr>
            <a:picLocks noChangeAspect="1"/>
          </p:cNvPicPr>
          <p:nvPr/>
        </p:nvPicPr>
        <p:blipFill>
          <a:blip r:embed="rId4"/>
          <a:stretch>
            <a:fillRect/>
          </a:stretch>
        </p:blipFill>
        <p:spPr>
          <a:xfrm>
            <a:off x="7795099" y="3157894"/>
            <a:ext cx="3988120" cy="2897352"/>
          </a:xfrm>
          <a:prstGeom prst="rect">
            <a:avLst/>
          </a:prstGeom>
        </p:spPr>
      </p:pic>
      <p:pic>
        <p:nvPicPr>
          <p:cNvPr id="7" name="Picture 6" descr="You&amp;#39;re Comparing Apples To Oranges (NYSE:O) | Seeking Alpha">
            <a:extLst>
              <a:ext uri="{FF2B5EF4-FFF2-40B4-BE49-F238E27FC236}">
                <a16:creationId xmlns:a16="http://schemas.microsoft.com/office/drawing/2014/main" id="{22E5894A-D640-424B-A7E3-71B7747745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232" y="1157882"/>
            <a:ext cx="1810240" cy="865285"/>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5677D582-C428-3D4B-B13A-2D5360C1E5CC}"/>
              </a:ext>
            </a:extLst>
          </p:cNvPr>
          <p:cNvSpPr/>
          <p:nvPr/>
        </p:nvSpPr>
        <p:spPr>
          <a:xfrm>
            <a:off x="6109237" y="1426040"/>
            <a:ext cx="1133652" cy="313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B339B25-2EE2-878E-0E67-0731364E3738}"/>
              </a:ext>
            </a:extLst>
          </p:cNvPr>
          <p:cNvGrpSpPr/>
          <p:nvPr/>
        </p:nvGrpSpPr>
        <p:grpSpPr>
          <a:xfrm>
            <a:off x="7769803" y="1114881"/>
            <a:ext cx="2019356" cy="1118794"/>
            <a:chOff x="7769803" y="1114881"/>
            <a:chExt cx="2019356" cy="1118794"/>
          </a:xfrm>
        </p:grpSpPr>
        <p:pic>
          <p:nvPicPr>
            <p:cNvPr id="5" name="Picture 2" descr="Comparing Apples To Apples Metaphor Photos - Free &amp; Royalty-Free Stock  Photos from Dreamstime">
              <a:extLst>
                <a:ext uri="{FF2B5EF4-FFF2-40B4-BE49-F238E27FC236}">
                  <a16:creationId xmlns:a16="http://schemas.microsoft.com/office/drawing/2014/main" id="{283059A6-60CF-0349-8449-9F9C395E04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020" b="21295"/>
            <a:stretch/>
          </p:blipFill>
          <p:spPr bwMode="auto">
            <a:xfrm>
              <a:off x="7769803" y="1114881"/>
              <a:ext cx="2019356" cy="11187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ite Background Poster featuring the photograph Fresh Green Apple With Lots Of Vitamins by Artpartner-images">
              <a:extLst>
                <a:ext uri="{FF2B5EF4-FFF2-40B4-BE49-F238E27FC236}">
                  <a16:creationId xmlns:a16="http://schemas.microsoft.com/office/drawing/2014/main" id="{0721809D-D4B8-1E0D-E563-00F6BC467E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436" t="16256" r="25593" b="33448"/>
            <a:stretch/>
          </p:blipFill>
          <p:spPr bwMode="auto">
            <a:xfrm>
              <a:off x="9089294" y="1216764"/>
              <a:ext cx="578338" cy="61928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4" descr="Red Apple Icon Vector Design. Graphic by patterndesain4 · Creative Fabrica">
            <a:extLst>
              <a:ext uri="{FF2B5EF4-FFF2-40B4-BE49-F238E27FC236}">
                <a16:creationId xmlns:a16="http://schemas.microsoft.com/office/drawing/2014/main" id="{D74A7EA2-37EF-4D85-215B-49A1E4D18F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650" t="-1" r="23725" b="2"/>
          <a:stretch/>
        </p:blipFill>
        <p:spPr bwMode="auto">
          <a:xfrm>
            <a:off x="11598574" y="5450329"/>
            <a:ext cx="369290" cy="44992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Icon Orange #352152 - Free Icons Library">
            <a:extLst>
              <a:ext uri="{FF2B5EF4-FFF2-40B4-BE49-F238E27FC236}">
                <a16:creationId xmlns:a16="http://schemas.microsoft.com/office/drawing/2014/main" id="{2B09E7DA-FF5F-6748-CA2E-04C4600C7C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0974" y="6026168"/>
            <a:ext cx="407485" cy="407485"/>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Red Apple Icon Vector Design. Graphic by patterndesain4 · Creative Fabrica">
            <a:extLst>
              <a:ext uri="{FF2B5EF4-FFF2-40B4-BE49-F238E27FC236}">
                <a16:creationId xmlns:a16="http://schemas.microsoft.com/office/drawing/2014/main" id="{F2D98EDD-FFE7-FB2C-E806-DEB4EF0DC5CE}"/>
              </a:ext>
            </a:extLst>
          </p:cNvPr>
          <p:cNvPicPr>
            <a:picLocks noChangeAspect="1" noChangeArrowheads="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21650" t="-1" r="23725" b="2"/>
          <a:stretch/>
        </p:blipFill>
        <p:spPr bwMode="auto">
          <a:xfrm>
            <a:off x="7511290" y="4162437"/>
            <a:ext cx="364539" cy="444133"/>
          </a:xfrm>
          <a:prstGeom prst="rect">
            <a:avLst/>
          </a:prstGeom>
          <a:solidFill>
            <a:schemeClr val="tx1"/>
          </a:solidFill>
          <a:ln w="31750">
            <a:solidFill>
              <a:schemeClr val="tx1"/>
            </a:solidFill>
          </a:ln>
        </p:spPr>
      </p:pic>
      <p:sp>
        <p:nvSpPr>
          <p:cNvPr id="11" name="TextBox 10"/>
          <p:cNvSpPr txBox="1"/>
          <p:nvPr/>
        </p:nvSpPr>
        <p:spPr>
          <a:xfrm>
            <a:off x="3390943" y="6428023"/>
            <a:ext cx="5548955" cy="1015663"/>
          </a:xfrm>
          <a:prstGeom prst="rect">
            <a:avLst/>
          </a:prstGeom>
          <a:noFill/>
        </p:spPr>
        <p:txBody>
          <a:bodyPr wrap="none" rtlCol="0">
            <a:spAutoFit/>
          </a:bodyPr>
          <a:lstStyle/>
          <a:p>
            <a:r>
              <a:rPr lang="en-US" sz="1200" dirty="0">
                <a:latin typeface="Baskerville"/>
              </a:rPr>
              <a:t>Fruit photos © source unknown. All rights reserved. This content is excluded from our Creative </a:t>
            </a:r>
            <a:endParaRPr lang="en-US" sz="1200" dirty="0" smtClean="0">
              <a:latin typeface="Baskerville"/>
            </a:endParaRPr>
          </a:p>
          <a:p>
            <a:r>
              <a:rPr lang="en-US" sz="1200" dirty="0" smtClean="0">
                <a:latin typeface="Baskerville"/>
              </a:rPr>
              <a:t>Commons </a:t>
            </a:r>
            <a:r>
              <a:rPr lang="en-US" sz="1200" dirty="0">
                <a:latin typeface="Baskerville"/>
              </a:rPr>
              <a:t>license. For more information, see </a:t>
            </a:r>
            <a:r>
              <a:rPr lang="en-US" sz="1200" dirty="0">
                <a:latin typeface="Baskerville"/>
                <a:hlinkClick r:id="rId10"/>
              </a:rPr>
              <a:t>https://ocw.mit.edu/help/faq-fair-use/</a:t>
            </a:r>
            <a:r>
              <a:rPr lang="en-US" sz="1200" dirty="0">
                <a:latin typeface="Baskerville"/>
              </a:rPr>
              <a:t>.</a:t>
            </a:r>
          </a:p>
          <a:p>
            <a:endParaRPr lang="en-US" dirty="0"/>
          </a:p>
          <a:p>
            <a:endParaRPr lang="en-US" dirty="0"/>
          </a:p>
        </p:txBody>
      </p:sp>
    </p:spTree>
    <p:extLst>
      <p:ext uri="{BB962C8B-B14F-4D97-AF65-F5344CB8AC3E}">
        <p14:creationId xmlns:p14="http://schemas.microsoft.com/office/powerpoint/2010/main" val="40807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amp;#39;re Comparing Apples To Oranges (NYSE:O) | Seeking Alpha">
            <a:extLst>
              <a:ext uri="{FF2B5EF4-FFF2-40B4-BE49-F238E27FC236}">
                <a16:creationId xmlns:a16="http://schemas.microsoft.com/office/drawing/2014/main" id="{E15F788C-6B77-AF46-82E5-43CD7B1A8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232" y="1157882"/>
            <a:ext cx="1810240" cy="86528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82D84602-A0D3-8B40-83B9-D480EAB34B8F}"/>
              </a:ext>
            </a:extLst>
          </p:cNvPr>
          <p:cNvSpPr/>
          <p:nvPr/>
        </p:nvSpPr>
        <p:spPr>
          <a:xfrm>
            <a:off x="6109237" y="1426040"/>
            <a:ext cx="1133652" cy="313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08;p27">
            <a:extLst>
              <a:ext uri="{FF2B5EF4-FFF2-40B4-BE49-F238E27FC236}">
                <a16:creationId xmlns:a16="http://schemas.microsoft.com/office/drawing/2014/main" id="{4487FCDC-BE73-8648-8031-4C22D78AC1A0}"/>
              </a:ext>
            </a:extLst>
          </p:cNvPr>
          <p:cNvSpPr txBox="1">
            <a:spLocks/>
          </p:cNvSpPr>
          <p:nvPr/>
        </p:nvSpPr>
        <p:spPr>
          <a:xfrm>
            <a:off x="582804" y="12480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Seeking Apple-to-Apple Comparison</a:t>
            </a:r>
            <a:r>
              <a:rPr lang="en-US" altLang="zh-CN" sz="4267" dirty="0">
                <a:solidFill>
                  <a:srgbClr val="1B4453"/>
                </a:solidFill>
                <a:latin typeface="Eurostile" panose="020B0504020202050204" pitchFamily="34" charset="77"/>
              </a:rPr>
              <a:t/>
            </a:r>
            <a:br>
              <a:rPr lang="en-US" altLang="zh-CN" sz="4267" dirty="0">
                <a:solidFill>
                  <a:srgbClr val="1B4453"/>
                </a:solidFill>
                <a:latin typeface="Eurostile" panose="020B0504020202050204" pitchFamily="34" charset="77"/>
              </a:rPr>
            </a:br>
            <a:endParaRPr lang="en-US" sz="4267" dirty="0">
              <a:solidFill>
                <a:srgbClr val="1B4453"/>
              </a:solidFill>
              <a:latin typeface="Eurostile" panose="020B0504020202050204" pitchFamily="34" charset="77"/>
            </a:endParaRPr>
          </a:p>
        </p:txBody>
      </p:sp>
      <p:sp>
        <p:nvSpPr>
          <p:cNvPr id="6" name="TextBox 5">
            <a:extLst>
              <a:ext uri="{FF2B5EF4-FFF2-40B4-BE49-F238E27FC236}">
                <a16:creationId xmlns:a16="http://schemas.microsoft.com/office/drawing/2014/main" id="{9E752DE1-9888-3A45-A4F8-354DD90B7D0C}"/>
              </a:ext>
            </a:extLst>
          </p:cNvPr>
          <p:cNvSpPr txBox="1"/>
          <p:nvPr/>
        </p:nvSpPr>
        <p:spPr>
          <a:xfrm>
            <a:off x="3621823" y="6036875"/>
            <a:ext cx="2021157" cy="646331"/>
          </a:xfrm>
          <a:prstGeom prst="rect">
            <a:avLst/>
          </a:prstGeom>
          <a:noFill/>
        </p:spPr>
        <p:txBody>
          <a:bodyPr wrap="square" rtlCol="0">
            <a:spAutoFit/>
          </a:bodyPr>
          <a:lstStyle/>
          <a:p>
            <a:pPr eaLnBrk="0" fontAlgn="base" hangingPunct="0">
              <a:spcBef>
                <a:spcPct val="0"/>
              </a:spcBef>
              <a:spcAft>
                <a:spcPct val="0"/>
              </a:spcAft>
            </a:pPr>
            <a:r>
              <a:rPr lang="en-US" altLang="zh-CN" dirty="0">
                <a:solidFill>
                  <a:srgbClr val="000000"/>
                </a:solidFill>
                <a:latin typeface="Baskerville" panose="02020502070401020303"/>
                <a:ea typeface="Geneva" pitchFamily="122" charset="-128"/>
              </a:rPr>
              <a:t>Non-experimental</a:t>
            </a:r>
            <a:r>
              <a:rPr lang="zh-CN" altLang="en-US" dirty="0">
                <a:solidFill>
                  <a:srgbClr val="000000"/>
                </a:solidFill>
                <a:latin typeface="Baskerville" panose="02020502070401020303"/>
              </a:rPr>
              <a:t> </a:t>
            </a:r>
            <a:r>
              <a:rPr lang="en-US" altLang="zh-CN" dirty="0">
                <a:solidFill>
                  <a:srgbClr val="000000"/>
                </a:solidFill>
                <a:latin typeface="Baskerville" panose="02020502070401020303"/>
                <a:ea typeface="Geneva" pitchFamily="122" charset="-128"/>
              </a:rPr>
              <a:t>design</a:t>
            </a:r>
            <a:endParaRPr lang="en-US" dirty="0">
              <a:solidFill>
                <a:srgbClr val="000000"/>
              </a:solidFill>
              <a:latin typeface="Baskerville" panose="02020502070401020303"/>
              <a:ea typeface="Geneva" pitchFamily="122" charset="-128"/>
            </a:endParaRPr>
          </a:p>
        </p:txBody>
      </p:sp>
      <p:sp>
        <p:nvSpPr>
          <p:cNvPr id="7" name="TextBox 6">
            <a:extLst>
              <a:ext uri="{FF2B5EF4-FFF2-40B4-BE49-F238E27FC236}">
                <a16:creationId xmlns:a16="http://schemas.microsoft.com/office/drawing/2014/main" id="{B7D47ECF-70F2-A24A-8149-657ED1FB1492}"/>
              </a:ext>
            </a:extLst>
          </p:cNvPr>
          <p:cNvSpPr txBox="1"/>
          <p:nvPr/>
        </p:nvSpPr>
        <p:spPr>
          <a:xfrm>
            <a:off x="3638550" y="3076714"/>
            <a:ext cx="1943100" cy="646331"/>
          </a:xfrm>
          <a:prstGeom prst="rect">
            <a:avLst/>
          </a:prstGeom>
          <a:noFill/>
        </p:spPr>
        <p:txBody>
          <a:bodyPr wrap="square" rtlCol="0">
            <a:spAutoFit/>
          </a:bodyPr>
          <a:lstStyle/>
          <a:p>
            <a:pPr eaLnBrk="0" fontAlgn="base" hangingPunct="0">
              <a:spcBef>
                <a:spcPct val="0"/>
              </a:spcBef>
              <a:spcAft>
                <a:spcPct val="0"/>
              </a:spcAft>
            </a:pPr>
            <a:r>
              <a:rPr lang="en-US" altLang="zh-CN" dirty="0">
                <a:solidFill>
                  <a:srgbClr val="000000"/>
                </a:solidFill>
                <a:latin typeface="Baskerville" panose="02020502070401020303"/>
                <a:ea typeface="Geneva" pitchFamily="122" charset="-128"/>
              </a:rPr>
              <a:t>Experimental</a:t>
            </a:r>
            <a:r>
              <a:rPr lang="zh-CN" altLang="en-US" dirty="0">
                <a:solidFill>
                  <a:srgbClr val="000000"/>
                </a:solidFill>
                <a:latin typeface="Baskerville" panose="02020502070401020303"/>
              </a:rPr>
              <a:t> </a:t>
            </a:r>
            <a:r>
              <a:rPr lang="en-US" altLang="zh-CN" dirty="0">
                <a:solidFill>
                  <a:srgbClr val="000000"/>
                </a:solidFill>
                <a:latin typeface="Baskerville" panose="02020502070401020303"/>
                <a:ea typeface="Geneva" pitchFamily="122" charset="-128"/>
              </a:rPr>
              <a:t>design</a:t>
            </a:r>
            <a:endParaRPr lang="en-US" dirty="0">
              <a:solidFill>
                <a:srgbClr val="000000"/>
              </a:solidFill>
              <a:latin typeface="Baskerville" panose="02020502070401020303"/>
              <a:ea typeface="Geneva" pitchFamily="122" charset="-128"/>
            </a:endParaRPr>
          </a:p>
        </p:txBody>
      </p:sp>
      <p:sp>
        <p:nvSpPr>
          <p:cNvPr id="8" name="TextBox 7">
            <a:extLst>
              <a:ext uri="{FF2B5EF4-FFF2-40B4-BE49-F238E27FC236}">
                <a16:creationId xmlns:a16="http://schemas.microsoft.com/office/drawing/2014/main" id="{68540894-5570-5143-BE20-24322FB2F29E}"/>
              </a:ext>
            </a:extLst>
          </p:cNvPr>
          <p:cNvSpPr txBox="1"/>
          <p:nvPr/>
        </p:nvSpPr>
        <p:spPr>
          <a:xfrm>
            <a:off x="5181600" y="2563816"/>
            <a:ext cx="3486150" cy="369332"/>
          </a:xfrm>
          <a:prstGeom prst="rect">
            <a:avLst/>
          </a:prstGeom>
          <a:noFill/>
        </p:spPr>
        <p:txBody>
          <a:bodyPr wrap="square" rtlCol="0">
            <a:spAutoFit/>
          </a:bodyPr>
          <a:lstStyle/>
          <a:p>
            <a:pPr eaLnBrk="0" fontAlgn="base" hangingPunct="0">
              <a:spcBef>
                <a:spcPct val="0"/>
              </a:spcBef>
              <a:spcAft>
                <a:spcPct val="0"/>
              </a:spcAft>
            </a:pPr>
            <a:r>
              <a:rPr lang="en-US" altLang="zh-CN" dirty="0">
                <a:solidFill>
                  <a:srgbClr val="000000"/>
                </a:solidFill>
                <a:latin typeface="Baskerville" panose="02020502070401020303"/>
                <a:ea typeface="Geneva" pitchFamily="122" charset="-128"/>
              </a:rPr>
              <a:t>Random</a:t>
            </a:r>
            <a:r>
              <a:rPr lang="zh-CN" altLang="en-US" dirty="0">
                <a:solidFill>
                  <a:srgbClr val="000000"/>
                </a:solidFill>
                <a:latin typeface="Baskerville" panose="02020502070401020303"/>
              </a:rPr>
              <a:t> </a:t>
            </a:r>
            <a:r>
              <a:rPr lang="en-US" altLang="zh-CN" dirty="0">
                <a:solidFill>
                  <a:srgbClr val="000000"/>
                </a:solidFill>
                <a:latin typeface="Baskerville" panose="02020502070401020303"/>
                <a:ea typeface="Geneva" pitchFamily="122" charset="-128"/>
              </a:rPr>
              <a:t>controlled</a:t>
            </a:r>
            <a:r>
              <a:rPr lang="zh-CN" altLang="en-US" dirty="0">
                <a:solidFill>
                  <a:srgbClr val="000000"/>
                </a:solidFill>
                <a:latin typeface="Baskerville" panose="02020502070401020303"/>
              </a:rPr>
              <a:t> </a:t>
            </a:r>
            <a:r>
              <a:rPr lang="en-US" altLang="zh-CN" dirty="0">
                <a:solidFill>
                  <a:srgbClr val="000000"/>
                </a:solidFill>
                <a:latin typeface="Baskerville" panose="02020502070401020303"/>
                <a:ea typeface="Geneva" pitchFamily="122" charset="-128"/>
              </a:rPr>
              <a:t>Trial</a:t>
            </a:r>
            <a:r>
              <a:rPr lang="zh-CN" altLang="en-US" dirty="0">
                <a:solidFill>
                  <a:srgbClr val="000000"/>
                </a:solidFill>
                <a:latin typeface="Baskerville" panose="02020502070401020303"/>
              </a:rPr>
              <a:t> </a:t>
            </a:r>
            <a:r>
              <a:rPr lang="en-US" altLang="zh-CN" dirty="0">
                <a:solidFill>
                  <a:srgbClr val="000000"/>
                </a:solidFill>
                <a:latin typeface="Baskerville" panose="02020502070401020303"/>
                <a:ea typeface="Geneva" pitchFamily="122" charset="-128"/>
              </a:rPr>
              <a:t>(RCT)</a:t>
            </a:r>
            <a:endParaRPr lang="en-US" dirty="0">
              <a:solidFill>
                <a:srgbClr val="000000"/>
              </a:solidFill>
              <a:latin typeface="Baskerville" panose="02020502070401020303"/>
              <a:ea typeface="Geneva" pitchFamily="122" charset="-128"/>
            </a:endParaRPr>
          </a:p>
        </p:txBody>
      </p:sp>
      <p:sp>
        <p:nvSpPr>
          <p:cNvPr id="9" name="TextBox 8">
            <a:extLst>
              <a:ext uri="{FF2B5EF4-FFF2-40B4-BE49-F238E27FC236}">
                <a16:creationId xmlns:a16="http://schemas.microsoft.com/office/drawing/2014/main" id="{A9A4E5DE-96E7-E34D-BCF4-FB2E99890822}"/>
              </a:ext>
            </a:extLst>
          </p:cNvPr>
          <p:cNvSpPr txBox="1"/>
          <p:nvPr/>
        </p:nvSpPr>
        <p:spPr>
          <a:xfrm>
            <a:off x="5110163" y="3660225"/>
            <a:ext cx="1943100" cy="600164"/>
          </a:xfrm>
          <a:prstGeom prst="rect">
            <a:avLst/>
          </a:prstGeom>
          <a:noFill/>
        </p:spPr>
        <p:txBody>
          <a:bodyPr wrap="square" rtlCol="0">
            <a:spAutoFit/>
          </a:bodyPr>
          <a:lstStyle/>
          <a:p>
            <a:pPr eaLnBrk="0" fontAlgn="base" hangingPunct="0">
              <a:spcBef>
                <a:spcPct val="0"/>
              </a:spcBef>
              <a:spcAft>
                <a:spcPct val="0"/>
              </a:spcAft>
            </a:pPr>
            <a:r>
              <a:rPr lang="en-US" altLang="zh-CN" dirty="0">
                <a:solidFill>
                  <a:srgbClr val="000000"/>
                </a:solidFill>
                <a:latin typeface="Baskerville" panose="02020502070401020303"/>
                <a:ea typeface="Geneva" pitchFamily="122" charset="-128"/>
              </a:rPr>
              <a:t>Quasi-experiment</a:t>
            </a:r>
          </a:p>
          <a:p>
            <a:pPr eaLnBrk="0" fontAlgn="base" hangingPunct="0">
              <a:spcBef>
                <a:spcPct val="0"/>
              </a:spcBef>
              <a:spcAft>
                <a:spcPct val="0"/>
              </a:spcAft>
            </a:pPr>
            <a:r>
              <a:rPr lang="en-US" altLang="zh-CN" sz="1500" dirty="0">
                <a:solidFill>
                  <a:srgbClr val="000000"/>
                </a:solidFill>
                <a:latin typeface="Baskerville" panose="02020502070401020303"/>
                <a:ea typeface="Geneva" pitchFamily="122" charset="-128"/>
              </a:rPr>
              <a:t>(</a:t>
            </a:r>
            <a:r>
              <a:rPr lang="en-US" altLang="zh-CN" sz="1500" i="1" dirty="0">
                <a:solidFill>
                  <a:srgbClr val="000000"/>
                </a:solidFill>
                <a:latin typeface="Baskerville" panose="02020502070401020303"/>
                <a:ea typeface="Geneva" pitchFamily="122" charset="-128"/>
              </a:rPr>
              <a:t>mimic</a:t>
            </a:r>
            <a:r>
              <a:rPr lang="zh-CN" altLang="en-US" sz="1500" i="1" dirty="0">
                <a:solidFill>
                  <a:srgbClr val="000000"/>
                </a:solidFill>
                <a:latin typeface="Baskerville" panose="02020502070401020303"/>
              </a:rPr>
              <a:t> </a:t>
            </a:r>
            <a:r>
              <a:rPr lang="en-US" altLang="zh-CN" sz="1500" i="1" dirty="0">
                <a:solidFill>
                  <a:srgbClr val="000000"/>
                </a:solidFill>
                <a:latin typeface="Baskerville" panose="02020502070401020303"/>
                <a:ea typeface="Geneva" pitchFamily="122" charset="-128"/>
              </a:rPr>
              <a:t>randomization</a:t>
            </a:r>
            <a:r>
              <a:rPr lang="en-US" altLang="zh-CN" sz="1500" dirty="0">
                <a:solidFill>
                  <a:srgbClr val="000000"/>
                </a:solidFill>
                <a:latin typeface="Baskerville" panose="02020502070401020303"/>
                <a:ea typeface="Geneva" pitchFamily="122" charset="-128"/>
              </a:rPr>
              <a:t>)</a:t>
            </a:r>
            <a:endParaRPr lang="en-US" sz="1500" dirty="0">
              <a:solidFill>
                <a:srgbClr val="000000"/>
              </a:solidFill>
              <a:latin typeface="Baskerville" panose="02020502070401020303"/>
              <a:ea typeface="Geneva" pitchFamily="122" charset="-128"/>
            </a:endParaRPr>
          </a:p>
        </p:txBody>
      </p:sp>
      <p:sp>
        <p:nvSpPr>
          <p:cNvPr id="10" name="TextBox 9">
            <a:extLst>
              <a:ext uri="{FF2B5EF4-FFF2-40B4-BE49-F238E27FC236}">
                <a16:creationId xmlns:a16="http://schemas.microsoft.com/office/drawing/2014/main" id="{8FF56995-21BE-564B-93A3-3B563409C16A}"/>
              </a:ext>
            </a:extLst>
          </p:cNvPr>
          <p:cNvSpPr txBox="1"/>
          <p:nvPr/>
        </p:nvSpPr>
        <p:spPr>
          <a:xfrm>
            <a:off x="7346016" y="3086705"/>
            <a:ext cx="2857500" cy="323165"/>
          </a:xfrm>
          <a:prstGeom prst="rect">
            <a:avLst/>
          </a:prstGeom>
          <a:noFill/>
        </p:spPr>
        <p:txBody>
          <a:bodyPr wrap="square" rtlCol="0">
            <a:spAutoFit/>
          </a:bodyPr>
          <a:lstStyle/>
          <a:p>
            <a:pPr eaLnBrk="0" fontAlgn="base" hangingPunct="0">
              <a:spcBef>
                <a:spcPct val="0"/>
              </a:spcBef>
              <a:spcAft>
                <a:spcPct val="0"/>
              </a:spcAft>
            </a:pPr>
            <a:r>
              <a:rPr lang="en-US" altLang="zh-CN" sz="1500" b="1" dirty="0">
                <a:solidFill>
                  <a:srgbClr val="C00000"/>
                </a:solidFill>
                <a:latin typeface="Baskerville" panose="02020502070401020303"/>
                <a:ea typeface="Geneva" pitchFamily="122" charset="-128"/>
              </a:rPr>
              <a:t>Matching</a:t>
            </a:r>
            <a:endParaRPr lang="en-US" sz="1500" b="1" dirty="0">
              <a:solidFill>
                <a:srgbClr val="C00000"/>
              </a:solidFill>
              <a:latin typeface="Baskerville" panose="02020502070401020303"/>
              <a:ea typeface="Geneva" pitchFamily="122" charset="-128"/>
            </a:endParaRPr>
          </a:p>
        </p:txBody>
      </p:sp>
      <p:sp>
        <p:nvSpPr>
          <p:cNvPr id="11" name="TextBox 10">
            <a:extLst>
              <a:ext uri="{FF2B5EF4-FFF2-40B4-BE49-F238E27FC236}">
                <a16:creationId xmlns:a16="http://schemas.microsoft.com/office/drawing/2014/main" id="{69354FC6-96FC-2C44-8265-4D8FDEBB7C5D}"/>
              </a:ext>
            </a:extLst>
          </p:cNvPr>
          <p:cNvSpPr txBox="1"/>
          <p:nvPr/>
        </p:nvSpPr>
        <p:spPr>
          <a:xfrm>
            <a:off x="7346016" y="3534587"/>
            <a:ext cx="2857500" cy="323165"/>
          </a:xfrm>
          <a:prstGeom prst="rect">
            <a:avLst/>
          </a:prstGeom>
          <a:noFill/>
        </p:spPr>
        <p:txBody>
          <a:bodyPr wrap="square" rtlCol="0">
            <a:spAutoFit/>
          </a:bodyPr>
          <a:lstStyle/>
          <a:p>
            <a:pPr eaLnBrk="0" fontAlgn="base" hangingPunct="0">
              <a:spcBef>
                <a:spcPct val="0"/>
              </a:spcBef>
              <a:spcAft>
                <a:spcPct val="0"/>
              </a:spcAft>
            </a:pPr>
            <a:r>
              <a:rPr lang="en-US" altLang="zh-CN" sz="1500" dirty="0">
                <a:solidFill>
                  <a:srgbClr val="000000"/>
                </a:solidFill>
                <a:latin typeface="Baskerville" panose="02020502070401020303"/>
                <a:ea typeface="Geneva" pitchFamily="122" charset="-128"/>
              </a:rPr>
              <a:t>Difference-in-Differences</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(DID)</a:t>
            </a:r>
            <a:endParaRPr lang="en-US" sz="1500" dirty="0">
              <a:solidFill>
                <a:srgbClr val="000000"/>
              </a:solidFill>
              <a:latin typeface="Baskerville" panose="02020502070401020303"/>
              <a:ea typeface="Geneva" pitchFamily="122" charset="-128"/>
            </a:endParaRPr>
          </a:p>
        </p:txBody>
      </p:sp>
      <p:sp>
        <p:nvSpPr>
          <p:cNvPr id="12" name="TextBox 11">
            <a:extLst>
              <a:ext uri="{FF2B5EF4-FFF2-40B4-BE49-F238E27FC236}">
                <a16:creationId xmlns:a16="http://schemas.microsoft.com/office/drawing/2014/main" id="{E977E13D-563F-BC47-8E83-08E648E9A69A}"/>
              </a:ext>
            </a:extLst>
          </p:cNvPr>
          <p:cNvSpPr txBox="1"/>
          <p:nvPr/>
        </p:nvSpPr>
        <p:spPr>
          <a:xfrm>
            <a:off x="7346016" y="3997309"/>
            <a:ext cx="3576440" cy="323165"/>
          </a:xfrm>
          <a:prstGeom prst="rect">
            <a:avLst/>
          </a:prstGeom>
          <a:noFill/>
        </p:spPr>
        <p:txBody>
          <a:bodyPr wrap="square" rtlCol="0">
            <a:spAutoFit/>
          </a:bodyPr>
          <a:lstStyle/>
          <a:p>
            <a:pPr eaLnBrk="0" fontAlgn="base" hangingPunct="0">
              <a:spcBef>
                <a:spcPct val="0"/>
              </a:spcBef>
              <a:spcAft>
                <a:spcPct val="0"/>
              </a:spcAft>
            </a:pPr>
            <a:r>
              <a:rPr lang="en-US" altLang="zh-CN" sz="1500" dirty="0">
                <a:solidFill>
                  <a:srgbClr val="000000"/>
                </a:solidFill>
                <a:latin typeface="Baskerville" panose="02020502070401020303"/>
                <a:ea typeface="Geneva" pitchFamily="122" charset="-128"/>
              </a:rPr>
              <a:t>Regression</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Discontinuity</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Design</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(RDD)</a:t>
            </a:r>
            <a:endParaRPr lang="en-US" sz="1500" dirty="0">
              <a:solidFill>
                <a:srgbClr val="000000"/>
              </a:solidFill>
              <a:latin typeface="Baskerville" panose="02020502070401020303"/>
              <a:ea typeface="Geneva" pitchFamily="122" charset="-128"/>
            </a:endParaRPr>
          </a:p>
        </p:txBody>
      </p:sp>
      <p:sp>
        <p:nvSpPr>
          <p:cNvPr id="13" name="TextBox 12">
            <a:extLst>
              <a:ext uri="{FF2B5EF4-FFF2-40B4-BE49-F238E27FC236}">
                <a16:creationId xmlns:a16="http://schemas.microsoft.com/office/drawing/2014/main" id="{702E9489-D5A0-5141-ABB6-074E236BA253}"/>
              </a:ext>
            </a:extLst>
          </p:cNvPr>
          <p:cNvSpPr txBox="1"/>
          <p:nvPr/>
        </p:nvSpPr>
        <p:spPr>
          <a:xfrm>
            <a:off x="7346016" y="4690865"/>
            <a:ext cx="2857500" cy="323165"/>
          </a:xfrm>
          <a:prstGeom prst="rect">
            <a:avLst/>
          </a:prstGeom>
          <a:noFill/>
        </p:spPr>
        <p:txBody>
          <a:bodyPr wrap="square" rtlCol="0">
            <a:spAutoFit/>
          </a:bodyPr>
          <a:lstStyle/>
          <a:p>
            <a:pPr eaLnBrk="0" fontAlgn="base" hangingPunct="0">
              <a:spcBef>
                <a:spcPct val="0"/>
              </a:spcBef>
              <a:spcAft>
                <a:spcPct val="0"/>
              </a:spcAft>
            </a:pPr>
            <a:r>
              <a:rPr lang="en-US" altLang="zh-CN" sz="1500" dirty="0">
                <a:solidFill>
                  <a:srgbClr val="000000"/>
                </a:solidFill>
                <a:latin typeface="Baskerville" panose="02020502070401020303"/>
                <a:ea typeface="Geneva" pitchFamily="122" charset="-128"/>
              </a:rPr>
              <a:t>Instrumental</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Variable</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(IV)</a:t>
            </a:r>
            <a:endParaRPr lang="en-US" sz="1500" dirty="0">
              <a:solidFill>
                <a:srgbClr val="000000"/>
              </a:solidFill>
              <a:latin typeface="Baskerville" panose="02020502070401020303"/>
              <a:ea typeface="Geneva" pitchFamily="122" charset="-128"/>
            </a:endParaRPr>
          </a:p>
        </p:txBody>
      </p:sp>
      <p:sp>
        <p:nvSpPr>
          <p:cNvPr id="14" name="TextBox 13">
            <a:extLst>
              <a:ext uri="{FF2B5EF4-FFF2-40B4-BE49-F238E27FC236}">
                <a16:creationId xmlns:a16="http://schemas.microsoft.com/office/drawing/2014/main" id="{20F36255-D71F-2A43-982F-5E107CCB1394}"/>
              </a:ext>
            </a:extLst>
          </p:cNvPr>
          <p:cNvSpPr txBox="1"/>
          <p:nvPr/>
        </p:nvSpPr>
        <p:spPr>
          <a:xfrm>
            <a:off x="5622074" y="5751125"/>
            <a:ext cx="1943100" cy="323165"/>
          </a:xfrm>
          <a:prstGeom prst="rect">
            <a:avLst/>
          </a:prstGeom>
          <a:noFill/>
        </p:spPr>
        <p:txBody>
          <a:bodyPr wrap="square" rtlCol="0">
            <a:spAutoFit/>
          </a:bodyPr>
          <a:lstStyle/>
          <a:p>
            <a:pPr eaLnBrk="0" fontAlgn="base" hangingPunct="0">
              <a:spcBef>
                <a:spcPct val="0"/>
              </a:spcBef>
              <a:spcAft>
                <a:spcPct val="0"/>
              </a:spcAft>
            </a:pPr>
            <a:r>
              <a:rPr lang="en-US" altLang="zh-CN" sz="1500" b="1" dirty="0">
                <a:solidFill>
                  <a:srgbClr val="C00000"/>
                </a:solidFill>
                <a:latin typeface="Baskerville" panose="02020502070401020303"/>
                <a:ea typeface="Geneva" pitchFamily="122" charset="-128"/>
              </a:rPr>
              <a:t>OLS</a:t>
            </a:r>
            <a:endParaRPr lang="en-US" sz="1500" b="1" dirty="0">
              <a:solidFill>
                <a:srgbClr val="C00000"/>
              </a:solidFill>
              <a:latin typeface="Baskerville" panose="02020502070401020303"/>
              <a:ea typeface="Geneva" pitchFamily="122" charset="-128"/>
            </a:endParaRPr>
          </a:p>
        </p:txBody>
      </p:sp>
      <p:sp>
        <p:nvSpPr>
          <p:cNvPr id="15" name="TextBox 14">
            <a:extLst>
              <a:ext uri="{FF2B5EF4-FFF2-40B4-BE49-F238E27FC236}">
                <a16:creationId xmlns:a16="http://schemas.microsoft.com/office/drawing/2014/main" id="{29C16F0B-59DC-914D-BFB8-A5BCF73979C2}"/>
              </a:ext>
            </a:extLst>
          </p:cNvPr>
          <p:cNvSpPr txBox="1"/>
          <p:nvPr/>
        </p:nvSpPr>
        <p:spPr>
          <a:xfrm>
            <a:off x="5642982" y="6564104"/>
            <a:ext cx="2436542" cy="323165"/>
          </a:xfrm>
          <a:prstGeom prst="rect">
            <a:avLst/>
          </a:prstGeom>
          <a:noFill/>
        </p:spPr>
        <p:txBody>
          <a:bodyPr wrap="square" rtlCol="0">
            <a:spAutoFit/>
          </a:bodyPr>
          <a:lstStyle/>
          <a:p>
            <a:pPr eaLnBrk="0" fontAlgn="base" hangingPunct="0">
              <a:spcBef>
                <a:spcPct val="0"/>
              </a:spcBef>
              <a:spcAft>
                <a:spcPct val="0"/>
              </a:spcAft>
            </a:pPr>
            <a:r>
              <a:rPr lang="en-US" altLang="zh-CN" sz="1500" dirty="0">
                <a:solidFill>
                  <a:srgbClr val="000000"/>
                </a:solidFill>
                <a:latin typeface="Baskerville" panose="02020502070401020303"/>
                <a:ea typeface="Geneva" pitchFamily="122" charset="-128"/>
              </a:rPr>
              <a:t>Fixed</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Effects</a:t>
            </a:r>
            <a:r>
              <a:rPr lang="zh-CN" altLang="en-US" sz="1500" dirty="0">
                <a:solidFill>
                  <a:srgbClr val="000000"/>
                </a:solidFill>
                <a:latin typeface="Baskerville" panose="02020502070401020303"/>
              </a:rPr>
              <a:t> </a:t>
            </a:r>
            <a:r>
              <a:rPr lang="en-US" altLang="zh-CN" sz="1500" dirty="0">
                <a:solidFill>
                  <a:srgbClr val="000000"/>
                </a:solidFill>
                <a:latin typeface="Baskerville" panose="02020502070401020303"/>
                <a:ea typeface="Geneva" pitchFamily="122" charset="-128"/>
              </a:rPr>
              <a:t>Regression</a:t>
            </a:r>
            <a:endParaRPr lang="en-US" sz="1500" dirty="0">
              <a:solidFill>
                <a:srgbClr val="000000"/>
              </a:solidFill>
              <a:latin typeface="Baskerville" panose="02020502070401020303"/>
              <a:ea typeface="Geneva" pitchFamily="122" charset="-128"/>
            </a:endParaRPr>
          </a:p>
        </p:txBody>
      </p:sp>
      <p:sp>
        <p:nvSpPr>
          <p:cNvPr id="16" name="Left Brace 15">
            <a:extLst>
              <a:ext uri="{FF2B5EF4-FFF2-40B4-BE49-F238E27FC236}">
                <a16:creationId xmlns:a16="http://schemas.microsoft.com/office/drawing/2014/main" id="{3C664DAB-47BD-3044-9008-D32A0F6368CF}"/>
              </a:ext>
            </a:extLst>
          </p:cNvPr>
          <p:cNvSpPr/>
          <p:nvPr/>
        </p:nvSpPr>
        <p:spPr bwMode="auto">
          <a:xfrm>
            <a:off x="3295650" y="3386787"/>
            <a:ext cx="285750" cy="3051791"/>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Baskerville" panose="02020502070401020303"/>
              <a:ea typeface="Geneva" charset="0"/>
            </a:endParaRPr>
          </a:p>
        </p:txBody>
      </p:sp>
      <p:sp>
        <p:nvSpPr>
          <p:cNvPr id="17" name="Left Brace 16">
            <a:extLst>
              <a:ext uri="{FF2B5EF4-FFF2-40B4-BE49-F238E27FC236}">
                <a16:creationId xmlns:a16="http://schemas.microsoft.com/office/drawing/2014/main" id="{E8902F20-11F5-8E4E-8C5B-C3D39465026B}"/>
              </a:ext>
            </a:extLst>
          </p:cNvPr>
          <p:cNvSpPr/>
          <p:nvPr/>
        </p:nvSpPr>
        <p:spPr bwMode="auto">
          <a:xfrm>
            <a:off x="5439820" y="5904177"/>
            <a:ext cx="283659" cy="821509"/>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Baskerville" panose="02020502070401020303"/>
              <a:ea typeface="Geneva" charset="0"/>
            </a:endParaRPr>
          </a:p>
        </p:txBody>
      </p:sp>
      <p:sp>
        <p:nvSpPr>
          <p:cNvPr id="18" name="Left Brace 17">
            <a:extLst>
              <a:ext uri="{FF2B5EF4-FFF2-40B4-BE49-F238E27FC236}">
                <a16:creationId xmlns:a16="http://schemas.microsoft.com/office/drawing/2014/main" id="{6F38FBCB-133E-EC44-A25E-8B1CAB6E2D01}"/>
              </a:ext>
            </a:extLst>
          </p:cNvPr>
          <p:cNvSpPr/>
          <p:nvPr/>
        </p:nvSpPr>
        <p:spPr bwMode="auto">
          <a:xfrm>
            <a:off x="4867275" y="2763125"/>
            <a:ext cx="285750" cy="1232630"/>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Baskerville" panose="02020502070401020303"/>
              <a:ea typeface="Geneva" charset="0"/>
            </a:endParaRPr>
          </a:p>
        </p:txBody>
      </p:sp>
      <p:sp>
        <p:nvSpPr>
          <p:cNvPr id="19" name="Left Brace 18">
            <a:extLst>
              <a:ext uri="{FF2B5EF4-FFF2-40B4-BE49-F238E27FC236}">
                <a16:creationId xmlns:a16="http://schemas.microsoft.com/office/drawing/2014/main" id="{F52C8BCF-0484-314B-AFAF-FF11D77C1A0A}"/>
              </a:ext>
            </a:extLst>
          </p:cNvPr>
          <p:cNvSpPr/>
          <p:nvPr/>
        </p:nvSpPr>
        <p:spPr bwMode="auto">
          <a:xfrm>
            <a:off x="7109053" y="3157545"/>
            <a:ext cx="285750" cy="1680833"/>
          </a:xfrm>
          <a:prstGeom prst="leftBrace">
            <a:avLst/>
          </a:prstGeom>
          <a:noFill/>
          <a:ln w="28575" cap="flat" cmpd="sng" algn="ctr">
            <a:solidFill>
              <a:srgbClr val="0432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Baskerville" panose="02020502070401020303"/>
              <a:ea typeface="Geneva" charset="0"/>
            </a:endParaRPr>
          </a:p>
        </p:txBody>
      </p:sp>
      <p:sp>
        <p:nvSpPr>
          <p:cNvPr id="20" name="Oval 19">
            <a:extLst>
              <a:ext uri="{FF2B5EF4-FFF2-40B4-BE49-F238E27FC236}">
                <a16:creationId xmlns:a16="http://schemas.microsoft.com/office/drawing/2014/main" id="{68DC83EC-9802-B349-9E1A-6FB84033072D}"/>
              </a:ext>
            </a:extLst>
          </p:cNvPr>
          <p:cNvSpPr/>
          <p:nvPr/>
        </p:nvSpPr>
        <p:spPr bwMode="auto">
          <a:xfrm>
            <a:off x="3952875" y="2521572"/>
            <a:ext cx="1314450" cy="400050"/>
          </a:xfrm>
          <a:prstGeom prst="ellipse">
            <a:avLst/>
          </a:prstGeom>
          <a:solidFill>
            <a:srgbClr val="FFC000">
              <a:alpha val="46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en-US" altLang="zh-CN" sz="1350" dirty="0">
                <a:solidFill>
                  <a:srgbClr val="000000"/>
                </a:solidFill>
                <a:latin typeface="Baskerville" panose="02020502070401020303"/>
                <a:ea typeface="Geneva" charset="0"/>
              </a:rPr>
              <a:t>Field</a:t>
            </a:r>
            <a:r>
              <a:rPr lang="zh-CN" altLang="en-US" sz="1350" dirty="0">
                <a:solidFill>
                  <a:srgbClr val="000000"/>
                </a:solidFill>
                <a:latin typeface="Baskerville" panose="02020502070401020303"/>
                <a:ea typeface="Geneva" charset="0"/>
              </a:rPr>
              <a:t> </a:t>
            </a:r>
            <a:r>
              <a:rPr lang="en-US" altLang="zh-CN" sz="1350" dirty="0">
                <a:solidFill>
                  <a:srgbClr val="000000"/>
                </a:solidFill>
                <a:latin typeface="Baskerville" panose="02020502070401020303"/>
                <a:ea typeface="Geneva" charset="0"/>
              </a:rPr>
              <a:t>Exp.</a:t>
            </a:r>
            <a:endParaRPr lang="en-US" sz="1350" dirty="0">
              <a:solidFill>
                <a:srgbClr val="000000"/>
              </a:solidFill>
              <a:latin typeface="Baskerville" panose="02020502070401020303"/>
              <a:ea typeface="Geneva" charset="0"/>
            </a:endParaRPr>
          </a:p>
        </p:txBody>
      </p:sp>
      <p:sp>
        <p:nvSpPr>
          <p:cNvPr id="21" name="Oval 20">
            <a:extLst>
              <a:ext uri="{FF2B5EF4-FFF2-40B4-BE49-F238E27FC236}">
                <a16:creationId xmlns:a16="http://schemas.microsoft.com/office/drawing/2014/main" id="{58EF8EF8-ABBB-EB42-969C-1B452FB30670}"/>
              </a:ext>
            </a:extLst>
          </p:cNvPr>
          <p:cNvSpPr/>
          <p:nvPr/>
        </p:nvSpPr>
        <p:spPr bwMode="auto">
          <a:xfrm>
            <a:off x="3820629" y="3652024"/>
            <a:ext cx="1314450" cy="400050"/>
          </a:xfrm>
          <a:prstGeom prst="ellipse">
            <a:avLst/>
          </a:prstGeom>
          <a:solidFill>
            <a:srgbClr val="FFC000">
              <a:alpha val="46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en-US" altLang="zh-CN" sz="1350" dirty="0">
                <a:solidFill>
                  <a:srgbClr val="000000"/>
                </a:solidFill>
                <a:latin typeface="Baskerville" panose="02020502070401020303"/>
                <a:ea typeface="Geneva" charset="0"/>
              </a:rPr>
              <a:t>Field</a:t>
            </a:r>
            <a:r>
              <a:rPr lang="zh-CN" altLang="en-US" sz="1350" dirty="0">
                <a:solidFill>
                  <a:srgbClr val="000000"/>
                </a:solidFill>
                <a:latin typeface="Baskerville" panose="02020502070401020303"/>
                <a:ea typeface="Geneva" charset="0"/>
              </a:rPr>
              <a:t> </a:t>
            </a:r>
            <a:r>
              <a:rPr lang="en-US" altLang="zh-CN" sz="1350" dirty="0">
                <a:solidFill>
                  <a:srgbClr val="000000"/>
                </a:solidFill>
                <a:latin typeface="Baskerville" panose="02020502070401020303"/>
                <a:ea typeface="Geneva" charset="0"/>
              </a:rPr>
              <a:t>Exp.</a:t>
            </a:r>
            <a:endParaRPr lang="en-US" sz="1350" dirty="0">
              <a:solidFill>
                <a:srgbClr val="000000"/>
              </a:solidFill>
              <a:latin typeface="Baskerville" panose="02020502070401020303"/>
              <a:ea typeface="Geneva" charset="0"/>
            </a:endParaRPr>
          </a:p>
        </p:txBody>
      </p:sp>
      <p:sp>
        <p:nvSpPr>
          <p:cNvPr id="22" name="Oval 21">
            <a:extLst>
              <a:ext uri="{FF2B5EF4-FFF2-40B4-BE49-F238E27FC236}">
                <a16:creationId xmlns:a16="http://schemas.microsoft.com/office/drawing/2014/main" id="{9A3E9601-AD8E-7D43-9C20-55B4F72E05B3}"/>
              </a:ext>
            </a:extLst>
          </p:cNvPr>
          <p:cNvSpPr/>
          <p:nvPr/>
        </p:nvSpPr>
        <p:spPr bwMode="auto">
          <a:xfrm>
            <a:off x="3829603" y="4039114"/>
            <a:ext cx="1542439" cy="400050"/>
          </a:xfrm>
          <a:prstGeom prst="ellipse">
            <a:avLst/>
          </a:prstGeom>
          <a:solidFill>
            <a:schemeClr val="accent6">
              <a:lumMod val="40000"/>
              <a:lumOff val="60000"/>
              <a:alpha val="46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r>
              <a:rPr lang="en-US" altLang="zh-CN" sz="1350" dirty="0">
                <a:solidFill>
                  <a:srgbClr val="000000"/>
                </a:solidFill>
                <a:latin typeface="Baskerville" panose="02020502070401020303"/>
                <a:ea typeface="Geneva" charset="0"/>
              </a:rPr>
              <a:t>Natural</a:t>
            </a:r>
            <a:r>
              <a:rPr lang="zh-CN" altLang="en-US" sz="1350" dirty="0">
                <a:solidFill>
                  <a:srgbClr val="000000"/>
                </a:solidFill>
                <a:latin typeface="Baskerville" panose="02020502070401020303"/>
                <a:ea typeface="Geneva" charset="0"/>
              </a:rPr>
              <a:t> </a:t>
            </a:r>
            <a:r>
              <a:rPr lang="en-US" altLang="zh-CN" sz="1350" dirty="0">
                <a:solidFill>
                  <a:srgbClr val="000000"/>
                </a:solidFill>
                <a:latin typeface="Baskerville" panose="02020502070401020303"/>
                <a:ea typeface="Geneva" charset="0"/>
              </a:rPr>
              <a:t>Exp.</a:t>
            </a:r>
            <a:endParaRPr lang="en-US" sz="1350" dirty="0">
              <a:solidFill>
                <a:srgbClr val="000000"/>
              </a:solidFill>
              <a:latin typeface="Baskerville" panose="02020502070401020303"/>
              <a:ea typeface="Geneva" charset="0"/>
            </a:endParaRPr>
          </a:p>
        </p:txBody>
      </p:sp>
      <p:sp>
        <p:nvSpPr>
          <p:cNvPr id="23" name="Down Arrow 22">
            <a:extLst>
              <a:ext uri="{FF2B5EF4-FFF2-40B4-BE49-F238E27FC236}">
                <a16:creationId xmlns:a16="http://schemas.microsoft.com/office/drawing/2014/main" id="{4DCE9884-FF9A-1945-9A20-988BA1836150}"/>
              </a:ext>
            </a:extLst>
          </p:cNvPr>
          <p:cNvSpPr/>
          <p:nvPr/>
        </p:nvSpPr>
        <p:spPr bwMode="auto">
          <a:xfrm rot="10800000">
            <a:off x="4043828" y="4837969"/>
            <a:ext cx="228600" cy="811815"/>
          </a:xfrm>
          <a:prstGeom prst="downArrow">
            <a:avLst/>
          </a:prstGeom>
          <a:solidFill>
            <a:schemeClr val="bg1">
              <a:lumMod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Baskerville" panose="02020502070401020303"/>
              <a:ea typeface="Geneva" charset="0"/>
            </a:endParaRPr>
          </a:p>
        </p:txBody>
      </p:sp>
      <p:sp>
        <p:nvSpPr>
          <p:cNvPr id="24" name="TextBox 23">
            <a:extLst>
              <a:ext uri="{FF2B5EF4-FFF2-40B4-BE49-F238E27FC236}">
                <a16:creationId xmlns:a16="http://schemas.microsoft.com/office/drawing/2014/main" id="{69505455-3BE0-F44E-9B26-5BC90B71C152}"/>
              </a:ext>
            </a:extLst>
          </p:cNvPr>
          <p:cNvSpPr txBox="1"/>
          <p:nvPr/>
        </p:nvSpPr>
        <p:spPr>
          <a:xfrm>
            <a:off x="4477855" y="5044414"/>
            <a:ext cx="3044283" cy="553998"/>
          </a:xfrm>
          <a:prstGeom prst="rect">
            <a:avLst/>
          </a:prstGeom>
          <a:noFill/>
        </p:spPr>
        <p:txBody>
          <a:bodyPr wrap="square" rtlCol="0">
            <a:spAutoFit/>
          </a:bodyPr>
          <a:lstStyle/>
          <a:p>
            <a:pPr eaLnBrk="0" fontAlgn="base" hangingPunct="0">
              <a:spcBef>
                <a:spcPct val="0"/>
              </a:spcBef>
              <a:spcAft>
                <a:spcPct val="0"/>
              </a:spcAft>
            </a:pPr>
            <a:r>
              <a:rPr lang="en-US" altLang="zh-CN" sz="1500" i="1" dirty="0">
                <a:solidFill>
                  <a:srgbClr val="0432FF"/>
                </a:solidFill>
                <a:latin typeface="Baskerville" panose="02020502070401020303"/>
                <a:ea typeface="Geneva" pitchFamily="122" charset="-128"/>
              </a:rPr>
              <a:t>More</a:t>
            </a:r>
            <a:r>
              <a:rPr lang="zh-CN" altLang="en-US" sz="1500" i="1" dirty="0">
                <a:solidFill>
                  <a:srgbClr val="0432FF"/>
                </a:solidFill>
                <a:latin typeface="Baskerville" panose="02020502070401020303"/>
              </a:rPr>
              <a:t> </a:t>
            </a:r>
            <a:r>
              <a:rPr lang="en-US" altLang="zh-CN" sz="1500" i="1" dirty="0">
                <a:solidFill>
                  <a:srgbClr val="0432FF"/>
                </a:solidFill>
                <a:latin typeface="Baskerville" panose="02020502070401020303"/>
                <a:ea typeface="Geneva" pitchFamily="122" charset="-128"/>
              </a:rPr>
              <a:t>advanced</a:t>
            </a:r>
            <a:r>
              <a:rPr lang="zh-CN" altLang="en-US" sz="1500" i="1" dirty="0">
                <a:solidFill>
                  <a:srgbClr val="0432FF"/>
                </a:solidFill>
                <a:latin typeface="Baskerville" panose="02020502070401020303"/>
              </a:rPr>
              <a:t> </a:t>
            </a:r>
            <a:r>
              <a:rPr lang="en-US" altLang="zh-CN" sz="1500" i="1" dirty="0">
                <a:solidFill>
                  <a:srgbClr val="0432FF"/>
                </a:solidFill>
                <a:latin typeface="Baskerville" panose="02020502070401020303"/>
                <a:ea typeface="Geneva" pitchFamily="122" charset="-128"/>
              </a:rPr>
              <a:t>methods</a:t>
            </a:r>
            <a:r>
              <a:rPr lang="zh-CN" altLang="en-US" sz="1500" i="1" dirty="0">
                <a:solidFill>
                  <a:srgbClr val="0432FF"/>
                </a:solidFill>
                <a:latin typeface="Baskerville" panose="02020502070401020303"/>
              </a:rPr>
              <a:t> </a:t>
            </a:r>
            <a:r>
              <a:rPr lang="en-US" altLang="zh-CN" sz="1500" i="1" dirty="0">
                <a:solidFill>
                  <a:srgbClr val="0432FF"/>
                </a:solidFill>
                <a:latin typeface="Baskerville" panose="02020502070401020303"/>
                <a:ea typeface="Geneva" pitchFamily="122" charset="-128"/>
              </a:rPr>
              <a:t>seeking</a:t>
            </a:r>
            <a:r>
              <a:rPr lang="zh-CN" altLang="en-US" sz="1500" i="1" dirty="0">
                <a:solidFill>
                  <a:srgbClr val="0432FF"/>
                </a:solidFill>
                <a:latin typeface="Baskerville" panose="02020502070401020303"/>
              </a:rPr>
              <a:t> </a:t>
            </a:r>
            <a:r>
              <a:rPr lang="en-US" altLang="zh-CN" sz="1500" i="1" dirty="0">
                <a:solidFill>
                  <a:srgbClr val="0432FF"/>
                </a:solidFill>
                <a:latin typeface="Baskerville" panose="02020502070401020303"/>
                <a:ea typeface="Geneva" pitchFamily="122" charset="-128"/>
              </a:rPr>
              <a:t>for</a:t>
            </a:r>
            <a:r>
              <a:rPr lang="zh-CN" altLang="en-US" sz="1500" i="1" dirty="0">
                <a:solidFill>
                  <a:srgbClr val="0432FF"/>
                </a:solidFill>
                <a:latin typeface="Baskerville" panose="02020502070401020303"/>
              </a:rPr>
              <a:t> </a:t>
            </a:r>
            <a:r>
              <a:rPr lang="en-US" altLang="zh-CN" sz="1500" i="1" dirty="0">
                <a:solidFill>
                  <a:srgbClr val="0432FF"/>
                </a:solidFill>
                <a:latin typeface="Baskerville" panose="02020502070401020303"/>
                <a:ea typeface="Geneva" pitchFamily="122" charset="-128"/>
              </a:rPr>
              <a:t>exogeneous</a:t>
            </a:r>
            <a:r>
              <a:rPr lang="zh-CN" altLang="en-US" sz="1500" i="1" dirty="0">
                <a:solidFill>
                  <a:srgbClr val="0432FF"/>
                </a:solidFill>
                <a:latin typeface="Baskerville" panose="02020502070401020303"/>
              </a:rPr>
              <a:t> </a:t>
            </a:r>
            <a:r>
              <a:rPr lang="en-US" altLang="zh-CN" sz="1500" i="1" dirty="0">
                <a:solidFill>
                  <a:srgbClr val="0432FF"/>
                </a:solidFill>
                <a:latin typeface="Baskerville" panose="02020502070401020303"/>
                <a:ea typeface="Geneva" pitchFamily="122" charset="-128"/>
              </a:rPr>
              <a:t>variation</a:t>
            </a:r>
            <a:r>
              <a:rPr lang="zh-CN" altLang="en-US" sz="1500" i="1" dirty="0">
                <a:solidFill>
                  <a:srgbClr val="0432FF"/>
                </a:solidFill>
                <a:latin typeface="Baskerville" panose="02020502070401020303"/>
              </a:rPr>
              <a:t> </a:t>
            </a:r>
            <a:endParaRPr lang="en-US" sz="1500" i="1" dirty="0">
              <a:solidFill>
                <a:srgbClr val="0432FF"/>
              </a:solidFill>
              <a:latin typeface="Baskerville" panose="02020502070401020303"/>
              <a:ea typeface="Geneva" pitchFamily="122" charset="-128"/>
            </a:endParaRPr>
          </a:p>
        </p:txBody>
      </p:sp>
      <p:grpSp>
        <p:nvGrpSpPr>
          <p:cNvPr id="4" name="Group 3">
            <a:extLst>
              <a:ext uri="{FF2B5EF4-FFF2-40B4-BE49-F238E27FC236}">
                <a16:creationId xmlns:a16="http://schemas.microsoft.com/office/drawing/2014/main" id="{CA114BF2-D2BC-76EE-30CB-ECE50735CD3D}"/>
              </a:ext>
            </a:extLst>
          </p:cNvPr>
          <p:cNvGrpSpPr/>
          <p:nvPr/>
        </p:nvGrpSpPr>
        <p:grpSpPr>
          <a:xfrm>
            <a:off x="7769803" y="1114881"/>
            <a:ext cx="2019356" cy="1118794"/>
            <a:chOff x="7769803" y="1114881"/>
            <a:chExt cx="2019356" cy="1118794"/>
          </a:xfrm>
        </p:grpSpPr>
        <p:pic>
          <p:nvPicPr>
            <p:cNvPr id="25" name="Picture 2" descr="Comparing Apples To Apples Metaphor Photos - Free &amp; Royalty-Free Stock  Photos from Dreamstime">
              <a:extLst>
                <a:ext uri="{FF2B5EF4-FFF2-40B4-BE49-F238E27FC236}">
                  <a16:creationId xmlns:a16="http://schemas.microsoft.com/office/drawing/2014/main" id="{19155BD6-D928-FDA2-C038-FA4DF1D664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20" b="21295"/>
            <a:stretch/>
          </p:blipFill>
          <p:spPr bwMode="auto">
            <a:xfrm>
              <a:off x="7769803" y="1114881"/>
              <a:ext cx="2019356" cy="11187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White Background Poster featuring the photograph Fresh Green Apple With Lots Of Vitamins by Artpartner-images">
              <a:extLst>
                <a:ext uri="{FF2B5EF4-FFF2-40B4-BE49-F238E27FC236}">
                  <a16:creationId xmlns:a16="http://schemas.microsoft.com/office/drawing/2014/main" id="{017E517B-E723-EF0D-2773-3C2B6FF3FC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36" t="16256" r="25593" b="33448"/>
            <a:stretch/>
          </p:blipFill>
          <p:spPr bwMode="auto">
            <a:xfrm>
              <a:off x="9089294" y="1216764"/>
              <a:ext cx="578338" cy="61928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7889074" y="6096843"/>
            <a:ext cx="4302926" cy="1015663"/>
          </a:xfrm>
          <a:prstGeom prst="rect">
            <a:avLst/>
          </a:prstGeom>
          <a:noFill/>
        </p:spPr>
        <p:txBody>
          <a:bodyPr wrap="square" rtlCol="0">
            <a:spAutoFit/>
          </a:bodyPr>
          <a:lstStyle/>
          <a:p>
            <a:r>
              <a:rPr lang="en-US" sz="1200" dirty="0">
                <a:latin typeface="Baskerville Old Face" panose="02020602080505020303" pitchFamily="18" charset="0"/>
              </a:rPr>
              <a:t>Fruit photos © source unknown. All rights reserved. This content is excluded from our Creative Commons license. For more information, see </a:t>
            </a:r>
            <a:r>
              <a:rPr lang="en-US" sz="1200" dirty="0">
                <a:latin typeface="Baskerville Old Face" panose="02020602080505020303" pitchFamily="18" charset="0"/>
                <a:hlinkClick r:id="rId6"/>
              </a:rPr>
              <a:t>https://ocw.mit.edu/help/faq-fair-use/</a:t>
            </a:r>
            <a:r>
              <a:rPr lang="en-US" sz="1200" dirty="0">
                <a:latin typeface="Baskerville Old Face" panose="02020602080505020303" pitchFamily="18" charset="0"/>
              </a:rPr>
              <a:t>.</a:t>
            </a:r>
          </a:p>
          <a:p>
            <a:endParaRPr lang="en-US" sz="1200" dirty="0">
              <a:latin typeface="Baskerville Old Face" panose="02020602080505020303" pitchFamily="18" charset="0"/>
            </a:endParaRPr>
          </a:p>
          <a:p>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0993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animBg="1"/>
      <p:bldP spid="17" grpId="0" animBg="1"/>
      <p:bldP spid="18" grpId="0" animBg="1"/>
      <p:bldP spid="19" grpId="0" animBg="1"/>
      <p:bldP spid="20" grpId="0" animBg="1"/>
      <p:bldP spid="21" grpId="0" animBg="1"/>
      <p:bldP spid="22" grpId="0" animBg="1"/>
      <p:bldP spid="23"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altLang="zh-CN" sz="4800" dirty="0">
                <a:solidFill>
                  <a:srgbClr val="1B4453"/>
                </a:solidFill>
                <a:latin typeface="Baskerville" panose="02020502070401020303"/>
              </a:rPr>
              <a:t>RCT</a:t>
            </a:r>
            <a:r>
              <a:rPr lang="zh-CN" altLang="en-US" sz="4800" dirty="0">
                <a:solidFill>
                  <a:srgbClr val="1B4453"/>
                </a:solidFill>
                <a:latin typeface="Baskerville" panose="02020502070401020303"/>
              </a:rPr>
              <a:t> </a:t>
            </a:r>
            <a:r>
              <a:rPr lang="en-US" altLang="zh-CN" sz="4800" dirty="0">
                <a:solidFill>
                  <a:srgbClr val="1B4453"/>
                </a:solidFill>
                <a:latin typeface="Baskerville" panose="02020502070401020303"/>
              </a:rPr>
              <a:t>on</a:t>
            </a:r>
            <a:r>
              <a:rPr lang="zh-CN" altLang="en-US" sz="4800" dirty="0">
                <a:solidFill>
                  <a:srgbClr val="1B4453"/>
                </a:solidFill>
                <a:latin typeface="Baskerville" panose="02020502070401020303"/>
              </a:rPr>
              <a:t> </a:t>
            </a:r>
            <a:r>
              <a:rPr lang="en-US" sz="4800" dirty="0">
                <a:solidFill>
                  <a:srgbClr val="1B4453"/>
                </a:solidFill>
                <a:latin typeface="Baskerville" panose="02020502070401020303"/>
              </a:rPr>
              <a:t>Healthy-Building</a:t>
            </a:r>
            <a:r>
              <a:rPr lang="en-US" altLang="zh-CN" sz="4800" dirty="0">
                <a:solidFill>
                  <a:srgbClr val="1B4453"/>
                </a:solidFill>
                <a:latin typeface="Baskerville" panose="02020502070401020303"/>
              </a:rPr>
              <a:t>’s</a:t>
            </a:r>
            <a:r>
              <a:rPr lang="en-US" sz="4800" dirty="0">
                <a:solidFill>
                  <a:srgbClr val="1B4453"/>
                </a:solidFill>
                <a:latin typeface="Baskerville" panose="02020502070401020303"/>
              </a:rPr>
              <a:t> Impacts</a:t>
            </a:r>
            <a:br>
              <a:rPr lang="en-US" sz="4800" dirty="0">
                <a:solidFill>
                  <a:srgbClr val="1B4453"/>
                </a:solidFill>
                <a:latin typeface="Baskerville" panose="02020502070401020303"/>
              </a:rPr>
            </a:br>
            <a:endParaRPr lang="en-US" sz="4800" dirty="0">
              <a:solidFill>
                <a:srgbClr val="1B4453"/>
              </a:solidFill>
              <a:latin typeface="Baskerville" panose="02020502070401020303"/>
            </a:endParaRPr>
          </a:p>
        </p:txBody>
      </p:sp>
      <p:sp>
        <p:nvSpPr>
          <p:cNvPr id="4" name="Content Placeholder 5">
            <a:extLst>
              <a:ext uri="{FF2B5EF4-FFF2-40B4-BE49-F238E27FC236}">
                <a16:creationId xmlns:a16="http://schemas.microsoft.com/office/drawing/2014/main" id="{763F3F2F-E315-0A49-AD5C-A4680163BA18}"/>
              </a:ext>
            </a:extLst>
          </p:cNvPr>
          <p:cNvSpPr txBox="1">
            <a:spLocks/>
          </p:cNvSpPr>
          <p:nvPr/>
        </p:nvSpPr>
        <p:spPr>
          <a:xfrm>
            <a:off x="2204579" y="1808820"/>
            <a:ext cx="7992888" cy="32403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pic>
        <p:nvPicPr>
          <p:cNvPr id="5" name="Picture 4">
            <a:extLst>
              <a:ext uri="{FF2B5EF4-FFF2-40B4-BE49-F238E27FC236}">
                <a16:creationId xmlns:a16="http://schemas.microsoft.com/office/drawing/2014/main" id="{CA9CE6FB-2A0D-C449-BF11-81A6FDDCFF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10086" r="63995" b="33929"/>
          <a:stretch/>
        </p:blipFill>
        <p:spPr>
          <a:xfrm>
            <a:off x="5586223" y="1839346"/>
            <a:ext cx="1301608" cy="1581413"/>
          </a:xfrm>
          <a:prstGeom prst="rect">
            <a:avLst/>
          </a:prstGeom>
        </p:spPr>
      </p:pic>
      <p:pic>
        <p:nvPicPr>
          <p:cNvPr id="7" name="Picture 6">
            <a:extLst>
              <a:ext uri="{FF2B5EF4-FFF2-40B4-BE49-F238E27FC236}">
                <a16:creationId xmlns:a16="http://schemas.microsoft.com/office/drawing/2014/main" id="{F02E2BBD-798C-B44B-BD68-659955DDBE22}"/>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10086" r="63995" b="33929"/>
          <a:stretch/>
        </p:blipFill>
        <p:spPr>
          <a:xfrm>
            <a:off x="5586223" y="3420759"/>
            <a:ext cx="1301608" cy="1581413"/>
          </a:xfrm>
          <a:prstGeom prst="rect">
            <a:avLst/>
          </a:prstGeom>
        </p:spPr>
      </p:pic>
      <p:pic>
        <p:nvPicPr>
          <p:cNvPr id="8" name="Picture 7">
            <a:extLst>
              <a:ext uri="{FF2B5EF4-FFF2-40B4-BE49-F238E27FC236}">
                <a16:creationId xmlns:a16="http://schemas.microsoft.com/office/drawing/2014/main" id="{283FC22D-137A-5743-B49B-1608ED2A85B7}"/>
              </a:ext>
            </a:extLst>
          </p:cNvPr>
          <p:cNvPicPr>
            <a:picLocks noChangeAspect="1"/>
          </p:cNvPicPr>
          <p:nvPr/>
        </p:nvPicPr>
        <p:blipFill rotWithShape="1">
          <a:blip r:embed="rId5"/>
          <a:srcRect l="48391" t="19562" r="42947" b="55870"/>
          <a:stretch/>
        </p:blipFill>
        <p:spPr>
          <a:xfrm>
            <a:off x="6635803" y="1738916"/>
            <a:ext cx="504056" cy="583456"/>
          </a:xfrm>
          <a:prstGeom prst="rect">
            <a:avLst/>
          </a:prstGeom>
        </p:spPr>
      </p:pic>
      <p:pic>
        <p:nvPicPr>
          <p:cNvPr id="9" name="Picture 8">
            <a:extLst>
              <a:ext uri="{FF2B5EF4-FFF2-40B4-BE49-F238E27FC236}">
                <a16:creationId xmlns:a16="http://schemas.microsoft.com/office/drawing/2014/main" id="{5D882FA3-2056-0848-9584-969BB4C3D2A8}"/>
              </a:ext>
            </a:extLst>
          </p:cNvPr>
          <p:cNvPicPr>
            <a:picLocks noChangeAspect="1"/>
          </p:cNvPicPr>
          <p:nvPr/>
        </p:nvPicPr>
        <p:blipFill rotWithShape="1">
          <a:blip r:embed="rId5">
            <a:duotone>
              <a:prstClr val="black"/>
              <a:srgbClr val="D9C3A5">
                <a:tint val="50000"/>
                <a:satMod val="180000"/>
              </a:srgbClr>
            </a:duotone>
          </a:blip>
          <a:srcRect l="48391" t="19562" r="42947" b="55870"/>
          <a:stretch/>
        </p:blipFill>
        <p:spPr>
          <a:xfrm>
            <a:off x="6635803" y="4973476"/>
            <a:ext cx="504056" cy="583456"/>
          </a:xfrm>
          <a:prstGeom prst="rect">
            <a:avLst/>
          </a:prstGeom>
        </p:spPr>
      </p:pic>
      <p:sp>
        <p:nvSpPr>
          <p:cNvPr id="10" name="TextBox 9">
            <a:extLst>
              <a:ext uri="{FF2B5EF4-FFF2-40B4-BE49-F238E27FC236}">
                <a16:creationId xmlns:a16="http://schemas.microsoft.com/office/drawing/2014/main" id="{91175B60-5BD3-D24C-8D15-07BE44CBA467}"/>
              </a:ext>
            </a:extLst>
          </p:cNvPr>
          <p:cNvSpPr txBox="1"/>
          <p:nvPr/>
        </p:nvSpPr>
        <p:spPr>
          <a:xfrm>
            <a:off x="7209895" y="1738916"/>
            <a:ext cx="13580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A3C6"/>
                </a:solidFill>
                <a:effectLst/>
                <a:uLnTx/>
                <a:uFillTx/>
                <a:latin typeface="Gill Sans MT" panose="020B0502020104020203" pitchFamily="34" charset="77"/>
                <a:ea typeface="+mn-ea"/>
                <a:cs typeface="+mn-cs"/>
              </a:rPr>
              <a:t>CO</a:t>
            </a:r>
            <a:r>
              <a:rPr kumimoji="0" lang="en-US" sz="1800" b="0" i="0" u="none" strike="noStrike" kern="1200" cap="none" spc="0" normalizeH="0" baseline="-25000" noProof="0" dirty="0">
                <a:ln>
                  <a:noFill/>
                </a:ln>
                <a:solidFill>
                  <a:srgbClr val="30A3C6"/>
                </a:solidFill>
                <a:effectLst/>
                <a:uLnTx/>
                <a:uFillTx/>
                <a:latin typeface="Gill Sans MT" panose="020B0502020104020203" pitchFamily="34" charset="77"/>
                <a:ea typeface="+mn-ea"/>
                <a:cs typeface="+mn-cs"/>
              </a:rPr>
              <a:t>2</a:t>
            </a:r>
            <a:r>
              <a:rPr kumimoji="0" lang="en-US" sz="1800" b="0" i="0" u="none" strike="noStrike" kern="1200" cap="none" spc="0" normalizeH="0" baseline="0" noProof="0" dirty="0">
                <a:ln>
                  <a:noFill/>
                </a:ln>
                <a:solidFill>
                  <a:srgbClr val="30A3C6"/>
                </a:solidFill>
                <a:effectLst/>
                <a:uLnTx/>
                <a:uFillTx/>
                <a:latin typeface="Gill Sans MT" panose="020B0502020104020203" pitchFamily="34" charset="77"/>
                <a:ea typeface="+mn-ea"/>
                <a:cs typeface="+mn-cs"/>
              </a:rPr>
              <a:t> = 800 ppm</a:t>
            </a:r>
          </a:p>
        </p:txBody>
      </p:sp>
      <p:sp>
        <p:nvSpPr>
          <p:cNvPr id="11" name="Rectangle 10">
            <a:extLst>
              <a:ext uri="{FF2B5EF4-FFF2-40B4-BE49-F238E27FC236}">
                <a16:creationId xmlns:a16="http://schemas.microsoft.com/office/drawing/2014/main" id="{E296A582-6667-7247-94B0-359791341A3D}"/>
              </a:ext>
            </a:extLst>
          </p:cNvPr>
          <p:cNvSpPr/>
          <p:nvPr/>
        </p:nvSpPr>
        <p:spPr>
          <a:xfrm>
            <a:off x="7209895" y="5185324"/>
            <a:ext cx="14879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lumMod val="50000"/>
                  </a:srgbClr>
                </a:solidFill>
                <a:effectLst/>
                <a:uLnTx/>
                <a:uFillTx/>
                <a:latin typeface="Gill Sans MT" panose="020B0502020104020203" pitchFamily="34" charset="77"/>
                <a:ea typeface="+mn-ea"/>
                <a:cs typeface="+mn-cs"/>
              </a:rPr>
              <a:t>CO</a:t>
            </a:r>
            <a:r>
              <a:rPr kumimoji="0" lang="en-US" sz="1800" b="0" i="0" u="none" strike="noStrike" kern="1200" cap="none" spc="0" normalizeH="0" baseline="-25000" noProof="0" dirty="0">
                <a:ln>
                  <a:noFill/>
                </a:ln>
                <a:solidFill>
                  <a:srgbClr val="A5A5A5">
                    <a:lumMod val="50000"/>
                  </a:srgbClr>
                </a:solidFill>
                <a:effectLst/>
                <a:uLnTx/>
                <a:uFillTx/>
                <a:latin typeface="Gill Sans MT" panose="020B0502020104020203" pitchFamily="34" charset="77"/>
                <a:ea typeface="+mn-ea"/>
                <a:cs typeface="+mn-cs"/>
              </a:rPr>
              <a:t>2</a:t>
            </a:r>
            <a:r>
              <a:rPr kumimoji="0" lang="en-US" sz="1800" b="0" i="0" u="none" strike="noStrike" kern="1200" cap="none" spc="0" normalizeH="0" baseline="0" noProof="0" dirty="0">
                <a:ln>
                  <a:noFill/>
                </a:ln>
                <a:solidFill>
                  <a:srgbClr val="A5A5A5">
                    <a:lumMod val="50000"/>
                  </a:srgbClr>
                </a:solidFill>
                <a:effectLst/>
                <a:uLnTx/>
                <a:uFillTx/>
                <a:latin typeface="Gill Sans MT" panose="020B0502020104020203" pitchFamily="34" charset="77"/>
                <a:ea typeface="+mn-ea"/>
                <a:cs typeface="+mn-cs"/>
              </a:rPr>
              <a:t> = 2,000 ppm</a:t>
            </a:r>
          </a:p>
        </p:txBody>
      </p:sp>
    </p:spTree>
    <p:extLst>
      <p:ext uri="{BB962C8B-B14F-4D97-AF65-F5344CB8AC3E}">
        <p14:creationId xmlns:p14="http://schemas.microsoft.com/office/powerpoint/2010/main" val="474676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altLang="zh-CN" sz="4800" dirty="0">
                <a:solidFill>
                  <a:srgbClr val="1B4453"/>
                </a:solidFill>
                <a:latin typeface="Baskerville" panose="02020502070401020303"/>
              </a:rPr>
              <a:t>RCT</a:t>
            </a:r>
            <a:r>
              <a:rPr lang="zh-CN" altLang="en-US" sz="4800" dirty="0">
                <a:solidFill>
                  <a:srgbClr val="1B4453"/>
                </a:solidFill>
                <a:latin typeface="Baskerville" panose="02020502070401020303"/>
              </a:rPr>
              <a:t> </a:t>
            </a:r>
            <a:r>
              <a:rPr lang="en-US" altLang="zh-CN" sz="4800" dirty="0">
                <a:solidFill>
                  <a:srgbClr val="1B4453"/>
                </a:solidFill>
                <a:latin typeface="Baskerville" panose="02020502070401020303"/>
              </a:rPr>
              <a:t>on</a:t>
            </a:r>
            <a:r>
              <a:rPr lang="zh-CN" altLang="en-US" sz="4800" dirty="0">
                <a:solidFill>
                  <a:srgbClr val="1B4453"/>
                </a:solidFill>
                <a:latin typeface="Baskerville" panose="02020502070401020303"/>
              </a:rPr>
              <a:t> </a:t>
            </a:r>
            <a:r>
              <a:rPr lang="en-US" sz="4800" dirty="0">
                <a:solidFill>
                  <a:srgbClr val="1B4453"/>
                </a:solidFill>
                <a:latin typeface="Baskerville" panose="02020502070401020303"/>
              </a:rPr>
              <a:t>Healthy-Building</a:t>
            </a:r>
            <a:r>
              <a:rPr lang="en-US" altLang="zh-CN" sz="4800" dirty="0">
                <a:solidFill>
                  <a:srgbClr val="1B4453"/>
                </a:solidFill>
                <a:latin typeface="Baskerville" panose="02020502070401020303"/>
              </a:rPr>
              <a:t>’s</a:t>
            </a:r>
            <a:r>
              <a:rPr lang="en-US" sz="4800" dirty="0">
                <a:solidFill>
                  <a:srgbClr val="1B4453"/>
                </a:solidFill>
                <a:latin typeface="Baskerville" panose="02020502070401020303"/>
              </a:rPr>
              <a:t> Impacts</a:t>
            </a:r>
            <a:br>
              <a:rPr lang="en-US" sz="4800" dirty="0">
                <a:solidFill>
                  <a:srgbClr val="1B4453"/>
                </a:solidFill>
                <a:latin typeface="Baskerville" panose="02020502070401020303"/>
              </a:rPr>
            </a:br>
            <a:endParaRPr lang="en-US" sz="4800"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6D8B79AA-D2E4-6C4A-A831-184E42A4F2F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10086" r="63995" b="33929"/>
          <a:stretch/>
        </p:blipFill>
        <p:spPr>
          <a:xfrm>
            <a:off x="5176790" y="1967334"/>
            <a:ext cx="1301608" cy="1581413"/>
          </a:xfrm>
          <a:prstGeom prst="rect">
            <a:avLst/>
          </a:prstGeom>
        </p:spPr>
      </p:pic>
      <p:pic>
        <p:nvPicPr>
          <p:cNvPr id="4" name="Picture 3">
            <a:extLst>
              <a:ext uri="{FF2B5EF4-FFF2-40B4-BE49-F238E27FC236}">
                <a16:creationId xmlns:a16="http://schemas.microsoft.com/office/drawing/2014/main" id="{12741054-272C-EB42-9A0F-9455EC7DC620}"/>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10086" r="63995" b="33929"/>
          <a:stretch/>
        </p:blipFill>
        <p:spPr>
          <a:xfrm>
            <a:off x="5176790" y="3548747"/>
            <a:ext cx="1301608" cy="1581413"/>
          </a:xfrm>
          <a:prstGeom prst="rect">
            <a:avLst/>
          </a:prstGeom>
        </p:spPr>
      </p:pic>
      <p:pic>
        <p:nvPicPr>
          <p:cNvPr id="5" name="Picture 4">
            <a:extLst>
              <a:ext uri="{FF2B5EF4-FFF2-40B4-BE49-F238E27FC236}">
                <a16:creationId xmlns:a16="http://schemas.microsoft.com/office/drawing/2014/main" id="{0CC9DA55-4E28-BC4C-B0F4-C327BDAE158A}"/>
              </a:ext>
            </a:extLst>
          </p:cNvPr>
          <p:cNvPicPr>
            <a:picLocks noChangeAspect="1"/>
          </p:cNvPicPr>
          <p:nvPr/>
        </p:nvPicPr>
        <p:blipFill rotWithShape="1">
          <a:blip r:embed="rId5"/>
          <a:srcRect l="48391" t="19562" r="42947" b="55870"/>
          <a:stretch/>
        </p:blipFill>
        <p:spPr>
          <a:xfrm>
            <a:off x="6226370" y="1866904"/>
            <a:ext cx="504056" cy="583456"/>
          </a:xfrm>
          <a:prstGeom prst="rect">
            <a:avLst/>
          </a:prstGeom>
        </p:spPr>
      </p:pic>
      <p:pic>
        <p:nvPicPr>
          <p:cNvPr id="6" name="Picture 5">
            <a:extLst>
              <a:ext uri="{FF2B5EF4-FFF2-40B4-BE49-F238E27FC236}">
                <a16:creationId xmlns:a16="http://schemas.microsoft.com/office/drawing/2014/main" id="{17679585-6FE1-A24D-B67B-1DA6A38B0585}"/>
              </a:ext>
            </a:extLst>
          </p:cNvPr>
          <p:cNvPicPr>
            <a:picLocks noChangeAspect="1"/>
          </p:cNvPicPr>
          <p:nvPr/>
        </p:nvPicPr>
        <p:blipFill rotWithShape="1">
          <a:blip r:embed="rId5">
            <a:duotone>
              <a:prstClr val="black"/>
              <a:srgbClr val="D9C3A5">
                <a:tint val="50000"/>
                <a:satMod val="180000"/>
              </a:srgbClr>
            </a:duotone>
          </a:blip>
          <a:srcRect l="48391" t="19562" r="42947" b="55870"/>
          <a:stretch/>
        </p:blipFill>
        <p:spPr>
          <a:xfrm>
            <a:off x="6226370" y="5101464"/>
            <a:ext cx="504056" cy="583456"/>
          </a:xfrm>
          <a:prstGeom prst="rect">
            <a:avLst/>
          </a:prstGeom>
        </p:spPr>
      </p:pic>
      <p:sp>
        <p:nvSpPr>
          <p:cNvPr id="7" name="TextBox 6">
            <a:extLst>
              <a:ext uri="{FF2B5EF4-FFF2-40B4-BE49-F238E27FC236}">
                <a16:creationId xmlns:a16="http://schemas.microsoft.com/office/drawing/2014/main" id="{B0BFB4D5-D4A1-3E40-BCB5-4E05202015B2}"/>
              </a:ext>
            </a:extLst>
          </p:cNvPr>
          <p:cNvSpPr txBox="1"/>
          <p:nvPr/>
        </p:nvSpPr>
        <p:spPr>
          <a:xfrm>
            <a:off x="6800462" y="1866904"/>
            <a:ext cx="16401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A3C6"/>
                </a:solidFill>
                <a:effectLst/>
                <a:uLnTx/>
                <a:uFillTx/>
                <a:latin typeface="Calibri" panose="020F0502020204030204"/>
                <a:ea typeface="+mn-ea"/>
                <a:cs typeface="+mn-cs"/>
              </a:rPr>
              <a:t>CO</a:t>
            </a:r>
            <a:r>
              <a:rPr kumimoji="0" lang="en-US" sz="1800" b="0" i="0" u="none" strike="noStrike" kern="1200" cap="none" spc="0" normalizeH="0" baseline="-25000" noProof="0" dirty="0">
                <a:ln>
                  <a:noFill/>
                </a:ln>
                <a:solidFill>
                  <a:srgbClr val="30A3C6"/>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30A3C6"/>
                </a:solidFill>
                <a:effectLst/>
                <a:uLnTx/>
                <a:uFillTx/>
                <a:latin typeface="Calibri" panose="020F0502020204030204"/>
                <a:ea typeface="+mn-ea"/>
                <a:cs typeface="+mn-cs"/>
              </a:rPr>
              <a:t> = 800 ppm</a:t>
            </a:r>
          </a:p>
        </p:txBody>
      </p:sp>
      <p:sp>
        <p:nvSpPr>
          <p:cNvPr id="8" name="Rectangle 7">
            <a:extLst>
              <a:ext uri="{FF2B5EF4-FFF2-40B4-BE49-F238E27FC236}">
                <a16:creationId xmlns:a16="http://schemas.microsoft.com/office/drawing/2014/main" id="{47C91E84-45B7-AF4C-A653-71F738A9E894}"/>
              </a:ext>
            </a:extLst>
          </p:cNvPr>
          <p:cNvSpPr/>
          <p:nvPr/>
        </p:nvSpPr>
        <p:spPr>
          <a:xfrm>
            <a:off x="6800462" y="5313312"/>
            <a:ext cx="18069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CO</a:t>
            </a:r>
            <a:r>
              <a:rPr kumimoji="0" lang="en-US" sz="1800" b="0" i="0" u="none" strike="noStrike" kern="1200" cap="none" spc="0" normalizeH="0" baseline="-25000" noProof="0" dirty="0">
                <a:ln>
                  <a:noFill/>
                </a:ln>
                <a:solidFill>
                  <a:srgbClr val="A5A5A5">
                    <a:lumMod val="50000"/>
                  </a:srgbClr>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 = 2,000 ppm</a:t>
            </a:r>
          </a:p>
        </p:txBody>
      </p:sp>
      <p:sp>
        <p:nvSpPr>
          <p:cNvPr id="9" name="Content Placeholder 5">
            <a:extLst>
              <a:ext uri="{FF2B5EF4-FFF2-40B4-BE49-F238E27FC236}">
                <a16:creationId xmlns:a16="http://schemas.microsoft.com/office/drawing/2014/main" id="{CB3AB8CC-0C44-6249-9362-DDAB3E2A9E28}"/>
              </a:ext>
            </a:extLst>
          </p:cNvPr>
          <p:cNvSpPr txBox="1">
            <a:spLocks/>
          </p:cNvSpPr>
          <p:nvPr/>
        </p:nvSpPr>
        <p:spPr>
          <a:xfrm>
            <a:off x="5539562" y="1936808"/>
            <a:ext cx="720080" cy="3240360"/>
          </a:xfrm>
          <a:prstGeom prst="rect">
            <a:avLst/>
          </a:prstGeom>
        </p:spPr>
        <p:txBody>
          <a:bodyPr vert="horz" lIns="91440" tIns="45720" rIns="91440" bIns="45720" rtlCol="0">
            <a:normAutofit lnSpcReduction="10000"/>
          </a:bodyPr>
          <a:lstStyle>
            <a:lvl1pPr marL="342891" indent="-342891" algn="l" defTabSz="914377" rtl="0" eaLnBrk="1" latinLnBrk="0" hangingPunct="1">
              <a:spcBef>
                <a:spcPct val="20000"/>
              </a:spcBef>
              <a:buClr>
                <a:schemeClr val="accent1">
                  <a:lumMod val="75000"/>
                </a:schemeClr>
              </a:buClr>
              <a:buSzPct val="70000"/>
              <a:buFontTx/>
              <a:buBlip>
                <a:blip r:embed="rId6"/>
              </a:buBlip>
              <a:defRPr sz="2200" kern="1200">
                <a:solidFill>
                  <a:schemeClr val="tx1"/>
                </a:solidFill>
                <a:latin typeface="DIN Alternate Bold"/>
                <a:ea typeface="Kozuka Gothic Pro L" pitchFamily="34" charset="-128"/>
                <a:cs typeface="DIN Alternate Bold"/>
              </a:defRPr>
            </a:lvl1pPr>
            <a:lvl2pPr marL="742932" indent="-285744" algn="l" defTabSz="914377" rtl="0" eaLnBrk="1" latinLnBrk="0" hangingPunct="1">
              <a:spcBef>
                <a:spcPct val="20000"/>
              </a:spcBef>
              <a:buSzPct val="70000"/>
              <a:buFontTx/>
              <a:buBlip>
                <a:blip r:embed="rId7"/>
              </a:buBlip>
              <a:defRPr sz="2000" kern="1200">
                <a:solidFill>
                  <a:schemeClr val="tx1"/>
                </a:solidFill>
                <a:latin typeface="DIN Alternate Bold"/>
                <a:ea typeface="Kozuka Gothic Pro L" pitchFamily="34" charset="-128"/>
                <a:cs typeface="DIN Alternate Bold"/>
              </a:defRPr>
            </a:lvl2pPr>
            <a:lvl3pPr marL="1142971" indent="-228594" algn="l" defTabSz="914377" rtl="0" eaLnBrk="1" latinLnBrk="0" hangingPunct="1">
              <a:spcBef>
                <a:spcPct val="20000"/>
              </a:spcBef>
              <a:buSzPct val="70000"/>
              <a:buFontTx/>
              <a:buBlip>
                <a:blip r:embed="rId8"/>
              </a:buBlip>
              <a:defRPr sz="1800" kern="1200">
                <a:solidFill>
                  <a:schemeClr val="tx1"/>
                </a:solidFill>
                <a:latin typeface="DIN Alternate Bold"/>
                <a:ea typeface="Kozuka Gothic Pro L" pitchFamily="34" charset="-128"/>
                <a:cs typeface="DIN Alternate Bold"/>
              </a:defRPr>
            </a:lvl3pPr>
            <a:lvl4pPr marL="1600160" indent="-228594" algn="l" defTabSz="914377" rtl="0" eaLnBrk="1" latinLnBrk="0" hangingPunct="1">
              <a:spcBef>
                <a:spcPct val="20000"/>
              </a:spcBef>
              <a:buFont typeface="Arial" pitchFamily="34" charset="0"/>
              <a:buChar char="•"/>
              <a:defRPr sz="1600" kern="1200">
                <a:solidFill>
                  <a:schemeClr val="tx1"/>
                </a:solidFill>
                <a:latin typeface="DIN Alternate Bold"/>
                <a:ea typeface="Kozuka Gothic Pro L" pitchFamily="34" charset="-128"/>
                <a:cs typeface="DIN Alternate Bold"/>
              </a:defRPr>
            </a:lvl4pPr>
            <a:lvl5pPr marL="2057349" indent="-228594" algn="l" defTabSz="914377" rtl="0" eaLnBrk="1" latinLnBrk="0" hangingPunct="1">
              <a:spcBef>
                <a:spcPct val="20000"/>
              </a:spcBef>
              <a:buFont typeface="Arial" pitchFamily="34" charset="0"/>
              <a:buChar char="•"/>
              <a:defRPr sz="1600" kern="1200">
                <a:solidFill>
                  <a:schemeClr val="tx1"/>
                </a:solidFill>
                <a:latin typeface="DIN Alternate Bold"/>
                <a:ea typeface="SS Symbolicons" panose="02000000000000000000" pitchFamily="50" charset="0"/>
                <a:cs typeface="DIN Alternate Bold"/>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p:txBody>
      </p:sp>
    </p:spTree>
    <p:extLst>
      <p:ext uri="{BB962C8B-B14F-4D97-AF65-F5344CB8AC3E}">
        <p14:creationId xmlns:p14="http://schemas.microsoft.com/office/powerpoint/2010/main" val="1302642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altLang="zh-CN" sz="4800" dirty="0">
                <a:solidFill>
                  <a:srgbClr val="1B4453"/>
                </a:solidFill>
                <a:latin typeface="Baskerville" panose="02020502070401020303"/>
              </a:rPr>
              <a:t>RCT</a:t>
            </a:r>
            <a:r>
              <a:rPr lang="zh-CN" altLang="en-US" sz="4800" dirty="0">
                <a:solidFill>
                  <a:srgbClr val="1B4453"/>
                </a:solidFill>
                <a:latin typeface="Baskerville" panose="02020502070401020303"/>
              </a:rPr>
              <a:t> </a:t>
            </a:r>
            <a:r>
              <a:rPr lang="en-US" altLang="zh-CN" sz="4800" dirty="0">
                <a:solidFill>
                  <a:srgbClr val="1B4453"/>
                </a:solidFill>
                <a:latin typeface="Baskerville" panose="02020502070401020303"/>
              </a:rPr>
              <a:t>on</a:t>
            </a:r>
            <a:r>
              <a:rPr lang="zh-CN" altLang="en-US" sz="4800" dirty="0">
                <a:solidFill>
                  <a:srgbClr val="1B4453"/>
                </a:solidFill>
                <a:latin typeface="Baskerville" panose="02020502070401020303"/>
              </a:rPr>
              <a:t> </a:t>
            </a:r>
            <a:r>
              <a:rPr lang="en-US" sz="4800" dirty="0">
                <a:solidFill>
                  <a:srgbClr val="1B4453"/>
                </a:solidFill>
                <a:latin typeface="Baskerville" panose="02020502070401020303"/>
              </a:rPr>
              <a:t>Healthy-Building</a:t>
            </a:r>
            <a:r>
              <a:rPr lang="en-US" altLang="zh-CN" sz="4800" dirty="0">
                <a:solidFill>
                  <a:srgbClr val="1B4453"/>
                </a:solidFill>
                <a:latin typeface="Baskerville" panose="02020502070401020303"/>
              </a:rPr>
              <a:t>’s</a:t>
            </a:r>
            <a:r>
              <a:rPr lang="en-US" sz="4800" dirty="0">
                <a:solidFill>
                  <a:srgbClr val="1B4453"/>
                </a:solidFill>
                <a:latin typeface="Baskerville" panose="02020502070401020303"/>
              </a:rPr>
              <a:t> Impacts</a:t>
            </a:r>
            <a:br>
              <a:rPr lang="en-US" sz="4800" dirty="0">
                <a:solidFill>
                  <a:srgbClr val="1B4453"/>
                </a:solidFill>
                <a:latin typeface="Baskerville" panose="02020502070401020303"/>
              </a:rPr>
            </a:br>
            <a:endParaRPr lang="en-US" sz="4800" dirty="0">
              <a:solidFill>
                <a:srgbClr val="1B4453"/>
              </a:solidFill>
              <a:latin typeface="Baskerville" panose="02020502070401020303"/>
            </a:endParaRPr>
          </a:p>
        </p:txBody>
      </p:sp>
      <p:pic>
        <p:nvPicPr>
          <p:cNvPr id="10" name="Picture 9">
            <a:extLst>
              <a:ext uri="{FF2B5EF4-FFF2-40B4-BE49-F238E27FC236}">
                <a16:creationId xmlns:a16="http://schemas.microsoft.com/office/drawing/2014/main" id="{B8870EC5-AC50-B541-B7AD-356CCE60D08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10086" r="63995" b="33929"/>
          <a:stretch/>
        </p:blipFill>
        <p:spPr>
          <a:xfrm>
            <a:off x="5326916" y="1912743"/>
            <a:ext cx="1301608" cy="1581413"/>
          </a:xfrm>
          <a:prstGeom prst="rect">
            <a:avLst/>
          </a:prstGeom>
        </p:spPr>
      </p:pic>
      <p:pic>
        <p:nvPicPr>
          <p:cNvPr id="11" name="Picture 10">
            <a:extLst>
              <a:ext uri="{FF2B5EF4-FFF2-40B4-BE49-F238E27FC236}">
                <a16:creationId xmlns:a16="http://schemas.microsoft.com/office/drawing/2014/main" id="{E5885C7E-D741-9441-845B-9E1101AED470}"/>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10086" r="63995" b="33929"/>
          <a:stretch/>
        </p:blipFill>
        <p:spPr>
          <a:xfrm>
            <a:off x="5326916" y="3494156"/>
            <a:ext cx="1301608" cy="1581413"/>
          </a:xfrm>
          <a:prstGeom prst="rect">
            <a:avLst/>
          </a:prstGeom>
        </p:spPr>
      </p:pic>
      <p:pic>
        <p:nvPicPr>
          <p:cNvPr id="12" name="Picture 11">
            <a:extLst>
              <a:ext uri="{FF2B5EF4-FFF2-40B4-BE49-F238E27FC236}">
                <a16:creationId xmlns:a16="http://schemas.microsoft.com/office/drawing/2014/main" id="{60A17C6F-6097-6944-A18F-AE7DCE329ECE}"/>
              </a:ext>
            </a:extLst>
          </p:cNvPr>
          <p:cNvPicPr>
            <a:picLocks noChangeAspect="1"/>
          </p:cNvPicPr>
          <p:nvPr/>
        </p:nvPicPr>
        <p:blipFill rotWithShape="1">
          <a:blip r:embed="rId5"/>
          <a:srcRect l="48391" t="19562" r="42947" b="55870"/>
          <a:stretch/>
        </p:blipFill>
        <p:spPr>
          <a:xfrm>
            <a:off x="6376496" y="1812313"/>
            <a:ext cx="504056" cy="583456"/>
          </a:xfrm>
          <a:prstGeom prst="rect">
            <a:avLst/>
          </a:prstGeom>
        </p:spPr>
      </p:pic>
      <p:pic>
        <p:nvPicPr>
          <p:cNvPr id="13" name="Picture 12">
            <a:extLst>
              <a:ext uri="{FF2B5EF4-FFF2-40B4-BE49-F238E27FC236}">
                <a16:creationId xmlns:a16="http://schemas.microsoft.com/office/drawing/2014/main" id="{B796E643-C4EE-4441-BF9B-756287CF5B55}"/>
              </a:ext>
            </a:extLst>
          </p:cNvPr>
          <p:cNvPicPr>
            <a:picLocks noChangeAspect="1"/>
          </p:cNvPicPr>
          <p:nvPr/>
        </p:nvPicPr>
        <p:blipFill rotWithShape="1">
          <a:blip r:embed="rId5">
            <a:duotone>
              <a:prstClr val="black"/>
              <a:srgbClr val="D9C3A5">
                <a:tint val="50000"/>
                <a:satMod val="180000"/>
              </a:srgbClr>
            </a:duotone>
          </a:blip>
          <a:srcRect l="48391" t="19562" r="42947" b="55870"/>
          <a:stretch/>
        </p:blipFill>
        <p:spPr>
          <a:xfrm>
            <a:off x="6376496" y="5046873"/>
            <a:ext cx="504056" cy="583456"/>
          </a:xfrm>
          <a:prstGeom prst="rect">
            <a:avLst/>
          </a:prstGeom>
        </p:spPr>
      </p:pic>
      <p:sp>
        <p:nvSpPr>
          <p:cNvPr id="14" name="TextBox 13">
            <a:extLst>
              <a:ext uri="{FF2B5EF4-FFF2-40B4-BE49-F238E27FC236}">
                <a16:creationId xmlns:a16="http://schemas.microsoft.com/office/drawing/2014/main" id="{53181A53-FECD-E142-946B-CE92030E682B}"/>
              </a:ext>
            </a:extLst>
          </p:cNvPr>
          <p:cNvSpPr txBox="1"/>
          <p:nvPr/>
        </p:nvSpPr>
        <p:spPr>
          <a:xfrm>
            <a:off x="6950588" y="1812313"/>
            <a:ext cx="16401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A3C6"/>
                </a:solidFill>
                <a:effectLst/>
                <a:uLnTx/>
                <a:uFillTx/>
                <a:latin typeface="Calibri" panose="020F0502020204030204"/>
                <a:ea typeface="+mn-ea"/>
                <a:cs typeface="+mn-cs"/>
              </a:rPr>
              <a:t>CO</a:t>
            </a:r>
            <a:r>
              <a:rPr kumimoji="0" lang="en-US" sz="1800" b="0" i="0" u="none" strike="noStrike" kern="1200" cap="none" spc="0" normalizeH="0" baseline="-25000" noProof="0" dirty="0">
                <a:ln>
                  <a:noFill/>
                </a:ln>
                <a:solidFill>
                  <a:srgbClr val="30A3C6"/>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30A3C6"/>
                </a:solidFill>
                <a:effectLst/>
                <a:uLnTx/>
                <a:uFillTx/>
                <a:latin typeface="Calibri" panose="020F0502020204030204"/>
                <a:ea typeface="+mn-ea"/>
                <a:cs typeface="+mn-cs"/>
              </a:rPr>
              <a:t> = 800 ppm</a:t>
            </a:r>
          </a:p>
        </p:txBody>
      </p:sp>
      <p:sp>
        <p:nvSpPr>
          <p:cNvPr id="15" name="Rectangle 14">
            <a:extLst>
              <a:ext uri="{FF2B5EF4-FFF2-40B4-BE49-F238E27FC236}">
                <a16:creationId xmlns:a16="http://schemas.microsoft.com/office/drawing/2014/main" id="{BDBF1822-C771-B34E-AF48-A6948D37D503}"/>
              </a:ext>
            </a:extLst>
          </p:cNvPr>
          <p:cNvSpPr/>
          <p:nvPr/>
        </p:nvSpPr>
        <p:spPr>
          <a:xfrm>
            <a:off x="6950588" y="5258721"/>
            <a:ext cx="18069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CO</a:t>
            </a:r>
            <a:r>
              <a:rPr kumimoji="0" lang="en-US" sz="1800" b="0" i="0" u="none" strike="noStrike" kern="1200" cap="none" spc="0" normalizeH="0" baseline="-25000" noProof="0" dirty="0">
                <a:ln>
                  <a:noFill/>
                </a:ln>
                <a:solidFill>
                  <a:srgbClr val="A5A5A5">
                    <a:lumMod val="50000"/>
                  </a:srgbClr>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 = 2,000 ppm</a:t>
            </a:r>
          </a:p>
        </p:txBody>
      </p:sp>
      <p:sp>
        <p:nvSpPr>
          <p:cNvPr id="16" name="Content Placeholder 5">
            <a:extLst>
              <a:ext uri="{FF2B5EF4-FFF2-40B4-BE49-F238E27FC236}">
                <a16:creationId xmlns:a16="http://schemas.microsoft.com/office/drawing/2014/main" id="{744675E5-6421-4F41-A4F3-0D18FF848DBA}"/>
              </a:ext>
            </a:extLst>
          </p:cNvPr>
          <p:cNvSpPr txBox="1">
            <a:spLocks/>
          </p:cNvSpPr>
          <p:nvPr/>
        </p:nvSpPr>
        <p:spPr>
          <a:xfrm>
            <a:off x="7129848" y="1882217"/>
            <a:ext cx="720080" cy="3240360"/>
          </a:xfrm>
          <a:prstGeom prst="rect">
            <a:avLst/>
          </a:prstGeom>
        </p:spPr>
        <p:txBody>
          <a:bodyPr vert="horz" lIns="91440" tIns="45720" rIns="91440" bIns="45720" rtlCol="0">
            <a:normAutofit lnSpcReduction="10000"/>
          </a:bodyPr>
          <a:lstStyle>
            <a:lvl1pPr marL="342891" indent="-342891" algn="l" defTabSz="914377" rtl="0" eaLnBrk="1" latinLnBrk="0" hangingPunct="1">
              <a:spcBef>
                <a:spcPct val="20000"/>
              </a:spcBef>
              <a:buClr>
                <a:schemeClr val="accent1">
                  <a:lumMod val="75000"/>
                </a:schemeClr>
              </a:buClr>
              <a:buSzPct val="70000"/>
              <a:buFontTx/>
              <a:buBlip>
                <a:blip r:embed="rId6"/>
              </a:buBlip>
              <a:defRPr sz="2200" kern="1200">
                <a:solidFill>
                  <a:schemeClr val="tx1"/>
                </a:solidFill>
                <a:latin typeface="DIN Alternate Bold"/>
                <a:ea typeface="Kozuka Gothic Pro L" pitchFamily="34" charset="-128"/>
                <a:cs typeface="DIN Alternate Bold"/>
              </a:defRPr>
            </a:lvl1pPr>
            <a:lvl2pPr marL="742932" indent="-285744" algn="l" defTabSz="914377" rtl="0" eaLnBrk="1" latinLnBrk="0" hangingPunct="1">
              <a:spcBef>
                <a:spcPct val="20000"/>
              </a:spcBef>
              <a:buSzPct val="70000"/>
              <a:buFontTx/>
              <a:buBlip>
                <a:blip r:embed="rId7"/>
              </a:buBlip>
              <a:defRPr sz="2000" kern="1200">
                <a:solidFill>
                  <a:schemeClr val="tx1"/>
                </a:solidFill>
                <a:latin typeface="DIN Alternate Bold"/>
                <a:ea typeface="Kozuka Gothic Pro L" pitchFamily="34" charset="-128"/>
                <a:cs typeface="DIN Alternate Bold"/>
              </a:defRPr>
            </a:lvl2pPr>
            <a:lvl3pPr marL="1142971" indent="-228594" algn="l" defTabSz="914377" rtl="0" eaLnBrk="1" latinLnBrk="0" hangingPunct="1">
              <a:spcBef>
                <a:spcPct val="20000"/>
              </a:spcBef>
              <a:buSzPct val="70000"/>
              <a:buFontTx/>
              <a:buBlip>
                <a:blip r:embed="rId8"/>
              </a:buBlip>
              <a:defRPr sz="1800" kern="1200">
                <a:solidFill>
                  <a:schemeClr val="tx1"/>
                </a:solidFill>
                <a:latin typeface="DIN Alternate Bold"/>
                <a:ea typeface="Kozuka Gothic Pro L" pitchFamily="34" charset="-128"/>
                <a:cs typeface="DIN Alternate Bold"/>
              </a:defRPr>
            </a:lvl3pPr>
            <a:lvl4pPr marL="1600160" indent="-228594" algn="l" defTabSz="914377" rtl="0" eaLnBrk="1" latinLnBrk="0" hangingPunct="1">
              <a:spcBef>
                <a:spcPct val="20000"/>
              </a:spcBef>
              <a:buFont typeface="Arial" pitchFamily="34" charset="0"/>
              <a:buChar char="•"/>
              <a:defRPr sz="1600" kern="1200">
                <a:solidFill>
                  <a:schemeClr val="tx1"/>
                </a:solidFill>
                <a:latin typeface="DIN Alternate Bold"/>
                <a:ea typeface="Kozuka Gothic Pro L" pitchFamily="34" charset="-128"/>
                <a:cs typeface="DIN Alternate Bold"/>
              </a:defRPr>
            </a:lvl4pPr>
            <a:lvl5pPr marL="2057349" indent="-228594" algn="l" defTabSz="914377" rtl="0" eaLnBrk="1" latinLnBrk="0" hangingPunct="1">
              <a:spcBef>
                <a:spcPct val="20000"/>
              </a:spcBef>
              <a:buFont typeface="Arial" pitchFamily="34" charset="0"/>
              <a:buChar char="•"/>
              <a:defRPr sz="1600" kern="1200">
                <a:solidFill>
                  <a:schemeClr val="tx1"/>
                </a:solidFill>
                <a:latin typeface="DIN Alternate Bold"/>
                <a:ea typeface="SS Symbolicons" panose="02000000000000000000" pitchFamily="50" charset="0"/>
                <a:cs typeface="DIN Alternate Bold"/>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DIN Alternate Bold"/>
              <a:ea typeface="Kozuka Gothic Pro L" pitchFamily="34" charset="-128"/>
            </a:endParaRPr>
          </a:p>
        </p:txBody>
      </p:sp>
      <p:pic>
        <p:nvPicPr>
          <p:cNvPr id="17" name="Picture 16">
            <a:extLst>
              <a:ext uri="{FF2B5EF4-FFF2-40B4-BE49-F238E27FC236}">
                <a16:creationId xmlns:a16="http://schemas.microsoft.com/office/drawing/2014/main" id="{F854602B-A5B8-484D-96EB-59D96A2F66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70170" r="8625" b="56176"/>
          <a:stretch/>
        </p:blipFill>
        <p:spPr>
          <a:xfrm>
            <a:off x="8957574" y="2852102"/>
            <a:ext cx="476158" cy="468997"/>
          </a:xfrm>
          <a:prstGeom prst="rect">
            <a:avLst/>
          </a:prstGeom>
        </p:spPr>
      </p:pic>
      <p:pic>
        <p:nvPicPr>
          <p:cNvPr id="18" name="Picture 17">
            <a:extLst>
              <a:ext uri="{FF2B5EF4-FFF2-40B4-BE49-F238E27FC236}">
                <a16:creationId xmlns:a16="http://schemas.microsoft.com/office/drawing/2014/main" id="{DE8CAD6B-647F-924B-BC4A-EA5B11C06346}"/>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70170" r="8625" b="56176"/>
          <a:stretch/>
        </p:blipFill>
        <p:spPr>
          <a:xfrm>
            <a:off x="8957574" y="4406858"/>
            <a:ext cx="476158" cy="468997"/>
          </a:xfrm>
          <a:prstGeom prst="rect">
            <a:avLst/>
          </a:prstGeom>
        </p:spPr>
      </p:pic>
      <p:pic>
        <p:nvPicPr>
          <p:cNvPr id="19" name="Picture 18">
            <a:extLst>
              <a:ext uri="{FF2B5EF4-FFF2-40B4-BE49-F238E27FC236}">
                <a16:creationId xmlns:a16="http://schemas.microsoft.com/office/drawing/2014/main" id="{82997280-4D78-3C47-915D-95F36871D3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68697" t="46296" r="8624" b="11682"/>
          <a:stretch/>
        </p:blipFill>
        <p:spPr>
          <a:xfrm>
            <a:off x="8207637" y="2860369"/>
            <a:ext cx="549855" cy="485572"/>
          </a:xfrm>
          <a:prstGeom prst="rect">
            <a:avLst/>
          </a:prstGeom>
        </p:spPr>
      </p:pic>
      <p:pic>
        <p:nvPicPr>
          <p:cNvPr id="20" name="Picture 19">
            <a:extLst>
              <a:ext uri="{FF2B5EF4-FFF2-40B4-BE49-F238E27FC236}">
                <a16:creationId xmlns:a16="http://schemas.microsoft.com/office/drawing/2014/main" id="{6FA890BE-7491-B046-8427-4FE92DADF7FD}"/>
              </a:ext>
            </a:extLst>
          </p:cNvPr>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10000" b="90000" l="10000" r="90000">
                        <a14:foregroundMark x1="77470" y1="57091" x2="77470" y2="57091"/>
                        <a14:foregroundMark x1="76603" y1="20727" x2="76603" y2="20727"/>
                        <a14:foregroundMark x1="55113" y1="23636" x2="55113" y2="24000"/>
                        <a14:foregroundMark x1="51646" y1="50545" x2="51646" y2="50545"/>
                      </a14:backgroundRemoval>
                    </a14:imgEffect>
                  </a14:imgLayer>
                </a14:imgProps>
              </a:ext>
            </a:extLst>
          </a:blip>
          <a:srcRect l="68697" t="46296" r="8624" b="11682"/>
          <a:stretch/>
        </p:blipFill>
        <p:spPr>
          <a:xfrm>
            <a:off x="8207638" y="4390283"/>
            <a:ext cx="549855" cy="485572"/>
          </a:xfrm>
          <a:prstGeom prst="rect">
            <a:avLst/>
          </a:prstGeom>
        </p:spPr>
      </p:pic>
      <p:grpSp>
        <p:nvGrpSpPr>
          <p:cNvPr id="21" name="Group 20">
            <a:extLst>
              <a:ext uri="{FF2B5EF4-FFF2-40B4-BE49-F238E27FC236}">
                <a16:creationId xmlns:a16="http://schemas.microsoft.com/office/drawing/2014/main" id="{B1108CB0-BC2B-9047-8822-329B414D3E03}"/>
              </a:ext>
            </a:extLst>
          </p:cNvPr>
          <p:cNvGrpSpPr/>
          <p:nvPr/>
        </p:nvGrpSpPr>
        <p:grpSpPr>
          <a:xfrm>
            <a:off x="8177483" y="2727539"/>
            <a:ext cx="1328629" cy="2251022"/>
            <a:chOff x="6771763" y="1976912"/>
            <a:chExt cx="1328629" cy="2251022"/>
          </a:xfrm>
        </p:grpSpPr>
        <p:cxnSp>
          <p:nvCxnSpPr>
            <p:cNvPr id="22" name="Straight Arrow Connector 21">
              <a:extLst>
                <a:ext uri="{FF2B5EF4-FFF2-40B4-BE49-F238E27FC236}">
                  <a16:creationId xmlns:a16="http://schemas.microsoft.com/office/drawing/2014/main" id="{3E2ADB9A-584A-904D-8314-6E8D26AE8B6B}"/>
                </a:ext>
              </a:extLst>
            </p:cNvPr>
            <p:cNvCxnSpPr/>
            <p:nvPr/>
          </p:nvCxnSpPr>
          <p:spPr>
            <a:xfrm flipH="1">
              <a:off x="7099951" y="2644683"/>
              <a:ext cx="1494" cy="857653"/>
            </a:xfrm>
            <a:prstGeom prst="straightConnector1">
              <a:avLst/>
            </a:prstGeom>
            <a:ln w="28575">
              <a:solidFill>
                <a:schemeClr val="bg2">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0AC8D69-CBD9-874B-99B9-81A501BD04A3}"/>
                </a:ext>
              </a:extLst>
            </p:cNvPr>
            <p:cNvCxnSpPr/>
            <p:nvPr/>
          </p:nvCxnSpPr>
          <p:spPr>
            <a:xfrm flipH="1">
              <a:off x="7842605" y="2663171"/>
              <a:ext cx="1494" cy="857653"/>
            </a:xfrm>
            <a:prstGeom prst="straightConnector1">
              <a:avLst/>
            </a:prstGeom>
            <a:ln w="28575">
              <a:solidFill>
                <a:schemeClr val="bg2">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C070B7F-C242-8D4B-A1D8-09429926758C}"/>
                </a:ext>
              </a:extLst>
            </p:cNvPr>
            <p:cNvSpPr/>
            <p:nvPr/>
          </p:nvSpPr>
          <p:spPr>
            <a:xfrm>
              <a:off x="6771763" y="1986919"/>
              <a:ext cx="611749" cy="697379"/>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DIN Alternate Bold"/>
                <a:ea typeface="+mn-ea"/>
                <a:cs typeface="DIN Alternate Bold"/>
              </a:endParaRPr>
            </a:p>
          </p:txBody>
        </p:sp>
        <p:sp>
          <p:nvSpPr>
            <p:cNvPr id="25" name="Oval 24">
              <a:extLst>
                <a:ext uri="{FF2B5EF4-FFF2-40B4-BE49-F238E27FC236}">
                  <a16:creationId xmlns:a16="http://schemas.microsoft.com/office/drawing/2014/main" id="{46ECA2B1-2063-8741-9BC7-63CC4A9D0FCA}"/>
                </a:ext>
              </a:extLst>
            </p:cNvPr>
            <p:cNvSpPr/>
            <p:nvPr/>
          </p:nvSpPr>
          <p:spPr>
            <a:xfrm>
              <a:off x="7484059" y="1976912"/>
              <a:ext cx="611749" cy="697379"/>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DIN Alternate Bold"/>
                <a:ea typeface="+mn-ea"/>
                <a:cs typeface="DIN Alternate Bold"/>
              </a:endParaRPr>
            </a:p>
          </p:txBody>
        </p:sp>
        <p:sp>
          <p:nvSpPr>
            <p:cNvPr id="26" name="Oval 25">
              <a:extLst>
                <a:ext uri="{FF2B5EF4-FFF2-40B4-BE49-F238E27FC236}">
                  <a16:creationId xmlns:a16="http://schemas.microsoft.com/office/drawing/2014/main" id="{26BBE2AA-8B11-A340-9E3C-5044A1493CA1}"/>
                </a:ext>
              </a:extLst>
            </p:cNvPr>
            <p:cNvSpPr/>
            <p:nvPr/>
          </p:nvSpPr>
          <p:spPr>
            <a:xfrm>
              <a:off x="6776347" y="3530555"/>
              <a:ext cx="611749" cy="697379"/>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DIN Alternate Bold"/>
                <a:ea typeface="+mn-ea"/>
                <a:cs typeface="DIN Alternate Bold"/>
              </a:endParaRPr>
            </a:p>
          </p:txBody>
        </p:sp>
        <p:sp>
          <p:nvSpPr>
            <p:cNvPr id="27" name="Oval 26">
              <a:extLst>
                <a:ext uri="{FF2B5EF4-FFF2-40B4-BE49-F238E27FC236}">
                  <a16:creationId xmlns:a16="http://schemas.microsoft.com/office/drawing/2014/main" id="{39A75991-D6BD-1E41-9292-D8CAEF22248D}"/>
                </a:ext>
              </a:extLst>
            </p:cNvPr>
            <p:cNvSpPr/>
            <p:nvPr/>
          </p:nvSpPr>
          <p:spPr>
            <a:xfrm>
              <a:off x="7488643" y="3520548"/>
              <a:ext cx="611749" cy="697379"/>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DIN Alternate Bold"/>
                <a:ea typeface="+mn-ea"/>
                <a:cs typeface="DIN Alternate Bold"/>
              </a:endParaRPr>
            </a:p>
          </p:txBody>
        </p:sp>
        <p:sp>
          <p:nvSpPr>
            <p:cNvPr id="28" name="TextBox 27">
              <a:extLst>
                <a:ext uri="{FF2B5EF4-FFF2-40B4-BE49-F238E27FC236}">
                  <a16:creationId xmlns:a16="http://schemas.microsoft.com/office/drawing/2014/main" id="{6F4E4F74-E6C2-ED45-AFB8-A75DE387CB62}"/>
                </a:ext>
              </a:extLst>
            </p:cNvPr>
            <p:cNvSpPr txBox="1"/>
            <p:nvPr/>
          </p:nvSpPr>
          <p:spPr>
            <a:xfrm>
              <a:off x="7236296" y="2952917"/>
              <a:ext cx="4787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VS</a:t>
              </a:r>
            </a:p>
          </p:txBody>
        </p:sp>
      </p:grpSp>
      <p:pic>
        <p:nvPicPr>
          <p:cNvPr id="3" name="Picture 2">
            <a:extLst>
              <a:ext uri="{FF2B5EF4-FFF2-40B4-BE49-F238E27FC236}">
                <a16:creationId xmlns:a16="http://schemas.microsoft.com/office/drawing/2014/main" id="{07D7EA6E-072B-204A-949A-3AC981C0DC8B}"/>
              </a:ext>
            </a:extLst>
          </p:cNvPr>
          <p:cNvPicPr>
            <a:picLocks noChangeAspect="1"/>
          </p:cNvPicPr>
          <p:nvPr/>
        </p:nvPicPr>
        <p:blipFill>
          <a:blip r:embed="rId9"/>
          <a:stretch>
            <a:fillRect/>
          </a:stretch>
        </p:blipFill>
        <p:spPr>
          <a:xfrm>
            <a:off x="96561" y="1156718"/>
            <a:ext cx="3864710" cy="2111730"/>
          </a:xfrm>
          <a:prstGeom prst="rect">
            <a:avLst/>
          </a:prstGeom>
        </p:spPr>
      </p:pic>
      <p:pic>
        <p:nvPicPr>
          <p:cNvPr id="5" name="Picture 4">
            <a:extLst>
              <a:ext uri="{FF2B5EF4-FFF2-40B4-BE49-F238E27FC236}">
                <a16:creationId xmlns:a16="http://schemas.microsoft.com/office/drawing/2014/main" id="{A7D77645-9630-C247-A47C-51B7CCD7FB9E}"/>
              </a:ext>
            </a:extLst>
          </p:cNvPr>
          <p:cNvPicPr>
            <a:picLocks noChangeAspect="1"/>
          </p:cNvPicPr>
          <p:nvPr/>
        </p:nvPicPr>
        <p:blipFill>
          <a:blip r:embed="rId10"/>
          <a:stretch>
            <a:fillRect/>
          </a:stretch>
        </p:blipFill>
        <p:spPr>
          <a:xfrm>
            <a:off x="126666" y="3321099"/>
            <a:ext cx="3347318" cy="3536901"/>
          </a:xfrm>
          <a:prstGeom prst="rect">
            <a:avLst/>
          </a:prstGeom>
        </p:spPr>
      </p:pic>
      <p:sp>
        <p:nvSpPr>
          <p:cNvPr id="2" name="TextBox 1"/>
          <p:cNvSpPr txBox="1"/>
          <p:nvPr/>
        </p:nvSpPr>
        <p:spPr>
          <a:xfrm>
            <a:off x="3792278" y="6352232"/>
            <a:ext cx="8115300" cy="461665"/>
          </a:xfrm>
          <a:prstGeom prst="rect">
            <a:avLst/>
          </a:prstGeom>
          <a:noFill/>
        </p:spPr>
        <p:txBody>
          <a:bodyPr wrap="square" rtlCol="0">
            <a:spAutoFit/>
          </a:bodyPr>
          <a:lstStyle/>
          <a:p>
            <a:r>
              <a:rPr lang="en-US" sz="1200" dirty="0" smtClean="0">
                <a:latin typeface="Baskerville Old Face" panose="02020602080505020303" pitchFamily="18" charset="0"/>
              </a:rPr>
              <a:t>Top: © PNAS; bottom: © </a:t>
            </a:r>
            <a:r>
              <a:rPr lang="en-US" sz="1200" dirty="0">
                <a:latin typeface="Baskerville Old Face" panose="02020602080505020303" pitchFamily="18" charset="0"/>
              </a:rPr>
              <a:t>Massachusetts Institute of Technology.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11"/>
              </a:rPr>
              <a:t>https://ocw.mit.edu/help/faq-fair-use</a:t>
            </a:r>
            <a:r>
              <a:rPr lang="en-US" sz="1200" dirty="0" smtClean="0">
                <a:latin typeface="Baskerville Old Face" panose="02020602080505020303" pitchFamily="18" charset="0"/>
                <a:hlinkClick r:id="rId11"/>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87168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582804" y="12480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Matching: Seeking Apple-to-Apple Comparison</a:t>
            </a:r>
            <a:r>
              <a:rPr lang="en-US" altLang="zh-CN" sz="4267" dirty="0">
                <a:solidFill>
                  <a:srgbClr val="1B4453"/>
                </a:solidFill>
                <a:latin typeface="Eurostile" panose="020B0504020202050204" pitchFamily="34" charset="77"/>
              </a:rPr>
              <a:t/>
            </a:r>
            <a:br>
              <a:rPr lang="en-US" altLang="zh-CN" sz="4267" dirty="0">
                <a:solidFill>
                  <a:srgbClr val="1B4453"/>
                </a:solidFill>
                <a:latin typeface="Eurostile" panose="020B0504020202050204" pitchFamily="34" charset="77"/>
              </a:rPr>
            </a:br>
            <a:endParaRPr lang="en-US" sz="4267" dirty="0">
              <a:solidFill>
                <a:srgbClr val="1B4453"/>
              </a:solidFill>
              <a:latin typeface="Eurostile" panose="020B0504020202050204" pitchFamily="34" charset="77"/>
            </a:endParaRPr>
          </a:p>
        </p:txBody>
      </p:sp>
      <p:sp>
        <p:nvSpPr>
          <p:cNvPr id="4" name="Content Placeholder 2">
            <a:extLst>
              <a:ext uri="{FF2B5EF4-FFF2-40B4-BE49-F238E27FC236}">
                <a16:creationId xmlns:a16="http://schemas.microsoft.com/office/drawing/2014/main" id="{ECD6C567-A6E8-47DA-A92A-EDDC09E167BD}"/>
              </a:ext>
            </a:extLst>
          </p:cNvPr>
          <p:cNvSpPr txBox="1">
            <a:spLocks/>
          </p:cNvSpPr>
          <p:nvPr/>
        </p:nvSpPr>
        <p:spPr>
          <a:xfrm>
            <a:off x="1087967" y="1578429"/>
            <a:ext cx="9628717"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Baskerville"/>
              </a:rPr>
              <a:t>Twins</a:t>
            </a:r>
          </a:p>
          <a:p>
            <a:endParaRPr lang="en-US" dirty="0"/>
          </a:p>
          <a:p>
            <a:r>
              <a:rPr lang="en-US" altLang="zh-CN" dirty="0">
                <a:latin typeface="Baskerville"/>
              </a:rPr>
              <a:t>Geographic</a:t>
            </a:r>
            <a:r>
              <a:rPr lang="zh-CN" altLang="en-US" dirty="0">
                <a:latin typeface="Baskerville"/>
              </a:rPr>
              <a:t> </a:t>
            </a:r>
            <a:r>
              <a:rPr lang="en-US" altLang="zh-CN" dirty="0">
                <a:latin typeface="Baskerville"/>
              </a:rPr>
              <a:t>matching</a:t>
            </a:r>
          </a:p>
          <a:p>
            <a:endParaRPr lang="en-US" dirty="0"/>
          </a:p>
          <a:p>
            <a:endParaRPr lang="en-US" altLang="zh-CN" dirty="0"/>
          </a:p>
          <a:p>
            <a:endParaRPr lang="en-US" altLang="zh-CN" dirty="0"/>
          </a:p>
          <a:p>
            <a:endParaRPr lang="en-US" altLang="zh-CN" dirty="0"/>
          </a:p>
          <a:p>
            <a:r>
              <a:rPr lang="en-US" altLang="zh-CN" dirty="0">
                <a:latin typeface="Baskerville"/>
              </a:rPr>
              <a:t>Propensity</a:t>
            </a:r>
            <a:r>
              <a:rPr lang="zh-CN" altLang="en-US" dirty="0">
                <a:latin typeface="Baskerville"/>
              </a:rPr>
              <a:t> </a:t>
            </a:r>
            <a:r>
              <a:rPr lang="en-US" altLang="zh-CN" dirty="0">
                <a:latin typeface="Baskerville"/>
              </a:rPr>
              <a:t>score</a:t>
            </a:r>
            <a:r>
              <a:rPr lang="zh-CN" altLang="en-US" dirty="0">
                <a:latin typeface="Baskerville"/>
              </a:rPr>
              <a:t> </a:t>
            </a:r>
            <a:r>
              <a:rPr lang="en-US" altLang="zh-CN" dirty="0">
                <a:latin typeface="Baskerville"/>
              </a:rPr>
              <a:t>matching</a:t>
            </a:r>
            <a:r>
              <a:rPr lang="zh-CN" altLang="en-US" dirty="0">
                <a:latin typeface="Baskerville"/>
              </a:rPr>
              <a:t> </a:t>
            </a:r>
            <a:r>
              <a:rPr lang="en-US" altLang="zh-CN" dirty="0">
                <a:latin typeface="Baskerville"/>
              </a:rPr>
              <a:t>(PSM)</a:t>
            </a:r>
            <a:endParaRPr lang="en-US" dirty="0">
              <a:latin typeface="Baskerville"/>
            </a:endParaRPr>
          </a:p>
        </p:txBody>
      </p:sp>
      <p:sp>
        <p:nvSpPr>
          <p:cNvPr id="8" name="Triangle 5">
            <a:extLst>
              <a:ext uri="{FF2B5EF4-FFF2-40B4-BE49-F238E27FC236}">
                <a16:creationId xmlns:a16="http://schemas.microsoft.com/office/drawing/2014/main" id="{068E4BDB-86E5-4962-9A4F-A6F0767AB45F}"/>
              </a:ext>
            </a:extLst>
          </p:cNvPr>
          <p:cNvSpPr/>
          <p:nvPr/>
        </p:nvSpPr>
        <p:spPr bwMode="auto">
          <a:xfrm>
            <a:off x="3124200" y="3712029"/>
            <a:ext cx="228600" cy="228600"/>
          </a:xfrm>
          <a:prstGeom prst="triangle">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9" name="Oval 8">
            <a:extLst>
              <a:ext uri="{FF2B5EF4-FFF2-40B4-BE49-F238E27FC236}">
                <a16:creationId xmlns:a16="http://schemas.microsoft.com/office/drawing/2014/main" id="{09568ECF-2F6C-4BD7-868C-9DF048BA317B}"/>
              </a:ext>
            </a:extLst>
          </p:cNvPr>
          <p:cNvSpPr/>
          <p:nvPr/>
        </p:nvSpPr>
        <p:spPr bwMode="auto">
          <a:xfrm>
            <a:off x="3429000" y="363582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0" name="Oval 9">
            <a:extLst>
              <a:ext uri="{FF2B5EF4-FFF2-40B4-BE49-F238E27FC236}">
                <a16:creationId xmlns:a16="http://schemas.microsoft.com/office/drawing/2014/main" id="{B2555EE5-3E1D-492F-BBDA-09D486F320C3}"/>
              </a:ext>
            </a:extLst>
          </p:cNvPr>
          <p:cNvSpPr/>
          <p:nvPr/>
        </p:nvSpPr>
        <p:spPr bwMode="auto">
          <a:xfrm>
            <a:off x="3352800" y="3996191"/>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1" name="Oval 10">
            <a:extLst>
              <a:ext uri="{FF2B5EF4-FFF2-40B4-BE49-F238E27FC236}">
                <a16:creationId xmlns:a16="http://schemas.microsoft.com/office/drawing/2014/main" id="{E63DD47D-B9FA-4D7D-9F8C-0A568E2777C3}"/>
              </a:ext>
            </a:extLst>
          </p:cNvPr>
          <p:cNvSpPr/>
          <p:nvPr/>
        </p:nvSpPr>
        <p:spPr bwMode="auto">
          <a:xfrm>
            <a:off x="2971800" y="3533713"/>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2" name="Oval 11">
            <a:extLst>
              <a:ext uri="{FF2B5EF4-FFF2-40B4-BE49-F238E27FC236}">
                <a16:creationId xmlns:a16="http://schemas.microsoft.com/office/drawing/2014/main" id="{E57BD590-962C-459C-9E1F-9E43D52F3F15}"/>
              </a:ext>
            </a:extLst>
          </p:cNvPr>
          <p:cNvSpPr/>
          <p:nvPr/>
        </p:nvSpPr>
        <p:spPr bwMode="auto">
          <a:xfrm>
            <a:off x="2971800" y="397913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3" name="Oval 12">
            <a:extLst>
              <a:ext uri="{FF2B5EF4-FFF2-40B4-BE49-F238E27FC236}">
                <a16:creationId xmlns:a16="http://schemas.microsoft.com/office/drawing/2014/main" id="{7FEE488F-B85F-46ED-865E-567CAC8ECAB4}"/>
              </a:ext>
            </a:extLst>
          </p:cNvPr>
          <p:cNvSpPr/>
          <p:nvPr/>
        </p:nvSpPr>
        <p:spPr bwMode="auto">
          <a:xfrm>
            <a:off x="2895600" y="3775512"/>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4" name="Oval 13">
            <a:extLst>
              <a:ext uri="{FF2B5EF4-FFF2-40B4-BE49-F238E27FC236}">
                <a16:creationId xmlns:a16="http://schemas.microsoft.com/office/drawing/2014/main" id="{DCF982F7-410C-43E7-B7C8-90B8876276CB}"/>
              </a:ext>
            </a:extLst>
          </p:cNvPr>
          <p:cNvSpPr/>
          <p:nvPr/>
        </p:nvSpPr>
        <p:spPr bwMode="auto">
          <a:xfrm>
            <a:off x="2705100" y="3410015"/>
            <a:ext cx="1104900" cy="911615"/>
          </a:xfrm>
          <a:prstGeom prst="ellips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5" name="Triangle 12">
            <a:extLst>
              <a:ext uri="{FF2B5EF4-FFF2-40B4-BE49-F238E27FC236}">
                <a16:creationId xmlns:a16="http://schemas.microsoft.com/office/drawing/2014/main" id="{A3B4DA21-5B81-4190-B6CD-9BA7FFF69D01}"/>
              </a:ext>
            </a:extLst>
          </p:cNvPr>
          <p:cNvSpPr/>
          <p:nvPr/>
        </p:nvSpPr>
        <p:spPr bwMode="auto">
          <a:xfrm>
            <a:off x="4740919" y="4077527"/>
            <a:ext cx="228600" cy="228600"/>
          </a:xfrm>
          <a:prstGeom prst="triangle">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6" name="Oval 15">
            <a:extLst>
              <a:ext uri="{FF2B5EF4-FFF2-40B4-BE49-F238E27FC236}">
                <a16:creationId xmlns:a16="http://schemas.microsoft.com/office/drawing/2014/main" id="{98951BEE-E748-4A72-BAF9-AB05F465EB54}"/>
              </a:ext>
            </a:extLst>
          </p:cNvPr>
          <p:cNvSpPr/>
          <p:nvPr/>
        </p:nvSpPr>
        <p:spPr bwMode="auto">
          <a:xfrm>
            <a:off x="5045719" y="4001327"/>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7" name="Oval 16">
            <a:extLst>
              <a:ext uri="{FF2B5EF4-FFF2-40B4-BE49-F238E27FC236}">
                <a16:creationId xmlns:a16="http://schemas.microsoft.com/office/drawing/2014/main" id="{CE3AC6B1-DE4A-4947-BD54-D29A85701B19}"/>
              </a:ext>
            </a:extLst>
          </p:cNvPr>
          <p:cNvSpPr/>
          <p:nvPr/>
        </p:nvSpPr>
        <p:spPr bwMode="auto">
          <a:xfrm>
            <a:off x="4815521" y="451563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8" name="Oval 17">
            <a:extLst>
              <a:ext uri="{FF2B5EF4-FFF2-40B4-BE49-F238E27FC236}">
                <a16:creationId xmlns:a16="http://schemas.microsoft.com/office/drawing/2014/main" id="{D81B0C3A-253B-4B51-BCCD-2E368E7DAD72}"/>
              </a:ext>
            </a:extLst>
          </p:cNvPr>
          <p:cNvSpPr/>
          <p:nvPr/>
        </p:nvSpPr>
        <p:spPr bwMode="auto">
          <a:xfrm>
            <a:off x="4702819" y="387699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19" name="Oval 18">
            <a:extLst>
              <a:ext uri="{FF2B5EF4-FFF2-40B4-BE49-F238E27FC236}">
                <a16:creationId xmlns:a16="http://schemas.microsoft.com/office/drawing/2014/main" id="{C613E3C1-7F01-48F7-884C-31C001EA54BA}"/>
              </a:ext>
            </a:extLst>
          </p:cNvPr>
          <p:cNvSpPr/>
          <p:nvPr/>
        </p:nvSpPr>
        <p:spPr bwMode="auto">
          <a:xfrm>
            <a:off x="4588519" y="4344637"/>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0" name="Oval 19">
            <a:extLst>
              <a:ext uri="{FF2B5EF4-FFF2-40B4-BE49-F238E27FC236}">
                <a16:creationId xmlns:a16="http://schemas.microsoft.com/office/drawing/2014/main" id="{C972D31B-CEFE-4514-B1BF-4949E279E355}"/>
              </a:ext>
            </a:extLst>
          </p:cNvPr>
          <p:cNvSpPr/>
          <p:nvPr/>
        </p:nvSpPr>
        <p:spPr bwMode="auto">
          <a:xfrm>
            <a:off x="5136040" y="424542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1" name="Oval 20">
            <a:extLst>
              <a:ext uri="{FF2B5EF4-FFF2-40B4-BE49-F238E27FC236}">
                <a16:creationId xmlns:a16="http://schemas.microsoft.com/office/drawing/2014/main" id="{84AB0549-D07D-442C-AF3B-C011DD588C18}"/>
              </a:ext>
            </a:extLst>
          </p:cNvPr>
          <p:cNvSpPr/>
          <p:nvPr/>
        </p:nvSpPr>
        <p:spPr bwMode="auto">
          <a:xfrm>
            <a:off x="4321819" y="3775513"/>
            <a:ext cx="1104900" cy="911615"/>
          </a:xfrm>
          <a:prstGeom prst="ellips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2" name="TextBox 21">
            <a:extLst>
              <a:ext uri="{FF2B5EF4-FFF2-40B4-BE49-F238E27FC236}">
                <a16:creationId xmlns:a16="http://schemas.microsoft.com/office/drawing/2014/main" id="{E6C183F4-C39C-4688-8533-2F8510F71545}"/>
              </a:ext>
            </a:extLst>
          </p:cNvPr>
          <p:cNvSpPr txBox="1"/>
          <p:nvPr/>
        </p:nvSpPr>
        <p:spPr>
          <a:xfrm>
            <a:off x="1639160" y="3757469"/>
            <a:ext cx="1408840" cy="938719"/>
          </a:xfrm>
          <a:prstGeom prst="rect">
            <a:avLst/>
          </a:prstGeom>
          <a:noFill/>
        </p:spPr>
        <p:txBody>
          <a:bodyPr wrap="square" rtlCol="0">
            <a:spAutoFit/>
          </a:bodyPr>
          <a:lstStyle/>
          <a:p>
            <a:pPr eaLnBrk="0" fontAlgn="base" hangingPunct="0">
              <a:spcBef>
                <a:spcPct val="0"/>
              </a:spcBef>
              <a:spcAft>
                <a:spcPct val="0"/>
              </a:spcAft>
            </a:pPr>
            <a:r>
              <a:rPr lang="en-US" altLang="zh-CN" sz="1100" dirty="0">
                <a:solidFill>
                  <a:srgbClr val="000000"/>
                </a:solidFill>
                <a:latin typeface="Times" panose="02020603050405020304" pitchFamily="18" charset="0"/>
                <a:ea typeface="Geneva" pitchFamily="122" charset="-128"/>
              </a:rPr>
              <a:t>0.2</a:t>
            </a:r>
            <a:r>
              <a:rPr lang="zh-CN" altLang="en-US" sz="1100" dirty="0">
                <a:solidFill>
                  <a:srgbClr val="000000"/>
                </a:solidFill>
                <a:latin typeface="Times" panose="02020603050405020304" pitchFamily="18" charset="0"/>
              </a:rPr>
              <a:t> </a:t>
            </a:r>
            <a:r>
              <a:rPr lang="en-US" altLang="zh-CN" sz="1100" dirty="0">
                <a:solidFill>
                  <a:srgbClr val="000000"/>
                </a:solidFill>
                <a:latin typeface="Times" panose="02020603050405020304" pitchFamily="18" charset="0"/>
                <a:ea typeface="Geneva" pitchFamily="122" charset="-128"/>
              </a:rPr>
              <a:t>square</a:t>
            </a:r>
            <a:r>
              <a:rPr lang="zh-CN" altLang="en-US" sz="1100" dirty="0">
                <a:solidFill>
                  <a:srgbClr val="000000"/>
                </a:solidFill>
                <a:latin typeface="Times" panose="02020603050405020304" pitchFamily="18" charset="0"/>
              </a:rPr>
              <a:t> </a:t>
            </a:r>
            <a:r>
              <a:rPr lang="en-US" altLang="zh-CN" sz="1100" dirty="0">
                <a:solidFill>
                  <a:srgbClr val="000000"/>
                </a:solidFill>
                <a:latin typeface="Times" panose="02020603050405020304" pitchFamily="18" charset="0"/>
                <a:ea typeface="Geneva" pitchFamily="122" charset="-128"/>
              </a:rPr>
              <a:t>miles</a:t>
            </a:r>
          </a:p>
          <a:p>
            <a:pPr eaLnBrk="0" fontAlgn="base" hangingPunct="0">
              <a:spcBef>
                <a:spcPct val="0"/>
              </a:spcBef>
              <a:spcAft>
                <a:spcPct val="0"/>
              </a:spcAft>
            </a:pPr>
            <a:endParaRPr lang="en-US" sz="1100" dirty="0">
              <a:solidFill>
                <a:srgbClr val="000000"/>
              </a:solidFill>
              <a:latin typeface="Times" panose="02020603050405020304" pitchFamily="18" charset="0"/>
              <a:ea typeface="Geneva" pitchFamily="122" charset="-128"/>
            </a:endParaRPr>
          </a:p>
          <a:p>
            <a:pPr eaLnBrk="0" fontAlgn="base" hangingPunct="0">
              <a:spcBef>
                <a:spcPct val="0"/>
              </a:spcBef>
              <a:spcAft>
                <a:spcPct val="0"/>
              </a:spcAft>
            </a:pPr>
            <a:endParaRPr lang="en-US" sz="1100" dirty="0">
              <a:solidFill>
                <a:srgbClr val="000000"/>
              </a:solidFill>
              <a:latin typeface="Times" panose="02020603050405020304" pitchFamily="18" charset="0"/>
              <a:ea typeface="Geneva" pitchFamily="122" charset="-128"/>
            </a:endParaRPr>
          </a:p>
          <a:p>
            <a:pPr eaLnBrk="0" fontAlgn="base" hangingPunct="0">
              <a:spcBef>
                <a:spcPct val="0"/>
              </a:spcBef>
              <a:spcAft>
                <a:spcPct val="0"/>
              </a:spcAft>
            </a:pPr>
            <a:r>
              <a:rPr lang="en-US" altLang="zh-CN" sz="1100" dirty="0">
                <a:solidFill>
                  <a:srgbClr val="000000"/>
                </a:solidFill>
                <a:latin typeface="Times" panose="02020603050405020304" pitchFamily="18" charset="0"/>
                <a:ea typeface="Geneva" pitchFamily="122" charset="-128"/>
              </a:rPr>
              <a:t>20,801</a:t>
            </a:r>
            <a:r>
              <a:rPr lang="zh-CN" altLang="en-US" sz="1100" dirty="0">
                <a:solidFill>
                  <a:srgbClr val="000000"/>
                </a:solidFill>
                <a:latin typeface="Times" panose="02020603050405020304" pitchFamily="18" charset="0"/>
              </a:rPr>
              <a:t> </a:t>
            </a:r>
            <a:r>
              <a:rPr lang="en-US" altLang="zh-CN" sz="1100" dirty="0">
                <a:solidFill>
                  <a:srgbClr val="000000"/>
                </a:solidFill>
                <a:latin typeface="Times" panose="02020603050405020304" pitchFamily="18" charset="0"/>
                <a:ea typeface="Geneva" pitchFamily="122" charset="-128"/>
              </a:rPr>
              <a:t>observations</a:t>
            </a:r>
          </a:p>
          <a:p>
            <a:pPr eaLnBrk="0" fontAlgn="base" hangingPunct="0">
              <a:spcBef>
                <a:spcPct val="0"/>
              </a:spcBef>
              <a:spcAft>
                <a:spcPct val="0"/>
              </a:spcAft>
            </a:pPr>
            <a:r>
              <a:rPr lang="en-US" altLang="zh-CN" sz="1100" dirty="0">
                <a:solidFill>
                  <a:srgbClr val="000000"/>
                </a:solidFill>
                <a:latin typeface="Times" panose="02020603050405020304" pitchFamily="18" charset="0"/>
                <a:ea typeface="Geneva" pitchFamily="122" charset="-128"/>
              </a:rPr>
              <a:t>1,943</a:t>
            </a:r>
            <a:r>
              <a:rPr lang="zh-CN" altLang="en-US" sz="1100" dirty="0">
                <a:solidFill>
                  <a:srgbClr val="000000"/>
                </a:solidFill>
                <a:latin typeface="Times" panose="02020603050405020304" pitchFamily="18" charset="0"/>
              </a:rPr>
              <a:t> </a:t>
            </a:r>
            <a:r>
              <a:rPr lang="en-US" altLang="zh-CN" sz="1100" dirty="0">
                <a:solidFill>
                  <a:srgbClr val="000000"/>
                </a:solidFill>
                <a:latin typeface="Times" panose="02020603050405020304" pitchFamily="18" charset="0"/>
                <a:ea typeface="Geneva" pitchFamily="122" charset="-128"/>
              </a:rPr>
              <a:t>clusters</a:t>
            </a:r>
            <a:endParaRPr lang="en-US" sz="1100" dirty="0">
              <a:solidFill>
                <a:srgbClr val="000000"/>
              </a:solidFill>
              <a:latin typeface="Times" panose="02020603050405020304" pitchFamily="18" charset="0"/>
              <a:ea typeface="Geneva" pitchFamily="122" charset="-128"/>
            </a:endParaRPr>
          </a:p>
        </p:txBody>
      </p:sp>
      <p:sp>
        <p:nvSpPr>
          <p:cNvPr id="23" name="Triangle 20">
            <a:extLst>
              <a:ext uri="{FF2B5EF4-FFF2-40B4-BE49-F238E27FC236}">
                <a16:creationId xmlns:a16="http://schemas.microsoft.com/office/drawing/2014/main" id="{383AE7B4-BAAA-4B70-BDC5-60EBF5D63E86}"/>
              </a:ext>
            </a:extLst>
          </p:cNvPr>
          <p:cNvSpPr/>
          <p:nvPr/>
        </p:nvSpPr>
        <p:spPr bwMode="auto">
          <a:xfrm>
            <a:off x="6660040" y="3735037"/>
            <a:ext cx="228600" cy="228600"/>
          </a:xfrm>
          <a:prstGeom prst="triangle">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4" name="Oval 23">
            <a:extLst>
              <a:ext uri="{FF2B5EF4-FFF2-40B4-BE49-F238E27FC236}">
                <a16:creationId xmlns:a16="http://schemas.microsoft.com/office/drawing/2014/main" id="{2BD8D740-104F-4F3F-8579-9B824E4F4239}"/>
              </a:ext>
            </a:extLst>
          </p:cNvPr>
          <p:cNvSpPr/>
          <p:nvPr/>
        </p:nvSpPr>
        <p:spPr bwMode="auto">
          <a:xfrm>
            <a:off x="6607045" y="352910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5" name="Oval 24">
            <a:extLst>
              <a:ext uri="{FF2B5EF4-FFF2-40B4-BE49-F238E27FC236}">
                <a16:creationId xmlns:a16="http://schemas.microsoft.com/office/drawing/2014/main" id="{80D33AC4-5F1A-4637-82BE-F19DEFF26852}"/>
              </a:ext>
            </a:extLst>
          </p:cNvPr>
          <p:cNvSpPr/>
          <p:nvPr/>
        </p:nvSpPr>
        <p:spPr bwMode="auto">
          <a:xfrm>
            <a:off x="6695511" y="413870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6" name="Oval 25">
            <a:extLst>
              <a:ext uri="{FF2B5EF4-FFF2-40B4-BE49-F238E27FC236}">
                <a16:creationId xmlns:a16="http://schemas.microsoft.com/office/drawing/2014/main" id="{935A4803-AECE-4D5F-AD26-2A36D387840B}"/>
              </a:ext>
            </a:extLst>
          </p:cNvPr>
          <p:cNvSpPr/>
          <p:nvPr/>
        </p:nvSpPr>
        <p:spPr bwMode="auto">
          <a:xfrm>
            <a:off x="7014283" y="3851712"/>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7" name="Oval 26">
            <a:extLst>
              <a:ext uri="{FF2B5EF4-FFF2-40B4-BE49-F238E27FC236}">
                <a16:creationId xmlns:a16="http://schemas.microsoft.com/office/drawing/2014/main" id="{7ED5B1B1-DC87-4E62-9B39-D1B528456C59}"/>
              </a:ext>
            </a:extLst>
          </p:cNvPr>
          <p:cNvSpPr/>
          <p:nvPr/>
        </p:nvSpPr>
        <p:spPr bwMode="auto">
          <a:xfrm>
            <a:off x="6507640" y="4002147"/>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8" name="Oval 27">
            <a:extLst>
              <a:ext uri="{FF2B5EF4-FFF2-40B4-BE49-F238E27FC236}">
                <a16:creationId xmlns:a16="http://schemas.microsoft.com/office/drawing/2014/main" id="{489B996F-0125-48E5-AE0C-229B33F2F675}"/>
              </a:ext>
            </a:extLst>
          </p:cNvPr>
          <p:cNvSpPr/>
          <p:nvPr/>
        </p:nvSpPr>
        <p:spPr bwMode="auto">
          <a:xfrm>
            <a:off x="6431440" y="379852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29" name="Oval 28">
            <a:extLst>
              <a:ext uri="{FF2B5EF4-FFF2-40B4-BE49-F238E27FC236}">
                <a16:creationId xmlns:a16="http://schemas.microsoft.com/office/drawing/2014/main" id="{89A36A70-0279-445A-A24D-D358BC714A1C}"/>
              </a:ext>
            </a:extLst>
          </p:cNvPr>
          <p:cNvSpPr/>
          <p:nvPr/>
        </p:nvSpPr>
        <p:spPr bwMode="auto">
          <a:xfrm>
            <a:off x="6240940" y="3433023"/>
            <a:ext cx="1104900" cy="911615"/>
          </a:xfrm>
          <a:prstGeom prst="ellips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Geneva" charset="0"/>
            </a:endParaRPr>
          </a:p>
        </p:txBody>
      </p:sp>
      <p:sp>
        <p:nvSpPr>
          <p:cNvPr id="31" name="TextBox 30">
            <a:extLst>
              <a:ext uri="{FF2B5EF4-FFF2-40B4-BE49-F238E27FC236}">
                <a16:creationId xmlns:a16="http://schemas.microsoft.com/office/drawing/2014/main" id="{C50C60D2-8F40-4AC2-92B1-5A860CC6B3CB}"/>
              </a:ext>
            </a:extLst>
          </p:cNvPr>
          <p:cNvSpPr txBox="1"/>
          <p:nvPr/>
        </p:nvSpPr>
        <p:spPr>
          <a:xfrm>
            <a:off x="2912864" y="4394028"/>
            <a:ext cx="818960" cy="261610"/>
          </a:xfrm>
          <a:prstGeom prst="rect">
            <a:avLst/>
          </a:prstGeom>
          <a:noFill/>
        </p:spPr>
        <p:txBody>
          <a:bodyPr wrap="square" rtlCol="0">
            <a:spAutoFit/>
          </a:bodyPr>
          <a:lstStyle/>
          <a:p>
            <a:pPr eaLnBrk="0" fontAlgn="base" hangingPunct="0">
              <a:spcBef>
                <a:spcPct val="0"/>
              </a:spcBef>
              <a:spcAft>
                <a:spcPct val="0"/>
              </a:spcAft>
            </a:pPr>
            <a:r>
              <a:rPr lang="en-US" altLang="zh-CN" sz="1100" b="1" dirty="0">
                <a:solidFill>
                  <a:srgbClr val="000000"/>
                </a:solidFill>
                <a:latin typeface="Times" panose="02020603050405020304" pitchFamily="18" charset="0"/>
                <a:ea typeface="Geneva" pitchFamily="122" charset="-128"/>
              </a:rPr>
              <a:t>Cluster</a:t>
            </a:r>
            <a:r>
              <a:rPr lang="zh-CN" altLang="en-US" sz="1100" b="1" dirty="0">
                <a:solidFill>
                  <a:srgbClr val="000000"/>
                </a:solidFill>
                <a:latin typeface="Times" panose="02020603050405020304" pitchFamily="18" charset="0"/>
              </a:rPr>
              <a:t> </a:t>
            </a:r>
            <a:r>
              <a:rPr lang="en-US" altLang="zh-CN" sz="1100" b="1" dirty="0">
                <a:solidFill>
                  <a:srgbClr val="000000"/>
                </a:solidFill>
                <a:latin typeface="Times" panose="02020603050405020304" pitchFamily="18" charset="0"/>
                <a:ea typeface="Geneva" pitchFamily="122" charset="-128"/>
              </a:rPr>
              <a:t>1</a:t>
            </a:r>
            <a:endParaRPr lang="en-US" sz="1100" b="1" dirty="0">
              <a:solidFill>
                <a:srgbClr val="000000"/>
              </a:solidFill>
              <a:latin typeface="Times" panose="02020603050405020304" pitchFamily="18" charset="0"/>
              <a:ea typeface="Geneva" pitchFamily="122" charset="-128"/>
            </a:endParaRPr>
          </a:p>
        </p:txBody>
      </p:sp>
      <p:sp>
        <p:nvSpPr>
          <p:cNvPr id="32" name="TextBox 31">
            <a:extLst>
              <a:ext uri="{FF2B5EF4-FFF2-40B4-BE49-F238E27FC236}">
                <a16:creationId xmlns:a16="http://schemas.microsoft.com/office/drawing/2014/main" id="{F9753482-DC5F-4CAD-AB74-2DA8635C0893}"/>
              </a:ext>
            </a:extLst>
          </p:cNvPr>
          <p:cNvSpPr txBox="1"/>
          <p:nvPr/>
        </p:nvSpPr>
        <p:spPr>
          <a:xfrm>
            <a:off x="4456076" y="4752598"/>
            <a:ext cx="818960" cy="261610"/>
          </a:xfrm>
          <a:prstGeom prst="rect">
            <a:avLst/>
          </a:prstGeom>
          <a:noFill/>
        </p:spPr>
        <p:txBody>
          <a:bodyPr wrap="square" rtlCol="0">
            <a:spAutoFit/>
          </a:bodyPr>
          <a:lstStyle/>
          <a:p>
            <a:pPr eaLnBrk="0" fontAlgn="base" hangingPunct="0">
              <a:spcBef>
                <a:spcPct val="0"/>
              </a:spcBef>
              <a:spcAft>
                <a:spcPct val="0"/>
              </a:spcAft>
            </a:pPr>
            <a:r>
              <a:rPr lang="en-US" altLang="zh-CN" sz="1100" b="1" dirty="0">
                <a:solidFill>
                  <a:srgbClr val="000000"/>
                </a:solidFill>
                <a:latin typeface="Times" panose="02020603050405020304" pitchFamily="18" charset="0"/>
                <a:ea typeface="Geneva" pitchFamily="122" charset="-128"/>
              </a:rPr>
              <a:t>Cluster</a:t>
            </a:r>
            <a:r>
              <a:rPr lang="zh-CN" altLang="en-US" sz="1100" b="1" dirty="0">
                <a:solidFill>
                  <a:srgbClr val="000000"/>
                </a:solidFill>
                <a:latin typeface="Times" panose="02020603050405020304" pitchFamily="18" charset="0"/>
              </a:rPr>
              <a:t> </a:t>
            </a:r>
            <a:r>
              <a:rPr lang="en-US" altLang="zh-CN" sz="1100" b="1" dirty="0">
                <a:solidFill>
                  <a:srgbClr val="000000"/>
                </a:solidFill>
                <a:latin typeface="Times" panose="02020603050405020304" pitchFamily="18" charset="0"/>
                <a:ea typeface="Geneva" pitchFamily="122" charset="-128"/>
              </a:rPr>
              <a:t>2</a:t>
            </a:r>
            <a:endParaRPr lang="en-US" sz="1100" b="1" dirty="0">
              <a:solidFill>
                <a:srgbClr val="000000"/>
              </a:solidFill>
              <a:latin typeface="Times" panose="02020603050405020304" pitchFamily="18" charset="0"/>
              <a:ea typeface="Geneva" pitchFamily="122" charset="-128"/>
            </a:endParaRPr>
          </a:p>
        </p:txBody>
      </p:sp>
      <p:sp>
        <p:nvSpPr>
          <p:cNvPr id="33" name="TextBox 32">
            <a:extLst>
              <a:ext uri="{FF2B5EF4-FFF2-40B4-BE49-F238E27FC236}">
                <a16:creationId xmlns:a16="http://schemas.microsoft.com/office/drawing/2014/main" id="{C05D43F6-382D-46A9-9CE5-70EBF1720B74}"/>
              </a:ext>
            </a:extLst>
          </p:cNvPr>
          <p:cNvSpPr txBox="1"/>
          <p:nvPr/>
        </p:nvSpPr>
        <p:spPr>
          <a:xfrm>
            <a:off x="6479160" y="4420837"/>
            <a:ext cx="818960" cy="261610"/>
          </a:xfrm>
          <a:prstGeom prst="rect">
            <a:avLst/>
          </a:prstGeom>
          <a:noFill/>
        </p:spPr>
        <p:txBody>
          <a:bodyPr wrap="square" rtlCol="0">
            <a:spAutoFit/>
          </a:bodyPr>
          <a:lstStyle/>
          <a:p>
            <a:pPr eaLnBrk="0" fontAlgn="base" hangingPunct="0">
              <a:spcBef>
                <a:spcPct val="0"/>
              </a:spcBef>
              <a:spcAft>
                <a:spcPct val="0"/>
              </a:spcAft>
            </a:pPr>
            <a:r>
              <a:rPr lang="en-US" altLang="zh-CN" sz="1100" b="1" dirty="0">
                <a:solidFill>
                  <a:srgbClr val="000000"/>
                </a:solidFill>
                <a:latin typeface="Times" panose="02020603050405020304" pitchFamily="18" charset="0"/>
                <a:ea typeface="Geneva" pitchFamily="122" charset="-128"/>
              </a:rPr>
              <a:t>Cluster</a:t>
            </a:r>
            <a:r>
              <a:rPr lang="zh-CN" altLang="en-US" sz="1100" b="1" dirty="0">
                <a:solidFill>
                  <a:srgbClr val="000000"/>
                </a:solidFill>
                <a:latin typeface="Times" panose="02020603050405020304" pitchFamily="18" charset="0"/>
              </a:rPr>
              <a:t> </a:t>
            </a:r>
            <a:r>
              <a:rPr lang="en-US" altLang="zh-CN" sz="1100" b="1" dirty="0">
                <a:solidFill>
                  <a:srgbClr val="000000"/>
                </a:solidFill>
                <a:latin typeface="Times" panose="02020603050405020304" pitchFamily="18" charset="0"/>
                <a:ea typeface="Geneva" pitchFamily="122" charset="-128"/>
              </a:rPr>
              <a:t>3</a:t>
            </a:r>
            <a:endParaRPr lang="en-US" sz="1100" b="1" dirty="0">
              <a:solidFill>
                <a:srgbClr val="000000"/>
              </a:solidFill>
              <a:latin typeface="Times" panose="02020603050405020304" pitchFamily="18" charset="0"/>
              <a:ea typeface="Geneva" pitchFamily="122" charset="-128"/>
            </a:endParaRPr>
          </a:p>
        </p:txBody>
      </p:sp>
    </p:spTree>
    <p:extLst>
      <p:ext uri="{BB962C8B-B14F-4D97-AF65-F5344CB8AC3E}">
        <p14:creationId xmlns:p14="http://schemas.microsoft.com/office/powerpoint/2010/main" val="36908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54" name="Rectangle 53">
            <a:extLst>
              <a:ext uri="{FF2B5EF4-FFF2-40B4-BE49-F238E27FC236}">
                <a16:creationId xmlns:a16="http://schemas.microsoft.com/office/drawing/2014/main" id="{ECB04CB3-47E4-40D3-A772-75FD9CA17B45}"/>
              </a:ext>
            </a:extLst>
          </p:cNvPr>
          <p:cNvSpPr/>
          <p:nvPr/>
        </p:nvSpPr>
        <p:spPr>
          <a:xfrm>
            <a:off x="5626820" y="1227012"/>
            <a:ext cx="6296481" cy="3244515"/>
          </a:xfrm>
          <a:prstGeom prst="rect">
            <a:avLst/>
          </a:prstGeom>
          <a:solidFill>
            <a:srgbClr val="EEFF41">
              <a:alpha val="2509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01302DE2-23A6-4EEF-A9A4-1B8EC17428E8}"/>
              </a:ext>
            </a:extLst>
          </p:cNvPr>
          <p:cNvSpPr/>
          <p:nvPr/>
        </p:nvSpPr>
        <p:spPr>
          <a:xfrm>
            <a:off x="1348441" y="1239468"/>
            <a:ext cx="4186925" cy="3232059"/>
          </a:xfrm>
          <a:prstGeom prst="rect">
            <a:avLst/>
          </a:prstGeom>
          <a:solidFill>
            <a:schemeClr val="accent1">
              <a:lumMod val="40000"/>
              <a:lumOff val="60000"/>
              <a:alpha val="25098"/>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6" name="Google Shape;137;p21">
            <a:extLst>
              <a:ext uri="{FF2B5EF4-FFF2-40B4-BE49-F238E27FC236}">
                <a16:creationId xmlns:a16="http://schemas.microsoft.com/office/drawing/2014/main" id="{9F5C976A-540F-154D-BA08-9912B6B48A7E}"/>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000" dirty="0">
                <a:solidFill>
                  <a:srgbClr val="1B4453"/>
                </a:solidFill>
                <a:latin typeface="Baskerville" panose="02020502070401020303"/>
              </a:rPr>
              <a:t>Is There a Business Case for Green/Healthy Buildings?</a:t>
            </a:r>
            <a:endParaRPr lang="en-US" sz="4000" dirty="0">
              <a:solidFill>
                <a:srgbClr val="1B4453"/>
              </a:solidFill>
              <a:latin typeface="Baskerville" panose="02020502070401020303"/>
            </a:endParaRPr>
          </a:p>
        </p:txBody>
      </p:sp>
      <p:grpSp>
        <p:nvGrpSpPr>
          <p:cNvPr id="8" name="Group 7">
            <a:extLst>
              <a:ext uri="{FF2B5EF4-FFF2-40B4-BE49-F238E27FC236}">
                <a16:creationId xmlns:a16="http://schemas.microsoft.com/office/drawing/2014/main" id="{4D2ACBB5-57EC-1B4C-B588-69F43AA01682}"/>
              </a:ext>
            </a:extLst>
          </p:cNvPr>
          <p:cNvGrpSpPr/>
          <p:nvPr/>
        </p:nvGrpSpPr>
        <p:grpSpPr>
          <a:xfrm>
            <a:off x="228549" y="2092670"/>
            <a:ext cx="11660196" cy="2039365"/>
            <a:chOff x="135621" y="2185488"/>
            <a:chExt cx="8745147" cy="1529524"/>
          </a:xfrm>
        </p:grpSpPr>
        <p:sp>
          <p:nvSpPr>
            <p:cNvPr id="9" name="Google Shape;145;p21">
              <a:extLst>
                <a:ext uri="{FF2B5EF4-FFF2-40B4-BE49-F238E27FC236}">
                  <a16:creationId xmlns:a16="http://schemas.microsoft.com/office/drawing/2014/main" id="{31CEAA56-C08A-7749-8A09-A3FB388FF6F5}"/>
                </a:ext>
              </a:extLst>
            </p:cNvPr>
            <p:cNvSpPr txBox="1"/>
            <p:nvPr/>
          </p:nvSpPr>
          <p:spPr>
            <a:xfrm>
              <a:off x="6783445" y="2502135"/>
              <a:ext cx="2097323" cy="481894"/>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Refurbishment/</a:t>
              </a:r>
              <a:r>
                <a:rPr lang="en" sz="1400" dirty="0">
                  <a:latin typeface="Baskerville" panose="02020502070401020303" pitchFamily="18" charset="0"/>
                  <a:ea typeface="Baskerville" panose="02020502070401020303" pitchFamily="18" charset="0"/>
                </a:rPr>
                <a:t>Acquisition</a:t>
              </a:r>
              <a:endParaRPr sz="1400" dirty="0">
                <a:latin typeface="Baskerville" panose="02020502070401020303" pitchFamily="18" charset="0"/>
                <a:ea typeface="Baskerville" panose="02020502070401020303" pitchFamily="18" charset="0"/>
              </a:endParaRPr>
            </a:p>
          </p:txBody>
        </p:sp>
        <p:sp>
          <p:nvSpPr>
            <p:cNvPr id="10" name="Google Shape;142;p21">
              <a:extLst>
                <a:ext uri="{FF2B5EF4-FFF2-40B4-BE49-F238E27FC236}">
                  <a16:creationId xmlns:a16="http://schemas.microsoft.com/office/drawing/2014/main" id="{F03FE744-2C3E-C44D-8714-66285B88E3E4}"/>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1" name="Google Shape;155;p21">
              <a:extLst>
                <a:ext uri="{FF2B5EF4-FFF2-40B4-BE49-F238E27FC236}">
                  <a16:creationId xmlns:a16="http://schemas.microsoft.com/office/drawing/2014/main" id="{AA3EF89B-3889-4E4A-BC02-FA2A6C94FD9D}"/>
                </a:ext>
              </a:extLst>
            </p:cNvPr>
            <p:cNvSpPr txBox="1"/>
            <p:nvPr/>
          </p:nvSpPr>
          <p:spPr>
            <a:xfrm>
              <a:off x="135621" y="296166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2" name="Google Shape;159;p21">
              <a:extLst>
                <a:ext uri="{FF2B5EF4-FFF2-40B4-BE49-F238E27FC236}">
                  <a16:creationId xmlns:a16="http://schemas.microsoft.com/office/drawing/2014/main" id="{3A530FD8-E7AE-9448-8756-C49F2B97D67E}"/>
                </a:ext>
              </a:extLst>
            </p:cNvPr>
            <p:cNvCxnSpPr>
              <a:cxnSpLocks/>
            </p:cNvCxnSpPr>
            <p:nvPr/>
          </p:nvCxnSpPr>
          <p:spPr>
            <a:xfrm flipV="1">
              <a:off x="4480180" y="2192409"/>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3" name="Google Shape;141;p21">
              <a:extLst>
                <a:ext uri="{FF2B5EF4-FFF2-40B4-BE49-F238E27FC236}">
                  <a16:creationId xmlns:a16="http://schemas.microsoft.com/office/drawing/2014/main" id="{DE5E5AD4-B881-1649-8494-F39B8744427A}"/>
                </a:ext>
              </a:extLst>
            </p:cNvPr>
            <p:cNvCxnSpPr>
              <a:cxnSpLocks/>
            </p:cNvCxnSpPr>
            <p:nvPr/>
          </p:nvCxnSpPr>
          <p:spPr>
            <a:xfrm>
              <a:off x="841248" y="2786917"/>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4" name="Google Shape;155;p21">
              <a:extLst>
                <a:ext uri="{FF2B5EF4-FFF2-40B4-BE49-F238E27FC236}">
                  <a16:creationId xmlns:a16="http://schemas.microsoft.com/office/drawing/2014/main" id="{74BF7114-B6E7-7F42-B11A-224C8DC9617A}"/>
                </a:ext>
              </a:extLst>
            </p:cNvPr>
            <p:cNvSpPr txBox="1"/>
            <p:nvPr/>
          </p:nvSpPr>
          <p:spPr>
            <a:xfrm>
              <a:off x="135621" y="2402333"/>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5" name="Google Shape;141;p21">
              <a:extLst>
                <a:ext uri="{FF2B5EF4-FFF2-40B4-BE49-F238E27FC236}">
                  <a16:creationId xmlns:a16="http://schemas.microsoft.com/office/drawing/2014/main" id="{27E9E2DC-9D22-7C43-98B8-191A50EF6120}"/>
                </a:ext>
              </a:extLst>
            </p:cNvPr>
            <p:cNvCxnSpPr>
              <a:cxnSpLocks/>
            </p:cNvCxnSpPr>
            <p:nvPr/>
          </p:nvCxnSpPr>
          <p:spPr>
            <a:xfrm>
              <a:off x="841248" y="2786917"/>
              <a:ext cx="7420718" cy="9583"/>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6" name="Google Shape;144;p21">
              <a:extLst>
                <a:ext uri="{FF2B5EF4-FFF2-40B4-BE49-F238E27FC236}">
                  <a16:creationId xmlns:a16="http://schemas.microsoft.com/office/drawing/2014/main" id="{A9E1AE70-21E5-F74E-97D3-BF885E5338EC}"/>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01EBBF5C-FA1C-CA4A-811C-D463A79EAAF5}"/>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18" name="Google Shape;159;p21">
              <a:extLst>
                <a:ext uri="{FF2B5EF4-FFF2-40B4-BE49-F238E27FC236}">
                  <a16:creationId xmlns:a16="http://schemas.microsoft.com/office/drawing/2014/main" id="{9E6C1586-A29F-0547-A353-C55F0267718D}"/>
                </a:ext>
              </a:extLst>
            </p:cNvPr>
            <p:cNvCxnSpPr>
              <a:cxnSpLocks/>
            </p:cNvCxnSpPr>
            <p:nvPr/>
          </p:nvCxnSpPr>
          <p:spPr>
            <a:xfrm flipV="1">
              <a:off x="5859403" y="2862852"/>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9" name="Google Shape;159;p21">
              <a:extLst>
                <a:ext uri="{FF2B5EF4-FFF2-40B4-BE49-F238E27FC236}">
                  <a16:creationId xmlns:a16="http://schemas.microsoft.com/office/drawing/2014/main" id="{29D62884-A482-964E-A892-111504B8B27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CF68F8-96F4-9540-A0C1-090AD93A90CB}"/>
                    </a:ext>
                  </a:extLst>
                </p:cNvPr>
                <p:cNvSpPr/>
                <p:nvPr/>
              </p:nvSpPr>
              <p:spPr>
                <a:xfrm>
                  <a:off x="7216910" y="2782782"/>
                  <a:ext cx="764889" cy="230833"/>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𝑦𝑒𝑎𝑟</m:t>
                        </m:r>
                        <m:r>
                          <a:rPr lang="zh-CN" altLang="en-US" sz="1400" i="1">
                            <a:latin typeface="Cambria Math" panose="02040503050406030204" pitchFamily="18" charset="0"/>
                          </a:rPr>
                          <m:t> </m:t>
                        </m:r>
                        <m:r>
                          <a:rPr lang="en-US" altLang="zh-CN" sz="1400"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30833"/>
                </a:xfrm>
                <a:prstGeom prst="rect">
                  <a:avLst/>
                </a:prstGeom>
                <a:blipFill>
                  <a:blip r:embed="rId3"/>
                  <a:stretch>
                    <a:fillRect/>
                  </a:stretch>
                </a:blipFill>
                <a:ln>
                  <a:noFill/>
                  <a:prstDash val="solid"/>
                </a:ln>
              </p:spPr>
              <p:txBody>
                <a:bodyPr/>
                <a:lstStyle/>
                <a:p>
                  <a:r>
                    <a:rPr lang="zh-CN" altLang="en-US">
                      <a:noFill/>
                    </a:rPr>
                    <a:t> </a:t>
                  </a:r>
                </a:p>
              </p:txBody>
            </p:sp>
          </mc:Fallback>
        </mc:AlternateContent>
        <p:sp>
          <p:nvSpPr>
            <p:cNvPr id="21" name="Google Shape;143;p21">
              <a:extLst>
                <a:ext uri="{FF2B5EF4-FFF2-40B4-BE49-F238E27FC236}">
                  <a16:creationId xmlns:a16="http://schemas.microsoft.com/office/drawing/2014/main" id="{F4C02F1C-ADAA-514C-9F04-76F6E1143211}"/>
                </a:ext>
              </a:extLst>
            </p:cNvPr>
            <p:cNvSpPr txBox="1"/>
            <p:nvPr/>
          </p:nvSpPr>
          <p:spPr>
            <a:xfrm>
              <a:off x="772284" y="2492440"/>
              <a:ext cx="2211625" cy="339562"/>
            </a:xfrm>
            <a:prstGeom prst="rect">
              <a:avLst/>
            </a:prstGeom>
            <a:noFill/>
            <a:ln>
              <a:noFill/>
              <a:prstDash val="solid"/>
            </a:ln>
          </p:spPr>
          <p:txBody>
            <a:bodyPr spcFirstLastPara="1" wrap="square" lIns="121900" tIns="121900" rIns="121900" bIns="121900" anchor="t" anchorCtr="0">
              <a:noAutofit/>
            </a:bodyPr>
            <a:lstStyle/>
            <a:p>
              <a:pPr algn="ctr"/>
              <a:r>
                <a:rPr lang="en" sz="1400" dirty="0">
                  <a:latin typeface="Baskerville" panose="02020502070401020303" pitchFamily="18" charset="0"/>
                  <a:ea typeface="Baskerville" panose="02020502070401020303" pitchFamily="18" charset="0"/>
                </a:rPr>
                <a:t>Design/Construction</a:t>
              </a:r>
              <a:endParaRPr sz="1400" dirty="0">
                <a:latin typeface="Baskerville" panose="02020502070401020303" pitchFamily="18" charset="0"/>
                <a:ea typeface="Baskerville" panose="02020502070401020303" pitchFamily="18" charset="0"/>
              </a:endParaRPr>
            </a:p>
          </p:txBody>
        </p:sp>
        <p:cxnSp>
          <p:nvCxnSpPr>
            <p:cNvPr id="25" name="Google Shape;159;p21">
              <a:extLst>
                <a:ext uri="{FF2B5EF4-FFF2-40B4-BE49-F238E27FC236}">
                  <a16:creationId xmlns:a16="http://schemas.microsoft.com/office/drawing/2014/main" id="{005D5609-6223-8B4D-9060-6135607F086B}"/>
                </a:ext>
              </a:extLst>
            </p:cNvPr>
            <p:cNvCxnSpPr>
              <a:cxnSpLocks/>
            </p:cNvCxnSpPr>
            <p:nvPr/>
          </p:nvCxnSpPr>
          <p:spPr>
            <a:xfrm flipV="1">
              <a:off x="1782801" y="2840489"/>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ED09C01-CE36-5246-8B6A-93A2068DB66D}"/>
                    </a:ext>
                  </a:extLst>
                </p:cNvPr>
                <p:cNvSpPr/>
                <p:nvPr/>
              </p:nvSpPr>
              <p:spPr>
                <a:xfrm>
                  <a:off x="1605462" y="3045598"/>
                  <a:ext cx="1888146" cy="669414"/>
                </a:xfrm>
                <a:prstGeom prst="rect">
                  <a:avLst/>
                </a:prstGeom>
                <a:ln>
                  <a:noFill/>
                  <a:prstDash val="solid"/>
                </a:ln>
              </p:spPr>
              <p:txBody>
                <a:bodyPr wrap="square">
                  <a:spAutoFit/>
                </a:bodyPr>
                <a:lstStyle/>
                <a:p>
                  <a:pPr marL="211656">
                    <a:buSzPts val="1100"/>
                  </a:pPr>
                  <a:r>
                    <a:rPr lang="en-US" altLang="zh-CN" sz="2000" b="1" dirty="0">
                      <a:solidFill>
                        <a:srgbClr val="993333"/>
                      </a:solidFill>
                      <a:latin typeface="Baskerville" panose="02020502070401020303" pitchFamily="18" charset="0"/>
                      <a:ea typeface="Baskerville" panose="02020502070401020303" pitchFamily="18" charset="0"/>
                    </a:rPr>
                    <a:t>0</a:t>
                  </a:r>
                  <a:r>
                    <a:rPr lang="en-US" sz="2000" b="1" dirty="0">
                      <a:solidFill>
                        <a:srgbClr val="993333"/>
                      </a:solidFill>
                      <a:latin typeface="Baskerville" panose="02020502070401020303" pitchFamily="18" charset="0"/>
                      <a:ea typeface="Baskerville" panose="02020502070401020303" pitchFamily="18" charset="0"/>
                    </a:rPr>
                    <a:t> </a:t>
                  </a:r>
                  <a:r>
                    <a:rPr lang="en-US" altLang="zh-CN" sz="2000" b="1" dirty="0">
                      <a:solidFill>
                        <a:srgbClr val="993333"/>
                      </a:solidFill>
                      <a:latin typeface="Baskerville" panose="02020502070401020303" pitchFamily="18" charset="0"/>
                      <a:ea typeface="Baskerville" panose="02020502070401020303" pitchFamily="18" charset="0"/>
                    </a:rPr>
                    <a:t>~</a:t>
                  </a:r>
                  <a:r>
                    <a:rPr lang="en-US" sz="2000" b="1" dirty="0">
                      <a:solidFill>
                        <a:srgbClr val="993333"/>
                      </a:solidFill>
                      <a:latin typeface="Baskerville" panose="02020502070401020303" pitchFamily="18" charset="0"/>
                      <a:ea typeface="Baskerville" panose="02020502070401020303" pitchFamily="18" charset="0"/>
                    </a:rPr>
                    <a:t> 12.5%</a:t>
                  </a:r>
                  <a:endParaRPr lang="en-US" sz="1200" b="1" dirty="0">
                    <a:solidFill>
                      <a:srgbClr val="993333"/>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Upfront cost</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𝐶</m:t>
                      </m:r>
                    </m:oMath>
                  </a14:m>
                  <a:endParaRPr lang="en-US" altLang="zh-CN" sz="1600" dirty="0">
                    <a:latin typeface="Baskerville" panose="02020502070401020303" pitchFamily="18" charset="0"/>
                    <a:ea typeface="Baskerville" panose="02020502070401020303" pitchFamily="18" charset="0"/>
                  </a:endParaRPr>
                </a:p>
                <a:p>
                  <a:pPr marL="211656">
                    <a:buSzPts val="1100"/>
                  </a:pPr>
                  <a:endParaRPr lang="en-US" sz="1600" dirty="0">
                    <a:latin typeface="Baskerville" panose="02020502070401020303" pitchFamily="18" charset="0"/>
                    <a:ea typeface="Baskerville" panose="02020502070401020303" pitchFamily="18" charset="0"/>
                  </a:endParaRPr>
                </a:p>
              </p:txBody>
            </p:sp>
          </mc:Choice>
          <mc:Fallback xmlns="">
            <p:sp>
              <p:nvSpPr>
                <p:cNvPr id="26" name="Rectangle 25">
                  <a:extLst>
                    <a:ext uri="{FF2B5EF4-FFF2-40B4-BE49-F238E27FC236}">
                      <a16:creationId xmlns:a16="http://schemas.microsoft.com/office/drawing/2014/main" id="{5ED09C01-CE36-5246-8B6A-93A2068DB66D}"/>
                    </a:ext>
                  </a:extLst>
                </p:cNvPr>
                <p:cNvSpPr>
                  <a:spLocks noRot="1" noChangeAspect="1" noMove="1" noResize="1" noEditPoints="1" noAdjustHandles="1" noChangeArrowheads="1" noChangeShapeType="1" noTextEdit="1"/>
                </p:cNvSpPr>
                <p:nvPr/>
              </p:nvSpPr>
              <p:spPr>
                <a:xfrm>
                  <a:off x="1605462" y="3045598"/>
                  <a:ext cx="1888146" cy="669414"/>
                </a:xfrm>
                <a:prstGeom prst="rect">
                  <a:avLst/>
                </a:prstGeom>
                <a:blipFill>
                  <a:blip r:embed="rId4"/>
                  <a:stretch>
                    <a:fillRect t="-2778"/>
                  </a:stretch>
                </a:blipFill>
                <a:ln>
                  <a:noFill/>
                  <a:prstDash val="soli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5232CE3-1E4F-C744-B7C5-FA5A9AAB9472}"/>
                  </a:ext>
                </a:extLst>
              </p:cNvPr>
              <p:cNvSpPr/>
              <p:nvPr/>
            </p:nvSpPr>
            <p:spPr>
              <a:xfrm>
                <a:off x="4082059" y="1568438"/>
                <a:ext cx="1645697" cy="800219"/>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43</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a:t>
                </a:r>
                <a:r>
                  <a:rPr lang="en-US" altLang="zh-CN" sz="1600" dirty="0">
                    <a:latin typeface="Baskerville" panose="02020502070401020303" pitchFamily="18" charset="0"/>
                    <a:ea typeface="Baskerville" panose="02020502070401020303" pitchFamily="18" charset="0"/>
                  </a:rPr>
                  <a:t>Sale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Price</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27" name="Rectangle 26">
                <a:extLst>
                  <a:ext uri="{FF2B5EF4-FFF2-40B4-BE49-F238E27FC236}">
                    <a16:creationId xmlns:a16="http://schemas.microsoft.com/office/drawing/2014/main" id="{15232CE3-1E4F-C744-B7C5-FA5A9AAB9472}"/>
                  </a:ext>
                </a:extLst>
              </p:cNvPr>
              <p:cNvSpPr>
                <a:spLocks noRot="1" noChangeAspect="1" noMove="1" noResize="1" noEditPoints="1" noAdjustHandles="1" noChangeArrowheads="1" noChangeShapeType="1" noTextEdit="1"/>
              </p:cNvSpPr>
              <p:nvPr/>
            </p:nvSpPr>
            <p:spPr>
              <a:xfrm>
                <a:off x="4082059" y="1568438"/>
                <a:ext cx="1645697" cy="800219"/>
              </a:xfrm>
              <a:prstGeom prst="rect">
                <a:avLst/>
              </a:prstGeom>
              <a:blipFill>
                <a:blip r:embed="rId5"/>
                <a:stretch>
                  <a:fillRect t="-758" b="-8333"/>
                </a:stretch>
              </a:blipFill>
            </p:spPr>
            <p:txBody>
              <a:bodyPr/>
              <a:lstStyle/>
              <a:p>
                <a:r>
                  <a:rPr lang="zh-CN" altLang="en-US">
                    <a:noFill/>
                  </a:rPr>
                  <a:t> </a:t>
                </a:r>
              </a:p>
            </p:txBody>
          </p:sp>
        </mc:Fallback>
      </mc:AlternateContent>
      <p:sp>
        <p:nvSpPr>
          <p:cNvPr id="28" name="Google Shape;143;p21">
            <a:extLst>
              <a:ext uri="{FF2B5EF4-FFF2-40B4-BE49-F238E27FC236}">
                <a16:creationId xmlns:a16="http://schemas.microsoft.com/office/drawing/2014/main" id="{D7818347-7922-A346-A2E0-269FDEE2931C}"/>
              </a:ext>
            </a:extLst>
          </p:cNvPr>
          <p:cNvSpPr txBox="1"/>
          <p:nvPr/>
        </p:nvSpPr>
        <p:spPr>
          <a:xfrm>
            <a:off x="3761155" y="2490622"/>
            <a:ext cx="1051813" cy="409775"/>
          </a:xfrm>
          <a:prstGeom prst="rect">
            <a:avLst/>
          </a:prstGeom>
          <a:noFill/>
          <a:ln>
            <a:noFill/>
          </a:ln>
        </p:spPr>
        <p:txBody>
          <a:bodyPr spcFirstLastPara="1" wrap="square" lIns="121900" tIns="121900" rIns="121900" bIns="121900" anchor="t" anchorCtr="0">
            <a:noAutofit/>
          </a:bodyPr>
          <a:lstStyle/>
          <a:p>
            <a:pPr algn="ctr"/>
            <a:r>
              <a:rPr lang="en-US" altLang="zh-CN" sz="1400" dirty="0">
                <a:latin typeface="Baskerville" panose="02020502070401020303" pitchFamily="18" charset="0"/>
                <a:ea typeface="Baskerville" panose="02020502070401020303" pitchFamily="18" charset="0"/>
                <a:sym typeface="Wingdings" pitchFamily="2" charset="2"/>
              </a:rPr>
              <a:t>Sale</a:t>
            </a:r>
            <a:endParaRPr sz="1400" dirty="0">
              <a:latin typeface="Baskerville" panose="02020502070401020303" pitchFamily="18" charset="0"/>
              <a:ea typeface="Baskerville" panose="02020502070401020303" pitchFamily="18" charset="0"/>
            </a:endParaRPr>
          </a:p>
        </p:txBody>
      </p:sp>
      <p:cxnSp>
        <p:nvCxnSpPr>
          <p:cNvPr id="29" name="Google Shape;159;p21">
            <a:extLst>
              <a:ext uri="{FF2B5EF4-FFF2-40B4-BE49-F238E27FC236}">
                <a16:creationId xmlns:a16="http://schemas.microsoft.com/office/drawing/2014/main" id="{ADA00D27-E0DE-F14F-87B5-3FF44A4445B9}"/>
              </a:ext>
            </a:extLst>
          </p:cNvPr>
          <p:cNvCxnSpPr>
            <a:cxnSpLocks/>
          </p:cNvCxnSpPr>
          <p:nvPr/>
        </p:nvCxnSpPr>
        <p:spPr>
          <a:xfrm flipV="1">
            <a:off x="4309158" y="2074762"/>
            <a:ext cx="0" cy="515016"/>
          </a:xfrm>
          <a:prstGeom prst="straightConnector1">
            <a:avLst/>
          </a:prstGeom>
          <a:noFill/>
          <a:ln w="19050" cap="flat" cmpd="sng">
            <a:solidFill>
              <a:srgbClr val="0097A7"/>
            </a:solidFill>
            <a:prstDash val="solid"/>
            <a:round/>
            <a:headEnd type="none" w="med" len="med"/>
            <a:tailEnd type="triangle" w="med" len="med"/>
          </a:ln>
        </p:spPr>
      </p:cxnSp>
      <p:grpSp>
        <p:nvGrpSpPr>
          <p:cNvPr id="30" name="Group 29">
            <a:extLst>
              <a:ext uri="{FF2B5EF4-FFF2-40B4-BE49-F238E27FC236}">
                <a16:creationId xmlns:a16="http://schemas.microsoft.com/office/drawing/2014/main" id="{BD5BDA17-FBF4-E247-9C8B-BD34A968C529}"/>
              </a:ext>
            </a:extLst>
          </p:cNvPr>
          <p:cNvGrpSpPr/>
          <p:nvPr/>
        </p:nvGrpSpPr>
        <p:grpSpPr>
          <a:xfrm>
            <a:off x="7215639" y="4567361"/>
            <a:ext cx="4490071" cy="2192581"/>
            <a:chOff x="4797313" y="3039248"/>
            <a:chExt cx="3367554" cy="1644436"/>
          </a:xfrm>
        </p:grpSpPr>
        <p:sp>
          <p:nvSpPr>
            <p:cNvPr id="31" name="Rectangle 30">
              <a:extLst>
                <a:ext uri="{FF2B5EF4-FFF2-40B4-BE49-F238E27FC236}">
                  <a16:creationId xmlns:a16="http://schemas.microsoft.com/office/drawing/2014/main" id="{B072E877-5C89-774D-A778-04624A142828}"/>
                </a:ext>
              </a:extLst>
            </p:cNvPr>
            <p:cNvSpPr/>
            <p:nvPr/>
          </p:nvSpPr>
          <p:spPr>
            <a:xfrm>
              <a:off x="4797313" y="3039248"/>
              <a:ext cx="3367554" cy="164443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cxnSp>
          <p:nvCxnSpPr>
            <p:cNvPr id="32" name="Google Shape;159;p21">
              <a:extLst>
                <a:ext uri="{FF2B5EF4-FFF2-40B4-BE49-F238E27FC236}">
                  <a16:creationId xmlns:a16="http://schemas.microsoft.com/office/drawing/2014/main" id="{98290992-FE79-8547-91F7-CD779A99BB83}"/>
                </a:ext>
              </a:extLst>
            </p:cNvPr>
            <p:cNvCxnSpPr>
              <a:cxnSpLocks/>
            </p:cNvCxnSpPr>
            <p:nvPr/>
          </p:nvCxnSpPr>
          <p:spPr>
            <a:xfrm flipV="1">
              <a:off x="5348252" y="3560971"/>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33" name="Google Shape;159;p21">
              <a:extLst>
                <a:ext uri="{FF2B5EF4-FFF2-40B4-BE49-F238E27FC236}">
                  <a16:creationId xmlns:a16="http://schemas.microsoft.com/office/drawing/2014/main" id="{9F4A4C28-55E1-DE47-8E65-380DEB4F82DE}"/>
                </a:ext>
              </a:extLst>
            </p:cNvPr>
            <p:cNvCxnSpPr>
              <a:cxnSpLocks/>
            </p:cNvCxnSpPr>
            <p:nvPr/>
          </p:nvCxnSpPr>
          <p:spPr>
            <a:xfrm flipV="1">
              <a:off x="5005821" y="4159453"/>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93E292A-E315-2146-953E-8E699D643F04}"/>
                    </a:ext>
                  </a:extLst>
                </p:cNvPr>
                <p:cNvSpPr/>
                <p:nvPr/>
              </p:nvSpPr>
              <p:spPr>
                <a:xfrm>
                  <a:off x="4901061" y="4372961"/>
                  <a:ext cx="1285400" cy="253916"/>
                </a:xfrm>
                <a:prstGeom prst="rect">
                  <a:avLst/>
                </a:prstGeom>
              </p:spPr>
              <p:txBody>
                <a:bodyPr wrap="non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Rent</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𝑅</m:t>
                      </m:r>
                    </m:oMath>
                  </a14:m>
                  <a:endParaRPr lang="en-US" sz="1600" dirty="0">
                    <a:latin typeface="Baskerville" panose="02020502070401020303" pitchFamily="18" charset="0"/>
                    <a:ea typeface="Baskerville" panose="02020502070401020303" pitchFamily="18" charset="0"/>
                  </a:endParaRPr>
                </a:p>
              </p:txBody>
            </p:sp>
          </mc:Choice>
          <mc:Fallback xmlns="">
            <p:sp>
              <p:nvSpPr>
                <p:cNvPr id="34" name="Rectangle 33">
                  <a:extLst>
                    <a:ext uri="{FF2B5EF4-FFF2-40B4-BE49-F238E27FC236}">
                      <a16:creationId xmlns:a16="http://schemas.microsoft.com/office/drawing/2014/main" id="{C93E292A-E315-2146-953E-8E699D643F04}"/>
                    </a:ext>
                  </a:extLst>
                </p:cNvPr>
                <p:cNvSpPr>
                  <a:spLocks noRot="1" noChangeAspect="1" noMove="1" noResize="1" noEditPoints="1" noAdjustHandles="1" noChangeArrowheads="1" noChangeShapeType="1" noTextEdit="1"/>
                </p:cNvSpPr>
                <p:nvPr/>
              </p:nvSpPr>
              <p:spPr>
                <a:xfrm>
                  <a:off x="4901061" y="4372961"/>
                  <a:ext cx="1285400" cy="253916"/>
                </a:xfrm>
                <a:prstGeom prst="rect">
                  <a:avLst/>
                </a:prstGeom>
                <a:blipFill>
                  <a:blip r:embed="rId6"/>
                  <a:stretch>
                    <a:fillRect t="-5455" b="-23636"/>
                  </a:stretch>
                </a:blipFill>
              </p:spPr>
              <p:txBody>
                <a:bodyPr/>
                <a:lstStyle/>
                <a:p>
                  <a:r>
                    <a:rPr lang="zh-CN" altLang="en-US">
                      <a:noFill/>
                    </a:rPr>
                    <a:t> </a:t>
                  </a:r>
                </a:p>
              </p:txBody>
            </p:sp>
          </mc:Fallback>
        </mc:AlternateContent>
        <p:cxnSp>
          <p:nvCxnSpPr>
            <p:cNvPr id="35" name="Google Shape;141;p21">
              <a:extLst>
                <a:ext uri="{FF2B5EF4-FFF2-40B4-BE49-F238E27FC236}">
                  <a16:creationId xmlns:a16="http://schemas.microsoft.com/office/drawing/2014/main" id="{4C9831C9-4019-0E43-940D-C350BBC26AB3}"/>
                </a:ext>
              </a:extLst>
            </p:cNvPr>
            <p:cNvCxnSpPr>
              <a:cxnSpLocks/>
            </p:cNvCxnSpPr>
            <p:nvPr/>
          </p:nvCxnSpPr>
          <p:spPr>
            <a:xfrm>
              <a:off x="4815706" y="4159453"/>
              <a:ext cx="3213311"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6" name="Google Shape;144;p21">
              <a:extLst>
                <a:ext uri="{FF2B5EF4-FFF2-40B4-BE49-F238E27FC236}">
                  <a16:creationId xmlns:a16="http://schemas.microsoft.com/office/drawing/2014/main" id="{B01F20D2-4D72-464C-A778-3198FE1B3C15}"/>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37" name="Rectangle 36">
              <a:extLst>
                <a:ext uri="{FF2B5EF4-FFF2-40B4-BE49-F238E27FC236}">
                  <a16:creationId xmlns:a16="http://schemas.microsoft.com/office/drawing/2014/main" id="{930F9D9A-FE32-C041-BE93-C129F4FDF523}"/>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38" name="Google Shape;159;p21">
              <a:extLst>
                <a:ext uri="{FF2B5EF4-FFF2-40B4-BE49-F238E27FC236}">
                  <a16:creationId xmlns:a16="http://schemas.microsoft.com/office/drawing/2014/main" id="{D5BA9F88-8340-3448-82E9-65D2556AEC4D}"/>
                </a:ext>
              </a:extLst>
            </p:cNvPr>
            <p:cNvCxnSpPr>
              <a:cxnSpLocks/>
            </p:cNvCxnSpPr>
            <p:nvPr/>
          </p:nvCxnSpPr>
          <p:spPr>
            <a:xfrm flipV="1">
              <a:off x="6710891" y="4196207"/>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8F5809F-550E-8542-AE23-33FA1544E9B5}"/>
                    </a:ext>
                  </a:extLst>
                </p:cNvPr>
                <p:cNvSpPr/>
                <p:nvPr/>
              </p:nvSpPr>
              <p:spPr>
                <a:xfrm>
                  <a:off x="6625551" y="4072879"/>
                  <a:ext cx="1324617" cy="553998"/>
                </a:xfrm>
                <a:prstGeom prst="rect">
                  <a:avLst/>
                </a:prstGeom>
              </p:spPr>
              <p:txBody>
                <a:bodyPr wrap="square">
                  <a:spAutoFit/>
                </a:bodyPr>
                <a:lstStyle/>
                <a:p>
                  <a:pPr marL="211656">
                    <a:buSzPts val="1100"/>
                  </a:pP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2</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39" name="Rectangle 38">
                  <a:extLst>
                    <a:ext uri="{FF2B5EF4-FFF2-40B4-BE49-F238E27FC236}">
                      <a16:creationId xmlns:a16="http://schemas.microsoft.com/office/drawing/2014/main" id="{B8F5809F-550E-8542-AE23-33FA1544E9B5}"/>
                    </a:ext>
                  </a:extLst>
                </p:cNvPr>
                <p:cNvSpPr>
                  <a:spLocks noRot="1" noChangeAspect="1" noMove="1" noResize="1" noEditPoints="1" noAdjustHandles="1" noChangeArrowheads="1" noChangeShapeType="1" noTextEdit="1"/>
                </p:cNvSpPr>
                <p:nvPr/>
              </p:nvSpPr>
              <p:spPr>
                <a:xfrm>
                  <a:off x="6625551" y="4072879"/>
                  <a:ext cx="1324617" cy="553998"/>
                </a:xfrm>
                <a:prstGeom prst="rect">
                  <a:avLst/>
                </a:prstGeom>
                <a:blipFill>
                  <a:blip r:embed="rId7"/>
                  <a:stretch>
                    <a:fillRect b="-82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4ABE980-0C77-6144-B179-295031317C45}"/>
                    </a:ext>
                  </a:extLst>
                </p:cNvPr>
                <p:cNvSpPr/>
                <p:nvPr/>
              </p:nvSpPr>
              <p:spPr>
                <a:xfrm>
                  <a:off x="5268588" y="3132535"/>
                  <a:ext cx="1539938" cy="877163"/>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Less</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hospital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stays</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Learn</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faster</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Productivity/Health/</a:t>
                  </a:r>
                </a:p>
                <a:p>
                  <a:pPr marL="211656">
                    <a:buSzPts val="1100"/>
                  </a:pPr>
                  <a:r>
                    <a:rPr lang="en-US" altLang="zh-CN" sz="1400" dirty="0">
                      <a:latin typeface="Baskerville" panose="02020502070401020303" pitchFamily="18" charset="0"/>
                      <a:ea typeface="Baskerville" panose="02020502070401020303" pitchFamily="18" charset="0"/>
                    </a:rPr>
                    <a:t>WB</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𝐻</m:t>
                      </m:r>
                    </m:oMath>
                  </a14:m>
                  <a:endParaRPr lang="en-US" sz="1400" dirty="0">
                    <a:latin typeface="Baskerville" panose="02020502070401020303" pitchFamily="18" charset="0"/>
                    <a:ea typeface="Baskerville" panose="02020502070401020303" pitchFamily="18" charset="0"/>
                  </a:endParaRPr>
                </a:p>
              </p:txBody>
            </p:sp>
          </mc:Choice>
          <mc:Fallback xmlns="">
            <p:sp>
              <p:nvSpPr>
                <p:cNvPr id="40" name="Rectangle 39">
                  <a:extLst>
                    <a:ext uri="{FF2B5EF4-FFF2-40B4-BE49-F238E27FC236}">
                      <a16:creationId xmlns:a16="http://schemas.microsoft.com/office/drawing/2014/main" id="{C4ABE980-0C77-6144-B179-295031317C45}"/>
                    </a:ext>
                  </a:extLst>
                </p:cNvPr>
                <p:cNvSpPr>
                  <a:spLocks noRot="1" noChangeAspect="1" noMove="1" noResize="1" noEditPoints="1" noAdjustHandles="1" noChangeArrowheads="1" noChangeShapeType="1" noTextEdit="1"/>
                </p:cNvSpPr>
                <p:nvPr/>
              </p:nvSpPr>
              <p:spPr>
                <a:xfrm>
                  <a:off x="5268588" y="3132535"/>
                  <a:ext cx="1539938" cy="877163"/>
                </a:xfrm>
                <a:prstGeom prst="rect">
                  <a:avLst/>
                </a:prstGeom>
                <a:blipFill>
                  <a:blip r:embed="rId8"/>
                  <a:stretch>
                    <a:fillRect t="-1047" b="-4712"/>
                  </a:stretch>
                </a:blipFill>
              </p:spPr>
              <p:txBody>
                <a:bodyPr/>
                <a:lstStyle/>
                <a:p>
                  <a:r>
                    <a:rPr lang="zh-CN" altLang="en-US">
                      <a:noFill/>
                    </a:rPr>
                    <a:t> </a:t>
                  </a:r>
                </a:p>
              </p:txBody>
            </p:sp>
          </mc:Fallback>
        </mc:AlternateContent>
        <p:sp>
          <p:nvSpPr>
            <p:cNvPr id="41" name="Google Shape;144;p21">
              <a:extLst>
                <a:ext uri="{FF2B5EF4-FFF2-40B4-BE49-F238E27FC236}">
                  <a16:creationId xmlns:a16="http://schemas.microsoft.com/office/drawing/2014/main" id="{72C192C5-B175-604E-A216-9B3147DFF249}"/>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42" name="Rectangle 41">
              <a:extLst>
                <a:ext uri="{FF2B5EF4-FFF2-40B4-BE49-F238E27FC236}">
                  <a16:creationId xmlns:a16="http://schemas.microsoft.com/office/drawing/2014/main" id="{B1143F9A-EED2-AC4E-82D2-4F3675DC51D6}"/>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6CE67A0-0F8E-A348-A2E3-9EA08EEDD01F}"/>
                  </a:ext>
                </a:extLst>
              </p:cNvPr>
              <p:cNvSpPr/>
              <p:nvPr/>
            </p:nvSpPr>
            <p:spPr>
              <a:xfrm>
                <a:off x="7753657" y="2939264"/>
                <a:ext cx="1882055" cy="1169551"/>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A</a:t>
                </a:r>
                <a:r>
                  <a:rPr lang="en-US" sz="1400" b="1" dirty="0">
                    <a:solidFill>
                      <a:srgbClr val="0097A7"/>
                    </a:solidFill>
                    <a:latin typeface="Baskerville" panose="02020502070401020303" pitchFamily="18" charset="0"/>
                    <a:ea typeface="Baskerville" panose="02020502070401020303" pitchFamily="18" charset="0"/>
                  </a:rPr>
                  <a:t>ggregate operating cost </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-14~26%</a:t>
                </a:r>
                <a:endParaRPr lang="en-US"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76CE67A0-0F8E-A348-A2E3-9EA08EEDD01F}"/>
                  </a:ext>
                </a:extLst>
              </p:cNvPr>
              <p:cNvSpPr>
                <a:spLocks noRot="1" noChangeAspect="1" noMove="1" noResize="1" noEditPoints="1" noAdjustHandles="1" noChangeArrowheads="1" noChangeShapeType="1" noTextEdit="1"/>
              </p:cNvSpPr>
              <p:nvPr/>
            </p:nvSpPr>
            <p:spPr>
              <a:xfrm>
                <a:off x="7753657" y="2939264"/>
                <a:ext cx="1882055" cy="1169551"/>
              </a:xfrm>
              <a:prstGeom prst="rect">
                <a:avLst/>
              </a:prstGeom>
              <a:blipFill>
                <a:blip r:embed="rId9"/>
                <a:stretch>
                  <a:fillRect t="-1075" b="-4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7420767-4F35-914A-9D9D-F62E4CC2EB31}"/>
                  </a:ext>
                </a:extLst>
              </p:cNvPr>
              <p:cNvSpPr/>
              <p:nvPr/>
            </p:nvSpPr>
            <p:spPr>
              <a:xfrm>
                <a:off x="5872065" y="1783823"/>
                <a:ext cx="2340025"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Rental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17</a:t>
                </a:r>
                <a:r>
                  <a:rPr lang="en-US" sz="1400" b="1" dirty="0">
                    <a:solidFill>
                      <a:srgbClr val="0097A7"/>
                    </a:solidFill>
                    <a:latin typeface="Baskerville" panose="02020502070401020303" pitchFamily="18" charset="0"/>
                    <a:ea typeface="Baskerville" panose="02020502070401020303" pitchFamily="18" charset="0"/>
                  </a:rPr>
                  <a:t>%</a:t>
                </a:r>
                <a:endParaRPr lang="en-US" altLang="zh-CN"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Occupancy</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0~23%</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44" name="Rectangle 43">
                <a:extLst>
                  <a:ext uri="{FF2B5EF4-FFF2-40B4-BE49-F238E27FC236}">
                    <a16:creationId xmlns:a16="http://schemas.microsoft.com/office/drawing/2014/main" id="{27420767-4F35-914A-9D9D-F62E4CC2EB31}"/>
                  </a:ext>
                </a:extLst>
              </p:cNvPr>
              <p:cNvSpPr>
                <a:spLocks noRot="1" noChangeAspect="1" noMove="1" noResize="1" noEditPoints="1" noAdjustHandles="1" noChangeArrowheads="1" noChangeShapeType="1" noTextEdit="1"/>
              </p:cNvSpPr>
              <p:nvPr/>
            </p:nvSpPr>
            <p:spPr>
              <a:xfrm>
                <a:off x="5872065" y="1783823"/>
                <a:ext cx="2340025" cy="738664"/>
              </a:xfrm>
              <a:prstGeom prst="rect">
                <a:avLst/>
              </a:prstGeom>
              <a:blipFill>
                <a:blip r:embed="rId10"/>
                <a:stretch>
                  <a:fillRect t="-1653" b="-74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599698E-5CE4-464A-910A-5334C23E47B5}"/>
                  </a:ext>
                </a:extLst>
              </p:cNvPr>
              <p:cNvSpPr/>
              <p:nvPr/>
            </p:nvSpPr>
            <p:spPr>
              <a:xfrm>
                <a:off x="10051392" y="1863910"/>
                <a:ext cx="1759760"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Resale</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~10</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depreciation</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45" name="Rectangle 44">
                <a:extLst>
                  <a:ext uri="{FF2B5EF4-FFF2-40B4-BE49-F238E27FC236}">
                    <a16:creationId xmlns:a16="http://schemas.microsoft.com/office/drawing/2014/main" id="{9599698E-5CE4-464A-910A-5334C23E47B5}"/>
                  </a:ext>
                </a:extLst>
              </p:cNvPr>
              <p:cNvSpPr>
                <a:spLocks noRot="1" noChangeAspect="1" noMove="1" noResize="1" noEditPoints="1" noAdjustHandles="1" noChangeArrowheads="1" noChangeShapeType="1" noTextEdit="1"/>
              </p:cNvSpPr>
              <p:nvPr/>
            </p:nvSpPr>
            <p:spPr>
              <a:xfrm>
                <a:off x="10051392" y="1863910"/>
                <a:ext cx="1759760" cy="738664"/>
              </a:xfrm>
              <a:prstGeom prst="rect">
                <a:avLst/>
              </a:prstGeom>
              <a:blipFill>
                <a:blip r:embed="rId11"/>
                <a:stretch>
                  <a:fillRect t="-1653" b="-7438"/>
                </a:stretch>
              </a:blipFill>
            </p:spPr>
            <p:txBody>
              <a:bodyPr/>
              <a:lstStyle/>
              <a:p>
                <a:r>
                  <a:rPr lang="zh-CN" altLang="en-US">
                    <a:noFill/>
                  </a:rPr>
                  <a:t> </a:t>
                </a:r>
              </a:p>
            </p:txBody>
          </p:sp>
        </mc:Fallback>
      </mc:AlternateContent>
      <p:sp>
        <p:nvSpPr>
          <p:cNvPr id="46" name="Curved Right Arrow 45">
            <a:extLst>
              <a:ext uri="{FF2B5EF4-FFF2-40B4-BE49-F238E27FC236}">
                <a16:creationId xmlns:a16="http://schemas.microsoft.com/office/drawing/2014/main" id="{3993E0C2-14DD-2549-936B-D7BE5F546EC9}"/>
              </a:ext>
            </a:extLst>
          </p:cNvPr>
          <p:cNvSpPr/>
          <p:nvPr/>
        </p:nvSpPr>
        <p:spPr>
          <a:xfrm rot="19921441">
            <a:off x="5999081" y="3365659"/>
            <a:ext cx="757187" cy="2366292"/>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tx1"/>
              </a:solidFill>
              <a:latin typeface="Baskerville" panose="02020502070401020303" pitchFamily="18" charset="0"/>
              <a:ea typeface="Baskerville" panose="02020502070401020303" pitchFamily="18" charset="0"/>
            </a:endParaRPr>
          </a:p>
        </p:txBody>
      </p:sp>
      <p:cxnSp>
        <p:nvCxnSpPr>
          <p:cNvPr id="47" name="Straight Arrow Connector 46">
            <a:extLst>
              <a:ext uri="{FF2B5EF4-FFF2-40B4-BE49-F238E27FC236}">
                <a16:creationId xmlns:a16="http://schemas.microsoft.com/office/drawing/2014/main" id="{5BB9B150-1115-4401-A387-4CED666B3298}"/>
              </a:ext>
            </a:extLst>
          </p:cNvPr>
          <p:cNvCxnSpPr>
            <a:cxnSpLocks/>
          </p:cNvCxnSpPr>
          <p:nvPr/>
        </p:nvCxnSpPr>
        <p:spPr>
          <a:xfrm flipH="1">
            <a:off x="5945995" y="4036693"/>
            <a:ext cx="5320647" cy="9575"/>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F6EF58F2-2349-46DA-BACA-BB915B95529A}"/>
              </a:ext>
            </a:extLst>
          </p:cNvPr>
          <p:cNvSpPr txBox="1"/>
          <p:nvPr/>
        </p:nvSpPr>
        <p:spPr>
          <a:xfrm>
            <a:off x="6614465" y="4118648"/>
            <a:ext cx="2856679" cy="307777"/>
          </a:xfrm>
          <a:prstGeom prst="rect">
            <a:avLst/>
          </a:prstGeom>
          <a:noFill/>
        </p:spPr>
        <p:txBody>
          <a:bodyPr wrap="none" rtlCol="0">
            <a:spAutoFit/>
          </a:bodyPr>
          <a:lstStyle/>
          <a:p>
            <a:r>
              <a:rPr lang="en-US" altLang="zh-CN" sz="1400" dirty="0">
                <a:latin typeface="Baskerville" panose="02020502070401020303"/>
              </a:rPr>
              <a:t>Lower discount rate </a:t>
            </a:r>
            <a:r>
              <a:rPr lang="en-US" altLang="zh-CN" sz="1400" dirty="0" err="1">
                <a:latin typeface="Baskerville" panose="02020502070401020303"/>
              </a:rPr>
              <a:t>i</a:t>
            </a:r>
            <a:r>
              <a:rPr lang="en-US" altLang="zh-CN" sz="1400" dirty="0">
                <a:latin typeface="Baskerville" panose="02020502070401020303"/>
              </a:rPr>
              <a:t> (cost</a:t>
            </a:r>
            <a:r>
              <a:rPr lang="zh-CN" altLang="en-US" sz="1400" dirty="0">
                <a:latin typeface="Baskerville" panose="02020502070401020303"/>
              </a:rPr>
              <a:t> </a:t>
            </a:r>
            <a:r>
              <a:rPr lang="en-US" altLang="zh-CN" sz="1400" dirty="0">
                <a:latin typeface="Baskerville" panose="02020502070401020303"/>
              </a:rPr>
              <a:t>of</a:t>
            </a:r>
            <a:r>
              <a:rPr lang="zh-CN" altLang="en-US" sz="1400" dirty="0">
                <a:latin typeface="Baskerville" panose="02020502070401020303"/>
              </a:rPr>
              <a:t> </a:t>
            </a:r>
            <a:r>
              <a:rPr lang="en-US" altLang="zh-CN" sz="1400" dirty="0">
                <a:latin typeface="Baskerville" panose="02020502070401020303"/>
              </a:rPr>
              <a:t>capital)</a:t>
            </a:r>
            <a:endParaRPr lang="zh-CN" altLang="en-US" sz="1400" dirty="0">
              <a:latin typeface="Baskerville" panose="02020502070401020303"/>
            </a:endParaRPr>
          </a:p>
        </p:txBody>
      </p:sp>
      <p:cxnSp>
        <p:nvCxnSpPr>
          <p:cNvPr id="50" name="Google Shape;159;p21">
            <a:extLst>
              <a:ext uri="{FF2B5EF4-FFF2-40B4-BE49-F238E27FC236}">
                <a16:creationId xmlns:a16="http://schemas.microsoft.com/office/drawing/2014/main" id="{53140334-C08A-4428-9146-F0F4D8FB02B0}"/>
              </a:ext>
            </a:extLst>
          </p:cNvPr>
          <p:cNvCxnSpPr>
            <a:cxnSpLocks/>
          </p:cNvCxnSpPr>
          <p:nvPr/>
        </p:nvCxnSpPr>
        <p:spPr>
          <a:xfrm flipV="1">
            <a:off x="5711635" y="2938389"/>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389A0314-C34F-4B01-AAE9-3B36B464EC38}"/>
                  </a:ext>
                </a:extLst>
              </p:cNvPr>
              <p:cNvSpPr/>
              <p:nvPr/>
            </p:nvSpPr>
            <p:spPr>
              <a:xfrm>
                <a:off x="4605382" y="3429734"/>
                <a:ext cx="1619004" cy="830997"/>
              </a:xfrm>
              <a:prstGeom prst="rect">
                <a:avLst/>
              </a:prstGeom>
            </p:spPr>
            <p:txBody>
              <a:bodyPr wrap="squar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Purchaing Price</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51" name="Rectangle 50">
                <a:extLst>
                  <a:ext uri="{FF2B5EF4-FFF2-40B4-BE49-F238E27FC236}">
                    <a16:creationId xmlns:a16="http://schemas.microsoft.com/office/drawing/2014/main" id="{389A0314-C34F-4B01-AAE9-3B36B464EC38}"/>
                  </a:ext>
                </a:extLst>
              </p:cNvPr>
              <p:cNvSpPr>
                <a:spLocks noRot="1" noChangeAspect="1" noMove="1" noResize="1" noEditPoints="1" noAdjustHandles="1" noChangeArrowheads="1" noChangeShapeType="1" noTextEdit="1"/>
              </p:cNvSpPr>
              <p:nvPr/>
            </p:nvSpPr>
            <p:spPr>
              <a:xfrm>
                <a:off x="4605382" y="3429734"/>
                <a:ext cx="1619004" cy="830997"/>
              </a:xfrm>
              <a:prstGeom prst="rect">
                <a:avLst/>
              </a:prstGeom>
              <a:blipFill>
                <a:blip r:embed="rId12"/>
                <a:stretch>
                  <a:fillRect t="-3030" b="-9091"/>
                </a:stretch>
              </a:blipFill>
            </p:spPr>
            <p:txBody>
              <a:bodyPr/>
              <a:lstStyle/>
              <a:p>
                <a:r>
                  <a:rPr lang="en-US">
                    <a:noFill/>
                  </a:rPr>
                  <a:t> </a:t>
                </a:r>
              </a:p>
            </p:txBody>
          </p:sp>
        </mc:Fallback>
      </mc:AlternateContent>
      <p:cxnSp>
        <p:nvCxnSpPr>
          <p:cNvPr id="53" name="Google Shape;159;p21">
            <a:extLst>
              <a:ext uri="{FF2B5EF4-FFF2-40B4-BE49-F238E27FC236}">
                <a16:creationId xmlns:a16="http://schemas.microsoft.com/office/drawing/2014/main" id="{FA953AF5-C31A-4FCA-B3A3-E2FB6DB6925F}"/>
              </a:ext>
            </a:extLst>
          </p:cNvPr>
          <p:cNvCxnSpPr>
            <a:cxnSpLocks/>
          </p:cNvCxnSpPr>
          <p:nvPr/>
        </p:nvCxnSpPr>
        <p:spPr>
          <a:xfrm flipV="1">
            <a:off x="10106969" y="4095424"/>
            <a:ext cx="0" cy="392921"/>
          </a:xfrm>
          <a:prstGeom prst="straightConnector1">
            <a:avLst/>
          </a:prstGeom>
          <a:noFill/>
          <a:ln w="19050" cap="flat" cmpd="sng">
            <a:solidFill>
              <a:srgbClr val="0097A7"/>
            </a:solidFill>
            <a:prstDash val="solid"/>
            <a:round/>
            <a:headEnd type="triangle" w="med" len="med"/>
            <a:tailEnd type="none" w="med" len="med"/>
          </a:ln>
        </p:spPr>
      </p:cxnSp>
      <p:sp>
        <p:nvSpPr>
          <p:cNvPr id="49" name="Rectangle 48">
            <a:extLst>
              <a:ext uri="{FF2B5EF4-FFF2-40B4-BE49-F238E27FC236}">
                <a16:creationId xmlns:a16="http://schemas.microsoft.com/office/drawing/2014/main" id="{4AE957A4-20FE-4812-B8BB-2E9828C14D8A}"/>
              </a:ext>
            </a:extLst>
          </p:cNvPr>
          <p:cNvSpPr/>
          <p:nvPr/>
        </p:nvSpPr>
        <p:spPr>
          <a:xfrm>
            <a:off x="4317412" y="3135680"/>
            <a:ext cx="1645697" cy="307777"/>
          </a:xfrm>
          <a:prstGeom prst="rect">
            <a:avLst/>
          </a:prstGeom>
        </p:spPr>
        <p:txBody>
          <a:bodyPr wrap="square">
            <a:spAutoFit/>
          </a:bodyPr>
          <a:lstStyle/>
          <a:p>
            <a:pPr marL="211656">
              <a:buSzPts val="1100"/>
            </a:pPr>
            <a:r>
              <a:rPr lang="en-US" altLang="zh-CN" sz="1400" b="1" dirty="0">
                <a:solidFill>
                  <a:srgbClr val="980000"/>
                </a:solidFill>
                <a:latin typeface="Baskerville" panose="02020502070401020303" pitchFamily="18" charset="0"/>
                <a:ea typeface="Baskerville" panose="02020502070401020303" pitchFamily="18" charset="0"/>
              </a:rPr>
              <a:t>0</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43</a:t>
            </a:r>
            <a:r>
              <a:rPr lang="en-US" sz="1400" b="1" dirty="0">
                <a:solidFill>
                  <a:srgbClr val="980000"/>
                </a:solidFill>
                <a:latin typeface="Baskerville" panose="02020502070401020303" pitchFamily="18" charset="0"/>
                <a:ea typeface="Baskerville" panose="02020502070401020303" pitchFamily="18" charset="0"/>
              </a:rPr>
              <a:t>%</a:t>
            </a:r>
            <a:endParaRPr lang="en-US" sz="1400" dirty="0">
              <a:solidFill>
                <a:srgbClr val="980000"/>
              </a:solidFill>
              <a:latin typeface="Baskerville" panose="02020502070401020303" pitchFamily="18" charset="0"/>
              <a:ea typeface="Baskerville" panose="02020502070401020303" pitchFamily="18" charset="0"/>
            </a:endParaRPr>
          </a:p>
        </p:txBody>
      </p:sp>
      <p:sp>
        <p:nvSpPr>
          <p:cNvPr id="55" name="TextBox 54">
            <a:extLst>
              <a:ext uri="{FF2B5EF4-FFF2-40B4-BE49-F238E27FC236}">
                <a16:creationId xmlns:a16="http://schemas.microsoft.com/office/drawing/2014/main" id="{074F9EEF-6EB7-4362-BF31-146FDEF20072}"/>
              </a:ext>
            </a:extLst>
          </p:cNvPr>
          <p:cNvSpPr txBox="1"/>
          <p:nvPr/>
        </p:nvSpPr>
        <p:spPr>
          <a:xfrm>
            <a:off x="8231284" y="1239468"/>
            <a:ext cx="979755" cy="400110"/>
          </a:xfrm>
          <a:prstGeom prst="rect">
            <a:avLst/>
          </a:prstGeom>
          <a:noFill/>
        </p:spPr>
        <p:txBody>
          <a:bodyPr wrap="none" rtlCol="0">
            <a:spAutoFit/>
          </a:bodyPr>
          <a:lstStyle/>
          <a:p>
            <a:r>
              <a:rPr lang="en-US" altLang="zh-CN" sz="2000" b="1" dirty="0">
                <a:latin typeface="Baskerville" panose="02020502070401020303"/>
              </a:rPr>
              <a:t>Owners</a:t>
            </a:r>
            <a:endParaRPr lang="zh-CN" altLang="en-US" sz="2000" b="1" dirty="0">
              <a:latin typeface="Baskerville" panose="02020502070401020303"/>
            </a:endParaRPr>
          </a:p>
        </p:txBody>
      </p:sp>
      <p:sp>
        <p:nvSpPr>
          <p:cNvPr id="57" name="TextBox 56">
            <a:extLst>
              <a:ext uri="{FF2B5EF4-FFF2-40B4-BE49-F238E27FC236}">
                <a16:creationId xmlns:a16="http://schemas.microsoft.com/office/drawing/2014/main" id="{7E5699C9-691E-4944-AA55-18ED347B85FA}"/>
              </a:ext>
            </a:extLst>
          </p:cNvPr>
          <p:cNvSpPr txBox="1"/>
          <p:nvPr/>
        </p:nvSpPr>
        <p:spPr>
          <a:xfrm>
            <a:off x="2735215" y="1227012"/>
            <a:ext cx="1346844" cy="400110"/>
          </a:xfrm>
          <a:prstGeom prst="rect">
            <a:avLst/>
          </a:prstGeom>
          <a:noFill/>
        </p:spPr>
        <p:txBody>
          <a:bodyPr wrap="none" rtlCol="0">
            <a:spAutoFit/>
          </a:bodyPr>
          <a:lstStyle/>
          <a:p>
            <a:r>
              <a:rPr lang="en-US" altLang="zh-CN" sz="2000" b="1" dirty="0">
                <a:latin typeface="Baskerville" panose="02020502070401020303"/>
              </a:rPr>
              <a:t>Developers</a:t>
            </a:r>
            <a:endParaRPr lang="zh-CN" altLang="en-US" sz="2000" b="1" dirty="0">
              <a:latin typeface="Baskerville" panose="02020502070401020303"/>
            </a:endParaRPr>
          </a:p>
        </p:txBody>
      </p:sp>
      <p:sp>
        <p:nvSpPr>
          <p:cNvPr id="58" name="TextBox 57">
            <a:extLst>
              <a:ext uri="{FF2B5EF4-FFF2-40B4-BE49-F238E27FC236}">
                <a16:creationId xmlns:a16="http://schemas.microsoft.com/office/drawing/2014/main" id="{2F22F547-F907-4A8D-BD53-F64D1D4D5285}"/>
              </a:ext>
            </a:extLst>
          </p:cNvPr>
          <p:cNvSpPr txBox="1"/>
          <p:nvPr/>
        </p:nvSpPr>
        <p:spPr>
          <a:xfrm>
            <a:off x="10595922" y="4658626"/>
            <a:ext cx="1010213" cy="400110"/>
          </a:xfrm>
          <a:prstGeom prst="rect">
            <a:avLst/>
          </a:prstGeom>
          <a:noFill/>
        </p:spPr>
        <p:txBody>
          <a:bodyPr wrap="none" rtlCol="0">
            <a:spAutoFit/>
          </a:bodyPr>
          <a:lstStyle/>
          <a:p>
            <a:r>
              <a:rPr lang="en-US" altLang="zh-CN" sz="2000" b="1" dirty="0">
                <a:latin typeface="Baskerville" panose="02020502070401020303"/>
              </a:rPr>
              <a:t>Tenants</a:t>
            </a:r>
            <a:endParaRPr lang="zh-CN" altLang="en-US" sz="2400" b="1" dirty="0">
              <a:latin typeface="Baskerville" panose="02020502070401020303"/>
            </a:endParaRPr>
          </a:p>
        </p:txBody>
      </p:sp>
    </p:spTree>
    <p:extLst>
      <p:ext uri="{BB962C8B-B14F-4D97-AF65-F5344CB8AC3E}">
        <p14:creationId xmlns:p14="http://schemas.microsoft.com/office/powerpoint/2010/main" val="3697556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F14D7-FF01-524F-AC8E-A290E0D2A612}"/>
              </a:ext>
            </a:extLst>
          </p:cNvPr>
          <p:cNvSpPr>
            <a:spLocks noGrp="1"/>
          </p:cNvSpPr>
          <p:nvPr>
            <p:ph type="title"/>
          </p:nvPr>
        </p:nvSpPr>
        <p:spPr>
          <a:xfrm>
            <a:off x="76899" y="188768"/>
            <a:ext cx="2860265" cy="3427268"/>
          </a:xfrm>
        </p:spPr>
        <p:txBody>
          <a:bodyPr/>
          <a:lstStyle/>
          <a:p>
            <a:r>
              <a:rPr lang="en-US" sz="3000" dirty="0">
                <a:latin typeface="Baskerville" panose="02020502070401020303"/>
              </a:rPr>
              <a:t>How to make an “Apple-to-Apple” comparison?</a:t>
            </a:r>
          </a:p>
        </p:txBody>
      </p:sp>
      <p:pic>
        <p:nvPicPr>
          <p:cNvPr id="4" name="Picture 3">
            <a:extLst>
              <a:ext uri="{FF2B5EF4-FFF2-40B4-BE49-F238E27FC236}">
                <a16:creationId xmlns:a16="http://schemas.microsoft.com/office/drawing/2014/main" id="{AA725859-8BE9-754D-A713-4DD94962EAA2}"/>
              </a:ext>
            </a:extLst>
          </p:cNvPr>
          <p:cNvPicPr>
            <a:picLocks noChangeAspect="1"/>
          </p:cNvPicPr>
          <p:nvPr/>
        </p:nvPicPr>
        <p:blipFill>
          <a:blip r:embed="rId3"/>
          <a:stretch>
            <a:fillRect/>
          </a:stretch>
        </p:blipFill>
        <p:spPr>
          <a:xfrm>
            <a:off x="3138832" y="114601"/>
            <a:ext cx="7725482" cy="6290469"/>
          </a:xfrm>
          <a:prstGeom prst="rect">
            <a:avLst/>
          </a:prstGeom>
        </p:spPr>
      </p:pic>
      <p:sp>
        <p:nvSpPr>
          <p:cNvPr id="5" name="Oval 4">
            <a:extLst>
              <a:ext uri="{FF2B5EF4-FFF2-40B4-BE49-F238E27FC236}">
                <a16:creationId xmlns:a16="http://schemas.microsoft.com/office/drawing/2014/main" id="{3A25384C-22EA-4742-B6B1-27D95BD7886F}"/>
              </a:ext>
            </a:extLst>
          </p:cNvPr>
          <p:cNvSpPr/>
          <p:nvPr/>
        </p:nvSpPr>
        <p:spPr bwMode="auto">
          <a:xfrm>
            <a:off x="7246625" y="110331"/>
            <a:ext cx="1045299" cy="6572250"/>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charset="0"/>
              <a:ea typeface="Geneva" charset="0"/>
            </a:endParaRPr>
          </a:p>
        </p:txBody>
      </p:sp>
      <p:grpSp>
        <p:nvGrpSpPr>
          <p:cNvPr id="3" name="Group 2">
            <a:extLst>
              <a:ext uri="{FF2B5EF4-FFF2-40B4-BE49-F238E27FC236}">
                <a16:creationId xmlns:a16="http://schemas.microsoft.com/office/drawing/2014/main" id="{A1DC6DA3-971D-B982-51A5-803AF544F5EE}"/>
              </a:ext>
            </a:extLst>
          </p:cNvPr>
          <p:cNvGrpSpPr/>
          <p:nvPr/>
        </p:nvGrpSpPr>
        <p:grpSpPr>
          <a:xfrm>
            <a:off x="321742" y="3556842"/>
            <a:ext cx="2019356" cy="1118794"/>
            <a:chOff x="7769803" y="1114881"/>
            <a:chExt cx="2019356" cy="1118794"/>
          </a:xfrm>
        </p:grpSpPr>
        <p:pic>
          <p:nvPicPr>
            <p:cNvPr id="7" name="Picture 2" descr="Comparing Apples To Apples Metaphor Photos - Free &amp; Royalty-Free Stock  Photos from Dreamstime">
              <a:extLst>
                <a:ext uri="{FF2B5EF4-FFF2-40B4-BE49-F238E27FC236}">
                  <a16:creationId xmlns:a16="http://schemas.microsoft.com/office/drawing/2014/main" id="{1D4FF12F-D192-4839-2098-812A504BE0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20" b="21295"/>
            <a:stretch/>
          </p:blipFill>
          <p:spPr bwMode="auto">
            <a:xfrm>
              <a:off x="7769803" y="1114881"/>
              <a:ext cx="2019356" cy="11187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ite Background Poster featuring the photograph Fresh Green Apple With Lots Of Vitamins by Artpartner-images">
              <a:extLst>
                <a:ext uri="{FF2B5EF4-FFF2-40B4-BE49-F238E27FC236}">
                  <a16:creationId xmlns:a16="http://schemas.microsoft.com/office/drawing/2014/main" id="{983D113A-CD7B-230C-44BB-C53674721F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36" t="16256" r="25593" b="33448"/>
            <a:stretch/>
          </p:blipFill>
          <p:spPr bwMode="auto">
            <a:xfrm>
              <a:off x="9089294" y="1216764"/>
              <a:ext cx="578338" cy="61928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0" y="5846439"/>
            <a:ext cx="3237801" cy="1015663"/>
          </a:xfrm>
          <a:prstGeom prst="rect">
            <a:avLst/>
          </a:prstGeom>
          <a:noFill/>
        </p:spPr>
        <p:txBody>
          <a:bodyPr wrap="square" rtlCol="0">
            <a:spAutoFit/>
          </a:bodyPr>
          <a:lstStyle/>
          <a:p>
            <a:r>
              <a:rPr lang="en-US" sz="1200" dirty="0">
                <a:latin typeface="Baskerville Old Face" panose="02020602080505020303" pitchFamily="18" charset="0"/>
              </a:rPr>
              <a:t>Fruit photos © source unknown. All rights reserved. This content is excluded from our Creative Commons license. For more information, see </a:t>
            </a:r>
            <a:r>
              <a:rPr lang="en-US" sz="1200" dirty="0">
                <a:solidFill>
                  <a:srgbClr val="0432FF"/>
                </a:solidFill>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 </a:t>
            </a:r>
            <a:endParaRPr lang="en-US" sz="1200" dirty="0">
              <a:latin typeface="Baskerville Old Face" panose="02020602080505020303" pitchFamily="18" charset="0"/>
            </a:endParaRPr>
          </a:p>
          <a:p>
            <a:endParaRPr lang="en-US" sz="1200" dirty="0">
              <a:latin typeface="Baskerville Old Face" panose="02020602080505020303" pitchFamily="18" charset="0"/>
            </a:endParaRPr>
          </a:p>
        </p:txBody>
      </p:sp>
      <p:sp>
        <p:nvSpPr>
          <p:cNvPr id="9" name="TextBox 8"/>
          <p:cNvSpPr txBox="1"/>
          <p:nvPr/>
        </p:nvSpPr>
        <p:spPr>
          <a:xfrm>
            <a:off x="3237801" y="6434500"/>
            <a:ext cx="6024406" cy="461665"/>
          </a:xfrm>
          <a:prstGeom prst="rect">
            <a:avLst/>
          </a:prstGeom>
          <a:noFill/>
        </p:spPr>
        <p:txBody>
          <a:bodyPr wrap="none" rtlCol="0">
            <a:spAutoFit/>
          </a:bodyPr>
          <a:lstStyle/>
          <a:p>
            <a:r>
              <a:rPr lang="en-US" sz="1200" dirty="0">
                <a:latin typeface="Baskerville Old Face" panose="02020602080505020303" pitchFamily="18" charset="0"/>
              </a:rPr>
              <a:t>© Massachusetts Institute of Technology.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20932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5D5CBD-B5F9-4A4B-9CEB-830462417250}"/>
              </a:ext>
            </a:extLst>
          </p:cNvPr>
          <p:cNvSpPr>
            <a:spLocks noGrp="1"/>
          </p:cNvSpPr>
          <p:nvPr>
            <p:ph idx="1"/>
          </p:nvPr>
        </p:nvSpPr>
        <p:spPr>
          <a:xfrm>
            <a:off x="1087967" y="1426029"/>
            <a:ext cx="9628717" cy="4114800"/>
          </a:xfrm>
        </p:spPr>
        <p:txBody>
          <a:bodyPr/>
          <a:lstStyle/>
          <a:p>
            <a:endParaRPr lang="en-US" dirty="0"/>
          </a:p>
        </p:txBody>
      </p:sp>
      <p:pic>
        <p:nvPicPr>
          <p:cNvPr id="4" name="Picture 5">
            <a:extLst>
              <a:ext uri="{FF2B5EF4-FFF2-40B4-BE49-F238E27FC236}">
                <a16:creationId xmlns:a16="http://schemas.microsoft.com/office/drawing/2014/main" id="{D1FEB4D3-DD2D-1A44-8F87-FCA5C871C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60" y="1038102"/>
            <a:ext cx="10211973" cy="432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EA7617BB-D3BD-2D47-84FB-AF6DD8771FE6}"/>
              </a:ext>
            </a:extLst>
          </p:cNvPr>
          <p:cNvSpPr/>
          <p:nvPr/>
        </p:nvSpPr>
        <p:spPr bwMode="auto">
          <a:xfrm>
            <a:off x="3318170" y="2111681"/>
            <a:ext cx="7315200" cy="651307"/>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Geneva" charset="0"/>
            </a:endParaRPr>
          </a:p>
        </p:txBody>
      </p:sp>
      <p:sp>
        <p:nvSpPr>
          <p:cNvPr id="2" name="TextBox 1"/>
          <p:cNvSpPr txBox="1"/>
          <p:nvPr/>
        </p:nvSpPr>
        <p:spPr>
          <a:xfrm>
            <a:off x="2552700" y="6277281"/>
            <a:ext cx="6024406" cy="461665"/>
          </a:xfrm>
          <a:prstGeom prst="rect">
            <a:avLst/>
          </a:prstGeom>
          <a:noFill/>
        </p:spPr>
        <p:txBody>
          <a:bodyPr wrap="none" rtlCol="0">
            <a:spAutoFit/>
          </a:bodyPr>
          <a:lstStyle/>
          <a:p>
            <a:r>
              <a:rPr lang="en-US" sz="1200" dirty="0">
                <a:latin typeface="Baskerville Old Face" panose="02020602080505020303" pitchFamily="18" charset="0"/>
              </a:rPr>
              <a:t>© Massachusetts Institute of Technology. All rights reserved. This content is excluded from our </a:t>
            </a:r>
          </a:p>
          <a:p>
            <a:r>
              <a:rPr lang="en-US" sz="1200" dirty="0">
                <a:latin typeface="Baskerville Old Face" panose="02020602080505020303" pitchFamily="18" charset="0"/>
              </a:rPr>
              <a:t>Creative Commons license. For more information, see </a:t>
            </a:r>
            <a:r>
              <a:rPr lang="en-US" sz="1200" dirty="0">
                <a:solidFill>
                  <a:srgbClr val="0432FF"/>
                </a:solidFill>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66586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582804" y="12480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Consider</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the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Bias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in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Hedonic Model </a:t>
            </a:r>
            <a:endParaRPr lang="en-US" sz="4267" dirty="0">
              <a:solidFill>
                <a:srgbClr val="1B4453"/>
              </a:solidFill>
              <a:latin typeface="Eurostile" panose="020B0504020202050204" pitchFamily="34" charset="77"/>
            </a:endParaRP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CD6C567-A6E8-47DA-A92A-EDDC09E167BD}"/>
                  </a:ext>
                </a:extLst>
              </p:cNvPr>
              <p:cNvSpPr txBox="1">
                <a:spLocks/>
              </p:cNvSpPr>
              <p:nvPr/>
            </p:nvSpPr>
            <p:spPr>
              <a:xfrm>
                <a:off x="672096" y="1592283"/>
                <a:ext cx="10791116" cy="4778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a:rPr>
                  <a:t>P    =     3 Rooms  +  2 </a:t>
                </a:r>
                <a:r>
                  <a:rPr lang="en-US" altLang="zh-CN" dirty="0">
                    <a:latin typeface="Baskerville"/>
                  </a:rPr>
                  <a:t>Subway</a:t>
                </a:r>
                <a:r>
                  <a:rPr lang="zh-CN" altLang="en-US" dirty="0">
                    <a:latin typeface="Baskerville"/>
                  </a:rPr>
                  <a:t> </a:t>
                </a:r>
                <a:r>
                  <a:rPr lang="en-US" altLang="zh-CN" dirty="0">
                    <a:latin typeface="Baskerville"/>
                  </a:rPr>
                  <a:t>Stops</a:t>
                </a:r>
                <a:r>
                  <a:rPr lang="en-US" dirty="0">
                    <a:latin typeface="Baskerville"/>
                  </a:rPr>
                  <a:t> + </a:t>
                </a:r>
                <a:r>
                  <a:rPr lang="en-US" dirty="0">
                    <a:solidFill>
                      <a:schemeClr val="accent6">
                        <a:lumMod val="75000"/>
                      </a:schemeClr>
                    </a:solidFill>
                    <a:latin typeface="Baskerville"/>
                  </a:rPr>
                  <a:t>LEED</a:t>
                </a:r>
                <a:r>
                  <a:rPr lang="en-US" dirty="0">
                    <a:latin typeface="Baskerville"/>
                  </a:rPr>
                  <a:t> + </a:t>
                </a:r>
                <a:r>
                  <a:rPr lang="en-US" altLang="zh-CN" dirty="0">
                    <a:latin typeface="Baskerville"/>
                  </a:rPr>
                  <a:t>A</a:t>
                </a:r>
                <a:r>
                  <a:rPr lang="zh-CN" altLang="en-US" dirty="0">
                    <a:latin typeface="Baskerville"/>
                  </a:rPr>
                  <a:t> </a:t>
                </a:r>
                <a:r>
                  <a:rPr lang="en-US" altLang="zh-CN" dirty="0">
                    <a:latin typeface="Baskerville"/>
                  </a:rPr>
                  <a:t>Nice</a:t>
                </a:r>
                <a:r>
                  <a:rPr lang="zh-CN" altLang="en-US" dirty="0">
                    <a:latin typeface="Baskerville"/>
                  </a:rPr>
                  <a:t> </a:t>
                </a:r>
                <a:r>
                  <a:rPr lang="en-US" altLang="zh-CN" dirty="0">
                    <a:latin typeface="Baskerville"/>
                  </a:rPr>
                  <a:t>Park</a:t>
                </a:r>
                <a:r>
                  <a:rPr lang="zh-CN" altLang="en-US" dirty="0">
                    <a:latin typeface="Baskerville"/>
                  </a:rPr>
                  <a:t>  </a:t>
                </a:r>
                <a:r>
                  <a:rPr lang="en-US" dirty="0">
                    <a:latin typeface="Baskerville"/>
                  </a:rPr>
                  <a:t>+ Residual</a:t>
                </a:r>
              </a:p>
              <a:p>
                <a:pPr marL="0" indent="0">
                  <a:buNone/>
                </a:pPr>
                <a:r>
                  <a:rPr lang="en-US" dirty="0">
                    <a:latin typeface="Baskerville"/>
                  </a:rPr>
                  <a:t>$ 1M =   $0.6M    +     $0.1M	   + $0.1M +    $0.1M	   + $0.1M</a:t>
                </a:r>
              </a:p>
              <a:p>
                <a:pPr marL="0" indent="0">
                  <a:buNone/>
                </a:pPr>
                <a:endParaRPr lang="en-US" dirty="0">
                  <a:latin typeface="Baskerville"/>
                </a:endParaRPr>
              </a:p>
              <a:p>
                <a:pPr marL="0" indent="0">
                  <a:buNone/>
                </a:pPr>
                <a:endParaRPr lang="en-US" dirty="0">
                  <a:latin typeface="Baskerville"/>
                </a:endParaRPr>
              </a:p>
              <a:p>
                <a:pPr marL="0" indent="0">
                  <a:buNone/>
                </a:pPr>
                <a:endParaRPr lang="en-US" dirty="0">
                  <a:latin typeface="Baskerville"/>
                </a:endParaRPr>
              </a:p>
              <a:p>
                <a:pPr marL="0" indent="0">
                  <a:buNone/>
                </a:pPr>
                <a:r>
                  <a:rPr lang="zh-CN" altLang="en-US" sz="2400" dirty="0">
                    <a:latin typeface="Baskerville"/>
                  </a:rPr>
                  <a:t>  </a:t>
                </a:r>
                <a:r>
                  <a:rPr lang="en-US" sz="2400" dirty="0">
                    <a:latin typeface="Baskerville"/>
                  </a:rPr>
                  <a:t>$ 1M   = $0.2M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Baskerville"/>
                  </a:rPr>
                  <a:t> 3 +  $0.05M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Baskerville"/>
                  </a:rPr>
                  <a:t> 2 + </a:t>
                </a:r>
                <a:r>
                  <a:rPr lang="en-US" sz="2400" dirty="0">
                    <a:solidFill>
                      <a:schemeClr val="accent6">
                        <a:lumMod val="75000"/>
                      </a:schemeClr>
                    </a:solidFill>
                    <a:latin typeface="Baskerville"/>
                  </a:rPr>
                  <a:t>$0.1M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Baskerville"/>
                  </a:rPr>
                  <a:t> </a:t>
                </a:r>
                <a:r>
                  <a:rPr lang="en-US" sz="2400" dirty="0">
                    <a:solidFill>
                      <a:schemeClr val="accent6">
                        <a:lumMod val="75000"/>
                      </a:schemeClr>
                    </a:solidFill>
                    <a:latin typeface="Baskerville"/>
                  </a:rPr>
                  <a:t>1</a:t>
                </a:r>
                <a:r>
                  <a:rPr lang="en-US" sz="2400" dirty="0">
                    <a:latin typeface="Baskerville"/>
                  </a:rPr>
                  <a:t> + $0.1M </a:t>
                </a:r>
                <a14:m>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b="0" i="0" smtClean="0">
                        <a:latin typeface="Cambria Math" panose="02040503050406030204" pitchFamily="18" charset="0"/>
                        <a:ea typeface="Cambria Math" panose="02040503050406030204" pitchFamily="18" charset="0"/>
                      </a:rPr>
                      <m:t> </m:t>
                    </m:r>
                  </m:oMath>
                </a14:m>
                <a:r>
                  <a:rPr lang="en-US" sz="2400" dirty="0">
                    <a:latin typeface="Baskerville"/>
                  </a:rPr>
                  <a:t>1    +    $0.1M </a:t>
                </a:r>
              </a:p>
              <a:p>
                <a:pPr marL="0" indent="0">
                  <a:buNone/>
                </a:pPr>
                <a:r>
                  <a:rPr lang="en-US" sz="2400" dirty="0">
                    <a:latin typeface="Baskerville"/>
                  </a:rPr>
                  <a:t>   </a:t>
                </a:r>
                <a:br>
                  <a:rPr lang="en-US" sz="2400" dirty="0">
                    <a:latin typeface="Baskerville"/>
                  </a:rPr>
                </a:br>
                <a:r>
                  <a:rPr lang="en-US" sz="2400" dirty="0">
                    <a:latin typeface="Baskerville"/>
                  </a:rPr>
                  <a:t>   P	=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 </m:t>
                    </m:r>
                  </m:oMath>
                </a14:m>
                <a:r>
                  <a:rPr lang="en-US" sz="2400" dirty="0">
                    <a:latin typeface="Baskerville"/>
                  </a:rPr>
                  <a:t>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2</m:t>
                        </m:r>
                      </m:sub>
                    </m:sSub>
                  </m:oMath>
                </a14:m>
                <a:r>
                  <a:rPr lang="en-US" sz="2400" dirty="0">
                    <a:latin typeface="Baskerville"/>
                  </a:rPr>
                  <a:t>    +    </a:t>
                </a:r>
                <a14:m>
                  <m:oMath xmlns:m="http://schemas.openxmlformats.org/officeDocument/2006/math">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𝛼</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3  </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sSub>
                      <m:sSub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𝑋</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3</m:t>
                        </m:r>
                      </m:sub>
                    </m:sSub>
                  </m:oMath>
                </a14:m>
                <a:r>
                  <a:rPr lang="en-US" sz="2400" dirty="0">
                    <a:latin typeface="Baskerville"/>
                  </a:rPr>
                  <a:t>    +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4</m:t>
                        </m:r>
                      </m:sub>
                    </m:sSub>
                    <m:r>
                      <a:rPr lang="en-US" sz="2400" i="1">
                        <a:latin typeface="Cambria Math" panose="02040503050406030204" pitchFamily="18" charset="0"/>
                      </a:rPr>
                      <m:t> </m:t>
                    </m:r>
                    <m:r>
                      <a:rPr lang="en-US" sz="2400" b="0" i="1" smtClean="0">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4</m:t>
                        </m:r>
                      </m:sub>
                    </m:sSub>
                  </m:oMath>
                </a14:m>
                <a:r>
                  <a:rPr lang="en-US" sz="2400" dirty="0">
                    <a:latin typeface="Baskerville"/>
                  </a:rPr>
                  <a:t>        +     </a:t>
                </a:r>
                <a14:m>
                  <m:oMath xmlns:m="http://schemas.openxmlformats.org/officeDocument/2006/math">
                    <m:r>
                      <a:rPr lang="en-US" sz="2400" i="1" smtClean="0">
                        <a:latin typeface="Cambria Math" panose="02040503050406030204" pitchFamily="18" charset="0"/>
                        <a:ea typeface="Cambria Math" panose="02040503050406030204" pitchFamily="18" charset="0"/>
                      </a:rPr>
                      <m:t>𝜀</m:t>
                    </m:r>
                  </m:oMath>
                </a14:m>
                <a:endParaRPr lang="en-US" sz="2400" dirty="0">
                  <a:latin typeface="Baskerville"/>
                </a:endParaRPr>
              </a:p>
              <a:p>
                <a:pPr marL="0" indent="0">
                  <a:buNone/>
                </a:pPr>
                <a:endParaRPr lang="en-US" sz="2400" dirty="0">
                  <a:latin typeface="Baskerville"/>
                </a:endParaRPr>
              </a:p>
            </p:txBody>
          </p:sp>
        </mc:Choice>
        <mc:Fallback xmlns="">
          <p:sp>
            <p:nvSpPr>
              <p:cNvPr id="4" name="Content Placeholder 2">
                <a:extLst>
                  <a:ext uri="{FF2B5EF4-FFF2-40B4-BE49-F238E27FC236}">
                    <a16:creationId xmlns:a16="http://schemas.microsoft.com/office/drawing/2014/main" id="{ECD6C567-A6E8-47DA-A92A-EDDC09E167BD}"/>
                  </a:ext>
                </a:extLst>
              </p:cNvPr>
              <p:cNvSpPr txBox="1">
                <a:spLocks noRot="1" noChangeAspect="1" noMove="1" noResize="1" noEditPoints="1" noAdjustHandles="1" noChangeArrowheads="1" noChangeShapeType="1" noTextEdit="1"/>
              </p:cNvSpPr>
              <p:nvPr/>
            </p:nvSpPr>
            <p:spPr>
              <a:xfrm>
                <a:off x="672096" y="1592283"/>
                <a:ext cx="10791116" cy="4778116"/>
              </a:xfrm>
              <a:prstGeom prst="rect">
                <a:avLst/>
              </a:prstGeom>
              <a:blipFill>
                <a:blip r:embed="rId3"/>
                <a:stretch>
                  <a:fillRect l="-1175" t="-2122" r="-940"/>
                </a:stretch>
              </a:blipFill>
            </p:spPr>
            <p:txBody>
              <a:bodyPr/>
              <a:lstStyle/>
              <a:p>
                <a:r>
                  <a:rPr lang="en-US">
                    <a:noFill/>
                  </a:rPr>
                  <a:t> </a:t>
                </a:r>
              </a:p>
            </p:txBody>
          </p:sp>
        </mc:Fallback>
      </mc:AlternateContent>
      <p:sp>
        <p:nvSpPr>
          <p:cNvPr id="2" name="Rounded Rectangle 1">
            <a:extLst>
              <a:ext uri="{FF2B5EF4-FFF2-40B4-BE49-F238E27FC236}">
                <a16:creationId xmlns:a16="http://schemas.microsoft.com/office/drawing/2014/main" id="{CDA39AB5-54DC-C24F-810F-19E112255B99}"/>
              </a:ext>
            </a:extLst>
          </p:cNvPr>
          <p:cNvSpPr/>
          <p:nvPr/>
        </p:nvSpPr>
        <p:spPr>
          <a:xfrm>
            <a:off x="3185638" y="4143561"/>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4" name="Rounded Rectangle 33">
            <a:extLst>
              <a:ext uri="{FF2B5EF4-FFF2-40B4-BE49-F238E27FC236}">
                <a16:creationId xmlns:a16="http://schemas.microsoft.com/office/drawing/2014/main" id="{38F96619-D87D-4D44-BEA1-3583E034C1F2}"/>
              </a:ext>
            </a:extLst>
          </p:cNvPr>
          <p:cNvSpPr/>
          <p:nvPr/>
        </p:nvSpPr>
        <p:spPr>
          <a:xfrm>
            <a:off x="5111417" y="4115851"/>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5" name="Rounded Rectangle 34">
            <a:extLst>
              <a:ext uri="{FF2B5EF4-FFF2-40B4-BE49-F238E27FC236}">
                <a16:creationId xmlns:a16="http://schemas.microsoft.com/office/drawing/2014/main" id="{D5259BC9-6007-0F4A-A738-0CF91123216B}"/>
              </a:ext>
            </a:extLst>
          </p:cNvPr>
          <p:cNvSpPr/>
          <p:nvPr/>
        </p:nvSpPr>
        <p:spPr>
          <a:xfrm>
            <a:off x="6801671" y="4115851"/>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6" name="Rounded Rectangle 35">
            <a:extLst>
              <a:ext uri="{FF2B5EF4-FFF2-40B4-BE49-F238E27FC236}">
                <a16:creationId xmlns:a16="http://schemas.microsoft.com/office/drawing/2014/main" id="{3E9EBFB2-39F4-0D46-9584-55204115243A}"/>
              </a:ext>
            </a:extLst>
          </p:cNvPr>
          <p:cNvSpPr/>
          <p:nvPr/>
        </p:nvSpPr>
        <p:spPr>
          <a:xfrm>
            <a:off x="8505780" y="4115851"/>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7" name="Rounded Rectangle 36">
            <a:extLst>
              <a:ext uri="{FF2B5EF4-FFF2-40B4-BE49-F238E27FC236}">
                <a16:creationId xmlns:a16="http://schemas.microsoft.com/office/drawing/2014/main" id="{E7FD3207-54C4-2E41-8006-87BB0291EE1C}"/>
              </a:ext>
            </a:extLst>
          </p:cNvPr>
          <p:cNvSpPr/>
          <p:nvPr/>
        </p:nvSpPr>
        <p:spPr>
          <a:xfrm>
            <a:off x="820623" y="4143561"/>
            <a:ext cx="84101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cxnSp>
        <p:nvCxnSpPr>
          <p:cNvPr id="30" name="Straight Arrow Connector 29">
            <a:extLst>
              <a:ext uri="{FF2B5EF4-FFF2-40B4-BE49-F238E27FC236}">
                <a16:creationId xmlns:a16="http://schemas.microsoft.com/office/drawing/2014/main" id="{FD9E2C02-4802-7941-859D-18242A13B0AA}"/>
              </a:ext>
            </a:extLst>
          </p:cNvPr>
          <p:cNvCxnSpPr>
            <a:cxnSpLocks/>
          </p:cNvCxnSpPr>
          <p:nvPr/>
        </p:nvCxnSpPr>
        <p:spPr>
          <a:xfrm flipV="1">
            <a:off x="2312801" y="4593836"/>
            <a:ext cx="0" cy="3948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DAAD2F2-DA9D-6F4E-B868-BCA505426A32}"/>
              </a:ext>
            </a:extLst>
          </p:cNvPr>
          <p:cNvCxnSpPr>
            <a:cxnSpLocks/>
          </p:cNvCxnSpPr>
          <p:nvPr/>
        </p:nvCxnSpPr>
        <p:spPr>
          <a:xfrm flipV="1">
            <a:off x="3047094" y="4600761"/>
            <a:ext cx="138544" cy="387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39BFB6B-A8EE-2548-AA66-E49D97D2DABF}"/>
              </a:ext>
            </a:extLst>
          </p:cNvPr>
          <p:cNvCxnSpPr>
            <a:cxnSpLocks/>
          </p:cNvCxnSpPr>
          <p:nvPr/>
        </p:nvCxnSpPr>
        <p:spPr>
          <a:xfrm flipV="1">
            <a:off x="4224728" y="4552275"/>
            <a:ext cx="0" cy="4225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F8AC1EA-4532-0649-9ECD-EE781DA82CFE}"/>
              </a:ext>
            </a:extLst>
          </p:cNvPr>
          <p:cNvCxnSpPr>
            <a:cxnSpLocks/>
          </p:cNvCxnSpPr>
          <p:nvPr/>
        </p:nvCxnSpPr>
        <p:spPr>
          <a:xfrm flipV="1">
            <a:off x="4917455" y="4593836"/>
            <a:ext cx="235523" cy="322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D4BC0E1-3C95-E648-8244-1445652555E5}"/>
              </a:ext>
            </a:extLst>
          </p:cNvPr>
          <p:cNvCxnSpPr>
            <a:cxnSpLocks/>
          </p:cNvCxnSpPr>
          <p:nvPr/>
        </p:nvCxnSpPr>
        <p:spPr>
          <a:xfrm flipV="1">
            <a:off x="6081237" y="4531490"/>
            <a:ext cx="0" cy="44334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2B99211-BF47-1745-82A3-94AED99C8082}"/>
              </a:ext>
            </a:extLst>
          </p:cNvPr>
          <p:cNvCxnSpPr>
            <a:cxnSpLocks/>
            <a:endCxn id="35" idx="2"/>
          </p:cNvCxnSpPr>
          <p:nvPr/>
        </p:nvCxnSpPr>
        <p:spPr>
          <a:xfrm flipV="1">
            <a:off x="6801671" y="4573051"/>
            <a:ext cx="145473" cy="342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91ED8DB-F3B2-B34A-9599-3EE34DC75513}"/>
              </a:ext>
            </a:extLst>
          </p:cNvPr>
          <p:cNvCxnSpPr>
            <a:cxnSpLocks/>
          </p:cNvCxnSpPr>
          <p:nvPr/>
        </p:nvCxnSpPr>
        <p:spPr>
          <a:xfrm flipH="1" flipV="1">
            <a:off x="7807610" y="4573051"/>
            <a:ext cx="1978" cy="40178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45523C7-E605-6645-8345-4117E519ED1C}"/>
              </a:ext>
            </a:extLst>
          </p:cNvPr>
          <p:cNvCxnSpPr>
            <a:cxnSpLocks/>
          </p:cNvCxnSpPr>
          <p:nvPr/>
        </p:nvCxnSpPr>
        <p:spPr>
          <a:xfrm flipH="1" flipV="1">
            <a:off x="8651252" y="4600761"/>
            <a:ext cx="22264" cy="315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62542045-A574-E742-B607-3BFA52AC3031}"/>
              </a:ext>
            </a:extLst>
          </p:cNvPr>
          <p:cNvSpPr/>
          <p:nvPr/>
        </p:nvSpPr>
        <p:spPr>
          <a:xfrm>
            <a:off x="2049564" y="4095075"/>
            <a:ext cx="858984"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5" name="Rounded Rectangle 64">
            <a:extLst>
              <a:ext uri="{FF2B5EF4-FFF2-40B4-BE49-F238E27FC236}">
                <a16:creationId xmlns:a16="http://schemas.microsoft.com/office/drawing/2014/main" id="{819882D6-5447-DE4E-8693-5267AE38EE97}"/>
              </a:ext>
            </a:extLst>
          </p:cNvPr>
          <p:cNvSpPr/>
          <p:nvPr/>
        </p:nvSpPr>
        <p:spPr>
          <a:xfrm>
            <a:off x="3809088" y="4065386"/>
            <a:ext cx="1066785"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6" name="Rounded Rectangle 65">
            <a:extLst>
              <a:ext uri="{FF2B5EF4-FFF2-40B4-BE49-F238E27FC236}">
                <a16:creationId xmlns:a16="http://schemas.microsoft.com/office/drawing/2014/main" id="{0258D8BC-027D-1C4C-92EF-2A2D7AB4CE26}"/>
              </a:ext>
            </a:extLst>
          </p:cNvPr>
          <p:cNvSpPr/>
          <p:nvPr/>
        </p:nvSpPr>
        <p:spPr>
          <a:xfrm>
            <a:off x="5643340" y="4081715"/>
            <a:ext cx="858984"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7" name="Rounded Rectangle 66">
            <a:extLst>
              <a:ext uri="{FF2B5EF4-FFF2-40B4-BE49-F238E27FC236}">
                <a16:creationId xmlns:a16="http://schemas.microsoft.com/office/drawing/2014/main" id="{4FD785F9-60BC-054B-BD28-CB9C4A32F7E7}"/>
              </a:ext>
            </a:extLst>
          </p:cNvPr>
          <p:cNvSpPr/>
          <p:nvPr/>
        </p:nvSpPr>
        <p:spPr>
          <a:xfrm>
            <a:off x="7363521" y="4115851"/>
            <a:ext cx="858984"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8" name="TextBox 67">
            <a:extLst>
              <a:ext uri="{FF2B5EF4-FFF2-40B4-BE49-F238E27FC236}">
                <a16:creationId xmlns:a16="http://schemas.microsoft.com/office/drawing/2014/main" id="{C981DDA1-9A22-0146-8C2B-3393BFB4B66B}"/>
              </a:ext>
            </a:extLst>
          </p:cNvPr>
          <p:cNvSpPr txBox="1"/>
          <p:nvPr/>
        </p:nvSpPr>
        <p:spPr>
          <a:xfrm>
            <a:off x="11140109" y="4143561"/>
            <a:ext cx="1051891" cy="1015663"/>
          </a:xfrm>
          <a:prstGeom prst="rect">
            <a:avLst/>
          </a:prstGeom>
          <a:noFill/>
        </p:spPr>
        <p:txBody>
          <a:bodyPr wrap="none" rtlCol="0">
            <a:spAutoFit/>
          </a:bodyPr>
          <a:lstStyle/>
          <a:p>
            <a:r>
              <a:rPr lang="en-CN" sz="2000" b="1" dirty="0">
                <a:solidFill>
                  <a:schemeClr val="accent1"/>
                </a:solidFill>
                <a:latin typeface="Baskerville" panose="02020502070401020303" pitchFamily="18" charset="0"/>
                <a:ea typeface="Baskerville" panose="02020502070401020303" pitchFamily="18" charset="0"/>
              </a:rPr>
              <a:t>Input</a:t>
            </a:r>
            <a:br>
              <a:rPr lang="en-CN" sz="2000" b="1" dirty="0">
                <a:solidFill>
                  <a:schemeClr val="accent1"/>
                </a:solidFill>
                <a:latin typeface="Baskerville" panose="02020502070401020303" pitchFamily="18" charset="0"/>
                <a:ea typeface="Baskerville" panose="02020502070401020303" pitchFamily="18" charset="0"/>
              </a:rPr>
            </a:br>
            <a:endParaRPr lang="en-CN" sz="2000" b="1" dirty="0">
              <a:solidFill>
                <a:schemeClr val="accent1"/>
              </a:solidFill>
              <a:latin typeface="Baskerville" panose="02020502070401020303" pitchFamily="18" charset="0"/>
              <a:ea typeface="Baskerville" panose="02020502070401020303" pitchFamily="18" charset="0"/>
            </a:endParaRPr>
          </a:p>
          <a:p>
            <a:r>
              <a:rPr lang="en-CN" sz="2000" b="1" dirty="0">
                <a:solidFill>
                  <a:srgbClr val="C00000"/>
                </a:solidFill>
                <a:latin typeface="Baskerville" panose="02020502070401020303" pitchFamily="18" charset="0"/>
                <a:ea typeface="Baskerville" panose="02020502070401020303" pitchFamily="18" charset="0"/>
              </a:rPr>
              <a:t>Output</a:t>
            </a:r>
          </a:p>
        </p:txBody>
      </p:sp>
      <p:sp>
        <p:nvSpPr>
          <p:cNvPr id="71" name="Rounded Rectangle 70">
            <a:extLst>
              <a:ext uri="{FF2B5EF4-FFF2-40B4-BE49-F238E27FC236}">
                <a16:creationId xmlns:a16="http://schemas.microsoft.com/office/drawing/2014/main" id="{2495D095-6B9B-324B-A74E-14B10D812A07}"/>
              </a:ext>
            </a:extLst>
          </p:cNvPr>
          <p:cNvSpPr/>
          <p:nvPr/>
        </p:nvSpPr>
        <p:spPr>
          <a:xfrm>
            <a:off x="10691392" y="4143561"/>
            <a:ext cx="448718" cy="3417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2" name="Rounded Rectangle 71">
            <a:extLst>
              <a:ext uri="{FF2B5EF4-FFF2-40B4-BE49-F238E27FC236}">
                <a16:creationId xmlns:a16="http://schemas.microsoft.com/office/drawing/2014/main" id="{C417600F-BDBA-664D-AE45-E745F29C2BC2}"/>
              </a:ext>
            </a:extLst>
          </p:cNvPr>
          <p:cNvSpPr/>
          <p:nvPr/>
        </p:nvSpPr>
        <p:spPr>
          <a:xfrm>
            <a:off x="10665798" y="4751495"/>
            <a:ext cx="448718" cy="34173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3" name="Rectangle 72">
            <a:extLst>
              <a:ext uri="{FF2B5EF4-FFF2-40B4-BE49-F238E27FC236}">
                <a16:creationId xmlns:a16="http://schemas.microsoft.com/office/drawing/2014/main" id="{BFEAD437-55BF-D74B-A63F-89FBC39B5E37}"/>
              </a:ext>
            </a:extLst>
          </p:cNvPr>
          <p:cNvSpPr/>
          <p:nvPr/>
        </p:nvSpPr>
        <p:spPr>
          <a:xfrm>
            <a:off x="9593316" y="5770467"/>
            <a:ext cx="1518364" cy="461665"/>
          </a:xfrm>
          <a:prstGeom prst="rect">
            <a:avLst/>
          </a:prstGeom>
        </p:spPr>
        <p:txBody>
          <a:bodyPr wrap="none">
            <a:spAutoFit/>
          </a:bodyPr>
          <a:lstStyle/>
          <a:p>
            <a:r>
              <a:rPr lang="en-US" sz="2400" dirty="0">
                <a:latin typeface="Baskerville"/>
              </a:rPr>
              <a:t>(R</a:t>
            </a:r>
            <a:r>
              <a:rPr lang="en-US" sz="2400" baseline="30000" dirty="0">
                <a:latin typeface="Baskerville"/>
              </a:rPr>
              <a:t>2</a:t>
            </a:r>
            <a:r>
              <a:rPr lang="en-US" sz="2400" dirty="0">
                <a:latin typeface="Baskerville"/>
              </a:rPr>
              <a:t>= 83%)</a:t>
            </a:r>
          </a:p>
        </p:txBody>
      </p:sp>
      <p:sp>
        <p:nvSpPr>
          <p:cNvPr id="74" name="Rectangle 73">
            <a:extLst>
              <a:ext uri="{FF2B5EF4-FFF2-40B4-BE49-F238E27FC236}">
                <a16:creationId xmlns:a16="http://schemas.microsoft.com/office/drawing/2014/main" id="{D4719FA6-AF3C-D04E-98E8-E914F358E630}"/>
              </a:ext>
            </a:extLst>
          </p:cNvPr>
          <p:cNvSpPr/>
          <p:nvPr/>
        </p:nvSpPr>
        <p:spPr>
          <a:xfrm>
            <a:off x="1875444" y="1463634"/>
            <a:ext cx="1613752"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5" name="Rectangle 74">
            <a:extLst>
              <a:ext uri="{FF2B5EF4-FFF2-40B4-BE49-F238E27FC236}">
                <a16:creationId xmlns:a16="http://schemas.microsoft.com/office/drawing/2014/main" id="{1A93D32E-F648-0946-839C-49C1C8EC3B3D}"/>
              </a:ext>
            </a:extLst>
          </p:cNvPr>
          <p:cNvSpPr/>
          <p:nvPr/>
        </p:nvSpPr>
        <p:spPr>
          <a:xfrm>
            <a:off x="3804212" y="1463636"/>
            <a:ext cx="2291788"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6" name="Rectangle 75">
            <a:extLst>
              <a:ext uri="{FF2B5EF4-FFF2-40B4-BE49-F238E27FC236}">
                <a16:creationId xmlns:a16="http://schemas.microsoft.com/office/drawing/2014/main" id="{B07FF733-04BF-E843-B08C-59D72B9213D1}"/>
              </a:ext>
            </a:extLst>
          </p:cNvPr>
          <p:cNvSpPr/>
          <p:nvPr/>
        </p:nvSpPr>
        <p:spPr>
          <a:xfrm>
            <a:off x="6378048" y="1463634"/>
            <a:ext cx="1073081" cy="58782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7" name="Rectangle 76">
            <a:extLst>
              <a:ext uri="{FF2B5EF4-FFF2-40B4-BE49-F238E27FC236}">
                <a16:creationId xmlns:a16="http://schemas.microsoft.com/office/drawing/2014/main" id="{C898ED06-9575-4840-8233-1554BC735EA6}"/>
              </a:ext>
            </a:extLst>
          </p:cNvPr>
          <p:cNvSpPr/>
          <p:nvPr/>
        </p:nvSpPr>
        <p:spPr>
          <a:xfrm>
            <a:off x="7746071" y="1463635"/>
            <a:ext cx="1994031"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8" name="Rectangle 77">
            <a:extLst>
              <a:ext uri="{FF2B5EF4-FFF2-40B4-BE49-F238E27FC236}">
                <a16:creationId xmlns:a16="http://schemas.microsoft.com/office/drawing/2014/main" id="{BABDD2B8-87F8-FD43-9CF8-EE99F670FF18}"/>
              </a:ext>
            </a:extLst>
          </p:cNvPr>
          <p:cNvSpPr/>
          <p:nvPr/>
        </p:nvSpPr>
        <p:spPr>
          <a:xfrm>
            <a:off x="10035044" y="1463636"/>
            <a:ext cx="1479735"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42629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64" grpId="0" animBg="1"/>
      <p:bldP spid="65" grpId="0" animBg="1"/>
      <p:bldP spid="66" grpId="0" animBg="1"/>
      <p:bldP spid="67" grpId="0" animBg="1"/>
      <p:bldP spid="68" grpId="0"/>
      <p:bldP spid="71" grpId="0" animBg="1"/>
      <p:bldP spid="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582804" y="12480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Consider</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the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Bias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in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Hedonic Model </a:t>
            </a:r>
            <a:endParaRPr lang="en-US" sz="4267" dirty="0">
              <a:solidFill>
                <a:srgbClr val="1B4453"/>
              </a:solidFill>
              <a:latin typeface="Eurostile" panose="020B0504020202050204" pitchFamily="34" charset="77"/>
            </a:endParaRPr>
          </a:p>
        </p:txBody>
      </p:sp>
      <p:sp>
        <p:nvSpPr>
          <p:cNvPr id="4" name="Content Placeholder 2">
            <a:extLst>
              <a:ext uri="{FF2B5EF4-FFF2-40B4-BE49-F238E27FC236}">
                <a16:creationId xmlns:a16="http://schemas.microsoft.com/office/drawing/2014/main" id="{ECD6C567-A6E8-47DA-A92A-EDDC09E167BD}"/>
              </a:ext>
            </a:extLst>
          </p:cNvPr>
          <p:cNvSpPr txBox="1">
            <a:spLocks/>
          </p:cNvSpPr>
          <p:nvPr/>
        </p:nvSpPr>
        <p:spPr>
          <a:xfrm>
            <a:off x="672096" y="1592283"/>
            <a:ext cx="10791116" cy="4778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a:rPr>
              <a:t>P    =    3 Rooms  +  2 </a:t>
            </a:r>
            <a:r>
              <a:rPr lang="en-US" altLang="zh-CN" dirty="0">
                <a:latin typeface="Baskerville"/>
              </a:rPr>
              <a:t>Subway</a:t>
            </a:r>
            <a:r>
              <a:rPr lang="zh-CN" altLang="en-US" dirty="0">
                <a:latin typeface="Baskerville"/>
              </a:rPr>
              <a:t> </a:t>
            </a:r>
            <a:r>
              <a:rPr lang="en-US" altLang="zh-CN" dirty="0">
                <a:latin typeface="Baskerville"/>
              </a:rPr>
              <a:t>Stops</a:t>
            </a:r>
            <a:r>
              <a:rPr lang="en-US" dirty="0">
                <a:latin typeface="Baskerville"/>
              </a:rPr>
              <a:t> + </a:t>
            </a:r>
            <a:r>
              <a:rPr lang="en-US" dirty="0">
                <a:solidFill>
                  <a:schemeClr val="accent6">
                    <a:lumMod val="75000"/>
                  </a:schemeClr>
                </a:solidFill>
                <a:latin typeface="Baskerville"/>
              </a:rPr>
              <a:t>LEED</a:t>
            </a:r>
            <a:r>
              <a:rPr lang="en-US" dirty="0">
                <a:latin typeface="Baskerville"/>
              </a:rPr>
              <a:t> + </a:t>
            </a:r>
            <a:r>
              <a:rPr lang="en-US" altLang="zh-CN" dirty="0">
                <a:latin typeface="Baskerville"/>
              </a:rPr>
              <a:t>A</a:t>
            </a:r>
            <a:r>
              <a:rPr lang="zh-CN" altLang="en-US" dirty="0">
                <a:latin typeface="Baskerville"/>
              </a:rPr>
              <a:t> </a:t>
            </a:r>
            <a:r>
              <a:rPr lang="en-US" altLang="zh-CN" dirty="0">
                <a:latin typeface="Baskerville"/>
              </a:rPr>
              <a:t>Nice</a:t>
            </a:r>
            <a:r>
              <a:rPr lang="zh-CN" altLang="en-US" dirty="0">
                <a:latin typeface="Baskerville"/>
              </a:rPr>
              <a:t> </a:t>
            </a:r>
            <a:r>
              <a:rPr lang="en-US" altLang="zh-CN" dirty="0">
                <a:latin typeface="Baskerville"/>
              </a:rPr>
              <a:t>Park</a:t>
            </a:r>
            <a:r>
              <a:rPr lang="zh-CN" altLang="en-US" dirty="0">
                <a:latin typeface="Baskerville"/>
              </a:rPr>
              <a:t> </a:t>
            </a:r>
            <a:r>
              <a:rPr lang="en-US" dirty="0">
                <a:latin typeface="Baskerville"/>
              </a:rPr>
              <a:t> + Residual</a:t>
            </a:r>
          </a:p>
          <a:p>
            <a:pPr marL="0" indent="0">
              <a:buNone/>
            </a:pPr>
            <a:endParaRPr lang="en-US" sz="2400" dirty="0">
              <a:solidFill>
                <a:schemeClr val="accent1"/>
              </a:solidFill>
              <a:latin typeface="Baskerville"/>
            </a:endParaRPr>
          </a:p>
        </p:txBody>
      </p:sp>
      <p:sp>
        <p:nvSpPr>
          <p:cNvPr id="25" name="Rectangle 24">
            <a:extLst>
              <a:ext uri="{FF2B5EF4-FFF2-40B4-BE49-F238E27FC236}">
                <a16:creationId xmlns:a16="http://schemas.microsoft.com/office/drawing/2014/main" id="{18F8C9F2-8AB2-144C-A395-0A2863D204D0}"/>
              </a:ext>
            </a:extLst>
          </p:cNvPr>
          <p:cNvSpPr/>
          <p:nvPr/>
        </p:nvSpPr>
        <p:spPr>
          <a:xfrm>
            <a:off x="1894114" y="1469571"/>
            <a:ext cx="1466600"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6" name="Rectangle 25">
            <a:extLst>
              <a:ext uri="{FF2B5EF4-FFF2-40B4-BE49-F238E27FC236}">
                <a16:creationId xmlns:a16="http://schemas.microsoft.com/office/drawing/2014/main" id="{0EA32FDF-A46A-F644-A89E-64D3C8B87897}"/>
              </a:ext>
            </a:extLst>
          </p:cNvPr>
          <p:cNvSpPr/>
          <p:nvPr/>
        </p:nvSpPr>
        <p:spPr>
          <a:xfrm>
            <a:off x="3804212" y="1463636"/>
            <a:ext cx="2250364"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Rectangle 26">
            <a:extLst>
              <a:ext uri="{FF2B5EF4-FFF2-40B4-BE49-F238E27FC236}">
                <a16:creationId xmlns:a16="http://schemas.microsoft.com/office/drawing/2014/main" id="{474E3F01-D9E2-2B45-860B-2A8368823CDF}"/>
              </a:ext>
            </a:extLst>
          </p:cNvPr>
          <p:cNvSpPr/>
          <p:nvPr/>
        </p:nvSpPr>
        <p:spPr>
          <a:xfrm>
            <a:off x="6347844" y="1426319"/>
            <a:ext cx="1073081" cy="58782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8" name="Rectangle 27">
            <a:extLst>
              <a:ext uri="{FF2B5EF4-FFF2-40B4-BE49-F238E27FC236}">
                <a16:creationId xmlns:a16="http://schemas.microsoft.com/office/drawing/2014/main" id="{CB994770-A343-BF49-9D92-E97198E1C83D}"/>
              </a:ext>
            </a:extLst>
          </p:cNvPr>
          <p:cNvSpPr/>
          <p:nvPr/>
        </p:nvSpPr>
        <p:spPr>
          <a:xfrm>
            <a:off x="7692120" y="1425826"/>
            <a:ext cx="1994031"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9" name="Rectangle 28">
            <a:extLst>
              <a:ext uri="{FF2B5EF4-FFF2-40B4-BE49-F238E27FC236}">
                <a16:creationId xmlns:a16="http://schemas.microsoft.com/office/drawing/2014/main" id="{66459B5D-ABE3-824B-995F-CABB1F05FF9A}"/>
              </a:ext>
            </a:extLst>
          </p:cNvPr>
          <p:cNvSpPr/>
          <p:nvPr/>
        </p:nvSpPr>
        <p:spPr>
          <a:xfrm>
            <a:off x="9979419" y="1441662"/>
            <a:ext cx="1479735" cy="13725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 name="Oval 2">
            <a:extLst>
              <a:ext uri="{FF2B5EF4-FFF2-40B4-BE49-F238E27FC236}">
                <a16:creationId xmlns:a16="http://schemas.microsoft.com/office/drawing/2014/main" id="{8FADB74B-DE17-8C46-8DC7-19C1F41C0306}"/>
              </a:ext>
            </a:extLst>
          </p:cNvPr>
          <p:cNvSpPr/>
          <p:nvPr/>
        </p:nvSpPr>
        <p:spPr>
          <a:xfrm>
            <a:off x="10085877" y="2127955"/>
            <a:ext cx="1266818" cy="5551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sz="2000" dirty="0">
                <a:solidFill>
                  <a:srgbClr val="C00000"/>
                </a:solidFill>
                <a:latin typeface="Baskerville" panose="02020502070401020303" pitchFamily="18" charset="0"/>
                <a:ea typeface="Baskerville" panose="02020502070401020303" pitchFamily="18" charset="0"/>
              </a:rPr>
              <a:t>fancy</a:t>
            </a:r>
          </a:p>
        </p:txBody>
      </p:sp>
      <p:sp>
        <p:nvSpPr>
          <p:cNvPr id="5" name="Arc 4">
            <a:extLst>
              <a:ext uri="{FF2B5EF4-FFF2-40B4-BE49-F238E27FC236}">
                <a16:creationId xmlns:a16="http://schemas.microsoft.com/office/drawing/2014/main" id="{7CF7D5A3-4939-EE41-91DC-35C38D16E1D6}"/>
              </a:ext>
            </a:extLst>
          </p:cNvPr>
          <p:cNvSpPr/>
          <p:nvPr/>
        </p:nvSpPr>
        <p:spPr>
          <a:xfrm rot="11474669">
            <a:off x="7152655" y="1249234"/>
            <a:ext cx="3095035" cy="2123207"/>
          </a:xfrm>
          <a:prstGeom prst="arc">
            <a:avLst>
              <a:gd name="adj1" fmla="val 10722879"/>
              <a:gd name="adj2" fmla="val 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a:p>
        </p:txBody>
      </p:sp>
      <p:sp>
        <p:nvSpPr>
          <p:cNvPr id="7" name="TextBox 6">
            <a:extLst>
              <a:ext uri="{FF2B5EF4-FFF2-40B4-BE49-F238E27FC236}">
                <a16:creationId xmlns:a16="http://schemas.microsoft.com/office/drawing/2014/main" id="{77B112E4-9BB9-5F4C-89A1-441F1A7610B3}"/>
              </a:ext>
            </a:extLst>
          </p:cNvPr>
          <p:cNvSpPr txBox="1"/>
          <p:nvPr/>
        </p:nvSpPr>
        <p:spPr>
          <a:xfrm>
            <a:off x="7873679" y="2683126"/>
            <a:ext cx="1428789" cy="461665"/>
          </a:xfrm>
          <a:prstGeom prst="rect">
            <a:avLst/>
          </a:prstGeom>
          <a:noFill/>
        </p:spPr>
        <p:txBody>
          <a:bodyPr wrap="none" rtlCol="0">
            <a:spAutoFit/>
          </a:bodyPr>
          <a:lstStyle/>
          <a:p>
            <a:r>
              <a:rPr lang="en-CN" sz="2400" dirty="0">
                <a:solidFill>
                  <a:srgbClr val="C00000"/>
                </a:solidFill>
                <a:latin typeface="Baskerville" panose="02020502070401020303" pitchFamily="18" charset="0"/>
                <a:ea typeface="Baskerville" panose="02020502070401020303" pitchFamily="18" charset="0"/>
              </a:rPr>
              <a:t>correlated</a:t>
            </a:r>
          </a:p>
        </p:txBody>
      </p:sp>
      <p:sp>
        <p:nvSpPr>
          <p:cNvPr id="8" name="TextBox 7">
            <a:extLst>
              <a:ext uri="{FF2B5EF4-FFF2-40B4-BE49-F238E27FC236}">
                <a16:creationId xmlns:a16="http://schemas.microsoft.com/office/drawing/2014/main" id="{DFF975B2-3F4D-824F-93D9-621C01DC6FF3}"/>
              </a:ext>
            </a:extLst>
          </p:cNvPr>
          <p:cNvSpPr txBox="1"/>
          <p:nvPr/>
        </p:nvSpPr>
        <p:spPr>
          <a:xfrm>
            <a:off x="368440" y="3148933"/>
            <a:ext cx="11725005" cy="2677656"/>
          </a:xfrm>
          <a:prstGeom prst="rect">
            <a:avLst/>
          </a:prstGeom>
          <a:noFill/>
        </p:spPr>
        <p:txBody>
          <a:bodyPr wrap="none" rtlCol="0">
            <a:spAutoFit/>
          </a:bodyPr>
          <a:lstStyle/>
          <a:p>
            <a:r>
              <a:rPr lang="en-CN" sz="2800" dirty="0">
                <a:latin typeface="Baskerville" panose="02020502070401020303" pitchFamily="18" charset="0"/>
                <a:ea typeface="Baskerville" panose="02020502070401020303" pitchFamily="18" charset="0"/>
              </a:rPr>
              <a:t>If we can observe and measure “fancy”: </a:t>
            </a:r>
          </a:p>
          <a:p>
            <a:r>
              <a:rPr lang="en-US" sz="2800" dirty="0">
                <a:latin typeface="Baskerville"/>
              </a:rPr>
              <a:t>$ 1M =   $0.6M    +     $0.1M	   + </a:t>
            </a:r>
            <a:r>
              <a:rPr lang="en-US" sz="2800" dirty="0">
                <a:solidFill>
                  <a:schemeClr val="accent6">
                    <a:lumMod val="75000"/>
                  </a:schemeClr>
                </a:solidFill>
                <a:latin typeface="Baskerville"/>
              </a:rPr>
              <a:t>$0.1M </a:t>
            </a:r>
            <a:r>
              <a:rPr lang="en-US" sz="2800" dirty="0">
                <a:latin typeface="Baskerville"/>
              </a:rPr>
              <a:t>+    $0.1M + </a:t>
            </a:r>
            <a:r>
              <a:rPr lang="en-US" sz="2800" dirty="0">
                <a:solidFill>
                  <a:srgbClr val="C00000"/>
                </a:solidFill>
                <a:latin typeface="Baskerville"/>
              </a:rPr>
              <a:t>$0.05M </a:t>
            </a:r>
            <a:r>
              <a:rPr lang="en-US" sz="2800" dirty="0">
                <a:latin typeface="Baskerville"/>
              </a:rPr>
              <a:t>+ $0.05M</a:t>
            </a:r>
          </a:p>
          <a:p>
            <a:endParaRPr lang="en-US" sz="2800" dirty="0">
              <a:latin typeface="Baskerville"/>
            </a:endParaRPr>
          </a:p>
          <a:p>
            <a:r>
              <a:rPr lang="en-US" sz="2800" dirty="0">
                <a:latin typeface="Baskerville"/>
              </a:rPr>
              <a:t>If we cannot observe and measure “fancy”</a:t>
            </a:r>
            <a:r>
              <a:rPr lang="en-US" altLang="zh-CN" sz="2800" dirty="0">
                <a:latin typeface="Baskerville"/>
              </a:rPr>
              <a:t>,</a:t>
            </a:r>
            <a:r>
              <a:rPr lang="en-US" sz="2800" dirty="0">
                <a:latin typeface="Baskerville"/>
              </a:rPr>
              <a:t> and “LEED = fancy” (extreme case):</a:t>
            </a:r>
          </a:p>
          <a:p>
            <a:r>
              <a:rPr lang="en-US" sz="2800" dirty="0">
                <a:latin typeface="Baskerville"/>
              </a:rPr>
              <a:t> $ 1M =   $0.6M    +     $0.1M	   + </a:t>
            </a:r>
            <a:r>
              <a:rPr lang="en-US" sz="2800" dirty="0">
                <a:solidFill>
                  <a:schemeClr val="accent6">
                    <a:lumMod val="75000"/>
                  </a:schemeClr>
                </a:solidFill>
                <a:latin typeface="Baskerville"/>
              </a:rPr>
              <a:t>$0.1M </a:t>
            </a:r>
            <a:r>
              <a:rPr lang="en-US" sz="2800" dirty="0">
                <a:latin typeface="Baskerville"/>
              </a:rPr>
              <a:t>+ </a:t>
            </a:r>
            <a:r>
              <a:rPr lang="en-US" sz="2800" dirty="0">
                <a:solidFill>
                  <a:srgbClr val="C00000"/>
                </a:solidFill>
                <a:latin typeface="Baskerville"/>
              </a:rPr>
              <a:t>$0.05M </a:t>
            </a:r>
            <a:r>
              <a:rPr lang="en-US" sz="2800" dirty="0">
                <a:latin typeface="Baskerville"/>
              </a:rPr>
              <a:t>+    $0.1M + $0.05M</a:t>
            </a:r>
          </a:p>
          <a:p>
            <a:endParaRPr lang="en-CN" sz="2800" dirty="0">
              <a:latin typeface="Baskerville" panose="02020502070401020303" pitchFamily="18" charset="0"/>
              <a:ea typeface="Baskerville" panose="02020502070401020303" pitchFamily="18" charset="0"/>
            </a:endParaRPr>
          </a:p>
        </p:txBody>
      </p:sp>
      <p:sp>
        <p:nvSpPr>
          <p:cNvPr id="38" name="Rectangle 37">
            <a:extLst>
              <a:ext uri="{FF2B5EF4-FFF2-40B4-BE49-F238E27FC236}">
                <a16:creationId xmlns:a16="http://schemas.microsoft.com/office/drawing/2014/main" id="{8D95C5C9-9772-3343-9E8D-D0E3D9ED5744}"/>
              </a:ext>
            </a:extLst>
          </p:cNvPr>
          <p:cNvSpPr/>
          <p:nvPr/>
        </p:nvSpPr>
        <p:spPr>
          <a:xfrm>
            <a:off x="5559459" y="4897867"/>
            <a:ext cx="2621155" cy="52322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Rectangle 8">
            <a:extLst>
              <a:ext uri="{FF2B5EF4-FFF2-40B4-BE49-F238E27FC236}">
                <a16:creationId xmlns:a16="http://schemas.microsoft.com/office/drawing/2014/main" id="{355E16C0-4111-974B-A968-7EFA2F20E338}"/>
              </a:ext>
            </a:extLst>
          </p:cNvPr>
          <p:cNvSpPr/>
          <p:nvPr/>
        </p:nvSpPr>
        <p:spPr>
          <a:xfrm>
            <a:off x="3548738" y="5495798"/>
            <a:ext cx="4136582" cy="523220"/>
          </a:xfrm>
          <a:prstGeom prst="rect">
            <a:avLst/>
          </a:prstGeom>
        </p:spPr>
        <p:txBody>
          <a:bodyPr wrap="none">
            <a:spAutoFit/>
          </a:bodyPr>
          <a:lstStyle/>
          <a:p>
            <a:r>
              <a:rPr lang="en-US" sz="2800" dirty="0">
                <a:latin typeface="Baskerville"/>
              </a:rPr>
              <a:t> </a:t>
            </a:r>
            <a:r>
              <a:rPr lang="en-US" sz="2800" dirty="0">
                <a:solidFill>
                  <a:schemeClr val="accent6">
                    <a:lumMod val="75000"/>
                  </a:schemeClr>
                </a:solidFill>
                <a:latin typeface="Baskerville"/>
              </a:rPr>
              <a:t>Overestimate   </a:t>
            </a:r>
            <a:r>
              <a:rPr lang="en-US" sz="2800" dirty="0">
                <a:solidFill>
                  <a:schemeClr val="accent6">
                    <a:lumMod val="75000"/>
                  </a:schemeClr>
                </a:solidFill>
                <a:latin typeface="Baskerville"/>
                <a:sym typeface="Wingdings" pitchFamily="2" charset="2"/>
              </a:rPr>
              <a:t> </a:t>
            </a:r>
            <a:r>
              <a:rPr lang="en-US" sz="2800" dirty="0">
                <a:solidFill>
                  <a:schemeClr val="accent6">
                    <a:lumMod val="75000"/>
                  </a:schemeClr>
                </a:solidFill>
                <a:latin typeface="Baskerville"/>
              </a:rPr>
              <a:t>$0.15M </a:t>
            </a:r>
            <a:endParaRPr lang="en-CN" sz="2800" dirty="0"/>
          </a:p>
        </p:txBody>
      </p:sp>
      <p:cxnSp>
        <p:nvCxnSpPr>
          <p:cNvPr id="10" name="Straight Arrow Connector 9">
            <a:extLst>
              <a:ext uri="{FF2B5EF4-FFF2-40B4-BE49-F238E27FC236}">
                <a16:creationId xmlns:a16="http://schemas.microsoft.com/office/drawing/2014/main" id="{9220F8D8-A6B8-0F41-9656-8398A698905A}"/>
              </a:ext>
            </a:extLst>
          </p:cNvPr>
          <p:cNvCxnSpPr>
            <a:stCxn id="3" idx="4"/>
          </p:cNvCxnSpPr>
          <p:nvPr/>
        </p:nvCxnSpPr>
        <p:spPr>
          <a:xfrm flipH="1">
            <a:off x="10085877" y="2683126"/>
            <a:ext cx="633409" cy="8614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001193-90D5-5F45-9944-E57C2C23E6DB}"/>
              </a:ext>
            </a:extLst>
          </p:cNvPr>
          <p:cNvCxnSpPr>
            <a:cxnSpLocks/>
          </p:cNvCxnSpPr>
          <p:nvPr/>
        </p:nvCxnSpPr>
        <p:spPr>
          <a:xfrm flipH="1">
            <a:off x="11146766" y="2683126"/>
            <a:ext cx="205930" cy="970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1576F01-0ECE-314E-9929-C02C734BBA31}"/>
              </a:ext>
            </a:extLst>
          </p:cNvPr>
          <p:cNvCxnSpPr>
            <a:cxnSpLocks/>
            <a:stCxn id="5" idx="0"/>
          </p:cNvCxnSpPr>
          <p:nvPr/>
        </p:nvCxnSpPr>
        <p:spPr>
          <a:xfrm flipH="1">
            <a:off x="7380516" y="2578398"/>
            <a:ext cx="2843424" cy="24085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464709-C944-C747-BAAE-6D088EE2960A}"/>
              </a:ext>
            </a:extLst>
          </p:cNvPr>
          <p:cNvCxnSpPr>
            <a:cxnSpLocks/>
          </p:cNvCxnSpPr>
          <p:nvPr/>
        </p:nvCxnSpPr>
        <p:spPr>
          <a:xfrm flipH="1">
            <a:off x="10688111" y="2718889"/>
            <a:ext cx="489106" cy="22680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35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3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d Apple Icon Vector Design. Graphic by patterndesain4 · Creative Fabrica">
            <a:extLst>
              <a:ext uri="{FF2B5EF4-FFF2-40B4-BE49-F238E27FC236}">
                <a16:creationId xmlns:a16="http://schemas.microsoft.com/office/drawing/2014/main" id="{1B2A1810-F4D8-654E-890E-A3B3EBEEA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0" t="-1" r="23725" b="2"/>
          <a:stretch/>
        </p:blipFill>
        <p:spPr bwMode="auto">
          <a:xfrm>
            <a:off x="9324283" y="4528488"/>
            <a:ext cx="626744" cy="76358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234461" y="147953"/>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solidFill>
                  <a:srgbClr val="1B4453"/>
                </a:solidFill>
                <a:latin typeface="Baskerville" panose="02020502070401020303"/>
              </a:rPr>
              <a:t>“Apple-to-Apple” Comparison</a:t>
            </a:r>
            <a:endParaRPr lang="en-US" sz="4000" dirty="0">
              <a:solidFill>
                <a:srgbClr val="1B4453"/>
              </a:solidFill>
              <a:latin typeface="Baskerville" panose="02020502070401020303"/>
            </a:endParaRPr>
          </a:p>
        </p:txBody>
      </p:sp>
      <p:pic>
        <p:nvPicPr>
          <p:cNvPr id="13" name="Graphic 12" descr="Home outline">
            <a:extLst>
              <a:ext uri="{FF2B5EF4-FFF2-40B4-BE49-F238E27FC236}">
                <a16:creationId xmlns:a16="http://schemas.microsoft.com/office/drawing/2014/main" id="{958D05CC-C1E0-CB41-A9ED-5AE17CB133B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948240" y="3505906"/>
            <a:ext cx="1736662" cy="1736662"/>
          </a:xfrm>
          <a:prstGeom prst="rect">
            <a:avLst/>
          </a:prstGeom>
        </p:spPr>
      </p:pic>
      <p:pic>
        <p:nvPicPr>
          <p:cNvPr id="14" name="Graphic 13" descr="House outline">
            <a:extLst>
              <a:ext uri="{FF2B5EF4-FFF2-40B4-BE49-F238E27FC236}">
                <a16:creationId xmlns:a16="http://schemas.microsoft.com/office/drawing/2014/main" id="{8D4F8998-5287-2646-8583-CCBE0BBE1D6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48240" y="1463739"/>
            <a:ext cx="1736661" cy="1736661"/>
          </a:xfrm>
          <a:prstGeom prst="rect">
            <a:avLst/>
          </a:prstGeom>
        </p:spPr>
      </p:pic>
      <p:pic>
        <p:nvPicPr>
          <p:cNvPr id="15" name="Graphic 14" descr="Stacked Rocks with solid fill">
            <a:extLst>
              <a:ext uri="{FF2B5EF4-FFF2-40B4-BE49-F238E27FC236}">
                <a16:creationId xmlns:a16="http://schemas.microsoft.com/office/drawing/2014/main" id="{F8CBF23F-05CB-A242-B417-DDBEF094425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396970" y="4509656"/>
            <a:ext cx="672313" cy="672313"/>
          </a:xfrm>
          <a:prstGeom prst="rect">
            <a:avLst/>
          </a:prstGeom>
        </p:spPr>
      </p:pic>
      <p:pic>
        <p:nvPicPr>
          <p:cNvPr id="16" name="Graphic 15" descr="Deciduous tree with solid fill">
            <a:extLst>
              <a:ext uri="{FF2B5EF4-FFF2-40B4-BE49-F238E27FC236}">
                <a16:creationId xmlns:a16="http://schemas.microsoft.com/office/drawing/2014/main" id="{ADD8D7EA-0CF4-714E-B838-94B0241589C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599959" y="2582455"/>
            <a:ext cx="481450" cy="481450"/>
          </a:xfrm>
          <a:prstGeom prst="rect">
            <a:avLst/>
          </a:prstGeom>
        </p:spPr>
      </p:pic>
      <p:pic>
        <p:nvPicPr>
          <p:cNvPr id="17" name="Graphic 16" descr="House outline">
            <a:extLst>
              <a:ext uri="{FF2B5EF4-FFF2-40B4-BE49-F238E27FC236}">
                <a16:creationId xmlns:a16="http://schemas.microsoft.com/office/drawing/2014/main" id="{03693CF4-82B5-1B4B-A74C-9D8B163A216D}"/>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542324" y="2962355"/>
            <a:ext cx="1736661" cy="1736661"/>
          </a:xfrm>
          <a:prstGeom prst="rect">
            <a:avLst/>
          </a:prstGeom>
        </p:spPr>
      </p:pic>
      <p:sp>
        <p:nvSpPr>
          <p:cNvPr id="18" name="Oval 17">
            <a:extLst>
              <a:ext uri="{FF2B5EF4-FFF2-40B4-BE49-F238E27FC236}">
                <a16:creationId xmlns:a16="http://schemas.microsoft.com/office/drawing/2014/main" id="{1169AF11-823C-7E43-89BC-AB9B4216D502}"/>
              </a:ext>
            </a:extLst>
          </p:cNvPr>
          <p:cNvSpPr/>
          <p:nvPr/>
        </p:nvSpPr>
        <p:spPr>
          <a:xfrm>
            <a:off x="7060960" y="2830056"/>
            <a:ext cx="2564674" cy="2301308"/>
          </a:xfrm>
          <a:prstGeom prst="ellipse">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9" name="TextBox 18">
            <a:extLst>
              <a:ext uri="{FF2B5EF4-FFF2-40B4-BE49-F238E27FC236}">
                <a16:creationId xmlns:a16="http://schemas.microsoft.com/office/drawing/2014/main" id="{255F72AF-17B2-B34B-A0A5-4C91098BDA96}"/>
              </a:ext>
            </a:extLst>
          </p:cNvPr>
          <p:cNvSpPr txBox="1"/>
          <p:nvPr/>
        </p:nvSpPr>
        <p:spPr>
          <a:xfrm>
            <a:off x="7452965" y="4518226"/>
            <a:ext cx="1836400"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Counterfactual</a:t>
            </a:r>
          </a:p>
        </p:txBody>
      </p:sp>
      <p:sp>
        <p:nvSpPr>
          <p:cNvPr id="20" name="TextBox 19">
            <a:extLst>
              <a:ext uri="{FF2B5EF4-FFF2-40B4-BE49-F238E27FC236}">
                <a16:creationId xmlns:a16="http://schemas.microsoft.com/office/drawing/2014/main" id="{69EA3AA1-B452-BD46-B915-7C75E8B0D1CA}"/>
              </a:ext>
            </a:extLst>
          </p:cNvPr>
          <p:cNvSpPr txBox="1"/>
          <p:nvPr/>
        </p:nvSpPr>
        <p:spPr>
          <a:xfrm>
            <a:off x="4069283" y="1279073"/>
            <a:ext cx="1813317"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LEED Building</a:t>
            </a:r>
          </a:p>
        </p:txBody>
      </p:sp>
      <p:sp>
        <p:nvSpPr>
          <p:cNvPr id="21" name="TextBox 20">
            <a:extLst>
              <a:ext uri="{FF2B5EF4-FFF2-40B4-BE49-F238E27FC236}">
                <a16:creationId xmlns:a16="http://schemas.microsoft.com/office/drawing/2014/main" id="{F610524E-4E4D-3044-858B-8F4E23078A21}"/>
              </a:ext>
            </a:extLst>
          </p:cNvPr>
          <p:cNvSpPr txBox="1"/>
          <p:nvPr/>
        </p:nvSpPr>
        <p:spPr>
          <a:xfrm>
            <a:off x="4038553" y="5299223"/>
            <a:ext cx="1889043"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Brown Building</a:t>
            </a:r>
          </a:p>
        </p:txBody>
      </p:sp>
      <p:sp>
        <p:nvSpPr>
          <p:cNvPr id="22" name="TextBox 21">
            <a:extLst>
              <a:ext uri="{FF2B5EF4-FFF2-40B4-BE49-F238E27FC236}">
                <a16:creationId xmlns:a16="http://schemas.microsoft.com/office/drawing/2014/main" id="{7386C275-1605-F64B-A52B-6C6FC591FC30}"/>
              </a:ext>
            </a:extLst>
          </p:cNvPr>
          <p:cNvSpPr txBox="1"/>
          <p:nvPr/>
        </p:nvSpPr>
        <p:spPr>
          <a:xfrm>
            <a:off x="6952829" y="1487986"/>
            <a:ext cx="4293425" cy="1200329"/>
          </a:xfrm>
          <a:prstGeom prst="rect">
            <a:avLst/>
          </a:prstGeom>
          <a:noFill/>
        </p:spPr>
        <p:txBody>
          <a:bodyPr wrap="square" rtlCol="0">
            <a:spAutoFit/>
          </a:bodyPr>
          <a:lstStyle/>
          <a:p>
            <a:r>
              <a:rPr lang="en-CN" sz="2400" b="1" dirty="0">
                <a:solidFill>
                  <a:schemeClr val="accent6">
                    <a:lumMod val="75000"/>
                  </a:schemeClr>
                </a:solidFill>
                <a:latin typeface="Baskerville" panose="02020502070401020303" pitchFamily="18" charset="0"/>
                <a:ea typeface="Baskerville" panose="02020502070401020303" pitchFamily="18" charset="0"/>
              </a:rPr>
              <a:t>Treatment effect of LEED </a:t>
            </a:r>
          </a:p>
          <a:p>
            <a:r>
              <a:rPr lang="en-CN" sz="2400" b="1" dirty="0">
                <a:solidFill>
                  <a:schemeClr val="accent6">
                    <a:lumMod val="75000"/>
                  </a:schemeClr>
                </a:solidFill>
                <a:latin typeface="Baskerville" panose="02020502070401020303" pitchFamily="18" charset="0"/>
                <a:ea typeface="Baskerville" panose="02020502070401020303" pitchFamily="18" charset="0"/>
              </a:rPr>
              <a:t>(Green Premium)</a:t>
            </a:r>
          </a:p>
          <a:p>
            <a:r>
              <a:rPr lang="en-CN" sz="2400" b="1" dirty="0">
                <a:solidFill>
                  <a:schemeClr val="accent6">
                    <a:lumMod val="75000"/>
                  </a:schemeClr>
                </a:solidFill>
                <a:latin typeface="Baskerville" panose="02020502070401020303" pitchFamily="18" charset="0"/>
                <a:ea typeface="Baskerville" panose="02020502070401020303" pitchFamily="18" charset="0"/>
              </a:rPr>
              <a:t>	$0.1M</a:t>
            </a:r>
          </a:p>
        </p:txBody>
      </p:sp>
      <p:cxnSp>
        <p:nvCxnSpPr>
          <p:cNvPr id="23" name="Straight Arrow Connector 22">
            <a:extLst>
              <a:ext uri="{FF2B5EF4-FFF2-40B4-BE49-F238E27FC236}">
                <a16:creationId xmlns:a16="http://schemas.microsoft.com/office/drawing/2014/main" id="{FAF95DFC-9DCB-0341-B623-8D9382415863}"/>
              </a:ext>
            </a:extLst>
          </p:cNvPr>
          <p:cNvCxnSpPr/>
          <p:nvPr/>
        </p:nvCxnSpPr>
        <p:spPr>
          <a:xfrm>
            <a:off x="5983689" y="2748411"/>
            <a:ext cx="1077271" cy="531636"/>
          </a:xfrm>
          <a:prstGeom prst="straightConnector1">
            <a:avLst/>
          </a:prstGeom>
          <a:ln w="12700">
            <a:solidFill>
              <a:schemeClr val="accent6">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22E7372-0930-574A-8AE4-FB9189B72B63}"/>
              </a:ext>
            </a:extLst>
          </p:cNvPr>
          <p:cNvCxnSpPr>
            <a:cxnSpLocks/>
          </p:cNvCxnSpPr>
          <p:nvPr/>
        </p:nvCxnSpPr>
        <p:spPr>
          <a:xfrm flipV="1">
            <a:off x="5927596" y="4297443"/>
            <a:ext cx="1025233" cy="401573"/>
          </a:xfrm>
          <a:prstGeom prst="straightConnector1">
            <a:avLst/>
          </a:prstGeom>
          <a:ln w="127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26" name="Graphic 25" descr="Deciduous tree with solid fill">
            <a:extLst>
              <a:ext uri="{FF2B5EF4-FFF2-40B4-BE49-F238E27FC236}">
                <a16:creationId xmlns:a16="http://schemas.microsoft.com/office/drawing/2014/main" id="{76D7E402-4888-DA41-8F11-386DBA348DE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291219" y="4087259"/>
            <a:ext cx="481450" cy="481450"/>
          </a:xfrm>
          <a:prstGeom prst="rect">
            <a:avLst/>
          </a:prstGeom>
        </p:spPr>
      </p:pic>
      <p:pic>
        <p:nvPicPr>
          <p:cNvPr id="27" name="Picture 2" descr="Button Yes No - Free vector graphic on Pixabay">
            <a:extLst>
              <a:ext uri="{FF2B5EF4-FFF2-40B4-BE49-F238E27FC236}">
                <a16:creationId xmlns:a16="http://schemas.microsoft.com/office/drawing/2014/main" id="{17E662F3-8C56-2245-AA85-105EB7E84A9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49667"/>
          <a:stretch/>
        </p:blipFill>
        <p:spPr bwMode="auto">
          <a:xfrm>
            <a:off x="6142128" y="2139601"/>
            <a:ext cx="552372" cy="5487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utton Yes No - Free vector graphic on Pixabay">
            <a:extLst>
              <a:ext uri="{FF2B5EF4-FFF2-40B4-BE49-F238E27FC236}">
                <a16:creationId xmlns:a16="http://schemas.microsoft.com/office/drawing/2014/main" id="{B0810583-2AE9-F14F-BC89-DC6FD590733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0352"/>
          <a:stretch/>
        </p:blipFill>
        <p:spPr bwMode="auto">
          <a:xfrm>
            <a:off x="6236172" y="5082609"/>
            <a:ext cx="557939" cy="561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B51352-0782-A84C-B6FE-0427E148F347}"/>
              </a:ext>
            </a:extLst>
          </p:cNvPr>
          <p:cNvSpPr txBox="1"/>
          <p:nvPr/>
        </p:nvSpPr>
        <p:spPr>
          <a:xfrm>
            <a:off x="2010640" y="2331345"/>
            <a:ext cx="1053494" cy="523220"/>
          </a:xfrm>
          <a:prstGeom prst="rect">
            <a:avLst/>
          </a:prstGeom>
          <a:noFill/>
        </p:spPr>
        <p:txBody>
          <a:bodyPr wrap="none" rtlCol="0">
            <a:spAutoFit/>
          </a:bodyPr>
          <a:lstStyle/>
          <a:p>
            <a:r>
              <a:rPr lang="en-US" sz="2800" dirty="0">
                <a:solidFill>
                  <a:schemeClr val="accent6">
                    <a:lumMod val="75000"/>
                  </a:schemeClr>
                </a:solidFill>
                <a:latin typeface="Baskerville" panose="02020502070401020303" pitchFamily="18" charset="0"/>
                <a:ea typeface="Baskerville" panose="02020502070401020303" pitchFamily="18" charset="0"/>
              </a:rPr>
              <a:t>$ 1 M</a:t>
            </a:r>
            <a:endParaRPr lang="en-CN" sz="2800" dirty="0">
              <a:solidFill>
                <a:schemeClr val="accent6">
                  <a:lumMod val="75000"/>
                </a:schemeClr>
              </a:solidFill>
              <a:latin typeface="Baskerville" panose="02020502070401020303" pitchFamily="18" charset="0"/>
              <a:ea typeface="Baskerville" panose="02020502070401020303" pitchFamily="18" charset="0"/>
            </a:endParaRPr>
          </a:p>
        </p:txBody>
      </p:sp>
      <p:sp>
        <p:nvSpPr>
          <p:cNvPr id="29" name="TextBox 28">
            <a:extLst>
              <a:ext uri="{FF2B5EF4-FFF2-40B4-BE49-F238E27FC236}">
                <a16:creationId xmlns:a16="http://schemas.microsoft.com/office/drawing/2014/main" id="{D57CD783-2D66-A546-90B5-703423FE1E61}"/>
              </a:ext>
            </a:extLst>
          </p:cNvPr>
          <p:cNvSpPr txBox="1"/>
          <p:nvPr/>
        </p:nvSpPr>
        <p:spPr>
          <a:xfrm>
            <a:off x="1762604" y="4608144"/>
            <a:ext cx="1592103" cy="523220"/>
          </a:xfrm>
          <a:prstGeom prst="rect">
            <a:avLst/>
          </a:prstGeom>
          <a:noFill/>
        </p:spPr>
        <p:txBody>
          <a:bodyPr wrap="none" rtlCol="0">
            <a:spAutoFit/>
          </a:bodyPr>
          <a:lstStyle/>
          <a:p>
            <a:r>
              <a:rPr lang="en-US" sz="2800" dirty="0">
                <a:solidFill>
                  <a:schemeClr val="accent2">
                    <a:lumMod val="75000"/>
                  </a:schemeClr>
                </a:solidFill>
                <a:latin typeface="Baskerville" panose="02020502070401020303" pitchFamily="18" charset="0"/>
                <a:ea typeface="Baskerville" panose="02020502070401020303" pitchFamily="18" charset="0"/>
              </a:rPr>
              <a:t>$ 0.85 M </a:t>
            </a:r>
            <a:endParaRPr lang="en-CN" sz="2800" dirty="0">
              <a:solidFill>
                <a:schemeClr val="accent2">
                  <a:lumMod val="75000"/>
                </a:schemeClr>
              </a:solidFill>
              <a:latin typeface="Baskerville" panose="02020502070401020303" pitchFamily="18" charset="0"/>
              <a:ea typeface="Baskerville" panose="02020502070401020303" pitchFamily="18" charset="0"/>
            </a:endParaRPr>
          </a:p>
        </p:txBody>
      </p:sp>
      <p:cxnSp>
        <p:nvCxnSpPr>
          <p:cNvPr id="4" name="Straight Connector 3">
            <a:extLst>
              <a:ext uri="{FF2B5EF4-FFF2-40B4-BE49-F238E27FC236}">
                <a16:creationId xmlns:a16="http://schemas.microsoft.com/office/drawing/2014/main" id="{F7A05EC3-DFD6-E440-881B-E354084B6985}"/>
              </a:ext>
            </a:extLst>
          </p:cNvPr>
          <p:cNvCxnSpPr/>
          <p:nvPr/>
        </p:nvCxnSpPr>
        <p:spPr>
          <a:xfrm>
            <a:off x="2449286" y="3505906"/>
            <a:ext cx="0" cy="630245"/>
          </a:xfrm>
          <a:prstGeom prst="line">
            <a:avLst/>
          </a:prstGeom>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BB8BDADE-0727-F441-92E8-39CE01AA9634}"/>
              </a:ext>
            </a:extLst>
          </p:cNvPr>
          <p:cNvSpPr txBox="1"/>
          <p:nvPr/>
        </p:nvSpPr>
        <p:spPr>
          <a:xfrm>
            <a:off x="1762604" y="5819364"/>
            <a:ext cx="4696478" cy="523220"/>
          </a:xfrm>
          <a:prstGeom prst="rect">
            <a:avLst/>
          </a:prstGeom>
          <a:noFill/>
        </p:spPr>
        <p:txBody>
          <a:bodyPr wrap="none" rtlCol="0">
            <a:spAutoFit/>
          </a:bodyPr>
          <a:lstStyle/>
          <a:p>
            <a:r>
              <a:rPr lang="en-US" sz="2800" dirty="0">
                <a:solidFill>
                  <a:srgbClr val="FF0000"/>
                </a:solidFill>
                <a:latin typeface="Baskerville" panose="02020502070401020303" pitchFamily="18" charset="0"/>
                <a:ea typeface="Baskerville" panose="02020502070401020303" pitchFamily="18" charset="0"/>
              </a:rPr>
              <a:t>$ 0.15 M  </a:t>
            </a:r>
            <a:r>
              <a:rPr lang="en-US" sz="2800" dirty="0">
                <a:solidFill>
                  <a:srgbClr val="FF0000"/>
                </a:solidFill>
                <a:latin typeface="Baskerville" panose="02020502070401020303" pitchFamily="18" charset="0"/>
                <a:ea typeface="Baskerville" panose="02020502070401020303" pitchFamily="18" charset="0"/>
                <a:sym typeface="Wingdings" pitchFamily="2" charset="2"/>
              </a:rPr>
              <a:t>  Green Premium?</a:t>
            </a:r>
            <a:endParaRPr lang="en-CN" sz="2800" dirty="0">
              <a:solidFill>
                <a:srgbClr val="FF0000"/>
              </a:solidFill>
              <a:latin typeface="Baskerville" panose="02020502070401020303" pitchFamily="18" charset="0"/>
              <a:ea typeface="Baskerville" panose="02020502070401020303" pitchFamily="18" charset="0"/>
            </a:endParaRPr>
          </a:p>
        </p:txBody>
      </p:sp>
      <p:sp>
        <p:nvSpPr>
          <p:cNvPr id="32" name="TextBox 31">
            <a:extLst>
              <a:ext uri="{FF2B5EF4-FFF2-40B4-BE49-F238E27FC236}">
                <a16:creationId xmlns:a16="http://schemas.microsoft.com/office/drawing/2014/main" id="{B70A3498-E91E-3B47-AC53-473C2AC3A085}"/>
              </a:ext>
            </a:extLst>
          </p:cNvPr>
          <p:cNvSpPr txBox="1"/>
          <p:nvPr/>
        </p:nvSpPr>
        <p:spPr>
          <a:xfrm>
            <a:off x="7237315" y="5413666"/>
            <a:ext cx="4293425" cy="461665"/>
          </a:xfrm>
          <a:prstGeom prst="rect">
            <a:avLst/>
          </a:prstGeom>
          <a:noFill/>
        </p:spPr>
        <p:txBody>
          <a:bodyPr wrap="square" rtlCol="0">
            <a:spAutoFit/>
          </a:bodyPr>
          <a:lstStyle/>
          <a:p>
            <a:r>
              <a:rPr lang="en-CN" sz="2400" b="1" dirty="0">
                <a:solidFill>
                  <a:schemeClr val="accent1"/>
                </a:solidFill>
                <a:latin typeface="Baskerville" panose="02020502070401020303" pitchFamily="18" charset="0"/>
                <a:ea typeface="Baskerville" panose="02020502070401020303" pitchFamily="18" charset="0"/>
              </a:rPr>
              <a:t>Bias $0.05M</a:t>
            </a:r>
          </a:p>
        </p:txBody>
      </p:sp>
      <p:sp>
        <p:nvSpPr>
          <p:cNvPr id="33" name="Rectangle 32">
            <a:extLst>
              <a:ext uri="{FF2B5EF4-FFF2-40B4-BE49-F238E27FC236}">
                <a16:creationId xmlns:a16="http://schemas.microsoft.com/office/drawing/2014/main" id="{9CA45401-BF5F-F146-B942-8B5450C7ACAD}"/>
              </a:ext>
            </a:extLst>
          </p:cNvPr>
          <p:cNvSpPr/>
          <p:nvPr/>
        </p:nvSpPr>
        <p:spPr>
          <a:xfrm>
            <a:off x="9256182" y="3463530"/>
            <a:ext cx="1085554" cy="461665"/>
          </a:xfrm>
          <a:prstGeom prst="rect">
            <a:avLst/>
          </a:prstGeom>
        </p:spPr>
        <p:txBody>
          <a:bodyPr wrap="none">
            <a:spAutoFit/>
          </a:bodyPr>
          <a:lstStyle/>
          <a:p>
            <a:r>
              <a:rPr lang="en-CN" sz="2400" b="1" dirty="0">
                <a:solidFill>
                  <a:schemeClr val="accent1"/>
                </a:solidFill>
                <a:latin typeface="Baskerville" panose="02020502070401020303" pitchFamily="18" charset="0"/>
                <a:ea typeface="Baskerville" panose="02020502070401020303" pitchFamily="18" charset="0"/>
              </a:rPr>
              <a:t>$0.9M</a:t>
            </a:r>
            <a:endParaRPr lang="en-CN" sz="2400" dirty="0"/>
          </a:p>
        </p:txBody>
      </p:sp>
      <p:pic>
        <p:nvPicPr>
          <p:cNvPr id="36" name="Picture 2" descr="Icon Orange #352152 - Free Icons Library">
            <a:extLst>
              <a:ext uri="{FF2B5EF4-FFF2-40B4-BE49-F238E27FC236}">
                <a16:creationId xmlns:a16="http://schemas.microsoft.com/office/drawing/2014/main" id="{C979EC0A-1F6C-494D-A4AF-7F108D34B9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2703" y="4655345"/>
            <a:ext cx="672313" cy="6723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Red Apple Icon Vector Design. Graphic by patterndesain4 · Creative Fabrica">
            <a:extLst>
              <a:ext uri="{FF2B5EF4-FFF2-40B4-BE49-F238E27FC236}">
                <a16:creationId xmlns:a16="http://schemas.microsoft.com/office/drawing/2014/main" id="{7F2A14D8-5D2A-3949-A65C-F6F90DF13C4F}"/>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1650" t="-1" r="23725" b="2"/>
          <a:stretch/>
        </p:blipFill>
        <p:spPr bwMode="auto">
          <a:xfrm>
            <a:off x="5392703" y="2805415"/>
            <a:ext cx="626744" cy="76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3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2" grpId="0"/>
      <p:bldP spid="31"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Pricing</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Green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Amenities: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Within-City</a:t>
            </a:r>
            <a:endParaRPr sz="4267" dirty="0">
              <a:solidFill>
                <a:srgbClr val="1B4453"/>
              </a:solidFill>
              <a:latin typeface="Baskerville" panose="02020502070401020303"/>
            </a:endParaRPr>
          </a:p>
        </p:txBody>
      </p:sp>
      <p:sp>
        <p:nvSpPr>
          <p:cNvPr id="209" name="Google Shape;209;p27"/>
          <p:cNvSpPr txBox="1">
            <a:spLocks noGrp="1"/>
          </p:cNvSpPr>
          <p:nvPr>
            <p:ph type="body" idx="4294967295"/>
          </p:nvPr>
        </p:nvSpPr>
        <p:spPr>
          <a:xfrm>
            <a:off x="774916" y="1125937"/>
            <a:ext cx="10755824" cy="956863"/>
          </a:xfrm>
          <a:prstGeom prst="rect">
            <a:avLst/>
          </a:prstGeom>
        </p:spPr>
        <p:txBody>
          <a:bodyPr spcFirstLastPara="1" vert="horz" wrap="square" lIns="121900" tIns="121900" rIns="121900" bIns="121900" rtlCol="0" anchor="t" anchorCtr="0">
            <a:noAutofit/>
          </a:bodyPr>
          <a:lstStyle/>
          <a:p>
            <a:r>
              <a:rPr lang="en-US" altLang="zh-CN" dirty="0">
                <a:latin typeface="Baskerville" panose="02020502070401020303" pitchFamily="18" charset="0"/>
                <a:ea typeface="Baskerville" panose="02020502070401020303" pitchFamily="18" charset="0"/>
              </a:rPr>
              <a:t>Again,</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Hedonic</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Model</a:t>
            </a:r>
            <a:endParaRPr lang="en-US" dirty="0">
              <a:latin typeface="Baskerville" panose="02020502070401020303" pitchFamily="18" charset="0"/>
              <a:ea typeface="Baskerville" panose="02020502070401020303" pitchFamily="18" charset="0"/>
            </a:endParaRPr>
          </a:p>
          <a:p>
            <a:endParaRPr lang="en-US" sz="2800"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09602B5-20E2-C741-ABE4-5EFD5ADB570C}"/>
                  </a:ext>
                </a:extLst>
              </p:cNvPr>
              <p:cNvSpPr/>
              <p:nvPr/>
            </p:nvSpPr>
            <p:spPr>
              <a:xfrm>
                <a:off x="1877530" y="1834855"/>
                <a:ext cx="6713721" cy="5230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a:latin typeface="Cambria Math" panose="02040503050406030204" pitchFamily="18" charset="0"/>
                        </a:rPr>
                        <m:t>𝐿𝑜𝑔</m:t>
                      </m:r>
                      <m:d>
                        <m:dPr>
                          <m:ctrlPr>
                            <a:rPr lang="en-US" sz="2400" i="1">
                              <a:latin typeface="Cambria Math" panose="02040503050406030204" pitchFamily="18" charset="0"/>
                            </a:rPr>
                          </m:ctrlPr>
                        </m:dPr>
                        <m:e>
                          <m:r>
                            <a:rPr lang="en-US" sz="2400">
                              <a:latin typeface="Cambria Math" panose="02040503050406030204" pitchFamily="18" charset="0"/>
                            </a:rPr>
                            <m:t>𝑃𝑟𝑖𝑐</m:t>
                          </m:r>
                          <m:sSub>
                            <m:sSubPr>
                              <m:ctrlPr>
                                <a:rPr lang="en-US" sz="2400" i="1">
                                  <a:latin typeface="Cambria Math" panose="02040503050406030204" pitchFamily="18" charset="0"/>
                                </a:rPr>
                              </m:ctrlPr>
                            </m:sSubPr>
                            <m:e>
                              <m:r>
                                <a:rPr lang="en-US" sz="2400">
                                  <a:latin typeface="Cambria Math" panose="02040503050406030204" pitchFamily="18" charset="0"/>
                                </a:rPr>
                                <m:t>𝑒</m:t>
                              </m:r>
                            </m:e>
                            <m:sub>
                              <m:r>
                                <a:rPr lang="en-US" sz="2400">
                                  <a:latin typeface="Cambria Math" panose="02040503050406030204" pitchFamily="18" charset="0"/>
                                </a:rPr>
                                <m:t>𝑖𝑗𝑡</m:t>
                              </m:r>
                            </m:sub>
                          </m:sSub>
                        </m:e>
                      </m:d>
                      <m:r>
                        <a:rPr lang="en-US" sz="2400" smtClean="0">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a:solidFill>
                                <a:schemeClr val="tx1"/>
                              </a:solidFill>
                              <a:latin typeface="Cambria Math" panose="02040503050406030204" pitchFamily="18" charset="0"/>
                            </a:rPr>
                            <m:t>𝑿</m:t>
                          </m:r>
                        </m:e>
                        <m:sub>
                          <m:r>
                            <a:rPr lang="en-US" sz="2400">
                              <a:solidFill>
                                <a:schemeClr val="tx1"/>
                              </a:solidFill>
                              <a:latin typeface="Cambria Math" panose="02040503050406030204" pitchFamily="18" charset="0"/>
                            </a:rPr>
                            <m:t>𝟏</m:t>
                          </m:r>
                          <m:r>
                            <a:rPr lang="en-US" sz="2400">
                              <a:solidFill>
                                <a:schemeClr val="tx1"/>
                              </a:solidFill>
                              <a:latin typeface="Cambria Math" panose="02040503050406030204" pitchFamily="18" charset="0"/>
                            </a:rPr>
                            <m:t>𝒊</m:t>
                          </m:r>
                        </m:sub>
                      </m:sSub>
                      <m:sSub>
                        <m:sSubPr>
                          <m:ctrlPr>
                            <a:rPr lang="en-US" sz="2400" i="1" smtClean="0">
                              <a:solidFill>
                                <a:schemeClr val="tx1"/>
                              </a:solidFill>
                              <a:latin typeface="Cambria Math" panose="02040503050406030204" pitchFamily="18" charset="0"/>
                              <a:ea typeface="Cambria Math" panose="02040503050406030204" pitchFamily="18" charset="0"/>
                            </a:rPr>
                          </m:ctrlPr>
                        </m:sSubPr>
                        <m:e>
                          <m:r>
                            <a:rPr lang="en-US" sz="2400">
                              <a:solidFill>
                                <a:schemeClr val="tx1"/>
                              </a:solidFill>
                              <a:latin typeface="Cambria Math" panose="02040503050406030204" pitchFamily="18" charset="0"/>
                              <a:ea typeface="Cambria Math" panose="02040503050406030204" pitchFamily="18" charset="0"/>
                            </a:rPr>
                            <m:t>𝜷</m:t>
                          </m:r>
                        </m:e>
                        <m:sub>
                          <m:r>
                            <a:rPr lang="en-US" sz="2400">
                              <a:solidFill>
                                <a:schemeClr val="tx1"/>
                              </a:solidFill>
                              <a:latin typeface="Cambria Math" panose="02040503050406030204" pitchFamily="18" charset="0"/>
                              <a:ea typeface="Cambria Math" panose="02040503050406030204" pitchFamily="18" charset="0"/>
                            </a:rPr>
                            <m:t>𝟏</m:t>
                          </m:r>
                        </m:sub>
                      </m:sSub>
                      <m:r>
                        <a:rPr lang="en-US" sz="2400">
                          <a:solidFill>
                            <a:schemeClr val="tx1"/>
                          </a:solidFill>
                          <a:latin typeface="Cambria Math" panose="02040503050406030204" pitchFamily="18" charset="0"/>
                          <a:ea typeface="Cambria Math" panose="02040503050406030204" pitchFamily="18" charset="0"/>
                        </a:rPr>
                        <m:t>+</m:t>
                      </m:r>
                      <m:sSub>
                        <m:sSubPr>
                          <m:ctrlPr>
                            <a:rPr lang="en-US" sz="2400" i="1" smtClean="0">
                              <a:solidFill>
                                <a:schemeClr val="accent5">
                                  <a:lumMod val="50000"/>
                                </a:schemeClr>
                              </a:solidFill>
                              <a:latin typeface="Cambria Math" panose="02040503050406030204" pitchFamily="18" charset="0"/>
                              <a:ea typeface="Cambria Math" panose="02040503050406030204" pitchFamily="18" charset="0"/>
                            </a:rPr>
                          </m:ctrlPr>
                        </m:sSubPr>
                        <m:e>
                          <m:r>
                            <a:rPr lang="en-US" sz="2400">
                              <a:solidFill>
                                <a:schemeClr val="accent5">
                                  <a:lumMod val="50000"/>
                                </a:schemeClr>
                              </a:solidFill>
                              <a:latin typeface="Cambria Math" panose="02040503050406030204" pitchFamily="18" charset="0"/>
                              <a:ea typeface="Cambria Math" panose="02040503050406030204" pitchFamily="18" charset="0"/>
                            </a:rPr>
                            <m:t>𝑿</m:t>
                          </m:r>
                        </m:e>
                        <m:sub>
                          <m:r>
                            <a:rPr lang="en-US" sz="2400">
                              <a:solidFill>
                                <a:schemeClr val="accent5">
                                  <a:lumMod val="50000"/>
                                </a:schemeClr>
                              </a:solidFill>
                              <a:latin typeface="Cambria Math" panose="02040503050406030204" pitchFamily="18" charset="0"/>
                              <a:ea typeface="Cambria Math" panose="02040503050406030204" pitchFamily="18" charset="0"/>
                            </a:rPr>
                            <m:t>𝟐</m:t>
                          </m:r>
                          <m:r>
                            <a:rPr lang="en-US" sz="2400">
                              <a:solidFill>
                                <a:schemeClr val="accent5">
                                  <a:lumMod val="50000"/>
                                </a:schemeClr>
                              </a:solidFill>
                              <a:latin typeface="Cambria Math" panose="02040503050406030204" pitchFamily="18" charset="0"/>
                              <a:ea typeface="Cambria Math" panose="02040503050406030204" pitchFamily="18" charset="0"/>
                            </a:rPr>
                            <m:t>𝒋</m:t>
                          </m:r>
                        </m:sub>
                      </m:sSub>
                      <m:sSub>
                        <m:sSubPr>
                          <m:ctrlPr>
                            <a:rPr lang="en-US" sz="2400" i="1">
                              <a:solidFill>
                                <a:schemeClr val="accent5">
                                  <a:lumMod val="50000"/>
                                </a:schemeClr>
                              </a:solidFill>
                              <a:latin typeface="Cambria Math" panose="02040503050406030204" pitchFamily="18" charset="0"/>
                              <a:ea typeface="Cambria Math" panose="02040503050406030204" pitchFamily="18" charset="0"/>
                            </a:rPr>
                          </m:ctrlPr>
                        </m:sSubPr>
                        <m:e>
                          <m:r>
                            <a:rPr lang="en-US" sz="2400">
                              <a:solidFill>
                                <a:schemeClr val="accent5">
                                  <a:lumMod val="50000"/>
                                </a:schemeClr>
                              </a:solidFill>
                              <a:latin typeface="Cambria Math" panose="02040503050406030204" pitchFamily="18" charset="0"/>
                              <a:ea typeface="Cambria Math" panose="02040503050406030204" pitchFamily="18" charset="0"/>
                            </a:rPr>
                            <m:t>𝜷</m:t>
                          </m:r>
                        </m:e>
                        <m:sub>
                          <m:r>
                            <a:rPr lang="en-US" sz="2400">
                              <a:solidFill>
                                <a:schemeClr val="accent5">
                                  <a:lumMod val="50000"/>
                                </a:schemeClr>
                              </a:solidFill>
                              <a:latin typeface="Cambria Math" panose="02040503050406030204" pitchFamily="18" charset="0"/>
                              <a:ea typeface="Cambria Math" panose="02040503050406030204" pitchFamily="18" charset="0"/>
                            </a:rPr>
                            <m:t>𝟐</m:t>
                          </m:r>
                        </m:sub>
                      </m:sSub>
                      <m:r>
                        <a:rPr lang="en-US" sz="240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a:latin typeface="Cambria Math" panose="02040503050406030204" pitchFamily="18" charset="0"/>
                              <a:ea typeface="Cambria Math" panose="02040503050406030204" pitchFamily="18" charset="0"/>
                            </a:rPr>
                            <m:t>𝑈</m:t>
                          </m:r>
                        </m:e>
                        <m:sub>
                          <m:r>
                            <a:rPr lang="en-US" sz="2400">
                              <a:latin typeface="Cambria Math" panose="02040503050406030204" pitchFamily="18" charset="0"/>
                              <a:ea typeface="Cambria Math" panose="02040503050406030204" pitchFamily="18" charset="0"/>
                            </a:rPr>
                            <m:t>𝑖𝑗𝑡</m:t>
                          </m:r>
                        </m:sub>
                      </m:sSub>
                    </m:oMath>
                  </m:oMathPara>
                </a14:m>
                <a:endParaRPr lang="en-US" sz="2400" dirty="0">
                  <a:latin typeface="Baskerville" panose="02020502070401020303" pitchFamily="18" charset="0"/>
                </a:endParaRPr>
              </a:p>
            </p:txBody>
          </p:sp>
        </mc:Choice>
        <mc:Fallback xmlns="">
          <p:sp>
            <p:nvSpPr>
              <p:cNvPr id="4" name="Rectangle 3">
                <a:extLst>
                  <a:ext uri="{FF2B5EF4-FFF2-40B4-BE49-F238E27FC236}">
                    <a16:creationId xmlns:a16="http://schemas.microsoft.com/office/drawing/2014/main" id="{609602B5-20E2-C741-ABE4-5EFD5ADB570C}"/>
                  </a:ext>
                </a:extLst>
              </p:cNvPr>
              <p:cNvSpPr>
                <a:spLocks noRot="1" noChangeAspect="1" noMove="1" noResize="1" noEditPoints="1" noAdjustHandles="1" noChangeArrowheads="1" noChangeShapeType="1" noTextEdit="1"/>
              </p:cNvSpPr>
              <p:nvPr/>
            </p:nvSpPr>
            <p:spPr>
              <a:xfrm>
                <a:off x="1877530" y="1834855"/>
                <a:ext cx="6713721" cy="523092"/>
              </a:xfrm>
              <a:prstGeom prst="rect">
                <a:avLst/>
              </a:prstGeom>
              <a:blipFill>
                <a:blip r:embed="rId3"/>
                <a:stretch>
                  <a:fillRect b="-11905"/>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EB3782D1-9701-E745-AFC4-7A6B08146ACB}"/>
              </a:ext>
            </a:extLst>
          </p:cNvPr>
          <p:cNvGrpSpPr/>
          <p:nvPr/>
        </p:nvGrpSpPr>
        <p:grpSpPr>
          <a:xfrm>
            <a:off x="4512171" y="2443248"/>
            <a:ext cx="8755245" cy="3383951"/>
            <a:chOff x="4512171" y="2443248"/>
            <a:chExt cx="8755245" cy="338395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B387CE5-AB35-3743-A542-C538CC600EC9}"/>
                    </a:ext>
                  </a:extLst>
                </p:cNvPr>
                <p:cNvSpPr txBox="1"/>
                <p:nvPr/>
              </p:nvSpPr>
              <p:spPr>
                <a:xfrm>
                  <a:off x="4687907" y="2959282"/>
                  <a:ext cx="3903344" cy="487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accent5">
                                    <a:lumMod val="50000"/>
                                  </a:schemeClr>
                                </a:solidFill>
                                <a:latin typeface="Cambria Math" panose="02040503050406030204" pitchFamily="18" charset="0"/>
                              </a:rPr>
                            </m:ctrlPr>
                          </m:sSubPr>
                          <m:e>
                            <m:r>
                              <a:rPr lang="en-US" sz="2400">
                                <a:solidFill>
                                  <a:schemeClr val="accent5">
                                    <a:lumMod val="50000"/>
                                  </a:schemeClr>
                                </a:solidFill>
                                <a:latin typeface="Cambria Math" panose="02040503050406030204" pitchFamily="18" charset="0"/>
                              </a:rPr>
                              <m:t>𝑿</m:t>
                            </m:r>
                            <m:r>
                              <a:rPr lang="en-US" altLang="zh-CN" sz="2400" smtClean="0">
                                <a:solidFill>
                                  <a:schemeClr val="accent5">
                                    <a:lumMod val="50000"/>
                                  </a:schemeClr>
                                </a:solidFill>
                                <a:latin typeface="Cambria Math" panose="02040503050406030204" pitchFamily="18" charset="0"/>
                              </a:rPr>
                              <m:t>′</m:t>
                            </m:r>
                          </m:e>
                          <m:sub>
                            <m:r>
                              <a:rPr lang="en-US" altLang="zh-CN" sz="2400" smtClean="0">
                                <a:solidFill>
                                  <a:schemeClr val="accent5">
                                    <a:lumMod val="50000"/>
                                  </a:schemeClr>
                                </a:solidFill>
                                <a:latin typeface="Cambria Math" panose="02040503050406030204" pitchFamily="18" charset="0"/>
                              </a:rPr>
                              <m:t>𝟐</m:t>
                            </m:r>
                          </m:sub>
                        </m:sSub>
                        <m:sSub>
                          <m:sSubPr>
                            <m:ctrlPr>
                              <a:rPr lang="en-US" sz="2400" i="1">
                                <a:solidFill>
                                  <a:schemeClr val="accent5">
                                    <a:lumMod val="50000"/>
                                  </a:schemeClr>
                                </a:solidFill>
                                <a:latin typeface="Cambria Math" panose="02040503050406030204" pitchFamily="18" charset="0"/>
                                <a:ea typeface="Cambria Math" panose="02040503050406030204" pitchFamily="18" charset="0"/>
                              </a:rPr>
                            </m:ctrlPr>
                          </m:sSubPr>
                          <m:e>
                            <m:r>
                              <a:rPr lang="en-US" sz="2400">
                                <a:solidFill>
                                  <a:schemeClr val="accent5">
                                    <a:lumMod val="50000"/>
                                  </a:schemeClr>
                                </a:solidFill>
                                <a:latin typeface="Cambria Math" panose="02040503050406030204" pitchFamily="18" charset="0"/>
                                <a:ea typeface="Cambria Math" panose="02040503050406030204" pitchFamily="18" charset="0"/>
                              </a:rPr>
                              <m:t>𝜷</m:t>
                            </m:r>
                            <m:r>
                              <a:rPr lang="en-US" altLang="zh-CN" sz="2400" smtClean="0">
                                <a:solidFill>
                                  <a:schemeClr val="accent5">
                                    <a:lumMod val="50000"/>
                                  </a:schemeClr>
                                </a:solidFill>
                                <a:latin typeface="Cambria Math" panose="02040503050406030204" pitchFamily="18" charset="0"/>
                                <a:ea typeface="Cambria Math" panose="02040503050406030204" pitchFamily="18" charset="0"/>
                              </a:rPr>
                              <m:t>′</m:t>
                            </m:r>
                          </m:e>
                          <m:sub>
                            <m:r>
                              <a:rPr lang="en-US" altLang="zh-CN" sz="2400" smtClean="0">
                                <a:solidFill>
                                  <a:schemeClr val="accent5">
                                    <a:lumMod val="50000"/>
                                  </a:schemeClr>
                                </a:solidFill>
                                <a:latin typeface="Cambria Math" panose="02040503050406030204" pitchFamily="18" charset="0"/>
                                <a:ea typeface="Cambria Math" panose="02040503050406030204" pitchFamily="18" charset="0"/>
                              </a:rPr>
                              <m:t>𝟐</m:t>
                            </m:r>
                          </m:sub>
                        </m:sSub>
                        <m:r>
                          <a:rPr lang="zh-CN" altLang="en-US" sz="2400" smtClean="0">
                            <a:solidFill>
                              <a:schemeClr val="accent5">
                                <a:lumMod val="50000"/>
                              </a:schemeClr>
                            </a:solidFill>
                            <a:latin typeface="Cambria Math" panose="02040503050406030204" pitchFamily="18" charset="0"/>
                            <a:ea typeface="Cambria Math" panose="02040503050406030204" pitchFamily="18" charset="0"/>
                          </a:rPr>
                          <m:t>         </m:t>
                        </m:r>
                        <m:r>
                          <a:rPr lang="en-US" sz="2400">
                            <a:solidFill>
                              <a:schemeClr val="accent5">
                                <a:lumMod val="50000"/>
                              </a:schemeClr>
                            </a:solidFill>
                            <a:latin typeface="Cambria Math" panose="02040503050406030204" pitchFamily="18" charset="0"/>
                            <a:ea typeface="Cambria Math" panose="02040503050406030204" pitchFamily="18" charset="0"/>
                          </a:rPr>
                          <m:t>+</m:t>
                        </m:r>
                        <m:r>
                          <a:rPr lang="zh-CN" altLang="en-US" sz="2400" smtClean="0">
                            <a:solidFill>
                              <a:schemeClr val="accent5">
                                <a:lumMod val="50000"/>
                              </a:schemeClr>
                            </a:solidFill>
                            <a:latin typeface="Cambria Math" panose="02040503050406030204" pitchFamily="18" charset="0"/>
                            <a:ea typeface="Cambria Math" panose="02040503050406030204" pitchFamily="18" charset="0"/>
                          </a:rPr>
                          <m:t>              </m:t>
                        </m:r>
                        <m:sSubSup>
                          <m:sSubSupPr>
                            <m:ctrlPr>
                              <a:rPr lang="en-US" altLang="zh-CN" sz="2400" i="1" smtClean="0">
                                <a:solidFill>
                                  <a:schemeClr val="accent5">
                                    <a:lumMod val="50000"/>
                                  </a:schemeClr>
                                </a:solidFill>
                                <a:latin typeface="Cambria Math" panose="02040503050406030204" pitchFamily="18" charset="0"/>
                                <a:ea typeface="Cambria Math" panose="02040503050406030204" pitchFamily="18" charset="0"/>
                              </a:rPr>
                            </m:ctrlPr>
                          </m:sSubSupPr>
                          <m:e>
                            <m:r>
                              <a:rPr lang="en-US" altLang="zh-CN" sz="2400" smtClean="0">
                                <a:solidFill>
                                  <a:schemeClr val="accent5">
                                    <a:lumMod val="50000"/>
                                  </a:schemeClr>
                                </a:solidFill>
                                <a:latin typeface="Cambria Math" panose="02040503050406030204" pitchFamily="18" charset="0"/>
                                <a:ea typeface="Cambria Math" panose="02040503050406030204" pitchFamily="18" charset="0"/>
                              </a:rPr>
                              <m:t>𝑿</m:t>
                            </m:r>
                          </m:e>
                          <m:sub>
                            <m:r>
                              <a:rPr lang="en-US" altLang="zh-CN" sz="2400">
                                <a:solidFill>
                                  <a:schemeClr val="accent5">
                                    <a:lumMod val="50000"/>
                                  </a:schemeClr>
                                </a:solidFill>
                                <a:latin typeface="Cambria Math" panose="02040503050406030204" pitchFamily="18" charset="0"/>
                                <a:ea typeface="Cambria Math" panose="02040503050406030204" pitchFamily="18" charset="0"/>
                              </a:rPr>
                              <m:t>𝟐</m:t>
                            </m:r>
                          </m:sub>
                          <m:sup>
                            <m:r>
                              <a:rPr lang="en-US" altLang="zh-CN" sz="2400">
                                <a:solidFill>
                                  <a:schemeClr val="accent5">
                                    <a:lumMod val="50000"/>
                                  </a:schemeClr>
                                </a:solidFill>
                                <a:latin typeface="Cambria Math" panose="02040503050406030204" pitchFamily="18" charset="0"/>
                                <a:ea typeface="Cambria Math" panose="02040503050406030204" pitchFamily="18" charset="0"/>
                              </a:rPr>
                              <m:t>𝑮</m:t>
                            </m:r>
                          </m:sup>
                        </m:sSubSup>
                        <m:sSubSup>
                          <m:sSubSupPr>
                            <m:ctrlPr>
                              <a:rPr lang="en-US" altLang="zh-CN" sz="2400" i="1" smtClean="0">
                                <a:solidFill>
                                  <a:schemeClr val="accent6">
                                    <a:lumMod val="75000"/>
                                  </a:schemeClr>
                                </a:solidFill>
                                <a:latin typeface="Cambria Math" panose="02040503050406030204" pitchFamily="18" charset="0"/>
                                <a:ea typeface="Cambria Math" panose="02040503050406030204" pitchFamily="18" charset="0"/>
                              </a:rPr>
                            </m:ctrlPr>
                          </m:sSubSupPr>
                          <m:e>
                            <m:r>
                              <a:rPr lang="en-US" sz="2400">
                                <a:solidFill>
                                  <a:schemeClr val="accent6">
                                    <a:lumMod val="75000"/>
                                  </a:schemeClr>
                                </a:solidFill>
                                <a:latin typeface="Cambria Math" panose="02040503050406030204" pitchFamily="18" charset="0"/>
                                <a:ea typeface="Cambria Math" panose="02040503050406030204" pitchFamily="18" charset="0"/>
                              </a:rPr>
                              <m:t>𝜷</m:t>
                            </m:r>
                          </m:e>
                          <m:sub>
                            <m:r>
                              <a:rPr lang="en-US" altLang="zh-CN" sz="2400" smtClean="0">
                                <a:solidFill>
                                  <a:schemeClr val="accent6">
                                    <a:lumMod val="75000"/>
                                  </a:schemeClr>
                                </a:solidFill>
                                <a:latin typeface="Cambria Math" panose="02040503050406030204" pitchFamily="18" charset="0"/>
                                <a:ea typeface="Cambria Math" panose="02040503050406030204" pitchFamily="18" charset="0"/>
                              </a:rPr>
                              <m:t>𝟐</m:t>
                            </m:r>
                          </m:sub>
                          <m:sup>
                            <m:r>
                              <a:rPr lang="en-US" altLang="zh-CN" sz="2400" smtClean="0">
                                <a:solidFill>
                                  <a:schemeClr val="accent6">
                                    <a:lumMod val="75000"/>
                                  </a:schemeClr>
                                </a:solidFill>
                                <a:latin typeface="Cambria Math" panose="02040503050406030204" pitchFamily="18" charset="0"/>
                                <a:ea typeface="Cambria Math" panose="02040503050406030204" pitchFamily="18" charset="0"/>
                              </a:rPr>
                              <m:t>𝑮</m:t>
                            </m:r>
                          </m:sup>
                        </m:sSubSup>
                      </m:oMath>
                    </m:oMathPara>
                  </a14:m>
                  <a:endParaRPr lang="en-US" sz="2400" dirty="0">
                    <a:solidFill>
                      <a:srgbClr val="C00000"/>
                    </a:solidFill>
                    <a:latin typeface="Baskerville" panose="02020502070401020303" pitchFamily="18" charset="0"/>
                  </a:endParaRPr>
                </a:p>
              </p:txBody>
            </p:sp>
          </mc:Choice>
          <mc:Fallback xmlns="">
            <p:sp>
              <p:nvSpPr>
                <p:cNvPr id="5" name="TextBox 4">
                  <a:extLst>
                    <a:ext uri="{FF2B5EF4-FFF2-40B4-BE49-F238E27FC236}">
                      <a16:creationId xmlns:a16="http://schemas.microsoft.com/office/drawing/2014/main" id="{1B387CE5-AB35-3743-A542-C538CC600EC9}"/>
                    </a:ext>
                  </a:extLst>
                </p:cNvPr>
                <p:cNvSpPr txBox="1">
                  <a:spLocks noRot="1" noChangeAspect="1" noMove="1" noResize="1" noEditPoints="1" noAdjustHandles="1" noChangeArrowheads="1" noChangeShapeType="1" noTextEdit="1"/>
                </p:cNvSpPr>
                <p:nvPr/>
              </p:nvSpPr>
              <p:spPr>
                <a:xfrm>
                  <a:off x="4687907" y="2959282"/>
                  <a:ext cx="3903344" cy="487249"/>
                </a:xfrm>
                <a:prstGeom prst="rect">
                  <a:avLst/>
                </a:prstGeom>
                <a:blipFill>
                  <a:blip r:embed="rId4"/>
                  <a:stretch>
                    <a:fillRect b="-20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BD9314D-03BF-BF46-9498-D258CA1D5640}"/>
                </a:ext>
              </a:extLst>
            </p:cNvPr>
            <p:cNvSpPr txBox="1"/>
            <p:nvPr/>
          </p:nvSpPr>
          <p:spPr>
            <a:xfrm>
              <a:off x="4512171" y="3888207"/>
              <a:ext cx="2366533" cy="1938992"/>
            </a:xfrm>
            <a:prstGeom prst="rect">
              <a:avLst/>
            </a:prstGeom>
            <a:noFill/>
          </p:spPr>
          <p:txBody>
            <a:bodyPr wrap="square" rtlCol="0">
              <a:spAutoFit/>
            </a:bodyPr>
            <a:lstStyle/>
            <a:p>
              <a:r>
                <a:rPr lang="en-US" altLang="zh-CN" sz="2000" dirty="0">
                  <a:solidFill>
                    <a:schemeClr val="accent5">
                      <a:lumMod val="50000"/>
                    </a:schemeClr>
                  </a:solidFill>
                  <a:latin typeface="Baskerville" panose="02020502070401020303" pitchFamily="18" charset="0"/>
                </a:rPr>
                <a:t>Other</a:t>
              </a:r>
              <a:r>
                <a:rPr lang="zh-CN" altLang="en-US" sz="2000" dirty="0">
                  <a:solidFill>
                    <a:schemeClr val="accent5">
                      <a:lumMod val="50000"/>
                    </a:schemeClr>
                  </a:solidFill>
                  <a:latin typeface="Baskerville" panose="02020502070401020303" pitchFamily="18" charset="0"/>
                </a:rPr>
                <a:t> </a:t>
              </a:r>
              <a:r>
                <a:rPr lang="en-US" altLang="zh-CN" sz="2000" dirty="0">
                  <a:solidFill>
                    <a:schemeClr val="accent5">
                      <a:lumMod val="50000"/>
                    </a:schemeClr>
                  </a:solidFill>
                  <a:latin typeface="Baskerville" panose="02020502070401020303" pitchFamily="18" charset="0"/>
                </a:rPr>
                <a:t>locational</a:t>
              </a:r>
              <a:r>
                <a:rPr lang="zh-CN" altLang="en-US" sz="2000" dirty="0">
                  <a:solidFill>
                    <a:schemeClr val="accent5">
                      <a:lumMod val="50000"/>
                    </a:schemeClr>
                  </a:solidFill>
                  <a:latin typeface="Baskerville" panose="02020502070401020303" pitchFamily="18" charset="0"/>
                </a:rPr>
                <a:t> </a:t>
              </a:r>
              <a:r>
                <a:rPr lang="en-US" altLang="zh-CN" sz="2000" dirty="0">
                  <a:solidFill>
                    <a:schemeClr val="accent5">
                      <a:lumMod val="50000"/>
                    </a:schemeClr>
                  </a:solidFill>
                  <a:latin typeface="Baskerville" panose="02020502070401020303" pitchFamily="18" charset="0"/>
                </a:rPr>
                <a:t>attributes:</a:t>
              </a:r>
            </a:p>
            <a:p>
              <a:r>
                <a:rPr lang="en-US" altLang="zh-CN" sz="2000" dirty="0">
                  <a:solidFill>
                    <a:schemeClr val="accent5">
                      <a:lumMod val="50000"/>
                    </a:schemeClr>
                  </a:solidFill>
                  <a:latin typeface="Baskerville" panose="02020502070401020303" pitchFamily="18" charset="0"/>
                </a:rPr>
                <a:t>-</a:t>
              </a:r>
              <a:r>
                <a:rPr lang="zh-CN" altLang="en-US" sz="2000" dirty="0">
                  <a:solidFill>
                    <a:schemeClr val="accent5">
                      <a:lumMod val="50000"/>
                    </a:schemeClr>
                  </a:solidFill>
                  <a:latin typeface="Baskerville" panose="02020502070401020303" pitchFamily="18" charset="0"/>
                </a:rPr>
                <a:t> </a:t>
              </a:r>
              <a:r>
                <a:rPr lang="en-US" altLang="zh-CN" sz="2000" dirty="0">
                  <a:solidFill>
                    <a:schemeClr val="accent5">
                      <a:lumMod val="50000"/>
                    </a:schemeClr>
                  </a:solidFill>
                  <a:latin typeface="Baskerville" panose="02020502070401020303" pitchFamily="18" charset="0"/>
                </a:rPr>
                <a:t>School</a:t>
              </a:r>
            </a:p>
            <a:p>
              <a:r>
                <a:rPr lang="en-US" altLang="zh-CN" sz="2000" dirty="0">
                  <a:solidFill>
                    <a:schemeClr val="accent5">
                      <a:lumMod val="50000"/>
                    </a:schemeClr>
                  </a:solidFill>
                  <a:latin typeface="Baskerville" panose="02020502070401020303" pitchFamily="18" charset="0"/>
                </a:rPr>
                <a:t>-</a:t>
              </a:r>
              <a:r>
                <a:rPr lang="zh-CN" altLang="en-US" sz="2000" dirty="0">
                  <a:solidFill>
                    <a:schemeClr val="accent5">
                      <a:lumMod val="50000"/>
                    </a:schemeClr>
                  </a:solidFill>
                  <a:latin typeface="Baskerville" panose="02020502070401020303" pitchFamily="18" charset="0"/>
                </a:rPr>
                <a:t> </a:t>
              </a:r>
              <a:r>
                <a:rPr lang="en-US" altLang="zh-CN" sz="2000" dirty="0">
                  <a:solidFill>
                    <a:schemeClr val="accent5">
                      <a:lumMod val="50000"/>
                    </a:schemeClr>
                  </a:solidFill>
                  <a:latin typeface="Baskerville" panose="02020502070401020303" pitchFamily="18" charset="0"/>
                </a:rPr>
                <a:t>Transit</a:t>
              </a:r>
            </a:p>
            <a:p>
              <a:pPr marL="342900" indent="-342900">
                <a:buFontTx/>
                <a:buChar char="-"/>
              </a:pPr>
              <a:r>
                <a:rPr lang="en-US" altLang="zh-CN" sz="2000" dirty="0">
                  <a:solidFill>
                    <a:schemeClr val="accent5">
                      <a:lumMod val="50000"/>
                    </a:schemeClr>
                  </a:solidFill>
                  <a:latin typeface="Baskerville" panose="02020502070401020303" pitchFamily="18" charset="0"/>
                </a:rPr>
                <a:t>Restaurants</a:t>
              </a:r>
            </a:p>
            <a:p>
              <a:pPr marL="342900" indent="-342900">
                <a:buFontTx/>
                <a:buChar char="-"/>
              </a:pPr>
              <a:r>
                <a:rPr lang="en-US" altLang="zh-CN" sz="2000" dirty="0">
                  <a:solidFill>
                    <a:schemeClr val="accent5">
                      <a:lumMod val="50000"/>
                    </a:schemeClr>
                  </a:solidFill>
                  <a:latin typeface="Baskerville" panose="02020502070401020303" pitchFamily="18" charset="0"/>
                </a:rPr>
                <a:t>……</a:t>
              </a:r>
              <a:endParaRPr lang="en-US" sz="2000" dirty="0">
                <a:solidFill>
                  <a:schemeClr val="accent5">
                    <a:lumMod val="50000"/>
                  </a:schemeClr>
                </a:solidFill>
                <a:latin typeface="Baskerville" panose="02020502070401020303" pitchFamily="18" charset="0"/>
              </a:endParaRPr>
            </a:p>
          </p:txBody>
        </p:sp>
        <p:cxnSp>
          <p:nvCxnSpPr>
            <p:cNvPr id="7" name="Straight Arrow Connector 6">
              <a:extLst>
                <a:ext uri="{FF2B5EF4-FFF2-40B4-BE49-F238E27FC236}">
                  <a16:creationId xmlns:a16="http://schemas.microsoft.com/office/drawing/2014/main" id="{D26B6436-7233-B647-9C8B-F16DBE5FAF9C}"/>
                </a:ext>
              </a:extLst>
            </p:cNvPr>
            <p:cNvCxnSpPr>
              <a:cxnSpLocks/>
            </p:cNvCxnSpPr>
            <p:nvPr/>
          </p:nvCxnSpPr>
          <p:spPr bwMode="auto">
            <a:xfrm flipH="1">
              <a:off x="5596065" y="2443248"/>
              <a:ext cx="619414" cy="467270"/>
            </a:xfrm>
            <a:prstGeom prst="straightConnector1">
              <a:avLst/>
            </a:prstGeom>
            <a:solidFill>
              <a:schemeClr val="accent1"/>
            </a:solidFill>
            <a:ln w="9525" cap="flat" cmpd="sng" algn="ctr">
              <a:solidFill>
                <a:schemeClr val="accent5">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7">
              <a:extLst>
                <a:ext uri="{FF2B5EF4-FFF2-40B4-BE49-F238E27FC236}">
                  <a16:creationId xmlns:a16="http://schemas.microsoft.com/office/drawing/2014/main" id="{47F4F1EF-CE72-BE43-B611-E39EE3753243}"/>
                </a:ext>
              </a:extLst>
            </p:cNvPr>
            <p:cNvSpPr txBox="1"/>
            <p:nvPr/>
          </p:nvSpPr>
          <p:spPr>
            <a:xfrm>
              <a:off x="7515835" y="3857285"/>
              <a:ext cx="4676165" cy="1938992"/>
            </a:xfrm>
            <a:prstGeom prst="rect">
              <a:avLst/>
            </a:prstGeom>
            <a:noFill/>
          </p:spPr>
          <p:txBody>
            <a:bodyPr wrap="square" rtlCol="0">
              <a:spAutoFit/>
            </a:bodyPr>
            <a:lstStyle/>
            <a:p>
              <a:r>
                <a:rPr lang="en-US" altLang="zh-CN" sz="2000" b="1" dirty="0">
                  <a:solidFill>
                    <a:schemeClr val="accent6">
                      <a:lumMod val="75000"/>
                    </a:schemeClr>
                  </a:solidFill>
                  <a:latin typeface="Baskerville" panose="02020502070401020303" pitchFamily="18" charset="0"/>
                </a:rPr>
                <a:t>Green</a:t>
              </a:r>
              <a:r>
                <a:rPr lang="zh-CN" altLang="en-US" sz="2000" b="1" dirty="0">
                  <a:solidFill>
                    <a:schemeClr val="accent6">
                      <a:lumMod val="75000"/>
                    </a:schemeClr>
                  </a:solidFill>
                  <a:latin typeface="Baskerville" panose="02020502070401020303" pitchFamily="18" charset="0"/>
                </a:rPr>
                <a:t> </a:t>
              </a:r>
              <a:r>
                <a:rPr lang="en-US" altLang="zh-CN" sz="2000" b="1" dirty="0">
                  <a:solidFill>
                    <a:schemeClr val="accent6">
                      <a:lumMod val="75000"/>
                    </a:schemeClr>
                  </a:solidFill>
                  <a:latin typeface="Baskerville" panose="02020502070401020303" pitchFamily="18" charset="0"/>
                </a:rPr>
                <a:t>Amenities:</a:t>
              </a:r>
            </a:p>
            <a:p>
              <a:r>
                <a:rPr lang="en-US" altLang="zh-CN" sz="2000" b="1" dirty="0">
                  <a:solidFill>
                    <a:schemeClr val="accent6">
                      <a:lumMod val="75000"/>
                    </a:schemeClr>
                  </a:solidFill>
                  <a:latin typeface="Baskerville" panose="02020502070401020303" pitchFamily="18" charset="0"/>
                </a:rPr>
                <a:t>-</a:t>
              </a:r>
              <a:r>
                <a:rPr lang="zh-CN" altLang="en-US" sz="2000" b="1" dirty="0">
                  <a:solidFill>
                    <a:schemeClr val="accent6">
                      <a:lumMod val="75000"/>
                    </a:schemeClr>
                  </a:solidFill>
                  <a:latin typeface="Baskerville" panose="02020502070401020303" pitchFamily="18" charset="0"/>
                </a:rPr>
                <a:t> </a:t>
              </a:r>
              <a:r>
                <a:rPr lang="en-US" altLang="zh-CN" sz="2000" b="1" dirty="0">
                  <a:solidFill>
                    <a:schemeClr val="accent6">
                      <a:lumMod val="75000"/>
                    </a:schemeClr>
                  </a:solidFill>
                  <a:latin typeface="Baskerville" panose="02020502070401020303" pitchFamily="18" charset="0"/>
                </a:rPr>
                <a:t>Green</a:t>
              </a:r>
              <a:r>
                <a:rPr lang="zh-CN" altLang="en-US" sz="2000" b="1" dirty="0">
                  <a:solidFill>
                    <a:schemeClr val="accent6">
                      <a:lumMod val="75000"/>
                    </a:schemeClr>
                  </a:solidFill>
                  <a:latin typeface="Baskerville" panose="02020502070401020303" pitchFamily="18" charset="0"/>
                </a:rPr>
                <a:t> </a:t>
              </a:r>
              <a:r>
                <a:rPr lang="en-US" altLang="zh-CN" sz="2000" b="1" dirty="0">
                  <a:solidFill>
                    <a:schemeClr val="accent6">
                      <a:lumMod val="75000"/>
                    </a:schemeClr>
                  </a:solidFill>
                  <a:latin typeface="Baskerville" panose="02020502070401020303" pitchFamily="18" charset="0"/>
                </a:rPr>
                <a:t>Space</a:t>
              </a:r>
            </a:p>
            <a:p>
              <a:r>
                <a:rPr lang="en-US" altLang="zh-CN" sz="2000" b="1" dirty="0">
                  <a:solidFill>
                    <a:schemeClr val="accent6">
                      <a:lumMod val="75000"/>
                    </a:schemeClr>
                  </a:solidFill>
                  <a:latin typeface="Baskerville" panose="02020502070401020303" pitchFamily="18" charset="0"/>
                </a:rPr>
                <a:t>-</a:t>
              </a:r>
              <a:r>
                <a:rPr lang="zh-CN" altLang="en-US" sz="2000" b="1" dirty="0">
                  <a:solidFill>
                    <a:schemeClr val="accent6">
                      <a:lumMod val="75000"/>
                    </a:schemeClr>
                  </a:solidFill>
                  <a:latin typeface="Baskerville" panose="02020502070401020303" pitchFamily="18" charset="0"/>
                </a:rPr>
                <a:t> </a:t>
              </a:r>
              <a:r>
                <a:rPr lang="en-US" altLang="zh-CN" sz="2000" b="1" dirty="0">
                  <a:solidFill>
                    <a:schemeClr val="accent6">
                      <a:lumMod val="75000"/>
                    </a:schemeClr>
                  </a:solidFill>
                  <a:latin typeface="Baskerville" panose="02020502070401020303" pitchFamily="18" charset="0"/>
                </a:rPr>
                <a:t>Clean</a:t>
              </a:r>
              <a:r>
                <a:rPr lang="zh-CN" altLang="en-US" sz="2000" b="1" dirty="0">
                  <a:solidFill>
                    <a:schemeClr val="accent6">
                      <a:lumMod val="75000"/>
                    </a:schemeClr>
                  </a:solidFill>
                  <a:latin typeface="Baskerville" panose="02020502070401020303" pitchFamily="18" charset="0"/>
                </a:rPr>
                <a:t> </a:t>
              </a:r>
              <a:r>
                <a:rPr lang="en-US" altLang="zh-CN" sz="2000" b="1" dirty="0">
                  <a:solidFill>
                    <a:schemeClr val="accent6">
                      <a:lumMod val="75000"/>
                    </a:schemeClr>
                  </a:solidFill>
                  <a:latin typeface="Baskerville" panose="02020502070401020303" pitchFamily="18" charset="0"/>
                </a:rPr>
                <a:t>Air</a:t>
              </a:r>
            </a:p>
            <a:p>
              <a:r>
                <a:rPr lang="en-US" altLang="zh-CN" sz="2000" b="1" dirty="0">
                  <a:solidFill>
                    <a:schemeClr val="accent6">
                      <a:lumMod val="75000"/>
                    </a:schemeClr>
                  </a:solidFill>
                  <a:latin typeface="Baskerville" panose="02020502070401020303" pitchFamily="18" charset="0"/>
                </a:rPr>
                <a:t>-</a:t>
              </a:r>
              <a:r>
                <a:rPr lang="zh-CN" altLang="en-US" sz="2000" b="1" dirty="0">
                  <a:solidFill>
                    <a:schemeClr val="accent6">
                      <a:lumMod val="75000"/>
                    </a:schemeClr>
                  </a:solidFill>
                  <a:latin typeface="Baskerville" panose="02020502070401020303" pitchFamily="18" charset="0"/>
                </a:rPr>
                <a:t> </a:t>
              </a:r>
              <a:r>
                <a:rPr lang="en-US" altLang="zh-CN" sz="2000" b="1" dirty="0">
                  <a:solidFill>
                    <a:schemeClr val="accent6">
                      <a:lumMod val="75000"/>
                    </a:schemeClr>
                  </a:solidFill>
                  <a:latin typeface="Baskerville" panose="02020502070401020303" pitchFamily="18" charset="0"/>
                </a:rPr>
                <a:t>Walkability</a:t>
              </a:r>
            </a:p>
            <a:p>
              <a:pPr marL="342900" indent="-342900">
                <a:buFontTx/>
                <a:buChar char="-"/>
              </a:pPr>
              <a:r>
                <a:rPr lang="en-US" altLang="zh-CN" sz="2000" b="1" dirty="0">
                  <a:solidFill>
                    <a:schemeClr val="accent6">
                      <a:lumMod val="75000"/>
                    </a:schemeClr>
                  </a:solidFill>
                  <a:latin typeface="Baskerville" panose="02020502070401020303" pitchFamily="18" charset="0"/>
                </a:rPr>
                <a:t>Health</a:t>
              </a:r>
              <a:r>
                <a:rPr lang="zh-CN" altLang="en-US" sz="2000" b="1" dirty="0">
                  <a:solidFill>
                    <a:schemeClr val="accent6">
                      <a:lumMod val="75000"/>
                    </a:schemeClr>
                  </a:solidFill>
                  <a:latin typeface="Baskerville" panose="02020502070401020303" pitchFamily="18" charset="0"/>
                </a:rPr>
                <a:t> </a:t>
              </a:r>
              <a:r>
                <a:rPr lang="en-US" altLang="zh-CN" sz="2000" b="1" dirty="0">
                  <a:solidFill>
                    <a:schemeClr val="accent6">
                      <a:lumMod val="75000"/>
                    </a:schemeClr>
                  </a:solidFill>
                  <a:latin typeface="Baskerville" panose="02020502070401020303" pitchFamily="18" charset="0"/>
                </a:rPr>
                <a:t>Facilities</a:t>
              </a:r>
            </a:p>
            <a:p>
              <a:pPr marL="342900" indent="-342900">
                <a:buFontTx/>
                <a:buChar char="-"/>
              </a:pPr>
              <a:r>
                <a:rPr lang="en-US" altLang="zh-CN" sz="2000" b="1" dirty="0">
                  <a:solidFill>
                    <a:schemeClr val="accent6">
                      <a:lumMod val="75000"/>
                    </a:schemeClr>
                  </a:solidFill>
                  <a:latin typeface="Baskerville" panose="02020502070401020303" pitchFamily="18" charset="0"/>
                </a:rPr>
                <a:t>……</a:t>
              </a:r>
              <a:endParaRPr lang="en-US" sz="2000" b="1" dirty="0">
                <a:solidFill>
                  <a:schemeClr val="accent6">
                    <a:lumMod val="75000"/>
                  </a:schemeClr>
                </a:solidFill>
                <a:latin typeface="Baskerville" panose="02020502070401020303" pitchFamily="18" charset="0"/>
              </a:endParaRPr>
            </a:p>
          </p:txBody>
        </p:sp>
        <p:cxnSp>
          <p:nvCxnSpPr>
            <p:cNvPr id="9" name="Straight Arrow Connector 8">
              <a:extLst>
                <a:ext uri="{FF2B5EF4-FFF2-40B4-BE49-F238E27FC236}">
                  <a16:creationId xmlns:a16="http://schemas.microsoft.com/office/drawing/2014/main" id="{2F24F6CC-0E4B-D647-BBFC-45307B2FA3B1}"/>
                </a:ext>
              </a:extLst>
            </p:cNvPr>
            <p:cNvCxnSpPr>
              <a:cxnSpLocks/>
            </p:cNvCxnSpPr>
            <p:nvPr/>
          </p:nvCxnSpPr>
          <p:spPr bwMode="auto">
            <a:xfrm>
              <a:off x="6639579" y="2451658"/>
              <a:ext cx="634357" cy="355214"/>
            </a:xfrm>
            <a:prstGeom prst="straightConnector1">
              <a:avLst/>
            </a:prstGeom>
            <a:solidFill>
              <a:schemeClr val="accent1"/>
            </a:solidFill>
            <a:ln w="9525" cap="flat" cmpd="sng" algn="ctr">
              <a:solidFill>
                <a:schemeClr val="accent5">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36F21646-23AC-6842-81A2-F76007D97C5E}"/>
                </a:ext>
              </a:extLst>
            </p:cNvPr>
            <p:cNvSpPr txBox="1"/>
            <p:nvPr/>
          </p:nvSpPr>
          <p:spPr>
            <a:xfrm>
              <a:off x="8591251" y="2922950"/>
              <a:ext cx="4676165" cy="369332"/>
            </a:xfrm>
            <a:prstGeom prst="rect">
              <a:avLst/>
            </a:prstGeom>
            <a:noFill/>
          </p:spPr>
          <p:txBody>
            <a:bodyPr wrap="square" rtlCol="0">
              <a:spAutoFit/>
            </a:bodyPr>
            <a:lstStyle/>
            <a:p>
              <a:r>
                <a:rPr lang="en-US" altLang="zh-CN" dirty="0">
                  <a:solidFill>
                    <a:schemeClr val="accent6">
                      <a:lumMod val="75000"/>
                    </a:schemeClr>
                  </a:solidFill>
                  <a:latin typeface="Baskerville" panose="02020502070401020303" pitchFamily="18" charset="0"/>
                </a:rPr>
                <a:t>WTP</a:t>
              </a:r>
              <a:r>
                <a:rPr lang="zh-CN" altLang="en-US" dirty="0">
                  <a:solidFill>
                    <a:schemeClr val="accent6">
                      <a:lumMod val="75000"/>
                    </a:schemeClr>
                  </a:solidFill>
                  <a:latin typeface="Baskerville" panose="02020502070401020303" pitchFamily="18" charset="0"/>
                </a:rPr>
                <a:t> </a:t>
              </a:r>
              <a:r>
                <a:rPr lang="en-US" altLang="zh-CN" dirty="0">
                  <a:solidFill>
                    <a:schemeClr val="accent6">
                      <a:lumMod val="75000"/>
                    </a:schemeClr>
                  </a:solidFill>
                  <a:latin typeface="Baskerville" panose="02020502070401020303" pitchFamily="18" charset="0"/>
                </a:rPr>
                <a:t>for</a:t>
              </a:r>
              <a:r>
                <a:rPr lang="zh-CN" altLang="en-US" dirty="0">
                  <a:solidFill>
                    <a:schemeClr val="accent6">
                      <a:lumMod val="75000"/>
                    </a:schemeClr>
                  </a:solidFill>
                  <a:latin typeface="Baskerville" panose="02020502070401020303" pitchFamily="18" charset="0"/>
                </a:rPr>
                <a:t> </a:t>
              </a:r>
              <a:r>
                <a:rPr lang="en-US" altLang="zh-CN" dirty="0">
                  <a:solidFill>
                    <a:schemeClr val="accent6">
                      <a:lumMod val="75000"/>
                    </a:schemeClr>
                  </a:solidFill>
                  <a:latin typeface="Baskerville" panose="02020502070401020303" pitchFamily="18" charset="0"/>
                </a:rPr>
                <a:t>1</a:t>
              </a:r>
              <a:r>
                <a:rPr lang="zh-CN" altLang="en-US" dirty="0">
                  <a:solidFill>
                    <a:schemeClr val="accent6">
                      <a:lumMod val="75000"/>
                    </a:schemeClr>
                  </a:solidFill>
                  <a:latin typeface="Baskerville" panose="02020502070401020303" pitchFamily="18" charset="0"/>
                </a:rPr>
                <a:t> </a:t>
              </a:r>
              <a:r>
                <a:rPr lang="en-US" altLang="zh-CN" dirty="0">
                  <a:solidFill>
                    <a:schemeClr val="accent6">
                      <a:lumMod val="75000"/>
                    </a:schemeClr>
                  </a:solidFill>
                  <a:latin typeface="Baskerville" panose="02020502070401020303" pitchFamily="18" charset="0"/>
                </a:rPr>
                <a:t>extra</a:t>
              </a:r>
              <a:r>
                <a:rPr lang="zh-CN" altLang="en-US" dirty="0">
                  <a:solidFill>
                    <a:schemeClr val="accent6">
                      <a:lumMod val="75000"/>
                    </a:schemeClr>
                  </a:solidFill>
                  <a:latin typeface="Baskerville" panose="02020502070401020303" pitchFamily="18" charset="0"/>
                </a:rPr>
                <a:t> </a:t>
              </a:r>
              <a:r>
                <a:rPr lang="en-US" altLang="zh-CN" dirty="0">
                  <a:solidFill>
                    <a:schemeClr val="accent6">
                      <a:lumMod val="75000"/>
                    </a:schemeClr>
                  </a:solidFill>
                  <a:latin typeface="Baskerville" panose="02020502070401020303" pitchFamily="18" charset="0"/>
                </a:rPr>
                <a:t>unit</a:t>
              </a:r>
              <a:r>
                <a:rPr lang="zh-CN" altLang="en-US" dirty="0">
                  <a:solidFill>
                    <a:schemeClr val="accent6">
                      <a:lumMod val="75000"/>
                    </a:schemeClr>
                  </a:solidFill>
                  <a:latin typeface="Baskerville" panose="02020502070401020303" pitchFamily="18" charset="0"/>
                </a:rPr>
                <a:t> </a:t>
              </a:r>
              <a:r>
                <a:rPr lang="en-US" altLang="zh-CN" dirty="0">
                  <a:solidFill>
                    <a:schemeClr val="accent6">
                      <a:lumMod val="75000"/>
                    </a:schemeClr>
                  </a:solidFill>
                  <a:latin typeface="Baskerville" panose="02020502070401020303" pitchFamily="18" charset="0"/>
                </a:rPr>
                <a:t>of</a:t>
              </a:r>
              <a:r>
                <a:rPr lang="zh-CN" altLang="en-US" dirty="0">
                  <a:solidFill>
                    <a:schemeClr val="accent6">
                      <a:lumMod val="75000"/>
                    </a:schemeClr>
                  </a:solidFill>
                  <a:latin typeface="Baskerville" panose="02020502070401020303" pitchFamily="18" charset="0"/>
                </a:rPr>
                <a:t> </a:t>
              </a:r>
              <a:r>
                <a:rPr lang="en-US" altLang="zh-CN" dirty="0">
                  <a:solidFill>
                    <a:schemeClr val="accent6">
                      <a:lumMod val="75000"/>
                    </a:schemeClr>
                  </a:solidFill>
                  <a:latin typeface="Baskerville" panose="02020502070401020303" pitchFamily="18" charset="0"/>
                </a:rPr>
                <a:t>an</a:t>
              </a:r>
              <a:r>
                <a:rPr lang="zh-CN" altLang="en-US" dirty="0">
                  <a:solidFill>
                    <a:schemeClr val="accent6">
                      <a:lumMod val="75000"/>
                    </a:schemeClr>
                  </a:solidFill>
                  <a:latin typeface="Baskerville" panose="02020502070401020303" pitchFamily="18" charset="0"/>
                </a:rPr>
                <a:t> </a:t>
              </a:r>
              <a:r>
                <a:rPr lang="en-US" altLang="zh-CN" dirty="0">
                  <a:solidFill>
                    <a:schemeClr val="accent6">
                      <a:lumMod val="75000"/>
                    </a:schemeClr>
                  </a:solidFill>
                  <a:latin typeface="Baskerville" panose="02020502070401020303" pitchFamily="18" charset="0"/>
                </a:rPr>
                <a:t>amenity</a:t>
              </a:r>
              <a:endParaRPr lang="en-US" dirty="0">
                <a:solidFill>
                  <a:schemeClr val="accent6">
                    <a:lumMod val="75000"/>
                  </a:schemeClr>
                </a:solidFill>
                <a:latin typeface="Baskerville" panose="02020502070401020303" pitchFamily="18" charset="0"/>
              </a:endParaRPr>
            </a:p>
          </p:txBody>
        </p:sp>
        <p:cxnSp>
          <p:nvCxnSpPr>
            <p:cNvPr id="11" name="Straight Arrow Connector 10">
              <a:extLst>
                <a:ext uri="{FF2B5EF4-FFF2-40B4-BE49-F238E27FC236}">
                  <a16:creationId xmlns:a16="http://schemas.microsoft.com/office/drawing/2014/main" id="{A99004B3-ACE4-CF41-87E8-A4E1FAA75954}"/>
                </a:ext>
              </a:extLst>
            </p:cNvPr>
            <p:cNvCxnSpPr>
              <a:cxnSpLocks/>
            </p:cNvCxnSpPr>
            <p:nvPr/>
          </p:nvCxnSpPr>
          <p:spPr>
            <a:xfrm flipH="1">
              <a:off x="5315304" y="3507364"/>
              <a:ext cx="1" cy="380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22821ED-1F78-B341-95CE-7B019D86438B}"/>
                </a:ext>
              </a:extLst>
            </p:cNvPr>
            <p:cNvCxnSpPr>
              <a:cxnSpLocks/>
            </p:cNvCxnSpPr>
            <p:nvPr/>
          </p:nvCxnSpPr>
          <p:spPr>
            <a:xfrm>
              <a:off x="7914106" y="3488479"/>
              <a:ext cx="1" cy="399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58F9B4-63E0-804E-9E45-4CFD577FADB8}"/>
                </a:ext>
              </a:extLst>
            </p:cNvPr>
            <p:cNvCxnSpPr>
              <a:cxnSpLocks/>
            </p:cNvCxnSpPr>
            <p:nvPr/>
          </p:nvCxnSpPr>
          <p:spPr>
            <a:xfrm flipV="1">
              <a:off x="8465435" y="3129884"/>
              <a:ext cx="188101" cy="14604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EDF579-12F9-2F41-9D99-40FA5F6EFA29}"/>
                  </a:ext>
                </a:extLst>
              </p:cNvPr>
              <p:cNvSpPr txBox="1"/>
              <p:nvPr/>
            </p:nvSpPr>
            <p:spPr>
              <a:xfrm>
                <a:off x="199712" y="2428207"/>
                <a:ext cx="3987830" cy="3416320"/>
              </a:xfrm>
              <a:prstGeom prst="rect">
                <a:avLst/>
              </a:prstGeom>
              <a:solidFill>
                <a:schemeClr val="accent5">
                  <a:lumMod val="50000"/>
                  <a:alpha val="5000"/>
                </a:schemeClr>
              </a:solidFill>
            </p:spPr>
            <p:txBody>
              <a:bodyPr wrap="square" rtlCol="0">
                <a:spAutoFit/>
              </a:bodyPr>
              <a:lstStyle/>
              <a:p>
                <a:r>
                  <a:rPr lang="en-US" altLang="zh-CN" sz="2400" dirty="0">
                    <a:latin typeface="Baskerville" panose="02020502070401020303" pitchFamily="18" charset="0"/>
                  </a:rPr>
                  <a:t>Example</a:t>
                </a:r>
              </a:p>
              <a:p>
                <a:r>
                  <a:rPr lang="en-US" altLang="zh-CN" sz="2400" dirty="0">
                    <a:latin typeface="Baskerville" panose="02020502070401020303" pitchFamily="18" charset="0"/>
                  </a:rPr>
                  <a:t>Log(Price)</a:t>
                </a:r>
                <a:r>
                  <a:rPr lang="zh-CN" altLang="en-US" sz="2400" dirty="0">
                    <a:latin typeface="Baskerville" panose="02020502070401020303" pitchFamily="18" charset="0"/>
                  </a:rPr>
                  <a:t>        </a:t>
                </a: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.08</a:t>
                </a:r>
                <a:r>
                  <a:rPr lang="zh-CN" altLang="en-US" sz="2400" dirty="0">
                    <a:latin typeface="Baskerville" panose="02020502070401020303" pitchFamily="18" charset="0"/>
                  </a:rPr>
                  <a:t> </a:t>
                </a:r>
                <a:r>
                  <a:rPr lang="en-US" altLang="zh-CN" sz="2400" dirty="0">
                    <a:latin typeface="Baskerville" panose="02020502070401020303" pitchFamily="18" charset="0"/>
                  </a:rPr>
                  <a:t>school</a:t>
                </a:r>
              </a:p>
              <a:p>
                <a:pPr algn="r"/>
                <a:r>
                  <a:rPr lang="en-US" altLang="zh-CN" sz="1600" dirty="0">
                    <a:solidFill>
                      <a:srgbClr val="C00000"/>
                    </a:solidFill>
                    <a:latin typeface="Baskerville" panose="02020502070401020303" pitchFamily="18" charset="0"/>
                  </a:rPr>
                  <a:t>(dummy: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good</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school</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zone)</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.05</a:t>
                </a:r>
                <a:r>
                  <a:rPr lang="zh-CN" altLang="en-US" sz="2400" dirty="0">
                    <a:latin typeface="Baskerville" panose="02020502070401020303" pitchFamily="18" charset="0"/>
                  </a:rPr>
                  <a:t> </a:t>
                </a:r>
                <a:r>
                  <a:rPr lang="en-US" altLang="zh-CN" sz="2400" dirty="0">
                    <a:latin typeface="Baskerville" panose="02020502070401020303" pitchFamily="18" charset="0"/>
                  </a:rPr>
                  <a:t>subway</a:t>
                </a:r>
                <a:r>
                  <a:rPr lang="zh-CN" altLang="en-US" sz="2400" dirty="0">
                    <a:latin typeface="Baskerville" panose="02020502070401020303" pitchFamily="18" charset="0"/>
                  </a:rPr>
                  <a:t> </a:t>
                </a:r>
                <a:endParaRPr lang="en-US" altLang="zh-CN" sz="2400" dirty="0">
                  <a:latin typeface="Baskerville" panose="02020502070401020303" pitchFamily="18" charset="0"/>
                </a:endParaRPr>
              </a:p>
              <a:p>
                <a:pPr algn="r"/>
                <a:r>
                  <a:rPr lang="en-US" altLang="zh-CN" sz="2400" dirty="0">
                    <a:solidFill>
                      <a:srgbClr val="C00000"/>
                    </a:solidFill>
                    <a:latin typeface="Baskerville" panose="02020502070401020303" pitchFamily="18" charset="0"/>
                  </a:rPr>
                  <a:t>(</a:t>
                </a:r>
                <a:r>
                  <a:rPr lang="en-US" altLang="zh-CN" sz="1600" dirty="0">
                    <a:solidFill>
                      <a:srgbClr val="C00000"/>
                    </a:solidFill>
                    <a:latin typeface="Baskerville" panose="02020502070401020303" pitchFamily="18" charset="0"/>
                  </a:rPr>
                  <a:t>dummy: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within</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1-mile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subway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station</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buffer</a:t>
                </a:r>
                <a:r>
                  <a:rPr lang="en-US" altLang="zh-CN" sz="2400" dirty="0">
                    <a:solidFill>
                      <a:srgbClr val="C00000"/>
                    </a:solidFill>
                    <a:latin typeface="Baskerville" panose="02020502070401020303" pitchFamily="18" charset="0"/>
                  </a:rPr>
                  <a:t>)</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.03</a:t>
                </a:r>
                <a:r>
                  <a:rPr lang="zh-CN" altLang="en-US" sz="2400" dirty="0">
                    <a:latin typeface="Baskerville" panose="02020502070401020303" pitchFamily="18" charset="0"/>
                  </a:rPr>
                  <a:t> </a:t>
                </a:r>
                <a:r>
                  <a:rPr lang="en-US" altLang="zh-CN" sz="2400" dirty="0">
                    <a:latin typeface="Baskerville" panose="02020502070401020303" pitchFamily="18" charset="0"/>
                  </a:rPr>
                  <a:t>green</a:t>
                </a:r>
                <a:r>
                  <a:rPr lang="zh-CN" altLang="en-US" sz="2400" dirty="0">
                    <a:latin typeface="Baskerville" panose="02020502070401020303" pitchFamily="18" charset="0"/>
                  </a:rPr>
                  <a:t> </a:t>
                </a:r>
                <a:r>
                  <a:rPr lang="en-US" altLang="zh-CN" sz="2400" dirty="0">
                    <a:latin typeface="Baskerville" panose="02020502070401020303" pitchFamily="18" charset="0"/>
                  </a:rPr>
                  <a:t>park</a:t>
                </a:r>
                <a:r>
                  <a:rPr lang="zh-CN" altLang="en-US" sz="2400" dirty="0">
                    <a:latin typeface="Baskerville" panose="02020502070401020303" pitchFamily="18" charset="0"/>
                  </a:rPr>
                  <a:t> </a:t>
                </a:r>
                <a:endParaRPr lang="en-US" altLang="zh-CN" sz="2400" dirty="0">
                  <a:latin typeface="Baskerville" panose="02020502070401020303" pitchFamily="18" charset="0"/>
                </a:endParaRPr>
              </a:p>
              <a:p>
                <a:pPr algn="r"/>
                <a:r>
                  <a:rPr lang="en-US" altLang="zh-CN" sz="1600" dirty="0">
                    <a:solidFill>
                      <a:srgbClr val="C00000"/>
                    </a:solidFill>
                    <a:latin typeface="Baskerville" panose="02020502070401020303" pitchFamily="18" charset="0"/>
                  </a:rPr>
                  <a:t>(dummy: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within</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1-mile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park</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buffer)</a:t>
                </a:r>
                <a:endParaRPr lang="en-US" altLang="zh-CN" sz="2400" dirty="0">
                  <a:solidFill>
                    <a:srgbClr val="C00000"/>
                  </a:solidFill>
                  <a:latin typeface="Baskerville" panose="02020502070401020303" pitchFamily="18" charset="0"/>
                </a:endParaRP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0.005</a:t>
                </a:r>
                <a:r>
                  <a:rPr lang="zh-CN" altLang="en-US" sz="2400" dirty="0">
                    <a:latin typeface="Baskerville" panose="02020502070401020303" pitchFamily="18" charset="0"/>
                  </a:rPr>
                  <a:t> </a:t>
                </a:r>
                <a:r>
                  <a:rPr lang="en-US" altLang="zh-CN" sz="2400" dirty="0">
                    <a:latin typeface="Baskerville" panose="02020502070401020303" pitchFamily="18" charset="0"/>
                  </a:rPr>
                  <a:t>air</a:t>
                </a:r>
                <a:r>
                  <a:rPr lang="zh-CN" altLang="en-US" sz="2400" dirty="0">
                    <a:latin typeface="Baskerville" panose="02020502070401020303" pitchFamily="18" charset="0"/>
                  </a:rPr>
                  <a:t> </a:t>
                </a:r>
                <a:r>
                  <a:rPr lang="en-US" altLang="zh-CN" sz="2400" dirty="0">
                    <a:latin typeface="Baskerville" panose="02020502070401020303" pitchFamily="18" charset="0"/>
                  </a:rPr>
                  <a:t>pollution</a:t>
                </a:r>
              </a:p>
              <a:p>
                <a:pPr algn="r"/>
                <a:r>
                  <a:rPr lang="en-US" altLang="zh-CN" sz="1600" dirty="0">
                    <a:solidFill>
                      <a:srgbClr val="C00000"/>
                    </a:solidFill>
                    <a:latin typeface="Baskerville" panose="02020502070401020303" pitchFamily="18" charset="0"/>
                  </a:rPr>
                  <a:t>(continuous:</a:t>
                </a:r>
                <a:r>
                  <a:rPr lang="zh-CN" altLang="en-US" sz="1600" dirty="0">
                    <a:solidFill>
                      <a:srgbClr val="C00000"/>
                    </a:solidFill>
                    <a:latin typeface="Baskerville" panose="02020502070401020303" pitchFamily="18" charset="0"/>
                  </a:rPr>
                  <a:t> </a:t>
                </a:r>
                <a14:m>
                  <m:oMath xmlns:m="http://schemas.openxmlformats.org/officeDocument/2006/math">
                    <m:r>
                      <a:rPr lang="en-US" altLang="zh-CN" sz="1600" smtClean="0">
                        <a:solidFill>
                          <a:srgbClr val="C00000"/>
                        </a:solidFill>
                        <a:latin typeface="Cambria Math" panose="02040503050406030204" pitchFamily="18" charset="0"/>
                      </a:rPr>
                      <m:t>𝜇</m:t>
                    </m:r>
                    <m:r>
                      <a:rPr lang="en-US" altLang="zh-CN" sz="1600" smtClean="0">
                        <a:solidFill>
                          <a:srgbClr val="C00000"/>
                        </a:solidFill>
                        <a:latin typeface="Cambria Math" panose="02040503050406030204" pitchFamily="18" charset="0"/>
                      </a:rPr>
                      <m:t>𝑔</m:t>
                    </m:r>
                    <m:r>
                      <a:rPr lang="en-US" altLang="zh-CN" sz="1600" smtClean="0">
                        <a:solidFill>
                          <a:srgbClr val="C00000"/>
                        </a:solidFill>
                        <a:latin typeface="Cambria Math" panose="02040503050406030204" pitchFamily="18" charset="0"/>
                      </a:rPr>
                      <m:t>/</m:t>
                    </m:r>
                    <m:sSup>
                      <m:sSupPr>
                        <m:ctrlPr>
                          <a:rPr lang="en-US" altLang="zh-CN" sz="1600" i="1" smtClean="0">
                            <a:solidFill>
                              <a:srgbClr val="C00000"/>
                            </a:solidFill>
                            <a:latin typeface="Cambria Math" panose="02040503050406030204" pitchFamily="18" charset="0"/>
                          </a:rPr>
                        </m:ctrlPr>
                      </m:sSupPr>
                      <m:e>
                        <m:r>
                          <a:rPr lang="en-US" altLang="zh-CN" sz="1600" smtClean="0">
                            <a:solidFill>
                              <a:srgbClr val="C00000"/>
                            </a:solidFill>
                            <a:latin typeface="Cambria Math" panose="02040503050406030204" pitchFamily="18" charset="0"/>
                          </a:rPr>
                          <m:t>𝑚</m:t>
                        </m:r>
                      </m:e>
                      <m:sup>
                        <m:r>
                          <a:rPr lang="en-US" altLang="zh-CN" sz="1600" smtClean="0">
                            <a:solidFill>
                              <a:srgbClr val="C00000"/>
                            </a:solidFill>
                            <a:latin typeface="Cambria Math" panose="02040503050406030204" pitchFamily="18" charset="0"/>
                          </a:rPr>
                          <m:t>3</m:t>
                        </m:r>
                      </m:sup>
                    </m:sSup>
                  </m:oMath>
                </a14:m>
                <a:r>
                  <a:rPr lang="en-US" altLang="zh-CN" sz="1600" dirty="0">
                    <a:solidFill>
                      <a:srgbClr val="C00000"/>
                    </a:solidFill>
                    <a:latin typeface="Baskerville" panose="02020502070401020303" pitchFamily="18" charset="0"/>
                  </a:rPr>
                  <a:t>)</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a:t>
                </a:r>
              </a:p>
            </p:txBody>
          </p:sp>
        </mc:Choice>
        <mc:Fallback xmlns="">
          <p:sp>
            <p:nvSpPr>
              <p:cNvPr id="14" name="TextBox 13">
                <a:extLst>
                  <a:ext uri="{FF2B5EF4-FFF2-40B4-BE49-F238E27FC236}">
                    <a16:creationId xmlns:a16="http://schemas.microsoft.com/office/drawing/2014/main" id="{4BEDF579-12F9-2F41-9D99-40FA5F6EFA29}"/>
                  </a:ext>
                </a:extLst>
              </p:cNvPr>
              <p:cNvSpPr txBox="1">
                <a:spLocks noRot="1" noChangeAspect="1" noMove="1" noResize="1" noEditPoints="1" noAdjustHandles="1" noChangeArrowheads="1" noChangeShapeType="1" noTextEdit="1"/>
              </p:cNvSpPr>
              <p:nvPr/>
            </p:nvSpPr>
            <p:spPr>
              <a:xfrm>
                <a:off x="199712" y="2428207"/>
                <a:ext cx="3987830" cy="3416320"/>
              </a:xfrm>
              <a:prstGeom prst="rect">
                <a:avLst/>
              </a:prstGeom>
              <a:blipFill>
                <a:blip r:embed="rId5"/>
                <a:stretch>
                  <a:fillRect l="-2222" t="-1481" r="-2222" b="-2963"/>
                </a:stretch>
              </a:blipFill>
            </p:spPr>
            <p:txBody>
              <a:bodyPr/>
              <a:lstStyle/>
              <a:p>
                <a:r>
                  <a:rPr lang="en-US">
                    <a:noFill/>
                  </a:rPr>
                  <a:t> </a:t>
                </a:r>
              </a:p>
            </p:txBody>
          </p:sp>
        </mc:Fallback>
      </mc:AlternateContent>
    </p:spTree>
    <p:extLst>
      <p:ext uri="{BB962C8B-B14F-4D97-AF65-F5344CB8AC3E}">
        <p14:creationId xmlns:p14="http://schemas.microsoft.com/office/powerpoint/2010/main" val="2265680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err="1">
                <a:solidFill>
                  <a:srgbClr val="1B4453"/>
                </a:solidFill>
                <a:latin typeface="Baskerville" panose="02020502070401020303"/>
              </a:rPr>
              <a:t>Siqi’s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Research</a:t>
            </a:r>
            <a:endParaRPr sz="4267" dirty="0">
              <a:solidFill>
                <a:srgbClr val="1B4453"/>
              </a:solidFill>
              <a:latin typeface="Baskerville" panose="02020502070401020303"/>
            </a:endParaRPr>
          </a:p>
        </p:txBody>
      </p:sp>
      <p:sp>
        <p:nvSpPr>
          <p:cNvPr id="209" name="Google Shape;209;p27"/>
          <p:cNvSpPr txBox="1">
            <a:spLocks noGrp="1"/>
          </p:cNvSpPr>
          <p:nvPr>
            <p:ph type="body" idx="4294967295"/>
          </p:nvPr>
        </p:nvSpPr>
        <p:spPr>
          <a:xfrm>
            <a:off x="774916" y="1125937"/>
            <a:ext cx="10755824" cy="1896232"/>
          </a:xfrm>
          <a:prstGeom prst="rect">
            <a:avLst/>
          </a:prstGeom>
        </p:spPr>
        <p:txBody>
          <a:bodyPr spcFirstLastPara="1" vert="horz" wrap="square" lIns="121900" tIns="121900" rIns="121900" bIns="121900" rtlCol="0" anchor="t" anchorCtr="0">
            <a:noAutofit/>
          </a:bodyPr>
          <a:lstStyle/>
          <a:p>
            <a:pPr>
              <a:lnSpc>
                <a:spcPct val="114999"/>
              </a:lnSpc>
            </a:pPr>
            <a:r>
              <a:rPr lang="en-US" dirty="0">
                <a:latin typeface="Baskerville" panose="02020502070401020303" pitchFamily="18" charset="0"/>
                <a:ea typeface="Baskerville" panose="02020502070401020303" pitchFamily="18" charset="0"/>
              </a:rPr>
              <a:t>Zheng , S., &amp; Kahn, M. E. (2008). Land and residential property markets in a booming economy: New evidence from Beijing. </a:t>
            </a:r>
            <a:r>
              <a:rPr lang="en-US" i="1" dirty="0">
                <a:latin typeface="Baskerville" panose="02020502070401020303" pitchFamily="18" charset="0"/>
                <a:ea typeface="Baskerville" panose="02020502070401020303" pitchFamily="18" charset="0"/>
              </a:rPr>
              <a:t>Journal of Urban Economics</a:t>
            </a:r>
            <a:r>
              <a:rPr lang="en-US" dirty="0">
                <a:latin typeface="Baskerville" panose="02020502070401020303" pitchFamily="18" charset="0"/>
                <a:ea typeface="Baskerville" panose="02020502070401020303" pitchFamily="18" charset="0"/>
              </a:rPr>
              <a:t>, 63(2), 743-757.  </a:t>
            </a:r>
          </a:p>
          <a:p>
            <a:pPr lvl="1">
              <a:lnSpc>
                <a:spcPct val="114999"/>
              </a:lnSpc>
            </a:pPr>
            <a:r>
              <a:rPr lang="en-US" altLang="zh-CN" sz="2800" dirty="0">
                <a:latin typeface="Baskerville" panose="02020502070401020303" pitchFamily="18" charset="0"/>
                <a:ea typeface="Baskerville" panose="02020502070401020303" pitchFamily="18" charset="0"/>
              </a:rPr>
              <a:t>Research</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Question: To present new evidence on real estate price gradient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(and land price gradient)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with</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respect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to</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various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location</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attributes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and</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local</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public</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goods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in Beijing’s nascent free housing market.</a:t>
            </a:r>
          </a:p>
          <a:p>
            <a:pPr lvl="1">
              <a:lnSpc>
                <a:spcPct val="114999"/>
              </a:lnSpc>
            </a:pPr>
            <a:r>
              <a:rPr lang="en-US" altLang="zh-CN" sz="2800" dirty="0">
                <a:latin typeface="Baskerville" panose="02020502070401020303" pitchFamily="18" charset="0"/>
                <a:ea typeface="Baskerville" panose="02020502070401020303" pitchFamily="18" charset="0"/>
              </a:rPr>
              <a:t>Data:</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Pooled</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cross-sectional</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housing</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transactions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and</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land</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sales.</a:t>
            </a:r>
          </a:p>
          <a:p>
            <a:endParaRPr lang="en-US" sz="28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366669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Dependent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variable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1:</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housing</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prices</a:t>
            </a:r>
            <a:r>
              <a:rPr lang="en-US" altLang="en-US" dirty="0">
                <a:latin typeface="Baskerville" panose="02020502070401020303"/>
              </a:rPr>
              <a:t/>
            </a:r>
            <a:br>
              <a:rPr lang="en-US" altLang="en-US" dirty="0">
                <a:latin typeface="Baskerville" panose="02020502070401020303"/>
              </a:rPr>
            </a:br>
            <a:endParaRPr sz="4267" dirty="0">
              <a:solidFill>
                <a:srgbClr val="1B4453"/>
              </a:solidFill>
              <a:latin typeface="Baskerville" panose="02020502070401020303"/>
            </a:endParaRPr>
          </a:p>
        </p:txBody>
      </p:sp>
      <p:sp>
        <p:nvSpPr>
          <p:cNvPr id="4" name="Title 1">
            <a:extLst>
              <a:ext uri="{FF2B5EF4-FFF2-40B4-BE49-F238E27FC236}">
                <a16:creationId xmlns:a16="http://schemas.microsoft.com/office/drawing/2014/main" id="{4752A59B-9514-CC40-9C06-CDB7D84891A8}"/>
              </a:ext>
            </a:extLst>
          </p:cNvPr>
          <p:cNvSpPr txBox="1">
            <a:spLocks noChangeArrowheads="1"/>
          </p:cNvSpPr>
          <p:nvPr/>
        </p:nvSpPr>
        <p:spPr>
          <a:xfrm>
            <a:off x="-374124" y="2315205"/>
            <a:ext cx="5689997" cy="9298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2400" dirty="0"/>
          </a:p>
        </p:txBody>
      </p:sp>
      <p:pic>
        <p:nvPicPr>
          <p:cNvPr id="5" name="Picture 4">
            <a:extLst>
              <a:ext uri="{FF2B5EF4-FFF2-40B4-BE49-F238E27FC236}">
                <a16:creationId xmlns:a16="http://schemas.microsoft.com/office/drawing/2014/main" id="{797945D8-A59B-E44C-AE21-1B3C923C58C2}"/>
              </a:ext>
            </a:extLst>
          </p:cNvPr>
          <p:cNvPicPr>
            <a:picLocks noChangeAspect="1"/>
          </p:cNvPicPr>
          <p:nvPr/>
        </p:nvPicPr>
        <p:blipFill>
          <a:blip r:embed="rId3"/>
          <a:stretch>
            <a:fillRect/>
          </a:stretch>
        </p:blipFill>
        <p:spPr>
          <a:xfrm>
            <a:off x="3096637" y="1110120"/>
            <a:ext cx="6369097" cy="5505847"/>
          </a:xfrm>
          <a:prstGeom prst="rect">
            <a:avLst/>
          </a:prstGeom>
        </p:spPr>
      </p:pic>
      <p:sp>
        <p:nvSpPr>
          <p:cNvPr id="2" name="TextBox 1"/>
          <p:cNvSpPr txBox="1"/>
          <p:nvPr/>
        </p:nvSpPr>
        <p:spPr>
          <a:xfrm>
            <a:off x="6983074" y="6605200"/>
            <a:ext cx="5208926" cy="276999"/>
          </a:xfrm>
          <a:prstGeom prst="rect">
            <a:avLst/>
          </a:prstGeom>
          <a:noFill/>
        </p:spPr>
        <p:txBody>
          <a:bodyPr wrap="none" rtlCol="0">
            <a:spAutoFit/>
          </a:bodyPr>
          <a:lstStyle/>
          <a:p>
            <a:r>
              <a:rPr lang="en-US" sz="1200" dirty="0">
                <a:latin typeface="Baskerville Old Face" panose="02020602080505020303" pitchFamily="18" charset="0"/>
              </a:rPr>
              <a:t>Courtesy of Elsevier, Inc., https://www.sciencedirect.com. Used with permission.</a:t>
            </a:r>
          </a:p>
        </p:txBody>
      </p:sp>
    </p:spTree>
    <p:extLst>
      <p:ext uri="{BB962C8B-B14F-4D97-AF65-F5344CB8AC3E}">
        <p14:creationId xmlns:p14="http://schemas.microsoft.com/office/powerpoint/2010/main" val="1969146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Dependent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variable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2:</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land</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prices</a:t>
            </a:r>
            <a:r>
              <a:rPr lang="en-US" altLang="en-US" sz="4267" dirty="0">
                <a:solidFill>
                  <a:srgbClr val="1B4453"/>
                </a:solidFill>
                <a:latin typeface="Baskerville" panose="02020502070401020303"/>
              </a:rPr>
              <a:t/>
            </a:r>
            <a:br>
              <a:rPr lang="en-US" altLang="en-US" sz="4267" dirty="0">
                <a:solidFill>
                  <a:srgbClr val="1B4453"/>
                </a:solidFill>
                <a:latin typeface="Baskerville" panose="02020502070401020303"/>
              </a:rPr>
            </a:br>
            <a:endParaRPr sz="4267" dirty="0">
              <a:solidFill>
                <a:srgbClr val="1B4453"/>
              </a:solidFill>
              <a:latin typeface="Baskerville" panose="02020502070401020303"/>
            </a:endParaRPr>
          </a:p>
        </p:txBody>
      </p:sp>
      <p:sp>
        <p:nvSpPr>
          <p:cNvPr id="4" name="Title 1">
            <a:extLst>
              <a:ext uri="{FF2B5EF4-FFF2-40B4-BE49-F238E27FC236}">
                <a16:creationId xmlns:a16="http://schemas.microsoft.com/office/drawing/2014/main" id="{4752A59B-9514-CC40-9C06-CDB7D84891A8}"/>
              </a:ext>
            </a:extLst>
          </p:cNvPr>
          <p:cNvSpPr txBox="1">
            <a:spLocks noChangeArrowheads="1"/>
          </p:cNvSpPr>
          <p:nvPr/>
        </p:nvSpPr>
        <p:spPr>
          <a:xfrm>
            <a:off x="-374124" y="2315205"/>
            <a:ext cx="5689997" cy="9298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2400" dirty="0"/>
          </a:p>
        </p:txBody>
      </p:sp>
      <p:pic>
        <p:nvPicPr>
          <p:cNvPr id="6" name="Picture 5">
            <a:extLst>
              <a:ext uri="{FF2B5EF4-FFF2-40B4-BE49-F238E27FC236}">
                <a16:creationId xmlns:a16="http://schemas.microsoft.com/office/drawing/2014/main" id="{28BF38AB-B714-A84B-902B-D98AFE74E77D}"/>
              </a:ext>
            </a:extLst>
          </p:cNvPr>
          <p:cNvPicPr>
            <a:picLocks noChangeAspect="1"/>
          </p:cNvPicPr>
          <p:nvPr/>
        </p:nvPicPr>
        <p:blipFill>
          <a:blip r:embed="rId3"/>
          <a:stretch>
            <a:fillRect/>
          </a:stretch>
        </p:blipFill>
        <p:spPr>
          <a:xfrm>
            <a:off x="795357" y="1361902"/>
            <a:ext cx="10601285" cy="4818766"/>
          </a:xfrm>
          <a:prstGeom prst="rect">
            <a:avLst/>
          </a:prstGeom>
        </p:spPr>
      </p:pic>
      <p:sp>
        <p:nvSpPr>
          <p:cNvPr id="2" name="TextBox 1"/>
          <p:cNvSpPr txBox="1"/>
          <p:nvPr/>
        </p:nvSpPr>
        <p:spPr>
          <a:xfrm>
            <a:off x="7076849" y="6536949"/>
            <a:ext cx="5208926" cy="276999"/>
          </a:xfrm>
          <a:prstGeom prst="rect">
            <a:avLst/>
          </a:prstGeom>
          <a:noFill/>
        </p:spPr>
        <p:txBody>
          <a:bodyPr wrap="none" rtlCol="0">
            <a:spAutoFit/>
          </a:bodyPr>
          <a:lstStyle/>
          <a:p>
            <a:r>
              <a:rPr lang="en-US" sz="1200" dirty="0">
                <a:latin typeface="Baskerville Old Face" panose="02020602080505020303" pitchFamily="18" charset="0"/>
              </a:rPr>
              <a:t>Courtesy of Elsevier, Inc., https://www.sciencedirect.com. Used with permission.</a:t>
            </a:r>
          </a:p>
        </p:txBody>
      </p:sp>
    </p:spTree>
    <p:extLst>
      <p:ext uri="{BB962C8B-B14F-4D97-AF65-F5344CB8AC3E}">
        <p14:creationId xmlns:p14="http://schemas.microsoft.com/office/powerpoint/2010/main" val="3358214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Local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public</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goods: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subway</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and</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bus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stops</a:t>
            </a:r>
            <a:endParaRPr sz="4267" dirty="0">
              <a:solidFill>
                <a:srgbClr val="1B4453"/>
              </a:solidFill>
              <a:latin typeface="Baskerville" panose="02020502070401020303"/>
            </a:endParaRPr>
          </a:p>
        </p:txBody>
      </p:sp>
      <p:sp>
        <p:nvSpPr>
          <p:cNvPr id="4" name="Title 1">
            <a:extLst>
              <a:ext uri="{FF2B5EF4-FFF2-40B4-BE49-F238E27FC236}">
                <a16:creationId xmlns:a16="http://schemas.microsoft.com/office/drawing/2014/main" id="{4752A59B-9514-CC40-9C06-CDB7D84891A8}"/>
              </a:ext>
            </a:extLst>
          </p:cNvPr>
          <p:cNvSpPr txBox="1">
            <a:spLocks noChangeArrowheads="1"/>
          </p:cNvSpPr>
          <p:nvPr/>
        </p:nvSpPr>
        <p:spPr>
          <a:xfrm>
            <a:off x="-374124" y="2315205"/>
            <a:ext cx="5689997" cy="9298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2400" dirty="0"/>
          </a:p>
        </p:txBody>
      </p:sp>
      <p:pic>
        <p:nvPicPr>
          <p:cNvPr id="6" name="Picture 5">
            <a:extLst>
              <a:ext uri="{FF2B5EF4-FFF2-40B4-BE49-F238E27FC236}">
                <a16:creationId xmlns:a16="http://schemas.microsoft.com/office/drawing/2014/main" id="{8C3CECF3-0A18-C74D-BA62-360C99005F15}"/>
              </a:ext>
            </a:extLst>
          </p:cNvPr>
          <p:cNvPicPr>
            <a:picLocks noChangeAspect="1"/>
          </p:cNvPicPr>
          <p:nvPr/>
        </p:nvPicPr>
        <p:blipFill>
          <a:blip r:embed="rId3"/>
          <a:stretch>
            <a:fillRect/>
          </a:stretch>
        </p:blipFill>
        <p:spPr>
          <a:xfrm>
            <a:off x="3088084" y="1279943"/>
            <a:ext cx="6015832" cy="5336024"/>
          </a:xfrm>
          <a:prstGeom prst="rect">
            <a:avLst/>
          </a:prstGeom>
        </p:spPr>
      </p:pic>
      <p:sp>
        <p:nvSpPr>
          <p:cNvPr id="2" name="TextBox 1"/>
          <p:cNvSpPr txBox="1"/>
          <p:nvPr/>
        </p:nvSpPr>
        <p:spPr>
          <a:xfrm>
            <a:off x="7142220" y="6605200"/>
            <a:ext cx="5049780" cy="276999"/>
          </a:xfrm>
          <a:prstGeom prst="rect">
            <a:avLst/>
          </a:prstGeom>
          <a:noFill/>
        </p:spPr>
        <p:txBody>
          <a:bodyPr wrap="none" rtlCol="0">
            <a:spAutoFit/>
          </a:bodyPr>
          <a:lstStyle/>
          <a:p>
            <a:r>
              <a:rPr lang="en-US" sz="1200" dirty="0">
                <a:latin typeface="Baskerville Old Face" panose="02020602080505020303" pitchFamily="18" charset="0"/>
              </a:rPr>
              <a:t>Courtesy of Elsevier, Inc., https://www.sciencedirect.com. Used with permission.</a:t>
            </a:r>
          </a:p>
        </p:txBody>
      </p:sp>
    </p:spTree>
    <p:extLst>
      <p:ext uri="{BB962C8B-B14F-4D97-AF65-F5344CB8AC3E}">
        <p14:creationId xmlns:p14="http://schemas.microsoft.com/office/powerpoint/2010/main" val="83580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8E431D68-10BC-7140-9B10-20558E02FA2D}"/>
              </a:ext>
            </a:extLst>
          </p:cNvPr>
          <p:cNvSpPr txBox="1">
            <a:spLocks/>
          </p:cNvSpPr>
          <p:nvPr/>
        </p:nvSpPr>
        <p:spPr>
          <a:xfrm>
            <a:off x="235986" y="283124"/>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Eurostile" panose="020B0504020202050204" pitchFamily="34" charset="77"/>
              </a:rPr>
              <a:t>Rental Premium of Green Building</a:t>
            </a:r>
            <a:endParaRPr lang="en-US" sz="4267" dirty="0">
              <a:solidFill>
                <a:srgbClr val="1B4453"/>
              </a:solidFill>
              <a:latin typeface="Eurostile" panose="020B0504020202050204" pitchFamily="34" charset="77"/>
            </a:endParaRPr>
          </a:p>
        </p:txBody>
      </p:sp>
      <p:pic>
        <p:nvPicPr>
          <p:cNvPr id="20" name="Afbeelding 1">
            <a:extLst>
              <a:ext uri="{FF2B5EF4-FFF2-40B4-BE49-F238E27FC236}">
                <a16:creationId xmlns:a16="http://schemas.microsoft.com/office/drawing/2014/main" id="{42C1FB4C-319C-3248-81A0-57E1229F6419}"/>
              </a:ext>
            </a:extLst>
          </p:cNvPr>
          <p:cNvPicPr>
            <a:picLocks noChangeAspect="1"/>
          </p:cNvPicPr>
          <p:nvPr/>
        </p:nvPicPr>
        <p:blipFill>
          <a:blip r:embed="rId3">
            <a:extLst>
              <a:ext uri="{28A0092B-C50C-407E-A947-70E740481C1C}">
                <a14:useLocalDpi xmlns:a14="http://schemas.microsoft.com/office/drawing/2010/main" val="0"/>
              </a:ext>
            </a:extLst>
          </a:blip>
          <a:srcRect l="18500" t="34250" r="40552" b="18359"/>
          <a:stretch>
            <a:fillRect/>
          </a:stretch>
        </p:blipFill>
        <p:spPr bwMode="auto">
          <a:xfrm>
            <a:off x="149060" y="1170565"/>
            <a:ext cx="67691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a:extLst>
              <a:ext uri="{FF2B5EF4-FFF2-40B4-BE49-F238E27FC236}">
                <a16:creationId xmlns:a16="http://schemas.microsoft.com/office/drawing/2014/main" id="{65F95289-11C3-B74F-84C6-C3E56E2B7D3F}"/>
              </a:ext>
            </a:extLst>
          </p:cNvPr>
          <p:cNvSpPr txBox="1">
            <a:spLocks noChangeArrowheads="1"/>
          </p:cNvSpPr>
          <p:nvPr/>
        </p:nvSpPr>
        <p:spPr>
          <a:xfrm>
            <a:off x="7443004" y="1683904"/>
            <a:ext cx="4004808" cy="45767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Font typeface="Wingdings" panose="05000000000000000000" pitchFamily="2" charset="2"/>
              <a:buNone/>
              <a:defRPr/>
            </a:pPr>
            <a:r>
              <a:rPr lang="en-US" altLang="en-US" dirty="0">
                <a:latin typeface="Baskerville" panose="02020502070401020303" pitchFamily="18" charset="0"/>
                <a:ea typeface="Baskerville" panose="02020502070401020303" pitchFamily="18" charset="0"/>
              </a:rPr>
              <a:t>Dalton and </a:t>
            </a:r>
            <a:r>
              <a:rPr lang="en-US" altLang="en-US" dirty="0" err="1">
                <a:latin typeface="Baskerville" panose="02020502070401020303" pitchFamily="18" charset="0"/>
                <a:ea typeface="Baskerville" panose="02020502070401020303" pitchFamily="18" charset="0"/>
              </a:rPr>
              <a:t>Fuerst</a:t>
            </a:r>
            <a:r>
              <a:rPr lang="en-US" altLang="en-US" dirty="0">
                <a:latin typeface="Baskerville" panose="02020502070401020303" pitchFamily="18" charset="0"/>
                <a:ea typeface="Baskerville" panose="02020502070401020303" pitchFamily="18" charset="0"/>
              </a:rPr>
              <a:t> (2018):  meta analysis of green real estate rents</a:t>
            </a:r>
          </a:p>
          <a:p>
            <a:pPr marL="0" indent="0">
              <a:buSzPct val="100000"/>
              <a:buFont typeface="Wingdings" panose="05000000000000000000" pitchFamily="2" charset="2"/>
              <a:buNone/>
              <a:defRPr/>
            </a:pPr>
            <a:endParaRPr lang="en-US" altLang="en-US" dirty="0">
              <a:latin typeface="Baskerville" panose="02020502070401020303" pitchFamily="18" charset="0"/>
              <a:ea typeface="Baskerville" panose="02020502070401020303" pitchFamily="18" charset="0"/>
            </a:endParaRPr>
          </a:p>
          <a:p>
            <a:pPr marL="0" indent="0">
              <a:buSzPct val="100000"/>
              <a:buFont typeface="Wingdings" panose="05000000000000000000" pitchFamily="2" charset="2"/>
              <a:buNone/>
              <a:defRPr/>
            </a:pPr>
            <a:r>
              <a:rPr lang="en-US" altLang="en-US" dirty="0">
                <a:latin typeface="Baskerville" panose="02020502070401020303" pitchFamily="18" charset="0"/>
                <a:ea typeface="Baskerville" panose="02020502070401020303" pitchFamily="18" charset="0"/>
              </a:rPr>
              <a:t>Overall significant rent premium of </a:t>
            </a:r>
            <a:r>
              <a:rPr lang="en-US" altLang="en-US" dirty="0">
                <a:solidFill>
                  <a:srgbClr val="C00000"/>
                </a:solidFill>
                <a:latin typeface="Baskerville" panose="02020502070401020303" pitchFamily="18" charset="0"/>
                <a:ea typeface="Baskerville" panose="02020502070401020303" pitchFamily="18" charset="0"/>
              </a:rPr>
              <a:t>6%</a:t>
            </a:r>
          </a:p>
          <a:p>
            <a:pPr>
              <a:buSzPct val="100000"/>
              <a:defRPr/>
            </a:pPr>
            <a:r>
              <a:rPr lang="en-US" altLang="en-US" dirty="0">
                <a:solidFill>
                  <a:srgbClr val="C00000"/>
                </a:solidFill>
                <a:latin typeface="Baskerville" panose="02020502070401020303" pitchFamily="18" charset="0"/>
                <a:ea typeface="Baskerville" panose="02020502070401020303" pitchFamily="18" charset="0"/>
              </a:rPr>
              <a:t>5.4% </a:t>
            </a:r>
            <a:r>
              <a:rPr lang="en-US" altLang="en-US" dirty="0">
                <a:latin typeface="Baskerville" panose="02020502070401020303" pitchFamily="18" charset="0"/>
                <a:ea typeface="Baskerville" panose="02020502070401020303" pitchFamily="18" charset="0"/>
              </a:rPr>
              <a:t>commercial</a:t>
            </a:r>
          </a:p>
          <a:p>
            <a:pPr>
              <a:buSzPct val="100000"/>
              <a:defRPr/>
            </a:pPr>
            <a:r>
              <a:rPr lang="en-US" altLang="en-US" dirty="0">
                <a:solidFill>
                  <a:srgbClr val="C00000"/>
                </a:solidFill>
                <a:latin typeface="Baskerville" panose="02020502070401020303" pitchFamily="18" charset="0"/>
                <a:ea typeface="Baskerville" panose="02020502070401020303" pitchFamily="18" charset="0"/>
              </a:rPr>
              <a:t>8.2% </a:t>
            </a:r>
            <a:r>
              <a:rPr lang="en-US" altLang="en-US" dirty="0">
                <a:latin typeface="Baskerville" panose="02020502070401020303" pitchFamily="18" charset="0"/>
                <a:ea typeface="Baskerville" panose="02020502070401020303" pitchFamily="18" charset="0"/>
              </a:rPr>
              <a:t>residential</a:t>
            </a:r>
          </a:p>
          <a:p>
            <a:pPr marL="0" indent="0">
              <a:buSzPct val="100000"/>
              <a:buFont typeface="Wingdings" panose="05000000000000000000" pitchFamily="2" charset="2"/>
              <a:buNone/>
              <a:defRPr/>
            </a:pPr>
            <a:endParaRPr lang="en-US" altLang="en-US" dirty="0">
              <a:latin typeface="Baskerville" panose="02020502070401020303" pitchFamily="18" charset="0"/>
              <a:ea typeface="Baskerville" panose="02020502070401020303" pitchFamily="18" charset="0"/>
            </a:endParaRPr>
          </a:p>
          <a:p>
            <a:pPr marL="0" indent="0">
              <a:buSzPct val="100000"/>
              <a:buFont typeface="Wingdings" panose="05000000000000000000" pitchFamily="2" charset="2"/>
              <a:buNone/>
              <a:defRPr/>
            </a:pPr>
            <a:r>
              <a:rPr lang="en-US" altLang="en-US" dirty="0">
                <a:latin typeface="Baskerville" panose="02020502070401020303" pitchFamily="18" charset="0"/>
                <a:ea typeface="Baskerville" panose="02020502070401020303" pitchFamily="18" charset="0"/>
              </a:rPr>
              <a:t>Studies also find 5% - 9% higher occupancy rates for commercial real estate. </a:t>
            </a:r>
          </a:p>
          <a:p>
            <a:pPr marL="0" indent="0">
              <a:buSzPct val="100000"/>
              <a:buFont typeface="Wingdings" panose="05000000000000000000" pitchFamily="2" charset="2"/>
              <a:buNone/>
              <a:defRPr/>
            </a:pPr>
            <a:endParaRPr lang="en-US" altLang="en-US" sz="2200" dirty="0">
              <a:ea typeface="ＭＳ Ｐゴシック" panose="020B0600070205080204" pitchFamily="34" charset="-128"/>
            </a:endParaRPr>
          </a:p>
        </p:txBody>
      </p:sp>
      <p:sp>
        <p:nvSpPr>
          <p:cNvPr id="3" name="TextBox 2"/>
          <p:cNvSpPr txBox="1"/>
          <p:nvPr/>
        </p:nvSpPr>
        <p:spPr>
          <a:xfrm>
            <a:off x="3175000" y="6391852"/>
            <a:ext cx="5840060" cy="461665"/>
          </a:xfrm>
          <a:prstGeom prst="rect">
            <a:avLst/>
          </a:prstGeom>
          <a:noFill/>
        </p:spPr>
        <p:txBody>
          <a:bodyPr wrap="none" rtlCol="0">
            <a:spAutoFit/>
          </a:bodyPr>
          <a:lstStyle/>
          <a:p>
            <a:r>
              <a:rPr lang="en-US" sz="1200" dirty="0">
                <a:latin typeface="Baskerville Old Face" panose="02020602080505020303" pitchFamily="18" charset="0"/>
              </a:rPr>
              <a:t>© </a:t>
            </a:r>
            <a:r>
              <a:rPr lang="en-US" sz="1200" dirty="0" err="1">
                <a:latin typeface="Baskerville Old Face" panose="02020602080505020303" pitchFamily="18" charset="0"/>
              </a:rPr>
              <a:t>Informa</a:t>
            </a:r>
            <a:r>
              <a:rPr lang="en-US" sz="1200" dirty="0">
                <a:latin typeface="Baskerville Old Face" panose="02020602080505020303" pitchFamily="18" charset="0"/>
              </a:rPr>
              <a:t> UK Ltd.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108781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2164368"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Local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public</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goods: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crime,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school,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university</a:t>
            </a:r>
            <a:endParaRPr sz="4267" dirty="0">
              <a:solidFill>
                <a:srgbClr val="1B4453"/>
              </a:solidFill>
              <a:latin typeface="Baskerville" panose="02020502070401020303"/>
            </a:endParaRPr>
          </a:p>
        </p:txBody>
      </p:sp>
      <p:sp>
        <p:nvSpPr>
          <p:cNvPr id="4" name="Title 1">
            <a:extLst>
              <a:ext uri="{FF2B5EF4-FFF2-40B4-BE49-F238E27FC236}">
                <a16:creationId xmlns:a16="http://schemas.microsoft.com/office/drawing/2014/main" id="{4752A59B-9514-CC40-9C06-CDB7D84891A8}"/>
              </a:ext>
            </a:extLst>
          </p:cNvPr>
          <p:cNvSpPr txBox="1">
            <a:spLocks noChangeArrowheads="1"/>
          </p:cNvSpPr>
          <p:nvPr/>
        </p:nvSpPr>
        <p:spPr>
          <a:xfrm>
            <a:off x="-374124" y="2315205"/>
            <a:ext cx="5689997" cy="9298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2400" dirty="0"/>
          </a:p>
        </p:txBody>
      </p:sp>
      <p:pic>
        <p:nvPicPr>
          <p:cNvPr id="6" name="Picture 5">
            <a:extLst>
              <a:ext uri="{FF2B5EF4-FFF2-40B4-BE49-F238E27FC236}">
                <a16:creationId xmlns:a16="http://schemas.microsoft.com/office/drawing/2014/main" id="{FAE90BA5-3C63-9F4B-8BFE-92EA5FAD5E48}"/>
              </a:ext>
            </a:extLst>
          </p:cNvPr>
          <p:cNvPicPr>
            <a:picLocks noChangeAspect="1"/>
          </p:cNvPicPr>
          <p:nvPr/>
        </p:nvPicPr>
        <p:blipFill>
          <a:blip r:embed="rId3"/>
          <a:stretch>
            <a:fillRect/>
          </a:stretch>
        </p:blipFill>
        <p:spPr>
          <a:xfrm>
            <a:off x="546871" y="1106995"/>
            <a:ext cx="5459502" cy="4751938"/>
          </a:xfrm>
          <a:prstGeom prst="rect">
            <a:avLst/>
          </a:prstGeom>
        </p:spPr>
      </p:pic>
      <p:pic>
        <p:nvPicPr>
          <p:cNvPr id="7" name="Picture 6">
            <a:extLst>
              <a:ext uri="{FF2B5EF4-FFF2-40B4-BE49-F238E27FC236}">
                <a16:creationId xmlns:a16="http://schemas.microsoft.com/office/drawing/2014/main" id="{28F2616E-050E-6F42-8470-4A8FA0BBE97F}"/>
              </a:ext>
            </a:extLst>
          </p:cNvPr>
          <p:cNvPicPr>
            <a:picLocks noChangeAspect="1"/>
          </p:cNvPicPr>
          <p:nvPr/>
        </p:nvPicPr>
        <p:blipFill>
          <a:blip r:embed="rId4"/>
          <a:stretch>
            <a:fillRect/>
          </a:stretch>
        </p:blipFill>
        <p:spPr>
          <a:xfrm>
            <a:off x="6006373" y="1106995"/>
            <a:ext cx="5459502" cy="4800021"/>
          </a:xfrm>
          <a:prstGeom prst="rect">
            <a:avLst/>
          </a:prstGeom>
        </p:spPr>
      </p:pic>
      <p:sp>
        <p:nvSpPr>
          <p:cNvPr id="2" name="TextBox 1"/>
          <p:cNvSpPr txBox="1"/>
          <p:nvPr/>
        </p:nvSpPr>
        <p:spPr>
          <a:xfrm>
            <a:off x="3949700" y="6337468"/>
            <a:ext cx="5301451" cy="461665"/>
          </a:xfrm>
          <a:prstGeom prst="rect">
            <a:avLst/>
          </a:prstGeom>
          <a:noFill/>
        </p:spPr>
        <p:txBody>
          <a:bodyPr wrap="none" rtlCol="0">
            <a:spAutoFit/>
          </a:bodyPr>
          <a:lstStyle/>
          <a:p>
            <a:r>
              <a:rPr lang="en-US" sz="1200" dirty="0">
                <a:latin typeface="Baskerville Old Face" panose="02020602080505020303" pitchFamily="18" charset="0"/>
              </a:rPr>
              <a:t>© Elsevier B.V.. All rights reserved. This content is excluded from our </a:t>
            </a:r>
            <a:r>
              <a:rPr lang="en-US" sz="1200" dirty="0" smtClean="0">
                <a:latin typeface="Baskerville Old Face" panose="02020602080505020303" pitchFamily="18" charset="0"/>
              </a:rPr>
              <a:t>Creative </a:t>
            </a: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811491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Local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public</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goods: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environmental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amenities</a:t>
            </a:r>
            <a:r>
              <a:rPr lang="en-US" altLang="en-US" dirty="0"/>
              <a:t/>
            </a:r>
            <a:br>
              <a:rPr lang="en-US" altLang="en-US" dirty="0"/>
            </a:br>
            <a:endParaRPr sz="4267" dirty="0">
              <a:solidFill>
                <a:srgbClr val="1B4453"/>
              </a:solidFill>
              <a:latin typeface="Eurostile" panose="020B0504020202050204" pitchFamily="34" charset="77"/>
            </a:endParaRPr>
          </a:p>
        </p:txBody>
      </p:sp>
      <p:sp>
        <p:nvSpPr>
          <p:cNvPr id="4" name="Title 1">
            <a:extLst>
              <a:ext uri="{FF2B5EF4-FFF2-40B4-BE49-F238E27FC236}">
                <a16:creationId xmlns:a16="http://schemas.microsoft.com/office/drawing/2014/main" id="{4752A59B-9514-CC40-9C06-CDB7D84891A8}"/>
              </a:ext>
            </a:extLst>
          </p:cNvPr>
          <p:cNvSpPr txBox="1">
            <a:spLocks noChangeArrowheads="1"/>
          </p:cNvSpPr>
          <p:nvPr/>
        </p:nvSpPr>
        <p:spPr>
          <a:xfrm>
            <a:off x="-374124" y="2315205"/>
            <a:ext cx="5689997" cy="9298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en-US" sz="2400" dirty="0"/>
          </a:p>
        </p:txBody>
      </p:sp>
      <p:pic>
        <p:nvPicPr>
          <p:cNvPr id="6" name="Picture 1">
            <a:extLst>
              <a:ext uri="{FF2B5EF4-FFF2-40B4-BE49-F238E27FC236}">
                <a16:creationId xmlns:a16="http://schemas.microsoft.com/office/drawing/2014/main" id="{EA792BA5-68DC-7443-9B63-757876B4B6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7903" y="1116364"/>
            <a:ext cx="6295564" cy="553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68716" y="11200"/>
            <a:ext cx="10123284" cy="461665"/>
          </a:xfrm>
          <a:prstGeom prst="rect">
            <a:avLst/>
          </a:prstGeom>
          <a:noFill/>
        </p:spPr>
        <p:txBody>
          <a:bodyPr wrap="none" rtlCol="0">
            <a:spAutoFit/>
          </a:bodyPr>
          <a:lstStyle/>
          <a:p>
            <a:r>
              <a:rPr lang="en-US" sz="1200" dirty="0">
                <a:latin typeface="Baskerville Old Face" panose="02020602080505020303" pitchFamily="18" charset="0"/>
              </a:rPr>
              <a:t>© Elsevier B.V.. All rights reserved. This content is excluded from our Creative </a:t>
            </a:r>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a:latin typeface="Baskerville Old Face" panose="02020602080505020303" pitchFamily="18" charset="0"/>
              </a:rPr>
              <a:t>.</a:t>
            </a:r>
          </a:p>
          <a:p>
            <a:endParaRPr lang="en-US" sz="1200" dirty="0"/>
          </a:p>
        </p:txBody>
      </p:sp>
    </p:spTree>
    <p:extLst>
      <p:ext uri="{BB962C8B-B14F-4D97-AF65-F5344CB8AC3E}">
        <p14:creationId xmlns:p14="http://schemas.microsoft.com/office/powerpoint/2010/main" val="1501873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Pricing</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Green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Amenities: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Within-City</a:t>
            </a:r>
            <a:endParaRPr sz="4267" dirty="0">
              <a:solidFill>
                <a:srgbClr val="1B4453"/>
              </a:solidFill>
              <a:latin typeface="Baskerville" panose="02020502070401020303"/>
            </a:endParaRPr>
          </a:p>
        </p:txBody>
      </p:sp>
      <p:sp>
        <p:nvSpPr>
          <p:cNvPr id="7" name="TextBox 6">
            <a:extLst>
              <a:ext uri="{FF2B5EF4-FFF2-40B4-BE49-F238E27FC236}">
                <a16:creationId xmlns:a16="http://schemas.microsoft.com/office/drawing/2014/main" id="{60B3CF4B-D1D4-D14B-8D7F-075C8E1870E6}"/>
              </a:ext>
            </a:extLst>
          </p:cNvPr>
          <p:cNvSpPr txBox="1"/>
          <p:nvPr/>
        </p:nvSpPr>
        <p:spPr>
          <a:xfrm>
            <a:off x="6008761" y="2485952"/>
            <a:ext cx="5806267" cy="3416320"/>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latin typeface="Baskerville" panose="02020502070401020303" pitchFamily="18" charset="0"/>
              </a:rPr>
              <a:t>Environmental amenities are important set of local public goods.</a:t>
            </a:r>
          </a:p>
          <a:p>
            <a:pPr marL="342900" indent="-342900">
              <a:buFont typeface="Arial" panose="020B0604020202020204" pitchFamily="34" charset="0"/>
              <a:buChar char="•"/>
            </a:pPr>
            <a:r>
              <a:rPr lang="en-US" sz="2400" dirty="0">
                <a:latin typeface="Baskerville" panose="02020502070401020303" pitchFamily="18" charset="0"/>
              </a:rPr>
              <a:t>proximity to fast public transit, clean air, high-quality schools, major universities, and environmental amenities are capitalized into real estate prices.</a:t>
            </a:r>
            <a:endParaRPr lang="en-US" altLang="zh-CN" sz="2400" dirty="0">
              <a:latin typeface="Baskerville" panose="02020502070401020303" pitchFamily="18" charset="0"/>
            </a:endParaRPr>
          </a:p>
          <a:p>
            <a:pPr marL="342900" indent="-342900">
              <a:buFont typeface="Arial" panose="020B0604020202020204" pitchFamily="34" charset="0"/>
              <a:buChar char="•"/>
            </a:pPr>
            <a:r>
              <a:rPr lang="en-US" altLang="zh-CN" sz="2400" dirty="0">
                <a:latin typeface="Baskerville" panose="02020502070401020303" pitchFamily="18" charset="0"/>
              </a:rPr>
              <a:t>A 10 microgram per cubic meter increase in PM10 reduces home prices by </a:t>
            </a:r>
            <a:r>
              <a:rPr lang="en-US" altLang="zh-CN" sz="2400" dirty="0">
                <a:solidFill>
                  <a:srgbClr val="C00000"/>
                </a:solidFill>
                <a:latin typeface="Baskerville" panose="02020502070401020303" pitchFamily="18" charset="0"/>
              </a:rPr>
              <a:t>5%</a:t>
            </a:r>
          </a:p>
          <a:p>
            <a:pPr marL="257175" indent="-257175">
              <a:buFont typeface="Arial" panose="020B0604020202020204" pitchFamily="34" charset="0"/>
              <a:buChar char="•"/>
            </a:pPr>
            <a:endParaRPr lang="en-US" sz="2400" dirty="0">
              <a:latin typeface="Baskerville" panose="02020502070401020303" pitchFamily="18" charset="0"/>
            </a:endParaRPr>
          </a:p>
        </p:txBody>
      </p:sp>
      <p:pic>
        <p:nvPicPr>
          <p:cNvPr id="8" name="Picture 1">
            <a:extLst>
              <a:ext uri="{FF2B5EF4-FFF2-40B4-BE49-F238E27FC236}">
                <a16:creationId xmlns:a16="http://schemas.microsoft.com/office/drawing/2014/main" id="{73453F30-E4E0-374D-B4D7-EC2FDA7AC2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972" y="1422400"/>
            <a:ext cx="5631789" cy="507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CB7B4A0-B8DA-C24D-B179-0A6DEA53BE8F}"/>
              </a:ext>
            </a:extLst>
          </p:cNvPr>
          <p:cNvPicPr>
            <a:picLocks noChangeAspect="1"/>
          </p:cNvPicPr>
          <p:nvPr/>
        </p:nvPicPr>
        <p:blipFill rotWithShape="1">
          <a:blip r:embed="rId4">
            <a:extLst>
              <a:ext uri="{28A0092B-C50C-407E-A947-70E740481C1C}">
                <a14:useLocalDpi xmlns:a14="http://schemas.microsoft.com/office/drawing/2010/main" val="0"/>
              </a:ext>
            </a:extLst>
          </a:blip>
          <a:srcRect b="69511"/>
          <a:stretch/>
        </p:blipFill>
        <p:spPr>
          <a:xfrm>
            <a:off x="4998134" y="1005621"/>
            <a:ext cx="6532606" cy="1068432"/>
          </a:xfrm>
          <a:prstGeom prst="rect">
            <a:avLst/>
          </a:prstGeom>
        </p:spPr>
      </p:pic>
      <p:sp>
        <p:nvSpPr>
          <p:cNvPr id="2" name="TextBox 1"/>
          <p:cNvSpPr txBox="1"/>
          <p:nvPr/>
        </p:nvSpPr>
        <p:spPr>
          <a:xfrm>
            <a:off x="6929021" y="6364971"/>
            <a:ext cx="5262979" cy="646331"/>
          </a:xfrm>
          <a:prstGeom prst="rect">
            <a:avLst/>
          </a:prstGeom>
          <a:noFill/>
        </p:spPr>
        <p:txBody>
          <a:bodyPr wrap="none" rtlCol="0">
            <a:spAutoFit/>
          </a:bodyPr>
          <a:lstStyle/>
          <a:p>
            <a:r>
              <a:rPr lang="en-US" sz="1200" dirty="0">
                <a:latin typeface="Baskerville Old Face" panose="02020602080505020303" pitchFamily="18" charset="0"/>
              </a:rPr>
              <a:t>© Elsevier B.V.. All rights reserved. This content is excluded from our Creative </a:t>
            </a:r>
          </a:p>
          <a:p>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a:latin typeface="Baskerville Old Face" panose="02020602080505020303" pitchFamily="18" charset="0"/>
              </a:rPr>
              <a:t>.</a:t>
            </a:r>
          </a:p>
          <a:p>
            <a:endParaRPr lang="en-US" sz="1200" dirty="0"/>
          </a:p>
        </p:txBody>
      </p:sp>
    </p:spTree>
    <p:extLst>
      <p:ext uri="{BB962C8B-B14F-4D97-AF65-F5344CB8AC3E}">
        <p14:creationId xmlns:p14="http://schemas.microsoft.com/office/powerpoint/2010/main" val="548097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sz="4267" dirty="0">
                <a:solidFill>
                  <a:srgbClr val="1B4453"/>
                </a:solidFill>
                <a:latin typeface="Baskerville" panose="02020502070401020303"/>
              </a:rPr>
              <a:t>Hedonic Method in Business Decision</a:t>
            </a:r>
            <a:endParaRPr sz="4267" dirty="0">
              <a:solidFill>
                <a:srgbClr val="1B4453"/>
              </a:solidFill>
              <a:latin typeface="Baskerville" panose="02020502070401020303"/>
            </a:endParaRPr>
          </a:p>
        </p:txBody>
      </p:sp>
      <p:sp>
        <p:nvSpPr>
          <p:cNvPr id="209" name="Google Shape;209;p27"/>
          <p:cNvSpPr txBox="1">
            <a:spLocks noGrp="1"/>
          </p:cNvSpPr>
          <p:nvPr>
            <p:ph type="body" idx="4294967295"/>
          </p:nvPr>
        </p:nvSpPr>
        <p:spPr>
          <a:xfrm>
            <a:off x="774916" y="1125937"/>
            <a:ext cx="10755824" cy="1896232"/>
          </a:xfrm>
          <a:prstGeom prst="rect">
            <a:avLst/>
          </a:prstGeom>
        </p:spPr>
        <p:txBody>
          <a:bodyPr spcFirstLastPara="1" vert="horz" wrap="square" lIns="121900" tIns="121900" rIns="121900" bIns="121900" rtlCol="0" anchor="t" anchorCtr="0">
            <a:noAutofit/>
          </a:bodyPr>
          <a:lstStyle/>
          <a:p>
            <a:r>
              <a:rPr lang="en-US" dirty="0">
                <a:latin typeface="Baskerville" panose="02020502070401020303" pitchFamily="18" charset="0"/>
                <a:ea typeface="Baskerville" panose="02020502070401020303" pitchFamily="18" charset="0"/>
              </a:rPr>
              <a:t>Bryant Park and W. R. Grace Building</a:t>
            </a:r>
            <a:r>
              <a:rPr lang="en-US" altLang="zh-CN" dirty="0">
                <a:latin typeface="Baskerville" panose="02020502070401020303" pitchFamily="18" charset="0"/>
                <a:ea typeface="Baskerville" panose="02020502070401020303" pitchFamily="18" charset="0"/>
              </a:rPr>
              <a:t>,</a:t>
            </a:r>
            <a:r>
              <a:rPr lang="zh-CN" altLang="en-US" dirty="0">
                <a:latin typeface="Baskerville" panose="02020502070401020303" pitchFamily="18" charset="0"/>
              </a:rPr>
              <a:t> </a:t>
            </a:r>
            <a:r>
              <a:rPr lang="en-US" altLang="zh-CN" dirty="0" smtClean="0">
                <a:latin typeface="Baskerville" panose="02020502070401020303" pitchFamily="18" charset="0"/>
              </a:rPr>
              <a:t>1980s</a:t>
            </a:r>
            <a:r>
              <a:rPr lang="zh-CN" altLang="en-US" dirty="0" smtClean="0">
                <a:latin typeface="Baskerville" panose="02020502070401020303" pitchFamily="18" charset="0"/>
              </a:rPr>
              <a:t> </a:t>
            </a:r>
            <a:r>
              <a:rPr lang="en-US" altLang="zh-CN" dirty="0">
                <a:latin typeface="Baskerville" panose="02020502070401020303" pitchFamily="18" charset="0"/>
              </a:rPr>
              <a:t>–</a:t>
            </a:r>
            <a:r>
              <a:rPr lang="zh-CN" altLang="en-US" dirty="0">
                <a:latin typeface="Baskerville" panose="02020502070401020303" pitchFamily="18" charset="0"/>
              </a:rPr>
              <a:t> </a:t>
            </a:r>
            <a:r>
              <a:rPr lang="en-US" altLang="zh-CN" dirty="0">
                <a:latin typeface="Baskerville" panose="02020502070401020303" pitchFamily="18" charset="0"/>
              </a:rPr>
              <a:t>2000s,</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NYC</a:t>
            </a:r>
          </a:p>
        </p:txBody>
      </p:sp>
      <p:pic>
        <p:nvPicPr>
          <p:cNvPr id="1026" name="Picture 2">
            <a:extLst>
              <a:ext uri="{FF2B5EF4-FFF2-40B4-BE49-F238E27FC236}">
                <a16:creationId xmlns:a16="http://schemas.microsoft.com/office/drawing/2014/main" id="{B04E8B06-582E-734A-AAE3-D6C197FEE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246" y="2346919"/>
            <a:ext cx="4739680" cy="35883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3BB51D4-66C2-B246-BB49-19F80DD5C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761" y="2346919"/>
            <a:ext cx="5377875" cy="3588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D1A1B4-7626-654D-A43C-F1D6EBE37600}"/>
              </a:ext>
            </a:extLst>
          </p:cNvPr>
          <p:cNvSpPr txBox="1"/>
          <p:nvPr/>
        </p:nvSpPr>
        <p:spPr>
          <a:xfrm>
            <a:off x="3335867" y="6030414"/>
            <a:ext cx="652743" cy="369332"/>
          </a:xfrm>
          <a:prstGeom prst="rect">
            <a:avLst/>
          </a:prstGeom>
          <a:noFill/>
        </p:spPr>
        <p:txBody>
          <a:bodyPr wrap="none" rtlCol="0">
            <a:spAutoFit/>
          </a:bodyPr>
          <a:lstStyle/>
          <a:p>
            <a:r>
              <a:rPr lang="en-US" altLang="zh-CN" dirty="0"/>
              <a:t>1983</a:t>
            </a:r>
            <a:endParaRPr lang="en-US" dirty="0"/>
          </a:p>
        </p:txBody>
      </p:sp>
      <p:sp>
        <p:nvSpPr>
          <p:cNvPr id="3" name="Rectangle 2">
            <a:extLst>
              <a:ext uri="{FF2B5EF4-FFF2-40B4-BE49-F238E27FC236}">
                <a16:creationId xmlns:a16="http://schemas.microsoft.com/office/drawing/2014/main" id="{59764B2A-D011-4C40-BD09-E6B86A5E0750}"/>
              </a:ext>
            </a:extLst>
          </p:cNvPr>
          <p:cNvSpPr/>
          <p:nvPr/>
        </p:nvSpPr>
        <p:spPr>
          <a:xfrm>
            <a:off x="3988611" y="6272794"/>
            <a:ext cx="8825110" cy="954107"/>
          </a:xfrm>
          <a:prstGeom prst="rect">
            <a:avLst/>
          </a:prstGeom>
        </p:spPr>
        <p:txBody>
          <a:bodyPr wrap="square">
            <a:spAutoFit/>
          </a:bodyPr>
          <a:lstStyle/>
          <a:p>
            <a:r>
              <a:rPr lang="en-US" altLang="zh-CN" sz="1400" dirty="0"/>
              <a:t>Photos:</a:t>
            </a:r>
            <a:r>
              <a:rPr lang="zh-CN" altLang="en-US" sz="1400" dirty="0"/>
              <a:t> </a:t>
            </a:r>
            <a:r>
              <a:rPr lang="en-US" sz="1400" dirty="0">
                <a:hlinkClick r:id="rId5"/>
              </a:rPr>
              <a:t>https://livingnewdeal.org/projects/bryant-park-new-york-ny/</a:t>
            </a:r>
            <a:endParaRPr lang="en-US" sz="1400" dirty="0"/>
          </a:p>
          <a:p>
            <a:r>
              <a:rPr lang="en-US" sz="1400" dirty="0">
                <a:hlinkClick r:id="rId6"/>
              </a:rPr>
              <a:t>https://bryantpark.org/blog/life-of-bryant-bryant-parks-transformation-into-the-center-of-midtown</a:t>
            </a:r>
            <a:endParaRPr lang="en-US" sz="1400" dirty="0"/>
          </a:p>
          <a:p>
            <a:endParaRPr lang="en-US" sz="1400" dirty="0"/>
          </a:p>
          <a:p>
            <a:endParaRPr lang="en-US" sz="1400" dirty="0"/>
          </a:p>
        </p:txBody>
      </p:sp>
      <p:sp>
        <p:nvSpPr>
          <p:cNvPr id="11" name="TextBox 10">
            <a:extLst>
              <a:ext uri="{FF2B5EF4-FFF2-40B4-BE49-F238E27FC236}">
                <a16:creationId xmlns:a16="http://schemas.microsoft.com/office/drawing/2014/main" id="{2714229B-9ABD-9C40-8BA5-EDD6D64743B0}"/>
              </a:ext>
            </a:extLst>
          </p:cNvPr>
          <p:cNvSpPr txBox="1"/>
          <p:nvPr/>
        </p:nvSpPr>
        <p:spPr>
          <a:xfrm>
            <a:off x="8676713" y="5935260"/>
            <a:ext cx="652743" cy="369332"/>
          </a:xfrm>
          <a:prstGeom prst="rect">
            <a:avLst/>
          </a:prstGeom>
          <a:noFill/>
        </p:spPr>
        <p:txBody>
          <a:bodyPr wrap="none" rtlCol="0">
            <a:spAutoFit/>
          </a:bodyPr>
          <a:lstStyle/>
          <a:p>
            <a:r>
              <a:rPr lang="en-US" altLang="zh-CN" dirty="0"/>
              <a:t>2019</a:t>
            </a:r>
            <a:endParaRPr lang="en-US" dirty="0"/>
          </a:p>
        </p:txBody>
      </p:sp>
      <p:sp>
        <p:nvSpPr>
          <p:cNvPr id="4" name="TextBox 3"/>
          <p:cNvSpPr txBox="1"/>
          <p:nvPr/>
        </p:nvSpPr>
        <p:spPr>
          <a:xfrm>
            <a:off x="968761" y="2046668"/>
            <a:ext cx="2327881" cy="276999"/>
          </a:xfrm>
          <a:prstGeom prst="rect">
            <a:avLst/>
          </a:prstGeom>
          <a:noFill/>
        </p:spPr>
        <p:txBody>
          <a:bodyPr wrap="none" rtlCol="0">
            <a:spAutoFit/>
          </a:bodyPr>
          <a:lstStyle/>
          <a:p>
            <a:r>
              <a:rPr lang="en-US" sz="1200" dirty="0">
                <a:latin typeface="Baskerville Old Face" panose="02020602080505020303" pitchFamily="18" charset="0"/>
              </a:rPr>
              <a:t>This image is in the public domain.</a:t>
            </a:r>
          </a:p>
        </p:txBody>
      </p:sp>
      <p:sp>
        <p:nvSpPr>
          <p:cNvPr id="5" name="TextBox 4"/>
          <p:cNvSpPr txBox="1"/>
          <p:nvPr/>
        </p:nvSpPr>
        <p:spPr>
          <a:xfrm>
            <a:off x="6747264" y="1750887"/>
            <a:ext cx="4862383" cy="646331"/>
          </a:xfrm>
          <a:prstGeom prst="rect">
            <a:avLst/>
          </a:prstGeom>
          <a:noFill/>
        </p:spPr>
        <p:txBody>
          <a:bodyPr wrap="square" rtlCol="0">
            <a:spAutoFit/>
          </a:bodyPr>
          <a:lstStyle/>
          <a:p>
            <a:r>
              <a:rPr lang="en-US" sz="1200" dirty="0">
                <a:latin typeface="Baskerville Old Face" panose="02020602080505020303" pitchFamily="18" charset="0"/>
              </a:rPr>
              <a:t>© source unknown. All rights reserved. This content is excluded from our Creative Commons license. For more information, see </a:t>
            </a:r>
            <a:r>
              <a:rPr lang="en-US" sz="1200" dirty="0">
                <a:latin typeface="Baskerville Old Face" panose="02020602080505020303" pitchFamily="18" charset="0"/>
                <a:hlinkClick r:id="rId7"/>
              </a:rPr>
              <a:t>https://ocw.mit.edu/help/faq-fair-use</a:t>
            </a:r>
            <a:r>
              <a:rPr lang="en-US" sz="1200" dirty="0" smtClean="0">
                <a:latin typeface="Baskerville Old Face" panose="02020602080505020303" pitchFamily="18" charset="0"/>
                <a:hlinkClick r:id="rId7"/>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032223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9" name="Google Shape;209;p27"/>
              <p:cNvSpPr txBox="1">
                <a:spLocks noGrp="1"/>
              </p:cNvSpPr>
              <p:nvPr>
                <p:ph type="body" idx="4294967295"/>
              </p:nvPr>
            </p:nvSpPr>
            <p:spPr>
              <a:xfrm>
                <a:off x="774189" y="1367970"/>
                <a:ext cx="10755824" cy="5490030"/>
              </a:xfrm>
              <a:prstGeom prst="rect">
                <a:avLst/>
              </a:prstGeom>
            </p:spPr>
            <p:txBody>
              <a:bodyPr spcFirstLastPara="1" vert="horz" wrap="square" lIns="121900" tIns="121900" rIns="121900" bIns="121900" rtlCol="0" anchor="t" anchorCtr="0">
                <a:noAutofit/>
              </a:bodyPr>
              <a:lstStyle/>
              <a:p>
                <a:endParaRPr lang="en-US" dirty="0">
                  <a:latin typeface="Baskerville" panose="02020502070401020303" pitchFamily="18" charset="0"/>
                  <a:ea typeface="Baskerville" panose="02020502070401020303" pitchFamily="18" charset="0"/>
                </a:endParaRPr>
              </a:p>
              <a:p>
                <a:r>
                  <a:rPr lang="en-US" dirty="0">
                    <a:latin typeface="Baskerville" panose="02020502070401020303" pitchFamily="18" charset="0"/>
                    <a:ea typeface="Baskerville" panose="02020502070401020303" pitchFamily="18" charset="0"/>
                  </a:rPr>
                  <a:t>Benefit and Cost Analysis</a:t>
                </a:r>
              </a:p>
              <a:p>
                <a:pPr lvl="1">
                  <a:lnSpc>
                    <a:spcPct val="114999"/>
                  </a:lnSpc>
                  <a:spcBef>
                    <a:spcPts val="0"/>
                  </a:spcBef>
                  <a:buSzPts val="1800"/>
                </a:pPr>
                <a:r>
                  <a:rPr lang="en-US" sz="2800" dirty="0">
                    <a:latin typeface="Baskerville" panose="02020502070401020303" pitchFamily="18" charset="0"/>
                    <a:ea typeface="Baskerville" panose="02020502070401020303" pitchFamily="18" charset="0"/>
                  </a:rPr>
                  <a:t>Cost of producing </a:t>
                </a:r>
                <a:r>
                  <a:rPr lang="en-US" i="1" dirty="0">
                    <a:solidFill>
                      <a:schemeClr val="accent2"/>
                    </a:solidFill>
                    <a:latin typeface="Cambria Math" panose="02040503050406030204" pitchFamily="18" charset="0"/>
                  </a:rPr>
                  <a:t>x</a:t>
                </a:r>
                <a:r>
                  <a:rPr lang="zh-CN" altLang="en-US" sz="2800" dirty="0">
                    <a:latin typeface="Baskerville" panose="02020502070401020303" pitchFamily="18" charset="0"/>
                  </a:rPr>
                  <a:t> </a:t>
                </a:r>
                <a:r>
                  <a:rPr lang="en-US" altLang="zh-CN" sz="2800" dirty="0">
                    <a:latin typeface="Baskerville" panose="02020502070401020303" pitchFamily="18" charset="0"/>
                  </a:rPr>
                  <a:t>additional </a:t>
                </a:r>
                <a:r>
                  <a:rPr lang="en-US" altLang="zh-CN" sz="2800" dirty="0">
                    <a:latin typeface="Baskerville" panose="02020502070401020303" pitchFamily="18" charset="0"/>
                    <a:ea typeface="Baskerville" panose="02020502070401020303" pitchFamily="18" charset="0"/>
                  </a:rPr>
                  <a:t>units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of</a:t>
                </a:r>
                <a:r>
                  <a:rPr lang="zh-CN" altLang="en-US" sz="2800" dirty="0">
                    <a:latin typeface="Baskerville" panose="02020502070401020303" pitchFamily="18" charset="0"/>
                  </a:rPr>
                  <a:t> </a:t>
                </a:r>
                <a:r>
                  <a:rPr lang="en-US" sz="2800" dirty="0">
                    <a:latin typeface="Baskerville" panose="02020502070401020303" pitchFamily="18" charset="0"/>
                    <a:ea typeface="Baskerville" panose="02020502070401020303" pitchFamily="18" charset="0"/>
                  </a:rPr>
                  <a:t>amenity &lt; Consumer</a:t>
                </a:r>
                <a:r>
                  <a:rPr lang="en-US" altLang="zh-CN" sz="2800" dirty="0">
                    <a:latin typeface="Baskerville" panose="02020502070401020303" pitchFamily="18" charset="0"/>
                    <a:ea typeface="Baskerville" panose="02020502070401020303" pitchFamily="18" charset="0"/>
                  </a:rPr>
                  <a:t>’</a:t>
                </a:r>
                <a:r>
                  <a:rPr lang="en-US" sz="2800" dirty="0">
                    <a:latin typeface="Baskerville" panose="02020502070401020303" pitchFamily="18" charset="0"/>
                    <a:ea typeface="Baskerville" panose="02020502070401020303" pitchFamily="18" charset="0"/>
                  </a:rPr>
                  <a:t>s willingness to pay </a:t>
                </a:r>
                <a:r>
                  <a:rPr lang="en-US" altLang="zh-CN" sz="2800" dirty="0">
                    <a:latin typeface="Baskerville" panose="02020502070401020303" pitchFamily="18" charset="0"/>
                    <a:ea typeface="Baskerville" panose="02020502070401020303" pitchFamily="18" charset="0"/>
                  </a:rPr>
                  <a:t>for</a:t>
                </a:r>
                <a:r>
                  <a:rPr lang="zh-CN" altLang="en-US" sz="2800" dirty="0">
                    <a:latin typeface="Baskerville" panose="02020502070401020303" pitchFamily="18" charset="0"/>
                  </a:rPr>
                  <a:t> </a:t>
                </a:r>
                <a:r>
                  <a:rPr lang="en-US" altLang="zh-CN" i="1" dirty="0">
                    <a:solidFill>
                      <a:schemeClr val="accent2"/>
                    </a:solidFill>
                    <a:latin typeface="Cambria Math" panose="02040503050406030204" pitchFamily="18" charset="0"/>
                  </a:rPr>
                  <a:t>x</a:t>
                </a:r>
                <a:r>
                  <a:rPr lang="zh-CN" altLang="en-US" sz="2800" dirty="0">
                    <a:latin typeface="Baskerville" panose="02020502070401020303" pitchFamily="18" charset="0"/>
                  </a:rPr>
                  <a:t> </a:t>
                </a:r>
                <a:r>
                  <a:rPr lang="en-US" altLang="zh-CN" sz="2800" dirty="0">
                    <a:latin typeface="Baskerville" panose="02020502070401020303" pitchFamily="18" charset="0"/>
                  </a:rPr>
                  <a:t>additional units </a:t>
                </a:r>
                <a:r>
                  <a:rPr lang="en-US" altLang="zh-CN" sz="2800" dirty="0">
                    <a:latin typeface="Baskerville" panose="02020502070401020303" pitchFamily="18" charset="0"/>
                    <a:ea typeface="Baskerville" panose="02020502070401020303" pitchFamily="18" charset="0"/>
                  </a:rPr>
                  <a:t>amenity</a:t>
                </a:r>
                <a:r>
                  <a:rPr lang="zh-CN" altLang="en-US" sz="2800" dirty="0">
                    <a:latin typeface="Baskerville" panose="02020502070401020303" pitchFamily="18" charset="0"/>
                  </a:rPr>
                  <a:t> </a:t>
                </a:r>
                <a:endParaRPr lang="en-US" altLang="zh-CN" sz="2800" dirty="0">
                  <a:latin typeface="Baskerville" panose="02020502070401020303" pitchFamily="18" charset="0"/>
                  <a:ea typeface="Baskerville" panose="02020502070401020303" pitchFamily="18" charset="0"/>
                </a:endParaRPr>
              </a:p>
              <a:p>
                <a:pPr lvl="1">
                  <a:lnSpc>
                    <a:spcPct val="114999"/>
                  </a:lnSpc>
                  <a:spcBef>
                    <a:spcPts val="0"/>
                  </a:spcBef>
                  <a:buSzPts val="1800"/>
                </a:pPr>
                <a:r>
                  <a:rPr lang="en-US" sz="2800" dirty="0">
                    <a:latin typeface="Baskerville" panose="02020502070401020303" pitchFamily="18" charset="0"/>
                    <a:ea typeface="Baskerville" panose="02020502070401020303" pitchFamily="18" charset="0"/>
                  </a:rPr>
                  <a:t>E.g. Choosing quantity of green space</a:t>
                </a:r>
                <a:r>
                  <a:rPr lang="zh-CN" altLang="en-US" sz="2800" dirty="0">
                    <a:latin typeface="Baskerville" panose="02020502070401020303" pitchFamily="18" charset="0"/>
                  </a:rPr>
                  <a:t> </a:t>
                </a:r>
                <a:r>
                  <a:rPr lang="en-US" sz="2800" dirty="0">
                    <a:latin typeface="Baskerville" panose="02020502070401020303" pitchFamily="18" charset="0"/>
                    <a:ea typeface="Baskerville" panose="02020502070401020303" pitchFamily="18" charset="0"/>
                  </a:rPr>
                  <a:t>in a community, Plan A</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t>
                </a:r>
                <a:r>
                  <a:rPr lang="en-US" sz="2800" dirty="0">
                    <a:latin typeface="Baskerville" panose="02020502070401020303" pitchFamily="18" charset="0"/>
                    <a:ea typeface="Baskerville" panose="02020502070401020303" pitchFamily="18" charset="0"/>
                  </a:rPr>
                  <a:t>QA</a:t>
                </a:r>
                <a:r>
                  <a:rPr lang="en-US" altLang="zh-CN" sz="2800" dirty="0">
                    <a:latin typeface="Baskerville" panose="02020502070401020303" pitchFamily="18" charset="0"/>
                    <a:ea typeface="Baskerville" panose="02020502070401020303" pitchFamily="18" charset="0"/>
                  </a:rPr>
                  <a:t>)</a:t>
                </a:r>
                <a:r>
                  <a:rPr lang="zh-CN" altLang="en-US" sz="2800" dirty="0">
                    <a:latin typeface="Baskerville" panose="02020502070401020303" pitchFamily="18" charset="0"/>
                  </a:rPr>
                  <a:t> </a:t>
                </a:r>
                <a:r>
                  <a:rPr lang="en-US" sz="2800" dirty="0">
                    <a:latin typeface="Baskerville" panose="02020502070401020303" pitchFamily="18" charset="0"/>
                    <a:ea typeface="Baskerville" panose="02020502070401020303" pitchFamily="18" charset="0"/>
                  </a:rPr>
                  <a:t>vs. Plan B </a:t>
                </a:r>
                <a:r>
                  <a:rPr lang="en-US" altLang="zh-CN" sz="2800" dirty="0">
                    <a:latin typeface="Baskerville" panose="02020502070401020303" pitchFamily="18" charset="0"/>
                    <a:ea typeface="Baskerville" panose="02020502070401020303" pitchFamily="18" charset="0"/>
                  </a:rPr>
                  <a:t>(</a:t>
                </a:r>
                <a:r>
                  <a:rPr lang="en-US" sz="2800" dirty="0">
                    <a:latin typeface="Baskerville" panose="02020502070401020303" pitchFamily="18" charset="0"/>
                    <a:ea typeface="Baskerville" panose="02020502070401020303" pitchFamily="18" charset="0"/>
                  </a:rPr>
                  <a:t>QB</a:t>
                </a:r>
                <a:r>
                  <a:rPr lang="en-US" altLang="zh-CN" sz="2800" dirty="0">
                    <a:latin typeface="Baskerville" panose="02020502070401020303" pitchFamily="18" charset="0"/>
                    <a:ea typeface="Baskerville" panose="02020502070401020303" pitchFamily="18" charset="0"/>
                  </a:rPr>
                  <a:t>)</a:t>
                </a:r>
                <a:endParaRPr lang="en-US" sz="2800" dirty="0">
                  <a:latin typeface="Baskerville" panose="02020502070401020303" pitchFamily="18" charset="0"/>
                  <a:ea typeface="Baskerville" panose="02020502070401020303" pitchFamily="18" charset="0"/>
                </a:endParaRPr>
              </a:p>
              <a:p>
                <a:pPr lvl="2">
                  <a:lnSpc>
                    <a:spcPct val="114999"/>
                  </a:lnSpc>
                  <a:spcBef>
                    <a:spcPts val="0"/>
                  </a:spcBef>
                  <a:buSzPts val="1800"/>
                </a:pPr>
                <a14:m>
                  <m:oMath xmlns:m="http://schemas.openxmlformats.org/officeDocument/2006/math">
                    <m:r>
                      <m:rPr>
                        <m:sty m:val="p"/>
                      </m:rPr>
                      <a:rPr lang="en-US" altLang="zh-CN" sz="2400">
                        <a:latin typeface="Cambria Math" panose="02040503050406030204" pitchFamily="18" charset="0"/>
                      </a:rPr>
                      <m:t>Δ</m:t>
                    </m:r>
                  </m:oMath>
                </a14:m>
                <a:r>
                  <a:rPr lang="en-US" altLang="zh-CN" sz="2400" dirty="0">
                    <a:latin typeface="Baskerville" panose="02020502070401020303" pitchFamily="18" charset="0"/>
                    <a:ea typeface="Baskerville" panose="02020502070401020303" pitchFamily="18" charset="0"/>
                  </a:rPr>
                  <a:t>COST (Q</a:t>
                </a:r>
                <a:r>
                  <a:rPr lang="en-US" altLang="zh-CN" sz="2400" baseline="-25000" dirty="0">
                    <a:latin typeface="Baskerville" panose="02020502070401020303" pitchFamily="18" charset="0"/>
                    <a:ea typeface="Baskerville" panose="02020502070401020303" pitchFamily="18" charset="0"/>
                  </a:rPr>
                  <a:t>A-B</a:t>
                </a:r>
                <a:r>
                  <a:rPr lang="en-US" altLang="zh-CN" sz="2400" dirty="0">
                    <a:latin typeface="Baskerville" panose="02020502070401020303" pitchFamily="18" charset="0"/>
                    <a:ea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a:t>
                </a:r>
                <a:r>
                  <a:rPr lang="en-US" sz="2400" dirty="0">
                    <a:latin typeface="Baskerville" panose="02020502070401020303" pitchFamily="18" charset="0"/>
                    <a:ea typeface="Baskerville" panose="02020502070401020303" pitchFamily="18" charset="0"/>
                  </a:rPr>
                  <a:t>upfront cost + maintenance cost + opportunity cost</a:t>
                </a:r>
                <a:r>
                  <a:rPr lang="en-US" altLang="zh-CN" sz="2400" dirty="0">
                    <a:latin typeface="Baskerville" panose="02020502070401020303" pitchFamily="18" charset="0"/>
                    <a:ea typeface="Baskerville" panose="02020502070401020303" pitchFamily="18" charset="0"/>
                  </a:rPr>
                  <a:t>)</a:t>
                </a:r>
                <a:r>
                  <a:rPr lang="en-US" sz="2400" dirty="0">
                    <a:latin typeface="Baskerville" panose="02020502070401020303" pitchFamily="18" charset="0"/>
                    <a:ea typeface="Baskerville" panose="02020502070401020303" pitchFamily="18" charset="0"/>
                  </a:rPr>
                  <a:t> &lt; </a:t>
                </a:r>
                <a14:m>
                  <m:oMath xmlns:m="http://schemas.openxmlformats.org/officeDocument/2006/math">
                    <m:acc>
                      <m:accPr>
                        <m:chr m:val="̂"/>
                        <m:ctrlPr>
                          <a:rPr lang="en-US" altLang="zh-CN" sz="2400" i="1" smtClean="0">
                            <a:solidFill>
                              <a:schemeClr val="accent2"/>
                            </a:solidFill>
                            <a:latin typeface="Cambria Math" panose="02040503050406030204" pitchFamily="18" charset="0"/>
                          </a:rPr>
                        </m:ctrlPr>
                      </m:accPr>
                      <m:e>
                        <m:r>
                          <a:rPr lang="en-US" altLang="zh-CN" sz="2400">
                            <a:solidFill>
                              <a:schemeClr val="accent2"/>
                            </a:solidFill>
                            <a:latin typeface="Cambria Math" panose="02040503050406030204" pitchFamily="18" charset="0"/>
                          </a:rPr>
                          <m:t>𝜷</m:t>
                        </m:r>
                      </m:e>
                    </m:acc>
                    <m:r>
                      <a:rPr lang="en-US" altLang="zh-CN" sz="2400">
                        <a:solidFill>
                          <a:schemeClr val="accent2"/>
                        </a:solidFill>
                        <a:latin typeface="Cambria Math" panose="02040503050406030204" pitchFamily="18" charset="0"/>
                      </a:rPr>
                      <m:t> </m:t>
                    </m:r>
                  </m:oMath>
                </a14:m>
                <a:r>
                  <a:rPr lang="en-US" sz="2400" dirty="0">
                    <a:latin typeface="Baskerville" panose="02020502070401020303" pitchFamily="18" charset="0"/>
                    <a:ea typeface="Baskerville" panose="02020502070401020303" pitchFamily="18" charset="0"/>
                  </a:rPr>
                  <a:t>(Q</a:t>
                </a:r>
                <a:r>
                  <a:rPr lang="en-US" sz="2400" baseline="-25000" dirty="0">
                    <a:latin typeface="Baskerville" panose="02020502070401020303" pitchFamily="18" charset="0"/>
                    <a:ea typeface="Baskerville" panose="02020502070401020303" pitchFamily="18" charset="0"/>
                  </a:rPr>
                  <a:t>A</a:t>
                </a:r>
                <a:r>
                  <a:rPr lang="en-US" sz="2400" dirty="0">
                    <a:latin typeface="Baskerville" panose="02020502070401020303" pitchFamily="18" charset="0"/>
                    <a:ea typeface="Baskerville" panose="02020502070401020303" pitchFamily="18" charset="0"/>
                  </a:rPr>
                  <a:t> - Q</a:t>
                </a:r>
                <a:r>
                  <a:rPr lang="en-US" sz="2400" baseline="-25000" dirty="0">
                    <a:latin typeface="Baskerville" panose="02020502070401020303" pitchFamily="18" charset="0"/>
                    <a:ea typeface="Baskerville" panose="02020502070401020303" pitchFamily="18" charset="0"/>
                  </a:rPr>
                  <a:t>B</a:t>
                </a:r>
                <a:r>
                  <a:rPr lang="en-US" sz="2400" dirty="0">
                    <a:latin typeface="Baskerville" panose="02020502070401020303" pitchFamily="18" charset="0"/>
                    <a:ea typeface="Baskerville" panose="02020502070401020303" pitchFamily="18" charset="0"/>
                  </a:rPr>
                  <a:t>)*</a:t>
                </a:r>
                <a:r>
                  <a:rPr lang="en-US" altLang="zh-CN" sz="2400" dirty="0">
                    <a:latin typeface="Baskerville" panose="02020502070401020303" pitchFamily="18" charset="0"/>
                    <a:ea typeface="Baskerville" panose="02020502070401020303" pitchFamily="18" charset="0"/>
                  </a:rPr>
                  <a:t>Housing</a:t>
                </a:r>
                <a:r>
                  <a:rPr lang="en-US" sz="2400" dirty="0">
                    <a:latin typeface="Baskerville" panose="02020502070401020303" pitchFamily="18" charset="0"/>
                    <a:ea typeface="Baskerville" panose="02020502070401020303" pitchFamily="18" charset="0"/>
                  </a:rPr>
                  <a:t> Units</a:t>
                </a:r>
              </a:p>
              <a:p>
                <a:pPr lvl="3">
                  <a:lnSpc>
                    <a:spcPct val="114999"/>
                  </a:lnSpc>
                  <a:spcBef>
                    <a:spcPts val="0"/>
                  </a:spcBef>
                  <a:buSzPts val="1800"/>
                </a:pPr>
                <a:r>
                  <a:rPr lang="en-US" altLang="zh-CN" dirty="0">
                    <a:latin typeface="Baskerville" panose="02020502070401020303" pitchFamily="18" charset="0"/>
                    <a:ea typeface="Baskerville" panose="02020502070401020303" pitchFamily="18" charset="0"/>
                  </a:rPr>
                  <a:t>Note</a:t>
                </a:r>
                <a:r>
                  <a:rPr lang="en-US" dirty="0">
                    <a:latin typeface="Baskerville" panose="02020502070401020303" pitchFamily="18" charset="0"/>
                    <a:ea typeface="Baskerville" panose="02020502070401020303" pitchFamily="18" charset="0"/>
                  </a:rPr>
                  <a:t>: If QA or QB are </a:t>
                </a:r>
                <a:r>
                  <a:rPr lang="en-US" altLang="zh-CN" dirty="0">
                    <a:latin typeface="Baskerville" panose="02020502070401020303" pitchFamily="18" charset="0"/>
                    <a:ea typeface="Baskerville" panose="02020502070401020303" pitchFamily="18" charset="0"/>
                  </a:rPr>
                  <a:t>very</a:t>
                </a:r>
                <a:r>
                  <a:rPr lang="en-US" dirty="0">
                    <a:latin typeface="Baskerville" panose="02020502070401020303" pitchFamily="18" charset="0"/>
                    <a:ea typeface="Baskerville" panose="02020502070401020303" pitchFamily="18" charset="0"/>
                  </a:rPr>
                  <a:t> different from what was observed in data, sorting of residents might dominant the</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WTP</a:t>
                </a:r>
                <a:r>
                  <a:rPr lang="en-US" dirty="0">
                    <a:latin typeface="Baskerville" panose="02020502070401020303" pitchFamily="18" charset="0"/>
                    <a:ea typeface="Baskerville" panose="02020502070401020303" pitchFamily="18" charset="0"/>
                  </a:rPr>
                  <a:t> mechanism. </a:t>
                </a:r>
                <a:r>
                  <a:rPr lang="en-US" altLang="zh-CN" dirty="0">
                    <a:latin typeface="Baskerville" panose="02020502070401020303" pitchFamily="18" charset="0"/>
                    <a:ea typeface="Baskerville" panose="02020502070401020303" pitchFamily="18" charset="0"/>
                  </a:rPr>
                  <a:t>For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example,</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rich</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households</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would</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not</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consider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a</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community</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with</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zero</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green</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space.</a:t>
                </a:r>
                <a:r>
                  <a:rPr lang="zh-CN" altLang="en-US" dirty="0">
                    <a:latin typeface="Baskerville" panose="02020502070401020303" pitchFamily="18" charset="0"/>
                  </a:rPr>
                  <a:t> </a:t>
                </a:r>
                <a:endParaRPr lang="en-US" dirty="0">
                  <a:latin typeface="Baskerville" panose="02020502070401020303" pitchFamily="18" charset="0"/>
                  <a:ea typeface="Baskerville" panose="02020502070401020303" pitchFamily="18" charset="0"/>
                </a:endParaRPr>
              </a:p>
              <a:p>
                <a:pPr marL="0" indent="0">
                  <a:buNone/>
                </a:pPr>
                <a:endParaRPr lang="en-US" dirty="0">
                  <a:latin typeface="Baskerville" panose="02020502070401020303" pitchFamily="18" charset="0"/>
                  <a:ea typeface="Baskerville" panose="02020502070401020303" pitchFamily="18" charset="0"/>
                </a:endParaRPr>
              </a:p>
            </p:txBody>
          </p:sp>
        </mc:Choice>
        <mc:Fallback xmlns="">
          <p:sp>
            <p:nvSpPr>
              <p:cNvPr id="209" name="Google Shape;209;p27"/>
              <p:cNvSpPr txBox="1">
                <a:spLocks noGrp="1" noRot="1" noChangeAspect="1" noMove="1" noResize="1" noEditPoints="1" noAdjustHandles="1" noChangeArrowheads="1" noChangeShapeType="1" noTextEdit="1"/>
              </p:cNvSpPr>
              <p:nvPr>
                <p:ph type="body" idx="4294967295"/>
              </p:nvPr>
            </p:nvSpPr>
            <p:spPr>
              <a:xfrm>
                <a:off x="774189" y="1367970"/>
                <a:ext cx="10755824" cy="5490030"/>
              </a:xfrm>
              <a:prstGeom prst="rect">
                <a:avLst/>
              </a:prstGeom>
              <a:blipFill>
                <a:blip r:embed="rId3"/>
                <a:stretch>
                  <a:fillRect l="-708"/>
                </a:stretch>
              </a:blipFill>
            </p:spPr>
            <p:txBody>
              <a:bodyPr/>
              <a:lstStyle/>
              <a:p>
                <a:r>
                  <a:rPr lang="en-US">
                    <a:noFill/>
                  </a:rPr>
                  <a:t> </a:t>
                </a:r>
              </a:p>
            </p:txBody>
          </p:sp>
        </mc:Fallback>
      </mc:AlternateContent>
      <p:sp>
        <p:nvSpPr>
          <p:cNvPr id="4" name="Google Shape;208;p27">
            <a:extLst>
              <a:ext uri="{FF2B5EF4-FFF2-40B4-BE49-F238E27FC236}">
                <a16:creationId xmlns:a16="http://schemas.microsoft.com/office/drawing/2014/main" id="{3A230FAB-ABA7-FA49-8F65-0E18D0F43154}"/>
              </a:ext>
            </a:extLst>
          </p:cNvPr>
          <p:cNvSpPr txBox="1">
            <a:spLocks noGrp="1"/>
          </p:cNvSpPr>
          <p:nvPr>
            <p:ph type="title" idx="4294967295"/>
          </p:nvPr>
        </p:nvSpPr>
        <p:spPr>
          <a:xfrm>
            <a:off x="234950" y="241300"/>
            <a:ext cx="11295063" cy="763588"/>
          </a:xfrm>
          <a:prstGeom prst="rect">
            <a:avLst/>
          </a:prstGeom>
        </p:spPr>
        <p:txBody>
          <a:bodyPr spcFirstLastPara="1" vert="horz" wrap="square" lIns="121900" tIns="121900" rIns="121900" bIns="121900" rtlCol="0" anchor="t" anchorCtr="0">
            <a:noAutofit/>
          </a:bodyPr>
          <a:lstStyle/>
          <a:p>
            <a:r>
              <a:rPr lang="en-US" sz="4267" dirty="0">
                <a:solidFill>
                  <a:srgbClr val="1B4453"/>
                </a:solidFill>
                <a:latin typeface="Baskerville" panose="02020502070401020303"/>
              </a:rPr>
              <a:t>Hedonic Method in Business Decision</a:t>
            </a:r>
            <a:endParaRPr sz="4267" dirty="0">
              <a:solidFill>
                <a:srgbClr val="1B4453"/>
              </a:solidFill>
              <a:latin typeface="Baskerville" panose="02020502070401020303"/>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3573EB1-5CB5-F24C-BFDA-28FC592BC492}"/>
                  </a:ext>
                </a:extLst>
              </p:cNvPr>
              <p:cNvSpPr/>
              <p:nvPr/>
            </p:nvSpPr>
            <p:spPr>
              <a:xfrm>
                <a:off x="2699148" y="1218805"/>
                <a:ext cx="5676875" cy="654410"/>
              </a:xfrm>
              <a:prstGeom prst="rect">
                <a:avLst/>
              </a:prstGeom>
            </p:spPr>
            <p:txBody>
              <a:bodyPr wrap="none">
                <a:spAutoFit/>
              </a:bodyPr>
              <a:lstStyle/>
              <a:p>
                <a:pPr lvl="1">
                  <a:lnSpc>
                    <a:spcPct val="114999"/>
                  </a:lnSpc>
                </a:pPr>
                <a14:m>
                  <m:oMathPara xmlns:m="http://schemas.openxmlformats.org/officeDocument/2006/math">
                    <m:oMathParaPr>
                      <m:jc m:val="centerGroup"/>
                    </m:oMathParaPr>
                    <m:oMath xmlns:m="http://schemas.openxmlformats.org/officeDocument/2006/math">
                      <m:r>
                        <a:rPr lang="en-US" sz="2800" smtClean="0">
                          <a:latin typeface="Cambria Math" panose="02040503050406030204" pitchFamily="18" charset="0"/>
                        </a:rPr>
                        <m:t>𝐿𝑜𝑔</m:t>
                      </m:r>
                      <m:d>
                        <m:dPr>
                          <m:ctrlPr>
                            <a:rPr lang="en-US" sz="2800" i="1">
                              <a:latin typeface="Cambria Math" panose="02040503050406030204" pitchFamily="18" charset="0"/>
                            </a:rPr>
                          </m:ctrlPr>
                        </m:dPr>
                        <m:e>
                          <m:acc>
                            <m:accPr>
                              <m:chr m:val="̂"/>
                              <m:ctrlPr>
                                <a:rPr lang="en-US" altLang="zh-CN" sz="2800" i="1" dirty="0">
                                  <a:latin typeface="Cambria Math" panose="02040503050406030204" pitchFamily="18" charset="0"/>
                                </a:rPr>
                              </m:ctrlPr>
                            </m:accPr>
                            <m:e>
                              <m:r>
                                <a:rPr lang="en-US" sz="2800">
                                  <a:latin typeface="Cambria Math" panose="02040503050406030204" pitchFamily="18" charset="0"/>
                                </a:rPr>
                                <m:t>𝑃𝑟𝑖𝑐</m:t>
                              </m:r>
                              <m:sSub>
                                <m:sSubPr>
                                  <m:ctrlPr>
                                    <a:rPr lang="en-US" sz="2800" i="1">
                                      <a:latin typeface="Cambria Math" panose="02040503050406030204" pitchFamily="18" charset="0"/>
                                    </a:rPr>
                                  </m:ctrlPr>
                                </m:sSubPr>
                                <m:e>
                                  <m:r>
                                    <a:rPr lang="en-US" sz="2800">
                                      <a:latin typeface="Cambria Math" panose="02040503050406030204" pitchFamily="18" charset="0"/>
                                    </a:rPr>
                                    <m:t>𝑒</m:t>
                                  </m:r>
                                </m:e>
                                <m:sub>
                                  <m:r>
                                    <a:rPr lang="en-US" sz="2800">
                                      <a:latin typeface="Cambria Math" panose="02040503050406030204" pitchFamily="18" charset="0"/>
                                    </a:rPr>
                                    <m:t>𝑖</m:t>
                                  </m:r>
                                </m:sub>
                              </m:sSub>
                            </m:e>
                          </m:acc>
                          <m:r>
                            <a:rPr lang="en-US" sz="2800">
                              <a:latin typeface="Cambria Math" panose="02040503050406030204" pitchFamily="18" charset="0"/>
                            </a:rPr>
                            <m:t> </m:t>
                          </m:r>
                        </m:e>
                      </m:d>
                      <m:r>
                        <a:rPr lang="en-US" sz="2800">
                          <a:latin typeface="Cambria Math" panose="02040503050406030204" pitchFamily="18" charset="0"/>
                        </a:rPr>
                        <m:t>=</m:t>
                      </m:r>
                      <m:r>
                        <a:rPr lang="en-US" altLang="zh-CN" sz="2800" b="0" i="1" smtClean="0">
                          <a:latin typeface="Cambria Math" panose="02040503050406030204" pitchFamily="18" charset="0"/>
                        </a:rPr>
                        <m:t>𝐶𝑜𝑛𝑡𝑟𝑜𝑙𝑠</m:t>
                      </m:r>
                      <m:r>
                        <a:rPr lang="en-US" altLang="zh-CN" sz="2800">
                          <a:latin typeface="Cambria Math" panose="02040503050406030204" pitchFamily="18" charset="0"/>
                        </a:rPr>
                        <m:t>+</m:t>
                      </m:r>
                      <m:r>
                        <a:rPr lang="zh-CN" altLang="en-US" sz="2800">
                          <a:latin typeface="Cambria Math" panose="02040503050406030204" pitchFamily="18" charset="0"/>
                        </a:rPr>
                        <m:t> </m:t>
                      </m:r>
                      <m:sSub>
                        <m:sSubPr>
                          <m:ctrlPr>
                            <a:rPr lang="en-US" sz="2800" i="1">
                              <a:latin typeface="Cambria Math" panose="02040503050406030204" pitchFamily="18" charset="0"/>
                            </a:rPr>
                          </m:ctrlPr>
                        </m:sSubPr>
                        <m:e>
                          <m:acc>
                            <m:accPr>
                              <m:chr m:val="̂"/>
                              <m:ctrlPr>
                                <a:rPr lang="en-US" altLang="zh-CN" sz="2800" b="1" i="1" smtClean="0">
                                  <a:solidFill>
                                    <a:schemeClr val="accent2">
                                      <a:lumMod val="75000"/>
                                    </a:schemeClr>
                                  </a:solidFill>
                                  <a:latin typeface="Cambria Math" panose="02040503050406030204" pitchFamily="18" charset="0"/>
                                </a:rPr>
                              </m:ctrlPr>
                            </m:accPr>
                            <m:e>
                              <m:r>
                                <a:rPr lang="en-US" altLang="zh-CN" sz="2800" b="1" i="1">
                                  <a:solidFill>
                                    <a:schemeClr val="accent2">
                                      <a:lumMod val="75000"/>
                                    </a:schemeClr>
                                  </a:solidFill>
                                  <a:latin typeface="Cambria Math" panose="02040503050406030204" pitchFamily="18" charset="0"/>
                                </a:rPr>
                                <m:t>𝜷</m:t>
                              </m:r>
                            </m:e>
                          </m:acc>
                          <m:r>
                            <a:rPr lang="en-US" sz="2800">
                              <a:latin typeface="Cambria Math" panose="02040503050406030204" pitchFamily="18" charset="0"/>
                            </a:rPr>
                            <m:t>𝑿</m:t>
                          </m:r>
                        </m:e>
                        <m:sub>
                          <m:r>
                            <a:rPr lang="en-US" altLang="zh-CN" sz="2800">
                              <a:latin typeface="Cambria Math" panose="02040503050406030204" pitchFamily="18" charset="0"/>
                            </a:rPr>
                            <m:t>𝒊</m:t>
                          </m:r>
                        </m:sub>
                      </m:sSub>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 name="Rectangle 1">
                <a:extLst>
                  <a:ext uri="{FF2B5EF4-FFF2-40B4-BE49-F238E27FC236}">
                    <a16:creationId xmlns:a16="http://schemas.microsoft.com/office/drawing/2014/main" id="{33573EB1-5CB5-F24C-BFDA-28FC592BC492}"/>
                  </a:ext>
                </a:extLst>
              </p:cNvPr>
              <p:cNvSpPr>
                <a:spLocks noRot="1" noChangeAspect="1" noMove="1" noResize="1" noEditPoints="1" noAdjustHandles="1" noChangeArrowheads="1" noChangeShapeType="1" noTextEdit="1"/>
              </p:cNvSpPr>
              <p:nvPr/>
            </p:nvSpPr>
            <p:spPr>
              <a:xfrm>
                <a:off x="2699148" y="1218805"/>
                <a:ext cx="5676875" cy="654410"/>
              </a:xfrm>
              <a:prstGeom prst="rect">
                <a:avLst/>
              </a:prstGeom>
              <a:blipFill>
                <a:blip r:embed="rId4"/>
                <a:stretch>
                  <a:fillRect b="-11538"/>
                </a:stretch>
              </a:blipFill>
            </p:spPr>
            <p:txBody>
              <a:bodyPr/>
              <a:lstStyle/>
              <a:p>
                <a:r>
                  <a:rPr lang="en-US">
                    <a:noFill/>
                  </a:rPr>
                  <a:t> </a:t>
                </a:r>
              </a:p>
            </p:txBody>
          </p:sp>
        </mc:Fallback>
      </mc:AlternateContent>
    </p:spTree>
    <p:extLst>
      <p:ext uri="{BB962C8B-B14F-4D97-AF65-F5344CB8AC3E}">
        <p14:creationId xmlns:p14="http://schemas.microsoft.com/office/powerpoint/2010/main" val="1328292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Google Shape;208;p27">
            <a:extLst>
              <a:ext uri="{FF2B5EF4-FFF2-40B4-BE49-F238E27FC236}">
                <a16:creationId xmlns:a16="http://schemas.microsoft.com/office/drawing/2014/main" id="{3A230FAB-ABA7-FA49-8F65-0E18D0F43154}"/>
              </a:ext>
            </a:extLst>
          </p:cNvPr>
          <p:cNvSpPr txBox="1">
            <a:spLocks noGrp="1"/>
          </p:cNvSpPr>
          <p:nvPr>
            <p:ph type="title" idx="4294967295"/>
          </p:nvPr>
        </p:nvSpPr>
        <p:spPr>
          <a:xfrm>
            <a:off x="234950" y="241300"/>
            <a:ext cx="11295063"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The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1</a:t>
            </a:r>
            <a:r>
              <a:rPr lang="en-US" altLang="zh-CN" sz="4267" baseline="30000" dirty="0">
                <a:solidFill>
                  <a:srgbClr val="1B4453"/>
                </a:solidFill>
                <a:latin typeface="Baskerville" panose="02020502070401020303"/>
              </a:rPr>
              <a:t>st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Subway</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Line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in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Chengdu,</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China</a:t>
            </a:r>
            <a:endParaRPr sz="4267" dirty="0">
              <a:solidFill>
                <a:srgbClr val="1B4453"/>
              </a:solidFill>
              <a:latin typeface="Baskerville" panose="02020502070401020303"/>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3573EB1-5CB5-F24C-BFDA-28FC592BC492}"/>
                  </a:ext>
                </a:extLst>
              </p:cNvPr>
              <p:cNvSpPr/>
              <p:nvPr/>
            </p:nvSpPr>
            <p:spPr>
              <a:xfrm>
                <a:off x="132509" y="1344661"/>
                <a:ext cx="5676875" cy="654410"/>
              </a:xfrm>
              <a:prstGeom prst="rect">
                <a:avLst/>
              </a:prstGeom>
            </p:spPr>
            <p:txBody>
              <a:bodyPr wrap="none">
                <a:spAutoFit/>
              </a:bodyPr>
              <a:lstStyle/>
              <a:p>
                <a:pPr lvl="1">
                  <a:lnSpc>
                    <a:spcPct val="114999"/>
                  </a:lnSpc>
                </a:pPr>
                <a14:m>
                  <m:oMathPara xmlns:m="http://schemas.openxmlformats.org/officeDocument/2006/math">
                    <m:oMathParaPr>
                      <m:jc m:val="centerGroup"/>
                    </m:oMathParaPr>
                    <m:oMath xmlns:m="http://schemas.openxmlformats.org/officeDocument/2006/math">
                      <m:r>
                        <a:rPr lang="en-US" sz="2800" smtClean="0">
                          <a:latin typeface="Cambria Math" panose="02040503050406030204" pitchFamily="18" charset="0"/>
                        </a:rPr>
                        <m:t>𝐿𝑜𝑔</m:t>
                      </m:r>
                      <m:d>
                        <m:dPr>
                          <m:ctrlPr>
                            <a:rPr lang="en-US" sz="2800" i="1">
                              <a:latin typeface="Cambria Math" panose="02040503050406030204" pitchFamily="18" charset="0"/>
                            </a:rPr>
                          </m:ctrlPr>
                        </m:dPr>
                        <m:e>
                          <m:acc>
                            <m:accPr>
                              <m:chr m:val="̂"/>
                              <m:ctrlPr>
                                <a:rPr lang="en-US" altLang="zh-CN" sz="2800" i="1" dirty="0">
                                  <a:latin typeface="Cambria Math" panose="02040503050406030204" pitchFamily="18" charset="0"/>
                                </a:rPr>
                              </m:ctrlPr>
                            </m:accPr>
                            <m:e>
                              <m:r>
                                <a:rPr lang="en-US" sz="2800">
                                  <a:latin typeface="Cambria Math" panose="02040503050406030204" pitchFamily="18" charset="0"/>
                                </a:rPr>
                                <m:t>𝑃𝑟𝑖𝑐</m:t>
                              </m:r>
                              <m:sSub>
                                <m:sSubPr>
                                  <m:ctrlPr>
                                    <a:rPr lang="en-US" sz="2800" i="1">
                                      <a:latin typeface="Cambria Math" panose="02040503050406030204" pitchFamily="18" charset="0"/>
                                    </a:rPr>
                                  </m:ctrlPr>
                                </m:sSubPr>
                                <m:e>
                                  <m:r>
                                    <a:rPr lang="en-US" sz="2800">
                                      <a:latin typeface="Cambria Math" panose="02040503050406030204" pitchFamily="18" charset="0"/>
                                    </a:rPr>
                                    <m:t>𝑒</m:t>
                                  </m:r>
                                </m:e>
                                <m:sub>
                                  <m:r>
                                    <a:rPr lang="en-US" sz="2800">
                                      <a:latin typeface="Cambria Math" panose="02040503050406030204" pitchFamily="18" charset="0"/>
                                    </a:rPr>
                                    <m:t>𝑖</m:t>
                                  </m:r>
                                </m:sub>
                              </m:sSub>
                            </m:e>
                          </m:acc>
                          <m:r>
                            <a:rPr lang="en-US" sz="2800">
                              <a:latin typeface="Cambria Math" panose="02040503050406030204" pitchFamily="18" charset="0"/>
                            </a:rPr>
                            <m:t> </m:t>
                          </m:r>
                        </m:e>
                      </m:d>
                      <m:r>
                        <a:rPr lang="en-US" sz="2800">
                          <a:latin typeface="Cambria Math" panose="02040503050406030204" pitchFamily="18" charset="0"/>
                        </a:rPr>
                        <m:t>=</m:t>
                      </m:r>
                      <m:r>
                        <a:rPr lang="en-US" altLang="zh-CN" sz="2800" b="0" i="1" smtClean="0">
                          <a:latin typeface="Cambria Math" panose="02040503050406030204" pitchFamily="18" charset="0"/>
                        </a:rPr>
                        <m:t>𝐶𝑜𝑛𝑡𝑟𝑜𝑙𝑠</m:t>
                      </m:r>
                      <m:r>
                        <a:rPr lang="en-US" altLang="zh-CN" sz="2800">
                          <a:latin typeface="Cambria Math" panose="02040503050406030204" pitchFamily="18" charset="0"/>
                        </a:rPr>
                        <m:t>+</m:t>
                      </m:r>
                      <m:r>
                        <a:rPr lang="zh-CN" altLang="en-US" sz="2800">
                          <a:latin typeface="Cambria Math" panose="02040503050406030204" pitchFamily="18" charset="0"/>
                        </a:rPr>
                        <m:t> </m:t>
                      </m:r>
                      <m:sSub>
                        <m:sSubPr>
                          <m:ctrlPr>
                            <a:rPr lang="en-US" sz="2800" i="1">
                              <a:latin typeface="Cambria Math" panose="02040503050406030204" pitchFamily="18" charset="0"/>
                            </a:rPr>
                          </m:ctrlPr>
                        </m:sSubPr>
                        <m:e>
                          <m:acc>
                            <m:accPr>
                              <m:chr m:val="̂"/>
                              <m:ctrlPr>
                                <a:rPr lang="en-US" altLang="zh-CN" sz="2800" b="1" i="1" smtClean="0">
                                  <a:solidFill>
                                    <a:schemeClr val="accent2">
                                      <a:lumMod val="75000"/>
                                    </a:schemeClr>
                                  </a:solidFill>
                                  <a:latin typeface="Cambria Math" panose="02040503050406030204" pitchFamily="18" charset="0"/>
                                </a:rPr>
                              </m:ctrlPr>
                            </m:accPr>
                            <m:e>
                              <m:r>
                                <a:rPr lang="en-US" altLang="zh-CN" sz="2800" b="1" i="1">
                                  <a:solidFill>
                                    <a:schemeClr val="accent2">
                                      <a:lumMod val="75000"/>
                                    </a:schemeClr>
                                  </a:solidFill>
                                  <a:latin typeface="Cambria Math" panose="02040503050406030204" pitchFamily="18" charset="0"/>
                                </a:rPr>
                                <m:t>𝜷</m:t>
                              </m:r>
                            </m:e>
                          </m:acc>
                          <m:r>
                            <a:rPr lang="en-US" sz="2800">
                              <a:latin typeface="Cambria Math" panose="02040503050406030204" pitchFamily="18" charset="0"/>
                            </a:rPr>
                            <m:t>𝑿</m:t>
                          </m:r>
                        </m:e>
                        <m:sub>
                          <m:r>
                            <a:rPr lang="en-US" altLang="zh-CN" sz="2800">
                              <a:latin typeface="Cambria Math" panose="02040503050406030204" pitchFamily="18" charset="0"/>
                            </a:rPr>
                            <m:t>𝒊</m:t>
                          </m:r>
                        </m:sub>
                      </m:sSub>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 name="Rectangle 1">
                <a:extLst>
                  <a:ext uri="{FF2B5EF4-FFF2-40B4-BE49-F238E27FC236}">
                    <a16:creationId xmlns:a16="http://schemas.microsoft.com/office/drawing/2014/main" id="{33573EB1-5CB5-F24C-BFDA-28FC592BC492}"/>
                  </a:ext>
                </a:extLst>
              </p:cNvPr>
              <p:cNvSpPr>
                <a:spLocks noRot="1" noChangeAspect="1" noMove="1" noResize="1" noEditPoints="1" noAdjustHandles="1" noChangeArrowheads="1" noChangeShapeType="1" noTextEdit="1"/>
              </p:cNvSpPr>
              <p:nvPr/>
            </p:nvSpPr>
            <p:spPr>
              <a:xfrm>
                <a:off x="132509" y="1344661"/>
                <a:ext cx="5676875" cy="654410"/>
              </a:xfrm>
              <a:prstGeom prst="rect">
                <a:avLst/>
              </a:prstGeom>
              <a:blipFill>
                <a:blip r:embed="rId3"/>
                <a:stretch>
                  <a:fillRect b="-9615"/>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BE9445CD-4CB8-422E-ADC8-0A5278C00ABD}"/>
              </a:ext>
            </a:extLst>
          </p:cNvPr>
          <p:cNvCxnSpPr>
            <a:cxnSpLocks/>
          </p:cNvCxnSpPr>
          <p:nvPr/>
        </p:nvCxnSpPr>
        <p:spPr>
          <a:xfrm flipV="1">
            <a:off x="5716308" y="5489301"/>
            <a:ext cx="3801791" cy="15064"/>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FAA4002-9B63-4C30-A800-58A18789D5D9}"/>
              </a:ext>
            </a:extLst>
          </p:cNvPr>
          <p:cNvCxnSpPr>
            <a:cxnSpLocks/>
          </p:cNvCxnSpPr>
          <p:nvPr/>
        </p:nvCxnSpPr>
        <p:spPr>
          <a:xfrm flipH="1" flipV="1">
            <a:off x="7595908" y="3409160"/>
            <a:ext cx="4182" cy="2080142"/>
          </a:xfrm>
          <a:prstGeom prst="line">
            <a:avLst/>
          </a:prstGeom>
        </p:spPr>
        <p:style>
          <a:lnRef idx="1">
            <a:schemeClr val="dk1"/>
          </a:lnRef>
          <a:fillRef idx="0">
            <a:schemeClr val="dk1"/>
          </a:fillRef>
          <a:effectRef idx="0">
            <a:schemeClr val="dk1"/>
          </a:effectRef>
          <a:fontRef idx="minor">
            <a:schemeClr val="tx1"/>
          </a:fontRef>
        </p:style>
      </p:cxnSp>
      <p:sp>
        <p:nvSpPr>
          <p:cNvPr id="14" name="Arc 13">
            <a:extLst>
              <a:ext uri="{FF2B5EF4-FFF2-40B4-BE49-F238E27FC236}">
                <a16:creationId xmlns:a16="http://schemas.microsoft.com/office/drawing/2014/main" id="{E658EC71-796B-480D-86A9-1334F6E1CE83}"/>
              </a:ext>
            </a:extLst>
          </p:cNvPr>
          <p:cNvSpPr/>
          <p:nvPr/>
        </p:nvSpPr>
        <p:spPr>
          <a:xfrm rot="11019393">
            <a:off x="7599031" y="2457706"/>
            <a:ext cx="4341777" cy="304193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7" name="Arc 16">
            <a:extLst>
              <a:ext uri="{FF2B5EF4-FFF2-40B4-BE49-F238E27FC236}">
                <a16:creationId xmlns:a16="http://schemas.microsoft.com/office/drawing/2014/main" id="{561137F0-1635-4361-9844-E2C1B46480CA}"/>
              </a:ext>
            </a:extLst>
          </p:cNvPr>
          <p:cNvSpPr/>
          <p:nvPr/>
        </p:nvSpPr>
        <p:spPr>
          <a:xfrm rot="10580607" flipH="1">
            <a:off x="3272080" y="2495081"/>
            <a:ext cx="4341777" cy="304193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2" name="Freeform: Shape 21">
            <a:extLst>
              <a:ext uri="{FF2B5EF4-FFF2-40B4-BE49-F238E27FC236}">
                <a16:creationId xmlns:a16="http://schemas.microsoft.com/office/drawing/2014/main" id="{5B453FA6-720A-424A-A1B1-9FDFFD6D30AF}"/>
              </a:ext>
            </a:extLst>
          </p:cNvPr>
          <p:cNvSpPr/>
          <p:nvPr/>
        </p:nvSpPr>
        <p:spPr>
          <a:xfrm>
            <a:off x="7595908" y="3523898"/>
            <a:ext cx="2011680" cy="1954530"/>
          </a:xfrm>
          <a:custGeom>
            <a:avLst/>
            <a:gdLst>
              <a:gd name="connsiteX0" fmla="*/ 2011680 w 2011680"/>
              <a:gd name="connsiteY0" fmla="*/ 1954530 h 1954530"/>
              <a:gd name="connsiteX1" fmla="*/ 1097280 w 2011680"/>
              <a:gd name="connsiteY1" fmla="*/ 1611630 h 1954530"/>
              <a:gd name="connsiteX2" fmla="*/ 422910 w 2011680"/>
              <a:gd name="connsiteY2" fmla="*/ 902970 h 1954530"/>
              <a:gd name="connsiteX3" fmla="*/ 0 w 2011680"/>
              <a:gd name="connsiteY3" fmla="*/ 0 h 1954530"/>
            </a:gdLst>
            <a:ahLst/>
            <a:cxnLst>
              <a:cxn ang="0">
                <a:pos x="connsiteX0" y="connsiteY0"/>
              </a:cxn>
              <a:cxn ang="0">
                <a:pos x="connsiteX1" y="connsiteY1"/>
              </a:cxn>
              <a:cxn ang="0">
                <a:pos x="connsiteX2" y="connsiteY2"/>
              </a:cxn>
              <a:cxn ang="0">
                <a:pos x="connsiteX3" y="connsiteY3"/>
              </a:cxn>
            </a:cxnLst>
            <a:rect l="l" t="t" r="r" b="b"/>
            <a:pathLst>
              <a:path w="2011680" h="1954530">
                <a:moveTo>
                  <a:pt x="2011680" y="1954530"/>
                </a:moveTo>
                <a:cubicBezTo>
                  <a:pt x="1686877" y="1870710"/>
                  <a:pt x="1362075" y="1786890"/>
                  <a:pt x="1097280" y="1611630"/>
                </a:cubicBezTo>
                <a:cubicBezTo>
                  <a:pt x="832485" y="1436370"/>
                  <a:pt x="605790" y="1171575"/>
                  <a:pt x="422910" y="902970"/>
                </a:cubicBezTo>
                <a:cubicBezTo>
                  <a:pt x="240030" y="634365"/>
                  <a:pt x="120015" y="317182"/>
                  <a:pt x="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Shape 23">
            <a:extLst>
              <a:ext uri="{FF2B5EF4-FFF2-40B4-BE49-F238E27FC236}">
                <a16:creationId xmlns:a16="http://schemas.microsoft.com/office/drawing/2014/main" id="{C348E8B1-D96E-4335-8191-BC97045B920B}"/>
              </a:ext>
            </a:extLst>
          </p:cNvPr>
          <p:cNvSpPr/>
          <p:nvPr/>
        </p:nvSpPr>
        <p:spPr>
          <a:xfrm>
            <a:off x="5549938" y="3523898"/>
            <a:ext cx="2050152" cy="2000250"/>
          </a:xfrm>
          <a:custGeom>
            <a:avLst/>
            <a:gdLst>
              <a:gd name="connsiteX0" fmla="*/ 0 w 2080260"/>
              <a:gd name="connsiteY0" fmla="*/ 1943100 h 1943100"/>
              <a:gd name="connsiteX1" fmla="*/ 800100 w 2080260"/>
              <a:gd name="connsiteY1" fmla="*/ 1588770 h 1943100"/>
              <a:gd name="connsiteX2" fmla="*/ 1360170 w 2080260"/>
              <a:gd name="connsiteY2" fmla="*/ 1165860 h 1943100"/>
              <a:gd name="connsiteX3" fmla="*/ 2080260 w 2080260"/>
              <a:gd name="connsiteY3" fmla="*/ 0 h 1943100"/>
            </a:gdLst>
            <a:ahLst/>
            <a:cxnLst>
              <a:cxn ang="0">
                <a:pos x="connsiteX0" y="connsiteY0"/>
              </a:cxn>
              <a:cxn ang="0">
                <a:pos x="connsiteX1" y="connsiteY1"/>
              </a:cxn>
              <a:cxn ang="0">
                <a:pos x="connsiteX2" y="connsiteY2"/>
              </a:cxn>
              <a:cxn ang="0">
                <a:pos x="connsiteX3" y="connsiteY3"/>
              </a:cxn>
            </a:cxnLst>
            <a:rect l="l" t="t" r="r" b="b"/>
            <a:pathLst>
              <a:path w="2080260" h="1943100">
                <a:moveTo>
                  <a:pt x="0" y="1943100"/>
                </a:moveTo>
                <a:cubicBezTo>
                  <a:pt x="286702" y="1830705"/>
                  <a:pt x="573405" y="1718310"/>
                  <a:pt x="800100" y="1588770"/>
                </a:cubicBezTo>
                <a:cubicBezTo>
                  <a:pt x="1026795" y="1459230"/>
                  <a:pt x="1146810" y="1430655"/>
                  <a:pt x="1360170" y="1165860"/>
                </a:cubicBezTo>
                <a:cubicBezTo>
                  <a:pt x="1573530" y="901065"/>
                  <a:pt x="1826895" y="450532"/>
                  <a:pt x="208026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a:extLst>
              <a:ext uri="{FF2B5EF4-FFF2-40B4-BE49-F238E27FC236}">
                <a16:creationId xmlns:a16="http://schemas.microsoft.com/office/drawing/2014/main" id="{727E9EE6-74DA-435A-B99D-CF66879A94CE}"/>
              </a:ext>
            </a:extLst>
          </p:cNvPr>
          <p:cNvSpPr txBox="1"/>
          <p:nvPr/>
        </p:nvSpPr>
        <p:spPr>
          <a:xfrm>
            <a:off x="6987485" y="3052278"/>
            <a:ext cx="1467068" cy="369332"/>
          </a:xfrm>
          <a:prstGeom prst="rect">
            <a:avLst/>
          </a:prstGeom>
          <a:noFill/>
        </p:spPr>
        <p:txBody>
          <a:bodyPr wrap="none" rtlCol="0">
            <a:spAutoFit/>
          </a:bodyPr>
          <a:lstStyle/>
          <a:p>
            <a:r>
              <a:rPr lang="en-US" altLang="zh-CN" dirty="0">
                <a:latin typeface="Baskerville" panose="02020502070401020303"/>
              </a:rPr>
              <a:t>Housing price</a:t>
            </a:r>
            <a:endParaRPr lang="zh-CN" altLang="en-US" dirty="0">
              <a:latin typeface="Baskerville" panose="02020502070401020303"/>
            </a:endParaRPr>
          </a:p>
        </p:txBody>
      </p:sp>
      <p:sp>
        <p:nvSpPr>
          <p:cNvPr id="27" name="TextBox 26">
            <a:extLst>
              <a:ext uri="{FF2B5EF4-FFF2-40B4-BE49-F238E27FC236}">
                <a16:creationId xmlns:a16="http://schemas.microsoft.com/office/drawing/2014/main" id="{1BB3988D-D405-4098-9F11-45FE10FF917E}"/>
              </a:ext>
            </a:extLst>
          </p:cNvPr>
          <p:cNvSpPr txBox="1"/>
          <p:nvPr/>
        </p:nvSpPr>
        <p:spPr>
          <a:xfrm>
            <a:off x="8748392" y="4606245"/>
            <a:ext cx="1281604" cy="646331"/>
          </a:xfrm>
          <a:prstGeom prst="rect">
            <a:avLst/>
          </a:prstGeom>
          <a:noFill/>
        </p:spPr>
        <p:txBody>
          <a:bodyPr wrap="square" rtlCol="0">
            <a:spAutoFit/>
          </a:bodyPr>
          <a:lstStyle/>
          <a:p>
            <a:r>
              <a:rPr lang="en-US" altLang="zh-CN" dirty="0">
                <a:latin typeface="Baskerville" panose="02020502070401020303"/>
              </a:rPr>
              <a:t>Distance to subway (km)</a:t>
            </a:r>
            <a:endParaRPr lang="zh-CN" altLang="en-US" dirty="0">
              <a:latin typeface="Baskerville" panose="02020502070401020303"/>
            </a:endParaRPr>
          </a:p>
        </p:txBody>
      </p:sp>
      <p:sp>
        <p:nvSpPr>
          <p:cNvPr id="29" name="TextBox 28">
            <a:extLst>
              <a:ext uri="{FF2B5EF4-FFF2-40B4-BE49-F238E27FC236}">
                <a16:creationId xmlns:a16="http://schemas.microsoft.com/office/drawing/2014/main" id="{317C2582-F08F-4D6D-80A8-BC1D5AD5727F}"/>
              </a:ext>
            </a:extLst>
          </p:cNvPr>
          <p:cNvSpPr txBox="1"/>
          <p:nvPr/>
        </p:nvSpPr>
        <p:spPr>
          <a:xfrm>
            <a:off x="7450850" y="5525759"/>
            <a:ext cx="298480" cy="369332"/>
          </a:xfrm>
          <a:prstGeom prst="rect">
            <a:avLst/>
          </a:prstGeom>
          <a:noFill/>
        </p:spPr>
        <p:txBody>
          <a:bodyPr wrap="none" rtlCol="0">
            <a:spAutoFit/>
          </a:bodyPr>
          <a:lstStyle/>
          <a:p>
            <a:r>
              <a:rPr lang="en-US" altLang="zh-CN" dirty="0">
                <a:latin typeface="Baskerville" panose="02020502070401020303"/>
              </a:rPr>
              <a:t>0</a:t>
            </a:r>
            <a:endParaRPr lang="zh-CN" altLang="en-US" dirty="0">
              <a:latin typeface="Baskerville" panose="02020502070401020303"/>
            </a:endParaRPr>
          </a:p>
        </p:txBody>
      </p:sp>
      <p:sp>
        <p:nvSpPr>
          <p:cNvPr id="30" name="TextBox 29">
            <a:extLst>
              <a:ext uri="{FF2B5EF4-FFF2-40B4-BE49-F238E27FC236}">
                <a16:creationId xmlns:a16="http://schemas.microsoft.com/office/drawing/2014/main" id="{AEC39635-B79F-46F7-8AA0-92144A19C175}"/>
              </a:ext>
            </a:extLst>
          </p:cNvPr>
          <p:cNvSpPr txBox="1"/>
          <p:nvPr/>
        </p:nvSpPr>
        <p:spPr>
          <a:xfrm>
            <a:off x="9350056" y="5529692"/>
            <a:ext cx="298480" cy="369332"/>
          </a:xfrm>
          <a:prstGeom prst="rect">
            <a:avLst/>
          </a:prstGeom>
          <a:noFill/>
        </p:spPr>
        <p:txBody>
          <a:bodyPr wrap="none" rtlCol="0">
            <a:spAutoFit/>
          </a:bodyPr>
          <a:lstStyle/>
          <a:p>
            <a:r>
              <a:rPr lang="en-US" altLang="zh-CN" dirty="0">
                <a:latin typeface="Baskerville" panose="02020502070401020303"/>
              </a:rPr>
              <a:t>2</a:t>
            </a:r>
            <a:endParaRPr lang="zh-CN" altLang="en-US" dirty="0">
              <a:latin typeface="Baskerville" panose="02020502070401020303"/>
            </a:endParaRPr>
          </a:p>
        </p:txBody>
      </p:sp>
      <p:sp>
        <p:nvSpPr>
          <p:cNvPr id="31" name="TextBox 30">
            <a:extLst>
              <a:ext uri="{FF2B5EF4-FFF2-40B4-BE49-F238E27FC236}">
                <a16:creationId xmlns:a16="http://schemas.microsoft.com/office/drawing/2014/main" id="{D5501097-0AE4-4614-AFF7-B0BA66AC88A2}"/>
              </a:ext>
            </a:extLst>
          </p:cNvPr>
          <p:cNvSpPr txBox="1"/>
          <p:nvPr/>
        </p:nvSpPr>
        <p:spPr>
          <a:xfrm>
            <a:off x="5421995" y="5515238"/>
            <a:ext cx="356188" cy="369332"/>
          </a:xfrm>
          <a:prstGeom prst="rect">
            <a:avLst/>
          </a:prstGeom>
          <a:noFill/>
        </p:spPr>
        <p:txBody>
          <a:bodyPr wrap="none" rtlCol="0">
            <a:spAutoFit/>
          </a:bodyPr>
          <a:lstStyle/>
          <a:p>
            <a:r>
              <a:rPr lang="en-US" altLang="zh-CN" dirty="0">
                <a:latin typeface="Baskerville" panose="02020502070401020303"/>
              </a:rPr>
              <a:t>-2</a:t>
            </a:r>
            <a:endParaRPr lang="zh-CN" altLang="en-US" dirty="0">
              <a:latin typeface="Baskerville" panose="02020502070401020303"/>
            </a:endParaRPr>
          </a:p>
        </p:txBody>
      </p:sp>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344A3CF1-AA8D-46FE-9F97-2A7DDE97B5AC}"/>
                  </a:ext>
                </a:extLst>
              </p:cNvPr>
              <p:cNvGraphicFramePr>
                <a:graphicFrameLocks noGrp="1"/>
              </p:cNvGraphicFramePr>
              <p:nvPr>
                <p:extLst>
                  <p:ext uri="{D42A27DB-BD31-4B8C-83A1-F6EECF244321}">
                    <p14:modId xmlns:p14="http://schemas.microsoft.com/office/powerpoint/2010/main" val="3332405685"/>
                  </p:ext>
                </p:extLst>
              </p:nvPr>
            </p:nvGraphicFramePr>
            <p:xfrm>
              <a:off x="489002" y="2602230"/>
              <a:ext cx="4614488" cy="3032760"/>
            </p:xfrm>
            <a:graphic>
              <a:graphicData uri="http://schemas.openxmlformats.org/drawingml/2006/table">
                <a:tbl>
                  <a:tblPr firstRow="1" bandRow="1">
                    <a:tableStyleId>{5940675A-B579-460E-94D1-54222C63F5DA}</a:tableStyleId>
                  </a:tblPr>
                  <a:tblGrid>
                    <a:gridCol w="2380676">
                      <a:extLst>
                        <a:ext uri="{9D8B030D-6E8A-4147-A177-3AD203B41FA5}">
                          <a16:colId xmlns:a16="http://schemas.microsoft.com/office/drawing/2014/main" val="1613812264"/>
                        </a:ext>
                      </a:extLst>
                    </a:gridCol>
                    <a:gridCol w="2233812">
                      <a:extLst>
                        <a:ext uri="{9D8B030D-6E8A-4147-A177-3AD203B41FA5}">
                          <a16:colId xmlns:a16="http://schemas.microsoft.com/office/drawing/2014/main" val="481010067"/>
                        </a:ext>
                      </a:extLst>
                    </a:gridCol>
                  </a:tblGrid>
                  <a:tr h="370840">
                    <a:tc>
                      <a:txBody>
                        <a:bodyPr/>
                        <a:lstStyle/>
                        <a:p>
                          <a:endParaRPr lang="zh-CN" altLang="en-US" dirty="0">
                            <a:latin typeface="Baskerville" panose="020205020704010203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Baskerville" panose="02020502070401020303"/>
                            </a:rPr>
                            <a:t>Log(Housing Price)</a:t>
                          </a:r>
                          <a:endParaRPr lang="zh-CN" altLang="en-US" dirty="0">
                            <a:latin typeface="Baskerville" panose="02020502070401020303"/>
                          </a:endParaRPr>
                        </a:p>
                      </a:txBody>
                      <a:tcPr/>
                    </a:tc>
                    <a:extLst>
                      <a:ext uri="{0D108BD9-81ED-4DB2-BD59-A6C34878D82A}">
                        <a16:rowId xmlns:a16="http://schemas.microsoft.com/office/drawing/2014/main" val="373133009"/>
                      </a:ext>
                    </a:extLst>
                  </a:tr>
                  <a:tr h="370840">
                    <a:tc>
                      <a:txBody>
                        <a:bodyPr/>
                        <a:lstStyle/>
                        <a:p>
                          <a:r>
                            <a:rPr lang="en-US" altLang="zh-CN" dirty="0">
                              <a:latin typeface="Baskerville" panose="02020502070401020303"/>
                            </a:rPr>
                            <a:t>Log(distance to subway)</a:t>
                          </a:r>
                          <a:endParaRPr lang="zh-CN" altLang="en-US" dirty="0">
                            <a:latin typeface="Baskerville" panose="02020502070401020303"/>
                          </a:endParaRPr>
                        </a:p>
                      </a:txBody>
                      <a:tcPr/>
                    </a:tc>
                    <a:tc>
                      <a:txBody>
                        <a:bodyPr/>
                        <a:lstStyle/>
                        <a:p>
                          <a:pPr algn="ctr"/>
                          <a:r>
                            <a:rPr lang="en-US" altLang="zh-CN" dirty="0">
                              <a:latin typeface="Baskerville" panose="02020502070401020303"/>
                            </a:rPr>
                            <a:t>-0.030 ***</a:t>
                          </a:r>
                        </a:p>
                        <a:p>
                          <a:pPr algn="ctr"/>
                          <a:r>
                            <a:rPr lang="en-US" altLang="zh-CN" dirty="0">
                              <a:latin typeface="Baskerville" panose="02020502070401020303"/>
                            </a:rPr>
                            <a:t>(-10.87)</a:t>
                          </a:r>
                          <a:endParaRPr lang="zh-CN" altLang="en-US" dirty="0">
                            <a:latin typeface="Baskerville" panose="02020502070401020303"/>
                          </a:endParaRPr>
                        </a:p>
                      </a:txBody>
                      <a:tcPr/>
                    </a:tc>
                    <a:extLst>
                      <a:ext uri="{0D108BD9-81ED-4DB2-BD59-A6C34878D82A}">
                        <a16:rowId xmlns:a16="http://schemas.microsoft.com/office/drawing/2014/main" val="3534669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askerville" panose="02020502070401020303"/>
                            </a:rPr>
                            <a:t>Log(distance to subway)</a:t>
                          </a:r>
                          <a:endParaRPr lang="zh-CN" altLang="en-US" dirty="0">
                            <a:latin typeface="Baskerville" panose="02020502070401020303"/>
                          </a:endParaRPr>
                        </a:p>
                        <a:p>
                          <a14:m>
                            <m:oMath xmlns:m="http://schemas.openxmlformats.org/officeDocument/2006/math">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 </m:t>
                              </m:r>
                            </m:oMath>
                          </a14:m>
                          <a:r>
                            <a:rPr lang="en-US" altLang="zh-CN" dirty="0">
                              <a:latin typeface="Baskerville" panose="02020502070401020303"/>
                            </a:rPr>
                            <a:t>Post</a:t>
                          </a:r>
                          <a:endParaRPr lang="zh-CN" altLang="en-US" dirty="0">
                            <a:latin typeface="Baskerville" panose="02020502070401020303"/>
                          </a:endParaRPr>
                        </a:p>
                      </a:txBody>
                      <a:tcPr/>
                    </a:tc>
                    <a:tc>
                      <a:txBody>
                        <a:bodyPr/>
                        <a:lstStyle/>
                        <a:p>
                          <a:pPr algn="ctr"/>
                          <a:r>
                            <a:rPr lang="en-US" altLang="zh-CN" dirty="0">
                              <a:latin typeface="Baskerville" panose="02020502070401020303"/>
                            </a:rPr>
                            <a:t>-0.165***</a:t>
                          </a:r>
                        </a:p>
                        <a:p>
                          <a:pPr algn="ctr"/>
                          <a:r>
                            <a:rPr lang="en-US" altLang="zh-CN" dirty="0">
                              <a:latin typeface="Baskerville" panose="02020502070401020303"/>
                            </a:rPr>
                            <a:t>(-35.21)</a:t>
                          </a:r>
                          <a:endParaRPr lang="zh-CN" altLang="en-US" dirty="0">
                            <a:latin typeface="Baskerville" panose="02020502070401020303"/>
                          </a:endParaRPr>
                        </a:p>
                      </a:txBody>
                      <a:tcPr/>
                    </a:tc>
                    <a:extLst>
                      <a:ext uri="{0D108BD9-81ED-4DB2-BD59-A6C34878D82A}">
                        <a16:rowId xmlns:a16="http://schemas.microsoft.com/office/drawing/2014/main" val="3439167068"/>
                      </a:ext>
                    </a:extLst>
                  </a:tr>
                  <a:tr h="370840">
                    <a:tc>
                      <a:txBody>
                        <a:bodyPr/>
                        <a:lstStyle/>
                        <a:p>
                          <a:r>
                            <a:rPr lang="en-US" altLang="zh-CN" dirty="0">
                              <a:latin typeface="Baskerville" panose="02020502070401020303"/>
                            </a:rPr>
                            <a:t>Constant</a:t>
                          </a:r>
                          <a:endParaRPr lang="zh-CN" altLang="en-US" dirty="0">
                            <a:latin typeface="Baskerville" panose="02020502070401020303"/>
                          </a:endParaRPr>
                        </a:p>
                      </a:txBody>
                      <a:tcPr/>
                    </a:tc>
                    <a:tc>
                      <a:txBody>
                        <a:bodyPr/>
                        <a:lstStyle/>
                        <a:p>
                          <a:pPr algn="ctr"/>
                          <a:r>
                            <a:rPr lang="en-US" altLang="zh-CN" dirty="0">
                              <a:latin typeface="Baskerville" panose="02020502070401020303"/>
                            </a:rPr>
                            <a:t>8.598***</a:t>
                          </a:r>
                        </a:p>
                        <a:p>
                          <a:pPr algn="ctr"/>
                          <a:r>
                            <a:rPr lang="en-US" altLang="zh-CN" dirty="0">
                              <a:latin typeface="Baskerville" panose="02020502070401020303"/>
                            </a:rPr>
                            <a:t>(879.63)</a:t>
                          </a:r>
                          <a:endParaRPr lang="zh-CN" altLang="en-US" dirty="0">
                            <a:latin typeface="Baskerville" panose="02020502070401020303"/>
                          </a:endParaRPr>
                        </a:p>
                      </a:txBody>
                      <a:tcPr/>
                    </a:tc>
                    <a:extLst>
                      <a:ext uri="{0D108BD9-81ED-4DB2-BD59-A6C34878D82A}">
                        <a16:rowId xmlns:a16="http://schemas.microsoft.com/office/drawing/2014/main" val="692705604"/>
                      </a:ext>
                    </a:extLst>
                  </a:tr>
                  <a:tr h="370840">
                    <a:tc>
                      <a:txBody>
                        <a:bodyPr/>
                        <a:lstStyle/>
                        <a:p>
                          <a:r>
                            <a:rPr lang="en-US" altLang="zh-CN" dirty="0">
                              <a:latin typeface="Baskerville" panose="02020502070401020303"/>
                            </a:rPr>
                            <a:t>N</a:t>
                          </a:r>
                          <a:endParaRPr lang="zh-CN" altLang="en-US" dirty="0">
                            <a:latin typeface="Baskerville" panose="02020502070401020303"/>
                          </a:endParaRPr>
                        </a:p>
                      </a:txBody>
                      <a:tcPr/>
                    </a:tc>
                    <a:tc>
                      <a:txBody>
                        <a:bodyPr/>
                        <a:lstStyle/>
                        <a:p>
                          <a:pPr algn="ctr"/>
                          <a:r>
                            <a:rPr lang="en-US" altLang="zh-CN" dirty="0">
                              <a:latin typeface="Baskerville" panose="02020502070401020303"/>
                            </a:rPr>
                            <a:t>22,080</a:t>
                          </a:r>
                          <a:endParaRPr lang="zh-CN" altLang="en-US" dirty="0">
                            <a:latin typeface="Baskerville" panose="02020502070401020303"/>
                          </a:endParaRPr>
                        </a:p>
                      </a:txBody>
                      <a:tcPr/>
                    </a:tc>
                    <a:extLst>
                      <a:ext uri="{0D108BD9-81ED-4DB2-BD59-A6C34878D82A}">
                        <a16:rowId xmlns:a16="http://schemas.microsoft.com/office/drawing/2014/main" val="1634750625"/>
                      </a:ext>
                    </a:extLst>
                  </a:tr>
                  <a:tr h="370840">
                    <a:tc>
                      <a:txBody>
                        <a:bodyPr/>
                        <a:lstStyle/>
                        <a:p>
                          <a:r>
                            <a:rPr lang="en-US" altLang="zh-CN" dirty="0">
                              <a:latin typeface="Baskerville" panose="02020502070401020303"/>
                            </a:rPr>
                            <a:t>R2</a:t>
                          </a:r>
                          <a:endParaRPr lang="zh-CN" altLang="en-US" dirty="0">
                            <a:latin typeface="Baskerville" panose="02020502070401020303"/>
                          </a:endParaRPr>
                        </a:p>
                      </a:txBody>
                      <a:tcPr/>
                    </a:tc>
                    <a:tc>
                      <a:txBody>
                        <a:bodyPr/>
                        <a:lstStyle/>
                        <a:p>
                          <a:pPr algn="ctr"/>
                          <a:r>
                            <a:rPr lang="en-US" altLang="zh-CN" dirty="0">
                              <a:latin typeface="Baskerville" panose="02020502070401020303"/>
                            </a:rPr>
                            <a:t>0.731</a:t>
                          </a:r>
                          <a:endParaRPr lang="zh-CN" altLang="en-US" dirty="0">
                            <a:latin typeface="Baskerville" panose="02020502070401020303"/>
                          </a:endParaRPr>
                        </a:p>
                      </a:txBody>
                      <a:tcPr/>
                    </a:tc>
                    <a:extLst>
                      <a:ext uri="{0D108BD9-81ED-4DB2-BD59-A6C34878D82A}">
                        <a16:rowId xmlns:a16="http://schemas.microsoft.com/office/drawing/2014/main" val="3213393630"/>
                      </a:ext>
                    </a:extLst>
                  </a:tr>
                </a:tbl>
              </a:graphicData>
            </a:graphic>
          </p:graphicFrame>
        </mc:Choice>
        <mc:Fallback xmlns="">
          <p:graphicFrame>
            <p:nvGraphicFramePr>
              <p:cNvPr id="28" name="Table 27">
                <a:extLst>
                  <a:ext uri="{FF2B5EF4-FFF2-40B4-BE49-F238E27FC236}">
                    <a16:creationId xmlns:a16="http://schemas.microsoft.com/office/drawing/2014/main" id="{344A3CF1-AA8D-46FE-9F97-2A7DDE97B5AC}"/>
                  </a:ext>
                </a:extLst>
              </p:cNvPr>
              <p:cNvGraphicFramePr>
                <a:graphicFrameLocks noGrp="1"/>
              </p:cNvGraphicFramePr>
              <p:nvPr>
                <p:extLst>
                  <p:ext uri="{D42A27DB-BD31-4B8C-83A1-F6EECF244321}">
                    <p14:modId xmlns:p14="http://schemas.microsoft.com/office/powerpoint/2010/main" val="3332405685"/>
                  </p:ext>
                </p:extLst>
              </p:nvPr>
            </p:nvGraphicFramePr>
            <p:xfrm>
              <a:off x="489002" y="2602230"/>
              <a:ext cx="4614488" cy="3032760"/>
            </p:xfrm>
            <a:graphic>
              <a:graphicData uri="http://schemas.openxmlformats.org/drawingml/2006/table">
                <a:tbl>
                  <a:tblPr firstRow="1" bandRow="1">
                    <a:tableStyleId>{5940675A-B579-460E-94D1-54222C63F5DA}</a:tableStyleId>
                  </a:tblPr>
                  <a:tblGrid>
                    <a:gridCol w="2380676">
                      <a:extLst>
                        <a:ext uri="{9D8B030D-6E8A-4147-A177-3AD203B41FA5}">
                          <a16:colId xmlns:a16="http://schemas.microsoft.com/office/drawing/2014/main" val="1613812264"/>
                        </a:ext>
                      </a:extLst>
                    </a:gridCol>
                    <a:gridCol w="2233812">
                      <a:extLst>
                        <a:ext uri="{9D8B030D-6E8A-4147-A177-3AD203B41FA5}">
                          <a16:colId xmlns:a16="http://schemas.microsoft.com/office/drawing/2014/main" val="481010067"/>
                        </a:ext>
                      </a:extLst>
                    </a:gridCol>
                  </a:tblGrid>
                  <a:tr h="370840">
                    <a:tc>
                      <a:txBody>
                        <a:bodyPr/>
                        <a:lstStyle/>
                        <a:p>
                          <a:endParaRPr lang="zh-CN" altLang="en-US" dirty="0">
                            <a:latin typeface="Baskerville" panose="02020502070401020303"/>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Baskerville" panose="02020502070401020303"/>
                            </a:rPr>
                            <a:t>Log(Housing Price)</a:t>
                          </a:r>
                          <a:endParaRPr lang="zh-CN" altLang="en-US" dirty="0">
                            <a:latin typeface="Baskerville" panose="02020502070401020303"/>
                          </a:endParaRPr>
                        </a:p>
                      </a:txBody>
                      <a:tcPr/>
                    </a:tc>
                    <a:extLst>
                      <a:ext uri="{0D108BD9-81ED-4DB2-BD59-A6C34878D82A}">
                        <a16:rowId xmlns:a16="http://schemas.microsoft.com/office/drawing/2014/main" val="373133009"/>
                      </a:ext>
                    </a:extLst>
                  </a:tr>
                  <a:tr h="640080">
                    <a:tc>
                      <a:txBody>
                        <a:bodyPr/>
                        <a:lstStyle/>
                        <a:p>
                          <a:r>
                            <a:rPr lang="en-US" altLang="zh-CN" dirty="0">
                              <a:latin typeface="Baskerville" panose="02020502070401020303"/>
                            </a:rPr>
                            <a:t>Log(distance to subway)</a:t>
                          </a:r>
                          <a:endParaRPr lang="zh-CN" altLang="en-US" dirty="0">
                            <a:latin typeface="Baskerville" panose="02020502070401020303"/>
                          </a:endParaRPr>
                        </a:p>
                      </a:txBody>
                      <a:tcPr/>
                    </a:tc>
                    <a:tc>
                      <a:txBody>
                        <a:bodyPr/>
                        <a:lstStyle/>
                        <a:p>
                          <a:pPr algn="ctr"/>
                          <a:r>
                            <a:rPr lang="en-US" altLang="zh-CN" dirty="0">
                              <a:latin typeface="Baskerville" panose="02020502070401020303"/>
                            </a:rPr>
                            <a:t>-0.030 ***</a:t>
                          </a:r>
                        </a:p>
                        <a:p>
                          <a:pPr algn="ctr"/>
                          <a:r>
                            <a:rPr lang="en-US" altLang="zh-CN" dirty="0">
                              <a:latin typeface="Baskerville" panose="02020502070401020303"/>
                            </a:rPr>
                            <a:t>(-10.87)</a:t>
                          </a:r>
                          <a:endParaRPr lang="zh-CN" altLang="en-US" dirty="0">
                            <a:latin typeface="Baskerville" panose="02020502070401020303"/>
                          </a:endParaRPr>
                        </a:p>
                      </a:txBody>
                      <a:tcPr/>
                    </a:tc>
                    <a:extLst>
                      <a:ext uri="{0D108BD9-81ED-4DB2-BD59-A6C34878D82A}">
                        <a16:rowId xmlns:a16="http://schemas.microsoft.com/office/drawing/2014/main" val="3534669908"/>
                      </a:ext>
                    </a:extLst>
                  </a:tr>
                  <a:tr h="640080">
                    <a:tc>
                      <a:txBody>
                        <a:bodyPr/>
                        <a:lstStyle/>
                        <a:p>
                          <a:endParaRPr lang="en-US"/>
                        </a:p>
                      </a:txBody>
                      <a:tcPr>
                        <a:blipFill>
                          <a:blip r:embed="rId4"/>
                          <a:stretch>
                            <a:fillRect l="-532" t="-160784" r="-94681" b="-229412"/>
                          </a:stretch>
                        </a:blipFill>
                      </a:tcPr>
                    </a:tc>
                    <a:tc>
                      <a:txBody>
                        <a:bodyPr/>
                        <a:lstStyle/>
                        <a:p>
                          <a:pPr algn="ctr"/>
                          <a:r>
                            <a:rPr lang="en-US" altLang="zh-CN" dirty="0">
                              <a:latin typeface="Baskerville" panose="02020502070401020303"/>
                            </a:rPr>
                            <a:t>-0.165***</a:t>
                          </a:r>
                        </a:p>
                        <a:p>
                          <a:pPr algn="ctr"/>
                          <a:r>
                            <a:rPr lang="en-US" altLang="zh-CN" dirty="0">
                              <a:latin typeface="Baskerville" panose="02020502070401020303"/>
                            </a:rPr>
                            <a:t>(-35.21)</a:t>
                          </a:r>
                          <a:endParaRPr lang="zh-CN" altLang="en-US" dirty="0">
                            <a:latin typeface="Baskerville" panose="02020502070401020303"/>
                          </a:endParaRPr>
                        </a:p>
                      </a:txBody>
                      <a:tcPr/>
                    </a:tc>
                    <a:extLst>
                      <a:ext uri="{0D108BD9-81ED-4DB2-BD59-A6C34878D82A}">
                        <a16:rowId xmlns:a16="http://schemas.microsoft.com/office/drawing/2014/main" val="3439167068"/>
                      </a:ext>
                    </a:extLst>
                  </a:tr>
                  <a:tr h="640080">
                    <a:tc>
                      <a:txBody>
                        <a:bodyPr/>
                        <a:lstStyle/>
                        <a:p>
                          <a:r>
                            <a:rPr lang="en-US" altLang="zh-CN" dirty="0">
                              <a:latin typeface="Baskerville" panose="02020502070401020303"/>
                            </a:rPr>
                            <a:t>Constant</a:t>
                          </a:r>
                          <a:endParaRPr lang="zh-CN" altLang="en-US" dirty="0">
                            <a:latin typeface="Baskerville" panose="02020502070401020303"/>
                          </a:endParaRPr>
                        </a:p>
                      </a:txBody>
                      <a:tcPr/>
                    </a:tc>
                    <a:tc>
                      <a:txBody>
                        <a:bodyPr/>
                        <a:lstStyle/>
                        <a:p>
                          <a:pPr algn="ctr"/>
                          <a:r>
                            <a:rPr lang="en-US" altLang="zh-CN" dirty="0">
                              <a:latin typeface="Baskerville" panose="02020502070401020303"/>
                            </a:rPr>
                            <a:t>8.598***</a:t>
                          </a:r>
                        </a:p>
                        <a:p>
                          <a:pPr algn="ctr"/>
                          <a:r>
                            <a:rPr lang="en-US" altLang="zh-CN" dirty="0">
                              <a:latin typeface="Baskerville" panose="02020502070401020303"/>
                            </a:rPr>
                            <a:t>(879.63)</a:t>
                          </a:r>
                          <a:endParaRPr lang="zh-CN" altLang="en-US" dirty="0">
                            <a:latin typeface="Baskerville" panose="02020502070401020303"/>
                          </a:endParaRPr>
                        </a:p>
                      </a:txBody>
                      <a:tcPr/>
                    </a:tc>
                    <a:extLst>
                      <a:ext uri="{0D108BD9-81ED-4DB2-BD59-A6C34878D82A}">
                        <a16:rowId xmlns:a16="http://schemas.microsoft.com/office/drawing/2014/main" val="692705604"/>
                      </a:ext>
                    </a:extLst>
                  </a:tr>
                  <a:tr h="370840">
                    <a:tc>
                      <a:txBody>
                        <a:bodyPr/>
                        <a:lstStyle/>
                        <a:p>
                          <a:r>
                            <a:rPr lang="en-US" altLang="zh-CN" dirty="0">
                              <a:latin typeface="Baskerville" panose="02020502070401020303"/>
                            </a:rPr>
                            <a:t>N</a:t>
                          </a:r>
                          <a:endParaRPr lang="zh-CN" altLang="en-US" dirty="0">
                            <a:latin typeface="Baskerville" panose="02020502070401020303"/>
                          </a:endParaRPr>
                        </a:p>
                      </a:txBody>
                      <a:tcPr/>
                    </a:tc>
                    <a:tc>
                      <a:txBody>
                        <a:bodyPr/>
                        <a:lstStyle/>
                        <a:p>
                          <a:pPr algn="ctr"/>
                          <a:r>
                            <a:rPr lang="en-US" altLang="zh-CN" dirty="0">
                              <a:latin typeface="Baskerville" panose="02020502070401020303"/>
                            </a:rPr>
                            <a:t>22,080</a:t>
                          </a:r>
                          <a:endParaRPr lang="zh-CN" altLang="en-US" dirty="0">
                            <a:latin typeface="Baskerville" panose="02020502070401020303"/>
                          </a:endParaRPr>
                        </a:p>
                      </a:txBody>
                      <a:tcPr/>
                    </a:tc>
                    <a:extLst>
                      <a:ext uri="{0D108BD9-81ED-4DB2-BD59-A6C34878D82A}">
                        <a16:rowId xmlns:a16="http://schemas.microsoft.com/office/drawing/2014/main" val="1634750625"/>
                      </a:ext>
                    </a:extLst>
                  </a:tr>
                  <a:tr h="370840">
                    <a:tc>
                      <a:txBody>
                        <a:bodyPr/>
                        <a:lstStyle/>
                        <a:p>
                          <a:r>
                            <a:rPr lang="en-US" altLang="zh-CN" dirty="0">
                              <a:latin typeface="Baskerville" panose="02020502070401020303"/>
                            </a:rPr>
                            <a:t>R2</a:t>
                          </a:r>
                          <a:endParaRPr lang="zh-CN" altLang="en-US" dirty="0">
                            <a:latin typeface="Baskerville" panose="02020502070401020303"/>
                          </a:endParaRPr>
                        </a:p>
                      </a:txBody>
                      <a:tcPr/>
                    </a:tc>
                    <a:tc>
                      <a:txBody>
                        <a:bodyPr/>
                        <a:lstStyle/>
                        <a:p>
                          <a:pPr algn="ctr"/>
                          <a:r>
                            <a:rPr lang="en-US" altLang="zh-CN" dirty="0">
                              <a:latin typeface="Baskerville" panose="02020502070401020303"/>
                            </a:rPr>
                            <a:t>0.731</a:t>
                          </a:r>
                          <a:endParaRPr lang="zh-CN" altLang="en-US" dirty="0">
                            <a:latin typeface="Baskerville" panose="02020502070401020303"/>
                          </a:endParaRPr>
                        </a:p>
                      </a:txBody>
                      <a:tcPr/>
                    </a:tc>
                    <a:extLst>
                      <a:ext uri="{0D108BD9-81ED-4DB2-BD59-A6C34878D82A}">
                        <a16:rowId xmlns:a16="http://schemas.microsoft.com/office/drawing/2014/main" val="3213393630"/>
                      </a:ext>
                    </a:extLst>
                  </a:tr>
                </a:tbl>
              </a:graphicData>
            </a:graphic>
          </p:graphicFrame>
        </mc:Fallback>
      </mc:AlternateContent>
      <p:sp>
        <p:nvSpPr>
          <p:cNvPr id="32" name="TextBox 31">
            <a:extLst>
              <a:ext uri="{FF2B5EF4-FFF2-40B4-BE49-F238E27FC236}">
                <a16:creationId xmlns:a16="http://schemas.microsoft.com/office/drawing/2014/main" id="{4A916D35-8D68-45D9-A1C2-EF8F927112D4}"/>
              </a:ext>
            </a:extLst>
          </p:cNvPr>
          <p:cNvSpPr txBox="1"/>
          <p:nvPr/>
        </p:nvSpPr>
        <p:spPr>
          <a:xfrm>
            <a:off x="158611" y="5672364"/>
            <a:ext cx="4276812" cy="307777"/>
          </a:xfrm>
          <a:prstGeom prst="rect">
            <a:avLst/>
          </a:prstGeom>
          <a:noFill/>
        </p:spPr>
        <p:txBody>
          <a:bodyPr wrap="none" rtlCol="0">
            <a:spAutoFit/>
          </a:bodyPr>
          <a:lstStyle/>
          <a:p>
            <a:r>
              <a:rPr lang="en-US" altLang="zh-CN" sz="1400" dirty="0">
                <a:latin typeface="Baskerville" panose="02020502070401020303"/>
              </a:rPr>
              <a:t>Note: ***p&lt;0.01, ** p&lt;0.05, * p&lt;0.1, t value in brackets.</a:t>
            </a:r>
            <a:endParaRPr lang="zh-CN" altLang="en-US" sz="1400" dirty="0">
              <a:latin typeface="Baskerville" panose="02020502070401020303"/>
            </a:endParaRPr>
          </a:p>
        </p:txBody>
      </p:sp>
      <p:pic>
        <p:nvPicPr>
          <p:cNvPr id="5122" name="Picture 2" descr="Chengdu Metro Maps, PDF Download: Subway Lines, Metro Planning Map">
            <a:extLst>
              <a:ext uri="{FF2B5EF4-FFF2-40B4-BE49-F238E27FC236}">
                <a16:creationId xmlns:a16="http://schemas.microsoft.com/office/drawing/2014/main" id="{DDBE1A29-6589-D04A-8FC0-88AD5C57A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1" y="1143231"/>
            <a:ext cx="3672248" cy="3281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65192" y="6337496"/>
            <a:ext cx="5575565" cy="461665"/>
          </a:xfrm>
          <a:prstGeom prst="rect">
            <a:avLst/>
          </a:prstGeom>
          <a:noFill/>
        </p:spPr>
        <p:txBody>
          <a:bodyPr wrap="none" rtlCol="0">
            <a:spAutoFit/>
          </a:bodyPr>
          <a:lstStyle/>
          <a:p>
            <a:r>
              <a:rPr lang="en-US" sz="1200" dirty="0" smtClean="0">
                <a:latin typeface="Baskerville Old Face" panose="02020602080505020303" pitchFamily="18" charset="0"/>
              </a:rPr>
              <a:t>Map © </a:t>
            </a:r>
            <a:r>
              <a:rPr lang="en-US" sz="1200" dirty="0">
                <a:latin typeface="Baskerville Old Face" panose="02020602080505020303" pitchFamily="18" charset="0"/>
              </a:rPr>
              <a:t>source unknown.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35989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Google Shape;208;p27">
            <a:extLst>
              <a:ext uri="{FF2B5EF4-FFF2-40B4-BE49-F238E27FC236}">
                <a16:creationId xmlns:a16="http://schemas.microsoft.com/office/drawing/2014/main" id="{3A230FAB-ABA7-FA49-8F65-0E18D0F43154}"/>
              </a:ext>
            </a:extLst>
          </p:cNvPr>
          <p:cNvSpPr txBox="1">
            <a:spLocks noGrp="1"/>
          </p:cNvSpPr>
          <p:nvPr>
            <p:ph type="title" idx="4294967295"/>
          </p:nvPr>
        </p:nvSpPr>
        <p:spPr>
          <a:xfrm>
            <a:off x="234950" y="241300"/>
            <a:ext cx="11295063" cy="763588"/>
          </a:xfrm>
          <a:prstGeom prst="rect">
            <a:avLst/>
          </a:prstGeom>
        </p:spPr>
        <p:txBody>
          <a:bodyPr spcFirstLastPara="1" vert="horz" wrap="square" lIns="121900" tIns="121900" rIns="121900" bIns="121900" rtlCol="0" anchor="t" anchorCtr="0">
            <a:noAutofit/>
          </a:bodyPr>
          <a:lstStyle/>
          <a:p>
            <a:r>
              <a:rPr lang="en-US" sz="4267" dirty="0">
                <a:solidFill>
                  <a:srgbClr val="1B4453"/>
                </a:solidFill>
                <a:latin typeface="Baskerville" panose="02020502070401020303"/>
              </a:rPr>
              <a:t>Hedonic Method in </a:t>
            </a:r>
            <a:r>
              <a:rPr lang="en-US" altLang="zh-CN" sz="4267" dirty="0">
                <a:solidFill>
                  <a:srgbClr val="1B4453"/>
                </a:solidFill>
                <a:latin typeface="Baskerville" panose="02020502070401020303"/>
              </a:rPr>
              <a:t>Infrastructure</a:t>
            </a:r>
            <a:r>
              <a:rPr lang="en-US" sz="4267" dirty="0">
                <a:solidFill>
                  <a:srgbClr val="1B4453"/>
                </a:solidFill>
                <a:latin typeface="Baskerville" panose="02020502070401020303"/>
              </a:rPr>
              <a:t> Decision</a:t>
            </a:r>
            <a:endParaRPr sz="4267" dirty="0">
              <a:solidFill>
                <a:srgbClr val="1B4453"/>
              </a:solidFill>
              <a:latin typeface="Baskerville" panose="02020502070401020303"/>
            </a:endParaRPr>
          </a:p>
        </p:txBody>
      </p:sp>
      <p:graphicFrame>
        <p:nvGraphicFramePr>
          <p:cNvPr id="3" name="Table 2">
            <a:extLst>
              <a:ext uri="{FF2B5EF4-FFF2-40B4-BE49-F238E27FC236}">
                <a16:creationId xmlns:a16="http://schemas.microsoft.com/office/drawing/2014/main" id="{3AFE2EC9-CF45-4665-8954-65AD40E75BF3}"/>
              </a:ext>
            </a:extLst>
          </p:cNvPr>
          <p:cNvGraphicFramePr>
            <a:graphicFrameLocks noGrp="1"/>
          </p:cNvGraphicFramePr>
          <p:nvPr>
            <p:extLst>
              <p:ext uri="{D42A27DB-BD31-4B8C-83A1-F6EECF244321}">
                <p14:modId xmlns:p14="http://schemas.microsoft.com/office/powerpoint/2010/main" val="1495313456"/>
              </p:ext>
            </p:extLst>
          </p:nvPr>
        </p:nvGraphicFramePr>
        <p:xfrm>
          <a:off x="2031999" y="1582234"/>
          <a:ext cx="8128000" cy="2123440"/>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462498285"/>
                    </a:ext>
                  </a:extLst>
                </a:gridCol>
                <a:gridCol w="1625600">
                  <a:extLst>
                    <a:ext uri="{9D8B030D-6E8A-4147-A177-3AD203B41FA5}">
                      <a16:colId xmlns:a16="http://schemas.microsoft.com/office/drawing/2014/main" val="2506430787"/>
                    </a:ext>
                  </a:extLst>
                </a:gridCol>
                <a:gridCol w="1625600">
                  <a:extLst>
                    <a:ext uri="{9D8B030D-6E8A-4147-A177-3AD203B41FA5}">
                      <a16:colId xmlns:a16="http://schemas.microsoft.com/office/drawing/2014/main" val="3399288208"/>
                    </a:ext>
                  </a:extLst>
                </a:gridCol>
                <a:gridCol w="1625600">
                  <a:extLst>
                    <a:ext uri="{9D8B030D-6E8A-4147-A177-3AD203B41FA5}">
                      <a16:colId xmlns:a16="http://schemas.microsoft.com/office/drawing/2014/main" val="4195954299"/>
                    </a:ext>
                  </a:extLst>
                </a:gridCol>
                <a:gridCol w="1625600">
                  <a:extLst>
                    <a:ext uri="{9D8B030D-6E8A-4147-A177-3AD203B41FA5}">
                      <a16:colId xmlns:a16="http://schemas.microsoft.com/office/drawing/2014/main" val="76958982"/>
                    </a:ext>
                  </a:extLst>
                </a:gridCol>
              </a:tblGrid>
              <a:tr h="370840">
                <a:tc>
                  <a:txBody>
                    <a:bodyPr/>
                    <a:lstStyle/>
                    <a:p>
                      <a:r>
                        <a:rPr lang="en-US" altLang="zh-CN" dirty="0">
                          <a:latin typeface="Baskerville" panose="02020502070401020303"/>
                        </a:rPr>
                        <a:t>Distance (km)</a:t>
                      </a:r>
                      <a:endParaRPr lang="zh-CN" altLang="en-US" dirty="0">
                        <a:latin typeface="Baskerville" panose="02020502070401020303"/>
                      </a:endParaRPr>
                    </a:p>
                  </a:txBody>
                  <a:tcPr/>
                </a:tc>
                <a:tc>
                  <a:txBody>
                    <a:bodyPr/>
                    <a:lstStyle/>
                    <a:p>
                      <a:r>
                        <a:rPr lang="en-US" altLang="zh-CN" dirty="0">
                          <a:latin typeface="Baskerville" panose="02020502070401020303"/>
                        </a:rPr>
                        <a:t>Price premium</a:t>
                      </a:r>
                      <a:endParaRPr lang="zh-CN" altLang="en-US" dirty="0">
                        <a:latin typeface="Baskerville" panose="02020502070401020303"/>
                      </a:endParaRPr>
                    </a:p>
                  </a:txBody>
                  <a:tcPr/>
                </a:tc>
                <a:tc>
                  <a:txBody>
                    <a:bodyPr/>
                    <a:lstStyle/>
                    <a:p>
                      <a:r>
                        <a:rPr lang="en-US" altLang="zh-CN" dirty="0">
                          <a:latin typeface="Baskerville" panose="02020502070401020303"/>
                        </a:rPr>
                        <a:t>Base value (RMB/m2)</a:t>
                      </a:r>
                      <a:endParaRPr lang="zh-CN" altLang="en-US" dirty="0">
                        <a:latin typeface="Baskerville" panose="02020502070401020303"/>
                      </a:endParaRPr>
                    </a:p>
                  </a:txBody>
                  <a:tcPr/>
                </a:tc>
                <a:tc>
                  <a:txBody>
                    <a:bodyPr/>
                    <a:lstStyle/>
                    <a:p>
                      <a:r>
                        <a:rPr lang="en-US" altLang="zh-CN" dirty="0">
                          <a:latin typeface="Baskerville" panose="02020502070401020303"/>
                        </a:rPr>
                        <a:t>House areas (hectare)</a:t>
                      </a:r>
                      <a:endParaRPr lang="zh-CN" altLang="en-US" dirty="0">
                        <a:latin typeface="Baskerville" panose="02020502070401020303"/>
                      </a:endParaRPr>
                    </a:p>
                  </a:txBody>
                  <a:tcPr/>
                </a:tc>
                <a:tc>
                  <a:txBody>
                    <a:bodyPr/>
                    <a:lstStyle/>
                    <a:p>
                      <a:r>
                        <a:rPr lang="en-US" altLang="zh-CN" dirty="0">
                          <a:latin typeface="Baskerville" panose="02020502070401020303"/>
                        </a:rPr>
                        <a:t>Total value (billion RMB)</a:t>
                      </a:r>
                      <a:endParaRPr lang="zh-CN" altLang="en-US" dirty="0">
                        <a:latin typeface="Baskerville" panose="02020502070401020303"/>
                      </a:endParaRPr>
                    </a:p>
                  </a:txBody>
                  <a:tcPr/>
                </a:tc>
                <a:extLst>
                  <a:ext uri="{0D108BD9-81ED-4DB2-BD59-A6C34878D82A}">
                    <a16:rowId xmlns:a16="http://schemas.microsoft.com/office/drawing/2014/main" val="1100291296"/>
                  </a:ext>
                </a:extLst>
              </a:tr>
              <a:tr h="370840">
                <a:tc>
                  <a:txBody>
                    <a:bodyPr/>
                    <a:lstStyle/>
                    <a:p>
                      <a:r>
                        <a:rPr lang="en-US" altLang="zh-CN" dirty="0">
                          <a:latin typeface="Baskerville" panose="02020502070401020303"/>
                        </a:rPr>
                        <a:t>0-0.5</a:t>
                      </a:r>
                      <a:endParaRPr lang="zh-CN" altLang="en-US" dirty="0">
                        <a:latin typeface="Baskerville" panose="02020502070401020303"/>
                      </a:endParaRPr>
                    </a:p>
                  </a:txBody>
                  <a:tcPr/>
                </a:tc>
                <a:tc>
                  <a:txBody>
                    <a:bodyPr/>
                    <a:lstStyle/>
                    <a:p>
                      <a:r>
                        <a:rPr lang="en-US" altLang="zh-CN" dirty="0">
                          <a:latin typeface="Baskerville" panose="02020502070401020303"/>
                        </a:rPr>
                        <a:t>14%</a:t>
                      </a:r>
                      <a:endParaRPr lang="zh-CN" altLang="en-US" dirty="0">
                        <a:latin typeface="Baskerville" panose="02020502070401020303"/>
                      </a:endParaRPr>
                    </a:p>
                  </a:txBody>
                  <a:tcPr/>
                </a:tc>
                <a:tc>
                  <a:txBody>
                    <a:bodyPr/>
                    <a:lstStyle/>
                    <a:p>
                      <a:r>
                        <a:rPr lang="en-US" altLang="zh-CN" dirty="0">
                          <a:latin typeface="Baskerville" panose="02020502070401020303"/>
                        </a:rPr>
                        <a:t>7304.29</a:t>
                      </a:r>
                      <a:endParaRPr lang="zh-CN" altLang="en-US" dirty="0">
                        <a:latin typeface="Baskerville" panose="02020502070401020303"/>
                      </a:endParaRPr>
                    </a:p>
                  </a:txBody>
                  <a:tcPr/>
                </a:tc>
                <a:tc>
                  <a:txBody>
                    <a:bodyPr/>
                    <a:lstStyle/>
                    <a:p>
                      <a:r>
                        <a:rPr lang="en-US" altLang="zh-CN" dirty="0">
                          <a:latin typeface="Baskerville" panose="02020502070401020303"/>
                        </a:rPr>
                        <a:t>553.21</a:t>
                      </a:r>
                      <a:endParaRPr lang="zh-CN" altLang="en-US" dirty="0">
                        <a:latin typeface="Baskerville" panose="02020502070401020303"/>
                      </a:endParaRPr>
                    </a:p>
                  </a:txBody>
                  <a:tcPr/>
                </a:tc>
                <a:tc>
                  <a:txBody>
                    <a:bodyPr/>
                    <a:lstStyle/>
                    <a:p>
                      <a:r>
                        <a:rPr lang="en-US" altLang="zh-CN" dirty="0">
                          <a:latin typeface="Baskerville" panose="02020502070401020303"/>
                        </a:rPr>
                        <a:t>5.7</a:t>
                      </a:r>
                      <a:endParaRPr lang="zh-CN" altLang="en-US" dirty="0">
                        <a:latin typeface="Baskerville" panose="02020502070401020303"/>
                      </a:endParaRPr>
                    </a:p>
                  </a:txBody>
                  <a:tcPr/>
                </a:tc>
                <a:extLst>
                  <a:ext uri="{0D108BD9-81ED-4DB2-BD59-A6C34878D82A}">
                    <a16:rowId xmlns:a16="http://schemas.microsoft.com/office/drawing/2014/main" val="1457770089"/>
                  </a:ext>
                </a:extLst>
              </a:tr>
              <a:tr h="370840">
                <a:tc>
                  <a:txBody>
                    <a:bodyPr/>
                    <a:lstStyle/>
                    <a:p>
                      <a:r>
                        <a:rPr lang="en-US" altLang="zh-CN" dirty="0">
                          <a:latin typeface="Baskerville" panose="02020502070401020303"/>
                        </a:rPr>
                        <a:t>0.5-1</a:t>
                      </a:r>
                      <a:endParaRPr lang="zh-CN" altLang="en-US" dirty="0">
                        <a:latin typeface="Baskerville" panose="02020502070401020303"/>
                      </a:endParaRPr>
                    </a:p>
                  </a:txBody>
                  <a:tcPr/>
                </a:tc>
                <a:tc>
                  <a:txBody>
                    <a:bodyPr/>
                    <a:lstStyle/>
                    <a:p>
                      <a:r>
                        <a:rPr lang="en-US" altLang="zh-CN" dirty="0" smtClean="0">
                          <a:latin typeface="Baskerville" panose="02020502070401020303"/>
                        </a:rPr>
                        <a:t>7.4%</a:t>
                      </a:r>
                      <a:endParaRPr lang="zh-CN" altLang="en-US" dirty="0">
                        <a:latin typeface="Baskerville" panose="02020502070401020303"/>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askerville" panose="02020502070401020303"/>
                        </a:rPr>
                        <a:t>7304.29</a:t>
                      </a:r>
                      <a:endParaRPr lang="zh-CN" altLang="en-US" dirty="0">
                        <a:latin typeface="Baskerville" panose="02020502070401020303"/>
                      </a:endParaRPr>
                    </a:p>
                  </a:txBody>
                  <a:tcPr/>
                </a:tc>
                <a:tc>
                  <a:txBody>
                    <a:bodyPr/>
                    <a:lstStyle/>
                    <a:p>
                      <a:r>
                        <a:rPr lang="en-US" altLang="zh-CN" dirty="0">
                          <a:latin typeface="Baskerville" panose="02020502070401020303"/>
                        </a:rPr>
                        <a:t>583.17</a:t>
                      </a:r>
                      <a:endParaRPr lang="zh-CN" altLang="en-US" dirty="0">
                        <a:latin typeface="Baskerville" panose="02020502070401020303"/>
                      </a:endParaRPr>
                    </a:p>
                  </a:txBody>
                  <a:tcPr/>
                </a:tc>
                <a:tc>
                  <a:txBody>
                    <a:bodyPr/>
                    <a:lstStyle/>
                    <a:p>
                      <a:r>
                        <a:rPr lang="en-US" altLang="zh-CN" dirty="0">
                          <a:latin typeface="Baskerville" panose="02020502070401020303"/>
                        </a:rPr>
                        <a:t>3.2</a:t>
                      </a:r>
                      <a:endParaRPr lang="zh-CN" altLang="en-US" dirty="0">
                        <a:latin typeface="Baskerville" panose="02020502070401020303"/>
                      </a:endParaRPr>
                    </a:p>
                  </a:txBody>
                  <a:tcPr/>
                </a:tc>
                <a:extLst>
                  <a:ext uri="{0D108BD9-81ED-4DB2-BD59-A6C34878D82A}">
                    <a16:rowId xmlns:a16="http://schemas.microsoft.com/office/drawing/2014/main" val="3704916947"/>
                  </a:ext>
                </a:extLst>
              </a:tr>
              <a:tr h="370840">
                <a:tc>
                  <a:txBody>
                    <a:bodyPr/>
                    <a:lstStyle/>
                    <a:p>
                      <a:r>
                        <a:rPr lang="en-US" altLang="zh-CN" dirty="0">
                          <a:latin typeface="Baskerville" panose="02020502070401020303"/>
                        </a:rPr>
                        <a:t>1-1.5</a:t>
                      </a:r>
                      <a:endParaRPr lang="zh-CN" altLang="en-US" dirty="0">
                        <a:latin typeface="Baskerville" panose="02020502070401020303"/>
                      </a:endParaRPr>
                    </a:p>
                  </a:txBody>
                  <a:tcPr/>
                </a:tc>
                <a:tc>
                  <a:txBody>
                    <a:bodyPr/>
                    <a:lstStyle/>
                    <a:p>
                      <a:r>
                        <a:rPr lang="en-US" altLang="zh-CN" dirty="0">
                          <a:latin typeface="Baskerville" panose="02020502070401020303"/>
                        </a:rPr>
                        <a:t>7.5%</a:t>
                      </a:r>
                      <a:endParaRPr lang="zh-CN" altLang="en-US" dirty="0">
                        <a:latin typeface="Baskerville" panose="02020502070401020303"/>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Baskerville" panose="02020502070401020303"/>
                        </a:rPr>
                        <a:t>7304.29</a:t>
                      </a:r>
                      <a:endParaRPr lang="zh-CN" altLang="en-US" dirty="0">
                        <a:latin typeface="Baskerville" panose="02020502070401020303"/>
                      </a:endParaRPr>
                    </a:p>
                  </a:txBody>
                  <a:tcPr/>
                </a:tc>
                <a:tc>
                  <a:txBody>
                    <a:bodyPr/>
                    <a:lstStyle/>
                    <a:p>
                      <a:r>
                        <a:rPr lang="en-US" altLang="zh-CN" dirty="0">
                          <a:latin typeface="Baskerville" panose="02020502070401020303"/>
                        </a:rPr>
                        <a:t>392.29</a:t>
                      </a:r>
                      <a:endParaRPr lang="zh-CN" altLang="en-US" dirty="0">
                        <a:latin typeface="Baskerville" panose="02020502070401020303"/>
                      </a:endParaRPr>
                    </a:p>
                  </a:txBody>
                  <a:tcPr/>
                </a:tc>
                <a:tc>
                  <a:txBody>
                    <a:bodyPr/>
                    <a:lstStyle/>
                    <a:p>
                      <a:r>
                        <a:rPr lang="en-US" altLang="zh-CN" dirty="0">
                          <a:latin typeface="Baskerville" panose="02020502070401020303"/>
                        </a:rPr>
                        <a:t>2.1</a:t>
                      </a:r>
                      <a:endParaRPr lang="zh-CN" altLang="en-US" dirty="0">
                        <a:latin typeface="Baskerville" panose="02020502070401020303"/>
                      </a:endParaRPr>
                    </a:p>
                  </a:txBody>
                  <a:tcPr/>
                </a:tc>
                <a:extLst>
                  <a:ext uri="{0D108BD9-81ED-4DB2-BD59-A6C34878D82A}">
                    <a16:rowId xmlns:a16="http://schemas.microsoft.com/office/drawing/2014/main" val="892837467"/>
                  </a:ext>
                </a:extLst>
              </a:tr>
              <a:tr h="370840">
                <a:tc>
                  <a:txBody>
                    <a:bodyPr/>
                    <a:lstStyle/>
                    <a:p>
                      <a:r>
                        <a:rPr lang="en-US" altLang="zh-CN" dirty="0">
                          <a:latin typeface="Baskerville" panose="02020502070401020303"/>
                        </a:rPr>
                        <a:t>Total</a:t>
                      </a:r>
                      <a:endParaRPr lang="zh-CN" altLang="en-US" dirty="0">
                        <a:latin typeface="Baskerville" panose="02020502070401020303"/>
                      </a:endParaRPr>
                    </a:p>
                  </a:txBody>
                  <a:tcPr/>
                </a:tc>
                <a:tc>
                  <a:txBody>
                    <a:bodyPr/>
                    <a:lstStyle/>
                    <a:p>
                      <a:endParaRPr lang="zh-CN" altLang="en-US" dirty="0">
                        <a:latin typeface="Baskerville" panose="02020502070401020303"/>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Baskerville" panose="02020502070401020303"/>
                      </a:endParaRPr>
                    </a:p>
                  </a:txBody>
                  <a:tcPr/>
                </a:tc>
                <a:tc>
                  <a:txBody>
                    <a:bodyPr/>
                    <a:lstStyle/>
                    <a:p>
                      <a:endParaRPr lang="zh-CN" altLang="en-US" dirty="0">
                        <a:latin typeface="Baskerville" panose="02020502070401020303"/>
                      </a:endParaRPr>
                    </a:p>
                  </a:txBody>
                  <a:tcPr/>
                </a:tc>
                <a:tc>
                  <a:txBody>
                    <a:bodyPr/>
                    <a:lstStyle/>
                    <a:p>
                      <a:r>
                        <a:rPr lang="en-US" altLang="zh-CN" dirty="0">
                          <a:latin typeface="Baskerville" panose="02020502070401020303"/>
                        </a:rPr>
                        <a:t>10.96</a:t>
                      </a:r>
                      <a:endParaRPr lang="zh-CN" altLang="en-US" dirty="0">
                        <a:latin typeface="Baskerville" panose="02020502070401020303"/>
                      </a:endParaRPr>
                    </a:p>
                  </a:txBody>
                  <a:tcPr/>
                </a:tc>
                <a:extLst>
                  <a:ext uri="{0D108BD9-81ED-4DB2-BD59-A6C34878D82A}">
                    <a16:rowId xmlns:a16="http://schemas.microsoft.com/office/drawing/2014/main" val="517426978"/>
                  </a:ext>
                </a:extLst>
              </a:tr>
            </a:tbl>
          </a:graphicData>
        </a:graphic>
      </p:graphicFrame>
      <p:sp>
        <p:nvSpPr>
          <p:cNvPr id="6" name="TextBox 5">
            <a:extLst>
              <a:ext uri="{FF2B5EF4-FFF2-40B4-BE49-F238E27FC236}">
                <a16:creationId xmlns:a16="http://schemas.microsoft.com/office/drawing/2014/main" id="{1BC455B9-B1B4-4448-8A2D-3929E609E5EC}"/>
              </a:ext>
            </a:extLst>
          </p:cNvPr>
          <p:cNvSpPr txBox="1"/>
          <p:nvPr/>
        </p:nvSpPr>
        <p:spPr>
          <a:xfrm>
            <a:off x="1426818" y="3869317"/>
            <a:ext cx="9625496" cy="2308324"/>
          </a:xfrm>
          <a:prstGeom prst="rect">
            <a:avLst/>
          </a:prstGeom>
          <a:noFill/>
        </p:spPr>
        <p:txBody>
          <a:bodyPr wrap="square" rtlCol="0">
            <a:spAutoFit/>
          </a:bodyPr>
          <a:lstStyle/>
          <a:p>
            <a:pPr marL="285750" indent="-285750">
              <a:buFont typeface="Arial" panose="020B0604020202020204" pitchFamily="34" charset="0"/>
              <a:buChar char="•"/>
            </a:pPr>
            <a:r>
              <a:rPr lang="en-CN" sz="2400" dirty="0">
                <a:latin typeface="Baskerville" panose="02020502070401020303" pitchFamily="18" charset="0"/>
                <a:ea typeface="Baskerville" panose="02020502070401020303" pitchFamily="18" charset="0"/>
              </a:rPr>
              <a:t>The results indicate building the new subway line in Chengdu can generate </a:t>
            </a:r>
            <a:r>
              <a:rPr lang="en-CN" sz="2400" b="1" dirty="0">
                <a:latin typeface="Baskerville" panose="02020502070401020303" pitchFamily="18" charset="0"/>
                <a:ea typeface="Baskerville" panose="02020502070401020303" pitchFamily="18" charset="0"/>
              </a:rPr>
              <a:t>$11B RMB </a:t>
            </a:r>
            <a:r>
              <a:rPr lang="en-CN" sz="2400" dirty="0">
                <a:latin typeface="Baskerville" panose="02020502070401020303" pitchFamily="18" charset="0"/>
                <a:ea typeface="Baskerville" panose="02020502070401020303" pitchFamily="18" charset="0"/>
              </a:rPr>
              <a:t>benefit, measured by people’s increased willingness to pay for </a:t>
            </a:r>
            <a:r>
              <a:rPr lang="en-CN" sz="2400">
                <a:latin typeface="Baskerville" panose="02020502070401020303" pitchFamily="18" charset="0"/>
                <a:ea typeface="Baskerville" panose="02020502070401020303" pitchFamily="18" charset="0"/>
              </a:rPr>
              <a:t>the hous</a:t>
            </a:r>
            <a:r>
              <a:rPr lang="en-US" altLang="zh-CN" sz="2400" dirty="0">
                <a:latin typeface="Baskerville" panose="02020502070401020303" pitchFamily="18" charset="0"/>
                <a:ea typeface="Baskerville" panose="02020502070401020303" pitchFamily="18" charset="0"/>
              </a:rPr>
              <a:t>es</a:t>
            </a:r>
            <a:r>
              <a:rPr lang="en-CN" sz="2400">
                <a:latin typeface="Baskerville" panose="02020502070401020303" pitchFamily="18" charset="0"/>
                <a:ea typeface="Baskerville" panose="02020502070401020303" pitchFamily="18" charset="0"/>
              </a:rPr>
              <a:t> </a:t>
            </a:r>
            <a:r>
              <a:rPr lang="en-CN" sz="2400" dirty="0">
                <a:latin typeface="Baskerville" panose="02020502070401020303" pitchFamily="18" charset="0"/>
                <a:ea typeface="Baskerville" panose="02020502070401020303" pitchFamily="18" charset="0"/>
              </a:rPr>
              <a:t>close to stations.</a:t>
            </a:r>
            <a:br>
              <a:rPr lang="en-CN" sz="2400" dirty="0">
                <a:latin typeface="Baskerville" panose="02020502070401020303" pitchFamily="18" charset="0"/>
                <a:ea typeface="Baskerville" panose="02020502070401020303" pitchFamily="18" charset="0"/>
              </a:rPr>
            </a:br>
            <a:endParaRPr lang="en-CN" sz="24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CN" sz="2400" dirty="0">
                <a:latin typeface="Baskerville" panose="02020502070401020303" pitchFamily="18" charset="0"/>
                <a:ea typeface="Baskerville" panose="02020502070401020303" pitchFamily="18" charset="0"/>
              </a:rPr>
              <a:t>Government can thus think about a tailored “value capture” mechanism to recover the infrastructure cost from nearby real estate developers. </a:t>
            </a:r>
          </a:p>
        </p:txBody>
      </p:sp>
    </p:spTree>
    <p:extLst>
      <p:ext uri="{BB962C8B-B14F-4D97-AF65-F5344CB8AC3E}">
        <p14:creationId xmlns:p14="http://schemas.microsoft.com/office/powerpoint/2010/main" val="1273184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4" name="Picture 3">
            <a:extLst>
              <a:ext uri="{FF2B5EF4-FFF2-40B4-BE49-F238E27FC236}">
                <a16:creationId xmlns:a16="http://schemas.microsoft.com/office/drawing/2014/main" id="{FBA7C353-8458-5448-B973-4564FAE170ED}"/>
              </a:ext>
            </a:extLst>
          </p:cNvPr>
          <p:cNvPicPr>
            <a:picLocks noChangeAspect="1"/>
          </p:cNvPicPr>
          <p:nvPr/>
        </p:nvPicPr>
        <p:blipFill>
          <a:blip r:embed="rId3"/>
          <a:stretch>
            <a:fillRect/>
          </a:stretch>
        </p:blipFill>
        <p:spPr>
          <a:xfrm>
            <a:off x="1379885" y="1585798"/>
            <a:ext cx="4868516" cy="4397602"/>
          </a:xfrm>
          <a:prstGeom prst="rect">
            <a:avLst/>
          </a:prstGeom>
        </p:spPr>
      </p:pic>
      <p:sp>
        <p:nvSpPr>
          <p:cNvPr id="7" name="Google Shape;208;p27">
            <a:extLst>
              <a:ext uri="{FF2B5EF4-FFF2-40B4-BE49-F238E27FC236}">
                <a16:creationId xmlns:a16="http://schemas.microsoft.com/office/drawing/2014/main" id="{42B499D7-766D-114F-BCBD-6B0EC828B643}"/>
              </a:ext>
            </a:extLst>
          </p:cNvPr>
          <p:cNvSpPr txBox="1">
            <a:spLocks noGrp="1"/>
          </p:cNvSpPr>
          <p:nvPr>
            <p:ph type="title" idx="4294967295"/>
          </p:nvPr>
        </p:nvSpPr>
        <p:spPr>
          <a:xfrm>
            <a:off x="234950" y="241300"/>
            <a:ext cx="11784225" cy="763588"/>
          </a:xfrm>
          <a:prstGeom prst="rect">
            <a:avLst/>
          </a:prstGeom>
        </p:spPr>
        <p:txBody>
          <a:bodyPr spcFirstLastPara="1" vert="horz" wrap="square" lIns="121900" tIns="121900" rIns="121900" bIns="121900" rtlCol="0" anchor="t" anchorCtr="0">
            <a:noAutofit/>
          </a:bodyPr>
          <a:lstStyle/>
          <a:p>
            <a:r>
              <a:rPr lang="en-US" sz="3600" dirty="0">
                <a:solidFill>
                  <a:srgbClr val="1B4453"/>
                </a:solidFill>
                <a:latin typeface="Baskerville" panose="02020502070401020303"/>
              </a:rPr>
              <a:t>Hedonic Method </a:t>
            </a:r>
            <a:r>
              <a:rPr lang="en-US" altLang="zh-CN" sz="3600" dirty="0">
                <a:solidFill>
                  <a:srgbClr val="1B4453"/>
                </a:solidFill>
                <a:latin typeface="Baskerville" panose="02020502070401020303"/>
              </a:rPr>
              <a:t>to</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Support</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Policy</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Making:</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Clean</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Air</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Act</a:t>
            </a:r>
            <a:endParaRPr sz="3600" dirty="0">
              <a:solidFill>
                <a:srgbClr val="1B4453"/>
              </a:solidFill>
              <a:latin typeface="Baskerville" panose="02020502070401020303"/>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B95FA0-0DF4-0144-93B4-B5DE4C2B6C87}"/>
                  </a:ext>
                </a:extLst>
              </p:cNvPr>
              <p:cNvSpPr txBox="1"/>
              <p:nvPr/>
            </p:nvSpPr>
            <p:spPr>
              <a:xfrm>
                <a:off x="7179155" y="1585798"/>
                <a:ext cx="3987830" cy="1815882"/>
              </a:xfrm>
              <a:prstGeom prst="rect">
                <a:avLst/>
              </a:prstGeom>
              <a:solidFill>
                <a:schemeClr val="accent5">
                  <a:lumMod val="50000"/>
                  <a:alpha val="5000"/>
                </a:schemeClr>
              </a:solidFill>
            </p:spPr>
            <p:txBody>
              <a:bodyPr wrap="square" rtlCol="0">
                <a:spAutoFit/>
              </a:bodyPr>
              <a:lstStyle/>
              <a:p>
                <a:r>
                  <a:rPr lang="en-US" altLang="zh-CN" sz="2400" dirty="0">
                    <a:latin typeface="Baskerville" panose="02020502070401020303" pitchFamily="18" charset="0"/>
                  </a:rPr>
                  <a:t>Example</a:t>
                </a:r>
              </a:p>
              <a:p>
                <a:r>
                  <a:rPr lang="en-US" altLang="zh-CN" sz="2400" dirty="0">
                    <a:latin typeface="Baskerville" panose="02020502070401020303" pitchFamily="18" charset="0"/>
                  </a:rPr>
                  <a:t>Log(Price)</a:t>
                </a:r>
                <a:r>
                  <a:rPr lang="zh-CN" altLang="en-US" sz="2400" dirty="0">
                    <a:latin typeface="Baskerville" panose="02020502070401020303" pitchFamily="18" charset="0"/>
                  </a:rPr>
                  <a:t>        </a:t>
                </a:r>
                <a:r>
                  <a:rPr lang="en-US" altLang="zh-CN" sz="2400" dirty="0">
                    <a:latin typeface="Baskerville" panose="02020502070401020303" pitchFamily="18" charset="0"/>
                  </a:rPr>
                  <a:t>=</a:t>
                </a:r>
                <a:r>
                  <a:rPr lang="zh-CN" altLang="en-US" sz="2400" dirty="0">
                    <a:latin typeface="Baskerville" panose="02020502070401020303" pitchFamily="18" charset="0"/>
                  </a:rPr>
                  <a:t>     </a:t>
                </a:r>
                <a:endParaRPr lang="en-US" altLang="zh-CN" sz="2400" dirty="0">
                  <a:latin typeface="Baskerville" panose="02020502070401020303" pitchFamily="18" charset="0"/>
                </a:endParaRPr>
              </a:p>
              <a:p>
                <a:r>
                  <a:rPr lang="zh-CN" altLang="en-US" sz="2400" dirty="0">
                    <a:latin typeface="Baskerville" panose="02020502070401020303" pitchFamily="18" charset="0"/>
                  </a:rPr>
                  <a:t>               </a:t>
                </a: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0.0028</a:t>
                </a:r>
                <a:r>
                  <a:rPr lang="zh-CN" altLang="en-US" sz="2400" dirty="0">
                    <a:latin typeface="Baskerville" panose="02020502070401020303" pitchFamily="18" charset="0"/>
                  </a:rPr>
                  <a:t> </a:t>
                </a:r>
                <a:r>
                  <a:rPr lang="en-US" altLang="zh-CN" sz="2400" dirty="0">
                    <a:latin typeface="Baskerville" panose="02020502070401020303" pitchFamily="18" charset="0"/>
                  </a:rPr>
                  <a:t>air</a:t>
                </a:r>
                <a:r>
                  <a:rPr lang="zh-CN" altLang="en-US" sz="2400" dirty="0">
                    <a:latin typeface="Baskerville" panose="02020502070401020303" pitchFamily="18" charset="0"/>
                  </a:rPr>
                  <a:t> </a:t>
                </a:r>
                <a:r>
                  <a:rPr lang="en-US" altLang="zh-CN" sz="2400" dirty="0">
                    <a:latin typeface="Baskerville" panose="02020502070401020303" pitchFamily="18" charset="0"/>
                  </a:rPr>
                  <a:t>pollution</a:t>
                </a:r>
              </a:p>
              <a:p>
                <a:pPr algn="r"/>
                <a:r>
                  <a:rPr lang="en-US" altLang="zh-CN" sz="1600" dirty="0">
                    <a:solidFill>
                      <a:srgbClr val="C00000"/>
                    </a:solidFill>
                    <a:latin typeface="Baskerville" panose="02020502070401020303" pitchFamily="18" charset="0"/>
                  </a:rPr>
                  <a:t>(continuous:</a:t>
                </a:r>
                <a:r>
                  <a:rPr lang="zh-CN" altLang="en-US" sz="1600" dirty="0">
                    <a:solidFill>
                      <a:srgbClr val="C00000"/>
                    </a:solidFill>
                    <a:latin typeface="Baskerville" panose="02020502070401020303" pitchFamily="18" charset="0"/>
                  </a:rPr>
                  <a:t> </a:t>
                </a:r>
                <a14:m>
                  <m:oMath xmlns:m="http://schemas.openxmlformats.org/officeDocument/2006/math">
                    <m:r>
                      <a:rPr lang="en-US" altLang="zh-CN" sz="1600" b="0" i="1" smtClean="0">
                        <a:solidFill>
                          <a:srgbClr val="C00000"/>
                        </a:solidFill>
                        <a:latin typeface="Cambria Math" panose="02040503050406030204" pitchFamily="18" charset="0"/>
                      </a:rPr>
                      <m:t>𝑚𝑔</m:t>
                    </m:r>
                    <m:r>
                      <a:rPr lang="en-US" altLang="zh-CN" sz="1600" smtClean="0">
                        <a:solidFill>
                          <a:srgbClr val="C00000"/>
                        </a:solidFill>
                        <a:latin typeface="Cambria Math" panose="02040503050406030204" pitchFamily="18" charset="0"/>
                      </a:rPr>
                      <m:t>/</m:t>
                    </m:r>
                    <m:sSup>
                      <m:sSupPr>
                        <m:ctrlPr>
                          <a:rPr lang="en-US" altLang="zh-CN" sz="1600" i="1" smtClean="0">
                            <a:solidFill>
                              <a:srgbClr val="C00000"/>
                            </a:solidFill>
                            <a:latin typeface="Cambria Math" panose="02040503050406030204" pitchFamily="18" charset="0"/>
                          </a:rPr>
                        </m:ctrlPr>
                      </m:sSupPr>
                      <m:e>
                        <m:r>
                          <a:rPr lang="en-US" altLang="zh-CN" sz="1600" smtClean="0">
                            <a:solidFill>
                              <a:srgbClr val="C00000"/>
                            </a:solidFill>
                            <a:latin typeface="Cambria Math" panose="02040503050406030204" pitchFamily="18" charset="0"/>
                          </a:rPr>
                          <m:t>𝑚</m:t>
                        </m:r>
                      </m:e>
                      <m:sup>
                        <m:r>
                          <a:rPr lang="en-US" altLang="zh-CN" sz="1600" smtClean="0">
                            <a:solidFill>
                              <a:srgbClr val="C00000"/>
                            </a:solidFill>
                            <a:latin typeface="Cambria Math" panose="02040503050406030204" pitchFamily="18" charset="0"/>
                          </a:rPr>
                          <m:t>3</m:t>
                        </m:r>
                      </m:sup>
                    </m:sSup>
                  </m:oMath>
                </a14:m>
                <a:r>
                  <a:rPr lang="en-US" altLang="zh-CN" sz="1600" dirty="0">
                    <a:solidFill>
                      <a:srgbClr val="C00000"/>
                    </a:solidFill>
                    <a:latin typeface="Baskerville" panose="02020502070401020303" pitchFamily="18" charset="0"/>
                  </a:rPr>
                  <a:t>)</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Controls</a:t>
                </a:r>
              </a:p>
            </p:txBody>
          </p:sp>
        </mc:Choice>
        <mc:Fallback xmlns="">
          <p:sp>
            <p:nvSpPr>
              <p:cNvPr id="6" name="TextBox 5">
                <a:extLst>
                  <a:ext uri="{FF2B5EF4-FFF2-40B4-BE49-F238E27FC236}">
                    <a16:creationId xmlns:a16="http://schemas.microsoft.com/office/drawing/2014/main" id="{B8B95FA0-0DF4-0144-93B4-B5DE4C2B6C87}"/>
                  </a:ext>
                </a:extLst>
              </p:cNvPr>
              <p:cNvSpPr txBox="1">
                <a:spLocks noRot="1" noChangeAspect="1" noMove="1" noResize="1" noEditPoints="1" noAdjustHandles="1" noChangeArrowheads="1" noChangeShapeType="1" noTextEdit="1"/>
              </p:cNvSpPr>
              <p:nvPr/>
            </p:nvSpPr>
            <p:spPr>
              <a:xfrm>
                <a:off x="7179155" y="1585798"/>
                <a:ext cx="3987830" cy="1815882"/>
              </a:xfrm>
              <a:prstGeom prst="rect">
                <a:avLst/>
              </a:prstGeom>
              <a:blipFill>
                <a:blip r:embed="rId4"/>
                <a:stretch>
                  <a:fillRect l="-2540" t="-2778" r="-2222" b="-6944"/>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D26A6A94-8CAC-8A4A-8F3A-D4B646242C52}"/>
              </a:ext>
            </a:extLst>
          </p:cNvPr>
          <p:cNvSpPr txBox="1"/>
          <p:nvPr/>
        </p:nvSpPr>
        <p:spPr>
          <a:xfrm>
            <a:off x="6762939" y="3784599"/>
            <a:ext cx="5256236" cy="2585323"/>
          </a:xfrm>
          <a:prstGeom prst="rect">
            <a:avLst/>
          </a:prstGeom>
          <a:noFill/>
        </p:spPr>
        <p:txBody>
          <a:bodyPr wrap="square" rtlCol="0">
            <a:spAutoFit/>
          </a:bodyPr>
          <a:lstStyle/>
          <a:p>
            <a:r>
              <a:rPr lang="en-US" altLang="zh-CN" dirty="0">
                <a:latin typeface="Eurostile" panose="020B0504020202050204" pitchFamily="34" charset="77"/>
              </a:rPr>
              <a:t>19</a:t>
            </a:r>
            <a:r>
              <a:rPr lang="zh-CN" altLang="en-US" dirty="0">
                <a:latin typeface="Eurostile" panose="020B0504020202050204" pitchFamily="34" charset="77"/>
              </a:rPr>
              <a:t> </a:t>
            </a:r>
            <a:r>
              <a:rPr lang="en-US" altLang="zh-CN" dirty="0">
                <a:latin typeface="Eurostile" panose="020B0504020202050204" pitchFamily="34" charset="77"/>
              </a:rPr>
              <a:t>million</a:t>
            </a:r>
            <a:r>
              <a:rPr lang="zh-CN" altLang="en-US" dirty="0">
                <a:latin typeface="Eurostile" panose="020B0504020202050204" pitchFamily="34" charset="77"/>
              </a:rPr>
              <a:t> </a:t>
            </a:r>
            <a:r>
              <a:rPr lang="en-US" altLang="zh-CN" dirty="0">
                <a:latin typeface="Eurostile" panose="020B0504020202050204" pitchFamily="34" charset="77"/>
              </a:rPr>
              <a:t>homes</a:t>
            </a:r>
            <a:r>
              <a:rPr lang="zh-CN" altLang="en-US" dirty="0">
                <a:latin typeface="Eurostile" panose="020B0504020202050204" pitchFamily="34" charset="77"/>
              </a:rPr>
              <a:t> </a:t>
            </a:r>
            <a:r>
              <a:rPr lang="en-US" altLang="zh-CN" dirty="0">
                <a:latin typeface="Eurostile" panose="020B0504020202050204" pitchFamily="34" charset="77"/>
              </a:rPr>
              <a:t>in</a:t>
            </a:r>
            <a:r>
              <a:rPr lang="zh-CN" altLang="en-US" dirty="0">
                <a:latin typeface="Eurostile" panose="020B0504020202050204" pitchFamily="34" charset="77"/>
              </a:rPr>
              <a:t> </a:t>
            </a:r>
            <a:r>
              <a:rPr lang="en-US" altLang="zh-CN" dirty="0">
                <a:latin typeface="Eurostile" panose="020B0504020202050204" pitchFamily="34" charset="77"/>
              </a:rPr>
              <a:t>non-attainment</a:t>
            </a:r>
            <a:r>
              <a:rPr lang="zh-CN" altLang="en-US" dirty="0">
                <a:latin typeface="Eurostile" panose="020B0504020202050204" pitchFamily="34" charset="77"/>
              </a:rPr>
              <a:t> </a:t>
            </a:r>
            <a:r>
              <a:rPr lang="en-US" altLang="zh-CN" dirty="0">
                <a:latin typeface="Eurostile" panose="020B0504020202050204" pitchFamily="34" charset="77"/>
              </a:rPr>
              <a:t>counties,</a:t>
            </a:r>
            <a:r>
              <a:rPr lang="zh-CN" altLang="en-US" dirty="0">
                <a:latin typeface="Eurostile" panose="020B0504020202050204" pitchFamily="34" charset="77"/>
              </a:rPr>
              <a:t> </a:t>
            </a:r>
            <a:r>
              <a:rPr lang="en-US" altLang="zh-CN" dirty="0">
                <a:latin typeface="Eurostile" panose="020B0504020202050204" pitchFamily="34" charset="77"/>
              </a:rPr>
              <a:t>Average</a:t>
            </a:r>
            <a:r>
              <a:rPr lang="zh-CN" altLang="en-US" dirty="0">
                <a:latin typeface="Eurostile" panose="020B0504020202050204" pitchFamily="34" charset="77"/>
              </a:rPr>
              <a:t> </a:t>
            </a:r>
            <a:r>
              <a:rPr lang="en-US" altLang="zh-CN" dirty="0">
                <a:latin typeface="Eurostile" panose="020B0504020202050204" pitchFamily="34" charset="77"/>
              </a:rPr>
              <a:t>home</a:t>
            </a:r>
            <a:r>
              <a:rPr lang="zh-CN" altLang="en-US" dirty="0">
                <a:latin typeface="Eurostile" panose="020B0504020202050204" pitchFamily="34" charset="77"/>
              </a:rPr>
              <a:t> </a:t>
            </a:r>
            <a:r>
              <a:rPr lang="en-US" altLang="zh-CN" dirty="0">
                <a:latin typeface="Eurostile" panose="020B0504020202050204" pitchFamily="34" charset="77"/>
              </a:rPr>
              <a:t>value</a:t>
            </a:r>
            <a:r>
              <a:rPr lang="zh-CN" altLang="en-US" dirty="0">
                <a:latin typeface="Eurostile" panose="020B0504020202050204" pitchFamily="34" charset="77"/>
              </a:rPr>
              <a:t> </a:t>
            </a:r>
            <a:r>
              <a:rPr lang="en-US" altLang="zh-CN" dirty="0">
                <a:latin typeface="Eurostile" panose="020B0504020202050204" pitchFamily="34" charset="77"/>
              </a:rPr>
              <a:t>=</a:t>
            </a:r>
            <a:r>
              <a:rPr lang="zh-CN" altLang="en-US" dirty="0">
                <a:latin typeface="Eurostile" panose="020B0504020202050204" pitchFamily="34" charset="77"/>
              </a:rPr>
              <a:t> </a:t>
            </a:r>
            <a:r>
              <a:rPr lang="en-US" altLang="zh-CN" dirty="0">
                <a:latin typeface="Eurostile" panose="020B0504020202050204" pitchFamily="34" charset="77"/>
              </a:rPr>
              <a:t>$86,900</a:t>
            </a:r>
            <a:r>
              <a:rPr lang="zh-CN" altLang="en-US" dirty="0">
                <a:latin typeface="Eurostile" panose="020B0504020202050204" pitchFamily="34" charset="77"/>
              </a:rPr>
              <a:t> </a:t>
            </a:r>
            <a:r>
              <a:rPr lang="en-US" altLang="zh-CN" dirty="0">
                <a:latin typeface="Eurostile" panose="020B0504020202050204" pitchFamily="34" charset="77"/>
              </a:rPr>
              <a:t>(1970,</a:t>
            </a:r>
            <a:r>
              <a:rPr lang="zh-CN" altLang="en-US" dirty="0">
                <a:latin typeface="Eurostile" panose="020B0504020202050204" pitchFamily="34" charset="77"/>
              </a:rPr>
              <a:t> </a:t>
            </a:r>
            <a:r>
              <a:rPr lang="en-US" altLang="zh-CN" dirty="0">
                <a:latin typeface="Eurostile" panose="020B0504020202050204" pitchFamily="34" charset="77"/>
              </a:rPr>
              <a:t>in</a:t>
            </a:r>
            <a:r>
              <a:rPr lang="zh-CN" altLang="en-US" dirty="0">
                <a:latin typeface="Eurostile" panose="020B0504020202050204" pitchFamily="34" charset="77"/>
              </a:rPr>
              <a:t> </a:t>
            </a:r>
            <a:r>
              <a:rPr lang="en-US" altLang="zh-CN" dirty="0">
                <a:latin typeface="Eurostile" panose="020B0504020202050204" pitchFamily="34" charset="77"/>
              </a:rPr>
              <a:t>2001</a:t>
            </a:r>
            <a:r>
              <a:rPr lang="zh-CN" altLang="en-US" dirty="0">
                <a:latin typeface="Eurostile" panose="020B0504020202050204" pitchFamily="34" charset="77"/>
              </a:rPr>
              <a:t> </a:t>
            </a:r>
            <a:r>
              <a:rPr lang="en-US" altLang="zh-CN" dirty="0">
                <a:latin typeface="Eurostile" panose="020B0504020202050204" pitchFamily="34" charset="77"/>
              </a:rPr>
              <a:t>$)</a:t>
            </a:r>
          </a:p>
          <a:p>
            <a:endParaRPr lang="en-US" altLang="zh-CN" dirty="0">
              <a:latin typeface="Eurostile" panose="020B0504020202050204" pitchFamily="34" charset="77"/>
            </a:endParaRPr>
          </a:p>
          <a:p>
            <a:r>
              <a:rPr lang="en-US" altLang="zh-CN" dirty="0">
                <a:latin typeface="Eurostile" panose="020B0504020202050204" pitchFamily="34" charset="77"/>
              </a:rPr>
              <a:t>10</a:t>
            </a:r>
            <a:r>
              <a:rPr lang="zh-CN" altLang="en-US" dirty="0">
                <a:latin typeface="Eurostile" panose="020B0504020202050204" pitchFamily="34" charset="77"/>
              </a:rPr>
              <a:t> </a:t>
            </a:r>
            <a:r>
              <a:rPr lang="en-US" altLang="zh-CN" dirty="0">
                <a:latin typeface="Eurostile" panose="020B0504020202050204" pitchFamily="34" charset="77"/>
              </a:rPr>
              <a:t>units</a:t>
            </a:r>
            <a:r>
              <a:rPr lang="zh-CN" altLang="en-US" dirty="0">
                <a:latin typeface="Eurostile" panose="020B0504020202050204" pitchFamily="34" charset="77"/>
              </a:rPr>
              <a:t> </a:t>
            </a:r>
            <a:r>
              <a:rPr lang="en-US" altLang="zh-CN" dirty="0">
                <a:latin typeface="Eurostile" panose="020B0504020202050204" pitchFamily="34" charset="77"/>
              </a:rPr>
              <a:t>reduction</a:t>
            </a:r>
            <a:r>
              <a:rPr lang="zh-CN" altLang="en-US" dirty="0">
                <a:latin typeface="Eurostile" panose="020B0504020202050204" pitchFamily="34" charset="77"/>
              </a:rPr>
              <a:t> </a:t>
            </a:r>
            <a:r>
              <a:rPr lang="en-US" altLang="zh-CN" dirty="0">
                <a:latin typeface="Eurostile" panose="020B0504020202050204" pitchFamily="34" charset="77"/>
              </a:rPr>
              <a:t>in</a:t>
            </a:r>
            <a:r>
              <a:rPr lang="zh-CN" altLang="en-US" dirty="0">
                <a:latin typeface="Eurostile" panose="020B0504020202050204" pitchFamily="34" charset="77"/>
              </a:rPr>
              <a:t> </a:t>
            </a:r>
            <a:r>
              <a:rPr lang="en-US" altLang="zh-CN" dirty="0">
                <a:latin typeface="Eurostile" panose="020B0504020202050204" pitchFamily="34" charset="77"/>
              </a:rPr>
              <a:t>TSP</a:t>
            </a:r>
            <a:r>
              <a:rPr lang="zh-CN" altLang="en-US" dirty="0">
                <a:latin typeface="Eurostile" panose="020B0504020202050204" pitchFamily="34" charset="77"/>
              </a:rPr>
              <a:t> </a:t>
            </a:r>
            <a:r>
              <a:rPr lang="en-US" altLang="zh-CN" dirty="0">
                <a:latin typeface="Eurostile" panose="020B0504020202050204" pitchFamily="34" charset="77"/>
              </a:rPr>
              <a:t>-&gt;</a:t>
            </a:r>
            <a:r>
              <a:rPr lang="zh-CN" altLang="en-US" dirty="0">
                <a:latin typeface="Eurostile" panose="020B0504020202050204" pitchFamily="34" charset="77"/>
              </a:rPr>
              <a:t> </a:t>
            </a:r>
            <a:r>
              <a:rPr lang="en-US" altLang="zh-CN" dirty="0">
                <a:latin typeface="Eurostile" panose="020B0504020202050204" pitchFamily="34" charset="77"/>
              </a:rPr>
              <a:t>$2,400</a:t>
            </a:r>
            <a:r>
              <a:rPr lang="zh-CN" altLang="en-US" dirty="0">
                <a:latin typeface="Eurostile" panose="020B0504020202050204" pitchFamily="34" charset="77"/>
              </a:rPr>
              <a:t> </a:t>
            </a:r>
            <a:r>
              <a:rPr lang="en-US" altLang="zh-CN" dirty="0">
                <a:latin typeface="Eurostile" panose="020B0504020202050204" pitchFamily="34" charset="77"/>
              </a:rPr>
              <a:t>value</a:t>
            </a:r>
            <a:r>
              <a:rPr lang="zh-CN" altLang="en-US" dirty="0">
                <a:latin typeface="Eurostile" panose="020B0504020202050204" pitchFamily="34" charset="77"/>
              </a:rPr>
              <a:t> </a:t>
            </a:r>
            <a:r>
              <a:rPr lang="en-US" altLang="zh-CN" dirty="0">
                <a:latin typeface="Eurostile" panose="020B0504020202050204" pitchFamily="34" charset="77"/>
              </a:rPr>
              <a:t>increase</a:t>
            </a:r>
            <a:r>
              <a:rPr lang="zh-CN" altLang="en-US" dirty="0">
                <a:latin typeface="Eurostile" panose="020B0504020202050204" pitchFamily="34" charset="77"/>
              </a:rPr>
              <a:t> </a:t>
            </a:r>
            <a:r>
              <a:rPr lang="en-US" altLang="zh-CN" dirty="0">
                <a:latin typeface="Eurostile" panose="020B0504020202050204" pitchFamily="34" charset="77"/>
              </a:rPr>
              <a:t>per</a:t>
            </a:r>
            <a:r>
              <a:rPr lang="zh-CN" altLang="en-US" dirty="0">
                <a:latin typeface="Eurostile" panose="020B0504020202050204" pitchFamily="34" charset="77"/>
              </a:rPr>
              <a:t> </a:t>
            </a:r>
            <a:r>
              <a:rPr lang="en-US" altLang="zh-CN" dirty="0">
                <a:latin typeface="Eurostile" panose="020B0504020202050204" pitchFamily="34" charset="77"/>
              </a:rPr>
              <a:t>home</a:t>
            </a:r>
            <a:r>
              <a:rPr lang="zh-CN" altLang="en-US" dirty="0">
                <a:latin typeface="Eurostile" panose="020B0504020202050204" pitchFamily="34" charset="77"/>
              </a:rPr>
              <a:t> </a:t>
            </a:r>
            <a:endParaRPr lang="en-US" altLang="zh-CN" dirty="0">
              <a:latin typeface="Eurostile" panose="020B0504020202050204" pitchFamily="34" charset="77"/>
            </a:endParaRPr>
          </a:p>
          <a:p>
            <a:endParaRPr lang="en-US" altLang="zh-CN" dirty="0">
              <a:latin typeface="Eurostile" panose="020B0504020202050204" pitchFamily="34" charset="77"/>
            </a:endParaRPr>
          </a:p>
          <a:p>
            <a:r>
              <a:rPr lang="en-US" altLang="zh-CN" dirty="0">
                <a:latin typeface="Eurostile" panose="020B0504020202050204" pitchFamily="34" charset="77"/>
              </a:rPr>
              <a:t>Total</a:t>
            </a:r>
            <a:r>
              <a:rPr lang="zh-CN" altLang="en-US" dirty="0">
                <a:latin typeface="Eurostile" panose="020B0504020202050204" pitchFamily="34" charset="77"/>
              </a:rPr>
              <a:t> </a:t>
            </a:r>
            <a:r>
              <a:rPr lang="en-US" altLang="zh-CN" dirty="0">
                <a:latin typeface="Eurostile" panose="020B0504020202050204" pitchFamily="34" charset="77"/>
              </a:rPr>
              <a:t>WTP</a:t>
            </a:r>
            <a:r>
              <a:rPr lang="zh-CN" altLang="en-US" dirty="0">
                <a:latin typeface="Eurostile" panose="020B0504020202050204" pitchFamily="34" charset="77"/>
              </a:rPr>
              <a:t> </a:t>
            </a:r>
            <a:r>
              <a:rPr lang="en-US" altLang="zh-CN" dirty="0">
                <a:latin typeface="Eurostile" panose="020B0504020202050204" pitchFamily="34" charset="77"/>
              </a:rPr>
              <a:t>=</a:t>
            </a:r>
            <a:r>
              <a:rPr lang="zh-CN" altLang="en-US" dirty="0">
                <a:latin typeface="Eurostile" panose="020B0504020202050204" pitchFamily="34" charset="77"/>
              </a:rPr>
              <a:t> </a:t>
            </a:r>
            <a:r>
              <a:rPr lang="en-US" altLang="zh-CN" dirty="0">
                <a:latin typeface="Eurostile" panose="020B0504020202050204" pitchFamily="34" charset="77"/>
              </a:rPr>
              <a:t>$45</a:t>
            </a:r>
            <a:r>
              <a:rPr lang="zh-CN" altLang="en-US" dirty="0">
                <a:latin typeface="Eurostile" panose="020B0504020202050204" pitchFamily="34" charset="77"/>
              </a:rPr>
              <a:t> </a:t>
            </a:r>
            <a:r>
              <a:rPr lang="en-US" altLang="zh-CN" dirty="0">
                <a:latin typeface="Eurostile" panose="020B0504020202050204" pitchFamily="34" charset="77"/>
              </a:rPr>
              <a:t>billion</a:t>
            </a:r>
          </a:p>
          <a:p>
            <a:endParaRPr lang="en-US" dirty="0">
              <a:latin typeface="Eurostile" panose="020B0504020202050204" pitchFamily="34" charset="77"/>
            </a:endParaRPr>
          </a:p>
          <a:p>
            <a:r>
              <a:rPr lang="en-US" altLang="zh-CN" dirty="0">
                <a:latin typeface="Eurostile" panose="020B0504020202050204" pitchFamily="34" charset="77"/>
              </a:rPr>
              <a:t>Larger</a:t>
            </a:r>
            <a:r>
              <a:rPr lang="zh-CN" altLang="en-US" dirty="0">
                <a:latin typeface="Eurostile" panose="020B0504020202050204" pitchFamily="34" charset="77"/>
              </a:rPr>
              <a:t> </a:t>
            </a:r>
            <a:r>
              <a:rPr lang="en-US" altLang="zh-CN" dirty="0">
                <a:latin typeface="Eurostile" panose="020B0504020202050204" pitchFamily="34" charset="77"/>
              </a:rPr>
              <a:t>tax</a:t>
            </a:r>
            <a:r>
              <a:rPr lang="zh-CN" altLang="en-US" dirty="0">
                <a:latin typeface="Eurostile" panose="020B0504020202050204" pitchFamily="34" charset="77"/>
              </a:rPr>
              <a:t> </a:t>
            </a:r>
            <a:r>
              <a:rPr lang="en-US" altLang="zh-CN" dirty="0">
                <a:latin typeface="Eurostile" panose="020B0504020202050204" pitchFamily="34" charset="77"/>
              </a:rPr>
              <a:t>base</a:t>
            </a:r>
            <a:r>
              <a:rPr lang="zh-CN" altLang="en-US" dirty="0">
                <a:latin typeface="Eurostile" panose="020B0504020202050204" pitchFamily="34" charset="77"/>
              </a:rPr>
              <a:t> </a:t>
            </a:r>
            <a:r>
              <a:rPr lang="en-US" altLang="zh-CN" dirty="0">
                <a:latin typeface="Eurostile" panose="020B0504020202050204" pitchFamily="34" charset="77"/>
                <a:sym typeface="Wingdings" pitchFamily="2" charset="2"/>
              </a:rPr>
              <a:t></a:t>
            </a:r>
            <a:r>
              <a:rPr lang="zh-CN" altLang="en-US" dirty="0">
                <a:latin typeface="Eurostile" panose="020B0504020202050204" pitchFamily="34" charset="77"/>
                <a:sym typeface="Wingdings" pitchFamily="2" charset="2"/>
              </a:rPr>
              <a:t> </a:t>
            </a:r>
            <a:r>
              <a:rPr lang="en-US" altLang="zh-CN" dirty="0">
                <a:latin typeface="Eurostile" panose="020B0504020202050204" pitchFamily="34" charset="77"/>
                <a:sym typeface="Wingdings" pitchFamily="2" charset="2"/>
              </a:rPr>
              <a:t>higher</a:t>
            </a:r>
            <a:r>
              <a:rPr lang="zh-CN" altLang="en-US" dirty="0">
                <a:latin typeface="Eurostile" panose="020B0504020202050204" pitchFamily="34" charset="77"/>
                <a:sym typeface="Wingdings" pitchFamily="2" charset="2"/>
              </a:rPr>
              <a:t> </a:t>
            </a:r>
            <a:r>
              <a:rPr lang="en-US" altLang="zh-CN" dirty="0">
                <a:latin typeface="Eurostile" panose="020B0504020202050204" pitchFamily="34" charset="77"/>
                <a:sym typeface="Wingdings" pitchFamily="2" charset="2"/>
              </a:rPr>
              <a:t>property</a:t>
            </a:r>
            <a:r>
              <a:rPr lang="zh-CN" altLang="en-US" dirty="0">
                <a:latin typeface="Eurostile" panose="020B0504020202050204" pitchFamily="34" charset="77"/>
                <a:sym typeface="Wingdings" pitchFamily="2" charset="2"/>
              </a:rPr>
              <a:t> </a:t>
            </a:r>
            <a:r>
              <a:rPr lang="en-US" altLang="zh-CN" dirty="0">
                <a:latin typeface="Eurostile" panose="020B0504020202050204" pitchFamily="34" charset="77"/>
                <a:sym typeface="Wingdings" pitchFamily="2" charset="2"/>
              </a:rPr>
              <a:t>tax</a:t>
            </a:r>
            <a:endParaRPr lang="en-US" dirty="0">
              <a:latin typeface="Eurostile" panose="020B0504020202050204" pitchFamily="34" charset="77"/>
            </a:endParaRPr>
          </a:p>
        </p:txBody>
      </p:sp>
      <p:sp>
        <p:nvSpPr>
          <p:cNvPr id="3" name="TextBox 2"/>
          <p:cNvSpPr txBox="1"/>
          <p:nvPr/>
        </p:nvSpPr>
        <p:spPr>
          <a:xfrm>
            <a:off x="4178300" y="6369922"/>
            <a:ext cx="5394425" cy="461665"/>
          </a:xfrm>
          <a:prstGeom prst="rect">
            <a:avLst/>
          </a:prstGeom>
          <a:noFill/>
        </p:spPr>
        <p:txBody>
          <a:bodyPr wrap="none" rtlCol="0">
            <a:spAutoFit/>
          </a:bodyPr>
          <a:lstStyle/>
          <a:p>
            <a:r>
              <a:rPr lang="en-US" sz="1200" dirty="0" smtClean="0">
                <a:latin typeface="Baskerville Old Face" panose="02020602080505020303" pitchFamily="18" charset="0"/>
              </a:rPr>
              <a:t>Image © </a:t>
            </a:r>
            <a:r>
              <a:rPr lang="en-US" sz="1200" dirty="0">
                <a:latin typeface="Baskerville Old Face" panose="02020602080505020303" pitchFamily="18" charset="0"/>
              </a:rPr>
              <a:t>UC Regents.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676721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11296279"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Environmental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Gentrification</a:t>
            </a:r>
            <a:r>
              <a:rPr lang="en-US" dirty="0">
                <a:solidFill>
                  <a:srgbClr val="993333"/>
                </a:solidFill>
                <a:latin typeface="Baskerville" panose="02020502070401020303"/>
              </a:rPr>
              <a:t/>
            </a:r>
            <a:br>
              <a:rPr lang="en-US" dirty="0">
                <a:solidFill>
                  <a:srgbClr val="993333"/>
                </a:solidFill>
                <a:latin typeface="Baskerville" panose="02020502070401020303"/>
              </a:rPr>
            </a:br>
            <a:r>
              <a:rPr lang="zh-CN" altLang="en-US" sz="4267" dirty="0">
                <a:solidFill>
                  <a:srgbClr val="1B4453"/>
                </a:solidFill>
                <a:latin typeface="Baskerville" panose="02020502070401020303"/>
              </a:rPr>
              <a:t> </a:t>
            </a:r>
            <a:endParaRPr sz="4267" dirty="0">
              <a:solidFill>
                <a:srgbClr val="1B4453"/>
              </a:solidFill>
              <a:latin typeface="Baskerville" panose="02020502070401020303"/>
            </a:endParaRPr>
          </a:p>
        </p:txBody>
      </p:sp>
      <p:grpSp>
        <p:nvGrpSpPr>
          <p:cNvPr id="8" name="Group 7">
            <a:extLst>
              <a:ext uri="{FF2B5EF4-FFF2-40B4-BE49-F238E27FC236}">
                <a16:creationId xmlns:a16="http://schemas.microsoft.com/office/drawing/2014/main" id="{0FF49BD2-F1AF-2448-A33C-E1587C00ADB5}"/>
              </a:ext>
            </a:extLst>
          </p:cNvPr>
          <p:cNvGrpSpPr/>
          <p:nvPr/>
        </p:nvGrpSpPr>
        <p:grpSpPr>
          <a:xfrm>
            <a:off x="86985" y="1529145"/>
            <a:ext cx="6666447" cy="5086822"/>
            <a:chOff x="529764" y="1318090"/>
            <a:chExt cx="3744740" cy="3846353"/>
          </a:xfrm>
        </p:grpSpPr>
        <p:grpSp>
          <p:nvGrpSpPr>
            <p:cNvPr id="9" name="Group 8">
              <a:extLst>
                <a:ext uri="{FF2B5EF4-FFF2-40B4-BE49-F238E27FC236}">
                  <a16:creationId xmlns:a16="http://schemas.microsoft.com/office/drawing/2014/main" id="{E567369D-D51A-3B4D-94AB-5F47CBDA137B}"/>
                </a:ext>
              </a:extLst>
            </p:cNvPr>
            <p:cNvGrpSpPr/>
            <p:nvPr/>
          </p:nvGrpSpPr>
          <p:grpSpPr>
            <a:xfrm>
              <a:off x="983826" y="1370102"/>
              <a:ext cx="3290678" cy="3186750"/>
              <a:chOff x="4610100" y="1324125"/>
              <a:chExt cx="3290678" cy="3186750"/>
            </a:xfrm>
          </p:grpSpPr>
          <p:cxnSp>
            <p:nvCxnSpPr>
              <p:cNvPr id="18" name="Google Shape;222;p29">
                <a:extLst>
                  <a:ext uri="{FF2B5EF4-FFF2-40B4-BE49-F238E27FC236}">
                    <a16:creationId xmlns:a16="http://schemas.microsoft.com/office/drawing/2014/main" id="{4ED0B650-7741-3547-946D-7D39DAA30F4B}"/>
                  </a:ext>
                </a:extLst>
              </p:cNvPr>
              <p:cNvCxnSpPr>
                <a:cxnSpLocks/>
              </p:cNvCxnSpPr>
              <p:nvPr/>
            </p:nvCxnSpPr>
            <p:spPr>
              <a:xfrm>
                <a:off x="7444749" y="3361275"/>
                <a:ext cx="0" cy="957523"/>
              </a:xfrm>
              <a:prstGeom prst="straightConnector1">
                <a:avLst/>
              </a:prstGeom>
              <a:noFill/>
              <a:ln w="19050" cap="flat" cmpd="sng">
                <a:solidFill>
                  <a:schemeClr val="dk2"/>
                </a:solidFill>
                <a:prstDash val="dash"/>
                <a:round/>
                <a:headEnd type="none" w="med" len="med"/>
                <a:tailEnd type="none" w="med" len="med"/>
              </a:ln>
            </p:spPr>
          </p:cxnSp>
          <p:cxnSp>
            <p:nvCxnSpPr>
              <p:cNvPr id="19" name="Google Shape;226;p29">
                <a:extLst>
                  <a:ext uri="{FF2B5EF4-FFF2-40B4-BE49-F238E27FC236}">
                    <a16:creationId xmlns:a16="http://schemas.microsoft.com/office/drawing/2014/main" id="{71DA47EA-5F80-294B-8E13-3C316AD7B8CA}"/>
                  </a:ext>
                </a:extLst>
              </p:cNvPr>
              <p:cNvCxnSpPr>
                <a:cxnSpLocks/>
              </p:cNvCxnSpPr>
              <p:nvPr/>
            </p:nvCxnSpPr>
            <p:spPr>
              <a:xfrm>
                <a:off x="4762056" y="2041412"/>
                <a:ext cx="2701818" cy="1796809"/>
              </a:xfrm>
              <a:prstGeom prst="straightConnector1">
                <a:avLst/>
              </a:prstGeom>
              <a:noFill/>
              <a:ln w="28575" cap="flat" cmpd="sng">
                <a:solidFill>
                  <a:srgbClr val="980000"/>
                </a:solidFill>
                <a:prstDash val="solid"/>
                <a:round/>
                <a:headEnd type="none" w="med" len="med"/>
                <a:tailEnd type="none" w="med" len="med"/>
              </a:ln>
            </p:spPr>
          </p:cxnSp>
          <p:sp>
            <p:nvSpPr>
              <p:cNvPr id="20" name="Google Shape;229;p29">
                <a:extLst>
                  <a:ext uri="{FF2B5EF4-FFF2-40B4-BE49-F238E27FC236}">
                    <a16:creationId xmlns:a16="http://schemas.microsoft.com/office/drawing/2014/main" id="{20495F1B-59E8-9E4F-894B-0FA26DC10D48}"/>
                  </a:ext>
                </a:extLst>
              </p:cNvPr>
              <p:cNvSpPr/>
              <p:nvPr/>
            </p:nvSpPr>
            <p:spPr>
              <a:xfrm>
                <a:off x="6248514" y="3024946"/>
                <a:ext cx="97800" cy="88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Baskerville" panose="02020502070401020303" pitchFamily="18" charset="0"/>
                </a:endParaRPr>
              </a:p>
            </p:txBody>
          </p:sp>
          <p:cxnSp>
            <p:nvCxnSpPr>
              <p:cNvPr id="21" name="Google Shape;230;p29">
                <a:extLst>
                  <a:ext uri="{FF2B5EF4-FFF2-40B4-BE49-F238E27FC236}">
                    <a16:creationId xmlns:a16="http://schemas.microsoft.com/office/drawing/2014/main" id="{741D9995-BC29-E44A-8CB4-6149D84E5A2F}"/>
                  </a:ext>
                </a:extLst>
              </p:cNvPr>
              <p:cNvCxnSpPr/>
              <p:nvPr/>
            </p:nvCxnSpPr>
            <p:spPr>
              <a:xfrm>
                <a:off x="6301978" y="3024946"/>
                <a:ext cx="0" cy="1318800"/>
              </a:xfrm>
              <a:prstGeom prst="straightConnector1">
                <a:avLst/>
              </a:prstGeom>
              <a:noFill/>
              <a:ln w="9525" cap="flat" cmpd="sng">
                <a:solidFill>
                  <a:schemeClr val="dk2"/>
                </a:solidFill>
                <a:prstDash val="dash"/>
                <a:round/>
                <a:headEnd type="none" w="med" len="med"/>
                <a:tailEnd type="none" w="med" len="med"/>
              </a:ln>
            </p:spPr>
          </p:cxnSp>
          <p:sp>
            <p:nvSpPr>
              <p:cNvPr id="22" name="Google Shape;231;p29">
                <a:extLst>
                  <a:ext uri="{FF2B5EF4-FFF2-40B4-BE49-F238E27FC236}">
                    <a16:creationId xmlns:a16="http://schemas.microsoft.com/office/drawing/2014/main" id="{FD79F73A-BEEC-7844-9F3B-ADDE157EE133}"/>
                  </a:ext>
                </a:extLst>
              </p:cNvPr>
              <p:cNvSpPr/>
              <p:nvPr/>
            </p:nvSpPr>
            <p:spPr>
              <a:xfrm>
                <a:off x="7386287" y="3324113"/>
                <a:ext cx="97800" cy="88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Baskerville" panose="02020502070401020303" pitchFamily="18" charset="0"/>
                </a:endParaRPr>
              </a:p>
            </p:txBody>
          </p:sp>
          <p:sp>
            <p:nvSpPr>
              <p:cNvPr id="23" name="Google Shape;232;p29">
                <a:extLst>
                  <a:ext uri="{FF2B5EF4-FFF2-40B4-BE49-F238E27FC236}">
                    <a16:creationId xmlns:a16="http://schemas.microsoft.com/office/drawing/2014/main" id="{7BD1BEAA-84F9-444B-AC15-7239F1D244DD}"/>
                  </a:ext>
                </a:extLst>
              </p:cNvPr>
              <p:cNvSpPr txBox="1"/>
              <p:nvPr/>
            </p:nvSpPr>
            <p:spPr>
              <a:xfrm>
                <a:off x="6166200" y="4235775"/>
                <a:ext cx="504300" cy="2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latin typeface="Baskerville" panose="02020502070401020303" pitchFamily="18" charset="0"/>
                  </a:rPr>
                  <a:t>D</a:t>
                </a:r>
                <a:r>
                  <a:rPr lang="en" dirty="0">
                    <a:latin typeface="Baskerville" panose="02020502070401020303" pitchFamily="18" charset="0"/>
                  </a:rPr>
                  <a:t>*</a:t>
                </a:r>
                <a:endParaRPr dirty="0">
                  <a:latin typeface="Baskerville" panose="02020502070401020303" pitchFamily="18" charset="0"/>
                </a:endParaRPr>
              </a:p>
            </p:txBody>
          </p:sp>
          <p:sp>
            <p:nvSpPr>
              <p:cNvPr id="24" name="Google Shape;236;p29">
                <a:extLst>
                  <a:ext uri="{FF2B5EF4-FFF2-40B4-BE49-F238E27FC236}">
                    <a16:creationId xmlns:a16="http://schemas.microsoft.com/office/drawing/2014/main" id="{A0A628C3-AA1B-BB45-929C-FA1D73E4ADEA}"/>
                  </a:ext>
                </a:extLst>
              </p:cNvPr>
              <p:cNvSpPr txBox="1"/>
              <p:nvPr/>
            </p:nvSpPr>
            <p:spPr>
              <a:xfrm>
                <a:off x="6543178" y="2189398"/>
                <a:ext cx="1357600" cy="895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solidFill>
                      <a:schemeClr val="accent5">
                        <a:lumMod val="50000"/>
                      </a:schemeClr>
                    </a:solidFill>
                    <a:latin typeface="Baskerville" panose="02020502070401020303" pitchFamily="18" charset="0"/>
                  </a:rPr>
                  <a:t>Poor</a:t>
                </a:r>
                <a:r>
                  <a:rPr lang="zh-CN" altLang="en-US" dirty="0">
                    <a:solidFill>
                      <a:schemeClr val="accent5">
                        <a:lumMod val="50000"/>
                      </a:schemeClr>
                    </a:solidFill>
                    <a:latin typeface="Baskerville" panose="02020502070401020303" pitchFamily="18" charset="0"/>
                  </a:rPr>
                  <a:t> </a:t>
                </a:r>
                <a:r>
                  <a:rPr lang="en-US" altLang="zh-CN" dirty="0">
                    <a:solidFill>
                      <a:schemeClr val="accent5">
                        <a:lumMod val="50000"/>
                      </a:schemeClr>
                    </a:solidFill>
                    <a:latin typeface="Baskerville" panose="02020502070401020303" pitchFamily="18" charset="0"/>
                  </a:rPr>
                  <a:t>households</a:t>
                </a:r>
                <a:r>
                  <a:rPr lang="zh-CN" altLang="en-US" dirty="0">
                    <a:solidFill>
                      <a:schemeClr val="accent5">
                        <a:lumMod val="50000"/>
                      </a:schemeClr>
                    </a:solidFill>
                    <a:latin typeface="Baskerville" panose="02020502070401020303" pitchFamily="18" charset="0"/>
                  </a:rPr>
                  <a:t> </a:t>
                </a:r>
                <a:r>
                  <a:rPr lang="en-US" altLang="zh-CN" dirty="0">
                    <a:solidFill>
                      <a:schemeClr val="accent5">
                        <a:lumMod val="50000"/>
                      </a:schemeClr>
                    </a:solidFill>
                    <a:latin typeface="Baskerville" panose="02020502070401020303" pitchFamily="18" charset="0"/>
                  </a:rPr>
                  <a:t>have</a:t>
                </a:r>
                <a:r>
                  <a:rPr lang="zh-CN" altLang="en-US" dirty="0">
                    <a:solidFill>
                      <a:schemeClr val="accent5">
                        <a:lumMod val="50000"/>
                      </a:schemeClr>
                    </a:solidFill>
                    <a:latin typeface="Baskerville" panose="02020502070401020303" pitchFamily="18" charset="0"/>
                  </a:rPr>
                  <a:t> </a:t>
                </a:r>
                <a:r>
                  <a:rPr lang="en-US" altLang="zh-CN" dirty="0">
                    <a:solidFill>
                      <a:schemeClr val="accent5">
                        <a:lumMod val="50000"/>
                      </a:schemeClr>
                    </a:solidFill>
                    <a:latin typeface="Baskerville" panose="02020502070401020303" pitchFamily="18" charset="0"/>
                  </a:rPr>
                  <a:t>lower</a:t>
                </a:r>
                <a:r>
                  <a:rPr lang="zh-CN" altLang="en-US" dirty="0">
                    <a:solidFill>
                      <a:schemeClr val="accent5">
                        <a:lumMod val="50000"/>
                      </a:schemeClr>
                    </a:solidFill>
                    <a:latin typeface="Baskerville" panose="02020502070401020303" pitchFamily="18" charset="0"/>
                  </a:rPr>
                  <a:t> </a:t>
                </a:r>
                <a:r>
                  <a:rPr lang="en-US" altLang="zh-CN" dirty="0">
                    <a:solidFill>
                      <a:schemeClr val="accent5">
                        <a:lumMod val="50000"/>
                      </a:schemeClr>
                    </a:solidFill>
                    <a:latin typeface="Baskerville" panose="02020502070401020303" pitchFamily="18" charset="0"/>
                  </a:rPr>
                  <a:t>WTP</a:t>
                </a:r>
                <a:r>
                  <a:rPr lang="zh-CN" altLang="en-US" dirty="0">
                    <a:solidFill>
                      <a:schemeClr val="accent5">
                        <a:lumMod val="50000"/>
                      </a:schemeClr>
                    </a:solidFill>
                    <a:latin typeface="Baskerville" panose="02020502070401020303" pitchFamily="18" charset="0"/>
                  </a:rPr>
                  <a:t> </a:t>
                </a:r>
                <a:endParaRPr dirty="0">
                  <a:solidFill>
                    <a:schemeClr val="accent5">
                      <a:lumMod val="50000"/>
                    </a:schemeClr>
                  </a:solidFill>
                  <a:latin typeface="Baskerville" panose="02020502070401020303" pitchFamily="18" charset="0"/>
                </a:endParaRPr>
              </a:p>
            </p:txBody>
          </p:sp>
          <p:grpSp>
            <p:nvGrpSpPr>
              <p:cNvPr id="25" name="Google Shape;237;p29">
                <a:extLst>
                  <a:ext uri="{FF2B5EF4-FFF2-40B4-BE49-F238E27FC236}">
                    <a16:creationId xmlns:a16="http://schemas.microsoft.com/office/drawing/2014/main" id="{942AC6AC-A79E-D04D-8915-3915CD7DF957}"/>
                  </a:ext>
                </a:extLst>
              </p:cNvPr>
              <p:cNvGrpSpPr/>
              <p:nvPr/>
            </p:nvGrpSpPr>
            <p:grpSpPr>
              <a:xfrm>
                <a:off x="4610100" y="1324125"/>
                <a:ext cx="3155651" cy="3019621"/>
                <a:chOff x="4610100" y="1324125"/>
                <a:chExt cx="3155651" cy="3019621"/>
              </a:xfrm>
            </p:grpSpPr>
            <p:cxnSp>
              <p:nvCxnSpPr>
                <p:cNvPr id="26" name="Google Shape;238;p29">
                  <a:extLst>
                    <a:ext uri="{FF2B5EF4-FFF2-40B4-BE49-F238E27FC236}">
                      <a16:creationId xmlns:a16="http://schemas.microsoft.com/office/drawing/2014/main" id="{62993F00-D77A-EE4C-B3A1-6F8DBE1B693F}"/>
                    </a:ext>
                  </a:extLst>
                </p:cNvPr>
                <p:cNvCxnSpPr>
                  <a:cxnSpLocks/>
                </p:cNvCxnSpPr>
                <p:nvPr/>
              </p:nvCxnSpPr>
              <p:spPr>
                <a:xfrm>
                  <a:off x="4895849" y="2673298"/>
                  <a:ext cx="2529776" cy="687977"/>
                </a:xfrm>
                <a:prstGeom prst="straightConnector1">
                  <a:avLst/>
                </a:prstGeom>
                <a:noFill/>
                <a:ln w="19050" cap="flat" cmpd="sng">
                  <a:solidFill>
                    <a:schemeClr val="accent5">
                      <a:lumMod val="50000"/>
                    </a:schemeClr>
                  </a:solidFill>
                  <a:prstDash val="solid"/>
                  <a:round/>
                  <a:headEnd type="none" w="med" len="med"/>
                  <a:tailEnd type="none" w="med" len="med"/>
                </a:ln>
              </p:spPr>
            </p:cxnSp>
            <p:cxnSp>
              <p:nvCxnSpPr>
                <p:cNvPr id="27" name="Google Shape;240;p29">
                  <a:extLst>
                    <a:ext uri="{FF2B5EF4-FFF2-40B4-BE49-F238E27FC236}">
                      <a16:creationId xmlns:a16="http://schemas.microsoft.com/office/drawing/2014/main" id="{E307425B-A1FF-9F4F-85BB-A4FF0460400C}"/>
                    </a:ext>
                  </a:extLst>
                </p:cNvPr>
                <p:cNvCxnSpPr/>
                <p:nvPr/>
              </p:nvCxnSpPr>
              <p:spPr>
                <a:xfrm>
                  <a:off x="6301978" y="3024946"/>
                  <a:ext cx="0" cy="1318800"/>
                </a:xfrm>
                <a:prstGeom prst="straightConnector1">
                  <a:avLst/>
                </a:prstGeom>
                <a:noFill/>
                <a:ln w="9525" cap="flat" cmpd="sng">
                  <a:solidFill>
                    <a:schemeClr val="dk2"/>
                  </a:solidFill>
                  <a:prstDash val="dash"/>
                  <a:round/>
                  <a:headEnd type="none" w="med" len="med"/>
                  <a:tailEnd type="none" w="med" len="med"/>
                </a:ln>
              </p:spPr>
            </p:cxnSp>
            <p:cxnSp>
              <p:nvCxnSpPr>
                <p:cNvPr id="28" name="Google Shape;242;p29">
                  <a:extLst>
                    <a:ext uri="{FF2B5EF4-FFF2-40B4-BE49-F238E27FC236}">
                      <a16:creationId xmlns:a16="http://schemas.microsoft.com/office/drawing/2014/main" id="{83DA2EC8-8B24-4140-B4C5-6D9813A96B52}"/>
                    </a:ext>
                  </a:extLst>
                </p:cNvPr>
                <p:cNvCxnSpPr>
                  <a:cxnSpLocks/>
                </p:cNvCxnSpPr>
                <p:nvPr/>
              </p:nvCxnSpPr>
              <p:spPr>
                <a:xfrm>
                  <a:off x="4610100" y="4314825"/>
                  <a:ext cx="3155651" cy="0"/>
                </a:xfrm>
                <a:prstGeom prst="straightConnector1">
                  <a:avLst/>
                </a:prstGeom>
                <a:noFill/>
                <a:ln w="9525" cap="flat" cmpd="sng">
                  <a:solidFill>
                    <a:schemeClr val="dk2"/>
                  </a:solidFill>
                  <a:prstDash val="solid"/>
                  <a:round/>
                  <a:headEnd type="none" w="med" len="med"/>
                  <a:tailEnd type="stealth" w="med" len="med"/>
                </a:ln>
              </p:spPr>
            </p:cxnSp>
            <p:cxnSp>
              <p:nvCxnSpPr>
                <p:cNvPr id="29" name="Google Shape;243;p29">
                  <a:extLst>
                    <a:ext uri="{FF2B5EF4-FFF2-40B4-BE49-F238E27FC236}">
                      <a16:creationId xmlns:a16="http://schemas.microsoft.com/office/drawing/2014/main" id="{4B775450-3001-3A43-85AA-40798AF15251}"/>
                    </a:ext>
                  </a:extLst>
                </p:cNvPr>
                <p:cNvCxnSpPr/>
                <p:nvPr/>
              </p:nvCxnSpPr>
              <p:spPr>
                <a:xfrm rot="10800000">
                  <a:off x="4623825" y="1324125"/>
                  <a:ext cx="0" cy="2990700"/>
                </a:xfrm>
                <a:prstGeom prst="straightConnector1">
                  <a:avLst/>
                </a:prstGeom>
                <a:noFill/>
                <a:ln w="9525" cap="flat" cmpd="sng">
                  <a:solidFill>
                    <a:schemeClr val="dk2"/>
                  </a:solidFill>
                  <a:prstDash val="solid"/>
                  <a:round/>
                  <a:headEnd type="none" w="med" len="med"/>
                  <a:tailEnd type="stealth" w="med" len="med"/>
                </a:ln>
              </p:spPr>
            </p:cxnSp>
          </p:grpSp>
        </p:grpSp>
        <p:sp>
          <p:nvSpPr>
            <p:cNvPr id="10" name="Google Shape;236;p29">
              <a:extLst>
                <a:ext uri="{FF2B5EF4-FFF2-40B4-BE49-F238E27FC236}">
                  <a16:creationId xmlns:a16="http://schemas.microsoft.com/office/drawing/2014/main" id="{6CED5B01-A4A6-CB45-B680-FC0921746355}"/>
                </a:ext>
              </a:extLst>
            </p:cNvPr>
            <p:cNvSpPr txBox="1"/>
            <p:nvPr/>
          </p:nvSpPr>
          <p:spPr>
            <a:xfrm>
              <a:off x="529764" y="1318090"/>
              <a:ext cx="709194"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latin typeface="Baskerville" panose="02020502070401020303" pitchFamily="18" charset="0"/>
                </a:rPr>
                <a:t>WTP</a:t>
              </a:r>
              <a:r>
                <a:rPr lang="zh-CN" altLang="en-US" dirty="0">
                  <a:latin typeface="Baskerville" panose="02020502070401020303" pitchFamily="18" charset="0"/>
                </a:rPr>
                <a:t> </a:t>
              </a:r>
              <a:endParaRPr dirty="0">
                <a:latin typeface="Baskerville" panose="02020502070401020303" pitchFamily="18" charset="0"/>
              </a:endParaRPr>
            </a:p>
          </p:txBody>
        </p:sp>
        <p:sp>
          <p:nvSpPr>
            <p:cNvPr id="11" name="Google Shape;236;p29">
              <a:extLst>
                <a:ext uri="{FF2B5EF4-FFF2-40B4-BE49-F238E27FC236}">
                  <a16:creationId xmlns:a16="http://schemas.microsoft.com/office/drawing/2014/main" id="{9350AA22-DBA3-1244-868E-D3DD199648BA}"/>
                </a:ext>
              </a:extLst>
            </p:cNvPr>
            <p:cNvSpPr txBox="1"/>
            <p:nvPr/>
          </p:nvSpPr>
          <p:spPr>
            <a:xfrm>
              <a:off x="535413" y="4419302"/>
              <a:ext cx="1907918" cy="74514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latin typeface="Baskerville" panose="02020502070401020303" pitchFamily="18" charset="0"/>
                </a:rPr>
                <a:t>Green</a:t>
              </a:r>
              <a:r>
                <a:rPr lang="zh-CN" altLang="en-US" dirty="0">
                  <a:latin typeface="Baskerville" panose="02020502070401020303" pitchFamily="18" charset="0"/>
                </a:rPr>
                <a:t> </a:t>
              </a:r>
              <a:r>
                <a:rPr lang="en-US" altLang="zh-CN" dirty="0">
                  <a:latin typeface="Baskerville" panose="02020502070401020303" pitchFamily="18" charset="0"/>
                </a:rPr>
                <a:t>Amenity</a:t>
              </a:r>
              <a:endParaRPr dirty="0">
                <a:latin typeface="Baskerville" panose="02020502070401020303" pitchFamily="18" charset="0"/>
              </a:endParaRPr>
            </a:p>
          </p:txBody>
        </p:sp>
        <p:sp>
          <p:nvSpPr>
            <p:cNvPr id="12" name="Left Brace 11">
              <a:extLst>
                <a:ext uri="{FF2B5EF4-FFF2-40B4-BE49-F238E27FC236}">
                  <a16:creationId xmlns:a16="http://schemas.microsoft.com/office/drawing/2014/main" id="{35534260-BB63-4043-A7AB-9351F3F09896}"/>
                </a:ext>
              </a:extLst>
            </p:cNvPr>
            <p:cNvSpPr/>
            <p:nvPr/>
          </p:nvSpPr>
          <p:spPr>
            <a:xfrm rot="5400000">
              <a:off x="1727932" y="3420647"/>
              <a:ext cx="184542" cy="1672754"/>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panose="02020502070401020303" pitchFamily="18" charset="0"/>
              </a:endParaRPr>
            </a:p>
          </p:txBody>
        </p:sp>
        <p:sp>
          <p:nvSpPr>
            <p:cNvPr id="13" name="Google Shape;236;p29">
              <a:extLst>
                <a:ext uri="{FF2B5EF4-FFF2-40B4-BE49-F238E27FC236}">
                  <a16:creationId xmlns:a16="http://schemas.microsoft.com/office/drawing/2014/main" id="{89869829-AACA-024B-AFD3-15F7A2A02EC5}"/>
                </a:ext>
              </a:extLst>
            </p:cNvPr>
            <p:cNvSpPr txBox="1"/>
            <p:nvPr/>
          </p:nvSpPr>
          <p:spPr>
            <a:xfrm>
              <a:off x="1133330" y="3880028"/>
              <a:ext cx="1483912" cy="3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CN" sz="1100" dirty="0">
                  <a:solidFill>
                    <a:srgbClr val="C00000"/>
                  </a:solidFill>
                  <a:latin typeface="Baskerville" panose="02020502070401020303" pitchFamily="18" charset="0"/>
                </a:rPr>
                <a:t>Occupied by the rich</a:t>
              </a:r>
              <a:endParaRPr sz="1100" dirty="0">
                <a:solidFill>
                  <a:srgbClr val="C00000"/>
                </a:solidFill>
                <a:latin typeface="Baskerville" panose="02020502070401020303" pitchFamily="18" charset="0"/>
              </a:endParaRPr>
            </a:p>
          </p:txBody>
        </p:sp>
        <p:sp>
          <p:nvSpPr>
            <p:cNvPr id="14" name="Google Shape;236;p29">
              <a:extLst>
                <a:ext uri="{FF2B5EF4-FFF2-40B4-BE49-F238E27FC236}">
                  <a16:creationId xmlns:a16="http://schemas.microsoft.com/office/drawing/2014/main" id="{B585E4F1-DCCC-464D-982B-C3DB6448F6A4}"/>
                </a:ext>
              </a:extLst>
            </p:cNvPr>
            <p:cNvSpPr txBox="1"/>
            <p:nvPr/>
          </p:nvSpPr>
          <p:spPr>
            <a:xfrm>
              <a:off x="1539091" y="1438680"/>
              <a:ext cx="1357600" cy="110303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solidFill>
                    <a:srgbClr val="C00000"/>
                  </a:solidFill>
                  <a:latin typeface="Baskerville" panose="02020502070401020303" pitchFamily="18" charset="0"/>
                </a:rPr>
                <a:t>Rich</a:t>
              </a:r>
              <a:r>
                <a:rPr lang="zh-CN" altLang="en-US" dirty="0">
                  <a:solidFill>
                    <a:srgbClr val="C00000"/>
                  </a:solidFill>
                  <a:latin typeface="Baskerville" panose="02020502070401020303" pitchFamily="18" charset="0"/>
                </a:rPr>
                <a:t> </a:t>
              </a:r>
              <a:r>
                <a:rPr lang="en-US" altLang="zh-CN" dirty="0">
                  <a:solidFill>
                    <a:srgbClr val="C00000"/>
                  </a:solidFill>
                  <a:latin typeface="Baskerville" panose="02020502070401020303" pitchFamily="18" charset="0"/>
                </a:rPr>
                <a:t>households</a:t>
              </a:r>
              <a:r>
                <a:rPr lang="zh-CN" altLang="en-US" dirty="0">
                  <a:solidFill>
                    <a:srgbClr val="C00000"/>
                  </a:solidFill>
                  <a:latin typeface="Baskerville" panose="02020502070401020303" pitchFamily="18" charset="0"/>
                </a:rPr>
                <a:t> </a:t>
              </a:r>
              <a:r>
                <a:rPr lang="en-US" altLang="zh-CN" dirty="0">
                  <a:solidFill>
                    <a:srgbClr val="C00000"/>
                  </a:solidFill>
                  <a:latin typeface="Baskerville" panose="02020502070401020303" pitchFamily="18" charset="0"/>
                </a:rPr>
                <a:t>have</a:t>
              </a:r>
              <a:r>
                <a:rPr lang="zh-CN" altLang="en-US" dirty="0">
                  <a:solidFill>
                    <a:srgbClr val="C00000"/>
                  </a:solidFill>
                  <a:latin typeface="Baskerville" panose="02020502070401020303" pitchFamily="18" charset="0"/>
                </a:rPr>
                <a:t> </a:t>
              </a:r>
              <a:r>
                <a:rPr lang="en-US" altLang="zh-CN" dirty="0">
                  <a:solidFill>
                    <a:srgbClr val="C00000"/>
                  </a:solidFill>
                  <a:latin typeface="Baskerville" panose="02020502070401020303" pitchFamily="18" charset="0"/>
                </a:rPr>
                <a:t>higher</a:t>
              </a:r>
              <a:r>
                <a:rPr lang="zh-CN" altLang="en-US" dirty="0">
                  <a:solidFill>
                    <a:srgbClr val="C00000"/>
                  </a:solidFill>
                  <a:latin typeface="Baskerville" panose="02020502070401020303" pitchFamily="18" charset="0"/>
                </a:rPr>
                <a:t> </a:t>
              </a:r>
              <a:r>
                <a:rPr lang="en-US" altLang="zh-CN" dirty="0">
                  <a:solidFill>
                    <a:srgbClr val="C00000"/>
                  </a:solidFill>
                  <a:latin typeface="Baskerville" panose="02020502070401020303" pitchFamily="18" charset="0"/>
                </a:rPr>
                <a:t>WTP</a:t>
              </a:r>
              <a:r>
                <a:rPr lang="zh-CN" altLang="en-US" dirty="0">
                  <a:solidFill>
                    <a:srgbClr val="C00000"/>
                  </a:solidFill>
                  <a:latin typeface="Baskerville" panose="02020502070401020303" pitchFamily="18" charset="0"/>
                </a:rPr>
                <a:t> </a:t>
              </a:r>
              <a:endParaRPr dirty="0">
                <a:solidFill>
                  <a:srgbClr val="C00000"/>
                </a:solidFill>
                <a:latin typeface="Baskerville" panose="02020502070401020303" pitchFamily="18" charset="0"/>
              </a:endParaRPr>
            </a:p>
          </p:txBody>
        </p:sp>
        <p:sp>
          <p:nvSpPr>
            <p:cNvPr id="15" name="Left Brace 14">
              <a:extLst>
                <a:ext uri="{FF2B5EF4-FFF2-40B4-BE49-F238E27FC236}">
                  <a16:creationId xmlns:a16="http://schemas.microsoft.com/office/drawing/2014/main" id="{048DDD3F-EC39-B749-9889-792F6A5D3219}"/>
                </a:ext>
              </a:extLst>
            </p:cNvPr>
            <p:cNvSpPr/>
            <p:nvPr/>
          </p:nvSpPr>
          <p:spPr>
            <a:xfrm rot="5400000">
              <a:off x="3157741" y="3696603"/>
              <a:ext cx="189219" cy="1111262"/>
            </a:xfrm>
            <a:prstGeom prst="leftBrac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Baskerville" panose="02020502070401020303" pitchFamily="18" charset="0"/>
              </a:endParaRPr>
            </a:p>
          </p:txBody>
        </p:sp>
        <p:sp>
          <p:nvSpPr>
            <p:cNvPr id="16" name="Google Shape;236;p29">
              <a:extLst>
                <a:ext uri="{FF2B5EF4-FFF2-40B4-BE49-F238E27FC236}">
                  <a16:creationId xmlns:a16="http://schemas.microsoft.com/office/drawing/2014/main" id="{673CD54A-E7FD-4D41-A72F-8805B32DAE8E}"/>
                </a:ext>
              </a:extLst>
            </p:cNvPr>
            <p:cNvSpPr txBox="1"/>
            <p:nvPr/>
          </p:nvSpPr>
          <p:spPr>
            <a:xfrm>
              <a:off x="2729169" y="3868245"/>
              <a:ext cx="1089305" cy="3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CN" sz="1100" dirty="0">
                  <a:solidFill>
                    <a:schemeClr val="accent5">
                      <a:lumMod val="50000"/>
                    </a:schemeClr>
                  </a:solidFill>
                  <a:latin typeface="Baskerville" panose="02020502070401020303" pitchFamily="18" charset="0"/>
                </a:rPr>
                <a:t>Occupied by the poor</a:t>
              </a:r>
              <a:endParaRPr sz="1100" dirty="0">
                <a:solidFill>
                  <a:schemeClr val="accent5">
                    <a:lumMod val="50000"/>
                  </a:schemeClr>
                </a:solidFill>
                <a:latin typeface="Baskerville" panose="02020502070401020303" pitchFamily="18" charset="0"/>
              </a:endParaRPr>
            </a:p>
          </p:txBody>
        </p:sp>
        <p:sp>
          <p:nvSpPr>
            <p:cNvPr id="17" name="Google Shape;231;p29">
              <a:extLst>
                <a:ext uri="{FF2B5EF4-FFF2-40B4-BE49-F238E27FC236}">
                  <a16:creationId xmlns:a16="http://schemas.microsoft.com/office/drawing/2014/main" id="{E23ED97A-C462-934D-A0E4-E59435798375}"/>
                </a:ext>
              </a:extLst>
            </p:cNvPr>
            <p:cNvSpPr/>
            <p:nvPr/>
          </p:nvSpPr>
          <p:spPr>
            <a:xfrm>
              <a:off x="961424" y="4346844"/>
              <a:ext cx="68852" cy="83965"/>
            </a:xfrm>
            <a:prstGeom prst="ellipse">
              <a:avLst/>
            </a:prstGeom>
            <a:solidFill>
              <a:srgbClr val="00B050"/>
            </a:solid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0B050"/>
                </a:solidFill>
                <a:latin typeface="Baskerville" panose="02020502070401020303" pitchFamily="18" charset="0"/>
              </a:endParaRPr>
            </a:p>
          </p:txBody>
        </p:sp>
      </p:grpSp>
      <p:pic>
        <p:nvPicPr>
          <p:cNvPr id="30" name="image9.png">
            <a:extLst>
              <a:ext uri="{FF2B5EF4-FFF2-40B4-BE49-F238E27FC236}">
                <a16:creationId xmlns:a16="http://schemas.microsoft.com/office/drawing/2014/main" id="{52D73BB0-77C7-AD4B-9813-E3CCB661106C}"/>
              </a:ext>
            </a:extLst>
          </p:cNvPr>
          <p:cNvPicPr/>
          <p:nvPr/>
        </p:nvPicPr>
        <p:blipFill>
          <a:blip r:embed="rId3"/>
          <a:srcRect/>
          <a:stretch>
            <a:fillRect/>
          </a:stretch>
        </p:blipFill>
        <p:spPr>
          <a:xfrm>
            <a:off x="6939706" y="1682897"/>
            <a:ext cx="5011130" cy="1790024"/>
          </a:xfrm>
          <a:prstGeom prst="rect">
            <a:avLst/>
          </a:prstGeom>
          <a:ln/>
        </p:spPr>
      </p:pic>
      <p:pic>
        <p:nvPicPr>
          <p:cNvPr id="31" name="image7.png">
            <a:extLst>
              <a:ext uri="{FF2B5EF4-FFF2-40B4-BE49-F238E27FC236}">
                <a16:creationId xmlns:a16="http://schemas.microsoft.com/office/drawing/2014/main" id="{57EFB617-D353-FA4F-AC21-EFB53EA2F169}"/>
              </a:ext>
            </a:extLst>
          </p:cNvPr>
          <p:cNvPicPr/>
          <p:nvPr/>
        </p:nvPicPr>
        <p:blipFill rotWithShape="1">
          <a:blip r:embed="rId4"/>
          <a:srcRect r="5886"/>
          <a:stretch/>
        </p:blipFill>
        <p:spPr>
          <a:xfrm>
            <a:off x="6939707" y="3834938"/>
            <a:ext cx="5011130" cy="1977478"/>
          </a:xfrm>
          <a:prstGeom prst="rect">
            <a:avLst/>
          </a:prstGeom>
          <a:ln/>
        </p:spPr>
      </p:pic>
      <p:sp>
        <p:nvSpPr>
          <p:cNvPr id="2" name="TextBox 1">
            <a:extLst>
              <a:ext uri="{FF2B5EF4-FFF2-40B4-BE49-F238E27FC236}">
                <a16:creationId xmlns:a16="http://schemas.microsoft.com/office/drawing/2014/main" id="{844AC537-251B-9241-918C-76E2B02D05B2}"/>
              </a:ext>
            </a:extLst>
          </p:cNvPr>
          <p:cNvSpPr txBox="1"/>
          <p:nvPr/>
        </p:nvSpPr>
        <p:spPr>
          <a:xfrm>
            <a:off x="7117237" y="6117996"/>
            <a:ext cx="4053526" cy="738664"/>
          </a:xfrm>
          <a:prstGeom prst="rect">
            <a:avLst/>
          </a:prstGeom>
          <a:noFill/>
        </p:spPr>
        <p:txBody>
          <a:bodyPr wrap="square" rtlCol="0">
            <a:spAutoFit/>
          </a:bodyPr>
          <a:lstStyle/>
          <a:p>
            <a:pPr algn="ctr"/>
            <a:r>
              <a:rPr lang="en-US" altLang="zh-CN" sz="2400" dirty="0"/>
              <a:t>The</a:t>
            </a:r>
            <a:r>
              <a:rPr lang="zh-CN" altLang="en-US" sz="2400" dirty="0"/>
              <a:t> </a:t>
            </a:r>
            <a:r>
              <a:rPr lang="en-US" altLang="zh-CN" sz="2400" dirty="0"/>
              <a:t>High</a:t>
            </a:r>
            <a:r>
              <a:rPr lang="zh-CN" altLang="en-US" sz="2400" dirty="0"/>
              <a:t> </a:t>
            </a:r>
            <a:r>
              <a:rPr lang="en-US" altLang="zh-CN" sz="2400" dirty="0"/>
              <a:t>Line</a:t>
            </a:r>
            <a:r>
              <a:rPr lang="zh-CN" altLang="en-US" sz="2400" dirty="0"/>
              <a:t> </a:t>
            </a:r>
            <a:r>
              <a:rPr lang="en-US" altLang="zh-CN" sz="2400" dirty="0"/>
              <a:t>Park</a:t>
            </a:r>
          </a:p>
          <a:p>
            <a:pPr algn="ctr"/>
            <a:r>
              <a:rPr lang="en-US" altLang="zh-CN" dirty="0"/>
              <a:t>(West</a:t>
            </a:r>
            <a:r>
              <a:rPr lang="zh-CN" altLang="en-US" dirty="0"/>
              <a:t> </a:t>
            </a:r>
            <a:r>
              <a:rPr lang="en-US" altLang="zh-CN" dirty="0"/>
              <a:t>Chelsea,</a:t>
            </a:r>
            <a:r>
              <a:rPr lang="zh-CN" altLang="en-US" dirty="0"/>
              <a:t> </a:t>
            </a:r>
            <a:r>
              <a:rPr lang="en-US" altLang="zh-CN" dirty="0"/>
              <a:t>Manhattan)</a:t>
            </a:r>
            <a:endParaRPr lang="en-US" dirty="0"/>
          </a:p>
        </p:txBody>
      </p:sp>
      <p:sp>
        <p:nvSpPr>
          <p:cNvPr id="3" name="TextBox 2"/>
          <p:cNvSpPr txBox="1"/>
          <p:nvPr/>
        </p:nvSpPr>
        <p:spPr>
          <a:xfrm>
            <a:off x="5545021" y="29807"/>
            <a:ext cx="6683240" cy="461665"/>
          </a:xfrm>
          <a:prstGeom prst="rect">
            <a:avLst/>
          </a:prstGeom>
          <a:noFill/>
        </p:spPr>
        <p:txBody>
          <a:bodyPr wrap="none" rtlCol="0">
            <a:spAutoFit/>
          </a:bodyPr>
          <a:lstStyle/>
          <a:p>
            <a:r>
              <a:rPr lang="en-US" sz="1200" dirty="0" smtClean="0">
                <a:latin typeface="Baskerville Old Face" panose="02020602080505020303" pitchFamily="18" charset="0"/>
              </a:rPr>
              <a:t>Top photo © </a:t>
            </a:r>
            <a:r>
              <a:rPr lang="en-US" sz="1200" dirty="0">
                <a:latin typeface="Baskerville Old Face" panose="02020602080505020303" pitchFamily="18" charset="0"/>
              </a:rPr>
              <a:t>Joel </a:t>
            </a:r>
            <a:r>
              <a:rPr lang="en-US" sz="1200" dirty="0" err="1" smtClean="0">
                <a:latin typeface="Baskerville Old Face" panose="02020602080505020303" pitchFamily="18" charset="0"/>
              </a:rPr>
              <a:t>Sternfeld</a:t>
            </a:r>
            <a:r>
              <a:rPr lang="en-US" sz="1200" dirty="0" smtClean="0">
                <a:latin typeface="Baskerville Old Face" panose="02020602080505020303" pitchFamily="18" charset="0"/>
              </a:rPr>
              <a:t>; bottom photo © DETAIL. </a:t>
            </a:r>
            <a:r>
              <a:rPr lang="en-US" sz="1200" dirty="0">
                <a:latin typeface="Baskerville Old Face" panose="02020602080505020303" pitchFamily="18" charset="0"/>
              </a:rPr>
              <a:t>All rights reserved. This content is excluded from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our 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718697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19CF14-E090-2643-B3D0-8C29150249B9}"/>
              </a:ext>
            </a:extLst>
          </p:cNvPr>
          <p:cNvSpPr/>
          <p:nvPr/>
        </p:nvSpPr>
        <p:spPr>
          <a:xfrm>
            <a:off x="6589639" y="2150537"/>
            <a:ext cx="3526589" cy="2556923"/>
          </a:xfrm>
          <a:prstGeom prst="rect">
            <a:avLst/>
          </a:prstGeom>
          <a:solidFill>
            <a:schemeClr val="accent1">
              <a:alpha val="59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8FF335-1574-A24C-B5DA-064D44DAB326}"/>
              </a:ext>
            </a:extLst>
          </p:cNvPr>
          <p:cNvSpPr/>
          <p:nvPr/>
        </p:nvSpPr>
        <p:spPr>
          <a:xfrm>
            <a:off x="2022786" y="2150538"/>
            <a:ext cx="3526589" cy="2556923"/>
          </a:xfrm>
          <a:prstGeom prst="rect">
            <a:avLst/>
          </a:prstGeom>
          <a:solidFill>
            <a:srgbClr val="A3E4BE"/>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Content Placeholder 9">
            <a:extLst>
              <a:ext uri="{FF2B5EF4-FFF2-40B4-BE49-F238E27FC236}">
                <a16:creationId xmlns:a16="http://schemas.microsoft.com/office/drawing/2014/main" id="{0BB9F696-E7A5-214F-884F-C7B990E8404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795266" y="2556266"/>
            <a:ext cx="1637261" cy="1455343"/>
          </a:xfrm>
          <a:prstGeom prst="rect">
            <a:avLst/>
          </a:prstGeom>
        </p:spPr>
      </p:pic>
      <p:pic>
        <p:nvPicPr>
          <p:cNvPr id="5" name="Content Placeholder 9">
            <a:extLst>
              <a:ext uri="{FF2B5EF4-FFF2-40B4-BE49-F238E27FC236}">
                <a16:creationId xmlns:a16="http://schemas.microsoft.com/office/drawing/2014/main" id="{E4EDA63A-D37C-1743-80B5-8B34AA639AAD}"/>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362119" y="2556266"/>
            <a:ext cx="1637261" cy="1455343"/>
          </a:xfrm>
          <a:prstGeom prst="rect">
            <a:avLst/>
          </a:prstGeom>
          <a:noFill/>
          <a:ln>
            <a:noFill/>
          </a:ln>
        </p:spPr>
      </p:pic>
      <p:pic>
        <p:nvPicPr>
          <p:cNvPr id="6" name="Picture 5">
            <a:extLst>
              <a:ext uri="{FF2B5EF4-FFF2-40B4-BE49-F238E27FC236}">
                <a16:creationId xmlns:a16="http://schemas.microsoft.com/office/drawing/2014/main" id="{2CD7BF64-5FD6-4344-9F70-8DA4AF6DB6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3" b="98883" l="682" r="98636">
                        <a14:foregroundMark x1="56136" y1="13222" x2="56136" y2="13222"/>
                        <a14:foregroundMark x1="54318" y1="14525" x2="54318" y2="14525"/>
                        <a14:foregroundMark x1="54773" y1="11918" x2="54773" y2="11918"/>
                        <a14:foregroundMark x1="36136" y1="12849" x2="36136" y2="12849"/>
                        <a14:foregroundMark x1="34318" y1="10428" x2="34318" y2="10428"/>
                        <a14:foregroundMark x1="33068" y1="13966" x2="33068" y2="13966"/>
                        <a14:foregroundMark x1="32159" y1="16946" x2="32159" y2="16946"/>
                        <a14:foregroundMark x1="26705" y1="16574" x2="26705" y2="16574"/>
                        <a14:foregroundMark x1="25341" y1="18994" x2="25341" y2="18994"/>
                        <a14:foregroundMark x1="25114" y1="13780" x2="25114" y2="13780"/>
                        <a14:foregroundMark x1="15000" y1="19926" x2="15000" y2="19926"/>
                        <a14:foregroundMark x1="15682" y1="16574" x2="15682" y2="16574"/>
                        <a14:foregroundMark x1="11023" y1="40968" x2="11023" y2="40968"/>
                        <a14:foregroundMark x1="9432" y1="42458" x2="9432" y2="42458"/>
                        <a14:foregroundMark x1="8977" y1="40410" x2="8977" y2="40410"/>
                        <a14:foregroundMark x1="9432" y1="37803" x2="9432" y2="37803"/>
                        <a14:foregroundMark x1="9545" y1="37058" x2="9545" y2="37058"/>
                        <a14:foregroundMark x1="16023" y1="34823" x2="16023" y2="34823"/>
                        <a14:foregroundMark x1="20455" y1="33892" x2="20455" y2="33892"/>
                        <a14:foregroundMark x1="29091" y1="35754" x2="29091" y2="35754"/>
                        <a14:foregroundMark x1="27386" y1="37803" x2="27386" y2="37803"/>
                        <a14:foregroundMark x1="25909" y1="37616" x2="25909" y2="37616"/>
                        <a14:foregroundMark x1="24545" y1="36127" x2="24545" y2="36127"/>
                        <a14:foregroundMark x1="25795" y1="34823" x2="25795" y2="34823"/>
                        <a14:foregroundMark x1="35227" y1="11173" x2="35227" y2="11173"/>
                        <a14:foregroundMark x1="43750" y1="11918" x2="43750" y2="11918"/>
                        <a14:foregroundMark x1="42273" y1="10242" x2="42273" y2="10242"/>
                        <a14:foregroundMark x1="49886" y1="15642" x2="49886" y2="15642"/>
                        <a14:foregroundMark x1="61705" y1="31471" x2="61705" y2="31471"/>
                        <a14:foregroundMark x1="61818" y1="27933" x2="61818" y2="27933"/>
                        <a14:foregroundMark x1="62841" y1="30726" x2="62841" y2="30726"/>
                        <a14:foregroundMark x1="67386" y1="25140" x2="67386" y2="25140"/>
                        <a14:foregroundMark x1="65909" y1="23464" x2="65909" y2="23464"/>
                        <a14:foregroundMark x1="68523" y1="24209" x2="68523" y2="24209"/>
                        <a14:foregroundMark x1="69318" y1="26071" x2="69318" y2="26071"/>
                        <a14:foregroundMark x1="69091" y1="24395" x2="69091" y2="24395"/>
                        <a14:foregroundMark x1="70000" y1="27747" x2="70000" y2="27747"/>
                        <a14:foregroundMark x1="78409" y1="26071" x2="78409" y2="26071"/>
                        <a14:foregroundMark x1="77273" y1="25698" x2="77955" y2="26071"/>
                        <a14:foregroundMark x1="90568" y1="22719" x2="90568" y2="22719"/>
                        <a14:foregroundMark x1="89091" y1="24395" x2="88523" y2="24581"/>
                        <a14:foregroundMark x1="87614" y1="21415" x2="87614" y2="21415"/>
                        <a14:foregroundMark x1="89659" y1="21601" x2="89659" y2="21601"/>
                        <a14:foregroundMark x1="87386" y1="24767" x2="87386" y2="24767"/>
                        <a14:foregroundMark x1="84886" y1="13966" x2="84886" y2="13966"/>
                        <a14:foregroundMark x1="84659" y1="11918" x2="84773" y2="12477"/>
                        <a14:foregroundMark x1="85341" y1="16201" x2="85341" y2="16201"/>
                        <a14:foregroundMark x1="34659" y1="26443" x2="34659" y2="26443"/>
                      </a14:backgroundRemoval>
                    </a14:imgEffect>
                  </a14:imgLayer>
                </a14:imgProps>
              </a:ext>
            </a:extLst>
          </a:blip>
          <a:stretch>
            <a:fillRect/>
          </a:stretch>
        </p:blipFill>
        <p:spPr>
          <a:xfrm>
            <a:off x="1621231" y="2364333"/>
            <a:ext cx="2175468" cy="1327530"/>
          </a:xfrm>
          <a:prstGeom prst="rect">
            <a:avLst/>
          </a:prstGeom>
        </p:spPr>
      </p:pic>
      <p:pic>
        <p:nvPicPr>
          <p:cNvPr id="7" name="Picture 6">
            <a:extLst>
              <a:ext uri="{FF2B5EF4-FFF2-40B4-BE49-F238E27FC236}">
                <a16:creationId xmlns:a16="http://schemas.microsoft.com/office/drawing/2014/main" id="{6BECF578-9D47-5445-A9CF-CE761659EB9E}"/>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4283" b="98883" l="682" r="98636">
                        <a14:foregroundMark x1="56136" y1="13222" x2="56136" y2="13222"/>
                        <a14:foregroundMark x1="54318" y1="14525" x2="54318" y2="14525"/>
                        <a14:foregroundMark x1="54773" y1="11918" x2="54773" y2="11918"/>
                        <a14:foregroundMark x1="36136" y1="12849" x2="36136" y2="12849"/>
                        <a14:foregroundMark x1="34318" y1="10428" x2="34318" y2="10428"/>
                        <a14:foregroundMark x1="33068" y1="13966" x2="33068" y2="13966"/>
                        <a14:foregroundMark x1="32159" y1="16946" x2="32159" y2="16946"/>
                        <a14:foregroundMark x1="26705" y1="16574" x2="26705" y2="16574"/>
                        <a14:foregroundMark x1="25341" y1="18994" x2="25341" y2="18994"/>
                        <a14:foregroundMark x1="25114" y1="13780" x2="25114" y2="13780"/>
                        <a14:foregroundMark x1="15000" y1="19926" x2="15000" y2="19926"/>
                        <a14:foregroundMark x1="15682" y1="16574" x2="15682" y2="16574"/>
                        <a14:foregroundMark x1="11023" y1="40968" x2="11023" y2="40968"/>
                        <a14:foregroundMark x1="9432" y1="42458" x2="9432" y2="42458"/>
                        <a14:foregroundMark x1="8977" y1="40410" x2="8977" y2="40410"/>
                        <a14:foregroundMark x1="9432" y1="37803" x2="9432" y2="37803"/>
                        <a14:foregroundMark x1="9545" y1="37058" x2="9545" y2="37058"/>
                        <a14:foregroundMark x1="16023" y1="34823" x2="16023" y2="34823"/>
                        <a14:foregroundMark x1="20455" y1="33892" x2="20455" y2="33892"/>
                        <a14:foregroundMark x1="29091" y1="35754" x2="29091" y2="35754"/>
                        <a14:foregroundMark x1="27386" y1="37803" x2="27386" y2="37803"/>
                        <a14:foregroundMark x1="25909" y1="37616" x2="25909" y2="37616"/>
                        <a14:foregroundMark x1="24545" y1="36127" x2="24545" y2="36127"/>
                        <a14:foregroundMark x1="25795" y1="34823" x2="25795" y2="34823"/>
                        <a14:foregroundMark x1="35227" y1="11173" x2="35227" y2="11173"/>
                        <a14:foregroundMark x1="43750" y1="11918" x2="43750" y2="11918"/>
                        <a14:foregroundMark x1="42273" y1="10242" x2="42273" y2="10242"/>
                        <a14:foregroundMark x1="49886" y1="15642" x2="49886" y2="15642"/>
                        <a14:foregroundMark x1="61705" y1="31471" x2="61705" y2="31471"/>
                        <a14:foregroundMark x1="61818" y1="27933" x2="61818" y2="27933"/>
                        <a14:foregroundMark x1="62841" y1="30726" x2="62841" y2="30726"/>
                        <a14:foregroundMark x1="67386" y1="25140" x2="67386" y2="25140"/>
                        <a14:foregroundMark x1="65909" y1="23464" x2="65909" y2="23464"/>
                        <a14:foregroundMark x1="68523" y1="24209" x2="68523" y2="24209"/>
                        <a14:foregroundMark x1="69318" y1="26071" x2="69318" y2="26071"/>
                        <a14:foregroundMark x1="69091" y1="24395" x2="69091" y2="24395"/>
                        <a14:foregroundMark x1="70000" y1="27747" x2="70000" y2="27747"/>
                        <a14:foregroundMark x1="78409" y1="26071" x2="78409" y2="26071"/>
                        <a14:foregroundMark x1="77273" y1="25698" x2="77955" y2="26071"/>
                        <a14:foregroundMark x1="90568" y1="22719" x2="90568" y2="22719"/>
                        <a14:foregroundMark x1="89091" y1="24395" x2="88523" y2="24581"/>
                        <a14:foregroundMark x1="87614" y1="21415" x2="87614" y2="21415"/>
                        <a14:foregroundMark x1="89659" y1="21601" x2="89659" y2="21601"/>
                        <a14:foregroundMark x1="87386" y1="24767" x2="87386" y2="24767"/>
                        <a14:foregroundMark x1="84886" y1="13966" x2="84886" y2="13966"/>
                        <a14:foregroundMark x1="84659" y1="11918" x2="84773" y2="12477"/>
                        <a14:foregroundMark x1="85341" y1="16201" x2="85341" y2="16201"/>
                        <a14:foregroundMark x1="34659" y1="26443" x2="34659" y2="26443"/>
                      </a14:backgroundRemoval>
                    </a14:imgEffect>
                  </a14:imgLayer>
                </a14:imgProps>
              </a:ext>
            </a:extLst>
          </a:blip>
          <a:stretch>
            <a:fillRect/>
          </a:stretch>
        </p:blipFill>
        <p:spPr>
          <a:xfrm>
            <a:off x="3586305" y="2383687"/>
            <a:ext cx="2175468" cy="1327530"/>
          </a:xfrm>
          <a:prstGeom prst="rect">
            <a:avLst/>
          </a:prstGeom>
        </p:spPr>
      </p:pic>
      <p:pic>
        <p:nvPicPr>
          <p:cNvPr id="8" name="Picture 7">
            <a:extLst>
              <a:ext uri="{FF2B5EF4-FFF2-40B4-BE49-F238E27FC236}">
                <a16:creationId xmlns:a16="http://schemas.microsoft.com/office/drawing/2014/main" id="{520F459E-1F28-F64D-8580-FD3587818CC4}"/>
              </a:ext>
            </a:extLst>
          </p:cNvPr>
          <p:cNvPicPr>
            <a:picLocks noChangeAspect="1"/>
          </p:cNvPicPr>
          <p:nvPr/>
        </p:nvPicPr>
        <p:blipFill>
          <a:blip r:embed="rId9">
            <a:duotone>
              <a:prstClr val="black"/>
              <a:srgbClr val="C00000">
                <a:tint val="45000"/>
                <a:satMod val="400000"/>
              </a:srgbClr>
            </a:duotone>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8052733" y="2383687"/>
            <a:ext cx="1867297" cy="835177"/>
          </a:xfrm>
          <a:prstGeom prst="rect">
            <a:avLst/>
          </a:prstGeom>
        </p:spPr>
      </p:pic>
      <p:pic>
        <p:nvPicPr>
          <p:cNvPr id="9" name="Picture 8">
            <a:extLst>
              <a:ext uri="{FF2B5EF4-FFF2-40B4-BE49-F238E27FC236}">
                <a16:creationId xmlns:a16="http://schemas.microsoft.com/office/drawing/2014/main" id="{F59B3618-FB36-C641-B53F-B44A0DB459B0}"/>
              </a:ext>
            </a:extLst>
          </p:cNvPr>
          <p:cNvPicPr>
            <a:picLocks noChangeAspect="1"/>
          </p:cNvPicPr>
          <p:nvPr/>
        </p:nvPicPr>
        <p:blipFill>
          <a:blip r:embed="rId9">
            <a:duotone>
              <a:prstClr val="black"/>
              <a:srgbClr val="C00000">
                <a:tint val="45000"/>
                <a:satMod val="400000"/>
              </a:srgbClr>
            </a:duoton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351387" y="2678076"/>
            <a:ext cx="1867297" cy="835177"/>
          </a:xfrm>
          <a:prstGeom prst="rect">
            <a:avLst/>
          </a:prstGeom>
        </p:spPr>
      </p:pic>
      <p:sp>
        <p:nvSpPr>
          <p:cNvPr id="10" name="Cloud 9">
            <a:extLst>
              <a:ext uri="{FF2B5EF4-FFF2-40B4-BE49-F238E27FC236}">
                <a16:creationId xmlns:a16="http://schemas.microsoft.com/office/drawing/2014/main" id="{74516AE7-8C5A-0343-8FE7-A777A894F8A2}"/>
              </a:ext>
            </a:extLst>
          </p:cNvPr>
          <p:cNvSpPr/>
          <p:nvPr/>
        </p:nvSpPr>
        <p:spPr>
          <a:xfrm>
            <a:off x="8616738" y="2150537"/>
            <a:ext cx="1382583" cy="456214"/>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CBE6715-3D4D-F446-B4AD-D768C44D2F6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3434" r="100000">
                        <a14:foregroundMark x1="48077" y1="16928" x2="48077" y2="16928"/>
                      </a14:backgroundRemoval>
                    </a14:imgEffect>
                  </a14:imgLayer>
                </a14:imgProps>
              </a:ext>
            </a:extLst>
          </a:blip>
          <a:stretch>
            <a:fillRect/>
          </a:stretch>
        </p:blipFill>
        <p:spPr>
          <a:xfrm>
            <a:off x="2116789" y="2619830"/>
            <a:ext cx="3124361" cy="1369054"/>
          </a:xfrm>
          <a:prstGeom prst="rect">
            <a:avLst/>
          </a:prstGeom>
        </p:spPr>
      </p:pic>
      <p:pic>
        <p:nvPicPr>
          <p:cNvPr id="14" name="Picture 13" descr="You&amp;#39;re Comparing Apples To Oranges (NYSE:O) | Seeking Alpha">
            <a:extLst>
              <a:ext uri="{FF2B5EF4-FFF2-40B4-BE49-F238E27FC236}">
                <a16:creationId xmlns:a16="http://schemas.microsoft.com/office/drawing/2014/main" id="{6C3C7031-2B8B-F34B-BE82-91CBEBB177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4982" y="5278000"/>
            <a:ext cx="1810240" cy="865285"/>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a:extLst>
              <a:ext uri="{FF2B5EF4-FFF2-40B4-BE49-F238E27FC236}">
                <a16:creationId xmlns:a16="http://schemas.microsoft.com/office/drawing/2014/main" id="{AFE188A2-BBE3-0C45-B827-2C4F38549748}"/>
              </a:ext>
            </a:extLst>
          </p:cNvPr>
          <p:cNvSpPr/>
          <p:nvPr/>
        </p:nvSpPr>
        <p:spPr>
          <a:xfrm>
            <a:off x="5455987" y="5546158"/>
            <a:ext cx="1133652" cy="313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CBDF8C9-5250-C6B3-52C1-226D44C2C24B}"/>
              </a:ext>
            </a:extLst>
          </p:cNvPr>
          <p:cNvGrpSpPr/>
          <p:nvPr/>
        </p:nvGrpSpPr>
        <p:grpSpPr>
          <a:xfrm>
            <a:off x="7457188" y="5234999"/>
            <a:ext cx="2019356" cy="1118794"/>
            <a:chOff x="7769803" y="1114881"/>
            <a:chExt cx="2019356" cy="1118794"/>
          </a:xfrm>
        </p:grpSpPr>
        <p:pic>
          <p:nvPicPr>
            <p:cNvPr id="16" name="Picture 2" descr="Comparing Apples To Apples Metaphor Photos - Free &amp; Royalty-Free Stock  Photos from Dreamstime">
              <a:extLst>
                <a:ext uri="{FF2B5EF4-FFF2-40B4-BE49-F238E27FC236}">
                  <a16:creationId xmlns:a16="http://schemas.microsoft.com/office/drawing/2014/main" id="{C5B04E82-8486-66C5-478A-61EE1114926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1020" b="21295"/>
            <a:stretch/>
          </p:blipFill>
          <p:spPr bwMode="auto">
            <a:xfrm>
              <a:off x="7769803" y="1114881"/>
              <a:ext cx="2019356" cy="11187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hite Background Poster featuring the photograph Fresh Green Apple With Lots Of Vitamins by Artpartner-images">
              <a:extLst>
                <a:ext uri="{FF2B5EF4-FFF2-40B4-BE49-F238E27FC236}">
                  <a16:creationId xmlns:a16="http://schemas.microsoft.com/office/drawing/2014/main" id="{14C87324-F6C4-52D5-6E40-D974D18D3CD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7436" t="16256" r="25593" b="33448"/>
            <a:stretch/>
          </p:blipFill>
          <p:spPr bwMode="auto">
            <a:xfrm>
              <a:off x="9089294" y="1216764"/>
              <a:ext cx="578338" cy="61928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3140453" y="6353793"/>
            <a:ext cx="5840060" cy="461665"/>
          </a:xfrm>
          <a:prstGeom prst="rect">
            <a:avLst/>
          </a:prstGeom>
          <a:noFill/>
        </p:spPr>
        <p:txBody>
          <a:bodyPr wrap="none" rtlCol="0">
            <a:spAutoFit/>
          </a:bodyPr>
          <a:lstStyle/>
          <a:p>
            <a:r>
              <a:rPr lang="en-US" sz="1200" dirty="0" smtClean="0">
                <a:latin typeface="Baskerville Old Face" panose="02020602080505020303" pitchFamily="18" charset="0"/>
              </a:rPr>
              <a:t>Fruit photos © </a:t>
            </a:r>
            <a:r>
              <a:rPr lang="en-US" sz="1200" dirty="0">
                <a:latin typeface="Baskerville Old Face" panose="02020602080505020303" pitchFamily="18" charset="0"/>
              </a:rPr>
              <a:t>source unknown.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17"/>
              </a:rPr>
              <a:t>https://ocw.mit.edu/help/faq-fair-use</a:t>
            </a:r>
            <a:r>
              <a:rPr lang="en-US" sz="1200" dirty="0" smtClean="0">
                <a:latin typeface="Baskerville Old Face" panose="02020602080505020303" pitchFamily="18" charset="0"/>
                <a:hlinkClick r:id="rId17"/>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37563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8E431D68-10BC-7140-9B10-20558E02FA2D}"/>
              </a:ext>
            </a:extLst>
          </p:cNvPr>
          <p:cNvSpPr txBox="1">
            <a:spLocks/>
          </p:cNvSpPr>
          <p:nvPr/>
        </p:nvSpPr>
        <p:spPr>
          <a:xfrm>
            <a:off x="235986" y="283124"/>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Eurostile" panose="020B0504020202050204" pitchFamily="34" charset="77"/>
              </a:rPr>
              <a:t>Price</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Premiums</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of Green Building</a:t>
            </a:r>
            <a:endParaRPr lang="en-US" sz="4267" dirty="0">
              <a:solidFill>
                <a:srgbClr val="1B4453"/>
              </a:solidFill>
              <a:latin typeface="Eurostile" panose="020B0504020202050204" pitchFamily="34" charset="77"/>
            </a:endParaRPr>
          </a:p>
        </p:txBody>
      </p:sp>
      <p:sp>
        <p:nvSpPr>
          <p:cNvPr id="21" name="Rectangle 3">
            <a:extLst>
              <a:ext uri="{FF2B5EF4-FFF2-40B4-BE49-F238E27FC236}">
                <a16:creationId xmlns:a16="http://schemas.microsoft.com/office/drawing/2014/main" id="{65F95289-11C3-B74F-84C6-C3E56E2B7D3F}"/>
              </a:ext>
            </a:extLst>
          </p:cNvPr>
          <p:cNvSpPr txBox="1">
            <a:spLocks noChangeArrowheads="1"/>
          </p:cNvSpPr>
          <p:nvPr/>
        </p:nvSpPr>
        <p:spPr>
          <a:xfrm>
            <a:off x="7443004" y="1683904"/>
            <a:ext cx="4531282" cy="45767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defRPr/>
            </a:pPr>
            <a:r>
              <a:rPr lang="en-US" altLang="en-US" dirty="0">
                <a:latin typeface="Baskerville" panose="02020502070401020303" pitchFamily="18" charset="0"/>
                <a:ea typeface="Baskerville" panose="02020502070401020303" pitchFamily="18" charset="0"/>
              </a:rPr>
              <a:t>Dalton and </a:t>
            </a:r>
            <a:r>
              <a:rPr lang="en-US" altLang="en-US" dirty="0" err="1">
                <a:latin typeface="Baskerville" panose="02020502070401020303" pitchFamily="18" charset="0"/>
                <a:ea typeface="Baskerville" panose="02020502070401020303" pitchFamily="18" charset="0"/>
              </a:rPr>
              <a:t>Fuerst</a:t>
            </a:r>
            <a:r>
              <a:rPr lang="en-US" altLang="en-US" dirty="0">
                <a:latin typeface="Baskerville" panose="02020502070401020303" pitchFamily="18" charset="0"/>
                <a:ea typeface="Baskerville" panose="02020502070401020303" pitchFamily="18" charset="0"/>
              </a:rPr>
              <a:t> (2018) also look at evidence sales prices</a:t>
            </a:r>
          </a:p>
          <a:p>
            <a:pPr marL="0" indent="0">
              <a:buSzPct val="100000"/>
              <a:buNone/>
              <a:defRPr/>
            </a:pPr>
            <a:endParaRPr lang="en-US" altLang="en-US" dirty="0">
              <a:latin typeface="Baskerville" panose="02020502070401020303" pitchFamily="18" charset="0"/>
              <a:ea typeface="Baskerville" panose="02020502070401020303" pitchFamily="18" charset="0"/>
            </a:endParaRPr>
          </a:p>
          <a:p>
            <a:pPr marL="0" indent="0">
              <a:buSzPct val="100000"/>
              <a:buNone/>
              <a:defRPr/>
            </a:pPr>
            <a:r>
              <a:rPr lang="en-US" altLang="en-US" dirty="0">
                <a:latin typeface="Baskerville" panose="02020502070401020303" pitchFamily="18" charset="0"/>
                <a:ea typeface="Baskerville" panose="02020502070401020303" pitchFamily="18" charset="0"/>
              </a:rPr>
              <a:t>Overall price premium of </a:t>
            </a:r>
            <a:r>
              <a:rPr lang="en-US" altLang="en-US" dirty="0">
                <a:solidFill>
                  <a:srgbClr val="C00000"/>
                </a:solidFill>
                <a:latin typeface="Baskerville" panose="02020502070401020303" pitchFamily="18" charset="0"/>
                <a:ea typeface="Baskerville" panose="02020502070401020303" pitchFamily="18" charset="0"/>
              </a:rPr>
              <a:t>7.6%</a:t>
            </a:r>
          </a:p>
          <a:p>
            <a:pPr>
              <a:buSzPct val="100000"/>
              <a:defRPr/>
            </a:pPr>
            <a:r>
              <a:rPr lang="en-US" altLang="en-US" dirty="0">
                <a:latin typeface="Baskerville" panose="02020502070401020303" pitchFamily="18" charset="0"/>
                <a:ea typeface="Baskerville" panose="02020502070401020303" pitchFamily="18" charset="0"/>
              </a:rPr>
              <a:t>For commercial </a:t>
            </a:r>
            <a:r>
              <a:rPr lang="en-US" altLang="en-US" dirty="0">
                <a:solidFill>
                  <a:srgbClr val="C00000"/>
                </a:solidFill>
                <a:latin typeface="Baskerville" panose="02020502070401020303" pitchFamily="18" charset="0"/>
                <a:ea typeface="Baskerville" panose="02020502070401020303" pitchFamily="18" charset="0"/>
              </a:rPr>
              <a:t>11.5%</a:t>
            </a:r>
          </a:p>
          <a:p>
            <a:pPr>
              <a:buSzPct val="100000"/>
              <a:defRPr/>
            </a:pPr>
            <a:r>
              <a:rPr lang="en-US" altLang="en-US" dirty="0">
                <a:latin typeface="Baskerville" panose="02020502070401020303" pitchFamily="18" charset="0"/>
                <a:ea typeface="Baskerville" panose="02020502070401020303" pitchFamily="18" charset="0"/>
              </a:rPr>
              <a:t>For residential </a:t>
            </a:r>
            <a:r>
              <a:rPr lang="en-US" altLang="en-US" dirty="0">
                <a:solidFill>
                  <a:srgbClr val="C00000"/>
                </a:solidFill>
                <a:latin typeface="Baskerville" panose="02020502070401020303" pitchFamily="18" charset="0"/>
                <a:ea typeface="Baskerville" panose="02020502070401020303" pitchFamily="18" charset="0"/>
              </a:rPr>
              <a:t>5.5%</a:t>
            </a:r>
          </a:p>
          <a:p>
            <a:pPr marL="0" indent="0">
              <a:buSzPct val="100000"/>
              <a:buFont typeface="Wingdings" panose="05000000000000000000" pitchFamily="2" charset="2"/>
              <a:buNone/>
              <a:defRPr/>
            </a:pPr>
            <a:endParaRPr lang="en-US" altLang="en-US" sz="2200" dirty="0">
              <a:ea typeface="ＭＳ Ｐゴシック" panose="020B0600070205080204" pitchFamily="34" charset="-128"/>
            </a:endParaRPr>
          </a:p>
        </p:txBody>
      </p:sp>
      <p:pic>
        <p:nvPicPr>
          <p:cNvPr id="5" name="Afbeelding 1">
            <a:extLst>
              <a:ext uri="{FF2B5EF4-FFF2-40B4-BE49-F238E27FC236}">
                <a16:creationId xmlns:a16="http://schemas.microsoft.com/office/drawing/2014/main" id="{7EE59221-5E0C-6D41-BA3E-C4058539D03F}"/>
              </a:ext>
            </a:extLst>
          </p:cNvPr>
          <p:cNvPicPr>
            <a:picLocks noChangeAspect="1"/>
          </p:cNvPicPr>
          <p:nvPr/>
        </p:nvPicPr>
        <p:blipFill>
          <a:blip r:embed="rId3">
            <a:extLst>
              <a:ext uri="{28A0092B-C50C-407E-A947-70E740481C1C}">
                <a14:useLocalDpi xmlns:a14="http://schemas.microsoft.com/office/drawing/2010/main" val="0"/>
              </a:ext>
            </a:extLst>
          </a:blip>
          <a:srcRect l="15701" t="21651" r="33899" b="13251"/>
          <a:stretch>
            <a:fillRect/>
          </a:stretch>
        </p:blipFill>
        <p:spPr bwMode="auto">
          <a:xfrm>
            <a:off x="119289" y="1172161"/>
            <a:ext cx="647858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90412" y="6414408"/>
            <a:ext cx="5801588" cy="461665"/>
          </a:xfrm>
          <a:prstGeom prst="rect">
            <a:avLst/>
          </a:prstGeom>
          <a:noFill/>
        </p:spPr>
        <p:txBody>
          <a:bodyPr wrap="none" rtlCol="0">
            <a:spAutoFit/>
          </a:bodyPr>
          <a:lstStyle/>
          <a:p>
            <a:r>
              <a:rPr lang="en-US" sz="1200" dirty="0">
                <a:latin typeface="Baskerville Old Face" panose="02020602080505020303" pitchFamily="18" charset="0"/>
              </a:rPr>
              <a:t>© </a:t>
            </a:r>
            <a:r>
              <a:rPr lang="en-US" sz="1200" dirty="0" err="1">
                <a:latin typeface="Baskerville Old Face" panose="02020602080505020303" pitchFamily="18" charset="0"/>
              </a:rPr>
              <a:t>Informa</a:t>
            </a:r>
            <a:r>
              <a:rPr lang="en-US" sz="1200" dirty="0">
                <a:latin typeface="Baskerville Old Face" panose="02020602080505020303" pitchFamily="18" charset="0"/>
              </a:rPr>
              <a:t> UK Ltd. All rights reserved. This content is excluded from our </a:t>
            </a:r>
          </a:p>
          <a:p>
            <a:r>
              <a:rPr lang="en-US" sz="1200" dirty="0">
                <a:latin typeface="Baskerville Old Face" panose="02020602080505020303" pitchFamily="18" charset="0"/>
              </a:rPr>
              <a:t>Creative 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37141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8334375" cy="763588"/>
          </a:xfrm>
          <a:prstGeom prst="rect">
            <a:avLst/>
          </a:prstGeom>
        </p:spPr>
        <p:txBody>
          <a:bodyPr spcFirstLastPara="1" vert="horz" wrap="square" lIns="121900" tIns="121900" rIns="121900" bIns="121900" rtlCol="0" anchor="t" anchorCtr="0">
            <a:noAutofit/>
          </a:bodyPr>
          <a:lstStyle/>
          <a:p>
            <a:r>
              <a:rPr lang="en-US" sz="4267" dirty="0">
                <a:solidFill>
                  <a:srgbClr val="1B4453"/>
                </a:solidFill>
                <a:latin typeface="Baskerville" panose="02020502070401020303"/>
              </a:rPr>
              <a:t>Out</a:t>
            </a:r>
            <a:r>
              <a:rPr lang="en-US" altLang="zh-CN" sz="4267" dirty="0">
                <a:solidFill>
                  <a:srgbClr val="1B4453"/>
                </a:solidFill>
                <a:latin typeface="Baskerville" panose="02020502070401020303"/>
              </a:rPr>
              <a:t>line</a:t>
            </a:r>
            <a:endParaRPr sz="4800" dirty="0">
              <a:solidFill>
                <a:srgbClr val="1B4453"/>
              </a:solidFill>
              <a:latin typeface="Baskerville" panose="02020502070401020303"/>
            </a:endParaRPr>
          </a:p>
        </p:txBody>
      </p:sp>
      <p:sp>
        <p:nvSpPr>
          <p:cNvPr id="209" name="Google Shape;209;p27"/>
          <p:cNvSpPr txBox="1">
            <a:spLocks noGrp="1"/>
          </p:cNvSpPr>
          <p:nvPr>
            <p:ph type="body" idx="4294967295"/>
          </p:nvPr>
        </p:nvSpPr>
        <p:spPr>
          <a:xfrm>
            <a:off x="773112" y="1511489"/>
            <a:ext cx="10645775" cy="4362368"/>
          </a:xfrm>
          <a:prstGeom prst="rect">
            <a:avLst/>
          </a:prstGeom>
        </p:spPr>
        <p:txBody>
          <a:bodyPr spcFirstLastPara="1" vert="horz" wrap="square" lIns="121900" tIns="121900" rIns="121900" bIns="121900" rtlCol="0" anchor="t" anchorCtr="0">
            <a:noAutofit/>
          </a:bodyPr>
          <a:lstStyle/>
          <a:p>
            <a:pPr>
              <a:lnSpc>
                <a:spcPct val="100000"/>
              </a:lnSpc>
              <a:spcBef>
                <a:spcPts val="1400"/>
              </a:spcBef>
              <a:spcAft>
                <a:spcPts val="600"/>
              </a:spcAft>
            </a:pPr>
            <a:r>
              <a:rPr lang="en-US" altLang="zh-CN" sz="3200" dirty="0">
                <a:latin typeface="Baskerville" panose="02020502070401020303" pitchFamily="18" charset="0"/>
                <a:ea typeface="Baskerville" panose="02020502070401020303" pitchFamily="18" charset="0"/>
              </a:rPr>
              <a:t>Estimating</a:t>
            </a:r>
            <a:r>
              <a:rPr lang="zh-CN" altLang="en-US" sz="3200" dirty="0">
                <a:latin typeface="Baskerville" panose="02020502070401020303" pitchFamily="18" charset="0"/>
              </a:rPr>
              <a:t> </a:t>
            </a:r>
            <a:r>
              <a:rPr lang="en-US" altLang="zh-CN" sz="3200" b="1" dirty="0">
                <a:solidFill>
                  <a:schemeClr val="accent6">
                    <a:lumMod val="75000"/>
                  </a:schemeClr>
                </a:solidFill>
                <a:latin typeface="Baskerville" panose="02020502070401020303" pitchFamily="18" charset="0"/>
                <a:ea typeface="Baskerville" panose="02020502070401020303" pitchFamily="18" charset="0"/>
              </a:rPr>
              <a:t>Green</a:t>
            </a:r>
            <a:r>
              <a:rPr lang="zh-CN" altLang="en-US" sz="3200" b="1" dirty="0">
                <a:solidFill>
                  <a:schemeClr val="accent6">
                    <a:lumMod val="75000"/>
                  </a:schemeClr>
                </a:solidFill>
                <a:latin typeface="Baskerville" panose="02020502070401020303" pitchFamily="18" charset="0"/>
              </a:rPr>
              <a:t> </a:t>
            </a:r>
            <a:r>
              <a:rPr lang="en-US" altLang="zh-CN" sz="3200" b="1" dirty="0">
                <a:solidFill>
                  <a:schemeClr val="accent6">
                    <a:lumMod val="75000"/>
                  </a:schemeClr>
                </a:solidFill>
                <a:latin typeface="Baskerville" panose="02020502070401020303" pitchFamily="18" charset="0"/>
                <a:ea typeface="Baskerville" panose="02020502070401020303" pitchFamily="18" charset="0"/>
              </a:rPr>
              <a:t>Building</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Premium:</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Hedonic</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Pricing</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Techniques</a:t>
            </a:r>
          </a:p>
          <a:p>
            <a:pPr>
              <a:lnSpc>
                <a:spcPct val="100000"/>
              </a:lnSpc>
              <a:spcBef>
                <a:spcPts val="1400"/>
              </a:spcBef>
              <a:spcAft>
                <a:spcPts val="600"/>
              </a:spcAft>
            </a:pPr>
            <a:r>
              <a:rPr lang="en-US" altLang="zh-CN" sz="3200" dirty="0">
                <a:latin typeface="Baskerville" panose="02020502070401020303" pitchFamily="18" charset="0"/>
                <a:ea typeface="Baskerville" panose="02020502070401020303" pitchFamily="18" charset="0"/>
              </a:rPr>
              <a:t>Pricing</a:t>
            </a:r>
            <a:r>
              <a:rPr lang="zh-CN" altLang="en-US" sz="3200" dirty="0">
                <a:latin typeface="Baskerville" panose="02020502070401020303" pitchFamily="18" charset="0"/>
              </a:rPr>
              <a:t> </a:t>
            </a:r>
            <a:r>
              <a:rPr lang="en-US" altLang="zh-CN" sz="3200" b="1" dirty="0">
                <a:solidFill>
                  <a:schemeClr val="accent6">
                    <a:lumMod val="75000"/>
                  </a:schemeClr>
                </a:solidFill>
                <a:latin typeface="Baskerville" panose="02020502070401020303" pitchFamily="18" charset="0"/>
                <a:ea typeface="Baskerville" panose="02020502070401020303" pitchFamily="18" charset="0"/>
              </a:rPr>
              <a:t>Green</a:t>
            </a:r>
            <a:r>
              <a:rPr lang="zh-CN" altLang="en-US" sz="3200" b="1" dirty="0">
                <a:solidFill>
                  <a:schemeClr val="accent6">
                    <a:lumMod val="75000"/>
                  </a:schemeClr>
                </a:solidFill>
                <a:latin typeface="Baskerville" panose="02020502070401020303" pitchFamily="18" charset="0"/>
              </a:rPr>
              <a:t> </a:t>
            </a:r>
            <a:r>
              <a:rPr lang="en-US" altLang="zh-CN" sz="3200" b="1" dirty="0">
                <a:solidFill>
                  <a:schemeClr val="accent6">
                    <a:lumMod val="75000"/>
                  </a:schemeClr>
                </a:solidFill>
                <a:latin typeface="Baskerville" panose="02020502070401020303" pitchFamily="18" charset="0"/>
                <a:ea typeface="Baskerville" panose="02020502070401020303" pitchFamily="18" charset="0"/>
              </a:rPr>
              <a:t>Amenities in Cities</a:t>
            </a:r>
          </a:p>
          <a:p>
            <a:pPr lvl="1">
              <a:lnSpc>
                <a:spcPct val="100000"/>
              </a:lnSpc>
              <a:spcBef>
                <a:spcPts val="1400"/>
              </a:spcBef>
              <a:spcAft>
                <a:spcPts val="600"/>
              </a:spcAft>
            </a:pPr>
            <a:r>
              <a:rPr lang="en-US" altLang="zh-CN" sz="2800" dirty="0">
                <a:latin typeface="Baskerville" panose="02020502070401020303" pitchFamily="18" charset="0"/>
                <a:ea typeface="Baskerville" panose="02020502070401020303" pitchFamily="18" charset="0"/>
              </a:rPr>
              <a:t>Within-city</a:t>
            </a:r>
          </a:p>
          <a:p>
            <a:pPr lvl="1">
              <a:lnSpc>
                <a:spcPct val="100000"/>
              </a:lnSpc>
              <a:spcBef>
                <a:spcPts val="1400"/>
              </a:spcBef>
              <a:spcAft>
                <a:spcPts val="600"/>
              </a:spcAft>
            </a:pPr>
            <a:r>
              <a:rPr lang="en-US" altLang="zh-CN" sz="2800" dirty="0">
                <a:latin typeface="Baskerville" panose="02020502070401020303" pitchFamily="18" charset="0"/>
                <a:ea typeface="Baskerville" panose="02020502070401020303" pitchFamily="18" charset="0"/>
              </a:rPr>
              <a:t>Across-city</a:t>
            </a:r>
          </a:p>
          <a:p>
            <a:pPr>
              <a:lnSpc>
                <a:spcPct val="100000"/>
              </a:lnSpc>
              <a:spcBef>
                <a:spcPts val="1400"/>
              </a:spcBef>
              <a:spcAft>
                <a:spcPts val="600"/>
              </a:spcAft>
            </a:pPr>
            <a:r>
              <a:rPr lang="en-US" altLang="zh-CN" sz="3200" dirty="0">
                <a:latin typeface="Baskerville" panose="02020502070401020303" pitchFamily="18" charset="0"/>
                <a:ea typeface="Baskerville" panose="02020502070401020303" pitchFamily="18" charset="0"/>
              </a:rPr>
              <a:t>Decision</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Making:</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Business</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&amp;</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Policy</a:t>
            </a:r>
          </a:p>
          <a:p>
            <a:pPr>
              <a:lnSpc>
                <a:spcPct val="150000"/>
              </a:lnSpc>
              <a:spcBef>
                <a:spcPts val="800"/>
              </a:spcBef>
            </a:pPr>
            <a:endParaRPr lang="en-US" sz="32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66162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8334375" cy="763588"/>
          </a:xfrm>
          <a:prstGeom prst="rect">
            <a:avLst/>
          </a:prstGeom>
        </p:spPr>
        <p:txBody>
          <a:bodyPr spcFirstLastPara="1" vert="horz" wrap="square" lIns="121900" tIns="121900" rIns="121900" bIns="121900" rtlCol="0" anchor="t" anchorCtr="0">
            <a:noAutofit/>
          </a:bodyPr>
          <a:lstStyle/>
          <a:p>
            <a:r>
              <a:rPr lang="en-US" sz="4267" dirty="0">
                <a:solidFill>
                  <a:srgbClr val="1B4453"/>
                </a:solidFill>
                <a:latin typeface="Baskerville" panose="02020502070401020303"/>
              </a:rPr>
              <a:t>Hedonic Pricing</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Technique</a:t>
            </a:r>
            <a:endParaRPr sz="4267" dirty="0">
              <a:solidFill>
                <a:srgbClr val="1B4453"/>
              </a:solidFill>
              <a:latin typeface="Baskerville" panose="02020502070401020303"/>
            </a:endParaRPr>
          </a:p>
        </p:txBody>
      </p:sp>
      <p:sp>
        <p:nvSpPr>
          <p:cNvPr id="209" name="Google Shape;209;p27"/>
          <p:cNvSpPr txBox="1">
            <a:spLocks noGrp="1"/>
          </p:cNvSpPr>
          <p:nvPr>
            <p:ph type="body" idx="4294967295"/>
          </p:nvPr>
        </p:nvSpPr>
        <p:spPr>
          <a:xfrm>
            <a:off x="317716" y="1132115"/>
            <a:ext cx="6484679" cy="4823842"/>
          </a:xfrm>
          <a:prstGeom prst="rect">
            <a:avLst/>
          </a:prstGeom>
        </p:spPr>
        <p:txBody>
          <a:bodyPr spcFirstLastPara="1" vert="horz" wrap="square" lIns="121900" tIns="121900" rIns="121900" bIns="121900" rtlCol="0" anchor="t" anchorCtr="0">
            <a:noAutofit/>
          </a:bodyPr>
          <a:lstStyle/>
          <a:p>
            <a:r>
              <a:rPr lang="en-US" altLang="zh-CN" dirty="0">
                <a:latin typeface="Baskerville" panose="02020502070401020303" pitchFamily="18" charset="0"/>
                <a:ea typeface="Baskerville" panose="02020502070401020303" pitchFamily="18" charset="0"/>
              </a:rPr>
              <a:t>Stated</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preference</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and</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revealed</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preference</a:t>
            </a:r>
          </a:p>
          <a:p>
            <a:pPr lvl="1"/>
            <a:r>
              <a:rPr lang="en-US" altLang="en-US" sz="2000" b="1" dirty="0">
                <a:latin typeface="Baskerville" panose="02020502070401020303" pitchFamily="18" charset="0"/>
                <a:ea typeface="Baskerville" panose="02020502070401020303" pitchFamily="18" charset="0"/>
              </a:rPr>
              <a:t>Stated preference</a:t>
            </a:r>
            <a:r>
              <a:rPr lang="en-US" altLang="zh-CN" sz="2000" b="1" dirty="0">
                <a:latin typeface="Baskerville" panose="02020502070401020303" pitchFamily="18" charset="0"/>
                <a:ea typeface="Baskerville" panose="02020502070401020303" pitchFamily="18" charset="0"/>
              </a:rPr>
              <a:t>:</a:t>
            </a:r>
            <a:r>
              <a:rPr lang="zh-CN" altLang="en-US" sz="2000" b="1" dirty="0">
                <a:latin typeface="Baskerville" panose="02020502070401020303" pitchFamily="18" charset="0"/>
              </a:rPr>
              <a:t> </a:t>
            </a:r>
            <a:r>
              <a:rPr lang="en-US" altLang="en-US" sz="2000" dirty="0">
                <a:latin typeface="Baskerville" panose="02020502070401020303" pitchFamily="18" charset="0"/>
                <a:ea typeface="Baskerville" panose="02020502070401020303" pitchFamily="18" charset="0"/>
              </a:rPr>
              <a:t> us</a:t>
            </a:r>
            <a:r>
              <a:rPr lang="en-US" altLang="zh-CN" sz="2000" dirty="0">
                <a:latin typeface="Baskerville" panose="02020502070401020303" pitchFamily="18" charset="0"/>
                <a:ea typeface="Baskerville" panose="02020502070401020303" pitchFamily="18" charset="0"/>
              </a:rPr>
              <a:t>ing</a:t>
            </a:r>
            <a:r>
              <a:rPr lang="en-US" altLang="en-US" sz="2000" dirty="0">
                <a:latin typeface="Baskerville" panose="02020502070401020303" pitchFamily="18" charset="0"/>
                <a:ea typeface="Baskerville" panose="02020502070401020303" pitchFamily="18" charset="0"/>
              </a:rPr>
              <a:t> survey techniques to elicit willingness</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t</a:t>
            </a:r>
            <a:r>
              <a:rPr lang="en-US" altLang="en-US" sz="2000" dirty="0">
                <a:latin typeface="Baskerville" panose="02020502070401020303" pitchFamily="18" charset="0"/>
                <a:ea typeface="Baskerville" panose="02020502070401020303" pitchFamily="18" charset="0"/>
              </a:rPr>
              <a:t>o pay for a marginal improvement or for avoiding a marginal loss.</a:t>
            </a:r>
          </a:p>
          <a:p>
            <a:pPr lvl="1"/>
            <a:r>
              <a:rPr lang="en-US" altLang="zh-CN" sz="2000" b="1" dirty="0">
                <a:latin typeface="Baskerville" panose="02020502070401020303" pitchFamily="18" charset="0"/>
                <a:ea typeface="Baskerville" panose="02020502070401020303" pitchFamily="18" charset="0"/>
              </a:rPr>
              <a:t>Revealed</a:t>
            </a:r>
            <a:r>
              <a:rPr lang="zh-CN" altLang="en-US" sz="2000" b="1" dirty="0">
                <a:latin typeface="Baskerville" panose="02020502070401020303" pitchFamily="18" charset="0"/>
              </a:rPr>
              <a:t> </a:t>
            </a:r>
            <a:r>
              <a:rPr lang="en-US" altLang="zh-CN" sz="2000" b="1" dirty="0">
                <a:latin typeface="Baskerville" panose="02020502070401020303" pitchFamily="18" charset="0"/>
                <a:ea typeface="Baskerville" panose="02020502070401020303" pitchFamily="18" charset="0"/>
              </a:rPr>
              <a:t>Preference:</a:t>
            </a:r>
            <a:r>
              <a:rPr lang="zh-CN" altLang="en-US" sz="2000" b="1"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linking</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with</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observed</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purchase</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behaviors</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with</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the</a:t>
            </a:r>
            <a:r>
              <a:rPr lang="zh-CN" altLang="en-US" sz="2000" dirty="0">
                <a:latin typeface="Baskerville" panose="02020502070401020303" pitchFamily="18" charset="0"/>
              </a:rPr>
              <a:t> </a:t>
            </a:r>
            <a:r>
              <a:rPr lang="en-US" altLang="zh-CN" sz="2000" dirty="0">
                <a:latin typeface="Baskerville" panose="02020502070401020303" pitchFamily="18" charset="0"/>
              </a:rPr>
              <a:t>attributes</a:t>
            </a:r>
            <a:r>
              <a:rPr lang="zh-CN" altLang="en-US" sz="2000" dirty="0">
                <a:latin typeface="Baskerville" panose="02020502070401020303" pitchFamily="18" charset="0"/>
              </a:rPr>
              <a:t> </a:t>
            </a:r>
            <a:r>
              <a:rPr lang="en-US" altLang="zh-CN" sz="2000" dirty="0">
                <a:latin typeface="Baskerville" panose="02020502070401020303" pitchFamily="18" charset="0"/>
              </a:rPr>
              <a:t>of</a:t>
            </a:r>
            <a:r>
              <a:rPr lang="zh-CN" altLang="en-US" sz="2000" dirty="0">
                <a:latin typeface="Baskerville" panose="02020502070401020303" pitchFamily="18" charset="0"/>
              </a:rPr>
              <a:t> </a:t>
            </a:r>
            <a:r>
              <a:rPr lang="en-US" altLang="zh-CN" sz="2000" dirty="0">
                <a:latin typeface="Baskerville" panose="02020502070401020303" pitchFamily="18" charset="0"/>
              </a:rPr>
              <a:t>a</a:t>
            </a:r>
            <a:r>
              <a:rPr lang="zh-CN" altLang="en-US" sz="2000" dirty="0">
                <a:latin typeface="Baskerville" panose="02020502070401020303" pitchFamily="18" charset="0"/>
              </a:rPr>
              <a:t> </a:t>
            </a:r>
            <a:r>
              <a:rPr lang="en-US" altLang="zh-CN" sz="2000" dirty="0">
                <a:latin typeface="Baskerville" panose="02020502070401020303" pitchFamily="18" charset="0"/>
              </a:rPr>
              <a:t>product</a:t>
            </a:r>
            <a:r>
              <a:rPr lang="en-US" altLang="zh-CN" sz="2000" dirty="0">
                <a:latin typeface="Baskerville" panose="02020502070401020303" pitchFamily="18" charset="0"/>
                <a:ea typeface="Baskerville" panose="02020502070401020303" pitchFamily="18" charset="0"/>
              </a:rPr>
              <a:t>.</a:t>
            </a:r>
            <a:r>
              <a:rPr lang="zh-CN" altLang="en-US" sz="2000" dirty="0">
                <a:latin typeface="Baskerville" panose="02020502070401020303" pitchFamily="18" charset="0"/>
              </a:rPr>
              <a:t> </a:t>
            </a:r>
            <a:endParaRPr lang="en-US" altLang="zh-CN" sz="2000" dirty="0">
              <a:latin typeface="Baskerville" panose="02020502070401020303" pitchFamily="18" charset="0"/>
            </a:endParaRPr>
          </a:p>
          <a:p>
            <a:pPr lvl="1"/>
            <a:endParaRPr lang="en-US" dirty="0">
              <a:latin typeface="Baskerville" panose="02020502070401020303" pitchFamily="18" charset="0"/>
              <a:ea typeface="Baskerville" panose="02020502070401020303" pitchFamily="18" charset="0"/>
            </a:endParaRPr>
          </a:p>
          <a:p>
            <a:r>
              <a:rPr lang="en-US" dirty="0">
                <a:latin typeface="Baskerville" panose="02020502070401020303" pitchFamily="18" charset="0"/>
                <a:ea typeface="Baskerville" panose="02020502070401020303" pitchFamily="18" charset="0"/>
              </a:rPr>
              <a:t>Hedonic </a:t>
            </a:r>
            <a:r>
              <a:rPr lang="en-US" altLang="zh-CN" dirty="0">
                <a:latin typeface="Baskerville" panose="02020502070401020303" pitchFamily="18" charset="0"/>
                <a:ea typeface="Baskerville" panose="02020502070401020303" pitchFamily="18" charset="0"/>
              </a:rPr>
              <a:t>pricing</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model</a:t>
            </a:r>
            <a:r>
              <a:rPr lang="en-US" dirty="0">
                <a:latin typeface="Baskerville" panose="02020502070401020303" pitchFamily="18" charset="0"/>
                <a:ea typeface="Baskerville" panose="02020502070401020303" pitchFamily="18" charset="0"/>
              </a:rPr>
              <a:t> is a </a:t>
            </a:r>
            <a:r>
              <a:rPr lang="en-US" b="1" dirty="0">
                <a:latin typeface="Baskerville" panose="02020502070401020303" pitchFamily="18" charset="0"/>
                <a:ea typeface="Baskerville" panose="02020502070401020303" pitchFamily="18" charset="0"/>
              </a:rPr>
              <a:t>revealed preference </a:t>
            </a:r>
            <a:r>
              <a:rPr lang="en-US" dirty="0">
                <a:latin typeface="Baskerville" panose="02020502070401020303" pitchFamily="18" charset="0"/>
                <a:ea typeface="Baskerville" panose="02020502070401020303" pitchFamily="18" charset="0"/>
              </a:rPr>
              <a:t>method of estimating demand or value</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of</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market</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and</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non-market</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attributes</a:t>
            </a:r>
            <a:r>
              <a:rPr lang="en-US" dirty="0">
                <a:latin typeface="Baskerville" panose="02020502070401020303" pitchFamily="18" charset="0"/>
                <a:ea typeface="Baskerville" panose="02020502070401020303" pitchFamily="18" charset="0"/>
              </a:rPr>
              <a:t>. </a:t>
            </a:r>
          </a:p>
          <a:p>
            <a:endParaRPr lang="en-US" altLang="zh-CN" dirty="0">
              <a:latin typeface="Baskerville" panose="02020502070401020303" pitchFamily="18" charset="0"/>
              <a:ea typeface="Baskerville" panose="02020502070401020303" pitchFamily="18" charset="0"/>
            </a:endParaRPr>
          </a:p>
        </p:txBody>
      </p:sp>
      <p:pic>
        <p:nvPicPr>
          <p:cNvPr id="17" name="Picture 5">
            <a:extLst>
              <a:ext uri="{FF2B5EF4-FFF2-40B4-BE49-F238E27FC236}">
                <a16:creationId xmlns:a16="http://schemas.microsoft.com/office/drawing/2014/main" id="{695DE75C-1135-B241-8F42-FCCD20D1C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708" y="2557849"/>
            <a:ext cx="4267858" cy="235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6533BDEB-E07B-1749-A74D-3DE73A3C062A}"/>
              </a:ext>
            </a:extLst>
          </p:cNvPr>
          <p:cNvSpPr/>
          <p:nvPr/>
        </p:nvSpPr>
        <p:spPr>
          <a:xfrm>
            <a:off x="7407875" y="5105739"/>
            <a:ext cx="4836567" cy="461665"/>
          </a:xfrm>
          <a:prstGeom prst="rect">
            <a:avLst/>
          </a:prstGeom>
        </p:spPr>
        <p:txBody>
          <a:bodyPr wrap="square">
            <a:spAutoFit/>
          </a:bodyPr>
          <a:lstStyle/>
          <a:p>
            <a:r>
              <a:rPr lang="en-US" altLang="zh-CN" sz="1200" dirty="0">
                <a:solidFill>
                  <a:srgbClr val="00A2FF"/>
                </a:solidFill>
                <a:latin typeface="Helvetica Neue" panose="02000503000000020004" pitchFamily="2" charset="0"/>
                <a:hlinkClick r:id="rId4"/>
              </a:rPr>
              <a:t>Stated</a:t>
            </a:r>
            <a:r>
              <a:rPr lang="zh-CN" altLang="en-US" sz="1200" dirty="0">
                <a:solidFill>
                  <a:srgbClr val="00A2FF"/>
                </a:solidFill>
                <a:latin typeface="Helvetica Neue" panose="02000503000000020004" pitchFamily="2" charset="0"/>
                <a:hlinkClick r:id="rId4"/>
              </a:rPr>
              <a:t> </a:t>
            </a:r>
            <a:r>
              <a:rPr lang="en-US" altLang="zh-CN" sz="1200" dirty="0">
                <a:solidFill>
                  <a:srgbClr val="00A2FF"/>
                </a:solidFill>
                <a:latin typeface="Helvetica Neue" panose="02000503000000020004" pitchFamily="2" charset="0"/>
                <a:hlinkClick r:id="rId4"/>
              </a:rPr>
              <a:t>preference:</a:t>
            </a:r>
            <a:endParaRPr lang="en-US" sz="1200" dirty="0">
              <a:solidFill>
                <a:srgbClr val="00A2FF"/>
              </a:solidFill>
              <a:latin typeface="Helvetica Neue" panose="02000503000000020004" pitchFamily="2" charset="0"/>
              <a:hlinkClick r:id="rId4"/>
            </a:endParaRPr>
          </a:p>
          <a:p>
            <a:r>
              <a:rPr lang="en-US" sz="1200" dirty="0">
                <a:solidFill>
                  <a:srgbClr val="00A2FF"/>
                </a:solidFill>
                <a:latin typeface="Helvetica Neue" panose="02000503000000020004" pitchFamily="2" charset="0"/>
                <a:hlinkClick r:id="rId4"/>
              </a:rPr>
              <a:t>https://www.youtube.com/watch?v=__xzmIG4L8s</a:t>
            </a:r>
            <a:endParaRPr lang="en-US" sz="1200" dirty="0">
              <a:solidFill>
                <a:srgbClr val="00A2FF"/>
              </a:solidFill>
              <a:effectLst/>
              <a:latin typeface="Helvetica Neue" panose="02000503000000020004" pitchFamily="2" charset="0"/>
            </a:endParaRPr>
          </a:p>
        </p:txBody>
      </p:sp>
      <p:sp>
        <p:nvSpPr>
          <p:cNvPr id="2" name="TextBox 1"/>
          <p:cNvSpPr txBox="1"/>
          <p:nvPr/>
        </p:nvSpPr>
        <p:spPr>
          <a:xfrm>
            <a:off x="6111246" y="6369127"/>
            <a:ext cx="5840060" cy="461665"/>
          </a:xfrm>
          <a:prstGeom prst="rect">
            <a:avLst/>
          </a:prstGeom>
          <a:noFill/>
        </p:spPr>
        <p:txBody>
          <a:bodyPr wrap="none" rtlCol="0">
            <a:spAutoFit/>
          </a:bodyPr>
          <a:lstStyle/>
          <a:p>
            <a:r>
              <a:rPr lang="en-US" sz="1200" dirty="0">
                <a:latin typeface="Baskerville Old Face" panose="02020602080505020303" pitchFamily="18" charset="0"/>
              </a:rPr>
              <a:t>© Conservation Strategy Fund.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63291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8;p27">
            <a:extLst>
              <a:ext uri="{FF2B5EF4-FFF2-40B4-BE49-F238E27FC236}">
                <a16:creationId xmlns:a16="http://schemas.microsoft.com/office/drawing/2014/main" id="{D0F0D436-7EF6-6542-B9CB-6E4BABAA5EA3}"/>
              </a:ext>
            </a:extLst>
          </p:cNvPr>
          <p:cNvSpPr txBox="1">
            <a:spLocks/>
          </p:cNvSpPr>
          <p:nvPr/>
        </p:nvSpPr>
        <p:spPr>
          <a:xfrm>
            <a:off x="582804" y="12480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Hedonic Model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“Decomposition” </a:t>
            </a:r>
            <a:endParaRPr lang="en-US" sz="4267" dirty="0">
              <a:solidFill>
                <a:srgbClr val="1B4453"/>
              </a:solidFill>
              <a:latin typeface="Eurostile" panose="020B0504020202050204" pitchFamily="34" charset="77"/>
            </a:endParaRPr>
          </a:p>
        </p:txBody>
      </p:sp>
      <p:sp>
        <p:nvSpPr>
          <p:cNvPr id="3" name="Rectangle 2">
            <a:extLst>
              <a:ext uri="{FF2B5EF4-FFF2-40B4-BE49-F238E27FC236}">
                <a16:creationId xmlns:a16="http://schemas.microsoft.com/office/drawing/2014/main" id="{E3209898-2153-367E-48E3-033F94F0706E}"/>
              </a:ext>
            </a:extLst>
          </p:cNvPr>
          <p:cNvSpPr/>
          <p:nvPr/>
        </p:nvSpPr>
        <p:spPr>
          <a:xfrm>
            <a:off x="325408" y="1197396"/>
            <a:ext cx="11633305" cy="954107"/>
          </a:xfrm>
          <a:prstGeom prst="rect">
            <a:avLst/>
          </a:prstGeom>
        </p:spPr>
        <p:txBody>
          <a:bodyPr wrap="square">
            <a:spAutoFit/>
          </a:bodyPr>
          <a:lstStyle/>
          <a:p>
            <a:pPr marL="457200" indent="-457200">
              <a:buFont typeface="Arial" panose="020B0604020202020204" pitchFamily="34" charset="0"/>
              <a:buChar char="•"/>
            </a:pPr>
            <a:r>
              <a:rPr lang="en-US" altLang="zh-CN" sz="2800" dirty="0">
                <a:latin typeface="Baskerville" panose="02020502070401020303" pitchFamily="18" charset="0"/>
                <a:ea typeface="Baskerville" panose="02020502070401020303" pitchFamily="18" charset="0"/>
              </a:rPr>
              <a:t>The</a:t>
            </a:r>
            <a:r>
              <a:rPr lang="zh-CN" altLang="en-US" sz="2800" dirty="0">
                <a:latin typeface="Baskerville" panose="02020502070401020303" pitchFamily="18" charset="0"/>
              </a:rPr>
              <a:t> </a:t>
            </a:r>
            <a:r>
              <a:rPr lang="en-US" sz="2800" dirty="0">
                <a:latin typeface="Baskerville" panose="02020502070401020303" pitchFamily="18" charset="0"/>
                <a:ea typeface="Baskerville" panose="02020502070401020303" pitchFamily="18" charset="0"/>
              </a:rPr>
              <a:t>price</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of</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housing</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unit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the</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sum</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of</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the</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implicit</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values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of</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its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various</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“attributes”. </a:t>
            </a:r>
            <a:endParaRPr lang="en-US" sz="2800"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9B5DA76-5DE9-CABC-AAA9-5422A51DC4B0}"/>
                  </a:ext>
                </a:extLst>
              </p:cNvPr>
              <p:cNvSpPr txBox="1">
                <a:spLocks/>
              </p:cNvSpPr>
              <p:nvPr/>
            </p:nvSpPr>
            <p:spPr>
              <a:xfrm>
                <a:off x="438809" y="2589155"/>
                <a:ext cx="10791116" cy="4778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Baskerville"/>
                  </a:rPr>
                  <a:t>P    =     3 Rooms  +  2 </a:t>
                </a:r>
                <a:r>
                  <a:rPr lang="en-US" altLang="zh-CN" dirty="0">
                    <a:latin typeface="Baskerville"/>
                  </a:rPr>
                  <a:t>Subway</a:t>
                </a:r>
                <a:r>
                  <a:rPr lang="zh-CN" altLang="en-US" dirty="0">
                    <a:latin typeface="Baskerville"/>
                  </a:rPr>
                  <a:t> </a:t>
                </a:r>
                <a:r>
                  <a:rPr lang="en-US" altLang="zh-CN" dirty="0">
                    <a:latin typeface="Baskerville"/>
                  </a:rPr>
                  <a:t>Stops</a:t>
                </a:r>
                <a:r>
                  <a:rPr lang="en-US" dirty="0">
                    <a:latin typeface="Baskerville"/>
                  </a:rPr>
                  <a:t> + </a:t>
                </a:r>
                <a:r>
                  <a:rPr lang="en-US" dirty="0">
                    <a:solidFill>
                      <a:schemeClr val="accent6">
                        <a:lumMod val="75000"/>
                      </a:schemeClr>
                    </a:solidFill>
                    <a:latin typeface="Baskerville"/>
                  </a:rPr>
                  <a:t>LEED</a:t>
                </a:r>
                <a:r>
                  <a:rPr lang="en-US" dirty="0">
                    <a:latin typeface="Baskerville"/>
                  </a:rPr>
                  <a:t> + </a:t>
                </a:r>
                <a:r>
                  <a:rPr lang="en-US" altLang="zh-CN" dirty="0">
                    <a:latin typeface="Baskerville"/>
                  </a:rPr>
                  <a:t>A</a:t>
                </a:r>
                <a:r>
                  <a:rPr lang="zh-CN" altLang="en-US" dirty="0">
                    <a:latin typeface="Baskerville"/>
                  </a:rPr>
                  <a:t> </a:t>
                </a:r>
                <a:r>
                  <a:rPr lang="en-US" altLang="zh-CN" dirty="0">
                    <a:latin typeface="Baskerville"/>
                  </a:rPr>
                  <a:t>Nice</a:t>
                </a:r>
                <a:r>
                  <a:rPr lang="zh-CN" altLang="en-US" dirty="0">
                    <a:latin typeface="Baskerville"/>
                  </a:rPr>
                  <a:t> </a:t>
                </a:r>
                <a:r>
                  <a:rPr lang="en-US" altLang="zh-CN" dirty="0">
                    <a:latin typeface="Baskerville"/>
                  </a:rPr>
                  <a:t>Park</a:t>
                </a:r>
                <a:r>
                  <a:rPr lang="zh-CN" altLang="en-US" dirty="0">
                    <a:latin typeface="Baskerville"/>
                  </a:rPr>
                  <a:t>  </a:t>
                </a:r>
                <a:r>
                  <a:rPr lang="en-US" dirty="0">
                    <a:latin typeface="Baskerville"/>
                  </a:rPr>
                  <a:t>+ Residual</a:t>
                </a:r>
              </a:p>
              <a:p>
                <a:pPr marL="0" indent="0">
                  <a:buNone/>
                </a:pPr>
                <a:r>
                  <a:rPr lang="en-US" dirty="0">
                    <a:latin typeface="Baskerville"/>
                  </a:rPr>
                  <a:t>$ 1M =   $0.6M    +     $0.1M	   + $0.1M +    $0.1M	   + $0.1M</a:t>
                </a:r>
              </a:p>
              <a:p>
                <a:pPr marL="0" indent="0">
                  <a:buNone/>
                </a:pPr>
                <a:endParaRPr lang="en-US" dirty="0">
                  <a:latin typeface="Baskerville"/>
                </a:endParaRPr>
              </a:p>
              <a:p>
                <a:pPr marL="0" indent="0">
                  <a:buNone/>
                </a:pPr>
                <a:endParaRPr lang="en-US" dirty="0">
                  <a:latin typeface="Baskerville"/>
                </a:endParaRPr>
              </a:p>
              <a:p>
                <a:pPr marL="0" indent="0">
                  <a:buNone/>
                </a:pPr>
                <a:r>
                  <a:rPr lang="zh-CN" altLang="en-US" sz="2400" dirty="0">
                    <a:latin typeface="Baskerville"/>
                  </a:rPr>
                  <a:t>  </a:t>
                </a:r>
                <a:r>
                  <a:rPr lang="en-US" sz="2400" dirty="0">
                    <a:latin typeface="Baskerville"/>
                  </a:rPr>
                  <a:t>$ 1M   = $0.2M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Baskerville"/>
                  </a:rPr>
                  <a:t> 3 +  $0.05M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Baskerville"/>
                  </a:rPr>
                  <a:t> 2 + </a:t>
                </a:r>
                <a:r>
                  <a:rPr lang="en-US" sz="2400" dirty="0">
                    <a:solidFill>
                      <a:schemeClr val="accent6">
                        <a:lumMod val="75000"/>
                      </a:schemeClr>
                    </a:solidFill>
                    <a:latin typeface="Baskerville"/>
                  </a:rPr>
                  <a:t>$0.1M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Baskerville"/>
                  </a:rPr>
                  <a:t> </a:t>
                </a:r>
                <a:r>
                  <a:rPr lang="en-US" sz="2400" dirty="0">
                    <a:solidFill>
                      <a:schemeClr val="accent6">
                        <a:lumMod val="75000"/>
                      </a:schemeClr>
                    </a:solidFill>
                    <a:latin typeface="Baskerville"/>
                  </a:rPr>
                  <a:t>1</a:t>
                </a:r>
                <a:r>
                  <a:rPr lang="en-US" sz="2400" dirty="0">
                    <a:latin typeface="Baskerville"/>
                  </a:rPr>
                  <a:t> + $0.1M </a:t>
                </a:r>
                <a14:m>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b="0" i="0" smtClean="0">
                        <a:latin typeface="Cambria Math" panose="02040503050406030204" pitchFamily="18" charset="0"/>
                        <a:ea typeface="Cambria Math" panose="02040503050406030204" pitchFamily="18" charset="0"/>
                      </a:rPr>
                      <m:t> </m:t>
                    </m:r>
                  </m:oMath>
                </a14:m>
                <a:r>
                  <a:rPr lang="en-US" sz="2400" dirty="0">
                    <a:latin typeface="Baskerville"/>
                  </a:rPr>
                  <a:t>1    +    $0.1M </a:t>
                </a:r>
              </a:p>
              <a:p>
                <a:pPr marL="0" indent="0">
                  <a:buNone/>
                </a:pPr>
                <a:r>
                  <a:rPr lang="en-US" sz="2400" dirty="0">
                    <a:latin typeface="Baskerville"/>
                  </a:rPr>
                  <a:t>   </a:t>
                </a:r>
                <a:br>
                  <a:rPr lang="en-US" sz="2400" dirty="0">
                    <a:latin typeface="Baskerville"/>
                  </a:rPr>
                </a:br>
                <a:r>
                  <a:rPr lang="en-US" sz="2400" dirty="0">
                    <a:latin typeface="Baskerville"/>
                  </a:rPr>
                  <a:t>   P	=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 </m:t>
                    </m:r>
                  </m:oMath>
                </a14:m>
                <a:r>
                  <a:rPr lang="en-US" sz="2400" dirty="0">
                    <a:latin typeface="Baskerville"/>
                  </a:rPr>
                  <a:t>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2</m:t>
                        </m:r>
                      </m:sub>
                    </m:sSub>
                  </m:oMath>
                </a14:m>
                <a:r>
                  <a:rPr lang="en-US" sz="2400" dirty="0">
                    <a:latin typeface="Baskerville"/>
                  </a:rPr>
                  <a:t>    +    </a:t>
                </a:r>
                <a14:m>
                  <m:oMath xmlns:m="http://schemas.openxmlformats.org/officeDocument/2006/math">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𝛼</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3  </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sSub>
                      <m:sSub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sSubPr>
                      <m:e>
                        <m:r>
                          <a:rPr lang="en-US" sz="2400" i="1">
                            <a:solidFill>
                              <a:schemeClr val="accent6">
                                <a:lumMod val="75000"/>
                              </a:schemeClr>
                            </a:solidFill>
                            <a:latin typeface="Cambria Math" panose="02040503050406030204" pitchFamily="18" charset="0"/>
                            <a:ea typeface="Cambria Math" panose="02040503050406030204" pitchFamily="18" charset="0"/>
                          </a:rPr>
                          <m:t>𝑋</m:t>
                        </m:r>
                      </m:e>
                      <m:sub>
                        <m:r>
                          <a:rPr lang="en-US" sz="2400" b="0" i="1" smtClean="0">
                            <a:solidFill>
                              <a:schemeClr val="accent6">
                                <a:lumMod val="75000"/>
                              </a:schemeClr>
                            </a:solidFill>
                            <a:latin typeface="Cambria Math" panose="02040503050406030204" pitchFamily="18" charset="0"/>
                            <a:ea typeface="Cambria Math" panose="02040503050406030204" pitchFamily="18" charset="0"/>
                          </a:rPr>
                          <m:t>3</m:t>
                        </m:r>
                      </m:sub>
                    </m:sSub>
                  </m:oMath>
                </a14:m>
                <a:r>
                  <a:rPr lang="en-US" sz="2400" dirty="0">
                    <a:latin typeface="Baskerville"/>
                  </a:rPr>
                  <a:t>    +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4</m:t>
                        </m:r>
                      </m:sub>
                    </m:sSub>
                    <m:r>
                      <a:rPr lang="en-US" sz="2400" i="1">
                        <a:latin typeface="Cambria Math" panose="02040503050406030204" pitchFamily="18" charset="0"/>
                      </a:rPr>
                      <m:t> </m:t>
                    </m:r>
                    <m:r>
                      <a:rPr lang="en-US" sz="2400" b="0" i="1" smtClean="0">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4</m:t>
                        </m:r>
                      </m:sub>
                    </m:sSub>
                  </m:oMath>
                </a14:m>
                <a:r>
                  <a:rPr lang="en-US" sz="2400" dirty="0">
                    <a:latin typeface="Baskerville"/>
                  </a:rPr>
                  <a:t>        +     </a:t>
                </a:r>
                <a14:m>
                  <m:oMath xmlns:m="http://schemas.openxmlformats.org/officeDocument/2006/math">
                    <m:r>
                      <a:rPr lang="en-US" sz="2400" i="1" smtClean="0">
                        <a:latin typeface="Cambria Math" panose="02040503050406030204" pitchFamily="18" charset="0"/>
                        <a:ea typeface="Cambria Math" panose="02040503050406030204" pitchFamily="18" charset="0"/>
                      </a:rPr>
                      <m:t>𝜀</m:t>
                    </m:r>
                  </m:oMath>
                </a14:m>
                <a:endParaRPr lang="en-US" sz="2400" dirty="0">
                  <a:latin typeface="Baskerville"/>
                </a:endParaRPr>
              </a:p>
              <a:p>
                <a:pPr marL="0" indent="0">
                  <a:buNone/>
                </a:pPr>
                <a:endParaRPr lang="en-US" sz="2400" dirty="0">
                  <a:latin typeface="Baskerville"/>
                </a:endParaRPr>
              </a:p>
            </p:txBody>
          </p:sp>
        </mc:Choice>
        <mc:Fallback xmlns="">
          <p:sp>
            <p:nvSpPr>
              <p:cNvPr id="10" name="Content Placeholder 2">
                <a:extLst>
                  <a:ext uri="{FF2B5EF4-FFF2-40B4-BE49-F238E27FC236}">
                    <a16:creationId xmlns:a16="http://schemas.microsoft.com/office/drawing/2014/main" id="{09B5DA76-5DE9-CABC-AAA9-5422A51DC4B0}"/>
                  </a:ext>
                </a:extLst>
              </p:cNvPr>
              <p:cNvSpPr txBox="1">
                <a:spLocks noRot="1" noChangeAspect="1" noMove="1" noResize="1" noEditPoints="1" noAdjustHandles="1" noChangeArrowheads="1" noChangeShapeType="1" noTextEdit="1"/>
              </p:cNvSpPr>
              <p:nvPr/>
            </p:nvSpPr>
            <p:spPr>
              <a:xfrm>
                <a:off x="438809" y="2589155"/>
                <a:ext cx="10791116" cy="4778116"/>
              </a:xfrm>
              <a:prstGeom prst="rect">
                <a:avLst/>
              </a:prstGeom>
              <a:blipFill>
                <a:blip r:embed="rId3"/>
                <a:stretch>
                  <a:fillRect l="-1175" t="-2387" r="-940"/>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7AE70585-2C61-3256-40BA-8349695B68BF}"/>
              </a:ext>
            </a:extLst>
          </p:cNvPr>
          <p:cNvSpPr/>
          <p:nvPr/>
        </p:nvSpPr>
        <p:spPr>
          <a:xfrm>
            <a:off x="2952351" y="4646657"/>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2" name="Rounded Rectangle 11">
            <a:extLst>
              <a:ext uri="{FF2B5EF4-FFF2-40B4-BE49-F238E27FC236}">
                <a16:creationId xmlns:a16="http://schemas.microsoft.com/office/drawing/2014/main" id="{4E19B696-13F8-919A-21E2-1663E90523F3}"/>
              </a:ext>
            </a:extLst>
          </p:cNvPr>
          <p:cNvSpPr/>
          <p:nvPr/>
        </p:nvSpPr>
        <p:spPr>
          <a:xfrm>
            <a:off x="4878130" y="4618947"/>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3" name="Rounded Rectangle 12">
            <a:extLst>
              <a:ext uri="{FF2B5EF4-FFF2-40B4-BE49-F238E27FC236}">
                <a16:creationId xmlns:a16="http://schemas.microsoft.com/office/drawing/2014/main" id="{7CF101AA-BEE0-65AE-EC4F-4421B4C19B98}"/>
              </a:ext>
            </a:extLst>
          </p:cNvPr>
          <p:cNvSpPr/>
          <p:nvPr/>
        </p:nvSpPr>
        <p:spPr>
          <a:xfrm>
            <a:off x="6568384" y="4618947"/>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4" name="Rounded Rectangle 13">
            <a:extLst>
              <a:ext uri="{FF2B5EF4-FFF2-40B4-BE49-F238E27FC236}">
                <a16:creationId xmlns:a16="http://schemas.microsoft.com/office/drawing/2014/main" id="{D6EB91BE-09E7-22AB-6C27-A5A125CEC794}"/>
              </a:ext>
            </a:extLst>
          </p:cNvPr>
          <p:cNvSpPr/>
          <p:nvPr/>
        </p:nvSpPr>
        <p:spPr>
          <a:xfrm>
            <a:off x="8272493" y="4618947"/>
            <a:ext cx="29094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Rounded Rectangle 14">
            <a:extLst>
              <a:ext uri="{FF2B5EF4-FFF2-40B4-BE49-F238E27FC236}">
                <a16:creationId xmlns:a16="http://schemas.microsoft.com/office/drawing/2014/main" id="{3ADB6C6D-B994-FFB4-B9A9-0BC712E45E6C}"/>
              </a:ext>
            </a:extLst>
          </p:cNvPr>
          <p:cNvSpPr/>
          <p:nvPr/>
        </p:nvSpPr>
        <p:spPr>
          <a:xfrm>
            <a:off x="587336" y="4646657"/>
            <a:ext cx="841015"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cxnSp>
        <p:nvCxnSpPr>
          <p:cNvPr id="16" name="Straight Arrow Connector 15">
            <a:extLst>
              <a:ext uri="{FF2B5EF4-FFF2-40B4-BE49-F238E27FC236}">
                <a16:creationId xmlns:a16="http://schemas.microsoft.com/office/drawing/2014/main" id="{75C877E1-B79E-E5DF-69AB-550CE86AEE89}"/>
              </a:ext>
            </a:extLst>
          </p:cNvPr>
          <p:cNvCxnSpPr>
            <a:cxnSpLocks/>
          </p:cNvCxnSpPr>
          <p:nvPr/>
        </p:nvCxnSpPr>
        <p:spPr>
          <a:xfrm flipV="1">
            <a:off x="2079514" y="5096932"/>
            <a:ext cx="0" cy="3948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B6268F1-7C1C-9159-A88C-A6F79E8D5EFD}"/>
              </a:ext>
            </a:extLst>
          </p:cNvPr>
          <p:cNvCxnSpPr>
            <a:cxnSpLocks/>
          </p:cNvCxnSpPr>
          <p:nvPr/>
        </p:nvCxnSpPr>
        <p:spPr>
          <a:xfrm flipV="1">
            <a:off x="2813807" y="5103857"/>
            <a:ext cx="138544" cy="387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7F8794-103C-B7D4-6385-AFC366A15E39}"/>
              </a:ext>
            </a:extLst>
          </p:cNvPr>
          <p:cNvCxnSpPr>
            <a:cxnSpLocks/>
          </p:cNvCxnSpPr>
          <p:nvPr/>
        </p:nvCxnSpPr>
        <p:spPr>
          <a:xfrm flipV="1">
            <a:off x="3991441" y="5055371"/>
            <a:ext cx="0" cy="4225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D544D73-ADBC-3BA6-E4EF-35F0A1D91AB5}"/>
              </a:ext>
            </a:extLst>
          </p:cNvPr>
          <p:cNvCxnSpPr>
            <a:cxnSpLocks/>
          </p:cNvCxnSpPr>
          <p:nvPr/>
        </p:nvCxnSpPr>
        <p:spPr>
          <a:xfrm flipV="1">
            <a:off x="4684168" y="5096932"/>
            <a:ext cx="235523" cy="322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6C1E240-5EEE-253D-1E3E-D1F70696B2CD}"/>
              </a:ext>
            </a:extLst>
          </p:cNvPr>
          <p:cNvCxnSpPr>
            <a:cxnSpLocks/>
          </p:cNvCxnSpPr>
          <p:nvPr/>
        </p:nvCxnSpPr>
        <p:spPr>
          <a:xfrm flipV="1">
            <a:off x="5847950" y="5034586"/>
            <a:ext cx="0" cy="44334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87B7E40-C455-702E-28E1-BD48C24BD6E6}"/>
              </a:ext>
            </a:extLst>
          </p:cNvPr>
          <p:cNvCxnSpPr>
            <a:cxnSpLocks/>
            <a:endCxn id="13" idx="2"/>
          </p:cNvCxnSpPr>
          <p:nvPr/>
        </p:nvCxnSpPr>
        <p:spPr>
          <a:xfrm flipV="1">
            <a:off x="6568384" y="5076147"/>
            <a:ext cx="145473" cy="342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EAFBD84-7C1A-B63F-B33B-B7A50A3009A6}"/>
              </a:ext>
            </a:extLst>
          </p:cNvPr>
          <p:cNvCxnSpPr>
            <a:cxnSpLocks/>
          </p:cNvCxnSpPr>
          <p:nvPr/>
        </p:nvCxnSpPr>
        <p:spPr>
          <a:xfrm flipH="1" flipV="1">
            <a:off x="7574323" y="5076147"/>
            <a:ext cx="1978" cy="40178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35B16C5-B747-8B77-A19A-116EA67100B1}"/>
              </a:ext>
            </a:extLst>
          </p:cNvPr>
          <p:cNvCxnSpPr>
            <a:cxnSpLocks/>
          </p:cNvCxnSpPr>
          <p:nvPr/>
        </p:nvCxnSpPr>
        <p:spPr>
          <a:xfrm flipH="1" flipV="1">
            <a:off x="8417965" y="5103857"/>
            <a:ext cx="22264" cy="315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56751C5A-B70E-39DF-2779-E6F06DEDACFD}"/>
              </a:ext>
            </a:extLst>
          </p:cNvPr>
          <p:cNvSpPr/>
          <p:nvPr/>
        </p:nvSpPr>
        <p:spPr>
          <a:xfrm>
            <a:off x="1816277" y="4598171"/>
            <a:ext cx="858984"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Rounded Rectangle 24">
            <a:extLst>
              <a:ext uri="{FF2B5EF4-FFF2-40B4-BE49-F238E27FC236}">
                <a16:creationId xmlns:a16="http://schemas.microsoft.com/office/drawing/2014/main" id="{D907530F-F195-C7E8-6007-2236CFAA0802}"/>
              </a:ext>
            </a:extLst>
          </p:cNvPr>
          <p:cNvSpPr/>
          <p:nvPr/>
        </p:nvSpPr>
        <p:spPr>
          <a:xfrm>
            <a:off x="3575801" y="4568482"/>
            <a:ext cx="1066785"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6" name="Rounded Rectangle 25">
            <a:extLst>
              <a:ext uri="{FF2B5EF4-FFF2-40B4-BE49-F238E27FC236}">
                <a16:creationId xmlns:a16="http://schemas.microsoft.com/office/drawing/2014/main" id="{49E234D8-3B2B-686D-BB7F-EE4163AFE3A7}"/>
              </a:ext>
            </a:extLst>
          </p:cNvPr>
          <p:cNvSpPr/>
          <p:nvPr/>
        </p:nvSpPr>
        <p:spPr>
          <a:xfrm>
            <a:off x="5410053" y="4584811"/>
            <a:ext cx="858984"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Rounded Rectangle 26">
            <a:extLst>
              <a:ext uri="{FF2B5EF4-FFF2-40B4-BE49-F238E27FC236}">
                <a16:creationId xmlns:a16="http://schemas.microsoft.com/office/drawing/2014/main" id="{15BDF0F4-5CBB-9BFF-C5C7-F75512C85A11}"/>
              </a:ext>
            </a:extLst>
          </p:cNvPr>
          <p:cNvSpPr/>
          <p:nvPr/>
        </p:nvSpPr>
        <p:spPr>
          <a:xfrm>
            <a:off x="7130234" y="4618947"/>
            <a:ext cx="858984"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8" name="TextBox 27">
            <a:extLst>
              <a:ext uri="{FF2B5EF4-FFF2-40B4-BE49-F238E27FC236}">
                <a16:creationId xmlns:a16="http://schemas.microsoft.com/office/drawing/2014/main" id="{7985EF1B-B49D-6FCA-AE5B-5A86C7B05F1E}"/>
              </a:ext>
            </a:extLst>
          </p:cNvPr>
          <p:cNvSpPr txBox="1"/>
          <p:nvPr/>
        </p:nvSpPr>
        <p:spPr>
          <a:xfrm>
            <a:off x="10906822" y="4646657"/>
            <a:ext cx="1051891" cy="1015663"/>
          </a:xfrm>
          <a:prstGeom prst="rect">
            <a:avLst/>
          </a:prstGeom>
          <a:noFill/>
        </p:spPr>
        <p:txBody>
          <a:bodyPr wrap="none" rtlCol="0">
            <a:spAutoFit/>
          </a:bodyPr>
          <a:lstStyle/>
          <a:p>
            <a:r>
              <a:rPr lang="en-CN" sz="2000" b="1" dirty="0">
                <a:solidFill>
                  <a:schemeClr val="accent1"/>
                </a:solidFill>
                <a:latin typeface="Baskerville" panose="02020502070401020303" pitchFamily="18" charset="0"/>
                <a:ea typeface="Baskerville" panose="02020502070401020303" pitchFamily="18" charset="0"/>
              </a:rPr>
              <a:t>Input</a:t>
            </a:r>
            <a:br>
              <a:rPr lang="en-CN" sz="2000" b="1" dirty="0">
                <a:solidFill>
                  <a:schemeClr val="accent1"/>
                </a:solidFill>
                <a:latin typeface="Baskerville" panose="02020502070401020303" pitchFamily="18" charset="0"/>
                <a:ea typeface="Baskerville" panose="02020502070401020303" pitchFamily="18" charset="0"/>
              </a:rPr>
            </a:br>
            <a:endParaRPr lang="en-CN" sz="2000" b="1" dirty="0">
              <a:solidFill>
                <a:schemeClr val="accent1"/>
              </a:solidFill>
              <a:latin typeface="Baskerville" panose="02020502070401020303" pitchFamily="18" charset="0"/>
              <a:ea typeface="Baskerville" panose="02020502070401020303" pitchFamily="18" charset="0"/>
            </a:endParaRPr>
          </a:p>
          <a:p>
            <a:r>
              <a:rPr lang="en-CN" sz="2000" b="1" dirty="0">
                <a:solidFill>
                  <a:srgbClr val="C00000"/>
                </a:solidFill>
                <a:latin typeface="Baskerville" panose="02020502070401020303" pitchFamily="18" charset="0"/>
                <a:ea typeface="Baskerville" panose="02020502070401020303" pitchFamily="18" charset="0"/>
              </a:rPr>
              <a:t>Output</a:t>
            </a:r>
          </a:p>
        </p:txBody>
      </p:sp>
      <p:sp>
        <p:nvSpPr>
          <p:cNvPr id="29" name="Rounded Rectangle 28">
            <a:extLst>
              <a:ext uri="{FF2B5EF4-FFF2-40B4-BE49-F238E27FC236}">
                <a16:creationId xmlns:a16="http://schemas.microsoft.com/office/drawing/2014/main" id="{DA3C40BD-376F-B944-C03A-28CA937A674D}"/>
              </a:ext>
            </a:extLst>
          </p:cNvPr>
          <p:cNvSpPr/>
          <p:nvPr/>
        </p:nvSpPr>
        <p:spPr>
          <a:xfrm>
            <a:off x="10458105" y="4646657"/>
            <a:ext cx="448718" cy="3417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1" name="Rounded Rectangle 30">
            <a:extLst>
              <a:ext uri="{FF2B5EF4-FFF2-40B4-BE49-F238E27FC236}">
                <a16:creationId xmlns:a16="http://schemas.microsoft.com/office/drawing/2014/main" id="{267B8019-AA0D-BF9B-CB36-297727BB6D78}"/>
              </a:ext>
            </a:extLst>
          </p:cNvPr>
          <p:cNvSpPr/>
          <p:nvPr/>
        </p:nvSpPr>
        <p:spPr>
          <a:xfrm>
            <a:off x="10432511" y="5254591"/>
            <a:ext cx="448718" cy="34173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2" name="Rectangle 31">
            <a:extLst>
              <a:ext uri="{FF2B5EF4-FFF2-40B4-BE49-F238E27FC236}">
                <a16:creationId xmlns:a16="http://schemas.microsoft.com/office/drawing/2014/main" id="{A31FF751-6636-7B17-A453-71F620770E8F}"/>
              </a:ext>
            </a:extLst>
          </p:cNvPr>
          <p:cNvSpPr/>
          <p:nvPr/>
        </p:nvSpPr>
        <p:spPr>
          <a:xfrm>
            <a:off x="9360029" y="6273563"/>
            <a:ext cx="1518364" cy="461665"/>
          </a:xfrm>
          <a:prstGeom prst="rect">
            <a:avLst/>
          </a:prstGeom>
        </p:spPr>
        <p:txBody>
          <a:bodyPr wrap="none">
            <a:spAutoFit/>
          </a:bodyPr>
          <a:lstStyle/>
          <a:p>
            <a:r>
              <a:rPr lang="en-US" sz="2400" dirty="0">
                <a:latin typeface="Baskerville"/>
              </a:rPr>
              <a:t>(R</a:t>
            </a:r>
            <a:r>
              <a:rPr lang="en-US" sz="2400" baseline="30000" dirty="0">
                <a:latin typeface="Baskerville"/>
              </a:rPr>
              <a:t>2</a:t>
            </a:r>
            <a:r>
              <a:rPr lang="en-US" sz="2400" dirty="0">
                <a:latin typeface="Baskerville"/>
              </a:rPr>
              <a:t>= 83%)</a:t>
            </a:r>
          </a:p>
        </p:txBody>
      </p:sp>
      <p:sp>
        <p:nvSpPr>
          <p:cNvPr id="33" name="Rectangle 32">
            <a:extLst>
              <a:ext uri="{FF2B5EF4-FFF2-40B4-BE49-F238E27FC236}">
                <a16:creationId xmlns:a16="http://schemas.microsoft.com/office/drawing/2014/main" id="{207E03F9-6174-3E44-F99D-70E4CD8C7F98}"/>
              </a:ext>
            </a:extLst>
          </p:cNvPr>
          <p:cNvSpPr/>
          <p:nvPr/>
        </p:nvSpPr>
        <p:spPr>
          <a:xfrm>
            <a:off x="1642157" y="2460506"/>
            <a:ext cx="1613752"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38" name="Rectangle 37">
            <a:extLst>
              <a:ext uri="{FF2B5EF4-FFF2-40B4-BE49-F238E27FC236}">
                <a16:creationId xmlns:a16="http://schemas.microsoft.com/office/drawing/2014/main" id="{3B8324DB-0C0A-9356-602A-191D9716ED6A}"/>
              </a:ext>
            </a:extLst>
          </p:cNvPr>
          <p:cNvSpPr/>
          <p:nvPr/>
        </p:nvSpPr>
        <p:spPr>
          <a:xfrm>
            <a:off x="3570925" y="2460508"/>
            <a:ext cx="2291788"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0" name="Rectangle 39">
            <a:extLst>
              <a:ext uri="{FF2B5EF4-FFF2-40B4-BE49-F238E27FC236}">
                <a16:creationId xmlns:a16="http://schemas.microsoft.com/office/drawing/2014/main" id="{363D2FB9-E687-2A94-C662-25C62598EF7E}"/>
              </a:ext>
            </a:extLst>
          </p:cNvPr>
          <p:cNvSpPr/>
          <p:nvPr/>
        </p:nvSpPr>
        <p:spPr>
          <a:xfrm>
            <a:off x="6144761" y="2460506"/>
            <a:ext cx="1073081" cy="58782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3" name="Rectangle 42">
            <a:extLst>
              <a:ext uri="{FF2B5EF4-FFF2-40B4-BE49-F238E27FC236}">
                <a16:creationId xmlns:a16="http://schemas.microsoft.com/office/drawing/2014/main" id="{F1ADD07F-EEA1-4A4E-C804-6AD4C83C7F09}"/>
              </a:ext>
            </a:extLst>
          </p:cNvPr>
          <p:cNvSpPr/>
          <p:nvPr/>
        </p:nvSpPr>
        <p:spPr>
          <a:xfrm>
            <a:off x="7512784" y="2460507"/>
            <a:ext cx="1994031"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6" name="Rectangle 45">
            <a:extLst>
              <a:ext uri="{FF2B5EF4-FFF2-40B4-BE49-F238E27FC236}">
                <a16:creationId xmlns:a16="http://schemas.microsoft.com/office/drawing/2014/main" id="{DDF2D8FD-A3B9-2F63-32D9-0F5379BFC7EF}"/>
              </a:ext>
            </a:extLst>
          </p:cNvPr>
          <p:cNvSpPr/>
          <p:nvPr/>
        </p:nvSpPr>
        <p:spPr>
          <a:xfrm>
            <a:off x="9801757" y="2460508"/>
            <a:ext cx="1479735" cy="587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245387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4" grpId="0" animBg="1"/>
      <p:bldP spid="25" grpId="0" animBg="1"/>
      <p:bldP spid="26" grpId="0" animBg="1"/>
      <p:bldP spid="27" grpId="0" animBg="1"/>
      <p:bldP spid="28" grpId="0"/>
      <p:bldP spid="29"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66E2-460E-E37D-2179-C8B0F2EC9D23}"/>
              </a:ext>
            </a:extLst>
          </p:cNvPr>
          <p:cNvSpPr txBox="1"/>
          <p:nvPr/>
        </p:nvSpPr>
        <p:spPr>
          <a:xfrm>
            <a:off x="7293455" y="1873970"/>
            <a:ext cx="4519604" cy="3785652"/>
          </a:xfrm>
          <a:prstGeom prst="rect">
            <a:avLst/>
          </a:prstGeom>
          <a:solidFill>
            <a:schemeClr val="accent5">
              <a:lumMod val="50000"/>
              <a:alpha val="5000"/>
            </a:schemeClr>
          </a:solidFill>
        </p:spPr>
        <p:txBody>
          <a:bodyPr wrap="square" rtlCol="0">
            <a:spAutoFit/>
          </a:bodyPr>
          <a:lstStyle/>
          <a:p>
            <a:r>
              <a:rPr lang="en-US" altLang="zh-CN" sz="2400" dirty="0">
                <a:latin typeface="Baskerville" panose="02020502070401020303" pitchFamily="18" charset="0"/>
              </a:rPr>
              <a:t>Example</a:t>
            </a:r>
          </a:p>
          <a:p>
            <a:endParaRPr lang="en-US" altLang="zh-CN" sz="2400" dirty="0">
              <a:latin typeface="Baskerville" panose="02020502070401020303" pitchFamily="18" charset="0"/>
            </a:endParaRPr>
          </a:p>
          <a:p>
            <a:r>
              <a:rPr lang="en-US" altLang="zh-CN" sz="2400" dirty="0">
                <a:latin typeface="Baskerville" panose="02020502070401020303" pitchFamily="18" charset="0"/>
              </a:rPr>
              <a:t>Log(Price)</a:t>
            </a:r>
            <a:r>
              <a:rPr lang="zh-CN" altLang="en-US" sz="2400" dirty="0">
                <a:latin typeface="Baskerville" panose="02020502070401020303" pitchFamily="18" charset="0"/>
              </a:rPr>
              <a:t>        </a:t>
            </a: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0.05</a:t>
            </a:r>
            <a:r>
              <a:rPr lang="zh-CN" altLang="en-US" sz="2400" dirty="0">
                <a:latin typeface="Baskerville" panose="02020502070401020303" pitchFamily="18" charset="0"/>
              </a:rPr>
              <a:t> </a:t>
            </a:r>
            <a:r>
              <a:rPr lang="en-US" altLang="zh-CN" sz="2400" dirty="0">
                <a:latin typeface="Baskerville" panose="02020502070401020303" pitchFamily="18" charset="0"/>
              </a:rPr>
              <a:t>living</a:t>
            </a:r>
            <a:r>
              <a:rPr lang="zh-CN" altLang="en-US" sz="2400" dirty="0">
                <a:latin typeface="Baskerville" panose="02020502070401020303" pitchFamily="18" charset="0"/>
              </a:rPr>
              <a:t> </a:t>
            </a:r>
            <a:r>
              <a:rPr lang="en-US" altLang="zh-CN" sz="2400" dirty="0">
                <a:latin typeface="Baskerville" panose="02020502070401020303" pitchFamily="18" charset="0"/>
              </a:rPr>
              <a:t>rooms</a:t>
            </a:r>
          </a:p>
          <a:p>
            <a:pPr algn="r"/>
            <a:r>
              <a:rPr lang="en-US" altLang="zh-CN" sz="1600" dirty="0">
                <a:solidFill>
                  <a:srgbClr val="C00000"/>
                </a:solidFill>
                <a:latin typeface="Baskerville" panose="02020502070401020303" pitchFamily="18" charset="0"/>
              </a:rPr>
              <a:t>(the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number</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of</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living</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rooms)</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0.03</a:t>
            </a:r>
            <a:r>
              <a:rPr lang="zh-CN" altLang="en-US" sz="2400" dirty="0">
                <a:latin typeface="Baskerville" panose="02020502070401020303" pitchFamily="18" charset="0"/>
              </a:rPr>
              <a:t> </a:t>
            </a:r>
            <a:r>
              <a:rPr lang="en-US" altLang="zh-CN" sz="2400" dirty="0">
                <a:latin typeface="Baskerville" panose="02020502070401020303" pitchFamily="18" charset="0"/>
              </a:rPr>
              <a:t>bathrooms</a:t>
            </a:r>
            <a:r>
              <a:rPr lang="zh-CN" altLang="en-US" sz="2400" dirty="0">
                <a:latin typeface="Baskerville" panose="02020502070401020303" pitchFamily="18" charset="0"/>
              </a:rPr>
              <a:t> </a:t>
            </a:r>
            <a:endParaRPr lang="en-US" altLang="zh-CN" sz="2400" dirty="0">
              <a:latin typeface="Baskerville" panose="02020502070401020303" pitchFamily="18" charset="0"/>
            </a:endParaRPr>
          </a:p>
          <a:p>
            <a:pPr algn="r"/>
            <a:r>
              <a:rPr lang="en-US" altLang="zh-CN" sz="2400" dirty="0">
                <a:solidFill>
                  <a:srgbClr val="C00000"/>
                </a:solidFill>
                <a:latin typeface="Baskerville" panose="02020502070401020303" pitchFamily="18" charset="0"/>
              </a:rPr>
              <a:t>(</a:t>
            </a:r>
            <a:r>
              <a:rPr lang="en-US" altLang="zh-CN" sz="1600" dirty="0">
                <a:solidFill>
                  <a:srgbClr val="C00000"/>
                </a:solidFill>
                <a:latin typeface="Baskerville" panose="02020502070401020303" pitchFamily="18" charset="0"/>
              </a:rPr>
              <a:t>the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number</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of</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bathrooms</a:t>
            </a:r>
            <a:r>
              <a:rPr lang="en-US" altLang="zh-CN" sz="2400" dirty="0">
                <a:solidFill>
                  <a:srgbClr val="C00000"/>
                </a:solidFill>
                <a:latin typeface="Baskerville" panose="02020502070401020303" pitchFamily="18" charset="0"/>
              </a:rPr>
              <a:t>)</a:t>
            </a: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0.08</a:t>
            </a:r>
            <a:r>
              <a:rPr lang="zh-CN" altLang="en-US" sz="2400" dirty="0">
                <a:latin typeface="Baskerville" panose="02020502070401020303" pitchFamily="18" charset="0"/>
              </a:rPr>
              <a:t> </a:t>
            </a:r>
            <a:r>
              <a:rPr lang="en-US" altLang="zh-CN" sz="2400" dirty="0">
                <a:latin typeface="Baskerville" panose="02020502070401020303" pitchFamily="18" charset="0"/>
              </a:rPr>
              <a:t>subway</a:t>
            </a:r>
            <a:r>
              <a:rPr lang="zh-CN" altLang="en-US" sz="2400" dirty="0">
                <a:latin typeface="Baskerville" panose="02020502070401020303" pitchFamily="18" charset="0"/>
              </a:rPr>
              <a:t> </a:t>
            </a:r>
            <a:endParaRPr lang="en-US" altLang="zh-CN" sz="2400" dirty="0">
              <a:latin typeface="Baskerville" panose="02020502070401020303" pitchFamily="18" charset="0"/>
            </a:endParaRPr>
          </a:p>
          <a:p>
            <a:pPr algn="r"/>
            <a:r>
              <a:rPr lang="en-US" altLang="zh-CN" sz="1600" dirty="0">
                <a:solidFill>
                  <a:srgbClr val="C00000"/>
                </a:solidFill>
                <a:latin typeface="Baskerville" panose="02020502070401020303" pitchFamily="18" charset="0"/>
              </a:rPr>
              <a:t>(dummy: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within</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1-mile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subway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buffer)</a:t>
            </a:r>
            <a:endParaRPr lang="en-US" altLang="zh-CN" sz="2400" dirty="0">
              <a:solidFill>
                <a:srgbClr val="C00000"/>
              </a:solidFill>
              <a:latin typeface="Baskerville" panose="02020502070401020303" pitchFamily="18" charset="0"/>
            </a:endParaRP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0.05</a:t>
            </a:r>
            <a:r>
              <a:rPr lang="zh-CN" altLang="en-US" sz="2400" dirty="0">
                <a:latin typeface="Baskerville" panose="02020502070401020303" pitchFamily="18" charset="0"/>
              </a:rPr>
              <a:t> </a:t>
            </a:r>
            <a:r>
              <a:rPr lang="en-US" altLang="zh-CN" sz="2400" dirty="0">
                <a:latin typeface="Baskerville" panose="02020502070401020303" pitchFamily="18" charset="0"/>
              </a:rPr>
              <a:t>green</a:t>
            </a:r>
            <a:r>
              <a:rPr lang="zh-CN" altLang="en-US" sz="2400" dirty="0">
                <a:latin typeface="Baskerville" panose="02020502070401020303" pitchFamily="18" charset="0"/>
              </a:rPr>
              <a:t> </a:t>
            </a:r>
            <a:r>
              <a:rPr lang="en-US" altLang="zh-CN" sz="2400" dirty="0">
                <a:latin typeface="Baskerville" panose="02020502070401020303" pitchFamily="18" charset="0"/>
              </a:rPr>
              <a:t>park</a:t>
            </a:r>
          </a:p>
          <a:p>
            <a:pPr algn="r"/>
            <a:r>
              <a:rPr lang="en-US" altLang="zh-CN" sz="1600" dirty="0">
                <a:solidFill>
                  <a:srgbClr val="C00000"/>
                </a:solidFill>
                <a:latin typeface="Baskerville" panose="02020502070401020303" pitchFamily="18" charset="0"/>
              </a:rPr>
              <a:t>(dummy: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within</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1-mile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park</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rPr>
              <a:t>buffer)</a:t>
            </a:r>
            <a:endParaRPr lang="en-US" altLang="zh-CN" sz="2400" dirty="0">
              <a:solidFill>
                <a:srgbClr val="C00000"/>
              </a:solidFill>
              <a:latin typeface="Baskerville" panose="02020502070401020303" pitchFamily="18" charset="0"/>
            </a:endParaRPr>
          </a:p>
          <a:p>
            <a:pPr algn="r"/>
            <a:r>
              <a:rPr lang="en-US" altLang="zh-CN" sz="2400" dirty="0">
                <a:latin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rPr>
              <a:t>…</a:t>
            </a:r>
          </a:p>
        </p:txBody>
      </p:sp>
      <p:grpSp>
        <p:nvGrpSpPr>
          <p:cNvPr id="3" name="Group 2">
            <a:extLst>
              <a:ext uri="{FF2B5EF4-FFF2-40B4-BE49-F238E27FC236}">
                <a16:creationId xmlns:a16="http://schemas.microsoft.com/office/drawing/2014/main" id="{206ABED0-4B9F-09BD-831D-52A1D880D74B}"/>
              </a:ext>
            </a:extLst>
          </p:cNvPr>
          <p:cNvGrpSpPr/>
          <p:nvPr/>
        </p:nvGrpSpPr>
        <p:grpSpPr>
          <a:xfrm>
            <a:off x="378941" y="2978410"/>
            <a:ext cx="7084712" cy="1955455"/>
            <a:chOff x="3008267" y="4124508"/>
            <a:chExt cx="5379474" cy="1339690"/>
          </a:xfrm>
        </p:grpSpPr>
        <p:sp>
          <p:nvSpPr>
            <p:cNvPr id="4" name="TextBox 3">
              <a:extLst>
                <a:ext uri="{FF2B5EF4-FFF2-40B4-BE49-F238E27FC236}">
                  <a16:creationId xmlns:a16="http://schemas.microsoft.com/office/drawing/2014/main" id="{81520421-D9BE-E331-D500-B8B8A3686788}"/>
                </a:ext>
              </a:extLst>
            </p:cNvPr>
            <p:cNvSpPr txBox="1"/>
            <p:nvPr/>
          </p:nvSpPr>
          <p:spPr>
            <a:xfrm>
              <a:off x="4183468" y="4410259"/>
              <a:ext cx="1335426" cy="358460"/>
            </a:xfrm>
            <a:prstGeom prst="rect">
              <a:avLst/>
            </a:prstGeom>
            <a:noFill/>
          </p:spPr>
          <p:txBody>
            <a:bodyPr wrap="square" rtlCol="0">
              <a:spAutoFit/>
            </a:bodyPr>
            <a:lstStyle/>
            <a:p>
              <a:r>
                <a:rPr lang="en-US" altLang="zh-CN" sz="1400" dirty="0">
                  <a:solidFill>
                    <a:srgbClr val="C00000"/>
                  </a:solidFill>
                </a:rPr>
                <a:t>Quantity</a:t>
              </a:r>
              <a:r>
                <a:rPr lang="zh-CN" altLang="en-US" sz="1400" dirty="0">
                  <a:solidFill>
                    <a:srgbClr val="C00000"/>
                  </a:solidFill>
                </a:rPr>
                <a:t> </a:t>
              </a:r>
              <a:r>
                <a:rPr lang="en-US" altLang="zh-CN" sz="1400" dirty="0">
                  <a:solidFill>
                    <a:srgbClr val="C00000"/>
                  </a:solidFill>
                </a:rPr>
                <a:t>of</a:t>
              </a:r>
              <a:r>
                <a:rPr lang="zh-CN" altLang="en-US" sz="1400" dirty="0">
                  <a:solidFill>
                    <a:srgbClr val="C00000"/>
                  </a:solidFill>
                </a:rPr>
                <a:t> </a:t>
              </a:r>
              <a:r>
                <a:rPr lang="en-US" altLang="zh-CN" sz="1400" dirty="0">
                  <a:solidFill>
                    <a:srgbClr val="C00000"/>
                  </a:solidFill>
                </a:rPr>
                <a:t>an</a:t>
              </a:r>
              <a:r>
                <a:rPr lang="zh-CN" altLang="en-US" sz="1400" dirty="0">
                  <a:solidFill>
                    <a:srgbClr val="C00000"/>
                  </a:solidFill>
                </a:rPr>
                <a:t> </a:t>
              </a:r>
              <a:r>
                <a:rPr lang="en-US" altLang="zh-CN" sz="1400" dirty="0">
                  <a:solidFill>
                    <a:srgbClr val="C00000"/>
                  </a:solidFill>
                </a:rPr>
                <a:t>attribute</a:t>
              </a:r>
              <a:endParaRPr lang="en-US" sz="1400" dirty="0">
                <a:solidFill>
                  <a:srgbClr val="C00000"/>
                </a:solidFill>
              </a:endParaRPr>
            </a:p>
          </p:txBody>
        </p:sp>
        <p:sp>
          <p:nvSpPr>
            <p:cNvPr id="5" name="TextBox 4">
              <a:extLst>
                <a:ext uri="{FF2B5EF4-FFF2-40B4-BE49-F238E27FC236}">
                  <a16:creationId xmlns:a16="http://schemas.microsoft.com/office/drawing/2014/main" id="{232E0CC8-6045-9553-5F4C-BC473AEA7709}"/>
                </a:ext>
              </a:extLst>
            </p:cNvPr>
            <p:cNvSpPr txBox="1"/>
            <p:nvPr/>
          </p:nvSpPr>
          <p:spPr>
            <a:xfrm>
              <a:off x="5741910" y="4410258"/>
              <a:ext cx="1650269" cy="358460"/>
            </a:xfrm>
            <a:prstGeom prst="rect">
              <a:avLst/>
            </a:prstGeom>
            <a:noFill/>
          </p:spPr>
          <p:txBody>
            <a:bodyPr wrap="square" rtlCol="0">
              <a:spAutoFit/>
            </a:bodyPr>
            <a:lstStyle/>
            <a:p>
              <a:r>
                <a:rPr lang="en-US" altLang="zh-CN" sz="1400" dirty="0">
                  <a:solidFill>
                    <a:srgbClr val="C00000"/>
                  </a:solidFill>
                </a:rPr>
                <a:t>Implicit</a:t>
              </a:r>
              <a:r>
                <a:rPr lang="zh-CN" altLang="en-US" sz="1400" dirty="0">
                  <a:solidFill>
                    <a:srgbClr val="C00000"/>
                  </a:solidFill>
                </a:rPr>
                <a:t> </a:t>
              </a:r>
              <a:r>
                <a:rPr lang="en-US" altLang="zh-CN" sz="1400" dirty="0">
                  <a:solidFill>
                    <a:srgbClr val="C00000"/>
                  </a:solidFill>
                </a:rPr>
                <a:t>price</a:t>
              </a:r>
              <a:r>
                <a:rPr lang="zh-CN" altLang="en-US" sz="1400" dirty="0">
                  <a:solidFill>
                    <a:srgbClr val="C00000"/>
                  </a:solidFill>
                </a:rPr>
                <a:t> </a:t>
              </a:r>
              <a:r>
                <a:rPr lang="en-US" altLang="zh-CN" sz="1400" dirty="0">
                  <a:solidFill>
                    <a:srgbClr val="C00000"/>
                  </a:solidFill>
                </a:rPr>
                <a:t>of</a:t>
              </a:r>
              <a:r>
                <a:rPr lang="zh-CN" altLang="en-US" sz="1400" dirty="0">
                  <a:solidFill>
                    <a:srgbClr val="C00000"/>
                  </a:solidFill>
                </a:rPr>
                <a:t> </a:t>
              </a:r>
              <a:r>
                <a:rPr lang="en-US" altLang="zh-CN" sz="1400" dirty="0">
                  <a:solidFill>
                    <a:srgbClr val="C00000"/>
                  </a:solidFill>
                </a:rPr>
                <a:t>an</a:t>
              </a:r>
              <a:r>
                <a:rPr lang="zh-CN" altLang="en-US" sz="1400" dirty="0">
                  <a:solidFill>
                    <a:srgbClr val="C00000"/>
                  </a:solidFill>
                </a:rPr>
                <a:t> </a:t>
              </a:r>
              <a:r>
                <a:rPr lang="en-US" altLang="zh-CN" sz="1400" dirty="0">
                  <a:solidFill>
                    <a:srgbClr val="C00000"/>
                  </a:solidFill>
                </a:rPr>
                <a:t>attribute</a:t>
              </a:r>
              <a:r>
                <a:rPr lang="zh-CN" altLang="en-US" sz="1400" dirty="0">
                  <a:solidFill>
                    <a:srgbClr val="C00000"/>
                  </a:solidFill>
                </a:rPr>
                <a:t> </a:t>
              </a:r>
              <a:r>
                <a:rPr lang="en-US" altLang="zh-CN" sz="1400" dirty="0">
                  <a:solidFill>
                    <a:srgbClr val="C00000"/>
                  </a:solidFill>
                </a:rPr>
                <a:t>(%)</a:t>
              </a:r>
              <a:endParaRPr lang="en-US" sz="1400" dirty="0">
                <a:solidFill>
                  <a:srgbClr val="C00000"/>
                </a:solidFill>
              </a:endParaRPr>
            </a:p>
          </p:txBody>
        </p:sp>
        <p:cxnSp>
          <p:nvCxnSpPr>
            <p:cNvPr id="6" name="Straight Arrow Connector 5">
              <a:extLst>
                <a:ext uri="{FF2B5EF4-FFF2-40B4-BE49-F238E27FC236}">
                  <a16:creationId xmlns:a16="http://schemas.microsoft.com/office/drawing/2014/main" id="{BF5DF5D5-1F25-F00B-DA27-FD1212FB480F}"/>
                </a:ext>
              </a:extLst>
            </p:cNvPr>
            <p:cNvCxnSpPr>
              <a:cxnSpLocks/>
              <a:endCxn id="4" idx="0"/>
            </p:cNvCxnSpPr>
            <p:nvPr/>
          </p:nvCxnSpPr>
          <p:spPr bwMode="auto">
            <a:xfrm flipH="1">
              <a:off x="4851180" y="4124508"/>
              <a:ext cx="625958" cy="285751"/>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Arrow Connector 6">
              <a:extLst>
                <a:ext uri="{FF2B5EF4-FFF2-40B4-BE49-F238E27FC236}">
                  <a16:creationId xmlns:a16="http://schemas.microsoft.com/office/drawing/2014/main" id="{F6CCF61E-79E2-BADF-C3D9-8AF8AB43C157}"/>
                </a:ext>
              </a:extLst>
            </p:cNvPr>
            <p:cNvCxnSpPr/>
            <p:nvPr/>
          </p:nvCxnSpPr>
          <p:spPr bwMode="auto">
            <a:xfrm>
              <a:off x="5820035" y="4124509"/>
              <a:ext cx="457200" cy="285749"/>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D66FA94-C3DC-8A6D-FAE6-1DC36521DE9D}"/>
                    </a:ext>
                  </a:extLst>
                </p:cNvPr>
                <p:cNvSpPr/>
                <p:nvPr/>
              </p:nvSpPr>
              <p:spPr>
                <a:xfrm>
                  <a:off x="3008267" y="5014829"/>
                  <a:ext cx="5379474" cy="449369"/>
                </a:xfrm>
                <a:prstGeom prst="rect">
                  <a:avLst/>
                </a:prstGeom>
              </p:spPr>
              <p:txBody>
                <a:bodyPr wrap="square">
                  <a:spAutoFit/>
                </a:bodyPr>
                <a:lstStyle/>
                <a:p>
                  <a:pPr lvl="1">
                    <a:lnSpc>
                      <a:spcPct val="75000"/>
                    </a:lnSpc>
                  </a:pPr>
                  <a14:m>
                    <m:oMath xmlns:m="http://schemas.openxmlformats.org/officeDocument/2006/math">
                      <m:r>
                        <a:rPr lang="en-US" sz="1400" i="1">
                          <a:latin typeface="Cambria Math" panose="02040503050406030204" pitchFamily="18" charset="0"/>
                        </a:rPr>
                        <m:t>𝑃𝑟𝑖𝑐</m:t>
                      </m:r>
                      <m:sSub>
                        <m:sSubPr>
                          <m:ctrlPr>
                            <a:rPr lang="en-US" sz="1400" i="1">
                              <a:latin typeface="Cambria Math" panose="02040503050406030204" pitchFamily="18" charset="0"/>
                            </a:rPr>
                          </m:ctrlPr>
                        </m:sSubPr>
                        <m:e>
                          <m:r>
                            <a:rPr lang="en-US" sz="1400" i="1">
                              <a:latin typeface="Cambria Math" panose="02040503050406030204" pitchFamily="18" charset="0"/>
                            </a:rPr>
                            <m:t>𝑒</m:t>
                          </m:r>
                        </m:e>
                        <m:sub>
                          <m:r>
                            <a:rPr lang="en-US" sz="1400" i="1">
                              <a:latin typeface="Cambria Math" panose="02040503050406030204" pitchFamily="18" charset="0"/>
                            </a:rPr>
                            <m:t>𝑖𝑗𝑡</m:t>
                          </m:r>
                        </m:sub>
                      </m:sSub>
                    </m:oMath>
                  </a14:m>
                  <a:r>
                    <a:rPr lang="en-US" sz="1400" dirty="0"/>
                    <a:t> is the house price per square meter of housing </a:t>
                  </a:r>
                  <a14:m>
                    <m:oMath xmlns:m="http://schemas.openxmlformats.org/officeDocument/2006/math">
                      <m:r>
                        <a:rPr lang="en-US" sz="1400" i="1">
                          <a:latin typeface="Cambria Math" panose="02040503050406030204" pitchFamily="18" charset="0"/>
                        </a:rPr>
                        <m:t>𝑖</m:t>
                      </m:r>
                    </m:oMath>
                  </a14:m>
                  <a:r>
                    <a:rPr lang="en-US" sz="1400" dirty="0"/>
                    <a:t> in location </a:t>
                  </a:r>
                  <a14:m>
                    <m:oMath xmlns:m="http://schemas.openxmlformats.org/officeDocument/2006/math">
                      <m:r>
                        <a:rPr lang="en-US" sz="1400" i="1">
                          <a:latin typeface="Cambria Math" panose="02040503050406030204" pitchFamily="18" charset="0"/>
                        </a:rPr>
                        <m:t>𝑗</m:t>
                      </m:r>
                    </m:oMath>
                  </a14:m>
                  <a:r>
                    <a:rPr lang="en-US" sz="1400" dirty="0"/>
                    <a:t> at time </a:t>
                  </a:r>
                  <a14:m>
                    <m:oMath xmlns:m="http://schemas.openxmlformats.org/officeDocument/2006/math">
                      <m:r>
                        <a:rPr lang="en-US" sz="1400" i="1">
                          <a:latin typeface="Cambria Math" panose="02040503050406030204" pitchFamily="18" charset="0"/>
                        </a:rPr>
                        <m:t>𝑡</m:t>
                      </m:r>
                    </m:oMath>
                  </a14:m>
                  <a:r>
                    <a:rPr lang="en-US" sz="1400" dirty="0"/>
                    <a:t>; </a:t>
                  </a:r>
                </a:p>
                <a:p>
                  <a:pPr lvl="1">
                    <a:lnSpc>
                      <a:spcPct val="75000"/>
                    </a:lnSpc>
                  </a:pPr>
                  <a14:m>
                    <m:oMath xmlns:m="http://schemas.openxmlformats.org/officeDocument/2006/math">
                      <m:sSub>
                        <m:sSubPr>
                          <m:ctrlPr>
                            <a:rPr lang="en-US" sz="1400" b="1" i="1">
                              <a:latin typeface="Cambria Math" panose="02040503050406030204" pitchFamily="18" charset="0"/>
                            </a:rPr>
                          </m:ctrlPr>
                        </m:sSubPr>
                        <m:e>
                          <m:r>
                            <a:rPr lang="en-US" sz="1400" b="1" i="1">
                              <a:latin typeface="Cambria Math" panose="02040503050406030204" pitchFamily="18" charset="0"/>
                            </a:rPr>
                            <m:t>𝑿</m:t>
                          </m:r>
                        </m:e>
                        <m:sub>
                          <m:r>
                            <a:rPr lang="en-US" sz="1400" b="1" i="1">
                              <a:latin typeface="Cambria Math" panose="02040503050406030204" pitchFamily="18" charset="0"/>
                            </a:rPr>
                            <m:t>𝟏</m:t>
                          </m:r>
                          <m:r>
                            <a:rPr lang="en-US" sz="1400" b="1" i="1">
                              <a:latin typeface="Cambria Math" panose="02040503050406030204" pitchFamily="18" charset="0"/>
                            </a:rPr>
                            <m:t>𝒊</m:t>
                          </m:r>
                        </m:sub>
                      </m:sSub>
                    </m:oMath>
                  </a14:m>
                  <a:r>
                    <a:rPr lang="en-US" sz="1400" dirty="0"/>
                    <a:t> represents the physical attributes of the house </a:t>
                  </a:r>
                  <a14:m>
                    <m:oMath xmlns:m="http://schemas.openxmlformats.org/officeDocument/2006/math">
                      <m:r>
                        <a:rPr lang="en-US" sz="1400" i="1">
                          <a:latin typeface="Cambria Math" panose="02040503050406030204" pitchFamily="18" charset="0"/>
                        </a:rPr>
                        <m:t>𝑖</m:t>
                      </m:r>
                    </m:oMath>
                  </a14:m>
                  <a:r>
                    <a:rPr lang="en-US" sz="1400" dirty="0"/>
                    <a:t>; </a:t>
                  </a:r>
                </a:p>
                <a:p>
                  <a:pPr lvl="1">
                    <a:lnSpc>
                      <a:spcPct val="75000"/>
                    </a:lnSpc>
                  </a:pPr>
                  <a14:m>
                    <m:oMath xmlns:m="http://schemas.openxmlformats.org/officeDocument/2006/math">
                      <m:sSub>
                        <m:sSubPr>
                          <m:ctrlPr>
                            <a:rPr lang="en-US" sz="1400" b="1" i="1">
                              <a:latin typeface="Cambria Math" panose="02040503050406030204" pitchFamily="18" charset="0"/>
                              <a:ea typeface="Cambria Math" panose="02040503050406030204" pitchFamily="18" charset="0"/>
                            </a:rPr>
                          </m:ctrlPr>
                        </m:sSubPr>
                        <m:e>
                          <m:r>
                            <a:rPr lang="en-US" sz="1400" b="1" i="1">
                              <a:latin typeface="Cambria Math" panose="02040503050406030204" pitchFamily="18" charset="0"/>
                              <a:ea typeface="Cambria Math" panose="02040503050406030204" pitchFamily="18" charset="0"/>
                            </a:rPr>
                            <m:t>𝑿</m:t>
                          </m:r>
                        </m:e>
                        <m:sub>
                          <m:r>
                            <a:rPr lang="en-US" sz="1400" b="1" i="1">
                              <a:latin typeface="Cambria Math" panose="02040503050406030204" pitchFamily="18" charset="0"/>
                              <a:ea typeface="Cambria Math" panose="02040503050406030204" pitchFamily="18" charset="0"/>
                            </a:rPr>
                            <m:t>𝟐</m:t>
                          </m:r>
                          <m:r>
                            <a:rPr lang="en-US" sz="1400" b="1" i="1">
                              <a:latin typeface="Cambria Math" panose="02040503050406030204" pitchFamily="18" charset="0"/>
                              <a:ea typeface="Cambria Math" panose="02040503050406030204" pitchFamily="18" charset="0"/>
                            </a:rPr>
                            <m:t>𝒋</m:t>
                          </m:r>
                        </m:sub>
                      </m:sSub>
                    </m:oMath>
                  </a14:m>
                  <a:r>
                    <a:rPr lang="en-US" sz="1400" dirty="0"/>
                    <a:t> represents location </a:t>
                  </a:r>
                  <a14:m>
                    <m:oMath xmlns:m="http://schemas.openxmlformats.org/officeDocument/2006/math">
                      <m:r>
                        <a:rPr lang="en-US" sz="1400" i="1">
                          <a:latin typeface="Cambria Math" panose="02040503050406030204" pitchFamily="18" charset="0"/>
                        </a:rPr>
                        <m:t>𝑗</m:t>
                      </m:r>
                    </m:oMath>
                  </a14:m>
                  <a:r>
                    <a:rPr lang="en-US" sz="1400" dirty="0"/>
                    <a:t>’s </a:t>
                  </a:r>
                  <a:r>
                    <a:rPr lang="en-US" altLang="zh-CN" sz="1400" dirty="0"/>
                    <a:t>locational</a:t>
                  </a:r>
                  <a:r>
                    <a:rPr lang="en-US" sz="1400" dirty="0"/>
                    <a:t> attribute</a:t>
                  </a:r>
                  <a:r>
                    <a:rPr lang="en-US" altLang="zh-CN" sz="1400" dirty="0"/>
                    <a:t>s.</a:t>
                  </a:r>
                  <a:endParaRPr lang="en-US" sz="1400" dirty="0"/>
                </a:p>
              </p:txBody>
            </p:sp>
          </mc:Choice>
          <mc:Fallback xmlns="">
            <p:sp>
              <p:nvSpPr>
                <p:cNvPr id="8" name="Rectangle 7">
                  <a:extLst>
                    <a:ext uri="{FF2B5EF4-FFF2-40B4-BE49-F238E27FC236}">
                      <a16:creationId xmlns:a16="http://schemas.microsoft.com/office/drawing/2014/main" id="{137CF3BC-26EE-CF4A-B7A4-D2A433508FF8}"/>
                    </a:ext>
                  </a:extLst>
                </p:cNvPr>
                <p:cNvSpPr>
                  <a:spLocks noRot="1" noChangeAspect="1" noMove="1" noResize="1" noEditPoints="1" noAdjustHandles="1" noChangeArrowheads="1" noChangeShapeType="1" noTextEdit="1"/>
                </p:cNvSpPr>
                <p:nvPr/>
              </p:nvSpPr>
              <p:spPr>
                <a:xfrm>
                  <a:off x="3008267" y="5014829"/>
                  <a:ext cx="5379474" cy="449369"/>
                </a:xfrm>
                <a:prstGeom prst="rect">
                  <a:avLst/>
                </a:prstGeom>
                <a:blipFill>
                  <a:blip r:embed="rId3"/>
                  <a:stretch>
                    <a:fillRect t="-5660" b="-188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B20C0E3-67EE-0B8A-4BC3-0F2BD1B51049}"/>
                  </a:ext>
                </a:extLst>
              </p:cNvPr>
              <p:cNvSpPr/>
              <p:nvPr/>
            </p:nvSpPr>
            <p:spPr>
              <a:xfrm>
                <a:off x="990915" y="2588434"/>
                <a:ext cx="5860764" cy="3956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b="0" i="1" smtClean="0">
                          <a:latin typeface="Cambria Math" panose="02040503050406030204" pitchFamily="18" charset="0"/>
                        </a:rPr>
                        <m:t>L</m:t>
                      </m:r>
                      <m:r>
                        <m:rPr>
                          <m:sty m:val="p"/>
                        </m:rPr>
                        <a:rPr lang="en-US" altLang="zh-CN" b="0" i="0" smtClean="0">
                          <a:latin typeface="Cambria Math" panose="02040503050406030204" pitchFamily="18" charset="0"/>
                        </a:rPr>
                        <m:t>og</m:t>
                      </m:r>
                      <m:r>
                        <a:rPr lang="en-US" altLang="zh-CN" b="0" i="0" smtClean="0">
                          <a:latin typeface="Cambria Math" panose="02040503050406030204" pitchFamily="18" charset="0"/>
                        </a:rPr>
                        <m:t>(</m:t>
                      </m:r>
                      <m:r>
                        <a:rPr lang="en-US">
                          <a:latin typeface="Cambria Math" panose="02040503050406030204" pitchFamily="18" charset="0"/>
                        </a:rPr>
                        <m:t>𝑃𝑟𝑖𝑐</m:t>
                      </m:r>
                      <m:sSub>
                        <m:sSubPr>
                          <m:ctrlPr>
                            <a:rPr lang="en-US" i="1">
                              <a:latin typeface="Cambria Math" panose="02040503050406030204" pitchFamily="18" charset="0"/>
                            </a:rPr>
                          </m:ctrlPr>
                        </m:sSubPr>
                        <m:e>
                          <m:r>
                            <a:rPr lang="en-US">
                              <a:latin typeface="Cambria Math" panose="02040503050406030204" pitchFamily="18" charset="0"/>
                            </a:rPr>
                            <m:t>𝑒</m:t>
                          </m:r>
                        </m:e>
                        <m:sub>
                          <m:r>
                            <a:rPr lang="en-US">
                              <a:latin typeface="Cambria Math" panose="02040503050406030204" pitchFamily="18" charset="0"/>
                            </a:rPr>
                            <m:t>𝑖𝑗𝑡</m:t>
                          </m:r>
                        </m:sub>
                      </m:sSub>
                      <m:r>
                        <a:rPr lang="en-US" altLang="zh-CN" b="0" i="1" smtClean="0">
                          <a:latin typeface="Cambria Math" panose="02040503050406030204" pitchFamily="18" charset="0"/>
                        </a:rPr>
                        <m:t>)</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𝑿</m:t>
                          </m:r>
                        </m:e>
                        <m:sub>
                          <m:r>
                            <a:rPr lang="en-US">
                              <a:latin typeface="Cambria Math" panose="02040503050406030204" pitchFamily="18" charset="0"/>
                            </a:rPr>
                            <m:t>𝟏</m:t>
                          </m:r>
                          <m:r>
                            <a:rPr lang="en-US">
                              <a:latin typeface="Cambria Math" panose="02040503050406030204" pitchFamily="18" charset="0"/>
                            </a:rPr>
                            <m:t>𝒊</m:t>
                          </m:r>
                        </m:sub>
                      </m:sSub>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𝜷</m:t>
                          </m:r>
                        </m:e>
                        <m:sub>
                          <m:r>
                            <a:rPr lang="en-US">
                              <a:latin typeface="Cambria Math" panose="02040503050406030204" pitchFamily="18" charset="0"/>
                              <a:ea typeface="Cambria Math" panose="02040503050406030204" pitchFamily="18" charset="0"/>
                            </a:rPr>
                            <m:t>𝟏</m:t>
                          </m:r>
                        </m:sub>
                      </m:sSub>
                      <m:r>
                        <a:rPr lang="en-US">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𝑿</m:t>
                          </m:r>
                        </m:e>
                        <m:sub>
                          <m:r>
                            <a:rPr lang="en-US">
                              <a:latin typeface="Cambria Math" panose="02040503050406030204" pitchFamily="18" charset="0"/>
                              <a:ea typeface="Cambria Math" panose="02040503050406030204" pitchFamily="18" charset="0"/>
                            </a:rPr>
                            <m:t>𝟐</m:t>
                          </m:r>
                          <m:r>
                            <a:rPr lang="en-US">
                              <a:latin typeface="Cambria Math" panose="02040503050406030204" pitchFamily="18" charset="0"/>
                              <a:ea typeface="Cambria Math" panose="02040503050406030204" pitchFamily="18" charset="0"/>
                            </a:rPr>
                            <m:t>𝒋</m:t>
                          </m:r>
                        </m:sub>
                      </m:sSub>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𝜷</m:t>
                          </m:r>
                        </m:e>
                        <m:sub>
                          <m:r>
                            <a:rPr lang="en-US">
                              <a:latin typeface="Cambria Math" panose="02040503050406030204" pitchFamily="18" charset="0"/>
                              <a:ea typeface="Cambria Math" panose="02040503050406030204" pitchFamily="18" charset="0"/>
                            </a:rPr>
                            <m:t>𝟐</m:t>
                          </m:r>
                        </m:sub>
                      </m:sSub>
                      <m:r>
                        <a:rPr lang="en-US">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𝑈</m:t>
                          </m:r>
                        </m:e>
                        <m:sub>
                          <m:r>
                            <a:rPr lang="en-US">
                              <a:latin typeface="Cambria Math" panose="02040503050406030204" pitchFamily="18" charset="0"/>
                              <a:ea typeface="Cambria Math" panose="02040503050406030204" pitchFamily="18" charset="0"/>
                            </a:rPr>
                            <m:t>𝑖𝑗𝑡</m:t>
                          </m:r>
                        </m:sub>
                      </m:sSub>
                    </m:oMath>
                  </m:oMathPara>
                </a14:m>
                <a:endParaRPr lang="en-US" dirty="0">
                  <a:latin typeface="Baskerville" panose="02020502070401020303" pitchFamily="18" charset="0"/>
                </a:endParaRPr>
              </a:p>
            </p:txBody>
          </p:sp>
        </mc:Choice>
        <mc:Fallback xmlns="">
          <p:sp>
            <p:nvSpPr>
              <p:cNvPr id="9" name="Rectangle 8">
                <a:extLst>
                  <a:ext uri="{FF2B5EF4-FFF2-40B4-BE49-F238E27FC236}">
                    <a16:creationId xmlns:a16="http://schemas.microsoft.com/office/drawing/2014/main" id="{7B20C0E3-67EE-0B8A-4BC3-0F2BD1B51049}"/>
                  </a:ext>
                </a:extLst>
              </p:cNvPr>
              <p:cNvSpPr>
                <a:spLocks noRot="1" noChangeAspect="1" noMove="1" noResize="1" noEditPoints="1" noAdjustHandles="1" noChangeArrowheads="1" noChangeShapeType="1" noTextEdit="1"/>
              </p:cNvSpPr>
              <p:nvPr/>
            </p:nvSpPr>
            <p:spPr>
              <a:xfrm>
                <a:off x="990915" y="2588434"/>
                <a:ext cx="5860764" cy="395621"/>
              </a:xfrm>
              <a:prstGeom prst="rect">
                <a:avLst/>
              </a:prstGeom>
              <a:blipFill>
                <a:blip r:embed="rId4"/>
                <a:stretch>
                  <a:fillRect b="-6250"/>
                </a:stretch>
              </a:blipFill>
            </p:spPr>
            <p:txBody>
              <a:bodyPr/>
              <a:lstStyle/>
              <a:p>
                <a:r>
                  <a:rPr lang="en-US">
                    <a:noFill/>
                  </a:rPr>
                  <a:t> </a:t>
                </a:r>
              </a:p>
            </p:txBody>
          </p:sp>
        </mc:Fallback>
      </mc:AlternateContent>
      <p:sp>
        <p:nvSpPr>
          <p:cNvPr id="10" name="Google Shape;208;p27">
            <a:extLst>
              <a:ext uri="{FF2B5EF4-FFF2-40B4-BE49-F238E27FC236}">
                <a16:creationId xmlns:a16="http://schemas.microsoft.com/office/drawing/2014/main" id="{FE577890-17E8-6FEB-F9CC-71B6DC758B09}"/>
              </a:ext>
            </a:extLst>
          </p:cNvPr>
          <p:cNvSpPr txBox="1">
            <a:spLocks/>
          </p:cNvSpPr>
          <p:nvPr/>
        </p:nvSpPr>
        <p:spPr>
          <a:xfrm>
            <a:off x="582804" y="124805"/>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Baskerville" panose="02020502070401020303"/>
              </a:rPr>
              <a:t>Hedonic Model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“Decomposition” </a:t>
            </a:r>
            <a:endParaRPr lang="en-US" sz="4267" dirty="0">
              <a:solidFill>
                <a:srgbClr val="1B4453"/>
              </a:solidFill>
              <a:latin typeface="Eurostile" panose="020B0504020202050204" pitchFamily="34" charset="77"/>
            </a:endParaRPr>
          </a:p>
        </p:txBody>
      </p:sp>
    </p:spTree>
    <p:extLst>
      <p:ext uri="{BB962C8B-B14F-4D97-AF65-F5344CB8AC3E}">
        <p14:creationId xmlns:p14="http://schemas.microsoft.com/office/powerpoint/2010/main" val="2206904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34461" y="242033"/>
            <a:ext cx="8334375"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Estimate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Green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Building</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Premium</a:t>
            </a:r>
            <a:endParaRPr sz="4267" dirty="0">
              <a:solidFill>
                <a:srgbClr val="1B4453"/>
              </a:solidFill>
              <a:latin typeface="Baskerville" panose="02020502070401020303"/>
            </a:endParaRPr>
          </a:p>
        </p:txBody>
      </p:sp>
      <p:grpSp>
        <p:nvGrpSpPr>
          <p:cNvPr id="17" name="Group 16">
            <a:extLst>
              <a:ext uri="{FF2B5EF4-FFF2-40B4-BE49-F238E27FC236}">
                <a16:creationId xmlns:a16="http://schemas.microsoft.com/office/drawing/2014/main" id="{24B07F5C-6E78-F04E-B26A-7AD408246144}"/>
              </a:ext>
            </a:extLst>
          </p:cNvPr>
          <p:cNvGrpSpPr/>
          <p:nvPr/>
        </p:nvGrpSpPr>
        <p:grpSpPr>
          <a:xfrm>
            <a:off x="4485648" y="2047859"/>
            <a:ext cx="7285724" cy="3045815"/>
            <a:chOff x="3918169" y="2781670"/>
            <a:chExt cx="5464294" cy="2284362"/>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77CBBFF-05B8-FF4D-A75E-06D45D9B48A7}"/>
                    </a:ext>
                  </a:extLst>
                </p:cNvPr>
                <p:cNvSpPr/>
                <p:nvPr/>
              </p:nvSpPr>
              <p:spPr>
                <a:xfrm>
                  <a:off x="3918169" y="2781670"/>
                  <a:ext cx="4395574" cy="3115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𝐿𝑜𝑔</m:t>
                        </m:r>
                        <m:d>
                          <m:dPr>
                            <m:ctrlPr>
                              <a:rPr lang="en-US" i="1">
                                <a:latin typeface="Cambria Math" panose="02040503050406030204" pitchFamily="18" charset="0"/>
                              </a:rPr>
                            </m:ctrlPr>
                          </m:dPr>
                          <m:e>
                            <m:r>
                              <a:rPr lang="en-US">
                                <a:latin typeface="Cambria Math" panose="02040503050406030204" pitchFamily="18" charset="0"/>
                              </a:rPr>
                              <m:t>𝑃𝑟𝑖𝑐</m:t>
                            </m:r>
                            <m:sSub>
                              <m:sSubPr>
                                <m:ctrlPr>
                                  <a:rPr lang="en-US" i="1">
                                    <a:latin typeface="Cambria Math" panose="02040503050406030204" pitchFamily="18" charset="0"/>
                                  </a:rPr>
                                </m:ctrlPr>
                              </m:sSubPr>
                              <m:e>
                                <m:r>
                                  <a:rPr lang="en-US">
                                    <a:latin typeface="Cambria Math" panose="02040503050406030204" pitchFamily="18" charset="0"/>
                                  </a:rPr>
                                  <m:t>𝑒</m:t>
                                </m:r>
                              </m:e>
                              <m:sub>
                                <m:r>
                                  <a:rPr lang="en-US">
                                    <a:latin typeface="Cambria Math" panose="02040503050406030204" pitchFamily="18" charset="0"/>
                                  </a:rPr>
                                  <m:t>𝑖𝑗𝑡</m:t>
                                </m:r>
                              </m:sub>
                            </m:sSub>
                          </m:e>
                        </m:d>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𝑿</m:t>
                            </m:r>
                          </m:e>
                          <m:sub>
                            <m:r>
                              <a:rPr lang="en-US">
                                <a:latin typeface="Cambria Math" panose="02040503050406030204" pitchFamily="18" charset="0"/>
                              </a:rPr>
                              <m:t>𝟏</m:t>
                            </m:r>
                            <m:r>
                              <a:rPr lang="en-US">
                                <a:latin typeface="Cambria Math" panose="02040503050406030204" pitchFamily="18" charset="0"/>
                              </a:rPr>
                              <m:t>𝒊</m:t>
                            </m:r>
                          </m:sub>
                        </m:sSub>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𝜷</m:t>
                            </m:r>
                          </m:e>
                          <m:sub>
                            <m:r>
                              <a:rPr lang="en-US">
                                <a:latin typeface="Cambria Math" panose="02040503050406030204" pitchFamily="18" charset="0"/>
                                <a:ea typeface="Cambria Math" panose="02040503050406030204" pitchFamily="18" charset="0"/>
                              </a:rPr>
                              <m:t>𝟏</m:t>
                            </m:r>
                          </m:sub>
                        </m:sSub>
                        <m:r>
                          <a:rPr lang="en-US">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𝑿</m:t>
                            </m:r>
                          </m:e>
                          <m:sub>
                            <m:r>
                              <a:rPr lang="en-US">
                                <a:latin typeface="Cambria Math" panose="02040503050406030204" pitchFamily="18" charset="0"/>
                                <a:ea typeface="Cambria Math" panose="02040503050406030204" pitchFamily="18" charset="0"/>
                              </a:rPr>
                              <m:t>𝟐</m:t>
                            </m:r>
                            <m:r>
                              <a:rPr lang="en-US">
                                <a:latin typeface="Cambria Math" panose="02040503050406030204" pitchFamily="18" charset="0"/>
                                <a:ea typeface="Cambria Math" panose="02040503050406030204" pitchFamily="18" charset="0"/>
                              </a:rPr>
                              <m:t>𝒋</m:t>
                            </m:r>
                          </m:sub>
                        </m:sSub>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𝜷</m:t>
                            </m:r>
                          </m:e>
                          <m:sub>
                            <m:r>
                              <a:rPr lang="en-US">
                                <a:latin typeface="Cambria Math" panose="02040503050406030204" pitchFamily="18" charset="0"/>
                                <a:ea typeface="Cambria Math" panose="02040503050406030204" pitchFamily="18" charset="0"/>
                              </a:rPr>
                              <m:t>𝟐</m:t>
                            </m:r>
                          </m:sub>
                        </m:sSub>
                        <m:r>
                          <a:rPr lang="en-US">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𝑈</m:t>
                            </m:r>
                          </m:e>
                          <m:sub>
                            <m:r>
                              <a:rPr lang="en-US">
                                <a:latin typeface="Cambria Math" panose="02040503050406030204" pitchFamily="18" charset="0"/>
                                <a:ea typeface="Cambria Math" panose="02040503050406030204" pitchFamily="18" charset="0"/>
                              </a:rPr>
                              <m:t>𝑖𝑗𝑡</m:t>
                            </m:r>
                          </m:sub>
                        </m:sSub>
                      </m:oMath>
                    </m:oMathPara>
                  </a14:m>
                  <a:endParaRPr lang="en-US" dirty="0">
                    <a:latin typeface="Baskerville" panose="02020502070401020303" pitchFamily="18" charset="0"/>
                  </a:endParaRPr>
                </a:p>
              </p:txBody>
            </p:sp>
          </mc:Choice>
          <mc:Fallback xmlns="">
            <p:sp>
              <p:nvSpPr>
                <p:cNvPr id="18" name="Rectangle 17">
                  <a:extLst>
                    <a:ext uri="{FF2B5EF4-FFF2-40B4-BE49-F238E27FC236}">
                      <a16:creationId xmlns:a16="http://schemas.microsoft.com/office/drawing/2014/main" id="{577CBBFF-05B8-FF4D-A75E-06D45D9B48A7}"/>
                    </a:ext>
                  </a:extLst>
                </p:cNvPr>
                <p:cNvSpPr>
                  <a:spLocks noRot="1" noChangeAspect="1" noMove="1" noResize="1" noEditPoints="1" noAdjustHandles="1" noChangeArrowheads="1" noChangeShapeType="1" noTextEdit="1"/>
                </p:cNvSpPr>
                <p:nvPr/>
              </p:nvSpPr>
              <p:spPr>
                <a:xfrm>
                  <a:off x="3918169" y="2781670"/>
                  <a:ext cx="4395574" cy="311528"/>
                </a:xfrm>
                <a:prstGeom prst="rect">
                  <a:avLst/>
                </a:prstGeom>
                <a:blipFill>
                  <a:blip r:embed="rId3"/>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64349D3-E84A-F241-B9C9-67FF1EE4A8D1}"/>
                    </a:ext>
                  </a:extLst>
                </p:cNvPr>
                <p:cNvSpPr txBox="1"/>
                <p:nvPr/>
              </p:nvSpPr>
              <p:spPr>
                <a:xfrm>
                  <a:off x="5499807" y="3320772"/>
                  <a:ext cx="1820486" cy="2967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a:solidFill>
                                  <a:srgbClr val="C00000"/>
                                </a:solidFill>
                                <a:latin typeface="Cambria Math" panose="02040503050406030204" pitchFamily="18" charset="0"/>
                              </a:rPr>
                              <m:t>𝑿</m:t>
                            </m:r>
                            <m:r>
                              <a:rPr lang="en-US" altLang="zh-CN">
                                <a:solidFill>
                                  <a:srgbClr val="C00000"/>
                                </a:solidFill>
                                <a:latin typeface="Cambria Math" panose="02040503050406030204" pitchFamily="18" charset="0"/>
                              </a:rPr>
                              <m:t>′</m:t>
                            </m:r>
                          </m:e>
                          <m:sub>
                            <m:r>
                              <a:rPr lang="en-US" altLang="zh-CN" b="0" i="0" smtClean="0">
                                <a:solidFill>
                                  <a:srgbClr val="C00000"/>
                                </a:solidFill>
                                <a:latin typeface="Cambria Math" panose="02040503050406030204" pitchFamily="18" charset="0"/>
                              </a:rPr>
                              <m:t>1</m:t>
                            </m:r>
                            <m:r>
                              <a:rPr lang="en-US">
                                <a:solidFill>
                                  <a:srgbClr val="C00000"/>
                                </a:solidFill>
                                <a:latin typeface="Cambria Math" panose="02040503050406030204" pitchFamily="18" charset="0"/>
                              </a:rPr>
                              <m:t>𝒊</m:t>
                            </m:r>
                          </m:sub>
                        </m:sSub>
                        <m:sSub>
                          <m:sSubPr>
                            <m:ctrlPr>
                              <a:rPr lang="en-US" i="1">
                                <a:solidFill>
                                  <a:srgbClr val="C00000"/>
                                </a:solidFill>
                                <a:latin typeface="Cambria Math" panose="02040503050406030204" pitchFamily="18" charset="0"/>
                                <a:ea typeface="Cambria Math" panose="02040503050406030204" pitchFamily="18" charset="0"/>
                              </a:rPr>
                            </m:ctrlPr>
                          </m:sSubPr>
                          <m:e>
                            <m:r>
                              <a:rPr lang="en-US">
                                <a:solidFill>
                                  <a:srgbClr val="C00000"/>
                                </a:solidFill>
                                <a:latin typeface="Cambria Math" panose="02040503050406030204" pitchFamily="18" charset="0"/>
                                <a:ea typeface="Cambria Math" panose="02040503050406030204" pitchFamily="18" charset="0"/>
                              </a:rPr>
                              <m:t>𝜷</m:t>
                            </m:r>
                            <m:r>
                              <a:rPr lang="en-US" altLang="zh-CN">
                                <a:solidFill>
                                  <a:srgbClr val="C00000"/>
                                </a:solidFill>
                                <a:latin typeface="Cambria Math" panose="02040503050406030204" pitchFamily="18" charset="0"/>
                                <a:ea typeface="Cambria Math" panose="02040503050406030204" pitchFamily="18" charset="0"/>
                              </a:rPr>
                              <m:t>′</m:t>
                            </m:r>
                          </m:e>
                          <m:sub>
                            <m:r>
                              <a:rPr lang="en-US">
                                <a:solidFill>
                                  <a:srgbClr val="C00000"/>
                                </a:solidFill>
                                <a:latin typeface="Cambria Math" panose="02040503050406030204" pitchFamily="18" charset="0"/>
                                <a:ea typeface="Cambria Math" panose="02040503050406030204" pitchFamily="18" charset="0"/>
                              </a:rPr>
                              <m:t>𝟏</m:t>
                            </m:r>
                          </m:sub>
                        </m:sSub>
                        <m:r>
                          <a:rPr lang="en-US">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a:solidFill>
                                  <a:srgbClr val="C00000"/>
                                </a:solidFill>
                                <a:latin typeface="Cambria Math" panose="02040503050406030204" pitchFamily="18" charset="0"/>
                                <a:ea typeface="Cambria Math" panose="02040503050406030204" pitchFamily="18" charset="0"/>
                              </a:rPr>
                              <m:t>𝜷</m:t>
                            </m:r>
                          </m:e>
                          <m:sub>
                            <m:r>
                              <a:rPr lang="en-US" altLang="zh-CN">
                                <a:solidFill>
                                  <a:srgbClr val="C00000"/>
                                </a:solidFill>
                                <a:latin typeface="Cambria Math" panose="02040503050406030204" pitchFamily="18" charset="0"/>
                                <a:ea typeface="Cambria Math" panose="02040503050406030204" pitchFamily="18" charset="0"/>
                              </a:rPr>
                              <m:t>𝒈</m:t>
                            </m:r>
                          </m:sub>
                        </m:sSub>
                        <m:r>
                          <a:rPr lang="en-US" altLang="zh-CN">
                            <a:solidFill>
                              <a:srgbClr val="C00000"/>
                            </a:solidFill>
                            <a:latin typeface="Cambria Math" panose="02040503050406030204" pitchFamily="18" charset="0"/>
                            <a:ea typeface="Cambria Math" panose="02040503050406030204" pitchFamily="18" charset="0"/>
                          </a:rPr>
                          <m:t>𝑮𝒓𝒆𝒆𝒏</m:t>
                        </m:r>
                      </m:oMath>
                    </m:oMathPara>
                  </a14:m>
                  <a:endParaRPr lang="en-US" sz="2000" dirty="0">
                    <a:solidFill>
                      <a:srgbClr val="C00000"/>
                    </a:solidFill>
                    <a:latin typeface="Baskerville" panose="02020502070401020303" pitchFamily="18" charset="0"/>
                  </a:endParaRPr>
                </a:p>
              </p:txBody>
            </p:sp>
          </mc:Choice>
          <mc:Fallback xmlns="">
            <p:sp>
              <p:nvSpPr>
                <p:cNvPr id="19" name="TextBox 18">
                  <a:extLst>
                    <a:ext uri="{FF2B5EF4-FFF2-40B4-BE49-F238E27FC236}">
                      <a16:creationId xmlns:a16="http://schemas.microsoft.com/office/drawing/2014/main" id="{964349D3-E84A-F241-B9C9-67FF1EE4A8D1}"/>
                    </a:ext>
                  </a:extLst>
                </p:cNvPr>
                <p:cNvSpPr txBox="1">
                  <a:spLocks noRot="1" noChangeAspect="1" noMove="1" noResize="1" noEditPoints="1" noAdjustHandles="1" noChangeArrowheads="1" noChangeShapeType="1" noTextEdit="1"/>
                </p:cNvSpPr>
                <p:nvPr/>
              </p:nvSpPr>
              <p:spPr>
                <a:xfrm>
                  <a:off x="5499807" y="3320772"/>
                  <a:ext cx="1820486" cy="296716"/>
                </a:xfrm>
                <a:prstGeom prst="rect">
                  <a:avLst/>
                </a:prstGeom>
                <a:blipFill>
                  <a:blip r:embed="rId4"/>
                  <a:stretch>
                    <a:fillRect b="-6061"/>
                  </a:stretch>
                </a:blipFill>
              </p:spPr>
              <p:txBody>
                <a:bodyPr/>
                <a:lstStyle/>
                <a:p>
                  <a:r>
                    <a:rPr lang="en-US">
                      <a:noFill/>
                    </a:rPr>
                    <a:t> </a:t>
                  </a:r>
                </a:p>
              </p:txBody>
            </p:sp>
          </mc:Fallback>
        </mc:AlternateContent>
        <p:sp>
          <p:nvSpPr>
            <p:cNvPr id="20" name="Down Arrow 19">
              <a:extLst>
                <a:ext uri="{FF2B5EF4-FFF2-40B4-BE49-F238E27FC236}">
                  <a16:creationId xmlns:a16="http://schemas.microsoft.com/office/drawing/2014/main" id="{D70687E7-0A0A-9F4B-8046-2683307464DB}"/>
                </a:ext>
              </a:extLst>
            </p:cNvPr>
            <p:cNvSpPr/>
            <p:nvPr/>
          </p:nvSpPr>
          <p:spPr>
            <a:xfrm flipH="1">
              <a:off x="6078533" y="3124217"/>
              <a:ext cx="142398" cy="158168"/>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ndParaRPr>
            </a:p>
          </p:txBody>
        </p:sp>
        <p:sp>
          <p:nvSpPr>
            <p:cNvPr id="21" name="TextBox 20">
              <a:extLst>
                <a:ext uri="{FF2B5EF4-FFF2-40B4-BE49-F238E27FC236}">
                  <a16:creationId xmlns:a16="http://schemas.microsoft.com/office/drawing/2014/main" id="{B3975F27-2FF8-A448-BE96-BD30776A85EB}"/>
                </a:ext>
              </a:extLst>
            </p:cNvPr>
            <p:cNvSpPr txBox="1"/>
            <p:nvPr/>
          </p:nvSpPr>
          <p:spPr>
            <a:xfrm>
              <a:off x="5330292" y="3857876"/>
              <a:ext cx="1650269" cy="300082"/>
            </a:xfrm>
            <a:prstGeom prst="rect">
              <a:avLst/>
            </a:prstGeom>
            <a:noFill/>
          </p:spPr>
          <p:txBody>
            <a:bodyPr wrap="square" rtlCol="0">
              <a:spAutoFit/>
            </a:bodyPr>
            <a:lstStyle/>
            <a:p>
              <a:r>
                <a:rPr lang="en-US" altLang="zh-CN" sz="2000" dirty="0">
                  <a:solidFill>
                    <a:srgbClr val="C00000"/>
                  </a:solidFill>
                  <a:latin typeface="Baskerville" panose="02020502070401020303" pitchFamily="18" charset="0"/>
                </a:rPr>
                <a:t>Green</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Premium</a:t>
              </a:r>
              <a:endParaRPr lang="en-US" sz="2000" dirty="0">
                <a:solidFill>
                  <a:srgbClr val="C00000"/>
                </a:solidFill>
                <a:latin typeface="Baskerville" panose="02020502070401020303" pitchFamily="18" charset="0"/>
              </a:endParaRPr>
            </a:p>
          </p:txBody>
        </p:sp>
        <p:cxnSp>
          <p:nvCxnSpPr>
            <p:cNvPr id="22" name="Straight Arrow Connector 21">
              <a:extLst>
                <a:ext uri="{FF2B5EF4-FFF2-40B4-BE49-F238E27FC236}">
                  <a16:creationId xmlns:a16="http://schemas.microsoft.com/office/drawing/2014/main" id="{3D0A1261-2A01-B141-BA60-0FD8751C16DA}"/>
                </a:ext>
              </a:extLst>
            </p:cNvPr>
            <p:cNvCxnSpPr>
              <a:cxnSpLocks/>
            </p:cNvCxnSpPr>
            <p:nvPr/>
          </p:nvCxnSpPr>
          <p:spPr bwMode="auto">
            <a:xfrm flipH="1">
              <a:off x="6213787" y="3632545"/>
              <a:ext cx="278475" cy="210075"/>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a:extLst>
                <a:ext uri="{FF2B5EF4-FFF2-40B4-BE49-F238E27FC236}">
                  <a16:creationId xmlns:a16="http://schemas.microsoft.com/office/drawing/2014/main" id="{F581A393-CA7D-2746-A1F2-ADD0D54CB2F2}"/>
                </a:ext>
              </a:extLst>
            </p:cNvPr>
            <p:cNvSpPr txBox="1"/>
            <p:nvPr/>
          </p:nvSpPr>
          <p:spPr>
            <a:xfrm>
              <a:off x="6829117" y="3842620"/>
              <a:ext cx="2553346" cy="1223412"/>
            </a:xfrm>
            <a:prstGeom prst="rect">
              <a:avLst/>
            </a:prstGeom>
            <a:noFill/>
          </p:spPr>
          <p:txBody>
            <a:bodyPr wrap="square" rtlCol="0">
              <a:spAutoFit/>
            </a:bodyPr>
            <a:lstStyle/>
            <a:p>
              <a:r>
                <a:rPr lang="en-US" altLang="zh-CN" sz="2000" dirty="0">
                  <a:solidFill>
                    <a:srgbClr val="C00000"/>
                  </a:solidFill>
                  <a:latin typeface="Baskerville" panose="02020502070401020303" pitchFamily="18" charset="0"/>
                </a:rPr>
                <a:t>Dummy</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(green</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1,</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otherwise</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0)</a:t>
              </a:r>
            </a:p>
            <a:p>
              <a:r>
                <a:rPr lang="en-US" sz="2000" dirty="0">
                  <a:solidFill>
                    <a:srgbClr val="C00000"/>
                  </a:solidFill>
                  <a:latin typeface="Baskerville" panose="02020502070401020303" pitchFamily="18" charset="0"/>
                </a:rPr>
                <a:t>Or</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categorical</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variables,</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such</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as</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LEED</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{Silver,</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Gold,</a:t>
              </a:r>
              <a:r>
                <a:rPr lang="zh-CN" altLang="en-US" sz="2000" dirty="0">
                  <a:solidFill>
                    <a:srgbClr val="C00000"/>
                  </a:solidFill>
                  <a:latin typeface="Baskerville" panose="02020502070401020303" pitchFamily="18" charset="0"/>
                </a:rPr>
                <a:t> </a:t>
              </a:r>
              <a:r>
                <a:rPr lang="en-US" altLang="zh-CN" sz="2000" dirty="0">
                  <a:solidFill>
                    <a:srgbClr val="C00000"/>
                  </a:solidFill>
                  <a:latin typeface="Baskerville" panose="02020502070401020303" pitchFamily="18" charset="0"/>
                </a:rPr>
                <a:t>Platinum}</a:t>
              </a:r>
              <a:endParaRPr lang="en-US" sz="2000" dirty="0">
                <a:solidFill>
                  <a:srgbClr val="C00000"/>
                </a:solidFill>
                <a:latin typeface="Baskerville" panose="02020502070401020303" pitchFamily="18" charset="0"/>
              </a:endParaRPr>
            </a:p>
          </p:txBody>
        </p:sp>
        <p:cxnSp>
          <p:nvCxnSpPr>
            <p:cNvPr id="24" name="Straight Arrow Connector 23">
              <a:extLst>
                <a:ext uri="{FF2B5EF4-FFF2-40B4-BE49-F238E27FC236}">
                  <a16:creationId xmlns:a16="http://schemas.microsoft.com/office/drawing/2014/main" id="{020A50E2-D323-0E4F-BD4F-09F57FD8F991}"/>
                </a:ext>
              </a:extLst>
            </p:cNvPr>
            <p:cNvCxnSpPr>
              <a:cxnSpLocks/>
            </p:cNvCxnSpPr>
            <p:nvPr/>
          </p:nvCxnSpPr>
          <p:spPr bwMode="auto">
            <a:xfrm>
              <a:off x="6852935" y="3608896"/>
              <a:ext cx="218963" cy="173888"/>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5" name="TextBox 24">
            <a:extLst>
              <a:ext uri="{FF2B5EF4-FFF2-40B4-BE49-F238E27FC236}">
                <a16:creationId xmlns:a16="http://schemas.microsoft.com/office/drawing/2014/main" id="{BA7C65B0-A831-5E4C-8307-D31F38F2D13D}"/>
              </a:ext>
            </a:extLst>
          </p:cNvPr>
          <p:cNvSpPr txBox="1"/>
          <p:nvPr/>
        </p:nvSpPr>
        <p:spPr>
          <a:xfrm>
            <a:off x="420628" y="2006501"/>
            <a:ext cx="4803630" cy="2800767"/>
          </a:xfrm>
          <a:prstGeom prst="rect">
            <a:avLst/>
          </a:prstGeom>
          <a:solidFill>
            <a:schemeClr val="accent5">
              <a:lumMod val="50000"/>
              <a:alpha val="5000"/>
            </a:schemeClr>
          </a:solidFill>
        </p:spPr>
        <p:txBody>
          <a:bodyPr wrap="square" rtlCol="0">
            <a:spAutoFit/>
          </a:bodyPr>
          <a:lstStyle/>
          <a:p>
            <a:r>
              <a:rPr lang="en-US" altLang="zh-CN" dirty="0">
                <a:latin typeface="Baskerville" panose="02020502070401020303" pitchFamily="18" charset="0"/>
              </a:rPr>
              <a:t>Example:</a:t>
            </a:r>
            <a:r>
              <a:rPr lang="zh-CN" altLang="en-US" dirty="0">
                <a:latin typeface="Baskerville" panose="02020502070401020303" pitchFamily="18" charset="0"/>
              </a:rPr>
              <a:t> </a:t>
            </a:r>
            <a:r>
              <a:rPr lang="en-US" altLang="zh-CN" dirty="0">
                <a:latin typeface="Baskerville" panose="02020502070401020303" pitchFamily="18" charset="0"/>
              </a:rPr>
              <a:t>Green</a:t>
            </a:r>
            <a:r>
              <a:rPr lang="zh-CN" altLang="en-US" dirty="0">
                <a:latin typeface="Baskerville" panose="02020502070401020303" pitchFamily="18" charset="0"/>
              </a:rPr>
              <a:t> </a:t>
            </a:r>
            <a:r>
              <a:rPr lang="en-US" altLang="zh-CN" dirty="0">
                <a:latin typeface="Baskerville" panose="02020502070401020303" pitchFamily="18" charset="0"/>
              </a:rPr>
              <a:t>label</a:t>
            </a:r>
            <a:r>
              <a:rPr lang="zh-CN" altLang="en-US" dirty="0">
                <a:latin typeface="Baskerville" panose="02020502070401020303" pitchFamily="18" charset="0"/>
              </a:rPr>
              <a:t> </a:t>
            </a:r>
            <a:r>
              <a:rPr lang="en-US" altLang="zh-CN" dirty="0">
                <a:latin typeface="Baskerville" panose="02020502070401020303" pitchFamily="18" charset="0"/>
              </a:rPr>
              <a:t>in</a:t>
            </a:r>
            <a:r>
              <a:rPr lang="zh-CN" altLang="en-US" dirty="0">
                <a:latin typeface="Baskerville" panose="02020502070401020303" pitchFamily="18" charset="0"/>
              </a:rPr>
              <a:t> </a:t>
            </a:r>
            <a:r>
              <a:rPr lang="en-US" altLang="zh-CN" dirty="0">
                <a:latin typeface="Baskerville" panose="02020502070401020303" pitchFamily="18" charset="0"/>
              </a:rPr>
              <a:t>office</a:t>
            </a:r>
            <a:r>
              <a:rPr lang="zh-CN" altLang="en-US" dirty="0">
                <a:latin typeface="Baskerville" panose="02020502070401020303" pitchFamily="18" charset="0"/>
              </a:rPr>
              <a:t> </a:t>
            </a:r>
            <a:r>
              <a:rPr lang="en-US" altLang="zh-CN" dirty="0">
                <a:latin typeface="Baskerville" panose="02020502070401020303" pitchFamily="18" charset="0"/>
              </a:rPr>
              <a:t>building</a:t>
            </a:r>
            <a:r>
              <a:rPr lang="zh-CN" altLang="en-US" dirty="0">
                <a:latin typeface="Baskerville" panose="02020502070401020303" pitchFamily="18" charset="0"/>
              </a:rPr>
              <a:t> </a:t>
            </a:r>
            <a:r>
              <a:rPr lang="en-US" altLang="zh-CN" dirty="0">
                <a:latin typeface="Baskerville" panose="02020502070401020303" pitchFamily="18" charset="0"/>
              </a:rPr>
              <a:t>(by</a:t>
            </a:r>
            <a:r>
              <a:rPr lang="zh-CN" altLang="en-US" dirty="0">
                <a:latin typeface="Baskerville" panose="02020502070401020303" pitchFamily="18" charset="0"/>
              </a:rPr>
              <a:t> </a:t>
            </a:r>
            <a:r>
              <a:rPr lang="en-US" dirty="0" err="1">
                <a:latin typeface="Baskerville" panose="02020502070401020303" pitchFamily="18" charset="0"/>
              </a:rPr>
              <a:t>Fuerst</a:t>
            </a:r>
            <a:r>
              <a:rPr lang="en-US" dirty="0">
                <a:latin typeface="Baskerville" panose="02020502070401020303" pitchFamily="18" charset="0"/>
              </a:rPr>
              <a:t> and McAllister</a:t>
            </a:r>
            <a:r>
              <a:rPr lang="zh-CN" altLang="en-US" dirty="0">
                <a:latin typeface="Baskerville" panose="02020502070401020303" pitchFamily="18" charset="0"/>
              </a:rPr>
              <a:t> </a:t>
            </a:r>
            <a:r>
              <a:rPr lang="en-US" altLang="zh-CN" dirty="0">
                <a:latin typeface="Baskerville" panose="02020502070401020303" pitchFamily="18" charset="0"/>
              </a:rPr>
              <a:t>2009)</a:t>
            </a:r>
            <a:endParaRPr lang="en-US" altLang="zh-CN" sz="3200" dirty="0">
              <a:latin typeface="Baskerville" panose="02020502070401020303" pitchFamily="18" charset="0"/>
            </a:endParaRPr>
          </a:p>
          <a:p>
            <a:endParaRPr lang="en-US" altLang="zh-CN" sz="2800" dirty="0">
              <a:latin typeface="Baskerville" panose="02020502070401020303" pitchFamily="18" charset="0"/>
            </a:endParaRPr>
          </a:p>
          <a:p>
            <a:endParaRPr lang="en-US" altLang="zh-CN" sz="2800" dirty="0">
              <a:latin typeface="Baskerville" panose="02020502070401020303" pitchFamily="18" charset="0"/>
            </a:endParaRPr>
          </a:p>
          <a:p>
            <a:endParaRPr lang="en-US" altLang="zh-CN" sz="2800" dirty="0">
              <a:latin typeface="Baskerville" panose="02020502070401020303" pitchFamily="18" charset="0"/>
            </a:endParaRPr>
          </a:p>
          <a:p>
            <a:endParaRPr lang="en-US" altLang="zh-CN" sz="2800" dirty="0">
              <a:latin typeface="Baskerville" panose="02020502070401020303" pitchFamily="18" charset="0"/>
            </a:endParaRPr>
          </a:p>
          <a:p>
            <a:endParaRPr lang="en-US" sz="2800" dirty="0">
              <a:latin typeface="Baskerville" panose="02020502070401020303" pitchFamily="18" charset="0"/>
            </a:endParaRPr>
          </a:p>
        </p:txBody>
      </p:sp>
      <p:graphicFrame>
        <p:nvGraphicFramePr>
          <p:cNvPr id="26" name="Table 9">
            <a:extLst>
              <a:ext uri="{FF2B5EF4-FFF2-40B4-BE49-F238E27FC236}">
                <a16:creationId xmlns:a16="http://schemas.microsoft.com/office/drawing/2014/main" id="{15C89AC8-D8F2-0643-9DC7-624D3B5E1B4C}"/>
              </a:ext>
            </a:extLst>
          </p:cNvPr>
          <p:cNvGraphicFramePr>
            <a:graphicFrameLocks noGrp="1"/>
          </p:cNvGraphicFramePr>
          <p:nvPr/>
        </p:nvGraphicFramePr>
        <p:xfrm>
          <a:off x="1291629" y="2668536"/>
          <a:ext cx="3020879" cy="1859280"/>
        </p:xfrm>
        <a:graphic>
          <a:graphicData uri="http://schemas.openxmlformats.org/drawingml/2006/table">
            <a:tbl>
              <a:tblPr firstRow="1" bandRow="1"/>
              <a:tblGrid>
                <a:gridCol w="1873514">
                  <a:extLst>
                    <a:ext uri="{9D8B030D-6E8A-4147-A177-3AD203B41FA5}">
                      <a16:colId xmlns:a16="http://schemas.microsoft.com/office/drawing/2014/main" val="1542671448"/>
                    </a:ext>
                  </a:extLst>
                </a:gridCol>
                <a:gridCol w="1147365">
                  <a:extLst>
                    <a:ext uri="{9D8B030D-6E8A-4147-A177-3AD203B41FA5}">
                      <a16:colId xmlns:a16="http://schemas.microsoft.com/office/drawing/2014/main" val="3888158114"/>
                    </a:ext>
                  </a:extLst>
                </a:gridCol>
              </a:tblGrid>
              <a:tr h="326243">
                <a:tc>
                  <a:txBody>
                    <a:bodyPr/>
                    <a:lstStyle/>
                    <a:p>
                      <a:pPr marL="0" algn="l" defTabSz="914400" rtl="0" eaLnBrk="1" latinLnBrk="0" hangingPunct="1"/>
                      <a:endParaRPr lang="en-US" sz="1400" b="0" i="0" kern="1200" dirty="0">
                        <a:solidFill>
                          <a:schemeClr val="tx1"/>
                        </a:solidFill>
                        <a:latin typeface="Baskerville" panose="02020502070401020303" pitchFamily="18" charset="0"/>
                        <a:ea typeface="+mn-ea"/>
                        <a:cs typeface="+mn-cs"/>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400" b="0" i="0" kern="1200" dirty="0">
                          <a:solidFill>
                            <a:schemeClr val="tx1"/>
                          </a:solidFill>
                          <a:latin typeface="Baskerville" panose="02020502070401020303" pitchFamily="18" charset="0"/>
                          <a:ea typeface="+mn-ea"/>
                          <a:cs typeface="+mn-cs"/>
                        </a:rPr>
                        <a:t>Log(rent/sf)</a:t>
                      </a:r>
                      <a:endParaRPr lang="en-US" sz="1400" b="0" i="0" kern="1200" dirty="0">
                        <a:solidFill>
                          <a:schemeClr val="tx1"/>
                        </a:solidFill>
                        <a:latin typeface="Baskerville" panose="02020502070401020303" pitchFamily="18" charset="0"/>
                        <a:ea typeface="+mn-ea"/>
                        <a:cs typeface="+mn-cs"/>
                      </a:endParaRPr>
                    </a:p>
                    <a:p>
                      <a:pPr marL="0" algn="l" defTabSz="914400" rtl="0" eaLnBrk="1" latinLnBrk="0" hangingPunct="1"/>
                      <a:endParaRPr lang="en-US" sz="1400" b="0" i="0" kern="1200" dirty="0">
                        <a:solidFill>
                          <a:schemeClr val="tx1"/>
                        </a:solidFill>
                        <a:latin typeface="Baskerville" panose="02020502070401020303" pitchFamily="18" charset="0"/>
                        <a:ea typeface="+mn-ea"/>
                        <a:cs typeface="+mn-cs"/>
                      </a:endParaRPr>
                    </a:p>
                  </a:txBody>
                  <a:tcPr/>
                </a:tc>
                <a:extLst>
                  <a:ext uri="{0D108BD9-81ED-4DB2-BD59-A6C34878D82A}">
                    <a16:rowId xmlns:a16="http://schemas.microsoft.com/office/drawing/2014/main" val="376609691"/>
                  </a:ext>
                </a:extLst>
              </a:tr>
              <a:tr h="326243">
                <a:tc>
                  <a:txBody>
                    <a:bodyPr/>
                    <a:lstStyle/>
                    <a:p>
                      <a:r>
                        <a:rPr lang="en-US" altLang="zh-CN" sz="1400" b="0" i="0" dirty="0">
                          <a:latin typeface="Baskerville" panose="02020502070401020303" pitchFamily="18" charset="0"/>
                        </a:rPr>
                        <a:t>Other</a:t>
                      </a:r>
                      <a:r>
                        <a:rPr lang="zh-CN" altLang="en-US" sz="1400" b="0" i="0" dirty="0">
                          <a:latin typeface="Baskerville" panose="02020502070401020303" pitchFamily="18" charset="0"/>
                        </a:rPr>
                        <a:t> </a:t>
                      </a:r>
                      <a:r>
                        <a:rPr lang="en-US" altLang="zh-CN" sz="1400" b="0" i="0" dirty="0">
                          <a:latin typeface="Baskerville" panose="02020502070401020303" pitchFamily="18" charset="0"/>
                        </a:rPr>
                        <a:t>variables</a:t>
                      </a:r>
                      <a:endParaRPr lang="en-US" sz="1400" b="0" i="0" dirty="0">
                        <a:latin typeface="Baskerville" panose="02020502070401020303" pitchFamily="18" charset="0"/>
                      </a:endParaRPr>
                    </a:p>
                  </a:txBody>
                  <a:tcPr marL="121920" marR="121920" marT="60960" marB="60960"/>
                </a:tc>
                <a:tc>
                  <a:txBody>
                    <a:bodyPr/>
                    <a:lstStyle/>
                    <a:p>
                      <a:r>
                        <a:rPr lang="en-US" altLang="zh-CN" sz="1400" b="0" i="0" dirty="0">
                          <a:latin typeface="Baskerville" panose="02020502070401020303" pitchFamily="18" charset="0"/>
                        </a:rPr>
                        <a:t>YES</a:t>
                      </a:r>
                      <a:endParaRPr lang="en-US" sz="1400" b="0" i="0" dirty="0">
                        <a:latin typeface="Baskerville" panose="02020502070401020303" pitchFamily="18" charset="0"/>
                      </a:endParaRPr>
                    </a:p>
                  </a:txBody>
                  <a:tcPr marL="121920" marR="121920" marT="60960" marB="60960"/>
                </a:tc>
                <a:extLst>
                  <a:ext uri="{0D108BD9-81ED-4DB2-BD59-A6C34878D82A}">
                    <a16:rowId xmlns:a16="http://schemas.microsoft.com/office/drawing/2014/main" val="2548821279"/>
                  </a:ext>
                </a:extLst>
              </a:tr>
              <a:tr h="326243">
                <a:tc>
                  <a:txBody>
                    <a:bodyPr/>
                    <a:lstStyle/>
                    <a:p>
                      <a:r>
                        <a:rPr lang="en-US" altLang="zh-CN" sz="1400" b="0" i="0" dirty="0">
                          <a:latin typeface="Baskerville" panose="02020502070401020303" pitchFamily="18" charset="0"/>
                        </a:rPr>
                        <a:t>LEED</a:t>
                      </a:r>
                      <a:endParaRPr lang="en-US" sz="1400" b="0" i="0" dirty="0">
                        <a:latin typeface="Baskerville" panose="02020502070401020303" pitchFamily="18" charset="0"/>
                      </a:endParaRPr>
                    </a:p>
                  </a:txBody>
                  <a:tcPr marL="121920" marR="121920" marT="60960" marB="60960"/>
                </a:tc>
                <a:tc>
                  <a:txBody>
                    <a:bodyPr/>
                    <a:lstStyle/>
                    <a:p>
                      <a:r>
                        <a:rPr lang="en-US" altLang="zh-CN" sz="1400" b="0" i="0" dirty="0">
                          <a:latin typeface="Baskerville" panose="02020502070401020303" pitchFamily="18" charset="0"/>
                        </a:rPr>
                        <a:t>0.06</a:t>
                      </a:r>
                      <a:r>
                        <a:rPr lang="zh-CN" altLang="en-US" sz="1400" b="0" i="0" dirty="0">
                          <a:latin typeface="Baskerville" panose="02020502070401020303" pitchFamily="18" charset="0"/>
                        </a:rPr>
                        <a:t>**</a:t>
                      </a:r>
                      <a:endParaRPr lang="en-US" sz="1400" b="0" i="0" dirty="0">
                        <a:latin typeface="Baskerville" panose="02020502070401020303" pitchFamily="18" charset="0"/>
                      </a:endParaRPr>
                    </a:p>
                  </a:txBody>
                  <a:tcPr marL="121920" marR="121920" marT="60960" marB="60960"/>
                </a:tc>
                <a:extLst>
                  <a:ext uri="{0D108BD9-81ED-4DB2-BD59-A6C34878D82A}">
                    <a16:rowId xmlns:a16="http://schemas.microsoft.com/office/drawing/2014/main" val="706610680"/>
                  </a:ext>
                </a:extLst>
              </a:tr>
              <a:tr h="326243">
                <a:tc>
                  <a:txBody>
                    <a:bodyPr/>
                    <a:lstStyle/>
                    <a:p>
                      <a:r>
                        <a:rPr lang="en-US" altLang="zh-CN" sz="1400" b="0" i="0" dirty="0">
                          <a:latin typeface="Baskerville" panose="02020502070401020303" pitchFamily="18" charset="0"/>
                        </a:rPr>
                        <a:t>Energy</a:t>
                      </a:r>
                      <a:r>
                        <a:rPr lang="zh-CN" altLang="en-US" sz="1400" b="0" i="0" dirty="0">
                          <a:latin typeface="Baskerville" panose="02020502070401020303" pitchFamily="18" charset="0"/>
                        </a:rPr>
                        <a:t> </a:t>
                      </a:r>
                      <a:r>
                        <a:rPr lang="en-US" altLang="zh-CN" sz="1400" b="0" i="0" dirty="0">
                          <a:latin typeface="Baskerville" panose="02020502070401020303" pitchFamily="18" charset="0"/>
                        </a:rPr>
                        <a:t>Star</a:t>
                      </a:r>
                      <a:endParaRPr lang="en-US" sz="1400" b="0" i="0" dirty="0">
                        <a:latin typeface="Baskerville" panose="02020502070401020303" pitchFamily="18" charset="0"/>
                      </a:endParaRPr>
                    </a:p>
                  </a:txBody>
                  <a:tcPr marL="121920" marR="121920" marT="60960" marB="60960"/>
                </a:tc>
                <a:tc>
                  <a:txBody>
                    <a:bodyPr/>
                    <a:lstStyle/>
                    <a:p>
                      <a:r>
                        <a:rPr lang="en-US" altLang="zh-CN" sz="1400" b="0" i="0" dirty="0">
                          <a:latin typeface="Baskerville" panose="02020502070401020303" pitchFamily="18" charset="0"/>
                        </a:rPr>
                        <a:t>0.06</a:t>
                      </a:r>
                      <a:r>
                        <a:rPr lang="zh-CN" altLang="en-US" sz="1400" b="0" i="0" dirty="0">
                          <a:latin typeface="Baskerville" panose="02020502070401020303" pitchFamily="18" charset="0"/>
                        </a:rPr>
                        <a:t>***</a:t>
                      </a:r>
                      <a:endParaRPr lang="en-US" sz="1400" b="0" i="0" dirty="0">
                        <a:latin typeface="Baskerville" panose="02020502070401020303" pitchFamily="18" charset="0"/>
                      </a:endParaRPr>
                    </a:p>
                  </a:txBody>
                  <a:tcPr marL="121920" marR="121920" marT="60960" marB="60960"/>
                </a:tc>
                <a:extLst>
                  <a:ext uri="{0D108BD9-81ED-4DB2-BD59-A6C34878D82A}">
                    <a16:rowId xmlns:a16="http://schemas.microsoft.com/office/drawing/2014/main" val="803036597"/>
                  </a:ext>
                </a:extLst>
              </a:tr>
              <a:tr h="326243">
                <a:tc>
                  <a:txBody>
                    <a:bodyPr/>
                    <a:lstStyle/>
                    <a:p>
                      <a:r>
                        <a:rPr lang="en-US" altLang="zh-CN" sz="1400" b="0" i="0" dirty="0">
                          <a:latin typeface="Baskerville" panose="02020502070401020303" pitchFamily="18" charset="0"/>
                        </a:rPr>
                        <a:t>Obs.</a:t>
                      </a:r>
                      <a:endParaRPr lang="en-US" sz="1400" b="0" i="0" dirty="0">
                        <a:latin typeface="Baskerville" panose="02020502070401020303" pitchFamily="18" charset="0"/>
                      </a:endParaRPr>
                    </a:p>
                  </a:txBody>
                  <a:tcPr marL="121920" marR="121920" marT="60960" marB="60960"/>
                </a:tc>
                <a:tc>
                  <a:txBody>
                    <a:bodyPr/>
                    <a:lstStyle/>
                    <a:p>
                      <a:r>
                        <a:rPr lang="en-US" sz="1400" b="0" i="0" dirty="0">
                          <a:latin typeface="Baskerville" panose="02020502070401020303" pitchFamily="18" charset="0"/>
                        </a:rPr>
                        <a:t>10,970 </a:t>
                      </a:r>
                    </a:p>
                  </a:txBody>
                  <a:tcPr marL="121920" marR="121920" marT="60960" marB="60960"/>
                </a:tc>
                <a:extLst>
                  <a:ext uri="{0D108BD9-81ED-4DB2-BD59-A6C34878D82A}">
                    <a16:rowId xmlns:a16="http://schemas.microsoft.com/office/drawing/2014/main" val="2827825549"/>
                  </a:ext>
                </a:extLst>
              </a:tr>
            </a:tbl>
          </a:graphicData>
        </a:graphic>
      </p:graphicFrame>
      <p:sp>
        <p:nvSpPr>
          <p:cNvPr id="3" name="Rectangle 2">
            <a:extLst>
              <a:ext uri="{FF2B5EF4-FFF2-40B4-BE49-F238E27FC236}">
                <a16:creationId xmlns:a16="http://schemas.microsoft.com/office/drawing/2014/main" id="{E05A2F72-F90D-4FA5-9FAC-5505931A9A84}"/>
              </a:ext>
            </a:extLst>
          </p:cNvPr>
          <p:cNvSpPr/>
          <p:nvPr/>
        </p:nvSpPr>
        <p:spPr>
          <a:xfrm>
            <a:off x="5360958" y="1205764"/>
            <a:ext cx="3810659" cy="461665"/>
          </a:xfrm>
          <a:prstGeom prst="rect">
            <a:avLst/>
          </a:prstGeom>
        </p:spPr>
        <p:txBody>
          <a:bodyPr wrap="none">
            <a:spAutoFit/>
          </a:bodyPr>
          <a:lstStyle/>
          <a:p>
            <a:r>
              <a:rPr lang="en-US" altLang="zh-CN" sz="2400" dirty="0">
                <a:latin typeface="Baskerville" panose="02020502070401020303"/>
              </a:rPr>
              <a:t>Ordinary Least Square (OLS)</a:t>
            </a:r>
            <a:endParaRPr lang="zh-CN" altLang="en-US" sz="2400" dirty="0">
              <a:latin typeface="Baskerville" panose="02020502070401020303"/>
            </a:endParaRPr>
          </a:p>
        </p:txBody>
      </p:sp>
    </p:spTree>
    <p:extLst>
      <p:ext uri="{BB962C8B-B14F-4D97-AF65-F5344CB8AC3E}">
        <p14:creationId xmlns:p14="http://schemas.microsoft.com/office/powerpoint/2010/main" val="590485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333333"/>
      </a:lt2>
      <a:accent1>
        <a:srgbClr val="DDDDDD"/>
      </a:accent1>
      <a:accent2>
        <a:srgbClr val="993333"/>
      </a:accent2>
      <a:accent3>
        <a:srgbClr val="FFFFFF"/>
      </a:accent3>
      <a:accent4>
        <a:srgbClr val="000000"/>
      </a:accent4>
      <a:accent5>
        <a:srgbClr val="EBEBEB"/>
      </a:accent5>
      <a:accent6>
        <a:srgbClr val="8A2D2D"/>
      </a:accent6>
      <a:hlink>
        <a:srgbClr val="4D4D4D"/>
      </a:hlink>
      <a:folHlink>
        <a:srgbClr val="EAEAEA"/>
      </a:folHlink>
    </a:clrScheme>
    <a:fontScheme name="Blank Presentation">
      <a:majorFont>
        <a:latin typeface="Arial"/>
        <a:ea typeface="Geneva"/>
        <a:cs typeface=""/>
      </a:majorFont>
      <a:minorFont>
        <a:latin typeface="Times New Roman"/>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Genev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90143</TotalTime>
  <Words>5057</Words>
  <Application>Microsoft Office PowerPoint</Application>
  <PresentationFormat>Widescreen</PresentationFormat>
  <Paragraphs>529</Paragraphs>
  <Slides>39</Slides>
  <Notes>39</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39</vt:i4>
      </vt:variant>
    </vt:vector>
  </HeadingPairs>
  <TitlesOfParts>
    <vt:vector size="60" baseType="lpstr">
      <vt:lpstr>ＭＳ Ｐゴシック</vt:lpstr>
      <vt:lpstr>Arial</vt:lpstr>
      <vt:lpstr>Baskerville</vt:lpstr>
      <vt:lpstr>Baskerville Old Face</vt:lpstr>
      <vt:lpstr>Calibri</vt:lpstr>
      <vt:lpstr>Calibri Light</vt:lpstr>
      <vt:lpstr>Cambria Math</vt:lpstr>
      <vt:lpstr>等线</vt:lpstr>
      <vt:lpstr>等线 Light</vt:lpstr>
      <vt:lpstr>DIN Alternate Bold</vt:lpstr>
      <vt:lpstr>Eurostile</vt:lpstr>
      <vt:lpstr>Geneva</vt:lpstr>
      <vt:lpstr>Gill Sans MT</vt:lpstr>
      <vt:lpstr>Helvetica Neue</vt:lpstr>
      <vt:lpstr>Kozuka Gothic Pro L</vt:lpstr>
      <vt:lpstr>Times</vt:lpstr>
      <vt:lpstr>Times New Roman</vt:lpstr>
      <vt:lpstr>Wingdings</vt:lpstr>
      <vt:lpstr>Office Theme</vt:lpstr>
      <vt:lpstr>Blank Presentation</vt:lpstr>
      <vt:lpstr>1_Office Theme</vt:lpstr>
      <vt:lpstr>SRE Economics Lecture 4   From Green Buildings to Green Cities  Pricing Environmental Features &amp; Supporting Decision Making</vt:lpstr>
      <vt:lpstr>PowerPoint Presentation</vt:lpstr>
      <vt:lpstr>PowerPoint Presentation</vt:lpstr>
      <vt:lpstr>PowerPoint Presentation</vt:lpstr>
      <vt:lpstr>Outline</vt:lpstr>
      <vt:lpstr>Hedonic Pricing Technique</vt:lpstr>
      <vt:lpstr>PowerPoint Presentation</vt:lpstr>
      <vt:lpstr>PowerPoint Presentation</vt:lpstr>
      <vt:lpstr>Estimate Green Building Premium</vt:lpstr>
      <vt:lpstr>PowerPoint Presentation</vt:lpstr>
      <vt:lpstr>PowerPoint Presentation</vt:lpstr>
      <vt:lpstr>PowerPoint Presentation</vt:lpstr>
      <vt:lpstr>PowerPoint Presentation</vt:lpstr>
      <vt:lpstr>PowerPoint Presentation</vt:lpstr>
      <vt:lpstr>PowerPoint Presentation</vt:lpstr>
      <vt:lpstr>RCT on Healthy-Building’s Impacts </vt:lpstr>
      <vt:lpstr>RCT on Healthy-Building’s Impacts </vt:lpstr>
      <vt:lpstr>RCT on Healthy-Building’s Impacts </vt:lpstr>
      <vt:lpstr>PowerPoint Presentation</vt:lpstr>
      <vt:lpstr>How to make an “Apple-to-Apple” comparison?</vt:lpstr>
      <vt:lpstr>PowerPoint Presentation</vt:lpstr>
      <vt:lpstr>PowerPoint Presentation</vt:lpstr>
      <vt:lpstr>PowerPoint Presentation</vt:lpstr>
      <vt:lpstr>PowerPoint Presentation</vt:lpstr>
      <vt:lpstr>Pricing Green Amenities: Within-City</vt:lpstr>
      <vt:lpstr>Siqi’s Research</vt:lpstr>
      <vt:lpstr>Dependent variable 1: housing prices </vt:lpstr>
      <vt:lpstr>Dependent variable 2: land prices </vt:lpstr>
      <vt:lpstr>Local public goods: subway and bus stops</vt:lpstr>
      <vt:lpstr>Local public goods: crime, school, university</vt:lpstr>
      <vt:lpstr>Local public goods: environmental amenities </vt:lpstr>
      <vt:lpstr>Pricing Green Amenities: Within-City</vt:lpstr>
      <vt:lpstr>Hedonic Method in Business Decision</vt:lpstr>
      <vt:lpstr>Hedonic Method in Business Decision</vt:lpstr>
      <vt:lpstr>The 1st Subway Line in Chengdu, China</vt:lpstr>
      <vt:lpstr>Hedonic Method in Infrastructure Decision</vt:lpstr>
      <vt:lpstr>Hedonic Method to Support Policy Making: Clean Air Act</vt:lpstr>
      <vt:lpstr>Environmental Gentrification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Zhengzhen Tan</dc:creator>
  <cp:lastModifiedBy>Peter Chipman</cp:lastModifiedBy>
  <cp:revision>521</cp:revision>
  <cp:lastPrinted>2023-03-02T01:20:58Z</cp:lastPrinted>
  <dcterms:created xsi:type="dcterms:W3CDTF">2019-06-14T23:26:31Z</dcterms:created>
  <dcterms:modified xsi:type="dcterms:W3CDTF">2023-11-01T14:13:19Z</dcterms:modified>
</cp:coreProperties>
</file>